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xlsx" ContentType="application/vnd.openxmlformats-officedocument.spreadsheetml.sheet"/>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es-E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32787"/>
    <p:restoredTop sz="85333" autoAdjust="0"/>
  </p:normalViewPr>
  <p:slideViewPr>
    <p:cSldViewPr>
      <p:cViewPr varScale="1">
        <p:scale>
          <a:sx n="62" d="100"/>
          <a:sy n="62" d="100"/>
        </p:scale>
        <p:origin x="-336"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Hoja_de_c_lculo_de_Microsoft_Office_Excel1.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s-ES"/>
  <c:chart>
    <c:view3D>
      <c:rAngAx val="1"/>
    </c:view3D>
    <c:plotArea>
      <c:layout/>
      <c:bar3DChart>
        <c:barDir val="col"/>
        <c:grouping val="clustered"/>
        <c:ser>
          <c:idx val="0"/>
          <c:order val="0"/>
          <c:tx>
            <c:strRef>
              <c:f>Hoja1!$B$1</c:f>
              <c:strCache>
                <c:ptCount val="1"/>
                <c:pt idx="0">
                  <c:v>Good 1</c:v>
                </c:pt>
              </c:strCache>
            </c:strRef>
          </c:tx>
          <c:spPr>
            <a:solidFill>
              <a:srgbClr val="00B050"/>
            </a:solidFill>
          </c:spPr>
          <c:cat>
            <c:strRef>
              <c:f>Hoja1!$A$2:$A$4</c:f>
              <c:strCache>
                <c:ptCount val="3"/>
                <c:pt idx="0">
                  <c:v>Parameter 1</c:v>
                </c:pt>
                <c:pt idx="1">
                  <c:v>Parameter 2</c:v>
                </c:pt>
                <c:pt idx="2">
                  <c:v>Parameter 3</c:v>
                </c:pt>
              </c:strCache>
            </c:strRef>
          </c:cat>
          <c:val>
            <c:numRef>
              <c:f>Hoja1!$B$2:$B$4</c:f>
              <c:numCache>
                <c:formatCode>General</c:formatCode>
                <c:ptCount val="3"/>
                <c:pt idx="0">
                  <c:v>23</c:v>
                </c:pt>
                <c:pt idx="1">
                  <c:v>17</c:v>
                </c:pt>
                <c:pt idx="2">
                  <c:v>25</c:v>
                </c:pt>
              </c:numCache>
            </c:numRef>
          </c:val>
        </c:ser>
        <c:ser>
          <c:idx val="1"/>
          <c:order val="1"/>
          <c:tx>
            <c:strRef>
              <c:f>Hoja1!$C$1</c:f>
              <c:strCache>
                <c:ptCount val="1"/>
                <c:pt idx="0">
                  <c:v>Poor 2</c:v>
                </c:pt>
              </c:strCache>
            </c:strRef>
          </c:tx>
          <c:spPr>
            <a:solidFill>
              <a:srgbClr val="FFFF00"/>
            </a:solidFill>
          </c:spPr>
          <c:cat>
            <c:strRef>
              <c:f>Hoja1!$A$2:$A$4</c:f>
              <c:strCache>
                <c:ptCount val="3"/>
                <c:pt idx="0">
                  <c:v>Parameter 1</c:v>
                </c:pt>
                <c:pt idx="1">
                  <c:v>Parameter 2</c:v>
                </c:pt>
                <c:pt idx="2">
                  <c:v>Parameter 3</c:v>
                </c:pt>
              </c:strCache>
            </c:strRef>
          </c:cat>
          <c:val>
            <c:numRef>
              <c:f>Hoja1!$C$2:$C$4</c:f>
              <c:numCache>
                <c:formatCode>General</c:formatCode>
                <c:ptCount val="3"/>
                <c:pt idx="0">
                  <c:v>42</c:v>
                </c:pt>
                <c:pt idx="1">
                  <c:v>20</c:v>
                </c:pt>
                <c:pt idx="2">
                  <c:v>30</c:v>
                </c:pt>
              </c:numCache>
            </c:numRef>
          </c:val>
        </c:ser>
        <c:ser>
          <c:idx val="2"/>
          <c:order val="2"/>
          <c:tx>
            <c:strRef>
              <c:f>Hoja1!$D$1</c:f>
              <c:strCache>
                <c:ptCount val="1"/>
                <c:pt idx="0">
                  <c:v>Bad 3</c:v>
                </c:pt>
              </c:strCache>
            </c:strRef>
          </c:tx>
          <c:spPr>
            <a:solidFill>
              <a:srgbClr val="FF0000"/>
            </a:solidFill>
          </c:spPr>
          <c:cat>
            <c:strRef>
              <c:f>Hoja1!$A$2:$A$4</c:f>
              <c:strCache>
                <c:ptCount val="3"/>
                <c:pt idx="0">
                  <c:v>Parameter 1</c:v>
                </c:pt>
                <c:pt idx="1">
                  <c:v>Parameter 2</c:v>
                </c:pt>
                <c:pt idx="2">
                  <c:v>Parameter 3</c:v>
                </c:pt>
              </c:strCache>
            </c:strRef>
          </c:cat>
          <c:val>
            <c:numRef>
              <c:f>Hoja1!$D$2:$D$4</c:f>
              <c:numCache>
                <c:formatCode>General</c:formatCode>
                <c:ptCount val="3"/>
                <c:pt idx="0">
                  <c:v>28</c:v>
                </c:pt>
                <c:pt idx="1">
                  <c:v>40</c:v>
                </c:pt>
                <c:pt idx="2">
                  <c:v>10</c:v>
                </c:pt>
              </c:numCache>
            </c:numRef>
          </c:val>
        </c:ser>
        <c:shape val="cylinder"/>
        <c:axId val="118813824"/>
        <c:axId val="118815360"/>
        <c:axId val="0"/>
      </c:bar3DChart>
      <c:catAx>
        <c:axId val="118813824"/>
        <c:scaling>
          <c:orientation val="minMax"/>
        </c:scaling>
        <c:axPos val="b"/>
        <c:tickLblPos val="nextTo"/>
        <c:crossAx val="118815360"/>
        <c:crosses val="autoZero"/>
        <c:auto val="1"/>
        <c:lblAlgn val="ctr"/>
        <c:lblOffset val="100"/>
      </c:catAx>
      <c:valAx>
        <c:axId val="118815360"/>
        <c:scaling>
          <c:orientation val="minMax"/>
        </c:scaling>
        <c:axPos val="l"/>
        <c:majorGridlines/>
        <c:numFmt formatCode="General" sourceLinked="1"/>
        <c:tickLblPos val="nextTo"/>
        <c:crossAx val="118813824"/>
        <c:crosses val="autoZero"/>
        <c:crossBetween val="between"/>
      </c:valAx>
    </c:plotArea>
    <c:legend>
      <c:legendPos val="r"/>
      <c:layout/>
    </c:legend>
    <c:plotVisOnly val="1"/>
  </c:chart>
  <c:externalData r:id="rId1"/>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6901C54-D8C9-4C1A-9531-1654F3202ED3}" type="datetimeFigureOut">
              <a:rPr lang="es-ES" smtClean="0"/>
              <a:pPr/>
              <a:t>01/01/2007</a:t>
            </a:fld>
            <a:endParaRPr lang="en-US"/>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D9BB0FD-6C5E-42F3-8EE3-4B78ADB466CD}" type="slidenum">
              <a:rPr lang="en-US" smtClean="0"/>
              <a:pPr/>
              <a:t>‹Nº›</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n-US" sz="1400" dirty="0"/>
          </a:p>
        </p:txBody>
      </p:sp>
      <p:sp>
        <p:nvSpPr>
          <p:cNvPr id="4" name="3 Marcador de número de diapositiva"/>
          <p:cNvSpPr>
            <a:spLocks noGrp="1"/>
          </p:cNvSpPr>
          <p:nvPr>
            <p:ph type="sldNum" sz="quarter" idx="10"/>
          </p:nvPr>
        </p:nvSpPr>
        <p:spPr/>
        <p:txBody>
          <a:bodyPr/>
          <a:lstStyle/>
          <a:p>
            <a:fld id="{9D9BB0FD-6C5E-42F3-8EE3-4B78ADB466CD}" type="slidenum">
              <a:rPr lang="en-US" smtClean="0"/>
              <a:pPr/>
              <a:t>4</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4" name="Group 2"/>
          <p:cNvGrpSpPr>
            <a:grpSpLocks/>
          </p:cNvGrpSpPr>
          <p:nvPr/>
        </p:nvGrpSpPr>
        <p:grpSpPr bwMode="auto">
          <a:xfrm>
            <a:off x="-1035050" y="1552575"/>
            <a:ext cx="10179050" cy="5305425"/>
            <a:chOff x="-652" y="978"/>
            <a:chExt cx="6412" cy="3342"/>
          </a:xfrm>
        </p:grpSpPr>
        <p:sp>
          <p:nvSpPr>
            <p:cNvPr id="5" name="Freeform 3"/>
            <p:cNvSpPr>
              <a:spLocks/>
            </p:cNvSpPr>
            <p:nvPr/>
          </p:nvSpPr>
          <p:spPr bwMode="auto">
            <a:xfrm>
              <a:off x="2061" y="1707"/>
              <a:ext cx="3699" cy="2613"/>
            </a:xfrm>
            <a:custGeom>
              <a:avLst/>
              <a:gdLst/>
              <a:ahLst/>
              <a:cxnLst>
                <a:cxn ang="0">
                  <a:pos x="1523" y="2611"/>
                </a:cxn>
                <a:cxn ang="0">
                  <a:pos x="3698" y="2612"/>
                </a:cxn>
                <a:cxn ang="0">
                  <a:pos x="3698" y="2228"/>
                </a:cxn>
                <a:cxn ang="0">
                  <a:pos x="0" y="0"/>
                </a:cxn>
                <a:cxn ang="0">
                  <a:pos x="160" y="118"/>
                </a:cxn>
                <a:cxn ang="0">
                  <a:pos x="292" y="219"/>
                </a:cxn>
                <a:cxn ang="0">
                  <a:pos x="441" y="347"/>
                </a:cxn>
                <a:cxn ang="0">
                  <a:pos x="585" y="482"/>
                </a:cxn>
                <a:cxn ang="0">
                  <a:pos x="796" y="711"/>
                </a:cxn>
                <a:cxn ang="0">
                  <a:pos x="983" y="955"/>
                </a:cxn>
                <a:cxn ang="0">
                  <a:pos x="1119" y="1168"/>
                </a:cxn>
                <a:cxn ang="0">
                  <a:pos x="1238" y="1388"/>
                </a:cxn>
                <a:cxn ang="0">
                  <a:pos x="1331" y="1608"/>
                </a:cxn>
                <a:cxn ang="0">
                  <a:pos x="1400" y="1809"/>
                </a:cxn>
                <a:cxn ang="0">
                  <a:pos x="1447" y="1979"/>
                </a:cxn>
                <a:cxn ang="0">
                  <a:pos x="1490" y="2190"/>
                </a:cxn>
                <a:cxn ang="0">
                  <a:pos x="1511" y="2374"/>
                </a:cxn>
                <a:cxn ang="0">
                  <a:pos x="1523" y="2611"/>
                </a:cxn>
              </a:cxnLst>
              <a:rect l="0" t="0" r="r" b="b"/>
              <a:pathLst>
                <a:path w="3699" h="2613">
                  <a:moveTo>
                    <a:pt x="1523" y="2611"/>
                  </a:moveTo>
                  <a:lnTo>
                    <a:pt x="3698" y="2612"/>
                  </a:lnTo>
                  <a:lnTo>
                    <a:pt x="3698" y="2228"/>
                  </a:lnTo>
                  <a:lnTo>
                    <a:pt x="0" y="0"/>
                  </a:lnTo>
                  <a:lnTo>
                    <a:pt x="160" y="118"/>
                  </a:lnTo>
                  <a:lnTo>
                    <a:pt x="292" y="219"/>
                  </a:lnTo>
                  <a:lnTo>
                    <a:pt x="441" y="347"/>
                  </a:lnTo>
                  <a:lnTo>
                    <a:pt x="585" y="482"/>
                  </a:lnTo>
                  <a:lnTo>
                    <a:pt x="796" y="711"/>
                  </a:lnTo>
                  <a:lnTo>
                    <a:pt x="983" y="955"/>
                  </a:lnTo>
                  <a:lnTo>
                    <a:pt x="1119" y="1168"/>
                  </a:lnTo>
                  <a:lnTo>
                    <a:pt x="1238" y="1388"/>
                  </a:lnTo>
                  <a:lnTo>
                    <a:pt x="1331" y="1608"/>
                  </a:lnTo>
                  <a:lnTo>
                    <a:pt x="1400" y="1809"/>
                  </a:lnTo>
                  <a:lnTo>
                    <a:pt x="1447" y="1979"/>
                  </a:lnTo>
                  <a:lnTo>
                    <a:pt x="1490" y="2190"/>
                  </a:lnTo>
                  <a:lnTo>
                    <a:pt x="1511" y="2374"/>
                  </a:lnTo>
                  <a:lnTo>
                    <a:pt x="1523" y="2611"/>
                  </a:lnTo>
                </a:path>
              </a:pathLst>
            </a:custGeom>
            <a:gradFill rotWithShape="0">
              <a:gsLst>
                <a:gs pos="0">
                  <a:schemeClr val="accent2">
                    <a:gamma/>
                    <a:shade val="46275"/>
                    <a:invGamma/>
                  </a:schemeClr>
                </a:gs>
                <a:gs pos="100000">
                  <a:schemeClr val="accent2"/>
                </a:gs>
              </a:gsLst>
              <a:lin ang="0" scaled="1"/>
            </a:gradFill>
            <a:ln w="9525" cap="rnd">
              <a:noFill/>
              <a:round/>
              <a:headEnd/>
              <a:tailEnd/>
            </a:ln>
            <a:effectLst/>
          </p:spPr>
          <p:txBody>
            <a:bodyPr/>
            <a:lstStyle/>
            <a:p>
              <a:pPr>
                <a:defRPr/>
              </a:pPr>
              <a:endParaRPr lang="en-US"/>
            </a:p>
          </p:txBody>
        </p:sp>
        <p:sp>
          <p:nvSpPr>
            <p:cNvPr id="6" name="Arc 4"/>
            <p:cNvSpPr>
              <a:spLocks/>
            </p:cNvSpPr>
            <p:nvPr/>
          </p:nvSpPr>
          <p:spPr bwMode="auto">
            <a:xfrm>
              <a:off x="-652" y="978"/>
              <a:ext cx="4237" cy="3342"/>
            </a:xfrm>
            <a:custGeom>
              <a:avLst/>
              <a:gdLst>
                <a:gd name="G0" fmla="+- 0 0 0"/>
                <a:gd name="G1" fmla="+- 21231 0 0"/>
                <a:gd name="G2" fmla="+- 21600 0 0"/>
                <a:gd name="T0" fmla="*/ 3977 w 21600"/>
                <a:gd name="T1" fmla="*/ 0 h 21231"/>
                <a:gd name="T2" fmla="*/ 21600 w 21600"/>
                <a:gd name="T3" fmla="*/ 21231 h 21231"/>
                <a:gd name="T4" fmla="*/ 0 w 21600"/>
                <a:gd name="T5" fmla="*/ 21231 h 21231"/>
              </a:gdLst>
              <a:ahLst/>
              <a:cxnLst>
                <a:cxn ang="0">
                  <a:pos x="T0" y="T1"/>
                </a:cxn>
                <a:cxn ang="0">
                  <a:pos x="T2" y="T3"/>
                </a:cxn>
                <a:cxn ang="0">
                  <a:pos x="T4" y="T5"/>
                </a:cxn>
              </a:cxnLst>
              <a:rect l="0" t="0" r="r" b="b"/>
              <a:pathLst>
                <a:path w="21600" h="21231" fill="none" extrusionOk="0">
                  <a:moveTo>
                    <a:pt x="3976" y="0"/>
                  </a:moveTo>
                  <a:cubicBezTo>
                    <a:pt x="14194" y="1914"/>
                    <a:pt x="21600" y="10835"/>
                    <a:pt x="21600" y="21231"/>
                  </a:cubicBezTo>
                </a:path>
                <a:path w="21600" h="21231" stroke="0" extrusionOk="0">
                  <a:moveTo>
                    <a:pt x="3976" y="0"/>
                  </a:moveTo>
                  <a:cubicBezTo>
                    <a:pt x="14194" y="1914"/>
                    <a:pt x="21600" y="10835"/>
                    <a:pt x="21600" y="21231"/>
                  </a:cubicBezTo>
                  <a:lnTo>
                    <a:pt x="0" y="21231"/>
                  </a:lnTo>
                  <a:close/>
                </a:path>
              </a:pathLst>
            </a:custGeom>
            <a:noFill/>
            <a:ln w="12700" cap="rnd">
              <a:solidFill>
                <a:schemeClr val="accent2"/>
              </a:solidFill>
              <a:round/>
              <a:headEnd type="none" w="sm" len="sm"/>
              <a:tailEnd type="none" w="sm" len="sm"/>
            </a:ln>
            <a:effectLst/>
          </p:spPr>
          <p:txBody>
            <a:bodyPr wrap="none" anchor="ctr"/>
            <a:lstStyle/>
            <a:p>
              <a:pPr>
                <a:defRPr/>
              </a:pPr>
              <a:endParaRPr lang="en-US"/>
            </a:p>
          </p:txBody>
        </p:sp>
      </p:grpSp>
      <p:sp>
        <p:nvSpPr>
          <p:cNvPr id="6149" name="Rectangle 5"/>
          <p:cNvSpPr>
            <a:spLocks noGrp="1" noChangeArrowheads="1"/>
          </p:cNvSpPr>
          <p:nvPr>
            <p:ph type="ctrTitle" sz="quarter"/>
          </p:nvPr>
        </p:nvSpPr>
        <p:spPr>
          <a:xfrm>
            <a:off x="1293813" y="762000"/>
            <a:ext cx="7772400" cy="1143000"/>
          </a:xfrm>
        </p:spPr>
        <p:txBody>
          <a:bodyPr anchor="b"/>
          <a:lstStyle>
            <a:lvl1pPr>
              <a:defRPr/>
            </a:lvl1pPr>
          </a:lstStyle>
          <a:p>
            <a:r>
              <a:rPr lang="es-ES"/>
              <a:t>Haga clic para modificar el estilo de título del patrón</a:t>
            </a:r>
          </a:p>
        </p:txBody>
      </p:sp>
      <p:sp>
        <p:nvSpPr>
          <p:cNvPr id="6150" name="Rectangle 6"/>
          <p:cNvSpPr>
            <a:spLocks noGrp="1" noChangeArrowheads="1"/>
          </p:cNvSpPr>
          <p:nvPr>
            <p:ph type="subTitle" sz="quarter" idx="1"/>
          </p:nvPr>
        </p:nvSpPr>
        <p:spPr>
          <a:xfrm>
            <a:off x="685800" y="3429000"/>
            <a:ext cx="6400800" cy="1752600"/>
          </a:xfrm>
        </p:spPr>
        <p:txBody>
          <a:bodyPr lIns="92075" tIns="46038" rIns="92075" bIns="46038" anchor="ctr"/>
          <a:lstStyle>
            <a:lvl1pPr marL="0" indent="0" algn="ctr">
              <a:buFont typeface="Wingdings" pitchFamily="2" charset="2"/>
              <a:buNone/>
              <a:defRPr/>
            </a:lvl1pPr>
          </a:lstStyle>
          <a:p>
            <a:r>
              <a:rPr lang="es-ES"/>
              <a:t>Haga clic para modificar el estilo de subtítulo del patrón</a:t>
            </a:r>
          </a:p>
        </p:txBody>
      </p:sp>
      <p:sp>
        <p:nvSpPr>
          <p:cNvPr id="7" name="Rectangle 7"/>
          <p:cNvSpPr>
            <a:spLocks noGrp="1" noChangeArrowheads="1"/>
          </p:cNvSpPr>
          <p:nvPr>
            <p:ph type="dt" sz="quarter" idx="10"/>
          </p:nvPr>
        </p:nvSpPr>
        <p:spPr/>
        <p:txBody>
          <a:bodyPr/>
          <a:lstStyle>
            <a:lvl1pPr>
              <a:defRPr/>
            </a:lvl1pPr>
          </a:lstStyle>
          <a:p>
            <a:pPr>
              <a:defRPr/>
            </a:pPr>
            <a:endParaRPr lang="es-ES"/>
          </a:p>
        </p:txBody>
      </p:sp>
      <p:sp>
        <p:nvSpPr>
          <p:cNvPr id="8" name="Rectangle 8"/>
          <p:cNvSpPr>
            <a:spLocks noGrp="1" noChangeArrowheads="1"/>
          </p:cNvSpPr>
          <p:nvPr>
            <p:ph type="ftr" sz="quarter" idx="11"/>
          </p:nvPr>
        </p:nvSpPr>
        <p:spPr/>
        <p:txBody>
          <a:bodyPr/>
          <a:lstStyle>
            <a:lvl1pPr>
              <a:defRPr/>
            </a:lvl1pPr>
          </a:lstStyle>
          <a:p>
            <a:pPr>
              <a:defRPr/>
            </a:pPr>
            <a:endParaRPr lang="es-ES"/>
          </a:p>
        </p:txBody>
      </p:sp>
      <p:sp>
        <p:nvSpPr>
          <p:cNvPr id="9" name="Rectangle 9"/>
          <p:cNvSpPr>
            <a:spLocks noGrp="1" noChangeArrowheads="1"/>
          </p:cNvSpPr>
          <p:nvPr>
            <p:ph type="sldNum" sz="quarter" idx="12"/>
          </p:nvPr>
        </p:nvSpPr>
        <p:spPr/>
        <p:txBody>
          <a:bodyPr/>
          <a:lstStyle>
            <a:lvl1pPr>
              <a:defRPr/>
            </a:lvl1pPr>
          </a:lstStyle>
          <a:p>
            <a:pPr>
              <a:defRPr/>
            </a:pPr>
            <a:fld id="{8B47F98D-14E2-4DC5-8AE9-85BBFFDE4761}" type="slidenum">
              <a:rPr lang="es-ES"/>
              <a:pPr>
                <a:defRPr/>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s-ES"/>
          </a:p>
        </p:txBody>
      </p:sp>
      <p:sp>
        <p:nvSpPr>
          <p:cNvPr id="5" name="Rectangle 7"/>
          <p:cNvSpPr>
            <a:spLocks noGrp="1" noChangeArrowheads="1"/>
          </p:cNvSpPr>
          <p:nvPr>
            <p:ph type="ftr" sz="quarter" idx="11"/>
          </p:nvPr>
        </p:nvSpPr>
        <p:spPr>
          <a:ln/>
        </p:spPr>
        <p:txBody>
          <a:bodyPr/>
          <a:lstStyle>
            <a:lvl1pPr>
              <a:defRPr/>
            </a:lvl1pPr>
          </a:lstStyle>
          <a:p>
            <a:pPr>
              <a:defRPr/>
            </a:pPr>
            <a:endParaRPr lang="es-ES"/>
          </a:p>
        </p:txBody>
      </p:sp>
      <p:sp>
        <p:nvSpPr>
          <p:cNvPr id="6" name="Rectangle 8"/>
          <p:cNvSpPr>
            <a:spLocks noGrp="1" noChangeArrowheads="1"/>
          </p:cNvSpPr>
          <p:nvPr>
            <p:ph type="sldNum" sz="quarter" idx="12"/>
          </p:nvPr>
        </p:nvSpPr>
        <p:spPr>
          <a:ln/>
        </p:spPr>
        <p:txBody>
          <a:bodyPr/>
          <a:lstStyle>
            <a:lvl1pPr>
              <a:defRPr/>
            </a:lvl1pPr>
          </a:lstStyle>
          <a:p>
            <a:pPr>
              <a:defRPr/>
            </a:pPr>
            <a:fld id="{EB831269-E7C1-4909-B333-C1AE0D9D0DCA}" type="slidenum">
              <a:rPr lang="es-ES"/>
              <a:pPr>
                <a:defRPr/>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515100" y="609600"/>
            <a:ext cx="1943100" cy="5486400"/>
          </a:xfrm>
        </p:spPr>
        <p:txBody>
          <a:bodyPr vert="eaVert"/>
          <a:lstStyle/>
          <a:p>
            <a:r>
              <a:rPr lang="es-ES" smtClean="0"/>
              <a:t>Haga clic para modificar el estilo de título del patrón</a:t>
            </a:r>
            <a:endParaRPr lang="en-US"/>
          </a:p>
        </p:txBody>
      </p:sp>
      <p:sp>
        <p:nvSpPr>
          <p:cNvPr id="3" name="2 Marcador de texto vertical"/>
          <p:cNvSpPr>
            <a:spLocks noGrp="1"/>
          </p:cNvSpPr>
          <p:nvPr>
            <p:ph type="body" orient="vert" idx="1"/>
          </p:nvPr>
        </p:nvSpPr>
        <p:spPr>
          <a:xfrm>
            <a:off x="685800" y="609600"/>
            <a:ext cx="5676900" cy="5486400"/>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s-ES"/>
          </a:p>
        </p:txBody>
      </p:sp>
      <p:sp>
        <p:nvSpPr>
          <p:cNvPr id="5" name="Rectangle 7"/>
          <p:cNvSpPr>
            <a:spLocks noGrp="1" noChangeArrowheads="1"/>
          </p:cNvSpPr>
          <p:nvPr>
            <p:ph type="ftr" sz="quarter" idx="11"/>
          </p:nvPr>
        </p:nvSpPr>
        <p:spPr>
          <a:ln/>
        </p:spPr>
        <p:txBody>
          <a:bodyPr/>
          <a:lstStyle>
            <a:lvl1pPr>
              <a:defRPr/>
            </a:lvl1pPr>
          </a:lstStyle>
          <a:p>
            <a:pPr>
              <a:defRPr/>
            </a:pPr>
            <a:endParaRPr lang="es-ES"/>
          </a:p>
        </p:txBody>
      </p:sp>
      <p:sp>
        <p:nvSpPr>
          <p:cNvPr id="6" name="Rectangle 8"/>
          <p:cNvSpPr>
            <a:spLocks noGrp="1" noChangeArrowheads="1"/>
          </p:cNvSpPr>
          <p:nvPr>
            <p:ph type="sldNum" sz="quarter" idx="12"/>
          </p:nvPr>
        </p:nvSpPr>
        <p:spPr>
          <a:ln/>
        </p:spPr>
        <p:txBody>
          <a:bodyPr/>
          <a:lstStyle>
            <a:lvl1pPr>
              <a:defRPr/>
            </a:lvl1pPr>
          </a:lstStyle>
          <a:p>
            <a:pPr>
              <a:defRPr/>
            </a:pPr>
            <a:fld id="{285B0B37-D886-4AB0-AB52-8920C2EEE2F1}" type="slidenum">
              <a:rPr lang="es-ES"/>
              <a:pPr>
                <a:defRPr/>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s-ES"/>
          </a:p>
        </p:txBody>
      </p:sp>
      <p:sp>
        <p:nvSpPr>
          <p:cNvPr id="5" name="Rectangle 7"/>
          <p:cNvSpPr>
            <a:spLocks noGrp="1" noChangeArrowheads="1"/>
          </p:cNvSpPr>
          <p:nvPr>
            <p:ph type="ftr" sz="quarter" idx="11"/>
          </p:nvPr>
        </p:nvSpPr>
        <p:spPr>
          <a:ln/>
        </p:spPr>
        <p:txBody>
          <a:bodyPr/>
          <a:lstStyle>
            <a:lvl1pPr>
              <a:defRPr/>
            </a:lvl1pPr>
          </a:lstStyle>
          <a:p>
            <a:pPr>
              <a:defRPr/>
            </a:pPr>
            <a:endParaRPr lang="es-ES"/>
          </a:p>
        </p:txBody>
      </p:sp>
      <p:sp>
        <p:nvSpPr>
          <p:cNvPr id="6" name="Rectangle 8"/>
          <p:cNvSpPr>
            <a:spLocks noGrp="1" noChangeArrowheads="1"/>
          </p:cNvSpPr>
          <p:nvPr>
            <p:ph type="sldNum" sz="quarter" idx="12"/>
          </p:nvPr>
        </p:nvSpPr>
        <p:spPr>
          <a:ln/>
        </p:spPr>
        <p:txBody>
          <a:bodyPr/>
          <a:lstStyle>
            <a:lvl1pPr>
              <a:defRPr/>
            </a:lvl1pPr>
          </a:lstStyle>
          <a:p>
            <a:pPr>
              <a:defRPr/>
            </a:pPr>
            <a:fld id="{C4FCBDA2-3FBD-49EF-B242-7DE68EB97DF7}" type="slidenum">
              <a:rPr lang="es-ES"/>
              <a:pPr>
                <a:defRPr/>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n-U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Rectangle 6"/>
          <p:cNvSpPr>
            <a:spLocks noGrp="1" noChangeArrowheads="1"/>
          </p:cNvSpPr>
          <p:nvPr>
            <p:ph type="dt" sz="half" idx="10"/>
          </p:nvPr>
        </p:nvSpPr>
        <p:spPr>
          <a:ln/>
        </p:spPr>
        <p:txBody>
          <a:bodyPr/>
          <a:lstStyle>
            <a:lvl1pPr>
              <a:defRPr/>
            </a:lvl1pPr>
          </a:lstStyle>
          <a:p>
            <a:pPr>
              <a:defRPr/>
            </a:pPr>
            <a:endParaRPr lang="es-ES"/>
          </a:p>
        </p:txBody>
      </p:sp>
      <p:sp>
        <p:nvSpPr>
          <p:cNvPr id="5" name="Rectangle 7"/>
          <p:cNvSpPr>
            <a:spLocks noGrp="1" noChangeArrowheads="1"/>
          </p:cNvSpPr>
          <p:nvPr>
            <p:ph type="ftr" sz="quarter" idx="11"/>
          </p:nvPr>
        </p:nvSpPr>
        <p:spPr>
          <a:ln/>
        </p:spPr>
        <p:txBody>
          <a:bodyPr/>
          <a:lstStyle>
            <a:lvl1pPr>
              <a:defRPr/>
            </a:lvl1pPr>
          </a:lstStyle>
          <a:p>
            <a:pPr>
              <a:defRPr/>
            </a:pPr>
            <a:endParaRPr lang="es-ES"/>
          </a:p>
        </p:txBody>
      </p:sp>
      <p:sp>
        <p:nvSpPr>
          <p:cNvPr id="6" name="Rectangle 8"/>
          <p:cNvSpPr>
            <a:spLocks noGrp="1" noChangeArrowheads="1"/>
          </p:cNvSpPr>
          <p:nvPr>
            <p:ph type="sldNum" sz="quarter" idx="12"/>
          </p:nvPr>
        </p:nvSpPr>
        <p:spPr>
          <a:ln/>
        </p:spPr>
        <p:txBody>
          <a:bodyPr/>
          <a:lstStyle>
            <a:lvl1pPr>
              <a:defRPr/>
            </a:lvl1pPr>
          </a:lstStyle>
          <a:p>
            <a:pPr>
              <a:defRPr/>
            </a:pPr>
            <a:fld id="{DC1E57C5-AD48-40EB-81CF-BA84475EC5C9}" type="slidenum">
              <a:rPr lang="es-ES"/>
              <a:pPr>
                <a:defRPr/>
              </a:pPr>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3" name="2 Marcador de contenido"/>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contenido"/>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endParaRPr lang="es-ES"/>
          </a:p>
        </p:txBody>
      </p:sp>
      <p:sp>
        <p:nvSpPr>
          <p:cNvPr id="6" name="Rectangle 7"/>
          <p:cNvSpPr>
            <a:spLocks noGrp="1" noChangeArrowheads="1"/>
          </p:cNvSpPr>
          <p:nvPr>
            <p:ph type="ftr" sz="quarter" idx="11"/>
          </p:nvPr>
        </p:nvSpPr>
        <p:spPr>
          <a:ln/>
        </p:spPr>
        <p:txBody>
          <a:bodyPr/>
          <a:lstStyle>
            <a:lvl1pPr>
              <a:defRPr/>
            </a:lvl1pPr>
          </a:lstStyle>
          <a:p>
            <a:pPr>
              <a:defRPr/>
            </a:pPr>
            <a:endParaRPr lang="es-ES"/>
          </a:p>
        </p:txBody>
      </p:sp>
      <p:sp>
        <p:nvSpPr>
          <p:cNvPr id="7" name="Rectangle 8"/>
          <p:cNvSpPr>
            <a:spLocks noGrp="1" noChangeArrowheads="1"/>
          </p:cNvSpPr>
          <p:nvPr>
            <p:ph type="sldNum" sz="quarter" idx="12"/>
          </p:nvPr>
        </p:nvSpPr>
        <p:spPr>
          <a:ln/>
        </p:spPr>
        <p:txBody>
          <a:bodyPr/>
          <a:lstStyle>
            <a:lvl1pPr>
              <a:defRPr/>
            </a:lvl1pPr>
          </a:lstStyle>
          <a:p>
            <a:pPr>
              <a:defRPr/>
            </a:pPr>
            <a:fld id="{9E5719E1-290B-407C-91A0-3F3AE7DF92BE}" type="slidenum">
              <a:rPr lang="es-ES"/>
              <a:pPr>
                <a:defRPr/>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lvl1pPr>
              <a:defRPr/>
            </a:lvl1pPr>
          </a:lstStyle>
          <a:p>
            <a:r>
              <a:rPr lang="es-ES" smtClean="0"/>
              <a:t>Haga clic para modificar el estilo de título del patrón</a:t>
            </a:r>
            <a:endParaRPr lang="en-U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7" name="Rectangle 6"/>
          <p:cNvSpPr>
            <a:spLocks noGrp="1" noChangeArrowheads="1"/>
          </p:cNvSpPr>
          <p:nvPr>
            <p:ph type="dt" sz="half" idx="10"/>
          </p:nvPr>
        </p:nvSpPr>
        <p:spPr>
          <a:ln/>
        </p:spPr>
        <p:txBody>
          <a:bodyPr/>
          <a:lstStyle>
            <a:lvl1pPr>
              <a:defRPr/>
            </a:lvl1pPr>
          </a:lstStyle>
          <a:p>
            <a:pPr>
              <a:defRPr/>
            </a:pPr>
            <a:endParaRPr lang="es-ES"/>
          </a:p>
        </p:txBody>
      </p:sp>
      <p:sp>
        <p:nvSpPr>
          <p:cNvPr id="8" name="Rectangle 7"/>
          <p:cNvSpPr>
            <a:spLocks noGrp="1" noChangeArrowheads="1"/>
          </p:cNvSpPr>
          <p:nvPr>
            <p:ph type="ftr" sz="quarter" idx="11"/>
          </p:nvPr>
        </p:nvSpPr>
        <p:spPr>
          <a:ln/>
        </p:spPr>
        <p:txBody>
          <a:bodyPr/>
          <a:lstStyle>
            <a:lvl1pPr>
              <a:defRPr/>
            </a:lvl1pPr>
          </a:lstStyle>
          <a:p>
            <a:pPr>
              <a:defRPr/>
            </a:pPr>
            <a:endParaRPr lang="es-ES"/>
          </a:p>
        </p:txBody>
      </p:sp>
      <p:sp>
        <p:nvSpPr>
          <p:cNvPr id="9" name="Rectangle 8"/>
          <p:cNvSpPr>
            <a:spLocks noGrp="1" noChangeArrowheads="1"/>
          </p:cNvSpPr>
          <p:nvPr>
            <p:ph type="sldNum" sz="quarter" idx="12"/>
          </p:nvPr>
        </p:nvSpPr>
        <p:spPr>
          <a:ln/>
        </p:spPr>
        <p:txBody>
          <a:bodyPr/>
          <a:lstStyle>
            <a:lvl1pPr>
              <a:defRPr/>
            </a:lvl1pPr>
          </a:lstStyle>
          <a:p>
            <a:pPr>
              <a:defRPr/>
            </a:pPr>
            <a:fld id="{98705C54-E636-4E55-A93A-F391F31D557A}" type="slidenum">
              <a:rPr lang="es-ES"/>
              <a:pPr>
                <a:defRPr/>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3" name="Rectangle 6"/>
          <p:cNvSpPr>
            <a:spLocks noGrp="1" noChangeArrowheads="1"/>
          </p:cNvSpPr>
          <p:nvPr>
            <p:ph type="dt" sz="half" idx="10"/>
          </p:nvPr>
        </p:nvSpPr>
        <p:spPr>
          <a:ln/>
        </p:spPr>
        <p:txBody>
          <a:bodyPr/>
          <a:lstStyle>
            <a:lvl1pPr>
              <a:defRPr/>
            </a:lvl1pPr>
          </a:lstStyle>
          <a:p>
            <a:pPr>
              <a:defRPr/>
            </a:pPr>
            <a:endParaRPr lang="es-ES"/>
          </a:p>
        </p:txBody>
      </p:sp>
      <p:sp>
        <p:nvSpPr>
          <p:cNvPr id="4" name="Rectangle 7"/>
          <p:cNvSpPr>
            <a:spLocks noGrp="1" noChangeArrowheads="1"/>
          </p:cNvSpPr>
          <p:nvPr>
            <p:ph type="ftr" sz="quarter" idx="11"/>
          </p:nvPr>
        </p:nvSpPr>
        <p:spPr>
          <a:ln/>
        </p:spPr>
        <p:txBody>
          <a:bodyPr/>
          <a:lstStyle>
            <a:lvl1pPr>
              <a:defRPr/>
            </a:lvl1pPr>
          </a:lstStyle>
          <a:p>
            <a:pPr>
              <a:defRPr/>
            </a:pPr>
            <a:endParaRPr lang="es-ES"/>
          </a:p>
        </p:txBody>
      </p:sp>
      <p:sp>
        <p:nvSpPr>
          <p:cNvPr id="5" name="Rectangle 8"/>
          <p:cNvSpPr>
            <a:spLocks noGrp="1" noChangeArrowheads="1"/>
          </p:cNvSpPr>
          <p:nvPr>
            <p:ph type="sldNum" sz="quarter" idx="12"/>
          </p:nvPr>
        </p:nvSpPr>
        <p:spPr>
          <a:ln/>
        </p:spPr>
        <p:txBody>
          <a:bodyPr/>
          <a:lstStyle>
            <a:lvl1pPr>
              <a:defRPr/>
            </a:lvl1pPr>
          </a:lstStyle>
          <a:p>
            <a:pPr>
              <a:defRPr/>
            </a:pPr>
            <a:fld id="{A2B9FE92-E044-487F-9D9F-A5C690C59F83}" type="slidenum">
              <a:rPr lang="es-ES"/>
              <a:pPr>
                <a:defRPr/>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pPr>
              <a:defRPr/>
            </a:pPr>
            <a:endParaRPr lang="es-ES"/>
          </a:p>
        </p:txBody>
      </p:sp>
      <p:sp>
        <p:nvSpPr>
          <p:cNvPr id="3" name="Rectangle 7"/>
          <p:cNvSpPr>
            <a:spLocks noGrp="1" noChangeArrowheads="1"/>
          </p:cNvSpPr>
          <p:nvPr>
            <p:ph type="ftr" sz="quarter" idx="11"/>
          </p:nvPr>
        </p:nvSpPr>
        <p:spPr>
          <a:ln/>
        </p:spPr>
        <p:txBody>
          <a:bodyPr/>
          <a:lstStyle>
            <a:lvl1pPr>
              <a:defRPr/>
            </a:lvl1pPr>
          </a:lstStyle>
          <a:p>
            <a:pPr>
              <a:defRPr/>
            </a:pPr>
            <a:endParaRPr lang="es-ES"/>
          </a:p>
        </p:txBody>
      </p:sp>
      <p:sp>
        <p:nvSpPr>
          <p:cNvPr id="4" name="Rectangle 8"/>
          <p:cNvSpPr>
            <a:spLocks noGrp="1" noChangeArrowheads="1"/>
          </p:cNvSpPr>
          <p:nvPr>
            <p:ph type="sldNum" sz="quarter" idx="12"/>
          </p:nvPr>
        </p:nvSpPr>
        <p:spPr>
          <a:ln/>
        </p:spPr>
        <p:txBody>
          <a:bodyPr/>
          <a:lstStyle>
            <a:lvl1pPr>
              <a:defRPr/>
            </a:lvl1pPr>
          </a:lstStyle>
          <a:p>
            <a:pPr>
              <a:defRPr/>
            </a:pPr>
            <a:fld id="{1BE1DEB0-6A77-4E14-86D1-B5403E9232E1}" type="slidenum">
              <a:rPr lang="es-ES"/>
              <a:pPr>
                <a:defRPr/>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n-U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6"/>
          <p:cNvSpPr>
            <a:spLocks noGrp="1" noChangeArrowheads="1"/>
          </p:cNvSpPr>
          <p:nvPr>
            <p:ph type="dt" sz="half" idx="10"/>
          </p:nvPr>
        </p:nvSpPr>
        <p:spPr>
          <a:ln/>
        </p:spPr>
        <p:txBody>
          <a:bodyPr/>
          <a:lstStyle>
            <a:lvl1pPr>
              <a:defRPr/>
            </a:lvl1pPr>
          </a:lstStyle>
          <a:p>
            <a:pPr>
              <a:defRPr/>
            </a:pPr>
            <a:endParaRPr lang="es-ES"/>
          </a:p>
        </p:txBody>
      </p:sp>
      <p:sp>
        <p:nvSpPr>
          <p:cNvPr id="6" name="Rectangle 7"/>
          <p:cNvSpPr>
            <a:spLocks noGrp="1" noChangeArrowheads="1"/>
          </p:cNvSpPr>
          <p:nvPr>
            <p:ph type="ftr" sz="quarter" idx="11"/>
          </p:nvPr>
        </p:nvSpPr>
        <p:spPr>
          <a:ln/>
        </p:spPr>
        <p:txBody>
          <a:bodyPr/>
          <a:lstStyle>
            <a:lvl1pPr>
              <a:defRPr/>
            </a:lvl1pPr>
          </a:lstStyle>
          <a:p>
            <a:pPr>
              <a:defRPr/>
            </a:pPr>
            <a:endParaRPr lang="es-ES"/>
          </a:p>
        </p:txBody>
      </p:sp>
      <p:sp>
        <p:nvSpPr>
          <p:cNvPr id="7" name="Rectangle 8"/>
          <p:cNvSpPr>
            <a:spLocks noGrp="1" noChangeArrowheads="1"/>
          </p:cNvSpPr>
          <p:nvPr>
            <p:ph type="sldNum" sz="quarter" idx="12"/>
          </p:nvPr>
        </p:nvSpPr>
        <p:spPr>
          <a:ln/>
        </p:spPr>
        <p:txBody>
          <a:bodyPr/>
          <a:lstStyle>
            <a:lvl1pPr>
              <a:defRPr/>
            </a:lvl1pPr>
          </a:lstStyle>
          <a:p>
            <a:pPr>
              <a:defRPr/>
            </a:pPr>
            <a:fld id="{5B017D5C-3EE1-4D02-B448-0A3918494B17}" type="slidenum">
              <a:rPr lang="es-ES"/>
              <a:pPr>
                <a:defRPr/>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n-U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6"/>
          <p:cNvSpPr>
            <a:spLocks noGrp="1" noChangeArrowheads="1"/>
          </p:cNvSpPr>
          <p:nvPr>
            <p:ph type="dt" sz="half" idx="10"/>
          </p:nvPr>
        </p:nvSpPr>
        <p:spPr>
          <a:ln/>
        </p:spPr>
        <p:txBody>
          <a:bodyPr/>
          <a:lstStyle>
            <a:lvl1pPr>
              <a:defRPr/>
            </a:lvl1pPr>
          </a:lstStyle>
          <a:p>
            <a:pPr>
              <a:defRPr/>
            </a:pPr>
            <a:endParaRPr lang="es-ES"/>
          </a:p>
        </p:txBody>
      </p:sp>
      <p:sp>
        <p:nvSpPr>
          <p:cNvPr id="6" name="Rectangle 7"/>
          <p:cNvSpPr>
            <a:spLocks noGrp="1" noChangeArrowheads="1"/>
          </p:cNvSpPr>
          <p:nvPr>
            <p:ph type="ftr" sz="quarter" idx="11"/>
          </p:nvPr>
        </p:nvSpPr>
        <p:spPr>
          <a:ln/>
        </p:spPr>
        <p:txBody>
          <a:bodyPr/>
          <a:lstStyle>
            <a:lvl1pPr>
              <a:defRPr/>
            </a:lvl1pPr>
          </a:lstStyle>
          <a:p>
            <a:pPr>
              <a:defRPr/>
            </a:pPr>
            <a:endParaRPr lang="es-ES"/>
          </a:p>
        </p:txBody>
      </p:sp>
      <p:sp>
        <p:nvSpPr>
          <p:cNvPr id="7" name="Rectangle 8"/>
          <p:cNvSpPr>
            <a:spLocks noGrp="1" noChangeArrowheads="1"/>
          </p:cNvSpPr>
          <p:nvPr>
            <p:ph type="sldNum" sz="quarter" idx="12"/>
          </p:nvPr>
        </p:nvSpPr>
        <p:spPr>
          <a:ln/>
        </p:spPr>
        <p:txBody>
          <a:bodyPr/>
          <a:lstStyle>
            <a:lvl1pPr>
              <a:defRPr/>
            </a:lvl1pPr>
          </a:lstStyle>
          <a:p>
            <a:pPr>
              <a:defRPr/>
            </a:pPr>
            <a:fld id="{805AEE7E-C282-4401-90AA-FD4C900CE50E}" type="slidenum">
              <a:rPr lang="es-ES"/>
              <a:pPr>
                <a:defRPr/>
              </a:pPr>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2"/>
            </a:gs>
          </a:gsLst>
          <a:lin ang="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1588"/>
            <a:ext cx="9132888" cy="6845300"/>
            <a:chOff x="0" y="1"/>
            <a:chExt cx="5753" cy="4312"/>
          </a:xfrm>
        </p:grpSpPr>
        <p:sp>
          <p:nvSpPr>
            <p:cNvPr id="5123" name="Freeform 3"/>
            <p:cNvSpPr>
              <a:spLocks/>
            </p:cNvSpPr>
            <p:nvPr/>
          </p:nvSpPr>
          <p:spPr bwMode="auto">
            <a:xfrm>
              <a:off x="3394" y="999"/>
              <a:ext cx="2359" cy="3314"/>
            </a:xfrm>
            <a:custGeom>
              <a:avLst/>
              <a:gdLst/>
              <a:ahLst/>
              <a:cxnLst>
                <a:cxn ang="0">
                  <a:pos x="1905" y="3312"/>
                </a:cxn>
                <a:cxn ang="0">
                  <a:pos x="2358" y="3313"/>
                </a:cxn>
                <a:cxn ang="0">
                  <a:pos x="2358" y="1437"/>
                </a:cxn>
                <a:cxn ang="0">
                  <a:pos x="0" y="0"/>
                </a:cxn>
                <a:cxn ang="0">
                  <a:pos x="201" y="150"/>
                </a:cxn>
                <a:cxn ang="0">
                  <a:pos x="366" y="279"/>
                </a:cxn>
                <a:cxn ang="0">
                  <a:pos x="552" y="441"/>
                </a:cxn>
                <a:cxn ang="0">
                  <a:pos x="732" y="612"/>
                </a:cxn>
                <a:cxn ang="0">
                  <a:pos x="996" y="903"/>
                </a:cxn>
                <a:cxn ang="0">
                  <a:pos x="1230" y="1212"/>
                </a:cxn>
                <a:cxn ang="0">
                  <a:pos x="1400" y="1482"/>
                </a:cxn>
                <a:cxn ang="0">
                  <a:pos x="1548" y="1761"/>
                </a:cxn>
                <a:cxn ang="0">
                  <a:pos x="1665" y="2040"/>
                </a:cxn>
                <a:cxn ang="0">
                  <a:pos x="1751" y="2295"/>
                </a:cxn>
                <a:cxn ang="0">
                  <a:pos x="1809" y="2511"/>
                </a:cxn>
                <a:cxn ang="0">
                  <a:pos x="1863" y="2778"/>
                </a:cxn>
                <a:cxn ang="0">
                  <a:pos x="1890" y="3012"/>
                </a:cxn>
                <a:cxn ang="0">
                  <a:pos x="1905" y="3312"/>
                </a:cxn>
              </a:cxnLst>
              <a:rect l="0" t="0" r="r" b="b"/>
              <a:pathLst>
                <a:path w="2359" h="3314">
                  <a:moveTo>
                    <a:pt x="1905" y="3312"/>
                  </a:moveTo>
                  <a:lnTo>
                    <a:pt x="2358" y="3313"/>
                  </a:lnTo>
                  <a:lnTo>
                    <a:pt x="2358" y="1437"/>
                  </a:lnTo>
                  <a:lnTo>
                    <a:pt x="0" y="0"/>
                  </a:lnTo>
                  <a:lnTo>
                    <a:pt x="201" y="150"/>
                  </a:lnTo>
                  <a:lnTo>
                    <a:pt x="366" y="279"/>
                  </a:lnTo>
                  <a:lnTo>
                    <a:pt x="552" y="441"/>
                  </a:lnTo>
                  <a:lnTo>
                    <a:pt x="732" y="612"/>
                  </a:lnTo>
                  <a:lnTo>
                    <a:pt x="996" y="903"/>
                  </a:lnTo>
                  <a:lnTo>
                    <a:pt x="1230" y="1212"/>
                  </a:lnTo>
                  <a:lnTo>
                    <a:pt x="1400" y="1482"/>
                  </a:lnTo>
                  <a:lnTo>
                    <a:pt x="1548" y="1761"/>
                  </a:lnTo>
                  <a:lnTo>
                    <a:pt x="1665" y="2040"/>
                  </a:lnTo>
                  <a:lnTo>
                    <a:pt x="1751" y="2295"/>
                  </a:lnTo>
                  <a:lnTo>
                    <a:pt x="1809" y="2511"/>
                  </a:lnTo>
                  <a:lnTo>
                    <a:pt x="1863" y="2778"/>
                  </a:lnTo>
                  <a:lnTo>
                    <a:pt x="1890" y="3012"/>
                  </a:lnTo>
                  <a:lnTo>
                    <a:pt x="1905" y="3312"/>
                  </a:lnTo>
                </a:path>
              </a:pathLst>
            </a:custGeom>
            <a:gradFill rotWithShape="0">
              <a:gsLst>
                <a:gs pos="0">
                  <a:schemeClr val="accent2">
                    <a:gamma/>
                    <a:shade val="46275"/>
                    <a:invGamma/>
                  </a:schemeClr>
                </a:gs>
                <a:gs pos="100000">
                  <a:schemeClr val="accent2"/>
                </a:gs>
              </a:gsLst>
              <a:lin ang="0" scaled="1"/>
            </a:gradFill>
            <a:ln w="9525" cap="rnd">
              <a:noFill/>
              <a:round/>
              <a:headEnd/>
              <a:tailEnd/>
            </a:ln>
            <a:effectLst/>
          </p:spPr>
          <p:txBody>
            <a:bodyPr/>
            <a:lstStyle/>
            <a:p>
              <a:pPr>
                <a:defRPr/>
              </a:pPr>
              <a:endParaRPr lang="en-US"/>
            </a:p>
          </p:txBody>
        </p:sp>
        <p:sp>
          <p:nvSpPr>
            <p:cNvPr id="5124" name="Arc 4"/>
            <p:cNvSpPr>
              <a:spLocks/>
            </p:cNvSpPr>
            <p:nvPr/>
          </p:nvSpPr>
          <p:spPr bwMode="auto">
            <a:xfrm>
              <a:off x="0" y="1"/>
              <a:ext cx="5298" cy="431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12700" cap="rnd">
              <a:solidFill>
                <a:schemeClr val="accent2"/>
              </a:solidFill>
              <a:round/>
              <a:headEnd type="none" w="sm" len="sm"/>
              <a:tailEnd type="none" w="sm" len="sm"/>
            </a:ln>
            <a:effectLst/>
          </p:spPr>
          <p:txBody>
            <a:bodyPr wrap="none" anchor="ctr"/>
            <a:lstStyle/>
            <a:p>
              <a:pPr>
                <a:defRPr/>
              </a:pPr>
              <a:endParaRPr lang="en-US"/>
            </a:p>
          </p:txBody>
        </p:sp>
      </p:grpSp>
      <p:sp>
        <p:nvSpPr>
          <p:cNvPr id="5125" name="Rectangle 5"/>
          <p:cNvSpPr>
            <a:spLocks noGrp="1" noChangeArrowheads="1"/>
          </p:cNvSpPr>
          <p:nvPr>
            <p:ph type="title"/>
          </p:nvPr>
        </p:nvSpPr>
        <p:spPr bwMode="auto">
          <a:xfrm>
            <a:off x="685800" y="609600"/>
            <a:ext cx="7772400" cy="11430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p>
            <a:pPr lvl="0"/>
            <a:r>
              <a:rPr lang="es-ES" smtClean="0"/>
              <a:t>Haga clic para modificar el estilo de título del patrón</a:t>
            </a:r>
          </a:p>
        </p:txBody>
      </p:sp>
      <p:sp>
        <p:nvSpPr>
          <p:cNvPr id="5126" name="Rectangle 6"/>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defRPr sz="1400"/>
            </a:lvl1pPr>
          </a:lstStyle>
          <a:p>
            <a:pPr>
              <a:defRPr/>
            </a:pPr>
            <a:endParaRPr lang="es-ES"/>
          </a:p>
        </p:txBody>
      </p:sp>
      <p:sp>
        <p:nvSpPr>
          <p:cNvPr id="5127" name="Rectangle 7"/>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lgn="ctr">
              <a:defRPr sz="1400"/>
            </a:lvl1pPr>
          </a:lstStyle>
          <a:p>
            <a:pPr>
              <a:defRPr/>
            </a:pPr>
            <a:endParaRPr lang="es-ES"/>
          </a:p>
        </p:txBody>
      </p:sp>
      <p:sp>
        <p:nvSpPr>
          <p:cNvPr id="5128" name="Rectangle 8"/>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lgn="r">
              <a:defRPr sz="1400"/>
            </a:lvl1pPr>
          </a:lstStyle>
          <a:p>
            <a:pPr>
              <a:defRPr/>
            </a:pPr>
            <a:fld id="{FAA546A4-9987-4BC6-A82C-B4F2C61C6208}" type="slidenum">
              <a:rPr lang="es-ES"/>
              <a:pPr>
                <a:defRPr/>
              </a:pPr>
              <a:t>‹Nº›</a:t>
            </a:fld>
            <a:endParaRPr lang="es-ES"/>
          </a:p>
        </p:txBody>
      </p:sp>
      <p:sp>
        <p:nvSpPr>
          <p:cNvPr id="1031" name="Rectangle 9"/>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Tree>
  </p:cSld>
  <p:clrMap bg1="dk2" tx1="lt1" bg2="dk1" tx2="lt2" accent1="accent1" accent2="accent2" accent3="accent3" accent4="accent4" accent5="accent5" accent6="accent6" hlink="hlink" folHlink="folHlink"/>
  <p:sldLayoutIdLst>
    <p:sldLayoutId id="2147483686"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accent2"/>
        </a:buClr>
        <a:buSzPct val="80000"/>
        <a:buFont typeface="Wingdings" pitchFamily="2" charset="2"/>
        <a:buChar char="l"/>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SzPct val="90000"/>
        <a:buChar char="–"/>
        <a:defRPr sz="2800">
          <a:solidFill>
            <a:schemeClr val="tx1"/>
          </a:solidFill>
          <a:latin typeface="+mn-lt"/>
        </a:defRPr>
      </a:lvl2pPr>
      <a:lvl3pPr marL="1143000" indent="-228600" algn="l" rtl="0" eaLnBrk="0" fontAlgn="base" hangingPunct="0">
        <a:spcBef>
          <a:spcPct val="20000"/>
        </a:spcBef>
        <a:spcAft>
          <a:spcPct val="0"/>
        </a:spcAft>
        <a:buClr>
          <a:schemeClr val="accent1"/>
        </a:buClr>
        <a:buSzPct val="60000"/>
        <a:buFont typeface="Wingdings" pitchFamily="2" charset="2"/>
        <a:buChar char="l"/>
        <a:defRPr sz="2400">
          <a:solidFill>
            <a:schemeClr val="tx1"/>
          </a:solidFill>
          <a:latin typeface="+mn-lt"/>
        </a:defRPr>
      </a:lvl3pPr>
      <a:lvl4pPr marL="1600200" indent="-228600" algn="l" rtl="0" eaLnBrk="0" fontAlgn="base" hangingPunct="0">
        <a:spcBef>
          <a:spcPct val="20000"/>
        </a:spcBef>
        <a:spcAft>
          <a:spcPct val="0"/>
        </a:spcAft>
        <a:buClr>
          <a:schemeClr val="tx1"/>
        </a:buClr>
        <a:buChar char="–"/>
        <a:defRPr sz="2000">
          <a:solidFill>
            <a:schemeClr val="tx1"/>
          </a:solidFill>
          <a:latin typeface="+mn-lt"/>
        </a:defRPr>
      </a:lvl4pPr>
      <a:lvl5pPr marL="2057400" indent="-228600" algn="l" rtl="0" eaLnBrk="0" fontAlgn="base" hangingPunct="0">
        <a:spcBef>
          <a:spcPct val="20000"/>
        </a:spcBef>
        <a:spcAft>
          <a:spcPct val="0"/>
        </a:spcAft>
        <a:buClr>
          <a:schemeClr val="accent1"/>
        </a:buClr>
        <a:buChar char="•"/>
        <a:defRPr sz="2000">
          <a:solidFill>
            <a:schemeClr val="tx1"/>
          </a:solidFill>
          <a:latin typeface="+mn-lt"/>
        </a:defRPr>
      </a:lvl5pPr>
      <a:lvl6pPr marL="2514600" indent="-228600" algn="l" rtl="0" fontAlgn="base">
        <a:spcBef>
          <a:spcPct val="20000"/>
        </a:spcBef>
        <a:spcAft>
          <a:spcPct val="0"/>
        </a:spcAft>
        <a:buClr>
          <a:schemeClr val="accent1"/>
        </a:buClr>
        <a:buChar char="•"/>
        <a:defRPr sz="2000">
          <a:solidFill>
            <a:schemeClr val="tx1"/>
          </a:solidFill>
          <a:latin typeface="+mn-lt"/>
        </a:defRPr>
      </a:lvl6pPr>
      <a:lvl7pPr marL="2971800" indent="-228600" algn="l" rtl="0" fontAlgn="base">
        <a:spcBef>
          <a:spcPct val="20000"/>
        </a:spcBef>
        <a:spcAft>
          <a:spcPct val="0"/>
        </a:spcAft>
        <a:buClr>
          <a:schemeClr val="accent1"/>
        </a:buClr>
        <a:buChar char="•"/>
        <a:defRPr sz="2000">
          <a:solidFill>
            <a:schemeClr val="tx1"/>
          </a:solidFill>
          <a:latin typeface="+mn-lt"/>
        </a:defRPr>
      </a:lvl7pPr>
      <a:lvl8pPr marL="3429000" indent="-228600" algn="l" rtl="0" fontAlgn="base">
        <a:spcBef>
          <a:spcPct val="20000"/>
        </a:spcBef>
        <a:spcAft>
          <a:spcPct val="0"/>
        </a:spcAft>
        <a:buClr>
          <a:schemeClr val="accent1"/>
        </a:buClr>
        <a:buChar char="•"/>
        <a:defRPr sz="2000">
          <a:solidFill>
            <a:schemeClr val="tx1"/>
          </a:solidFill>
          <a:latin typeface="+mn-lt"/>
        </a:defRPr>
      </a:lvl8pPr>
      <a:lvl9pPr marL="3886200" indent="-228600" algn="l" rtl="0" fontAlgn="base">
        <a:spcBef>
          <a:spcPct val="20000"/>
        </a:spcBef>
        <a:spcAft>
          <a:spcPct val="0"/>
        </a:spcAft>
        <a:buClr>
          <a:schemeClr val="accent1"/>
        </a:buClr>
        <a:buChar char="•"/>
        <a:defRPr sz="2000">
          <a:solidFill>
            <a:schemeClr val="tx1"/>
          </a:solidFill>
          <a:latin typeface="+mn-lt"/>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785786" y="785794"/>
            <a:ext cx="7743852" cy="890574"/>
          </a:xfrm>
        </p:spPr>
        <p:txBody>
          <a:bodyPr/>
          <a:lstStyle/>
          <a:p>
            <a:r>
              <a:rPr lang="en-US" sz="2800" dirty="0" smtClean="0">
                <a:solidFill>
                  <a:srgbClr val="FFFF00"/>
                </a:solidFill>
              </a:rPr>
              <a:t>2.3. Results of the characterization of the initial stage  (through the instruments applied and measurement scale)</a:t>
            </a:r>
            <a:r>
              <a:rPr lang="en-US" dirty="0" smtClean="0">
                <a:solidFill>
                  <a:srgbClr val="FFFF00"/>
                </a:solidFill>
              </a:rPr>
              <a:t/>
            </a:r>
            <a:br>
              <a:rPr lang="en-US" dirty="0" smtClean="0">
                <a:solidFill>
                  <a:srgbClr val="FFFF00"/>
                </a:solidFill>
              </a:rPr>
            </a:br>
            <a:endParaRPr lang="en-US" dirty="0">
              <a:solidFill>
                <a:srgbClr val="FFFF00"/>
              </a:solidFill>
            </a:endParaRPr>
          </a:p>
        </p:txBody>
      </p:sp>
      <p:sp>
        <p:nvSpPr>
          <p:cNvPr id="4" name="3 CuadroTexto"/>
          <p:cNvSpPr txBox="1"/>
          <p:nvPr/>
        </p:nvSpPr>
        <p:spPr>
          <a:xfrm>
            <a:off x="571472" y="1643050"/>
            <a:ext cx="7858180" cy="4154984"/>
          </a:xfrm>
          <a:prstGeom prst="rect">
            <a:avLst/>
          </a:prstGeom>
          <a:noFill/>
        </p:spPr>
        <p:txBody>
          <a:bodyPr wrap="square" rtlCol="0">
            <a:spAutoFit/>
          </a:bodyPr>
          <a:lstStyle/>
          <a:p>
            <a:pPr algn="just"/>
            <a:r>
              <a:rPr lang="en-US" dirty="0" smtClean="0">
                <a:solidFill>
                  <a:srgbClr val="FFFF00"/>
                </a:solidFill>
              </a:rPr>
              <a:t>How to  carry out the instruments?</a:t>
            </a:r>
          </a:p>
          <a:p>
            <a:pPr algn="just"/>
            <a:r>
              <a:rPr lang="en-US" dirty="0" smtClean="0">
                <a:solidFill>
                  <a:srgbClr val="FFFF00"/>
                </a:solidFill>
              </a:rPr>
              <a:t>First of all, you should determine them  HOW? You should base on the PARAMETERS</a:t>
            </a:r>
          </a:p>
          <a:p>
            <a:pPr algn="just">
              <a:buFont typeface="Arial" pitchFamily="34" charset="0"/>
              <a:buChar char="•"/>
            </a:pPr>
            <a:r>
              <a:rPr lang="en-US" dirty="0" smtClean="0">
                <a:solidFill>
                  <a:srgbClr val="FFFF00"/>
                </a:solidFill>
              </a:rPr>
              <a:t>For questionnaires such as interviews and surveys  you should do opened/ closed questions or Yes or Not questions why? Because this type of answer is going to give you a better  way to solve the scientific problem.</a:t>
            </a:r>
          </a:p>
          <a:p>
            <a:pPr algn="just">
              <a:buFont typeface="Arial" pitchFamily="34" charset="0"/>
              <a:buChar char="•"/>
            </a:pPr>
            <a:r>
              <a:rPr lang="en-US" dirty="0" smtClean="0">
                <a:solidFill>
                  <a:srgbClr val="FFFF00"/>
                </a:solidFill>
              </a:rPr>
              <a:t> For  a pedagogical test do an English test  according to the ability that you are  investigating</a:t>
            </a:r>
          </a:p>
          <a:p>
            <a:pPr algn="just">
              <a:buFont typeface="Arial" pitchFamily="34" charset="0"/>
              <a:buChar char="•"/>
            </a:pPr>
            <a:r>
              <a:rPr lang="en-US" dirty="0" smtClean="0">
                <a:solidFill>
                  <a:srgbClr val="FFFF00"/>
                </a:solidFill>
              </a:rPr>
              <a:t>For an observation guide you do  a guide according to the scientific problem of the investigation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n-US" dirty="0" smtClean="0"/>
              <a:t>Example </a:t>
            </a:r>
            <a:br>
              <a:rPr lang="en-US" dirty="0" smtClean="0"/>
            </a:br>
            <a:r>
              <a:rPr lang="en-US" dirty="0" smtClean="0"/>
              <a:t>Graphics</a:t>
            </a:r>
            <a:endParaRPr lang="en-US" dirty="0"/>
          </a:p>
        </p:txBody>
      </p:sp>
      <p:graphicFrame>
        <p:nvGraphicFramePr>
          <p:cNvPr id="3" name="2 Gráfico"/>
          <p:cNvGraphicFramePr/>
          <p:nvPr/>
        </p:nvGraphicFramePr>
        <p:xfrm>
          <a:off x="1428728" y="2143116"/>
          <a:ext cx="7000924" cy="392909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57224" y="3143248"/>
            <a:ext cx="7458100" cy="752492"/>
          </a:xfrm>
        </p:spPr>
        <p:txBody>
          <a:bodyPr/>
          <a:lstStyle/>
          <a:p>
            <a:pPr algn="just"/>
            <a:r>
              <a:rPr lang="en-US" sz="1400" b="1" dirty="0" smtClean="0">
                <a:solidFill>
                  <a:srgbClr val="FFFF00"/>
                </a:solidFill>
                <a:effectLst/>
              </a:rPr>
              <a:t>Example: Scale of Measurement of the parameters:</a:t>
            </a:r>
            <a:r>
              <a:rPr lang="es-ES" sz="1400" b="1" dirty="0" smtClean="0">
                <a:solidFill>
                  <a:srgbClr val="FFFF00"/>
                </a:solidFill>
                <a:effectLst/>
              </a:rPr>
              <a:t/>
            </a:r>
            <a:br>
              <a:rPr lang="es-ES" sz="1400" b="1" dirty="0" smtClean="0">
                <a:solidFill>
                  <a:srgbClr val="FFFF00"/>
                </a:solidFill>
                <a:effectLst/>
              </a:rPr>
            </a:br>
            <a:r>
              <a:rPr lang="es-ES" sz="1400" dirty="0" smtClean="0">
                <a:solidFill>
                  <a:srgbClr val="FFFF00"/>
                </a:solidFill>
              </a:rPr>
              <a:t/>
            </a:r>
            <a:br>
              <a:rPr lang="es-ES" sz="1400" dirty="0" smtClean="0">
                <a:solidFill>
                  <a:srgbClr val="FFFF00"/>
                </a:solidFill>
              </a:rPr>
            </a:br>
            <a:r>
              <a:rPr lang="en-US" sz="1400" b="1" dirty="0" smtClean="0">
                <a:solidFill>
                  <a:srgbClr val="FFFF00"/>
                </a:solidFill>
                <a:effectLst/>
              </a:rPr>
              <a:t>Describe him/herself (</a:t>
            </a:r>
            <a:r>
              <a:rPr lang="en-US" sz="1400" b="1" dirty="0" err="1" smtClean="0">
                <a:solidFill>
                  <a:srgbClr val="FFFF00"/>
                </a:solidFill>
                <a:effectLst/>
              </a:rPr>
              <a:t>ibe</a:t>
            </a:r>
            <a:r>
              <a:rPr lang="en-US" sz="1400" b="1" dirty="0" smtClean="0">
                <a:solidFill>
                  <a:srgbClr val="FFFF00"/>
                </a:solidFill>
                <a:effectLst/>
              </a:rPr>
              <a:t> e.g. name, age, family), using simple words and formulaic expressions, provided he/she can prepare in advance:</a:t>
            </a:r>
            <a:r>
              <a:rPr lang="es-ES" sz="1400" b="1" dirty="0" smtClean="0">
                <a:solidFill>
                  <a:srgbClr val="FFFF00"/>
                </a:solidFill>
                <a:effectLst/>
              </a:rPr>
              <a:t/>
            </a:r>
            <a:br>
              <a:rPr lang="es-ES" sz="1400" b="1" dirty="0" smtClean="0">
                <a:solidFill>
                  <a:srgbClr val="FFFF00"/>
                </a:solidFill>
                <a:effectLst/>
              </a:rPr>
            </a:br>
            <a:r>
              <a:rPr lang="en-US" sz="1400" b="1" dirty="0" smtClean="0">
                <a:solidFill>
                  <a:srgbClr val="FFFF00"/>
                </a:solidFill>
                <a:effectLst/>
              </a:rPr>
              <a:t>Good: </a:t>
            </a:r>
            <a:r>
              <a:rPr lang="en-US" sz="1400" b="1" dirty="0" smtClean="0">
                <a:solidFill>
                  <a:srgbClr val="FFFF00"/>
                </a:solidFill>
              </a:rPr>
              <a:t>When the students were able to show sufficient control of describing him/herself using simple words and formulaic expressions, provided he/she can prepare in advance.</a:t>
            </a:r>
            <a:r>
              <a:rPr lang="es-ES" sz="1400" b="1" dirty="0" smtClean="0">
                <a:solidFill>
                  <a:srgbClr val="FFFF00"/>
                </a:solidFill>
              </a:rPr>
              <a:t/>
            </a:r>
            <a:br>
              <a:rPr lang="es-ES" sz="1400" b="1" dirty="0" smtClean="0">
                <a:solidFill>
                  <a:srgbClr val="FFFF00"/>
                </a:solidFill>
              </a:rPr>
            </a:br>
            <a:r>
              <a:rPr lang="en-US" sz="1400" b="1" dirty="0" smtClean="0">
                <a:solidFill>
                  <a:srgbClr val="FFFF00"/>
                </a:solidFill>
              </a:rPr>
              <a:t>Poor: When the students show only limited control of describing him/herself using simple words and formulaic expressions, provided he/she preparing in advance.</a:t>
            </a:r>
            <a:r>
              <a:rPr lang="es-ES" sz="1400" b="1" dirty="0" smtClean="0">
                <a:solidFill>
                  <a:srgbClr val="FFFF00"/>
                </a:solidFill>
              </a:rPr>
              <a:t/>
            </a:r>
            <a:br>
              <a:rPr lang="es-ES" sz="1400" b="1" dirty="0" smtClean="0">
                <a:solidFill>
                  <a:srgbClr val="FFFF00"/>
                </a:solidFill>
              </a:rPr>
            </a:br>
            <a:r>
              <a:rPr lang="en-US" sz="1400" b="1" dirty="0" smtClean="0">
                <a:solidFill>
                  <a:srgbClr val="FFFF00"/>
                </a:solidFill>
              </a:rPr>
              <a:t>Bad: When the students do not describing him/herself using simple words and expressions.</a:t>
            </a:r>
            <a:r>
              <a:rPr lang="es-ES" sz="1400" b="1" dirty="0" smtClean="0">
                <a:solidFill>
                  <a:srgbClr val="FFFF00"/>
                </a:solidFill>
              </a:rPr>
              <a:t/>
            </a:r>
            <a:br>
              <a:rPr lang="es-ES" sz="1400" b="1" dirty="0" smtClean="0">
                <a:solidFill>
                  <a:srgbClr val="FFFF00"/>
                </a:solidFill>
              </a:rPr>
            </a:br>
            <a:r>
              <a:rPr lang="en-US" sz="1400" b="1" dirty="0" smtClean="0">
                <a:solidFill>
                  <a:srgbClr val="FFFF00"/>
                </a:solidFill>
              </a:rPr>
              <a:t> </a:t>
            </a:r>
            <a:r>
              <a:rPr lang="es-ES" sz="1400" b="1" dirty="0" smtClean="0">
                <a:solidFill>
                  <a:srgbClr val="FFFF00"/>
                </a:solidFill>
              </a:rPr>
              <a:t/>
            </a:r>
            <a:br>
              <a:rPr lang="es-ES" sz="1400" b="1" dirty="0" smtClean="0">
                <a:solidFill>
                  <a:srgbClr val="FFFF00"/>
                </a:solidFill>
              </a:rPr>
            </a:br>
            <a:r>
              <a:rPr lang="en-US" sz="1400" b="1" dirty="0" smtClean="0">
                <a:solidFill>
                  <a:srgbClr val="FFFF00"/>
                </a:solidFill>
              </a:rPr>
              <a:t>Give a simple description of an object or picture (place) while showing it to others using basic words, phrase:</a:t>
            </a:r>
            <a:r>
              <a:rPr lang="es-ES" sz="1400" dirty="0" smtClean="0">
                <a:solidFill>
                  <a:srgbClr val="FFFF00"/>
                </a:solidFill>
              </a:rPr>
              <a:t/>
            </a:r>
            <a:br>
              <a:rPr lang="es-ES" sz="1400" dirty="0" smtClean="0">
                <a:solidFill>
                  <a:srgbClr val="FFFF00"/>
                </a:solidFill>
              </a:rPr>
            </a:br>
            <a:r>
              <a:rPr lang="en-US" sz="1400" b="1" dirty="0" smtClean="0">
                <a:solidFill>
                  <a:srgbClr val="FFFF00"/>
                </a:solidFill>
              </a:rPr>
              <a:t>Good:</a:t>
            </a:r>
            <a:r>
              <a:rPr lang="en-US" sz="1400" dirty="0" smtClean="0">
                <a:solidFill>
                  <a:srgbClr val="FFFF00"/>
                </a:solidFill>
              </a:rPr>
              <a:t> When the students can give a simple description of an object or picture (place) while showing it to others using basic words, phrases.</a:t>
            </a:r>
            <a:r>
              <a:rPr lang="es-ES" sz="1400" dirty="0" smtClean="0">
                <a:solidFill>
                  <a:srgbClr val="FFFF00"/>
                </a:solidFill>
              </a:rPr>
              <a:t/>
            </a:r>
            <a:br>
              <a:rPr lang="es-ES" sz="1400" dirty="0" smtClean="0">
                <a:solidFill>
                  <a:srgbClr val="FFFF00"/>
                </a:solidFill>
              </a:rPr>
            </a:br>
            <a:r>
              <a:rPr lang="en-US" sz="1400" b="1" dirty="0" smtClean="0">
                <a:solidFill>
                  <a:srgbClr val="FFFF00"/>
                </a:solidFill>
              </a:rPr>
              <a:t>Poor: </a:t>
            </a:r>
            <a:r>
              <a:rPr lang="en-US" sz="1400" dirty="0" smtClean="0">
                <a:solidFill>
                  <a:srgbClr val="FFFF00"/>
                </a:solidFill>
              </a:rPr>
              <a:t>When the students have very limited giving a simple description of an object or picture while showing it to others using basic words, phrases </a:t>
            </a:r>
            <a:br>
              <a:rPr lang="en-US" sz="1400" dirty="0" smtClean="0">
                <a:solidFill>
                  <a:srgbClr val="FFFF00"/>
                </a:solidFill>
              </a:rPr>
            </a:br>
            <a:r>
              <a:rPr lang="en-US" sz="1400" b="1" dirty="0" smtClean="0">
                <a:solidFill>
                  <a:srgbClr val="FFFF00"/>
                </a:solidFill>
              </a:rPr>
              <a:t>Bad: </a:t>
            </a:r>
            <a:r>
              <a:rPr lang="en-US" sz="1400" dirty="0" smtClean="0">
                <a:solidFill>
                  <a:srgbClr val="FFFF00"/>
                </a:solidFill>
              </a:rPr>
              <a:t>When the students do not give a simple description of an object or picture while showing it to others using basic words, phrases </a:t>
            </a:r>
            <a:r>
              <a:rPr lang="en-US" sz="1400" b="1" dirty="0" smtClean="0">
                <a:solidFill>
                  <a:srgbClr val="FFFF00"/>
                </a:solidFill>
              </a:rPr>
              <a:t> </a:t>
            </a:r>
            <a:r>
              <a:rPr lang="es-ES" sz="1400" dirty="0" smtClean="0">
                <a:solidFill>
                  <a:srgbClr val="FFFF00"/>
                </a:solidFill>
              </a:rPr>
              <a:t/>
            </a:r>
            <a:br>
              <a:rPr lang="es-ES" sz="1400" dirty="0" smtClean="0">
                <a:solidFill>
                  <a:srgbClr val="FFFF00"/>
                </a:solidFill>
              </a:rPr>
            </a:br>
            <a:r>
              <a:rPr lang="es-ES" sz="1400" dirty="0" smtClean="0">
                <a:solidFill>
                  <a:srgbClr val="FFFF00"/>
                </a:solidFill>
              </a:rPr>
              <a:t/>
            </a:r>
            <a:br>
              <a:rPr lang="es-ES" sz="1400" dirty="0" smtClean="0">
                <a:solidFill>
                  <a:srgbClr val="FFFF00"/>
                </a:solidFill>
              </a:rPr>
            </a:br>
            <a:r>
              <a:rPr lang="es-ES" sz="1400" dirty="0" smtClean="0">
                <a:solidFill>
                  <a:srgbClr val="FFFF00"/>
                </a:solidFill>
              </a:rPr>
              <a:t/>
            </a:r>
            <a:br>
              <a:rPr lang="es-ES" sz="1400" dirty="0" smtClean="0">
                <a:solidFill>
                  <a:srgbClr val="FFFF00"/>
                </a:solidFill>
              </a:rPr>
            </a:br>
            <a:r>
              <a:rPr lang="en-US" sz="1400" b="1" dirty="0" smtClean="0">
                <a:solidFill>
                  <a:srgbClr val="FFFF00"/>
                </a:solidFill>
              </a:rPr>
              <a:t>Use basic greetings and other forms of courtesy (yes, no, excuse me, thank you, sorry) when introducing themselves and others:</a:t>
            </a:r>
            <a:r>
              <a:rPr lang="es-ES" sz="1400" dirty="0" smtClean="0">
                <a:solidFill>
                  <a:srgbClr val="FFFF00"/>
                </a:solidFill>
              </a:rPr>
              <a:t/>
            </a:r>
            <a:br>
              <a:rPr lang="es-ES" sz="1400" dirty="0" smtClean="0">
                <a:solidFill>
                  <a:srgbClr val="FFFF00"/>
                </a:solidFill>
              </a:rPr>
            </a:br>
            <a:r>
              <a:rPr lang="en-US" sz="1400" b="1" dirty="0" smtClean="0">
                <a:solidFill>
                  <a:srgbClr val="FFFF00"/>
                </a:solidFill>
              </a:rPr>
              <a:t>Good:</a:t>
            </a:r>
            <a:r>
              <a:rPr lang="en-US" sz="1400" dirty="0" smtClean="0">
                <a:solidFill>
                  <a:srgbClr val="FFFF00"/>
                </a:solidFill>
              </a:rPr>
              <a:t> When the students use basic greetings and other forms of courtesy are can use when introducing themselves and others.</a:t>
            </a:r>
            <a:r>
              <a:rPr lang="es-ES" sz="1400" dirty="0" smtClean="0">
                <a:solidFill>
                  <a:srgbClr val="FFFF00"/>
                </a:solidFill>
              </a:rPr>
              <a:t/>
            </a:r>
            <a:br>
              <a:rPr lang="es-ES" sz="1400" dirty="0" smtClean="0">
                <a:solidFill>
                  <a:srgbClr val="FFFF00"/>
                </a:solidFill>
              </a:rPr>
            </a:br>
            <a:r>
              <a:rPr lang="en-US" sz="1400" b="1" dirty="0" smtClean="0">
                <a:solidFill>
                  <a:srgbClr val="FFFF00"/>
                </a:solidFill>
              </a:rPr>
              <a:t>Poor: </a:t>
            </a:r>
            <a:r>
              <a:rPr lang="en-US" sz="1400" dirty="0" smtClean="0">
                <a:solidFill>
                  <a:srgbClr val="FFFF00"/>
                </a:solidFill>
              </a:rPr>
              <a:t>When the students have very limited control in using basic greetings and other forms of courtesy.</a:t>
            </a:r>
            <a:r>
              <a:rPr lang="es-ES" sz="1400" dirty="0" smtClean="0">
                <a:solidFill>
                  <a:srgbClr val="FFFF00"/>
                </a:solidFill>
              </a:rPr>
              <a:t/>
            </a:r>
            <a:br>
              <a:rPr lang="es-ES" sz="1400" dirty="0" smtClean="0">
                <a:solidFill>
                  <a:srgbClr val="FFFF00"/>
                </a:solidFill>
              </a:rPr>
            </a:br>
            <a:r>
              <a:rPr lang="en-US" sz="1400" b="1" dirty="0" smtClean="0">
                <a:solidFill>
                  <a:srgbClr val="FFFF00"/>
                </a:solidFill>
              </a:rPr>
              <a:t>Bad: </a:t>
            </a:r>
            <a:r>
              <a:rPr lang="en-US" sz="1400" dirty="0" smtClean="0">
                <a:solidFill>
                  <a:srgbClr val="FFFF00"/>
                </a:solidFill>
              </a:rPr>
              <a:t>When</a:t>
            </a:r>
            <a:r>
              <a:rPr lang="en-US" sz="1400" b="1" dirty="0" smtClean="0">
                <a:solidFill>
                  <a:srgbClr val="FFFF00"/>
                </a:solidFill>
              </a:rPr>
              <a:t> </a:t>
            </a:r>
            <a:r>
              <a:rPr lang="en-US" sz="1400" dirty="0" smtClean="0">
                <a:solidFill>
                  <a:srgbClr val="FFFF00"/>
                </a:solidFill>
              </a:rPr>
              <a:t>the students do not use basic greetings and other forms of courtesy.</a:t>
            </a:r>
            <a:r>
              <a:rPr lang="es-ES" sz="1400" dirty="0" smtClean="0">
                <a:solidFill>
                  <a:srgbClr val="FFFF00"/>
                </a:solidFill>
              </a:rPr>
              <a:t/>
            </a:r>
            <a:br>
              <a:rPr lang="es-ES" sz="1400" dirty="0" smtClean="0">
                <a:solidFill>
                  <a:srgbClr val="FFFF00"/>
                </a:solidFill>
              </a:rPr>
            </a:br>
            <a:endParaRPr lang="en-US" sz="1400" dirty="0">
              <a:solidFill>
                <a:srgbClr val="FFFF00"/>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57158" y="928670"/>
            <a:ext cx="8501122" cy="1143000"/>
          </a:xfrm>
        </p:spPr>
        <p:txBody>
          <a:bodyPr/>
          <a:lstStyle/>
          <a:p>
            <a:pPr algn="l"/>
            <a:r>
              <a:rPr lang="en-US" dirty="0" smtClean="0">
                <a:solidFill>
                  <a:srgbClr val="FFFF00"/>
                </a:solidFill>
              </a:rPr>
              <a:t>How to analyze the instruments</a:t>
            </a:r>
            <a:br>
              <a:rPr lang="en-US" dirty="0" smtClean="0">
                <a:solidFill>
                  <a:srgbClr val="FFFF00"/>
                </a:solidFill>
              </a:rPr>
            </a:br>
            <a:r>
              <a:rPr lang="en-US" dirty="0" smtClean="0">
                <a:solidFill>
                  <a:srgbClr val="FFFF00"/>
                </a:solidFill>
              </a:rPr>
              <a:t/>
            </a:r>
            <a:br>
              <a:rPr lang="en-US" dirty="0" smtClean="0">
                <a:solidFill>
                  <a:srgbClr val="FFFF00"/>
                </a:solidFill>
              </a:rPr>
            </a:br>
            <a:endParaRPr lang="en-US" dirty="0"/>
          </a:p>
        </p:txBody>
      </p:sp>
      <p:sp>
        <p:nvSpPr>
          <p:cNvPr id="18433" name="Rectangle 1"/>
          <p:cNvSpPr>
            <a:spLocks noChangeArrowheads="1"/>
          </p:cNvSpPr>
          <p:nvPr/>
        </p:nvSpPr>
        <p:spPr bwMode="auto">
          <a:xfrm>
            <a:off x="0" y="1643050"/>
            <a:ext cx="8501122" cy="44012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914400" marR="0" lvl="2" indent="0" algn="just" defTabSz="914400" rtl="0" eaLnBrk="0" fontAlgn="base" latinLnBrk="0" hangingPunct="0">
              <a:lnSpc>
                <a:spcPct val="100000"/>
              </a:lnSpc>
              <a:spcBef>
                <a:spcPct val="0"/>
              </a:spcBef>
              <a:spcAft>
                <a:spcPct val="0"/>
              </a:spcAft>
              <a:buClrTx/>
              <a:buSzTx/>
              <a:tabLst/>
            </a:pPr>
            <a:r>
              <a:rPr kumimoji="0" lang="en-US" sz="2000" b="1" i="0" u="none" strike="noStrike" cap="none" normalizeH="0" baseline="0" dirty="0" smtClean="0">
                <a:ln>
                  <a:noFill/>
                </a:ln>
                <a:solidFill>
                  <a:srgbClr val="FFFF00"/>
                </a:solidFill>
                <a:effectLst/>
                <a:latin typeface="Arial" pitchFamily="34" charset="0"/>
                <a:cs typeface="Arial" pitchFamily="34" charset="0"/>
              </a:rPr>
              <a:t>You should take into</a:t>
            </a:r>
            <a:r>
              <a:rPr kumimoji="0" lang="en-US" sz="2000" b="1" i="0" u="none" strike="noStrike" cap="none" normalizeH="0" dirty="0" smtClean="0">
                <a:ln>
                  <a:noFill/>
                </a:ln>
                <a:solidFill>
                  <a:srgbClr val="FFFF00"/>
                </a:solidFill>
                <a:effectLst/>
                <a:latin typeface="Arial" pitchFamily="34" charset="0"/>
                <a:cs typeface="Arial" pitchFamily="34" charset="0"/>
              </a:rPr>
              <a:t> account each parameter and the results through the percentage</a:t>
            </a:r>
          </a:p>
          <a:p>
            <a:pPr marL="914400" marR="0" lvl="2" indent="0" algn="just" defTabSz="914400" rtl="0" eaLnBrk="0" fontAlgn="base" latinLnBrk="0" hangingPunct="0">
              <a:lnSpc>
                <a:spcPct val="100000"/>
              </a:lnSpc>
              <a:spcBef>
                <a:spcPct val="0"/>
              </a:spcBef>
              <a:spcAft>
                <a:spcPct val="0"/>
              </a:spcAft>
              <a:buClrTx/>
              <a:buSzTx/>
              <a:tabLst/>
            </a:pPr>
            <a:r>
              <a:rPr lang="en-US" sz="1800" baseline="0" dirty="0" smtClean="0">
                <a:solidFill>
                  <a:srgbClr val="FFFF00"/>
                </a:solidFill>
                <a:latin typeface="Arial" pitchFamily="34" charset="0"/>
                <a:cs typeface="Arial" pitchFamily="34" charset="0"/>
              </a:rPr>
              <a:t>Example</a:t>
            </a:r>
          </a:p>
          <a:p>
            <a:pPr lvl="2" algn="just" eaLnBrk="0" hangingPunct="0"/>
            <a:r>
              <a:rPr lang="en-US" sz="2000" b="1" dirty="0" smtClean="0">
                <a:solidFill>
                  <a:srgbClr val="FFFF00"/>
                </a:solidFill>
              </a:rPr>
              <a:t>This is a brief analysis of the observation guide during the initial state: </a:t>
            </a:r>
            <a:r>
              <a:rPr lang="en-US" sz="2000" dirty="0" smtClean="0">
                <a:solidFill>
                  <a:srgbClr val="FFFF00"/>
                </a:solidFill>
              </a:rPr>
              <a:t>The instrument was carried out for characterizing the initial state of the knowledge about important </a:t>
            </a:r>
            <a:r>
              <a:rPr lang="en-US" sz="1800" dirty="0" smtClean="0">
                <a:solidFill>
                  <a:srgbClr val="FFFF00"/>
                </a:solidFill>
              </a:rPr>
              <a:t>personalities in 9</a:t>
            </a:r>
            <a:r>
              <a:rPr lang="en-US" sz="1800" baseline="30000" dirty="0" smtClean="0">
                <a:solidFill>
                  <a:srgbClr val="FFFF00"/>
                </a:solidFill>
              </a:rPr>
              <a:t>th</a:t>
            </a:r>
            <a:r>
              <a:rPr lang="en-US" sz="1800" dirty="0" smtClean="0">
                <a:solidFill>
                  <a:srgbClr val="FFFF00"/>
                </a:solidFill>
              </a:rPr>
              <a:t> graders. This one showed the following results: </a:t>
            </a:r>
            <a:r>
              <a:rPr lang="es-ES" sz="1800" dirty="0" smtClean="0">
                <a:solidFill>
                  <a:srgbClr val="FFFF00"/>
                </a:solidFill>
              </a:rPr>
              <a:t/>
            </a:r>
            <a:br>
              <a:rPr lang="es-ES" sz="1800" dirty="0" smtClean="0">
                <a:solidFill>
                  <a:srgbClr val="FFFF00"/>
                </a:solidFill>
              </a:rPr>
            </a:br>
            <a:r>
              <a:rPr lang="en-US" sz="1800" dirty="0" smtClean="0">
                <a:solidFill>
                  <a:srgbClr val="FFFF00"/>
                </a:solidFill>
              </a:rPr>
              <a:t>Through the observation of 5 lessons the author confirmed that taking into account the first aspect. Two classes were evaluated of good that represent the 40%, because in those classes were showed the use of different materials related to the important personalities. Two classes were evaluated of regular that represent the 40%, because in those classes were used little different materials related to the important personalities , and was  evaluated of bad one class that represent the 20% of the total, because in this class was not used different  materials related to the important personalities.</a:t>
            </a:r>
            <a:endParaRPr kumimoji="0" lang="en-US" sz="1800" b="0" i="0" u="none" strike="noStrike" cap="none" normalizeH="0" baseline="0" dirty="0" smtClean="0">
              <a:ln>
                <a:noFill/>
              </a:ln>
              <a:solidFill>
                <a:srgbClr val="FFFF00"/>
              </a:solidFill>
              <a:effectLst/>
              <a:latin typeface="Arial" pitchFamily="34" charset="0"/>
              <a:cs typeface="Arial"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714348" y="1285860"/>
            <a:ext cx="7772400" cy="1143000"/>
          </a:xfrm>
        </p:spPr>
        <p:txBody>
          <a:bodyPr/>
          <a:lstStyle/>
          <a:p>
            <a:r>
              <a:rPr lang="es-ES" sz="4000" dirty="0" smtClean="0"/>
              <a:t/>
            </a:r>
            <a:br>
              <a:rPr lang="es-ES" sz="4000" dirty="0" smtClean="0"/>
            </a:br>
            <a:endParaRPr lang="en-US" sz="4000" dirty="0"/>
          </a:p>
        </p:txBody>
      </p:sp>
      <p:sp>
        <p:nvSpPr>
          <p:cNvPr id="9217" name="Rectangle 1"/>
          <p:cNvSpPr>
            <a:spLocks noChangeArrowheads="1"/>
          </p:cNvSpPr>
          <p:nvPr/>
        </p:nvSpPr>
        <p:spPr bwMode="auto">
          <a:xfrm>
            <a:off x="428596" y="928670"/>
            <a:ext cx="8286808" cy="44012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Example</a:t>
            </a:r>
          </a:p>
          <a:p>
            <a:pPr lvl="0" algn="just"/>
            <a:r>
              <a:rPr lang="en-US" sz="2000" b="1" dirty="0" smtClean="0">
                <a:solidFill>
                  <a:srgbClr val="FFFF00"/>
                </a:solidFill>
                <a:latin typeface="Arial" pitchFamily="34" charset="0"/>
                <a:ea typeface="Times New Roman" pitchFamily="18" charset="0"/>
                <a:cs typeface="Arial" pitchFamily="34" charset="0"/>
              </a:rPr>
              <a:t>This is a brief  </a:t>
            </a:r>
            <a:r>
              <a:rPr kumimoji="0" lang="en-US" sz="2000" b="1"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analysis to the interview to English teachers during the initial state:</a:t>
            </a:r>
            <a:endParaRPr kumimoji="0" lang="es-ES" sz="2000" b="0" i="0" u="none" strike="noStrike" cap="none" normalizeH="0" baseline="0" dirty="0" smtClean="0">
              <a:ln>
                <a:noFill/>
              </a:ln>
              <a:solidFill>
                <a:srgbClr val="FFFF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The interview was applied to characterize the initial state according to teacher</a:t>
            </a:r>
            <a:r>
              <a:rPr kumimoji="0" lang="en-US" sz="2000" b="0" i="0" u="none" strike="noStrike" cap="none" normalizeH="0" baseline="0" dirty="0" smtClean="0">
                <a:ln>
                  <a:noFill/>
                </a:ln>
                <a:solidFill>
                  <a:srgbClr val="FFFF00"/>
                </a:solidFill>
                <a:effectLst/>
                <a:latin typeface="Calibri"/>
                <a:ea typeface="Times New Roman" pitchFamily="18" charset="0"/>
                <a:cs typeface="Arial" pitchFamily="34" charset="0"/>
              </a:rPr>
              <a:t>’</a:t>
            </a:r>
            <a:r>
              <a:rPr kumimoji="0" lang="en-US" sz="20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s work related to the knowledge about important personalities. The interview showed the following results: </a:t>
            </a:r>
            <a:endParaRPr kumimoji="0" lang="es-ES" sz="2000" b="0" i="0" u="none" strike="noStrike" cap="none" normalizeH="0" baseline="0" dirty="0" smtClean="0">
              <a:ln>
                <a:noFill/>
              </a:ln>
              <a:solidFill>
                <a:srgbClr val="FFFF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In the first aspect two teachers were evaluated as good that represent the 40%, because the teachers worked with information related to important personalities from Cuba. Two teachers were evaluated as regular that represent the 40%, because here the teachers worked with some information related to important personalities from Cuba . And the other one teacher was evaluated as bad that represents the 20% of the total, because here the teacher did not work with information related to important personalities from the Cuba history.</a:t>
            </a:r>
            <a:endParaRPr kumimoji="0" lang="en-US" sz="2000" b="0" i="0" u="none" strike="noStrike" cap="none" normalizeH="0" baseline="0" dirty="0" smtClean="0">
              <a:ln>
                <a:noFill/>
              </a:ln>
              <a:solidFill>
                <a:srgbClr val="FFFF00"/>
              </a:solidFill>
              <a:effectLst/>
              <a:latin typeface="Arial" pitchFamily="34" charset="0"/>
              <a:cs typeface="Arial"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785786" y="2786058"/>
            <a:ext cx="7772400" cy="1143000"/>
          </a:xfrm>
        </p:spPr>
        <p:txBody>
          <a:bodyPr/>
          <a:lstStyle/>
          <a:p>
            <a:pPr algn="just"/>
            <a:r>
              <a:rPr lang="en-US" sz="2000" b="1" dirty="0" smtClean="0">
                <a:solidFill>
                  <a:srgbClr val="FFFF00"/>
                </a:solidFill>
              </a:rPr>
              <a:t>This is a brief analysis to the survey to students during the initial state: </a:t>
            </a:r>
            <a:r>
              <a:rPr lang="en-US" sz="2000" dirty="0" smtClean="0">
                <a:solidFill>
                  <a:srgbClr val="FFFF00"/>
                </a:solidFill>
              </a:rPr>
              <a:t>The survey to students was applied to characterize the initial state. The survey showed the following results: </a:t>
            </a:r>
            <a:br>
              <a:rPr lang="en-US" sz="2000" dirty="0" smtClean="0">
                <a:solidFill>
                  <a:srgbClr val="FFFF00"/>
                </a:solidFill>
              </a:rPr>
            </a:br>
            <a:r>
              <a:rPr lang="en-US" sz="2000" dirty="0" smtClean="0">
                <a:solidFill>
                  <a:srgbClr val="FFFF00"/>
                </a:solidFill>
              </a:rPr>
              <a:t>In the first aspect all the students were evaluated as regular that represent the 100%, because they have not enough information about the important personalities. In the second aspect ten students were evaluated as good that represent 33,5%, because the students said that they worked with the content related to important personalities. Fifteen students were evaluated as regular that represent the 50%, because here the students said that they worked with some content related to important personalities. And five students were evaluated as bad that represent 16,5% of the total, because the students said that they did not work with content related to important personalities from the Cuba history.</a:t>
            </a:r>
            <a:r>
              <a:rPr lang="es-ES" sz="2000" dirty="0" smtClean="0">
                <a:solidFill>
                  <a:srgbClr val="FFFF00"/>
                </a:solidFill>
              </a:rPr>
              <a:t/>
            </a:r>
            <a:br>
              <a:rPr lang="es-ES" sz="2000" dirty="0" smtClean="0">
                <a:solidFill>
                  <a:srgbClr val="FFFF00"/>
                </a:solidFill>
              </a:rPr>
            </a:br>
            <a:endParaRPr lang="en-US" sz="2000" dirty="0">
              <a:solidFill>
                <a:srgbClr val="FFFF0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71472" y="2071678"/>
            <a:ext cx="8072494" cy="2643206"/>
          </a:xfrm>
        </p:spPr>
        <p:txBody>
          <a:bodyPr/>
          <a:lstStyle/>
          <a:p>
            <a:pPr algn="l"/>
            <a:r>
              <a:rPr lang="en-US" sz="2800" dirty="0" smtClean="0">
                <a:solidFill>
                  <a:srgbClr val="FFFF00"/>
                </a:solidFill>
              </a:rPr>
              <a:t>Example</a:t>
            </a:r>
            <a:br>
              <a:rPr lang="en-US" sz="2800" dirty="0" smtClean="0">
                <a:solidFill>
                  <a:srgbClr val="FFFF00"/>
                </a:solidFill>
              </a:rPr>
            </a:br>
            <a:r>
              <a:rPr lang="en-US" sz="2800" b="1" dirty="0" smtClean="0">
                <a:solidFill>
                  <a:srgbClr val="FFFF00"/>
                </a:solidFill>
              </a:rPr>
              <a:t>This is a brief  analysis of the results of the pedagogical</a:t>
            </a:r>
            <a:r>
              <a:rPr lang="en-US" sz="2800" b="1" dirty="0" smtClean="0"/>
              <a:t> </a:t>
            </a:r>
            <a:r>
              <a:rPr lang="en-US" sz="2800" b="1" dirty="0" smtClean="0">
                <a:solidFill>
                  <a:srgbClr val="FFFF00"/>
                </a:solidFill>
              </a:rPr>
              <a:t>tes</a:t>
            </a:r>
            <a:r>
              <a:rPr lang="en-US" sz="2800" dirty="0" smtClean="0">
                <a:solidFill>
                  <a:srgbClr val="FFFF00"/>
                </a:solidFill>
              </a:rPr>
              <a:t>t to students showed the following:</a:t>
            </a:r>
            <a:r>
              <a:rPr lang="en-US" sz="2800" dirty="0" smtClean="0"/>
              <a:t> </a:t>
            </a:r>
            <a:br>
              <a:rPr lang="en-US" sz="2800" dirty="0" smtClean="0"/>
            </a:br>
            <a:r>
              <a:rPr lang="en-US" sz="2800" dirty="0" smtClean="0">
                <a:solidFill>
                  <a:srgbClr val="FFFF00"/>
                </a:solidFill>
              </a:rPr>
              <a:t>It was applied to 24 students from 7</a:t>
            </a:r>
            <a:r>
              <a:rPr lang="en-US" sz="2800" baseline="30000" dirty="0" smtClean="0">
                <a:solidFill>
                  <a:srgbClr val="FFFF00"/>
                </a:solidFill>
              </a:rPr>
              <a:t>th</a:t>
            </a:r>
            <a:r>
              <a:rPr lang="en-US" sz="2800" dirty="0" smtClean="0">
                <a:solidFill>
                  <a:srgbClr val="FFFF00"/>
                </a:solidFill>
              </a:rPr>
              <a:t> grade. The 85% do not use the writing skills in English lessons. They sometimes do not understand the lessons and they consider the lessons are not interesting. </a:t>
            </a:r>
            <a:br>
              <a:rPr lang="en-US" sz="2800" dirty="0" smtClean="0">
                <a:solidFill>
                  <a:srgbClr val="FFFF00"/>
                </a:solidFill>
              </a:rPr>
            </a:b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714348" y="2786058"/>
            <a:ext cx="7772400" cy="1143000"/>
          </a:xfrm>
        </p:spPr>
        <p:txBody>
          <a:bodyPr/>
          <a:lstStyle/>
          <a:p>
            <a:pPr algn="just"/>
            <a:r>
              <a:rPr lang="en-US" b="1" dirty="0" smtClean="0">
                <a:solidFill>
                  <a:srgbClr val="FFFF00"/>
                </a:solidFill>
              </a:rPr>
              <a:t>Finally, you should arrive at a conclusion of the analysis of the results for example</a:t>
            </a:r>
            <a:r>
              <a:rPr lang="en-US" dirty="0" smtClean="0">
                <a:solidFill>
                  <a:srgbClr val="FFFF00"/>
                </a:solidFill>
              </a:rPr>
              <a:t/>
            </a:r>
            <a:br>
              <a:rPr lang="en-US" dirty="0" smtClean="0">
                <a:solidFill>
                  <a:srgbClr val="FFFF00"/>
                </a:solidFill>
              </a:rPr>
            </a:br>
            <a:r>
              <a:rPr lang="en-US" dirty="0" smtClean="0">
                <a:solidFill>
                  <a:srgbClr val="FFFF00"/>
                </a:solidFill>
              </a:rPr>
              <a:t/>
            </a:r>
            <a:br>
              <a:rPr lang="en-US" dirty="0" smtClean="0">
                <a:solidFill>
                  <a:srgbClr val="FFFF00"/>
                </a:solidFill>
              </a:rPr>
            </a:br>
            <a:r>
              <a:rPr lang="en-US" sz="3200" dirty="0" smtClean="0">
                <a:solidFill>
                  <a:srgbClr val="FFFF00"/>
                </a:solidFill>
              </a:rPr>
              <a:t>The parameters most affected were order of the ideas and the correct use of spelling and punctuation using different texts. </a:t>
            </a:r>
            <a:r>
              <a:rPr lang="es-ES" dirty="0" smtClean="0"/>
              <a:t/>
            </a:r>
            <a:br>
              <a:rPr lang="es-ES" dirty="0" smtClean="0"/>
            </a:b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42910" y="2571744"/>
            <a:ext cx="7772400" cy="1143000"/>
          </a:xfrm>
        </p:spPr>
        <p:txBody>
          <a:bodyPr/>
          <a:lstStyle/>
          <a:p>
            <a:r>
              <a:rPr lang="en-US" sz="3600" dirty="0" smtClean="0">
                <a:solidFill>
                  <a:srgbClr val="FFFF00"/>
                </a:solidFill>
              </a:rPr>
              <a:t/>
            </a:r>
            <a:br>
              <a:rPr lang="en-US" sz="3600" dirty="0" smtClean="0">
                <a:solidFill>
                  <a:srgbClr val="FFFF00"/>
                </a:solidFill>
              </a:rPr>
            </a:br>
            <a:r>
              <a:rPr lang="en-US" dirty="0" smtClean="0">
                <a:solidFill>
                  <a:srgbClr val="FF0000"/>
                </a:solidFill>
              </a:rPr>
              <a:t>Annexes</a:t>
            </a:r>
            <a:r>
              <a:rPr lang="en-US" sz="3600" dirty="0" smtClean="0">
                <a:solidFill>
                  <a:srgbClr val="FFFF00"/>
                </a:solidFill>
              </a:rPr>
              <a:t/>
            </a:r>
            <a:br>
              <a:rPr lang="en-US" sz="3600" dirty="0" smtClean="0">
                <a:solidFill>
                  <a:srgbClr val="FFFF00"/>
                </a:solidFill>
              </a:rPr>
            </a:br>
            <a:r>
              <a:rPr lang="en-US" sz="4000" dirty="0" smtClean="0">
                <a:solidFill>
                  <a:srgbClr val="FFFF00"/>
                </a:solidFill>
              </a:rPr>
              <a:t>How </a:t>
            </a:r>
            <a:r>
              <a:rPr lang="en-US" sz="4000" dirty="0" smtClean="0">
                <a:solidFill>
                  <a:srgbClr val="FFFF00"/>
                </a:solidFill>
              </a:rPr>
              <a:t>to determine Tables and Graphics</a:t>
            </a:r>
            <a:br>
              <a:rPr lang="en-US" sz="4000" dirty="0" smtClean="0">
                <a:solidFill>
                  <a:srgbClr val="FFFF00"/>
                </a:solidFill>
              </a:rPr>
            </a:br>
            <a:r>
              <a:rPr lang="en-US" sz="4000" b="1" dirty="0" smtClean="0">
                <a:solidFill>
                  <a:srgbClr val="FFFF00"/>
                </a:solidFill>
              </a:rPr>
              <a:t>You are going to reflect the mathematical results in the tables and in case of graphics through perches and the colors determine the stage of the parameter</a:t>
            </a:r>
            <a:endParaRPr lang="en-US" sz="4000" b="1" dirty="0">
              <a:solidFill>
                <a:srgbClr val="FFFF0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714348" y="642918"/>
            <a:ext cx="7415210" cy="3714768"/>
          </a:xfrm>
        </p:spPr>
        <p:txBody>
          <a:bodyPr/>
          <a:lstStyle/>
          <a:p>
            <a:r>
              <a:rPr lang="en-US" sz="3200" dirty="0" smtClean="0">
                <a:solidFill>
                  <a:srgbClr val="FFFF00"/>
                </a:solidFill>
              </a:rPr>
              <a:t>Example</a:t>
            </a:r>
            <a:r>
              <a:rPr lang="en-US" sz="2800" dirty="0" smtClean="0">
                <a:solidFill>
                  <a:srgbClr val="FFFF00"/>
                </a:solidFill>
              </a:rPr>
              <a:t/>
            </a:r>
            <a:br>
              <a:rPr lang="en-US" sz="2800" dirty="0" smtClean="0">
                <a:solidFill>
                  <a:srgbClr val="FFFF00"/>
                </a:solidFill>
              </a:rPr>
            </a:br>
            <a:r>
              <a:rPr lang="en-US" sz="2800" dirty="0" smtClean="0">
                <a:solidFill>
                  <a:srgbClr val="FFFF00"/>
                </a:solidFill>
              </a:rPr>
              <a:t>Tables</a:t>
            </a:r>
            <a:br>
              <a:rPr lang="en-US" sz="2800" dirty="0" smtClean="0">
                <a:solidFill>
                  <a:srgbClr val="FFFF00"/>
                </a:solidFill>
              </a:rPr>
            </a:br>
            <a:r>
              <a:rPr lang="es-ES" sz="2800" dirty="0" smtClean="0">
                <a:solidFill>
                  <a:srgbClr val="FFFF00"/>
                </a:solidFill>
              </a:rPr>
              <a:t/>
            </a:r>
            <a:br>
              <a:rPr lang="es-ES" sz="2800" dirty="0" smtClean="0">
                <a:solidFill>
                  <a:srgbClr val="FFFF00"/>
                </a:solidFill>
              </a:rPr>
            </a:br>
            <a:r>
              <a:rPr lang="es-ES" dirty="0" smtClean="0"/>
              <a:t/>
            </a:r>
            <a:br>
              <a:rPr lang="es-ES" dirty="0" smtClean="0"/>
            </a:br>
            <a:endParaRPr lang="en-US" dirty="0"/>
          </a:p>
        </p:txBody>
      </p:sp>
      <p:graphicFrame>
        <p:nvGraphicFramePr>
          <p:cNvPr id="4" name="3 Tabla"/>
          <p:cNvGraphicFramePr>
            <a:graphicFrameLocks noGrp="1"/>
          </p:cNvGraphicFramePr>
          <p:nvPr/>
        </p:nvGraphicFramePr>
        <p:xfrm>
          <a:off x="642910" y="2857498"/>
          <a:ext cx="7715305" cy="2857517"/>
        </p:xfrm>
        <a:graphic>
          <a:graphicData uri="http://schemas.openxmlformats.org/drawingml/2006/table">
            <a:tbl>
              <a:tblPr/>
              <a:tblGrid>
                <a:gridCol w="4857475"/>
                <a:gridCol w="476305"/>
                <a:gridCol w="476305"/>
                <a:gridCol w="476305"/>
                <a:gridCol w="476305"/>
                <a:gridCol w="476305"/>
                <a:gridCol w="476305"/>
              </a:tblGrid>
              <a:tr h="439618">
                <a:tc>
                  <a:txBody>
                    <a:bodyPr/>
                    <a:lstStyle/>
                    <a:p>
                      <a:pPr>
                        <a:spcAft>
                          <a:spcPts val="0"/>
                        </a:spcAft>
                        <a:tabLst>
                          <a:tab pos="1176655" algn="l"/>
                        </a:tabLst>
                      </a:pPr>
                      <a:r>
                        <a:rPr lang="en-US" sz="1400" b="1" dirty="0" smtClean="0">
                          <a:solidFill>
                            <a:srgbClr val="FFFF00"/>
                          </a:solidFill>
                          <a:latin typeface="+mj-lt"/>
                          <a:ea typeface="Times New Roman"/>
                          <a:cs typeface="Times New Roman"/>
                        </a:rPr>
                        <a:t>Parameters</a:t>
                      </a:r>
                      <a:r>
                        <a:rPr lang="en-US" sz="1400" b="1" dirty="0">
                          <a:solidFill>
                            <a:srgbClr val="FFFF00"/>
                          </a:solidFill>
                          <a:latin typeface="+mj-lt"/>
                          <a:ea typeface="Times New Roman"/>
                          <a:cs typeface="Times New Roman"/>
                        </a:rPr>
                        <a:t>	</a:t>
                      </a:r>
                      <a:endParaRPr lang="es-ES" sz="1400" dirty="0">
                        <a:solidFill>
                          <a:srgbClr val="FFFF00"/>
                        </a:solidFill>
                        <a:latin typeface="+mj-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gridSpan="2">
                  <a:txBody>
                    <a:bodyPr/>
                    <a:lstStyle/>
                    <a:p>
                      <a:pPr>
                        <a:spcAft>
                          <a:spcPts val="0"/>
                        </a:spcAft>
                      </a:pPr>
                      <a:r>
                        <a:rPr lang="es-ES" sz="1400" b="1">
                          <a:solidFill>
                            <a:srgbClr val="FFFF00"/>
                          </a:solidFill>
                          <a:latin typeface="+mj-lt"/>
                          <a:ea typeface="Times New Roman"/>
                          <a:cs typeface="Times New Roman"/>
                        </a:rPr>
                        <a:t>Scale</a:t>
                      </a:r>
                      <a:endParaRPr lang="es-ES" sz="1400">
                        <a:solidFill>
                          <a:srgbClr val="FFFF00"/>
                        </a:solidFill>
                        <a:latin typeface="+mj-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spcAft>
                          <a:spcPts val="0"/>
                        </a:spcAft>
                      </a:pPr>
                      <a:endParaRPr lang="es-ES" sz="1400">
                        <a:solidFill>
                          <a:srgbClr val="FFFF00"/>
                        </a:solidFill>
                        <a:latin typeface="+mj-lt"/>
                        <a:ea typeface="Times New Roman"/>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s-ES" sz="1400">
                        <a:solidFill>
                          <a:srgbClr val="FFFF00"/>
                        </a:solidFill>
                        <a:latin typeface="+mj-lt"/>
                        <a:ea typeface="Times New Roman"/>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s-ES" sz="1400">
                        <a:solidFill>
                          <a:srgbClr val="FFFF00"/>
                        </a:solidFill>
                        <a:latin typeface="+mj-lt"/>
                        <a:ea typeface="Times New Roman"/>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s-ES" sz="1400">
                        <a:solidFill>
                          <a:srgbClr val="FFFF00"/>
                        </a:solidFill>
                        <a:latin typeface="+mj-lt"/>
                        <a:ea typeface="Times New Roman"/>
                        <a:cs typeface="Times New Roman"/>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9618">
                <a:tc>
                  <a:txBody>
                    <a:bodyPr/>
                    <a:lstStyle/>
                    <a:p>
                      <a:pPr>
                        <a:spcAft>
                          <a:spcPts val="0"/>
                        </a:spcAft>
                      </a:pPr>
                      <a:endParaRPr lang="es-ES" sz="1400" dirty="0">
                        <a:solidFill>
                          <a:srgbClr val="FFFF00"/>
                        </a:solidFill>
                        <a:latin typeface="+mj-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spcAft>
                          <a:spcPts val="0"/>
                        </a:spcAft>
                      </a:pPr>
                      <a:r>
                        <a:rPr lang="en-US" sz="1400" b="1" dirty="0">
                          <a:solidFill>
                            <a:srgbClr val="FFFF00"/>
                          </a:solidFill>
                          <a:latin typeface="+mj-lt"/>
                          <a:ea typeface="Times New Roman"/>
                          <a:cs typeface="Times New Roman"/>
                        </a:rPr>
                        <a:t>G</a:t>
                      </a:r>
                      <a:endParaRPr lang="es-ES" sz="1400" dirty="0">
                        <a:solidFill>
                          <a:srgbClr val="FFFF00"/>
                        </a:solidFill>
                        <a:latin typeface="+mj-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400" b="1" dirty="0">
                          <a:solidFill>
                            <a:srgbClr val="FFFF00"/>
                          </a:solidFill>
                          <a:latin typeface="+mj-lt"/>
                          <a:ea typeface="Times New Roman"/>
                          <a:cs typeface="Times New Roman"/>
                        </a:rPr>
                        <a:t>%</a:t>
                      </a:r>
                      <a:endParaRPr lang="es-ES" sz="1400" dirty="0">
                        <a:solidFill>
                          <a:srgbClr val="FFFF00"/>
                        </a:solidFill>
                        <a:latin typeface="+mj-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400" b="1" dirty="0">
                          <a:solidFill>
                            <a:srgbClr val="FFFF00"/>
                          </a:solidFill>
                          <a:latin typeface="+mj-lt"/>
                          <a:ea typeface="Times New Roman"/>
                          <a:cs typeface="Times New Roman"/>
                        </a:rPr>
                        <a:t>P</a:t>
                      </a:r>
                      <a:endParaRPr lang="es-ES" sz="1400" dirty="0">
                        <a:solidFill>
                          <a:srgbClr val="FFFF00"/>
                        </a:solidFill>
                        <a:latin typeface="+mj-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400" b="1" dirty="0">
                          <a:solidFill>
                            <a:srgbClr val="FFFF00"/>
                          </a:solidFill>
                          <a:latin typeface="+mj-lt"/>
                          <a:ea typeface="Times New Roman"/>
                          <a:cs typeface="Times New Roman"/>
                        </a:rPr>
                        <a:t>%</a:t>
                      </a:r>
                      <a:endParaRPr lang="es-ES" sz="1400" dirty="0">
                        <a:solidFill>
                          <a:srgbClr val="FFFF00"/>
                        </a:solidFill>
                        <a:latin typeface="+mj-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400" b="1">
                          <a:solidFill>
                            <a:srgbClr val="FFFF00"/>
                          </a:solidFill>
                          <a:latin typeface="+mj-lt"/>
                          <a:ea typeface="Times New Roman"/>
                          <a:cs typeface="Times New Roman"/>
                        </a:rPr>
                        <a:t>B</a:t>
                      </a:r>
                      <a:endParaRPr lang="es-ES" sz="1400">
                        <a:solidFill>
                          <a:srgbClr val="FFFF00"/>
                        </a:solidFill>
                        <a:latin typeface="+mj-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400" b="1">
                          <a:solidFill>
                            <a:srgbClr val="FFFF00"/>
                          </a:solidFill>
                          <a:latin typeface="+mj-lt"/>
                          <a:ea typeface="Times New Roman"/>
                          <a:cs typeface="Times New Roman"/>
                        </a:rPr>
                        <a:t>%</a:t>
                      </a:r>
                      <a:endParaRPr lang="es-ES" sz="1400">
                        <a:solidFill>
                          <a:srgbClr val="FFFF00"/>
                        </a:solidFill>
                        <a:latin typeface="+mj-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59427">
                <a:tc>
                  <a:txBody>
                    <a:bodyPr/>
                    <a:lstStyle/>
                    <a:p>
                      <a:pPr>
                        <a:lnSpc>
                          <a:spcPct val="150000"/>
                        </a:lnSpc>
                        <a:spcAft>
                          <a:spcPts val="0"/>
                        </a:spcAft>
                      </a:pPr>
                      <a:r>
                        <a:rPr lang="en-US" sz="1400" dirty="0">
                          <a:solidFill>
                            <a:srgbClr val="FFFF00"/>
                          </a:solidFill>
                          <a:latin typeface="+mj-lt"/>
                          <a:ea typeface="Times New Roman"/>
                          <a:cs typeface="Times New Roman"/>
                        </a:rPr>
                        <a:t>Use of historical documents to improve the knowledge.</a:t>
                      </a:r>
                      <a:endParaRPr lang="es-ES" sz="1400" dirty="0">
                        <a:solidFill>
                          <a:srgbClr val="FFFF00"/>
                        </a:solidFill>
                        <a:latin typeface="+mj-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US" sz="1400" dirty="0">
                          <a:solidFill>
                            <a:srgbClr val="FFFF00"/>
                          </a:solidFill>
                          <a:latin typeface="+mj-lt"/>
                          <a:ea typeface="Times New Roman"/>
                          <a:cs typeface="Times New Roman"/>
                        </a:rPr>
                        <a:t>1</a:t>
                      </a:r>
                      <a:endParaRPr lang="es-ES" sz="1400" dirty="0">
                        <a:solidFill>
                          <a:srgbClr val="FFFF00"/>
                        </a:solidFill>
                        <a:latin typeface="+mj-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US" sz="1400" dirty="0">
                          <a:solidFill>
                            <a:srgbClr val="FFFF00"/>
                          </a:solidFill>
                          <a:latin typeface="+mj-lt"/>
                          <a:ea typeface="Times New Roman"/>
                          <a:cs typeface="Times New Roman"/>
                        </a:rPr>
                        <a:t>20</a:t>
                      </a:r>
                      <a:endParaRPr lang="es-ES" sz="1400" dirty="0">
                        <a:solidFill>
                          <a:srgbClr val="FFFF00"/>
                        </a:solidFill>
                        <a:latin typeface="+mj-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US" sz="1400">
                          <a:solidFill>
                            <a:srgbClr val="FFFF00"/>
                          </a:solidFill>
                          <a:latin typeface="+mj-lt"/>
                          <a:ea typeface="Times New Roman"/>
                          <a:cs typeface="Times New Roman"/>
                        </a:rPr>
                        <a:t>3</a:t>
                      </a:r>
                      <a:endParaRPr lang="es-ES" sz="1400">
                        <a:solidFill>
                          <a:srgbClr val="FFFF00"/>
                        </a:solidFill>
                        <a:latin typeface="+mj-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US" sz="1400" dirty="0">
                          <a:solidFill>
                            <a:srgbClr val="FFFF00"/>
                          </a:solidFill>
                          <a:latin typeface="+mj-lt"/>
                          <a:ea typeface="Times New Roman"/>
                          <a:cs typeface="Times New Roman"/>
                        </a:rPr>
                        <a:t>60</a:t>
                      </a:r>
                      <a:endParaRPr lang="es-ES" sz="1400" dirty="0">
                        <a:solidFill>
                          <a:srgbClr val="FFFF00"/>
                        </a:solidFill>
                        <a:latin typeface="+mj-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US" sz="1400">
                          <a:solidFill>
                            <a:srgbClr val="FFFF00"/>
                          </a:solidFill>
                          <a:latin typeface="+mj-lt"/>
                          <a:ea typeface="Times New Roman"/>
                          <a:cs typeface="Times New Roman"/>
                        </a:rPr>
                        <a:t>1</a:t>
                      </a:r>
                      <a:endParaRPr lang="es-ES" sz="1400">
                        <a:solidFill>
                          <a:srgbClr val="FFFF00"/>
                        </a:solidFill>
                        <a:latin typeface="+mj-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US" sz="1400" dirty="0">
                          <a:solidFill>
                            <a:srgbClr val="FFFF00"/>
                          </a:solidFill>
                          <a:latin typeface="+mj-lt"/>
                          <a:ea typeface="Times New Roman"/>
                          <a:cs typeface="Times New Roman"/>
                        </a:rPr>
                        <a:t>20</a:t>
                      </a:r>
                      <a:endParaRPr lang="es-ES" sz="1400" dirty="0">
                        <a:solidFill>
                          <a:srgbClr val="FFFF00"/>
                        </a:solidFill>
                        <a:latin typeface="+mj-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59427">
                <a:tc>
                  <a:txBody>
                    <a:bodyPr/>
                    <a:lstStyle/>
                    <a:p>
                      <a:pPr>
                        <a:lnSpc>
                          <a:spcPct val="150000"/>
                        </a:lnSpc>
                        <a:spcAft>
                          <a:spcPts val="0"/>
                        </a:spcAft>
                      </a:pPr>
                      <a:r>
                        <a:rPr lang="en-US" sz="1400" dirty="0">
                          <a:solidFill>
                            <a:srgbClr val="FFFF00"/>
                          </a:solidFill>
                          <a:latin typeface="+mj-lt"/>
                          <a:ea typeface="Times New Roman"/>
                          <a:cs typeface="Times New Roman"/>
                        </a:rPr>
                        <a:t>Use a different materials relate to important personalities.</a:t>
                      </a:r>
                      <a:endParaRPr lang="es-ES" sz="1400" dirty="0">
                        <a:solidFill>
                          <a:srgbClr val="FFFF00"/>
                        </a:solidFill>
                        <a:latin typeface="+mj-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US" sz="1400">
                          <a:solidFill>
                            <a:srgbClr val="FFFF00"/>
                          </a:solidFill>
                          <a:latin typeface="+mj-lt"/>
                          <a:ea typeface="Times New Roman"/>
                          <a:cs typeface="Times New Roman"/>
                        </a:rPr>
                        <a:t>1</a:t>
                      </a:r>
                      <a:endParaRPr lang="es-ES" sz="1400">
                        <a:solidFill>
                          <a:srgbClr val="FFFF00"/>
                        </a:solidFill>
                        <a:latin typeface="+mj-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US" sz="1400">
                          <a:solidFill>
                            <a:srgbClr val="FFFF00"/>
                          </a:solidFill>
                          <a:latin typeface="+mj-lt"/>
                          <a:ea typeface="Times New Roman"/>
                          <a:cs typeface="Times New Roman"/>
                        </a:rPr>
                        <a:t>20</a:t>
                      </a:r>
                      <a:endParaRPr lang="es-ES" sz="1400">
                        <a:solidFill>
                          <a:srgbClr val="FFFF00"/>
                        </a:solidFill>
                        <a:latin typeface="+mj-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US" sz="1400" dirty="0">
                          <a:solidFill>
                            <a:srgbClr val="FFFF00"/>
                          </a:solidFill>
                          <a:latin typeface="+mj-lt"/>
                          <a:ea typeface="Times New Roman"/>
                          <a:cs typeface="Times New Roman"/>
                        </a:rPr>
                        <a:t>1</a:t>
                      </a:r>
                      <a:endParaRPr lang="es-ES" sz="1400" dirty="0">
                        <a:solidFill>
                          <a:srgbClr val="FFFF00"/>
                        </a:solidFill>
                        <a:latin typeface="+mj-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US" sz="1400" dirty="0">
                          <a:solidFill>
                            <a:srgbClr val="FFFF00"/>
                          </a:solidFill>
                          <a:latin typeface="+mj-lt"/>
                          <a:ea typeface="Times New Roman"/>
                          <a:cs typeface="Times New Roman"/>
                        </a:rPr>
                        <a:t>20</a:t>
                      </a:r>
                      <a:endParaRPr lang="es-ES" sz="1400" dirty="0">
                        <a:solidFill>
                          <a:srgbClr val="FFFF00"/>
                        </a:solidFill>
                        <a:latin typeface="+mj-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US" sz="1400" dirty="0">
                          <a:solidFill>
                            <a:srgbClr val="FFFF00"/>
                          </a:solidFill>
                          <a:latin typeface="+mj-lt"/>
                          <a:ea typeface="Times New Roman"/>
                          <a:cs typeface="Times New Roman"/>
                        </a:rPr>
                        <a:t>3</a:t>
                      </a:r>
                      <a:endParaRPr lang="es-ES" sz="1400" dirty="0">
                        <a:solidFill>
                          <a:srgbClr val="FFFF00"/>
                        </a:solidFill>
                        <a:latin typeface="+mj-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US" sz="1400" dirty="0">
                          <a:solidFill>
                            <a:srgbClr val="FFFF00"/>
                          </a:solidFill>
                          <a:latin typeface="+mj-lt"/>
                          <a:ea typeface="Times New Roman"/>
                          <a:cs typeface="Times New Roman"/>
                        </a:rPr>
                        <a:t>60</a:t>
                      </a:r>
                      <a:endParaRPr lang="es-ES" sz="1400" dirty="0">
                        <a:solidFill>
                          <a:srgbClr val="FFFF00"/>
                        </a:solidFill>
                        <a:latin typeface="+mj-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59427">
                <a:tc>
                  <a:txBody>
                    <a:bodyPr/>
                    <a:lstStyle/>
                    <a:p>
                      <a:pPr>
                        <a:lnSpc>
                          <a:spcPct val="150000"/>
                        </a:lnSpc>
                        <a:spcAft>
                          <a:spcPts val="0"/>
                        </a:spcAft>
                      </a:pPr>
                      <a:r>
                        <a:rPr lang="en-US" sz="1400" dirty="0">
                          <a:solidFill>
                            <a:srgbClr val="FFFF00"/>
                          </a:solidFill>
                          <a:latin typeface="+mj-lt"/>
                          <a:ea typeface="Times New Roman"/>
                          <a:cs typeface="Times New Roman"/>
                        </a:rPr>
                        <a:t>Work with information about the important personalities.</a:t>
                      </a:r>
                      <a:endParaRPr lang="es-ES" sz="1400" dirty="0">
                        <a:solidFill>
                          <a:srgbClr val="FFFF00"/>
                        </a:solidFill>
                        <a:latin typeface="+mj-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US" sz="1400" dirty="0">
                          <a:solidFill>
                            <a:srgbClr val="FFFF00"/>
                          </a:solidFill>
                          <a:latin typeface="+mj-lt"/>
                          <a:ea typeface="Times New Roman"/>
                          <a:cs typeface="Times New Roman"/>
                        </a:rPr>
                        <a:t>2</a:t>
                      </a:r>
                      <a:endParaRPr lang="es-ES" sz="1400" dirty="0">
                        <a:solidFill>
                          <a:srgbClr val="FFFF00"/>
                        </a:solidFill>
                        <a:latin typeface="+mj-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US" sz="1400" dirty="0">
                          <a:solidFill>
                            <a:srgbClr val="FFFF00"/>
                          </a:solidFill>
                          <a:latin typeface="+mj-lt"/>
                          <a:ea typeface="Times New Roman"/>
                          <a:cs typeface="Times New Roman"/>
                        </a:rPr>
                        <a:t>40</a:t>
                      </a:r>
                      <a:endParaRPr lang="es-ES" sz="1400" dirty="0">
                        <a:solidFill>
                          <a:srgbClr val="FFFF00"/>
                        </a:solidFill>
                        <a:latin typeface="+mj-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US" sz="1400" dirty="0">
                          <a:solidFill>
                            <a:srgbClr val="FFFF00"/>
                          </a:solidFill>
                          <a:latin typeface="+mj-lt"/>
                          <a:ea typeface="Times New Roman"/>
                          <a:cs typeface="Times New Roman"/>
                        </a:rPr>
                        <a:t>2</a:t>
                      </a:r>
                      <a:endParaRPr lang="es-ES" sz="1400" dirty="0">
                        <a:solidFill>
                          <a:srgbClr val="FFFF00"/>
                        </a:solidFill>
                        <a:latin typeface="+mj-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US" sz="1400" dirty="0">
                          <a:solidFill>
                            <a:srgbClr val="FFFF00"/>
                          </a:solidFill>
                          <a:latin typeface="+mj-lt"/>
                          <a:ea typeface="Times New Roman"/>
                          <a:cs typeface="Times New Roman"/>
                        </a:rPr>
                        <a:t>40</a:t>
                      </a:r>
                      <a:endParaRPr lang="es-ES" sz="1400" dirty="0">
                        <a:solidFill>
                          <a:srgbClr val="FFFF00"/>
                        </a:solidFill>
                        <a:latin typeface="+mj-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US" sz="1400">
                          <a:solidFill>
                            <a:srgbClr val="FFFF00"/>
                          </a:solidFill>
                          <a:latin typeface="+mj-lt"/>
                          <a:ea typeface="Times New Roman"/>
                          <a:cs typeface="Times New Roman"/>
                        </a:rPr>
                        <a:t>1</a:t>
                      </a:r>
                      <a:endParaRPr lang="es-ES" sz="1400">
                        <a:solidFill>
                          <a:srgbClr val="FFFF00"/>
                        </a:solidFill>
                        <a:latin typeface="+mj-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US" sz="1400" dirty="0">
                          <a:solidFill>
                            <a:srgbClr val="FFFF00"/>
                          </a:solidFill>
                          <a:latin typeface="+mj-lt"/>
                          <a:ea typeface="Times New Roman"/>
                          <a:cs typeface="Times New Roman"/>
                        </a:rPr>
                        <a:t>20</a:t>
                      </a:r>
                      <a:endParaRPr lang="es-ES" sz="1400" dirty="0">
                        <a:solidFill>
                          <a:srgbClr val="FFFF00"/>
                        </a:solidFill>
                        <a:latin typeface="+mj-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Vuelo sin motor">
  <a:themeElements>
    <a:clrScheme name="Vuelo sin motor 1">
      <a:dk1>
        <a:srgbClr val="000000"/>
      </a:dk1>
      <a:lt1>
        <a:srgbClr val="FFFFFF"/>
      </a:lt1>
      <a:dk2>
        <a:srgbClr val="0000FF"/>
      </a:dk2>
      <a:lt2>
        <a:srgbClr val="FFCC66"/>
      </a:lt2>
      <a:accent1>
        <a:srgbClr val="00FFFF"/>
      </a:accent1>
      <a:accent2>
        <a:srgbClr val="3366FF"/>
      </a:accent2>
      <a:accent3>
        <a:srgbClr val="AAAAFF"/>
      </a:accent3>
      <a:accent4>
        <a:srgbClr val="DADADA"/>
      </a:accent4>
      <a:accent5>
        <a:srgbClr val="AAFFFF"/>
      </a:accent5>
      <a:accent6>
        <a:srgbClr val="2D5CE7"/>
      </a:accent6>
      <a:hlink>
        <a:srgbClr val="FF0033"/>
      </a:hlink>
      <a:folHlink>
        <a:srgbClr val="FFFF00"/>
      </a:folHlink>
    </a:clrScheme>
    <a:fontScheme name="Vuelo sin motor">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E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E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Vuelo sin motor 1">
        <a:dk1>
          <a:srgbClr val="000000"/>
        </a:dk1>
        <a:lt1>
          <a:srgbClr val="FFFFFF"/>
        </a:lt1>
        <a:dk2>
          <a:srgbClr val="0000FF"/>
        </a:dk2>
        <a:lt2>
          <a:srgbClr val="FFCC66"/>
        </a:lt2>
        <a:accent1>
          <a:srgbClr val="00FFFF"/>
        </a:accent1>
        <a:accent2>
          <a:srgbClr val="3366FF"/>
        </a:accent2>
        <a:accent3>
          <a:srgbClr val="AAAAFF"/>
        </a:accent3>
        <a:accent4>
          <a:srgbClr val="DADADA"/>
        </a:accent4>
        <a:accent5>
          <a:srgbClr val="AAFFFF"/>
        </a:accent5>
        <a:accent6>
          <a:srgbClr val="2D5CE7"/>
        </a:accent6>
        <a:hlink>
          <a:srgbClr val="FF0033"/>
        </a:hlink>
        <a:folHlink>
          <a:srgbClr val="FFFF00"/>
        </a:folHlink>
      </a:clrScheme>
      <a:clrMap bg1="dk2" tx1="lt1" bg2="dk1" tx2="lt2" accent1="accent1" accent2="accent2" accent3="accent3" accent4="accent4" accent5="accent5" accent6="accent6" hlink="hlink" folHlink="folHlink"/>
    </a:extraClrScheme>
    <a:extraClrScheme>
      <a:clrScheme name="Vuelo sin motor 2">
        <a:dk1>
          <a:srgbClr val="000000"/>
        </a:dk1>
        <a:lt1>
          <a:srgbClr val="FFFFFF"/>
        </a:lt1>
        <a:dk2>
          <a:srgbClr val="000000"/>
        </a:dk2>
        <a:lt2>
          <a:srgbClr val="CCECFF"/>
        </a:lt2>
        <a:accent1>
          <a:srgbClr val="6699FF"/>
        </a:accent1>
        <a:accent2>
          <a:srgbClr val="66CCFF"/>
        </a:accent2>
        <a:accent3>
          <a:srgbClr val="FFFFFF"/>
        </a:accent3>
        <a:accent4>
          <a:srgbClr val="000000"/>
        </a:accent4>
        <a:accent5>
          <a:srgbClr val="B8CAFF"/>
        </a:accent5>
        <a:accent6>
          <a:srgbClr val="5CB9E7"/>
        </a:accent6>
        <a:hlink>
          <a:srgbClr val="CC99FF"/>
        </a:hlink>
        <a:folHlink>
          <a:srgbClr val="00CCCC"/>
        </a:folHlink>
      </a:clrScheme>
      <a:clrMap bg1="lt1" tx1="dk1" bg2="lt2" tx2="dk2" accent1="accent1" accent2="accent2" accent3="accent3" accent4="accent4" accent5="accent5" accent6="accent6" hlink="hlink" folHlink="folHlink"/>
    </a:extraClrScheme>
    <a:extraClrScheme>
      <a:clrScheme name="Vuelo sin motor 3">
        <a:dk1>
          <a:srgbClr val="000000"/>
        </a:dk1>
        <a:lt1>
          <a:srgbClr val="FFFFFF"/>
        </a:lt1>
        <a:dk2>
          <a:srgbClr val="000000"/>
        </a:dk2>
        <a:lt2>
          <a:srgbClr val="FFFFFF"/>
        </a:lt2>
        <a:accent1>
          <a:srgbClr val="CBCBCB"/>
        </a:accent1>
        <a:accent2>
          <a:srgbClr val="EAEAEA"/>
        </a:accent2>
        <a:accent3>
          <a:srgbClr val="FFFFFF"/>
        </a:accent3>
        <a:accent4>
          <a:srgbClr val="000000"/>
        </a:accent4>
        <a:accent5>
          <a:srgbClr val="E2E2E2"/>
        </a:accent5>
        <a:accent6>
          <a:srgbClr val="D4D4D4"/>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Vuelo sin motor 4">
        <a:dk1>
          <a:srgbClr val="000000"/>
        </a:dk1>
        <a:lt1>
          <a:srgbClr val="FFFFFF"/>
        </a:lt1>
        <a:dk2>
          <a:srgbClr val="008080"/>
        </a:dk2>
        <a:lt2>
          <a:srgbClr val="FFCC66"/>
        </a:lt2>
        <a:accent1>
          <a:srgbClr val="0099CC"/>
        </a:accent1>
        <a:accent2>
          <a:srgbClr val="009999"/>
        </a:accent2>
        <a:accent3>
          <a:srgbClr val="AAC0C0"/>
        </a:accent3>
        <a:accent4>
          <a:srgbClr val="DADADA"/>
        </a:accent4>
        <a:accent5>
          <a:srgbClr val="AACAE2"/>
        </a:accent5>
        <a:accent6>
          <a:srgbClr val="008A8A"/>
        </a:accent6>
        <a:hlink>
          <a:srgbClr val="6600CC"/>
        </a:hlink>
        <a:folHlink>
          <a:srgbClr val="FFFF00"/>
        </a:folHlink>
      </a:clrScheme>
      <a:clrMap bg1="dk2" tx1="lt1" bg2="dk1" tx2="lt2" accent1="accent1" accent2="accent2" accent3="accent3" accent4="accent4" accent5="accent5" accent6="accent6" hlink="hlink" folHlink="folHlink"/>
    </a:extraClrScheme>
    <a:extraClrScheme>
      <a:clrScheme name="Vuelo sin motor 5">
        <a:dk1>
          <a:srgbClr val="000000"/>
        </a:dk1>
        <a:lt1>
          <a:srgbClr val="FFFFFF"/>
        </a:lt1>
        <a:dk2>
          <a:srgbClr val="993300"/>
        </a:dk2>
        <a:lt2>
          <a:srgbClr val="FFCC66"/>
        </a:lt2>
        <a:accent1>
          <a:srgbClr val="FF6633"/>
        </a:accent1>
        <a:accent2>
          <a:srgbClr val="CC6600"/>
        </a:accent2>
        <a:accent3>
          <a:srgbClr val="CAADAA"/>
        </a:accent3>
        <a:accent4>
          <a:srgbClr val="DADADA"/>
        </a:accent4>
        <a:accent5>
          <a:srgbClr val="FFB8AD"/>
        </a:accent5>
        <a:accent6>
          <a:srgbClr val="B95C00"/>
        </a:accent6>
        <a:hlink>
          <a:srgbClr val="CC0000"/>
        </a:hlink>
        <a:folHlink>
          <a:srgbClr val="FFFF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C:\Archivos de programa\Microsoft Office\Templates\Diseños de presentaciones\Vuelo sin motor.pot</Template>
  <TotalTime>291</TotalTime>
  <Words>425</Words>
  <Application>Microsoft PowerPoint</Application>
  <PresentationFormat>Presentación en pantalla (4:3)</PresentationFormat>
  <Paragraphs>52</Paragraphs>
  <Slides>10</Slides>
  <Notes>1</Notes>
  <HiddenSlides>0</HiddenSlides>
  <MMClips>0</MMClips>
  <ScaleCrop>false</ScaleCrop>
  <HeadingPairs>
    <vt:vector size="4" baseType="variant">
      <vt:variant>
        <vt:lpstr>Tema</vt:lpstr>
      </vt:variant>
      <vt:variant>
        <vt:i4>1</vt:i4>
      </vt:variant>
      <vt:variant>
        <vt:lpstr>Títulos de diapositiva</vt:lpstr>
      </vt:variant>
      <vt:variant>
        <vt:i4>10</vt:i4>
      </vt:variant>
    </vt:vector>
  </HeadingPairs>
  <TitlesOfParts>
    <vt:vector size="11" baseType="lpstr">
      <vt:lpstr>Vuelo sin motor</vt:lpstr>
      <vt:lpstr>2.3. Results of the characterization of the initial stage  (through the instruments applied and measurement scale) </vt:lpstr>
      <vt:lpstr>Example: Scale of Measurement of the parameters:  Describe him/herself (ibe e.g. name, age, family), using simple words and formulaic expressions, provided he/she can prepare in advance: Good: When the students were able to show sufficient control of describing him/herself using simple words and formulaic expressions, provided he/she can prepare in advance. Poor: When the students show only limited control of describing him/herself using simple words and formulaic expressions, provided he/she preparing in advance. Bad: When the students do not describing him/herself using simple words and expressions.   Give a simple description of an object or picture (place) while showing it to others using basic words, phrase: Good: When the students can give a simple description of an object or picture (place) while showing it to others using basic words, phrases. Poor: When the students have very limited giving a simple description of an object or picture while showing it to others using basic words, phrases  Bad: When the students do not give a simple description of an object or picture while showing it to others using basic words, phrases     Use basic greetings and other forms of courtesy (yes, no, excuse me, thank you, sorry) when introducing themselves and others: Good: When the students use basic greetings and other forms of courtesy are can use when introducing themselves and others. Poor: When the students have very limited control in using basic greetings and other forms of courtesy. Bad: When the students do not use basic greetings and other forms of courtesy. </vt:lpstr>
      <vt:lpstr>How to analyze the instruments  </vt:lpstr>
      <vt:lpstr> </vt:lpstr>
      <vt:lpstr>This is a brief analysis to the survey to students during the initial state: The survey to students was applied to characterize the initial state. The survey showed the following results:  In the first aspect all the students were evaluated as regular that represent the 100%, because they have not enough information about the important personalities. In the second aspect ten students were evaluated as good that represent 33,5%, because the students said that they worked with the content related to important personalities. Fifteen students were evaluated as regular that represent the 50%, because here the students said that they worked with some content related to important personalities. And five students were evaluated as bad that represent 16,5% of the total, because the students said that they did not work with content related to important personalities from the Cuba history. </vt:lpstr>
      <vt:lpstr>Example This is a brief  analysis of the results of the pedagogical test to students showed the following:  It was applied to 24 students from 7th grade. The 85% do not use the writing skills in English lessons. They sometimes do not understand the lessons and they consider the lessons are not interesting.  </vt:lpstr>
      <vt:lpstr>Finally, you should arrive at a conclusion of the analysis of the results for example  The parameters most affected were order of the ideas and the correct use of spelling and punctuation using different texts.  </vt:lpstr>
      <vt:lpstr> Annexes How to determine Tables and Graphics You are going to reflect the mathematical results in the tables and in case of graphics through perches and the colors determine the stage of the parameter</vt:lpstr>
      <vt:lpstr>Example Tables   </vt:lpstr>
      <vt:lpstr>Example  Graphics</vt:lpstr>
    </vt:vector>
  </TitlesOfParts>
  <Company>ICHE - ESPOL</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MODELO TEÓRICO DEL OBJETO DE INVESTIGACIÓN.</dc:title>
  <dc:creator>Laboratorio de Computacion</dc:creator>
  <cp:lastModifiedBy>Home</cp:lastModifiedBy>
  <cp:revision>40</cp:revision>
  <dcterms:created xsi:type="dcterms:W3CDTF">2001-09-13T18:16:04Z</dcterms:created>
  <dcterms:modified xsi:type="dcterms:W3CDTF">2007-01-01T07:18:52Z</dcterms:modified>
</cp:coreProperties>
</file>