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sldIdLst>
    <p:sldId id="305" r:id="rId2"/>
    <p:sldId id="395" r:id="rId3"/>
    <p:sldId id="376" r:id="rId4"/>
    <p:sldId id="383" r:id="rId5"/>
    <p:sldId id="388" r:id="rId6"/>
    <p:sldId id="386" r:id="rId7"/>
    <p:sldId id="382" r:id="rId8"/>
    <p:sldId id="385" r:id="rId9"/>
    <p:sldId id="387" r:id="rId10"/>
    <p:sldId id="379" r:id="rId11"/>
    <p:sldId id="391" r:id="rId12"/>
    <p:sldId id="394" r:id="rId13"/>
    <p:sldId id="3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D06"/>
    <a:srgbClr val="FFFF99"/>
    <a:srgbClr val="FFFFCC"/>
    <a:srgbClr val="993300"/>
    <a:srgbClr val="CC6600"/>
    <a:srgbClr val="FF9966"/>
    <a:srgbClr val="FF9933"/>
    <a:srgbClr val="B5910F"/>
    <a:srgbClr val="EE844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F2322-E521-4575-8F79-20EBF0A5B5A8}" type="datetimeFigureOut">
              <a:rPr lang="es-ES" smtClean="0"/>
              <a:pPr/>
              <a:t>03/04/2026</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F49A2-3846-4ADE-A95F-17461E646EF6}" type="slidenum">
              <a:rPr lang="es-ES" smtClean="0"/>
              <a:pPr/>
              <a:t>‹Nº›</a:t>
            </a:fld>
            <a:endParaRPr lang="es-ES"/>
          </a:p>
        </p:txBody>
      </p:sp>
    </p:spTree>
    <p:extLst>
      <p:ext uri="{BB962C8B-B14F-4D97-AF65-F5344CB8AC3E}">
        <p14:creationId xmlns:p14="http://schemas.microsoft.com/office/powerpoint/2010/main" val="33819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59378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69065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2467086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28187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767736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998F8A53-8AC4-45EC-B275-711786650135}" type="datetimeFigureOut">
              <a:rPr lang="en-US" smtClean="0"/>
              <a:pPr/>
              <a:t>4/3/2026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13264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998F8A53-8AC4-45EC-B275-711786650135}" type="datetimeFigureOut">
              <a:rPr lang="en-US" smtClean="0"/>
              <a:pPr/>
              <a:t>4/3/2026</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97956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998F8A53-8AC4-45EC-B275-711786650135}" type="datetimeFigureOut">
              <a:rPr lang="en-US" smtClean="0"/>
              <a:pPr/>
              <a:t>4/3/2026</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07208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98F8A53-8AC4-45EC-B275-711786650135}" type="datetimeFigureOut">
              <a:rPr lang="en-US" smtClean="0"/>
              <a:pPr/>
              <a:t>4/3/2026</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3361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4/3/2026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112127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998F8A53-8AC4-45EC-B275-711786650135}" type="datetimeFigureOut">
              <a:rPr lang="en-US" smtClean="0"/>
              <a:pPr/>
              <a:t>4/3/2026</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03447126-D055-4E3D-A298-C99BC2C6EEFB}" type="slidenum">
              <a:rPr lang="en-US" smtClean="0"/>
              <a:pPr/>
              <a:t>‹Nº›</a:t>
            </a:fld>
            <a:endParaRPr lang="en-US"/>
          </a:p>
        </p:txBody>
      </p:sp>
    </p:spTree>
    <p:extLst>
      <p:ext uri="{BB962C8B-B14F-4D97-AF65-F5344CB8AC3E}">
        <p14:creationId xmlns:p14="http://schemas.microsoft.com/office/powerpoint/2010/main" val="68452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F8A53-8AC4-45EC-B275-711786650135}" type="datetimeFigureOut">
              <a:rPr lang="en-US" smtClean="0"/>
              <a:pPr/>
              <a:t>4/3/2026</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47126-D055-4E3D-A298-C99BC2C6EEFB}" type="slidenum">
              <a:rPr lang="en-US" smtClean="0"/>
              <a:pPr/>
              <a:t>‹Nº›</a:t>
            </a:fld>
            <a:endParaRPr lang="en-US"/>
          </a:p>
        </p:txBody>
      </p:sp>
    </p:spTree>
    <p:extLst>
      <p:ext uri="{BB962C8B-B14F-4D97-AF65-F5344CB8AC3E}">
        <p14:creationId xmlns:p14="http://schemas.microsoft.com/office/powerpoint/2010/main" val="808712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504967" y="1079024"/>
            <a:ext cx="1087726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s-ES" sz="3200" b="1" dirty="0">
                <a:latin typeface="Arial" panose="020B0604020202020204" pitchFamily="34" charset="0"/>
                <a:ea typeface="Times New Roman" panose="02020603050405020304" pitchFamily="18" charset="0"/>
                <a:cs typeface="Arial" panose="020B0604020202020204" pitchFamily="34" charset="0"/>
              </a:rPr>
              <a:t>Tema </a:t>
            </a:r>
            <a:r>
              <a:rPr lang="es-ES" sz="3200" b="1" dirty="0" smtClean="0">
                <a:latin typeface="Arial" panose="020B0604020202020204" pitchFamily="34" charset="0"/>
                <a:ea typeface="Times New Roman" panose="02020603050405020304" pitchFamily="18" charset="0"/>
                <a:cs typeface="Arial" panose="020B0604020202020204" pitchFamily="34" charset="0"/>
              </a:rPr>
              <a:t>II</a:t>
            </a:r>
            <a:r>
              <a:rPr lang="es-ES" sz="3200" dirty="0" smtClean="0">
                <a:latin typeface="Arial" panose="020B0604020202020204" pitchFamily="34" charset="0"/>
                <a:ea typeface="Times New Roman" panose="02020603050405020304" pitchFamily="18" charset="0"/>
                <a:cs typeface="Arial" panose="020B0604020202020204" pitchFamily="34" charset="0"/>
              </a:rPr>
              <a:t>: </a:t>
            </a:r>
            <a:r>
              <a:rPr lang="es-ES" sz="3200" dirty="0">
                <a:latin typeface="Arial" panose="020B0604020202020204" pitchFamily="34" charset="0"/>
                <a:ea typeface="Times New Roman" panose="02020603050405020304" pitchFamily="18" charset="0"/>
                <a:cs typeface="Arial" panose="020B0604020202020204" pitchFamily="34" charset="0"/>
              </a:rPr>
              <a:t>La literatura cubana en </a:t>
            </a:r>
            <a:r>
              <a:rPr lang="es-ES" sz="3200" dirty="0" smtClean="0">
                <a:latin typeface="Arial" panose="020B0604020202020204" pitchFamily="34" charset="0"/>
                <a:ea typeface="Times New Roman" panose="02020603050405020304" pitchFamily="18" charset="0"/>
                <a:cs typeface="Arial" panose="020B0604020202020204" pitchFamily="34" charset="0"/>
              </a:rPr>
              <a:t>la década del 40 al 50</a:t>
            </a:r>
          </a:p>
          <a:p>
            <a:pPr lvl="0" algn="just" eaLnBrk="0" fontAlgn="base" hangingPunct="0">
              <a:spcBef>
                <a:spcPct val="0"/>
              </a:spcBef>
              <a:spcAft>
                <a:spcPct val="0"/>
              </a:spcAft>
            </a:pPr>
            <a:endParaRPr lang="es-ES" sz="3200" dirty="0">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es-ES" sz="3200" b="1" dirty="0" smtClean="0">
                <a:latin typeface="Arial" panose="020B0604020202020204" pitchFamily="34" charset="0"/>
                <a:cs typeface="Arial" panose="020B0604020202020204" pitchFamily="34" charset="0"/>
              </a:rPr>
              <a:t>Sumario:</a:t>
            </a:r>
            <a:endParaRPr lang="es-ES" sz="3200" b="1"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s-ES" sz="3200" dirty="0" smtClean="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s-ES" sz="3200" dirty="0" smtClean="0">
                <a:latin typeface="Arial" panose="020B0604020202020204" pitchFamily="34" charset="0"/>
                <a:cs typeface="Arial" panose="020B0604020202020204" pitchFamily="34" charset="0"/>
              </a:rPr>
              <a:t>Panorama histórico cultural del </a:t>
            </a:r>
            <a:r>
              <a:rPr lang="es-ES" sz="3200" err="1" smtClean="0">
                <a:latin typeface="Arial" panose="020B0604020202020204" pitchFamily="34" charset="0"/>
                <a:cs typeface="Arial" panose="020B0604020202020204" pitchFamily="34" charset="0"/>
              </a:rPr>
              <a:t>período</a:t>
            </a:r>
            <a:r>
              <a:rPr lang="es-ES" sz="3200" smtClean="0">
                <a:latin typeface="Arial" panose="020B0604020202020204" pitchFamily="34" charset="0"/>
                <a:cs typeface="Arial" panose="020B0604020202020204" pitchFamily="34" charset="0"/>
              </a:rPr>
              <a:t>. El </a:t>
            </a:r>
            <a:r>
              <a:rPr lang="es-ES" sz="3200" dirty="0" smtClean="0">
                <a:latin typeface="Arial" panose="020B0604020202020204" pitchFamily="34" charset="0"/>
                <a:cs typeface="Arial" panose="020B0604020202020204" pitchFamily="34" charset="0"/>
              </a:rPr>
              <a:t>grupo </a:t>
            </a:r>
            <a:r>
              <a:rPr lang="es-ES" sz="3200" i="1" dirty="0" smtClean="0">
                <a:latin typeface="Arial" panose="020B0604020202020204" pitchFamily="34" charset="0"/>
                <a:cs typeface="Arial" panose="020B0604020202020204" pitchFamily="34" charset="0"/>
              </a:rPr>
              <a:t>Orígenes</a:t>
            </a:r>
            <a:r>
              <a:rPr lang="es-ES" sz="3200" dirty="0" smtClean="0">
                <a:latin typeface="Arial" panose="020B0604020202020204" pitchFamily="34" charset="0"/>
                <a:cs typeface="Arial" panose="020B0604020202020204" pitchFamily="34" charset="0"/>
              </a:rPr>
              <a:t>. Significación</a:t>
            </a:r>
          </a:p>
          <a:p>
            <a:pPr marL="457200" indent="-457200" algn="just">
              <a:buFont typeface="Arial" panose="020B0604020202020204" pitchFamily="34" charset="0"/>
              <a:buChar char="•"/>
            </a:pPr>
            <a:r>
              <a:rPr lang="es-ES" sz="3200" dirty="0" smtClean="0">
                <a:latin typeface="Arial" panose="020B0604020202020204" pitchFamily="34" charset="0"/>
                <a:cs typeface="Arial" panose="020B0604020202020204" pitchFamily="34" charset="0"/>
              </a:rPr>
              <a:t>La narrativa cubana de 1940 a 1950. Caracterización  </a:t>
            </a:r>
          </a:p>
          <a:p>
            <a:pPr marL="457200" indent="-457200" algn="just">
              <a:buFont typeface="Arial" panose="020B0604020202020204" pitchFamily="34" charset="0"/>
              <a:buChar char="•"/>
            </a:pPr>
            <a:r>
              <a:rPr lang="es-ES" sz="3200" dirty="0" smtClean="0">
                <a:latin typeface="Arial" panose="020B0604020202020204" pitchFamily="34" charset="0"/>
                <a:cs typeface="Arial" panose="020B0604020202020204" pitchFamily="34" charset="0"/>
              </a:rPr>
              <a:t>Figuras representativas del periodo </a:t>
            </a:r>
            <a:endParaRPr lang="es-ES" sz="3200" dirty="0">
              <a:latin typeface="Arial" panose="020B0604020202020204" pitchFamily="34" charset="0"/>
              <a:cs typeface="Arial" panose="020B0604020202020204" pitchFamily="34" charset="0"/>
            </a:endParaRPr>
          </a:p>
        </p:txBody>
      </p:sp>
      <p:sp>
        <p:nvSpPr>
          <p:cNvPr id="3" name="Pergamino horizontal 2"/>
          <p:cNvSpPr/>
          <p:nvPr/>
        </p:nvSpPr>
        <p:spPr>
          <a:xfrm rot="10800000" flipH="1" flipV="1">
            <a:off x="4387752" y="389667"/>
            <a:ext cx="2818266" cy="655798"/>
          </a:xfrm>
          <a:prstGeom prst="horizontalScroll">
            <a:avLst/>
          </a:prstGeom>
          <a:solidFill>
            <a:schemeClr val="accent2">
              <a:lumMod val="40000"/>
              <a:lumOff val="60000"/>
            </a:schemeClr>
          </a:solidFill>
          <a:ln w="2857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latin typeface="Arial" panose="020B0604020202020204" pitchFamily="34" charset="0"/>
                <a:cs typeface="Arial" panose="020B0604020202020204" pitchFamily="34" charset="0"/>
              </a:rPr>
              <a:t>Clase </a:t>
            </a:r>
            <a:r>
              <a:rPr lang="es-ES" sz="2800" b="1" dirty="0" smtClean="0">
                <a:solidFill>
                  <a:schemeClr val="tx1"/>
                </a:solidFill>
                <a:latin typeface="Arial" panose="020B0604020202020204" pitchFamily="34" charset="0"/>
                <a:cs typeface="Arial" panose="020B0604020202020204" pitchFamily="34" charset="0"/>
              </a:rPr>
              <a:t>1</a:t>
            </a:r>
            <a:endParaRPr lang="es-E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59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8836" y="464026"/>
            <a:ext cx="11778018" cy="2862322"/>
          </a:xfrm>
          <a:prstGeom prst="rect">
            <a:avLst/>
          </a:prstGeom>
          <a:ln>
            <a:solidFill>
              <a:srgbClr val="CC6600"/>
            </a:solidFill>
          </a:ln>
        </p:spPr>
        <p:txBody>
          <a:bodyPr wrap="square">
            <a:spAutoFit/>
          </a:bodyPr>
          <a:lstStyle/>
          <a:p>
            <a:pPr algn="just"/>
            <a:r>
              <a:rPr lang="es-ES" sz="2000" b="1" dirty="0" smtClean="0">
                <a:latin typeface="Arial" panose="020B0604020202020204" pitchFamily="34" charset="0"/>
                <a:ea typeface="Times New Roman" panose="02020603050405020304" pitchFamily="18" charset="0"/>
              </a:rPr>
              <a:t>Antecedentes </a:t>
            </a:r>
          </a:p>
          <a:p>
            <a:pPr marL="342900" indent="-342900" algn="just">
              <a:buFont typeface="Arial" panose="020B0604020202020204" pitchFamily="34" charset="0"/>
              <a:buChar char="•"/>
            </a:pPr>
            <a:r>
              <a:rPr lang="es-ES" sz="2000" dirty="0" smtClean="0">
                <a:latin typeface="Arial" panose="020B0604020202020204" pitchFamily="34" charset="0"/>
                <a:ea typeface="Times New Roman" panose="02020603050405020304" pitchFamily="18" charset="0"/>
              </a:rPr>
              <a:t>La</a:t>
            </a:r>
            <a:r>
              <a:rPr lang="es-ES" sz="2000" dirty="0">
                <a:latin typeface="Arial" panose="020B0604020202020204" pitchFamily="34" charset="0"/>
                <a:ea typeface="Times New Roman" panose="02020603050405020304" pitchFamily="18" charset="0"/>
              </a:rPr>
              <a:t>  narrativa de la etapa sirvió como vehículo </a:t>
            </a:r>
            <a:r>
              <a:rPr lang="es-ES" sz="2000" dirty="0" smtClean="0">
                <a:latin typeface="Arial" panose="020B0604020202020204" pitchFamily="34" charset="0"/>
                <a:ea typeface="Times New Roman" panose="02020603050405020304" pitchFamily="18" charset="0"/>
              </a:rPr>
              <a:t>para:</a:t>
            </a:r>
          </a:p>
          <a:p>
            <a:pPr algn="just"/>
            <a:r>
              <a:rPr lang="es-ES" sz="2000" dirty="0">
                <a:latin typeface="Arial" panose="020B0604020202020204" pitchFamily="34" charset="0"/>
                <a:ea typeface="Times New Roman" panose="02020603050405020304" pitchFamily="18" charset="0"/>
              </a:rPr>
              <a:t> </a:t>
            </a:r>
            <a:r>
              <a:rPr lang="es-ES" sz="2000" dirty="0" smtClean="0">
                <a:latin typeface="Arial" panose="020B0604020202020204" pitchFamily="34" charset="0"/>
                <a:ea typeface="Times New Roman" panose="02020603050405020304" pitchFamily="18" charset="0"/>
              </a:rPr>
              <a:t>     - expresar </a:t>
            </a:r>
            <a:r>
              <a:rPr lang="es-ES" sz="2000" dirty="0">
                <a:latin typeface="Arial" panose="020B0604020202020204" pitchFamily="34" charset="0"/>
                <a:ea typeface="Times New Roman" panose="02020603050405020304" pitchFamily="18" charset="0"/>
              </a:rPr>
              <a:t>el desencanto que marcó </a:t>
            </a:r>
            <a:r>
              <a:rPr lang="es-ES" sz="2000" dirty="0" smtClean="0">
                <a:latin typeface="Arial" panose="020B0604020202020204" pitchFamily="34" charset="0"/>
                <a:ea typeface="Times New Roman" panose="02020603050405020304" pitchFamily="18" charset="0"/>
              </a:rPr>
              <a:t>al pueblo</a:t>
            </a:r>
            <a:r>
              <a:rPr lang="es-ES" sz="2000" dirty="0">
                <a:latin typeface="Arial" panose="020B0604020202020204" pitchFamily="34" charset="0"/>
                <a:ea typeface="Times New Roman" panose="02020603050405020304" pitchFamily="18" charset="0"/>
              </a:rPr>
              <a:t>, </a:t>
            </a:r>
            <a:endParaRPr lang="es-ES" sz="2000" dirty="0" smtClean="0">
              <a:latin typeface="Arial" panose="020B0604020202020204" pitchFamily="34" charset="0"/>
              <a:ea typeface="Times New Roman" panose="02020603050405020304" pitchFamily="18" charset="0"/>
            </a:endParaRPr>
          </a:p>
          <a:p>
            <a:pPr algn="just"/>
            <a:r>
              <a:rPr lang="es-ES" sz="2000" dirty="0" smtClean="0">
                <a:latin typeface="Arial" panose="020B0604020202020204" pitchFamily="34" charset="0"/>
                <a:ea typeface="Times New Roman" panose="02020603050405020304" pitchFamily="18" charset="0"/>
              </a:rPr>
              <a:t>      - presentar </a:t>
            </a:r>
            <a:r>
              <a:rPr lang="es-ES" sz="2000" dirty="0">
                <a:latin typeface="Arial" panose="020B0604020202020204" pitchFamily="34" charset="0"/>
                <a:ea typeface="Times New Roman" panose="02020603050405020304" pitchFamily="18" charset="0"/>
              </a:rPr>
              <a:t>la realidad circundante, </a:t>
            </a:r>
            <a:endParaRPr lang="es-ES" sz="2000" dirty="0" smtClean="0">
              <a:latin typeface="Arial" panose="020B0604020202020204" pitchFamily="34" charset="0"/>
              <a:ea typeface="Times New Roman" panose="02020603050405020304" pitchFamily="18" charset="0"/>
            </a:endParaRPr>
          </a:p>
          <a:p>
            <a:pPr algn="just"/>
            <a:r>
              <a:rPr lang="es-ES" sz="2000" dirty="0" smtClean="0">
                <a:latin typeface="Arial" panose="020B0604020202020204" pitchFamily="34" charset="0"/>
                <a:ea typeface="Times New Roman" panose="02020603050405020304" pitchFamily="18" charset="0"/>
              </a:rPr>
              <a:t>      - ofrecer </a:t>
            </a:r>
            <a:r>
              <a:rPr lang="es-ES" sz="2000" dirty="0">
                <a:latin typeface="Arial" panose="020B0604020202020204" pitchFamily="34" charset="0"/>
                <a:ea typeface="Times New Roman" panose="02020603050405020304" pitchFamily="18" charset="0"/>
              </a:rPr>
              <a:t>valiosas informaciones de la </a:t>
            </a:r>
            <a:r>
              <a:rPr lang="es-ES" sz="2000" dirty="0" smtClean="0">
                <a:latin typeface="Arial" panose="020B0604020202020204" pitchFamily="34" charset="0"/>
                <a:ea typeface="Times New Roman" panose="02020603050405020304" pitchFamily="18" charset="0"/>
              </a:rPr>
              <a:t>época</a:t>
            </a:r>
          </a:p>
          <a:p>
            <a:pPr marL="342900" indent="-342900" algn="just">
              <a:buFont typeface="Arial" panose="020B0604020202020204" pitchFamily="34" charset="0"/>
              <a:buChar char="•"/>
            </a:pPr>
            <a:r>
              <a:rPr lang="es-ES" sz="2000" dirty="0" smtClean="0">
                <a:latin typeface="Arial" panose="020B0604020202020204" pitchFamily="34" charset="0"/>
                <a:ea typeface="Times New Roman" panose="02020603050405020304" pitchFamily="18" charset="0"/>
              </a:rPr>
              <a:t>Por sus aportes se destacaron los novelistas </a:t>
            </a:r>
            <a:r>
              <a:rPr lang="es-ES" sz="2000" dirty="0">
                <a:latin typeface="Arial" panose="020B0604020202020204" pitchFamily="34" charset="0"/>
                <a:ea typeface="Times New Roman" panose="02020603050405020304" pitchFamily="18" charset="0"/>
              </a:rPr>
              <a:t>Carlos </a:t>
            </a:r>
            <a:r>
              <a:rPr lang="es-ES" sz="2000" dirty="0" err="1" smtClean="0">
                <a:latin typeface="Arial" panose="020B0604020202020204" pitchFamily="34" charset="0"/>
                <a:ea typeface="Times New Roman" panose="02020603050405020304" pitchFamily="18" charset="0"/>
              </a:rPr>
              <a:t>Loveira</a:t>
            </a:r>
            <a:r>
              <a:rPr lang="es-ES" sz="2000" dirty="0" smtClean="0">
                <a:latin typeface="Arial" panose="020B0604020202020204" pitchFamily="34" charset="0"/>
                <a:ea typeface="Times New Roman" panose="02020603050405020304" pitchFamily="18" charset="0"/>
              </a:rPr>
              <a:t> a partir de sus </a:t>
            </a:r>
            <a:r>
              <a:rPr lang="es-ES" sz="2000" dirty="0">
                <a:latin typeface="Arial" panose="020B0604020202020204" pitchFamily="34" charset="0"/>
                <a:ea typeface="Times New Roman" panose="02020603050405020304" pitchFamily="18" charset="0"/>
              </a:rPr>
              <a:t>vivencias </a:t>
            </a:r>
            <a:r>
              <a:rPr lang="es-ES" sz="2000" dirty="0" smtClean="0">
                <a:latin typeface="Arial" panose="020B0604020202020204" pitchFamily="34" charset="0"/>
                <a:ea typeface="Times New Roman" panose="02020603050405020304" pitchFamily="18" charset="0"/>
              </a:rPr>
              <a:t>personales, con sus obras </a:t>
            </a:r>
            <a:r>
              <a:rPr lang="es-ES" sz="2000" b="1" i="1" dirty="0" smtClean="0">
                <a:latin typeface="Arial" panose="020B0604020202020204" pitchFamily="34" charset="0"/>
                <a:ea typeface="Times New Roman" panose="02020603050405020304" pitchFamily="18" charset="0"/>
              </a:rPr>
              <a:t>Los inmorales </a:t>
            </a:r>
            <a:r>
              <a:rPr lang="es-ES" sz="2000" dirty="0" smtClean="0">
                <a:latin typeface="Arial" panose="020B0604020202020204" pitchFamily="34" charset="0"/>
                <a:ea typeface="Times New Roman" panose="02020603050405020304" pitchFamily="18" charset="0"/>
              </a:rPr>
              <a:t>(1918) y </a:t>
            </a:r>
            <a:r>
              <a:rPr lang="es-ES" sz="2000" b="1" i="1" dirty="0" smtClean="0">
                <a:latin typeface="Arial" panose="020B0604020202020204" pitchFamily="34" charset="0"/>
                <a:ea typeface="Times New Roman" panose="02020603050405020304" pitchFamily="18" charset="0"/>
              </a:rPr>
              <a:t>Generales y doctores </a:t>
            </a:r>
            <a:r>
              <a:rPr lang="es-ES" sz="2000" dirty="0" smtClean="0">
                <a:latin typeface="Arial" panose="020B0604020202020204" pitchFamily="34" charset="0"/>
                <a:ea typeface="Times New Roman" panose="02020603050405020304" pitchFamily="18" charset="0"/>
              </a:rPr>
              <a:t>(1920) y  </a:t>
            </a:r>
            <a:r>
              <a:rPr lang="es-ES" sz="2000" dirty="0">
                <a:latin typeface="Arial" panose="020B0604020202020204" pitchFamily="34" charset="0"/>
                <a:ea typeface="Times New Roman" panose="02020603050405020304" pitchFamily="18" charset="0"/>
              </a:rPr>
              <a:t>Miguel de Carrión, </a:t>
            </a:r>
            <a:r>
              <a:rPr lang="es-ES" sz="2000" dirty="0" smtClean="0">
                <a:latin typeface="Arial" panose="020B0604020202020204" pitchFamily="34" charset="0"/>
                <a:ea typeface="Times New Roman" panose="02020603050405020304" pitchFamily="18" charset="0"/>
              </a:rPr>
              <a:t>por sus </a:t>
            </a:r>
            <a:r>
              <a:rPr lang="es-ES" sz="2000" dirty="0">
                <a:latin typeface="Arial" panose="020B0604020202020204" pitchFamily="34" charset="0"/>
                <a:ea typeface="Times New Roman" panose="02020603050405020304" pitchFamily="18" charset="0"/>
              </a:rPr>
              <a:t>conocimientos de la sociedad y de la psicología </a:t>
            </a:r>
            <a:r>
              <a:rPr lang="es-ES" sz="2000" dirty="0" smtClean="0">
                <a:latin typeface="Arial" panose="020B0604020202020204" pitchFamily="34" charset="0"/>
                <a:ea typeface="Times New Roman" panose="02020603050405020304" pitchFamily="18" charset="0"/>
              </a:rPr>
              <a:t>humana, con sus obras </a:t>
            </a:r>
            <a:r>
              <a:rPr lang="es-ES" sz="2000" b="1" i="1" dirty="0" smtClean="0">
                <a:latin typeface="Arial" panose="020B0604020202020204" pitchFamily="34" charset="0"/>
                <a:ea typeface="Times New Roman" panose="02020603050405020304" pitchFamily="18" charset="0"/>
              </a:rPr>
              <a:t>Las honradas </a:t>
            </a:r>
            <a:r>
              <a:rPr lang="es-ES" sz="2000" dirty="0" smtClean="0">
                <a:latin typeface="Arial" panose="020B0604020202020204" pitchFamily="34" charset="0"/>
                <a:ea typeface="Times New Roman" panose="02020603050405020304" pitchFamily="18" charset="0"/>
              </a:rPr>
              <a:t>(1918) y </a:t>
            </a:r>
            <a:r>
              <a:rPr lang="es-ES" sz="2000" b="1" i="1" dirty="0" smtClean="0">
                <a:latin typeface="Arial" panose="020B0604020202020204" pitchFamily="34" charset="0"/>
                <a:ea typeface="Times New Roman" panose="02020603050405020304" pitchFamily="18" charset="0"/>
              </a:rPr>
              <a:t>Las impuras </a:t>
            </a:r>
            <a:r>
              <a:rPr lang="es-ES" sz="2000" dirty="0" smtClean="0">
                <a:latin typeface="Arial" panose="020B0604020202020204" pitchFamily="34" charset="0"/>
                <a:ea typeface="Times New Roman" panose="02020603050405020304" pitchFamily="18" charset="0"/>
              </a:rPr>
              <a:t>(1919) </a:t>
            </a:r>
            <a:endParaRPr lang="es-ES" sz="2000" dirty="0">
              <a:effectLst/>
              <a:latin typeface="Times New Roman" panose="02020603050405020304" pitchFamily="18" charset="0"/>
              <a:ea typeface="Times New Roman" panose="02020603050405020304" pitchFamily="18" charset="0"/>
            </a:endParaRPr>
          </a:p>
        </p:txBody>
      </p:sp>
      <p:sp>
        <p:nvSpPr>
          <p:cNvPr id="4" name="Pergamino horizontal 3"/>
          <p:cNvSpPr/>
          <p:nvPr/>
        </p:nvSpPr>
        <p:spPr>
          <a:xfrm rot="10800000" flipH="1" flipV="1">
            <a:off x="136477" y="1"/>
            <a:ext cx="11778018" cy="464024"/>
          </a:xfrm>
          <a:prstGeom prst="horizontalScroll">
            <a:avLst/>
          </a:prstGeom>
          <a:solidFill>
            <a:srgbClr val="FF9966"/>
          </a:solidFill>
          <a:ln w="28575">
            <a:solidFill>
              <a:srgbClr val="CC6600"/>
            </a:solidFill>
          </a:ln>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Arial" panose="020B0604020202020204" pitchFamily="34" charset="0"/>
                <a:cs typeface="Arial" panose="020B0604020202020204" pitchFamily="34" charset="0"/>
              </a:rPr>
              <a:t>La narrativa cubana en la década del 40 al 50</a:t>
            </a:r>
            <a:endParaRPr lang="es-ES" sz="2400" b="1" dirty="0">
              <a:solidFill>
                <a:schemeClr val="tx1"/>
              </a:solidFill>
              <a:latin typeface="Arial" panose="020B0604020202020204" pitchFamily="34" charset="0"/>
              <a:cs typeface="Arial" panose="020B0604020202020204" pitchFamily="34" charset="0"/>
            </a:endParaRPr>
          </a:p>
        </p:txBody>
      </p:sp>
      <p:sp>
        <p:nvSpPr>
          <p:cNvPr id="2" name="Rectángulo 1"/>
          <p:cNvSpPr/>
          <p:nvPr/>
        </p:nvSpPr>
        <p:spPr>
          <a:xfrm>
            <a:off x="433315" y="3686752"/>
            <a:ext cx="11481180" cy="2308324"/>
          </a:xfrm>
          <a:prstGeom prst="rect">
            <a:avLst/>
          </a:prstGeom>
        </p:spPr>
        <p:txBody>
          <a:bodyPr wrap="square">
            <a:spAutoFit/>
          </a:bodyPr>
          <a:lstStyle/>
          <a:p>
            <a:pPr lvl="0" algn="just"/>
            <a:r>
              <a:rPr lang="es-ES"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En la república</a:t>
            </a:r>
            <a:r>
              <a:rPr lang="es-E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debido a las circunstancias sociológicas particulares, el vanguardismo generó distintas </a:t>
            </a:r>
            <a:r>
              <a:rPr lang="es-ES"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vertientes: </a:t>
            </a:r>
          </a:p>
          <a:p>
            <a:pPr marL="342900" lvl="0" indent="-342900" algn="just">
              <a:buFont typeface="Arial" panose="020B0604020202020204" pitchFamily="34" charset="0"/>
              <a:buChar char="•"/>
            </a:pPr>
            <a:r>
              <a:rPr lang="es-ES" sz="24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la </a:t>
            </a:r>
            <a:r>
              <a:rPr lang="es-ES" sz="2400" b="1"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criollista</a:t>
            </a:r>
            <a:r>
              <a:rPr lang="es-ES" sz="24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ES"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afincada </a:t>
            </a:r>
            <a:r>
              <a:rPr lang="es-E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en la problemática social del </a:t>
            </a:r>
            <a:r>
              <a:rPr lang="es-ES"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campesino</a:t>
            </a:r>
          </a:p>
          <a:p>
            <a:pPr marL="342900" lvl="0" indent="-342900" algn="just">
              <a:buFont typeface="Arial" panose="020B0604020202020204" pitchFamily="34" charset="0"/>
              <a:buChar char="•"/>
            </a:pPr>
            <a:r>
              <a:rPr lang="es-ES" sz="24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la </a:t>
            </a:r>
            <a:r>
              <a:rPr lang="es-ES" sz="2400" b="1"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negrista</a:t>
            </a:r>
            <a:r>
              <a:rPr lang="es-ES" sz="24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E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centraba </a:t>
            </a:r>
            <a:r>
              <a:rPr lang="es-E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su interés en la problemática de la incidencia del negro en la vida cubana y su significación en la conformación de nuestra identidad </a:t>
            </a:r>
            <a:r>
              <a:rPr lang="es-E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nacional. Se destacan</a:t>
            </a:r>
            <a:r>
              <a:rPr lang="es-ES" sz="2400" dirty="0" smtClean="0">
                <a:solidFill>
                  <a:srgbClr val="002060"/>
                </a:solidFill>
                <a:latin typeface="Arial" panose="020B0604020202020204" pitchFamily="34" charset="0"/>
                <a:cs typeface="Arial" panose="020B0604020202020204" pitchFamily="34" charset="0"/>
              </a:rPr>
              <a:t> Ramón </a:t>
            </a:r>
            <a:r>
              <a:rPr lang="es-ES" sz="2400" dirty="0" err="1" smtClean="0">
                <a:solidFill>
                  <a:srgbClr val="002060"/>
                </a:solidFill>
                <a:latin typeface="Arial" panose="020B0604020202020204" pitchFamily="34" charset="0"/>
                <a:cs typeface="Arial" panose="020B0604020202020204" pitchFamily="34" charset="0"/>
              </a:rPr>
              <a:t>Guirao</a:t>
            </a:r>
            <a:r>
              <a:rPr lang="es-ES" sz="2400" dirty="0" smtClean="0">
                <a:solidFill>
                  <a:srgbClr val="002060"/>
                </a:solidFill>
                <a:latin typeface="Arial" panose="020B0604020202020204" pitchFamily="34" charset="0"/>
                <a:cs typeface="Arial" panose="020B0604020202020204" pitchFamily="34" charset="0"/>
              </a:rPr>
              <a:t>, Lydia Cabrera, </a:t>
            </a:r>
            <a:r>
              <a:rPr lang="es-ES" sz="24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Alejo Carpentier  </a:t>
            </a:r>
            <a:endParaRPr lang="es-E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017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9867331" y="527146"/>
            <a:ext cx="2197290" cy="4285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ángulo 11"/>
          <p:cNvSpPr/>
          <p:nvPr/>
        </p:nvSpPr>
        <p:spPr>
          <a:xfrm>
            <a:off x="9457899" y="5018205"/>
            <a:ext cx="2606722" cy="338554"/>
          </a:xfrm>
          <a:prstGeom prst="rect">
            <a:avLst/>
          </a:prstGeom>
        </p:spPr>
        <p:txBody>
          <a:bodyPr wrap="square">
            <a:spAutoFit/>
          </a:bodyPr>
          <a:lstStyle/>
          <a:p>
            <a:pPr algn="ctr"/>
            <a:r>
              <a:rPr lang="es-ES" sz="1600" dirty="0" smtClean="0">
                <a:latin typeface="Arial Black" panose="020B0A04020102020204" pitchFamily="34" charset="0"/>
              </a:rPr>
              <a:t>(</a:t>
            </a:r>
            <a:r>
              <a:rPr lang="es-ES" sz="1600" dirty="0">
                <a:latin typeface="Arial Black" panose="020B0A04020102020204" pitchFamily="34" charset="0"/>
              </a:rPr>
              <a:t>1914-1986</a:t>
            </a:r>
            <a:r>
              <a:rPr lang="es-ES" sz="1600" dirty="0" smtClean="0">
                <a:latin typeface="Arial Black" panose="020B0A04020102020204" pitchFamily="34" charset="0"/>
              </a:rPr>
              <a:t>) </a:t>
            </a:r>
            <a:endParaRPr lang="es-ES" sz="1600" dirty="0">
              <a:latin typeface="Arial Black" panose="020B0A04020102020204" pitchFamily="34" charset="0"/>
            </a:endParaRPr>
          </a:p>
        </p:txBody>
      </p:sp>
      <p:sp>
        <p:nvSpPr>
          <p:cNvPr id="2" name="Rectángulo 1"/>
          <p:cNvSpPr/>
          <p:nvPr/>
        </p:nvSpPr>
        <p:spPr>
          <a:xfrm>
            <a:off x="245659" y="430663"/>
            <a:ext cx="9457898" cy="6586418"/>
          </a:xfrm>
          <a:prstGeom prst="rect">
            <a:avLst/>
          </a:prstGeom>
        </p:spPr>
        <p:txBody>
          <a:bodyPr wrap="square">
            <a:spAutoFit/>
          </a:bodyPr>
          <a:lstStyle/>
          <a:p>
            <a:pPr algn="just"/>
            <a:r>
              <a:rPr lang="es-ES" sz="2200" b="1" dirty="0" err="1">
                <a:latin typeface="Arial" panose="020B0604020202020204" pitchFamily="34" charset="0"/>
                <a:ea typeface="Times New Roman" panose="02020603050405020304" pitchFamily="18" charset="0"/>
                <a:cs typeface="Arial" panose="020B0604020202020204" pitchFamily="34" charset="0"/>
              </a:rPr>
              <a:t>Onelio</a:t>
            </a:r>
            <a:r>
              <a:rPr lang="es-ES" sz="2200" b="1" dirty="0">
                <a:latin typeface="Arial" panose="020B0604020202020204" pitchFamily="34" charset="0"/>
                <a:ea typeface="Times New Roman" panose="02020603050405020304" pitchFamily="18" charset="0"/>
                <a:cs typeface="Arial" panose="020B0604020202020204" pitchFamily="34" charset="0"/>
              </a:rPr>
              <a:t> Jorge </a:t>
            </a:r>
            <a:r>
              <a:rPr lang="es-ES" sz="2200" b="1" dirty="0" smtClean="0">
                <a:latin typeface="Arial" panose="020B0604020202020204" pitchFamily="34" charset="0"/>
                <a:ea typeface="Times New Roman" panose="02020603050405020304" pitchFamily="18" charset="0"/>
                <a:cs typeface="Arial" panose="020B0604020202020204" pitchFamily="34" charset="0"/>
              </a:rPr>
              <a:t>Cardoso</a:t>
            </a:r>
          </a:p>
          <a:p>
            <a:pPr algn="just"/>
            <a:r>
              <a:rPr lang="es-ES" sz="2200" dirty="0" smtClean="0">
                <a:latin typeface="Arial" panose="020B0604020202020204" pitchFamily="34" charset="0"/>
                <a:cs typeface="Arial" panose="020B0604020202020204" pitchFamily="34" charset="0"/>
              </a:rPr>
              <a:t>Propone </a:t>
            </a:r>
            <a:r>
              <a:rPr lang="es-ES" sz="2200" dirty="0">
                <a:latin typeface="Arial" panose="020B0604020202020204" pitchFamily="34" charset="0"/>
                <a:cs typeface="Arial" panose="020B0604020202020204" pitchFamily="34" charset="0"/>
              </a:rPr>
              <a:t>un modelo narrativo no simple reproductor de la situación del campesino o del obrero agrícola, </a:t>
            </a:r>
            <a:r>
              <a:rPr lang="es-ES" sz="2200" b="1" dirty="0">
                <a:latin typeface="Arial" panose="020B0604020202020204" pitchFamily="34" charset="0"/>
                <a:cs typeface="Arial" panose="020B0604020202020204" pitchFamily="34" charset="0"/>
              </a:rPr>
              <a:t>sino uno que contribuyera al análisis de los elementos ideológicos, políticos, culturales, éticos, de lo que resulta una visión totalizadora de la realidad desde una perspectiva de clase</a:t>
            </a:r>
            <a:r>
              <a:rPr lang="es-ES" sz="2200" dirty="0">
                <a:latin typeface="Arial" panose="020B0604020202020204" pitchFamily="34" charset="0"/>
                <a:cs typeface="Arial" panose="020B0604020202020204" pitchFamily="34" charset="0"/>
              </a:rPr>
              <a:t>. </a:t>
            </a:r>
            <a:endParaRPr lang="es-ES" sz="2200" dirty="0" smtClean="0">
              <a:latin typeface="Arial" panose="020B0604020202020204" pitchFamily="34" charset="0"/>
              <a:cs typeface="Arial" panose="020B0604020202020204" pitchFamily="34" charset="0"/>
            </a:endParaRPr>
          </a:p>
          <a:p>
            <a:pPr algn="just"/>
            <a:endParaRPr lang="es-ES" sz="2200" dirty="0" smtClean="0">
              <a:latin typeface="Arial" panose="020B0604020202020204" pitchFamily="34" charset="0"/>
              <a:cs typeface="Arial" panose="020B0604020202020204" pitchFamily="34" charset="0"/>
            </a:endParaRPr>
          </a:p>
          <a:p>
            <a:pPr algn="just"/>
            <a:r>
              <a:rPr lang="es-ES" sz="2200" dirty="0" smtClean="0">
                <a:latin typeface="Arial" panose="020B0604020202020204" pitchFamily="34" charset="0"/>
                <a:cs typeface="Arial" panose="020B0604020202020204" pitchFamily="34" charset="0"/>
              </a:rPr>
              <a:t>Redefine el </a:t>
            </a:r>
            <a:r>
              <a:rPr lang="es-ES" sz="2200" dirty="0">
                <a:latin typeface="Arial" panose="020B0604020202020204" pitchFamily="34" charset="0"/>
                <a:cs typeface="Arial" panose="020B0604020202020204" pitchFamily="34" charset="0"/>
              </a:rPr>
              <a:t>problema nacional desde las clases populares, en las que se contemplen tanto las estructuras económicas como </a:t>
            </a:r>
            <a:r>
              <a:rPr lang="es-ES" sz="2200" b="1" dirty="0">
                <a:latin typeface="Arial" panose="020B0604020202020204" pitchFamily="34" charset="0"/>
                <a:cs typeface="Arial" panose="020B0604020202020204" pitchFamily="34" charset="0"/>
              </a:rPr>
              <a:t>los elementos integrantes de la personalidad nacional aportados por esas clases, como su idiosincrasia, sus tradiciones, sus valores culturales y su experiencia cotidiana</a:t>
            </a:r>
            <a:r>
              <a:rPr lang="es-ES" sz="2200" b="1" dirty="0" smtClean="0">
                <a:latin typeface="Arial" panose="020B0604020202020204" pitchFamily="34" charset="0"/>
                <a:cs typeface="Arial" panose="020B0604020202020204" pitchFamily="34" charset="0"/>
              </a:rPr>
              <a:t>.</a:t>
            </a:r>
          </a:p>
          <a:p>
            <a:pPr algn="just"/>
            <a:endParaRPr lang="es-ES" sz="2200" dirty="0" smtClean="0">
              <a:latin typeface="Arial" panose="020B0604020202020204" pitchFamily="34" charset="0"/>
              <a:cs typeface="Arial" panose="020B0604020202020204" pitchFamily="34" charset="0"/>
            </a:endParaRPr>
          </a:p>
          <a:p>
            <a:pPr algn="just"/>
            <a:r>
              <a:rPr lang="es-ES" sz="2200" dirty="0" smtClean="0">
                <a:latin typeface="Arial" panose="020B0604020202020204" pitchFamily="34" charset="0"/>
                <a:cs typeface="Arial" panose="020B0604020202020204" pitchFamily="34" charset="0"/>
              </a:rPr>
              <a:t>La amplitud </a:t>
            </a:r>
            <a:r>
              <a:rPr lang="es-ES" sz="2200" dirty="0">
                <a:latin typeface="Arial" panose="020B0604020202020204" pitchFamily="34" charset="0"/>
                <a:cs typeface="Arial" panose="020B0604020202020204" pitchFamily="34" charset="0"/>
              </a:rPr>
              <a:t>semántica de su discurso narrativo permite una efectiva recepción  por parte de los más diversos públicos. </a:t>
            </a:r>
            <a:r>
              <a:rPr lang="es-ES" sz="2200" b="1" dirty="0">
                <a:latin typeface="Arial" panose="020B0604020202020204" pitchFamily="34" charset="0"/>
                <a:cs typeface="Arial" panose="020B0604020202020204" pitchFamily="34" charset="0"/>
              </a:rPr>
              <a:t>La síntesis de lo cubano </a:t>
            </a:r>
            <a:r>
              <a:rPr lang="es-ES" sz="2200" b="1" dirty="0" smtClean="0">
                <a:latin typeface="Arial" panose="020B0604020202020204" pitchFamily="34" charset="0"/>
                <a:cs typeface="Arial" panose="020B0604020202020204" pitchFamily="34" charset="0"/>
              </a:rPr>
              <a:t> constituye </a:t>
            </a:r>
            <a:r>
              <a:rPr lang="es-ES" sz="2200" b="1" dirty="0">
                <a:latin typeface="Arial" panose="020B0604020202020204" pitchFamily="34" charset="0"/>
                <a:cs typeface="Arial" panose="020B0604020202020204" pitchFamily="34" charset="0"/>
              </a:rPr>
              <a:t>una reflexión sobre el hombre y sus circunstancias, sus anhelos y sus necesidades.</a:t>
            </a:r>
          </a:p>
          <a:p>
            <a:pPr algn="just"/>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 </a:t>
            </a:r>
            <a:endParaRPr lang="es-ES"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5" name="Pergamino horizontal 4"/>
          <p:cNvSpPr/>
          <p:nvPr/>
        </p:nvSpPr>
        <p:spPr>
          <a:xfrm rot="10800000" flipH="1" flipV="1">
            <a:off x="3261815" y="63122"/>
            <a:ext cx="5977720" cy="464024"/>
          </a:xfrm>
          <a:prstGeom prst="horizontalScroll">
            <a:avLst/>
          </a:prstGeom>
          <a:solidFill>
            <a:srgbClr val="FFFF99"/>
          </a:solidFill>
          <a:ln w="28575">
            <a:solidFill>
              <a:srgbClr val="FADD06"/>
            </a:solidFill>
          </a:ln>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300" b="1" dirty="0" smtClean="0">
                <a:solidFill>
                  <a:schemeClr val="tx1"/>
                </a:solidFill>
                <a:latin typeface="Arial" panose="020B0604020202020204" pitchFamily="34" charset="0"/>
                <a:cs typeface="Arial" panose="020B0604020202020204" pitchFamily="34" charset="0"/>
              </a:rPr>
              <a:t>Autor representativo de la narrativa  </a:t>
            </a:r>
            <a:endParaRPr lang="es-ES" sz="23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6168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7670" y="321480"/>
            <a:ext cx="11409530" cy="6370975"/>
          </a:xfrm>
          <a:prstGeom prst="rect">
            <a:avLst/>
          </a:prstGeom>
        </p:spPr>
        <p:txBody>
          <a:bodyPr wrap="square">
            <a:spAutoFit/>
          </a:bodyPr>
          <a:lstStyle/>
          <a:p>
            <a:pPr algn="just"/>
            <a:r>
              <a:rPr lang="es-ES" sz="2400" dirty="0" smtClean="0">
                <a:latin typeface="Arial" panose="020B0604020202020204" pitchFamily="34" charset="0"/>
                <a:cs typeface="Arial" panose="020B0604020202020204" pitchFamily="34" charset="0"/>
              </a:rPr>
              <a:t>Su </a:t>
            </a:r>
            <a:r>
              <a:rPr lang="es-ES" sz="2400" dirty="0" err="1">
                <a:latin typeface="Arial" panose="020B0604020202020204" pitchFamily="34" charset="0"/>
                <a:cs typeface="Arial" panose="020B0604020202020204" pitchFamily="34" charset="0"/>
              </a:rPr>
              <a:t>cuentística</a:t>
            </a:r>
            <a:r>
              <a:rPr lang="es-ES" sz="2400" dirty="0">
                <a:latin typeface="Arial" panose="020B0604020202020204" pitchFamily="34" charset="0"/>
                <a:cs typeface="Arial" panose="020B0604020202020204" pitchFamily="34" charset="0"/>
              </a:rPr>
              <a:t> se inserta dentro de un </a:t>
            </a:r>
            <a:r>
              <a:rPr lang="es-ES" sz="2400" b="1" dirty="0" smtClean="0">
                <a:latin typeface="Arial" panose="020B0604020202020204" pitchFamily="34" charset="0"/>
                <a:cs typeface="Arial" panose="020B0604020202020204" pitchFamily="34" charset="0"/>
              </a:rPr>
              <a:t>realismo </a:t>
            </a:r>
            <a:r>
              <a:rPr lang="es-ES" sz="2400" b="1" dirty="0">
                <a:latin typeface="Arial" panose="020B0604020202020204" pitchFamily="34" charset="0"/>
                <a:cs typeface="Arial" panose="020B0604020202020204" pitchFamily="34" charset="0"/>
              </a:rPr>
              <a:t>que va a la esencia </a:t>
            </a:r>
            <a:r>
              <a:rPr lang="es-ES" sz="2400" dirty="0">
                <a:latin typeface="Arial" panose="020B0604020202020204" pitchFamily="34" charset="0"/>
                <a:cs typeface="Arial" panose="020B0604020202020204" pitchFamily="34" charset="0"/>
              </a:rPr>
              <a:t>de los acontecimientos y seres que le sirven de asunto, para entregar una realidad más profunda, más </a:t>
            </a:r>
            <a:r>
              <a:rPr lang="es-ES" sz="2400" dirty="0" smtClean="0">
                <a:latin typeface="Arial" panose="020B0604020202020204" pitchFamily="34" charset="0"/>
                <a:cs typeface="Arial" panose="020B0604020202020204" pitchFamily="34" charset="0"/>
              </a:rPr>
              <a:t>compleja.</a:t>
            </a:r>
            <a:r>
              <a:rPr lang="es-ES" sz="2400" dirty="0">
                <a:latin typeface="Arial" panose="020B0604020202020204" pitchFamily="34" charset="0"/>
              </a:rPr>
              <a:t> Su principal objetivo es la denuncia </a:t>
            </a:r>
            <a:r>
              <a:rPr lang="es-ES" sz="2400" dirty="0" smtClean="0">
                <a:latin typeface="Arial" panose="020B0604020202020204" pitchFamily="34" charset="0"/>
              </a:rPr>
              <a:t> </a:t>
            </a:r>
            <a:r>
              <a:rPr lang="es-ES" sz="2400" dirty="0">
                <a:latin typeface="Arial" panose="020B0604020202020204" pitchFamily="34" charset="0"/>
              </a:rPr>
              <a:t>y la crítica </a:t>
            </a:r>
            <a:r>
              <a:rPr lang="es-ES" sz="2400" dirty="0" smtClean="0">
                <a:latin typeface="Arial" panose="020B0604020202020204" pitchFamily="34" charset="0"/>
              </a:rPr>
              <a:t>social. Mediante </a:t>
            </a:r>
            <a:r>
              <a:rPr lang="es-ES" sz="2400" dirty="0">
                <a:latin typeface="Arial" panose="020B0604020202020204" pitchFamily="34" charset="0"/>
              </a:rPr>
              <a:t>sus narraciones expresa una filosofía de vida, reglas de conducta, principios </a:t>
            </a:r>
            <a:r>
              <a:rPr lang="es-ES" sz="2400" dirty="0" smtClean="0">
                <a:latin typeface="Arial" panose="020B0604020202020204" pitchFamily="34" charset="0"/>
              </a:rPr>
              <a:t>morales. </a:t>
            </a:r>
            <a:endParaRPr lang="es-ES" sz="2400" dirty="0">
              <a:latin typeface="Arial" panose="020B0604020202020204" pitchFamily="34" charset="0"/>
            </a:endParaRPr>
          </a:p>
          <a:p>
            <a:pPr algn="just"/>
            <a:endParaRPr lang="es-ES" sz="2400" dirty="0">
              <a:latin typeface="Arial" panose="020B0604020202020204" pitchFamily="34" charset="0"/>
              <a:ea typeface="Times New Roman" panose="02020603050405020304" pitchFamily="18" charset="0"/>
            </a:endParaRPr>
          </a:p>
          <a:p>
            <a:pPr algn="just"/>
            <a:r>
              <a:rPr lang="es-ES" sz="2400" dirty="0" smtClean="0">
                <a:latin typeface="Arial" panose="020B0604020202020204" pitchFamily="34" charset="0"/>
                <a:ea typeface="Times New Roman" panose="02020603050405020304" pitchFamily="18" charset="0"/>
              </a:rPr>
              <a:t>Algunos temas abordados:</a:t>
            </a:r>
          </a:p>
          <a:p>
            <a:pPr marL="342900" indent="-342900" algn="just">
              <a:buFont typeface="Arial" panose="020B0604020202020204" pitchFamily="34" charset="0"/>
              <a:buChar char="•"/>
            </a:pPr>
            <a:r>
              <a:rPr lang="es-ES" sz="2400" b="1" dirty="0" smtClean="0">
                <a:latin typeface="Arial" panose="020B0604020202020204" pitchFamily="34" charset="0"/>
                <a:ea typeface="Times New Roman" panose="02020603050405020304" pitchFamily="18" charset="0"/>
              </a:rPr>
              <a:t>Del campesino con un mensaje revolucionario en: </a:t>
            </a:r>
            <a:r>
              <a:rPr lang="es-ES" sz="2400" i="1" dirty="0" smtClean="0">
                <a:latin typeface="Arial" panose="020B0604020202020204" pitchFamily="34" charset="0"/>
                <a:ea typeface="Times New Roman" panose="02020603050405020304" pitchFamily="18" charset="0"/>
              </a:rPr>
              <a:t>El cuentero</a:t>
            </a:r>
            <a:r>
              <a:rPr lang="es-ES" sz="2400" dirty="0" smtClean="0">
                <a:latin typeface="Arial" panose="020B0604020202020204" pitchFamily="34" charset="0"/>
                <a:ea typeface="Times New Roman" panose="02020603050405020304" pitchFamily="18" charset="0"/>
              </a:rPr>
              <a:t>, </a:t>
            </a:r>
            <a:r>
              <a:rPr lang="es-ES" sz="2400" i="1" dirty="0" smtClean="0">
                <a:latin typeface="Arial" panose="020B0604020202020204" pitchFamily="34" charset="0"/>
                <a:ea typeface="Times New Roman" panose="02020603050405020304" pitchFamily="18" charset="0"/>
              </a:rPr>
              <a:t>Hierro viejo  </a:t>
            </a:r>
          </a:p>
          <a:p>
            <a:pPr marL="342900" indent="-342900" algn="just">
              <a:buFont typeface="Arial" panose="020B0604020202020204" pitchFamily="34" charset="0"/>
              <a:buChar char="•"/>
            </a:pPr>
            <a:r>
              <a:rPr lang="es-ES" sz="2400" b="1" dirty="0" smtClean="0">
                <a:latin typeface="Arial" panose="020B0604020202020204" pitchFamily="34" charset="0"/>
                <a:ea typeface="Times New Roman" panose="02020603050405020304" pitchFamily="18" charset="0"/>
              </a:rPr>
              <a:t>Del mar o de pescadores</a:t>
            </a:r>
            <a:r>
              <a:rPr lang="es-ES" sz="2400" dirty="0" smtClean="0">
                <a:latin typeface="Arial" panose="020B0604020202020204" pitchFamily="34" charset="0"/>
                <a:ea typeface="Times New Roman" panose="02020603050405020304" pitchFamily="18" charset="0"/>
              </a:rPr>
              <a:t> </a:t>
            </a:r>
            <a:r>
              <a:rPr lang="es-ES" sz="2400" b="1" dirty="0" smtClean="0">
                <a:latin typeface="Arial" panose="020B0604020202020204" pitchFamily="34" charset="0"/>
                <a:ea typeface="Times New Roman" panose="02020603050405020304" pitchFamily="18" charset="0"/>
              </a:rPr>
              <a:t>en:</a:t>
            </a:r>
            <a:r>
              <a:rPr lang="es-ES" sz="2400" dirty="0" smtClean="0">
                <a:latin typeface="Arial" panose="020B0604020202020204" pitchFamily="34" charset="0"/>
                <a:ea typeface="Times New Roman" panose="02020603050405020304" pitchFamily="18" charset="0"/>
              </a:rPr>
              <a:t> </a:t>
            </a:r>
            <a:r>
              <a:rPr lang="es-ES" sz="2400" i="1" dirty="0" smtClean="0">
                <a:latin typeface="Arial" panose="020B0604020202020204" pitchFamily="34" charset="0"/>
                <a:ea typeface="Times New Roman" panose="02020603050405020304" pitchFamily="18" charset="0"/>
              </a:rPr>
              <a:t>El caballo de coral, El hombre marinero </a:t>
            </a:r>
          </a:p>
          <a:p>
            <a:pPr marL="342900" indent="-342900" algn="just">
              <a:buFont typeface="Arial" panose="020B0604020202020204" pitchFamily="34" charset="0"/>
              <a:buChar char="•"/>
            </a:pPr>
            <a:r>
              <a:rPr lang="es-ES" sz="2400" b="1" dirty="0" smtClean="0">
                <a:latin typeface="Arial" panose="020B0604020202020204" pitchFamily="34" charset="0"/>
              </a:rPr>
              <a:t>De ambiente carbonero en: </a:t>
            </a:r>
            <a:r>
              <a:rPr lang="es-ES" sz="2400" i="1" dirty="0" smtClean="0">
                <a:latin typeface="Arial" panose="020B0604020202020204" pitchFamily="34" charset="0"/>
              </a:rPr>
              <a:t>Los carboneros, En la Ciénaga</a:t>
            </a:r>
          </a:p>
          <a:p>
            <a:pPr marL="342900" lvl="0" indent="-342900" algn="just">
              <a:buFont typeface="Arial" panose="020B0604020202020204" pitchFamily="34" charset="0"/>
              <a:buChar char="•"/>
            </a:pPr>
            <a:r>
              <a:rPr lang="es-ES" sz="2400" b="1" dirty="0" smtClean="0">
                <a:latin typeface="Arial" panose="020B0604020202020204" pitchFamily="34" charset="0"/>
              </a:rPr>
              <a:t>De los males sociales  en </a:t>
            </a:r>
            <a:r>
              <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Un </a:t>
            </a:r>
            <a:r>
              <a:rPr lang="es-ES"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brindis por el </a:t>
            </a:r>
            <a:r>
              <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zonzo</a:t>
            </a:r>
            <a:endPar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es-ES" sz="2400" b="1" dirty="0" smtClean="0">
                <a:latin typeface="Arial" panose="020B0604020202020204" pitchFamily="34" charset="0"/>
              </a:rPr>
              <a:t>De contenido humano, filosófico en: </a:t>
            </a:r>
            <a:r>
              <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Francisca </a:t>
            </a:r>
            <a:r>
              <a:rPr lang="es-ES"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y la </a:t>
            </a:r>
            <a:r>
              <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muerte, </a:t>
            </a:r>
            <a:r>
              <a:rPr lang="es-ES"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Mi hermana </a:t>
            </a:r>
            <a:r>
              <a:rPr lang="es-ES"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Visia</a:t>
            </a:r>
            <a:endPar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es-ES" sz="24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De denuncia social en</a:t>
            </a:r>
            <a:r>
              <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La rueda de la </a:t>
            </a:r>
            <a:r>
              <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fortuna </a:t>
            </a:r>
            <a:endPar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Arial" panose="020B0604020202020204" pitchFamily="34" charset="0"/>
              <a:buChar char="•"/>
            </a:pPr>
            <a:r>
              <a:rPr lang="es-ES" sz="24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De contenido antirracista en: </a:t>
            </a:r>
            <a:r>
              <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Los patines</a:t>
            </a:r>
          </a:p>
          <a:p>
            <a:pPr marL="342900" lvl="0" indent="-342900" algn="just">
              <a:buFont typeface="Arial" panose="020B0604020202020204" pitchFamily="34" charset="0"/>
              <a:buChar char="•"/>
            </a:pPr>
            <a:r>
              <a:rPr lang="es-ES" sz="24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De contenido social en</a:t>
            </a:r>
            <a:r>
              <a:rPr lang="es-ES" sz="2400" i="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Negrita, Teresa</a:t>
            </a:r>
          </a:p>
          <a:p>
            <a:pPr marL="342900" lvl="0" indent="-342900" algn="just">
              <a:buFont typeface="Arial" panose="020B0604020202020204" pitchFamily="34" charset="0"/>
              <a:buChar char="•"/>
            </a:pPr>
            <a:endParaRPr lang="es-ES" sz="2400" i="1" u="sng"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endParaRPr lang="es-ES" sz="2400" b="1" dirty="0"/>
          </a:p>
        </p:txBody>
      </p:sp>
    </p:spTree>
    <p:extLst>
      <p:ext uri="{BB962C8B-B14F-4D97-AF65-F5344CB8AC3E}">
        <p14:creationId xmlns:p14="http://schemas.microsoft.com/office/powerpoint/2010/main" val="2304408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8362" y="352050"/>
            <a:ext cx="9935571" cy="7478970"/>
          </a:xfrm>
          <a:prstGeom prst="rect">
            <a:avLst/>
          </a:prstGeom>
        </p:spPr>
        <p:txBody>
          <a:bodyPr wrap="square">
            <a:spAutoFit/>
          </a:bodyPr>
          <a:lstStyle/>
          <a:p>
            <a:pPr algn="just"/>
            <a:r>
              <a:rPr lang="es-ES" sz="2400" b="1" dirty="0" smtClean="0">
                <a:latin typeface="Arial" panose="020B0604020202020204" pitchFamily="34" charset="0"/>
                <a:ea typeface="Times New Roman" panose="02020603050405020304" pitchFamily="18" charset="0"/>
              </a:rPr>
              <a:t>Características generales de su obra </a:t>
            </a: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Cuentos breves, sencillos, </a:t>
            </a:r>
            <a:r>
              <a:rPr lang="es-ES" sz="2400" dirty="0">
                <a:latin typeface="Arial" panose="020B0604020202020204" pitchFamily="34" charset="0"/>
                <a:cs typeface="Arial" panose="020B0604020202020204" pitchFamily="34" charset="0"/>
              </a:rPr>
              <a:t>prosa </a:t>
            </a:r>
            <a:r>
              <a:rPr lang="es-ES" sz="2400" dirty="0" smtClean="0">
                <a:latin typeface="Arial" panose="020B0604020202020204" pitchFamily="34" charset="0"/>
                <a:cs typeface="Arial" panose="020B0604020202020204" pitchFamily="34" charset="0"/>
              </a:rPr>
              <a:t>ágil, desde el inicio del cuento atrapa al lector, uso </a:t>
            </a:r>
            <a:r>
              <a:rPr lang="es-ES" sz="2400" dirty="0">
                <a:latin typeface="Arial" panose="020B0604020202020204" pitchFamily="34" charset="0"/>
                <a:cs typeface="Arial" panose="020B0604020202020204" pitchFamily="34" charset="0"/>
              </a:rPr>
              <a:t>extraordinario de la síntesis </a:t>
            </a: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No dice, sugiere al lector a través de la acción </a:t>
            </a: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No emplea excesivos recursos literarios, no realiza descripciones innecesarias</a:t>
            </a: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Emplea metáforas e imágenes populares, frases espontáneas del lenguaje popular; pintorescas escenas y situaciones</a:t>
            </a: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Sus personajes son hombres </a:t>
            </a:r>
            <a:r>
              <a:rPr lang="es-ES" sz="2400" dirty="0">
                <a:latin typeface="Arial" panose="020B0604020202020204" pitchFamily="34" charset="0"/>
                <a:cs typeface="Arial" panose="020B0604020202020204" pitchFamily="34" charset="0"/>
              </a:rPr>
              <a:t>y mujeres del pueblo los que producen y reciben las manifestaciones artísticas, y estos parten de su propia experiencia, de sus </a:t>
            </a:r>
            <a:r>
              <a:rPr lang="es-ES" sz="2400" dirty="0" smtClean="0">
                <a:latin typeface="Arial" panose="020B0604020202020204" pitchFamily="34" charset="0"/>
                <a:cs typeface="Arial" panose="020B0604020202020204" pitchFamily="34" charset="0"/>
              </a:rPr>
              <a:t>tradiciones</a:t>
            </a:r>
          </a:p>
          <a:p>
            <a:pPr marL="34290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Hay </a:t>
            </a:r>
            <a:r>
              <a:rPr lang="es-ES" sz="2400" dirty="0">
                <a:latin typeface="Arial" panose="020B0604020202020204" pitchFamily="34" charset="0"/>
                <a:cs typeface="Arial" panose="020B0604020202020204" pitchFamily="34" charset="0"/>
              </a:rPr>
              <a:t>una  intención reivindicativa de la cultura popular y, lo más importante, una proposición de universalidad de los valores culturales desde la perspectiva de esas clases y sectores populares</a:t>
            </a:r>
            <a:r>
              <a:rPr lang="es-ES" sz="2400" dirty="0" smtClean="0">
                <a:latin typeface="Arial" panose="020B0604020202020204" pitchFamily="34" charset="0"/>
                <a:cs typeface="Arial" panose="020B0604020202020204" pitchFamily="34" charset="0"/>
              </a:rPr>
              <a:t>.</a:t>
            </a:r>
          </a:p>
          <a:p>
            <a:pPr algn="just"/>
            <a:endParaRPr lang="es-ES" sz="2400" dirty="0" smtClean="0">
              <a:latin typeface="Arial" panose="020B0604020202020204" pitchFamily="34" charset="0"/>
              <a:ea typeface="Times New Roman" panose="02020603050405020304" pitchFamily="18" charset="0"/>
              <a:cs typeface="Arial" panose="020B0604020202020204" pitchFamily="34" charset="0"/>
            </a:endParaRPr>
          </a:p>
          <a:p>
            <a:pPr algn="just"/>
            <a:r>
              <a:rPr lang="es-ES" sz="2400" dirty="0" smtClean="0">
                <a:latin typeface="Arial" panose="020B0604020202020204" pitchFamily="34" charset="0"/>
                <a:ea typeface="Times New Roman" panose="02020603050405020304" pitchFamily="18" charset="0"/>
                <a:cs typeface="Arial" panose="020B0604020202020204" pitchFamily="34" charset="0"/>
              </a:rPr>
              <a:t>En </a:t>
            </a:r>
            <a:r>
              <a:rPr lang="es-ES" sz="2400" dirty="0">
                <a:latin typeface="Arial" panose="020B0604020202020204" pitchFamily="34" charset="0"/>
                <a:ea typeface="Times New Roman" panose="02020603050405020304" pitchFamily="18" charset="0"/>
                <a:cs typeface="Arial" panose="020B0604020202020204" pitchFamily="34" charset="0"/>
              </a:rPr>
              <a:t>una entrevista expresó: </a:t>
            </a:r>
            <a:r>
              <a:rPr lang="es-ES" sz="2400" b="1" i="1" dirty="0">
                <a:latin typeface="Arial" panose="020B0604020202020204" pitchFamily="34" charset="0"/>
                <a:ea typeface="Times New Roman" panose="02020603050405020304" pitchFamily="18" charset="0"/>
                <a:cs typeface="Arial" panose="020B0604020202020204" pitchFamily="34" charset="0"/>
              </a:rPr>
              <a:t>No hay igualdad social sin igualdad cultural.</a:t>
            </a:r>
          </a:p>
          <a:p>
            <a:pPr algn="just"/>
            <a:endParaRPr lang="es-ES" sz="2400" dirty="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algn="just"/>
            <a:endParaRPr lang="es-ES" sz="24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0412" y="258500"/>
            <a:ext cx="1901588" cy="3499893"/>
          </a:xfrm>
          <a:prstGeom prst="rect">
            <a:avLst/>
          </a:prstGeom>
          <a:ln>
            <a:noFill/>
          </a:ln>
          <a:effectLst>
            <a:outerShdw blurRad="190500" algn="tl" rotWithShape="0">
              <a:srgbClr val="000000">
                <a:alpha val="70000"/>
              </a:srgbClr>
            </a:outerShdw>
          </a:effec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400" y="4067032"/>
            <a:ext cx="1752600" cy="2609850"/>
          </a:xfrm>
          <a:prstGeom prst="rect">
            <a:avLst/>
          </a:prstGeom>
        </p:spPr>
      </p:pic>
    </p:spTree>
    <p:extLst>
      <p:ext uri="{BB962C8B-B14F-4D97-AF65-F5344CB8AC3E}">
        <p14:creationId xmlns:p14="http://schemas.microsoft.com/office/powerpoint/2010/main" val="3147722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gamino horizontal 4"/>
          <p:cNvSpPr/>
          <p:nvPr/>
        </p:nvSpPr>
        <p:spPr>
          <a:xfrm rot="10800000" flipH="1" flipV="1">
            <a:off x="3465511" y="-13648"/>
            <a:ext cx="8611737" cy="532263"/>
          </a:xfrm>
          <a:prstGeom prst="horizontalScroll">
            <a:avLst/>
          </a:prstGeom>
          <a:solidFill>
            <a:srgbClr val="FF9933"/>
          </a:solidFill>
          <a:ln w="28575">
            <a:solidFill>
              <a:schemeClr val="accent2">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smtClean="0">
                <a:solidFill>
                  <a:schemeClr val="tx1"/>
                </a:solidFill>
                <a:latin typeface="Arial" panose="020B0604020202020204" pitchFamily="34" charset="0"/>
                <a:cs typeface="Arial" panose="020B0604020202020204" pitchFamily="34" charset="0"/>
              </a:rPr>
              <a:t>La cultura cubana en la década del 40 al 50</a:t>
            </a:r>
            <a:endParaRPr lang="es-ES" sz="2600" b="1" dirty="0">
              <a:solidFill>
                <a:schemeClr val="tx1"/>
              </a:solidFill>
              <a:latin typeface="Arial" panose="020B0604020202020204" pitchFamily="34" charset="0"/>
              <a:cs typeface="Arial" panose="020B0604020202020204" pitchFamily="34" charset="0"/>
            </a:endParaRPr>
          </a:p>
        </p:txBody>
      </p:sp>
      <p:sp>
        <p:nvSpPr>
          <p:cNvPr id="6" name="Rectángulo 5"/>
          <p:cNvSpPr/>
          <p:nvPr/>
        </p:nvSpPr>
        <p:spPr>
          <a:xfrm>
            <a:off x="2816214" y="743025"/>
            <a:ext cx="9043691" cy="3785652"/>
          </a:xfrm>
          <a:prstGeom prst="rect">
            <a:avLst/>
          </a:prstGeom>
        </p:spPr>
        <p:txBody>
          <a:bodyPr wrap="square">
            <a:spAutoFit/>
          </a:bodyPr>
          <a:lstStyle/>
          <a:p>
            <a:pPr marL="342900" indent="-342900" algn="just">
              <a:buFont typeface="Arial" panose="020B0604020202020204" pitchFamily="34" charset="0"/>
              <a:buChar char="•"/>
              <a:tabLst>
                <a:tab pos="228600" algn="l"/>
              </a:tabLst>
            </a:pP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La década del </a:t>
            </a: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40 está marcada por la maduración </a:t>
            </a: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y consolidación de esa vanguardia plástica cubana </a:t>
            </a: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que en </a:t>
            </a: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un proceso de continuidad </a:t>
            </a: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comenzó en  1925 </a:t>
            </a:r>
          </a:p>
          <a:p>
            <a:pPr marL="342900" indent="-342900" algn="just">
              <a:buFont typeface="Arial" panose="020B0604020202020204" pitchFamily="34" charset="0"/>
              <a:buChar char="•"/>
              <a:tabLst>
                <a:tab pos="228600" algn="l"/>
              </a:tabLst>
            </a:pP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Aparecen </a:t>
            </a: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nuevos </a:t>
            </a: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temas y nuevos artistas, movidos </a:t>
            </a: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por la insatisfacción ante las formas </a:t>
            </a: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 los intereses académicos </a:t>
            </a: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para apresar la </a:t>
            </a: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realidad</a:t>
            </a:r>
          </a:p>
          <a:p>
            <a:pPr marL="342900" indent="-342900" algn="just">
              <a:buFont typeface="Arial" panose="020B0604020202020204" pitchFamily="34" charset="0"/>
              <a:buChar char="•"/>
              <a:tabLst>
                <a:tab pos="228600" algn="l"/>
              </a:tabLst>
            </a:pP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Se produce el segundo momento de la vanguardia</a:t>
            </a: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con artistas y obras que hoy constituyen  patrimonio de la cultura cubana  </a:t>
            </a:r>
          </a:p>
          <a:p>
            <a:pPr algn="just">
              <a:tabLst>
                <a:tab pos="228600" algn="l"/>
              </a:tabLst>
            </a:pP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s-ES" sz="2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9" name="Imagen 8"/>
          <p:cNvPicPr>
            <a:picLocks noChangeAspect="1"/>
          </p:cNvPicPr>
          <p:nvPr/>
        </p:nvPicPr>
        <p:blipFill>
          <a:blip r:embed="rId2"/>
          <a:stretch>
            <a:fillRect/>
          </a:stretch>
        </p:blipFill>
        <p:spPr>
          <a:xfrm>
            <a:off x="8562948" y="4464630"/>
            <a:ext cx="3514300" cy="2195495"/>
          </a:xfrm>
          <a:prstGeom prst="rect">
            <a:avLst/>
          </a:prstGeom>
        </p:spPr>
      </p:pic>
      <p:pic>
        <p:nvPicPr>
          <p:cNvPr id="10" name="Imagen 9"/>
          <p:cNvPicPr>
            <a:picLocks noChangeAspect="1"/>
          </p:cNvPicPr>
          <p:nvPr/>
        </p:nvPicPr>
        <p:blipFill>
          <a:blip r:embed="rId3"/>
          <a:stretch>
            <a:fillRect/>
          </a:stretch>
        </p:blipFill>
        <p:spPr>
          <a:xfrm>
            <a:off x="3584065" y="4528677"/>
            <a:ext cx="2562876" cy="2153847"/>
          </a:xfrm>
          <a:prstGeom prst="rect">
            <a:avLst/>
          </a:prstGeom>
        </p:spPr>
      </p:pic>
      <p:sp>
        <p:nvSpPr>
          <p:cNvPr id="11" name="Rectángulo 10"/>
          <p:cNvSpPr/>
          <p:nvPr/>
        </p:nvSpPr>
        <p:spPr>
          <a:xfrm>
            <a:off x="6146941" y="5943413"/>
            <a:ext cx="2553859" cy="584775"/>
          </a:xfrm>
          <a:prstGeom prst="rect">
            <a:avLst/>
          </a:prstGeom>
        </p:spPr>
        <p:txBody>
          <a:bodyPr wrap="square">
            <a:spAutoFit/>
          </a:bodyPr>
          <a:lstStyle/>
          <a:p>
            <a:pPr algn="ctr"/>
            <a:r>
              <a:rPr lang="es-ES" sz="1600" b="1" dirty="0" smtClean="0">
                <a:latin typeface="Arial Black" panose="020B0A04020102020204" pitchFamily="34" charset="0"/>
              </a:rPr>
              <a:t>Paisaje con figuras, </a:t>
            </a:r>
          </a:p>
          <a:p>
            <a:pPr algn="ctr"/>
            <a:r>
              <a:rPr lang="es-ES" sz="1600" b="1" dirty="0" smtClean="0">
                <a:latin typeface="Arial Black" panose="020B0A04020102020204" pitchFamily="34" charset="0"/>
              </a:rPr>
              <a:t>1943</a:t>
            </a:r>
            <a:endParaRPr lang="es-ES" sz="1600" b="1" dirty="0">
              <a:latin typeface="Arial Black" panose="020B0A04020102020204" pitchFamily="34" charset="0"/>
            </a:endParaRPr>
          </a:p>
        </p:txBody>
      </p:sp>
      <p:sp>
        <p:nvSpPr>
          <p:cNvPr id="12" name="Rectángulo 11"/>
          <p:cNvSpPr/>
          <p:nvPr/>
        </p:nvSpPr>
        <p:spPr>
          <a:xfrm>
            <a:off x="5977719" y="4796042"/>
            <a:ext cx="2509145" cy="584775"/>
          </a:xfrm>
          <a:prstGeom prst="rect">
            <a:avLst/>
          </a:prstGeom>
        </p:spPr>
        <p:txBody>
          <a:bodyPr wrap="square">
            <a:spAutoFit/>
          </a:bodyPr>
          <a:lstStyle/>
          <a:p>
            <a:pPr algn="ctr"/>
            <a:r>
              <a:rPr lang="es-ES" sz="1600" b="1" dirty="0" smtClean="0">
                <a:latin typeface="Arial Black" panose="020B0A04020102020204" pitchFamily="34" charset="0"/>
              </a:rPr>
              <a:t>Mariano Rodríguez</a:t>
            </a:r>
          </a:p>
          <a:p>
            <a:pPr algn="ctr"/>
            <a:r>
              <a:rPr lang="es-ES" sz="1600" b="1" dirty="0" smtClean="0">
                <a:latin typeface="Arial Black" panose="020B0A04020102020204" pitchFamily="34" charset="0"/>
              </a:rPr>
              <a:t> (1912-1990)</a:t>
            </a:r>
            <a:endParaRPr lang="es-ES" sz="1600" b="1" dirty="0">
              <a:latin typeface="Arial Black" panose="020B0A04020102020204" pitchFamily="34" charset="0"/>
            </a:endParaRPr>
          </a:p>
        </p:txBody>
      </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0" y="75895"/>
            <a:ext cx="2375570" cy="2224688"/>
          </a:xfrm>
          <a:prstGeom prst="rect">
            <a:avLst/>
          </a:prstGeom>
        </p:spPr>
      </p:pic>
      <p:pic>
        <p:nvPicPr>
          <p:cNvPr id="17" name="Imagen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1" y="3806089"/>
            <a:ext cx="2663813" cy="2345977"/>
          </a:xfrm>
          <a:prstGeom prst="rect">
            <a:avLst/>
          </a:prstGeom>
        </p:spPr>
      </p:pic>
      <p:sp>
        <p:nvSpPr>
          <p:cNvPr id="18" name="Rectángulo 17"/>
          <p:cNvSpPr/>
          <p:nvPr/>
        </p:nvSpPr>
        <p:spPr>
          <a:xfrm>
            <a:off x="80080" y="3385011"/>
            <a:ext cx="3127144" cy="338554"/>
          </a:xfrm>
          <a:prstGeom prst="rect">
            <a:avLst/>
          </a:prstGeom>
        </p:spPr>
        <p:txBody>
          <a:bodyPr wrap="square">
            <a:spAutoFit/>
          </a:bodyPr>
          <a:lstStyle/>
          <a:p>
            <a:pPr algn="ctr"/>
            <a:r>
              <a:rPr lang="es-ES" sz="1600" b="1" dirty="0" smtClean="0">
                <a:latin typeface="Arial Black" panose="020B0A04020102020204" pitchFamily="34" charset="0"/>
              </a:rPr>
              <a:t>Virgen del Camino, 1948</a:t>
            </a:r>
            <a:endParaRPr lang="es-ES" sz="1600" b="1" dirty="0">
              <a:latin typeface="Arial Black" panose="020B0A04020102020204" pitchFamily="34" charset="0"/>
            </a:endParaRPr>
          </a:p>
        </p:txBody>
      </p:sp>
      <p:sp>
        <p:nvSpPr>
          <p:cNvPr id="19" name="Rectángulo 18"/>
          <p:cNvSpPr/>
          <p:nvPr/>
        </p:nvSpPr>
        <p:spPr>
          <a:xfrm>
            <a:off x="-65512" y="2410622"/>
            <a:ext cx="2881726" cy="338554"/>
          </a:xfrm>
          <a:prstGeom prst="rect">
            <a:avLst/>
          </a:prstGeom>
        </p:spPr>
        <p:txBody>
          <a:bodyPr wrap="square">
            <a:spAutoFit/>
          </a:bodyPr>
          <a:lstStyle/>
          <a:p>
            <a:pPr algn="ctr"/>
            <a:r>
              <a:rPr lang="es-ES" sz="1600" b="1" dirty="0" smtClean="0">
                <a:latin typeface="Arial Black" panose="020B0A04020102020204" pitchFamily="34" charset="0"/>
              </a:rPr>
              <a:t>Rita Longa (1912-2000)</a:t>
            </a:r>
            <a:endParaRPr lang="es-ES" sz="1600" b="1" dirty="0">
              <a:latin typeface="Arial Black" panose="020B0A04020102020204" pitchFamily="34" charset="0"/>
            </a:endParaRPr>
          </a:p>
        </p:txBody>
      </p:sp>
      <p:sp>
        <p:nvSpPr>
          <p:cNvPr id="20" name="Rectángulo 19"/>
          <p:cNvSpPr/>
          <p:nvPr/>
        </p:nvSpPr>
        <p:spPr>
          <a:xfrm>
            <a:off x="-14668" y="6402060"/>
            <a:ext cx="3480179" cy="307777"/>
          </a:xfrm>
          <a:prstGeom prst="rect">
            <a:avLst/>
          </a:prstGeom>
        </p:spPr>
        <p:txBody>
          <a:bodyPr wrap="square">
            <a:spAutoFit/>
          </a:bodyPr>
          <a:lstStyle/>
          <a:p>
            <a:pPr algn="ctr"/>
            <a:r>
              <a:rPr lang="es-ES" sz="1400" b="1" dirty="0" smtClean="0">
                <a:latin typeface="Arial Black" panose="020B0A04020102020204" pitchFamily="34" charset="0"/>
              </a:rPr>
              <a:t>Situada en San Miguel del Padrón</a:t>
            </a:r>
            <a:endParaRPr lang="es-ES" sz="1400" b="1" dirty="0">
              <a:latin typeface="Arial Black" panose="020B0A04020102020204" pitchFamily="34" charset="0"/>
            </a:endParaRPr>
          </a:p>
        </p:txBody>
      </p:sp>
    </p:spTree>
    <p:extLst>
      <p:ext uri="{BB962C8B-B14F-4D97-AF65-F5344CB8AC3E}">
        <p14:creationId xmlns:p14="http://schemas.microsoft.com/office/powerpoint/2010/main" val="824129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452524" y="374535"/>
            <a:ext cx="7584801" cy="6186309"/>
          </a:xfrm>
          <a:prstGeom prst="rect">
            <a:avLst/>
          </a:prstGeom>
        </p:spPr>
        <p:txBody>
          <a:bodyPr wrap="square">
            <a:spAutoFit/>
          </a:bodyPr>
          <a:lstStyle/>
          <a:p>
            <a:pPr marL="342900" indent="-342900" algn="just">
              <a:buFont typeface="Arial" panose="020B0604020202020204" pitchFamily="34" charset="0"/>
              <a:buChar char="•"/>
              <a:tabLst>
                <a:tab pos="228600" algn="l"/>
              </a:tabLst>
            </a:pPr>
            <a:r>
              <a:rPr lang="es-ES" sz="2200" dirty="0" smtClean="0">
                <a:latin typeface="Arial" panose="020B0604020202020204" pitchFamily="34" charset="0"/>
                <a:cs typeface="Arial" panose="020B0604020202020204" pitchFamily="34" charset="0"/>
              </a:rPr>
              <a:t>En 1939  </a:t>
            </a:r>
            <a:r>
              <a:rPr lang="es-ES" sz="2200" dirty="0">
                <a:latin typeface="Arial" panose="020B0604020202020204" pitchFamily="34" charset="0"/>
                <a:cs typeface="Arial" panose="020B0604020202020204" pitchFamily="34" charset="0"/>
              </a:rPr>
              <a:t>se había fundado en Cienfuegos la Orquesta </a:t>
            </a:r>
            <a:r>
              <a:rPr lang="es-ES" sz="2200" i="1" dirty="0">
                <a:latin typeface="Arial" panose="020B0604020202020204" pitchFamily="34" charset="0"/>
                <a:cs typeface="Arial" panose="020B0604020202020204" pitchFamily="34" charset="0"/>
              </a:rPr>
              <a:t>Aragón</a:t>
            </a:r>
            <a:r>
              <a:rPr lang="es-ES" sz="2200" dirty="0">
                <a:latin typeface="Arial" panose="020B0604020202020204" pitchFamily="34" charset="0"/>
                <a:cs typeface="Arial" panose="020B0604020202020204" pitchFamily="34" charset="0"/>
              </a:rPr>
              <a:t>, </a:t>
            </a:r>
            <a:r>
              <a:rPr lang="es-ES" sz="2200" dirty="0" smtClean="0">
                <a:latin typeface="Arial" panose="020B0604020202020204" pitchFamily="34" charset="0"/>
                <a:cs typeface="Arial" panose="020B0604020202020204" pitchFamily="34" charset="0"/>
              </a:rPr>
              <a:t>con </a:t>
            </a:r>
            <a:r>
              <a:rPr lang="es-ES" sz="2200" dirty="0">
                <a:latin typeface="Arial" panose="020B0604020202020204" pitchFamily="34" charset="0"/>
                <a:cs typeface="Arial" panose="020B0604020202020204" pitchFamily="34" charset="0"/>
              </a:rPr>
              <a:t>la dirección de Rafael </a:t>
            </a:r>
            <a:r>
              <a:rPr lang="es-ES" sz="2200" dirty="0" smtClean="0">
                <a:latin typeface="Arial" panose="020B0604020202020204" pitchFamily="34" charset="0"/>
                <a:cs typeface="Arial" panose="020B0604020202020204" pitchFamily="34" charset="0"/>
              </a:rPr>
              <a:t>Lay, entre otras agrupaciones que motivaron al público bailador (Orquesta </a:t>
            </a:r>
            <a:r>
              <a:rPr lang="es-ES" sz="2200" i="1" dirty="0">
                <a:latin typeface="Arial" panose="020B0604020202020204" pitchFamily="34" charset="0"/>
                <a:cs typeface="Arial" panose="020B0604020202020204" pitchFamily="34" charset="0"/>
              </a:rPr>
              <a:t>Melodías del </a:t>
            </a:r>
            <a:r>
              <a:rPr lang="es-ES" sz="2200" i="1" dirty="0" smtClean="0">
                <a:latin typeface="Arial" panose="020B0604020202020204" pitchFamily="34" charset="0"/>
                <a:cs typeface="Arial" panose="020B0604020202020204" pitchFamily="34" charset="0"/>
              </a:rPr>
              <a:t>40)</a:t>
            </a:r>
          </a:p>
          <a:p>
            <a:pPr marL="342900" indent="-342900" algn="just">
              <a:buFont typeface="Arial" panose="020B0604020202020204" pitchFamily="34" charset="0"/>
              <a:buChar char="•"/>
              <a:tabLst>
                <a:tab pos="228600" algn="l"/>
              </a:tabLst>
            </a:pPr>
            <a:endParaRPr lang="es-E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tabLst>
                <a:tab pos="228600" algn="l"/>
              </a:tabLst>
            </a:pPr>
            <a:r>
              <a:rPr lang="es-ES" sz="2200" dirty="0" smtClean="0">
                <a:latin typeface="Arial" panose="020B0604020202020204" pitchFamily="34" charset="0"/>
                <a:cs typeface="Arial" panose="020B0604020202020204" pitchFamily="34" charset="0"/>
              </a:rPr>
              <a:t>Fue </a:t>
            </a:r>
            <a:r>
              <a:rPr lang="es-ES" sz="2200" dirty="0">
                <a:latin typeface="Arial" panose="020B0604020202020204" pitchFamily="34" charset="0"/>
                <a:cs typeface="Arial" panose="020B0604020202020204" pitchFamily="34" charset="0"/>
              </a:rPr>
              <a:t>un momento de tránsito, </a:t>
            </a:r>
            <a:r>
              <a:rPr lang="es-ES" sz="2200" dirty="0" smtClean="0">
                <a:latin typeface="Arial" panose="020B0604020202020204" pitchFamily="34" charset="0"/>
                <a:cs typeface="Arial" panose="020B0604020202020204" pitchFamily="34" charset="0"/>
              </a:rPr>
              <a:t>de </a:t>
            </a:r>
            <a:r>
              <a:rPr lang="es-ES" sz="2200" dirty="0">
                <a:latin typeface="Arial" panose="020B0604020202020204" pitchFamily="34" charset="0"/>
                <a:cs typeface="Arial" panose="020B0604020202020204" pitchFamily="34" charset="0"/>
              </a:rPr>
              <a:t>transculturaciones, interinfluencias entre las distintas manifestaciones de la música nacional y la que nos llegó de diversos países en contactos </a:t>
            </a:r>
            <a:r>
              <a:rPr lang="es-ES" sz="2200" dirty="0" smtClean="0">
                <a:latin typeface="Arial" panose="020B0604020202020204" pitchFamily="34" charset="0"/>
                <a:cs typeface="Arial" panose="020B0604020202020204" pitchFamily="34" charset="0"/>
              </a:rPr>
              <a:t>culturales: entrada </a:t>
            </a:r>
            <a:r>
              <a:rPr lang="es-ES" sz="2200" dirty="0">
                <a:latin typeface="Arial" panose="020B0604020202020204" pitchFamily="34" charset="0"/>
                <a:cs typeface="Arial" panose="020B0604020202020204" pitchFamily="34" charset="0"/>
              </a:rPr>
              <a:t>de canciones </a:t>
            </a:r>
            <a:r>
              <a:rPr lang="es-ES" sz="2200" dirty="0" smtClean="0">
                <a:latin typeface="Arial" panose="020B0604020202020204" pitchFamily="34" charset="0"/>
                <a:cs typeface="Arial" panose="020B0604020202020204" pitchFamily="34" charset="0"/>
              </a:rPr>
              <a:t>españolas (en películas, cancioneras </a:t>
            </a:r>
            <a:r>
              <a:rPr lang="es-ES" sz="2200" dirty="0">
                <a:latin typeface="Arial" panose="020B0604020202020204" pitchFamily="34" charset="0"/>
                <a:cs typeface="Arial" panose="020B0604020202020204" pitchFamily="34" charset="0"/>
              </a:rPr>
              <a:t>y </a:t>
            </a:r>
            <a:r>
              <a:rPr lang="es-ES" sz="2200" dirty="0" smtClean="0">
                <a:latin typeface="Arial" panose="020B0604020202020204" pitchFamily="34" charset="0"/>
                <a:cs typeface="Arial" panose="020B0604020202020204" pitchFamily="34" charset="0"/>
              </a:rPr>
              <a:t>grupos </a:t>
            </a:r>
            <a:r>
              <a:rPr lang="es-ES" sz="2200" dirty="0">
                <a:latin typeface="Arial" panose="020B0604020202020204" pitchFamily="34" charset="0"/>
                <a:cs typeface="Arial" panose="020B0604020202020204" pitchFamily="34" charset="0"/>
              </a:rPr>
              <a:t>orquestales que nos </a:t>
            </a:r>
            <a:r>
              <a:rPr lang="es-ES" sz="2200" dirty="0" smtClean="0">
                <a:latin typeface="Arial" panose="020B0604020202020204" pitchFamily="34" charset="0"/>
                <a:cs typeface="Arial" panose="020B0604020202020204" pitchFamily="34" charset="0"/>
              </a:rPr>
              <a:t>visitaban); auge </a:t>
            </a:r>
            <a:r>
              <a:rPr lang="es-ES" sz="2200" dirty="0">
                <a:latin typeface="Arial" panose="020B0604020202020204" pitchFamily="34" charset="0"/>
                <a:cs typeface="Arial" panose="020B0604020202020204" pitchFamily="34" charset="0"/>
              </a:rPr>
              <a:t>del tango argentino, del bolero </a:t>
            </a:r>
            <a:r>
              <a:rPr lang="es-ES" sz="2200" dirty="0" smtClean="0">
                <a:latin typeface="Arial" panose="020B0604020202020204" pitchFamily="34" charset="0"/>
                <a:cs typeface="Arial" panose="020B0604020202020204" pitchFamily="34" charset="0"/>
              </a:rPr>
              <a:t>mexicano y </a:t>
            </a:r>
            <a:r>
              <a:rPr lang="es-ES" sz="2200" dirty="0">
                <a:latin typeface="Arial" panose="020B0604020202020204" pitchFamily="34" charset="0"/>
                <a:cs typeface="Arial" panose="020B0604020202020204" pitchFamily="34" charset="0"/>
              </a:rPr>
              <a:t>de estilos de bailes norteamericanos que </a:t>
            </a:r>
            <a:r>
              <a:rPr lang="es-ES" sz="2200" dirty="0" smtClean="0">
                <a:latin typeface="Arial" panose="020B0604020202020204" pitchFamily="34" charset="0"/>
                <a:cs typeface="Arial" panose="020B0604020202020204" pitchFamily="34" charset="0"/>
              </a:rPr>
              <a:t>aportaban nuevas </a:t>
            </a:r>
            <a:r>
              <a:rPr lang="es-ES" sz="2200" dirty="0">
                <a:latin typeface="Arial" panose="020B0604020202020204" pitchFamily="34" charset="0"/>
                <a:cs typeface="Arial" panose="020B0604020202020204" pitchFamily="34" charset="0"/>
              </a:rPr>
              <a:t>sonoridades al conjunto </a:t>
            </a:r>
            <a:r>
              <a:rPr lang="es-ES" sz="2200" dirty="0" err="1" smtClean="0">
                <a:latin typeface="Arial" panose="020B0604020202020204" pitchFamily="34" charset="0"/>
                <a:cs typeface="Arial" panose="020B0604020202020204" pitchFamily="34" charset="0"/>
              </a:rPr>
              <a:t>jazzband</a:t>
            </a:r>
            <a:endParaRPr lang="es-E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tabLst>
                <a:tab pos="228600" algn="l"/>
              </a:tabLst>
            </a:pPr>
            <a:endParaRPr lang="es-ES" sz="22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tabLst>
                <a:tab pos="228600" algn="l"/>
              </a:tabLst>
            </a:pPr>
            <a:r>
              <a:rPr lang="es-ES" sz="2200" dirty="0">
                <a:latin typeface="Arial" panose="020B0604020202020204" pitchFamily="34" charset="0"/>
                <a:cs typeface="Arial" panose="020B0604020202020204" pitchFamily="34" charset="0"/>
              </a:rPr>
              <a:t>La compañía </a:t>
            </a:r>
            <a:r>
              <a:rPr lang="es-ES" sz="2200" dirty="0" smtClean="0">
                <a:latin typeface="Arial" panose="020B0604020202020204" pitchFamily="34" charset="0"/>
                <a:cs typeface="Arial" panose="020B0604020202020204" pitchFamily="34" charset="0"/>
              </a:rPr>
              <a:t>del </a:t>
            </a:r>
            <a:r>
              <a:rPr lang="es-ES" sz="2200" i="1" dirty="0" smtClean="0">
                <a:latin typeface="Arial" panose="020B0604020202020204" pitchFamily="34" charset="0"/>
                <a:cs typeface="Arial" panose="020B0604020202020204" pitchFamily="34" charset="0"/>
              </a:rPr>
              <a:t>Ballet Nacional de Cuba</a:t>
            </a:r>
            <a:r>
              <a:rPr lang="es-ES" sz="2200" dirty="0" smtClean="0">
                <a:latin typeface="Arial" panose="020B0604020202020204" pitchFamily="34" charset="0"/>
                <a:cs typeface="Arial" panose="020B0604020202020204" pitchFamily="34" charset="0"/>
              </a:rPr>
              <a:t> surge </a:t>
            </a:r>
            <a:r>
              <a:rPr lang="es-ES" sz="2200" dirty="0">
                <a:latin typeface="Arial" panose="020B0604020202020204" pitchFamily="34" charset="0"/>
                <a:cs typeface="Arial" panose="020B0604020202020204" pitchFamily="34" charset="0"/>
              </a:rPr>
              <a:t>en 1948, con Alicia Alonso como principal fundadora y primerísima figura. En 1950 se crea la </a:t>
            </a:r>
            <a:r>
              <a:rPr lang="es-ES" sz="2200" i="1" dirty="0">
                <a:latin typeface="Arial" panose="020B0604020202020204" pitchFamily="34" charset="0"/>
                <a:cs typeface="Arial" panose="020B0604020202020204" pitchFamily="34" charset="0"/>
              </a:rPr>
              <a:t>Escuela Nacional de Ballet Alicia Alonso</a:t>
            </a:r>
            <a:r>
              <a:rPr lang="es-ES" sz="2200" dirty="0">
                <a:latin typeface="Arial" panose="020B0604020202020204" pitchFamily="34" charset="0"/>
                <a:cs typeface="Arial" panose="020B0604020202020204" pitchFamily="34" charset="0"/>
              </a:rPr>
              <a:t>, anexa a la compañía profesional</a:t>
            </a:r>
            <a:endParaRPr lang="es-ES" sz="2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9" y="952387"/>
            <a:ext cx="1680396" cy="251530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554" y="1315351"/>
            <a:ext cx="2496673" cy="2152339"/>
          </a:xfrm>
          <a:prstGeom prst="rect">
            <a:avLst/>
          </a:prstGeom>
        </p:spPr>
      </p:pic>
      <p:sp>
        <p:nvSpPr>
          <p:cNvPr id="15" name="Rectángulo 14"/>
          <p:cNvSpPr/>
          <p:nvPr/>
        </p:nvSpPr>
        <p:spPr>
          <a:xfrm>
            <a:off x="1994577" y="874751"/>
            <a:ext cx="2457947" cy="338554"/>
          </a:xfrm>
          <a:prstGeom prst="rect">
            <a:avLst/>
          </a:prstGeom>
        </p:spPr>
        <p:txBody>
          <a:bodyPr wrap="square">
            <a:spAutoFit/>
          </a:bodyPr>
          <a:lstStyle/>
          <a:p>
            <a:pPr algn="ctr"/>
            <a:r>
              <a:rPr lang="es-ES" sz="1600" b="1" dirty="0" smtClean="0">
                <a:latin typeface="Arial Black" panose="020B0A04020102020204" pitchFamily="34" charset="0"/>
              </a:rPr>
              <a:t>Orquesta Aragón</a:t>
            </a:r>
            <a:endParaRPr lang="es-ES" sz="1600" b="1" dirty="0">
              <a:latin typeface="Arial Black" panose="020B0A04020102020204" pitchFamily="34" charset="0"/>
            </a:endParaRPr>
          </a:p>
        </p:txBody>
      </p:sp>
      <p:sp>
        <p:nvSpPr>
          <p:cNvPr id="21" name="Rectángulo 20"/>
          <p:cNvSpPr/>
          <p:nvPr/>
        </p:nvSpPr>
        <p:spPr>
          <a:xfrm>
            <a:off x="0" y="121389"/>
            <a:ext cx="2113125" cy="830997"/>
          </a:xfrm>
          <a:prstGeom prst="rect">
            <a:avLst/>
          </a:prstGeom>
        </p:spPr>
        <p:txBody>
          <a:bodyPr wrap="square">
            <a:spAutoFit/>
          </a:bodyPr>
          <a:lstStyle/>
          <a:p>
            <a:pPr algn="ctr"/>
            <a:r>
              <a:rPr lang="es-ES" sz="1600" b="1" dirty="0" smtClean="0">
                <a:latin typeface="Arial Black" panose="020B0A04020102020204" pitchFamily="34" charset="0"/>
              </a:rPr>
              <a:t>Pérez Prado y Rosa </a:t>
            </a:r>
            <a:r>
              <a:rPr lang="es-ES" sz="1600" b="1" dirty="0" err="1" smtClean="0">
                <a:latin typeface="Arial Black" panose="020B0A04020102020204" pitchFamily="34" charset="0"/>
              </a:rPr>
              <a:t>Fornés</a:t>
            </a:r>
            <a:r>
              <a:rPr lang="es-ES" sz="1600" b="1" dirty="0" smtClean="0">
                <a:latin typeface="Arial Black" panose="020B0A04020102020204" pitchFamily="34" charset="0"/>
              </a:rPr>
              <a:t> bailando mambo</a:t>
            </a:r>
            <a:endParaRPr lang="es-ES" sz="1600" b="1" dirty="0">
              <a:latin typeface="Arial Black" panose="020B0A04020102020204" pitchFamily="34"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26" y="3830655"/>
            <a:ext cx="3938559" cy="2193386"/>
          </a:xfrm>
          <a:prstGeom prst="rect">
            <a:avLst/>
          </a:prstGeom>
        </p:spPr>
      </p:pic>
      <p:sp>
        <p:nvSpPr>
          <p:cNvPr id="22" name="Rectángulo 21"/>
          <p:cNvSpPr/>
          <p:nvPr/>
        </p:nvSpPr>
        <p:spPr>
          <a:xfrm>
            <a:off x="709673" y="6176682"/>
            <a:ext cx="3343712" cy="338554"/>
          </a:xfrm>
          <a:prstGeom prst="rect">
            <a:avLst/>
          </a:prstGeom>
        </p:spPr>
        <p:txBody>
          <a:bodyPr wrap="square">
            <a:spAutoFit/>
          </a:bodyPr>
          <a:lstStyle/>
          <a:p>
            <a:pPr algn="ctr"/>
            <a:r>
              <a:rPr lang="es-ES" sz="1600" b="1" dirty="0" smtClean="0">
                <a:latin typeface="Arial Black" panose="020B0A04020102020204" pitchFamily="34" charset="0"/>
              </a:rPr>
              <a:t>Ballet Nacional de Cuba </a:t>
            </a:r>
            <a:endParaRPr lang="es-ES" sz="1600" b="1" dirty="0">
              <a:latin typeface="Arial Black" panose="020B0A04020102020204" pitchFamily="34" charset="0"/>
            </a:endParaRPr>
          </a:p>
        </p:txBody>
      </p:sp>
    </p:spTree>
    <p:extLst>
      <p:ext uri="{BB962C8B-B14F-4D97-AF65-F5344CB8AC3E}">
        <p14:creationId xmlns:p14="http://schemas.microsoft.com/office/powerpoint/2010/main" val="3055037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41269" y="504967"/>
            <a:ext cx="9641464" cy="6232475"/>
          </a:xfrm>
          <a:prstGeom prst="rect">
            <a:avLst/>
          </a:prstGeom>
        </p:spPr>
        <p:txBody>
          <a:bodyPr wrap="square">
            <a:spAutoFit/>
          </a:bodyPr>
          <a:lstStyle/>
          <a:p>
            <a:pPr algn="just"/>
            <a:r>
              <a:rPr lang="es-ES" sz="2100" dirty="0" smtClean="0">
                <a:latin typeface="Arial" panose="020B0604020202020204" pitchFamily="34" charset="0"/>
                <a:ea typeface="Times New Roman" panose="02020603050405020304" pitchFamily="18" charset="0"/>
                <a:cs typeface="Arial" panose="020B0604020202020204" pitchFamily="34" charset="0"/>
              </a:rPr>
              <a:t>Surge </a:t>
            </a:r>
            <a:r>
              <a:rPr lang="es-ES" sz="2100" dirty="0">
                <a:latin typeface="Arial" panose="020B0604020202020204" pitchFamily="34" charset="0"/>
                <a:ea typeface="Times New Roman" panose="02020603050405020304" pitchFamily="18" charset="0"/>
                <a:cs typeface="Arial" panose="020B0604020202020204" pitchFamily="34" charset="0"/>
              </a:rPr>
              <a:t>en la segunda mitad de la década de 1930, al aparecer </a:t>
            </a:r>
            <a:r>
              <a:rPr lang="es-ES" sz="2100" i="1" dirty="0">
                <a:latin typeface="Arial" panose="020B0604020202020204" pitchFamily="34" charset="0"/>
                <a:ea typeface="Times New Roman" panose="02020603050405020304" pitchFamily="18" charset="0"/>
                <a:cs typeface="Arial" panose="020B0604020202020204" pitchFamily="34" charset="0"/>
              </a:rPr>
              <a:t>Muerte de Narciso</a:t>
            </a:r>
            <a:r>
              <a:rPr lang="es-ES" sz="2100" dirty="0">
                <a:latin typeface="Arial" panose="020B0604020202020204" pitchFamily="34" charset="0"/>
                <a:ea typeface="Times New Roman" panose="02020603050405020304" pitchFamily="18" charset="0"/>
                <a:cs typeface="Arial" panose="020B0604020202020204" pitchFamily="34" charset="0"/>
              </a:rPr>
              <a:t> (1937), de José Lezama Lima,  </a:t>
            </a:r>
            <a:r>
              <a:rPr lang="es-ES" sz="2100" dirty="0" smtClean="0">
                <a:latin typeface="Arial" panose="020B0604020202020204" pitchFamily="34" charset="0"/>
                <a:ea typeface="Times New Roman" panose="02020603050405020304" pitchFamily="18" charset="0"/>
                <a:cs typeface="Arial" panose="020B0604020202020204" pitchFamily="34" charset="0"/>
              </a:rPr>
              <a:t>figura </a:t>
            </a:r>
            <a:r>
              <a:rPr lang="es-ES" sz="2100" dirty="0">
                <a:latin typeface="Arial" panose="020B0604020202020204" pitchFamily="34" charset="0"/>
                <a:ea typeface="Times New Roman" panose="02020603050405020304" pitchFamily="18" charset="0"/>
                <a:cs typeface="Arial" panose="020B0604020202020204" pitchFamily="34" charset="0"/>
              </a:rPr>
              <a:t>central de la tendencia. Se inicia </a:t>
            </a:r>
            <a:r>
              <a:rPr lang="es-ES" sz="2100" dirty="0" smtClean="0">
                <a:latin typeface="Arial" panose="020B0604020202020204" pitchFamily="34" charset="0"/>
                <a:ea typeface="Times New Roman" panose="02020603050405020304" pitchFamily="18" charset="0"/>
                <a:cs typeface="Arial" panose="020B0604020202020204" pitchFamily="34" charset="0"/>
              </a:rPr>
              <a:t>como revista </a:t>
            </a:r>
            <a:r>
              <a:rPr lang="es-ES" sz="2100" dirty="0">
                <a:latin typeface="Arial" panose="020B0604020202020204" pitchFamily="34" charset="0"/>
                <a:ea typeface="Times New Roman" panose="02020603050405020304" pitchFamily="18" charset="0"/>
                <a:cs typeface="Arial" panose="020B0604020202020204" pitchFamily="34" charset="0"/>
              </a:rPr>
              <a:t>en 1944 y cesa en 1956.</a:t>
            </a:r>
          </a:p>
          <a:p>
            <a:pPr algn="just"/>
            <a:endParaRPr lang="es-ES" sz="2100" b="1" dirty="0">
              <a:latin typeface="Arial" panose="020B0604020202020204" pitchFamily="34" charset="0"/>
              <a:ea typeface="Times New Roman" panose="02020603050405020304" pitchFamily="18" charset="0"/>
              <a:cs typeface="Arial" panose="020B0604020202020204" pitchFamily="34" charset="0"/>
            </a:endParaRPr>
          </a:p>
          <a:p>
            <a:pPr algn="just"/>
            <a:r>
              <a:rPr lang="es-ES" sz="2100" b="1" dirty="0" smtClean="0">
                <a:latin typeface="Arial" panose="020B0604020202020204" pitchFamily="34" charset="0"/>
                <a:ea typeface="Times New Roman" panose="02020603050405020304" pitchFamily="18" charset="0"/>
                <a:cs typeface="Arial" panose="020B0604020202020204" pitchFamily="34" charset="0"/>
              </a:rPr>
              <a:t>Fue una particular reunión </a:t>
            </a:r>
            <a:r>
              <a:rPr lang="es-ES" sz="2100" b="1" dirty="0">
                <a:latin typeface="Arial" panose="020B0604020202020204" pitchFamily="34" charset="0"/>
                <a:ea typeface="Times New Roman" panose="02020603050405020304" pitchFamily="18" charset="0"/>
                <a:cs typeface="Arial" panose="020B0604020202020204" pitchFamily="34" charset="0"/>
              </a:rPr>
              <a:t>de </a:t>
            </a:r>
            <a:r>
              <a:rPr lang="es-ES" sz="2100" b="1" dirty="0" smtClean="0">
                <a:latin typeface="Arial" panose="020B0604020202020204" pitchFamily="34" charset="0"/>
                <a:ea typeface="Times New Roman" panose="02020603050405020304" pitchFamily="18" charset="0"/>
                <a:cs typeface="Arial" panose="020B0604020202020204" pitchFamily="34" charset="0"/>
              </a:rPr>
              <a:t>amigos que </a:t>
            </a:r>
            <a:r>
              <a:rPr lang="es-ES" sz="2100" b="1" dirty="0">
                <a:latin typeface="Arial" panose="020B0604020202020204" pitchFamily="34" charset="0"/>
                <a:ea typeface="Times New Roman" panose="02020603050405020304" pitchFamily="18" charset="0"/>
                <a:cs typeface="Arial" panose="020B0604020202020204" pitchFamily="34" charset="0"/>
              </a:rPr>
              <a:t>coincidieron en un espacio y una época: la ciudad de La </a:t>
            </a:r>
            <a:r>
              <a:rPr lang="es-ES" sz="2100" b="1" dirty="0" smtClean="0">
                <a:latin typeface="Arial" panose="020B0604020202020204" pitchFamily="34" charset="0"/>
                <a:ea typeface="Times New Roman" panose="02020603050405020304" pitchFamily="18" charset="0"/>
                <a:cs typeface="Arial" panose="020B0604020202020204" pitchFamily="34" charset="0"/>
              </a:rPr>
              <a:t>Habana. Eran </a:t>
            </a:r>
            <a:r>
              <a:rPr lang="es-ES" sz="2100" b="1" dirty="0">
                <a:latin typeface="Arial" panose="020B0604020202020204" pitchFamily="34" charset="0"/>
                <a:ea typeface="Times New Roman" panose="02020603050405020304" pitchFamily="18" charset="0"/>
                <a:cs typeface="Arial" panose="020B0604020202020204" pitchFamily="34" charset="0"/>
              </a:rPr>
              <a:t>escritores que miraban hacia el pasado y que se proyectaban hacia el porvenir. Sustentaban su trabajo en una ética intachable. En una primera lectura o en sucesivas lecturas superficiales no vemos ese anhelo de futuridad y de redención que subyace en sus páginas, pero cuando volvemos a sus ensayos y poemas y a los editoriales de las revistas nos percatamos de la indisoluble fusión de sus reflexiones y sus propuestas de una nueva nación</a:t>
            </a:r>
            <a:r>
              <a:rPr lang="es-ES" sz="2100" b="1" dirty="0" smtClean="0">
                <a:latin typeface="Arial" panose="020B0604020202020204" pitchFamily="34" charset="0"/>
                <a:ea typeface="Times New Roman" panose="02020603050405020304" pitchFamily="18" charset="0"/>
                <a:cs typeface="Arial" panose="020B0604020202020204" pitchFamily="34" charset="0"/>
              </a:rPr>
              <a:t>...</a:t>
            </a:r>
          </a:p>
          <a:p>
            <a:pPr algn="just"/>
            <a:endParaRPr lang="es-ES" sz="2100" b="1" dirty="0">
              <a:latin typeface="Arial" panose="020B0604020202020204" pitchFamily="34" charset="0"/>
              <a:ea typeface="Times New Roman" panose="02020603050405020304" pitchFamily="18" charset="0"/>
              <a:cs typeface="Arial" panose="020B0604020202020204" pitchFamily="34" charset="0"/>
            </a:endParaRPr>
          </a:p>
          <a:p>
            <a:pPr algn="just"/>
            <a:r>
              <a:rPr lang="es-ES" sz="2100" dirty="0">
                <a:latin typeface="Arial" panose="020B0604020202020204" pitchFamily="34" charset="0"/>
                <a:ea typeface="Times New Roman" panose="02020603050405020304" pitchFamily="18" charset="0"/>
                <a:cs typeface="Arial" panose="020B0604020202020204" pitchFamily="34" charset="0"/>
              </a:rPr>
              <a:t>Tanto en las revistas como en los propios textos de los origenistas se fue </a:t>
            </a:r>
            <a:r>
              <a:rPr lang="es-ES" sz="2100" dirty="0" smtClean="0">
                <a:latin typeface="Arial" panose="020B0604020202020204" pitchFamily="34" charset="0"/>
                <a:ea typeface="Times New Roman" panose="02020603050405020304" pitchFamily="18" charset="0"/>
                <a:cs typeface="Arial" panose="020B0604020202020204" pitchFamily="34" charset="0"/>
              </a:rPr>
              <a:t>creando </a:t>
            </a:r>
            <a:r>
              <a:rPr lang="es-ES" sz="2100" dirty="0">
                <a:latin typeface="Arial" panose="020B0604020202020204" pitchFamily="34" charset="0"/>
                <a:ea typeface="Times New Roman" panose="02020603050405020304" pitchFamily="18" charset="0"/>
                <a:cs typeface="Arial" panose="020B0604020202020204" pitchFamily="34" charset="0"/>
              </a:rPr>
              <a:t>una obra de gran solidez, integrada a nuestro pasado y a la herencia espiritual de Hispanoamérica, y en no menor medida a la gran corriente de la cultura </a:t>
            </a:r>
            <a:r>
              <a:rPr lang="es-ES" sz="2100" dirty="0" smtClean="0">
                <a:latin typeface="Arial" panose="020B0604020202020204" pitchFamily="34" charset="0"/>
                <a:ea typeface="Times New Roman" panose="02020603050405020304" pitchFamily="18" charset="0"/>
                <a:cs typeface="Arial" panose="020B0604020202020204" pitchFamily="34" charset="0"/>
              </a:rPr>
              <a:t>universal.</a:t>
            </a:r>
          </a:p>
          <a:p>
            <a:pPr algn="just"/>
            <a:endParaRPr lang="es-ES" sz="21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s-ES" sz="2100" dirty="0">
              <a:latin typeface="Arial" panose="020B0604020202020204" pitchFamily="34" charset="0"/>
              <a:ea typeface="Times New Roman" panose="02020603050405020304" pitchFamily="18" charset="0"/>
              <a:cs typeface="Arial" panose="020B060402020202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09" y="218363"/>
            <a:ext cx="1834963" cy="2830325"/>
          </a:xfrm>
          <a:prstGeom prst="rect">
            <a:avLst/>
          </a:prstGeom>
        </p:spPr>
      </p:pic>
      <p:sp>
        <p:nvSpPr>
          <p:cNvPr id="10" name="Conector fuera de página 9"/>
          <p:cNvSpPr/>
          <p:nvPr/>
        </p:nvSpPr>
        <p:spPr>
          <a:xfrm>
            <a:off x="4258101" y="95533"/>
            <a:ext cx="4776717" cy="409434"/>
          </a:xfrm>
          <a:prstGeom prst="flowChartOffpageConnector">
            <a:avLst/>
          </a:prstGeom>
          <a:solidFill>
            <a:srgbClr val="EE8442"/>
          </a:solidFill>
          <a:ln>
            <a:solidFill>
              <a:srgbClr val="EE8442"/>
            </a:solidFill>
          </a:ln>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600" b="1" dirty="0" smtClean="0">
                <a:solidFill>
                  <a:schemeClr val="tx1"/>
                </a:solidFill>
                <a:latin typeface="Arial" panose="020B0604020202020204" pitchFamily="34" charset="0"/>
                <a:cs typeface="Arial" panose="020B0604020202020204" pitchFamily="34" charset="0"/>
              </a:rPr>
              <a:t>Grupo </a:t>
            </a:r>
            <a:r>
              <a:rPr lang="es-ES" sz="2600" b="1" i="1" dirty="0" smtClean="0">
                <a:solidFill>
                  <a:schemeClr val="tx1"/>
                </a:solidFill>
                <a:latin typeface="Arial" panose="020B0604020202020204" pitchFamily="34" charset="0"/>
                <a:cs typeface="Arial" panose="020B0604020202020204" pitchFamily="34" charset="0"/>
              </a:rPr>
              <a:t>Orígenes</a:t>
            </a:r>
            <a:r>
              <a:rPr lang="es-ES" sz="2600" b="1" dirty="0" smtClean="0">
                <a:solidFill>
                  <a:schemeClr val="tx1"/>
                </a:solidFill>
                <a:latin typeface="Arial" panose="020B0604020202020204" pitchFamily="34" charset="0"/>
                <a:cs typeface="Arial" panose="020B0604020202020204" pitchFamily="34" charset="0"/>
              </a:rPr>
              <a:t> </a:t>
            </a:r>
            <a:endParaRPr lang="es-ES" sz="2600" b="1" dirty="0">
              <a:solidFill>
                <a:schemeClr val="tx1"/>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stretch>
            <a:fillRect/>
          </a:stretch>
        </p:blipFill>
        <p:spPr>
          <a:xfrm>
            <a:off x="41002" y="3264658"/>
            <a:ext cx="1951570" cy="2621507"/>
          </a:xfrm>
          <a:prstGeom prst="rect">
            <a:avLst/>
          </a:prstGeom>
        </p:spPr>
      </p:pic>
      <p:sp>
        <p:nvSpPr>
          <p:cNvPr id="6" name="Rectángulo 5"/>
          <p:cNvSpPr/>
          <p:nvPr/>
        </p:nvSpPr>
        <p:spPr>
          <a:xfrm>
            <a:off x="10695" y="6038852"/>
            <a:ext cx="2330574" cy="584775"/>
          </a:xfrm>
          <a:prstGeom prst="rect">
            <a:avLst/>
          </a:prstGeom>
        </p:spPr>
        <p:txBody>
          <a:bodyPr wrap="none">
            <a:spAutoFit/>
          </a:bodyPr>
          <a:lstStyle/>
          <a:p>
            <a:pPr algn="ctr"/>
            <a:r>
              <a:rPr lang="es-ES" sz="1600" dirty="0">
                <a:solidFill>
                  <a:srgbClr val="111111"/>
                </a:solidFill>
                <a:latin typeface="Arial Black" panose="020B0A04020102020204" pitchFamily="34" charset="0"/>
              </a:rPr>
              <a:t>José Lezama Lima </a:t>
            </a:r>
            <a:endParaRPr lang="es-ES" sz="1600" dirty="0" smtClean="0">
              <a:solidFill>
                <a:srgbClr val="111111"/>
              </a:solidFill>
              <a:latin typeface="Arial Black" panose="020B0A04020102020204" pitchFamily="34" charset="0"/>
            </a:endParaRPr>
          </a:p>
          <a:p>
            <a:pPr algn="ctr"/>
            <a:r>
              <a:rPr lang="es-ES" sz="1600" dirty="0" smtClean="0">
                <a:solidFill>
                  <a:srgbClr val="111111"/>
                </a:solidFill>
                <a:latin typeface="Arial Black" panose="020B0A04020102020204" pitchFamily="34" charset="0"/>
              </a:rPr>
              <a:t>(</a:t>
            </a:r>
            <a:r>
              <a:rPr lang="es-ES" sz="1600" dirty="0">
                <a:solidFill>
                  <a:srgbClr val="111111"/>
                </a:solidFill>
                <a:latin typeface="Arial Black" panose="020B0A04020102020204" pitchFamily="34" charset="0"/>
              </a:rPr>
              <a:t>1910-1976</a:t>
            </a:r>
            <a:r>
              <a:rPr lang="es-ES" sz="1600" dirty="0" smtClean="0">
                <a:solidFill>
                  <a:srgbClr val="111111"/>
                </a:solidFill>
                <a:latin typeface="Arial Black" panose="020B0A04020102020204" pitchFamily="34" charset="0"/>
              </a:rPr>
              <a:t>)</a:t>
            </a:r>
            <a:endParaRPr lang="es-ES" sz="1600" dirty="0"/>
          </a:p>
        </p:txBody>
      </p:sp>
    </p:spTree>
    <p:extLst>
      <p:ext uri="{BB962C8B-B14F-4D97-AF65-F5344CB8AC3E}">
        <p14:creationId xmlns:p14="http://schemas.microsoft.com/office/powerpoint/2010/main" val="2225891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68054" y="14237"/>
            <a:ext cx="9996568" cy="6524863"/>
          </a:xfrm>
          <a:prstGeom prst="rect">
            <a:avLst/>
          </a:prstGeom>
        </p:spPr>
        <p:txBody>
          <a:bodyPr wrap="square">
            <a:spAutoFit/>
          </a:bodyPr>
          <a:lstStyle/>
          <a:p>
            <a:pPr algn="just">
              <a:spcAft>
                <a:spcPts val="0"/>
              </a:spcAft>
            </a:pPr>
            <a:r>
              <a:rPr lang="es-ES" sz="2200" b="1" dirty="0" smtClean="0">
                <a:solidFill>
                  <a:srgbClr val="111111"/>
                </a:solidFill>
                <a:latin typeface="Arial" panose="020B0604020202020204" pitchFamily="34" charset="0"/>
                <a:cs typeface="Arial" panose="020B0604020202020204" pitchFamily="34" charset="0"/>
              </a:rPr>
              <a:t>José </a:t>
            </a:r>
            <a:r>
              <a:rPr lang="es-ES" sz="2200" b="1" dirty="0">
                <a:solidFill>
                  <a:srgbClr val="111111"/>
                </a:solidFill>
                <a:latin typeface="Arial" panose="020B0604020202020204" pitchFamily="34" charset="0"/>
                <a:cs typeface="Arial" panose="020B0604020202020204" pitchFamily="34" charset="0"/>
              </a:rPr>
              <a:t>Lezama </a:t>
            </a:r>
            <a:r>
              <a:rPr lang="es-ES" sz="2200" b="1" dirty="0" smtClean="0">
                <a:solidFill>
                  <a:srgbClr val="111111"/>
                </a:solidFill>
                <a:latin typeface="Arial" panose="020B0604020202020204" pitchFamily="34" charset="0"/>
                <a:cs typeface="Arial" panose="020B0604020202020204" pitchFamily="34" charset="0"/>
              </a:rPr>
              <a:t>Lima</a:t>
            </a:r>
          </a:p>
          <a:p>
            <a:pPr marL="342900" indent="-342900" algn="just">
              <a:spcAft>
                <a:spcPts val="0"/>
              </a:spcAft>
              <a:buFont typeface="Arial" panose="020B0604020202020204" pitchFamily="34" charset="0"/>
              <a:buChar char="•"/>
            </a:pPr>
            <a:r>
              <a:rPr lang="es-ES" sz="2200" dirty="0" smtClean="0">
                <a:solidFill>
                  <a:srgbClr val="111111"/>
                </a:solidFill>
                <a:latin typeface="Arial" panose="020B0604020202020204" pitchFamily="34" charset="0"/>
                <a:cs typeface="Arial" panose="020B0604020202020204" pitchFamily="34" charset="0"/>
              </a:rPr>
              <a:t>Excelente creador, </a:t>
            </a:r>
            <a:r>
              <a:rPr lang="es-ES" sz="2200" dirty="0" smtClean="0">
                <a:latin typeface="Arial" panose="020B0604020202020204" pitchFamily="34" charset="0"/>
                <a:cs typeface="Arial" panose="020B0604020202020204" pitchFamily="34" charset="0"/>
              </a:rPr>
              <a:t>con un mundo imaginativo firme </a:t>
            </a:r>
            <a:r>
              <a:rPr lang="es-ES" sz="2200" dirty="0">
                <a:latin typeface="Arial" panose="020B0604020202020204" pitchFamily="34" charset="0"/>
                <a:cs typeface="Arial" panose="020B0604020202020204" pitchFamily="34" charset="0"/>
              </a:rPr>
              <a:t>y </a:t>
            </a:r>
            <a:r>
              <a:rPr lang="es-ES" sz="2200" dirty="0" smtClean="0">
                <a:latin typeface="Arial" panose="020B0604020202020204" pitchFamily="34" charset="0"/>
                <a:cs typeface="Arial" panose="020B0604020202020204" pitchFamily="34" charset="0"/>
              </a:rPr>
              <a:t>robusto, con amplias imágenes</a:t>
            </a:r>
            <a:r>
              <a:rPr lang="es-ES" sz="2200" dirty="0">
                <a:latin typeface="Arial" panose="020B0604020202020204" pitchFamily="34" charset="0"/>
                <a:cs typeface="Arial" panose="020B0604020202020204" pitchFamily="34" charset="0"/>
              </a:rPr>
              <a:t>, </a:t>
            </a:r>
            <a:r>
              <a:rPr lang="es-ES" sz="2200" dirty="0" smtClean="0">
                <a:latin typeface="Arial" panose="020B0604020202020204" pitchFamily="34" charset="0"/>
                <a:cs typeface="Arial" panose="020B0604020202020204" pitchFamily="34" charset="0"/>
              </a:rPr>
              <a:t>gran potencia verbal. En ocasiones empleaba una  </a:t>
            </a:r>
            <a:r>
              <a:rPr lang="es-ES" sz="2200" dirty="0">
                <a:latin typeface="Arial" panose="020B0604020202020204" pitchFamily="34" charset="0"/>
                <a:cs typeface="Arial" panose="020B0604020202020204" pitchFamily="34" charset="0"/>
              </a:rPr>
              <a:t>sintaxis distorsionada, lo excesivo y opulento de sus versos definen su </a:t>
            </a:r>
            <a:r>
              <a:rPr lang="es-ES" sz="2200" dirty="0" smtClean="0">
                <a:latin typeface="Arial" panose="020B0604020202020204" pitchFamily="34" charset="0"/>
                <a:cs typeface="Arial" panose="020B0604020202020204" pitchFamily="34" charset="0"/>
              </a:rPr>
              <a:t>estilo</a:t>
            </a:r>
          </a:p>
          <a:p>
            <a:pPr marL="342900" indent="-342900" algn="just">
              <a:spcAft>
                <a:spcPts val="0"/>
              </a:spcAft>
              <a:buFont typeface="Arial" panose="020B0604020202020204" pitchFamily="34" charset="0"/>
              <a:buChar char="•"/>
            </a:pPr>
            <a:endParaRPr lang="es-ES" sz="2200" dirty="0" smtClean="0">
              <a:latin typeface="Arial" panose="020B0604020202020204" pitchFamily="34" charset="0"/>
              <a:cs typeface="Arial" panose="020B0604020202020204" pitchFamily="34" charset="0"/>
            </a:endParaRPr>
          </a:p>
          <a:p>
            <a:pPr marL="342900" indent="-342900" algn="just">
              <a:spcAft>
                <a:spcPts val="0"/>
              </a:spcAft>
              <a:buFont typeface="Arial" panose="020B0604020202020204" pitchFamily="34" charset="0"/>
              <a:buChar char="•"/>
            </a:pPr>
            <a:r>
              <a:rPr lang="es-ES" sz="2200" dirty="0" smtClean="0">
                <a:latin typeface="Arial" panose="020B0604020202020204" pitchFamily="34" charset="0"/>
                <a:cs typeface="Arial" panose="020B0604020202020204" pitchFamily="34" charset="0"/>
              </a:rPr>
              <a:t> </a:t>
            </a:r>
            <a:r>
              <a:rPr lang="es-ES" sz="2200" b="1" dirty="0">
                <a:latin typeface="Arial" panose="020B0604020202020204" pitchFamily="34" charset="0"/>
                <a:cs typeface="Arial" panose="020B0604020202020204" pitchFamily="34" charset="0"/>
              </a:rPr>
              <a:t>E</a:t>
            </a:r>
            <a:r>
              <a:rPr lang="es-ES" sz="2200" b="1" dirty="0" smtClean="0">
                <a:latin typeface="Arial" panose="020B0604020202020204" pitchFamily="34" charset="0"/>
                <a:cs typeface="Arial" panose="020B0604020202020204" pitchFamily="34" charset="0"/>
              </a:rPr>
              <a:t>sta </a:t>
            </a:r>
            <a:r>
              <a:rPr lang="es-ES" sz="2200" b="1" dirty="0">
                <a:latin typeface="Arial" panose="020B0604020202020204" pitchFamily="34" charset="0"/>
                <a:cs typeface="Arial" panose="020B0604020202020204" pitchFamily="34" charset="0"/>
              </a:rPr>
              <a:t>nueva manera de concebir y realizar la poesía  introduce el problema de la dificultad de su recepción literaria</a:t>
            </a:r>
            <a:r>
              <a:rPr lang="es-ES" sz="2200" b="1" dirty="0" smtClean="0">
                <a:latin typeface="Arial" panose="020B0604020202020204" pitchFamily="34" charset="0"/>
                <a:cs typeface="Arial" panose="020B0604020202020204" pitchFamily="34" charset="0"/>
              </a:rPr>
              <a:t>. Le confirió </a:t>
            </a:r>
            <a:r>
              <a:rPr lang="es-ES" sz="2200" b="1" dirty="0">
                <a:latin typeface="Arial" panose="020B0604020202020204" pitchFamily="34" charset="0"/>
                <a:cs typeface="Arial" panose="020B0604020202020204" pitchFamily="34" charset="0"/>
              </a:rPr>
              <a:t>a nuestra poesía una apertura </a:t>
            </a:r>
            <a:r>
              <a:rPr lang="es-ES" sz="2200" b="1" dirty="0" smtClean="0">
                <a:latin typeface="Arial" panose="020B0604020202020204" pitchFamily="34" charset="0"/>
                <a:cs typeface="Arial" panose="020B0604020202020204" pitchFamily="34" charset="0"/>
              </a:rPr>
              <a:t>de </a:t>
            </a:r>
            <a:r>
              <a:rPr lang="es-ES" sz="2200" b="1" dirty="0">
                <a:latin typeface="Arial" panose="020B0604020202020204" pitchFamily="34" charset="0"/>
                <a:cs typeface="Arial" panose="020B0604020202020204" pitchFamily="34" charset="0"/>
              </a:rPr>
              <a:t>infinitas </a:t>
            </a:r>
            <a:r>
              <a:rPr lang="es-ES" sz="2200" b="1" dirty="0" smtClean="0">
                <a:latin typeface="Arial" panose="020B0604020202020204" pitchFamily="34" charset="0"/>
                <a:cs typeface="Arial" panose="020B0604020202020204" pitchFamily="34" charset="0"/>
              </a:rPr>
              <a:t>posibilidades de </a:t>
            </a:r>
            <a:r>
              <a:rPr lang="es-ES" sz="2200" b="1" dirty="0">
                <a:latin typeface="Arial" panose="020B0604020202020204" pitchFamily="34" charset="0"/>
                <a:cs typeface="Arial" panose="020B0604020202020204" pitchFamily="34" charset="0"/>
              </a:rPr>
              <a:t>penetrar en lo desconocido pero, simultáneamente, de radicarse entrañablemente en lo </a:t>
            </a:r>
            <a:r>
              <a:rPr lang="es-ES" sz="2200" b="1" dirty="0" smtClean="0">
                <a:latin typeface="Arial" panose="020B0604020202020204" pitchFamily="34" charset="0"/>
                <a:cs typeface="Arial" panose="020B0604020202020204" pitchFamily="34" charset="0"/>
              </a:rPr>
              <a:t>conocido</a:t>
            </a:r>
          </a:p>
          <a:p>
            <a:pPr marL="342900" indent="-342900" algn="just">
              <a:spcAft>
                <a:spcPts val="0"/>
              </a:spcAft>
              <a:buFont typeface="Arial" panose="020B0604020202020204" pitchFamily="34" charset="0"/>
              <a:buChar char="•"/>
            </a:pPr>
            <a:endParaRPr lang="es-ES" sz="2200" dirty="0" smtClean="0">
              <a:latin typeface="Arial" panose="020B0604020202020204" pitchFamily="34" charset="0"/>
              <a:cs typeface="Arial" panose="020B0604020202020204" pitchFamily="34" charset="0"/>
            </a:endParaRPr>
          </a:p>
          <a:p>
            <a:pPr marL="342900" indent="-342900" algn="just">
              <a:spcAft>
                <a:spcPts val="0"/>
              </a:spcAft>
              <a:buFont typeface="Arial" panose="020B0604020202020204" pitchFamily="34" charset="0"/>
              <a:buChar char="•"/>
            </a:pPr>
            <a:r>
              <a:rPr lang="es-ES" sz="2200" dirty="0" smtClean="0">
                <a:latin typeface="Arial" panose="020B0604020202020204" pitchFamily="34" charset="0"/>
                <a:cs typeface="Arial" panose="020B0604020202020204" pitchFamily="34" charset="0"/>
              </a:rPr>
              <a:t>Su poesía constituye </a:t>
            </a:r>
            <a:r>
              <a:rPr lang="es-ES" sz="2200" dirty="0">
                <a:latin typeface="Arial" panose="020B0604020202020204" pitchFamily="34" charset="0"/>
                <a:cs typeface="Arial" panose="020B0604020202020204" pitchFamily="34" charset="0"/>
              </a:rPr>
              <a:t>una de las empresas poéticas más ambiciosas, creadoras, importantes de la poesía </a:t>
            </a:r>
            <a:r>
              <a:rPr lang="es-ES" sz="2200" dirty="0" smtClean="0">
                <a:latin typeface="Arial" panose="020B0604020202020204" pitchFamily="34" charset="0"/>
                <a:cs typeface="Arial" panose="020B0604020202020204" pitchFamily="34" charset="0"/>
              </a:rPr>
              <a:t>universal </a:t>
            </a:r>
          </a:p>
          <a:p>
            <a:pPr marL="342900" indent="-342900" algn="just">
              <a:spcAft>
                <a:spcPts val="0"/>
              </a:spcAft>
              <a:buFont typeface="Arial" panose="020B0604020202020204" pitchFamily="34" charset="0"/>
              <a:buChar char="•"/>
            </a:pPr>
            <a:endParaRPr lang="es-ES" sz="2200" dirty="0" smtClean="0">
              <a:latin typeface="Arial" panose="020B0604020202020204" pitchFamily="34" charset="0"/>
              <a:cs typeface="Arial" panose="020B0604020202020204" pitchFamily="34" charset="0"/>
            </a:endParaRPr>
          </a:p>
          <a:p>
            <a:pPr marL="342900" indent="-342900" algn="just">
              <a:spcAft>
                <a:spcPts val="0"/>
              </a:spcAft>
              <a:buFont typeface="Arial" panose="020B0604020202020204" pitchFamily="34" charset="0"/>
              <a:buChar char="•"/>
            </a:pPr>
            <a:r>
              <a:rPr lang="es-ES" sz="2200" dirty="0">
                <a:latin typeface="Arial" panose="020B0604020202020204" pitchFamily="34" charset="0"/>
                <a:cs typeface="Arial" panose="020B0604020202020204" pitchFamily="34" charset="0"/>
              </a:rPr>
              <a:t>La obra </a:t>
            </a:r>
            <a:r>
              <a:rPr lang="es-ES" sz="2200" dirty="0" err="1">
                <a:latin typeface="Arial" panose="020B0604020202020204" pitchFamily="34" charset="0"/>
                <a:cs typeface="Arial" panose="020B0604020202020204" pitchFamily="34" charset="0"/>
              </a:rPr>
              <a:t>lezamiana</a:t>
            </a:r>
            <a:r>
              <a:rPr lang="es-ES" sz="2200" dirty="0">
                <a:latin typeface="Arial" panose="020B0604020202020204" pitchFamily="34" charset="0"/>
                <a:cs typeface="Arial" panose="020B0604020202020204" pitchFamily="34" charset="0"/>
              </a:rPr>
              <a:t> pretende trascender lo visible para llegar a lo desconocido, a la sustancia última, a cuyo centro no es posible arribar desde posiciones esteticistas ni desde el simple </a:t>
            </a:r>
            <a:r>
              <a:rPr lang="es-ES" sz="2200" dirty="0" err="1">
                <a:latin typeface="Arial" panose="020B0604020202020204" pitchFamily="34" charset="0"/>
                <a:cs typeface="Arial" panose="020B0604020202020204" pitchFamily="34" charset="0"/>
              </a:rPr>
              <a:t>exteriorismo</a:t>
            </a:r>
            <a:r>
              <a:rPr lang="es-ES" sz="2200" dirty="0">
                <a:latin typeface="Arial" panose="020B0604020202020204" pitchFamily="34" charset="0"/>
                <a:cs typeface="Arial" panose="020B0604020202020204" pitchFamily="34" charset="0"/>
              </a:rPr>
              <a:t> de denuncia social, así como tampoco desde las confesiones de dramas personales de ascendencia  </a:t>
            </a:r>
            <a:r>
              <a:rPr lang="es-ES" sz="2200" dirty="0" smtClean="0">
                <a:latin typeface="Arial" panose="020B0604020202020204" pitchFamily="34" charset="0"/>
                <a:cs typeface="Arial" panose="020B0604020202020204" pitchFamily="34" charset="0"/>
              </a:rPr>
              <a:t>romántica</a:t>
            </a:r>
            <a:endParaRPr lang="es-ES" sz="2200"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242708" y="215700"/>
            <a:ext cx="1825346" cy="2901948"/>
          </a:xfrm>
          <a:prstGeom prst="rect">
            <a:avLst/>
          </a:prstGeom>
        </p:spPr>
      </p:pic>
      <p:pic>
        <p:nvPicPr>
          <p:cNvPr id="2" name="Imagen 1"/>
          <p:cNvPicPr>
            <a:picLocks noChangeAspect="1"/>
          </p:cNvPicPr>
          <p:nvPr/>
        </p:nvPicPr>
        <p:blipFill>
          <a:blip r:embed="rId3"/>
          <a:stretch>
            <a:fillRect/>
          </a:stretch>
        </p:blipFill>
        <p:spPr>
          <a:xfrm>
            <a:off x="361026" y="3524170"/>
            <a:ext cx="1707028" cy="2676376"/>
          </a:xfrm>
          <a:prstGeom prst="rect">
            <a:avLst/>
          </a:prstGeom>
        </p:spPr>
      </p:pic>
    </p:spTree>
    <p:extLst>
      <p:ext uri="{BB962C8B-B14F-4D97-AF65-F5344CB8AC3E}">
        <p14:creationId xmlns:p14="http://schemas.microsoft.com/office/powerpoint/2010/main" val="3345377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3899" y="163774"/>
            <a:ext cx="11559653" cy="6878806"/>
          </a:xfrm>
          <a:prstGeom prst="rect">
            <a:avLst/>
          </a:prstGeom>
        </p:spPr>
        <p:txBody>
          <a:bodyPr wrap="square">
            <a:spAutoFit/>
          </a:bodyPr>
          <a:lstStyle/>
          <a:p>
            <a:pPr algn="just">
              <a:spcAft>
                <a:spcPts val="0"/>
              </a:spcAft>
            </a:pPr>
            <a:r>
              <a:rPr lang="es-ES" sz="2100" dirty="0" smtClean="0">
                <a:solidFill>
                  <a:srgbClr val="111111"/>
                </a:solidFill>
                <a:latin typeface="Arial" panose="020B0604020202020204" pitchFamily="34" charset="0"/>
                <a:cs typeface="Arial" panose="020B0604020202020204" pitchFamily="34" charset="0"/>
              </a:rPr>
              <a:t>Fina García </a:t>
            </a:r>
            <a:r>
              <a:rPr lang="es-ES" sz="2100" dirty="0" err="1" smtClean="0">
                <a:solidFill>
                  <a:srgbClr val="111111"/>
                </a:solidFill>
                <a:latin typeface="Arial" panose="020B0604020202020204" pitchFamily="34" charset="0"/>
                <a:cs typeface="Arial" panose="020B0604020202020204" pitchFamily="34" charset="0"/>
              </a:rPr>
              <a:t>Marruz</a:t>
            </a:r>
            <a:r>
              <a:rPr lang="es-ES" sz="2100" dirty="0" smtClean="0">
                <a:solidFill>
                  <a:srgbClr val="111111"/>
                </a:solidFill>
                <a:latin typeface="Arial" panose="020B0604020202020204" pitchFamily="34" charset="0"/>
                <a:cs typeface="Arial" panose="020B0604020202020204" pitchFamily="34" charset="0"/>
              </a:rPr>
              <a:t> </a:t>
            </a:r>
            <a:r>
              <a:rPr lang="es-ES" sz="2100" dirty="0">
                <a:solidFill>
                  <a:srgbClr val="111111"/>
                </a:solidFill>
                <a:latin typeface="Arial" panose="020B0604020202020204" pitchFamily="34" charset="0"/>
                <a:cs typeface="Arial" panose="020B0604020202020204" pitchFamily="34" charset="0"/>
              </a:rPr>
              <a:t>expresó</a:t>
            </a:r>
            <a:r>
              <a:rPr lang="es-ES" sz="2100" b="1" dirty="0">
                <a:solidFill>
                  <a:srgbClr val="111111"/>
                </a:solidFill>
                <a:latin typeface="Arial" panose="020B0604020202020204" pitchFamily="34" charset="0"/>
                <a:cs typeface="Arial" panose="020B0604020202020204" pitchFamily="34" charset="0"/>
              </a:rPr>
              <a:t>:  Lezama era más delirante que todos los </a:t>
            </a:r>
            <a:r>
              <a:rPr lang="es-ES" sz="2100" b="1" dirty="0" smtClean="0">
                <a:solidFill>
                  <a:srgbClr val="111111"/>
                </a:solidFill>
                <a:latin typeface="Arial" panose="020B0604020202020204" pitchFamily="34" charset="0"/>
                <a:cs typeface="Arial" panose="020B0604020202020204" pitchFamily="34" charset="0"/>
              </a:rPr>
              <a:t>vanguardistas.</a:t>
            </a:r>
          </a:p>
          <a:p>
            <a:pPr algn="just">
              <a:spcAft>
                <a:spcPts val="0"/>
              </a:spcAft>
            </a:pPr>
            <a:r>
              <a:rPr lang="es-ES" sz="2100" dirty="0">
                <a:latin typeface="Arial" panose="020B0604020202020204" pitchFamily="34" charset="0"/>
                <a:cs typeface="Arial" panose="020B0604020202020204" pitchFamily="34" charset="0"/>
              </a:rPr>
              <a:t> </a:t>
            </a:r>
            <a:endParaRPr lang="es-ES" sz="2100" dirty="0" smtClean="0">
              <a:latin typeface="Arial" panose="020B0604020202020204" pitchFamily="34" charset="0"/>
              <a:cs typeface="Arial" panose="020B0604020202020204" pitchFamily="34" charset="0"/>
            </a:endParaRPr>
          </a:p>
          <a:p>
            <a:pPr algn="just">
              <a:spcAft>
                <a:spcPts val="0"/>
              </a:spcAft>
            </a:pPr>
            <a:r>
              <a:rPr lang="es-ES" sz="2100" dirty="0">
                <a:latin typeface="Arial" panose="020B0604020202020204" pitchFamily="34" charset="0"/>
                <a:ea typeface="Times New Roman" panose="02020603050405020304" pitchFamily="18" charset="0"/>
                <a:cs typeface="Arial" panose="020B0604020202020204" pitchFamily="34" charset="0"/>
              </a:rPr>
              <a:t>Escribir con ese estilo tenso, sobreabundante, pletórico de alusiones y con una sintaxis y un léxico como los suyos, revela una lúcida conciencia y una autenticidad infrecuentes. No hay en sus textos ni el menor afán de sorprender o asombrar al lector. Su poesía y su prosa son, sencillamente, así: desmedidas, ilimitadas, de un hermetismo en consonancia con el pensamiento que el autor quiere </a:t>
            </a:r>
            <a:r>
              <a:rPr lang="es-ES" sz="2100" dirty="0" smtClean="0">
                <a:latin typeface="Arial" panose="020B0604020202020204" pitchFamily="34" charset="0"/>
                <a:ea typeface="Times New Roman" panose="02020603050405020304" pitchFamily="18" charset="0"/>
                <a:cs typeface="Arial" panose="020B0604020202020204" pitchFamily="34" charset="0"/>
              </a:rPr>
              <a:t>comunicarnos.</a:t>
            </a:r>
          </a:p>
          <a:p>
            <a:pPr algn="just">
              <a:spcAft>
                <a:spcPts val="0"/>
              </a:spcAft>
            </a:pPr>
            <a:endParaRPr lang="es-ES" sz="2100"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100" dirty="0" smtClean="0">
                <a:latin typeface="Arial" panose="020B0604020202020204" pitchFamily="34" charset="0"/>
                <a:ea typeface="Times New Roman" panose="02020603050405020304" pitchFamily="18" charset="0"/>
                <a:cs typeface="Arial" panose="020B0604020202020204" pitchFamily="34" charset="0"/>
              </a:rPr>
              <a:t>Con su novela </a:t>
            </a:r>
            <a:r>
              <a:rPr lang="es-ES" sz="2100" i="1" dirty="0" err="1" smtClean="0">
                <a:latin typeface="Arial" panose="020B0604020202020204" pitchFamily="34" charset="0"/>
                <a:ea typeface="Times New Roman" panose="02020603050405020304" pitchFamily="18" charset="0"/>
                <a:cs typeface="Arial" panose="020B0604020202020204" pitchFamily="34" charset="0"/>
              </a:rPr>
              <a:t>Paradiso</a:t>
            </a:r>
            <a:r>
              <a:rPr lang="es-ES" sz="2100" i="1" dirty="0" smtClean="0">
                <a:latin typeface="Arial" panose="020B0604020202020204" pitchFamily="34" charset="0"/>
                <a:ea typeface="Times New Roman" panose="02020603050405020304" pitchFamily="18" charset="0"/>
                <a:cs typeface="Arial" panose="020B0604020202020204" pitchFamily="34" charset="0"/>
              </a:rPr>
              <a:t> </a:t>
            </a:r>
            <a:r>
              <a:rPr lang="es-ES" sz="2100" dirty="0" smtClean="0">
                <a:latin typeface="Arial" panose="020B0604020202020204" pitchFamily="34" charset="0"/>
                <a:ea typeface="Times New Roman" panose="02020603050405020304" pitchFamily="18" charset="0"/>
                <a:cs typeface="Arial" panose="020B0604020202020204" pitchFamily="34" charset="0"/>
              </a:rPr>
              <a:t>se consagró internacionalmente como uno de los mejores </a:t>
            </a:r>
            <a:r>
              <a:rPr lang="es-ES" sz="2100" dirty="0" err="1" smtClean="0">
                <a:latin typeface="Arial" panose="020B0604020202020204" pitchFamily="34" charset="0"/>
                <a:ea typeface="Times New Roman" panose="02020603050405020304" pitchFamily="18" charset="0"/>
                <a:cs typeface="Arial" panose="020B0604020202020204" pitchFamily="34" charset="0"/>
              </a:rPr>
              <a:t>escritotres</a:t>
            </a:r>
            <a:r>
              <a:rPr lang="es-ES" sz="2100" dirty="0" smtClean="0">
                <a:latin typeface="Arial" panose="020B0604020202020204" pitchFamily="34" charset="0"/>
                <a:ea typeface="Times New Roman" panose="02020603050405020304" pitchFamily="18" charset="0"/>
                <a:cs typeface="Arial" panose="020B0604020202020204" pitchFamily="34" charset="0"/>
              </a:rPr>
              <a:t> de la lengua española. Sobre esta </a:t>
            </a:r>
            <a:r>
              <a:rPr lang="es-ES" sz="2100" dirty="0" err="1" smtClean="0">
                <a:latin typeface="Arial" panose="020B0604020202020204" pitchFamily="34" charset="0"/>
                <a:ea typeface="Times New Roman" panose="02020603050405020304" pitchFamily="18" charset="0"/>
                <a:cs typeface="Arial" panose="020B0604020202020204" pitchFamily="34" charset="0"/>
              </a:rPr>
              <a:t>Vitier</a:t>
            </a:r>
            <a:r>
              <a:rPr lang="es-ES" sz="2100" dirty="0" smtClean="0">
                <a:latin typeface="Arial" panose="020B0604020202020204" pitchFamily="34" charset="0"/>
                <a:ea typeface="Times New Roman" panose="02020603050405020304" pitchFamily="18" charset="0"/>
                <a:cs typeface="Arial" panose="020B0604020202020204" pitchFamily="34" charset="0"/>
              </a:rPr>
              <a:t> sentenció:  </a:t>
            </a:r>
            <a:r>
              <a:rPr lang="es-ES" sz="2100" b="1" dirty="0" smtClean="0">
                <a:latin typeface="Arial" panose="020B0604020202020204" pitchFamily="34" charset="0"/>
                <a:ea typeface="Times New Roman" panose="02020603050405020304" pitchFamily="18" charset="0"/>
                <a:cs typeface="Arial" panose="020B0604020202020204" pitchFamily="34" charset="0"/>
              </a:rPr>
              <a:t>los </a:t>
            </a:r>
            <a:r>
              <a:rPr lang="es-ES" sz="2100" b="1" dirty="0">
                <a:latin typeface="Arial" panose="020B0604020202020204" pitchFamily="34" charset="0"/>
                <a:ea typeface="Times New Roman" panose="02020603050405020304" pitchFamily="18" charset="0"/>
                <a:cs typeface="Arial" panose="020B0604020202020204" pitchFamily="34" charset="0"/>
              </a:rPr>
              <a:t>lectores mejores de </a:t>
            </a:r>
            <a:r>
              <a:rPr lang="es-ES" sz="2100" b="1" i="1" dirty="0" err="1">
                <a:latin typeface="Arial" panose="020B0604020202020204" pitchFamily="34" charset="0"/>
                <a:ea typeface="Times New Roman" panose="02020603050405020304" pitchFamily="18" charset="0"/>
                <a:cs typeface="Arial" panose="020B0604020202020204" pitchFamily="34" charset="0"/>
              </a:rPr>
              <a:t>Paradiso</a:t>
            </a:r>
            <a:r>
              <a:rPr lang="es-ES" sz="2100" b="1" dirty="0">
                <a:latin typeface="Arial" panose="020B0604020202020204" pitchFamily="34" charset="0"/>
                <a:ea typeface="Times New Roman" panose="02020603050405020304" pitchFamily="18" charset="0"/>
                <a:cs typeface="Arial" panose="020B0604020202020204" pitchFamily="34" charset="0"/>
              </a:rPr>
              <a:t> están en el futuro, así como el propio Lezama y él mismo habían hablado de un Martí futuro, un Martí que nos abre una posibilidad de intelección de la Historia y de nosotros mismos que se comprenderá plenamente en el porvenir.</a:t>
            </a:r>
            <a:r>
              <a:rPr lang="es-ES" sz="2100" dirty="0">
                <a:latin typeface="Arial" panose="020B0604020202020204" pitchFamily="34" charset="0"/>
                <a:ea typeface="Times New Roman" panose="02020603050405020304" pitchFamily="18" charset="0"/>
                <a:cs typeface="Arial" panose="020B0604020202020204" pitchFamily="34" charset="0"/>
              </a:rPr>
              <a:t> </a:t>
            </a:r>
            <a:endParaRPr lang="es-ES" sz="2100" dirty="0" smtClean="0">
              <a:latin typeface="Arial" panose="020B0604020202020204" pitchFamily="34" charset="0"/>
              <a:ea typeface="Times New Roman" panose="02020603050405020304" pitchFamily="18" charset="0"/>
              <a:cs typeface="Arial" panose="020B0604020202020204" pitchFamily="34" charset="0"/>
            </a:endParaRPr>
          </a:p>
          <a:p>
            <a:pPr algn="just"/>
            <a:endParaRPr lang="es-ES" sz="2100" dirty="0" smtClean="0">
              <a:latin typeface="Arial" panose="020B0604020202020204" pitchFamily="34" charset="0"/>
              <a:ea typeface="Times New Roman" panose="02020603050405020304" pitchFamily="18" charset="0"/>
              <a:cs typeface="Arial" panose="020B0604020202020204" pitchFamily="34" charset="0"/>
            </a:endParaRPr>
          </a:p>
          <a:p>
            <a:pPr algn="just"/>
            <a:r>
              <a:rPr lang="es-ES" sz="2100" dirty="0" smtClean="0">
                <a:latin typeface="Arial" panose="020B0604020202020204" pitchFamily="34" charset="0"/>
                <a:ea typeface="Times New Roman" panose="02020603050405020304" pitchFamily="18" charset="0"/>
                <a:cs typeface="Arial" panose="020B0604020202020204" pitchFamily="34" charset="0"/>
              </a:rPr>
              <a:t>Lezama dijo en una entrevista  a finales de los años 60: </a:t>
            </a:r>
            <a:r>
              <a:rPr lang="es-ES" sz="2100" b="1" dirty="0" smtClean="0">
                <a:latin typeface="Arial" panose="020B0604020202020204" pitchFamily="34" charset="0"/>
                <a:ea typeface="Times New Roman" panose="02020603050405020304" pitchFamily="18" charset="0"/>
                <a:cs typeface="Arial" panose="020B0604020202020204" pitchFamily="34" charset="0"/>
              </a:rPr>
              <a:t>Creo </a:t>
            </a:r>
            <a:r>
              <a:rPr lang="es-ES" sz="2100" b="1" dirty="0">
                <a:latin typeface="Arial" panose="020B0604020202020204" pitchFamily="34" charset="0"/>
                <a:ea typeface="Times New Roman" panose="02020603050405020304" pitchFamily="18" charset="0"/>
                <a:cs typeface="Arial" panose="020B0604020202020204" pitchFamily="34" charset="0"/>
              </a:rPr>
              <a:t>que en Cuba ha habido una sola generación que haya sido creadora, que es la de José Martí. Después de Martí', los que seguimos trabajando en la cultura, buscamos una posibilidad en el porvenir. [...] Y más de una </a:t>
            </a:r>
            <a:r>
              <a:rPr lang="es-ES" sz="2100" b="1" dirty="0" smtClean="0">
                <a:latin typeface="Arial" panose="020B0604020202020204" pitchFamily="34" charset="0"/>
                <a:ea typeface="Times New Roman" panose="02020603050405020304" pitchFamily="18" charset="0"/>
                <a:cs typeface="Arial" panose="020B0604020202020204" pitchFamily="34" charset="0"/>
              </a:rPr>
              <a:t>vez afirmé </a:t>
            </a:r>
            <a:r>
              <a:rPr lang="es-ES" sz="2100" b="1" dirty="0">
                <a:latin typeface="Arial" panose="020B0604020202020204" pitchFamily="34" charset="0"/>
                <a:ea typeface="Times New Roman" panose="02020603050405020304" pitchFamily="18" charset="0"/>
                <a:cs typeface="Arial" panose="020B0604020202020204" pitchFamily="34" charset="0"/>
              </a:rPr>
              <a:t>que Orígenes no era una generación, sino un estado poético que podía abarcar varias generaciones. Es la vuelta a los orígenes. Como decía Nietzsche, "el que vuelve a los orígenes encontrará orígenes nuevos</a:t>
            </a:r>
            <a:r>
              <a:rPr lang="es-ES" sz="2100" b="1" dirty="0" smtClean="0">
                <a:latin typeface="Arial" panose="020B0604020202020204" pitchFamily="34" charset="0"/>
                <a:ea typeface="Times New Roman" panose="02020603050405020304" pitchFamily="18" charset="0"/>
                <a:cs typeface="Arial" panose="020B0604020202020204" pitchFamily="34" charset="0"/>
              </a:rPr>
              <a:t>"</a:t>
            </a:r>
            <a:endParaRPr lang="es-ES" sz="21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s-ES" sz="2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702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2012" y="149744"/>
            <a:ext cx="11723425" cy="6370975"/>
          </a:xfrm>
          <a:prstGeom prst="rect">
            <a:avLst/>
          </a:prstGeom>
        </p:spPr>
        <p:txBody>
          <a:bodyPr wrap="square">
            <a:spAutoFit/>
          </a:bodyPr>
          <a:lstStyle/>
          <a:p>
            <a:pPr algn="just">
              <a:spcAft>
                <a:spcPts val="0"/>
              </a:spcAft>
            </a:pPr>
            <a:r>
              <a:rPr lang="es-ES" sz="2400" b="1" dirty="0" smtClean="0">
                <a:latin typeface="Arial" panose="020B0604020202020204" pitchFamily="34" charset="0"/>
                <a:ea typeface="Times New Roman" panose="02020603050405020304" pitchFamily="18" charset="0"/>
                <a:cs typeface="Arial" panose="020B0604020202020204" pitchFamily="34" charset="0"/>
              </a:rPr>
              <a:t>Los </a:t>
            </a:r>
            <a:r>
              <a:rPr lang="es-ES" sz="2400" b="1" dirty="0">
                <a:latin typeface="Arial" panose="020B0604020202020204" pitchFamily="34" charset="0"/>
                <a:ea typeface="Times New Roman" panose="02020603050405020304" pitchFamily="18" charset="0"/>
                <a:cs typeface="Arial" panose="020B0604020202020204" pitchFamily="34" charset="0"/>
              </a:rPr>
              <a:t>poetas miembros del Grupo </a:t>
            </a:r>
            <a:r>
              <a:rPr lang="es-ES" sz="2400" b="1" i="1" dirty="0" smtClean="0">
                <a:latin typeface="Arial" panose="020B0604020202020204" pitchFamily="34" charset="0"/>
                <a:ea typeface="Times New Roman" panose="02020603050405020304" pitchFamily="18" charset="0"/>
                <a:cs typeface="Arial" panose="020B0604020202020204" pitchFamily="34" charset="0"/>
              </a:rPr>
              <a:t>Orígenes</a:t>
            </a:r>
          </a:p>
          <a:p>
            <a:pPr algn="just">
              <a:spcAft>
                <a:spcPts val="0"/>
              </a:spcAft>
            </a:pPr>
            <a:r>
              <a:rPr lang="es-ES" sz="2400" b="1" u="sng" dirty="0" smtClean="0">
                <a:latin typeface="Arial" panose="020B0604020202020204" pitchFamily="34" charset="0"/>
                <a:ea typeface="Times New Roman" panose="02020603050405020304" pitchFamily="18" charset="0"/>
                <a:cs typeface="Arial" panose="020B0604020202020204" pitchFamily="34" charset="0"/>
              </a:rPr>
              <a:t>Primera promoción</a:t>
            </a:r>
            <a:r>
              <a:rPr lang="es-ES" sz="2400" dirty="0" smtClean="0">
                <a:latin typeface="Arial" panose="020B0604020202020204" pitchFamily="34" charset="0"/>
                <a:ea typeface="Times New Roman" panose="02020603050405020304" pitchFamily="18" charset="0"/>
                <a:cs typeface="Arial" panose="020B0604020202020204" pitchFamily="34" charset="0"/>
              </a:rPr>
              <a:t>: José </a:t>
            </a:r>
            <a:r>
              <a:rPr lang="es-ES" sz="2400" dirty="0">
                <a:latin typeface="Arial" panose="020B0604020202020204" pitchFamily="34" charset="0"/>
                <a:ea typeface="Times New Roman" panose="02020603050405020304" pitchFamily="18" charset="0"/>
                <a:cs typeface="Arial" panose="020B0604020202020204" pitchFamily="34" charset="0"/>
              </a:rPr>
              <a:t>Lezama </a:t>
            </a:r>
            <a:r>
              <a:rPr lang="es-ES" sz="2400" dirty="0" smtClean="0">
                <a:latin typeface="Arial" panose="020B0604020202020204" pitchFamily="34" charset="0"/>
                <a:ea typeface="Times New Roman" panose="02020603050405020304" pitchFamily="18" charset="0"/>
                <a:cs typeface="Arial" panose="020B0604020202020204" pitchFamily="34" charset="0"/>
              </a:rPr>
              <a:t>Lima, </a:t>
            </a:r>
            <a:r>
              <a:rPr lang="es-ES" sz="2400" dirty="0">
                <a:latin typeface="Arial" panose="020B0604020202020204" pitchFamily="34" charset="0"/>
                <a:ea typeface="Times New Roman" panose="02020603050405020304" pitchFamily="18" charset="0"/>
                <a:cs typeface="Arial" panose="020B0604020202020204" pitchFamily="34" charset="0"/>
              </a:rPr>
              <a:t>Virgilio </a:t>
            </a:r>
            <a:r>
              <a:rPr lang="es-ES" sz="2400" dirty="0" smtClean="0">
                <a:latin typeface="Arial" panose="020B0604020202020204" pitchFamily="34" charset="0"/>
                <a:ea typeface="Times New Roman" panose="02020603050405020304" pitchFamily="18" charset="0"/>
                <a:cs typeface="Arial" panose="020B0604020202020204" pitchFamily="34" charset="0"/>
              </a:rPr>
              <a:t>Piñera,  </a:t>
            </a:r>
            <a:r>
              <a:rPr lang="es-ES" sz="2400" dirty="0">
                <a:latin typeface="Arial" panose="020B0604020202020204" pitchFamily="34" charset="0"/>
                <a:ea typeface="Times New Roman" panose="02020603050405020304" pitchFamily="18" charset="0"/>
                <a:cs typeface="Arial" panose="020B0604020202020204" pitchFamily="34" charset="0"/>
              </a:rPr>
              <a:t>Gastón </a:t>
            </a:r>
            <a:r>
              <a:rPr lang="es-ES" sz="2400" dirty="0" smtClean="0">
                <a:latin typeface="Arial" panose="020B0604020202020204" pitchFamily="34" charset="0"/>
                <a:ea typeface="Times New Roman" panose="02020603050405020304" pitchFamily="18" charset="0"/>
                <a:cs typeface="Arial" panose="020B0604020202020204" pitchFamily="34" charset="0"/>
              </a:rPr>
              <a:t>Baquero, Ángel </a:t>
            </a:r>
            <a:r>
              <a:rPr lang="es-ES" sz="2400" dirty="0" err="1">
                <a:latin typeface="Arial" panose="020B0604020202020204" pitchFamily="34" charset="0"/>
                <a:ea typeface="Times New Roman" panose="02020603050405020304" pitchFamily="18" charset="0"/>
                <a:cs typeface="Arial" panose="020B0604020202020204" pitchFamily="34" charset="0"/>
              </a:rPr>
              <a:t>Gaztelu</a:t>
            </a:r>
            <a:r>
              <a:rPr lang="es-ES" sz="2400" dirty="0">
                <a:latin typeface="Arial" panose="020B0604020202020204" pitchFamily="34" charset="0"/>
                <a:ea typeface="Times New Roman" panose="02020603050405020304" pitchFamily="18" charset="0"/>
                <a:cs typeface="Arial" panose="020B0604020202020204" pitchFamily="34" charset="0"/>
              </a:rPr>
              <a:t> </a:t>
            </a:r>
            <a:r>
              <a:rPr lang="es-ES" sz="2400" dirty="0" smtClean="0">
                <a:latin typeface="Arial" panose="020B0604020202020204" pitchFamily="34" charset="0"/>
                <a:ea typeface="Times New Roman" panose="02020603050405020304" pitchFamily="18" charset="0"/>
                <a:cs typeface="Arial" panose="020B0604020202020204" pitchFamily="34" charset="0"/>
              </a:rPr>
              <a:t>y </a:t>
            </a:r>
            <a:r>
              <a:rPr lang="es-ES" sz="2400" dirty="0">
                <a:latin typeface="Arial" panose="020B0604020202020204" pitchFamily="34" charset="0"/>
                <a:ea typeface="Times New Roman" panose="02020603050405020304" pitchFamily="18" charset="0"/>
                <a:cs typeface="Arial" panose="020B0604020202020204" pitchFamily="34" charset="0"/>
              </a:rPr>
              <a:t>Justo Rodríguez Santos </a:t>
            </a:r>
            <a:endParaRPr lang="es-ES" sz="24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s-ES" sz="24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r>
              <a:rPr lang="es-ES" sz="2400" dirty="0" smtClean="0">
                <a:latin typeface="Arial" panose="020B0604020202020204" pitchFamily="34" charset="0"/>
                <a:ea typeface="Times New Roman" panose="02020603050405020304" pitchFamily="18" charset="0"/>
                <a:cs typeface="Arial" panose="020B0604020202020204" pitchFamily="34" charset="0"/>
              </a:rPr>
              <a:t>Son </a:t>
            </a:r>
            <a:r>
              <a:rPr lang="es-ES" sz="2400" dirty="0">
                <a:latin typeface="Arial" panose="020B0604020202020204" pitchFamily="34" charset="0"/>
                <a:ea typeface="Times New Roman" panose="02020603050405020304" pitchFamily="18" charset="0"/>
                <a:cs typeface="Arial" panose="020B0604020202020204" pitchFamily="34" charset="0"/>
              </a:rPr>
              <a:t>herederos de los más generales postulados de la </a:t>
            </a:r>
            <a:r>
              <a:rPr lang="es-ES" sz="2400" dirty="0" smtClean="0">
                <a:latin typeface="Arial" panose="020B0604020202020204" pitchFamily="34" charset="0"/>
                <a:ea typeface="Times New Roman" panose="02020603050405020304" pitchFamily="18" charset="0"/>
                <a:cs typeface="Arial" panose="020B0604020202020204" pitchFamily="34" charset="0"/>
              </a:rPr>
              <a:t>Vanguardia</a:t>
            </a:r>
            <a:r>
              <a:rPr lang="es-ES" sz="2400" dirty="0">
                <a:latin typeface="Arial" panose="020B0604020202020204" pitchFamily="34" charset="0"/>
                <a:ea typeface="Times New Roman" panose="02020603050405020304" pitchFamily="18" charset="0"/>
                <a:cs typeface="Arial" panose="020B0604020202020204" pitchFamily="34" charset="0"/>
              </a:rPr>
              <a:t>, asumen </a:t>
            </a:r>
            <a:r>
              <a:rPr lang="es-ES" sz="2400" dirty="0" smtClean="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elementos </a:t>
            </a:r>
            <a:r>
              <a:rPr lang="es-ES" sz="2400" dirty="0" smtClean="0">
                <a:latin typeface="Arial" panose="020B0604020202020204" pitchFamily="34" charset="0"/>
                <a:ea typeface="Times New Roman" panose="02020603050405020304" pitchFamily="18" charset="0"/>
                <a:cs typeface="Arial" panose="020B0604020202020204" pitchFamily="34" charset="0"/>
              </a:rPr>
              <a:t>renovadores de encumbrada sensibilidad, de un </a:t>
            </a:r>
            <a:r>
              <a:rPr lang="es-ES" sz="2400" dirty="0">
                <a:latin typeface="Arial" panose="020B0604020202020204" pitchFamily="34" charset="0"/>
                <a:ea typeface="Times New Roman" panose="02020603050405020304" pitchFamily="18" charset="0"/>
                <a:cs typeface="Arial" panose="020B0604020202020204" pitchFamily="34" charset="0"/>
              </a:rPr>
              <a:t>tono </a:t>
            </a:r>
            <a:r>
              <a:rPr lang="es-ES" sz="2400" dirty="0" smtClean="0">
                <a:latin typeface="Arial" panose="020B0604020202020204" pitchFamily="34" charset="0"/>
                <a:ea typeface="Times New Roman" panose="02020603050405020304" pitchFamily="18" charset="0"/>
                <a:cs typeface="Arial" panose="020B0604020202020204" pitchFamily="34" charset="0"/>
              </a:rPr>
              <a:t>diferente y de otra </a:t>
            </a:r>
            <a:r>
              <a:rPr lang="es-ES" sz="2400" dirty="0">
                <a:latin typeface="Arial" panose="020B0604020202020204" pitchFamily="34" charset="0"/>
                <a:ea typeface="Times New Roman" panose="02020603050405020304" pitchFamily="18" charset="0"/>
                <a:cs typeface="Arial" panose="020B0604020202020204" pitchFamily="34" charset="0"/>
              </a:rPr>
              <a:t>forma de plantearse la creación. </a:t>
            </a:r>
            <a:endParaRPr lang="es-ES" sz="24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endParaRPr lang="es-ES" sz="24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r>
              <a:rPr lang="es-ES" sz="2400" dirty="0" smtClean="0">
                <a:latin typeface="Arial" panose="020B0604020202020204" pitchFamily="34" charset="0"/>
                <a:cs typeface="Arial" panose="020B0604020202020204" pitchFamily="34" charset="0"/>
              </a:rPr>
              <a:t>Muestran avidez por reflejar la realidad de manera distinta a la de sus </a:t>
            </a:r>
            <a:r>
              <a:rPr lang="es-ES" sz="2400" dirty="0">
                <a:latin typeface="Arial" panose="020B0604020202020204" pitchFamily="34" charset="0"/>
                <a:cs typeface="Arial" panose="020B0604020202020204" pitchFamily="34" charset="0"/>
              </a:rPr>
              <a:t>coetáneos. </a:t>
            </a:r>
            <a:r>
              <a:rPr lang="es-ES" sz="2400" dirty="0" smtClean="0">
                <a:latin typeface="Arial" panose="020B0604020202020204" pitchFamily="34" charset="0"/>
                <a:cs typeface="Arial" panose="020B0604020202020204" pitchFamily="34" charset="0"/>
              </a:rPr>
              <a:t>No buscan </a:t>
            </a:r>
            <a:r>
              <a:rPr lang="es-ES" sz="2400" dirty="0">
                <a:latin typeface="Arial" panose="020B0604020202020204" pitchFamily="34" charset="0"/>
                <a:cs typeface="Arial" panose="020B0604020202020204" pitchFamily="34" charset="0"/>
              </a:rPr>
              <a:t>la perfección ni la belleza de las cosas, no se propone conmover a sus lectores ni compulsarlos a la acción, o descubrirles su identidad a partir de postulados éticos previamente elaborados por el pensamiento conceptual: </a:t>
            </a:r>
            <a:r>
              <a:rPr lang="es-ES" sz="2400" b="1" dirty="0">
                <a:latin typeface="Arial" panose="020B0604020202020204" pitchFamily="34" charset="0"/>
                <a:cs typeface="Arial" panose="020B0604020202020204" pitchFamily="34" charset="0"/>
              </a:rPr>
              <a:t>su propósito es ir entregando el sentido último del </a:t>
            </a:r>
            <a:r>
              <a:rPr lang="es-ES" sz="2400" b="1" dirty="0" smtClean="0">
                <a:latin typeface="Arial" panose="020B0604020202020204" pitchFamily="34" charset="0"/>
                <a:cs typeface="Arial" panose="020B0604020202020204" pitchFamily="34" charset="0"/>
              </a:rPr>
              <a:t>ser.</a:t>
            </a:r>
          </a:p>
          <a:p>
            <a:pPr marL="342900" indent="-342900" algn="just">
              <a:spcAft>
                <a:spcPts val="0"/>
              </a:spcAft>
              <a:buFont typeface="Arial" panose="020B0604020202020204" pitchFamily="34" charset="0"/>
              <a:buChar char="•"/>
            </a:pPr>
            <a:endParaRPr lang="es-ES" sz="2400" dirty="0" smtClean="0">
              <a:latin typeface="Arial" panose="020B0604020202020204" pitchFamily="34" charset="0"/>
              <a:cs typeface="Arial" panose="020B0604020202020204" pitchFamily="34" charset="0"/>
            </a:endParaRPr>
          </a:p>
          <a:p>
            <a:pPr marL="342900" indent="-342900" algn="just">
              <a:spcAft>
                <a:spcPts val="0"/>
              </a:spcAft>
              <a:buFont typeface="Arial" panose="020B0604020202020204" pitchFamily="34" charset="0"/>
              <a:buChar char="•"/>
            </a:pPr>
            <a:r>
              <a:rPr lang="es-ES" sz="2400" dirty="0" smtClean="0">
                <a:latin typeface="Arial" panose="020B0604020202020204" pitchFamily="34" charset="0"/>
                <a:cs typeface="Arial" panose="020B0604020202020204" pitchFamily="34" charset="0"/>
              </a:rPr>
              <a:t>Para </a:t>
            </a:r>
            <a:r>
              <a:rPr lang="es-ES" sz="2400" dirty="0">
                <a:latin typeface="Arial" panose="020B0604020202020204" pitchFamily="34" charset="0"/>
                <a:cs typeface="Arial" panose="020B0604020202020204" pitchFamily="34" charset="0"/>
              </a:rPr>
              <a:t>Lezama era imprescindible volver hacia los orígenes en busca de una imagen integradora para alcanzar un sentido de futuro, de realización en el tiempo</a:t>
            </a:r>
            <a:r>
              <a:rPr lang="es-ES" sz="2400" dirty="0" smtClean="0">
                <a:latin typeface="Arial" panose="020B0604020202020204" pitchFamily="34" charset="0"/>
                <a:cs typeface="Arial" panose="020B0604020202020204" pitchFamily="34" charset="0"/>
              </a:rPr>
              <a:t>.</a:t>
            </a:r>
            <a:r>
              <a:rPr lang="es-ES" sz="2400" dirty="0">
                <a:latin typeface="Arial" panose="020B0604020202020204" pitchFamily="34" charset="0"/>
                <a:ea typeface="Times New Roman" panose="02020603050405020304" pitchFamily="18" charset="0"/>
                <a:cs typeface="Arial" panose="020B0604020202020204" pitchFamily="34" charset="0"/>
              </a:rPr>
              <a:t> </a:t>
            </a:r>
            <a:endParaRPr lang="es-ES" sz="24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86684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36478" y="174864"/>
            <a:ext cx="9198591" cy="7078861"/>
          </a:xfrm>
          <a:prstGeom prst="rect">
            <a:avLst/>
          </a:prstGeom>
        </p:spPr>
        <p:txBody>
          <a:bodyPr wrap="square">
            <a:spAutoFit/>
          </a:bodyPr>
          <a:lstStyle/>
          <a:p>
            <a:pPr algn="just">
              <a:spcAft>
                <a:spcPts val="0"/>
              </a:spcAft>
            </a:pPr>
            <a:r>
              <a:rPr lang="es-ES" sz="2200" b="1" u="sng" dirty="0">
                <a:latin typeface="Arial" panose="020B0604020202020204" pitchFamily="34" charset="0"/>
                <a:ea typeface="Times New Roman" panose="02020603050405020304" pitchFamily="18" charset="0"/>
                <a:cs typeface="Arial" panose="020B0604020202020204" pitchFamily="34" charset="0"/>
              </a:rPr>
              <a:t>Segunda promoción</a:t>
            </a:r>
            <a:r>
              <a:rPr lang="es-ES" sz="2200" dirty="0">
                <a:latin typeface="Arial" panose="020B0604020202020204" pitchFamily="34" charset="0"/>
                <a:ea typeface="Times New Roman" panose="02020603050405020304" pitchFamily="18" charset="0"/>
                <a:cs typeface="Arial" panose="020B0604020202020204" pitchFamily="34" charset="0"/>
              </a:rPr>
              <a:t>: Eliseo Diego, Octavio Smith, </a:t>
            </a:r>
            <a:r>
              <a:rPr lang="es-ES" sz="2200" dirty="0" err="1">
                <a:latin typeface="Arial" panose="020B0604020202020204" pitchFamily="34" charset="0"/>
                <a:ea typeface="Times New Roman" panose="02020603050405020304" pitchFamily="18" charset="0"/>
                <a:cs typeface="Arial" panose="020B0604020202020204" pitchFamily="34" charset="0"/>
              </a:rPr>
              <a:t>Cintio</a:t>
            </a:r>
            <a:r>
              <a:rPr lang="es-ES" sz="2200" dirty="0">
                <a:latin typeface="Arial" panose="020B0604020202020204" pitchFamily="34" charset="0"/>
                <a:ea typeface="Times New Roman" panose="02020603050405020304" pitchFamily="18" charset="0"/>
                <a:cs typeface="Arial" panose="020B0604020202020204" pitchFamily="34" charset="0"/>
              </a:rPr>
              <a:t> </a:t>
            </a:r>
            <a:r>
              <a:rPr lang="es-ES" sz="2200" dirty="0" err="1">
                <a:latin typeface="Arial" panose="020B0604020202020204" pitchFamily="34" charset="0"/>
                <a:ea typeface="Times New Roman" panose="02020603050405020304" pitchFamily="18" charset="0"/>
                <a:cs typeface="Arial" panose="020B0604020202020204" pitchFamily="34" charset="0"/>
              </a:rPr>
              <a:t>Vitier</a:t>
            </a:r>
            <a:r>
              <a:rPr lang="es-ES" sz="2200" dirty="0">
                <a:latin typeface="Arial" panose="020B0604020202020204" pitchFamily="34" charset="0"/>
                <a:ea typeface="Times New Roman" panose="02020603050405020304" pitchFamily="18" charset="0"/>
                <a:cs typeface="Arial" panose="020B0604020202020204" pitchFamily="34" charset="0"/>
              </a:rPr>
              <a:t>, Fina García </a:t>
            </a:r>
            <a:r>
              <a:rPr lang="es-ES" sz="2200" dirty="0" err="1">
                <a:latin typeface="Arial" panose="020B0604020202020204" pitchFamily="34" charset="0"/>
                <a:ea typeface="Times New Roman" panose="02020603050405020304" pitchFamily="18" charset="0"/>
                <a:cs typeface="Arial" panose="020B0604020202020204" pitchFamily="34" charset="0"/>
              </a:rPr>
              <a:t>Marruz</a:t>
            </a:r>
            <a:r>
              <a:rPr lang="es-ES" sz="2200" dirty="0">
                <a:latin typeface="Arial" panose="020B0604020202020204" pitchFamily="34" charset="0"/>
                <a:ea typeface="Times New Roman" panose="02020603050405020304" pitchFamily="18" charset="0"/>
                <a:cs typeface="Arial" panose="020B0604020202020204" pitchFamily="34" charset="0"/>
              </a:rPr>
              <a:t> y Lorenzo García Vega </a:t>
            </a:r>
            <a:endParaRPr lang="es-ES" sz="22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endParaRPr lang="es-ES" sz="22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cs typeface="Arial" panose="020B0604020202020204" pitchFamily="34" charset="0"/>
              </a:rPr>
              <a:t>Estos origenistas acentúan </a:t>
            </a:r>
            <a:r>
              <a:rPr lang="es-ES" sz="2200" dirty="0">
                <a:latin typeface="Arial" panose="020B0604020202020204" pitchFamily="34" charset="0"/>
                <a:ea typeface="Times New Roman" panose="02020603050405020304" pitchFamily="18" charset="0"/>
                <a:cs typeface="Arial" panose="020B0604020202020204" pitchFamily="34" charset="0"/>
              </a:rPr>
              <a:t>algunos de los aspectos esenciales  de la llamada </a:t>
            </a:r>
            <a:r>
              <a:rPr lang="es-ES" sz="2200" b="1" i="1" dirty="0">
                <a:latin typeface="Arial" panose="020B0604020202020204" pitchFamily="34" charset="0"/>
                <a:ea typeface="Times New Roman" panose="02020603050405020304" pitchFamily="18" charset="0"/>
                <a:cs typeface="Arial" panose="020B0604020202020204" pitchFamily="34" charset="0"/>
              </a:rPr>
              <a:t>poesía </a:t>
            </a:r>
            <a:r>
              <a:rPr lang="es-ES" sz="2200" b="1" i="1" dirty="0" err="1" smtClean="0">
                <a:latin typeface="Arial" panose="020B0604020202020204" pitchFamily="34" charset="0"/>
                <a:ea typeface="Times New Roman" panose="02020603050405020304" pitchFamily="18" charset="0"/>
                <a:cs typeface="Arial" panose="020B0604020202020204" pitchFamily="34" charset="0"/>
              </a:rPr>
              <a:t>trascendentalista</a:t>
            </a:r>
            <a:r>
              <a:rPr lang="es-ES" sz="2200" b="1" i="1" dirty="0" smtClean="0">
                <a:latin typeface="Arial" panose="020B0604020202020204" pitchFamily="34" charset="0"/>
                <a:ea typeface="Times New Roman" panose="02020603050405020304" pitchFamily="18" charset="0"/>
                <a:cs typeface="Arial" panose="020B0604020202020204" pitchFamily="34" charset="0"/>
              </a:rPr>
              <a:t> </a:t>
            </a:r>
            <a:r>
              <a:rPr lang="es-ES" sz="2200" i="1" dirty="0" smtClean="0">
                <a:latin typeface="Arial" panose="020B0604020202020204" pitchFamily="34" charset="0"/>
                <a:ea typeface="Times New Roman" panose="02020603050405020304" pitchFamily="18" charset="0"/>
                <a:cs typeface="Arial" panose="020B0604020202020204" pitchFamily="34" charset="0"/>
              </a:rPr>
              <a:t>(los que hacen poesía </a:t>
            </a:r>
            <a:r>
              <a:rPr lang="es-ES" sz="2200" b="1" i="1" dirty="0" smtClean="0">
                <a:latin typeface="Arial" panose="020B0604020202020204" pitchFamily="34" charset="0"/>
                <a:ea typeface="Times New Roman" panose="02020603050405020304" pitchFamily="18" charset="0"/>
                <a:cs typeface="Arial" panose="020B0604020202020204" pitchFamily="34" charset="0"/>
              </a:rPr>
              <a:t>trascendente</a:t>
            </a:r>
            <a:r>
              <a:rPr lang="es-ES" sz="2200" i="1" dirty="0" smtClean="0">
                <a:latin typeface="Arial" panose="020B0604020202020204" pitchFamily="34" charset="0"/>
                <a:ea typeface="Times New Roman" panose="02020603050405020304" pitchFamily="18" charset="0"/>
                <a:cs typeface="Arial" panose="020B0604020202020204" pitchFamily="34" charset="0"/>
              </a:rPr>
              <a:t>, con dos supuestos radicales: la experiencia (tanto vital como cultural y la palabra (en su deseo de identificación simbólica de la realidad); </a:t>
            </a:r>
            <a:r>
              <a:rPr lang="es-ES" sz="2200" b="1" dirty="0">
                <a:latin typeface="Arial" panose="020B0604020202020204" pitchFamily="34" charset="0"/>
                <a:ea typeface="Times New Roman" panose="02020603050405020304" pitchFamily="18" charset="0"/>
                <a:cs typeface="Arial" panose="020B0604020202020204" pitchFamily="34" charset="0"/>
              </a:rPr>
              <a:t>sobre todo aquellos que revelan la definitiva configuración de una poética de lo </a:t>
            </a:r>
            <a:r>
              <a:rPr lang="es-ES" sz="2200" b="1" dirty="0" smtClean="0">
                <a:latin typeface="Arial" panose="020B0604020202020204" pitchFamily="34" charset="0"/>
                <a:ea typeface="Times New Roman" panose="02020603050405020304" pitchFamily="18" charset="0"/>
                <a:cs typeface="Arial" panose="020B0604020202020204" pitchFamily="34" charset="0"/>
              </a:rPr>
              <a:t>cubano </a:t>
            </a:r>
          </a:p>
          <a:p>
            <a:pPr algn="just"/>
            <a:endParaRPr lang="es-ES" sz="2200" b="1"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cs typeface="Arial" panose="020B0604020202020204" pitchFamily="34" charset="0"/>
              </a:rPr>
              <a:t>El </a:t>
            </a:r>
            <a:r>
              <a:rPr lang="es-ES" sz="2200" dirty="0">
                <a:latin typeface="Arial" panose="020B0604020202020204" pitchFamily="34" charset="0"/>
                <a:ea typeface="Times New Roman" panose="02020603050405020304" pitchFamily="18" charset="0"/>
                <a:cs typeface="Arial" panose="020B0604020202020204" pitchFamily="34" charset="0"/>
              </a:rPr>
              <a:t>tema de la pobreza, la concepción de una memoria creadora, el tema del imposible y una intensa incorporación poética de preocupaciones y actitudes religiosas, se hacen más nítidos en esta </a:t>
            </a:r>
            <a:r>
              <a:rPr lang="es-ES" sz="2200" dirty="0" smtClean="0">
                <a:latin typeface="Arial" panose="020B0604020202020204" pitchFamily="34" charset="0"/>
                <a:ea typeface="Times New Roman" panose="02020603050405020304" pitchFamily="18" charset="0"/>
                <a:cs typeface="Arial" panose="020B0604020202020204" pitchFamily="34" charset="0"/>
              </a:rPr>
              <a:t>promoción </a:t>
            </a:r>
          </a:p>
          <a:p>
            <a:pPr algn="just"/>
            <a:endParaRPr lang="es-ES" sz="22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cs typeface="Arial" panose="020B0604020202020204" pitchFamily="34" charset="0"/>
              </a:rPr>
              <a:t>Además </a:t>
            </a:r>
            <a:r>
              <a:rPr lang="es-ES" sz="2200" dirty="0">
                <a:latin typeface="Arial" panose="020B0604020202020204" pitchFamily="34" charset="0"/>
                <a:ea typeface="Times New Roman" panose="02020603050405020304" pitchFamily="18" charset="0"/>
                <a:cs typeface="Arial" panose="020B0604020202020204" pitchFamily="34" charset="0"/>
              </a:rPr>
              <a:t>de aprehender más directamente la inmediata realidad, integra a su órbita creadora a otros poetas: Samuel </a:t>
            </a:r>
            <a:r>
              <a:rPr lang="es-ES" sz="2200" dirty="0" err="1">
                <a:latin typeface="Arial" panose="020B0604020202020204" pitchFamily="34" charset="0"/>
                <a:ea typeface="Times New Roman" panose="02020603050405020304" pitchFamily="18" charset="0"/>
                <a:cs typeface="Arial" panose="020B0604020202020204" pitchFamily="34" charset="0"/>
              </a:rPr>
              <a:t>Feijóo</a:t>
            </a:r>
            <a:r>
              <a:rPr lang="es-ES" sz="2200" dirty="0">
                <a:latin typeface="Arial" panose="020B0604020202020204" pitchFamily="34" charset="0"/>
                <a:ea typeface="Times New Roman" panose="02020603050405020304" pitchFamily="18" charset="0"/>
                <a:cs typeface="Arial" panose="020B0604020202020204" pitchFamily="34" charset="0"/>
              </a:rPr>
              <a:t>, Emilio </a:t>
            </a:r>
            <a:r>
              <a:rPr lang="es-ES" sz="2200" dirty="0" err="1">
                <a:latin typeface="Arial" panose="020B0604020202020204" pitchFamily="34" charset="0"/>
                <a:ea typeface="Times New Roman" panose="02020603050405020304" pitchFamily="18" charset="0"/>
                <a:cs typeface="Arial" panose="020B0604020202020204" pitchFamily="34" charset="0"/>
              </a:rPr>
              <a:t>Ballagas</a:t>
            </a:r>
            <a:r>
              <a:rPr lang="es-ES" sz="2200" dirty="0">
                <a:latin typeface="Arial" panose="020B0604020202020204" pitchFamily="34" charset="0"/>
                <a:ea typeface="Times New Roman" panose="02020603050405020304" pitchFamily="18" charset="0"/>
                <a:cs typeface="Arial" panose="020B0604020202020204" pitchFamily="34" charset="0"/>
              </a:rPr>
              <a:t>, Eugenio </a:t>
            </a:r>
            <a:r>
              <a:rPr lang="es-ES" sz="2200" dirty="0" err="1">
                <a:latin typeface="Arial" panose="020B0604020202020204" pitchFamily="34" charset="0"/>
                <a:ea typeface="Times New Roman" panose="02020603050405020304" pitchFamily="18" charset="0"/>
                <a:cs typeface="Arial" panose="020B0604020202020204" pitchFamily="34" charset="0"/>
              </a:rPr>
              <a:t>Florit</a:t>
            </a:r>
            <a:r>
              <a:rPr lang="es-ES" sz="2200" dirty="0">
                <a:latin typeface="Arial" panose="020B0604020202020204" pitchFamily="34" charset="0"/>
                <a:ea typeface="Times New Roman" panose="02020603050405020304" pitchFamily="18" charset="0"/>
                <a:cs typeface="Arial" panose="020B0604020202020204" pitchFamily="34" charset="0"/>
              </a:rPr>
              <a:t> y establece un significativo puente con la llamada generación de los años </a:t>
            </a:r>
            <a:r>
              <a:rPr lang="es-ES" sz="2200" dirty="0" smtClean="0">
                <a:latin typeface="Arial" panose="020B0604020202020204" pitchFamily="34" charset="0"/>
                <a:ea typeface="Times New Roman" panose="02020603050405020304" pitchFamily="18" charset="0"/>
                <a:cs typeface="Arial" panose="020B0604020202020204" pitchFamily="34" charset="0"/>
              </a:rPr>
              <a:t>cincuenta</a:t>
            </a:r>
            <a:endParaRPr lang="es-ES" sz="22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spcAft>
                <a:spcPts val="0"/>
              </a:spcAft>
              <a:buFont typeface="Arial" panose="020B0604020202020204" pitchFamily="34" charset="0"/>
              <a:buChar char="•"/>
            </a:pPr>
            <a:endParaRPr lang="es-ES"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dirty="0">
                <a:latin typeface="Arial" panose="020B0604020202020204" pitchFamily="34" charset="0"/>
                <a:ea typeface="Times New Roman" panose="02020603050405020304" pitchFamily="18" charset="0"/>
                <a:cs typeface="Arial" panose="020B0604020202020204" pitchFamily="34" charset="0"/>
              </a:rPr>
              <a:t> </a:t>
            </a:r>
          </a:p>
        </p:txBody>
      </p:sp>
      <p:pic>
        <p:nvPicPr>
          <p:cNvPr id="16" name="Imagen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546" y="641444"/>
            <a:ext cx="2720454" cy="2418211"/>
          </a:xfrm>
          <a:prstGeom prst="rect">
            <a:avLst/>
          </a:prstGeom>
        </p:spPr>
      </p:pic>
      <p:pic>
        <p:nvPicPr>
          <p:cNvPr id="7" name="Imagen 6"/>
          <p:cNvPicPr>
            <a:picLocks noChangeAspect="1"/>
          </p:cNvPicPr>
          <p:nvPr/>
        </p:nvPicPr>
        <p:blipFill>
          <a:blip r:embed="rId3"/>
          <a:stretch>
            <a:fillRect/>
          </a:stretch>
        </p:blipFill>
        <p:spPr>
          <a:xfrm>
            <a:off x="9735217" y="3700882"/>
            <a:ext cx="2174062" cy="2960178"/>
          </a:xfrm>
          <a:prstGeom prst="rect">
            <a:avLst/>
          </a:prstGeom>
        </p:spPr>
      </p:pic>
      <p:sp>
        <p:nvSpPr>
          <p:cNvPr id="3" name="Rectángulo 2"/>
          <p:cNvSpPr/>
          <p:nvPr/>
        </p:nvSpPr>
        <p:spPr>
          <a:xfrm>
            <a:off x="7792872" y="48606"/>
            <a:ext cx="5950423" cy="584775"/>
          </a:xfrm>
          <a:prstGeom prst="rect">
            <a:avLst/>
          </a:prstGeom>
        </p:spPr>
        <p:txBody>
          <a:bodyPr wrap="square">
            <a:spAutoFit/>
          </a:bodyPr>
          <a:lstStyle/>
          <a:p>
            <a:pPr lvl="0" algn="ctr"/>
            <a:r>
              <a:rPr lang="es-ES" sz="1600" b="1" dirty="0">
                <a:solidFill>
                  <a:prstClr val="black"/>
                </a:solidFill>
                <a:latin typeface="Arial Black" panose="020B0A04020102020204" pitchFamily="34" charset="0"/>
              </a:rPr>
              <a:t>Samuel </a:t>
            </a:r>
            <a:r>
              <a:rPr lang="es-ES" sz="1600" b="1" dirty="0" err="1" smtClean="0">
                <a:solidFill>
                  <a:prstClr val="black"/>
                </a:solidFill>
                <a:latin typeface="Arial Black" panose="020B0A04020102020204" pitchFamily="34" charset="0"/>
              </a:rPr>
              <a:t>Feijóo</a:t>
            </a:r>
            <a:endParaRPr lang="es-ES" sz="1600" b="1" dirty="0" smtClean="0">
              <a:solidFill>
                <a:prstClr val="black"/>
              </a:solidFill>
              <a:latin typeface="Arial Black" panose="020B0A04020102020204" pitchFamily="34" charset="0"/>
            </a:endParaRPr>
          </a:p>
          <a:p>
            <a:pPr lvl="0" algn="ctr"/>
            <a:r>
              <a:rPr lang="es-ES" sz="1600" b="1" dirty="0" smtClean="0">
                <a:solidFill>
                  <a:prstClr val="black"/>
                </a:solidFill>
                <a:latin typeface="Arial Black" panose="020B0A04020102020204" pitchFamily="34" charset="0"/>
              </a:rPr>
              <a:t>(1914-1994</a:t>
            </a:r>
            <a:r>
              <a:rPr lang="es-ES" sz="1600" b="1" dirty="0">
                <a:solidFill>
                  <a:prstClr val="black"/>
                </a:solidFill>
                <a:latin typeface="Arial Black" panose="020B0A04020102020204" pitchFamily="34" charset="0"/>
              </a:rPr>
              <a:t>)</a:t>
            </a:r>
          </a:p>
        </p:txBody>
      </p:sp>
      <p:sp>
        <p:nvSpPr>
          <p:cNvPr id="4" name="Rectángulo 3"/>
          <p:cNvSpPr/>
          <p:nvPr/>
        </p:nvSpPr>
        <p:spPr>
          <a:xfrm>
            <a:off x="9974238" y="3116107"/>
            <a:ext cx="2993409" cy="584775"/>
          </a:xfrm>
          <a:prstGeom prst="rect">
            <a:avLst/>
          </a:prstGeom>
        </p:spPr>
        <p:txBody>
          <a:bodyPr wrap="square">
            <a:spAutoFit/>
          </a:bodyPr>
          <a:lstStyle/>
          <a:p>
            <a:pPr lvl="0"/>
            <a:r>
              <a:rPr lang="es-ES" sz="1600" dirty="0">
                <a:solidFill>
                  <a:prstClr val="black"/>
                </a:solidFill>
                <a:latin typeface="Arial Black" panose="020B0A04020102020204" pitchFamily="34" charset="0"/>
              </a:rPr>
              <a:t>Eliseo </a:t>
            </a:r>
            <a:r>
              <a:rPr lang="es-ES" sz="1600" dirty="0" smtClean="0">
                <a:solidFill>
                  <a:prstClr val="black"/>
                </a:solidFill>
                <a:latin typeface="Arial Black" panose="020B0A04020102020204" pitchFamily="34" charset="0"/>
              </a:rPr>
              <a:t>Diego </a:t>
            </a:r>
          </a:p>
          <a:p>
            <a:pPr lvl="0"/>
            <a:r>
              <a:rPr lang="es-ES" sz="1600" dirty="0" smtClean="0">
                <a:solidFill>
                  <a:prstClr val="black"/>
                </a:solidFill>
                <a:latin typeface="Arial Black" panose="020B0A04020102020204" pitchFamily="34" charset="0"/>
              </a:rPr>
              <a:t>(</a:t>
            </a:r>
            <a:r>
              <a:rPr lang="es-ES" sz="1600" dirty="0">
                <a:solidFill>
                  <a:prstClr val="black"/>
                </a:solidFill>
                <a:latin typeface="Arial Black" panose="020B0A04020102020204" pitchFamily="34" charset="0"/>
              </a:rPr>
              <a:t>1920-1994) </a:t>
            </a:r>
            <a:endParaRPr lang="es-ES" sz="1600" dirty="0">
              <a:solidFill>
                <a:prstClr val="black"/>
              </a:solidFill>
            </a:endParaRPr>
          </a:p>
        </p:txBody>
      </p:sp>
    </p:spTree>
    <p:extLst>
      <p:ext uri="{BB962C8B-B14F-4D97-AF65-F5344CB8AC3E}">
        <p14:creationId xmlns:p14="http://schemas.microsoft.com/office/powerpoint/2010/main" val="860285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084394" y="500231"/>
            <a:ext cx="8625385" cy="5632311"/>
          </a:xfrm>
          <a:prstGeom prst="rect">
            <a:avLst/>
          </a:prstGeom>
        </p:spPr>
        <p:txBody>
          <a:bodyPr wrap="square">
            <a:spAutoFit/>
          </a:bodyPr>
          <a:lstStyle/>
          <a:p>
            <a:pPr algn="just">
              <a:spcAft>
                <a:spcPts val="0"/>
              </a:spcAft>
            </a:pPr>
            <a:r>
              <a:rPr lang="es-ES" sz="2200"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Lezama elaboró una concepción de la cultura que superaba los estériles dualismos de poesía y vida, poesía culta y poesía popular, literatura comprometida y literatura </a:t>
            </a:r>
            <a:r>
              <a:rPr lang="es-ES" sz="2400" dirty="0" err="1">
                <a:latin typeface="Arial" panose="020B0604020202020204" pitchFamily="34" charset="0"/>
                <a:ea typeface="Times New Roman" panose="02020603050405020304" pitchFamily="18" charset="0"/>
                <a:cs typeface="Arial" panose="020B0604020202020204" pitchFamily="34" charset="0"/>
              </a:rPr>
              <a:t>evasionista</a:t>
            </a:r>
            <a:r>
              <a:rPr lang="es-ES" sz="2400" dirty="0">
                <a:latin typeface="Arial" panose="020B0604020202020204" pitchFamily="34" charset="0"/>
                <a:ea typeface="Times New Roman" panose="02020603050405020304" pitchFamily="18" charset="0"/>
                <a:cs typeface="Arial" panose="020B0604020202020204" pitchFamily="34" charset="0"/>
              </a:rPr>
              <a:t>. </a:t>
            </a:r>
            <a:endParaRPr lang="es-ES" sz="24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s-ES" sz="24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400" b="1" dirty="0" smtClean="0">
                <a:latin typeface="Arial" panose="020B0604020202020204" pitchFamily="34" charset="0"/>
                <a:ea typeface="Times New Roman" panose="02020603050405020304" pitchFamily="18" charset="0"/>
                <a:cs typeface="Arial" panose="020B0604020202020204" pitchFamily="34" charset="0"/>
              </a:rPr>
              <a:t>Los </a:t>
            </a:r>
            <a:r>
              <a:rPr lang="es-ES" sz="2400" b="1" dirty="0">
                <a:latin typeface="Arial" panose="020B0604020202020204" pitchFamily="34" charset="0"/>
                <a:ea typeface="Times New Roman" panose="02020603050405020304" pitchFamily="18" charset="0"/>
                <a:cs typeface="Arial" panose="020B0604020202020204" pitchFamily="34" charset="0"/>
              </a:rPr>
              <a:t>poetas origenistas, desde una religiosidad católica que se nos evidencia en sus más importantes textos poéticos y ensayísticos, nos han dejado una obra que nos conmueve por su riqueza y su honda espiritualidad, más allá de sus aciertos formales o de la reiterada sobreabundancia de sus numerosas páginas. </a:t>
            </a:r>
            <a:endParaRPr lang="es-ES" sz="2400" b="1"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endParaRPr lang="es-ES" sz="2400" b="1" dirty="0">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pPr>
            <a:r>
              <a:rPr lang="es-ES" sz="2400" dirty="0" smtClean="0">
                <a:latin typeface="Arial" panose="020B0604020202020204" pitchFamily="34" charset="0"/>
                <a:ea typeface="Times New Roman" panose="02020603050405020304" pitchFamily="18" charset="0"/>
                <a:cs typeface="Arial" panose="020B0604020202020204" pitchFamily="34" charset="0"/>
              </a:rPr>
              <a:t>Desde </a:t>
            </a:r>
            <a:r>
              <a:rPr lang="es-ES" sz="2400" dirty="0">
                <a:latin typeface="Arial" panose="020B0604020202020204" pitchFamily="34" charset="0"/>
                <a:ea typeface="Times New Roman" panose="02020603050405020304" pitchFamily="18" charset="0"/>
                <a:cs typeface="Arial" panose="020B0604020202020204" pitchFamily="34" charset="0"/>
              </a:rPr>
              <a:t>el pasado y a partir de la conciencia de la necesidad de un enriquecimiento sustantivo de nuestra identidad más profunda, la obra del Grupo</a:t>
            </a:r>
            <a:r>
              <a:rPr lang="es-ES" sz="2400" i="1" dirty="0">
                <a:latin typeface="Arial" panose="020B0604020202020204" pitchFamily="34" charset="0"/>
                <a:ea typeface="Times New Roman" panose="02020603050405020304" pitchFamily="18" charset="0"/>
                <a:cs typeface="Arial" panose="020B0604020202020204" pitchFamily="34" charset="0"/>
              </a:rPr>
              <a:t> Orígenes </a:t>
            </a:r>
            <a:r>
              <a:rPr lang="es-ES" sz="2400" dirty="0">
                <a:latin typeface="Arial" panose="020B0604020202020204" pitchFamily="34" charset="0"/>
                <a:ea typeface="Times New Roman" panose="02020603050405020304" pitchFamily="18" charset="0"/>
                <a:cs typeface="Arial" panose="020B0604020202020204" pitchFamily="34" charset="0"/>
              </a:rPr>
              <a:t>se vuelve una herencia para todos los </a:t>
            </a:r>
            <a:r>
              <a:rPr lang="es-ES" sz="2400" dirty="0" smtClean="0">
                <a:latin typeface="Arial" panose="020B0604020202020204" pitchFamily="34" charset="0"/>
                <a:ea typeface="Times New Roman" panose="02020603050405020304" pitchFamily="18" charset="0"/>
                <a:cs typeface="Arial" panose="020B0604020202020204" pitchFamily="34" charset="0"/>
              </a:rPr>
              <a:t>tiempos. </a:t>
            </a:r>
            <a:r>
              <a:rPr lang="es-ES" sz="2400" b="1" dirty="0">
                <a:latin typeface="Arial" panose="020B0604020202020204" pitchFamily="34" charset="0"/>
                <a:ea typeface="Times New Roman" panose="02020603050405020304" pitchFamily="18" charset="0"/>
                <a:cs typeface="Arial" panose="020B0604020202020204" pitchFamily="34" charset="0"/>
              </a:rPr>
              <a:t> </a:t>
            </a: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4" y="3465030"/>
            <a:ext cx="2565580" cy="2379886"/>
          </a:xfrm>
          <a:prstGeom prst="rect">
            <a:avLst/>
          </a:prstGeom>
        </p:spPr>
      </p:pic>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74" y="174864"/>
            <a:ext cx="2688409" cy="2910690"/>
          </a:xfrm>
          <a:prstGeom prst="rect">
            <a:avLst/>
          </a:prstGeom>
        </p:spPr>
      </p:pic>
      <p:sp>
        <p:nvSpPr>
          <p:cNvPr id="2" name="Rectángulo 1"/>
          <p:cNvSpPr/>
          <p:nvPr/>
        </p:nvSpPr>
        <p:spPr>
          <a:xfrm>
            <a:off x="0" y="6000525"/>
            <a:ext cx="3084394" cy="584775"/>
          </a:xfrm>
          <a:prstGeom prst="rect">
            <a:avLst/>
          </a:prstGeom>
        </p:spPr>
        <p:txBody>
          <a:bodyPr wrap="square">
            <a:spAutoFit/>
          </a:bodyPr>
          <a:lstStyle/>
          <a:p>
            <a:r>
              <a:rPr lang="es-ES" sz="1600" b="1" dirty="0" smtClean="0">
                <a:solidFill>
                  <a:prstClr val="black"/>
                </a:solidFill>
                <a:latin typeface="Arial Black" panose="020B0A04020102020204" pitchFamily="34" charset="0"/>
                <a:ea typeface="Times New Roman" panose="02020603050405020304" pitchFamily="18" charset="0"/>
                <a:cs typeface="Arial" panose="020B0604020202020204" pitchFamily="34" charset="0"/>
              </a:rPr>
              <a:t>Lezama, </a:t>
            </a:r>
            <a:r>
              <a:rPr lang="es-ES" sz="1600" b="1" dirty="0" err="1" smtClean="0">
                <a:solidFill>
                  <a:prstClr val="black"/>
                </a:solidFill>
                <a:latin typeface="Arial Black" panose="020B0A04020102020204" pitchFamily="34" charset="0"/>
                <a:ea typeface="Times New Roman" panose="02020603050405020304" pitchFamily="18" charset="0"/>
                <a:cs typeface="Arial" panose="020B0604020202020204" pitchFamily="34" charset="0"/>
              </a:rPr>
              <a:t>Cintio</a:t>
            </a:r>
            <a:r>
              <a:rPr lang="es-ES" sz="1600" b="1" dirty="0" smtClean="0">
                <a:solidFill>
                  <a:prstClr val="black"/>
                </a:solidFill>
                <a:latin typeface="Arial Black" panose="020B0A04020102020204" pitchFamily="34" charset="0"/>
                <a:ea typeface="Times New Roman" panose="02020603050405020304" pitchFamily="18" charset="0"/>
                <a:cs typeface="Arial" panose="020B0604020202020204" pitchFamily="34" charset="0"/>
              </a:rPr>
              <a:t> </a:t>
            </a:r>
            <a:r>
              <a:rPr lang="es-ES" sz="1600" b="1" dirty="0" err="1" smtClean="0">
                <a:solidFill>
                  <a:prstClr val="black"/>
                </a:solidFill>
                <a:latin typeface="Arial Black" panose="020B0A04020102020204" pitchFamily="34" charset="0"/>
                <a:ea typeface="Times New Roman" panose="02020603050405020304" pitchFamily="18" charset="0"/>
                <a:cs typeface="Arial" panose="020B0604020202020204" pitchFamily="34" charset="0"/>
              </a:rPr>
              <a:t>Vitier</a:t>
            </a:r>
            <a:r>
              <a:rPr lang="es-ES" sz="1600" b="1" dirty="0" smtClean="0">
                <a:solidFill>
                  <a:prstClr val="black"/>
                </a:solidFill>
                <a:latin typeface="Arial Black" panose="020B0A04020102020204" pitchFamily="34" charset="0"/>
                <a:ea typeface="Times New Roman" panose="02020603050405020304" pitchFamily="18" charset="0"/>
                <a:cs typeface="Arial" panose="020B0604020202020204" pitchFamily="34" charset="0"/>
              </a:rPr>
              <a:t> y Fina </a:t>
            </a:r>
            <a:r>
              <a:rPr lang="es-ES" sz="1600" b="1" dirty="0">
                <a:solidFill>
                  <a:prstClr val="black"/>
                </a:solidFill>
                <a:latin typeface="Arial Black" panose="020B0A04020102020204" pitchFamily="34" charset="0"/>
                <a:ea typeface="Times New Roman" panose="02020603050405020304" pitchFamily="18" charset="0"/>
                <a:cs typeface="Arial" panose="020B0604020202020204" pitchFamily="34" charset="0"/>
              </a:rPr>
              <a:t>García </a:t>
            </a:r>
            <a:r>
              <a:rPr lang="es-ES" sz="1600" b="1" dirty="0" smtClean="0">
                <a:solidFill>
                  <a:prstClr val="black"/>
                </a:solidFill>
                <a:latin typeface="Arial Black" panose="020B0A04020102020204" pitchFamily="34" charset="0"/>
                <a:ea typeface="Times New Roman" panose="02020603050405020304" pitchFamily="18" charset="0"/>
                <a:cs typeface="Arial" panose="020B0604020202020204" pitchFamily="34" charset="0"/>
              </a:rPr>
              <a:t> </a:t>
            </a:r>
            <a:endParaRPr lang="es-ES" sz="1600" b="1" dirty="0">
              <a:latin typeface="Arial Black" panose="020B0A04020102020204" pitchFamily="34" charset="0"/>
            </a:endParaRPr>
          </a:p>
        </p:txBody>
      </p:sp>
    </p:spTree>
    <p:extLst>
      <p:ext uri="{BB962C8B-B14F-4D97-AF65-F5344CB8AC3E}">
        <p14:creationId xmlns:p14="http://schemas.microsoft.com/office/powerpoint/2010/main" val="295420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5873</TotalTime>
  <Words>1612</Words>
  <Application>Microsoft Office PowerPoint</Application>
  <PresentationFormat>Panorámica</PresentationFormat>
  <Paragraphs>119</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Arial Black</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Adriel</dc:creator>
  <cp:lastModifiedBy>Yordanka</cp:lastModifiedBy>
  <cp:revision>543</cp:revision>
  <dcterms:created xsi:type="dcterms:W3CDTF">2014-10-12T16:01:06Z</dcterms:created>
  <dcterms:modified xsi:type="dcterms:W3CDTF">2026-04-03T12:57:09Z</dcterms:modified>
</cp:coreProperties>
</file>