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DADE6-8658-4898-98D2-24B5FCA72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312830-A986-4B30-BCBF-32FADD20D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AD4748-8E7E-4526-9757-24DF87A91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2E3E84-B855-4BCF-9563-28C6C8CA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0F3353-DABD-4493-AE32-5C04A323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86116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8551A3-D61E-4BF0-8A25-3BB68C1C1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BAB011-E9AF-4136-8429-81D5C0350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D3321-1A22-4202-909C-8CBA8CDB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88174F-F5F0-425A-A39A-D579B966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7DD6A2-0EF2-4F91-AA28-2DCF8A5FB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10896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A7883A-9219-407C-9777-9EE4C52FA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6F38CE-F2E2-4652-BB51-F44993DD6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E4D052-FEDE-4981-9661-41338731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6A4C90-98DC-45B9-861A-C71D69A8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B2946D-7065-49B7-BD37-462B721BC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5548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3DAF84-BA77-43A6-A25A-3D51C1E4B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4BA11F-E340-4AAB-943C-B7A0FADEE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F3835-D3A8-4135-A36B-559A5ED8D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C2C403-C4E9-4AB3-8FB9-7B6C04E1B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D82E1A-5D16-40DD-B12A-404B0D0E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97071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038A0A-6468-47E6-986D-7A2DAE89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EC74CB-C821-4DFD-B4EC-2E7E58E2E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2DF8C6-850B-40E8-8969-A05170085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2217F-96FE-4760-81C5-951243243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598F32-7DAC-4178-8EB8-E93C001E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08483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C2443-F7C6-4026-BB99-97707846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A6A670-21D0-46CF-A96B-0BAC9F192D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E03E26-D83C-4DF3-A3EB-6F1AE2532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1D36C6-CA06-4672-8653-207EEF51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0745EF-FAA5-4266-8A3D-86B3F84F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75F78C-9944-4EFF-B81F-E12ED99A8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8820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C5E974-022B-4003-B9CC-0A233F308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1754C0-4A27-4BA7-A42D-77AC8E05F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946CE3-BD82-4514-8849-D3339A66C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B35F3A-CD45-44AF-87C3-3133B51B4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FD3E01-EB72-467E-B915-711F9B2BE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780EDC-0BD0-4D80-AAE1-3CB819B35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4A26038-3072-406C-9276-16F0F61A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6017CC-6EBF-4DE1-A646-FC784CF3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0735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2F1366-3F96-46CA-90A6-E7E852C5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877F4B3-B236-46AD-B169-CF7934A6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3E3819A-E1FC-48D9-A2F0-93D038B70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59BFC4-3150-4066-A5DC-E5650D94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940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F7E37A-1E61-42E0-93C3-A2E338D4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8414BA-FA30-46E6-8210-546668E79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01D921-6526-4FDA-B854-58D7F253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62527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34F4D-FA67-41C8-9DAA-0F84516D3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3BEE6D-6B19-4AED-99A9-17E3740ED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43C560-9487-405A-8991-922109DA3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AEC4C3-3A20-442F-8320-A540F2D2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5E90C6-42BB-412A-A1B0-7C16F3CBA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9FA606-EC90-40D1-B5C6-F62358CE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12136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9F8E6-0BEE-4D77-B70A-96438C4BD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D487AD-8240-4B09-92D8-DEAC761F4B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4D7B60-4968-4CF3-84BD-D24FA891F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721AF9-9BA6-4D26-B342-5FCFF405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A7BC58-8A55-46C9-B34E-30CB1E75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87A9B5-CE4F-42AE-9376-FA576C422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3315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7BB5AC-4C0D-4D47-8339-E66C0F507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EF4903-215F-49EE-BEC7-3D5BD35E9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A1077A-C9C1-4BD9-91B8-63886F309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AC417-A19F-4B1E-8246-38313445556D}" type="datetimeFigureOut">
              <a:rPr lang="es-CU" smtClean="0"/>
              <a:t>10/4/2026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492CE5-2B61-4EE7-AF85-EF3D7B9F1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690F8-2205-4D3D-B51C-C91B896734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02E49-44D0-4206-BC7C-E558BA67F8F5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7632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o 53">
            <a:extLst>
              <a:ext uri="{FF2B5EF4-FFF2-40B4-BE49-F238E27FC236}">
                <a16:creationId xmlns:a16="http://schemas.microsoft.com/office/drawing/2014/main" id="{531AEF4E-FBFA-49CE-B651-D09688403056}"/>
              </a:ext>
            </a:extLst>
          </p:cNvPr>
          <p:cNvGrpSpPr/>
          <p:nvPr/>
        </p:nvGrpSpPr>
        <p:grpSpPr>
          <a:xfrm>
            <a:off x="158356" y="172650"/>
            <a:ext cx="11860124" cy="6089019"/>
            <a:chOff x="158356" y="172650"/>
            <a:chExt cx="11860124" cy="6089019"/>
          </a:xfrm>
        </p:grpSpPr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59AB903F-E992-43E4-912B-197947E43EFF}"/>
                </a:ext>
              </a:extLst>
            </p:cNvPr>
            <p:cNvGrpSpPr/>
            <p:nvPr/>
          </p:nvGrpSpPr>
          <p:grpSpPr>
            <a:xfrm>
              <a:off x="719528" y="991872"/>
              <a:ext cx="8499423" cy="4359731"/>
              <a:chOff x="719528" y="991872"/>
              <a:chExt cx="11160177" cy="4359731"/>
            </a:xfrm>
          </p:grpSpPr>
          <p:sp>
            <p:nvSpPr>
              <p:cNvPr id="4" name="Triángulo isósceles 3">
                <a:extLst>
                  <a:ext uri="{FF2B5EF4-FFF2-40B4-BE49-F238E27FC236}">
                    <a16:creationId xmlns:a16="http://schemas.microsoft.com/office/drawing/2014/main" id="{E9C79D77-78E6-446A-B885-B5027A42A35B}"/>
                  </a:ext>
                </a:extLst>
              </p:cNvPr>
              <p:cNvSpPr/>
              <p:nvPr/>
            </p:nvSpPr>
            <p:spPr>
              <a:xfrm rot="5400000">
                <a:off x="10058400" y="2563317"/>
                <a:ext cx="2248525" cy="139408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U"/>
              </a:p>
            </p:txBody>
          </p:sp>
          <p:cxnSp>
            <p:nvCxnSpPr>
              <p:cNvPr id="6" name="Conector recto 5">
                <a:extLst>
                  <a:ext uri="{FF2B5EF4-FFF2-40B4-BE49-F238E27FC236}">
                    <a16:creationId xmlns:a16="http://schemas.microsoft.com/office/drawing/2014/main" id="{A3816AD7-0A4C-4AE5-88B6-037AD586B7C0}"/>
                  </a:ext>
                </a:extLst>
              </p:cNvPr>
              <p:cNvCxnSpPr>
                <a:cxnSpLocks/>
                <a:endCxn id="4" idx="3"/>
              </p:cNvCxnSpPr>
              <p:nvPr/>
            </p:nvCxnSpPr>
            <p:spPr>
              <a:xfrm>
                <a:off x="1924363" y="3249117"/>
                <a:ext cx="8561257" cy="11243"/>
              </a:xfrm>
              <a:prstGeom prst="line">
                <a:avLst/>
              </a:prstGeom>
              <a:ln w="508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id="{B84909C8-1053-47E3-8C3A-1B2229C2BD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2263" y="1157873"/>
                <a:ext cx="1386610" cy="211724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8">
                <a:extLst>
                  <a:ext uri="{FF2B5EF4-FFF2-40B4-BE49-F238E27FC236}">
                    <a16:creationId xmlns:a16="http://schemas.microsoft.com/office/drawing/2014/main" id="{0F180543-ECE4-45A1-913F-A8799E59D5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8777" y="991872"/>
                <a:ext cx="1073359" cy="2178488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id="{89DCEB3A-36B3-41CB-BC04-854A128E26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94212" y="1579588"/>
                <a:ext cx="1523843" cy="1680771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3F6765BE-B2D8-4654-9880-ED3B29408A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589165" y="3260359"/>
                <a:ext cx="1238560" cy="1821307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ector recto 14">
                <a:extLst>
                  <a:ext uri="{FF2B5EF4-FFF2-40B4-BE49-F238E27FC236}">
                    <a16:creationId xmlns:a16="http://schemas.microsoft.com/office/drawing/2014/main" id="{206A2221-05FD-4B27-B32E-1AE2102729E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30979" y="3324647"/>
                <a:ext cx="1620214" cy="2026956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Flecha: cheurón 16">
                <a:extLst>
                  <a:ext uri="{FF2B5EF4-FFF2-40B4-BE49-F238E27FC236}">
                    <a16:creationId xmlns:a16="http://schemas.microsoft.com/office/drawing/2014/main" id="{B5DC2719-C754-4817-8D3C-3F8C9165B36C}"/>
                  </a:ext>
                </a:extLst>
              </p:cNvPr>
              <p:cNvSpPr/>
              <p:nvPr/>
            </p:nvSpPr>
            <p:spPr>
              <a:xfrm>
                <a:off x="719528" y="2473377"/>
                <a:ext cx="1204835" cy="1528997"/>
              </a:xfrm>
              <a:prstGeom prst="chevr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U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5677EC5D-14F7-4EF1-A1D6-376D6EACFE24}"/>
                </a:ext>
              </a:extLst>
            </p:cNvPr>
            <p:cNvSpPr txBox="1"/>
            <p:nvPr/>
          </p:nvSpPr>
          <p:spPr>
            <a:xfrm>
              <a:off x="8939252" y="2787452"/>
              <a:ext cx="3079228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8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/>
              <a:r>
                <a:rPr lang="es-ES" dirty="0"/>
                <a:t>(problema central)</a:t>
              </a:r>
              <a:endParaRPr lang="es-C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:a16="http://schemas.microsoft.com/office/drawing/2014/main" id="{CCD36A9B-90A3-41A3-ABD6-E2B903BB6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478" y="172650"/>
              <a:ext cx="263236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U" altLang="es-CU" sz="1400" b="1" i="0" u="none" strike="noStrike" cap="none" normalizeH="0" baseline="0" dirty="0">
                  <a:ln>
                    <a:noFill/>
                  </a:ln>
                  <a:solidFill>
                    <a:srgbClr val="0F1115"/>
                  </a:solidFill>
                  <a:effectLst/>
                  <a:latin typeface="Menlo"/>
                </a:rPr>
                <a:t>ESPINAS SUPERIORES (OBJETIVAS)</a:t>
              </a:r>
              <a:r>
                <a:rPr kumimoji="0" lang="es-CU" altLang="es-CU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endParaRPr kumimoji="0" lang="es-CU" altLang="es-C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">
              <a:extLst>
                <a:ext uri="{FF2B5EF4-FFF2-40B4-BE49-F238E27FC236}">
                  <a16:creationId xmlns:a16="http://schemas.microsoft.com/office/drawing/2014/main" id="{0195F01A-FFCA-45A3-AB54-4CC4033AF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534" y="5953892"/>
              <a:ext cx="260828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U" altLang="es-CU" sz="1400" b="1" i="0" u="none" strike="noStrike" cap="none" normalizeH="0" baseline="0" dirty="0">
                  <a:ln>
                    <a:noFill/>
                  </a:ln>
                  <a:solidFill>
                    <a:srgbClr val="0F1115"/>
                  </a:solidFill>
                  <a:effectLst/>
                  <a:latin typeface="Menlo"/>
                </a:rPr>
                <a:t>ESPINAS INFERIORES (SUBJETIVAS)</a:t>
              </a:r>
              <a:r>
                <a:rPr kumimoji="0" lang="es-CU" altLang="es-CU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</a:t>
              </a:r>
              <a:endParaRPr kumimoji="0" lang="es-CU" altLang="es-C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ángulo: esquinas redondeadas 22">
              <a:extLst>
                <a:ext uri="{FF2B5EF4-FFF2-40B4-BE49-F238E27FC236}">
                  <a16:creationId xmlns:a16="http://schemas.microsoft.com/office/drawing/2014/main" id="{F2680CA4-99E9-454D-B263-CAABA2F9EF44}"/>
                </a:ext>
              </a:extLst>
            </p:cNvPr>
            <p:cNvSpPr/>
            <p:nvPr/>
          </p:nvSpPr>
          <p:spPr>
            <a:xfrm>
              <a:off x="5310032" y="800631"/>
              <a:ext cx="1826844" cy="38248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r>
                <a:rPr lang="es-419" b="1" i="0" dirty="0">
                  <a:solidFill>
                    <a:srgbClr val="0F1115"/>
                  </a:solidFill>
                  <a:effectLst/>
                  <a:latin typeface="quote-cjk-patch"/>
                </a:rPr>
                <a:t> </a:t>
              </a:r>
              <a:endParaRPr lang="es-CU" dirty="0">
                <a:solidFill>
                  <a:schemeClr val="tx1"/>
                </a:solidFill>
              </a:endParaRPr>
            </a:p>
          </p:txBody>
        </p:sp>
        <p:sp>
          <p:nvSpPr>
            <p:cNvPr id="26" name="Rectángulo: esquinas redondeadas 25">
              <a:extLst>
                <a:ext uri="{FF2B5EF4-FFF2-40B4-BE49-F238E27FC236}">
                  <a16:creationId xmlns:a16="http://schemas.microsoft.com/office/drawing/2014/main" id="{316D1DB7-3532-4B24-848B-4CAAC8FFE39B}"/>
                </a:ext>
              </a:extLst>
            </p:cNvPr>
            <p:cNvSpPr/>
            <p:nvPr/>
          </p:nvSpPr>
          <p:spPr>
            <a:xfrm>
              <a:off x="2372492" y="654077"/>
              <a:ext cx="1826844" cy="38248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r>
                <a:rPr lang="es-419" b="1" i="0" dirty="0">
                  <a:solidFill>
                    <a:srgbClr val="0F1115"/>
                  </a:solidFill>
                  <a:effectLst/>
                  <a:latin typeface="quote-cjk-patch"/>
                </a:rPr>
                <a:t> </a:t>
              </a:r>
              <a:endParaRPr lang="es-CU" dirty="0">
                <a:solidFill>
                  <a:schemeClr val="tx1"/>
                </a:solidFill>
              </a:endParaRPr>
            </a:p>
          </p:txBody>
        </p:sp>
        <p:sp>
          <p:nvSpPr>
            <p:cNvPr id="27" name="Rectángulo: esquinas redondeadas 26">
              <a:extLst>
                <a:ext uri="{FF2B5EF4-FFF2-40B4-BE49-F238E27FC236}">
                  <a16:creationId xmlns:a16="http://schemas.microsoft.com/office/drawing/2014/main" id="{C27887F1-FE57-4DCE-A677-2F68FD2FA627}"/>
                </a:ext>
              </a:extLst>
            </p:cNvPr>
            <p:cNvSpPr/>
            <p:nvPr/>
          </p:nvSpPr>
          <p:spPr>
            <a:xfrm>
              <a:off x="158356" y="1157873"/>
              <a:ext cx="1826844" cy="38248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r>
                <a:rPr lang="es-419" b="1" i="0" dirty="0">
                  <a:solidFill>
                    <a:srgbClr val="0F1115"/>
                  </a:solidFill>
                  <a:effectLst/>
                  <a:latin typeface="quote-cjk-patch"/>
                </a:rPr>
                <a:t> </a:t>
              </a:r>
              <a:endParaRPr lang="es-CU" dirty="0">
                <a:solidFill>
                  <a:schemeClr val="tx1"/>
                </a:solidFill>
              </a:endParaRPr>
            </a:p>
          </p:txBody>
        </p:sp>
        <p:sp>
          <p:nvSpPr>
            <p:cNvPr id="32" name="Rectángulo: esquinas redondeadas 31">
              <a:extLst>
                <a:ext uri="{FF2B5EF4-FFF2-40B4-BE49-F238E27FC236}">
                  <a16:creationId xmlns:a16="http://schemas.microsoft.com/office/drawing/2014/main" id="{F524B52D-BDBF-4DB3-9574-B7F76FD34485}"/>
                </a:ext>
              </a:extLst>
            </p:cNvPr>
            <p:cNvSpPr/>
            <p:nvPr/>
          </p:nvSpPr>
          <p:spPr>
            <a:xfrm>
              <a:off x="4124496" y="5138629"/>
              <a:ext cx="1826844" cy="38248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18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</p:txBody>
        </p:sp>
        <p:sp>
          <p:nvSpPr>
            <p:cNvPr id="35" name="Rectángulo: esquinas redondeadas 34">
              <a:extLst>
                <a:ext uri="{FF2B5EF4-FFF2-40B4-BE49-F238E27FC236}">
                  <a16:creationId xmlns:a16="http://schemas.microsoft.com/office/drawing/2014/main" id="{0FCD0156-BF36-44D6-8E4D-D4E4DD38A27E}"/>
                </a:ext>
              </a:extLst>
            </p:cNvPr>
            <p:cNvSpPr/>
            <p:nvPr/>
          </p:nvSpPr>
          <p:spPr>
            <a:xfrm>
              <a:off x="500895" y="5278526"/>
              <a:ext cx="2435950" cy="38248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419" sz="18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CFD76DA6-8015-444B-A4DC-2AB62F4FE65F}"/>
                </a:ext>
              </a:extLst>
            </p:cNvPr>
            <p:cNvSpPr txBox="1"/>
            <p:nvPr/>
          </p:nvSpPr>
          <p:spPr>
            <a:xfrm>
              <a:off x="158356" y="1474022"/>
              <a:ext cx="2214136" cy="10606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endParaRPr lang="es-CU" sz="1100" b="1" dirty="0"/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C3D37053-1444-40BA-B4ED-67845E00929E}"/>
                </a:ext>
              </a:extLst>
            </p:cNvPr>
            <p:cNvSpPr txBox="1"/>
            <p:nvPr/>
          </p:nvSpPr>
          <p:spPr>
            <a:xfrm>
              <a:off x="2224481" y="1317559"/>
              <a:ext cx="2572341" cy="10606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endParaRPr lang="es-CU" sz="1100" b="1" dirty="0"/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28C6F3B1-4522-468B-8C28-39BB9276748D}"/>
                </a:ext>
              </a:extLst>
            </p:cNvPr>
            <p:cNvSpPr txBox="1"/>
            <p:nvPr/>
          </p:nvSpPr>
          <p:spPr>
            <a:xfrm>
              <a:off x="4512038" y="1416312"/>
              <a:ext cx="3094363" cy="10606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r>
                <a:rPr lang="es-ES" sz="1100" b="1" i="0" dirty="0">
                  <a:solidFill>
                    <a:srgbClr val="0F1115"/>
                  </a:solidFill>
                  <a:effectLst/>
                  <a:latin typeface="quote-cjk-patch"/>
                </a:rPr>
                <a:t>.</a:t>
              </a:r>
              <a:endParaRPr lang="es-CU" sz="1100" b="1" dirty="0"/>
            </a:p>
          </p:txBody>
        </p: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id="{CF5BFF81-95D4-4BEA-92A5-3A5C50A4BC77}"/>
                </a:ext>
              </a:extLst>
            </p:cNvPr>
            <p:cNvSpPr txBox="1"/>
            <p:nvPr/>
          </p:nvSpPr>
          <p:spPr>
            <a:xfrm>
              <a:off x="4032003" y="3730718"/>
              <a:ext cx="2207605" cy="10606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</p:txBody>
        </p:sp>
        <p:sp>
          <p:nvSpPr>
            <p:cNvPr id="53" name="CuadroTexto 52">
              <a:extLst>
                <a:ext uri="{FF2B5EF4-FFF2-40B4-BE49-F238E27FC236}">
                  <a16:creationId xmlns:a16="http://schemas.microsoft.com/office/drawing/2014/main" id="{AC1411FB-3D10-42C9-9821-650EB948825B}"/>
                </a:ext>
              </a:extLst>
            </p:cNvPr>
            <p:cNvSpPr txBox="1"/>
            <p:nvPr/>
          </p:nvSpPr>
          <p:spPr>
            <a:xfrm>
              <a:off x="719527" y="3713957"/>
              <a:ext cx="2594281" cy="10606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</a:p>
            <a:p>
              <a:pPr algn="ctr">
                <a:lnSpc>
                  <a:spcPct val="200000"/>
                </a:lnSpc>
              </a:pPr>
              <a:r>
                <a:rPr lang="es-419" sz="1100" b="1" dirty="0">
                  <a:solidFill>
                    <a:srgbClr val="0F1115"/>
                  </a:solidFill>
                  <a:latin typeface="quote-cjk-patch"/>
                </a:rPr>
                <a:t>(texto)</a:t>
              </a:r>
              <a:r>
                <a:rPr lang="es-ES" sz="1100" b="1" i="0" dirty="0">
                  <a:solidFill>
                    <a:srgbClr val="0F1115"/>
                  </a:solidFill>
                  <a:effectLst/>
                  <a:latin typeface="quote-cjk-patch"/>
                </a:rPr>
                <a:t>.</a:t>
              </a:r>
              <a:endParaRPr lang="es-CU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522285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79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Menlo</vt:lpstr>
      <vt:lpstr>quote-cjk-patch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Albe2Glez</dc:creator>
  <cp:lastModifiedBy>Albe2Glez</cp:lastModifiedBy>
  <cp:revision>1</cp:revision>
  <dcterms:created xsi:type="dcterms:W3CDTF">2026-04-10T17:51:16Z</dcterms:created>
  <dcterms:modified xsi:type="dcterms:W3CDTF">2026-04-10T19:01:02Z</dcterms:modified>
</cp:coreProperties>
</file>