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32" r:id="rId4"/>
  </p:sldMasterIdLst>
  <p:notesMasterIdLst>
    <p:notesMasterId r:id="rId65"/>
  </p:notesMasterIdLst>
  <p:sldIdLst>
    <p:sldId id="257" r:id="rId5"/>
    <p:sldId id="258" r:id="rId6"/>
    <p:sldId id="260" r:id="rId7"/>
    <p:sldId id="307" r:id="rId8"/>
    <p:sldId id="308" r:id="rId9"/>
    <p:sldId id="352" r:id="rId10"/>
    <p:sldId id="353" r:id="rId11"/>
    <p:sldId id="354" r:id="rId12"/>
    <p:sldId id="355" r:id="rId13"/>
    <p:sldId id="356" r:id="rId14"/>
    <p:sldId id="357" r:id="rId15"/>
    <p:sldId id="311" r:id="rId16"/>
    <p:sldId id="312" r:id="rId17"/>
    <p:sldId id="313" r:id="rId18"/>
    <p:sldId id="314" r:id="rId19"/>
    <p:sldId id="315" r:id="rId20"/>
    <p:sldId id="316" r:id="rId21"/>
    <p:sldId id="358" r:id="rId22"/>
    <p:sldId id="359" r:id="rId23"/>
    <p:sldId id="318" r:id="rId24"/>
    <p:sldId id="361" r:id="rId25"/>
    <p:sldId id="362" r:id="rId26"/>
    <p:sldId id="349" r:id="rId27"/>
    <p:sldId id="322" r:id="rId28"/>
    <p:sldId id="360" r:id="rId29"/>
    <p:sldId id="319" r:id="rId30"/>
    <p:sldId id="320" r:id="rId31"/>
    <p:sldId id="321" r:id="rId32"/>
    <p:sldId id="363" r:id="rId33"/>
    <p:sldId id="364" r:id="rId34"/>
    <p:sldId id="332" r:id="rId35"/>
    <p:sldId id="333" r:id="rId36"/>
    <p:sldId id="334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259" r:id="rId47"/>
    <p:sldId id="269" r:id="rId48"/>
    <p:sldId id="270" r:id="rId49"/>
    <p:sldId id="272" r:id="rId50"/>
    <p:sldId id="273" r:id="rId51"/>
    <p:sldId id="275" r:id="rId52"/>
    <p:sldId id="276" r:id="rId53"/>
    <p:sldId id="277" r:id="rId54"/>
    <p:sldId id="278" r:id="rId55"/>
    <p:sldId id="281" r:id="rId56"/>
    <p:sldId id="282" r:id="rId57"/>
    <p:sldId id="283" r:id="rId58"/>
    <p:sldId id="284" r:id="rId59"/>
    <p:sldId id="285" r:id="rId60"/>
    <p:sldId id="286" r:id="rId61"/>
    <p:sldId id="287" r:id="rId62"/>
    <p:sldId id="288" r:id="rId63"/>
    <p:sldId id="290" r:id="rId6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B2E44-697D-4CCD-A976-A865730F6476}" type="datetimeFigureOut">
              <a:rPr lang="es-ES" smtClean="0"/>
              <a:t>01/03/2022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1B369-060C-4E79-8AA9-55FA780B9CC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8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1B369-060C-4E79-8AA9-55FA780B9CCA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571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1B369-060C-4E79-8AA9-55FA780B9CCA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21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36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932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10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1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72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28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700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578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406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67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728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3204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544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7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2644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61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3150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2966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440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7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54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9634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6323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324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88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993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7470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71157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8520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9757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90568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07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9812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0343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9015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3793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7603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12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6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1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39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2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0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9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01/03/2022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02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25F70-23DD-4DD9-8313-62E8494D2C0C}" type="datetimeFigureOut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01/03/2022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7AE91-C20E-4172-86A6-96AA49440F49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_tradnl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233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  <a:p>
            <a:endParaRPr lang="es-E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5888"/>
            <a:ext cx="7583488" cy="21459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1"/>
          <p:cNvSpPr txBox="1"/>
          <p:nvPr/>
        </p:nvSpPr>
        <p:spPr>
          <a:xfrm>
            <a:off x="9034045" y="357167"/>
            <a:ext cx="2500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CURSO DE POSGRADO</a:t>
            </a:r>
          </a:p>
        </p:txBody>
      </p:sp>
      <p:sp>
        <p:nvSpPr>
          <p:cNvPr id="6" name="CuadroTexto 4"/>
          <p:cNvSpPr txBox="1"/>
          <p:nvPr/>
        </p:nvSpPr>
        <p:spPr>
          <a:xfrm>
            <a:off x="1738283" y="3064957"/>
            <a:ext cx="871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3600" dirty="0"/>
              <a:t>GESTIÓN DE PROYECTOS I + D + i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89704" y="4284946"/>
            <a:ext cx="106615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 smtClean="0">
                <a:solidFill>
                  <a:srgbClr val="C00000"/>
                </a:solidFill>
                <a:latin typeface="Arial Black" pitchFamily="34" charset="0"/>
              </a:rPr>
              <a:t> EL PERFIL DE PROYECTO CTI. EJECUCIÓN Y FINALIZACIÓN DEL PROYECTO</a:t>
            </a:r>
            <a:endParaRPr lang="es-ES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738256" y="6109850"/>
            <a:ext cx="6712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anose="020B0A04020102020204" pitchFamily="34" charset="0"/>
              </a:rPr>
              <a:t>Dr. C. Andrés Rodríguez Jiménez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9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2168" y="221229"/>
            <a:ext cx="6622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just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III. </a:t>
            </a:r>
            <a:r>
              <a:rPr lang="es-ES" dirty="0" smtClean="0">
                <a:solidFill>
                  <a:srgbClr val="002060"/>
                </a:solidFill>
              </a:rPr>
              <a:t>ESTRATEGIA </a:t>
            </a:r>
            <a:r>
              <a:rPr lang="es-ES" dirty="0">
                <a:solidFill>
                  <a:srgbClr val="002060"/>
                </a:solidFill>
              </a:rPr>
              <a:t>DEL PROYECTO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723" y="811166"/>
            <a:ext cx="1156273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 smtClean="0"/>
              <a:t>Objetivo general: </a:t>
            </a:r>
            <a:r>
              <a:rPr lang="en-US" sz="2400" dirty="0">
                <a:solidFill>
                  <a:srgbClr val="C00000"/>
                </a:solidFill>
              </a:rPr>
              <a:t>Es el OE en la </a:t>
            </a:r>
            <a:r>
              <a:rPr lang="en-US" sz="2400" dirty="0" smtClean="0">
                <a:solidFill>
                  <a:srgbClr val="C00000"/>
                </a:solidFill>
              </a:rPr>
              <a:t>MML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r>
              <a:rPr lang="en-US" sz="2400" dirty="0" smtClean="0">
                <a:solidFill>
                  <a:schemeClr val="tx1"/>
                </a:solidFill>
              </a:rPr>
              <a:t> En </a:t>
            </a:r>
            <a:r>
              <a:rPr lang="en-US" sz="2400" dirty="0">
                <a:solidFill>
                  <a:schemeClr val="tx1"/>
                </a:solidFill>
              </a:rPr>
              <a:t>esta </a:t>
            </a:r>
            <a:r>
              <a:rPr lang="en-US" sz="2400" dirty="0" err="1">
                <a:solidFill>
                  <a:schemeClr val="tx1"/>
                </a:solidFill>
              </a:rPr>
              <a:t>ficha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expresa</a:t>
            </a:r>
            <a:r>
              <a:rPr lang="en-US" sz="2400" dirty="0">
                <a:solidFill>
                  <a:schemeClr val="tx1"/>
                </a:solidFill>
              </a:rPr>
              <a:t> en </a:t>
            </a:r>
            <a:r>
              <a:rPr lang="en-US" sz="2400" dirty="0" err="1" smtClean="0">
                <a:solidFill>
                  <a:schemeClr val="tx1"/>
                </a:solidFill>
              </a:rPr>
              <a:t>infinitivo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en-US" sz="2400" dirty="0">
                <a:solidFill>
                  <a:schemeClr val="tx1"/>
                </a:solidFill>
              </a:rPr>
              <a:t>E</a:t>
            </a:r>
            <a:r>
              <a:rPr lang="en-US" sz="2400" dirty="0" smtClean="0">
                <a:solidFill>
                  <a:schemeClr val="tx1"/>
                </a:solidFill>
              </a:rPr>
              <a:t>l </a:t>
            </a:r>
            <a:r>
              <a:rPr lang="en-US" sz="2400" dirty="0" err="1" smtClean="0">
                <a:solidFill>
                  <a:schemeClr val="tx1"/>
                </a:solidFill>
              </a:rPr>
              <a:t>título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del </a:t>
            </a:r>
            <a:r>
              <a:rPr lang="en-US" sz="2400" dirty="0" err="1">
                <a:solidFill>
                  <a:schemeClr val="tx1"/>
                </a:solidFill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</a:rPr>
              <a:t>royecto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tiene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que responder </a:t>
            </a:r>
            <a:r>
              <a:rPr lang="en-US" sz="2400" dirty="0" smtClean="0">
                <a:solidFill>
                  <a:schemeClr val="tx1"/>
                </a:solidFill>
              </a:rPr>
              <a:t>al objetivo general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723" y="2123769"/>
            <a:ext cx="1156273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Objetivos específicos: </a:t>
            </a:r>
            <a:r>
              <a:rPr lang="es-ES" sz="2400" dirty="0">
                <a:solidFill>
                  <a:srgbClr val="C00000"/>
                </a:solidFill>
              </a:rPr>
              <a:t>Uno por cada resultado identificado </a:t>
            </a:r>
            <a:r>
              <a:rPr lang="es-ES" sz="2400" dirty="0">
                <a:solidFill>
                  <a:schemeClr val="tx1"/>
                </a:solidFill>
              </a:rPr>
              <a:t>en la MML.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723" y="3126665"/>
            <a:ext cx="1156273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Resultados: </a:t>
            </a:r>
            <a:r>
              <a:rPr lang="es-ES" sz="2400" dirty="0">
                <a:solidFill>
                  <a:srgbClr val="C00000"/>
                </a:solidFill>
              </a:rPr>
              <a:t>Los mismos de la MML</a:t>
            </a:r>
            <a:r>
              <a:rPr lang="es-ES" sz="2400" dirty="0">
                <a:solidFill>
                  <a:schemeClr val="tx1"/>
                </a:solidFill>
              </a:rPr>
              <a:t>. Cada resultado debe estar acompañado de </a:t>
            </a:r>
            <a:r>
              <a:rPr lang="es-ES" sz="2400" dirty="0">
                <a:solidFill>
                  <a:srgbClr val="C00000"/>
                </a:solidFill>
              </a:rPr>
              <a:t>los </a:t>
            </a:r>
            <a:r>
              <a:rPr lang="es-ES" sz="2400" dirty="0" smtClean="0">
                <a:solidFill>
                  <a:srgbClr val="C00000"/>
                </a:solidFill>
              </a:rPr>
              <a:t>correspondientes indicadores expresados en la MML</a:t>
            </a:r>
            <a:r>
              <a:rPr lang="es-E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723" y="4542521"/>
            <a:ext cx="1156273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Salidas: </a:t>
            </a:r>
            <a:r>
              <a:rPr lang="es-ES" sz="2400" dirty="0">
                <a:solidFill>
                  <a:schemeClr val="tx1"/>
                </a:solidFill>
              </a:rPr>
              <a:t>Formas de presentación del </a:t>
            </a:r>
            <a:r>
              <a:rPr lang="es-ES" sz="2400" dirty="0" smtClean="0">
                <a:solidFill>
                  <a:schemeClr val="tx1"/>
                </a:solidFill>
              </a:rPr>
              <a:t>resultado. </a:t>
            </a:r>
            <a:r>
              <a:rPr lang="es-ES" sz="2400" dirty="0">
                <a:solidFill>
                  <a:schemeClr val="tx1"/>
                </a:solidFill>
              </a:rPr>
              <a:t>Se expresan en informes, metodologías, procedimientos, normas, bases de datos, </a:t>
            </a:r>
            <a:r>
              <a:rPr lang="es-ES" sz="2400" dirty="0" smtClean="0">
                <a:solidFill>
                  <a:schemeClr val="tx1"/>
                </a:solidFill>
              </a:rPr>
              <a:t>software, publicaciones</a:t>
            </a:r>
            <a:r>
              <a:rPr lang="es-ES" sz="2400" dirty="0">
                <a:solidFill>
                  <a:schemeClr val="tx1"/>
                </a:solidFill>
              </a:rPr>
              <a:t>, tesis de grado, patentes, prototipos, maquetas, instalaciones pilotos, y otros. </a:t>
            </a:r>
            <a:r>
              <a:rPr lang="es-ES" sz="2400" dirty="0" smtClean="0">
                <a:solidFill>
                  <a:srgbClr val="C00000"/>
                </a:solidFill>
              </a:rPr>
              <a:t>No están contemplados en la MML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74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968" y="280219"/>
            <a:ext cx="116069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Impactos: </a:t>
            </a:r>
            <a:r>
              <a:rPr lang="es-ES" sz="2400" dirty="0">
                <a:solidFill>
                  <a:schemeClr val="tx1"/>
                </a:solidFill>
              </a:rPr>
              <a:t>Transformaciones </a:t>
            </a:r>
            <a:r>
              <a:rPr lang="es-ES" sz="2400" dirty="0" smtClean="0">
                <a:solidFill>
                  <a:schemeClr val="tx1"/>
                </a:solidFill>
              </a:rPr>
              <a:t>de </a:t>
            </a:r>
            <a:r>
              <a:rPr lang="es-ES" sz="2400" dirty="0">
                <a:solidFill>
                  <a:schemeClr val="tx1"/>
                </a:solidFill>
              </a:rPr>
              <a:t>corto, mediano y largo plazo que se producen en el </a:t>
            </a:r>
            <a:r>
              <a:rPr lang="es-ES" sz="2400" dirty="0" smtClean="0">
                <a:solidFill>
                  <a:schemeClr val="tx1"/>
                </a:solidFill>
              </a:rPr>
              <a:t>conocimiento científico</a:t>
            </a:r>
            <a:r>
              <a:rPr lang="es-ES" sz="2400" dirty="0">
                <a:solidFill>
                  <a:schemeClr val="tx1"/>
                </a:solidFill>
              </a:rPr>
              <a:t>, tecnológico, económico, social y </a:t>
            </a:r>
            <a:r>
              <a:rPr lang="es-ES" sz="2400" dirty="0" smtClean="0">
                <a:solidFill>
                  <a:schemeClr val="tx1"/>
                </a:solidFill>
              </a:rPr>
              <a:t>medioambiental. </a:t>
            </a:r>
            <a:r>
              <a:rPr lang="es-ES" sz="2400" dirty="0" smtClean="0">
                <a:solidFill>
                  <a:srgbClr val="C00000"/>
                </a:solidFill>
              </a:rPr>
              <a:t>Se toman del análisis de viabilidad o sostenibilidad realizado al finalizar la MML 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68" y="2050033"/>
            <a:ext cx="116069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Riesgos: </a:t>
            </a:r>
            <a:r>
              <a:rPr lang="es-ES" sz="2400" dirty="0">
                <a:solidFill>
                  <a:srgbClr val="C00000"/>
                </a:solidFill>
              </a:rPr>
              <a:t>L</a:t>
            </a:r>
            <a:r>
              <a:rPr lang="es-ES" sz="2400" dirty="0" smtClean="0">
                <a:solidFill>
                  <a:srgbClr val="C00000"/>
                </a:solidFill>
              </a:rPr>
              <a:t>os </a:t>
            </a:r>
            <a:r>
              <a:rPr lang="es-ES" sz="2400" dirty="0">
                <a:solidFill>
                  <a:srgbClr val="C00000"/>
                </a:solidFill>
              </a:rPr>
              <a:t>identificados en la 4ta columna de la MML</a:t>
            </a:r>
            <a:r>
              <a:rPr lang="es-ES" sz="2400" dirty="0" smtClean="0">
                <a:solidFill>
                  <a:schemeClr val="tx1"/>
                </a:solidFill>
              </a:rPr>
              <a:t>. Debe hacerse referencia a </a:t>
            </a:r>
            <a:r>
              <a:rPr lang="es-ES" sz="2400" dirty="0">
                <a:solidFill>
                  <a:schemeClr val="tx1"/>
                </a:solidFill>
              </a:rPr>
              <a:t>las acciones previstas para enfrentarlos.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4968" y="3406874"/>
            <a:ext cx="1160698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Metodologías. Tecnologías, normas y métodos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Arial Black" panose="020B0A04020102020204" pitchFamily="34" charset="0"/>
              </a:rPr>
              <a:t>Marco </a:t>
            </a:r>
            <a:r>
              <a:rPr lang="es-ES" sz="2400" dirty="0">
                <a:latin typeface="Arial Black" panose="020B0A04020102020204" pitchFamily="34" charset="0"/>
              </a:rPr>
              <a:t>conceptual que se utilizará. </a:t>
            </a:r>
            <a:endParaRPr lang="es-ES" sz="2400" dirty="0" smtClean="0">
              <a:latin typeface="Arial Black" panose="020B0A04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Arial Black" panose="020B0A04020102020204" pitchFamily="34" charset="0"/>
              </a:rPr>
              <a:t>Carácter </a:t>
            </a:r>
            <a:r>
              <a:rPr lang="es-ES" sz="2400" dirty="0">
                <a:latin typeface="Arial Black" panose="020B0A04020102020204" pitchFamily="34" charset="0"/>
              </a:rPr>
              <a:t>teórico o experimental del diseño del proyecto. </a:t>
            </a:r>
            <a:endParaRPr lang="es-ES" sz="2400" dirty="0" smtClean="0">
              <a:latin typeface="Arial Black" panose="020B0A04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Arial Black" panose="020B0A04020102020204" pitchFamily="34" charset="0"/>
              </a:rPr>
              <a:t>Normas </a:t>
            </a:r>
            <a:r>
              <a:rPr lang="es-ES" sz="2400" dirty="0">
                <a:latin typeface="Arial Black" panose="020B0A04020102020204" pitchFamily="34" charset="0"/>
              </a:rPr>
              <a:t>técnicas a aplicar tanto en la investigación como en los productos y procesos a desarrollar. 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08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542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98768" y="83123"/>
            <a:ext cx="11152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pPr lvl="0" algn="ctr">
              <a:defRPr/>
            </a:pPr>
            <a:r>
              <a:rPr lang="es-ES" dirty="0"/>
              <a:t>Técnicas que utilizará en cada etapa del proyecto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7938668" y="5223177"/>
            <a:ext cx="3435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Especificidades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1981208" y="4890637"/>
            <a:ext cx="4807519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>
                <a:solidFill>
                  <a:prstClr val="black"/>
                </a:solidFill>
              </a:rPr>
              <a:t>Fuentes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de verificación de los indicadores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091" y="1246911"/>
            <a:ext cx="116101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No </a:t>
            </a:r>
            <a:r>
              <a:rPr lang="es-ES" sz="2800" dirty="0">
                <a:latin typeface="Arial Black" panose="020B0A04020102020204" pitchFamily="34" charset="0"/>
              </a:rPr>
              <a:t>puede quedarse en la forma clásica en que estamos acostumbrados a referirnos a los métodos de investigación (teóricos, empíricos y estadísticos</a:t>
            </a:r>
            <a:r>
              <a:rPr lang="es-ES" sz="2800" dirty="0" smtClean="0">
                <a:latin typeface="Arial Black" panose="020B0A04020102020204" pitchFamily="34" charset="0"/>
              </a:rPr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800" dirty="0" smtClean="0"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Es </a:t>
            </a:r>
            <a:r>
              <a:rPr lang="es-ES" sz="2800" dirty="0">
                <a:latin typeface="Arial Black" panose="020B0A04020102020204" pitchFamily="34" charset="0"/>
              </a:rPr>
              <a:t>necesario esclarecer en detalle cómo se procederá para cumplir cada objetivo específico.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927276" y="5306312"/>
            <a:ext cx="1011392" cy="3430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TextBox 17"/>
          <p:cNvSpPr txBox="1"/>
          <p:nvPr/>
        </p:nvSpPr>
        <p:spPr>
          <a:xfrm>
            <a:off x="290946" y="5112324"/>
            <a:ext cx="1177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MML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1579421" y="5167734"/>
            <a:ext cx="263238" cy="4124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extBox 6"/>
          <p:cNvSpPr txBox="1"/>
          <p:nvPr/>
        </p:nvSpPr>
        <p:spPr>
          <a:xfrm>
            <a:off x="1253613" y="6054436"/>
            <a:ext cx="10356504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Incluyen también </a:t>
            </a:r>
            <a:r>
              <a:rPr lang="es-ES" sz="2800" dirty="0">
                <a:solidFill>
                  <a:srgbClr val="FFFF00"/>
                </a:solidFill>
                <a:latin typeface="Arial Black" panose="020B0A04020102020204" pitchFamily="34" charset="0"/>
              </a:rPr>
              <a:t>métodos de </a:t>
            </a:r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análisis y valoración</a:t>
            </a:r>
            <a:endParaRPr lang="es-ES" sz="28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Curved Left Arrow 7"/>
          <p:cNvSpPr/>
          <p:nvPr/>
        </p:nvSpPr>
        <p:spPr>
          <a:xfrm>
            <a:off x="11208328" y="5417126"/>
            <a:ext cx="678874" cy="63730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2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 animBg="1"/>
      <p:bldP spid="3" grpId="0" animBg="1"/>
      <p:bldP spid="18" grpId="0"/>
      <p:bldP spid="19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9497" y="55415"/>
            <a:ext cx="11346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Resultados y planificación de las actividades principales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581888" y="719666"/>
          <a:ext cx="1137458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5764">
                  <a:extLst>
                    <a:ext uri="{9D8B030D-6E8A-4147-A177-3AD203B41FA5}">
                      <a16:colId xmlns:a16="http://schemas.microsoft.com/office/drawing/2014/main" val="3512720536"/>
                    </a:ext>
                  </a:extLst>
                </a:gridCol>
                <a:gridCol w="1895764">
                  <a:extLst>
                    <a:ext uri="{9D8B030D-6E8A-4147-A177-3AD203B41FA5}">
                      <a16:colId xmlns:a16="http://schemas.microsoft.com/office/drawing/2014/main" val="536186782"/>
                    </a:ext>
                  </a:extLst>
                </a:gridCol>
                <a:gridCol w="1895764">
                  <a:extLst>
                    <a:ext uri="{9D8B030D-6E8A-4147-A177-3AD203B41FA5}">
                      <a16:colId xmlns:a16="http://schemas.microsoft.com/office/drawing/2014/main" val="4116896538"/>
                    </a:ext>
                  </a:extLst>
                </a:gridCol>
                <a:gridCol w="1087584">
                  <a:extLst>
                    <a:ext uri="{9D8B030D-6E8A-4147-A177-3AD203B41FA5}">
                      <a16:colId xmlns:a16="http://schemas.microsoft.com/office/drawing/2014/main" val="4131713803"/>
                    </a:ext>
                  </a:extLst>
                </a:gridCol>
                <a:gridCol w="1468581">
                  <a:extLst>
                    <a:ext uri="{9D8B030D-6E8A-4147-A177-3AD203B41FA5}">
                      <a16:colId xmlns:a16="http://schemas.microsoft.com/office/drawing/2014/main" val="411023338"/>
                    </a:ext>
                  </a:extLst>
                </a:gridCol>
                <a:gridCol w="3131127">
                  <a:extLst>
                    <a:ext uri="{9D8B030D-6E8A-4147-A177-3AD203B41FA5}">
                      <a16:colId xmlns:a16="http://schemas.microsoft.com/office/drawing/2014/main" val="8131935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Result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 </a:t>
                      </a:r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Planif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Entidad </a:t>
                      </a:r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Resp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Activ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 </a:t>
                      </a:r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Princ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Inic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err="1" smtClean="0">
                          <a:latin typeface="Arial Black" panose="020B0A04020102020204" pitchFamily="34" charset="0"/>
                        </a:rPr>
                        <a:t>Term</a:t>
                      </a:r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>
                          <a:latin typeface="Arial Black" panose="020B0A04020102020204" pitchFamily="34" charset="0"/>
                        </a:rPr>
                        <a:t>Indicadores verificables</a:t>
                      </a:r>
                      <a:endParaRPr lang="es-ES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8261"/>
                  </a:ext>
                </a:extLst>
              </a:tr>
            </a:tbl>
          </a:graphicData>
        </a:graphic>
      </p:graphicFrame>
      <p:cxnSp>
        <p:nvCxnSpPr>
          <p:cNvPr id="8" name="Conector recto de flecha 7"/>
          <p:cNvCxnSpPr/>
          <p:nvPr/>
        </p:nvCxnSpPr>
        <p:spPr>
          <a:xfrm>
            <a:off x="1343891" y="1664546"/>
            <a:ext cx="0" cy="42749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637298" y="2147448"/>
            <a:ext cx="1399312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MML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6096000" y="1664546"/>
            <a:ext cx="0" cy="59373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 flipV="1">
            <a:off x="2147455" y="2230575"/>
            <a:ext cx="3948545" cy="2770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2854044" y="1742407"/>
            <a:ext cx="533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Desplegadas en un anexo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24" name="Conector recto de flecha 23"/>
          <p:cNvCxnSpPr/>
          <p:nvPr/>
        </p:nvCxnSpPr>
        <p:spPr>
          <a:xfrm flipH="1" flipV="1">
            <a:off x="2036610" y="2479964"/>
            <a:ext cx="8146481" cy="1385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10183091" y="1664546"/>
            <a:ext cx="13854" cy="87083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adroTexto 35"/>
          <p:cNvSpPr txBox="1"/>
          <p:nvPr/>
        </p:nvSpPr>
        <p:spPr>
          <a:xfrm>
            <a:off x="1342542" y="3085099"/>
            <a:ext cx="43798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Obras, estudios, capacitación terminados o servicios realizados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106129" y="2670668"/>
            <a:ext cx="14748" cy="2402777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9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1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496294" y="69269"/>
            <a:ext cx="9947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Algoritmo para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la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planificación de las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actividades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80104" y="2105890"/>
            <a:ext cx="56803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Lista ordenada de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lo que se necesita hacer para cumplir cada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resultado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Número de días para cada tarea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Nombre del responsable de realizar cada tarea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3964" y="762000"/>
            <a:ext cx="2341417" cy="5232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Resultado 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Flecha abajo 5"/>
          <p:cNvSpPr/>
          <p:nvPr/>
        </p:nvSpPr>
        <p:spPr>
          <a:xfrm>
            <a:off x="1094509" y="1371597"/>
            <a:ext cx="401782" cy="6650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978727" y="803565"/>
            <a:ext cx="2341418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Preguntas guía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5500255" y="1122218"/>
            <a:ext cx="498763" cy="3463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276109" y="678870"/>
            <a:ext cx="565265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1.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¿cuáles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son las principales actividades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que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requieren realizarse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2.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¿cuál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es la secuencia lógica de las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actividades?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3.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¿quién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es el más apropiado para desarrollar cada actividad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4.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¿cuánto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tiempo debe tomar la realización de cada actividad?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93965" y="6137565"/>
            <a:ext cx="6262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Tabla para organizar el trabajo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7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864761"/>
              </p:ext>
            </p:extLst>
          </p:nvPr>
        </p:nvGraphicFramePr>
        <p:xfrm>
          <a:off x="0" y="-42342"/>
          <a:ext cx="121920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8911">
                  <a:extLst>
                    <a:ext uri="{9D8B030D-6E8A-4147-A177-3AD203B41FA5}">
                      <a16:colId xmlns:a16="http://schemas.microsoft.com/office/drawing/2014/main" val="2052368322"/>
                    </a:ext>
                  </a:extLst>
                </a:gridCol>
                <a:gridCol w="895853">
                  <a:extLst>
                    <a:ext uri="{9D8B030D-6E8A-4147-A177-3AD203B41FA5}">
                      <a16:colId xmlns:a16="http://schemas.microsoft.com/office/drawing/2014/main" val="4067659584"/>
                    </a:ext>
                  </a:extLst>
                </a:gridCol>
                <a:gridCol w="2827536">
                  <a:extLst>
                    <a:ext uri="{9D8B030D-6E8A-4147-A177-3AD203B41FA5}">
                      <a16:colId xmlns:a16="http://schemas.microsoft.com/office/drawing/2014/main" val="829255184"/>
                    </a:ext>
                  </a:extLst>
                </a:gridCol>
                <a:gridCol w="1819700">
                  <a:extLst>
                    <a:ext uri="{9D8B030D-6E8A-4147-A177-3AD203B41FA5}">
                      <a16:colId xmlns:a16="http://schemas.microsoft.com/office/drawing/2014/main" val="1676902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Descripción de las actividades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No. días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Documento en que se recoge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Fecha </a:t>
                      </a:r>
                      <a:r>
                        <a:rPr lang="es-ES" sz="2400" dirty="0" err="1" smtClean="0">
                          <a:latin typeface="Arial Black" panose="020B0A04020102020204" pitchFamily="34" charset="0"/>
                        </a:rPr>
                        <a:t>cumpl</a:t>
                      </a:r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.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22898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Actividad 1: planeación y preparación</a:t>
                      </a:r>
                      <a:endParaRPr lang="es-ES" sz="24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15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1.1 Desarrollo de la revisión de la literatura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Revisión bibliográfica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8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1.2 Preparación de instrumentos para el DI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Cuestionarios  instrumentos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62247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Actividad 2: recolección y análisis de datos</a:t>
                      </a:r>
                      <a:endParaRPr lang="es-ES" sz="2400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599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2.1 Aplicación de los instrumentos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Documentación de aplicación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112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2.2 Análisis de los datos recolectados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20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Informe  de resultados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626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400" dirty="0" smtClean="0">
                          <a:latin typeface="Arial Black" panose="020B0A04020102020204" pitchFamily="34" charset="0"/>
                        </a:rPr>
                        <a:t>2.3 Taller sobre resultados del diagnóstico</a:t>
                      </a:r>
                      <a:endParaRPr lang="es-E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2400" kern="1200" dirty="0" err="1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Recomend</a:t>
                      </a:r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. informe </a:t>
                      </a:r>
                      <a:r>
                        <a:rPr lang="es-ES" sz="2400" kern="1200" dirty="0" err="1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result</a:t>
                      </a:r>
                      <a:r>
                        <a:rPr lang="es-ES" sz="2400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es-ES" sz="240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47041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3130" y="5809818"/>
            <a:ext cx="120118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partir de esa tabla se puede elaborar un cronograma que permita visualizar cuándo se desarrollarán las diferentes actividades y tareas    </a:t>
            </a:r>
            <a:endParaRPr lang="es-ES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6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911938" y="69270"/>
            <a:ext cx="8409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ORDEN DE REALIZACIÓN DE LAS TAREAS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31272" y="761992"/>
            <a:ext cx="5500255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TAREAS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CONCURRENTES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774873" y="748140"/>
            <a:ext cx="497378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TAREAS SECUENCIALES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10" y="1523995"/>
            <a:ext cx="11707090" cy="419792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adroTexto 5"/>
          <p:cNvSpPr txBox="1"/>
          <p:nvPr/>
        </p:nvSpPr>
        <p:spPr>
          <a:xfrm>
            <a:off x="332511" y="5791187"/>
            <a:ext cx="11707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Gráfico de </a:t>
            </a:r>
            <a:r>
              <a:rPr kumimoji="0" lang="es-E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Grant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facilita el completamiento de las fechas de inicio y finalización de cada actividad 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47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 rot="16200000">
            <a:off x="-1468585" y="2424542"/>
            <a:ext cx="3588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DIAGRAMA PERT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3" name="Imagen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7" y="166255"/>
            <a:ext cx="11263746" cy="40345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942109" y="4211779"/>
            <a:ext cx="110143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Permite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visualizar de forma rápida las interdependencias entre las actividades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66255" y="5347850"/>
            <a:ext cx="117902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En la figura se indica que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las actividades 1 y 2 pueden iniciarse al unísono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y que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la actividad 4 no puede iniciarse hasta que hayan finalizado las actividades 2 y 3</a:t>
            </a:r>
          </a:p>
        </p:txBody>
      </p:sp>
    </p:spTree>
    <p:extLst>
      <p:ext uri="{BB962C8B-B14F-4D97-AF65-F5344CB8AC3E}">
        <p14:creationId xmlns:p14="http://schemas.microsoft.com/office/powerpoint/2010/main" val="97982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35009"/>
              </p:ext>
            </p:extLst>
          </p:nvPr>
        </p:nvGraphicFramePr>
        <p:xfrm>
          <a:off x="383459" y="978486"/>
          <a:ext cx="11592230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1135625">
                  <a:extLst>
                    <a:ext uri="{9D8B030D-6E8A-4147-A177-3AD203B41FA5}">
                      <a16:colId xmlns:a16="http://schemas.microsoft.com/office/drawing/2014/main" val="2425364692"/>
                    </a:ext>
                  </a:extLst>
                </a:gridCol>
                <a:gridCol w="1460090">
                  <a:extLst>
                    <a:ext uri="{9D8B030D-6E8A-4147-A177-3AD203B41FA5}">
                      <a16:colId xmlns:a16="http://schemas.microsoft.com/office/drawing/2014/main" val="1644230852"/>
                    </a:ext>
                  </a:extLst>
                </a:gridCol>
                <a:gridCol w="1548581">
                  <a:extLst>
                    <a:ext uri="{9D8B030D-6E8A-4147-A177-3AD203B41FA5}">
                      <a16:colId xmlns:a16="http://schemas.microsoft.com/office/drawing/2014/main" val="914658574"/>
                    </a:ext>
                  </a:extLst>
                </a:gridCol>
                <a:gridCol w="1578077">
                  <a:extLst>
                    <a:ext uri="{9D8B030D-6E8A-4147-A177-3AD203B41FA5}">
                      <a16:colId xmlns:a16="http://schemas.microsoft.com/office/drawing/2014/main" val="3493628964"/>
                    </a:ext>
                  </a:extLst>
                </a:gridCol>
                <a:gridCol w="1150374">
                  <a:extLst>
                    <a:ext uri="{9D8B030D-6E8A-4147-A177-3AD203B41FA5}">
                      <a16:colId xmlns:a16="http://schemas.microsoft.com/office/drawing/2014/main" val="711983761"/>
                    </a:ext>
                  </a:extLst>
                </a:gridCol>
                <a:gridCol w="973394">
                  <a:extLst>
                    <a:ext uri="{9D8B030D-6E8A-4147-A177-3AD203B41FA5}">
                      <a16:colId xmlns:a16="http://schemas.microsoft.com/office/drawing/2014/main" val="3274488287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4263849984"/>
                    </a:ext>
                  </a:extLst>
                </a:gridCol>
                <a:gridCol w="1444396">
                  <a:extLst>
                    <a:ext uri="{9D8B030D-6E8A-4147-A177-3AD203B41FA5}">
                      <a16:colId xmlns:a16="http://schemas.microsoft.com/office/drawing/2014/main" val="4007033116"/>
                    </a:ext>
                  </a:extLst>
                </a:gridCol>
                <a:gridCol w="1284054">
                  <a:extLst>
                    <a:ext uri="{9D8B030D-6E8A-4147-A177-3AD203B41FA5}">
                      <a16:colId xmlns:a16="http://schemas.microsoft.com/office/drawing/2014/main" val="4052512375"/>
                    </a:ext>
                  </a:extLst>
                </a:gridCol>
              </a:tblGrid>
              <a:tr h="241935">
                <a:tc gridSpan="9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PLANIFICACIÓN Y ORGANIZACIÓN DE LAS ETAPAS DEL </a:t>
                      </a:r>
                      <a:r>
                        <a:rPr lang="es-ES" sz="2400" b="1" dirty="0" smtClean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PROYECTO</a:t>
                      </a:r>
                      <a:r>
                        <a:rPr lang="es-ES" sz="24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2400" b="1" dirty="0" smtClean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Cada </a:t>
                      </a: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etapa </a:t>
                      </a:r>
                      <a:r>
                        <a:rPr lang="es-ES" sz="24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(unidad </a:t>
                      </a: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temporal en la </a:t>
                      </a:r>
                      <a:r>
                        <a:rPr lang="es-ES" sz="24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planificación) se </a:t>
                      </a: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conforma por un conjunto de tareas para las cuales se planifican los recursos humanos, financieros y materiales, y se define el resultado y las salidas que lo </a:t>
                      </a:r>
                      <a:r>
                        <a:rPr lang="es-ES" sz="24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avalan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13870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Etapa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Fecha inicio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Fecha </a:t>
                      </a:r>
                      <a:r>
                        <a:rPr lang="es-ES" sz="2400" b="1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Term</a:t>
                      </a:r>
                      <a:r>
                        <a:rPr lang="es-ES" sz="24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Tareas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RH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RF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RM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b="1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Salidas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209124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327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4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70902" y="117989"/>
            <a:ext cx="5501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IV. RECURSOS </a:t>
            </a:r>
            <a:r>
              <a:rPr lang="es-ES" sz="24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DEL PROYECTO</a:t>
            </a:r>
            <a:endParaRPr lang="en-U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110468"/>
              </p:ext>
            </p:extLst>
          </p:nvPr>
        </p:nvGraphicFramePr>
        <p:xfrm>
          <a:off x="280219" y="914400"/>
          <a:ext cx="11636477" cy="4839132"/>
        </p:xfrm>
        <a:graphic>
          <a:graphicData uri="http://schemas.openxmlformats.org/drawingml/2006/table">
            <a:tbl>
              <a:tblPr firstRow="1" firstCol="1" bandRow="1"/>
              <a:tblGrid>
                <a:gridCol w="1722263">
                  <a:extLst>
                    <a:ext uri="{9D8B030D-6E8A-4147-A177-3AD203B41FA5}">
                      <a16:colId xmlns:a16="http://schemas.microsoft.com/office/drawing/2014/main" val="2795601016"/>
                    </a:ext>
                  </a:extLst>
                </a:gridCol>
                <a:gridCol w="1411160">
                  <a:extLst>
                    <a:ext uri="{9D8B030D-6E8A-4147-A177-3AD203B41FA5}">
                      <a16:colId xmlns:a16="http://schemas.microsoft.com/office/drawing/2014/main" val="2538248662"/>
                    </a:ext>
                  </a:extLst>
                </a:gridCol>
                <a:gridCol w="1587867">
                  <a:extLst>
                    <a:ext uri="{9D8B030D-6E8A-4147-A177-3AD203B41FA5}">
                      <a16:colId xmlns:a16="http://schemas.microsoft.com/office/drawing/2014/main" val="2058166362"/>
                    </a:ext>
                  </a:extLst>
                </a:gridCol>
                <a:gridCol w="1411160">
                  <a:extLst>
                    <a:ext uri="{9D8B030D-6E8A-4147-A177-3AD203B41FA5}">
                      <a16:colId xmlns:a16="http://schemas.microsoft.com/office/drawing/2014/main" val="544367072"/>
                    </a:ext>
                  </a:extLst>
                </a:gridCol>
                <a:gridCol w="1234455">
                  <a:extLst>
                    <a:ext uri="{9D8B030D-6E8A-4147-A177-3AD203B41FA5}">
                      <a16:colId xmlns:a16="http://schemas.microsoft.com/office/drawing/2014/main" val="4240653323"/>
                    </a:ext>
                  </a:extLst>
                </a:gridCol>
                <a:gridCol w="1058993">
                  <a:extLst>
                    <a:ext uri="{9D8B030D-6E8A-4147-A177-3AD203B41FA5}">
                      <a16:colId xmlns:a16="http://schemas.microsoft.com/office/drawing/2014/main" val="4009542755"/>
                    </a:ext>
                  </a:extLst>
                </a:gridCol>
                <a:gridCol w="1234455">
                  <a:extLst>
                    <a:ext uri="{9D8B030D-6E8A-4147-A177-3AD203B41FA5}">
                      <a16:colId xmlns:a16="http://schemas.microsoft.com/office/drawing/2014/main" val="3798622002"/>
                    </a:ext>
                  </a:extLst>
                </a:gridCol>
                <a:gridCol w="1976124">
                  <a:extLst>
                    <a:ext uri="{9D8B030D-6E8A-4147-A177-3AD203B41FA5}">
                      <a16:colId xmlns:a16="http://schemas.microsoft.com/office/drawing/2014/main" val="2888065426"/>
                    </a:ext>
                  </a:extLst>
                </a:gridCol>
              </a:tblGrid>
              <a:tr h="830371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HUMANOS PRINCIPALES</a:t>
                      </a: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odos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los que participan en los proyectos, y sus datos por año 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(solamente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meses, para salarios y para 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remuneración).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840951"/>
                  </a:ext>
                </a:extLst>
              </a:tr>
              <a:tr h="3410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104336"/>
                  </a:ext>
                </a:extLst>
              </a:tr>
              <a:tr h="425885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Experiencia del Jefe del proyecto relacionada con el objetivo principal del proyecto 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783485"/>
                  </a:ext>
                </a:extLst>
              </a:tr>
              <a:tr h="830371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MATERIALES E INFRAESTRUCTURA DISPONIBLE Y/O REQUERIDA POR LAS ENTIDADES PARTICIPANTES PARA EJECUTAR EL </a:t>
                      </a:r>
                      <a:r>
                        <a:rPr lang="es-ES" sz="1800" b="1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PROYECTO</a:t>
                      </a: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38507"/>
                  </a:ext>
                </a:extLst>
              </a:tr>
              <a:tr h="548011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BASES DE CÁLCULO DEL </a:t>
                      </a:r>
                      <a:r>
                        <a:rPr lang="es-ES" sz="1800" b="1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PROYECTO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57967"/>
                  </a:ext>
                </a:extLst>
              </a:tr>
              <a:tr h="548011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PRESUPUESTO DEL PROYECTO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60" marR="673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544006"/>
                  </a:ext>
                </a:extLst>
              </a:tr>
              <a:tr h="1033588">
                <a:tc gridSpan="8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ANALISIS DE PREFACTIBILIDAD TECNICO-ECONOMICA Y SOSTENIBILIDAD</a:t>
                      </a:r>
                      <a:r>
                        <a:rPr lang="es-ES" sz="1800" b="1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659" marR="436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75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02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0" y="17572"/>
            <a:ext cx="12178189" cy="287802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 rot="19466240">
            <a:off x="267005" y="973898"/>
            <a:ext cx="3280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S_tradnl" sz="3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OBJETIVOS</a:t>
            </a:r>
            <a:endParaRPr lang="es-ES_tradnl" sz="3600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01776" y="3209919"/>
            <a:ext cx="11430000" cy="34163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1.</a:t>
            </a:r>
            <a:r>
              <a:rPr lang="es-E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	Caracterizar el perfil de un proyecto </a:t>
            </a:r>
            <a:r>
              <a:rPr lang="es-ES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CTI  </a:t>
            </a:r>
            <a:r>
              <a:rPr lang="es-E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a partir de la RM </a:t>
            </a:r>
            <a:r>
              <a:rPr lang="es-ES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287/2019 </a:t>
            </a:r>
            <a:r>
              <a:rPr lang="es-E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del CITMA</a:t>
            </a:r>
          </a:p>
          <a:p>
            <a:pPr algn="just">
              <a:lnSpc>
                <a:spcPct val="150000"/>
              </a:lnSpc>
            </a:pPr>
            <a:r>
              <a:rPr lang="es-ES" sz="3600" dirty="0">
                <a:solidFill>
                  <a:srgbClr val="002060"/>
                </a:solidFill>
                <a:latin typeface="Arial Black" panose="020B0A04020102020204" pitchFamily="34" charset="0"/>
              </a:rPr>
              <a:t>2.</a:t>
            </a:r>
            <a:r>
              <a:rPr lang="es-E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	Explicar cómo se ejecuta, controla, evalúa, disemina y finaliza un proyecto </a:t>
            </a:r>
            <a:r>
              <a:rPr lang="es-ES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CTI</a:t>
            </a:r>
            <a:endParaRPr lang="es-ES" sz="36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88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13845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RECURSOS HUMANOS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PRINCIPALES. Salarios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78873" y="2303876"/>
            <a:ext cx="110282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Seleccionar </a:t>
            </a:r>
            <a:r>
              <a:rPr kumimoji="0" lang="es-E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cuidadosamente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los investigadores según resultados y actividades previstas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710051"/>
              </p:ext>
            </p:extLst>
          </p:nvPr>
        </p:nvGraphicFramePr>
        <p:xfrm>
          <a:off x="310156" y="687647"/>
          <a:ext cx="11693239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1622630">
                  <a:extLst>
                    <a:ext uri="{9D8B030D-6E8A-4147-A177-3AD203B41FA5}">
                      <a16:colId xmlns:a16="http://schemas.microsoft.com/office/drawing/2014/main" val="2086325544"/>
                    </a:ext>
                  </a:extLst>
                </a:gridCol>
                <a:gridCol w="1590435">
                  <a:extLst>
                    <a:ext uri="{9D8B030D-6E8A-4147-A177-3AD203B41FA5}">
                      <a16:colId xmlns:a16="http://schemas.microsoft.com/office/drawing/2014/main" val="2714202200"/>
                    </a:ext>
                  </a:extLst>
                </a:gridCol>
                <a:gridCol w="1309693">
                  <a:extLst>
                    <a:ext uri="{9D8B030D-6E8A-4147-A177-3AD203B41FA5}">
                      <a16:colId xmlns:a16="http://schemas.microsoft.com/office/drawing/2014/main" val="753422079"/>
                    </a:ext>
                  </a:extLst>
                </a:gridCol>
                <a:gridCol w="1616191">
                  <a:extLst>
                    <a:ext uri="{9D8B030D-6E8A-4147-A177-3AD203B41FA5}">
                      <a16:colId xmlns:a16="http://schemas.microsoft.com/office/drawing/2014/main" val="2251178853"/>
                    </a:ext>
                  </a:extLst>
                </a:gridCol>
                <a:gridCol w="1705049">
                  <a:extLst>
                    <a:ext uri="{9D8B030D-6E8A-4147-A177-3AD203B41FA5}">
                      <a16:colId xmlns:a16="http://schemas.microsoft.com/office/drawing/2014/main" val="1859771731"/>
                    </a:ext>
                  </a:extLst>
                </a:gridCol>
                <a:gridCol w="1220838">
                  <a:extLst>
                    <a:ext uri="{9D8B030D-6E8A-4147-A177-3AD203B41FA5}">
                      <a16:colId xmlns:a16="http://schemas.microsoft.com/office/drawing/2014/main" val="359747099"/>
                    </a:ext>
                  </a:extLst>
                </a:gridCol>
                <a:gridCol w="2628403">
                  <a:extLst>
                    <a:ext uri="{9D8B030D-6E8A-4147-A177-3AD203B41FA5}">
                      <a16:colId xmlns:a16="http://schemas.microsoft.com/office/drawing/2014/main" val="144957110"/>
                    </a:ext>
                  </a:extLst>
                </a:gridCol>
              </a:tblGrid>
              <a:tr h="4400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Investigador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(nombre y apellidos)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Categoría ocupacional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Categoría Científica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Institución a que pertenece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de Participación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Salario Mensual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Salario anual por participación en el proyecto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6987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825507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20210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96792"/>
              </p:ext>
            </p:extLst>
          </p:nvPr>
        </p:nvGraphicFramePr>
        <p:xfrm>
          <a:off x="310156" y="4114810"/>
          <a:ext cx="11693238" cy="1577340"/>
        </p:xfrm>
        <a:graphic>
          <a:graphicData uri="http://schemas.openxmlformats.org/drawingml/2006/table">
            <a:tbl>
              <a:tblPr firstRow="1" firstCol="1" bandRow="1"/>
              <a:tblGrid>
                <a:gridCol w="2669018">
                  <a:extLst>
                    <a:ext uri="{9D8B030D-6E8A-4147-A177-3AD203B41FA5}">
                      <a16:colId xmlns:a16="http://schemas.microsoft.com/office/drawing/2014/main" val="2941796178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3441705922"/>
                    </a:ext>
                  </a:extLst>
                </a:gridCol>
                <a:gridCol w="1017639">
                  <a:extLst>
                    <a:ext uri="{9D8B030D-6E8A-4147-A177-3AD203B41FA5}">
                      <a16:colId xmlns:a16="http://schemas.microsoft.com/office/drawing/2014/main" val="2575287240"/>
                    </a:ext>
                  </a:extLst>
                </a:gridCol>
                <a:gridCol w="1342103">
                  <a:extLst>
                    <a:ext uri="{9D8B030D-6E8A-4147-A177-3AD203B41FA5}">
                      <a16:colId xmlns:a16="http://schemas.microsoft.com/office/drawing/2014/main" val="2999059636"/>
                    </a:ext>
                  </a:extLst>
                </a:gridCol>
                <a:gridCol w="1312606">
                  <a:extLst>
                    <a:ext uri="{9D8B030D-6E8A-4147-A177-3AD203B41FA5}">
                      <a16:colId xmlns:a16="http://schemas.microsoft.com/office/drawing/2014/main" val="3726245565"/>
                    </a:ext>
                  </a:extLst>
                </a:gridCol>
                <a:gridCol w="1076633">
                  <a:extLst>
                    <a:ext uri="{9D8B030D-6E8A-4147-A177-3AD203B41FA5}">
                      <a16:colId xmlns:a16="http://schemas.microsoft.com/office/drawing/2014/main" val="3404831939"/>
                    </a:ext>
                  </a:extLst>
                </a:gridCol>
                <a:gridCol w="1254632">
                  <a:extLst>
                    <a:ext uri="{9D8B030D-6E8A-4147-A177-3AD203B41FA5}">
                      <a16:colId xmlns:a16="http://schemas.microsoft.com/office/drawing/2014/main" val="1125753050"/>
                    </a:ext>
                  </a:extLst>
                </a:gridCol>
                <a:gridCol w="1811239">
                  <a:extLst>
                    <a:ext uri="{9D8B030D-6E8A-4147-A177-3AD203B41FA5}">
                      <a16:colId xmlns:a16="http://schemas.microsoft.com/office/drawing/2014/main" val="1199270130"/>
                    </a:ext>
                  </a:extLst>
                </a:gridCol>
              </a:tblGrid>
              <a:tr h="454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Investigador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(nombre y </a:t>
                      </a:r>
                      <a:endParaRPr lang="es-ES" sz="1800" dirty="0" smtClean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apellidos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Categ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ocup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Categ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Cient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que pertenece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en que Participa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a </a:t>
                      </a: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Remun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Remun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Mensual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Remun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anual por </a:t>
                      </a: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</a:t>
                      </a:r>
                      <a:r>
                        <a:rPr lang="es-ES" sz="1800" dirty="0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 el proyecto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094231"/>
                  </a:ext>
                </a:extLst>
              </a:tr>
              <a:tr h="231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605435"/>
                  </a:ext>
                </a:extLst>
              </a:tr>
              <a:tr h="2314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914603"/>
                  </a:ext>
                </a:extLst>
              </a:tr>
            </a:tbl>
          </a:graphicData>
        </a:graphic>
      </p:graphicFrame>
      <p:sp>
        <p:nvSpPr>
          <p:cNvPr id="10" name="CuadroTexto 1"/>
          <p:cNvSpPr txBox="1"/>
          <p:nvPr/>
        </p:nvSpPr>
        <p:spPr>
          <a:xfrm>
            <a:off x="19668" y="3366647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RECURSOS HUMANOS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PRINCIPALES. Remuneración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62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2667" y="206477"/>
            <a:ext cx="10899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defRPr>
            </a:lvl1pPr>
          </a:lstStyle>
          <a:p>
            <a:r>
              <a:rPr lang="es-ES" dirty="0"/>
              <a:t>Recursos </a:t>
            </a:r>
            <a:r>
              <a:rPr lang="es-ES" dirty="0" smtClean="0"/>
              <a:t>materiales </a:t>
            </a:r>
            <a:r>
              <a:rPr lang="es-ES" dirty="0"/>
              <a:t>que es necesario adquirir para el proyecto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03077"/>
              </p:ext>
            </p:extLst>
          </p:nvPr>
        </p:nvGraphicFramePr>
        <p:xfrm>
          <a:off x="442451" y="1070048"/>
          <a:ext cx="11061291" cy="2103120"/>
        </p:xfrm>
        <a:graphic>
          <a:graphicData uri="http://schemas.openxmlformats.org/drawingml/2006/table">
            <a:tbl>
              <a:tblPr firstRow="1" firstCol="1" bandRow="1"/>
              <a:tblGrid>
                <a:gridCol w="639995">
                  <a:extLst>
                    <a:ext uri="{9D8B030D-6E8A-4147-A177-3AD203B41FA5}">
                      <a16:colId xmlns:a16="http://schemas.microsoft.com/office/drawing/2014/main" val="1901832441"/>
                    </a:ext>
                  </a:extLst>
                </a:gridCol>
                <a:gridCol w="3444764">
                  <a:extLst>
                    <a:ext uri="{9D8B030D-6E8A-4147-A177-3AD203B41FA5}">
                      <a16:colId xmlns:a16="http://schemas.microsoft.com/office/drawing/2014/main" val="2594737157"/>
                    </a:ext>
                  </a:extLst>
                </a:gridCol>
                <a:gridCol w="1327179">
                  <a:extLst>
                    <a:ext uri="{9D8B030D-6E8A-4147-A177-3AD203B41FA5}">
                      <a16:colId xmlns:a16="http://schemas.microsoft.com/office/drawing/2014/main" val="1910261345"/>
                    </a:ext>
                  </a:extLst>
                </a:gridCol>
                <a:gridCol w="1386163">
                  <a:extLst>
                    <a:ext uri="{9D8B030D-6E8A-4147-A177-3AD203B41FA5}">
                      <a16:colId xmlns:a16="http://schemas.microsoft.com/office/drawing/2014/main" val="1099101448"/>
                    </a:ext>
                  </a:extLst>
                </a:gridCol>
                <a:gridCol w="1667820">
                  <a:extLst>
                    <a:ext uri="{9D8B030D-6E8A-4147-A177-3AD203B41FA5}">
                      <a16:colId xmlns:a16="http://schemas.microsoft.com/office/drawing/2014/main" val="2193302037"/>
                    </a:ext>
                  </a:extLst>
                </a:gridCol>
                <a:gridCol w="2595370">
                  <a:extLst>
                    <a:ext uri="{9D8B030D-6E8A-4147-A177-3AD203B41FA5}">
                      <a16:colId xmlns:a16="http://schemas.microsoft.com/office/drawing/2014/main" val="594969092"/>
                    </a:ext>
                  </a:extLst>
                </a:gridCol>
              </a:tblGrid>
              <a:tr h="3041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Medio Necesario*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U/M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Precio Unitario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Cantidad Necesaria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2262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972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030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634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051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13089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86697" y="3716594"/>
            <a:ext cx="111350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Pueden ser medios básicos, materiales gastables u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otros</a:t>
            </a:r>
          </a:p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Para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cada tipo de medio se confeccionará la tabla correspondiente por año de duración del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Proyecto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05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0528" y="132737"/>
            <a:ext cx="8406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defRPr>
            </a:lvl1pPr>
          </a:lstStyle>
          <a:p>
            <a:r>
              <a:rPr lang="es-ES" dirty="0"/>
              <a:t>Otras actividades que requieren ser financiadas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75118"/>
              </p:ext>
            </p:extLst>
          </p:nvPr>
        </p:nvGraphicFramePr>
        <p:xfrm>
          <a:off x="560439" y="2028689"/>
          <a:ext cx="11238272" cy="2208276"/>
        </p:xfrm>
        <a:graphic>
          <a:graphicData uri="http://schemas.openxmlformats.org/drawingml/2006/table">
            <a:tbl>
              <a:tblPr firstRow="1" firstCol="1" bandRow="1"/>
              <a:tblGrid>
                <a:gridCol w="1366363">
                  <a:extLst>
                    <a:ext uri="{9D8B030D-6E8A-4147-A177-3AD203B41FA5}">
                      <a16:colId xmlns:a16="http://schemas.microsoft.com/office/drawing/2014/main" val="2800672893"/>
                    </a:ext>
                  </a:extLst>
                </a:gridCol>
                <a:gridCol w="851274">
                  <a:extLst>
                    <a:ext uri="{9D8B030D-6E8A-4147-A177-3AD203B41FA5}">
                      <a16:colId xmlns:a16="http://schemas.microsoft.com/office/drawing/2014/main" val="166155179"/>
                    </a:ext>
                  </a:extLst>
                </a:gridCol>
                <a:gridCol w="1056505">
                  <a:extLst>
                    <a:ext uri="{9D8B030D-6E8A-4147-A177-3AD203B41FA5}">
                      <a16:colId xmlns:a16="http://schemas.microsoft.com/office/drawing/2014/main" val="435824840"/>
                    </a:ext>
                  </a:extLst>
                </a:gridCol>
                <a:gridCol w="1837111">
                  <a:extLst>
                    <a:ext uri="{9D8B030D-6E8A-4147-A177-3AD203B41FA5}">
                      <a16:colId xmlns:a16="http://schemas.microsoft.com/office/drawing/2014/main" val="929036508"/>
                    </a:ext>
                  </a:extLst>
                </a:gridCol>
                <a:gridCol w="851274">
                  <a:extLst>
                    <a:ext uri="{9D8B030D-6E8A-4147-A177-3AD203B41FA5}">
                      <a16:colId xmlns:a16="http://schemas.microsoft.com/office/drawing/2014/main" val="1245017204"/>
                    </a:ext>
                  </a:extLst>
                </a:gridCol>
                <a:gridCol w="1020569">
                  <a:extLst>
                    <a:ext uri="{9D8B030D-6E8A-4147-A177-3AD203B41FA5}">
                      <a16:colId xmlns:a16="http://schemas.microsoft.com/office/drawing/2014/main" val="3101054053"/>
                    </a:ext>
                  </a:extLst>
                </a:gridCol>
                <a:gridCol w="1702551">
                  <a:extLst>
                    <a:ext uri="{9D8B030D-6E8A-4147-A177-3AD203B41FA5}">
                      <a16:colId xmlns:a16="http://schemas.microsoft.com/office/drawing/2014/main" val="2523012272"/>
                    </a:ext>
                  </a:extLst>
                </a:gridCol>
                <a:gridCol w="1574078">
                  <a:extLst>
                    <a:ext uri="{9D8B030D-6E8A-4147-A177-3AD203B41FA5}">
                      <a16:colId xmlns:a16="http://schemas.microsoft.com/office/drawing/2014/main" val="3982181700"/>
                    </a:ext>
                  </a:extLst>
                </a:gridCol>
                <a:gridCol w="978547">
                  <a:extLst>
                    <a:ext uri="{9D8B030D-6E8A-4147-A177-3AD203B41FA5}">
                      <a16:colId xmlns:a16="http://schemas.microsoft.com/office/drawing/2014/main" val="3843028789"/>
                    </a:ext>
                  </a:extLst>
                </a:gridCol>
              </a:tblGrid>
              <a:tr h="605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Lugar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Pasaje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Dieta (Alojamiento y alimentación)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Cant. de Días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Dieta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(4)*(5)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pasaje y dietas/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participante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(3)+(6)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 err="1" smtClean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(7)*(8)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72503"/>
                  </a:ext>
                </a:extLst>
              </a:tr>
              <a:tr h="488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(9)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605434"/>
                  </a:ext>
                </a:extLst>
              </a:tr>
              <a:tr h="48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378795"/>
                  </a:ext>
                </a:extLst>
              </a:tr>
              <a:tr h="488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8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3275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60440" y="870164"/>
            <a:ext cx="1123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Viajes y Dietas por año de duración del Proyecto Año</a:t>
            </a:r>
            <a:r>
              <a:rPr lang="es-ES" sz="2800" dirty="0" smtClean="0">
                <a:latin typeface="Arial Black" panose="020B0A04020102020204" pitchFamily="34" charset="0"/>
              </a:rPr>
              <a:t>________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955" y="4748975"/>
            <a:ext cx="11385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 b="1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defRPr>
            </a:lvl1pPr>
          </a:lstStyle>
          <a:p>
            <a:pPr algn="ctr"/>
            <a:r>
              <a:rPr lang="es-ES" dirty="0"/>
              <a:t>Para el cálculo de las dietas se considerarán los montos establecidos por el MFP de </a:t>
            </a:r>
            <a:r>
              <a:rPr lang="es-ES" dirty="0" smtClean="0"/>
              <a:t>70 pesos </a:t>
            </a:r>
            <a:r>
              <a:rPr lang="es-ES" dirty="0"/>
              <a:t>para Alimentación (</a:t>
            </a:r>
            <a:r>
              <a:rPr lang="es-ES" dirty="0" smtClean="0"/>
              <a:t>10-D, 30-A </a:t>
            </a:r>
            <a:r>
              <a:rPr lang="es-ES" dirty="0"/>
              <a:t>y </a:t>
            </a:r>
            <a:r>
              <a:rPr lang="es-ES" dirty="0" smtClean="0"/>
              <a:t>30-C), </a:t>
            </a:r>
            <a:r>
              <a:rPr lang="es-ES" dirty="0"/>
              <a:t>70 pesos para Hospedaje más el costo de la transportación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93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0" y="20777"/>
            <a:ext cx="1219199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PRESUPUESTO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GLOBAL DEL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PROYECTO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93964" y="526479"/>
            <a:ext cx="118456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Se elabora por el jefe de proyecto de conjunto con el área económica de la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EEP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debe tomar en cuenta la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RM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401/2011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del MFP,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relativa a los clasificadores por objetos de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gastos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073" y="4655134"/>
            <a:ext cx="11513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marR="0" lvl="0" indent="-45720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Se construyen tantas </a:t>
            </a:r>
            <a:r>
              <a:rPr lang="es-ES" dirty="0" smtClean="0"/>
              <a:t>tablas </a:t>
            </a:r>
            <a:r>
              <a:rPr lang="es-ES" dirty="0"/>
              <a:t>anexas como sean necesarias</a:t>
            </a:r>
          </a:p>
        </p:txBody>
      </p:sp>
    </p:spTree>
    <p:extLst>
      <p:ext uri="{BB962C8B-B14F-4D97-AF65-F5344CB8AC3E}">
        <p14:creationId xmlns:p14="http://schemas.microsoft.com/office/powerpoint/2010/main" val="234040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017100"/>
              </p:ext>
            </p:extLst>
          </p:nvPr>
        </p:nvGraphicFramePr>
        <p:xfrm>
          <a:off x="166255" y="116795"/>
          <a:ext cx="11845639" cy="6653276"/>
        </p:xfrm>
        <a:graphic>
          <a:graphicData uri="http://schemas.openxmlformats.org/drawingml/2006/table">
            <a:tbl>
              <a:tblPr firstRow="1" firstCol="1" bandRow="1"/>
              <a:tblGrid>
                <a:gridCol w="6075831">
                  <a:extLst>
                    <a:ext uri="{9D8B030D-6E8A-4147-A177-3AD203B41FA5}">
                      <a16:colId xmlns:a16="http://schemas.microsoft.com/office/drawing/2014/main" val="3259125256"/>
                    </a:ext>
                  </a:extLst>
                </a:gridCol>
                <a:gridCol w="970343">
                  <a:extLst>
                    <a:ext uri="{9D8B030D-6E8A-4147-A177-3AD203B41FA5}">
                      <a16:colId xmlns:a16="http://schemas.microsoft.com/office/drawing/2014/main" val="1364477898"/>
                    </a:ext>
                  </a:extLst>
                </a:gridCol>
                <a:gridCol w="970342">
                  <a:extLst>
                    <a:ext uri="{9D8B030D-6E8A-4147-A177-3AD203B41FA5}">
                      <a16:colId xmlns:a16="http://schemas.microsoft.com/office/drawing/2014/main" val="3495467952"/>
                    </a:ext>
                  </a:extLst>
                </a:gridCol>
                <a:gridCol w="1149482">
                  <a:extLst>
                    <a:ext uri="{9D8B030D-6E8A-4147-A177-3AD203B41FA5}">
                      <a16:colId xmlns:a16="http://schemas.microsoft.com/office/drawing/2014/main" val="3351208944"/>
                    </a:ext>
                  </a:extLst>
                </a:gridCol>
                <a:gridCol w="970343">
                  <a:extLst>
                    <a:ext uri="{9D8B030D-6E8A-4147-A177-3AD203B41FA5}">
                      <a16:colId xmlns:a16="http://schemas.microsoft.com/office/drawing/2014/main" val="4208971948"/>
                    </a:ext>
                  </a:extLst>
                </a:gridCol>
                <a:gridCol w="811899">
                  <a:extLst>
                    <a:ext uri="{9D8B030D-6E8A-4147-A177-3AD203B41FA5}">
                      <a16:colId xmlns:a16="http://schemas.microsoft.com/office/drawing/2014/main" val="3532113196"/>
                    </a:ext>
                  </a:extLst>
                </a:gridCol>
                <a:gridCol w="897399">
                  <a:extLst>
                    <a:ext uri="{9D8B030D-6E8A-4147-A177-3AD203B41FA5}">
                      <a16:colId xmlns:a16="http://schemas.microsoft.com/office/drawing/2014/main" val="1373536480"/>
                    </a:ext>
                  </a:extLst>
                </a:gridCol>
              </a:tblGrid>
              <a:tr h="17938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Presupuesto Global  del Proyecto (en Miles de Pesos)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825518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Año1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Año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064555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CUP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MLC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CUP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MLC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CUP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rgbClr val="0070C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MLC</a:t>
                      </a:r>
                      <a:endParaRPr lang="es-ES" sz="2000" dirty="0">
                        <a:solidFill>
                          <a:srgbClr val="0070C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372171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Salario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245983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Otras retribuciones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780978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Salario  complementario (9,09 %  de 1+2  total anual)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679641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Subtotal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58748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Seguridad  Social (14% de 4)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452529"/>
                  </a:ext>
                </a:extLst>
              </a:tr>
              <a:tr h="5381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Impuestos por la utilización de la fuerza de trabajo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090848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Recursos materiales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371312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Subcontrataciones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075228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Otros recursos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159069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Subtotal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425965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Gastos  Corrientes Directos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388863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Gastos de Capital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221943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Gastos Indirectos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179108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Gastos   (</a:t>
                      </a:r>
                      <a:r>
                        <a:rPr lang="es-ES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872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57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0" y="28608"/>
            <a:ext cx="12192000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>
              <a:defRPr/>
            </a:pPr>
            <a:r>
              <a:rPr lang="es-ES" dirty="0">
                <a:solidFill>
                  <a:prstClr val="white"/>
                </a:solidFill>
              </a:rPr>
              <a:t>RECURSOS MATERIALES E INFRAESTRUCTURA DISPONIBLE Y/O REQUERIDA POR LAS ENTIDADES PARTICIPANTES PARA EJECUTAR EL PROYECTO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21668" y="4336922"/>
            <a:ext cx="11693238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En cuanto a la infraestructura y recursos materiales debe definirse lo que </a:t>
            </a:r>
            <a:r>
              <a:rPr lang="es-ES" sz="28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aportarían </a:t>
            </a:r>
            <a:r>
              <a:rPr lang="es-ES" sz="2800" dirty="0">
                <a:solidFill>
                  <a:prstClr val="black"/>
                </a:solidFill>
                <a:latin typeface="Arial Black" panose="020B0A04020102020204" pitchFamily="34" charset="0"/>
              </a:rPr>
              <a:t>los diferentes participantes y lo que seria necesario adquirir por el </a:t>
            </a:r>
            <a:r>
              <a:rPr lang="es-ES" sz="28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proyecto 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668" y="2094271"/>
            <a:ext cx="11693238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Plasmar </a:t>
            </a:r>
            <a:r>
              <a:rPr lang="es-ES" dirty="0"/>
              <a:t>todas las necesidades de recursos que se necesitan para cumplimentar las diferentes etapas del proyecto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7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3"/>
          <p:cNvSpPr txBox="1"/>
          <p:nvPr/>
        </p:nvSpPr>
        <p:spPr>
          <a:xfrm>
            <a:off x="0" y="13843"/>
            <a:ext cx="12192000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Recursos materiales e infraestructura disponible por las entidades para ejecutar el proyecto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691" y="983668"/>
            <a:ext cx="11970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T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ener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en cuenta, para las instituciones 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participantes: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691" y="1551701"/>
            <a:ext cx="119703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• Fortalezas </a:t>
            </a:r>
            <a:r>
              <a:rPr lang="es-ES" sz="2400" dirty="0">
                <a:latin typeface="Arial Black" panose="020B0A04020102020204" pitchFamily="34" charset="0"/>
              </a:rPr>
              <a:t>y debilidades en la gestión de recursos humanos, económicos y materiales</a:t>
            </a:r>
            <a:r>
              <a:rPr lang="es-ES" sz="2400" dirty="0" smtClean="0">
                <a:latin typeface="Arial Black" panose="020B0A04020102020204" pitchFamily="34" charset="0"/>
              </a:rPr>
              <a:t>.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• </a:t>
            </a:r>
            <a:r>
              <a:rPr lang="es-ES" sz="2400" dirty="0">
                <a:latin typeface="Arial Black" panose="020B0A04020102020204" pitchFamily="34" charset="0"/>
              </a:rPr>
              <a:t>C</a:t>
            </a:r>
            <a:r>
              <a:rPr lang="es-ES" sz="2400" dirty="0" smtClean="0">
                <a:latin typeface="Arial Black" panose="020B0A04020102020204" pitchFamily="34" charset="0"/>
              </a:rPr>
              <a:t>anales </a:t>
            </a:r>
            <a:r>
              <a:rPr lang="es-ES" sz="2400" dirty="0">
                <a:latin typeface="Arial Black" panose="020B0A04020102020204" pitchFamily="34" charset="0"/>
              </a:rPr>
              <a:t>de comunicación internos, </a:t>
            </a:r>
            <a:r>
              <a:rPr lang="es-ES" sz="2400" dirty="0" smtClean="0">
                <a:latin typeface="Arial Black" panose="020B0A04020102020204" pitchFamily="34" charset="0"/>
              </a:rPr>
              <a:t>buena comunicación con </a:t>
            </a:r>
            <a:r>
              <a:rPr lang="es-ES" sz="2400" dirty="0">
                <a:latin typeface="Arial Black" panose="020B0A04020102020204" pitchFamily="34" charset="0"/>
              </a:rPr>
              <a:t>otras instancias, públicas y privadas, favoreciendo el trabajo en red</a:t>
            </a:r>
            <a:r>
              <a:rPr lang="es-ES" sz="2400" dirty="0" smtClean="0">
                <a:latin typeface="Arial Black" panose="020B0A04020102020204" pitchFamily="34" charset="0"/>
              </a:rPr>
              <a:t>.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• Trayectoria </a:t>
            </a:r>
            <a:r>
              <a:rPr lang="es-ES" sz="2400" dirty="0">
                <a:latin typeface="Arial Black" panose="020B0A04020102020204" pitchFamily="34" charset="0"/>
              </a:rPr>
              <a:t>de la </a:t>
            </a:r>
            <a:r>
              <a:rPr lang="es-ES" sz="2400" dirty="0" smtClean="0">
                <a:latin typeface="Arial Black" panose="020B0A04020102020204" pitchFamily="34" charset="0"/>
              </a:rPr>
              <a:t>institución en </a:t>
            </a:r>
            <a:r>
              <a:rPr lang="es-ES" sz="2400" dirty="0">
                <a:latin typeface="Arial Black" panose="020B0A04020102020204" pitchFamily="34" charset="0"/>
              </a:rPr>
              <a:t>aquellos aspectos en los que se circunscriben las acciones </a:t>
            </a:r>
            <a:r>
              <a:rPr lang="es-ES" sz="2400" dirty="0" smtClean="0">
                <a:latin typeface="Arial Black" panose="020B0A04020102020204" pitchFamily="34" charset="0"/>
              </a:rPr>
              <a:t>proyectadas.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• Conocimiento </a:t>
            </a:r>
            <a:r>
              <a:rPr lang="es-ES" sz="2400" dirty="0">
                <a:latin typeface="Arial Black" panose="020B0A04020102020204" pitchFamily="34" charset="0"/>
              </a:rPr>
              <a:t>y enraizamiento de las entidades en el territorio en el que se circunscribe el </a:t>
            </a:r>
            <a:r>
              <a:rPr lang="es-ES" sz="2400" dirty="0" smtClean="0">
                <a:latin typeface="Arial Black" panose="020B0A04020102020204" pitchFamily="34" charset="0"/>
              </a:rPr>
              <a:t>proyecto. 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1169" y="5721921"/>
            <a:ext cx="108619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Esta información se toma del análisis de viabilidad del factor aspectos institucionales</a:t>
            </a:r>
          </a:p>
        </p:txBody>
      </p:sp>
    </p:spTree>
    <p:extLst>
      <p:ext uri="{BB962C8B-B14F-4D97-AF65-F5344CB8AC3E}">
        <p14:creationId xmlns:p14="http://schemas.microsoft.com/office/powerpoint/2010/main" val="82328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" y="4156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V. ANÁLISIS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 PREFACTIBILIDAD TÉCNICO-ECONÓMICA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21672" y="621663"/>
            <a:ext cx="8863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/>
              <a:t>P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ara proyectos que requieran de inversión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255" y="1233043"/>
            <a:ext cx="11748654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En dependencia de las características del proyecto, incluye: aspectos técnicos, económicos y de mercado, capacidad de asimilación y desarrollo, energía, materias primas y recursos naturales, calidad, medio ambiente, propiedad intelectual, tecnologías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constructivas</a:t>
            </a:r>
            <a:endParaRPr lang="es-ES" dirty="0"/>
          </a:p>
        </p:txBody>
      </p:sp>
      <p:sp>
        <p:nvSpPr>
          <p:cNvPr id="8" name="TextBox 7"/>
          <p:cNvSpPr txBox="1"/>
          <p:nvPr/>
        </p:nvSpPr>
        <p:spPr>
          <a:xfrm>
            <a:off x="166255" y="3796145"/>
            <a:ext cx="117486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Arial Black" panose="020B0A04020102020204" pitchFamily="34" charset="0"/>
              </a:rPr>
              <a:t>Si el proyecto requiere de este tipo de análisis la gerencia debe valorar si incorpora un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personal calificado </a:t>
            </a:r>
            <a:r>
              <a:rPr lang="es-ES" sz="2800" dirty="0">
                <a:latin typeface="Arial Black" panose="020B0A04020102020204" pitchFamily="34" charset="0"/>
              </a:rPr>
              <a:t>como parte de la planificación de los recursos humanos o contrata los servicios de alguna agencia o empresa especializada para realizarlo; pero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deben hacerlo especialistas en esta temática</a:t>
            </a:r>
            <a:r>
              <a:rPr lang="es-ES" sz="28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801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0" y="20777"/>
            <a:ext cx="12191999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>
              <a:defRPr/>
            </a:pPr>
            <a:r>
              <a:rPr lang="es-ES" dirty="0">
                <a:solidFill>
                  <a:prstClr val="white"/>
                </a:solidFill>
              </a:rPr>
              <a:t>VI.	Factores que aseguran la sostenibilidad de los resultados del proyecto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0218" y="1413164"/>
            <a:ext cx="236912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 Black" panose="020B0A04020102020204" pitchFamily="34" charset="0"/>
              </a:rPr>
              <a:t>científicos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53351" y="1149919"/>
            <a:ext cx="282632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tecnológicos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23575" y="1245568"/>
            <a:ext cx="257694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económicos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16436" y="2144341"/>
            <a:ext cx="188421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sociales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869" y="2206894"/>
            <a:ext cx="3976255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 medioambientales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0218" y="2940752"/>
            <a:ext cx="112083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DEBEN FORMULARSE A PARTIR DEL ANÁLISIS DE VIABILIDAD O SOSTENIBILIDAD REALIZADO AL FINALIZAR MML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1273" y="4591662"/>
            <a:ext cx="10986654" cy="18158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Es fundamental demostrar que una vez concluido el proyecto existirán todas las condiciones necesarias para que se apliquen, mantengan o incrementen sus beneficios en las diferentes esferas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57724" y="2119765"/>
            <a:ext cx="130501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Otras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071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9500"/>
            <a:ext cx="12192000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ctr">
              <a:defRPr sz="2800">
                <a:solidFill>
                  <a:prstClr val="white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VII.	REFERENCIAS </a:t>
            </a:r>
            <a:r>
              <a:rPr lang="es-ES" dirty="0" smtClean="0"/>
              <a:t>BIBLIOGRÁFICAS </a:t>
            </a:r>
            <a:r>
              <a:rPr lang="es-ES" dirty="0"/>
              <a:t>UTILIZADAS EN EL PROYECTO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9432" y="1991032"/>
            <a:ext cx="11208774" cy="169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Se deben utilizar las Normas Cubanas y referirse a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bibliografías de los últimos diez (10)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años</a:t>
            </a:r>
            <a:endParaRPr lang="en-U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s-E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936668" y="174182"/>
            <a:ext cx="265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S_tradnl" sz="3200" dirty="0">
                <a:solidFill>
                  <a:srgbClr val="002060"/>
                </a:solidFill>
                <a:latin typeface="Arial Black" panose="020B0A04020102020204" pitchFamily="34" charset="0"/>
              </a:rPr>
              <a:t>SUMARIO </a:t>
            </a:r>
          </a:p>
        </p:txBody>
      </p:sp>
      <p:grpSp>
        <p:nvGrpSpPr>
          <p:cNvPr id="6" name="Grupo 9"/>
          <p:cNvGrpSpPr/>
          <p:nvPr/>
        </p:nvGrpSpPr>
        <p:grpSpPr>
          <a:xfrm>
            <a:off x="443842" y="979716"/>
            <a:ext cx="506186" cy="523220"/>
            <a:chOff x="827313" y="1045029"/>
            <a:chExt cx="674915" cy="523220"/>
          </a:xfrm>
        </p:grpSpPr>
        <p:sp>
          <p:nvSpPr>
            <p:cNvPr id="7" name="Hexágono 6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s-ES_tradnl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936172" y="1045029"/>
              <a:ext cx="4354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</p:grpSp>
      <p:cxnSp>
        <p:nvCxnSpPr>
          <p:cNvPr id="13" name="Conector recto de flecha 12"/>
          <p:cNvCxnSpPr/>
          <p:nvPr/>
        </p:nvCxnSpPr>
        <p:spPr>
          <a:xfrm>
            <a:off x="671085" y="1502936"/>
            <a:ext cx="1104986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o 13"/>
          <p:cNvGrpSpPr/>
          <p:nvPr/>
        </p:nvGrpSpPr>
        <p:grpSpPr>
          <a:xfrm>
            <a:off x="581390" y="2595332"/>
            <a:ext cx="506186" cy="523220"/>
            <a:chOff x="827313" y="1045029"/>
            <a:chExt cx="674915" cy="523220"/>
          </a:xfrm>
          <a:solidFill>
            <a:srgbClr val="C00000"/>
          </a:solidFill>
        </p:grpSpPr>
        <p:sp>
          <p:nvSpPr>
            <p:cNvPr id="15" name="Hexágono 14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s-ES_tradnl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936171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</p:grpSp>
      <p:cxnSp>
        <p:nvCxnSpPr>
          <p:cNvPr id="19" name="Conector recto de flecha 18"/>
          <p:cNvCxnSpPr/>
          <p:nvPr/>
        </p:nvCxnSpPr>
        <p:spPr>
          <a:xfrm>
            <a:off x="767816" y="3132403"/>
            <a:ext cx="100664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1205345" y="979716"/>
            <a:ext cx="100445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El modelo CITMA de perfil de proyecto </a:t>
            </a:r>
            <a:r>
              <a:rPr lang="es-ES" sz="2800" dirty="0" smtClean="0">
                <a:latin typeface="Arial Black" panose="020B0A04020102020204" pitchFamily="34" charset="0"/>
              </a:rPr>
              <a:t>CTI. </a:t>
            </a:r>
            <a:r>
              <a:rPr lang="es-ES" sz="2800" dirty="0">
                <a:latin typeface="Arial Black" panose="020B0A04020102020204" pitchFamily="34" charset="0"/>
              </a:rPr>
              <a:t>Su vínculo con la MML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1302328" y="2664602"/>
            <a:ext cx="92825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Presentación y aprobación de proyectos </a:t>
            </a:r>
            <a:r>
              <a:rPr lang="es-ES" dirty="0" smtClean="0"/>
              <a:t>CTI. </a:t>
            </a:r>
            <a:r>
              <a:rPr lang="es-ES" dirty="0"/>
              <a:t>Procedimiento a seguir</a:t>
            </a:r>
          </a:p>
        </p:txBody>
      </p:sp>
      <p:grpSp>
        <p:nvGrpSpPr>
          <p:cNvPr id="18" name="Grupo 13"/>
          <p:cNvGrpSpPr/>
          <p:nvPr/>
        </p:nvGrpSpPr>
        <p:grpSpPr>
          <a:xfrm>
            <a:off x="567532" y="4202467"/>
            <a:ext cx="506186" cy="523220"/>
            <a:chOff x="827313" y="1045029"/>
            <a:chExt cx="674915" cy="523220"/>
          </a:xfrm>
          <a:solidFill>
            <a:srgbClr val="00B050"/>
          </a:solidFill>
        </p:grpSpPr>
        <p:sp>
          <p:nvSpPr>
            <p:cNvPr id="20" name="Hexágono 19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s-ES_tradnl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936171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</p:grpSp>
      <p:cxnSp>
        <p:nvCxnSpPr>
          <p:cNvPr id="22" name="Conector recto de flecha 21"/>
          <p:cNvCxnSpPr/>
          <p:nvPr/>
        </p:nvCxnSpPr>
        <p:spPr>
          <a:xfrm>
            <a:off x="920216" y="4739545"/>
            <a:ext cx="9373711" cy="13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1302327" y="4285592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La contratación del proyecto. Los recursos financieros</a:t>
            </a:r>
          </a:p>
        </p:txBody>
      </p:sp>
      <p:grpSp>
        <p:nvGrpSpPr>
          <p:cNvPr id="23" name="Grupo 13"/>
          <p:cNvGrpSpPr/>
          <p:nvPr/>
        </p:nvGrpSpPr>
        <p:grpSpPr>
          <a:xfrm>
            <a:off x="581382" y="5490944"/>
            <a:ext cx="506186" cy="523220"/>
            <a:chOff x="827313" y="1045029"/>
            <a:chExt cx="674915" cy="523220"/>
          </a:xfrm>
          <a:solidFill>
            <a:srgbClr val="002060"/>
          </a:solidFill>
        </p:grpSpPr>
        <p:sp>
          <p:nvSpPr>
            <p:cNvPr id="24" name="Hexágono 19"/>
            <p:cNvSpPr/>
            <p:nvPr/>
          </p:nvSpPr>
          <p:spPr>
            <a:xfrm>
              <a:off x="827313" y="1045029"/>
              <a:ext cx="674915" cy="523220"/>
            </a:xfrm>
            <a:prstGeom prst="hexagon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s-ES_tradnl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5" name="CuadroTexto 20"/>
            <p:cNvSpPr txBox="1"/>
            <p:nvPr/>
          </p:nvSpPr>
          <p:spPr>
            <a:xfrm>
              <a:off x="936171" y="1045029"/>
              <a:ext cx="43542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ES_tradnl" sz="2800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</p:grpSp>
      <p:cxnSp>
        <p:nvCxnSpPr>
          <p:cNvPr id="26" name="Conector recto de flecha 21"/>
          <p:cNvCxnSpPr/>
          <p:nvPr/>
        </p:nvCxnSpPr>
        <p:spPr>
          <a:xfrm>
            <a:off x="989486" y="5986457"/>
            <a:ext cx="9373711" cy="13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02327" y="5490944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La ejecución del proyecto. Su diseminación y finalización</a:t>
            </a:r>
          </a:p>
        </p:txBody>
      </p:sp>
    </p:spTree>
    <p:extLst>
      <p:ext uri="{BB962C8B-B14F-4D97-AF65-F5344CB8AC3E}">
        <p14:creationId xmlns:p14="http://schemas.microsoft.com/office/powerpoint/2010/main" val="78083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950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ctr">
              <a:defRPr sz="2800">
                <a:solidFill>
                  <a:prstClr val="white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VIII.	ANEXOS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6477" y="707923"/>
            <a:ext cx="1173971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Arial Black" panose="020B0A04020102020204" pitchFamily="34" charset="0"/>
              </a:rPr>
              <a:t>VIII.1. Aval del </a:t>
            </a:r>
            <a:r>
              <a:rPr lang="en-US" sz="2400" dirty="0" err="1">
                <a:latin typeface="Arial Black" panose="020B0A04020102020204" pitchFamily="34" charset="0"/>
              </a:rPr>
              <a:t>Consejo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Científico</a:t>
            </a:r>
            <a:endParaRPr lang="en-US" sz="2400" dirty="0" smtClean="0">
              <a:latin typeface="Arial Black" panose="020B0A04020102020204" pitchFamily="34" charset="0"/>
            </a:endParaRPr>
          </a:p>
          <a:p>
            <a:pPr algn="just"/>
            <a:endParaRPr lang="en-U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VIII.2</a:t>
            </a:r>
            <a:r>
              <a:rPr lang="es-ES" sz="2400" dirty="0">
                <a:latin typeface="Arial Black" panose="020B0A04020102020204" pitchFamily="34" charset="0"/>
              </a:rPr>
              <a:t>. Compromiso de participación de las </a:t>
            </a:r>
            <a:r>
              <a:rPr lang="es-ES" sz="2400" dirty="0" smtClean="0">
                <a:latin typeface="Arial Black" panose="020B0A04020102020204" pitchFamily="34" charset="0"/>
              </a:rPr>
              <a:t>instituciones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VIII.3. Compromiso de apoyo de los clientes </a:t>
            </a:r>
            <a:r>
              <a:rPr lang="es-ES" sz="2400" dirty="0" smtClean="0">
                <a:latin typeface="Arial Black" panose="020B0A04020102020204" pitchFamily="34" charset="0"/>
              </a:rPr>
              <a:t>identificados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VIII.4. Certificación del coeficiente de gasto indirecto de las instituciones participantes </a:t>
            </a:r>
            <a:endParaRPr lang="es-ES" sz="2400" dirty="0" smtClean="0">
              <a:latin typeface="Arial Black" panose="020B0A04020102020204" pitchFamily="34" charset="0"/>
            </a:endParaRP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VIII.6. </a:t>
            </a:r>
            <a:r>
              <a:rPr lang="es-ES" sz="2400" dirty="0" smtClean="0">
                <a:latin typeface="Arial Black" panose="020B0A04020102020204" pitchFamily="34" charset="0"/>
              </a:rPr>
              <a:t>Resumen Currículum Vitae </a:t>
            </a:r>
            <a:r>
              <a:rPr lang="es-ES" sz="2400" dirty="0">
                <a:latin typeface="Arial Black" panose="020B0A04020102020204" pitchFamily="34" charset="0"/>
              </a:rPr>
              <a:t>del </a:t>
            </a:r>
            <a:r>
              <a:rPr lang="es-ES" sz="2400" dirty="0" smtClean="0">
                <a:latin typeface="Arial Black" panose="020B0A04020102020204" pitchFamily="34" charset="0"/>
              </a:rPr>
              <a:t>Equipo </a:t>
            </a:r>
            <a:r>
              <a:rPr lang="es-ES" sz="2400" dirty="0">
                <a:latin typeface="Arial Black" panose="020B0A04020102020204" pitchFamily="34" charset="0"/>
              </a:rPr>
              <a:t>de Investigación del </a:t>
            </a:r>
            <a:r>
              <a:rPr lang="es-ES" sz="2400" dirty="0" smtClean="0">
                <a:latin typeface="Arial Black" panose="020B0A04020102020204" pitchFamily="34" charset="0"/>
              </a:rPr>
              <a:t>Proyecto 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" y="5279923"/>
            <a:ext cx="12191998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ctr">
              <a:defRPr sz="2800">
                <a:solidFill>
                  <a:prstClr val="white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IX.	COMPATIBILIZACIÓN CON LA DEFENSA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4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77091" y="872825"/>
            <a:ext cx="11693236" cy="2031325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DESPUÉS DE ELABORADO EL PERFIL DEL PROYECTO, HAY QUE GESTIONAR LA APROBACIÓN DEFINITIVA PARA INICIARLO Y EJECUTARLO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1219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77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0" y="0"/>
            <a:ext cx="12178145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0" y="-24"/>
            <a:ext cx="12192000" cy="523220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GESTIÓN DE LA APROBACIÓN DEFINITIVA DEL PROYECTO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361178" y="1785927"/>
            <a:ext cx="3214710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Requisito para poder iniciar y ejecutar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7546842" y="1857365"/>
            <a:ext cx="3429024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Depende del tipo de proyecto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779245" y="4500571"/>
            <a:ext cx="4500594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En todos los casos requiere de un aval del CC de la EEP</a:t>
            </a:r>
          </a:p>
        </p:txBody>
      </p:sp>
      <p:cxnSp>
        <p:nvCxnSpPr>
          <p:cNvPr id="9" name="8 Conector recto de flecha"/>
          <p:cNvCxnSpPr/>
          <p:nvPr/>
        </p:nvCxnSpPr>
        <p:spPr>
          <a:xfrm rot="5400000">
            <a:off x="3238480" y="1357298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4310050" y="2714620"/>
            <a:ext cx="342902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5400000">
            <a:off x="8131983" y="1393017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60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52662" y="71414"/>
            <a:ext cx="700092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Presentación y aprobación de PAP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095472" y="1048392"/>
            <a:ext cx="785818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Primera y más importante perspectiva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5810248" y="714356"/>
            <a:ext cx="428628" cy="285752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49647" y="2117704"/>
            <a:ext cx="7072362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Aceptación garantiza la calidad en la elaboración del perfil</a:t>
            </a:r>
          </a:p>
        </p:txBody>
      </p:sp>
      <p:sp>
        <p:nvSpPr>
          <p:cNvPr id="8" name="7 Flecha abajo"/>
          <p:cNvSpPr/>
          <p:nvPr/>
        </p:nvSpPr>
        <p:spPr>
          <a:xfrm>
            <a:off x="5810248" y="1643050"/>
            <a:ext cx="428628" cy="42862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095472" y="3910886"/>
            <a:ext cx="735811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Criterio de un GE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perteneciente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 diferentes instituciones</a:t>
            </a:r>
          </a:p>
        </p:txBody>
      </p:sp>
      <p:sp>
        <p:nvSpPr>
          <p:cNvPr id="11" name="10 Flecha derecha"/>
          <p:cNvSpPr/>
          <p:nvPr/>
        </p:nvSpPr>
        <p:spPr>
          <a:xfrm rot="16200000">
            <a:off x="5764335" y="3325526"/>
            <a:ext cx="571504" cy="3571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105408" y="5244824"/>
            <a:ext cx="2857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Responde a intereses del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Programa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3" name="12 Flecha curvada hacia la derecha"/>
          <p:cNvSpPr/>
          <p:nvPr/>
        </p:nvSpPr>
        <p:spPr>
          <a:xfrm>
            <a:off x="4185343" y="5071718"/>
            <a:ext cx="760729" cy="1000488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62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/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Programas Nacionales </a:t>
            </a:r>
            <a:r>
              <a:rPr kumimoji="0" lang="es-ES_tradnl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de </a:t>
            </a:r>
            <a:r>
              <a:rPr kumimoji="0" lang="es-ES_tradnl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CTI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817" y="1894048"/>
            <a:ext cx="11623965" cy="3418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LAS CONVOCATORIAS SE LIBRAN ENTRE SEPTIEMBRE Y OCTUBRE CADA AÑO. TAMBIÉN SE PUEDE CONTACTAR DIRECTAMENTE A LOS JEFES Y/O SECRETARIOS DE LOS PROGRAMAS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01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775520" y="44624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SELECCIÓN DE UN PROYECTO COMO PAP</a:t>
            </a:r>
          </a:p>
        </p:txBody>
      </p:sp>
      <p:sp>
        <p:nvSpPr>
          <p:cNvPr id="4" name="CuadroTexto 3"/>
          <p:cNvSpPr txBox="1"/>
          <p:nvPr/>
        </p:nvSpPr>
        <p:spPr>
          <a:xfrm rot="18297988">
            <a:off x="8369706" y="2195282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Evaluación del GE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60217" y="891877"/>
            <a:ext cx="1068185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Vinculación proyecto-programa (10)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Coherencia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obj-result-activ-presup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(15)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Metodología a utilizar (15)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Corresp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recursos solicitados-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result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(15)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Capacidad de entidades e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invest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(15)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Tiempo de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invest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al proyecto (10)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Vinculación de entidades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particip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(10)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Impactos esperados (20)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775959" y="4653136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APROBADO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5814512" y="5373216"/>
            <a:ext cx="576064" cy="5040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861818" y="609329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65 PUNTOS</a:t>
            </a:r>
          </a:p>
        </p:txBody>
      </p:sp>
    </p:spTree>
    <p:extLst>
      <p:ext uri="{BB962C8B-B14F-4D97-AF65-F5344CB8AC3E}">
        <p14:creationId xmlns:p14="http://schemas.microsoft.com/office/powerpoint/2010/main" val="14127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666876" y="71414"/>
            <a:ext cx="892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PROCEDIMIENTO PROYECTO COMO PAP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09537" y="714356"/>
            <a:ext cx="11420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Compatibilización con la defensa por jefe del programa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Información oficial a EEP (Dictamen de aprobación)  </a:t>
            </a:r>
          </a:p>
        </p:txBody>
      </p:sp>
      <p:sp>
        <p:nvSpPr>
          <p:cNvPr id="7" name="6 CuadroTexto"/>
          <p:cNvSpPr txBox="1"/>
          <p:nvPr/>
        </p:nvSpPr>
        <p:spPr>
          <a:xfrm rot="20355061">
            <a:off x="432719" y="2857496"/>
            <a:ext cx="214314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Programa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881422" y="2643183"/>
            <a:ext cx="4357718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Institución que gestiona el programa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739206" y="2714620"/>
            <a:ext cx="1643074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EEP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09629" y="4214818"/>
            <a:ext cx="2071702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Proyecto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224458" y="4071943"/>
            <a:ext cx="1928826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Jefe del proyecto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8396304" y="4443420"/>
            <a:ext cx="2286016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Aprobado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024034" y="5429264"/>
            <a:ext cx="1643074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Código 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952860" y="5429264"/>
            <a:ext cx="2714644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PP221LH066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7681898" y="6215082"/>
            <a:ext cx="3357586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Firmas y cuño</a:t>
            </a:r>
          </a:p>
        </p:txBody>
      </p:sp>
    </p:spTree>
    <p:extLst>
      <p:ext uri="{BB962C8B-B14F-4D97-AF65-F5344CB8AC3E}">
        <p14:creationId xmlns:p14="http://schemas.microsoft.com/office/powerpoint/2010/main" val="16149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6696"/>
            <a:ext cx="121920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Presentación de proyectos institucionales y empresariales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77091" y="1071546"/>
            <a:ext cx="1152698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Se elaboran sobre la base de demandas de las instituciones o de las empresas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Son aprobados por el director de la institución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La compatibilización con la defensa la realiza el jefe de proyecto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65018" y="4857760"/>
            <a:ext cx="1066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LA EXPERTICIA PROVIENE DEL CONSEJO CIENTÍFICO DE LA EEP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40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09852" y="48260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CONTRATACIÓN DE PROYECTOS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66255" y="642919"/>
            <a:ext cx="117625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Respaldo legal al proyecto aprobado, cualquiera sea su tipo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El jefe de proyecto lo elabora, con la asesoría del especialista jurídico de su entidad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03057" y="3071811"/>
            <a:ext cx="3000396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Identificación de las partes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560431" y="2928935"/>
            <a:ext cx="2357454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Objeto del Contrato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757819" y="3046398"/>
            <a:ext cx="2857488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Obligaciones de las partes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515996" y="4214818"/>
            <a:ext cx="2000264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Vigencia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838631" y="4214819"/>
            <a:ext cx="2571768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Solución de conflictos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49030" y="4929198"/>
            <a:ext cx="142876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Firma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050710" y="5110605"/>
            <a:ext cx="321471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Modificaciones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074504" y="6143644"/>
            <a:ext cx="2857520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Suplementos</a:t>
            </a:r>
          </a:p>
        </p:txBody>
      </p:sp>
      <p:sp>
        <p:nvSpPr>
          <p:cNvPr id="13" name="12 Flecha curvada hacia la derecha"/>
          <p:cNvSpPr/>
          <p:nvPr/>
        </p:nvSpPr>
        <p:spPr>
          <a:xfrm rot="1257479">
            <a:off x="3337444" y="5587256"/>
            <a:ext cx="602278" cy="606091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34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CuadroTexto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309918" y="71414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RECURSOS FINANCIEROS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04801" y="428605"/>
            <a:ext cx="11707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Requisito para iniciar ejecución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: presupuesto en Plan Técnico Económico de la EEP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6271781" y="1357298"/>
            <a:ext cx="642942" cy="50006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971118" y="1928802"/>
            <a:ext cx="3357554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594591" y="1928802"/>
            <a:ext cx="2786082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ASIGNACIÓN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14749" y="197708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7886708" y="192880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810248" y="185736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310050" y="2500306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centro de costo </a:t>
            </a:r>
          </a:p>
        </p:txBody>
      </p:sp>
      <p:cxnSp>
        <p:nvCxnSpPr>
          <p:cNvPr id="14" name="13 Conector recto de flecha"/>
          <p:cNvCxnSpPr/>
          <p:nvPr/>
        </p:nvCxnSpPr>
        <p:spPr>
          <a:xfrm rot="5400000">
            <a:off x="3096001" y="2714223"/>
            <a:ext cx="428628" cy="79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1666876" y="2928934"/>
            <a:ext cx="8572528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ante-proyecto presupuesto para CTI (abril) 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760836" y="3533974"/>
            <a:ext cx="8161232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Envío y conciliación con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MINSAP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(mayo)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04801" y="4231869"/>
            <a:ext cx="11075871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Varios pasos: CITMA,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MFP, Dirección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de CT del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MINSAP  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042500" y="4949545"/>
            <a:ext cx="5000628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Asamblea nacional (dic.)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096671" y="5786455"/>
            <a:ext cx="9785235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Desagregación y envío a EEP: reajustes (febrero)</a:t>
            </a:r>
          </a:p>
        </p:txBody>
      </p:sp>
    </p:spTree>
    <p:extLst>
      <p:ext uri="{BB962C8B-B14F-4D97-AF65-F5344CB8AC3E}">
        <p14:creationId xmlns:p14="http://schemas.microsoft.com/office/powerpoint/2010/main" val="332344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5" grpId="0" animBg="1"/>
      <p:bldP spid="16" grpId="0" animBg="1"/>
      <p:bldP spid="19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46365" y="69270"/>
            <a:ext cx="1141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La ficha</a:t>
            </a:r>
            <a:r>
              <a:rPr kumimoji="0" lang="es-ES" sz="24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del </a:t>
            </a: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perfil del proyecto según CITMA (RM </a:t>
            </a:r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287</a:t>
            </a: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/2019)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57200" y="1981206"/>
            <a:ext cx="1143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Su elaboración se facilita mucho si se parte de la MML </a:t>
            </a:r>
            <a:r>
              <a:rPr lang="es-ES" sz="2800" noProof="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</a:t>
            </a:r>
            <a:r>
              <a:rPr lang="es-ES" sz="28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onstruida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y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de otras informaciones que hemos ido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acumulando en la aplicación del EML.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72199"/>
            <a:ext cx="12191999" cy="33858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6364" y="817422"/>
            <a:ext cx="117209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El modelo </a:t>
            </a:r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 completar está disponible tanto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en </a:t>
            </a:r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el cuerpo de la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RM </a:t>
            </a:r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287/2019,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como en sus OM.</a:t>
            </a:r>
          </a:p>
        </p:txBody>
      </p:sp>
    </p:spTree>
    <p:extLst>
      <p:ext uri="{BB962C8B-B14F-4D97-AF65-F5344CB8AC3E}">
        <p14:creationId xmlns:p14="http://schemas.microsoft.com/office/powerpoint/2010/main" val="94976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0" y="14748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952596" y="48260"/>
            <a:ext cx="785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Asignación de los recursos financieros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74073" y="1321344"/>
            <a:ext cx="115131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PAP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: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en lo fundamental, fondos gubernamentales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Proyectos institucionales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: fuentes financieras de carácter no gubernamental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52945" y="4991979"/>
            <a:ext cx="10155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IMPORTANTE LA GESTIÓN DE FINANCIAMIENTO INTERNACIONAL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22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0" y="-27384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0" y="-27384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INFORME TRIMESTRAL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77091" y="770356"/>
            <a:ext cx="11499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CERTIFICACIÓN DE ACTIVIDADES (marzo y septiembre)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108366" y="1916833"/>
            <a:ext cx="10139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Actividades principales incumplidas y sus causas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77091" y="3140969"/>
            <a:ext cx="114992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Estado del proyecto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normal, atrasado, detenido o cancelado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34297" y="4644935"/>
            <a:ext cx="107489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CALIFICACIÓN QUE OTORGA EL CC DE LA EEP SEGÚN CUMPLIMIENTO DE LAS ACTIVIDADES A CONCLUIR EN EL PERÍODO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37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DA6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INFORME SEMESTRAL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079776" y="58751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junio y diciembre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24691" y="1268944"/>
            <a:ext cx="11804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Cumplimiento del cronograma de actividades: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Precisar si se ha concluido alguno de los objetivos propuestos y si existen o se mantienen atrasos.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24691" y="3107972"/>
            <a:ext cx="118040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Cumplimiento de los resultados planificados: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Referir los indicadores que permiten medir estos resultados y los medios que permiten su verificación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611997" y="5307043"/>
            <a:ext cx="8903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CALIFICACIÓN QUE SE OTORGA POR EL CC DE LA EEP</a:t>
            </a:r>
          </a:p>
        </p:txBody>
      </p:sp>
    </p:spTree>
    <p:extLst>
      <p:ext uri="{BB962C8B-B14F-4D97-AF65-F5344CB8AC3E}">
        <p14:creationId xmlns:p14="http://schemas.microsoft.com/office/powerpoint/2010/main" val="92705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/>
          <p:cNvSpPr txBox="1"/>
          <p:nvPr/>
        </p:nvSpPr>
        <p:spPr>
          <a:xfrm>
            <a:off x="-4479" y="0"/>
            <a:ext cx="12196478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200399" y="69268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EJECUCIÓN DE PROYECTOS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878" y="3429000"/>
            <a:ext cx="6066121" cy="3429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580909" y="803564"/>
            <a:ext cx="53478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EN ESTA FASE SE LLEVAN A CABO LAS ACTIVIDADES PREVISTAS</a:t>
            </a:r>
            <a:endParaRPr lang="es-E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Flecha izquierda 4"/>
          <p:cNvSpPr/>
          <p:nvPr/>
        </p:nvSpPr>
        <p:spPr>
          <a:xfrm>
            <a:off x="3962405" y="1454725"/>
            <a:ext cx="2341413" cy="470595"/>
          </a:xfrm>
          <a:prstGeom prst="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962405" y="845121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 Black" panose="020B0A04020102020204" pitchFamily="34" charset="0"/>
              </a:rPr>
              <a:t>Requiere de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15636" y="983667"/>
            <a:ext cx="2840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Sistemas de: 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1052945" y="2105885"/>
            <a:ext cx="3657600" cy="914400"/>
            <a:chOff x="1052945" y="2299855"/>
            <a:chExt cx="3657600" cy="914400"/>
          </a:xfrm>
        </p:grpSpPr>
        <p:sp>
          <p:nvSpPr>
            <p:cNvPr id="9" name="Elipse 8"/>
            <p:cNvSpPr/>
            <p:nvPr/>
          </p:nvSpPr>
          <p:spPr>
            <a:xfrm>
              <a:off x="1052945" y="2299855"/>
              <a:ext cx="3657600" cy="914400"/>
            </a:xfrm>
            <a:prstGeom prst="ellipse">
              <a:avLst/>
            </a:prstGeom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1343891" y="2535382"/>
              <a:ext cx="2812473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r>
                <a:rPr lang="es-ES" sz="2800" dirty="0" smtClean="0">
                  <a:latin typeface="Arial Black" panose="020B0A04020102020204" pitchFamily="34" charset="0"/>
                </a:rPr>
                <a:t>EVALUACIÓN</a:t>
              </a:r>
              <a:endParaRPr lang="es-ES" sz="2800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1440877" y="4627424"/>
            <a:ext cx="2757060" cy="914400"/>
            <a:chOff x="1052945" y="2299855"/>
            <a:chExt cx="3657600" cy="914400"/>
          </a:xfrm>
        </p:grpSpPr>
        <p:sp>
          <p:nvSpPr>
            <p:cNvPr id="12" name="Elipse 11"/>
            <p:cNvSpPr/>
            <p:nvPr/>
          </p:nvSpPr>
          <p:spPr>
            <a:xfrm>
              <a:off x="1052945" y="2299855"/>
              <a:ext cx="3657600" cy="914400"/>
            </a:xfrm>
            <a:prstGeom prst="ellipse">
              <a:avLst/>
            </a:prstGeom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1343891" y="2535382"/>
              <a:ext cx="2812473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r>
                <a:rPr lang="es-ES" sz="2800" dirty="0" smtClean="0">
                  <a:latin typeface="Arial Black" panose="020B0A04020102020204" pitchFamily="34" charset="0"/>
                </a:rPr>
                <a:t>CONTROL</a:t>
              </a:r>
              <a:endParaRPr lang="es-ES" sz="2800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4" name="CuadroTexto 13"/>
          <p:cNvSpPr txBox="1"/>
          <p:nvPr/>
        </p:nvSpPr>
        <p:spPr>
          <a:xfrm rot="19404423">
            <a:off x="-180119" y="4197932"/>
            <a:ext cx="336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Documentación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230579" y="4031668"/>
            <a:ext cx="1634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Tareas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158833" y="3532904"/>
            <a:ext cx="1939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Cambios</a:t>
            </a:r>
          </a:p>
        </p:txBody>
      </p:sp>
      <p:sp>
        <p:nvSpPr>
          <p:cNvPr id="17" name="CuadroTexto 16"/>
          <p:cNvSpPr txBox="1"/>
          <p:nvPr/>
        </p:nvSpPr>
        <p:spPr>
          <a:xfrm rot="3127558">
            <a:off x="3521427" y="4599710"/>
            <a:ext cx="2089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Recursos </a:t>
            </a:r>
          </a:p>
        </p:txBody>
      </p:sp>
      <p:sp>
        <p:nvSpPr>
          <p:cNvPr id="18" name="CuadroTexto 17"/>
          <p:cNvSpPr txBox="1"/>
          <p:nvPr/>
        </p:nvSpPr>
        <p:spPr>
          <a:xfrm rot="16200000">
            <a:off x="4572004" y="4571991"/>
            <a:ext cx="2521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Finalización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9270" y="5803411"/>
            <a:ext cx="55556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Cada una genera algún tipo de registro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29491" y="1122216"/>
            <a:ext cx="11402291" cy="5262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Además de l</a:t>
            </a:r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documentación establecida en las indicaciones metodológicas de CITMA, es importante mantener un archivo digital y uno físico, donde se recoja la participación en eventos, publicaciones, premios y reconocimientos recibidos que se relacionen directamente con los resultados investigativos del proyecto. Estas evidencias serán muy útiles para el momento de la defensa del informe final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452251" y="83125"/>
            <a:ext cx="7301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DOCUMENTACIÓN DEL PROYECTO </a:t>
            </a:r>
            <a:endParaRPr lang="es-ES" sz="28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0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408214" y="55415"/>
            <a:ext cx="5417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CONTROL DE LAS TAREAS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63236" y="623449"/>
            <a:ext cx="1173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De forma 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periódica</a:t>
            </a:r>
            <a:r>
              <a:rPr lang="es-ES" sz="2800" dirty="0" smtClean="0">
                <a:latin typeface="Arial Black" panose="020B0A04020102020204" pitchFamily="34" charset="0"/>
              </a:rPr>
              <a:t> mediante </a:t>
            </a:r>
            <a:r>
              <a:rPr lang="es-ES" sz="2800" dirty="0">
                <a:latin typeface="Arial Black" panose="020B0A04020102020204" pitchFamily="34" charset="0"/>
              </a:rPr>
              <a:t>los informes </a:t>
            </a:r>
            <a:r>
              <a:rPr lang="es-ES" sz="2800" dirty="0" smtClean="0">
                <a:latin typeface="Arial Black" panose="020B0A04020102020204" pitchFamily="34" charset="0"/>
              </a:rPr>
              <a:t>trimestrales (al CC) </a:t>
            </a:r>
            <a:r>
              <a:rPr lang="es-ES" sz="2800" dirty="0">
                <a:latin typeface="Arial Black" panose="020B0A04020102020204" pitchFamily="34" charset="0"/>
              </a:rPr>
              <a:t>y </a:t>
            </a:r>
            <a:r>
              <a:rPr lang="es-ES" sz="2800" dirty="0" smtClean="0">
                <a:latin typeface="Arial Black" panose="020B0A04020102020204" pitchFamily="34" charset="0"/>
              </a:rPr>
              <a:t>semestrales a la dirección del programa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8999"/>
            <a:ext cx="6096000" cy="338744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618516" y="2466111"/>
            <a:ext cx="2396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ATRASADO</a:t>
            </a:r>
            <a:endParaRPr lang="es-E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5015350" y="2549235"/>
            <a:ext cx="1288466" cy="387927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6331526" y="2369127"/>
            <a:ext cx="475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Se evalúan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las causas 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331526" y="2951011"/>
            <a:ext cx="56526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/>
              <a:t>Se suspende pago adicional por participación en proyecto</a:t>
            </a:r>
          </a:p>
        </p:txBody>
      </p:sp>
      <p:sp>
        <p:nvSpPr>
          <p:cNvPr id="11" name="Flecha abajo 10"/>
          <p:cNvSpPr/>
          <p:nvPr/>
        </p:nvSpPr>
        <p:spPr>
          <a:xfrm>
            <a:off x="6456217" y="3671446"/>
            <a:ext cx="304801" cy="113282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6151420" y="4849087"/>
            <a:ext cx="5860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Reprogramación o detención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6954976" y="5472081"/>
            <a:ext cx="3477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Más de 6 meses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7772408" y="6220691"/>
            <a:ext cx="33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CANCELACIÓN</a:t>
            </a:r>
          </a:p>
        </p:txBody>
      </p:sp>
      <p:sp>
        <p:nvSpPr>
          <p:cNvPr id="17" name="Flecha doblada hacia arriba 16"/>
          <p:cNvSpPr/>
          <p:nvPr/>
        </p:nvSpPr>
        <p:spPr>
          <a:xfrm rot="5400000">
            <a:off x="6326000" y="5671578"/>
            <a:ext cx="1244112" cy="845123"/>
          </a:xfrm>
          <a:prstGeom prst="bent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93966" y="1704105"/>
            <a:ext cx="11623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Si </a:t>
            </a:r>
            <a:r>
              <a:rPr lang="es-ES" dirty="0" smtClean="0"/>
              <a:t>en el </a:t>
            </a:r>
            <a:r>
              <a:rPr lang="es-ES" dirty="0"/>
              <a:t>informe semestral la evaluación otorgada </a:t>
            </a:r>
            <a:r>
              <a:rPr lang="es-ES" dirty="0" smtClean="0"/>
              <a:t>es: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42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9" grpId="0"/>
      <p:bldP spid="10" grpId="0"/>
      <p:bldP spid="11" grpId="0" animBg="1"/>
      <p:bldP spid="13" grpId="0"/>
      <p:bldP spid="15" grpId="0"/>
      <p:bldP spid="16" grpId="0"/>
      <p:bldP spid="17" grpId="0" animBg="1"/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408214" y="55415"/>
            <a:ext cx="5417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CONTROL DE LAS TAREAS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21673" y="748142"/>
            <a:ext cx="526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De </a:t>
            </a:r>
            <a:r>
              <a:rPr lang="es-ES" sz="2800" dirty="0">
                <a:latin typeface="Arial Black" panose="020B0A04020102020204" pitchFamily="34" charset="0"/>
              </a:rPr>
              <a:t>forma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no 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periódica</a:t>
            </a:r>
            <a:r>
              <a:rPr lang="es-ES" sz="2800" dirty="0" smtClean="0">
                <a:latin typeface="Arial Black" panose="020B0A04020102020204" pitchFamily="34" charset="0"/>
              </a:rPr>
              <a:t>: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07815" y="1510143"/>
            <a:ext cx="117209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dirty="0" smtClean="0">
                <a:solidFill>
                  <a:srgbClr val="0070C0"/>
                </a:solidFill>
              </a:rPr>
              <a:t>Visitas </a:t>
            </a:r>
            <a:r>
              <a:rPr lang="es-ES" dirty="0">
                <a:solidFill>
                  <a:srgbClr val="0070C0"/>
                </a:solidFill>
              </a:rPr>
              <a:t>in </a:t>
            </a:r>
            <a:r>
              <a:rPr lang="es-ES" dirty="0" smtClean="0">
                <a:solidFill>
                  <a:srgbClr val="0070C0"/>
                </a:solidFill>
              </a:rPr>
              <a:t>situ</a:t>
            </a:r>
            <a:r>
              <a:rPr lang="es-ES" dirty="0" smtClean="0"/>
              <a:t>: para </a:t>
            </a:r>
            <a:r>
              <a:rPr lang="es-ES" dirty="0"/>
              <a:t>controlar aspectos económicos, financieros, C-T y los requerimientos de la defensa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8540" y="2881746"/>
            <a:ext cx="11720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latin typeface="Arial Black" panose="020B0A04020102020204" pitchFamily="34" charset="0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0070C0"/>
                </a:solidFill>
              </a:rPr>
              <a:t>E</a:t>
            </a:r>
            <a:r>
              <a:rPr lang="es-ES" dirty="0" smtClean="0">
                <a:solidFill>
                  <a:srgbClr val="0070C0"/>
                </a:solidFill>
              </a:rPr>
              <a:t>ntrevistas </a:t>
            </a:r>
            <a:r>
              <a:rPr lang="es-ES" dirty="0">
                <a:solidFill>
                  <a:srgbClr val="0070C0"/>
                </a:solidFill>
              </a:rPr>
              <a:t>a participantes y </a:t>
            </a:r>
            <a:r>
              <a:rPr lang="es-ES" dirty="0" smtClean="0">
                <a:solidFill>
                  <a:srgbClr val="0070C0"/>
                </a:solidFill>
              </a:rPr>
              <a:t>clientes</a:t>
            </a:r>
            <a:r>
              <a:rPr lang="es-ES" dirty="0" smtClean="0"/>
              <a:t>: para </a:t>
            </a:r>
            <a:r>
              <a:rPr lang="es-ES" dirty="0"/>
              <a:t>controlar grado de ejecución de las actividades y nivel de introducción de los </a:t>
            </a:r>
            <a:r>
              <a:rPr lang="es-ES" dirty="0" smtClean="0"/>
              <a:t>resultados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12619" y="4544291"/>
            <a:ext cx="6012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/>
              <a:t>Elaboración de una </a:t>
            </a:r>
            <a:r>
              <a:rPr lang="es-ES" dirty="0">
                <a:solidFill>
                  <a:srgbClr val="0070C0"/>
                </a:solidFill>
              </a:rPr>
              <a:t>ficha anual de resultados terminados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5" y="4114800"/>
            <a:ext cx="532014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454731" y="41560"/>
            <a:ext cx="932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CONTROL DE LOS CAMBIOS (CORRECCIONES)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38535" y="803560"/>
            <a:ext cx="5957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C00000"/>
                </a:solidFill>
              </a:rPr>
              <a:t>Los proyectos son dinámicos</a:t>
            </a:r>
          </a:p>
        </p:txBody>
      </p:sp>
      <p:sp>
        <p:nvSpPr>
          <p:cNvPr id="4" name="Flecha abajo 3"/>
          <p:cNvSpPr/>
          <p:nvPr/>
        </p:nvSpPr>
        <p:spPr>
          <a:xfrm>
            <a:off x="2632362" y="1326780"/>
            <a:ext cx="360218" cy="432747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304797" y="1870364"/>
            <a:ext cx="5555673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Surgen </a:t>
            </a:r>
            <a:r>
              <a:rPr lang="es-ES" dirty="0"/>
              <a:t>modificaciones a lo planificado inicialmente</a:t>
            </a:r>
          </a:p>
        </p:txBody>
      </p:sp>
      <p:sp>
        <p:nvSpPr>
          <p:cNvPr id="6" name="Flecha abajo 5"/>
          <p:cNvSpPr/>
          <p:nvPr/>
        </p:nvSpPr>
        <p:spPr>
          <a:xfrm>
            <a:off x="2673925" y="2933907"/>
            <a:ext cx="360218" cy="432747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62002" y="3463634"/>
            <a:ext cx="4142512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Perfeccionamiento </a:t>
            </a:r>
            <a:r>
              <a:rPr lang="es-ES" dirty="0"/>
              <a:t>respecto al plan</a:t>
            </a:r>
          </a:p>
        </p:txBody>
      </p:sp>
      <p:sp>
        <p:nvSpPr>
          <p:cNvPr id="8" name="Flecha abajo 7"/>
          <p:cNvSpPr/>
          <p:nvPr/>
        </p:nvSpPr>
        <p:spPr>
          <a:xfrm>
            <a:off x="2646215" y="4502726"/>
            <a:ext cx="374075" cy="651165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3144980" y="4585853"/>
            <a:ext cx="205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Acciones </a:t>
            </a:r>
            <a:endParaRPr lang="es-ES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8545" y="5361716"/>
            <a:ext cx="2507670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Correctivas </a:t>
            </a:r>
          </a:p>
        </p:txBody>
      </p:sp>
      <p:sp>
        <p:nvSpPr>
          <p:cNvPr id="11" name="Más 10"/>
          <p:cNvSpPr/>
          <p:nvPr/>
        </p:nvSpPr>
        <p:spPr>
          <a:xfrm>
            <a:off x="2895600" y="5541821"/>
            <a:ext cx="249380" cy="27709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3338943" y="5417131"/>
            <a:ext cx="2549236" cy="523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Preventivas </a:t>
            </a:r>
          </a:p>
        </p:txBody>
      </p:sp>
      <p:sp>
        <p:nvSpPr>
          <p:cNvPr id="13" name="Cerrar llave 12"/>
          <p:cNvSpPr/>
          <p:nvPr/>
        </p:nvSpPr>
        <p:spPr>
          <a:xfrm>
            <a:off x="5777339" y="803560"/>
            <a:ext cx="651165" cy="5721931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622473" y="651155"/>
            <a:ext cx="53617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SI SE AFECTAN LOS RESULTADOS PREVISTOS</a:t>
            </a:r>
            <a:endParaRPr lang="es-ES" dirty="0"/>
          </a:p>
        </p:txBody>
      </p:sp>
      <p:sp>
        <p:nvSpPr>
          <p:cNvPr id="15" name="Flecha abajo 14"/>
          <p:cNvSpPr/>
          <p:nvPr/>
        </p:nvSpPr>
        <p:spPr>
          <a:xfrm>
            <a:off x="8714509" y="1577553"/>
            <a:ext cx="484909" cy="60817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9199418" y="1620971"/>
            <a:ext cx="2272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 Black" panose="020B0A04020102020204" pitchFamily="34" charset="0"/>
              </a:rPr>
              <a:t>Requieren 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761018" y="2161277"/>
            <a:ext cx="5056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Autorización o consenso</a:t>
            </a:r>
          </a:p>
        </p:txBody>
      </p:sp>
      <p:sp>
        <p:nvSpPr>
          <p:cNvPr id="18" name="Flecha abajo 17"/>
          <p:cNvSpPr/>
          <p:nvPr/>
        </p:nvSpPr>
        <p:spPr>
          <a:xfrm>
            <a:off x="9518077" y="2698354"/>
            <a:ext cx="498764" cy="557022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/>
          <p:cNvSpPr txBox="1"/>
          <p:nvPr/>
        </p:nvSpPr>
        <p:spPr>
          <a:xfrm>
            <a:off x="6677890" y="2687772"/>
            <a:ext cx="4142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C0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>
                <a:solidFill>
                  <a:srgbClr val="0070C0"/>
                </a:solidFill>
              </a:rPr>
              <a:t>CONSTANCIA      DE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6442357" y="3281655"/>
            <a:ext cx="56388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dirty="0"/>
              <a:t>P</a:t>
            </a:r>
            <a:r>
              <a:rPr lang="es-ES" dirty="0" smtClean="0"/>
              <a:t>etición </a:t>
            </a:r>
            <a:r>
              <a:rPr lang="es-ES" dirty="0"/>
              <a:t>de </a:t>
            </a:r>
            <a:r>
              <a:rPr lang="es-ES" dirty="0" smtClean="0"/>
              <a:t>cambio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dirty="0"/>
              <a:t>Registro del cambio </a:t>
            </a:r>
            <a:r>
              <a:rPr lang="es-ES" dirty="0" smtClean="0"/>
              <a:t>       (formulario)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dirty="0" smtClean="0"/>
              <a:t>Valoración </a:t>
            </a:r>
            <a:r>
              <a:rPr lang="es-ES" dirty="0"/>
              <a:t>del impacto del cambio, tanto en lo que se refiere a resultados, como a plazos, gastos, etc.</a:t>
            </a:r>
          </a:p>
        </p:txBody>
      </p:sp>
    </p:spTree>
    <p:extLst>
      <p:ext uri="{BB962C8B-B14F-4D97-AF65-F5344CB8AC3E}">
        <p14:creationId xmlns:p14="http://schemas.microsoft.com/office/powerpoint/2010/main" val="144093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/>
      <p:bldP spid="17" grpId="0"/>
      <p:bldP spid="18" grpId="0" animBg="1"/>
      <p:bldP spid="1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0"/>
            <a:ext cx="12191047" cy="70173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884218" y="41558"/>
            <a:ext cx="8437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CONTROL Y GESTIÓN DE LOS RECURSOS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 rot="16200000">
            <a:off x="-1011388" y="1593276"/>
            <a:ext cx="30618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RECURSOS ECONÓMICOS </a:t>
            </a:r>
            <a:endParaRPr lang="es-E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177636" y="762000"/>
            <a:ext cx="10820400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Black" panose="020B0A04020102020204" pitchFamily="34" charset="0"/>
              </a:rPr>
              <a:t>El jefe del proyecto es </a:t>
            </a:r>
            <a:r>
              <a:rPr lang="es-ES" sz="2800" dirty="0">
                <a:latin typeface="Arial Black" panose="020B0A04020102020204" pitchFamily="34" charset="0"/>
              </a:rPr>
              <a:t>quien debe decidir en qué, cómo y con quien utiliza el presupuesto asignado para el </a:t>
            </a:r>
            <a:r>
              <a:rPr lang="es-ES" sz="2800" dirty="0" smtClean="0">
                <a:latin typeface="Arial Black" panose="020B0A04020102020204" pitchFamily="34" charset="0"/>
              </a:rPr>
              <a:t>año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ES" sz="2800" dirty="0" smtClean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800" dirty="0" smtClean="0">
                <a:latin typeface="Arial Black" panose="020B0A04020102020204" pitchFamily="34" charset="0"/>
              </a:rPr>
              <a:t>Rinde cuentas </a:t>
            </a:r>
            <a:r>
              <a:rPr lang="es-ES" sz="2800" dirty="0">
                <a:latin typeface="Arial Black" panose="020B0A04020102020204" pitchFamily="34" charset="0"/>
              </a:rPr>
              <a:t>de su uso en los informes trimestrales y semestrales</a:t>
            </a:r>
          </a:p>
        </p:txBody>
      </p:sp>
      <p:sp>
        <p:nvSpPr>
          <p:cNvPr id="5" name="CuadroTexto 4"/>
          <p:cNvSpPr txBox="1"/>
          <p:nvPr/>
        </p:nvSpPr>
        <p:spPr>
          <a:xfrm rot="5400000">
            <a:off x="10376565" y="4683307"/>
            <a:ext cx="267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RECURSOS HUMANOS </a:t>
            </a:r>
            <a:endParaRPr lang="es-E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90945" y="4100945"/>
            <a:ext cx="10737273" cy="2246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Ø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El jefe del proyecto determina los cambios en los miembros del </a:t>
            </a:r>
            <a:r>
              <a:rPr lang="es-ES" dirty="0" smtClean="0"/>
              <a:t>equipo</a:t>
            </a:r>
          </a:p>
          <a:p>
            <a:endParaRPr lang="es-ES" dirty="0" smtClean="0"/>
          </a:p>
          <a:p>
            <a:r>
              <a:rPr lang="es-ES" dirty="0" smtClean="0"/>
              <a:t>Determina atribuciones </a:t>
            </a:r>
            <a:r>
              <a:rPr lang="es-ES" dirty="0"/>
              <a:t>y tareas que asigna a cada uno de los integrantes del equipo de investigadores</a:t>
            </a:r>
          </a:p>
        </p:txBody>
      </p:sp>
    </p:spTree>
    <p:extLst>
      <p:ext uri="{BB962C8B-B14F-4D97-AF65-F5344CB8AC3E}">
        <p14:creationId xmlns:p14="http://schemas.microsoft.com/office/powerpoint/2010/main" val="12926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2840177" y="69267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INFORME FINAL DEL 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872833" y="678868"/>
            <a:ext cx="10460182" cy="95410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Para certificar </a:t>
            </a:r>
            <a:r>
              <a:rPr lang="es-ES" sz="2800" dirty="0">
                <a:latin typeface="Arial Black" panose="020B0A04020102020204" pitchFamily="34" charset="0"/>
              </a:rPr>
              <a:t>que se han realizado las actividades previstas y se han cumplido los objetivos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7091" y="1856505"/>
            <a:ext cx="116793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Identificación </a:t>
            </a:r>
            <a:r>
              <a:rPr lang="es-ES" sz="2800" dirty="0">
                <a:latin typeface="Arial Black" panose="020B0A04020102020204" pitchFamily="34" charset="0"/>
              </a:rPr>
              <a:t>del proyecto: Título, Código, Entidad Ejecutora </a:t>
            </a:r>
            <a:r>
              <a:rPr lang="es-ES" sz="2800" dirty="0" smtClean="0">
                <a:latin typeface="Arial Black" panose="020B0A04020102020204" pitchFamily="34" charset="0"/>
              </a:rPr>
              <a:t>Principal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Colectivo </a:t>
            </a:r>
            <a:r>
              <a:rPr lang="es-ES" sz="2800" dirty="0">
                <a:latin typeface="Arial Black" panose="020B0A04020102020204" pitchFamily="34" charset="0"/>
              </a:rPr>
              <a:t>de autores expresando el grado de participación de cada uno de ellos y sus entidades de </a:t>
            </a:r>
            <a:r>
              <a:rPr lang="es-ES" sz="2800" dirty="0" smtClean="0">
                <a:latin typeface="Arial Black" panose="020B0A04020102020204" pitchFamily="34" charset="0"/>
              </a:rPr>
              <a:t>procedencia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Objetivos </a:t>
            </a:r>
            <a:r>
              <a:rPr lang="es-ES" sz="2800" dirty="0">
                <a:latin typeface="Arial Black" panose="020B0A04020102020204" pitchFamily="34" charset="0"/>
              </a:rPr>
              <a:t>planteados en el </a:t>
            </a:r>
            <a:r>
              <a:rPr lang="es-ES" sz="2800" dirty="0" smtClean="0">
                <a:latin typeface="Arial Black" panose="020B0A04020102020204" pitchFamily="34" charset="0"/>
              </a:rPr>
              <a:t>proyecto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Ejecución </a:t>
            </a:r>
            <a:r>
              <a:rPr lang="es-ES" sz="2800" dirty="0">
                <a:latin typeface="Arial Black" panose="020B0A04020102020204" pitchFamily="34" charset="0"/>
              </a:rPr>
              <a:t>del presupuesto de gastos asignado y otros recursos </a:t>
            </a:r>
            <a:r>
              <a:rPr lang="es-ES" sz="2800" dirty="0" smtClean="0">
                <a:latin typeface="Arial Black" panose="020B0A04020102020204" pitchFamily="34" charset="0"/>
              </a:rPr>
              <a:t>utilizados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Cumplimiento </a:t>
            </a:r>
            <a:r>
              <a:rPr lang="es-ES" sz="2800" dirty="0">
                <a:latin typeface="Arial Black" panose="020B0A04020102020204" pitchFamily="34" charset="0"/>
              </a:rPr>
              <a:t>de los Indicadores </a:t>
            </a:r>
            <a:r>
              <a:rPr lang="es-ES" sz="2800" dirty="0" smtClean="0">
                <a:latin typeface="Arial Black" panose="020B0A04020102020204" pitchFamily="34" charset="0"/>
              </a:rPr>
              <a:t>verificables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Correspondencia </a:t>
            </a:r>
            <a:r>
              <a:rPr lang="es-ES" sz="2800" dirty="0">
                <a:latin typeface="Arial Black" panose="020B0A04020102020204" pitchFamily="34" charset="0"/>
              </a:rPr>
              <a:t>entre la relación costo-beneficio alcanzada y la prevista (si procede</a:t>
            </a:r>
            <a:r>
              <a:rPr lang="es-ES" sz="2800" dirty="0" smtClean="0">
                <a:latin typeface="Arial Black" panose="020B0A04020102020204" pitchFamily="34" charset="0"/>
              </a:rPr>
              <a:t>)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98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-1" y="27705"/>
            <a:ext cx="12192001" cy="68302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048681" y="205141"/>
            <a:ext cx="7257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I. 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IDENTIFICACION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DEL PROYECTO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66254" y="1405104"/>
            <a:ext cx="1176251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Código y título del proyecto:</a:t>
            </a:r>
            <a:r>
              <a:rPr lang="es-ES" dirty="0" smtClean="0">
                <a:solidFill>
                  <a:srgbClr val="002060"/>
                </a:solidFill>
              </a:rPr>
              <a:t>: </a:t>
            </a:r>
            <a:r>
              <a:rPr lang="es-ES" sz="2400" dirty="0">
                <a:latin typeface="Arial Black" panose="020B0A04020102020204" pitchFamily="34" charset="0"/>
              </a:rPr>
              <a:t>título en correspondencia con el OE establecido en la MML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10851" y="4869196"/>
            <a:ext cx="118179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Entidad ejecutora principal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</a:t>
            </a:r>
            <a:r>
              <a:rPr lang="es-ES" sz="2400" dirty="0">
                <a:latin typeface="Arial Black" panose="020B0A04020102020204" pitchFamily="34" charset="0"/>
              </a:rPr>
              <a:t>Escuela Latinoamericana de Medicina (ELAM).</a:t>
            </a:r>
            <a:r>
              <a:rPr lang="es-ES" sz="2400" dirty="0" smtClean="0">
                <a:latin typeface="Arial Black" panose="020B0A04020102020204" pitchFamily="34" charset="0"/>
              </a:rPr>
              <a:t> Ministerio de Salud Pública. </a:t>
            </a:r>
          </a:p>
          <a:p>
            <a:pPr lvl="0" algn="just">
              <a:defRPr/>
            </a:pPr>
            <a:r>
              <a:rPr lang="es-ES" sz="24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Rectora</a:t>
            </a:r>
            <a:r>
              <a:rPr lang="es-ES" sz="2400" dirty="0" smtClean="0">
                <a:latin typeface="Arial Black" panose="020B0A04020102020204" pitchFamily="34" charset="0"/>
              </a:rPr>
              <a:t>: nombres y apellidos, dirección de la institución, teléfono, e-mail, firma y cuño.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562" y="753961"/>
            <a:ext cx="11563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Código y título del programa</a:t>
            </a:r>
            <a:r>
              <a:rPr lang="es-ES" sz="2400" dirty="0" smtClean="0">
                <a:latin typeface="Arial Black" panose="020B0A04020102020204" pitchFamily="34" charset="0"/>
              </a:rPr>
              <a:t>: solo </a:t>
            </a:r>
            <a:r>
              <a:rPr lang="es-ES" sz="2400" dirty="0">
                <a:latin typeface="Arial Black" panose="020B0A04020102020204" pitchFamily="34" charset="0"/>
              </a:rPr>
              <a:t>para proyectos </a:t>
            </a:r>
            <a:r>
              <a:rPr lang="es-ES" sz="2400" dirty="0" smtClean="0">
                <a:latin typeface="Arial Black" panose="020B0A04020102020204" pitchFamily="34" charset="0"/>
              </a:rPr>
              <a:t>asociados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5531" y="2400898"/>
            <a:ext cx="116932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err="1" smtClean="0"/>
              <a:t>Clasificacion</a:t>
            </a:r>
            <a:r>
              <a:rPr lang="es-ES" dirty="0" smtClean="0"/>
              <a:t> del proyecto: </a:t>
            </a:r>
            <a:r>
              <a:rPr lang="es-ES" sz="2400" dirty="0">
                <a:solidFill>
                  <a:schemeClr val="tx1"/>
                </a:solidFill>
              </a:rPr>
              <a:t>De Investigación Básica, Aplicada y de Desarrollo, de Innovación y de Formación de Recursos Humanos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254" y="3675055"/>
            <a:ext cx="1176251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Prioridad establecida al nivel que responde: </a:t>
            </a:r>
            <a:r>
              <a:rPr lang="es-ES" sz="2400" dirty="0">
                <a:solidFill>
                  <a:schemeClr val="tx1"/>
                </a:solidFill>
              </a:rPr>
              <a:t>Nacional, sectorial, territorial o de interés institucional para los PNAP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2840177" y="69267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INFORME FINAL DEL 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38545" y="814167"/>
            <a:ext cx="1190105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Magnitud </a:t>
            </a:r>
            <a:r>
              <a:rPr lang="es-ES" sz="2800" dirty="0">
                <a:latin typeface="Arial Black" panose="020B0A04020102020204" pitchFamily="34" charset="0"/>
              </a:rPr>
              <a:t>y características del aporte alcanzado: repercusión nacional o internacional, patentes, doctorados, eventos, publicaciones, etc.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Impacto </a:t>
            </a:r>
            <a:r>
              <a:rPr lang="es-ES" sz="2800" dirty="0">
                <a:latin typeface="Arial Black" panose="020B0A04020102020204" pitchFamily="34" charset="0"/>
              </a:rPr>
              <a:t>planificado y </a:t>
            </a:r>
            <a:r>
              <a:rPr lang="es-ES" sz="2800" dirty="0" smtClean="0">
                <a:latin typeface="Arial Black" panose="020B0A04020102020204" pitchFamily="34" charset="0"/>
              </a:rPr>
              <a:t>alcanzado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Dictamen </a:t>
            </a:r>
            <a:r>
              <a:rPr lang="es-ES" sz="2800" dirty="0">
                <a:latin typeface="Arial Black" panose="020B0A04020102020204" pitchFamily="34" charset="0"/>
              </a:rPr>
              <a:t>del Consejo Científico sobre Informe Final de </a:t>
            </a:r>
            <a:r>
              <a:rPr lang="es-ES" sz="2800" dirty="0" smtClean="0">
                <a:latin typeface="Arial Black" panose="020B0A04020102020204" pitchFamily="34" charset="0"/>
              </a:rPr>
              <a:t>Proyecto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Opinión </a:t>
            </a:r>
            <a:r>
              <a:rPr lang="es-ES" sz="2800" dirty="0">
                <a:latin typeface="Arial Black" panose="020B0A04020102020204" pitchFamily="34" charset="0"/>
              </a:rPr>
              <a:t>del cliente (Anexar)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Vínculo </a:t>
            </a:r>
            <a:r>
              <a:rPr lang="es-ES" sz="2800" dirty="0">
                <a:latin typeface="Arial Black" panose="020B0A04020102020204" pitchFamily="34" charset="0"/>
              </a:rPr>
              <a:t>con instituciones extranjeras o internacionales </a:t>
            </a:r>
            <a:r>
              <a:rPr lang="es-ES" sz="2800" dirty="0" smtClean="0">
                <a:latin typeface="Arial Black" panose="020B0A04020102020204" pitchFamily="34" charset="0"/>
              </a:rPr>
              <a:t>logrado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Otros </a:t>
            </a:r>
            <a:r>
              <a:rPr lang="es-ES" sz="2800" dirty="0">
                <a:latin typeface="Arial Black" panose="020B0A04020102020204" pitchFamily="34" charset="0"/>
              </a:rPr>
              <a:t>documentos que demuestren el logro de los objetivos </a:t>
            </a:r>
            <a:r>
              <a:rPr lang="es-ES" sz="2800" dirty="0" smtClean="0">
                <a:latin typeface="Arial Black" panose="020B0A04020102020204" pitchFamily="34" charset="0"/>
              </a:rPr>
              <a:t>planificados </a:t>
            </a:r>
            <a:endParaRPr lang="es-ES" sz="2800" dirty="0"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Resumen</a:t>
            </a:r>
            <a:r>
              <a:rPr lang="es-ES" sz="2800" dirty="0">
                <a:latin typeface="Arial Black" panose="020B0A04020102020204" pitchFamily="34" charset="0"/>
              </a:rPr>
              <a:t>: Breve resumen del informe (no más de 250 palabras</a:t>
            </a:r>
            <a:r>
              <a:rPr lang="es-ES" sz="2800" dirty="0" smtClean="0">
                <a:latin typeface="Arial Black" panose="020B0A04020102020204" pitchFamily="34" charset="0"/>
              </a:rPr>
              <a:t>)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2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24690" y="69267"/>
            <a:ext cx="12067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PRESENTACIÓN Y APROBACIÓN DEL INFORME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FINAL DEL PROYECTO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023373"/>
            <a:ext cx="6026735" cy="263237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24690" y="1122211"/>
            <a:ext cx="58466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1. </a:t>
            </a:r>
            <a:r>
              <a:rPr lang="es-ES" sz="2800" dirty="0" smtClean="0">
                <a:latin typeface="Arial Black" panose="020B0A04020102020204" pitchFamily="34" charset="0"/>
              </a:rPr>
              <a:t>Dictamen de aprobación que emite el CC de la EEP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24691" y="2244430"/>
            <a:ext cx="58189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2. </a:t>
            </a:r>
            <a:r>
              <a:rPr lang="es-ES" sz="2800" dirty="0" smtClean="0">
                <a:latin typeface="Arial Black" panose="020B0A04020102020204" pitchFamily="34" charset="0"/>
              </a:rPr>
              <a:t>Elevación de informe con dictamen a dirección del programa (DP)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6980" y="3699159"/>
            <a:ext cx="11887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3. </a:t>
            </a:r>
            <a:r>
              <a:rPr lang="es-ES" sz="2800" dirty="0" smtClean="0">
                <a:latin typeface="Arial Black" panose="020B0A04020102020204" pitchFamily="34" charset="0"/>
              </a:rPr>
              <a:t>Designación de evaluadores entre GE y elaboración de oponencias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3122" y="4696682"/>
            <a:ext cx="8423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4. </a:t>
            </a:r>
            <a:r>
              <a:rPr lang="es-ES" sz="2800" dirty="0" smtClean="0">
                <a:latin typeface="Arial Black" panose="020B0A04020102020204" pitchFamily="34" charset="0"/>
              </a:rPr>
              <a:t>Envío de oponencias al jefe de proyecto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3121" y="5320133"/>
            <a:ext cx="931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5. </a:t>
            </a:r>
            <a:r>
              <a:rPr lang="es-ES" sz="2800" dirty="0" smtClean="0">
                <a:latin typeface="Arial Black" panose="020B0A04020102020204" pitchFamily="34" charset="0"/>
              </a:rPr>
              <a:t>Defensa pública del informe ante el GE y DP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83121" y="5915885"/>
            <a:ext cx="12039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6. </a:t>
            </a:r>
            <a:r>
              <a:rPr lang="es-ES" sz="2800" dirty="0">
                <a:latin typeface="Arial Black" panose="020B0A04020102020204" pitchFamily="34" charset="0"/>
              </a:rPr>
              <a:t>El </a:t>
            </a:r>
            <a:r>
              <a:rPr lang="es-ES" sz="2800" dirty="0" smtClean="0">
                <a:latin typeface="Arial Black" panose="020B0A04020102020204" pitchFamily="34" charset="0"/>
              </a:rPr>
              <a:t>GE, </a:t>
            </a:r>
            <a:r>
              <a:rPr lang="es-ES" sz="2800" dirty="0">
                <a:latin typeface="Arial Black" panose="020B0A04020102020204" pitchFamily="34" charset="0"/>
              </a:rPr>
              <a:t>evalúa los resultados y emite el </a:t>
            </a:r>
            <a:r>
              <a:rPr lang="es-ES" sz="2800" dirty="0" smtClean="0">
                <a:latin typeface="Arial Black" panose="020B0A04020102020204" pitchFamily="34" charset="0"/>
              </a:rPr>
              <a:t>dictamen final, que se envía por el jefe del programa a la EEP  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62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338958" y="69266"/>
            <a:ext cx="5514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EL EQUIPO DEL PROYECTO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21673" y="623451"/>
            <a:ext cx="118179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La estructura </a:t>
            </a:r>
            <a:r>
              <a:rPr lang="es-ES" sz="2800" dirty="0">
                <a:solidFill>
                  <a:srgbClr val="0070C0"/>
                </a:solidFill>
                <a:latin typeface="Arial Black" panose="020B0A04020102020204" pitchFamily="34" charset="0"/>
              </a:rPr>
              <a:t>organizativa y su composición dependen de las dimensiones y características del proyecto, los elementos más frecuentes </a:t>
            </a:r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son: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05346" y="2424545"/>
            <a:ext cx="419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JEFE DE PROYECTO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871857" y="2341420"/>
            <a:ext cx="48213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/>
              <a:t>EQUIPO DE DIRECCIÓN </a:t>
            </a:r>
            <a:r>
              <a:rPr lang="es-ES" dirty="0" smtClean="0"/>
              <a:t> </a:t>
            </a:r>
            <a:r>
              <a:rPr lang="es-ES" dirty="0"/>
              <a:t>O COMITÉ DE SEGUIMIENTO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400815" y="4710545"/>
            <a:ext cx="49183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EQUIPO DE TRABAJO </a:t>
            </a:r>
            <a:r>
              <a:rPr lang="es-ES" dirty="0" smtClean="0"/>
              <a:t>O DE INVESTIGADORES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6095999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0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4003967" y="41545"/>
            <a:ext cx="419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JEFE DE PROYECTO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0" y="748139"/>
            <a:ext cx="59990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Pieza </a:t>
            </a:r>
            <a:r>
              <a:rPr lang="es-ES" sz="2800" dirty="0">
                <a:latin typeface="Arial Black" panose="020B0A04020102020204" pitchFamily="34" charset="0"/>
              </a:rPr>
              <a:t>clave para llevar adelante el proyecto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429000"/>
            <a:ext cx="6095999" cy="3429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0" y="4293059"/>
            <a:ext cx="59990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Mantiene </a:t>
            </a:r>
            <a:r>
              <a:rPr lang="es-ES" dirty="0"/>
              <a:t>informados del curso del </a:t>
            </a:r>
            <a:r>
              <a:rPr lang="es-ES" dirty="0" smtClean="0"/>
              <a:t>proyecto al CC </a:t>
            </a:r>
            <a:r>
              <a:rPr lang="es-ES" dirty="0"/>
              <a:t>de la </a:t>
            </a:r>
            <a:r>
              <a:rPr lang="es-ES" dirty="0" smtClean="0"/>
              <a:t>EEP, a </a:t>
            </a:r>
            <a:r>
              <a:rPr lang="es-ES" dirty="0"/>
              <a:t>la </a:t>
            </a:r>
            <a:r>
              <a:rPr lang="es-ES" dirty="0" smtClean="0"/>
              <a:t>DP </a:t>
            </a:r>
            <a:r>
              <a:rPr lang="es-ES" dirty="0"/>
              <a:t>y al propio equipo de investigadores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096001" y="803570"/>
            <a:ext cx="59990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Previene </a:t>
            </a:r>
            <a:r>
              <a:rPr lang="es-ES" dirty="0"/>
              <a:t>y </a:t>
            </a:r>
            <a:r>
              <a:rPr lang="es-ES" dirty="0" smtClean="0"/>
              <a:t>resuelve </a:t>
            </a:r>
            <a:r>
              <a:rPr lang="es-ES" dirty="0"/>
              <a:t>conflictos; </a:t>
            </a:r>
            <a:r>
              <a:rPr lang="es-ES" dirty="0" smtClean="0"/>
              <a:t>genera </a:t>
            </a:r>
            <a:r>
              <a:rPr lang="es-ES" dirty="0"/>
              <a:t>un ambiente de trabajo positivo y </a:t>
            </a:r>
            <a:r>
              <a:rPr lang="es-ES" dirty="0" smtClean="0"/>
              <a:t>supervisa </a:t>
            </a:r>
            <a:r>
              <a:rPr lang="es-ES" dirty="0"/>
              <a:t>la calidad de los resultados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0" y="2064336"/>
            <a:ext cx="59990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No </a:t>
            </a:r>
            <a:r>
              <a:rPr lang="es-ES" dirty="0"/>
              <a:t>es «el que sabe más», </a:t>
            </a:r>
            <a:r>
              <a:rPr lang="es-ES" dirty="0" smtClean="0"/>
              <a:t>su función es planificar, gestionar </a:t>
            </a:r>
            <a:r>
              <a:rPr lang="es-ES" dirty="0"/>
              <a:t>y controlar </a:t>
            </a:r>
            <a:r>
              <a:rPr lang="es-ES" dirty="0" smtClean="0"/>
              <a:t>todas las tareas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440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665021" y="55416"/>
            <a:ext cx="10903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EQUIPO DE DIRECCIÓN DEL PROYECTO O COMITÉ DE SEGUIMIENTO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21673" y="1051088"/>
            <a:ext cx="11776363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Está formado por el jefe de proyecto y otros miembros escogidos en función de las características del proyecto. Sus funciones son, fundamentalmente, establecer las líneas maestras del proyecto, dirigirlo, controlar su progreso e informar sobre este </a:t>
            </a:r>
            <a:r>
              <a:rPr lang="es-ES" sz="2800" dirty="0" smtClean="0">
                <a:latin typeface="Arial Black" panose="020B0A04020102020204" pitchFamily="34" charset="0"/>
              </a:rPr>
              <a:t>progreso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371603" y="3539840"/>
            <a:ext cx="9462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EQUIPO DE TRABAJO (O </a:t>
            </a:r>
            <a:r>
              <a:rPr lang="es-ES" dirty="0" smtClean="0"/>
              <a:t>DE INVESTIGADORES</a:t>
            </a:r>
            <a:r>
              <a:rPr lang="es-ES" dirty="0"/>
              <a:t>)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21673" y="4270885"/>
            <a:ext cx="11776363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Se ocupa de realizar las tareas planificadas en el proyecto. P</a:t>
            </a:r>
            <a:r>
              <a:rPr lang="es-ES" dirty="0" smtClean="0"/>
              <a:t>rofesionales </a:t>
            </a:r>
            <a:r>
              <a:rPr lang="es-ES" dirty="0"/>
              <a:t>con diferentes tipos y niveles de formación que respondan a las necesidades del proyecto. No debe ser muy numeroso para </a:t>
            </a:r>
            <a:r>
              <a:rPr lang="es-ES" dirty="0" smtClean="0"/>
              <a:t>lograr </a:t>
            </a:r>
            <a:r>
              <a:rPr lang="es-ES" dirty="0"/>
              <a:t>el compromiso individual con el cumplimiento y calidad de las tareas</a:t>
            </a:r>
          </a:p>
        </p:txBody>
      </p:sp>
    </p:spTree>
    <p:extLst>
      <p:ext uri="{BB962C8B-B14F-4D97-AF65-F5344CB8AC3E}">
        <p14:creationId xmlns:p14="http://schemas.microsoft.com/office/powerpoint/2010/main" val="278568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131142" y="83124"/>
            <a:ext cx="5957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EVALUACIÓN DEL PROYECTO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7464" y="831267"/>
            <a:ext cx="7910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¿Qué se debe evaluar como mínimo?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18656" y="2064322"/>
            <a:ext cx="4585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Proceso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de ejecución del proyecto</a:t>
            </a:r>
          </a:p>
        </p:txBody>
      </p:sp>
      <p:sp>
        <p:nvSpPr>
          <p:cNvPr id="5" name="CuadroTexto 4"/>
          <p:cNvSpPr txBox="1"/>
          <p:nvPr/>
        </p:nvSpPr>
        <p:spPr>
          <a:xfrm rot="20060303">
            <a:off x="-1" y="3726874"/>
            <a:ext cx="3172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Los </a:t>
            </a:r>
            <a:r>
              <a:rPr lang="es-ES" dirty="0"/>
              <a:t>resultados </a:t>
            </a:r>
          </a:p>
        </p:txBody>
      </p:sp>
      <p:sp>
        <p:nvSpPr>
          <p:cNvPr id="6" name="CuadroTexto 5"/>
          <p:cNvSpPr txBox="1"/>
          <p:nvPr/>
        </p:nvSpPr>
        <p:spPr>
          <a:xfrm rot="16200000">
            <a:off x="-430308" y="5354908"/>
            <a:ext cx="1913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El </a:t>
            </a:r>
            <a:r>
              <a:rPr lang="es-ES" dirty="0"/>
              <a:t>impacto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400800" y="1884215"/>
            <a:ext cx="5597236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Arial Black" panose="020B0A04020102020204" pitchFamily="34" charset="0"/>
              </a:rPr>
              <a:t>Grado </a:t>
            </a:r>
            <a:r>
              <a:rPr lang="es-ES" sz="2800" dirty="0">
                <a:latin typeface="Arial Black" panose="020B0A04020102020204" pitchFamily="34" charset="0"/>
              </a:rPr>
              <a:t>de consecución o de ajuste respecto </a:t>
            </a:r>
            <a:r>
              <a:rPr lang="es-ES" sz="2800" dirty="0" smtClean="0">
                <a:latin typeface="Arial Black" panose="020B0A04020102020204" pitchFamily="34" charset="0"/>
              </a:rPr>
              <a:t>a la </a:t>
            </a:r>
            <a:r>
              <a:rPr lang="es-ES" sz="2800" dirty="0">
                <a:latin typeface="Arial Black" panose="020B0A04020102020204" pitchFamily="34" charset="0"/>
              </a:rPr>
              <a:t>planificación establecida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4017818" y="2604654"/>
            <a:ext cx="2216727" cy="38606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2992582" y="3539840"/>
            <a:ext cx="9005455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Grado de consecución de los </a:t>
            </a:r>
            <a:r>
              <a:rPr lang="es-ES" dirty="0" smtClean="0"/>
              <a:t>objetivos, </a:t>
            </a:r>
            <a:r>
              <a:rPr lang="es-ES" dirty="0"/>
              <a:t>pudiéndose determinar cuáles han sido las razones que han facilitado u </a:t>
            </a:r>
            <a:r>
              <a:rPr lang="es-ES" dirty="0" smtClean="0"/>
              <a:t>obstaculizado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2147464" y="5250873"/>
            <a:ext cx="9850572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Medir </a:t>
            </a:r>
            <a:r>
              <a:rPr lang="es-ES" dirty="0"/>
              <a:t>si han aparecido cambios apreciables sobre el contexto en el que ha operado el proyecto</a:t>
            </a:r>
          </a:p>
        </p:txBody>
      </p:sp>
      <p:sp>
        <p:nvSpPr>
          <p:cNvPr id="11" name="Flecha derecha 10"/>
          <p:cNvSpPr/>
          <p:nvPr/>
        </p:nvSpPr>
        <p:spPr>
          <a:xfrm>
            <a:off x="1731818" y="4239491"/>
            <a:ext cx="1039091" cy="3463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11"/>
          <p:cNvSpPr/>
          <p:nvPr/>
        </p:nvSpPr>
        <p:spPr>
          <a:xfrm>
            <a:off x="1136073" y="5735782"/>
            <a:ext cx="803563" cy="38792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716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adroTexto 27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449782" y="41559"/>
            <a:ext cx="5278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DIFUSIÓN Y PROMOCIÓN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6255" y="748145"/>
            <a:ext cx="5818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ES" sz="2800" dirty="0">
                <a:latin typeface="Arial Black" panose="020B0A04020102020204" pitchFamily="34" charset="0"/>
              </a:rPr>
              <a:t>Desde el mismo comienzo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66255" y="1396060"/>
            <a:ext cx="118594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/>
              <a:t>D</a:t>
            </a:r>
            <a:r>
              <a:rPr lang="es-ES" dirty="0" smtClean="0"/>
              <a:t>efinir </a:t>
            </a:r>
            <a:r>
              <a:rPr lang="es-ES" dirty="0"/>
              <a:t>bien quién es la audiencia </a:t>
            </a:r>
            <a:r>
              <a:rPr lang="es-ES" dirty="0" smtClean="0"/>
              <a:t>y seleccionar los </a:t>
            </a:r>
            <a:r>
              <a:rPr lang="es-ES" dirty="0"/>
              <a:t>canales más adecuados para llegar a ella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06980" y="2590798"/>
            <a:ext cx="437803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VÍAS MÁS COMUNES</a:t>
            </a:r>
            <a:endParaRPr lang="es-E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7" name="Conector recto 6"/>
          <p:cNvCxnSpPr/>
          <p:nvPr/>
        </p:nvCxnSpPr>
        <p:spPr>
          <a:xfrm flipH="1">
            <a:off x="1870365" y="2840182"/>
            <a:ext cx="19673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1884220" y="2840181"/>
            <a:ext cx="0" cy="5749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4779827" y="3089568"/>
            <a:ext cx="27698" cy="18842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66255" y="3463634"/>
            <a:ext cx="281247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/>
              <a:t>C</a:t>
            </a:r>
            <a:r>
              <a:rPr lang="es-ES" dirty="0" smtClean="0"/>
              <a:t>omunicados </a:t>
            </a:r>
            <a:r>
              <a:rPr lang="es-ES" dirty="0"/>
              <a:t>de prensa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2715484" y="4987634"/>
            <a:ext cx="279861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Ponencias en eventos</a:t>
            </a:r>
          </a:p>
        </p:txBody>
      </p:sp>
      <p:cxnSp>
        <p:nvCxnSpPr>
          <p:cNvPr id="21" name="Conector recto de flecha 20"/>
          <p:cNvCxnSpPr/>
          <p:nvPr/>
        </p:nvCxnSpPr>
        <p:spPr>
          <a:xfrm>
            <a:off x="7204364" y="3114018"/>
            <a:ext cx="55418" cy="18597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6580909" y="4987634"/>
            <a:ext cx="2909455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Artículos en revistas</a:t>
            </a:r>
          </a:p>
        </p:txBody>
      </p:sp>
      <p:cxnSp>
        <p:nvCxnSpPr>
          <p:cNvPr id="24" name="Conector recto 23"/>
          <p:cNvCxnSpPr>
            <a:stCxn id="5" idx="3"/>
          </p:cNvCxnSpPr>
          <p:nvPr/>
        </p:nvCxnSpPr>
        <p:spPr>
          <a:xfrm flipV="1">
            <a:off x="8285016" y="2840181"/>
            <a:ext cx="1731820" cy="122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>
            <a:off x="10016836" y="2840181"/>
            <a:ext cx="0" cy="5749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9171709" y="3491344"/>
            <a:ext cx="2743200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Página web del proyecto </a:t>
            </a:r>
          </a:p>
        </p:txBody>
      </p:sp>
    </p:spTree>
    <p:extLst>
      <p:ext uri="{BB962C8B-B14F-4D97-AF65-F5344CB8AC3E}">
        <p14:creationId xmlns:p14="http://schemas.microsoft.com/office/powerpoint/2010/main" val="393929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14" grpId="0" animBg="1"/>
      <p:bldP spid="19" grpId="0" animBg="1"/>
      <p:bldP spid="22" grpId="0" animBg="1"/>
      <p:bldP spid="2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006443" y="55414"/>
            <a:ext cx="619298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COMUNICADOS DE PRENSA 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207817" y="872834"/>
            <a:ext cx="11804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Se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utilizan fundamentalmente para dar a conocer los resultados del proyecto al gran público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29000"/>
            <a:ext cx="6096000" cy="3429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07817" y="1911920"/>
            <a:ext cx="11804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Notas </a:t>
            </a:r>
            <a:r>
              <a:rPr lang="es-ES" dirty="0"/>
              <a:t>breves que contienen la descripción básica del proyecto y sus logros fundamentales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096001" y="2812463"/>
            <a:ext cx="591588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Se </a:t>
            </a:r>
            <a:r>
              <a:rPr lang="es-ES" dirty="0"/>
              <a:t>remiten a los medios de comunicación (prensa, radio y televisión) para que consideren </a:t>
            </a:r>
            <a:r>
              <a:rPr lang="es-ES" dirty="0" smtClean="0"/>
              <a:t>incluirlos </a:t>
            </a:r>
            <a:r>
              <a:rPr lang="es-ES" dirty="0"/>
              <a:t>en sus </a:t>
            </a:r>
            <a:r>
              <a:rPr lang="es-ES" dirty="0" smtClean="0"/>
              <a:t>informaciones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6096001" y="5043048"/>
            <a:ext cx="591588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Gestionar </a:t>
            </a:r>
            <a:r>
              <a:rPr lang="es-ES" dirty="0"/>
              <a:t>su publicación mediante el grupo de comunicación de la universidad</a:t>
            </a:r>
          </a:p>
        </p:txBody>
      </p:sp>
    </p:spTree>
    <p:extLst>
      <p:ext uri="{BB962C8B-B14F-4D97-AF65-F5344CB8AC3E}">
        <p14:creationId xmlns:p14="http://schemas.microsoft.com/office/powerpoint/2010/main" val="218115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6151398" y="498758"/>
            <a:ext cx="3532923" cy="1077218"/>
          </a:xfrm>
          <a:prstGeom prst="rect">
            <a:avLst/>
          </a:prstGeom>
          <a:noFill/>
          <a:ln w="38100">
            <a:noFill/>
          </a:ln>
          <a:scene3d>
            <a:camera prst="perspectiveContrastingRightFacing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3200" dirty="0" smtClean="0"/>
              <a:t>PONENCIAS EN EVENTOS</a:t>
            </a:r>
            <a:endParaRPr lang="es-ES" sz="32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096000" cy="3429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9060877" y="1330029"/>
            <a:ext cx="2909455" cy="1569660"/>
          </a:xfrm>
          <a:prstGeom prst="rect">
            <a:avLst/>
          </a:prstGeom>
          <a:noFill/>
          <a:ln w="38100">
            <a:noFill/>
          </a:ln>
          <a:scene3d>
            <a:camera prst="perspectiveContrastingRightFacing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32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ARTÍCULOS EN REVISTAS</a:t>
            </a:r>
          </a:p>
        </p:txBody>
      </p:sp>
      <p:sp>
        <p:nvSpPr>
          <p:cNvPr id="5" name="Flecha abajo 4"/>
          <p:cNvSpPr/>
          <p:nvPr/>
        </p:nvSpPr>
        <p:spPr>
          <a:xfrm>
            <a:off x="9060877" y="2840179"/>
            <a:ext cx="443341" cy="637309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izquierda 5"/>
          <p:cNvSpPr/>
          <p:nvPr/>
        </p:nvSpPr>
        <p:spPr>
          <a:xfrm>
            <a:off x="6082151" y="1745670"/>
            <a:ext cx="831272" cy="412194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399" y="3477488"/>
            <a:ext cx="6040602" cy="3380511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52400" y="3685309"/>
            <a:ext cx="5846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Arial Black" panose="020B0A04020102020204" pitchFamily="34" charset="0"/>
              </a:rPr>
              <a:t>Para profesionales </a:t>
            </a:r>
            <a:r>
              <a:rPr lang="es-ES" sz="2800" dirty="0">
                <a:latin typeface="Arial Black" panose="020B0A04020102020204" pitchFamily="34" charset="0"/>
              </a:rPr>
              <a:t>y </a:t>
            </a:r>
            <a:r>
              <a:rPr lang="es-ES" sz="2800" dirty="0" smtClean="0">
                <a:latin typeface="Arial Black" panose="020B0A04020102020204" pitchFamily="34" charset="0"/>
              </a:rPr>
              <a:t> </a:t>
            </a:r>
            <a:r>
              <a:rPr lang="es-ES" sz="2800" dirty="0">
                <a:latin typeface="Arial Black" panose="020B0A04020102020204" pitchFamily="34" charset="0"/>
              </a:rPr>
              <a:t>público especializado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52400" y="5278582"/>
            <a:ext cx="5846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457200" indent="-457200" algn="just">
              <a:buFont typeface="Wingdings" panose="05000000000000000000" pitchFamily="2" charset="2"/>
              <a:buChar char="ü"/>
              <a:defRPr sz="2800"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Dos </a:t>
            </a:r>
            <a:r>
              <a:rPr lang="es-ES" dirty="0"/>
              <a:t>vías habituales </a:t>
            </a:r>
            <a:r>
              <a:rPr lang="es-ES" dirty="0" smtClean="0"/>
              <a:t>para </a:t>
            </a:r>
            <a:r>
              <a:rPr lang="es-ES" dirty="0"/>
              <a:t>el proceso de comunicación científica</a:t>
            </a:r>
          </a:p>
        </p:txBody>
      </p:sp>
    </p:spTree>
    <p:extLst>
      <p:ext uri="{BB962C8B-B14F-4D97-AF65-F5344CB8AC3E}">
        <p14:creationId xmlns:p14="http://schemas.microsoft.com/office/powerpoint/2010/main" val="362106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  <p:bldP spid="6" grpId="0" animBg="1"/>
      <p:bldP spid="8" grpId="0"/>
      <p:bldP spid="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048004" y="41552"/>
            <a:ext cx="6137557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PÁGINA WEB DEL PROYECTO </a:t>
            </a:r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49236"/>
            <a:ext cx="5375564" cy="428322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90945" y="1025236"/>
            <a:ext cx="116793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Opción cada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vez más frecuente debido a la facilidad para llegar a una audiencia amplia y para ofrecerle documentos actualizados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375566" y="2424544"/>
            <a:ext cx="67194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lnSpc>
                <a:spcPct val="150000"/>
              </a:lnSpc>
              <a:defRPr sz="28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Ponencias presentadas en eventos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ES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Publicaciones realizadas y los links correspondientes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ES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rgbClr val="002060"/>
                </a:solidFill>
              </a:rPr>
              <a:t>Descripción de </a:t>
            </a:r>
            <a:r>
              <a:rPr lang="es-ES" dirty="0" smtClean="0">
                <a:solidFill>
                  <a:srgbClr val="002060"/>
                </a:solidFill>
              </a:rPr>
              <a:t>resultados</a:t>
            </a: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s-ES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rgbClr val="002060"/>
                </a:solidFill>
              </a:rPr>
              <a:t>Premios y reconocimientos, etc.</a:t>
            </a:r>
            <a:endParaRPr lang="es-E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8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-1" y="27705"/>
            <a:ext cx="12192001" cy="68302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49380" y="249385"/>
            <a:ext cx="116793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Jefe del proyecto: </a:t>
            </a:r>
            <a:r>
              <a:rPr lang="es-ES" sz="2400" dirty="0">
                <a:latin typeface="Arial Black" panose="020B0A04020102020204" pitchFamily="34" charset="0"/>
              </a:rPr>
              <a:t>nombre y apellidos, cargo y filiación</a:t>
            </a:r>
            <a:r>
              <a:rPr lang="es-ES" sz="2400" dirty="0" smtClean="0">
                <a:latin typeface="Arial Black" panose="020B0A04020102020204" pitchFamily="34" charset="0"/>
              </a:rPr>
              <a:t>, Grado </a:t>
            </a:r>
            <a:r>
              <a:rPr lang="es-ES" sz="2400" dirty="0">
                <a:latin typeface="Arial Black" panose="020B0A04020102020204" pitchFamily="34" charset="0"/>
              </a:rPr>
              <a:t>y Categoría Científica y/o </a:t>
            </a:r>
            <a:r>
              <a:rPr lang="es-ES" sz="2400" dirty="0" smtClean="0">
                <a:latin typeface="Arial Black" panose="020B0A04020102020204" pitchFamily="34" charset="0"/>
              </a:rPr>
              <a:t>Docente,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T</a:t>
            </a:r>
            <a:r>
              <a:rPr lang="es-ES" sz="2400" dirty="0" smtClean="0">
                <a:latin typeface="Arial Black" panose="020B0A04020102020204" pitchFamily="34" charset="0"/>
              </a:rPr>
              <a:t>eléfono, E-mail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66255" y="1285703"/>
            <a:ext cx="117625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Entidad ejecutora participante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: </a:t>
            </a:r>
            <a:r>
              <a:rPr lang="es-ES" sz="2400" dirty="0">
                <a:latin typeface="Arial Black" panose="020B0A04020102020204" pitchFamily="34" charset="0"/>
              </a:rPr>
              <a:t>Incluir </a:t>
            </a:r>
            <a:r>
              <a:rPr lang="es-ES" sz="2400" dirty="0" smtClean="0">
                <a:latin typeface="Arial Black" panose="020B0A04020102020204" pitchFamily="34" charset="0"/>
              </a:rPr>
              <a:t>el nombre de </a:t>
            </a:r>
            <a:r>
              <a:rPr lang="es-ES" sz="2400" dirty="0">
                <a:latin typeface="Arial Black" panose="020B0A04020102020204" pitchFamily="34" charset="0"/>
              </a:rPr>
              <a:t>todas. </a:t>
            </a:r>
            <a:r>
              <a:rPr lang="es-ES" sz="2400" dirty="0" smtClean="0">
                <a:latin typeface="Arial Black" panose="020B0A04020102020204" pitchFamily="34" charset="0"/>
              </a:rPr>
              <a:t>Subordinación, Nombre del director, dirección, teléfono, e-mail, firma y cuño. Adjuntar </a:t>
            </a:r>
            <a:r>
              <a:rPr lang="es-ES" sz="2400" dirty="0">
                <a:latin typeface="Arial Black" panose="020B0A04020102020204" pitchFamily="34" charset="0"/>
              </a:rPr>
              <a:t>carta</a:t>
            </a:r>
            <a:r>
              <a:rPr lang="es-ES" sz="2400" dirty="0" smtClean="0">
                <a:latin typeface="Arial Black" panose="020B0A04020102020204" pitchFamily="34" charset="0"/>
              </a:rPr>
              <a:t>, firmada </a:t>
            </a:r>
            <a:r>
              <a:rPr lang="es-ES" sz="2400" dirty="0">
                <a:latin typeface="Arial Black" panose="020B0A04020102020204" pitchFamily="34" charset="0"/>
              </a:rPr>
              <a:t>y acuñada, con los elementos de participación y financiamiento requerido.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66254" y="2930236"/>
            <a:ext cx="117666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Duración: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lang="es-ES" sz="2400" dirty="0">
                <a:latin typeface="Arial Black" panose="020B0A04020102020204" pitchFamily="34" charset="0"/>
              </a:rPr>
              <a:t>Tiempo en años que se espera dure el proyecto. </a:t>
            </a:r>
            <a:endParaRPr lang="es-ES" sz="2400" dirty="0" smtClean="0">
              <a:latin typeface="Arial Black" panose="020B0A040201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dirty="0" smtClean="0">
                <a:latin typeface="Arial Black" panose="020B0A04020102020204" pitchFamily="34" charset="0"/>
              </a:rPr>
              <a:t>Fecha </a:t>
            </a:r>
            <a:r>
              <a:rPr lang="es-ES" sz="2400" dirty="0">
                <a:latin typeface="Arial Black" panose="020B0A04020102020204" pitchFamily="34" charset="0"/>
              </a:rPr>
              <a:t>de inicio </a:t>
            </a:r>
            <a:r>
              <a:rPr lang="es-ES" sz="2400" dirty="0" smtClean="0">
                <a:latin typeface="Arial Black" panose="020B0A04020102020204" pitchFamily="34" charset="0"/>
              </a:rPr>
              <a:t>y de culminación.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9380" y="3825240"/>
            <a:ext cx="1167939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Financiamiento total (MN </a:t>
            </a:r>
            <a:r>
              <a:rPr lang="es-ES" dirty="0"/>
              <a:t>y MLC): </a:t>
            </a:r>
            <a:r>
              <a:rPr lang="es-ES" sz="2400" dirty="0">
                <a:solidFill>
                  <a:schemeClr val="tx1"/>
                </a:solidFill>
              </a:rPr>
              <a:t>Escribir la cifra total </a:t>
            </a:r>
            <a:r>
              <a:rPr lang="es-ES" sz="2400" dirty="0" smtClean="0">
                <a:solidFill>
                  <a:schemeClr val="tx1"/>
                </a:solidFill>
              </a:rPr>
              <a:t>en </a:t>
            </a:r>
            <a:r>
              <a:rPr lang="es-ES" sz="2400" dirty="0">
                <a:solidFill>
                  <a:schemeClr val="tx1"/>
                </a:solidFill>
              </a:rPr>
              <a:t>ambas monedas y en miles de </a:t>
            </a:r>
            <a:r>
              <a:rPr lang="es-ES" sz="2400" dirty="0" smtClean="0">
                <a:solidFill>
                  <a:schemeClr val="tx1"/>
                </a:solidFill>
              </a:rPr>
              <a:t>unidades.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254" y="4739640"/>
            <a:ext cx="117625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Resumen del proyecto: </a:t>
            </a:r>
            <a:r>
              <a:rPr lang="es-ES" sz="2400" dirty="0">
                <a:solidFill>
                  <a:schemeClr val="tx1"/>
                </a:solidFill>
              </a:rPr>
              <a:t>N</a:t>
            </a:r>
            <a:r>
              <a:rPr lang="es-ES" sz="2400" dirty="0" smtClean="0">
                <a:solidFill>
                  <a:schemeClr val="tx1"/>
                </a:solidFill>
              </a:rPr>
              <a:t>o </a:t>
            </a:r>
            <a:r>
              <a:rPr lang="es-ES" sz="2400" dirty="0">
                <a:solidFill>
                  <a:schemeClr val="tx1"/>
                </a:solidFill>
              </a:rPr>
              <a:t>exceder de media cuartilla. </a:t>
            </a:r>
            <a:r>
              <a:rPr lang="es-ES" sz="2400" dirty="0" smtClean="0">
                <a:solidFill>
                  <a:schemeClr val="tx1"/>
                </a:solidFill>
              </a:rPr>
              <a:t>Objetivos </a:t>
            </a:r>
            <a:r>
              <a:rPr lang="es-ES" sz="2400" dirty="0">
                <a:solidFill>
                  <a:schemeClr val="tx1"/>
                </a:solidFill>
              </a:rPr>
              <a:t>que persigue el proyecto y sus vínculos con los objetivos del programa (si es un PAP), resultados más relevantes y su aporte </a:t>
            </a:r>
            <a:r>
              <a:rPr lang="es-ES" sz="2400" dirty="0" smtClean="0">
                <a:solidFill>
                  <a:schemeClr val="tx1"/>
                </a:solidFill>
              </a:rPr>
              <a:t>concreto. Incluir </a:t>
            </a:r>
            <a:r>
              <a:rPr lang="es-ES" sz="2400" dirty="0">
                <a:solidFill>
                  <a:schemeClr val="tx1"/>
                </a:solidFill>
              </a:rPr>
              <a:t>las palabras claves.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04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FFE285"/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338950" y="235516"/>
            <a:ext cx="5458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ESTUDIO INDEPENDIENTE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98764" y="2252480"/>
            <a:ext cx="112221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dirty="0" smtClean="0">
                <a:latin typeface="Arial Black" panose="020B0A04020102020204" pitchFamily="34" charset="0"/>
              </a:rPr>
              <a:t>PREPARAR UNA PRESENTACIÓN DE POWER POINT EXPLICATIVO  DE LA MML ELABORADA PARA DEFENDERLA EN 10 MINUTOS ANTE EL GRUPO EL PRÓXIMO ENCUENTRO</a:t>
            </a:r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27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-1" y="27705"/>
            <a:ext cx="12192001" cy="68302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53961" y="1262425"/>
            <a:ext cx="1145949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Problemas a resolver: </a:t>
            </a:r>
            <a:r>
              <a:rPr lang="es-ES" sz="2400" dirty="0">
                <a:latin typeface="Arial Black" panose="020B0A04020102020204" pitchFamily="34" charset="0"/>
              </a:rPr>
              <a:t>U</a:t>
            </a:r>
            <a:r>
              <a:rPr lang="es-ES" sz="2400" dirty="0" smtClean="0">
                <a:latin typeface="Arial Black" panose="020B0A04020102020204" pitchFamily="34" charset="0"/>
              </a:rPr>
              <a:t>na </a:t>
            </a:r>
            <a:r>
              <a:rPr lang="es-ES" sz="2400" dirty="0">
                <a:latin typeface="Arial Black" panose="020B0A04020102020204" pitchFamily="34" charset="0"/>
              </a:rPr>
              <a:t>cuartilla como </a:t>
            </a:r>
            <a:r>
              <a:rPr lang="es-ES" sz="2400" dirty="0" smtClean="0">
                <a:latin typeface="Arial Black" panose="020B0A04020102020204" pitchFamily="34" charset="0"/>
              </a:rPr>
              <a:t>máximo. </a:t>
            </a:r>
          </a:p>
          <a:p>
            <a:pPr lvl="0" algn="just">
              <a:defRPr/>
            </a:pPr>
            <a:endParaRPr lang="es-ES" sz="2400" dirty="0" smtClean="0">
              <a:latin typeface="Arial Black" panose="020B0A040201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es-ES" sz="2400" dirty="0" smtClean="0">
                <a:latin typeface="Arial Black" panose="020B0A04020102020204" pitchFamily="34" charset="0"/>
              </a:rPr>
              <a:t>En </a:t>
            </a:r>
            <a:r>
              <a:rPr lang="es-ES" sz="2400" dirty="0">
                <a:latin typeface="Arial Black" panose="020B0A04020102020204" pitchFamily="34" charset="0"/>
              </a:rPr>
              <a:t>qué consiste el problema identificado a cuya solución va a contribuir el </a:t>
            </a:r>
            <a:r>
              <a:rPr lang="es-ES" sz="2400" dirty="0" smtClean="0">
                <a:latin typeface="Arial Black" panose="020B0A04020102020204" pitchFamily="34" charset="0"/>
              </a:rPr>
              <a:t>proyecto (</a:t>
            </a:r>
            <a:r>
              <a:rPr lang="es-ES" sz="24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PC árbol</a:t>
            </a:r>
            <a:r>
              <a:rPr lang="es-ES" sz="2400" dirty="0" smtClean="0">
                <a:latin typeface="Arial Black" panose="020B0A04020102020204" pitchFamily="34" charset="0"/>
              </a:rPr>
              <a:t>)</a:t>
            </a:r>
          </a:p>
          <a:p>
            <a:pPr lvl="0" algn="just">
              <a:defRPr/>
            </a:pPr>
            <a:r>
              <a:rPr lang="es-ES" sz="2400" dirty="0" smtClean="0">
                <a:latin typeface="Arial Black" panose="020B0A04020102020204" pitchFamily="34" charset="0"/>
              </a:rPr>
              <a:t>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es-ES" sz="2400" dirty="0" smtClean="0">
                <a:latin typeface="Arial Black" panose="020B0A04020102020204" pitchFamily="34" charset="0"/>
              </a:rPr>
              <a:t>Cuáles </a:t>
            </a:r>
            <a:r>
              <a:rPr lang="es-ES" sz="2400" dirty="0">
                <a:latin typeface="Arial Black" panose="020B0A04020102020204" pitchFamily="34" charset="0"/>
              </a:rPr>
              <a:t>son los aspectos concretos de ese problema que el proyecto </a:t>
            </a:r>
            <a:r>
              <a:rPr lang="es-ES" sz="2400" dirty="0" smtClean="0">
                <a:latin typeface="Arial Black" panose="020B0A04020102020204" pitchFamily="34" charset="0"/>
              </a:rPr>
              <a:t>resuelve (</a:t>
            </a:r>
            <a:r>
              <a:rPr lang="es-ES" sz="24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estrategia de intervención</a:t>
            </a:r>
            <a:r>
              <a:rPr lang="es-ES" sz="2400" dirty="0" smtClean="0">
                <a:latin typeface="Arial Black" panose="020B0A04020102020204" pitchFamily="34" charset="0"/>
              </a:rPr>
              <a:t>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endParaRPr lang="es-ES" sz="2400" dirty="0" smtClean="0">
              <a:latin typeface="Arial Black" panose="020B0A040201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es-ES" sz="2400" dirty="0" smtClean="0">
                <a:latin typeface="Arial Black" panose="020B0A04020102020204" pitchFamily="34" charset="0"/>
              </a:rPr>
              <a:t>Importancia </a:t>
            </a:r>
            <a:r>
              <a:rPr lang="es-ES" sz="2400" dirty="0">
                <a:latin typeface="Arial Black" panose="020B0A04020102020204" pitchFamily="34" charset="0"/>
              </a:rPr>
              <a:t>de su solución para la ciencia, la tecnología, la economía, el medio ambiente y la </a:t>
            </a:r>
            <a:r>
              <a:rPr lang="es-ES" sz="2400" dirty="0" smtClean="0">
                <a:latin typeface="Arial Black" panose="020B0A04020102020204" pitchFamily="34" charset="0"/>
              </a:rPr>
              <a:t>sociedad (</a:t>
            </a:r>
            <a:r>
              <a:rPr lang="es-ES" sz="24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efectos en ADP o fines últimos en ADO</a:t>
            </a:r>
            <a:r>
              <a:rPr lang="es-ES" sz="2400" dirty="0" smtClean="0">
                <a:latin typeface="Arial Black" panose="020B0A04020102020204" pitchFamily="34" charset="0"/>
              </a:rPr>
              <a:t>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961" y="206479"/>
            <a:ext cx="7742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just"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 smtClean="0"/>
              <a:t>II. </a:t>
            </a:r>
            <a:r>
              <a:rPr lang="en-US" dirty="0" smtClean="0">
                <a:solidFill>
                  <a:srgbClr val="0070C0"/>
                </a:solidFill>
              </a:rPr>
              <a:t>FUNDAMENTACIÓN </a:t>
            </a:r>
            <a:r>
              <a:rPr lang="en-US" dirty="0">
                <a:solidFill>
                  <a:srgbClr val="0070C0"/>
                </a:solidFill>
              </a:rPr>
              <a:t>DEL PROYECTO</a:t>
            </a:r>
          </a:p>
        </p:txBody>
      </p:sp>
    </p:spTree>
    <p:extLst>
      <p:ext uri="{BB962C8B-B14F-4D97-AF65-F5344CB8AC3E}">
        <p14:creationId xmlns:p14="http://schemas.microsoft.com/office/powerpoint/2010/main" val="264930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206" y="368710"/>
            <a:ext cx="1151849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Contexto, antecedentes y justificación del proyecto</a:t>
            </a:r>
            <a:r>
              <a:rPr lang="es-ES" sz="2800" dirty="0" smtClean="0">
                <a:latin typeface="Arial Black" panose="020B0A04020102020204" pitchFamily="34" charset="0"/>
              </a:rPr>
              <a:t>: </a:t>
            </a:r>
          </a:p>
          <a:p>
            <a:pPr algn="just"/>
            <a:endParaRPr lang="es-ES" sz="2800" dirty="0" smtClean="0">
              <a:latin typeface="Arial Black" panose="020B0A04020102020204" pitchFamily="34" charset="0"/>
            </a:endParaRPr>
          </a:p>
          <a:p>
            <a:pPr algn="just"/>
            <a:r>
              <a:rPr lang="es-ES" sz="28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Contexto:</a:t>
            </a:r>
            <a:r>
              <a:rPr lang="es-ES" sz="2800" dirty="0" smtClean="0">
                <a:latin typeface="Arial Black" panose="020B0A04020102020204" pitchFamily="34" charset="0"/>
              </a:rPr>
              <a:t> Marco </a:t>
            </a:r>
            <a:r>
              <a:rPr lang="es-ES" sz="2800" dirty="0">
                <a:latin typeface="Arial Black" panose="020B0A04020102020204" pitchFamily="34" charset="0"/>
              </a:rPr>
              <a:t>geográfico, características </a:t>
            </a:r>
            <a:r>
              <a:rPr lang="es-ES" sz="2800" dirty="0" smtClean="0">
                <a:latin typeface="Arial Black" panose="020B0A04020102020204" pitchFamily="34" charset="0"/>
              </a:rPr>
              <a:t>socioeconómicas </a:t>
            </a:r>
            <a:r>
              <a:rPr lang="es-ES" sz="2800" dirty="0">
                <a:latin typeface="Arial Black" panose="020B0A04020102020204" pitchFamily="34" charset="0"/>
              </a:rPr>
              <a:t>y </a:t>
            </a:r>
            <a:r>
              <a:rPr lang="es-ES" sz="2800" dirty="0" smtClean="0">
                <a:latin typeface="Arial Black" panose="020B0A04020102020204" pitchFamily="34" charset="0"/>
              </a:rPr>
              <a:t>ambientales (</a:t>
            </a:r>
            <a:r>
              <a:rPr lang="es-E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descripción de </a:t>
            </a:r>
            <a:r>
              <a:rPr lang="es-ES" sz="28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situación actual</a:t>
            </a:r>
            <a:r>
              <a:rPr lang="es-ES" sz="2800" dirty="0" smtClean="0">
                <a:latin typeface="Arial Black" panose="020B0A04020102020204" pitchFamily="34" charset="0"/>
              </a:rPr>
              <a:t>)</a:t>
            </a:r>
          </a:p>
          <a:p>
            <a:pPr algn="just"/>
            <a:endParaRPr lang="es-ES" sz="2800" dirty="0" smtClean="0">
              <a:latin typeface="Arial Black" panose="020B0A04020102020204" pitchFamily="34" charset="0"/>
            </a:endParaRPr>
          </a:p>
          <a:p>
            <a:pPr algn="just"/>
            <a:r>
              <a:rPr lang="es-ES" sz="28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Antecedentes</a:t>
            </a:r>
            <a:r>
              <a:rPr lang="es-ES" sz="2800" dirty="0">
                <a:latin typeface="Arial Black" panose="020B0A04020102020204" pitchFamily="34" charset="0"/>
              </a:rPr>
              <a:t> </a:t>
            </a:r>
            <a:r>
              <a:rPr lang="es-ES" sz="2800" i="1" dirty="0">
                <a:solidFill>
                  <a:srgbClr val="002060"/>
                </a:solidFill>
                <a:latin typeface="Arial Black" panose="020B0A04020102020204" pitchFamily="34" charset="0"/>
              </a:rPr>
              <a:t>y </a:t>
            </a:r>
            <a:r>
              <a:rPr lang="es-ES" sz="2800" i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justificación</a:t>
            </a:r>
            <a:r>
              <a:rPr lang="es-ES" sz="2800" dirty="0" smtClean="0">
                <a:latin typeface="Arial Black" panose="020B0A04020102020204" pitchFamily="34" charset="0"/>
              </a:rPr>
              <a:t>: demostrar </a:t>
            </a:r>
            <a:r>
              <a:rPr lang="es-ES" sz="2800" dirty="0">
                <a:latin typeface="Arial Black" panose="020B0A04020102020204" pitchFamily="34" charset="0"/>
              </a:rPr>
              <a:t>la necesidad de ejecutar el proyecto para dar solución a los aspectos del problema </a:t>
            </a:r>
            <a:r>
              <a:rPr lang="es-ES" sz="2800" dirty="0" smtClean="0">
                <a:latin typeface="Arial Black" panose="020B0A04020102020204" pitchFamily="34" charset="0"/>
              </a:rPr>
              <a:t>planteado a </a:t>
            </a:r>
            <a:r>
              <a:rPr lang="es-ES" sz="2800" dirty="0">
                <a:latin typeface="Arial Black" panose="020B0A04020102020204" pitchFamily="34" charset="0"/>
              </a:rPr>
              <a:t>partir del análisis del estado actual del conocimiento nacional e internacional, utilizando la información existente alrededor del tema de los últimos 5 </a:t>
            </a:r>
            <a:r>
              <a:rPr lang="es-ES" sz="2800" dirty="0" smtClean="0">
                <a:latin typeface="Arial Black" panose="020B0A04020102020204" pitchFamily="34" charset="0"/>
              </a:rPr>
              <a:t>años. (</a:t>
            </a:r>
            <a:r>
              <a:rPr lang="es-E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indagaciones documentales y bibliográficas</a:t>
            </a:r>
            <a:r>
              <a:rPr lang="es-ES" sz="2800" dirty="0" smtClean="0">
                <a:latin typeface="Arial Black" panose="020B0A04020102020204" pitchFamily="34" charset="0"/>
              </a:rPr>
              <a:t>)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7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219" y="147487"/>
            <a:ext cx="116807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Beneficiarios directos: </a:t>
            </a:r>
            <a:r>
              <a:rPr lang="es-ES" dirty="0">
                <a:solidFill>
                  <a:schemeClr val="tx1"/>
                </a:solidFill>
              </a:rPr>
              <a:t>Exponer los sectores sociales, </a:t>
            </a:r>
            <a:r>
              <a:rPr lang="es-ES" dirty="0" smtClean="0">
                <a:solidFill>
                  <a:schemeClr val="tx1"/>
                </a:solidFill>
              </a:rPr>
              <a:t>empresariales, institucionales, así </a:t>
            </a:r>
            <a:r>
              <a:rPr lang="es-ES" dirty="0">
                <a:solidFill>
                  <a:schemeClr val="tx1"/>
                </a:solidFill>
              </a:rPr>
              <a:t>como organizaciones y otros, que se beneficiarán por la aplicación o introducción de los resultados del proyecto</a:t>
            </a:r>
            <a:r>
              <a:rPr lang="es-ES" dirty="0" smtClean="0">
                <a:solidFill>
                  <a:schemeClr val="tx1"/>
                </a:solidFill>
              </a:rPr>
              <a:t>. (</a:t>
            </a:r>
            <a:r>
              <a:rPr lang="es-ES" dirty="0" smtClean="0">
                <a:solidFill>
                  <a:srgbClr val="7030A0"/>
                </a:solidFill>
              </a:rPr>
              <a:t>análisis de involucrados</a:t>
            </a:r>
            <a:r>
              <a:rPr lang="es-E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6477" y="2138525"/>
            <a:ext cx="116807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Clientes o usuarios</a:t>
            </a:r>
            <a:r>
              <a:rPr lang="es-ES" dirty="0" smtClean="0"/>
              <a:t>: </a:t>
            </a:r>
            <a:r>
              <a:rPr lang="es-ES" sz="2400" dirty="0" smtClean="0">
                <a:latin typeface="Arial Black" panose="020B0A04020102020204" pitchFamily="34" charset="0"/>
              </a:rPr>
              <a:t>Empresas</a:t>
            </a:r>
            <a:r>
              <a:rPr lang="es-ES" sz="2400" dirty="0">
                <a:latin typeface="Arial Black" panose="020B0A04020102020204" pitchFamily="34" charset="0"/>
              </a:rPr>
              <a:t>, instituciones u </a:t>
            </a:r>
            <a:r>
              <a:rPr lang="es-ES" sz="2400" dirty="0" smtClean="0">
                <a:latin typeface="Arial Black" panose="020B0A04020102020204" pitchFamily="34" charset="0"/>
              </a:rPr>
              <a:t>organismos que </a:t>
            </a:r>
            <a:r>
              <a:rPr lang="es-ES" sz="2400" dirty="0">
                <a:latin typeface="Arial Black" panose="020B0A04020102020204" pitchFamily="34" charset="0"/>
              </a:rPr>
              <a:t>asumen compromisos específicos mediante instrumentos legales con relación al uso, aplicación o introducción de los resultados del </a:t>
            </a:r>
            <a:r>
              <a:rPr lang="es-ES" sz="2400" dirty="0" smtClean="0">
                <a:latin typeface="Arial Black" panose="020B0A04020102020204" pitchFamily="34" charset="0"/>
              </a:rPr>
              <a:t>proyecto. </a:t>
            </a:r>
            <a:r>
              <a:rPr lang="es-ES" sz="2400" dirty="0">
                <a:latin typeface="Arial Black" panose="020B0A04020102020204" pitchFamily="34" charset="0"/>
              </a:rPr>
              <a:t>Se </a:t>
            </a:r>
            <a:r>
              <a:rPr lang="es-ES" sz="2400" dirty="0" smtClean="0">
                <a:latin typeface="Arial Black" panose="020B0A04020102020204" pitchFamily="34" charset="0"/>
              </a:rPr>
              <a:t>incluyen </a:t>
            </a:r>
            <a:r>
              <a:rPr lang="es-ES" sz="2400" dirty="0">
                <a:latin typeface="Arial Black" panose="020B0A04020102020204" pitchFamily="34" charset="0"/>
              </a:rPr>
              <a:t>tantos como sean </a:t>
            </a:r>
            <a:r>
              <a:rPr lang="es-ES" sz="2400" dirty="0" smtClean="0">
                <a:latin typeface="Arial Black" panose="020B0A04020102020204" pitchFamily="34" charset="0"/>
              </a:rPr>
              <a:t>necesarios.</a:t>
            </a:r>
          </a:p>
          <a:p>
            <a:pPr algn="just"/>
            <a:r>
              <a:rPr lang="es-ES" sz="2400" dirty="0" smtClean="0">
                <a:latin typeface="Arial Black" panose="020B0A04020102020204" pitchFamily="34" charset="0"/>
              </a:rPr>
              <a:t> </a:t>
            </a:r>
          </a:p>
          <a:p>
            <a:pPr algn="just"/>
            <a:r>
              <a:rPr lang="es-ES" sz="24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Para </a:t>
            </a:r>
            <a:r>
              <a:rPr lang="es-ES" sz="2400" dirty="0">
                <a:solidFill>
                  <a:srgbClr val="7030A0"/>
                </a:solidFill>
                <a:latin typeface="Arial Black" panose="020B0A04020102020204" pitchFamily="34" charset="0"/>
              </a:rPr>
              <a:t>cada </a:t>
            </a:r>
            <a:r>
              <a:rPr lang="es-ES" sz="24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uno se especifica</a:t>
            </a:r>
            <a:r>
              <a:rPr lang="es-ES" sz="2400" dirty="0" smtClean="0">
                <a:latin typeface="Arial Black" panose="020B0A04020102020204" pitchFamily="34" charset="0"/>
              </a:rPr>
              <a:t>: Director, Dirección, Teléfono, E-mail, compromisos </a:t>
            </a:r>
            <a:r>
              <a:rPr lang="es-ES" sz="2400" dirty="0">
                <a:latin typeface="Arial Black" panose="020B0A04020102020204" pitchFamily="34" charset="0"/>
              </a:rPr>
              <a:t>que asume e</a:t>
            </a:r>
            <a:r>
              <a:rPr lang="es-ES" sz="2400" dirty="0" smtClean="0">
                <a:latin typeface="Arial Black" panose="020B0A04020102020204" pitchFamily="34" charset="0"/>
              </a:rPr>
              <a:t>n </a:t>
            </a:r>
            <a:r>
              <a:rPr lang="es-ES" sz="2400" dirty="0">
                <a:latin typeface="Arial Black" panose="020B0A04020102020204" pitchFamily="34" charset="0"/>
              </a:rPr>
              <a:t>relación </a:t>
            </a:r>
            <a:r>
              <a:rPr lang="es-ES" sz="2400" dirty="0" smtClean="0">
                <a:latin typeface="Arial Black" panose="020B0A04020102020204" pitchFamily="34" charset="0"/>
              </a:rPr>
              <a:t>con </a:t>
            </a:r>
            <a:r>
              <a:rPr lang="es-ES" sz="2400" dirty="0">
                <a:latin typeface="Arial Black" panose="020B0A04020102020204" pitchFamily="34" charset="0"/>
              </a:rPr>
              <a:t>los resultados del </a:t>
            </a:r>
            <a:r>
              <a:rPr lang="es-ES" sz="2400" dirty="0" smtClean="0">
                <a:latin typeface="Arial Black" panose="020B0A04020102020204" pitchFamily="34" charset="0"/>
              </a:rPr>
              <a:t>proyecto, Firma </a:t>
            </a:r>
            <a:r>
              <a:rPr lang="es-ES" sz="2400" dirty="0">
                <a:latin typeface="Arial Black" panose="020B0A04020102020204" pitchFamily="34" charset="0"/>
              </a:rPr>
              <a:t>del Director y cuño 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219" y="5471654"/>
            <a:ext cx="116807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Aval del órgano consultivo de la EEP: </a:t>
            </a:r>
            <a:r>
              <a:rPr lang="es-ES" sz="2400" dirty="0">
                <a:solidFill>
                  <a:schemeClr val="tx1"/>
                </a:solidFill>
              </a:rPr>
              <a:t>Se adjunta el aval del Consejo </a:t>
            </a:r>
            <a:r>
              <a:rPr lang="es-ES" sz="2400" dirty="0" smtClean="0">
                <a:solidFill>
                  <a:schemeClr val="tx1"/>
                </a:solidFill>
              </a:rPr>
              <a:t>Científico.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0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1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4795</TotalTime>
  <Words>3708</Words>
  <Application>Microsoft Office PowerPoint</Application>
  <PresentationFormat>Widescreen</PresentationFormat>
  <Paragraphs>1722</Paragraphs>
  <Slides>60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60</vt:i4>
      </vt:variant>
    </vt:vector>
  </HeadingPairs>
  <TitlesOfParts>
    <vt:vector size="70" baseType="lpstr">
      <vt:lpstr>Arial</vt:lpstr>
      <vt:lpstr>Arial Black</vt:lpstr>
      <vt:lpstr>Calibri</vt:lpstr>
      <vt:lpstr>Calibri Light</vt:lpstr>
      <vt:lpstr>Times New Roman</vt:lpstr>
      <vt:lpstr>Wingdings</vt:lpstr>
      <vt:lpstr>1_Tema de Office</vt:lpstr>
      <vt:lpstr>Tema de Office</vt:lpstr>
      <vt:lpstr>2_Tema de Office</vt:lpstr>
      <vt:lpstr>3_Tema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Andrés</dc:creator>
  <cp:lastModifiedBy>Windows User</cp:lastModifiedBy>
  <cp:revision>171</cp:revision>
  <dcterms:created xsi:type="dcterms:W3CDTF">2018-02-13T06:35:18Z</dcterms:created>
  <dcterms:modified xsi:type="dcterms:W3CDTF">2022-03-02T01:43:30Z</dcterms:modified>
</cp:coreProperties>
</file>