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3" r:id="rId2"/>
    <p:sldId id="334" r:id="rId3"/>
    <p:sldId id="258" r:id="rId4"/>
    <p:sldId id="335" r:id="rId5"/>
    <p:sldId id="336" r:id="rId6"/>
    <p:sldId id="337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10CF1F-20EA-D54F-322C-CE8060F8F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766A146-C953-CB65-39E8-AAADBC5926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45E5F-F63D-CB1D-D68D-9D0097100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B7D59C-2E61-E9D9-CD21-86A3CC1C7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040AFC-A856-8D40-3342-1F2CE0B5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755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1F074-3BB9-384A-5B43-04A6FA7F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CCC5C2D-AD2B-A2E3-31A2-573998BF3A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17D5FF-E910-A509-A200-45141AA5C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18C99D-ACAE-6354-FDD6-7BDCFDEA4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39D1835-2A47-9630-7092-EA30F08DC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0055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2A61E9B-2AE9-4EE2-7134-DF903F32F0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5CBD479-5003-1EE7-32FA-5766A65BE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276ABF4-17C5-0420-A55F-6DF905F63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0CAE33E-88F4-303B-741F-2C931BFF0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36E8F7-3B76-0A33-EE43-15D6E9843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2755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C4E7A8-166E-7391-807F-512E848AC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D50798A-C4AF-A9BB-4FB4-16E4E7096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B4746E-EF3B-644F-7765-A9DB35828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3DAA96-D420-A780-F029-44B88381B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A09411-37F6-D955-F983-C14E9CC4B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903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7FD899-3772-174D-3A5C-1DFDB89AD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ABB0BF-EB79-3481-3FAB-B37871B7CA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368BE1-7B4D-C0A5-0E8A-E51DB7DAC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90123A-BA91-9A41-E3B9-9D77D85CB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96036C-1967-2FAD-D048-891A0484D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459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E90C5C-4CE8-402B-AE61-7521E8004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0D1AA3-F203-0330-C2F6-66A619558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D4D59BF-D90C-D443-F157-9EC66400D7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408E4B-4922-022E-2BE6-AF41BC291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CB70D7-6D48-C6DF-E99D-820C2F928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80DC59-FF13-35C4-3C3C-DAEB41BBF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6189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EEFDD6-B31C-D600-B7A0-2BE2FA309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349A9F4-4077-D4B6-D0E2-55535453D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62AD70-1D35-26D9-4700-B66AA429D4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DEC49E5-DA9F-DB09-F7E4-5DB06D6FC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B63C838-F654-27ED-0EE6-C7B9DE64E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1A9FD75-A015-FB35-9DD2-3F0824C8F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A93FCB0-1C65-354D-82A8-FE37A560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E530092-9BDA-AA8F-A71B-B0081AC22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852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9B1ED5-3CAD-AB01-ED42-3A76CAC4F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4D49E37-74B5-3AA6-1DA6-C947182E8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20EDF1-E8CD-0126-C4FC-32360EC21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6FD0F7C-B00E-CFF5-DF91-3A744AEC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011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23D142F-6045-8F52-A52F-8264E47A4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A6E3D0B-4DCB-6FD5-D586-465820F7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395FB66-917E-DF8F-EDC3-D0F03780C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587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D3137-7E0F-2050-DCFB-10D78E06C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5429D0-A83B-9D26-2A71-F7014D4A08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44CD515-1918-50A1-B42C-8DC2F46366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7D4931-AC69-7B61-EFC7-33F4FDD4F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B544DE-A75E-4AB5-5F56-69D2C1B0F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FA3EF72-728B-F0AA-FF26-B8E0B9D31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1827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1CE92-E410-B6A4-8C0C-FE7BDA3A2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B0C6D31-3104-4DA5-586D-EE99492E8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A48B35-25B3-675B-22C6-5D9353939A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E216F1A-9EBC-C8E5-0640-4C14CE39A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2ADC00C-0316-5C85-236C-C53E348F1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AB31512-799F-96EE-BE53-1DD77A64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4719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C056ACE-9409-02A3-2E73-9C448630B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CD7703-EF1A-C5CD-5FD3-A3F5B4017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A6F064-61D4-F308-57CD-5D841E4792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E2D670E-8014-4E27-80F1-176E6C2E0E68}" type="datetimeFigureOut">
              <a:rPr lang="es-ES" smtClean="0"/>
              <a:t>04/04/2026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2B9DEF4-0E6B-3EF3-89D2-099540F75D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FE2D36-0197-1A33-8A15-3984FC3A3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3E1325-AB5E-4F70-9633-7B8D49D65D6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4180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330D03D8-0D97-5917-036C-C076DE33F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6775" y="620714"/>
            <a:ext cx="8280400" cy="125888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Fundamentos del Control Médico de la actividad física</a:t>
            </a:r>
          </a:p>
          <a:p>
            <a:pPr algn="ctr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2do año C.D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5F114A97-8E4C-9A23-2EE4-2EE8A195B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429000"/>
            <a:ext cx="8064500" cy="108108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Tema 1. Control y medición de la Actividad Física.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6</a:t>
            </a:r>
          </a:p>
          <a:p>
            <a:pPr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Clase práctica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uadroTexto 3">
            <a:extLst>
              <a:ext uri="{FF2B5EF4-FFF2-40B4-BE49-F238E27FC236}">
                <a16:creationId xmlns:a16="http://schemas.microsoft.com/office/drawing/2014/main" id="{E1E3EBFA-9CE1-5735-2A59-51C8175A4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547" y="2048544"/>
            <a:ext cx="1155031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ES_tradnl" altLang="es-ES" sz="5400" b="1" dirty="0">
                <a:solidFill>
                  <a:srgbClr val="0070C0"/>
                </a:solidFill>
                <a:cs typeface="Times New Roman" panose="02020603050405020304" pitchFamily="18" charset="0"/>
              </a:rPr>
              <a:t>Sumario. El examen antropométrico</a:t>
            </a:r>
            <a:endParaRPr lang="es-ES" altLang="es-ES" sz="5400" b="1" dirty="0">
              <a:solidFill>
                <a:srgbClr val="0070C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1DFF91-5119-142B-665E-193748BE2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2467" y="3066716"/>
            <a:ext cx="2648523" cy="247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7C8F88A3-4CD1-14FF-D0B3-24E90DB19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64" y="3066716"/>
            <a:ext cx="3096126" cy="276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40D42D3C-F0DC-29D1-677D-D026984881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394" y="4208046"/>
            <a:ext cx="2830116" cy="2451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14ADF6C-5639-4CF6-1F02-07EE8F7E6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284" y="3692526"/>
            <a:ext cx="2789954" cy="288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A171A0F3-6BF6-24C0-FC9F-2E56993A8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548" y="124326"/>
            <a:ext cx="11646568" cy="293971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 divide el grupo en tríos (evaluador, anotador y modelo/sujeto y rota por estaciones para ejecutar la técnica de marcaje de puntos anatómicos y la toma de medidas antropométricas básicas con precisión y rigor protocolar. Debe rotar roles en cada estación.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sz="3600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METODOLOGÍA</a:t>
            </a:r>
          </a:p>
        </p:txBody>
      </p:sp>
      <p:sp>
        <p:nvSpPr>
          <p:cNvPr id="4" name="Flecha: hacia abajo 3">
            <a:extLst>
              <a:ext uri="{FF2B5EF4-FFF2-40B4-BE49-F238E27FC236}">
                <a16:creationId xmlns:a16="http://schemas.microsoft.com/office/drawing/2014/main" id="{C4462565-A4C6-81D5-F146-2B11D5118019}"/>
              </a:ext>
            </a:extLst>
          </p:cNvPr>
          <p:cNvSpPr/>
          <p:nvPr/>
        </p:nvSpPr>
        <p:spPr>
          <a:xfrm>
            <a:off x="5598695" y="4231102"/>
            <a:ext cx="497305" cy="117508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446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7E578180-DCFD-8BAC-D73F-75B27D1FE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119" y="12035"/>
            <a:ext cx="11652250" cy="528186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Estación A. Medidas básicas y marcaje (15 min)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-peso corporal: posición correcta en báscula.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-talla (estatura): uso del plano de Frankfurt y tracción de la apófisis mastoides.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-marcaje: identificación y marcado con lápiz de los puntos críticos (tríceps, subescapular, supra espinal, abdominal, muslo y pantorrilla).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Estación B. Pliegues cutáneos (panículos) (25 min)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-uso de la técnica de “manos cruzadas” con la cinta.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-medición: de brazos relajados, brazos contraídos (máxima tensión), cintura (mínimo perímetro), cadera (máximo relieve glúteo) y pantorrilla.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**NO COMPRIMIR LOS TEJIDOS BLANDOS CON LA CINTA** </a:t>
            </a:r>
          </a:p>
        </p:txBody>
      </p:sp>
    </p:spTree>
    <p:extLst>
      <p:ext uri="{BB962C8B-B14F-4D97-AF65-F5344CB8AC3E}">
        <p14:creationId xmlns:p14="http://schemas.microsoft.com/office/powerpoint/2010/main" val="1967533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EF3A730D-74EF-7BFA-5FF9-181AF866B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50" y="172455"/>
            <a:ext cx="11892881" cy="528186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Estación C. Pliegues cutáneos (panículos) (25 min)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-técnica de sujeción: el dedo pulgar e índice de la mano izquierda toma el pliegue; el plicómetro se coloca a 1 cm de distancia.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-medición: de tricipital, subescapular, </a:t>
            </a:r>
            <a:r>
              <a:rPr lang="es-ES" altLang="en-US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supraespinal</a:t>
            </a: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abdominal, muslo medial y pantorrilla medial.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**REGLA DE ORO: REALIZAR TRES MEDICIONES SI LA DIFERENCIA ENTRE LAS DOS PRIMERAS ES MAYOR AL 5%**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endParaRPr lang="es-ES" altLang="en-US" b="1" dirty="0">
              <a:solidFill>
                <a:srgbClr val="0000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Estación D. Diámetro Óseos (10 min)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-uso del </a:t>
            </a:r>
            <a:r>
              <a:rPr lang="es-ES" altLang="en-US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paquímetro</a:t>
            </a: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 ramas cortas.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-medición: de diámetro </a:t>
            </a:r>
            <a:r>
              <a:rPr lang="es-ES" altLang="en-US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biepicondilar</a:t>
            </a: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del húmero y del fémur.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0850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>
            <a:extLst>
              <a:ext uri="{FF2B5EF4-FFF2-40B4-BE49-F238E27FC236}">
                <a16:creationId xmlns:a16="http://schemas.microsoft.com/office/drawing/2014/main" id="{0D149AE3-DD14-EB9A-1FA1-31DEFF299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119" y="204539"/>
            <a:ext cx="11652250" cy="5281861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Recogida de datos (15min)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-cada estudiante debe tener su planilla llena.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-introducción de los datos en fórmulas de densidad corporal o de fraccionamiento de masa muscular.</a:t>
            </a:r>
          </a:p>
          <a:p>
            <a:pPr algn="just" eaLnBrk="1" hangingPunct="1">
              <a:lnSpc>
                <a:spcPct val="150000"/>
              </a:lnSpc>
              <a:buSzPct val="100000"/>
              <a:buFont typeface="Times New Roman" panose="02020603050405020304" pitchFamily="18" charset="0"/>
              <a:buNone/>
              <a:defRPr/>
            </a:pPr>
            <a:r>
              <a:rPr lang="es-ES" alt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-análisis de errores. Debatir sobre las dificultades encontradas (localización de puntos óseos en sujetos con mucha grasa o toma de pliegues en sujetos muy musculosos)</a:t>
            </a:r>
          </a:p>
        </p:txBody>
      </p:sp>
    </p:spTree>
    <p:extLst>
      <p:ext uri="{BB962C8B-B14F-4D97-AF65-F5344CB8AC3E}">
        <p14:creationId xmlns:p14="http://schemas.microsoft.com/office/powerpoint/2010/main" val="41933395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376</Words>
  <Application>Microsoft Office PowerPoint</Application>
  <PresentationFormat>Panorámica</PresentationFormat>
  <Paragraphs>31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Robin Rosales Mora</dc:creator>
  <cp:lastModifiedBy>Robin Rosales Mora</cp:lastModifiedBy>
  <cp:revision>7</cp:revision>
  <dcterms:created xsi:type="dcterms:W3CDTF">2026-04-01T15:07:56Z</dcterms:created>
  <dcterms:modified xsi:type="dcterms:W3CDTF">2026-04-04T20:01:47Z</dcterms:modified>
</cp:coreProperties>
</file>