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6" r:id="rId2"/>
    <p:sldId id="337" r:id="rId3"/>
    <p:sldId id="347" r:id="rId4"/>
    <p:sldId id="348" r:id="rId5"/>
    <p:sldId id="352" r:id="rId6"/>
    <p:sldId id="383" r:id="rId7"/>
    <p:sldId id="349" r:id="rId8"/>
    <p:sldId id="350" r:id="rId9"/>
    <p:sldId id="351" r:id="rId10"/>
    <p:sldId id="353" r:id="rId11"/>
    <p:sldId id="377" r:id="rId12"/>
    <p:sldId id="378" r:id="rId13"/>
    <p:sldId id="381" r:id="rId14"/>
    <p:sldId id="379" r:id="rId15"/>
    <p:sldId id="380" r:id="rId16"/>
    <p:sldId id="354" r:id="rId17"/>
    <p:sldId id="355" r:id="rId18"/>
    <p:sldId id="356" r:id="rId19"/>
    <p:sldId id="357" r:id="rId20"/>
    <p:sldId id="359" r:id="rId21"/>
    <p:sldId id="358" r:id="rId22"/>
    <p:sldId id="385" r:id="rId23"/>
    <p:sldId id="360" r:id="rId24"/>
    <p:sldId id="388" r:id="rId25"/>
    <p:sldId id="387" r:id="rId26"/>
    <p:sldId id="386" r:id="rId27"/>
    <p:sldId id="363" r:id="rId28"/>
    <p:sldId id="364" r:id="rId29"/>
    <p:sldId id="365" r:id="rId30"/>
    <p:sldId id="362" r:id="rId31"/>
  </p:sldIdLst>
  <p:sldSz cx="9144000" cy="6858000" type="screen4x3"/>
  <p:notesSz cx="7045325" cy="9345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BBD5"/>
    <a:srgbClr val="00F2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02" autoAdjust="0"/>
  </p:normalViewPr>
  <p:slideViewPr>
    <p:cSldViewPr>
      <p:cViewPr varScale="1">
        <p:scale>
          <a:sx n="61" d="100"/>
          <a:sy n="61" d="100"/>
        </p:scale>
        <p:origin x="7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0975" y="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C67B7-C526-40A1-9E50-EB896B39FC7F}" type="datetimeFigureOut">
              <a:rPr lang="es-ES" smtClean="0"/>
              <a:t>01/01/2009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4850" y="4438650"/>
            <a:ext cx="5635625" cy="4205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7730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0975" y="887730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AFA99-5B17-4FA6-8860-7CB7621C07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2572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A3BF7-3330-43C3-AAE8-C9706BCB2DFD}" type="datetimeFigureOut">
              <a:rPr lang="es-ES" smtClean="0"/>
              <a:t>01/01/2009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06788-27CD-46FD-9B32-980D6E7287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2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E34D4-77A5-4EAA-A95C-1E527F0321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621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006C-FCAA-4D0F-933E-F10DBDDA95C6}" type="datetimeFigureOut">
              <a:rPr lang="es-ES" smtClean="0"/>
              <a:t>01/01/2009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CFF1-DD25-49D6-B977-A6598C89A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083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F212-8DC1-43B6-87B4-A3A02EC0B0A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204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A3BF7-3330-43C3-AAE8-C9706BCB2DFD}" type="datetimeFigureOut">
              <a:rPr lang="es-ES" smtClean="0"/>
              <a:t>01/01/2009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06788-27CD-46FD-9B32-980D6E7287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507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7" r:id="rId2"/>
    <p:sldLayoutId id="2147483658" r:id="rId3"/>
    <p:sldLayoutId id="214748365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-421"/>
          <a:stretch>
            <a:fillRect/>
          </a:stretch>
        </p:blipFill>
        <p:spPr bwMode="auto">
          <a:xfrm>
            <a:off x="8404225" y="14001"/>
            <a:ext cx="697541" cy="93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51520" y="3164775"/>
            <a:ext cx="8671896" cy="175432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n>
                  <a:solidFill>
                    <a:schemeClr val="tx1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TEMA II : </a:t>
            </a: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EL PROCESO ESTRATÉGICO</a:t>
            </a:r>
          </a:p>
          <a:p>
            <a:pPr algn="ctr"/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600" b="1" dirty="0">
                <a:ln>
                  <a:solidFill>
                    <a:schemeClr val="tx1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Profesor: </a:t>
            </a:r>
            <a:r>
              <a:rPr lang="es-ES" sz="3600" b="1" dirty="0" err="1">
                <a:ln>
                  <a:solidFill>
                    <a:schemeClr val="tx1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MSc.Daliannis</a:t>
            </a:r>
            <a:r>
              <a:rPr lang="es-ES" sz="3600" b="1" dirty="0">
                <a:ln>
                  <a:solidFill>
                    <a:schemeClr val="tx1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Abad Suárez</a:t>
            </a:r>
          </a:p>
        </p:txBody>
      </p:sp>
      <p:sp>
        <p:nvSpPr>
          <p:cNvPr id="3" name="CuadroTexto 2"/>
          <p:cNvSpPr txBox="1"/>
          <p:nvPr/>
        </p:nvSpPr>
        <p:spPr bwMode="auto">
          <a:xfrm>
            <a:off x="1979712" y="368553"/>
            <a:ext cx="506314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Asignatura Administración  Estratégica</a:t>
            </a:r>
          </a:p>
        </p:txBody>
      </p:sp>
    </p:spTree>
    <p:extLst>
      <p:ext uri="{BB962C8B-B14F-4D97-AF65-F5344CB8AC3E}">
        <p14:creationId xmlns:p14="http://schemas.microsoft.com/office/powerpoint/2010/main" val="21541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251520" y="548680"/>
            <a:ext cx="8640960" cy="38956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lo que existe acuerdo es que constituye un medio para la obtención de los propósitos, fines y objetivos de una organización y que se refiere tanto a la organización como a su ambiente, que su esencia es compleja y que tiene en cuenta tanto el contenido como el proceso y que comprende varios procesos de pensamiento.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904" y="4797152"/>
            <a:ext cx="6300192" cy="173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552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652498" y="260648"/>
            <a:ext cx="3794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3600" b="1" dirty="0">
                <a:latin typeface="Arial Black" pitchFamily="34" charset="0"/>
              </a:rPr>
              <a:t>ESTRATEGÍAS</a:t>
            </a:r>
            <a:endParaRPr lang="es-ES" sz="3600" b="1" dirty="0">
              <a:latin typeface="Arial Black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7504" y="1305342"/>
            <a:ext cx="90364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Arial Black" pitchFamily="34" charset="0"/>
              </a:rPr>
              <a:t>“La estrategia es el producto de un conjunto de acciones lógicas y creativas aplicables que </a:t>
            </a:r>
            <a:r>
              <a:rPr lang="es-ES" sz="2800" i="1" u="sng" dirty="0">
                <a:latin typeface="Arial Black" pitchFamily="34" charset="0"/>
              </a:rPr>
              <a:t>conducen a la formulación de objetivos amplios</a:t>
            </a:r>
            <a:r>
              <a:rPr lang="es-ES" sz="2800" dirty="0">
                <a:latin typeface="Arial Black" pitchFamily="34" charset="0"/>
              </a:rPr>
              <a:t>, de políticas principales y de asignación de </a:t>
            </a:r>
            <a:r>
              <a:rPr lang="es-ES" sz="2800" i="1" u="sng" dirty="0">
                <a:latin typeface="Arial Black" pitchFamily="34" charset="0"/>
              </a:rPr>
              <a:t>recursos para lograr las metas trascendentales de una organización</a:t>
            </a:r>
            <a:r>
              <a:rPr lang="es-ES" sz="2800" dirty="0">
                <a:latin typeface="Arial Black" pitchFamily="34" charset="0"/>
              </a:rPr>
              <a:t>, </a:t>
            </a:r>
            <a:r>
              <a:rPr lang="es-ES" sz="2800" i="1" u="sng" dirty="0">
                <a:latin typeface="Arial Black" pitchFamily="34" charset="0"/>
              </a:rPr>
              <a:t>en la búsqueda de una mejor posición competitiva y una respuesta más coherente ante el entorno actual y futuro” </a:t>
            </a:r>
          </a:p>
          <a:p>
            <a:pPr algn="just"/>
            <a:endParaRPr lang="es-ES" sz="2800" b="1" dirty="0">
              <a:latin typeface="Arial Black" pitchFamily="34" charset="0"/>
            </a:endParaRPr>
          </a:p>
          <a:p>
            <a:pPr algn="just"/>
            <a:endParaRPr lang="es-ES" sz="2800" b="1" dirty="0">
              <a:latin typeface="Arial Black" pitchFamily="34" charset="0"/>
            </a:endParaRPr>
          </a:p>
          <a:p>
            <a:pPr algn="r"/>
            <a:r>
              <a:rPr lang="es-ES" sz="2800" dirty="0">
                <a:latin typeface="Arial Black" pitchFamily="34" charset="0"/>
              </a:rPr>
              <a:t>(Rogelio </a:t>
            </a:r>
            <a:r>
              <a:rPr lang="es-ES" sz="2800" dirty="0" err="1">
                <a:latin typeface="Arial Black" pitchFamily="34" charset="0"/>
              </a:rPr>
              <a:t>Gárciga</a:t>
            </a:r>
            <a:r>
              <a:rPr lang="es-ES" sz="2800" dirty="0">
                <a:latin typeface="Arial Black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7624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488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1520" y="5872163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 Black" pitchFamily="34" charset="0"/>
              </a:rPr>
              <a:t>“Las estrategias constituyen el cómo alcanzar los objetivos” </a:t>
            </a:r>
          </a:p>
          <a:p>
            <a:pPr algn="r"/>
            <a:r>
              <a:rPr lang="es-ES" dirty="0">
                <a:latin typeface="Arial Black" pitchFamily="34" charset="0"/>
              </a:rPr>
              <a:t>(Rogelio</a:t>
            </a:r>
            <a:r>
              <a:rPr lang="es-ES" dirty="0"/>
              <a:t> </a:t>
            </a:r>
            <a:r>
              <a:rPr lang="es-ES" dirty="0" err="1">
                <a:latin typeface="Arial Black" pitchFamily="34" charset="0"/>
              </a:rPr>
              <a:t>Gárciga</a:t>
            </a:r>
            <a:r>
              <a:rPr lang="es-ES" dirty="0">
                <a:latin typeface="Arial Black" pitchFamily="34" charset="0"/>
              </a:rPr>
              <a:t>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267744" y="5163198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Fig. Estrategias: el cómo llegar.</a:t>
            </a:r>
          </a:p>
        </p:txBody>
      </p:sp>
    </p:spTree>
    <p:extLst>
      <p:ext uri="{BB962C8B-B14F-4D97-AF65-F5344CB8AC3E}">
        <p14:creationId xmlns:p14="http://schemas.microsoft.com/office/powerpoint/2010/main" val="2965180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332656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Según un informe de la Revista </a:t>
            </a:r>
            <a:r>
              <a:rPr lang="es-ES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Fortune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s-ES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Vogel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2004) nueve de cada diez estrategias aprobadas por la dirección de una empresa nunca llegan a implementarse operativamente. ¿Por qué?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Porque la misma no es comunicada a todo el personal.</a:t>
            </a: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Porque no están alineadas con los objetivos personales de quienes las tienen que aplicar.</a:t>
            </a: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Porque no se vincula la estrategia con los objetivos a largo plazo de la empresa.</a:t>
            </a: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Porque no se identifican indicadores de desvíos o aciertos (falta control de gestión).</a:t>
            </a: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Porque no se definen los factores claves del éxito.</a:t>
            </a: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Porque no se evalúan a priori las competencias del personal  responsable de la ejecución del plan.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Nótese que la causa fundamental radica en los </a:t>
            </a:r>
            <a:r>
              <a:rPr lang="es-ES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recursos humanos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y en los procesos de </a:t>
            </a:r>
            <a:r>
              <a:rPr lang="es-ES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implantación y control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la estrategia en particular.</a:t>
            </a:r>
          </a:p>
        </p:txBody>
      </p:sp>
    </p:spTree>
    <p:extLst>
      <p:ext uri="{BB962C8B-B14F-4D97-AF65-F5344CB8AC3E}">
        <p14:creationId xmlns:p14="http://schemas.microsoft.com/office/powerpoint/2010/main" val="1666653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548680"/>
            <a:ext cx="8892480" cy="61863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Dan una visión de futuro, con carácter activo y anticipante.</a:t>
            </a:r>
          </a:p>
          <a:p>
            <a:pPr algn="just"/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Aportan un marco para la dirección unificada de la organización en función de sus metas principales.</a:t>
            </a:r>
          </a:p>
          <a:p>
            <a:pPr algn="just"/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Orientan los recursos y los concentran en el desarrollo de ventajas competitivas.</a:t>
            </a:r>
          </a:p>
          <a:p>
            <a:pPr algn="just"/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Indican la necesidad de adaptación sistemática al entorno.</a:t>
            </a:r>
          </a:p>
          <a:p>
            <a:pPr algn="just"/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Enfatizan en encontrar posiciones más favorables.</a:t>
            </a:r>
          </a:p>
          <a:p>
            <a:pPr algn="just"/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Enmarcan las acciones futuras, considerando diversos y probables escenarios.</a:t>
            </a:r>
          </a:p>
          <a:p>
            <a:pPr algn="just"/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• Tienen un impacto final importante.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597816" y="116632"/>
            <a:ext cx="566052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Características de la estrategia </a:t>
            </a:r>
          </a:p>
        </p:txBody>
      </p:sp>
    </p:spTree>
    <p:extLst>
      <p:ext uri="{BB962C8B-B14F-4D97-AF65-F5344CB8AC3E}">
        <p14:creationId xmlns:p14="http://schemas.microsoft.com/office/powerpoint/2010/main" val="129523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332656"/>
            <a:ext cx="9036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esencia de la estrategia consiste en una intencionada gestión del cambio hacia el logro de ventajas competitivas, en cada negocio en el que se halla comprometida la empresa.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7504" y="2564904"/>
            <a:ext cx="88569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dirección estratégica se refiere a la toma de decisiones sobre los problemas más importantes que se presentan en una organización, pero también ha de procurar formular una estrategia y ponerla en práctica. 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ella (DE) se deben definir y perfilar los cuatro componentes básicos de toda estrategia y que podemos identificar con cuatro actividades básicas que son: </a:t>
            </a:r>
            <a:endParaRPr lang="es-E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78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179512" y="136952"/>
            <a:ext cx="896448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El </a:t>
            </a:r>
            <a:r>
              <a:rPr lang="es-ES" sz="2400" b="1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ámbito</a:t>
            </a:r>
            <a:r>
              <a:rPr lang="es-ES" sz="2400" b="1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 </a:t>
            </a:r>
            <a:r>
              <a:rPr lang="es-ES" sz="2400" b="1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campo de actividad 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s-ES" sz="2400" b="1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Scope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Con él se pretende delimitar el campo de actuación de la empresa, es decir, la amplitud y características de su relación productiva con el entorno socioeconómico, se trata de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delimitar cuál es o cuáles son los negocios en los que piensa participar la empresa,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definiéndolos en términos de producto y en términos de mercado. 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 de estar 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definido como una cartera de negocios o de actividades 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formada por la combinación de producto-mercado en los que la empresa desea trabajar. Tener una visión dinámica de este aspecto, ver cómo se piensa va a evolucionar esta cartera de actividades, 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analizando tres dimensiones que pueden definir una actividad o nicho de mercado: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mercados, tecnologías y necesidades. 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25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79512" y="404664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Las capacidades o </a:t>
            </a:r>
            <a:r>
              <a:rPr lang="es-ES" sz="2400" b="1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competencias distintivas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Se incluyen en este componente los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recursos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(físicos, técnicos, financieros, humanos,....) y las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habilidades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(tecnologías, organizativas, directivas,....) presentes y potenciales que posee y domina la empresa. 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Están en función de: 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 características de su personal, los métodos y tecnologías que apliquen y, por último, la organización y su sistema de valores. </a:t>
            </a:r>
          </a:p>
          <a:p>
            <a:pPr algn="just"/>
            <a:endParaRPr lang="es-ES" sz="2400" b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Estas son las que hacen a la empresa capaz de obtener determinados resultados a partir de sus activos materiales y financieros;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haciendo la empresa más competitiva en unas u otras actividades. </a:t>
            </a:r>
          </a:p>
        </p:txBody>
      </p:sp>
    </p:spTree>
    <p:extLst>
      <p:ext uri="{BB962C8B-B14F-4D97-AF65-F5344CB8AC3E}">
        <p14:creationId xmlns:p14="http://schemas.microsoft.com/office/powerpoint/2010/main" val="284367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251520" y="116632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Las </a:t>
            </a:r>
            <a:r>
              <a:rPr lang="es-ES" sz="2400" b="1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ventajas competitivas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las características que la empresa puede y debe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desarrollar para obtener y/o reforzar una posición de ventaja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frente a sus competidores.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empresa en un entorno competitivo no sólo debe ser 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capaz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trabajar en una actividad determinada, sino que debe intentar hacerlo mejor que las otras empresas que participan en esa misma actividad. 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Este potencial privilegiado de la empresa puede resultar de la posesión de algunos recursos o competencias clave como, por ejemplo,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acceso a una materia prima, unos equipos tecnológicamente perfeccionados, una patente, un personal especializado, una cultura motivadora o un liderazgo marcado. </a:t>
            </a:r>
          </a:p>
        </p:txBody>
      </p:sp>
    </p:spTree>
    <p:extLst>
      <p:ext uri="{BB962C8B-B14F-4D97-AF65-F5344CB8AC3E}">
        <p14:creationId xmlns:p14="http://schemas.microsoft.com/office/powerpoint/2010/main" val="2858335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79512" y="116632"/>
            <a:ext cx="87129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La </a:t>
            </a:r>
            <a:r>
              <a:rPr lang="es-ES" sz="2400" b="1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sinergia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Implica la búsqueda del efecto sinérgico positivo, es decir, la explotación de interrelaciones entre distintas actividades, recursos, habilidades, unidades organizativas, de la empresa para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conseguir que el conjunto permita crear más valor que el que se derivaría de una actuación separada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dichos elementos o partes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y que debe resultar del equilibrio entre el 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ámbito de la actividad, las competencias distintivas y las ventajas competitivas. </a:t>
            </a:r>
          </a:p>
          <a:p>
            <a:pPr algn="just"/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Sería erróneo estudiar los tres elementos anteriores de una forma independiente, se deben buscar las 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complementariedades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positivas</a:t>
            </a:r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entre estos tres componentes de la estrategia, de forma que se obtenga el mayor grado de eficacia posible.</a:t>
            </a:r>
          </a:p>
        </p:txBody>
      </p:sp>
    </p:spTree>
    <p:extLst>
      <p:ext uri="{BB962C8B-B14F-4D97-AF65-F5344CB8AC3E}">
        <p14:creationId xmlns:p14="http://schemas.microsoft.com/office/powerpoint/2010/main" val="367052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uadroTexto 2"/>
          <p:cNvSpPr txBox="1"/>
          <p:nvPr/>
        </p:nvSpPr>
        <p:spPr bwMode="auto">
          <a:xfrm>
            <a:off x="229216" y="260648"/>
            <a:ext cx="851924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Sumario:</a:t>
            </a:r>
          </a:p>
          <a:p>
            <a:pPr algn="just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II.1. Evolución de la ciencia de la Dirección y la necesidad de la Dirección Estratégica.</a:t>
            </a:r>
          </a:p>
          <a:p>
            <a:pPr algn="just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II.2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E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onceptos esenciales de la estrategia.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42344" y="2988241"/>
            <a:ext cx="18533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/>
              <a:t>OBJETIVO</a:t>
            </a:r>
            <a:endParaRPr lang="es-ES" sz="3200" b="1" dirty="0"/>
          </a:p>
        </p:txBody>
      </p:sp>
      <p:sp>
        <p:nvSpPr>
          <p:cNvPr id="10" name="Rectángulo 9"/>
          <p:cNvSpPr/>
          <p:nvPr/>
        </p:nvSpPr>
        <p:spPr>
          <a:xfrm>
            <a:off x="342344" y="4019580"/>
            <a:ext cx="84061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685800" algn="l"/>
              </a:tabLst>
            </a:pPr>
            <a:r>
              <a:rPr lang="es-ES" sz="3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Explicar la orientación al cliente y el enfoque estratégico, comprendiendo la necesidad de la dirección estratégica.</a:t>
            </a:r>
          </a:p>
        </p:txBody>
      </p:sp>
    </p:spTree>
    <p:extLst>
      <p:ext uri="{BB962C8B-B14F-4D97-AF65-F5344CB8AC3E}">
        <p14:creationId xmlns:p14="http://schemas.microsoft.com/office/powerpoint/2010/main" val="2514137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6516216" y="134044"/>
            <a:ext cx="2627784" cy="64633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redondeado 2"/>
          <p:cNvSpPr/>
          <p:nvPr/>
        </p:nvSpPr>
        <p:spPr>
          <a:xfrm>
            <a:off x="0" y="61173"/>
            <a:ext cx="3707904" cy="6680195"/>
          </a:xfrm>
          <a:prstGeom prst="roundRect">
            <a:avLst>
              <a:gd name="adj" fmla="val 1094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24040" y="61173"/>
            <a:ext cx="36118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Eficiencia: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 obtener los máximos resultados con el mínimo de gastos.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administrador eficiente es aquél que logra </a:t>
            </a:r>
            <a:r>
              <a:rPr lang="es-ES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mayor producción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(resultados, productividad, desempeño) </a:t>
            </a:r>
            <a:r>
              <a:rPr lang="es-ES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 relación a los insumos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(trabajo, materiales, dinero, tiempo) necesarios para lograrla.</a:t>
            </a:r>
          </a:p>
          <a:p>
            <a:pPr algn="just">
              <a:spcAft>
                <a:spcPts val="0"/>
              </a:spcAft>
            </a:pPr>
            <a:endPara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Dicho de otra manera, los administradores deben influenciar para </a:t>
            </a:r>
            <a:r>
              <a:rPr lang="es-ES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minimizar el costo de los recursos utilizados para lograr un producto dado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a la inversa, </a:t>
            </a:r>
            <a:r>
              <a:rPr lang="es-ES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elevar al máximo los resultados por una cantidad de insumos dada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 considerado eficiente.</a:t>
            </a:r>
            <a:endParaRPr lang="es-ES" sz="2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779912" y="134044"/>
            <a:ext cx="2736304" cy="64633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b="1" dirty="0">
                <a:latin typeface="Verdana" panose="020B0604030504040204" pitchFamily="34" charset="0"/>
                <a:ea typeface="Times New Roman" panose="02020603050405020304" pitchFamily="18" charset="0"/>
              </a:rPr>
              <a:t>La Efectividad:</a:t>
            </a:r>
            <a:endParaRPr lang="es-E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lang="es-E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la </a:t>
            </a:r>
            <a:r>
              <a:rPr lang="es-ES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habilidad para “hacer las cosas correctas” </a:t>
            </a:r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hacer que las cosas se logren. </a:t>
            </a:r>
          </a:p>
          <a:p>
            <a:pPr algn="just"/>
            <a:endParaRPr lang="es-ES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Esto incluye la selección de los objetivos más apropiados y los métodos adecuados para alcanzar los objetivos.</a:t>
            </a:r>
          </a:p>
          <a:p>
            <a:pPr algn="just"/>
            <a:endParaRPr lang="es-ES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administradores efectivos seleccionan las cosas correctas que han de hacerse y el método correcto para lograr que se hagan.</a:t>
            </a: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6509368" y="134044"/>
            <a:ext cx="263463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b="1" dirty="0">
                <a:latin typeface="Verdana" panose="020B0604030504040204" pitchFamily="34" charset="0"/>
                <a:ea typeface="Times New Roman" panose="02020603050405020304" pitchFamily="18" charset="0"/>
              </a:rPr>
              <a:t>La Eficacia:</a:t>
            </a:r>
            <a:endParaRPr lang="es-E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lang="es-E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Es el secreto del éxito para toda organización</a:t>
            </a:r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s-ES" b="1" dirty="0">
                <a:latin typeface="Verdana" panose="020B0604030504040204" pitchFamily="34" charset="0"/>
                <a:ea typeface="Times New Roman" panose="02020603050405020304" pitchFamily="18" charset="0"/>
              </a:rPr>
              <a:t>“Lo oportuno NO es cómo hacer las cosas correctas, SINO encontrar las cosas correctas que hacer, y concentrar en ellas los recursos y esfuerzos”. </a:t>
            </a:r>
          </a:p>
          <a:p>
            <a:pPr algn="just">
              <a:spcAft>
                <a:spcPts val="0"/>
              </a:spcAft>
            </a:pPr>
            <a:endParaRPr lang="es-ES" b="1" dirty="0"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Verdana" panose="020B0604030504040204" pitchFamily="34" charset="0"/>
                <a:ea typeface="Times New Roman" panose="02020603050405020304" pitchFamily="18" charset="0"/>
              </a:rPr>
              <a:t>De ahí, que el concepto de eficacia surge por la necesidad de que los administradores busquen las cosas en el entorno de la organización. 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095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594115" y="3356992"/>
            <a:ext cx="8136904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Eficacia:</a:t>
            </a:r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Concierne al grado en el cual se logran los objetivos, basándose en la relación OUTPUTS – obtenidos / OUTPUT deseados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94115" y="620688"/>
            <a:ext cx="8136904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Eficiencia:</a:t>
            </a:r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Concierne a la forma en que se logran los objetivos basado en la relación </a:t>
            </a:r>
            <a:r>
              <a:rPr lang="es-ES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imputs</a:t>
            </a:r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utilizados – outputs obtenidos</a:t>
            </a:r>
          </a:p>
        </p:txBody>
      </p:sp>
    </p:spTree>
    <p:extLst>
      <p:ext uri="{BB962C8B-B14F-4D97-AF65-F5344CB8AC3E}">
        <p14:creationId xmlns:p14="http://schemas.microsoft.com/office/powerpoint/2010/main" val="3340548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1564" y="908720"/>
            <a:ext cx="9102436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principales rasgos comunes y de los principales aportes que conceptualiza el término estrategia.</a:t>
            </a:r>
          </a:p>
          <a:p>
            <a:pPr algn="just"/>
            <a:endParaRPr lang="es-ES_trad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_trad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estrategia como un proceso interactivo entre la empresa y el entorno.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_trad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estrategia implica un planteamiento de misiones y objetivos a largo plazo.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_trad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estrategia debe establecer conscientemente objetivos a corto plazo o de carácter operativo, con la consiguiente adecuación de medios en su etapa de implementación.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_trad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estrategia persigue defender y mejorar la competitividad de la empresa y de sus unidades de negocio.   </a:t>
            </a:r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4 Rectángulo"/>
          <p:cNvSpPr/>
          <p:nvPr/>
        </p:nvSpPr>
        <p:spPr>
          <a:xfrm>
            <a:off x="2843808" y="188640"/>
            <a:ext cx="245291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" sz="24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Conclusiones</a:t>
            </a:r>
            <a:endParaRPr lang="es-ES" sz="2400" dirty="0"/>
          </a:p>
        </p:txBody>
      </p:sp>
      <p:sp>
        <p:nvSpPr>
          <p:cNvPr id="4" name="Rectángulo 3"/>
          <p:cNvSpPr/>
          <p:nvPr/>
        </p:nvSpPr>
        <p:spPr>
          <a:xfrm>
            <a:off x="41564" y="5397023"/>
            <a:ext cx="910243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Todos los autores parten de considerar la estrategia como un medio para prever y dirigir el crecimiento de la empresa, es decir, están dirigidos hacia el refuerzo de la posición económica en el mercado en que operan o ambos.</a:t>
            </a:r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09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Rectángulo 5"/>
          <p:cNvSpPr/>
          <p:nvPr/>
        </p:nvSpPr>
        <p:spPr>
          <a:xfrm>
            <a:off x="1727930" y="44624"/>
            <a:ext cx="558037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Preguntas</a:t>
            </a:r>
            <a:r>
              <a:rPr lang="es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Comprobación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51520" y="764704"/>
            <a:ext cx="8640960" cy="14465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200" b="1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1. A continuación se te presentan diferentes ideas que corresponden a un mismo significado, debes identificar cuando es el término EFICIENCIA y cuando es el término EFICACIA:</a:t>
            </a:r>
            <a:endParaRPr lang="es-E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06168"/>
              </p:ext>
            </p:extLst>
          </p:nvPr>
        </p:nvGraphicFramePr>
        <p:xfrm>
          <a:off x="251520" y="2276872"/>
          <a:ext cx="8640960" cy="3688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1157387997"/>
                    </a:ext>
                  </a:extLst>
                </a:gridCol>
              </a:tblGrid>
              <a:tr h="303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1.Capacidad de disponer de alguien o de algo para conseguir un efecto determinado</a:t>
                      </a:r>
                      <a:endParaRPr lang="es-ES" sz="2200" b="1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5411675"/>
                  </a:ext>
                </a:extLst>
              </a:tr>
              <a:tr h="303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 Capacidad de lograr el efecto que se desea o se espera.</a:t>
                      </a:r>
                      <a:endParaRPr lang="es-ES" sz="2200" b="1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5185347"/>
                  </a:ext>
                </a:extLst>
              </a:tr>
              <a:tr h="303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 “Hacer bien las cosas”</a:t>
                      </a:r>
                      <a:endParaRPr lang="es-ES" sz="2200" b="1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8550201"/>
                  </a:ext>
                </a:extLst>
              </a:tr>
              <a:tr h="303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 “Lo pertinente no es cómo hacer las cosas correctas, sino encontrar las cosas correctas que hacer, y concentrar en ellas los recursos y esfuerzos”</a:t>
                      </a:r>
                      <a:endParaRPr lang="es-ES" sz="2200" b="1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6622607"/>
                  </a:ext>
                </a:extLst>
              </a:tr>
              <a:tr h="303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 Habilidad para disminuir el uso de recursos para alcanzar las metas</a:t>
                      </a:r>
                      <a:endParaRPr lang="es-ES" sz="2200" b="1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142667"/>
                  </a:ext>
                </a:extLst>
              </a:tr>
              <a:tr h="303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 Habilidad para determinar los objetivos adecuados</a:t>
                      </a:r>
                      <a:endParaRPr lang="es-ES" sz="2200" b="1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058436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251520" y="6043935"/>
            <a:ext cx="864096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2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Mencione y explique  los cuatro componentes o actividades básicos de toda estrategia.</a:t>
            </a:r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42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2908138" y="87015"/>
            <a:ext cx="2175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Bibliografía</a:t>
            </a:r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79512" y="764704"/>
            <a:ext cx="70679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Bibliografía Básica:</a:t>
            </a:r>
          </a:p>
          <a:p>
            <a:pPr algn="just">
              <a:spcAft>
                <a:spcPts val="0"/>
              </a:spcAft>
            </a:pP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organizacional, Colectivo de autores.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61818" y="1628800"/>
            <a:ext cx="44101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Bibliografía Complementaria:</a:t>
            </a:r>
            <a:endParaRPr lang="es-E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472" y="2204864"/>
            <a:ext cx="882047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Barreiro, Luis, Alma Hernández e Ileana Díaz. </a:t>
            </a:r>
            <a:r>
              <a:rPr kumimoji="0" lang="es-MX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 en Cuba: dónde nos encontramos. En </a:t>
            </a:r>
            <a:r>
              <a:rPr kumimoji="0" lang="es-MX" altLang="es-E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Folletos Gerenciales</a:t>
            </a:r>
            <a:r>
              <a:rPr kumimoji="0" lang="es-MX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(Cuba). Año VIII  Número 11 Nov. 2004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s-ES" altLang="es-E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Barreiro, Luis. Marketing o ventas: he ahí el problema. En </a:t>
            </a:r>
            <a:r>
              <a:rPr kumimoji="0" lang="es-ES" altLang="es-E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Revista Espacio</a:t>
            </a: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(Cuba). No. 7 enero-abril 2002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s-ES" altLang="es-E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Díaz, Ileana et al. Estrategia organizacional. La Habana: Editorial Félix Varela, 2009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s-ES" altLang="es-E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" altLang="es-E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Kotler</a:t>
            </a: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Philip. Dirección de Marketing: análisis, planificación, gestión y control. Madrid: Pearson Educación, S.A., 2000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s-ES" altLang="es-E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624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8 Rectángulo"/>
          <p:cNvSpPr/>
          <p:nvPr/>
        </p:nvSpPr>
        <p:spPr>
          <a:xfrm>
            <a:off x="1475656" y="260648"/>
            <a:ext cx="6336704" cy="523220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s-ES" sz="28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Materiales complementarios: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95536" y="1628800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Materiales contenidos en la carpeta Estudiantes (digital)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531531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899592" y="332656"/>
            <a:ext cx="579838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Orientación del Seminario  No. 1</a:t>
            </a:r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1520" y="1198488"/>
            <a:ext cx="8568952" cy="51706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CO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Seminario No.1</a:t>
            </a:r>
          </a:p>
          <a:p>
            <a:pPr algn="ctr">
              <a:spcAft>
                <a:spcPts val="600"/>
              </a:spcAft>
            </a:pP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CO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2: EL PROCESO ESTRATÉGICO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CO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Título: El proceso estratégico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CO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Objetivos: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Conocer las diferentes escuelas de pensamiento estratégico.</a:t>
            </a:r>
          </a:p>
          <a:p>
            <a:pPr algn="just">
              <a:spcAft>
                <a:spcPts val="600"/>
              </a:spcAft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Identificar los elementos fundamentales de los modelos de proceso estratégico.</a:t>
            </a:r>
          </a:p>
          <a:p>
            <a:pPr algn="just">
              <a:spcAft>
                <a:spcPts val="600"/>
              </a:spcAft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Comprender la necesidad de la adaptación de la estrategia a la realidad de los contextos organizacionales.</a:t>
            </a:r>
          </a:p>
          <a:p>
            <a:pPr algn="just">
              <a:spcAft>
                <a:spcPts val="600"/>
              </a:spcAft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600"/>
              </a:spcAft>
            </a:pP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 de seminario: Ponencia (</a:t>
            </a:r>
            <a:r>
              <a:rPr lang="es-ES" sz="2000" b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Poing</a:t>
            </a: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995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2647568" y="188640"/>
            <a:ext cx="265329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Tareas prácticas: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79512" y="764704"/>
            <a:ext cx="8640960" cy="5940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	¿Por qué diferentes autores han tratado de clarificar el paradigma de la Dirección Estratégica? ¿Considera productiva estas discusiones?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	Analice la tabla No. 2.1 donde se sistematizan las escuelas de pensamiento estratégico según la clasificación del profesor Henry </a:t>
            </a:r>
            <a:r>
              <a:rPr lang="es-ES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Mintzberg</a:t>
            </a: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 sus aspectos más relevantes, así como la figura 2.6 en la que se precisan los enfoques correspondientes a cada una de estas escuelas; lo que le permitirá obtener una visión comparativa de las mismas.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	Lea el Apéndice no.1 del Capítulo 2 y el material ANEXOS: Escuelas estratégicas y señale los elementos que las distinguen. Precise el nombre de los autores más representativos de cada escuela.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	¿A qué atribuye usted la existencia de diferentes enfoques en el pensamiento estratégico?</a:t>
            </a:r>
          </a:p>
        </p:txBody>
      </p:sp>
    </p:spTree>
    <p:extLst>
      <p:ext uri="{BB962C8B-B14F-4D97-AF65-F5344CB8AC3E}">
        <p14:creationId xmlns:p14="http://schemas.microsoft.com/office/powerpoint/2010/main" val="5788127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179512" y="116632"/>
            <a:ext cx="8712968" cy="655564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	Realice una comparación entre los diferentes modelos de proceso estratégico que se presentan en el texto y otros que conozca o haya podido encontrar y determine los elementos comunes a estos modelos. Busque en la bibliografía el concepto de estos elementos.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	Lea el recuadro ilustrativo Hotel Raquel y explique las razones que aconsejan tener un grado elevado de flexibilidad con respecto a las estrategias intencionadas y deliberadas. Reflexione y escriba un alegato con los argumentos que utilizaría para convencer a un directivo de la necesidad de tener un observatorio o sistema de vigilancia del entorno a los efectos de realizar los ajustes a la estrategia explicita.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	En las condiciones actuales, ¿es posible el desarrollo de estrategias en organizaciones atendiendo solamente a estrategias deliberadas?</a:t>
            </a:r>
          </a:p>
          <a:p>
            <a:pPr algn="just"/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	¿Por qué el proceso estratégico se desarrolla de manera deliberada y emergente?</a:t>
            </a:r>
          </a:p>
        </p:txBody>
      </p:sp>
    </p:spTree>
    <p:extLst>
      <p:ext uri="{BB962C8B-B14F-4D97-AF65-F5344CB8AC3E}">
        <p14:creationId xmlns:p14="http://schemas.microsoft.com/office/powerpoint/2010/main" val="2378851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683568" y="764704"/>
            <a:ext cx="7776864" cy="34156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Evaluación: 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ES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tendrá en cuenta:</a:t>
            </a:r>
            <a:endParaRPr lang="es-ES" sz="20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Calidad de las participaciones.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Dominio del contenido.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Conocimiento de la bibliografía.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Dominio de la terminología científica.</a:t>
            </a: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Calidad en la preparación.</a:t>
            </a:r>
          </a:p>
        </p:txBody>
      </p:sp>
    </p:spTree>
    <p:extLst>
      <p:ext uri="{BB962C8B-B14F-4D97-AF65-F5344CB8AC3E}">
        <p14:creationId xmlns:p14="http://schemas.microsoft.com/office/powerpoint/2010/main" val="131769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547664" y="116632"/>
            <a:ext cx="2515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Actividades</a:t>
            </a: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1520" y="598036"/>
            <a:ext cx="885698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aumento del nivel de turbulencia del entorno, rasgo característico de la etapa actual, unido a la dificultad para predecir el futuro dada  la incertidumbre, y la necesidad de desarrollar la capacidad de anticipación, respuesta y de cambio de las organizaciones implican la necesidad de nuevos paradigmas en la ciencia de la Dirección y en la práctica directiva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91520" y="3645024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R="0"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El logro de una orientación al cliente generalmente requiere el desarrollo de una estrategia que permita la materialización de la intención de satisfacer las necesidades y deseos de los clientes, lo que constituye, en última instancia, la razón de ser de la organización. 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794326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76672"/>
            <a:ext cx="5400600" cy="2936636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reflection blurRad="6350" stA="50000" endA="295" endPos="92000" dist="1016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1874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/>
            <a:r>
              <a:rPr lang="es-E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El proceso de formación de la estrategia constituye el contenido fundamental de este tema, el cual sigue la lógica siguiente: </a:t>
            </a:r>
            <a:endParaRPr lang="es-ES" sz="2400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472718"/>
            <a:ext cx="8352928" cy="519664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976454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323528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término estrategia tiene un origen militar y en su desarrollo se ha ampliado su alcance a prácticamente todos los procesos. </a:t>
            </a:r>
          </a:p>
          <a:p>
            <a:pPr algn="just"/>
            <a:endParaRPr lang="es-E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s-E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Cada autor define la estrategia de forma diferente atendiendo a su concepción, para algunos es un patrón de comportamiento arraigado en la cultura organizacional, para otros , constituye una posición, equivalente a la concepción militar, mientras para otros es una perspectiva, una maniobra de acuerdo a las circunstancias y para una gran cantidad de especialistas un plan a largo plazo. </a:t>
            </a:r>
          </a:p>
          <a:p>
            <a:pPr algn="just"/>
            <a:endParaRPr lang="es-E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05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936625"/>
          </a:xfrm>
          <a:gradFill rotWithShape="1">
            <a:gsLst>
              <a:gs pos="0">
                <a:srgbClr val="DDD7D3">
                  <a:gamma/>
                  <a:shade val="46275"/>
                  <a:invGamma/>
                </a:srgbClr>
              </a:gs>
              <a:gs pos="50000">
                <a:srgbClr val="DDD7D3"/>
              </a:gs>
              <a:gs pos="100000">
                <a:srgbClr val="DDD7D3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altLang="es-ES" sz="4000">
                <a:solidFill>
                  <a:srgbClr val="FC2A1A"/>
                </a:solidFill>
                <a:latin typeface="Comic Sans MS" panose="030F0702030302020204" pitchFamily="66" charset="0"/>
              </a:rPr>
              <a:t>Tácticas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148286"/>
            <a:ext cx="8301037" cy="2305050"/>
          </a:xfrm>
          <a:gradFill rotWithShape="1">
            <a:gsLst>
              <a:gs pos="0">
                <a:schemeClr val="bg1"/>
              </a:gs>
              <a:gs pos="100000">
                <a:srgbClr val="FDFED0"/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es-ES" alt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las formas de moverse de  la estrategia a la acción</a:t>
            </a:r>
          </a:p>
          <a:p>
            <a:pPr algn="just">
              <a:lnSpc>
                <a:spcPct val="80000"/>
              </a:lnSpc>
            </a:pPr>
            <a:r>
              <a:rPr lang="es-ES" alt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las fuentes de la acción</a:t>
            </a:r>
          </a:p>
          <a:p>
            <a:pPr algn="just">
              <a:lnSpc>
                <a:spcPct val="80000"/>
              </a:lnSpc>
            </a:pPr>
            <a:r>
              <a:rPr lang="es-ES" alt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a corto plazo en su perspectiva</a:t>
            </a:r>
          </a:p>
          <a:p>
            <a:pPr algn="just">
              <a:lnSpc>
                <a:spcPct val="80000"/>
              </a:lnSpc>
            </a:pPr>
            <a:r>
              <a:rPr lang="es-ES" alt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Representan las múltiples vías para garantizar la estrategia</a:t>
            </a:r>
          </a:p>
          <a:p>
            <a:pPr algn="just">
              <a:lnSpc>
                <a:spcPct val="80000"/>
              </a:lnSpc>
            </a:pPr>
            <a:r>
              <a:rPr lang="es-ES" alt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Poseen un enfoque operativo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539750" y="1916113"/>
            <a:ext cx="806450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s-ES" alt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“Conjunto de reglas para la instrucción y ejercicio de la tropa para la realización de las operaciones militares” </a:t>
            </a:r>
          </a:p>
          <a:p>
            <a:pPr algn="just"/>
            <a:r>
              <a:rPr lang="es-ES" alt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“Método o sistema para realizar una cosa y alcanzar un objetivo”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4572000" y="3665793"/>
            <a:ext cx="412484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altLang="es-ES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Diccionario de la Real Lengua Española</a:t>
            </a:r>
          </a:p>
        </p:txBody>
      </p:sp>
    </p:spTree>
    <p:extLst>
      <p:ext uri="{BB962C8B-B14F-4D97-AF65-F5344CB8AC3E}">
        <p14:creationId xmlns:p14="http://schemas.microsoft.com/office/powerpoint/2010/main" val="95881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084745" y="404664"/>
            <a:ext cx="643958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_tradnl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Algunas definiciones de estrategias </a:t>
            </a:r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1520" y="1124744"/>
            <a:ext cx="8712968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4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"La </a:t>
            </a:r>
            <a:r>
              <a:rPr lang="es-ES" sz="2400" b="1" i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 el plan que integra las mayores metas, políticas y acciones secuenciales de una organización en un todo. Una estrategia bien formulada ayuda a ordenar y asignar los recursos de la organización en una posición  única y viables, acorde con sus logros y deficiencias, anticipando los cambios del entorno y las contingencias con inteligente oposición"</a:t>
            </a:r>
          </a:p>
          <a:p>
            <a:pPr algn="just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algn="r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</a:t>
            </a:r>
            <a:r>
              <a:rPr lang="es-ES" sz="2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Quinn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J.</a:t>
            </a:r>
          </a:p>
          <a:p>
            <a:pPr algn="r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r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Strategic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Logical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Incrementalism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5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323528" y="188640"/>
            <a:ext cx="8568952" cy="22159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ES" sz="24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"La </a:t>
            </a:r>
            <a:r>
              <a:rPr lang="es-ES" sz="2400" b="1" i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 el modelo de objetivos, propósitos o metas, condición necesaria para definir el negocio que tiene o tendrá la compañía y qué tipo de compañía es o será"</a:t>
            </a:r>
          </a:p>
          <a:p>
            <a:pPr algn="r">
              <a:spcAft>
                <a:spcPts val="0"/>
              </a:spcAft>
            </a:pP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                                                           Andrews K.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concept of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Corporate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Strategy</a:t>
            </a:r>
            <a:r>
              <a:rPr lang="es-E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ES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3528" y="3284984"/>
            <a:ext cx="8568952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 programas generales de acción que llevan consigo compromiso de énfasis y recursos para poner en práctica una misión básica. Son patrones de objetivos, los cuales se han concebido e iniciado de tal manera, con el propósito de darle a la organización una dirección unificada.</a:t>
            </a:r>
          </a:p>
          <a:p>
            <a:pPr algn="r"/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                              </a:t>
            </a:r>
            <a:r>
              <a:rPr lang="es-ES" sz="2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Koontz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276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79512" y="116632"/>
            <a:ext cx="8784976" cy="11079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es-ES_tradnl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Estructurar y dirigir el proceso de conversión de recursos para mejorar la consecución de los objetivos.</a:t>
            </a:r>
            <a:endParaRPr lang="es-ES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es-ES_tradnl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                                                             Igor </a:t>
            </a:r>
            <a:r>
              <a:rPr lang="es-ES_tradnl" sz="22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Ansoff</a:t>
            </a:r>
            <a:r>
              <a:rPr lang="es-ES_tradnl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 </a:t>
            </a:r>
            <a:endParaRPr lang="es-ES" sz="2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79512" y="1484784"/>
            <a:ext cx="8784976" cy="51706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Cinco definiciones con ¨P¨.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Curso de acción definido conscientemente, una guía para enfrentar una situación ¨adelantos¨ y desarrolladas conscientemente dirigidas hacia un propósito.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Maniobra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s-ES" sz="22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Ploy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): Dirigida a derrotar a un oponente o competidor.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Patrón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De comportamiento en el curso de acciones de una organización.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Posición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Identifica la localización de la organización en el entorno en que se mueve.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Perspectiva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Relaciona a la organización con su entorno, que la lleva a adoptar determinados cursos de acción.</a:t>
            </a:r>
          </a:p>
          <a:p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                      H. </a:t>
            </a:r>
            <a:r>
              <a:rPr lang="es-ES" sz="22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Mintzberg</a:t>
            </a:r>
            <a:r>
              <a:rPr lang="es-E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5868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spcBef>
            <a:spcPct val="50000"/>
          </a:spcBef>
          <a:defRPr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3531</TotalTime>
  <Words>2092</Words>
  <Application>Microsoft Office PowerPoint</Application>
  <PresentationFormat>Presentación en pantalla (4:3)</PresentationFormat>
  <Paragraphs>189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9" baseType="lpstr">
      <vt:lpstr>Arial</vt:lpstr>
      <vt:lpstr>Arial Black</vt:lpstr>
      <vt:lpstr>Calibri</vt:lpstr>
      <vt:lpstr>Comic Sans MS</vt:lpstr>
      <vt:lpstr>Symbol</vt:lpstr>
      <vt:lpstr>Times New Roman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Tácticas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Salas</dc:creator>
  <cp:lastModifiedBy>Daliannis</cp:lastModifiedBy>
  <cp:revision>447</cp:revision>
  <dcterms:created xsi:type="dcterms:W3CDTF">2014-09-13T09:11:15Z</dcterms:created>
  <dcterms:modified xsi:type="dcterms:W3CDTF">2008-12-31T23:03:38Z</dcterms:modified>
</cp:coreProperties>
</file>