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1"/>
  </p:notesMasterIdLst>
  <p:sldIdLst>
    <p:sldId id="322" r:id="rId2"/>
    <p:sldId id="323" r:id="rId3"/>
    <p:sldId id="324" r:id="rId4"/>
    <p:sldId id="263" r:id="rId5"/>
    <p:sldId id="331" r:id="rId6"/>
    <p:sldId id="385" r:id="rId7"/>
    <p:sldId id="384" r:id="rId8"/>
    <p:sldId id="332" r:id="rId9"/>
    <p:sldId id="264" r:id="rId10"/>
    <p:sldId id="265" r:id="rId11"/>
    <p:sldId id="266" r:id="rId12"/>
    <p:sldId id="340" r:id="rId13"/>
    <p:sldId id="333" r:id="rId14"/>
    <p:sldId id="267" r:id="rId15"/>
    <p:sldId id="268" r:id="rId16"/>
    <p:sldId id="281" r:id="rId17"/>
    <p:sldId id="283" r:id="rId18"/>
    <p:sldId id="369" r:id="rId19"/>
    <p:sldId id="284" r:id="rId20"/>
    <p:sldId id="381" r:id="rId21"/>
    <p:sldId id="380" r:id="rId22"/>
    <p:sldId id="285" r:id="rId23"/>
    <p:sldId id="286" r:id="rId24"/>
    <p:sldId id="287" r:id="rId25"/>
    <p:sldId id="352" r:id="rId26"/>
    <p:sldId id="289" r:id="rId27"/>
    <p:sldId id="290" r:id="rId28"/>
    <p:sldId id="373" r:id="rId29"/>
    <p:sldId id="354" r:id="rId30"/>
    <p:sldId id="291" r:id="rId31"/>
    <p:sldId id="293" r:id="rId32"/>
    <p:sldId id="355" r:id="rId33"/>
    <p:sldId id="294" r:id="rId34"/>
    <p:sldId id="295" r:id="rId35"/>
    <p:sldId id="366" r:id="rId36"/>
    <p:sldId id="367" r:id="rId37"/>
    <p:sldId id="368" r:id="rId38"/>
    <p:sldId id="382" r:id="rId39"/>
    <p:sldId id="383" r:id="rId40"/>
    <p:sldId id="296" r:id="rId41"/>
    <p:sldId id="363" r:id="rId42"/>
    <p:sldId id="364" r:id="rId43"/>
    <p:sldId id="386" r:id="rId44"/>
    <p:sldId id="388" r:id="rId45"/>
    <p:sldId id="387" r:id="rId46"/>
    <p:sldId id="297" r:id="rId47"/>
    <p:sldId id="371" r:id="rId48"/>
    <p:sldId id="374" r:id="rId49"/>
    <p:sldId id="298" r:id="rId50"/>
    <p:sldId id="300" r:id="rId51"/>
    <p:sldId id="338" r:id="rId52"/>
    <p:sldId id="303" r:id="rId53"/>
    <p:sldId id="336" r:id="rId54"/>
    <p:sldId id="304" r:id="rId55"/>
    <p:sldId id="375" r:id="rId56"/>
    <p:sldId id="376" r:id="rId57"/>
    <p:sldId id="377" r:id="rId58"/>
    <p:sldId id="378" r:id="rId59"/>
    <p:sldId id="370" r:id="rId60"/>
    <p:sldId id="389" r:id="rId61"/>
    <p:sldId id="390" r:id="rId62"/>
    <p:sldId id="391" r:id="rId63"/>
    <p:sldId id="392" r:id="rId64"/>
    <p:sldId id="393" r:id="rId65"/>
    <p:sldId id="394" r:id="rId66"/>
    <p:sldId id="395" r:id="rId67"/>
    <p:sldId id="396" r:id="rId68"/>
    <p:sldId id="305" r:id="rId69"/>
    <p:sldId id="306" r:id="rId70"/>
    <p:sldId id="308" r:id="rId71"/>
    <p:sldId id="309" r:id="rId72"/>
    <p:sldId id="310" r:id="rId73"/>
    <p:sldId id="311" r:id="rId74"/>
    <p:sldId id="312" r:id="rId75"/>
    <p:sldId id="313" r:id="rId76"/>
    <p:sldId id="356" r:id="rId77"/>
    <p:sldId id="357" r:id="rId78"/>
    <p:sldId id="314" r:id="rId79"/>
    <p:sldId id="315" r:id="rId80"/>
    <p:sldId id="316" r:id="rId81"/>
    <p:sldId id="317" r:id="rId82"/>
    <p:sldId id="342" r:id="rId83"/>
    <p:sldId id="358" r:id="rId84"/>
    <p:sldId id="343" r:id="rId85"/>
    <p:sldId id="359" r:id="rId86"/>
    <p:sldId id="344" r:id="rId87"/>
    <p:sldId id="345" r:id="rId88"/>
    <p:sldId id="346" r:id="rId89"/>
    <p:sldId id="360" r:id="rId90"/>
    <p:sldId id="347" r:id="rId91"/>
    <p:sldId id="361" r:id="rId92"/>
    <p:sldId id="362" r:id="rId93"/>
    <p:sldId id="348" r:id="rId94"/>
    <p:sldId id="349" r:id="rId95"/>
    <p:sldId id="397" r:id="rId96"/>
    <p:sldId id="335" r:id="rId97"/>
    <p:sldId id="321" r:id="rId98"/>
    <p:sldId id="365" r:id="rId99"/>
    <p:sldId id="37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69" d="100"/>
          <a:sy n="69" d="100"/>
        </p:scale>
        <p:origin x="14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1AF47-A594-4D8E-99CA-5B7231FA35C6}" type="datetimeFigureOut">
              <a:rPr lang="en-US" smtClean="0"/>
              <a:t>3/17/2025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58B21-F9D0-4EB7-B407-1072745F0829}" type="slidenum">
              <a:rPr lang="en-US" smtClean="0"/>
              <a:t>‹Nº›</a:t>
            </a:fld>
            <a:endParaRPr lang="en-US"/>
          </a:p>
        </p:txBody>
      </p:sp>
    </p:spTree>
    <p:extLst>
      <p:ext uri="{BB962C8B-B14F-4D97-AF65-F5344CB8AC3E}">
        <p14:creationId xmlns:p14="http://schemas.microsoft.com/office/powerpoint/2010/main" val="226752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93EF4A-640D-4056-83CB-6A08A4D5BF41}" type="slidenum">
              <a:rPr lang="es-ES" smtClean="0"/>
              <a:pPr/>
              <a:t>2</a:t>
            </a:fld>
            <a:endParaRPr lang="es-ES"/>
          </a:p>
        </p:txBody>
      </p:sp>
    </p:spTree>
    <p:extLst>
      <p:ext uri="{BB962C8B-B14F-4D97-AF65-F5344CB8AC3E}">
        <p14:creationId xmlns:p14="http://schemas.microsoft.com/office/powerpoint/2010/main" val="151542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801ECDB-91B9-484B-87DD-181E1C3F6CA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E4A0-C0F9-4C1E-BED5-9E3B1CE27842}" type="slidenum">
              <a:rPr lang="en-US" smtClean="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0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01ECDB-91B9-484B-87DD-181E1C3F6CA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10053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01ECDB-91B9-484B-87DD-181E1C3F6CA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4207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01ECDB-91B9-484B-87DD-181E1C3F6CA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89790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801ECDB-91B9-484B-87DD-181E1C3F6CA7}"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4E4A0-C0F9-4C1E-BED5-9E3B1CE27842}" type="slidenum">
              <a:rPr lang="en-US" smtClean="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5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801ECDB-91B9-484B-87DD-181E1C3F6CA7}"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186424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01ECDB-91B9-484B-87DD-181E1C3F6CA7}"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334204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801ECDB-91B9-484B-87DD-181E1C3F6CA7}"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39701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01ECDB-91B9-484B-87DD-181E1C3F6CA7}" type="datetimeFigureOut">
              <a:rPr lang="en-US" smtClean="0"/>
              <a:t>3/17/2025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427036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801ECDB-91B9-484B-87DD-181E1C3F6CA7}" type="datetimeFigureOut">
              <a:rPr lang="en-US" smtClean="0"/>
              <a:t>3/17/2025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74E4A0-C0F9-4C1E-BED5-9E3B1CE27842}" type="slidenum">
              <a:rPr lang="en-US" smtClean="0"/>
              <a:t>‹Nº›</a:t>
            </a:fld>
            <a:endParaRPr lang="en-US"/>
          </a:p>
        </p:txBody>
      </p:sp>
    </p:spTree>
    <p:extLst>
      <p:ext uri="{BB962C8B-B14F-4D97-AF65-F5344CB8AC3E}">
        <p14:creationId xmlns:p14="http://schemas.microsoft.com/office/powerpoint/2010/main" val="418308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801ECDB-91B9-484B-87DD-181E1C3F6CA7}"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4E4A0-C0F9-4C1E-BED5-9E3B1CE27842}" type="slidenum">
              <a:rPr lang="en-US" smtClean="0"/>
              <a:t>‹Nº›</a:t>
            </a:fld>
            <a:endParaRPr lang="en-US"/>
          </a:p>
        </p:txBody>
      </p:sp>
    </p:spTree>
    <p:extLst>
      <p:ext uri="{BB962C8B-B14F-4D97-AF65-F5344CB8AC3E}">
        <p14:creationId xmlns:p14="http://schemas.microsoft.com/office/powerpoint/2010/main" val="406288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801ECDB-91B9-484B-87DD-181E1C3F6CA7}" type="datetimeFigureOut">
              <a:rPr lang="en-US" smtClean="0"/>
              <a:t>3/17/2025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74E4A0-C0F9-4C1E-BED5-9E3B1CE27842}" type="slidenum">
              <a:rPr lang="en-US" smtClean="0"/>
              <a:t>‹Nº›</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2847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AIMA\TRABAJO\EDUCACION SEXUAL\ZZ\images (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247086" y="5289417"/>
            <a:ext cx="4324914" cy="1077218"/>
          </a:xfrm>
          <a:prstGeom prst="rect">
            <a:avLst/>
          </a:prstGeom>
          <a:noFill/>
        </p:spPr>
        <p:txBody>
          <a:bodyPr wrap="square" rtlCol="0">
            <a:spAutoFit/>
          </a:bodyPr>
          <a:lstStyle/>
          <a:p>
            <a:r>
              <a:rPr lang="es-ES" sz="3200" dirty="0">
                <a:solidFill>
                  <a:srgbClr val="FFFF00"/>
                </a:solidFill>
                <a:latin typeface="+mj-lt"/>
              </a:rPr>
              <a:t>Dra. Yaima Díaz Crespo</a:t>
            </a:r>
          </a:p>
          <a:p>
            <a:r>
              <a:rPr lang="es-ES" sz="3200" dirty="0" smtClean="0">
                <a:solidFill>
                  <a:srgbClr val="FFFF00"/>
                </a:solidFill>
                <a:latin typeface="+mj-lt"/>
              </a:rPr>
              <a:t>2024-2025</a:t>
            </a:r>
            <a:endParaRPr lang="es-ES" sz="3200" dirty="0">
              <a:solidFill>
                <a:srgbClr val="FFFF00"/>
              </a:solidFill>
              <a:latin typeface="+mj-lt"/>
            </a:endParaRPr>
          </a:p>
        </p:txBody>
      </p:sp>
    </p:spTree>
    <p:extLst>
      <p:ext uri="{BB962C8B-B14F-4D97-AF65-F5344CB8AC3E}">
        <p14:creationId xmlns:p14="http://schemas.microsoft.com/office/powerpoint/2010/main" val="1793996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5519" y="1650423"/>
            <a:ext cx="7491845" cy="3170099"/>
          </a:xfrm>
          <a:prstGeom prst="rect">
            <a:avLst/>
          </a:prstGeom>
        </p:spPr>
        <p:txBody>
          <a:bodyPr wrap="square">
            <a:spAutoFit/>
          </a:bodyPr>
          <a:lstStyle/>
          <a:p>
            <a:pPr algn="ctr"/>
            <a:r>
              <a:rPr lang="es-MX" sz="4000" dirty="0">
                <a:solidFill>
                  <a:schemeClr val="accent2">
                    <a:lumMod val="75000"/>
                  </a:schemeClr>
                </a:solidFill>
                <a:latin typeface="+mj-lt"/>
              </a:rPr>
              <a:t>Sin duda una de las barreras más grandes de la sexualidad es la presencia de diversas formas de discriminación que se presentan en nuestra </a:t>
            </a:r>
            <a:r>
              <a:rPr lang="es-MX" sz="4000" dirty="0">
                <a:solidFill>
                  <a:schemeClr val="accent2">
                    <a:lumMod val="75000"/>
                  </a:schemeClr>
                </a:solidFill>
                <a:latin typeface="+mj-lt"/>
              </a:rPr>
              <a:t>sociedad </a:t>
            </a:r>
            <a:endParaRPr lang="en-US" sz="4000" dirty="0">
              <a:solidFill>
                <a:schemeClr val="accent2">
                  <a:lumMod val="75000"/>
                </a:schemeClr>
              </a:solidFill>
              <a:latin typeface="+mj-lt"/>
            </a:endParaRPr>
          </a:p>
        </p:txBody>
      </p:sp>
    </p:spTree>
    <p:extLst>
      <p:ext uri="{BB962C8B-B14F-4D97-AF65-F5344CB8AC3E}">
        <p14:creationId xmlns:p14="http://schemas.microsoft.com/office/powerpoint/2010/main" val="192668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809" y="1283278"/>
            <a:ext cx="8032173" cy="4108817"/>
          </a:xfrm>
          <a:prstGeom prst="rect">
            <a:avLst/>
          </a:prstGeom>
        </p:spPr>
        <p:txBody>
          <a:bodyPr wrap="square">
            <a:spAutoFit/>
          </a:bodyPr>
          <a:lstStyle/>
          <a:p>
            <a:r>
              <a:rPr lang="en-US" sz="4400" dirty="0">
                <a:solidFill>
                  <a:schemeClr val="accent2">
                    <a:lumMod val="75000"/>
                  </a:schemeClr>
                </a:solidFill>
              </a:rPr>
              <a:t>Homofobia </a:t>
            </a:r>
            <a:endParaRPr lang="en-US" sz="4400" dirty="0">
              <a:solidFill>
                <a:schemeClr val="accent2">
                  <a:lumMod val="75000"/>
                </a:schemeClr>
              </a:solidFill>
            </a:endParaRPr>
          </a:p>
          <a:p>
            <a:endParaRPr lang="en-US" sz="3200" dirty="0">
              <a:solidFill>
                <a:srgbClr val="000000"/>
              </a:solidFill>
            </a:endParaRPr>
          </a:p>
          <a:p>
            <a:r>
              <a:rPr lang="es-MX" sz="3200" dirty="0">
                <a:solidFill>
                  <a:srgbClr val="000000"/>
                </a:solidFill>
              </a:rPr>
              <a:t>Etimológicamente, la palabra </a:t>
            </a:r>
            <a:r>
              <a:rPr lang="es-MX" sz="3200" dirty="0">
                <a:solidFill>
                  <a:schemeClr val="accent2">
                    <a:lumMod val="75000"/>
                  </a:schemeClr>
                </a:solidFill>
              </a:rPr>
              <a:t>homosexual</a:t>
            </a:r>
            <a:r>
              <a:rPr lang="es-MX" sz="3200" i="1" dirty="0">
                <a:solidFill>
                  <a:srgbClr val="000000"/>
                </a:solidFill>
              </a:rPr>
              <a:t> </a:t>
            </a:r>
            <a:r>
              <a:rPr lang="es-MX" sz="3200" dirty="0">
                <a:solidFill>
                  <a:srgbClr val="000000"/>
                </a:solidFill>
              </a:rPr>
              <a:t>es un híbrido del griego </a:t>
            </a:r>
            <a:r>
              <a:rPr lang="es-MX" sz="3200" u="sng" dirty="0">
                <a:solidFill>
                  <a:srgbClr val="000000"/>
                </a:solidFill>
              </a:rPr>
              <a:t>homós</a:t>
            </a:r>
            <a:r>
              <a:rPr lang="es-MX" sz="3200" i="1" dirty="0">
                <a:solidFill>
                  <a:srgbClr val="000000"/>
                </a:solidFill>
              </a:rPr>
              <a:t> </a:t>
            </a:r>
            <a:r>
              <a:rPr lang="es-MX" sz="3200" dirty="0">
                <a:solidFill>
                  <a:srgbClr val="000000"/>
                </a:solidFill>
              </a:rPr>
              <a:t>(que significa igual) y del adjetivo latino </a:t>
            </a:r>
            <a:r>
              <a:rPr lang="es-MX" sz="3200" u="sng" dirty="0">
                <a:solidFill>
                  <a:srgbClr val="000000"/>
                </a:solidFill>
              </a:rPr>
              <a:t>sexualis</a:t>
            </a:r>
            <a:r>
              <a:rPr lang="es-MX" sz="3200" dirty="0">
                <a:solidFill>
                  <a:srgbClr val="000000"/>
                </a:solidFill>
              </a:rPr>
              <a:t>, lo que sugiere una relación sexual y sentimental entre personas del mismo </a:t>
            </a:r>
            <a:r>
              <a:rPr lang="es-MX" sz="3200" dirty="0" smtClean="0">
                <a:solidFill>
                  <a:srgbClr val="000000"/>
                </a:solidFill>
              </a:rPr>
              <a:t>sexo</a:t>
            </a:r>
            <a:endParaRPr lang="es-MX" sz="3200" dirty="0">
              <a:solidFill>
                <a:srgbClr val="000000"/>
              </a:solidFill>
            </a:endParaRPr>
          </a:p>
          <a:p>
            <a:pPr algn="just"/>
            <a:endParaRPr lang="es-MX" sz="21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310468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328" y="1106632"/>
            <a:ext cx="8115300" cy="4031873"/>
          </a:xfrm>
          <a:prstGeom prst="rect">
            <a:avLst/>
          </a:prstGeom>
        </p:spPr>
        <p:txBody>
          <a:bodyPr wrap="square">
            <a:spAutoFit/>
          </a:bodyPr>
          <a:lstStyle/>
          <a:p>
            <a:r>
              <a:rPr lang="es-MX" sz="3200" dirty="0">
                <a:solidFill>
                  <a:srgbClr val="000000"/>
                </a:solidFill>
              </a:rPr>
              <a:t>A partir de 1973 la comunidad científica internacional considera que la homosexualidad no es una </a:t>
            </a:r>
            <a:r>
              <a:rPr lang="es-MX" sz="3200" dirty="0" smtClean="0">
                <a:solidFill>
                  <a:srgbClr val="000000"/>
                </a:solidFill>
              </a:rPr>
              <a:t>enfermedad</a:t>
            </a:r>
            <a:endParaRPr lang="es-MX" sz="3200" dirty="0">
              <a:solidFill>
                <a:srgbClr val="000000"/>
              </a:solidFill>
            </a:endParaRPr>
          </a:p>
          <a:p>
            <a:endParaRPr lang="es-MX" sz="3200" dirty="0">
              <a:solidFill>
                <a:srgbClr val="000000"/>
              </a:solidFill>
            </a:endParaRPr>
          </a:p>
          <a:p>
            <a:r>
              <a:rPr lang="es-MX" sz="3200" dirty="0">
                <a:solidFill>
                  <a:srgbClr val="000000"/>
                </a:solidFill>
              </a:rPr>
              <a:t>La </a:t>
            </a:r>
            <a:r>
              <a:rPr lang="es-MX" sz="3200" dirty="0">
                <a:solidFill>
                  <a:srgbClr val="000000"/>
                </a:solidFill>
              </a:rPr>
              <a:t>homofobia, por su parte, se refiere a la aversión, miedo, odio, o discriminación contra los hombres o mujeres homosexuales, bisexuales o </a:t>
            </a:r>
            <a:r>
              <a:rPr lang="es-MX" sz="3200" dirty="0" smtClean="0">
                <a:solidFill>
                  <a:srgbClr val="000000"/>
                </a:solidFill>
              </a:rPr>
              <a:t>transexuales </a:t>
            </a:r>
            <a:endParaRPr lang="en-US" sz="3200" dirty="0"/>
          </a:p>
        </p:txBody>
      </p:sp>
    </p:spTree>
    <p:extLst>
      <p:ext uri="{BB962C8B-B14F-4D97-AF65-F5344CB8AC3E}">
        <p14:creationId xmlns:p14="http://schemas.microsoft.com/office/powerpoint/2010/main" val="207591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373" y="1407969"/>
            <a:ext cx="8084127" cy="4031873"/>
          </a:xfrm>
          <a:prstGeom prst="rect">
            <a:avLst/>
          </a:prstGeom>
        </p:spPr>
        <p:txBody>
          <a:bodyPr wrap="square">
            <a:spAutoFit/>
          </a:bodyPr>
          <a:lstStyle/>
          <a:p>
            <a:r>
              <a:rPr lang="es-MX" sz="3200" dirty="0">
                <a:solidFill>
                  <a:srgbClr val="000000"/>
                </a:solidFill>
              </a:rPr>
              <a:t>El rechazo y la desvalorización de la conducta homosexual, orilla a muchos hombres y mujeres a experimentar una vida sexual en las condiciones más desfavorables para su salud e integridad personal. </a:t>
            </a:r>
            <a:r>
              <a:rPr lang="es-MX" sz="3200" dirty="0">
                <a:solidFill>
                  <a:srgbClr val="000000"/>
                </a:solidFill>
              </a:rPr>
              <a:t>La clandestinidad, la culpa, el miedo, la amenaza de la violencia, el matrimonio forzado o indeseado, son sólo ejemplos de esta </a:t>
            </a:r>
            <a:r>
              <a:rPr lang="es-MX" sz="3200" dirty="0" smtClean="0">
                <a:solidFill>
                  <a:srgbClr val="000000"/>
                </a:solidFill>
              </a:rPr>
              <a:t>situación</a:t>
            </a:r>
            <a:endParaRPr lang="en-US" sz="3200" dirty="0"/>
          </a:p>
        </p:txBody>
      </p:sp>
    </p:spTree>
    <p:extLst>
      <p:ext uri="{BB962C8B-B14F-4D97-AF65-F5344CB8AC3E}">
        <p14:creationId xmlns:p14="http://schemas.microsoft.com/office/powerpoint/2010/main" val="287466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0719" y="739487"/>
            <a:ext cx="8042564" cy="4916731"/>
          </a:xfrm>
          <a:prstGeom prst="rect">
            <a:avLst/>
          </a:prstGeom>
        </p:spPr>
        <p:txBody>
          <a:bodyPr wrap="square">
            <a:spAutoFit/>
          </a:bodyPr>
          <a:lstStyle/>
          <a:p>
            <a:r>
              <a:rPr lang="en-US" sz="4400" dirty="0">
                <a:solidFill>
                  <a:schemeClr val="accent2">
                    <a:lumMod val="75000"/>
                  </a:schemeClr>
                </a:solidFill>
                <a:latin typeface="+mj-lt"/>
              </a:rPr>
              <a:t>Misoginia</a:t>
            </a:r>
            <a:endParaRPr lang="en-US" sz="2700" dirty="0">
              <a:solidFill>
                <a:schemeClr val="accent2">
                  <a:lumMod val="75000"/>
                </a:schemeClr>
              </a:solidFill>
              <a:latin typeface="+mj-lt"/>
            </a:endParaRPr>
          </a:p>
          <a:p>
            <a:pPr algn="just"/>
            <a:r>
              <a:rPr lang="en-US" sz="1350" b="1" dirty="0">
                <a:solidFill>
                  <a:srgbClr val="000000"/>
                </a:solidFill>
                <a:latin typeface="Maiandra GD" panose="020E0502030308020204" pitchFamily="34" charset="0"/>
              </a:rPr>
              <a:t> </a:t>
            </a:r>
            <a:endParaRPr lang="en-US" sz="1350" dirty="0">
              <a:solidFill>
                <a:srgbClr val="000000"/>
              </a:solidFill>
              <a:latin typeface="Maiandra GD" panose="020E0502030308020204" pitchFamily="34" charset="0"/>
            </a:endParaRPr>
          </a:p>
          <a:p>
            <a:r>
              <a:rPr lang="es-MX" sz="3200" dirty="0">
                <a:solidFill>
                  <a:srgbClr val="000000"/>
                </a:solidFill>
              </a:rPr>
              <a:t>Es la aversión u odio a las mujeres o la tendencia ideológica o psicológica que consiste en despreciar a la mujer como sexo y con ello todo lo considerado como femenino. </a:t>
            </a:r>
            <a:r>
              <a:rPr lang="es-MX" sz="3200" dirty="0">
                <a:solidFill>
                  <a:srgbClr val="000000"/>
                </a:solidFill>
              </a:rPr>
              <a:t>Esta tendencia ha estado presente a lo largo de la historia y su reproducción ha provocado profundo daño a la relación entre las mujeres y los </a:t>
            </a:r>
            <a:r>
              <a:rPr lang="es-MX" sz="3200" dirty="0" smtClean="0">
                <a:solidFill>
                  <a:srgbClr val="000000"/>
                </a:solidFill>
              </a:rPr>
              <a:t>hombres </a:t>
            </a:r>
            <a:endParaRPr lang="en-US" sz="3200" dirty="0"/>
          </a:p>
        </p:txBody>
      </p:sp>
    </p:spTree>
    <p:extLst>
      <p:ext uri="{BB962C8B-B14F-4D97-AF65-F5344CB8AC3E}">
        <p14:creationId xmlns:p14="http://schemas.microsoft.com/office/powerpoint/2010/main" val="246974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3346" y="1044287"/>
            <a:ext cx="8188037" cy="4424288"/>
          </a:xfrm>
          <a:prstGeom prst="rect">
            <a:avLst/>
          </a:prstGeom>
        </p:spPr>
        <p:txBody>
          <a:bodyPr wrap="square">
            <a:spAutoFit/>
          </a:bodyPr>
          <a:lstStyle/>
          <a:p>
            <a:r>
              <a:rPr lang="en-US" sz="4400" dirty="0">
                <a:solidFill>
                  <a:schemeClr val="accent2">
                    <a:lumMod val="75000"/>
                  </a:schemeClr>
                </a:solidFill>
                <a:latin typeface="+mj-lt"/>
              </a:rPr>
              <a:t>Violencia</a:t>
            </a:r>
            <a:endParaRPr lang="en-US" sz="2700" dirty="0">
              <a:solidFill>
                <a:schemeClr val="accent2">
                  <a:lumMod val="75000"/>
                </a:schemeClr>
              </a:solidFill>
              <a:latin typeface="+mj-lt"/>
            </a:endParaRPr>
          </a:p>
          <a:p>
            <a:pPr algn="just"/>
            <a:r>
              <a:rPr lang="en-US" sz="1350" b="1" dirty="0">
                <a:solidFill>
                  <a:srgbClr val="000000"/>
                </a:solidFill>
                <a:latin typeface="Maiandra GD" panose="020E0502030308020204" pitchFamily="34" charset="0"/>
              </a:rPr>
              <a:t> </a:t>
            </a:r>
            <a:endParaRPr lang="en-US" sz="1350" dirty="0">
              <a:solidFill>
                <a:srgbClr val="000000"/>
              </a:solidFill>
              <a:latin typeface="Maiandra GD" panose="020E0502030308020204" pitchFamily="34" charset="0"/>
            </a:endParaRPr>
          </a:p>
          <a:p>
            <a:r>
              <a:rPr lang="es-MX" sz="3200" dirty="0">
                <a:solidFill>
                  <a:srgbClr val="000000"/>
                </a:solidFill>
              </a:rPr>
              <a:t>La violencia tiene diversas formas de manifestación: la física, la emocional o psicológica, la sexual y la económica. </a:t>
            </a:r>
            <a:r>
              <a:rPr lang="es-MX" sz="3200" dirty="0">
                <a:solidFill>
                  <a:srgbClr val="000000"/>
                </a:solidFill>
              </a:rPr>
              <a:t>Padecer sistemáticamente cualquiera de estas formas de violencia puede provocar ansiedad, estados de depresión, aislamiento social y hasta trastornos </a:t>
            </a:r>
            <a:r>
              <a:rPr lang="es-MX" sz="3200" dirty="0" smtClean="0">
                <a:solidFill>
                  <a:srgbClr val="000000"/>
                </a:solidFill>
              </a:rPr>
              <a:t>psicomotores</a:t>
            </a:r>
            <a:endParaRPr lang="en-US" sz="3200" dirty="0"/>
          </a:p>
        </p:txBody>
      </p:sp>
    </p:spTree>
    <p:extLst>
      <p:ext uri="{BB962C8B-B14F-4D97-AF65-F5344CB8AC3E}">
        <p14:creationId xmlns:p14="http://schemas.microsoft.com/office/powerpoint/2010/main" val="388083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464" y="1439142"/>
            <a:ext cx="8323118" cy="4031873"/>
          </a:xfrm>
          <a:prstGeom prst="rect">
            <a:avLst/>
          </a:prstGeom>
        </p:spPr>
        <p:txBody>
          <a:bodyPr wrap="square">
            <a:spAutoFit/>
          </a:bodyPr>
          <a:lstStyle/>
          <a:p>
            <a:r>
              <a:rPr lang="es-MX" sz="3200" dirty="0"/>
              <a:t>La </a:t>
            </a:r>
            <a:r>
              <a:rPr lang="es-MX" sz="3200" dirty="0">
                <a:solidFill>
                  <a:schemeClr val="accent2">
                    <a:lumMod val="75000"/>
                  </a:schemeClr>
                </a:solidFill>
              </a:rPr>
              <a:t>violencia</a:t>
            </a:r>
            <a:r>
              <a:rPr lang="es-MX" sz="3200" dirty="0"/>
              <a:t> se asocia con fuerza, maltrato, intimidación y abuso. Proviene del </a:t>
            </a:r>
            <a:r>
              <a:rPr lang="es-MX" sz="3200" dirty="0"/>
              <a:t>latín </a:t>
            </a:r>
            <a:r>
              <a:rPr lang="es-MX" sz="3200" u="sng" dirty="0" err="1"/>
              <a:t>violentia</a:t>
            </a:r>
            <a:r>
              <a:rPr lang="es-MX" sz="3200" i="1" dirty="0"/>
              <a:t> </a:t>
            </a:r>
            <a:r>
              <a:rPr lang="es-MX" sz="3200" dirty="0"/>
              <a:t>y tiene que ver con toda acción que atente contra la dignidad, </a:t>
            </a:r>
            <a:r>
              <a:rPr lang="es-MX" sz="3200" dirty="0"/>
              <a:t>libertad, integridad </a:t>
            </a:r>
            <a:r>
              <a:rPr lang="es-MX" sz="3200" dirty="0"/>
              <a:t>física, psíquica y emocional de las personas. </a:t>
            </a:r>
            <a:r>
              <a:rPr lang="es-MX" sz="3200" dirty="0"/>
              <a:t>Causa daño, sufrimiento </a:t>
            </a:r>
            <a:r>
              <a:rPr lang="es-MX" sz="3200" dirty="0"/>
              <a:t>o dolor </a:t>
            </a:r>
            <a:r>
              <a:rPr lang="es-MX" sz="3200" dirty="0"/>
              <a:t>a las personas que la sufren y limita su bienestar y el libre ejercicio de </a:t>
            </a:r>
            <a:r>
              <a:rPr lang="es-MX" sz="3200" dirty="0"/>
              <a:t>sus </a:t>
            </a:r>
            <a:r>
              <a:rPr lang="en-US" sz="3200" dirty="0" smtClean="0"/>
              <a:t>derechos</a:t>
            </a:r>
            <a:endParaRPr lang="en-US" sz="3200" dirty="0"/>
          </a:p>
        </p:txBody>
      </p:sp>
    </p:spTree>
    <p:extLst>
      <p:ext uri="{BB962C8B-B14F-4D97-AF65-F5344CB8AC3E}">
        <p14:creationId xmlns:p14="http://schemas.microsoft.com/office/powerpoint/2010/main" val="50114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314450"/>
            <a:ext cx="8115300" cy="3046988"/>
          </a:xfrm>
          <a:prstGeom prst="rect">
            <a:avLst/>
          </a:prstGeom>
        </p:spPr>
        <p:txBody>
          <a:bodyPr wrap="square">
            <a:spAutoFit/>
          </a:bodyPr>
          <a:lstStyle/>
          <a:p>
            <a:r>
              <a:rPr lang="es-MX" sz="3200" dirty="0"/>
              <a:t>La violencia no es un comportamiento natural ni se nace con ella. Es </a:t>
            </a:r>
            <a:r>
              <a:rPr lang="es-MX" sz="3200" dirty="0"/>
              <a:t>un comportamiento </a:t>
            </a:r>
            <a:r>
              <a:rPr lang="es-MX" sz="3200" dirty="0"/>
              <a:t>aprendido y desafortunadamente se repite. </a:t>
            </a:r>
            <a:r>
              <a:rPr lang="es-MX" sz="3200" dirty="0"/>
              <a:t>Pero es </a:t>
            </a:r>
            <a:r>
              <a:rPr lang="es-MX" sz="3200" dirty="0"/>
              <a:t>importante comprender </a:t>
            </a:r>
            <a:r>
              <a:rPr lang="es-MX" sz="3200" dirty="0"/>
              <a:t>que se puede prevenir y que las personas pueden salir del círculo </a:t>
            </a:r>
            <a:r>
              <a:rPr lang="es-MX" sz="3200" dirty="0"/>
              <a:t>de </a:t>
            </a:r>
            <a:r>
              <a:rPr lang="en-US" sz="3200" dirty="0" err="1" smtClean="0"/>
              <a:t>violencia</a:t>
            </a:r>
            <a:endParaRPr lang="en-US" sz="3200" dirty="0"/>
          </a:p>
        </p:txBody>
      </p:sp>
    </p:spTree>
    <p:extLst>
      <p:ext uri="{BB962C8B-B14F-4D97-AF65-F5344CB8AC3E}">
        <p14:creationId xmlns:p14="http://schemas.microsoft.com/office/powerpoint/2010/main" val="153889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34545"/>
          </a:xfrm>
          <a:prstGeom prst="rect">
            <a:avLst/>
          </a:prstGeom>
        </p:spPr>
      </p:pic>
    </p:spTree>
    <p:extLst>
      <p:ext uri="{BB962C8B-B14F-4D97-AF65-F5344CB8AC3E}">
        <p14:creationId xmlns:p14="http://schemas.microsoft.com/office/powerpoint/2010/main" val="304717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3782" y="2062596"/>
            <a:ext cx="6743700" cy="2800767"/>
          </a:xfrm>
          <a:prstGeom prst="rect">
            <a:avLst/>
          </a:prstGeom>
        </p:spPr>
        <p:txBody>
          <a:bodyPr wrap="square">
            <a:spAutoFit/>
          </a:bodyPr>
          <a:lstStyle/>
          <a:p>
            <a:pPr algn="ctr"/>
            <a:r>
              <a:rPr lang="es-MX" sz="4400" dirty="0">
                <a:solidFill>
                  <a:schemeClr val="accent2">
                    <a:lumMod val="75000"/>
                  </a:schemeClr>
                </a:solidFill>
                <a:latin typeface="+mj-lt"/>
              </a:rPr>
              <a:t>La violencia es una de las principales causas de muerte </a:t>
            </a:r>
            <a:r>
              <a:rPr lang="es-MX" sz="4400" dirty="0">
                <a:solidFill>
                  <a:schemeClr val="accent2">
                    <a:lumMod val="75000"/>
                  </a:schemeClr>
                </a:solidFill>
                <a:latin typeface="+mj-lt"/>
              </a:rPr>
              <a:t>para la </a:t>
            </a:r>
            <a:r>
              <a:rPr lang="es-MX" sz="4400" dirty="0">
                <a:solidFill>
                  <a:schemeClr val="accent2">
                    <a:lumMod val="75000"/>
                  </a:schemeClr>
                </a:solidFill>
                <a:latin typeface="+mj-lt"/>
              </a:rPr>
              <a:t>población entre 15 y 44 </a:t>
            </a:r>
            <a:r>
              <a:rPr lang="es-MX" sz="4400" dirty="0" smtClean="0">
                <a:solidFill>
                  <a:schemeClr val="accent2">
                    <a:lumMod val="75000"/>
                  </a:schemeClr>
                </a:solidFill>
                <a:latin typeface="+mj-lt"/>
              </a:rPr>
              <a:t>años</a:t>
            </a:r>
            <a:endParaRPr lang="es-MX" sz="4400" dirty="0">
              <a:solidFill>
                <a:schemeClr val="accent2">
                  <a:lumMod val="75000"/>
                </a:schemeClr>
              </a:solidFill>
              <a:latin typeface="+mj-lt"/>
            </a:endParaRPr>
          </a:p>
        </p:txBody>
      </p:sp>
    </p:spTree>
    <p:extLst>
      <p:ext uri="{BB962C8B-B14F-4D97-AF65-F5344CB8AC3E}">
        <p14:creationId xmlns:p14="http://schemas.microsoft.com/office/powerpoint/2010/main" val="163299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27909" y="779954"/>
            <a:ext cx="6431973" cy="1323439"/>
          </a:xfrm>
          <a:prstGeom prst="rect">
            <a:avLst/>
          </a:prstGeom>
        </p:spPr>
        <p:txBody>
          <a:bodyPr wrap="square">
            <a:spAutoFit/>
          </a:bodyPr>
          <a:lstStyle/>
          <a:p>
            <a:r>
              <a:rPr lang="es-ES" sz="4000" dirty="0">
                <a:solidFill>
                  <a:schemeClr val="accent2">
                    <a:lumMod val="75000"/>
                  </a:schemeClr>
                </a:solidFill>
                <a:latin typeface="+mj-lt"/>
              </a:rPr>
              <a:t>Tema </a:t>
            </a:r>
            <a:r>
              <a:rPr lang="es-ES" sz="4000" dirty="0">
                <a:solidFill>
                  <a:schemeClr val="accent2">
                    <a:lumMod val="75000"/>
                  </a:schemeClr>
                </a:solidFill>
                <a:latin typeface="+mj-lt"/>
              </a:rPr>
              <a:t>4: Barreras de la sexualidad</a:t>
            </a:r>
            <a:endParaRPr lang="es-ES" sz="4000" dirty="0">
              <a:solidFill>
                <a:schemeClr val="accent2">
                  <a:lumMod val="75000"/>
                </a:schemeClr>
              </a:solidFill>
              <a:latin typeface="+mj-l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401275"/>
            <a:ext cx="4987636" cy="3042458"/>
          </a:xfrm>
          <a:prstGeom prst="rect">
            <a:avLst/>
          </a:prstGeom>
        </p:spPr>
      </p:pic>
    </p:spTree>
    <p:extLst>
      <p:ext uri="{BB962C8B-B14F-4D97-AF65-F5344CB8AC3E}">
        <p14:creationId xmlns:p14="http://schemas.microsoft.com/office/powerpoint/2010/main" val="1185268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31526"/>
          </a:xfrm>
          <a:prstGeom prst="rect">
            <a:avLst/>
          </a:prstGeom>
        </p:spPr>
      </p:pic>
    </p:spTree>
    <p:extLst>
      <p:ext uri="{BB962C8B-B14F-4D97-AF65-F5344CB8AC3E}">
        <p14:creationId xmlns:p14="http://schemas.microsoft.com/office/powerpoint/2010/main" val="20864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31526"/>
          </a:xfrm>
          <a:prstGeom prst="rect">
            <a:avLst/>
          </a:prstGeom>
        </p:spPr>
      </p:pic>
    </p:spTree>
    <p:extLst>
      <p:ext uri="{BB962C8B-B14F-4D97-AF65-F5344CB8AC3E}">
        <p14:creationId xmlns:p14="http://schemas.microsoft.com/office/powerpoint/2010/main" val="949777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436" y="697924"/>
            <a:ext cx="8541327" cy="5016758"/>
          </a:xfrm>
          <a:prstGeom prst="rect">
            <a:avLst/>
          </a:prstGeom>
        </p:spPr>
        <p:txBody>
          <a:bodyPr wrap="square">
            <a:spAutoFit/>
          </a:bodyPr>
          <a:lstStyle/>
          <a:p>
            <a:r>
              <a:rPr lang="es-MX" sz="3200" dirty="0"/>
              <a:t>Por </a:t>
            </a:r>
            <a:r>
              <a:rPr lang="es-MX" sz="3200" dirty="0"/>
              <a:t>lo general, los niños desde pequeños aprenden a </a:t>
            </a:r>
            <a:r>
              <a:rPr lang="es-MX" sz="3200" dirty="0"/>
              <a:t>responder agresivamente </a:t>
            </a:r>
            <a:r>
              <a:rPr lang="es-MX" sz="3200" dirty="0"/>
              <a:t>y son socializados para competir, ganar, dominar, </a:t>
            </a:r>
            <a:r>
              <a:rPr lang="es-MX" sz="3200" dirty="0"/>
              <a:t>imponer, conquistar</a:t>
            </a:r>
            <a:r>
              <a:rPr lang="es-MX" sz="3200" dirty="0"/>
              <a:t>, atacar y algunas veces de forma violenta. </a:t>
            </a:r>
            <a:r>
              <a:rPr lang="es-MX" sz="3200" dirty="0"/>
              <a:t>La violencia y la fuerza </a:t>
            </a:r>
            <a:r>
              <a:rPr lang="es-MX" sz="3200" dirty="0"/>
              <a:t>son vistas </a:t>
            </a:r>
            <a:r>
              <a:rPr lang="es-MX" sz="3200" dirty="0"/>
              <a:t>por las sociedades tradicionales como una manifestación de </a:t>
            </a:r>
            <a:r>
              <a:rPr lang="es-MX" sz="3200" dirty="0" smtClean="0">
                <a:solidFill>
                  <a:schemeClr val="accent2">
                    <a:lumMod val="75000"/>
                  </a:schemeClr>
                </a:solidFill>
              </a:rPr>
              <a:t>masculinidad</a:t>
            </a:r>
            <a:endParaRPr lang="es-MX" sz="3200" dirty="0">
              <a:solidFill>
                <a:schemeClr val="accent2">
                  <a:lumMod val="75000"/>
                </a:schemeClr>
              </a:solidFill>
            </a:endParaRPr>
          </a:p>
          <a:p>
            <a:endParaRPr lang="es-MX" sz="3200" dirty="0"/>
          </a:p>
          <a:p>
            <a:r>
              <a:rPr lang="es-MX" sz="3200" dirty="0"/>
              <a:t>Las </a:t>
            </a:r>
            <a:r>
              <a:rPr lang="es-MX" sz="3200" dirty="0"/>
              <a:t>niñas, en cambio, aprenden a ceder, cooperar, atender y </a:t>
            </a:r>
            <a:r>
              <a:rPr lang="es-MX" sz="3200" dirty="0" smtClean="0"/>
              <a:t>obedecer</a:t>
            </a:r>
            <a:endParaRPr lang="en-US" sz="3200" dirty="0"/>
          </a:p>
        </p:txBody>
      </p:sp>
    </p:spTree>
    <p:extLst>
      <p:ext uri="{BB962C8B-B14F-4D97-AF65-F5344CB8AC3E}">
        <p14:creationId xmlns:p14="http://schemas.microsoft.com/office/powerpoint/2010/main" val="587351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8036" y="1532660"/>
            <a:ext cx="8052955" cy="3046988"/>
          </a:xfrm>
          <a:prstGeom prst="rect">
            <a:avLst/>
          </a:prstGeom>
        </p:spPr>
        <p:txBody>
          <a:bodyPr wrap="square">
            <a:spAutoFit/>
          </a:bodyPr>
          <a:lstStyle/>
          <a:p>
            <a:r>
              <a:rPr lang="es-MX" sz="3200" dirty="0"/>
              <a:t>Con estas actitudes</a:t>
            </a:r>
            <a:r>
              <a:rPr lang="es-MX" sz="3200" dirty="0"/>
              <a:t>, los niños se forman la idea de que a través de conductas </a:t>
            </a:r>
            <a:r>
              <a:rPr lang="es-MX" sz="3200" dirty="0"/>
              <a:t>violentas pueden afirmar su poder y su </a:t>
            </a:r>
            <a:r>
              <a:rPr lang="es-MX" sz="3200" dirty="0" smtClean="0"/>
              <a:t>personalidad</a:t>
            </a:r>
            <a:endParaRPr lang="es-MX" sz="3200" dirty="0"/>
          </a:p>
          <a:p>
            <a:endParaRPr lang="es-MX" sz="3200" dirty="0"/>
          </a:p>
          <a:p>
            <a:r>
              <a:rPr lang="es-MX" sz="3200" dirty="0"/>
              <a:t>Las niñas, en cambio, aprenden a evitar y </a:t>
            </a:r>
            <a:r>
              <a:rPr lang="es-MX" sz="3200" dirty="0"/>
              <a:t>tolerar las </a:t>
            </a:r>
            <a:r>
              <a:rPr lang="es-MX" sz="3200" dirty="0" smtClean="0"/>
              <a:t>agresiones </a:t>
            </a:r>
            <a:endParaRPr lang="en-US" sz="3200" dirty="0"/>
          </a:p>
        </p:txBody>
      </p:sp>
    </p:spTree>
    <p:extLst>
      <p:ext uri="{BB962C8B-B14F-4D97-AF65-F5344CB8AC3E}">
        <p14:creationId xmlns:p14="http://schemas.microsoft.com/office/powerpoint/2010/main" val="76292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809" y="1428750"/>
            <a:ext cx="8354291" cy="2554545"/>
          </a:xfrm>
          <a:prstGeom prst="rect">
            <a:avLst/>
          </a:prstGeom>
        </p:spPr>
        <p:txBody>
          <a:bodyPr wrap="square">
            <a:spAutoFit/>
          </a:bodyPr>
          <a:lstStyle/>
          <a:p>
            <a:r>
              <a:rPr lang="es-MX" sz="3200" dirty="0"/>
              <a:t>Es desde la familia donde se establecen las relaciones desiguales entre </a:t>
            </a:r>
            <a:r>
              <a:rPr lang="es-MX" sz="3200" dirty="0"/>
              <a:t>hombres y </a:t>
            </a:r>
            <a:r>
              <a:rPr lang="es-MX" sz="3200" dirty="0"/>
              <a:t>mujeres y entre las personas </a:t>
            </a:r>
            <a:r>
              <a:rPr lang="es-MX" sz="3200" dirty="0"/>
              <a:t>adultas - niño </a:t>
            </a:r>
            <a:r>
              <a:rPr lang="es-MX" sz="3200" dirty="0"/>
              <a:t>-</a:t>
            </a:r>
            <a:r>
              <a:rPr lang="es-MX" sz="3200" dirty="0"/>
              <a:t> </a:t>
            </a:r>
            <a:r>
              <a:rPr lang="es-MX" sz="3200" dirty="0"/>
              <a:t>adolescente, bajo la </a:t>
            </a:r>
            <a:r>
              <a:rPr lang="es-MX" sz="3200" dirty="0"/>
              <a:t>norma del </a:t>
            </a:r>
            <a:r>
              <a:rPr lang="es-MX" sz="3200" dirty="0"/>
              <a:t>poder desigual y de la superioridad de unos sobre </a:t>
            </a:r>
            <a:r>
              <a:rPr lang="es-MX" sz="3200" dirty="0" smtClean="0"/>
              <a:t>otros </a:t>
            </a:r>
            <a:endParaRPr lang="en-US" sz="3200" dirty="0"/>
          </a:p>
        </p:txBody>
      </p:sp>
    </p:spTree>
    <p:extLst>
      <p:ext uri="{BB962C8B-B14F-4D97-AF65-F5344CB8AC3E}">
        <p14:creationId xmlns:p14="http://schemas.microsoft.com/office/powerpoint/2010/main" val="4162159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5746" y="968087"/>
            <a:ext cx="7907482" cy="4524315"/>
          </a:xfrm>
          <a:prstGeom prst="rect">
            <a:avLst/>
          </a:prstGeom>
        </p:spPr>
        <p:txBody>
          <a:bodyPr wrap="square">
            <a:spAutoFit/>
          </a:bodyPr>
          <a:lstStyle/>
          <a:p>
            <a:r>
              <a:rPr lang="es-MX" sz="3200" dirty="0"/>
              <a:t>Por lo general, a los hombres se les presenta como seres superiores y se les otorga el derecho y la responsabilidad de realizar siempre papeles diferentes. </a:t>
            </a:r>
            <a:r>
              <a:rPr lang="es-MX" sz="3200" dirty="0"/>
              <a:t>Son ellos los encargados de ejercer el control, cuidar y considerar a las mujeres como si ellas fueran de su propiedad, y se les acepta, a veces incluso se les celebra la violencia como una forma de resolver los </a:t>
            </a:r>
            <a:r>
              <a:rPr lang="es-MX" sz="3200" dirty="0" smtClean="0"/>
              <a:t>conflictos</a:t>
            </a:r>
            <a:r>
              <a:rPr lang="en-US" sz="3200" dirty="0" smtClean="0"/>
              <a:t> </a:t>
            </a:r>
            <a:endParaRPr lang="en-US" sz="3200" dirty="0"/>
          </a:p>
        </p:txBody>
      </p:sp>
    </p:spTree>
    <p:extLst>
      <p:ext uri="{BB962C8B-B14F-4D97-AF65-F5344CB8AC3E}">
        <p14:creationId xmlns:p14="http://schemas.microsoft.com/office/powerpoint/2010/main" val="778754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5300" y="1026968"/>
            <a:ext cx="8250382" cy="4524315"/>
          </a:xfrm>
          <a:prstGeom prst="rect">
            <a:avLst/>
          </a:prstGeom>
        </p:spPr>
        <p:txBody>
          <a:bodyPr wrap="square">
            <a:spAutoFit/>
          </a:bodyPr>
          <a:lstStyle/>
          <a:p>
            <a:r>
              <a:rPr lang="es-MX" sz="3200" dirty="0"/>
              <a:t>Las conductas violentas se aprenden. </a:t>
            </a:r>
            <a:r>
              <a:rPr lang="es-MX" sz="3200" dirty="0"/>
              <a:t>Presenciar situaciones de violencia </a:t>
            </a:r>
            <a:r>
              <a:rPr lang="es-MX" sz="3200" dirty="0"/>
              <a:t>o conductas </a:t>
            </a:r>
            <a:r>
              <a:rPr lang="es-MX" sz="3200" dirty="0"/>
              <a:t>agresivas de los padres o madres, de otros familiares e incluso </a:t>
            </a:r>
            <a:r>
              <a:rPr lang="es-MX" sz="3200" dirty="0"/>
              <a:t>de personajes </a:t>
            </a:r>
            <a:r>
              <a:rPr lang="es-MX" sz="3200" dirty="0"/>
              <a:t>que aparecen en programas de televisión o en el cine, enseña a </a:t>
            </a:r>
            <a:r>
              <a:rPr lang="es-MX" sz="3200" dirty="0"/>
              <a:t>los niños que la violencia es una forma apropiada de resolver conflictos lo </a:t>
            </a:r>
            <a:r>
              <a:rPr lang="es-MX" sz="3200" dirty="0"/>
              <a:t>cual tiende a producir comportamientos violentos dentro y fuera del </a:t>
            </a:r>
            <a:r>
              <a:rPr lang="es-MX" sz="3200" dirty="0" smtClean="0"/>
              <a:t>hogar</a:t>
            </a:r>
            <a:endParaRPr lang="es-MX" sz="3200" dirty="0"/>
          </a:p>
        </p:txBody>
      </p:sp>
    </p:spTree>
    <p:extLst>
      <p:ext uri="{BB962C8B-B14F-4D97-AF65-F5344CB8AC3E}">
        <p14:creationId xmlns:p14="http://schemas.microsoft.com/office/powerpoint/2010/main" val="89305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491" y="1054677"/>
            <a:ext cx="8364682" cy="4031873"/>
          </a:xfrm>
          <a:prstGeom prst="rect">
            <a:avLst/>
          </a:prstGeom>
        </p:spPr>
        <p:txBody>
          <a:bodyPr wrap="square">
            <a:spAutoFit/>
          </a:bodyPr>
          <a:lstStyle/>
          <a:p>
            <a:r>
              <a:rPr lang="en-US" sz="3200" u="sng" dirty="0">
                <a:solidFill>
                  <a:schemeClr val="accent2">
                    <a:lumMod val="75000"/>
                  </a:schemeClr>
                </a:solidFill>
              </a:rPr>
              <a:t>V</a:t>
            </a:r>
            <a:r>
              <a:rPr lang="en-US" sz="3200" u="sng" dirty="0">
                <a:solidFill>
                  <a:schemeClr val="accent2">
                    <a:lumMod val="75000"/>
                  </a:schemeClr>
                </a:solidFill>
              </a:rPr>
              <a:t>iolencia por </a:t>
            </a:r>
            <a:r>
              <a:rPr lang="en-US" sz="3200" u="sng" dirty="0" err="1">
                <a:solidFill>
                  <a:schemeClr val="accent2">
                    <a:lumMod val="75000"/>
                  </a:schemeClr>
                </a:solidFill>
              </a:rPr>
              <a:t>motivos</a:t>
            </a:r>
            <a:r>
              <a:rPr lang="en-US" sz="3200" u="sng" dirty="0">
                <a:solidFill>
                  <a:schemeClr val="accent2">
                    <a:lumMod val="75000"/>
                  </a:schemeClr>
                </a:solidFill>
              </a:rPr>
              <a:t> de </a:t>
            </a:r>
            <a:r>
              <a:rPr lang="en-US" sz="3200" u="sng" dirty="0" err="1">
                <a:solidFill>
                  <a:schemeClr val="accent2">
                    <a:lumMod val="75000"/>
                  </a:schemeClr>
                </a:solidFill>
              </a:rPr>
              <a:t>género</a:t>
            </a:r>
            <a:r>
              <a:rPr lang="en-US" sz="3200" u="sng" dirty="0">
                <a:solidFill>
                  <a:schemeClr val="accent2">
                    <a:lumMod val="75000"/>
                  </a:schemeClr>
                </a:solidFill>
              </a:rPr>
              <a:t> o </a:t>
            </a:r>
            <a:r>
              <a:rPr lang="en-US" sz="3200" u="sng" dirty="0" err="1">
                <a:solidFill>
                  <a:schemeClr val="accent2">
                    <a:lumMod val="75000"/>
                  </a:schemeClr>
                </a:solidFill>
              </a:rPr>
              <a:t>violencia</a:t>
            </a:r>
            <a:r>
              <a:rPr lang="en-US" sz="3200" u="sng" dirty="0">
                <a:solidFill>
                  <a:schemeClr val="accent2">
                    <a:lumMod val="75000"/>
                  </a:schemeClr>
                </a:solidFill>
              </a:rPr>
              <a:t> contra la </a:t>
            </a:r>
            <a:r>
              <a:rPr lang="en-US" sz="3200" u="sng" dirty="0" err="1">
                <a:solidFill>
                  <a:schemeClr val="accent2">
                    <a:lumMod val="75000"/>
                  </a:schemeClr>
                </a:solidFill>
              </a:rPr>
              <a:t>mujer</a:t>
            </a:r>
            <a:r>
              <a:rPr lang="en-US" sz="3200" dirty="0">
                <a:solidFill>
                  <a:schemeClr val="accent2">
                    <a:lumMod val="75000"/>
                  </a:schemeClr>
                </a:solidFill>
              </a:rPr>
              <a:t> </a:t>
            </a:r>
            <a:r>
              <a:rPr lang="en-US" sz="3200" dirty="0"/>
              <a:t>se </a:t>
            </a:r>
            <a:r>
              <a:rPr lang="en-US" sz="3200" dirty="0" err="1"/>
              <a:t>refiere</a:t>
            </a:r>
            <a:r>
              <a:rPr lang="en-US" sz="3200" dirty="0"/>
              <a:t> a </a:t>
            </a:r>
            <a:r>
              <a:rPr lang="en-US" sz="3200" dirty="0" err="1"/>
              <a:t>todo</a:t>
            </a:r>
            <a:r>
              <a:rPr lang="en-US" sz="3200" dirty="0"/>
              <a:t> </a:t>
            </a:r>
            <a:r>
              <a:rPr lang="es-MX" sz="3200" dirty="0"/>
              <a:t>acto </a:t>
            </a:r>
            <a:r>
              <a:rPr lang="es-MX" sz="3200" dirty="0"/>
              <a:t>de violencia que se ejerce en contra de ellas por el simple hecho de </a:t>
            </a:r>
            <a:r>
              <a:rPr lang="es-MX" sz="3200" dirty="0"/>
              <a:t>ser </a:t>
            </a:r>
            <a:r>
              <a:rPr lang="en-US" sz="3200" dirty="0" err="1"/>
              <a:t>mujeres</a:t>
            </a:r>
            <a:r>
              <a:rPr lang="en-US" sz="3200" dirty="0"/>
              <a:t>. Este </a:t>
            </a:r>
            <a:r>
              <a:rPr lang="en-US" sz="3200" dirty="0" err="1"/>
              <a:t>tipo</a:t>
            </a:r>
            <a:r>
              <a:rPr lang="en-US" sz="3200" dirty="0"/>
              <a:t> de </a:t>
            </a:r>
            <a:r>
              <a:rPr lang="en-US" sz="3200" dirty="0" err="1"/>
              <a:t>violencia</a:t>
            </a:r>
            <a:r>
              <a:rPr lang="en-US" sz="3200" dirty="0"/>
              <a:t> </a:t>
            </a:r>
            <a:r>
              <a:rPr lang="en-US" sz="3200" dirty="0" err="1"/>
              <a:t>provoca</a:t>
            </a:r>
            <a:r>
              <a:rPr lang="en-US" sz="3200" dirty="0"/>
              <a:t> </a:t>
            </a:r>
            <a:r>
              <a:rPr lang="en-US" sz="3200" dirty="0" err="1"/>
              <a:t>daños</a:t>
            </a:r>
            <a:r>
              <a:rPr lang="en-US" sz="3200" dirty="0"/>
              <a:t> </a:t>
            </a:r>
            <a:r>
              <a:rPr lang="en-US" sz="3200" dirty="0" err="1"/>
              <a:t>físicos</a:t>
            </a:r>
            <a:r>
              <a:rPr lang="en-US" sz="3200" dirty="0"/>
              <a:t>, </a:t>
            </a:r>
            <a:r>
              <a:rPr lang="en-US" sz="3200" dirty="0" err="1"/>
              <a:t>sexuales</a:t>
            </a:r>
            <a:r>
              <a:rPr lang="en-US" sz="3200" dirty="0"/>
              <a:t>, </a:t>
            </a:r>
            <a:r>
              <a:rPr lang="en-US" sz="3200" dirty="0" err="1"/>
              <a:t>psicológicos</a:t>
            </a:r>
            <a:r>
              <a:rPr lang="en-US" sz="3200" dirty="0"/>
              <a:t> </a:t>
            </a:r>
            <a:r>
              <a:rPr lang="en-US" sz="3200" dirty="0"/>
              <a:t>o </a:t>
            </a:r>
            <a:r>
              <a:rPr lang="es-MX" sz="3200" dirty="0"/>
              <a:t>emocionales </a:t>
            </a:r>
            <a:r>
              <a:rPr lang="es-MX" sz="3200" dirty="0"/>
              <a:t>en las mujeres que la sufren, y causa además un efecto </a:t>
            </a:r>
            <a:r>
              <a:rPr lang="es-MX" sz="3200" dirty="0"/>
              <a:t>traumático para </a:t>
            </a:r>
            <a:r>
              <a:rPr lang="es-MX" sz="3200" dirty="0"/>
              <a:t>los que la presencian, en particular los niños y las </a:t>
            </a:r>
            <a:r>
              <a:rPr lang="es-MX" sz="3200" dirty="0" smtClean="0"/>
              <a:t>niñas</a:t>
            </a:r>
            <a:endParaRPr lang="en-US" sz="3200" dirty="0"/>
          </a:p>
        </p:txBody>
      </p:sp>
    </p:spTree>
    <p:extLst>
      <p:ext uri="{BB962C8B-B14F-4D97-AF65-F5344CB8AC3E}">
        <p14:creationId xmlns:p14="http://schemas.microsoft.com/office/powerpoint/2010/main" val="281683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17672"/>
          </a:xfrm>
          <a:prstGeom prst="rect">
            <a:avLst/>
          </a:prstGeom>
        </p:spPr>
      </p:pic>
    </p:spTree>
    <p:extLst>
      <p:ext uri="{BB962C8B-B14F-4D97-AF65-F5344CB8AC3E}">
        <p14:creationId xmlns:p14="http://schemas.microsoft.com/office/powerpoint/2010/main" val="3232126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7" y="1832956"/>
            <a:ext cx="2836718" cy="340406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601" y="1477588"/>
            <a:ext cx="2603754" cy="3855707"/>
          </a:xfrm>
          <a:prstGeom prst="rect">
            <a:avLst/>
          </a:prstGeom>
        </p:spPr>
      </p:pic>
    </p:spTree>
    <p:extLst>
      <p:ext uri="{BB962C8B-B14F-4D97-AF65-F5344CB8AC3E}">
        <p14:creationId xmlns:p14="http://schemas.microsoft.com/office/powerpoint/2010/main" val="227709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3818"/>
          </a:xfrm>
          <a:prstGeom prst="rect">
            <a:avLst/>
          </a:prstGeom>
        </p:spPr>
      </p:pic>
    </p:spTree>
    <p:extLst>
      <p:ext uri="{BB962C8B-B14F-4D97-AF65-F5344CB8AC3E}">
        <p14:creationId xmlns:p14="http://schemas.microsoft.com/office/powerpoint/2010/main" val="2714896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810" y="1366405"/>
            <a:ext cx="8115300" cy="4031873"/>
          </a:xfrm>
          <a:prstGeom prst="rect">
            <a:avLst/>
          </a:prstGeom>
        </p:spPr>
        <p:txBody>
          <a:bodyPr wrap="square">
            <a:spAutoFit/>
          </a:bodyPr>
          <a:lstStyle/>
          <a:p>
            <a:r>
              <a:rPr lang="es-MX" sz="3200" dirty="0"/>
              <a:t>Mundialmente, por lo menos una mujer de cada tres ha </a:t>
            </a:r>
            <a:r>
              <a:rPr lang="es-MX" sz="3200" dirty="0"/>
              <a:t>sido </a:t>
            </a:r>
            <a:r>
              <a:rPr lang="en-US" sz="3200" dirty="0" err="1"/>
              <a:t>golpeada</a:t>
            </a:r>
            <a:r>
              <a:rPr lang="en-US" sz="3200" dirty="0"/>
              <a:t>, </a:t>
            </a:r>
            <a:r>
              <a:rPr lang="en-US" sz="3200" dirty="0" err="1"/>
              <a:t>forzada</a:t>
            </a:r>
            <a:r>
              <a:rPr lang="en-US" sz="3200" dirty="0"/>
              <a:t> a </a:t>
            </a:r>
            <a:r>
              <a:rPr lang="en-US" sz="3200" dirty="0" err="1"/>
              <a:t>tener</a:t>
            </a:r>
            <a:r>
              <a:rPr lang="en-US" sz="3200" dirty="0"/>
              <a:t> </a:t>
            </a:r>
            <a:r>
              <a:rPr lang="en-US" sz="3200" dirty="0" err="1"/>
              <a:t>relaciones</a:t>
            </a:r>
            <a:r>
              <a:rPr lang="en-US" sz="3200" dirty="0"/>
              <a:t> </a:t>
            </a:r>
            <a:r>
              <a:rPr lang="en-US" sz="3200" dirty="0" err="1"/>
              <a:t>sexuales</a:t>
            </a:r>
            <a:r>
              <a:rPr lang="en-US" sz="3200" dirty="0"/>
              <a:t>, o </a:t>
            </a:r>
            <a:r>
              <a:rPr lang="en-US" sz="3200" dirty="0" err="1"/>
              <a:t>maltratada</a:t>
            </a:r>
            <a:r>
              <a:rPr lang="en-US" sz="3200" dirty="0"/>
              <a:t> </a:t>
            </a:r>
            <a:r>
              <a:rPr lang="es-MX" sz="3200" dirty="0"/>
              <a:t>de </a:t>
            </a:r>
            <a:r>
              <a:rPr lang="es-MX" sz="3200" dirty="0"/>
              <a:t>alguna manera en el curso de su vida. El agresor, </a:t>
            </a:r>
            <a:r>
              <a:rPr lang="es-MX" sz="3200" dirty="0"/>
              <a:t>con frecuencia</a:t>
            </a:r>
            <a:r>
              <a:rPr lang="es-MX" sz="3200" dirty="0"/>
              <a:t>, es un familiar. </a:t>
            </a:r>
            <a:r>
              <a:rPr lang="es-MX" sz="3200" dirty="0"/>
              <a:t>Cada vez más se reconoce que </a:t>
            </a:r>
            <a:r>
              <a:rPr lang="es-MX" sz="3200" dirty="0"/>
              <a:t>la violencia </a:t>
            </a:r>
            <a:r>
              <a:rPr lang="es-MX" sz="3200" dirty="0"/>
              <a:t>basada en el género es un importante problema </a:t>
            </a:r>
            <a:r>
              <a:rPr lang="es-MX" sz="3200" dirty="0"/>
              <a:t>de salud </a:t>
            </a:r>
            <a:r>
              <a:rPr lang="es-MX" sz="3200" dirty="0"/>
              <a:t>pública y una violación a los derechos </a:t>
            </a:r>
            <a:r>
              <a:rPr lang="es-MX" sz="3200" dirty="0" smtClean="0"/>
              <a:t>humanos</a:t>
            </a:r>
            <a:endParaRPr lang="en-US" sz="3200" dirty="0"/>
          </a:p>
        </p:txBody>
      </p:sp>
    </p:spTree>
    <p:extLst>
      <p:ext uri="{BB962C8B-B14F-4D97-AF65-F5344CB8AC3E}">
        <p14:creationId xmlns:p14="http://schemas.microsoft.com/office/powerpoint/2010/main" val="3906801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155" y="1356014"/>
            <a:ext cx="7949045" cy="3046988"/>
          </a:xfrm>
          <a:prstGeom prst="rect">
            <a:avLst/>
          </a:prstGeom>
        </p:spPr>
        <p:txBody>
          <a:bodyPr wrap="square">
            <a:spAutoFit/>
          </a:bodyPr>
          <a:lstStyle/>
          <a:p>
            <a:r>
              <a:rPr lang="es-MX" sz="3200" u="sng" dirty="0">
                <a:solidFill>
                  <a:schemeClr val="accent2">
                    <a:lumMod val="75000"/>
                  </a:schemeClr>
                </a:solidFill>
              </a:rPr>
              <a:t>Violencia doméstica o intrafamiliar</a:t>
            </a:r>
            <a:r>
              <a:rPr lang="es-MX" sz="3200" dirty="0">
                <a:solidFill>
                  <a:schemeClr val="accent2">
                    <a:lumMod val="75000"/>
                  </a:schemeClr>
                </a:solidFill>
              </a:rPr>
              <a:t> </a:t>
            </a:r>
            <a:r>
              <a:rPr lang="es-MX" sz="3200" dirty="0"/>
              <a:t>es </a:t>
            </a:r>
            <a:r>
              <a:rPr lang="es-MX" sz="3200" dirty="0"/>
              <a:t>la violencia que se ejerce dentro </a:t>
            </a:r>
            <a:r>
              <a:rPr lang="es-MX" sz="3200" dirty="0"/>
              <a:t>y fuera </a:t>
            </a:r>
            <a:r>
              <a:rPr lang="es-MX" sz="3200" dirty="0"/>
              <a:t>del ámbito familiar o </a:t>
            </a:r>
            <a:r>
              <a:rPr lang="es-MX" sz="3200" dirty="0"/>
              <a:t>doméstico </a:t>
            </a:r>
            <a:r>
              <a:rPr lang="en-US" sz="3200" dirty="0"/>
              <a:t>por </a:t>
            </a:r>
            <a:r>
              <a:rPr lang="en-US" sz="3200" dirty="0"/>
              <a:t>personas </a:t>
            </a:r>
            <a:r>
              <a:rPr lang="en-US" sz="3200" dirty="0" err="1"/>
              <a:t>cercanas</a:t>
            </a:r>
            <a:r>
              <a:rPr lang="en-US" sz="3200" dirty="0"/>
              <a:t> o que son </a:t>
            </a:r>
            <a:r>
              <a:rPr lang="en-US" sz="3200" dirty="0"/>
              <a:t>parte </a:t>
            </a:r>
            <a:r>
              <a:rPr lang="es-MX" sz="3200" dirty="0"/>
              <a:t>del </a:t>
            </a:r>
            <a:r>
              <a:rPr lang="es-MX" sz="3200" dirty="0"/>
              <a:t>núcleo familiar, es decir </a:t>
            </a:r>
            <a:r>
              <a:rPr lang="es-MX" sz="3200" dirty="0"/>
              <a:t>esposos, </a:t>
            </a:r>
            <a:r>
              <a:rPr lang="en-US" sz="3200" dirty="0" err="1"/>
              <a:t>compañeros</a:t>
            </a:r>
            <a:r>
              <a:rPr lang="en-US" sz="3200" dirty="0"/>
              <a:t> </a:t>
            </a:r>
            <a:r>
              <a:rPr lang="en-US" sz="3200" dirty="0" err="1"/>
              <a:t>actuales</a:t>
            </a:r>
            <a:r>
              <a:rPr lang="en-US" sz="3200" dirty="0"/>
              <a:t> </a:t>
            </a:r>
            <a:r>
              <a:rPr lang="en-US" sz="3200" dirty="0"/>
              <a:t>o </a:t>
            </a:r>
            <a:r>
              <a:rPr lang="en-US" sz="3200" dirty="0" err="1"/>
              <a:t>anteriores</a:t>
            </a:r>
            <a:r>
              <a:rPr lang="en-US" sz="3200" dirty="0"/>
              <a:t>, </a:t>
            </a:r>
            <a:r>
              <a:rPr lang="en-US" sz="3200" dirty="0" err="1"/>
              <a:t>novios</a:t>
            </a:r>
            <a:r>
              <a:rPr lang="en-US" sz="3200" dirty="0"/>
              <a:t>, </a:t>
            </a:r>
            <a:r>
              <a:rPr lang="en-US" sz="3200" dirty="0" err="1"/>
              <a:t>hijos</a:t>
            </a:r>
            <a:r>
              <a:rPr lang="en-US" sz="3200" dirty="0"/>
              <a:t> </a:t>
            </a:r>
            <a:r>
              <a:rPr lang="en-US" sz="3200" dirty="0"/>
              <a:t>y </a:t>
            </a:r>
            <a:r>
              <a:rPr lang="en-US" sz="3200" dirty="0" err="1" smtClean="0"/>
              <a:t>hermanos</a:t>
            </a:r>
            <a:endParaRPr lang="en-US" sz="3200" dirty="0"/>
          </a:p>
        </p:txBody>
      </p:sp>
    </p:spTree>
    <p:extLst>
      <p:ext uri="{BB962C8B-B14F-4D97-AF65-F5344CB8AC3E}">
        <p14:creationId xmlns:p14="http://schemas.microsoft.com/office/powerpoint/2010/main" val="1796979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72115" y="1211070"/>
            <a:ext cx="5235266" cy="4606973"/>
          </a:xfrm>
          <a:prstGeom prst="rect">
            <a:avLst/>
          </a:prstGeom>
        </p:spPr>
      </p:pic>
    </p:spTree>
    <p:extLst>
      <p:ext uri="{BB962C8B-B14F-4D97-AF65-F5344CB8AC3E}">
        <p14:creationId xmlns:p14="http://schemas.microsoft.com/office/powerpoint/2010/main" val="3067695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2298" y="2365710"/>
            <a:ext cx="8375498" cy="769441"/>
          </a:xfrm>
          <a:prstGeom prst="rect">
            <a:avLst/>
          </a:prstGeom>
        </p:spPr>
        <p:txBody>
          <a:bodyPr wrap="none">
            <a:spAutoFit/>
          </a:bodyPr>
          <a:lstStyle/>
          <a:p>
            <a:pPr algn="ctr"/>
            <a:r>
              <a:rPr lang="es-MX" sz="4400" dirty="0">
                <a:latin typeface="+mj-lt"/>
              </a:rPr>
              <a:t>Categorías de la violencia doméstica</a:t>
            </a:r>
            <a:endParaRPr lang="en-US" sz="4400" dirty="0">
              <a:latin typeface="+mj-l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181" y="3254953"/>
            <a:ext cx="2109355" cy="2172635"/>
          </a:xfrm>
          <a:prstGeom prst="rect">
            <a:avLst/>
          </a:prstGeom>
        </p:spPr>
      </p:pic>
    </p:spTree>
    <p:extLst>
      <p:ext uri="{BB962C8B-B14F-4D97-AF65-F5344CB8AC3E}">
        <p14:creationId xmlns:p14="http://schemas.microsoft.com/office/powerpoint/2010/main" val="4197389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4074" y="1366405"/>
            <a:ext cx="8271164" cy="4031873"/>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Violencia </a:t>
            </a:r>
            <a:r>
              <a:rPr lang="es-MX" sz="3200" b="1" dirty="0">
                <a:solidFill>
                  <a:schemeClr val="accent2">
                    <a:lumMod val="75000"/>
                  </a:schemeClr>
                </a:solidFill>
              </a:rPr>
              <a:t>física: </a:t>
            </a:r>
            <a:r>
              <a:rPr lang="es-MX" sz="3200" dirty="0"/>
              <a:t>ataques y amenazas físicas utilizadas para controlar a otra persona </a:t>
            </a:r>
            <a:r>
              <a:rPr lang="es-MX" sz="3200" dirty="0"/>
              <a:t>que causan </a:t>
            </a:r>
            <a:r>
              <a:rPr lang="es-MX" sz="3200" dirty="0"/>
              <a:t>daño, dolor y sufrimiento. Incluye golpes, empujones, patadas, mordeduras, </a:t>
            </a:r>
            <a:r>
              <a:rPr lang="es-MX" sz="3200" dirty="0"/>
              <a:t>arrojar objetos </a:t>
            </a:r>
            <a:r>
              <a:rPr lang="es-MX" sz="3200" dirty="0"/>
              <a:t>contra la otra persona, uso de armas o cuchillos. </a:t>
            </a:r>
            <a:r>
              <a:rPr lang="es-MX" sz="3200" dirty="0"/>
              <a:t>Este tipo de violencia suele </a:t>
            </a:r>
            <a:r>
              <a:rPr lang="es-MX" sz="3200" dirty="0"/>
              <a:t>irse agravando </a:t>
            </a:r>
            <a:r>
              <a:rPr lang="es-MX" sz="3200" dirty="0"/>
              <a:t>a lo largo del tiempo y puede culminar con la </a:t>
            </a:r>
            <a:r>
              <a:rPr lang="es-MX" sz="3200" dirty="0" smtClean="0"/>
              <a:t>muerte</a:t>
            </a:r>
            <a:endParaRPr lang="en-US" sz="3200" dirty="0"/>
          </a:p>
        </p:txBody>
      </p:sp>
    </p:spTree>
    <p:extLst>
      <p:ext uri="{BB962C8B-B14F-4D97-AF65-F5344CB8AC3E}">
        <p14:creationId xmlns:p14="http://schemas.microsoft.com/office/powerpoint/2010/main" val="1990699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64" y="1002723"/>
            <a:ext cx="6369628" cy="4707082"/>
          </a:xfrm>
          <a:prstGeom prst="rect">
            <a:avLst/>
          </a:prstGeom>
        </p:spPr>
      </p:pic>
      <p:sp>
        <p:nvSpPr>
          <p:cNvPr id="3" name="CuadroTexto 2"/>
          <p:cNvSpPr txBox="1"/>
          <p:nvPr/>
        </p:nvSpPr>
        <p:spPr>
          <a:xfrm>
            <a:off x="2976996" y="5608381"/>
            <a:ext cx="3241964" cy="646331"/>
          </a:xfrm>
          <a:prstGeom prst="rect">
            <a:avLst/>
          </a:prstGeom>
          <a:noFill/>
        </p:spPr>
        <p:txBody>
          <a:bodyPr wrap="square" rtlCol="0">
            <a:spAutoFit/>
          </a:bodyPr>
          <a:lstStyle/>
          <a:p>
            <a:pPr algn="ctr"/>
            <a:r>
              <a:rPr lang="es-ES" sz="3600" dirty="0"/>
              <a:t>Bofetada</a:t>
            </a:r>
            <a:endParaRPr lang="en-US" sz="3000" dirty="0"/>
          </a:p>
        </p:txBody>
      </p:sp>
    </p:spTree>
    <p:extLst>
      <p:ext uri="{BB962C8B-B14F-4D97-AF65-F5344CB8AC3E}">
        <p14:creationId xmlns:p14="http://schemas.microsoft.com/office/powerpoint/2010/main" val="1213868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117" y="1301173"/>
            <a:ext cx="6032324" cy="4168663"/>
          </a:xfrm>
          <a:prstGeom prst="rect">
            <a:avLst/>
          </a:prstGeom>
        </p:spPr>
      </p:pic>
      <p:sp>
        <p:nvSpPr>
          <p:cNvPr id="3" name="CuadroTexto 2"/>
          <p:cNvSpPr txBox="1"/>
          <p:nvPr/>
        </p:nvSpPr>
        <p:spPr>
          <a:xfrm>
            <a:off x="457201" y="5469835"/>
            <a:ext cx="8323118" cy="646331"/>
          </a:xfrm>
          <a:prstGeom prst="rect">
            <a:avLst/>
          </a:prstGeom>
          <a:noFill/>
        </p:spPr>
        <p:txBody>
          <a:bodyPr wrap="square" rtlCol="0">
            <a:spAutoFit/>
          </a:bodyPr>
          <a:lstStyle/>
          <a:p>
            <a:pPr algn="ctr"/>
            <a:r>
              <a:rPr lang="es-ES" sz="3600" dirty="0"/>
              <a:t>Golpe por cable eléctrico</a:t>
            </a:r>
            <a:endParaRPr lang="en-US" sz="3600" dirty="0"/>
          </a:p>
        </p:txBody>
      </p:sp>
    </p:spTree>
    <p:extLst>
      <p:ext uri="{BB962C8B-B14F-4D97-AF65-F5344CB8AC3E}">
        <p14:creationId xmlns:p14="http://schemas.microsoft.com/office/powerpoint/2010/main" val="2548122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510" y="1270288"/>
            <a:ext cx="6109854" cy="4200524"/>
          </a:xfrm>
          <a:prstGeom prst="rect">
            <a:avLst/>
          </a:prstGeom>
        </p:spPr>
      </p:pic>
      <p:sp>
        <p:nvSpPr>
          <p:cNvPr id="3" name="CuadroTexto 2"/>
          <p:cNvSpPr txBox="1"/>
          <p:nvPr/>
        </p:nvSpPr>
        <p:spPr>
          <a:xfrm>
            <a:off x="1475510" y="5470812"/>
            <a:ext cx="6109854" cy="646331"/>
          </a:xfrm>
          <a:prstGeom prst="rect">
            <a:avLst/>
          </a:prstGeom>
          <a:noFill/>
        </p:spPr>
        <p:txBody>
          <a:bodyPr wrap="square" rtlCol="0">
            <a:spAutoFit/>
          </a:bodyPr>
          <a:lstStyle/>
          <a:p>
            <a:pPr algn="ctr"/>
            <a:r>
              <a:rPr lang="es-ES" sz="3600" dirty="0"/>
              <a:t>Golpe por hebilla</a:t>
            </a:r>
            <a:endParaRPr lang="en-US" sz="3600" dirty="0"/>
          </a:p>
        </p:txBody>
      </p:sp>
    </p:spTree>
    <p:extLst>
      <p:ext uri="{BB962C8B-B14F-4D97-AF65-F5344CB8AC3E}">
        <p14:creationId xmlns:p14="http://schemas.microsoft.com/office/powerpoint/2010/main" val="4038039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491" y="1283277"/>
            <a:ext cx="6432346" cy="4094018"/>
          </a:xfrm>
          <a:prstGeom prst="rect">
            <a:avLst/>
          </a:prstGeom>
        </p:spPr>
      </p:pic>
      <p:sp>
        <p:nvSpPr>
          <p:cNvPr id="3" name="CuadroTexto 2"/>
          <p:cNvSpPr txBox="1"/>
          <p:nvPr/>
        </p:nvSpPr>
        <p:spPr>
          <a:xfrm>
            <a:off x="1501300" y="5469835"/>
            <a:ext cx="6026727" cy="646331"/>
          </a:xfrm>
          <a:prstGeom prst="rect">
            <a:avLst/>
          </a:prstGeom>
          <a:noFill/>
        </p:spPr>
        <p:txBody>
          <a:bodyPr wrap="square" rtlCol="0">
            <a:spAutoFit/>
          </a:bodyPr>
          <a:lstStyle/>
          <a:p>
            <a:pPr algn="ctr"/>
            <a:r>
              <a:rPr lang="es-ES" sz="3600" dirty="0"/>
              <a:t>Golpes por cepillo</a:t>
            </a:r>
            <a:endParaRPr lang="en-US" sz="3600" dirty="0"/>
          </a:p>
        </p:txBody>
      </p:sp>
    </p:spTree>
    <p:extLst>
      <p:ext uri="{BB962C8B-B14F-4D97-AF65-F5344CB8AC3E}">
        <p14:creationId xmlns:p14="http://schemas.microsoft.com/office/powerpoint/2010/main" val="207706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36" y="1154374"/>
            <a:ext cx="6608619" cy="4331325"/>
          </a:xfrm>
          <a:prstGeom prst="rect">
            <a:avLst/>
          </a:prstGeom>
        </p:spPr>
      </p:pic>
      <p:sp>
        <p:nvSpPr>
          <p:cNvPr id="3" name="CuadroTexto 2"/>
          <p:cNvSpPr txBox="1"/>
          <p:nvPr/>
        </p:nvSpPr>
        <p:spPr>
          <a:xfrm>
            <a:off x="1693718" y="5469835"/>
            <a:ext cx="5569527" cy="646331"/>
          </a:xfrm>
          <a:prstGeom prst="rect">
            <a:avLst/>
          </a:prstGeom>
          <a:noFill/>
        </p:spPr>
        <p:txBody>
          <a:bodyPr wrap="square" rtlCol="0">
            <a:spAutoFit/>
          </a:bodyPr>
          <a:lstStyle/>
          <a:p>
            <a:pPr algn="ctr"/>
            <a:r>
              <a:rPr lang="es-ES" sz="3600" dirty="0"/>
              <a:t>Quemadura por plancha</a:t>
            </a:r>
            <a:endParaRPr lang="en-US" sz="3600" dirty="0"/>
          </a:p>
        </p:txBody>
      </p:sp>
    </p:spTree>
    <p:extLst>
      <p:ext uri="{BB962C8B-B14F-4D97-AF65-F5344CB8AC3E}">
        <p14:creationId xmlns:p14="http://schemas.microsoft.com/office/powerpoint/2010/main" val="1604209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9546" y="1563833"/>
            <a:ext cx="8104909" cy="1962076"/>
          </a:xfrm>
          <a:prstGeom prst="rect">
            <a:avLst/>
          </a:prstGeom>
        </p:spPr>
        <p:txBody>
          <a:bodyPr wrap="square">
            <a:spAutoFit/>
          </a:bodyPr>
          <a:lstStyle/>
          <a:p>
            <a:r>
              <a:rPr lang="en-US" sz="4400" dirty="0">
                <a:solidFill>
                  <a:schemeClr val="accent2">
                    <a:lumMod val="75000"/>
                  </a:schemeClr>
                </a:solidFill>
                <a:latin typeface="+mj-lt"/>
              </a:rPr>
              <a:t>Objetivo </a:t>
            </a:r>
            <a:r>
              <a:rPr lang="en-US" sz="4400" dirty="0" smtClean="0">
                <a:solidFill>
                  <a:schemeClr val="accent2">
                    <a:lumMod val="75000"/>
                  </a:schemeClr>
                </a:solidFill>
                <a:latin typeface="+mj-lt"/>
              </a:rPr>
              <a:t>General</a:t>
            </a:r>
            <a:endParaRPr lang="en-US" sz="4400" dirty="0">
              <a:solidFill>
                <a:schemeClr val="accent2">
                  <a:lumMod val="75000"/>
                </a:schemeClr>
              </a:solidFill>
              <a:latin typeface="+mj-lt"/>
            </a:endParaRPr>
          </a:p>
          <a:p>
            <a:endParaRPr lang="en-US" sz="1350" dirty="0">
              <a:solidFill>
                <a:srgbClr val="000000"/>
              </a:solidFill>
              <a:latin typeface="Maiandra GD" panose="020E0502030308020204" pitchFamily="34" charset="0"/>
            </a:endParaRPr>
          </a:p>
          <a:p>
            <a:r>
              <a:rPr lang="es-MX" sz="3200" dirty="0">
                <a:solidFill>
                  <a:srgbClr val="000000"/>
                </a:solidFill>
              </a:rPr>
              <a:t>Identificar los retos y las barreras que enfrentan </a:t>
            </a:r>
            <a:r>
              <a:rPr lang="es-MX" sz="3200" dirty="0">
                <a:solidFill>
                  <a:srgbClr val="000000"/>
                </a:solidFill>
              </a:rPr>
              <a:t>los </a:t>
            </a:r>
            <a:r>
              <a:rPr lang="es-MX" sz="3200" dirty="0">
                <a:solidFill>
                  <a:srgbClr val="000000"/>
                </a:solidFill>
              </a:rPr>
              <a:t>jóvenes para una salud </a:t>
            </a:r>
            <a:r>
              <a:rPr lang="es-MX" sz="3200" dirty="0" smtClean="0">
                <a:solidFill>
                  <a:srgbClr val="000000"/>
                </a:solidFill>
              </a:rPr>
              <a:t>sexual</a:t>
            </a:r>
            <a:endParaRPr lang="es-MX" sz="3200" dirty="0">
              <a:solidFill>
                <a:srgbClr val="000000"/>
              </a:solidFill>
            </a:endParaRPr>
          </a:p>
        </p:txBody>
      </p:sp>
    </p:spTree>
    <p:extLst>
      <p:ext uri="{BB962C8B-B14F-4D97-AF65-F5344CB8AC3E}">
        <p14:creationId xmlns:p14="http://schemas.microsoft.com/office/powerpoint/2010/main" val="1674923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900" y="1314451"/>
            <a:ext cx="8271164" cy="3539430"/>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Violencia sexual: </a:t>
            </a:r>
            <a:r>
              <a:rPr lang="es-MX" sz="3200" dirty="0"/>
              <a:t>incluye cualquier situación de acoso, abuso, violación o </a:t>
            </a:r>
            <a:r>
              <a:rPr lang="es-MX" sz="3200" dirty="0"/>
              <a:t>explotación sexual, trata de personas y comercio sexual de niños y adolescentes. </a:t>
            </a:r>
            <a:r>
              <a:rPr lang="es-MX" sz="3200" dirty="0"/>
              <a:t>Esto </a:t>
            </a:r>
            <a:r>
              <a:rPr lang="es-MX" sz="3200" dirty="0"/>
              <a:t>puede incluir exigencias para iniciar relaciones sexuales o sostener </a:t>
            </a:r>
            <a:r>
              <a:rPr lang="es-MX" sz="3200" dirty="0"/>
              <a:t>relaciones sexuales </a:t>
            </a:r>
            <a:r>
              <a:rPr lang="es-MX" sz="3200" dirty="0"/>
              <a:t>con otras personas en contra de su </a:t>
            </a:r>
            <a:r>
              <a:rPr lang="es-MX" sz="3200" dirty="0" smtClean="0"/>
              <a:t>voluntad</a:t>
            </a:r>
            <a:endParaRPr lang="en-US" sz="3200" dirty="0"/>
          </a:p>
        </p:txBody>
      </p:sp>
    </p:spTree>
    <p:extLst>
      <p:ext uri="{BB962C8B-B14F-4D97-AF65-F5344CB8AC3E}">
        <p14:creationId xmlns:p14="http://schemas.microsoft.com/office/powerpoint/2010/main" val="2639527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291" y="1262497"/>
            <a:ext cx="8312728" cy="4847481"/>
          </a:xfrm>
          <a:prstGeom prst="rect">
            <a:avLst/>
          </a:prstGeom>
        </p:spPr>
        <p:txBody>
          <a:bodyPr wrap="square">
            <a:spAutoFit/>
          </a:bodyPr>
          <a:lstStyle/>
          <a:p>
            <a:r>
              <a:rPr lang="es-MX" sz="3200" b="1" dirty="0">
                <a:solidFill>
                  <a:schemeClr val="accent2">
                    <a:lumMod val="75000"/>
                  </a:schemeClr>
                </a:solidFill>
              </a:rPr>
              <a:t>La violencia sexual </a:t>
            </a:r>
            <a:r>
              <a:rPr lang="es-MX" sz="3200" dirty="0">
                <a:solidFill>
                  <a:srgbClr val="000000"/>
                </a:solidFill>
              </a:rPr>
              <a:t>sucede cuando: una persona obliga a otra a tener relaciones sexuales cuando la otra no lo desea, se critica la forma de tener relaciones sexuales, se compara con otras personas, se hace burla del cuerpo, se cela a la persona. </a:t>
            </a:r>
            <a:r>
              <a:rPr lang="es-MX" sz="3200" dirty="0">
                <a:solidFill>
                  <a:srgbClr val="000000"/>
                </a:solidFill>
              </a:rPr>
              <a:t>El abuso sexual, se refiere a cualquier conducta tendiente a controlar o subyugar a otra persona a través del uso del temor o la </a:t>
            </a:r>
            <a:r>
              <a:rPr lang="es-MX" sz="3200" dirty="0" smtClean="0">
                <a:solidFill>
                  <a:srgbClr val="000000"/>
                </a:solidFill>
              </a:rPr>
              <a:t>humillación</a:t>
            </a:r>
            <a:endParaRPr lang="es-MX" sz="3200" dirty="0">
              <a:solidFill>
                <a:srgbClr val="000000"/>
              </a:solidFill>
            </a:endParaRPr>
          </a:p>
          <a:p>
            <a:pPr algn="just"/>
            <a:r>
              <a:rPr lang="es-MX" sz="2100" dirty="0">
                <a:solidFill>
                  <a:srgbClr val="000000"/>
                </a:solidFill>
                <a:latin typeface="Arial Black" panose="020B0A04020102020204" pitchFamily="34" charset="0"/>
              </a:rPr>
              <a:t> </a:t>
            </a:r>
            <a:endParaRPr lang="es-MX" sz="21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045030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9545" y="1491096"/>
            <a:ext cx="8094518" cy="2554545"/>
          </a:xfrm>
          <a:prstGeom prst="rect">
            <a:avLst/>
          </a:prstGeom>
        </p:spPr>
        <p:txBody>
          <a:bodyPr wrap="square">
            <a:spAutoFit/>
          </a:bodyPr>
          <a:lstStyle/>
          <a:p>
            <a:r>
              <a:rPr lang="es-MX" sz="3200" dirty="0">
                <a:solidFill>
                  <a:srgbClr val="000000"/>
                </a:solidFill>
              </a:rPr>
              <a:t>Los adolescentes se encuentran en la etapa en la que aprenderán a relacionarse en pareja. </a:t>
            </a:r>
            <a:r>
              <a:rPr lang="es-MX" sz="3200" dirty="0">
                <a:solidFill>
                  <a:srgbClr val="000000"/>
                </a:solidFill>
              </a:rPr>
              <a:t>Es aquí donde deben aprender a identificar aquellas conductas que aparecen como sutiles pero que pueden transformarse en </a:t>
            </a:r>
            <a:r>
              <a:rPr lang="es-MX" sz="3200" dirty="0" smtClean="0">
                <a:solidFill>
                  <a:srgbClr val="000000"/>
                </a:solidFill>
              </a:rPr>
              <a:t>violentas </a:t>
            </a:r>
            <a:endParaRPr lang="en-US" sz="3200" dirty="0"/>
          </a:p>
        </p:txBody>
      </p:sp>
    </p:spTree>
    <p:extLst>
      <p:ext uri="{BB962C8B-B14F-4D97-AF65-F5344CB8AC3E}">
        <p14:creationId xmlns:p14="http://schemas.microsoft.com/office/powerpoint/2010/main" val="2490406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9144000" cy="6331526"/>
          </a:xfrm>
          <a:prstGeom prst="rect">
            <a:avLst/>
          </a:prstGeom>
        </p:spPr>
      </p:pic>
    </p:spTree>
    <p:extLst>
      <p:ext uri="{BB962C8B-B14F-4D97-AF65-F5344CB8AC3E}">
        <p14:creationId xmlns:p14="http://schemas.microsoft.com/office/powerpoint/2010/main" val="3369367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303818"/>
          </a:xfrm>
          <a:prstGeom prst="rect">
            <a:avLst/>
          </a:prstGeom>
        </p:spPr>
      </p:pic>
    </p:spTree>
    <p:extLst>
      <p:ext uri="{BB962C8B-B14F-4D97-AF65-F5344CB8AC3E}">
        <p14:creationId xmlns:p14="http://schemas.microsoft.com/office/powerpoint/2010/main" val="3854104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3946" y="0"/>
            <a:ext cx="6172199" cy="6345382"/>
          </a:xfrm>
          <a:prstGeom prst="rect">
            <a:avLst/>
          </a:prstGeom>
        </p:spPr>
      </p:pic>
    </p:spTree>
    <p:extLst>
      <p:ext uri="{BB962C8B-B14F-4D97-AF65-F5344CB8AC3E}">
        <p14:creationId xmlns:p14="http://schemas.microsoft.com/office/powerpoint/2010/main" val="4062895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727" y="1522269"/>
            <a:ext cx="8354291" cy="3046988"/>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Violencia emocional o psicológica: </a:t>
            </a:r>
            <a:r>
              <a:rPr lang="es-MX" sz="3200" dirty="0"/>
              <a:t>incluye insultos, chantaje, humillaciones, burlas</a:t>
            </a:r>
            <a:r>
              <a:rPr lang="es-MX" sz="3200" dirty="0"/>
              <a:t>, descalificación, indiferencia, amenazas, aislamiento, la destrucción de objetos de gran valor </a:t>
            </a:r>
            <a:r>
              <a:rPr lang="es-MX" sz="3200" dirty="0"/>
              <a:t>sentimental, entre otros. </a:t>
            </a:r>
            <a:r>
              <a:rPr lang="es-MX" sz="3200" dirty="0"/>
              <a:t>Deteriora la autoestima y la </a:t>
            </a:r>
            <a:r>
              <a:rPr lang="es-MX" sz="3200" dirty="0" smtClean="0"/>
              <a:t>seguridad</a:t>
            </a:r>
            <a:endParaRPr lang="en-US" sz="3200" dirty="0"/>
          </a:p>
        </p:txBody>
      </p:sp>
    </p:spTree>
    <p:extLst>
      <p:ext uri="{BB962C8B-B14F-4D97-AF65-F5344CB8AC3E}">
        <p14:creationId xmlns:p14="http://schemas.microsoft.com/office/powerpoint/2010/main" val="3992805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191" y="1158587"/>
            <a:ext cx="4925291" cy="4666817"/>
          </a:xfrm>
          <a:prstGeom prst="rect">
            <a:avLst/>
          </a:prstGeom>
        </p:spPr>
      </p:pic>
    </p:spTree>
    <p:extLst>
      <p:ext uri="{BB962C8B-B14F-4D97-AF65-F5344CB8AC3E}">
        <p14:creationId xmlns:p14="http://schemas.microsoft.com/office/powerpoint/2010/main" val="615027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113397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4854" y="1366404"/>
            <a:ext cx="8136082" cy="2554545"/>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Violencia económica: </a:t>
            </a:r>
            <a:r>
              <a:rPr lang="es-MX" sz="3200" dirty="0"/>
              <a:t>incluye negar, retrasar o retener el pago, cuando no se entrega </a:t>
            </a:r>
            <a:r>
              <a:rPr lang="es-MX" sz="3200" dirty="0"/>
              <a:t>la pensión </a:t>
            </a:r>
            <a:r>
              <a:rPr lang="es-MX" sz="3200" dirty="0"/>
              <a:t>alimenticia de los hijos e hijas, no permitir que las mujeres trabajen fuera de </a:t>
            </a:r>
            <a:r>
              <a:rPr lang="es-MX" sz="3200" dirty="0"/>
              <a:t>la casa </a:t>
            </a:r>
            <a:r>
              <a:rPr lang="es-MX" sz="3200" dirty="0"/>
              <a:t>y si lo </a:t>
            </a:r>
            <a:r>
              <a:rPr lang="es-MX" sz="3200" dirty="0"/>
              <a:t>hacen controlan </a:t>
            </a:r>
            <a:r>
              <a:rPr lang="es-MX" sz="3200" dirty="0"/>
              <a:t>su </a:t>
            </a:r>
            <a:r>
              <a:rPr lang="es-MX" sz="3200" dirty="0" smtClean="0"/>
              <a:t>salario</a:t>
            </a:r>
            <a:endParaRPr lang="en-US" sz="3200" dirty="0"/>
          </a:p>
        </p:txBody>
      </p:sp>
    </p:spTree>
    <p:extLst>
      <p:ext uri="{BB962C8B-B14F-4D97-AF65-F5344CB8AC3E}">
        <p14:creationId xmlns:p14="http://schemas.microsoft.com/office/powerpoint/2010/main" val="696699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619" y="659823"/>
            <a:ext cx="8323118" cy="4985980"/>
          </a:xfrm>
          <a:prstGeom prst="rect">
            <a:avLst/>
          </a:prstGeom>
        </p:spPr>
        <p:txBody>
          <a:bodyPr wrap="square">
            <a:spAutoFit/>
          </a:bodyPr>
          <a:lstStyle/>
          <a:p>
            <a:r>
              <a:rPr lang="en-US" sz="4400" dirty="0">
                <a:solidFill>
                  <a:schemeClr val="accent2">
                    <a:lumMod val="75000"/>
                  </a:schemeClr>
                </a:solidFill>
                <a:latin typeface="+mj-lt"/>
              </a:rPr>
              <a:t>Objetivos </a:t>
            </a:r>
            <a:r>
              <a:rPr lang="en-US" sz="4400" dirty="0" smtClean="0">
                <a:solidFill>
                  <a:schemeClr val="accent2">
                    <a:lumMod val="75000"/>
                  </a:schemeClr>
                </a:solidFill>
                <a:latin typeface="+mj-lt"/>
              </a:rPr>
              <a:t>específicos</a:t>
            </a:r>
            <a:endParaRPr lang="en-US" sz="4400" dirty="0">
              <a:solidFill>
                <a:schemeClr val="accent2">
                  <a:lumMod val="75000"/>
                </a:schemeClr>
              </a:solidFill>
              <a:latin typeface="+mj-lt"/>
            </a:endParaRPr>
          </a:p>
          <a:p>
            <a:endParaRPr lang="en-US" b="1" dirty="0">
              <a:solidFill>
                <a:srgbClr val="000000"/>
              </a:solidFill>
              <a:latin typeface="Maiandra GD" panose="020E0502030308020204" pitchFamily="34" charset="0"/>
            </a:endParaRPr>
          </a:p>
          <a:p>
            <a:r>
              <a:rPr lang="es-ES" sz="3200" dirty="0">
                <a:solidFill>
                  <a:srgbClr val="000000"/>
                </a:solidFill>
              </a:rPr>
              <a:t>1. </a:t>
            </a:r>
            <a:r>
              <a:rPr lang="es-ES" sz="3200" dirty="0">
                <a:solidFill>
                  <a:srgbClr val="000000"/>
                </a:solidFill>
              </a:rPr>
              <a:t>Conocer las diferentes manifestaciones de la violencia y cómo afecta la vida de las </a:t>
            </a:r>
            <a:r>
              <a:rPr lang="es-ES" sz="3200" dirty="0" smtClean="0">
                <a:solidFill>
                  <a:srgbClr val="000000"/>
                </a:solidFill>
              </a:rPr>
              <a:t>personas</a:t>
            </a:r>
            <a:endParaRPr lang="es-ES" sz="3200" dirty="0">
              <a:solidFill>
                <a:srgbClr val="000000"/>
              </a:solidFill>
            </a:endParaRPr>
          </a:p>
          <a:p>
            <a:r>
              <a:rPr lang="es-ES" sz="3200" dirty="0">
                <a:solidFill>
                  <a:srgbClr val="000000"/>
                </a:solidFill>
              </a:rPr>
              <a:t>2. </a:t>
            </a:r>
            <a:r>
              <a:rPr lang="es-ES" sz="3200" dirty="0">
                <a:solidFill>
                  <a:srgbClr val="000000"/>
                </a:solidFill>
              </a:rPr>
              <a:t>Analizar el fenómeno de la violencia como un comportamiento </a:t>
            </a:r>
            <a:r>
              <a:rPr lang="es-ES" sz="3200" dirty="0" smtClean="0">
                <a:solidFill>
                  <a:srgbClr val="000000"/>
                </a:solidFill>
              </a:rPr>
              <a:t>aprendido</a:t>
            </a:r>
            <a:endParaRPr lang="es-ES" sz="3200" dirty="0">
              <a:solidFill>
                <a:srgbClr val="000000"/>
              </a:solidFill>
            </a:endParaRPr>
          </a:p>
          <a:p>
            <a:r>
              <a:rPr lang="es-ES" sz="3200" dirty="0">
                <a:solidFill>
                  <a:srgbClr val="000000"/>
                </a:solidFill>
              </a:rPr>
              <a:t>3. </a:t>
            </a:r>
            <a:r>
              <a:rPr lang="es-ES" sz="3200" dirty="0">
                <a:solidFill>
                  <a:srgbClr val="000000"/>
                </a:solidFill>
              </a:rPr>
              <a:t>Revisar las diferentes manifestaciones y el trasfondo cultural de la </a:t>
            </a:r>
            <a:r>
              <a:rPr lang="es-ES" sz="3200" dirty="0" smtClean="0">
                <a:solidFill>
                  <a:srgbClr val="000000"/>
                </a:solidFill>
              </a:rPr>
              <a:t>violencia</a:t>
            </a:r>
            <a:endParaRPr lang="es-ES" sz="3200" dirty="0">
              <a:solidFill>
                <a:srgbClr val="000000"/>
              </a:solidFill>
            </a:endParaRPr>
          </a:p>
          <a:p>
            <a:r>
              <a:rPr lang="es-ES" sz="3200" dirty="0">
                <a:solidFill>
                  <a:srgbClr val="000000"/>
                </a:solidFill>
              </a:rPr>
              <a:t>4</a:t>
            </a:r>
            <a:r>
              <a:rPr lang="es-ES" sz="3200" dirty="0">
                <a:solidFill>
                  <a:srgbClr val="000000"/>
                </a:solidFill>
              </a:rPr>
              <a:t>. </a:t>
            </a:r>
            <a:r>
              <a:rPr lang="es-ES" sz="3200" dirty="0">
                <a:solidFill>
                  <a:srgbClr val="000000"/>
                </a:solidFill>
              </a:rPr>
              <a:t>Reflexionar sobre la </a:t>
            </a:r>
            <a:r>
              <a:rPr lang="es-ES" sz="3200" dirty="0">
                <a:solidFill>
                  <a:srgbClr val="000000"/>
                </a:solidFill>
              </a:rPr>
              <a:t>violencia en las relaciones de pareja como una barrera de la salud </a:t>
            </a:r>
            <a:r>
              <a:rPr lang="es-ES" sz="3200" dirty="0" smtClean="0">
                <a:solidFill>
                  <a:srgbClr val="000000"/>
                </a:solidFill>
              </a:rPr>
              <a:t>sexual</a:t>
            </a:r>
            <a:endParaRPr lang="en-US" sz="1600" dirty="0">
              <a:solidFill>
                <a:srgbClr val="000000"/>
              </a:solidFill>
            </a:endParaRPr>
          </a:p>
        </p:txBody>
      </p:sp>
    </p:spTree>
    <p:extLst>
      <p:ext uri="{BB962C8B-B14F-4D97-AF65-F5344CB8AC3E}">
        <p14:creationId xmlns:p14="http://schemas.microsoft.com/office/powerpoint/2010/main" val="647933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1391" y="595693"/>
            <a:ext cx="8510155" cy="5016758"/>
          </a:xfrm>
          <a:prstGeom prst="rect">
            <a:avLst/>
          </a:prstGeom>
        </p:spPr>
        <p:txBody>
          <a:bodyPr wrap="square">
            <a:spAutoFit/>
          </a:bodyPr>
          <a:lstStyle/>
          <a:p>
            <a:r>
              <a:rPr lang="es-MX" sz="3200" u="sng" dirty="0">
                <a:solidFill>
                  <a:schemeClr val="accent2">
                    <a:lumMod val="75000"/>
                  </a:schemeClr>
                </a:solidFill>
              </a:rPr>
              <a:t>Violencia generacional:</a:t>
            </a:r>
            <a:r>
              <a:rPr lang="es-MX" sz="3200" dirty="0">
                <a:solidFill>
                  <a:schemeClr val="accent2">
                    <a:lumMod val="75000"/>
                  </a:schemeClr>
                </a:solidFill>
              </a:rPr>
              <a:t> </a:t>
            </a:r>
            <a:r>
              <a:rPr lang="es-MX" sz="3200" dirty="0"/>
              <a:t>todas </a:t>
            </a:r>
            <a:r>
              <a:rPr lang="es-MX" sz="3200" dirty="0"/>
              <a:t>las personas, en sus </a:t>
            </a:r>
            <a:r>
              <a:rPr lang="es-MX" sz="3200" dirty="0"/>
              <a:t>diferentes etapas </a:t>
            </a:r>
            <a:r>
              <a:rPr lang="es-MX" sz="3200" dirty="0"/>
              <a:t>del ciclo de vida, están expuestas </a:t>
            </a:r>
            <a:r>
              <a:rPr lang="es-MX" sz="3200" dirty="0"/>
              <a:t>a diversas </a:t>
            </a:r>
            <a:r>
              <a:rPr lang="es-MX" sz="3200" dirty="0"/>
              <a:t>situaciones de violencia como </a:t>
            </a:r>
            <a:r>
              <a:rPr lang="es-MX" sz="3200" dirty="0"/>
              <a:t>una manera de resolver los conflictos cotidianos. La violencia de género se manifiesta en todas las </a:t>
            </a:r>
            <a:r>
              <a:rPr lang="es-MX" sz="3200" dirty="0"/>
              <a:t>etapas del ciclo de vida de las </a:t>
            </a:r>
            <a:r>
              <a:rPr lang="es-MX" sz="3200" dirty="0"/>
              <a:t>mujeres, especialmente </a:t>
            </a:r>
            <a:r>
              <a:rPr lang="es-MX" sz="3200" dirty="0"/>
              <a:t>en la niñez, la </a:t>
            </a:r>
            <a:r>
              <a:rPr lang="es-MX" sz="3200" dirty="0"/>
              <a:t>adolescencia y </a:t>
            </a:r>
            <a:r>
              <a:rPr lang="es-MX" sz="3200" dirty="0"/>
              <a:t>en la tercera edad, y no toma en </a:t>
            </a:r>
            <a:r>
              <a:rPr lang="es-MX" sz="3200" dirty="0"/>
              <a:t>cuenta diferencias </a:t>
            </a:r>
            <a:r>
              <a:rPr lang="es-MX" sz="3200" dirty="0"/>
              <a:t>de etnia, religión, ni tampoco </a:t>
            </a:r>
            <a:r>
              <a:rPr lang="es-MX" sz="3200" dirty="0"/>
              <a:t>el </a:t>
            </a:r>
            <a:r>
              <a:rPr lang="en-US" sz="3200" dirty="0" err="1"/>
              <a:t>nivel</a:t>
            </a:r>
            <a:r>
              <a:rPr lang="en-US" sz="3200" dirty="0"/>
              <a:t> </a:t>
            </a:r>
            <a:r>
              <a:rPr lang="en-US" sz="3200" dirty="0" err="1" smtClean="0"/>
              <a:t>socioeconómico</a:t>
            </a:r>
            <a:endParaRPr lang="en-US" sz="3200" dirty="0"/>
          </a:p>
        </p:txBody>
      </p:sp>
    </p:spTree>
    <p:extLst>
      <p:ext uri="{BB962C8B-B14F-4D97-AF65-F5344CB8AC3E}">
        <p14:creationId xmlns:p14="http://schemas.microsoft.com/office/powerpoint/2010/main" val="54669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317672"/>
          </a:xfrm>
          <a:prstGeom prst="rect">
            <a:avLst/>
          </a:prstGeom>
        </p:spPr>
      </p:pic>
    </p:spTree>
    <p:extLst>
      <p:ext uri="{BB962C8B-B14F-4D97-AF65-F5344CB8AC3E}">
        <p14:creationId xmlns:p14="http://schemas.microsoft.com/office/powerpoint/2010/main" val="2375549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419" y="1262495"/>
            <a:ext cx="8177645" cy="4031873"/>
          </a:xfrm>
          <a:prstGeom prst="rect">
            <a:avLst/>
          </a:prstGeom>
        </p:spPr>
        <p:txBody>
          <a:bodyPr wrap="square">
            <a:spAutoFit/>
          </a:bodyPr>
          <a:lstStyle/>
          <a:p>
            <a:r>
              <a:rPr lang="en-US" sz="3200" u="sng" dirty="0">
                <a:solidFill>
                  <a:schemeClr val="accent2">
                    <a:lumMod val="75000"/>
                  </a:schemeClr>
                </a:solidFill>
              </a:rPr>
              <a:t>Violencia </a:t>
            </a:r>
            <a:r>
              <a:rPr lang="en-US" sz="3200" u="sng" dirty="0" err="1">
                <a:solidFill>
                  <a:schemeClr val="accent2">
                    <a:lumMod val="75000"/>
                  </a:schemeClr>
                </a:solidFill>
              </a:rPr>
              <a:t>en</a:t>
            </a:r>
            <a:r>
              <a:rPr lang="en-US" sz="3200" u="sng" dirty="0">
                <a:solidFill>
                  <a:schemeClr val="accent2">
                    <a:lumMod val="75000"/>
                  </a:schemeClr>
                </a:solidFill>
              </a:rPr>
              <a:t> el </a:t>
            </a:r>
            <a:r>
              <a:rPr lang="en-US" sz="3200" u="sng" dirty="0" err="1">
                <a:solidFill>
                  <a:schemeClr val="accent2">
                    <a:lumMod val="75000"/>
                  </a:schemeClr>
                </a:solidFill>
              </a:rPr>
              <a:t>ámbito</a:t>
            </a:r>
            <a:r>
              <a:rPr lang="en-US" sz="3200" u="sng" dirty="0">
                <a:solidFill>
                  <a:schemeClr val="accent2">
                    <a:lumMod val="75000"/>
                  </a:schemeClr>
                </a:solidFill>
              </a:rPr>
              <a:t> escolar:</a:t>
            </a:r>
            <a:r>
              <a:rPr lang="en-US" sz="3200" dirty="0">
                <a:solidFill>
                  <a:schemeClr val="accent2">
                    <a:lumMod val="75000"/>
                  </a:schemeClr>
                </a:solidFill>
              </a:rPr>
              <a:t> </a:t>
            </a:r>
            <a:r>
              <a:rPr lang="en-US" sz="3200" dirty="0"/>
              <a:t>se </a:t>
            </a:r>
            <a:r>
              <a:rPr lang="en-US" sz="3200" dirty="0" err="1"/>
              <a:t>manifiesta</a:t>
            </a:r>
            <a:r>
              <a:rPr lang="en-US" sz="3200" dirty="0"/>
              <a:t> </a:t>
            </a:r>
            <a:r>
              <a:rPr lang="en-US" sz="3200" dirty="0" err="1"/>
              <a:t>en</a:t>
            </a:r>
            <a:r>
              <a:rPr lang="en-US" sz="3200" dirty="0"/>
              <a:t> el </a:t>
            </a:r>
            <a:r>
              <a:rPr lang="en-US" sz="3200" dirty="0" err="1"/>
              <a:t>maltrato</a:t>
            </a:r>
            <a:r>
              <a:rPr lang="en-US" sz="3200" dirty="0"/>
              <a:t>, </a:t>
            </a:r>
            <a:r>
              <a:rPr lang="en-US" sz="3200" dirty="0" err="1"/>
              <a:t>peleas</a:t>
            </a:r>
            <a:r>
              <a:rPr lang="en-US" sz="3200" dirty="0"/>
              <a:t>, </a:t>
            </a:r>
            <a:r>
              <a:rPr lang="en-US" sz="3200" dirty="0" err="1"/>
              <a:t>castigo</a:t>
            </a:r>
            <a:r>
              <a:rPr lang="en-US" sz="3200" dirty="0"/>
              <a:t> </a:t>
            </a:r>
            <a:r>
              <a:rPr lang="en-US" sz="3200" dirty="0" err="1"/>
              <a:t>físico</a:t>
            </a:r>
            <a:r>
              <a:rPr lang="en-US" sz="3200" dirty="0"/>
              <a:t>, </a:t>
            </a:r>
            <a:r>
              <a:rPr lang="en-US" sz="3200" dirty="0" err="1"/>
              <a:t>agresión</a:t>
            </a:r>
            <a:r>
              <a:rPr lang="en-US" sz="3200" dirty="0"/>
              <a:t> verbal, </a:t>
            </a:r>
            <a:r>
              <a:rPr lang="en-US" sz="3200" dirty="0" err="1"/>
              <a:t>física</a:t>
            </a:r>
            <a:r>
              <a:rPr lang="en-US" sz="3200" dirty="0"/>
              <a:t>, sexual </a:t>
            </a:r>
            <a:r>
              <a:rPr lang="en-US" sz="3200" dirty="0"/>
              <a:t> </a:t>
            </a:r>
            <a:r>
              <a:rPr lang="es-MX" sz="3200" dirty="0"/>
              <a:t>y </a:t>
            </a:r>
            <a:r>
              <a:rPr lang="es-MX" sz="3200" dirty="0"/>
              <a:t>psicológica, así como en robos, amenazas, acoso, insultos y exclusión </a:t>
            </a:r>
            <a:r>
              <a:rPr lang="es-MX" sz="3200" dirty="0"/>
              <a:t>grupal, que cotidianamente </a:t>
            </a:r>
            <a:r>
              <a:rPr lang="es-MX" sz="3200" dirty="0"/>
              <a:t>sufren niñas, niños y adolescentes entre iguales dentro </a:t>
            </a:r>
            <a:r>
              <a:rPr lang="es-MX" sz="3200" dirty="0"/>
              <a:t>del ámbito </a:t>
            </a:r>
            <a:r>
              <a:rPr lang="es-MX" sz="3200" dirty="0"/>
              <a:t>escolar, en los alrededores del mismo o donde se realizan </a:t>
            </a:r>
            <a:r>
              <a:rPr lang="es-MX" sz="3200" dirty="0"/>
              <a:t>actividades </a:t>
            </a:r>
            <a:r>
              <a:rPr lang="en-US" sz="3200" dirty="0" err="1" smtClean="0"/>
              <a:t>extraescolares</a:t>
            </a:r>
            <a:endParaRPr lang="en-US" sz="3200" dirty="0"/>
          </a:p>
        </p:txBody>
      </p:sp>
    </p:spTree>
    <p:extLst>
      <p:ext uri="{BB962C8B-B14F-4D97-AF65-F5344CB8AC3E}">
        <p14:creationId xmlns:p14="http://schemas.microsoft.com/office/powerpoint/2010/main" val="2399315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40427" y="1446258"/>
            <a:ext cx="6120246" cy="3965485"/>
          </a:xfrm>
          <a:prstGeom prst="rect">
            <a:avLst/>
          </a:prstGeom>
        </p:spPr>
      </p:pic>
    </p:spTree>
    <p:extLst>
      <p:ext uri="{BB962C8B-B14F-4D97-AF65-F5344CB8AC3E}">
        <p14:creationId xmlns:p14="http://schemas.microsoft.com/office/powerpoint/2010/main" val="3268751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7310" y="860714"/>
            <a:ext cx="8146473" cy="4524315"/>
          </a:xfrm>
          <a:prstGeom prst="rect">
            <a:avLst/>
          </a:prstGeom>
        </p:spPr>
        <p:txBody>
          <a:bodyPr wrap="square">
            <a:spAutoFit/>
          </a:bodyPr>
          <a:lstStyle/>
          <a:p>
            <a:pPr marL="342900" indent="-342900">
              <a:buFont typeface="Wingdings" panose="05000000000000000000" pitchFamily="2" charset="2"/>
              <a:buChar char="Ø"/>
            </a:pPr>
            <a:r>
              <a:rPr lang="en-US" sz="3200" b="1" dirty="0">
                <a:solidFill>
                  <a:schemeClr val="accent2">
                    <a:lumMod val="75000"/>
                  </a:schemeClr>
                </a:solidFill>
              </a:rPr>
              <a:t>La </a:t>
            </a:r>
            <a:r>
              <a:rPr lang="en-US" sz="3200" b="1" dirty="0" err="1">
                <a:solidFill>
                  <a:schemeClr val="accent2">
                    <a:lumMod val="75000"/>
                  </a:schemeClr>
                </a:solidFill>
              </a:rPr>
              <a:t>violencia</a:t>
            </a:r>
            <a:r>
              <a:rPr lang="en-US" sz="3200" b="1" dirty="0">
                <a:solidFill>
                  <a:schemeClr val="accent2">
                    <a:lumMod val="75000"/>
                  </a:schemeClr>
                </a:solidFill>
              </a:rPr>
              <a:t> entre </a:t>
            </a:r>
            <a:r>
              <a:rPr lang="en-US" sz="3200" b="1" dirty="0" err="1">
                <a:solidFill>
                  <a:schemeClr val="accent2">
                    <a:lumMod val="75000"/>
                  </a:schemeClr>
                </a:solidFill>
              </a:rPr>
              <a:t>estudiantes</a:t>
            </a:r>
            <a:r>
              <a:rPr lang="en-US" sz="3200" b="1" dirty="0">
                <a:solidFill>
                  <a:schemeClr val="accent2">
                    <a:lumMod val="75000"/>
                  </a:schemeClr>
                </a:solidFill>
              </a:rPr>
              <a:t>: </a:t>
            </a:r>
            <a:r>
              <a:rPr lang="es-MX" sz="3200" dirty="0"/>
              <a:t>agresión </a:t>
            </a:r>
            <a:r>
              <a:rPr lang="es-MX" sz="3200" dirty="0"/>
              <a:t>física, psicológica o moral que realizan los </a:t>
            </a:r>
            <a:r>
              <a:rPr lang="es-MX" sz="3200" dirty="0"/>
              <a:t>alumnos, alumnas </a:t>
            </a:r>
            <a:r>
              <a:rPr lang="es-MX" sz="3200" dirty="0"/>
              <a:t>o un </a:t>
            </a:r>
            <a:r>
              <a:rPr lang="es-MX" sz="3200" dirty="0"/>
              <a:t>grupo sobre </a:t>
            </a:r>
            <a:r>
              <a:rPr lang="es-MX" sz="3200" dirty="0"/>
              <a:t>otro, ejerciendo de manera reiterada cierto poder sobre sus iguales. </a:t>
            </a:r>
            <a:r>
              <a:rPr lang="es-MX" sz="3200" dirty="0"/>
              <a:t>Hacen uso </a:t>
            </a:r>
            <a:r>
              <a:rPr lang="es-MX" sz="3200" dirty="0"/>
              <a:t>del maltrato verbal, los insultos, las bromas, los rumores, roban, </a:t>
            </a:r>
            <a:r>
              <a:rPr lang="es-MX" sz="3200" dirty="0"/>
              <a:t>amenazan, agreden </a:t>
            </a:r>
            <a:r>
              <a:rPr lang="es-MX" sz="3200" dirty="0"/>
              <a:t>y, si pueden, también logran aislar socialmente a sus compañeros </a:t>
            </a:r>
            <a:r>
              <a:rPr lang="es-MX" sz="3200" dirty="0"/>
              <a:t>y </a:t>
            </a:r>
            <a:r>
              <a:rPr lang="en-US" sz="3200" dirty="0" err="1" smtClean="0"/>
              <a:t>compañeras</a:t>
            </a:r>
            <a:endParaRPr lang="en-US" sz="3200" dirty="0"/>
          </a:p>
        </p:txBody>
      </p:sp>
    </p:spTree>
    <p:extLst>
      <p:ext uri="{BB962C8B-B14F-4D97-AF65-F5344CB8AC3E}">
        <p14:creationId xmlns:p14="http://schemas.microsoft.com/office/powerpoint/2010/main" val="789005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3818"/>
          </a:xfrm>
          <a:prstGeom prst="rect">
            <a:avLst/>
          </a:prstGeom>
        </p:spPr>
      </p:pic>
    </p:spTree>
    <p:extLst>
      <p:ext uri="{BB962C8B-B14F-4D97-AF65-F5344CB8AC3E}">
        <p14:creationId xmlns:p14="http://schemas.microsoft.com/office/powerpoint/2010/main" val="1627697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7674"/>
          </a:xfrm>
          <a:prstGeom prst="rect">
            <a:avLst/>
          </a:prstGeom>
        </p:spPr>
      </p:pic>
    </p:spTree>
    <p:extLst>
      <p:ext uri="{BB962C8B-B14F-4D97-AF65-F5344CB8AC3E}">
        <p14:creationId xmlns:p14="http://schemas.microsoft.com/office/powerpoint/2010/main" val="3778816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1283277"/>
            <a:ext cx="6650182" cy="4395355"/>
          </a:xfrm>
          <a:prstGeom prst="rect">
            <a:avLst/>
          </a:prstGeom>
        </p:spPr>
      </p:pic>
    </p:spTree>
    <p:extLst>
      <p:ext uri="{BB962C8B-B14F-4D97-AF65-F5344CB8AC3E}">
        <p14:creationId xmlns:p14="http://schemas.microsoft.com/office/powerpoint/2010/main" val="3612541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327" y="1132794"/>
            <a:ext cx="5808518" cy="4561099"/>
          </a:xfrm>
          <a:prstGeom prst="rect">
            <a:avLst/>
          </a:prstGeom>
        </p:spPr>
      </p:pic>
    </p:spTree>
    <p:extLst>
      <p:ext uri="{BB962C8B-B14F-4D97-AF65-F5344CB8AC3E}">
        <p14:creationId xmlns:p14="http://schemas.microsoft.com/office/powerpoint/2010/main" val="1581954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17672"/>
          </a:xfrm>
          <a:prstGeom prst="rect">
            <a:avLst/>
          </a:prstGeom>
        </p:spPr>
      </p:pic>
    </p:spTree>
    <p:extLst>
      <p:ext uri="{BB962C8B-B14F-4D97-AF65-F5344CB8AC3E}">
        <p14:creationId xmlns:p14="http://schemas.microsoft.com/office/powerpoint/2010/main" val="9928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2954" y="1020042"/>
            <a:ext cx="8239991" cy="4193456"/>
          </a:xfrm>
          <a:prstGeom prst="rect">
            <a:avLst/>
          </a:prstGeom>
        </p:spPr>
        <p:txBody>
          <a:bodyPr wrap="square">
            <a:spAutoFit/>
          </a:bodyPr>
          <a:lstStyle/>
          <a:p>
            <a:r>
              <a:rPr lang="es-ES" sz="3200" dirty="0">
                <a:solidFill>
                  <a:srgbClr val="000000"/>
                </a:solidFill>
              </a:rPr>
              <a:t>5. </a:t>
            </a:r>
            <a:r>
              <a:rPr lang="es-ES" sz="3200" dirty="0">
                <a:solidFill>
                  <a:srgbClr val="000000"/>
                </a:solidFill>
              </a:rPr>
              <a:t>Crear </a:t>
            </a:r>
            <a:r>
              <a:rPr lang="es-ES" sz="3200" dirty="0">
                <a:solidFill>
                  <a:srgbClr val="000000"/>
                </a:solidFill>
              </a:rPr>
              <a:t>conciencia de que la violencia constituye una violación de los derechos </a:t>
            </a:r>
            <a:r>
              <a:rPr lang="es-ES" sz="3200" dirty="0" smtClean="0">
                <a:solidFill>
                  <a:srgbClr val="000000"/>
                </a:solidFill>
              </a:rPr>
              <a:t>humanos</a:t>
            </a:r>
            <a:endParaRPr lang="es-ES" sz="3200" dirty="0">
              <a:solidFill>
                <a:srgbClr val="000000"/>
              </a:solidFill>
            </a:endParaRPr>
          </a:p>
          <a:p>
            <a:r>
              <a:rPr lang="es-ES" sz="3200" dirty="0">
                <a:solidFill>
                  <a:srgbClr val="000000"/>
                </a:solidFill>
              </a:rPr>
              <a:t>6. </a:t>
            </a:r>
            <a:r>
              <a:rPr lang="es-ES" sz="3200" dirty="0">
                <a:solidFill>
                  <a:srgbClr val="000000"/>
                </a:solidFill>
              </a:rPr>
              <a:t>Contribuir </a:t>
            </a:r>
            <a:r>
              <a:rPr lang="es-ES" sz="3200" dirty="0">
                <a:solidFill>
                  <a:srgbClr val="000000"/>
                </a:solidFill>
              </a:rPr>
              <a:t>a prevenir la violencia desde el ámbito </a:t>
            </a:r>
            <a:r>
              <a:rPr lang="es-ES" sz="3200" dirty="0" smtClean="0">
                <a:solidFill>
                  <a:srgbClr val="000000"/>
                </a:solidFill>
              </a:rPr>
              <a:t>escolar</a:t>
            </a:r>
            <a:endParaRPr lang="es-ES" sz="3200" dirty="0">
              <a:solidFill>
                <a:srgbClr val="000000"/>
              </a:solidFill>
            </a:endParaRPr>
          </a:p>
          <a:p>
            <a:r>
              <a:rPr lang="es-ES" sz="3200" dirty="0">
                <a:solidFill>
                  <a:srgbClr val="000000"/>
                </a:solidFill>
              </a:rPr>
              <a:t>7. Analizar </a:t>
            </a:r>
            <a:r>
              <a:rPr lang="es-ES" sz="3200" dirty="0">
                <a:solidFill>
                  <a:srgbClr val="000000"/>
                </a:solidFill>
              </a:rPr>
              <a:t>la noción que tienen de sí mismos.</a:t>
            </a:r>
          </a:p>
          <a:p>
            <a:r>
              <a:rPr lang="es-ES" sz="3200" dirty="0">
                <a:solidFill>
                  <a:srgbClr val="000000"/>
                </a:solidFill>
              </a:rPr>
              <a:t>8. </a:t>
            </a:r>
            <a:r>
              <a:rPr lang="es-ES" sz="3200" dirty="0">
                <a:solidFill>
                  <a:srgbClr val="000000"/>
                </a:solidFill>
              </a:rPr>
              <a:t>Identificar </a:t>
            </a:r>
            <a:r>
              <a:rPr lang="es-ES" sz="3200" dirty="0">
                <a:solidFill>
                  <a:srgbClr val="000000"/>
                </a:solidFill>
              </a:rPr>
              <a:t>los aspectos que afectan la </a:t>
            </a:r>
            <a:r>
              <a:rPr lang="es-ES" sz="3200" dirty="0" smtClean="0">
                <a:solidFill>
                  <a:srgbClr val="000000"/>
                </a:solidFill>
              </a:rPr>
              <a:t>autoestima</a:t>
            </a:r>
            <a:endParaRPr lang="es-ES" sz="3200" dirty="0">
              <a:solidFill>
                <a:srgbClr val="000000"/>
              </a:solidFill>
            </a:endParaRPr>
          </a:p>
          <a:p>
            <a:pPr marL="342900" indent="-342900">
              <a:buAutoNum type="arabicPeriod"/>
            </a:pPr>
            <a:endParaRPr lang="en-US" sz="1050" dirty="0">
              <a:solidFill>
                <a:srgbClr val="000000"/>
              </a:solidFill>
              <a:latin typeface="Maiandra GD" panose="020E0502030308020204" pitchFamily="34" charset="0"/>
            </a:endParaRPr>
          </a:p>
        </p:txBody>
      </p:sp>
    </p:spTree>
    <p:extLst>
      <p:ext uri="{BB962C8B-B14F-4D97-AF65-F5344CB8AC3E}">
        <p14:creationId xmlns:p14="http://schemas.microsoft.com/office/powerpoint/2010/main" val="8127907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7639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8286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7823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303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544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584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5412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7359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5637" y="829541"/>
            <a:ext cx="8281555" cy="5016758"/>
          </a:xfrm>
          <a:prstGeom prst="rect">
            <a:avLst/>
          </a:prstGeom>
        </p:spPr>
        <p:txBody>
          <a:bodyPr wrap="square">
            <a:spAutoFit/>
          </a:bodyPr>
          <a:lstStyle/>
          <a:p>
            <a:pPr marL="342900" indent="-342900">
              <a:buFont typeface="Wingdings" panose="05000000000000000000" pitchFamily="2" charset="2"/>
              <a:buChar char="Ø"/>
            </a:pPr>
            <a:r>
              <a:rPr lang="es-MX" sz="3200" b="1" dirty="0">
                <a:solidFill>
                  <a:schemeClr val="accent2">
                    <a:lumMod val="75000"/>
                  </a:schemeClr>
                </a:solidFill>
              </a:rPr>
              <a:t>La violencia de las profesoras o profesores hacia </a:t>
            </a:r>
            <a:r>
              <a:rPr lang="es-MX" sz="3200" b="1" dirty="0">
                <a:solidFill>
                  <a:schemeClr val="accent2">
                    <a:lumMod val="75000"/>
                  </a:schemeClr>
                </a:solidFill>
              </a:rPr>
              <a:t>estudiantes:</a:t>
            </a:r>
            <a:r>
              <a:rPr lang="es-MX" sz="3200" dirty="0">
                <a:solidFill>
                  <a:schemeClr val="accent2">
                    <a:lumMod val="75000"/>
                  </a:schemeClr>
                </a:solidFill>
              </a:rPr>
              <a:t> </a:t>
            </a:r>
            <a:r>
              <a:rPr lang="es-MX" sz="3200" dirty="0"/>
              <a:t>castigos </a:t>
            </a:r>
            <a:r>
              <a:rPr lang="es-MX" sz="3200" dirty="0"/>
              <a:t>físicos, formas autoritarias de poder, prohibiciones injustas, chantajes </a:t>
            </a:r>
            <a:r>
              <a:rPr lang="es-MX" sz="3200" dirty="0"/>
              <a:t>y en </a:t>
            </a:r>
            <a:r>
              <a:rPr lang="es-MX" sz="3200" dirty="0"/>
              <a:t>el no reconocimiento de los derechos que tienen los niños, niñas y adolescentes</a:t>
            </a:r>
            <a:r>
              <a:rPr lang="es-MX" sz="3200" dirty="0"/>
              <a:t>. </a:t>
            </a:r>
            <a:r>
              <a:rPr lang="es-MX" sz="3200" dirty="0"/>
              <a:t>También pueden ejercer violencia psicológica que se manifiesta a través de ridiculizar</a:t>
            </a:r>
            <a:r>
              <a:rPr lang="es-MX" sz="3200" dirty="0"/>
              <a:t>, insultar, humillar, culpar, menospreciar y desvalorizar a los alumnos </a:t>
            </a:r>
            <a:r>
              <a:rPr lang="es-MX" sz="3200" dirty="0"/>
              <a:t>y </a:t>
            </a:r>
            <a:r>
              <a:rPr lang="en-US" sz="3200" dirty="0" err="1" smtClean="0"/>
              <a:t>alumnas</a:t>
            </a:r>
            <a:endParaRPr lang="en-US" sz="3200" dirty="0"/>
          </a:p>
        </p:txBody>
      </p:sp>
    </p:spTree>
    <p:extLst>
      <p:ext uri="{BB962C8B-B14F-4D97-AF65-F5344CB8AC3E}">
        <p14:creationId xmlns:p14="http://schemas.microsoft.com/office/powerpoint/2010/main" val="1133718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3737" y="476249"/>
            <a:ext cx="8281555" cy="5509200"/>
          </a:xfrm>
          <a:prstGeom prst="rect">
            <a:avLst/>
          </a:prstGeom>
        </p:spPr>
        <p:txBody>
          <a:bodyPr wrap="square">
            <a:spAutoFit/>
          </a:bodyPr>
          <a:lstStyle/>
          <a:p>
            <a:pPr marL="342900" indent="-342900">
              <a:buFont typeface="Wingdings" panose="05000000000000000000" pitchFamily="2" charset="2"/>
              <a:buChar char="Ø"/>
            </a:pPr>
            <a:r>
              <a:rPr lang="es-MX" sz="3200" b="1" dirty="0">
                <a:solidFill>
                  <a:schemeClr val="accent2">
                    <a:lumMod val="75000"/>
                  </a:schemeClr>
                </a:solidFill>
              </a:rPr>
              <a:t>La violencia de estudiantes hacia las profesoras o </a:t>
            </a:r>
            <a:r>
              <a:rPr lang="es-MX" sz="3200" b="1" dirty="0">
                <a:solidFill>
                  <a:schemeClr val="accent2">
                    <a:lumMod val="75000"/>
                  </a:schemeClr>
                </a:solidFill>
              </a:rPr>
              <a:t>profesores: </a:t>
            </a:r>
            <a:r>
              <a:rPr lang="es-MX" sz="3200" dirty="0"/>
              <a:t>falta </a:t>
            </a:r>
            <a:r>
              <a:rPr lang="es-MX" sz="3200" dirty="0"/>
              <a:t>de respeto, provocaciones verbales constantes en el aula de </a:t>
            </a:r>
            <a:r>
              <a:rPr lang="es-MX" sz="3200" dirty="0"/>
              <a:t>clase, indisciplinas, </a:t>
            </a:r>
            <a:r>
              <a:rPr lang="es-MX" sz="3200" dirty="0"/>
              <a:t>amenazas, actitudes hostiles. </a:t>
            </a:r>
            <a:r>
              <a:rPr lang="es-MX" sz="3200" dirty="0"/>
              <a:t>Todos estos comportamientos, que en </a:t>
            </a:r>
            <a:r>
              <a:rPr lang="es-MX" sz="3200" dirty="0"/>
              <a:t>sí mismos </a:t>
            </a:r>
            <a:r>
              <a:rPr lang="es-MX" sz="3200" dirty="0"/>
              <a:t>no constituyen formas de violencia especialmente graves, por </a:t>
            </a:r>
            <a:r>
              <a:rPr lang="es-MX" sz="3200" dirty="0"/>
              <a:t>acumulación pueden </a:t>
            </a:r>
            <a:r>
              <a:rPr lang="es-MX" sz="3200" dirty="0"/>
              <a:t>llegar a hacer imposibles las actividades académicas y generar </a:t>
            </a:r>
            <a:r>
              <a:rPr lang="es-MX" sz="3200" dirty="0"/>
              <a:t>problemas delicados </a:t>
            </a:r>
            <a:r>
              <a:rPr lang="es-MX" sz="3200" dirty="0"/>
              <a:t>entre los mismos alumnos y alumnas y entre </a:t>
            </a:r>
            <a:r>
              <a:rPr lang="es-MX" sz="3200" dirty="0"/>
              <a:t>los maestros </a:t>
            </a:r>
            <a:r>
              <a:rPr lang="es-MX" sz="3200" dirty="0"/>
              <a:t>y su </a:t>
            </a:r>
            <a:r>
              <a:rPr lang="es-MX" sz="3200" dirty="0" smtClean="0"/>
              <a:t>alumnado</a:t>
            </a:r>
            <a:endParaRPr lang="es-MX" sz="3200" dirty="0"/>
          </a:p>
        </p:txBody>
      </p:sp>
    </p:spTree>
    <p:extLst>
      <p:ext uri="{BB962C8B-B14F-4D97-AF65-F5344CB8AC3E}">
        <p14:creationId xmlns:p14="http://schemas.microsoft.com/office/powerpoint/2010/main" val="77511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2227" y="1075460"/>
            <a:ext cx="8011391" cy="3931846"/>
          </a:xfrm>
          <a:prstGeom prst="rect">
            <a:avLst/>
          </a:prstGeom>
          <a:noFill/>
        </p:spPr>
        <p:txBody>
          <a:bodyPr wrap="square" rtlCol="0">
            <a:spAutoFit/>
          </a:bodyPr>
          <a:lstStyle/>
          <a:p>
            <a:r>
              <a:rPr lang="es-ES" sz="4400" dirty="0" smtClean="0">
                <a:solidFill>
                  <a:schemeClr val="accent2">
                    <a:lumMod val="75000"/>
                  </a:schemeClr>
                </a:solidFill>
                <a:latin typeface="+mj-lt"/>
              </a:rPr>
              <a:t>Sumario</a:t>
            </a:r>
            <a:endParaRPr lang="es-ES" sz="4400" dirty="0">
              <a:solidFill>
                <a:schemeClr val="accent2">
                  <a:lumMod val="75000"/>
                </a:schemeClr>
              </a:solidFill>
              <a:latin typeface="+mj-lt"/>
            </a:endParaRPr>
          </a:p>
          <a:p>
            <a:endParaRPr lang="es-ES" sz="1350" dirty="0"/>
          </a:p>
          <a:p>
            <a:r>
              <a:rPr lang="es-ES" sz="3200" dirty="0"/>
              <a:t>Violencia: definición, tipos de violencia, categorías de la violencia doméstica. Abuso: definición, tipos de abuso. Otras formas de explotación. Papel del maestro en la prevención de la violencia. </a:t>
            </a:r>
            <a:r>
              <a:rPr lang="es-ES" sz="3200" dirty="0"/>
              <a:t>Autoestima y </a:t>
            </a:r>
            <a:r>
              <a:rPr lang="es-ES" sz="3200" dirty="0" smtClean="0"/>
              <a:t>autoimagen</a:t>
            </a:r>
            <a:endParaRPr lang="en-US" sz="3200" dirty="0"/>
          </a:p>
        </p:txBody>
      </p:sp>
    </p:spTree>
    <p:extLst>
      <p:ext uri="{BB962C8B-B14F-4D97-AF65-F5344CB8AC3E}">
        <p14:creationId xmlns:p14="http://schemas.microsoft.com/office/powerpoint/2010/main" val="487554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2283" y="1605396"/>
            <a:ext cx="7886700" cy="2554545"/>
          </a:xfrm>
          <a:prstGeom prst="rect">
            <a:avLst/>
          </a:prstGeom>
        </p:spPr>
        <p:txBody>
          <a:bodyPr wrap="square">
            <a:spAutoFit/>
          </a:bodyPr>
          <a:lstStyle/>
          <a:p>
            <a:r>
              <a:rPr lang="es-MX" sz="3200" b="1" dirty="0">
                <a:solidFill>
                  <a:schemeClr val="accent2">
                    <a:lumMod val="75000"/>
                  </a:schemeClr>
                </a:solidFill>
              </a:rPr>
              <a:t>¿Qué es el abuso? </a:t>
            </a:r>
            <a:r>
              <a:rPr lang="es-MX" sz="3200" dirty="0"/>
              <a:t>es cualquier clase </a:t>
            </a:r>
            <a:r>
              <a:rPr lang="es-MX" sz="3200" dirty="0"/>
              <a:t>de comportamiento </a:t>
            </a:r>
            <a:r>
              <a:rPr lang="es-MX" sz="3200" dirty="0"/>
              <a:t>que utiliza una </a:t>
            </a:r>
            <a:r>
              <a:rPr lang="es-MX" sz="3200" dirty="0"/>
              <a:t>persona para </a:t>
            </a:r>
            <a:r>
              <a:rPr lang="es-MX" sz="3200" dirty="0"/>
              <a:t>controlar a otra, haciendo uso </a:t>
            </a:r>
            <a:r>
              <a:rPr lang="es-MX" sz="3200" dirty="0"/>
              <a:t>del poder</a:t>
            </a:r>
            <a:r>
              <a:rPr lang="es-MX" sz="3200" dirty="0"/>
              <a:t>, miedo e intimidación. </a:t>
            </a:r>
            <a:r>
              <a:rPr lang="es-MX" sz="3200" dirty="0"/>
              <a:t>Puede </a:t>
            </a:r>
            <a:r>
              <a:rPr lang="es-MX" sz="3200" dirty="0"/>
              <a:t>haber abuso </a:t>
            </a:r>
            <a:r>
              <a:rPr lang="es-MX" sz="3200" dirty="0"/>
              <a:t>emocional, psicológico y abuso </a:t>
            </a:r>
            <a:r>
              <a:rPr lang="es-MX" sz="3200" dirty="0" smtClean="0"/>
              <a:t>sexual</a:t>
            </a:r>
            <a:endParaRPr lang="en-US" sz="3200" dirty="0"/>
          </a:p>
        </p:txBody>
      </p:sp>
    </p:spTree>
    <p:extLst>
      <p:ext uri="{BB962C8B-B14F-4D97-AF65-F5344CB8AC3E}">
        <p14:creationId xmlns:p14="http://schemas.microsoft.com/office/powerpoint/2010/main" val="2524877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464" y="1418359"/>
            <a:ext cx="8156864" cy="3046988"/>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Abuso emocional: </a:t>
            </a:r>
            <a:r>
              <a:rPr lang="es-MX" sz="3200" dirty="0"/>
              <a:t>es toda acción que cause daño a la autoestima o al </a:t>
            </a:r>
            <a:r>
              <a:rPr lang="es-MX" sz="3200" dirty="0"/>
              <a:t>desarrollo potencial </a:t>
            </a:r>
            <a:r>
              <a:rPr lang="es-MX" sz="3200" dirty="0"/>
              <a:t>de los niños, niñas y adolescentes. </a:t>
            </a:r>
            <a:r>
              <a:rPr lang="es-MX" sz="3200" dirty="0"/>
              <a:t>Puede ser a través de </a:t>
            </a:r>
            <a:r>
              <a:rPr lang="es-MX" sz="3200" dirty="0"/>
              <a:t>insultos, manipulación</a:t>
            </a:r>
            <a:r>
              <a:rPr lang="es-MX" sz="3200" dirty="0"/>
              <a:t>, humillación, explotación, rechazo, burlas, entre </a:t>
            </a:r>
            <a:r>
              <a:rPr lang="es-MX" sz="3200" dirty="0" smtClean="0"/>
              <a:t>otros</a:t>
            </a:r>
            <a:endParaRPr lang="en-US" sz="3200" dirty="0"/>
          </a:p>
        </p:txBody>
      </p:sp>
    </p:spTree>
    <p:extLst>
      <p:ext uri="{BB962C8B-B14F-4D97-AF65-F5344CB8AC3E}">
        <p14:creationId xmlns:p14="http://schemas.microsoft.com/office/powerpoint/2010/main" val="7947920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900" y="1407968"/>
            <a:ext cx="8312727" cy="3046988"/>
          </a:xfrm>
          <a:prstGeom prst="rect">
            <a:avLst/>
          </a:prstGeom>
        </p:spPr>
        <p:txBody>
          <a:bodyPr wrap="square">
            <a:spAutoFit/>
          </a:bodyPr>
          <a:lstStyle/>
          <a:p>
            <a:pPr marL="428625" indent="-428625">
              <a:buFont typeface="Wingdings" panose="05000000000000000000" pitchFamily="2" charset="2"/>
              <a:buChar char="Ø"/>
            </a:pPr>
            <a:r>
              <a:rPr lang="en-US" sz="3200" b="1" dirty="0" err="1">
                <a:solidFill>
                  <a:schemeClr val="accent2">
                    <a:lumMod val="75000"/>
                  </a:schemeClr>
                </a:solidFill>
              </a:rPr>
              <a:t>Abuso</a:t>
            </a:r>
            <a:r>
              <a:rPr lang="en-US" sz="3200" b="1" dirty="0">
                <a:solidFill>
                  <a:schemeClr val="accent2">
                    <a:lumMod val="75000"/>
                  </a:schemeClr>
                </a:solidFill>
              </a:rPr>
              <a:t> </a:t>
            </a:r>
            <a:r>
              <a:rPr lang="en-US" sz="3200" b="1" dirty="0" err="1">
                <a:solidFill>
                  <a:schemeClr val="accent2">
                    <a:lumMod val="75000"/>
                  </a:schemeClr>
                </a:solidFill>
              </a:rPr>
              <a:t>psicológico</a:t>
            </a:r>
            <a:r>
              <a:rPr lang="en-US" sz="3200" b="1" dirty="0">
                <a:solidFill>
                  <a:schemeClr val="accent2">
                    <a:lumMod val="75000"/>
                  </a:schemeClr>
                </a:solidFill>
              </a:rPr>
              <a:t>: </a:t>
            </a:r>
            <a:r>
              <a:rPr lang="en-US" sz="3200" dirty="0" err="1"/>
              <a:t>comprende</a:t>
            </a:r>
            <a:r>
              <a:rPr lang="en-US" sz="3200" dirty="0"/>
              <a:t> </a:t>
            </a:r>
            <a:r>
              <a:rPr lang="en-US" sz="3200" dirty="0" err="1"/>
              <a:t>cualquier</a:t>
            </a:r>
            <a:r>
              <a:rPr lang="en-US" sz="3200" dirty="0"/>
              <a:t> </a:t>
            </a:r>
            <a:r>
              <a:rPr lang="en-US" sz="3200" dirty="0" err="1"/>
              <a:t>comportamiento</a:t>
            </a:r>
            <a:r>
              <a:rPr lang="en-US" sz="3200" dirty="0"/>
              <a:t> verbal o no </a:t>
            </a:r>
            <a:r>
              <a:rPr lang="en-US" sz="3200" dirty="0"/>
              <a:t>verbal </a:t>
            </a:r>
            <a:r>
              <a:rPr lang="es-MX" sz="3200" dirty="0"/>
              <a:t>que </a:t>
            </a:r>
            <a:r>
              <a:rPr lang="es-MX" sz="3200" dirty="0"/>
              <a:t>de forma negativa afecta el bienestar emotivo o psicológico de las </a:t>
            </a:r>
            <a:r>
              <a:rPr lang="es-MX" sz="3200" dirty="0"/>
              <a:t>personas que </a:t>
            </a:r>
            <a:r>
              <a:rPr lang="es-MX" sz="3200" dirty="0"/>
              <a:t>lo sufren. Puede ser a través de insultos, amenazas, destrucción de </a:t>
            </a:r>
            <a:r>
              <a:rPr lang="es-MX" sz="3200" dirty="0"/>
              <a:t>objetos </a:t>
            </a:r>
            <a:r>
              <a:rPr lang="en-US" sz="3200" dirty="0" err="1"/>
              <a:t>personales</a:t>
            </a:r>
            <a:r>
              <a:rPr lang="en-US" sz="3200" dirty="0"/>
              <a:t>, entre </a:t>
            </a:r>
            <a:r>
              <a:rPr lang="en-US" sz="3200" dirty="0" err="1" smtClean="0"/>
              <a:t>otros</a:t>
            </a:r>
            <a:endParaRPr lang="en-US" sz="3200" dirty="0"/>
          </a:p>
        </p:txBody>
      </p:sp>
    </p:spTree>
    <p:extLst>
      <p:ext uri="{BB962C8B-B14F-4D97-AF65-F5344CB8AC3E}">
        <p14:creationId xmlns:p14="http://schemas.microsoft.com/office/powerpoint/2010/main" val="41161063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682" y="1470314"/>
            <a:ext cx="8354291" cy="3046988"/>
          </a:xfrm>
          <a:prstGeom prst="rect">
            <a:avLst/>
          </a:prstGeom>
        </p:spPr>
        <p:txBody>
          <a:bodyPr wrap="square">
            <a:spAutoFit/>
          </a:bodyPr>
          <a:lstStyle/>
          <a:p>
            <a:pPr marL="428625" indent="-428625">
              <a:buFont typeface="Wingdings" panose="05000000000000000000" pitchFamily="2" charset="2"/>
              <a:buChar char="Ø"/>
            </a:pPr>
            <a:r>
              <a:rPr lang="es-MX" sz="3200" b="1" dirty="0">
                <a:solidFill>
                  <a:schemeClr val="accent2">
                    <a:lumMod val="75000"/>
                  </a:schemeClr>
                </a:solidFill>
              </a:rPr>
              <a:t>Abuso sexual: </a:t>
            </a:r>
            <a:r>
              <a:rPr lang="es-MX" sz="3200" dirty="0"/>
              <a:t>cualquier actividad sexual entre dos personas que se dé sin </a:t>
            </a:r>
            <a:r>
              <a:rPr lang="es-MX" sz="3200" dirty="0"/>
              <a:t>el consentimiento </a:t>
            </a:r>
            <a:r>
              <a:rPr lang="es-MX" sz="3200" dirty="0"/>
              <a:t>de una de las dos es un abuso sexual. </a:t>
            </a:r>
            <a:r>
              <a:rPr lang="es-MX" sz="3200" dirty="0"/>
              <a:t>La actividad sexual </a:t>
            </a:r>
            <a:r>
              <a:rPr lang="es-MX" sz="3200" dirty="0"/>
              <a:t>no consentida </a:t>
            </a:r>
            <a:r>
              <a:rPr lang="es-MX" sz="3200" dirty="0"/>
              <a:t>puede implicar una caricia o un gesto; un manoseo de los senos o </a:t>
            </a:r>
            <a:r>
              <a:rPr lang="es-MX" sz="3200" dirty="0"/>
              <a:t>los genitales</a:t>
            </a:r>
            <a:r>
              <a:rPr lang="es-MX" sz="3200" dirty="0"/>
              <a:t>, o incluso el acto </a:t>
            </a:r>
            <a:r>
              <a:rPr lang="es-MX" sz="3200" dirty="0" smtClean="0"/>
              <a:t>sexual</a:t>
            </a:r>
            <a:endParaRPr lang="es-MX" sz="3200" i="1" dirty="0"/>
          </a:p>
        </p:txBody>
      </p:sp>
    </p:spTree>
    <p:extLst>
      <p:ext uri="{BB962C8B-B14F-4D97-AF65-F5344CB8AC3E}">
        <p14:creationId xmlns:p14="http://schemas.microsoft.com/office/powerpoint/2010/main" val="2423389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2282" y="1501486"/>
            <a:ext cx="8073737" cy="3046988"/>
          </a:xfrm>
          <a:prstGeom prst="rect">
            <a:avLst/>
          </a:prstGeom>
        </p:spPr>
        <p:txBody>
          <a:bodyPr wrap="square">
            <a:spAutoFit/>
          </a:bodyPr>
          <a:lstStyle/>
          <a:p>
            <a:r>
              <a:rPr lang="es-MX" sz="3200" dirty="0"/>
              <a:t>El abuso sexual implica amenazas, sobornos, humillación y violencia. Algunas </a:t>
            </a:r>
            <a:r>
              <a:rPr lang="es-MX" sz="3200" dirty="0"/>
              <a:t>veces el </a:t>
            </a:r>
            <a:r>
              <a:rPr lang="es-MX" sz="3200" dirty="0"/>
              <a:t>abusador amenaza u ofrece regalos para lograr su objetivo. </a:t>
            </a:r>
            <a:r>
              <a:rPr lang="es-MX" sz="3200" dirty="0"/>
              <a:t>También </a:t>
            </a:r>
            <a:r>
              <a:rPr lang="es-MX" sz="3200" dirty="0"/>
              <a:t>puede amenazar </a:t>
            </a:r>
            <a:r>
              <a:rPr lang="es-MX" sz="3200" dirty="0"/>
              <a:t>a su víctima con herirla o hacerle daño a su familia si dice algo sobre </a:t>
            </a:r>
            <a:r>
              <a:rPr lang="es-MX" sz="3200" dirty="0"/>
              <a:t>el </a:t>
            </a:r>
            <a:r>
              <a:rPr lang="en-US" sz="3200" dirty="0" err="1" smtClean="0"/>
              <a:t>abuso</a:t>
            </a:r>
            <a:endParaRPr lang="en-US" sz="3200" dirty="0"/>
          </a:p>
        </p:txBody>
      </p:sp>
    </p:spTree>
    <p:extLst>
      <p:ext uri="{BB962C8B-B14F-4D97-AF65-F5344CB8AC3E}">
        <p14:creationId xmlns:p14="http://schemas.microsoft.com/office/powerpoint/2010/main" val="1398754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9937" y="1709305"/>
            <a:ext cx="8125691" cy="2554545"/>
          </a:xfrm>
          <a:prstGeom prst="rect">
            <a:avLst/>
          </a:prstGeom>
        </p:spPr>
        <p:txBody>
          <a:bodyPr wrap="square">
            <a:spAutoFit/>
          </a:bodyPr>
          <a:lstStyle/>
          <a:p>
            <a:r>
              <a:rPr lang="es-MX" sz="3200" dirty="0"/>
              <a:t>El abusador puede también obligar a la persona violentada a realizar </a:t>
            </a:r>
            <a:r>
              <a:rPr lang="es-MX" sz="3200" dirty="0"/>
              <a:t>cualquier tipo </a:t>
            </a:r>
            <a:r>
              <a:rPr lang="es-MX" sz="3200" dirty="0"/>
              <a:t>de intercambio sexual por la fuerza o inducirla hacia la pornografía o </a:t>
            </a:r>
            <a:r>
              <a:rPr lang="es-MX" sz="3200" dirty="0"/>
              <a:t>la prostitución</a:t>
            </a:r>
            <a:r>
              <a:rPr lang="es-MX" sz="3200" dirty="0"/>
              <a:t>, el turismo sexual con adolescentes, entre </a:t>
            </a:r>
            <a:r>
              <a:rPr lang="es-MX" sz="3200" dirty="0" smtClean="0"/>
              <a:t>otros</a:t>
            </a:r>
            <a:endParaRPr lang="en-US" sz="3200" dirty="0"/>
          </a:p>
        </p:txBody>
      </p:sp>
    </p:spTree>
    <p:extLst>
      <p:ext uri="{BB962C8B-B14F-4D97-AF65-F5344CB8AC3E}">
        <p14:creationId xmlns:p14="http://schemas.microsoft.com/office/powerpoint/2010/main" val="24291755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3001" y="2999590"/>
            <a:ext cx="6951518" cy="769441"/>
          </a:xfrm>
          <a:prstGeom prst="rect">
            <a:avLst/>
          </a:prstGeom>
        </p:spPr>
        <p:txBody>
          <a:bodyPr wrap="square">
            <a:spAutoFit/>
          </a:bodyPr>
          <a:lstStyle/>
          <a:p>
            <a:pPr algn="ctr"/>
            <a:r>
              <a:rPr lang="en-US" sz="4400" dirty="0" err="1">
                <a:solidFill>
                  <a:schemeClr val="accent2">
                    <a:lumMod val="75000"/>
                  </a:schemeClr>
                </a:solidFill>
                <a:latin typeface="+mj-lt"/>
              </a:rPr>
              <a:t>Otras</a:t>
            </a:r>
            <a:r>
              <a:rPr lang="en-US" sz="4400" dirty="0">
                <a:solidFill>
                  <a:schemeClr val="accent2">
                    <a:lumMod val="75000"/>
                  </a:schemeClr>
                </a:solidFill>
                <a:latin typeface="+mj-lt"/>
              </a:rPr>
              <a:t> </a:t>
            </a:r>
            <a:r>
              <a:rPr lang="en-US" sz="4400" dirty="0" err="1">
                <a:solidFill>
                  <a:schemeClr val="accent2">
                    <a:lumMod val="75000"/>
                  </a:schemeClr>
                </a:solidFill>
                <a:latin typeface="+mj-lt"/>
              </a:rPr>
              <a:t>formas</a:t>
            </a:r>
            <a:r>
              <a:rPr lang="en-US" sz="4400" dirty="0">
                <a:solidFill>
                  <a:schemeClr val="accent2">
                    <a:lumMod val="75000"/>
                  </a:schemeClr>
                </a:solidFill>
                <a:latin typeface="+mj-lt"/>
              </a:rPr>
              <a:t> </a:t>
            </a:r>
            <a:r>
              <a:rPr lang="en-US" sz="4400" dirty="0">
                <a:solidFill>
                  <a:schemeClr val="accent2">
                    <a:lumMod val="75000"/>
                  </a:schemeClr>
                </a:solidFill>
                <a:latin typeface="+mj-lt"/>
              </a:rPr>
              <a:t>de </a:t>
            </a:r>
            <a:r>
              <a:rPr lang="en-US" sz="4400" dirty="0" err="1">
                <a:solidFill>
                  <a:schemeClr val="accent2">
                    <a:lumMod val="75000"/>
                  </a:schemeClr>
                </a:solidFill>
                <a:latin typeface="+mj-lt"/>
              </a:rPr>
              <a:t>explotación</a:t>
            </a:r>
            <a:endParaRPr lang="en-US" sz="4400" dirty="0">
              <a:solidFill>
                <a:schemeClr val="accent2">
                  <a:lumMod val="75000"/>
                </a:schemeClr>
              </a:solidFill>
              <a:latin typeface="+mj-lt"/>
            </a:endParaRPr>
          </a:p>
        </p:txBody>
      </p:sp>
    </p:spTree>
    <p:extLst>
      <p:ext uri="{BB962C8B-B14F-4D97-AF65-F5344CB8AC3E}">
        <p14:creationId xmlns:p14="http://schemas.microsoft.com/office/powerpoint/2010/main" val="38242038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1" y="2053980"/>
            <a:ext cx="7346372" cy="2554545"/>
          </a:xfrm>
          <a:prstGeom prst="rect">
            <a:avLst/>
          </a:prstGeom>
        </p:spPr>
        <p:txBody>
          <a:bodyPr wrap="square">
            <a:spAutoFit/>
          </a:bodyPr>
          <a:lstStyle/>
          <a:p>
            <a:r>
              <a:rPr lang="en-US" sz="3200" dirty="0"/>
              <a:t>-</a:t>
            </a:r>
            <a:r>
              <a:rPr lang="en-US" sz="3200" dirty="0" err="1"/>
              <a:t>Trata</a:t>
            </a:r>
            <a:r>
              <a:rPr lang="en-US" sz="3200" dirty="0"/>
              <a:t> </a:t>
            </a:r>
            <a:r>
              <a:rPr lang="en-US" sz="3200" dirty="0"/>
              <a:t>de </a:t>
            </a:r>
            <a:r>
              <a:rPr lang="en-US" sz="3200" dirty="0"/>
              <a:t>personas</a:t>
            </a:r>
          </a:p>
          <a:p>
            <a:endParaRPr lang="en-US" sz="3200" dirty="0"/>
          </a:p>
          <a:p>
            <a:r>
              <a:rPr lang="es-ES" sz="3200" dirty="0"/>
              <a:t>-Explotación sexual comercial</a:t>
            </a:r>
          </a:p>
          <a:p>
            <a:endParaRPr lang="es-ES" sz="3200" dirty="0"/>
          </a:p>
          <a:p>
            <a:r>
              <a:rPr lang="es-ES" sz="3200" dirty="0"/>
              <a:t>-Pornografía infantil</a:t>
            </a:r>
            <a:endParaRPr lang="en-US" sz="3200" dirty="0"/>
          </a:p>
        </p:txBody>
      </p:sp>
    </p:spTree>
    <p:extLst>
      <p:ext uri="{BB962C8B-B14F-4D97-AF65-F5344CB8AC3E}">
        <p14:creationId xmlns:p14="http://schemas.microsoft.com/office/powerpoint/2010/main" val="2820487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4627" y="1646959"/>
            <a:ext cx="7793182" cy="1077218"/>
          </a:xfrm>
          <a:prstGeom prst="rect">
            <a:avLst/>
          </a:prstGeom>
        </p:spPr>
        <p:txBody>
          <a:bodyPr wrap="square">
            <a:spAutoFit/>
          </a:bodyPr>
          <a:lstStyle/>
          <a:p>
            <a:r>
              <a:rPr lang="es-MX" sz="3200" dirty="0"/>
              <a:t>Papel de la maestra y del maestro en la prevención de </a:t>
            </a:r>
            <a:r>
              <a:rPr lang="es-MX" sz="3200" dirty="0"/>
              <a:t>la </a:t>
            </a:r>
            <a:r>
              <a:rPr lang="en-US" sz="3200" dirty="0" err="1"/>
              <a:t>violencia</a:t>
            </a:r>
            <a:endParaRPr lang="en-US" sz="32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464" y="3066183"/>
            <a:ext cx="1896991" cy="2529321"/>
          </a:xfrm>
          <a:prstGeom prst="rect">
            <a:avLst/>
          </a:prstGeom>
        </p:spPr>
      </p:pic>
    </p:spTree>
    <p:extLst>
      <p:ext uri="{BB962C8B-B14F-4D97-AF65-F5344CB8AC3E}">
        <p14:creationId xmlns:p14="http://schemas.microsoft.com/office/powerpoint/2010/main" val="4257182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2673" y="711778"/>
            <a:ext cx="7897091" cy="5016758"/>
          </a:xfrm>
          <a:prstGeom prst="rect">
            <a:avLst/>
          </a:prstGeom>
        </p:spPr>
        <p:txBody>
          <a:bodyPr wrap="square">
            <a:spAutoFit/>
          </a:bodyPr>
          <a:lstStyle/>
          <a:p>
            <a:r>
              <a:rPr lang="es-MX" sz="3200" dirty="0"/>
              <a:t>Por su contacto directo con niños, niñas, adolescentes, padres y madres de </a:t>
            </a:r>
            <a:r>
              <a:rPr lang="es-MX" sz="3200" dirty="0"/>
              <a:t>familia, las </a:t>
            </a:r>
            <a:r>
              <a:rPr lang="es-MX" sz="3200" dirty="0"/>
              <a:t>docentes y los docentes pueden desempeñar un rol muy importante en </a:t>
            </a:r>
            <a:r>
              <a:rPr lang="es-MX" sz="3200" dirty="0"/>
              <a:t>la detección </a:t>
            </a:r>
            <a:r>
              <a:rPr lang="es-MX" sz="3200" dirty="0"/>
              <a:t>de casos de violencia. También pueden orientar sobre leyes y </a:t>
            </a:r>
            <a:r>
              <a:rPr lang="es-MX" sz="3200" dirty="0"/>
              <a:t>medidas preventivas </a:t>
            </a:r>
            <a:r>
              <a:rPr lang="es-MX" sz="3200" dirty="0"/>
              <a:t>que permitan ayudar y orientar a padres y madres de familia y </a:t>
            </a:r>
            <a:r>
              <a:rPr lang="es-MX" sz="3200" dirty="0"/>
              <a:t>a las </a:t>
            </a:r>
            <a:r>
              <a:rPr lang="es-MX" sz="3200" dirty="0"/>
              <a:t>propias víctimas sobre lo que hay que hacer cuando se presenten casos </a:t>
            </a:r>
            <a:r>
              <a:rPr lang="es-MX" sz="3200" dirty="0"/>
              <a:t>de </a:t>
            </a:r>
            <a:r>
              <a:rPr lang="en-US" sz="3200" dirty="0" err="1"/>
              <a:t>violencia</a:t>
            </a:r>
            <a:r>
              <a:rPr lang="en-US" sz="3200" dirty="0"/>
              <a:t> </a:t>
            </a:r>
            <a:r>
              <a:rPr lang="en-US" sz="3200" dirty="0"/>
              <a:t>familiar o </a:t>
            </a:r>
            <a:r>
              <a:rPr lang="en-US" sz="3200" dirty="0" err="1"/>
              <a:t>abuso</a:t>
            </a:r>
            <a:r>
              <a:rPr lang="en-US" sz="3200" dirty="0"/>
              <a:t> </a:t>
            </a:r>
            <a:r>
              <a:rPr lang="en-US" sz="3200" dirty="0" smtClean="0"/>
              <a:t>sexual</a:t>
            </a:r>
            <a:endParaRPr lang="en-US" sz="3200" dirty="0"/>
          </a:p>
        </p:txBody>
      </p:sp>
    </p:spTree>
    <p:extLst>
      <p:ext uri="{BB962C8B-B14F-4D97-AF65-F5344CB8AC3E}">
        <p14:creationId xmlns:p14="http://schemas.microsoft.com/office/powerpoint/2010/main" val="373649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5236" y="805296"/>
            <a:ext cx="7159337" cy="3262432"/>
          </a:xfrm>
          <a:prstGeom prst="rect">
            <a:avLst/>
          </a:prstGeom>
        </p:spPr>
        <p:txBody>
          <a:bodyPr wrap="square">
            <a:spAutoFit/>
          </a:bodyPr>
          <a:lstStyle/>
          <a:p>
            <a:pPr algn="just"/>
            <a:r>
              <a:rPr lang="es-MX" sz="2800" i="1" dirty="0" smtClean="0">
                <a:latin typeface="Bodoni MT" panose="02070603080606020203" pitchFamily="18" charset="0"/>
                <a:ea typeface="MingLiU_HKSCS-ExtB" panose="02020500000000000000" pitchFamily="18" charset="-120"/>
              </a:rPr>
              <a:t>La violencia que se ejerce sobre los niños y las niñas es devuelta luego a la sociedad… Una niña o niño castigado y humillado en nombre de la educación, interioriza muy pronto el lenguaje de la violencia y lo incorpora como el único medio de comunicación eficaz.</a:t>
            </a:r>
          </a:p>
          <a:p>
            <a:endParaRPr lang="en-US" sz="1400" i="1" dirty="0" smtClean="0">
              <a:latin typeface="RQDBAA+TwCenMT-Italic"/>
            </a:endParaRPr>
          </a:p>
          <a:p>
            <a:pPr algn="r"/>
            <a:r>
              <a:rPr lang="es-MX" sz="2400" i="1" dirty="0" smtClean="0">
                <a:latin typeface="Bodoni MT" panose="02070603080606020203" pitchFamily="18" charset="0"/>
                <a:ea typeface="MingLiU_HKSCS-ExtB" panose="02020500000000000000" pitchFamily="18" charset="-120"/>
              </a:rPr>
              <a:t>Alice Miller, El origen del odio</a:t>
            </a:r>
            <a:endParaRPr lang="en-US" sz="2400" i="1" dirty="0">
              <a:latin typeface="Bodoni MT" panose="02070603080606020203" pitchFamily="18" charset="0"/>
              <a:ea typeface="MingLiU_HKSCS-ExtB" panose="02020500000000000000" pitchFamily="18" charset="-12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340" y="3735532"/>
            <a:ext cx="2570552" cy="1931516"/>
          </a:xfrm>
          <a:prstGeom prst="rect">
            <a:avLst/>
          </a:prstGeom>
        </p:spPr>
      </p:pic>
    </p:spTree>
    <p:extLst>
      <p:ext uri="{BB962C8B-B14F-4D97-AF65-F5344CB8AC3E}">
        <p14:creationId xmlns:p14="http://schemas.microsoft.com/office/powerpoint/2010/main" val="28454103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5300" y="1362940"/>
            <a:ext cx="8208818" cy="4031873"/>
          </a:xfrm>
          <a:prstGeom prst="rect">
            <a:avLst/>
          </a:prstGeom>
        </p:spPr>
        <p:txBody>
          <a:bodyPr wrap="square">
            <a:spAutoFit/>
          </a:bodyPr>
          <a:lstStyle/>
          <a:p>
            <a:r>
              <a:rPr lang="es-MX" sz="3200" dirty="0"/>
              <a:t>Los docentes y las docentes deben conocer, por ejemplo, cual es el </a:t>
            </a:r>
            <a:r>
              <a:rPr lang="es-MX" sz="3200" dirty="0"/>
              <a:t>comportamiento típico </a:t>
            </a:r>
            <a:r>
              <a:rPr lang="es-MX" sz="3200" dirty="0"/>
              <a:t>de un niño, niña o adolescente que está siendo maltratado o abusado. </a:t>
            </a:r>
            <a:r>
              <a:rPr lang="es-MX" sz="3200" dirty="0"/>
              <a:t>Deben saber </a:t>
            </a:r>
            <a:r>
              <a:rPr lang="es-MX" sz="3200" dirty="0"/>
              <a:t>qué se tiene que hacer en cada caso y poder orientar sobre dónde acudir </a:t>
            </a:r>
            <a:r>
              <a:rPr lang="es-MX" sz="3200" dirty="0"/>
              <a:t>a poner </a:t>
            </a:r>
            <a:r>
              <a:rPr lang="es-MX" sz="3200" dirty="0"/>
              <a:t>la denuncia o solicitar ayuda en caso de violencia o abuso </a:t>
            </a:r>
            <a:r>
              <a:rPr lang="es-MX" sz="3200" dirty="0" smtClean="0"/>
              <a:t>sexual</a:t>
            </a:r>
            <a:endParaRPr lang="en-US" sz="3200" dirty="0"/>
          </a:p>
        </p:txBody>
      </p:sp>
    </p:spTree>
    <p:extLst>
      <p:ext uri="{BB962C8B-B14F-4D97-AF65-F5344CB8AC3E}">
        <p14:creationId xmlns:p14="http://schemas.microsoft.com/office/powerpoint/2010/main" val="18121149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9936" y="1241714"/>
            <a:ext cx="8125691" cy="4524315"/>
          </a:xfrm>
          <a:prstGeom prst="rect">
            <a:avLst/>
          </a:prstGeom>
        </p:spPr>
        <p:txBody>
          <a:bodyPr wrap="square">
            <a:spAutoFit/>
          </a:bodyPr>
          <a:lstStyle/>
          <a:p>
            <a:r>
              <a:rPr lang="es-MX" sz="3200" dirty="0"/>
              <a:t>Poder ayudar a los niños y niñas que han sufrido violencia o que han </a:t>
            </a:r>
            <a:r>
              <a:rPr lang="es-MX" sz="3200" dirty="0"/>
              <a:t>sido abusados requiere haber sabido ganar su confianza en el día a día</a:t>
            </a:r>
            <a:r>
              <a:rPr lang="es-MX" sz="3200" dirty="0"/>
              <a:t>. En caso de llegarse a presentar una situación de violencia o abuso, el </a:t>
            </a:r>
            <a:r>
              <a:rPr lang="es-MX" sz="3200" dirty="0"/>
              <a:t>haber establecido la comunicación y confianza necesaria facilitará que el niño se </a:t>
            </a:r>
            <a:r>
              <a:rPr lang="en-US" sz="3200" dirty="0"/>
              <a:t> </a:t>
            </a:r>
            <a:r>
              <a:rPr lang="es-MX" sz="3200" dirty="0"/>
              <a:t>atreva </a:t>
            </a:r>
            <a:r>
              <a:rPr lang="es-MX" sz="3200" dirty="0"/>
              <a:t>a contar la verdad y se podrán tomar las medidas </a:t>
            </a:r>
            <a:r>
              <a:rPr lang="es-MX" sz="3200" dirty="0" smtClean="0"/>
              <a:t>pertinentes</a:t>
            </a:r>
            <a:endParaRPr lang="en-US" sz="3200" dirty="0"/>
          </a:p>
        </p:txBody>
      </p:sp>
    </p:spTree>
    <p:extLst>
      <p:ext uri="{BB962C8B-B14F-4D97-AF65-F5344CB8AC3E}">
        <p14:creationId xmlns:p14="http://schemas.microsoft.com/office/powerpoint/2010/main" val="31865644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7255" y="843395"/>
            <a:ext cx="8146473" cy="5016758"/>
          </a:xfrm>
          <a:prstGeom prst="rect">
            <a:avLst/>
          </a:prstGeom>
        </p:spPr>
        <p:txBody>
          <a:bodyPr wrap="square">
            <a:spAutoFit/>
          </a:bodyPr>
          <a:lstStyle/>
          <a:p>
            <a:r>
              <a:rPr lang="es-MX" sz="3200" dirty="0">
                <a:solidFill>
                  <a:srgbClr val="000000"/>
                </a:solidFill>
              </a:rPr>
              <a:t>La </a:t>
            </a:r>
            <a:r>
              <a:rPr lang="es-MX" sz="3200" dirty="0">
                <a:solidFill>
                  <a:schemeClr val="accent2">
                    <a:lumMod val="75000"/>
                  </a:schemeClr>
                </a:solidFill>
              </a:rPr>
              <a:t>autoestima</a:t>
            </a:r>
            <a:r>
              <a:rPr lang="es-MX" sz="3200" dirty="0">
                <a:solidFill>
                  <a:srgbClr val="000000"/>
                </a:solidFill>
              </a:rPr>
              <a:t> es la unión de dos sentimientos: el sentimiento de capacidad “yo puedo” y el de valía personal “yo valgo”; es la valoración que cada persona hace de </a:t>
            </a:r>
            <a:r>
              <a:rPr lang="es-MX" sz="3200" dirty="0">
                <a:solidFill>
                  <a:srgbClr val="000000"/>
                </a:solidFill>
              </a:rPr>
              <a:t>sí </a:t>
            </a:r>
            <a:r>
              <a:rPr lang="es-MX" sz="3200" dirty="0">
                <a:solidFill>
                  <a:srgbClr val="000000"/>
                </a:solidFill>
              </a:rPr>
              <a:t>misma, se pueden valorar aspectos concretos (como la apariencia física) o generales (sentirse que uno vale poco) </a:t>
            </a:r>
            <a:r>
              <a:rPr lang="es-MX" sz="3200" dirty="0">
                <a:solidFill>
                  <a:srgbClr val="000000"/>
                </a:solidFill>
              </a:rPr>
              <a:t>cómo </a:t>
            </a:r>
            <a:r>
              <a:rPr lang="es-MX" sz="3200" dirty="0">
                <a:solidFill>
                  <a:srgbClr val="000000"/>
                </a:solidFill>
              </a:rPr>
              <a:t>nos vemos, sentimos y valoramos a nosotros mismos e influye en nuestro comportamiento y en </a:t>
            </a:r>
            <a:r>
              <a:rPr lang="es-MX" sz="3200" dirty="0">
                <a:solidFill>
                  <a:srgbClr val="000000"/>
                </a:solidFill>
              </a:rPr>
              <a:t>cómo </a:t>
            </a:r>
            <a:r>
              <a:rPr lang="es-MX" sz="3200" dirty="0">
                <a:solidFill>
                  <a:srgbClr val="000000"/>
                </a:solidFill>
              </a:rPr>
              <a:t>nos relacionamos con los </a:t>
            </a:r>
            <a:r>
              <a:rPr lang="es-MX" sz="3200" dirty="0" smtClean="0">
                <a:solidFill>
                  <a:srgbClr val="000000"/>
                </a:solidFill>
              </a:rPr>
              <a:t>demás </a:t>
            </a:r>
            <a:endParaRPr lang="en-US" sz="3200" dirty="0"/>
          </a:p>
        </p:txBody>
      </p:sp>
    </p:spTree>
    <p:extLst>
      <p:ext uri="{BB962C8B-B14F-4D97-AF65-F5344CB8AC3E}">
        <p14:creationId xmlns:p14="http://schemas.microsoft.com/office/powerpoint/2010/main" val="21358573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802824"/>
            <a:ext cx="8073737" cy="2862322"/>
          </a:xfrm>
          <a:prstGeom prst="rect">
            <a:avLst/>
          </a:prstGeom>
        </p:spPr>
        <p:txBody>
          <a:bodyPr wrap="square">
            <a:spAutoFit/>
          </a:bodyPr>
          <a:lstStyle/>
          <a:p>
            <a:pPr algn="just"/>
            <a:r>
              <a:rPr lang="es-MX" sz="3600" dirty="0">
                <a:solidFill>
                  <a:schemeClr val="accent2">
                    <a:lumMod val="75000"/>
                  </a:schemeClr>
                </a:solidFill>
              </a:rPr>
              <a:t>Esta capacidad de auto valorarnos se desarrolla a lo largo de la vida, no surge de un momento a otro. </a:t>
            </a:r>
            <a:r>
              <a:rPr lang="es-MX" sz="3600" dirty="0">
                <a:solidFill>
                  <a:schemeClr val="accent2">
                    <a:lumMod val="75000"/>
                  </a:schemeClr>
                </a:solidFill>
              </a:rPr>
              <a:t>Se forma a partir de nuestras propias experiencias, logros y de la influencias del medio en que </a:t>
            </a:r>
            <a:r>
              <a:rPr lang="es-MX" sz="3600" dirty="0" smtClean="0">
                <a:solidFill>
                  <a:schemeClr val="accent2">
                    <a:lumMod val="75000"/>
                  </a:schemeClr>
                </a:solidFill>
              </a:rPr>
              <a:t>vivimos</a:t>
            </a:r>
            <a:endParaRPr lang="en-US" sz="3600" dirty="0">
              <a:solidFill>
                <a:schemeClr val="accent2">
                  <a:lumMod val="75000"/>
                </a:schemeClr>
              </a:solidFill>
            </a:endParaRPr>
          </a:p>
        </p:txBody>
      </p:sp>
    </p:spTree>
    <p:extLst>
      <p:ext uri="{BB962C8B-B14F-4D97-AF65-F5344CB8AC3E}">
        <p14:creationId xmlns:p14="http://schemas.microsoft.com/office/powerpoint/2010/main" val="31497826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682" y="1511878"/>
            <a:ext cx="8427027" cy="3046988"/>
          </a:xfrm>
          <a:prstGeom prst="rect">
            <a:avLst/>
          </a:prstGeom>
        </p:spPr>
        <p:txBody>
          <a:bodyPr wrap="square">
            <a:spAutoFit/>
          </a:bodyPr>
          <a:lstStyle/>
          <a:p>
            <a:r>
              <a:rPr lang="es-MX" sz="3200" dirty="0">
                <a:solidFill>
                  <a:srgbClr val="000000"/>
                </a:solidFill>
              </a:rPr>
              <a:t>Quienes tienen una visión realista y positiva de </a:t>
            </a:r>
            <a:r>
              <a:rPr lang="es-MX" sz="3200" dirty="0">
                <a:solidFill>
                  <a:srgbClr val="000000"/>
                </a:solidFill>
              </a:rPr>
              <a:t>sí </a:t>
            </a:r>
            <a:r>
              <a:rPr lang="es-MX" sz="3200" dirty="0">
                <a:solidFill>
                  <a:srgbClr val="000000"/>
                </a:solidFill>
              </a:rPr>
              <a:t>mismos se estiman, se sienten a gusto consigo mismos, seguros de </a:t>
            </a:r>
            <a:r>
              <a:rPr lang="es-MX" sz="3200" dirty="0">
                <a:solidFill>
                  <a:srgbClr val="000000"/>
                </a:solidFill>
              </a:rPr>
              <a:t>sí mismos, </a:t>
            </a:r>
            <a:r>
              <a:rPr lang="es-MX" sz="3200" dirty="0">
                <a:solidFill>
                  <a:srgbClr val="000000"/>
                </a:solidFill>
              </a:rPr>
              <a:t>sin temor al rechazo o al fracaso, conocen sus límites, tienen menos dificultades para relacionarse con los demás social, laboral y </a:t>
            </a:r>
            <a:r>
              <a:rPr lang="es-MX" sz="3200" dirty="0" smtClean="0">
                <a:solidFill>
                  <a:srgbClr val="000000"/>
                </a:solidFill>
              </a:rPr>
              <a:t>sexualmente</a:t>
            </a:r>
            <a:endParaRPr lang="en-US" sz="3200" dirty="0"/>
          </a:p>
        </p:txBody>
      </p:sp>
    </p:spTree>
    <p:extLst>
      <p:ext uri="{BB962C8B-B14F-4D97-AF65-F5344CB8AC3E}">
        <p14:creationId xmlns:p14="http://schemas.microsoft.com/office/powerpoint/2010/main" val="39881186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92" y="1418359"/>
            <a:ext cx="8136082" cy="3046988"/>
          </a:xfrm>
          <a:prstGeom prst="rect">
            <a:avLst/>
          </a:prstGeom>
        </p:spPr>
        <p:txBody>
          <a:bodyPr wrap="square">
            <a:spAutoFit/>
          </a:bodyPr>
          <a:lstStyle/>
          <a:p>
            <a:r>
              <a:rPr lang="es-MX" sz="3200" dirty="0">
                <a:solidFill>
                  <a:srgbClr val="000000"/>
                </a:solidFill>
              </a:rPr>
              <a:t>En cuanto a la sexualidad tener una alta autoestima reduce los riesgos de establecer relaciones no saludables, de frustraciones por no tener relaciones más satisfactorias así como de involucrarse en actividades de riesgo como tener actividad sexual sin </a:t>
            </a:r>
            <a:r>
              <a:rPr lang="es-MX" sz="3200" dirty="0" smtClean="0">
                <a:solidFill>
                  <a:srgbClr val="000000"/>
                </a:solidFill>
              </a:rPr>
              <a:t>protección </a:t>
            </a:r>
            <a:endParaRPr lang="en-US" sz="3200" dirty="0"/>
          </a:p>
        </p:txBody>
      </p:sp>
    </p:spTree>
    <p:extLst>
      <p:ext uri="{BB962C8B-B14F-4D97-AF65-F5344CB8AC3E}">
        <p14:creationId xmlns:p14="http://schemas.microsoft.com/office/powerpoint/2010/main" val="17933182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127" y="386195"/>
            <a:ext cx="8271164" cy="6124754"/>
          </a:xfrm>
          <a:prstGeom prst="rect">
            <a:avLst/>
          </a:prstGeom>
        </p:spPr>
        <p:txBody>
          <a:bodyPr wrap="square">
            <a:spAutoFit/>
          </a:bodyPr>
          <a:lstStyle/>
          <a:p>
            <a:r>
              <a:rPr lang="en-US" sz="2800" dirty="0" err="1">
                <a:solidFill>
                  <a:srgbClr val="000000"/>
                </a:solidFill>
              </a:rPr>
              <a:t>Según</a:t>
            </a:r>
            <a:r>
              <a:rPr lang="en-US" sz="2800" dirty="0">
                <a:solidFill>
                  <a:srgbClr val="000000"/>
                </a:solidFill>
              </a:rPr>
              <a:t> la </a:t>
            </a:r>
            <a:r>
              <a:rPr lang="en-US" sz="2800" dirty="0" err="1">
                <a:solidFill>
                  <a:srgbClr val="000000"/>
                </a:solidFill>
              </a:rPr>
              <a:t>psicología</a:t>
            </a:r>
            <a:r>
              <a:rPr lang="en-US" sz="2800" dirty="0">
                <a:solidFill>
                  <a:srgbClr val="000000"/>
                </a:solidFill>
              </a:rPr>
              <a:t> </a:t>
            </a:r>
            <a:r>
              <a:rPr lang="en-US" sz="2800" dirty="0" err="1">
                <a:solidFill>
                  <a:srgbClr val="000000"/>
                </a:solidFill>
              </a:rPr>
              <a:t>una</a:t>
            </a:r>
            <a:r>
              <a:rPr lang="en-US" sz="2800" dirty="0">
                <a:solidFill>
                  <a:srgbClr val="000000"/>
                </a:solidFill>
              </a:rPr>
              <a:t> persona con </a:t>
            </a:r>
            <a:r>
              <a:rPr lang="en-US" sz="2800" u="sng" dirty="0" err="1">
                <a:solidFill>
                  <a:srgbClr val="000000"/>
                </a:solidFill>
              </a:rPr>
              <a:t>autoestima</a:t>
            </a:r>
            <a:r>
              <a:rPr lang="en-US" sz="2800" u="sng" dirty="0">
                <a:solidFill>
                  <a:srgbClr val="000000"/>
                </a:solidFill>
              </a:rPr>
              <a:t> </a:t>
            </a:r>
            <a:r>
              <a:rPr lang="en-US" sz="2800" u="sng" dirty="0" err="1">
                <a:solidFill>
                  <a:srgbClr val="000000"/>
                </a:solidFill>
              </a:rPr>
              <a:t>positiva</a:t>
            </a:r>
            <a:r>
              <a:rPr lang="en-US" sz="2800" u="sng" dirty="0">
                <a:solidFill>
                  <a:srgbClr val="000000"/>
                </a:solidFill>
              </a:rPr>
              <a:t>: </a:t>
            </a:r>
            <a:endParaRPr lang="en-US" sz="2800" u="sng" dirty="0">
              <a:solidFill>
                <a:srgbClr val="000000"/>
              </a:solidFill>
            </a:endParaRPr>
          </a:p>
          <a:p>
            <a:endParaRPr lang="en-US" sz="2800" dirty="0">
              <a:solidFill>
                <a:srgbClr val="000000"/>
              </a:solidFill>
            </a:endParaRPr>
          </a:p>
          <a:p>
            <a:r>
              <a:rPr lang="en-US" sz="2800" dirty="0">
                <a:solidFill>
                  <a:srgbClr val="000000"/>
                </a:solidFill>
              </a:rPr>
              <a:t>*</a:t>
            </a:r>
            <a:r>
              <a:rPr lang="en-US" sz="2800" dirty="0" err="1">
                <a:solidFill>
                  <a:srgbClr val="000000"/>
                </a:solidFill>
              </a:rPr>
              <a:t>Asume</a:t>
            </a:r>
            <a:r>
              <a:rPr lang="en-US" sz="2800" dirty="0">
                <a:solidFill>
                  <a:srgbClr val="000000"/>
                </a:solidFill>
              </a:rPr>
              <a:t> </a:t>
            </a:r>
            <a:r>
              <a:rPr lang="en-US" sz="2800" dirty="0" err="1">
                <a:solidFill>
                  <a:srgbClr val="000000"/>
                </a:solidFill>
              </a:rPr>
              <a:t>responsabilidades</a:t>
            </a:r>
            <a:r>
              <a:rPr lang="en-US" sz="2800" dirty="0">
                <a:solidFill>
                  <a:srgbClr val="000000"/>
                </a:solidFill>
              </a:rPr>
              <a:t> con </a:t>
            </a:r>
            <a:r>
              <a:rPr lang="en-US" sz="2800" dirty="0" err="1" smtClean="0">
                <a:solidFill>
                  <a:srgbClr val="000000"/>
                </a:solidFill>
              </a:rPr>
              <a:t>facilidad</a:t>
            </a:r>
            <a:endParaRPr lang="en-US" sz="2800" dirty="0">
              <a:solidFill>
                <a:srgbClr val="000000"/>
              </a:solidFill>
            </a:endParaRPr>
          </a:p>
          <a:p>
            <a:r>
              <a:rPr lang="es-MX" sz="2800" dirty="0">
                <a:solidFill>
                  <a:srgbClr val="000000"/>
                </a:solidFill>
              </a:rPr>
              <a:t>*Está </a:t>
            </a:r>
            <a:r>
              <a:rPr lang="es-MX" sz="2800" dirty="0">
                <a:solidFill>
                  <a:srgbClr val="000000"/>
                </a:solidFill>
              </a:rPr>
              <a:t>orgullosa de sus </a:t>
            </a:r>
            <a:r>
              <a:rPr lang="es-MX" sz="2800" dirty="0" smtClean="0">
                <a:solidFill>
                  <a:srgbClr val="000000"/>
                </a:solidFill>
              </a:rPr>
              <a:t>logros </a:t>
            </a:r>
            <a:endParaRPr lang="es-MX" sz="2800" dirty="0">
              <a:solidFill>
                <a:srgbClr val="000000"/>
              </a:solidFill>
            </a:endParaRPr>
          </a:p>
          <a:p>
            <a:r>
              <a:rPr lang="es-MX" sz="2800" dirty="0">
                <a:solidFill>
                  <a:srgbClr val="000000"/>
                </a:solidFill>
              </a:rPr>
              <a:t>*Afronta </a:t>
            </a:r>
            <a:r>
              <a:rPr lang="es-MX" sz="2800" dirty="0">
                <a:solidFill>
                  <a:srgbClr val="000000"/>
                </a:solidFill>
              </a:rPr>
              <a:t>nuevos retos con </a:t>
            </a:r>
            <a:r>
              <a:rPr lang="es-MX" sz="2800" dirty="0" smtClean="0">
                <a:solidFill>
                  <a:srgbClr val="000000"/>
                </a:solidFill>
              </a:rPr>
              <a:t>entusiasmo</a:t>
            </a:r>
            <a:endParaRPr lang="es-MX" sz="2800" dirty="0">
              <a:solidFill>
                <a:srgbClr val="000000"/>
              </a:solidFill>
            </a:endParaRPr>
          </a:p>
          <a:p>
            <a:r>
              <a:rPr lang="es-MX" sz="2800" dirty="0">
                <a:solidFill>
                  <a:srgbClr val="000000"/>
                </a:solidFill>
              </a:rPr>
              <a:t>*Utiliza </a:t>
            </a:r>
            <a:r>
              <a:rPr lang="es-MX" sz="2800" dirty="0">
                <a:solidFill>
                  <a:srgbClr val="000000"/>
                </a:solidFill>
              </a:rPr>
              <a:t>sus medios, oportunidades y capacidades para modificar su vida de manera </a:t>
            </a:r>
            <a:r>
              <a:rPr lang="es-MX" sz="2800" dirty="0" smtClean="0">
                <a:solidFill>
                  <a:srgbClr val="000000"/>
                </a:solidFill>
              </a:rPr>
              <a:t>positiva</a:t>
            </a:r>
            <a:endParaRPr lang="es-MX" sz="2800" dirty="0">
              <a:solidFill>
                <a:srgbClr val="000000"/>
              </a:solidFill>
            </a:endParaRPr>
          </a:p>
          <a:p>
            <a:r>
              <a:rPr lang="es-MX" sz="2800" dirty="0">
                <a:solidFill>
                  <a:srgbClr val="000000"/>
                </a:solidFill>
              </a:rPr>
              <a:t>*Se </a:t>
            </a:r>
            <a:r>
              <a:rPr lang="es-MX" sz="2800" dirty="0">
                <a:solidFill>
                  <a:srgbClr val="000000"/>
                </a:solidFill>
              </a:rPr>
              <a:t>quiere y se respeta a sí misma y consigue el aprecio y respeto de quienes le </a:t>
            </a:r>
            <a:r>
              <a:rPr lang="es-MX" sz="2800" dirty="0" smtClean="0">
                <a:solidFill>
                  <a:srgbClr val="000000"/>
                </a:solidFill>
              </a:rPr>
              <a:t>rodean</a:t>
            </a:r>
            <a:endParaRPr lang="es-MX" sz="2800" dirty="0">
              <a:solidFill>
                <a:srgbClr val="000000"/>
              </a:solidFill>
            </a:endParaRPr>
          </a:p>
          <a:p>
            <a:r>
              <a:rPr lang="es-MX" sz="2800" dirty="0">
                <a:solidFill>
                  <a:srgbClr val="000000"/>
                </a:solidFill>
              </a:rPr>
              <a:t>*Rechaza </a:t>
            </a:r>
            <a:r>
              <a:rPr lang="es-MX" sz="2800" dirty="0">
                <a:solidFill>
                  <a:srgbClr val="000000"/>
                </a:solidFill>
              </a:rPr>
              <a:t>toda actitud negativa para la persona </a:t>
            </a:r>
            <a:r>
              <a:rPr lang="es-MX" sz="2800" dirty="0" smtClean="0">
                <a:solidFill>
                  <a:srgbClr val="000000"/>
                </a:solidFill>
              </a:rPr>
              <a:t>misma</a:t>
            </a:r>
            <a:endParaRPr lang="es-MX" sz="2800" dirty="0">
              <a:solidFill>
                <a:srgbClr val="000000"/>
              </a:solidFill>
            </a:endParaRPr>
          </a:p>
          <a:p>
            <a:r>
              <a:rPr lang="es-MX" sz="2800" dirty="0">
                <a:solidFill>
                  <a:srgbClr val="000000"/>
                </a:solidFill>
              </a:rPr>
              <a:t>*Expresa </a:t>
            </a:r>
            <a:r>
              <a:rPr lang="es-MX" sz="2800" dirty="0">
                <a:solidFill>
                  <a:srgbClr val="000000"/>
                </a:solidFill>
              </a:rPr>
              <a:t>sinceridad en toda manifestación de afecto que </a:t>
            </a:r>
            <a:r>
              <a:rPr lang="es-MX" sz="2800" dirty="0" smtClean="0">
                <a:solidFill>
                  <a:srgbClr val="000000"/>
                </a:solidFill>
              </a:rPr>
              <a:t>realiza</a:t>
            </a:r>
            <a:endParaRPr lang="es-MX" sz="2800" dirty="0">
              <a:solidFill>
                <a:srgbClr val="000000"/>
              </a:solidFill>
            </a:endParaRPr>
          </a:p>
          <a:p>
            <a:r>
              <a:rPr lang="es-MX" sz="2800" dirty="0">
                <a:solidFill>
                  <a:srgbClr val="000000"/>
                </a:solidFill>
              </a:rPr>
              <a:t>*Se </a:t>
            </a:r>
            <a:r>
              <a:rPr lang="es-MX" sz="2800" dirty="0">
                <a:solidFill>
                  <a:srgbClr val="000000"/>
                </a:solidFill>
              </a:rPr>
              <a:t>acepta a sí </a:t>
            </a:r>
            <a:r>
              <a:rPr lang="es-MX" sz="2800" dirty="0" smtClean="0">
                <a:solidFill>
                  <a:srgbClr val="000000"/>
                </a:solidFill>
              </a:rPr>
              <a:t>misma</a:t>
            </a:r>
            <a:endParaRPr lang="es-MX" sz="2800" dirty="0">
              <a:solidFill>
                <a:srgbClr val="000000"/>
              </a:solidFill>
            </a:endParaRPr>
          </a:p>
        </p:txBody>
      </p:sp>
    </p:spTree>
    <p:extLst>
      <p:ext uri="{BB962C8B-B14F-4D97-AF65-F5344CB8AC3E}">
        <p14:creationId xmlns:p14="http://schemas.microsoft.com/office/powerpoint/2010/main" val="9315330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6809" y="1200150"/>
            <a:ext cx="8239991" cy="4524315"/>
          </a:xfrm>
          <a:prstGeom prst="rect">
            <a:avLst/>
          </a:prstGeom>
        </p:spPr>
        <p:txBody>
          <a:bodyPr wrap="square">
            <a:spAutoFit/>
          </a:bodyPr>
          <a:lstStyle/>
          <a:p>
            <a:r>
              <a:rPr lang="es-MX" sz="3200" dirty="0">
                <a:solidFill>
                  <a:srgbClr val="000000"/>
                </a:solidFill>
              </a:rPr>
              <a:t>Cuando una persona tiene su </a:t>
            </a:r>
            <a:r>
              <a:rPr lang="es-MX" sz="3200" u="sng" dirty="0">
                <a:solidFill>
                  <a:srgbClr val="000000"/>
                </a:solidFill>
              </a:rPr>
              <a:t>autoestima baja</a:t>
            </a:r>
            <a:r>
              <a:rPr lang="es-MX" sz="3200" u="sng" dirty="0">
                <a:solidFill>
                  <a:srgbClr val="000000"/>
                </a:solidFill>
              </a:rPr>
              <a:t>:</a:t>
            </a:r>
          </a:p>
          <a:p>
            <a:r>
              <a:rPr lang="es-MX" sz="3200" dirty="0">
                <a:solidFill>
                  <a:srgbClr val="000000"/>
                </a:solidFill>
              </a:rPr>
              <a:t> </a:t>
            </a:r>
            <a:endParaRPr lang="es-MX" sz="3200" dirty="0">
              <a:solidFill>
                <a:srgbClr val="000000"/>
              </a:solidFill>
            </a:endParaRPr>
          </a:p>
          <a:p>
            <a:r>
              <a:rPr lang="en-US" sz="3200" dirty="0">
                <a:solidFill>
                  <a:srgbClr val="000000"/>
                </a:solidFill>
              </a:rPr>
              <a:t>*</a:t>
            </a:r>
            <a:r>
              <a:rPr lang="en-US" sz="3200" dirty="0" err="1">
                <a:solidFill>
                  <a:srgbClr val="000000"/>
                </a:solidFill>
              </a:rPr>
              <a:t>Desprecia</a:t>
            </a:r>
            <a:r>
              <a:rPr lang="en-US" sz="3200" dirty="0">
                <a:solidFill>
                  <a:srgbClr val="000000"/>
                </a:solidFill>
              </a:rPr>
              <a:t> </a:t>
            </a:r>
            <a:r>
              <a:rPr lang="en-US" sz="3200" dirty="0" err="1">
                <a:solidFill>
                  <a:srgbClr val="000000"/>
                </a:solidFill>
              </a:rPr>
              <a:t>sus</a:t>
            </a:r>
            <a:r>
              <a:rPr lang="en-US" sz="3200" dirty="0">
                <a:solidFill>
                  <a:srgbClr val="000000"/>
                </a:solidFill>
              </a:rPr>
              <a:t> </a:t>
            </a:r>
            <a:r>
              <a:rPr lang="en-US" sz="3200" dirty="0" err="1">
                <a:solidFill>
                  <a:srgbClr val="000000"/>
                </a:solidFill>
              </a:rPr>
              <a:t>dones</a:t>
            </a:r>
            <a:r>
              <a:rPr lang="en-US" sz="3200" dirty="0">
                <a:solidFill>
                  <a:srgbClr val="000000"/>
                </a:solidFill>
              </a:rPr>
              <a:t> </a:t>
            </a:r>
            <a:r>
              <a:rPr lang="en-US" sz="3200" dirty="0" err="1" smtClean="0">
                <a:solidFill>
                  <a:srgbClr val="000000"/>
                </a:solidFill>
              </a:rPr>
              <a:t>naturales</a:t>
            </a:r>
            <a:endParaRPr lang="en-US" sz="3200" dirty="0">
              <a:solidFill>
                <a:srgbClr val="000000"/>
              </a:solidFill>
            </a:endParaRPr>
          </a:p>
          <a:p>
            <a:r>
              <a:rPr lang="es-MX" sz="3200" dirty="0">
                <a:solidFill>
                  <a:srgbClr val="000000"/>
                </a:solidFill>
              </a:rPr>
              <a:t>*Otras </a:t>
            </a:r>
            <a:r>
              <a:rPr lang="es-MX" sz="3200" dirty="0">
                <a:solidFill>
                  <a:srgbClr val="000000"/>
                </a:solidFill>
              </a:rPr>
              <a:t>personas influyen en ella con </a:t>
            </a:r>
            <a:r>
              <a:rPr lang="es-MX" sz="3200" dirty="0" smtClean="0">
                <a:solidFill>
                  <a:srgbClr val="000000"/>
                </a:solidFill>
              </a:rPr>
              <a:t>facilidad</a:t>
            </a:r>
            <a:endParaRPr lang="es-MX" sz="3200" dirty="0">
              <a:solidFill>
                <a:srgbClr val="000000"/>
              </a:solidFill>
            </a:endParaRPr>
          </a:p>
          <a:p>
            <a:r>
              <a:rPr lang="en-US" sz="3200" dirty="0">
                <a:solidFill>
                  <a:srgbClr val="000000"/>
                </a:solidFill>
              </a:rPr>
              <a:t>*Se </a:t>
            </a:r>
            <a:r>
              <a:rPr lang="en-US" sz="3200" dirty="0" err="1">
                <a:solidFill>
                  <a:srgbClr val="000000"/>
                </a:solidFill>
              </a:rPr>
              <a:t>frustra</a:t>
            </a:r>
            <a:r>
              <a:rPr lang="en-US" sz="3200" dirty="0">
                <a:solidFill>
                  <a:srgbClr val="000000"/>
                </a:solidFill>
              </a:rPr>
              <a:t> </a:t>
            </a:r>
            <a:r>
              <a:rPr lang="en-US" sz="3200" dirty="0" err="1" smtClean="0">
                <a:solidFill>
                  <a:srgbClr val="000000"/>
                </a:solidFill>
              </a:rPr>
              <a:t>fácilmente</a:t>
            </a:r>
            <a:endParaRPr lang="en-US" sz="3200" dirty="0">
              <a:solidFill>
                <a:srgbClr val="000000"/>
              </a:solidFill>
            </a:endParaRPr>
          </a:p>
          <a:p>
            <a:r>
              <a:rPr lang="en-US" sz="3200" dirty="0">
                <a:solidFill>
                  <a:srgbClr val="000000"/>
                </a:solidFill>
              </a:rPr>
              <a:t>*Se </a:t>
            </a:r>
            <a:r>
              <a:rPr lang="en-US" sz="3200" dirty="0" err="1">
                <a:solidFill>
                  <a:srgbClr val="000000"/>
                </a:solidFill>
              </a:rPr>
              <a:t>siente</a:t>
            </a:r>
            <a:r>
              <a:rPr lang="en-US" sz="3200" dirty="0">
                <a:solidFill>
                  <a:srgbClr val="000000"/>
                </a:solidFill>
              </a:rPr>
              <a:t> </a:t>
            </a:r>
            <a:r>
              <a:rPr lang="en-US" sz="3200" dirty="0" err="1" smtClean="0">
                <a:solidFill>
                  <a:srgbClr val="000000"/>
                </a:solidFill>
              </a:rPr>
              <a:t>impotente</a:t>
            </a:r>
            <a:endParaRPr lang="en-US" sz="3200" dirty="0">
              <a:solidFill>
                <a:srgbClr val="000000"/>
              </a:solidFill>
            </a:endParaRPr>
          </a:p>
          <a:p>
            <a:r>
              <a:rPr lang="en-US" sz="3200" dirty="0">
                <a:solidFill>
                  <a:srgbClr val="000000"/>
                </a:solidFill>
              </a:rPr>
              <a:t>*</a:t>
            </a:r>
            <a:r>
              <a:rPr lang="en-US" sz="3200" dirty="0" err="1">
                <a:solidFill>
                  <a:srgbClr val="000000"/>
                </a:solidFill>
              </a:rPr>
              <a:t>Actúa</a:t>
            </a:r>
            <a:r>
              <a:rPr lang="en-US" sz="3200" dirty="0">
                <a:solidFill>
                  <a:srgbClr val="000000"/>
                </a:solidFill>
              </a:rPr>
              <a:t> </a:t>
            </a:r>
            <a:r>
              <a:rPr lang="en-US" sz="3200" dirty="0">
                <a:solidFill>
                  <a:srgbClr val="000000"/>
                </a:solidFill>
              </a:rPr>
              <a:t>a la </a:t>
            </a:r>
            <a:r>
              <a:rPr lang="en-US" sz="3200" dirty="0" err="1" smtClean="0">
                <a:solidFill>
                  <a:srgbClr val="000000"/>
                </a:solidFill>
              </a:rPr>
              <a:t>defensiva</a:t>
            </a:r>
            <a:endParaRPr lang="en-US" sz="3200" dirty="0">
              <a:solidFill>
                <a:srgbClr val="000000"/>
              </a:solidFill>
            </a:endParaRPr>
          </a:p>
          <a:p>
            <a:r>
              <a:rPr lang="es-MX" sz="3200" dirty="0">
                <a:solidFill>
                  <a:srgbClr val="000000"/>
                </a:solidFill>
              </a:rPr>
              <a:t>*Culpa </a:t>
            </a:r>
            <a:r>
              <a:rPr lang="es-MX" sz="3200" dirty="0">
                <a:solidFill>
                  <a:srgbClr val="000000"/>
                </a:solidFill>
              </a:rPr>
              <a:t>a los demás por sus debilidades o </a:t>
            </a:r>
            <a:r>
              <a:rPr lang="es-MX" sz="3200" dirty="0" smtClean="0">
                <a:solidFill>
                  <a:srgbClr val="000000"/>
                </a:solidFill>
              </a:rPr>
              <a:t>problemas</a:t>
            </a:r>
            <a:endParaRPr lang="es-MX" sz="3200" dirty="0">
              <a:solidFill>
                <a:srgbClr val="000000"/>
              </a:solidFill>
            </a:endParaRPr>
          </a:p>
        </p:txBody>
      </p:sp>
    </p:spTree>
    <p:extLst>
      <p:ext uri="{BB962C8B-B14F-4D97-AF65-F5344CB8AC3E}">
        <p14:creationId xmlns:p14="http://schemas.microsoft.com/office/powerpoint/2010/main" val="42810561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463" y="656361"/>
            <a:ext cx="8437418" cy="5686172"/>
          </a:xfrm>
          <a:prstGeom prst="rect">
            <a:avLst/>
          </a:prstGeom>
        </p:spPr>
        <p:txBody>
          <a:bodyPr wrap="square">
            <a:spAutoFit/>
          </a:bodyPr>
          <a:lstStyle/>
          <a:p>
            <a:r>
              <a:rPr lang="en-US" sz="4400" dirty="0" err="1">
                <a:solidFill>
                  <a:schemeClr val="accent2">
                    <a:lumMod val="75000"/>
                  </a:schemeClr>
                </a:solidFill>
                <a:latin typeface="+mj-lt"/>
              </a:rPr>
              <a:t>Autoimagen</a:t>
            </a:r>
            <a:endParaRPr lang="en-US" sz="2700" dirty="0">
              <a:solidFill>
                <a:schemeClr val="accent2">
                  <a:lumMod val="75000"/>
                </a:schemeClr>
              </a:solidFill>
              <a:latin typeface="+mj-lt"/>
            </a:endParaRPr>
          </a:p>
          <a:p>
            <a:pPr algn="just"/>
            <a:r>
              <a:rPr lang="en-US" sz="1350" dirty="0">
                <a:solidFill>
                  <a:srgbClr val="000000"/>
                </a:solidFill>
                <a:latin typeface="Maiandra GD" panose="020E0502030308020204" pitchFamily="34" charset="0"/>
              </a:rPr>
              <a:t> </a:t>
            </a:r>
            <a:endParaRPr lang="en-US" sz="1350" dirty="0">
              <a:solidFill>
                <a:srgbClr val="000000"/>
              </a:solidFill>
              <a:latin typeface="Maiandra GD" panose="020E0502030308020204" pitchFamily="34" charset="0"/>
            </a:endParaRPr>
          </a:p>
          <a:p>
            <a:r>
              <a:rPr lang="es-MX" sz="3200" dirty="0">
                <a:solidFill>
                  <a:srgbClr val="000000"/>
                </a:solidFill>
              </a:rPr>
              <a:t>La palabra </a:t>
            </a:r>
            <a:r>
              <a:rPr lang="es-MX" sz="3200" dirty="0">
                <a:solidFill>
                  <a:srgbClr val="000000"/>
                </a:solidFill>
              </a:rPr>
              <a:t>autoimagen </a:t>
            </a:r>
            <a:r>
              <a:rPr lang="es-MX" sz="3200" dirty="0">
                <a:solidFill>
                  <a:srgbClr val="000000"/>
                </a:solidFill>
              </a:rPr>
              <a:t>se refiere al conjunto estructurado de valoraciones acerca de uno </a:t>
            </a:r>
            <a:r>
              <a:rPr lang="es-MX" sz="3200" dirty="0">
                <a:solidFill>
                  <a:srgbClr val="000000"/>
                </a:solidFill>
              </a:rPr>
              <a:t>mismo; </a:t>
            </a:r>
            <a:r>
              <a:rPr lang="es-MX" sz="3200" dirty="0">
                <a:solidFill>
                  <a:srgbClr val="000000"/>
                </a:solidFill>
              </a:rPr>
              <a:t>es decir a la imagen que cada uno de los humanos tenemos de nosotros </a:t>
            </a:r>
            <a:r>
              <a:rPr lang="es-MX" sz="3200" dirty="0">
                <a:solidFill>
                  <a:srgbClr val="000000"/>
                </a:solidFill>
              </a:rPr>
              <a:t>mismos; </a:t>
            </a:r>
            <a:r>
              <a:rPr lang="es-MX" sz="3200" dirty="0">
                <a:solidFill>
                  <a:srgbClr val="000000"/>
                </a:solidFill>
              </a:rPr>
              <a:t>no nada </a:t>
            </a:r>
            <a:r>
              <a:rPr lang="es-MX" sz="3200" dirty="0">
                <a:solidFill>
                  <a:srgbClr val="000000"/>
                </a:solidFill>
              </a:rPr>
              <a:t>más </a:t>
            </a:r>
            <a:r>
              <a:rPr lang="es-MX" sz="3200" dirty="0">
                <a:solidFill>
                  <a:srgbClr val="000000"/>
                </a:solidFill>
              </a:rPr>
              <a:t>se refiere a la imagen externa, es decir, cuerpo, cara, estatura, complexión, sino a la imagen que tenemos de nuestro mundo interno, esto es capacidades, modo de ser, habilidades, etc</a:t>
            </a:r>
            <a:r>
              <a:rPr lang="es-MX" sz="3200" dirty="0">
                <a:solidFill>
                  <a:srgbClr val="000000"/>
                </a:solidFill>
              </a:rPr>
              <a:t>.</a:t>
            </a:r>
          </a:p>
          <a:p>
            <a:pPr algn="just"/>
            <a:r>
              <a:rPr lang="es-MX" dirty="0">
                <a:solidFill>
                  <a:srgbClr val="000000"/>
                </a:solidFill>
                <a:latin typeface="Arial Black" panose="020B0A04020102020204" pitchFamily="34" charset="0"/>
              </a:rPr>
              <a:t> </a:t>
            </a:r>
            <a:endParaRPr lang="es-MX"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52284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418" y="1044286"/>
            <a:ext cx="8239991" cy="4524315"/>
          </a:xfrm>
          <a:prstGeom prst="rect">
            <a:avLst/>
          </a:prstGeom>
        </p:spPr>
        <p:txBody>
          <a:bodyPr wrap="square">
            <a:spAutoFit/>
          </a:bodyPr>
          <a:lstStyle/>
          <a:p>
            <a:r>
              <a:rPr lang="es-MX" sz="3200" dirty="0">
                <a:solidFill>
                  <a:srgbClr val="000000"/>
                </a:solidFill>
              </a:rPr>
              <a:t>La autoimagen hace que nos desempeñemos en la vida real tal como creemos que somos. De tal modo que acabamos experimentando eso mismo que creemos de nosotros, hasta sentir que eso, es la verdad indiscutible de nosotros.</a:t>
            </a:r>
          </a:p>
          <a:p>
            <a:r>
              <a:rPr lang="es-MX" sz="3200" dirty="0">
                <a:solidFill>
                  <a:srgbClr val="000000"/>
                </a:solidFill>
              </a:rPr>
              <a:t> </a:t>
            </a:r>
            <a:endParaRPr lang="es-MX" sz="3200" dirty="0">
              <a:solidFill>
                <a:srgbClr val="000000"/>
              </a:solidFill>
            </a:endParaRPr>
          </a:p>
          <a:p>
            <a:endParaRPr lang="es-MX" sz="3200" dirty="0">
              <a:solidFill>
                <a:srgbClr val="000000"/>
              </a:solidFill>
            </a:endParaRPr>
          </a:p>
          <a:p>
            <a:r>
              <a:rPr lang="es-MX" sz="3200" u="sng" dirty="0">
                <a:solidFill>
                  <a:srgbClr val="000000"/>
                </a:solidFill>
              </a:rPr>
              <a:t>Hay varios factores que influyen en la formación de la autoimagen: </a:t>
            </a:r>
            <a:endParaRPr lang="en-US" sz="3200" u="sng" dirty="0"/>
          </a:p>
        </p:txBody>
      </p:sp>
    </p:spTree>
    <p:extLst>
      <p:ext uri="{BB962C8B-B14F-4D97-AF65-F5344CB8AC3E}">
        <p14:creationId xmlns:p14="http://schemas.microsoft.com/office/powerpoint/2010/main" val="3882262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7646" y="452006"/>
            <a:ext cx="8115300" cy="5716950"/>
          </a:xfrm>
          <a:prstGeom prst="rect">
            <a:avLst/>
          </a:prstGeom>
        </p:spPr>
        <p:txBody>
          <a:bodyPr wrap="square">
            <a:spAutoFit/>
          </a:bodyPr>
          <a:lstStyle/>
          <a:p>
            <a:r>
              <a:rPr lang="en-US" sz="4400" dirty="0">
                <a:solidFill>
                  <a:schemeClr val="accent2">
                    <a:lumMod val="75000"/>
                  </a:schemeClr>
                </a:solidFill>
                <a:latin typeface="+mj-lt"/>
              </a:rPr>
              <a:t>Discriminación</a:t>
            </a:r>
            <a:endParaRPr lang="en-US" sz="2400" dirty="0">
              <a:solidFill>
                <a:schemeClr val="accent2">
                  <a:lumMod val="75000"/>
                </a:schemeClr>
              </a:solidFill>
              <a:latin typeface="+mj-lt"/>
            </a:endParaRPr>
          </a:p>
          <a:p>
            <a:pPr algn="just"/>
            <a:r>
              <a:rPr lang="en-US" sz="1350" b="1" dirty="0">
                <a:solidFill>
                  <a:srgbClr val="000000"/>
                </a:solidFill>
                <a:latin typeface="Maiandra GD" panose="020E0502030308020204" pitchFamily="34" charset="0"/>
              </a:rPr>
              <a:t> </a:t>
            </a:r>
            <a:endParaRPr lang="en-US" sz="1350" dirty="0">
              <a:solidFill>
                <a:srgbClr val="000000"/>
              </a:solidFill>
              <a:latin typeface="Maiandra GD" panose="020E0502030308020204" pitchFamily="34" charset="0"/>
            </a:endParaRPr>
          </a:p>
          <a:p>
            <a:r>
              <a:rPr lang="es-MX" sz="2800" dirty="0">
                <a:solidFill>
                  <a:srgbClr val="000000"/>
                </a:solidFill>
              </a:rPr>
              <a:t>En el artículo 4 de la Ley Federal para Prevenir y Eliminar la Discriminación (Diario Oficial de la Federación del 11 de junio de 2003), se define la discriminación como “… toda distinción, exclusión o restricciones que basada en el origen étnico o nacional, sexo, edad, discapacidad, condición social o económica, condiciones de salud , embarazo, lengua, opiniones, preferencias sexuales, estado civil o cualquier otra, tenga por efecto impedir o anular el reconocimiento o el ejercicio de los derechos y la igualdad de oportunidades de las </a:t>
            </a:r>
            <a:r>
              <a:rPr lang="es-MX" sz="2800" dirty="0" smtClean="0">
                <a:solidFill>
                  <a:srgbClr val="000000"/>
                </a:solidFill>
              </a:rPr>
              <a:t>personas”. </a:t>
            </a:r>
            <a:endParaRPr lang="en-US" sz="2800" dirty="0"/>
          </a:p>
        </p:txBody>
      </p:sp>
    </p:spTree>
    <p:extLst>
      <p:ext uri="{BB962C8B-B14F-4D97-AF65-F5344CB8AC3E}">
        <p14:creationId xmlns:p14="http://schemas.microsoft.com/office/powerpoint/2010/main" val="20420401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155" y="1657350"/>
            <a:ext cx="8271164" cy="2831544"/>
          </a:xfrm>
          <a:prstGeom prst="rect">
            <a:avLst/>
          </a:prstGeom>
        </p:spPr>
        <p:txBody>
          <a:bodyPr wrap="square">
            <a:spAutoFit/>
          </a:bodyPr>
          <a:lstStyle/>
          <a:p>
            <a:r>
              <a:rPr lang="es-MX" sz="3200" dirty="0">
                <a:solidFill>
                  <a:srgbClr val="000000"/>
                </a:solidFill>
              </a:rPr>
              <a:t>*El </a:t>
            </a:r>
            <a:r>
              <a:rPr lang="es-MX" sz="3200" dirty="0">
                <a:solidFill>
                  <a:srgbClr val="000000"/>
                </a:solidFill>
              </a:rPr>
              <a:t>cuidado </a:t>
            </a:r>
            <a:r>
              <a:rPr lang="es-MX" sz="3200" dirty="0">
                <a:solidFill>
                  <a:srgbClr val="000000"/>
                </a:solidFill>
              </a:rPr>
              <a:t>y aprecio </a:t>
            </a:r>
            <a:r>
              <a:rPr lang="es-MX" sz="3200" dirty="0">
                <a:solidFill>
                  <a:srgbClr val="000000"/>
                </a:solidFill>
              </a:rPr>
              <a:t>corporal recibido en la infancia/adolescencia. </a:t>
            </a:r>
            <a:r>
              <a:rPr lang="es-MX" sz="3200" dirty="0">
                <a:solidFill>
                  <a:srgbClr val="000000"/>
                </a:solidFill>
              </a:rPr>
              <a:t>La censura, la crítica, las comparaciones, la falta de protección, la ausencia de caricias tanto físicas como verbales, han hecho y hacen mucho daño en las </a:t>
            </a:r>
            <a:r>
              <a:rPr lang="es-MX" sz="3200" dirty="0" smtClean="0">
                <a:solidFill>
                  <a:srgbClr val="000000"/>
                </a:solidFill>
              </a:rPr>
              <a:t>personas </a:t>
            </a:r>
            <a:endParaRPr lang="es-MX" sz="3200" dirty="0">
              <a:solidFill>
                <a:srgbClr val="000000"/>
              </a:solidFill>
            </a:endParaRPr>
          </a:p>
          <a:p>
            <a:pPr algn="just"/>
            <a:endParaRPr 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5238979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8763" y="1480704"/>
            <a:ext cx="8094518" cy="3747180"/>
          </a:xfrm>
          <a:prstGeom prst="rect">
            <a:avLst/>
          </a:prstGeom>
        </p:spPr>
        <p:txBody>
          <a:bodyPr wrap="square">
            <a:spAutoFit/>
          </a:bodyPr>
          <a:lstStyle/>
          <a:p>
            <a:r>
              <a:rPr lang="es-MX" sz="3200" dirty="0">
                <a:solidFill>
                  <a:srgbClr val="000000"/>
                </a:solidFill>
              </a:rPr>
              <a:t>*El papel de la cultura y los medios de comunicación</a:t>
            </a:r>
            <a:r>
              <a:rPr lang="es-MX" sz="3200" b="1" dirty="0">
                <a:solidFill>
                  <a:srgbClr val="4F4F4F"/>
                </a:solidFill>
              </a:rPr>
              <a:t>. </a:t>
            </a:r>
            <a:r>
              <a:rPr lang="es-MX" sz="3200" dirty="0">
                <a:solidFill>
                  <a:srgbClr val="000000"/>
                </a:solidFill>
              </a:rPr>
              <a:t>La cultura prescribe o determina lo que es bello o feo, por contrapartida. Esto es mediatizado o transmitido por los mensajes de los medios masivos de comunicación</a:t>
            </a:r>
            <a:r>
              <a:rPr lang="es-MX" sz="3200" i="1" dirty="0">
                <a:solidFill>
                  <a:srgbClr val="000000"/>
                </a:solidFill>
              </a:rPr>
              <a:t>. </a:t>
            </a:r>
            <a:r>
              <a:rPr lang="es-MX" sz="3200" dirty="0">
                <a:solidFill>
                  <a:srgbClr val="000000"/>
                </a:solidFill>
              </a:rPr>
              <a:t>Las personas son bombardeadas constantemente con </a:t>
            </a:r>
            <a:r>
              <a:rPr lang="es-MX" sz="3200" dirty="0" smtClean="0">
                <a:solidFill>
                  <a:srgbClr val="000000"/>
                </a:solidFill>
              </a:rPr>
              <a:t>ello </a:t>
            </a:r>
            <a:endParaRPr lang="es-MX" sz="3200" dirty="0">
              <a:solidFill>
                <a:srgbClr val="000000"/>
              </a:solidFill>
            </a:endParaRPr>
          </a:p>
          <a:p>
            <a:pPr algn="just"/>
            <a:endParaRPr lang="en-US" sz="135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4293228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7982" y="1636569"/>
            <a:ext cx="8115300" cy="2554545"/>
          </a:xfrm>
          <a:prstGeom prst="rect">
            <a:avLst/>
          </a:prstGeom>
        </p:spPr>
        <p:txBody>
          <a:bodyPr wrap="square">
            <a:spAutoFit/>
          </a:bodyPr>
          <a:lstStyle/>
          <a:p>
            <a:r>
              <a:rPr lang="es-MX" sz="3200" dirty="0">
                <a:solidFill>
                  <a:srgbClr val="000000"/>
                </a:solidFill>
              </a:rPr>
              <a:t>*Objetivos desmedidos. Las personas se trazan metas desproporcionadas para sí mismas con base a exigencias que aprendieron de otros o que creen que deben lograr. </a:t>
            </a:r>
            <a:r>
              <a:rPr lang="es-MX" sz="3200" dirty="0">
                <a:solidFill>
                  <a:srgbClr val="000000"/>
                </a:solidFill>
              </a:rPr>
              <a:t>"Tengo que estar bien delgada", "Esta nariz debiera ser así</a:t>
            </a:r>
            <a:r>
              <a:rPr lang="es-MX" sz="3200" dirty="0" smtClean="0">
                <a:solidFill>
                  <a:srgbClr val="000000"/>
                </a:solidFill>
              </a:rPr>
              <a:t>"</a:t>
            </a:r>
            <a:endParaRPr lang="es-MX" sz="3200" dirty="0">
              <a:solidFill>
                <a:srgbClr val="000000"/>
              </a:solidFill>
            </a:endParaRPr>
          </a:p>
        </p:txBody>
      </p:sp>
    </p:spTree>
    <p:extLst>
      <p:ext uri="{BB962C8B-B14F-4D97-AF65-F5344CB8AC3E}">
        <p14:creationId xmlns:p14="http://schemas.microsoft.com/office/powerpoint/2010/main" val="38354870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92" y="1646959"/>
            <a:ext cx="8260772" cy="3046988"/>
          </a:xfrm>
          <a:prstGeom prst="rect">
            <a:avLst/>
          </a:prstGeom>
        </p:spPr>
        <p:txBody>
          <a:bodyPr wrap="square">
            <a:spAutoFit/>
          </a:bodyPr>
          <a:lstStyle/>
          <a:p>
            <a:r>
              <a:rPr lang="es-MX" sz="3200" dirty="0">
                <a:solidFill>
                  <a:srgbClr val="000000"/>
                </a:solidFill>
              </a:rPr>
              <a:t>Parte importante de nuestra autoestima es la imagen corporal. </a:t>
            </a:r>
            <a:r>
              <a:rPr lang="es-MX" sz="3200" dirty="0">
                <a:solidFill>
                  <a:srgbClr val="000000"/>
                </a:solidFill>
              </a:rPr>
              <a:t>En la medida en que estemos satisfechos con nuestro propio cuerpo y sepamos cuidar de él, vamos a lograr despertar sentimientos de agrado y de aprecio en los demás y en nosotros </a:t>
            </a:r>
            <a:r>
              <a:rPr lang="es-MX" sz="3200" dirty="0" smtClean="0">
                <a:solidFill>
                  <a:srgbClr val="000000"/>
                </a:solidFill>
              </a:rPr>
              <a:t>mismos</a:t>
            </a:r>
            <a:endParaRPr lang="en-US" sz="3200" dirty="0"/>
          </a:p>
        </p:txBody>
      </p:sp>
    </p:spTree>
    <p:extLst>
      <p:ext uri="{BB962C8B-B14F-4D97-AF65-F5344CB8AC3E}">
        <p14:creationId xmlns:p14="http://schemas.microsoft.com/office/powerpoint/2010/main" val="33615722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009" y="1176981"/>
            <a:ext cx="4665519" cy="4527628"/>
          </a:xfrm>
          <a:prstGeom prst="rect">
            <a:avLst/>
          </a:prstGeom>
        </p:spPr>
      </p:pic>
    </p:spTree>
    <p:extLst>
      <p:ext uri="{BB962C8B-B14F-4D97-AF65-F5344CB8AC3E}">
        <p14:creationId xmlns:p14="http://schemas.microsoft.com/office/powerpoint/2010/main" val="23797313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0981" cy="6858000"/>
          </a:xfrm>
          <a:prstGeom prst="rect">
            <a:avLst/>
          </a:prstGeom>
        </p:spPr>
      </p:pic>
    </p:spTree>
    <p:extLst>
      <p:ext uri="{BB962C8B-B14F-4D97-AF65-F5344CB8AC3E}">
        <p14:creationId xmlns:p14="http://schemas.microsoft.com/office/powerpoint/2010/main" val="3819992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286117" y="1071546"/>
            <a:ext cx="2621756" cy="3671888"/>
          </a:xfrm>
          <a:prstGeom prst="rect">
            <a:avLst/>
          </a:prstGeom>
          <a:noFill/>
          <a:ln w="9525">
            <a:noFill/>
            <a:miter lim="800000"/>
            <a:headEnd/>
            <a:tailEnd/>
          </a:ln>
          <a:effectLst/>
        </p:spPr>
      </p:pic>
      <p:sp>
        <p:nvSpPr>
          <p:cNvPr id="3" name="2 Rectángulo"/>
          <p:cNvSpPr/>
          <p:nvPr/>
        </p:nvSpPr>
        <p:spPr>
          <a:xfrm>
            <a:off x="2353926" y="4875619"/>
            <a:ext cx="4713983" cy="769441"/>
          </a:xfrm>
          <a:prstGeom prst="rect">
            <a:avLst/>
          </a:prstGeom>
        </p:spPr>
        <p:txBody>
          <a:bodyPr wrap="none">
            <a:spAutoFit/>
          </a:bodyPr>
          <a:lstStyle/>
          <a:p>
            <a:pPr algn="just"/>
            <a:r>
              <a:rPr lang="es-ES" sz="4400" dirty="0">
                <a:solidFill>
                  <a:schemeClr val="accent2">
                    <a:lumMod val="75000"/>
                  </a:schemeClr>
                </a:solidFill>
                <a:latin typeface="+mj-lt"/>
              </a:rPr>
              <a:t>Ronda de preguntas</a:t>
            </a:r>
          </a:p>
        </p:txBody>
      </p:sp>
    </p:spTree>
    <p:extLst>
      <p:ext uri="{BB962C8B-B14F-4D97-AF65-F5344CB8AC3E}">
        <p14:creationId xmlns:p14="http://schemas.microsoft.com/office/powerpoint/2010/main" val="20108247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9654" y="604405"/>
            <a:ext cx="7907483" cy="5509200"/>
          </a:xfrm>
          <a:prstGeom prst="rect">
            <a:avLst/>
          </a:prstGeom>
        </p:spPr>
        <p:txBody>
          <a:bodyPr wrap="square">
            <a:spAutoFit/>
          </a:bodyPr>
          <a:lstStyle/>
          <a:p>
            <a:pPr marL="257175" indent="-257175">
              <a:buAutoNum type="arabicPeriod"/>
            </a:pPr>
            <a:r>
              <a:rPr lang="es-MX" sz="2400" dirty="0">
                <a:latin typeface="Arial Black" panose="020B0A04020102020204" pitchFamily="34" charset="0"/>
              </a:rPr>
              <a:t> </a:t>
            </a:r>
            <a:r>
              <a:rPr lang="es-MX" sz="3200" dirty="0"/>
              <a:t>¿Crees </a:t>
            </a:r>
            <a:r>
              <a:rPr lang="es-MX" sz="3200" dirty="0"/>
              <a:t>que las docentes y los docentes, en general, cuentan con </a:t>
            </a:r>
            <a:r>
              <a:rPr lang="es-MX" sz="3200" dirty="0"/>
              <a:t>los conocimientos </a:t>
            </a:r>
            <a:r>
              <a:rPr lang="es-MX" sz="3200" dirty="0"/>
              <a:t>básicos para poder detectar y actuar ante casos </a:t>
            </a:r>
            <a:r>
              <a:rPr lang="es-MX" sz="3200" dirty="0"/>
              <a:t>de </a:t>
            </a:r>
            <a:r>
              <a:rPr lang="en-US" sz="3200" dirty="0" err="1"/>
              <a:t>violencia</a:t>
            </a:r>
            <a:r>
              <a:rPr lang="en-US" sz="3200" dirty="0"/>
              <a:t>?</a:t>
            </a:r>
          </a:p>
          <a:p>
            <a:pPr marL="257175" indent="-257175">
              <a:buAutoNum type="arabicPeriod"/>
            </a:pPr>
            <a:r>
              <a:rPr lang="es-ES" sz="3200" dirty="0"/>
              <a:t> ¿Cómo podría organizarse desde la escuela una campaña y medidas preventivas para combatir la violencia en todas sus manifestaciones?</a:t>
            </a:r>
          </a:p>
          <a:p>
            <a:pPr marL="257175" indent="-257175">
              <a:buAutoNum type="arabicPeriod"/>
            </a:pPr>
            <a:r>
              <a:rPr lang="es-ES" sz="3200" dirty="0"/>
              <a:t> ¿Sabes qué hacer en caso de abuso sexual de un o una estudiante? ¿Qué le recomendarías?</a:t>
            </a:r>
            <a:endParaRPr lang="en-US" sz="3200" dirty="0"/>
          </a:p>
        </p:txBody>
      </p:sp>
    </p:spTree>
    <p:extLst>
      <p:ext uri="{BB962C8B-B14F-4D97-AF65-F5344CB8AC3E}">
        <p14:creationId xmlns:p14="http://schemas.microsoft.com/office/powerpoint/2010/main" val="35856260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73090"/>
          </a:xfrm>
          <a:prstGeom prst="rect">
            <a:avLst/>
          </a:prstGeom>
        </p:spPr>
      </p:pic>
    </p:spTree>
    <p:extLst>
      <p:ext uri="{BB962C8B-B14F-4D97-AF65-F5344CB8AC3E}">
        <p14:creationId xmlns:p14="http://schemas.microsoft.com/office/powerpoint/2010/main" val="40311884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373090"/>
          </a:xfrm>
          <a:prstGeom prst="rect">
            <a:avLst/>
          </a:prstGeom>
        </p:spPr>
      </p:pic>
    </p:spTree>
    <p:extLst>
      <p:ext uri="{BB962C8B-B14F-4D97-AF65-F5344CB8AC3E}">
        <p14:creationId xmlns:p14="http://schemas.microsoft.com/office/powerpoint/2010/main" val="421960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366</TotalTime>
  <Words>3074</Words>
  <Application>Microsoft Office PowerPoint</Application>
  <PresentationFormat>Presentación en pantalla (4:3)</PresentationFormat>
  <Paragraphs>127</Paragraphs>
  <Slides>99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99</vt:i4>
      </vt:variant>
    </vt:vector>
  </HeadingPairs>
  <TitlesOfParts>
    <vt:vector size="108" baseType="lpstr">
      <vt:lpstr>MingLiU_HKSCS-ExtB</vt:lpstr>
      <vt:lpstr>Arial Black</vt:lpstr>
      <vt:lpstr>Bodoni MT</vt:lpstr>
      <vt:lpstr>Calibri</vt:lpstr>
      <vt:lpstr>Calibri Light</vt:lpstr>
      <vt:lpstr>Maiandra GD</vt:lpstr>
      <vt:lpstr>RQDBAA+TwCenMT-Italic</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Yaima</dc:creator>
  <cp:lastModifiedBy>Yaima</cp:lastModifiedBy>
  <cp:revision>56</cp:revision>
  <dcterms:created xsi:type="dcterms:W3CDTF">2022-08-17T19:10:40Z</dcterms:created>
  <dcterms:modified xsi:type="dcterms:W3CDTF">2025-03-17T22:55:29Z</dcterms:modified>
</cp:coreProperties>
</file>