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3" r:id="rId5"/>
    <p:sldId id="259" r:id="rId6"/>
    <p:sldId id="260" r:id="rId7"/>
    <p:sldId id="263" r:id="rId8"/>
    <p:sldId id="262" r:id="rId9"/>
    <p:sldId id="264" r:id="rId10"/>
    <p:sldId id="265" r:id="rId11"/>
    <p:sldId id="267" r:id="rId12"/>
    <p:sldId id="266" r:id="rId13"/>
    <p:sldId id="268" r:id="rId14"/>
    <p:sldId id="269" r:id="rId15"/>
    <p:sldId id="270" r:id="rId16"/>
    <p:sldId id="281" r:id="rId17"/>
    <p:sldId id="271" r:id="rId18"/>
    <p:sldId id="272" r:id="rId19"/>
    <p:sldId id="274" r:id="rId20"/>
    <p:sldId id="275" r:id="rId21"/>
    <p:sldId id="282" r:id="rId22"/>
    <p:sldId id="276" r:id="rId23"/>
    <p:sldId id="283" r:id="rId24"/>
    <p:sldId id="278" r:id="rId25"/>
    <p:sldId id="277" r:id="rId26"/>
    <p:sldId id="279" r:id="rId27"/>
    <p:sldId id="284" r:id="rId28"/>
    <p:sldId id="285" r:id="rId29"/>
    <p:sldId id="286" r:id="rId30"/>
    <p:sldId id="287" r:id="rId31"/>
    <p:sldId id="288" r:id="rId3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66"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880C5D-E1FB-4AE1-BD90-2F01D43F9A0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ES"/>
        </a:p>
      </dgm:t>
    </dgm:pt>
    <dgm:pt modelId="{969454A2-F913-43A8-922E-80C85671CBA7}">
      <dgm:prSet phldrT="[Texto]"/>
      <dgm:spPr/>
      <dgm:t>
        <a:bodyPr/>
        <a:lstStyle/>
        <a:p>
          <a:r>
            <a:rPr lang="es-ES" b="1" dirty="0">
              <a:latin typeface="Arial" panose="020B0604020202020204" pitchFamily="34" charset="0"/>
              <a:cs typeface="Arial" panose="020B0604020202020204" pitchFamily="34" charset="0"/>
            </a:rPr>
            <a:t>OPORTUNIDADES</a:t>
          </a:r>
        </a:p>
      </dgm:t>
    </dgm:pt>
    <dgm:pt modelId="{12D18EEC-2E27-4C7F-AD5A-EDD1BB31668E}" type="parTrans" cxnId="{A41E574E-FEEA-4623-BCA5-DB90DC8DA27A}">
      <dgm:prSet/>
      <dgm:spPr/>
      <dgm:t>
        <a:bodyPr/>
        <a:lstStyle/>
        <a:p>
          <a:endParaRPr lang="es-ES"/>
        </a:p>
      </dgm:t>
    </dgm:pt>
    <dgm:pt modelId="{7AF65F31-F1C4-42A3-861C-6310F1CFA038}" type="sibTrans" cxnId="{A41E574E-FEEA-4623-BCA5-DB90DC8DA27A}">
      <dgm:prSet/>
      <dgm:spPr/>
      <dgm:t>
        <a:bodyPr/>
        <a:lstStyle/>
        <a:p>
          <a:endParaRPr lang="es-ES"/>
        </a:p>
      </dgm:t>
    </dgm:pt>
    <dgm:pt modelId="{1CE3F99F-B0AB-4787-AD2E-7E9D46D1D395}">
      <dgm:prSet phldrT="[Texto]"/>
      <dgm:spPr/>
      <dgm:t>
        <a:bodyPr/>
        <a:lstStyle/>
        <a:p>
          <a:pPr algn="just"/>
          <a:r>
            <a:rPr lang="es-ES" dirty="0"/>
            <a:t>Cambio de hábitos de consumo favorable a los productos/servicios del sector</a:t>
          </a:r>
        </a:p>
      </dgm:t>
    </dgm:pt>
    <dgm:pt modelId="{6E3C8F51-D52A-4153-BD5A-976D1CDA96EB}" type="parTrans" cxnId="{84A6B966-2D75-41E8-82C9-46B58F1EC05A}">
      <dgm:prSet/>
      <dgm:spPr/>
      <dgm:t>
        <a:bodyPr/>
        <a:lstStyle/>
        <a:p>
          <a:endParaRPr lang="es-ES"/>
        </a:p>
      </dgm:t>
    </dgm:pt>
    <dgm:pt modelId="{6E8A2F32-2CD6-456C-826C-713B03949F6F}" type="sibTrans" cxnId="{84A6B966-2D75-41E8-82C9-46B58F1EC05A}">
      <dgm:prSet/>
      <dgm:spPr/>
      <dgm:t>
        <a:bodyPr/>
        <a:lstStyle/>
        <a:p>
          <a:endParaRPr lang="es-ES"/>
        </a:p>
      </dgm:t>
    </dgm:pt>
    <dgm:pt modelId="{1101E5F8-5A5A-4A61-996B-71F8512729B3}">
      <dgm:prSet phldrT="[Texto]"/>
      <dgm:spPr/>
      <dgm:t>
        <a:bodyPr/>
        <a:lstStyle/>
        <a:p>
          <a:r>
            <a:rPr lang="es-ES" b="1" dirty="0">
              <a:latin typeface="Arial" panose="020B0604020202020204" pitchFamily="34" charset="0"/>
              <a:cs typeface="Arial" panose="020B0604020202020204" pitchFamily="34" charset="0"/>
            </a:rPr>
            <a:t>AMENAZAS</a:t>
          </a:r>
        </a:p>
      </dgm:t>
    </dgm:pt>
    <dgm:pt modelId="{550FD53C-157F-4E5A-9851-7CC298CCEB82}" type="parTrans" cxnId="{00D5A4E2-412B-4E24-B3DA-A36304369F12}">
      <dgm:prSet/>
      <dgm:spPr/>
      <dgm:t>
        <a:bodyPr/>
        <a:lstStyle/>
        <a:p>
          <a:endParaRPr lang="es-ES"/>
        </a:p>
      </dgm:t>
    </dgm:pt>
    <dgm:pt modelId="{9AF6943A-5622-4770-AC0E-5493A1219C15}" type="sibTrans" cxnId="{00D5A4E2-412B-4E24-B3DA-A36304369F12}">
      <dgm:prSet/>
      <dgm:spPr/>
      <dgm:t>
        <a:bodyPr/>
        <a:lstStyle/>
        <a:p>
          <a:endParaRPr lang="es-ES"/>
        </a:p>
      </dgm:t>
    </dgm:pt>
    <dgm:pt modelId="{56BE4F95-C376-4149-B4B0-0B00816424EE}">
      <dgm:prSet phldrT="[Texto]"/>
      <dgm:spPr/>
      <dgm:t>
        <a:bodyPr/>
        <a:lstStyle/>
        <a:p>
          <a:pPr algn="just"/>
          <a:r>
            <a:rPr lang="es-ES" dirty="0"/>
            <a:t>Aparición de nuevos competidores</a:t>
          </a:r>
        </a:p>
      </dgm:t>
    </dgm:pt>
    <dgm:pt modelId="{101CEB7D-5D3D-4EAB-AC2B-A333E9ABD14C}" type="parTrans" cxnId="{852554B3-091A-4B96-A8E2-0A988E7DA0AF}">
      <dgm:prSet/>
      <dgm:spPr/>
      <dgm:t>
        <a:bodyPr/>
        <a:lstStyle/>
        <a:p>
          <a:endParaRPr lang="es-ES"/>
        </a:p>
      </dgm:t>
    </dgm:pt>
    <dgm:pt modelId="{389F4F63-2D32-40D4-B7FD-4519661022BC}" type="sibTrans" cxnId="{852554B3-091A-4B96-A8E2-0A988E7DA0AF}">
      <dgm:prSet/>
      <dgm:spPr/>
      <dgm:t>
        <a:bodyPr/>
        <a:lstStyle/>
        <a:p>
          <a:endParaRPr lang="es-ES"/>
        </a:p>
      </dgm:t>
    </dgm:pt>
    <dgm:pt modelId="{77BBEE1B-FADB-4F4A-BD3B-4528D790E998}">
      <dgm:prSet/>
      <dgm:spPr/>
      <dgm:t>
        <a:bodyPr/>
        <a:lstStyle/>
        <a:p>
          <a:pPr algn="just"/>
          <a:r>
            <a:rPr lang="es-ES" dirty="0"/>
            <a:t>Decreciente poder negociador de los clientes</a:t>
          </a:r>
        </a:p>
      </dgm:t>
    </dgm:pt>
    <dgm:pt modelId="{5BA85ECC-DA52-4FA9-A0FE-F664814698AD}" type="parTrans" cxnId="{FBE6CF67-4CB7-4CD1-AD7E-D2E133185BF3}">
      <dgm:prSet/>
      <dgm:spPr/>
      <dgm:t>
        <a:bodyPr/>
        <a:lstStyle/>
        <a:p>
          <a:endParaRPr lang="es-ES"/>
        </a:p>
      </dgm:t>
    </dgm:pt>
    <dgm:pt modelId="{5BA2E7C8-9A20-43AD-930D-B9679F255989}" type="sibTrans" cxnId="{FBE6CF67-4CB7-4CD1-AD7E-D2E133185BF3}">
      <dgm:prSet/>
      <dgm:spPr/>
      <dgm:t>
        <a:bodyPr/>
        <a:lstStyle/>
        <a:p>
          <a:endParaRPr lang="es-ES"/>
        </a:p>
      </dgm:t>
    </dgm:pt>
    <dgm:pt modelId="{6FAC4C80-D762-4609-BE49-0F1FE511EF47}">
      <dgm:prSet/>
      <dgm:spPr/>
      <dgm:t>
        <a:bodyPr/>
        <a:lstStyle/>
        <a:p>
          <a:pPr algn="just"/>
          <a:r>
            <a:rPr lang="es-ES" dirty="0"/>
            <a:t>Crecimiento dinámico del mercado</a:t>
          </a:r>
        </a:p>
      </dgm:t>
    </dgm:pt>
    <dgm:pt modelId="{2069CB4B-6566-454C-848C-372C0F0CD676}" type="parTrans" cxnId="{99EFD9E1-25C5-4669-986F-2D53F568F53D}">
      <dgm:prSet/>
      <dgm:spPr/>
      <dgm:t>
        <a:bodyPr/>
        <a:lstStyle/>
        <a:p>
          <a:endParaRPr lang="es-ES"/>
        </a:p>
      </dgm:t>
    </dgm:pt>
    <dgm:pt modelId="{7FCC093B-97B8-4E6E-887D-EB2AA5D10428}" type="sibTrans" cxnId="{99EFD9E1-25C5-4669-986F-2D53F568F53D}">
      <dgm:prSet/>
      <dgm:spPr/>
      <dgm:t>
        <a:bodyPr/>
        <a:lstStyle/>
        <a:p>
          <a:endParaRPr lang="es-ES"/>
        </a:p>
      </dgm:t>
    </dgm:pt>
    <dgm:pt modelId="{21668B63-7B7E-4676-8D06-B66AAE700D3F}">
      <dgm:prSet/>
      <dgm:spPr/>
      <dgm:t>
        <a:bodyPr/>
        <a:lstStyle/>
        <a:p>
          <a:pPr algn="just"/>
          <a:r>
            <a:rPr lang="es-ES" dirty="0"/>
            <a:t>Políticas fiscales favorables</a:t>
          </a:r>
        </a:p>
      </dgm:t>
    </dgm:pt>
    <dgm:pt modelId="{4AD0C76D-173B-41EE-A620-32BF46C14775}" type="parTrans" cxnId="{56A08016-47C0-4019-B257-6820C28B215A}">
      <dgm:prSet/>
      <dgm:spPr/>
      <dgm:t>
        <a:bodyPr/>
        <a:lstStyle/>
        <a:p>
          <a:endParaRPr lang="es-ES"/>
        </a:p>
      </dgm:t>
    </dgm:pt>
    <dgm:pt modelId="{783E285D-95F5-4AB0-9284-2142D046ED6A}" type="sibTrans" cxnId="{56A08016-47C0-4019-B257-6820C28B215A}">
      <dgm:prSet/>
      <dgm:spPr/>
      <dgm:t>
        <a:bodyPr/>
        <a:lstStyle/>
        <a:p>
          <a:endParaRPr lang="es-ES"/>
        </a:p>
      </dgm:t>
    </dgm:pt>
    <dgm:pt modelId="{5F8D4465-AE0A-4EF2-A5E5-BCEADCB484B6}">
      <dgm:prSet/>
      <dgm:spPr/>
      <dgm:t>
        <a:bodyPr/>
        <a:lstStyle/>
        <a:p>
          <a:pPr algn="just"/>
          <a:r>
            <a:rPr lang="es-ES" dirty="0"/>
            <a:t>Posibilidades de integración en el sector</a:t>
          </a:r>
        </a:p>
      </dgm:t>
    </dgm:pt>
    <dgm:pt modelId="{B9621C27-735F-4399-9C4D-2D9D7F6F9834}" type="parTrans" cxnId="{C006646B-BE36-45A6-9C5B-753ABFD230C5}">
      <dgm:prSet/>
      <dgm:spPr/>
      <dgm:t>
        <a:bodyPr/>
        <a:lstStyle/>
        <a:p>
          <a:endParaRPr lang="es-ES"/>
        </a:p>
      </dgm:t>
    </dgm:pt>
    <dgm:pt modelId="{DF5DC661-24E6-40E3-8B2A-D5EBCB06DC65}" type="sibTrans" cxnId="{C006646B-BE36-45A6-9C5B-753ABFD230C5}">
      <dgm:prSet/>
      <dgm:spPr/>
      <dgm:t>
        <a:bodyPr/>
        <a:lstStyle/>
        <a:p>
          <a:endParaRPr lang="es-ES"/>
        </a:p>
      </dgm:t>
    </dgm:pt>
    <dgm:pt modelId="{DAC60B4B-CBA7-4E47-B1E9-7274B23CB9E0}">
      <dgm:prSet/>
      <dgm:spPr/>
      <dgm:t>
        <a:bodyPr/>
        <a:lstStyle/>
        <a:p>
          <a:pPr algn="just"/>
          <a:r>
            <a:rPr lang="es-ES" dirty="0"/>
            <a:t>Aumento de la demanda de productos sustitutivos</a:t>
          </a:r>
        </a:p>
      </dgm:t>
    </dgm:pt>
    <dgm:pt modelId="{B0E136EA-59C2-4BBA-A1EB-0EB3AB69DA6E}" type="parTrans" cxnId="{4D547D87-BD83-4FC1-A8F0-FE3612FF8AA8}">
      <dgm:prSet/>
      <dgm:spPr/>
      <dgm:t>
        <a:bodyPr/>
        <a:lstStyle/>
        <a:p>
          <a:endParaRPr lang="es-ES"/>
        </a:p>
      </dgm:t>
    </dgm:pt>
    <dgm:pt modelId="{887DF7D3-664B-42D4-BD74-213AB6F07386}" type="sibTrans" cxnId="{4D547D87-BD83-4FC1-A8F0-FE3612FF8AA8}">
      <dgm:prSet/>
      <dgm:spPr/>
      <dgm:t>
        <a:bodyPr/>
        <a:lstStyle/>
        <a:p>
          <a:endParaRPr lang="es-ES"/>
        </a:p>
      </dgm:t>
    </dgm:pt>
    <dgm:pt modelId="{9448BE75-9C4C-42C8-9EE7-24C483EC579E}">
      <dgm:prSet/>
      <dgm:spPr/>
      <dgm:t>
        <a:bodyPr/>
        <a:lstStyle/>
        <a:p>
          <a:pPr algn="just"/>
          <a:r>
            <a:rPr lang="es-ES" dirty="0"/>
            <a:t>Nuevos costes relacionados con políticas medioambientales</a:t>
          </a:r>
        </a:p>
      </dgm:t>
    </dgm:pt>
    <dgm:pt modelId="{2D98A148-95ED-43C2-B0C4-92493EDF17CD}" type="parTrans" cxnId="{2999071D-E42F-4357-ABA6-2294993ED4FE}">
      <dgm:prSet/>
      <dgm:spPr/>
      <dgm:t>
        <a:bodyPr/>
        <a:lstStyle/>
        <a:p>
          <a:endParaRPr lang="es-ES"/>
        </a:p>
      </dgm:t>
    </dgm:pt>
    <dgm:pt modelId="{76E8D714-67AA-45F7-933F-CEFF2CFC5146}" type="sibTrans" cxnId="{2999071D-E42F-4357-ABA6-2294993ED4FE}">
      <dgm:prSet/>
      <dgm:spPr/>
      <dgm:t>
        <a:bodyPr/>
        <a:lstStyle/>
        <a:p>
          <a:endParaRPr lang="es-ES"/>
        </a:p>
      </dgm:t>
    </dgm:pt>
    <dgm:pt modelId="{6155408E-891C-4866-9338-54F19A9A93B8}">
      <dgm:prSet/>
      <dgm:spPr/>
      <dgm:t>
        <a:bodyPr/>
        <a:lstStyle/>
        <a:p>
          <a:pPr algn="just"/>
          <a:r>
            <a:rPr lang="es-ES" dirty="0"/>
            <a:t>Recesión económica</a:t>
          </a:r>
        </a:p>
      </dgm:t>
    </dgm:pt>
    <dgm:pt modelId="{19BD0969-0F62-4DBE-8BFD-682F98417C53}" type="parTrans" cxnId="{63374401-DBD0-4500-97D4-D7649BE8D360}">
      <dgm:prSet/>
      <dgm:spPr/>
      <dgm:t>
        <a:bodyPr/>
        <a:lstStyle/>
        <a:p>
          <a:endParaRPr lang="es-ES"/>
        </a:p>
      </dgm:t>
    </dgm:pt>
    <dgm:pt modelId="{794179B7-DE3D-4CAC-A9D7-245D141FE03C}" type="sibTrans" cxnId="{63374401-DBD0-4500-97D4-D7649BE8D360}">
      <dgm:prSet/>
      <dgm:spPr/>
      <dgm:t>
        <a:bodyPr/>
        <a:lstStyle/>
        <a:p>
          <a:endParaRPr lang="es-ES"/>
        </a:p>
      </dgm:t>
    </dgm:pt>
    <dgm:pt modelId="{1045FBA7-EB07-4594-8624-D3369826BB3C}">
      <dgm:prSet/>
      <dgm:spPr/>
      <dgm:t>
        <a:bodyPr/>
        <a:lstStyle/>
        <a:p>
          <a:pPr algn="just"/>
          <a:r>
            <a:rPr lang="es-ES" dirty="0"/>
            <a:t>Cambio de hábitos de consumo desfavorable al sector</a:t>
          </a:r>
        </a:p>
      </dgm:t>
    </dgm:pt>
    <dgm:pt modelId="{F9105C38-B5B7-4C31-B933-1C67265CE4F6}" type="parTrans" cxnId="{6260D8DC-4B66-4A48-888F-78F244B1BEEC}">
      <dgm:prSet/>
      <dgm:spPr/>
      <dgm:t>
        <a:bodyPr/>
        <a:lstStyle/>
        <a:p>
          <a:endParaRPr lang="es-ES"/>
        </a:p>
      </dgm:t>
    </dgm:pt>
    <dgm:pt modelId="{F466EEED-752A-449E-9D91-B6A677D970FD}" type="sibTrans" cxnId="{6260D8DC-4B66-4A48-888F-78F244B1BEEC}">
      <dgm:prSet/>
      <dgm:spPr/>
      <dgm:t>
        <a:bodyPr/>
        <a:lstStyle/>
        <a:p>
          <a:endParaRPr lang="es-ES"/>
        </a:p>
      </dgm:t>
    </dgm:pt>
    <dgm:pt modelId="{2F6DAB6C-95F8-4492-8582-58AA1B0F805D}" type="pres">
      <dgm:prSet presAssocID="{8F880C5D-E1FB-4AE1-BD90-2F01D43F9A00}" presName="Name0" presStyleCnt="0">
        <dgm:presLayoutVars>
          <dgm:dir/>
          <dgm:animLvl val="lvl"/>
          <dgm:resizeHandles val="exact"/>
        </dgm:presLayoutVars>
      </dgm:prSet>
      <dgm:spPr/>
    </dgm:pt>
    <dgm:pt modelId="{21E1FDE8-01AA-4A80-955F-3A30B0D6C50C}" type="pres">
      <dgm:prSet presAssocID="{969454A2-F913-43A8-922E-80C85671CBA7}" presName="composite" presStyleCnt="0"/>
      <dgm:spPr/>
    </dgm:pt>
    <dgm:pt modelId="{8F2F31F9-A36B-4921-BBEA-A04034BE7327}" type="pres">
      <dgm:prSet presAssocID="{969454A2-F913-43A8-922E-80C85671CBA7}" presName="parTx" presStyleLbl="alignNode1" presStyleIdx="0" presStyleCnt="2">
        <dgm:presLayoutVars>
          <dgm:chMax val="0"/>
          <dgm:chPref val="0"/>
          <dgm:bulletEnabled val="1"/>
        </dgm:presLayoutVars>
      </dgm:prSet>
      <dgm:spPr/>
    </dgm:pt>
    <dgm:pt modelId="{C68A9925-E89A-4493-9E8D-E83857A43F1B}" type="pres">
      <dgm:prSet presAssocID="{969454A2-F913-43A8-922E-80C85671CBA7}" presName="desTx" presStyleLbl="alignAccFollowNode1" presStyleIdx="0" presStyleCnt="2">
        <dgm:presLayoutVars>
          <dgm:bulletEnabled val="1"/>
        </dgm:presLayoutVars>
      </dgm:prSet>
      <dgm:spPr/>
    </dgm:pt>
    <dgm:pt modelId="{1D10633A-F04E-4B9D-A366-5CE138D08618}" type="pres">
      <dgm:prSet presAssocID="{7AF65F31-F1C4-42A3-861C-6310F1CFA038}" presName="space" presStyleCnt="0"/>
      <dgm:spPr/>
    </dgm:pt>
    <dgm:pt modelId="{95F7AED7-5B9E-4C18-9E5B-75392D8773D4}" type="pres">
      <dgm:prSet presAssocID="{1101E5F8-5A5A-4A61-996B-71F8512729B3}" presName="composite" presStyleCnt="0"/>
      <dgm:spPr/>
    </dgm:pt>
    <dgm:pt modelId="{E81C74CD-8953-4C4E-A52A-D5A7E40365E2}" type="pres">
      <dgm:prSet presAssocID="{1101E5F8-5A5A-4A61-996B-71F8512729B3}" presName="parTx" presStyleLbl="alignNode1" presStyleIdx="1" presStyleCnt="2">
        <dgm:presLayoutVars>
          <dgm:chMax val="0"/>
          <dgm:chPref val="0"/>
          <dgm:bulletEnabled val="1"/>
        </dgm:presLayoutVars>
      </dgm:prSet>
      <dgm:spPr/>
    </dgm:pt>
    <dgm:pt modelId="{A58114E3-8BB9-4ECF-8EDF-0C1DBAE4240A}" type="pres">
      <dgm:prSet presAssocID="{1101E5F8-5A5A-4A61-996B-71F8512729B3}" presName="desTx" presStyleLbl="alignAccFollowNode1" presStyleIdx="1" presStyleCnt="2">
        <dgm:presLayoutVars>
          <dgm:bulletEnabled val="1"/>
        </dgm:presLayoutVars>
      </dgm:prSet>
      <dgm:spPr/>
    </dgm:pt>
  </dgm:ptLst>
  <dgm:cxnLst>
    <dgm:cxn modelId="{63374401-DBD0-4500-97D4-D7649BE8D360}" srcId="{1101E5F8-5A5A-4A61-996B-71F8512729B3}" destId="{6155408E-891C-4866-9338-54F19A9A93B8}" srcOrd="3" destOrd="0" parTransId="{19BD0969-0F62-4DBE-8BFD-682F98417C53}" sibTransId="{794179B7-DE3D-4CAC-A9D7-245D141FE03C}"/>
    <dgm:cxn modelId="{F2B76405-C8F9-45A0-853B-4A92833665BF}" type="presOf" srcId="{1101E5F8-5A5A-4A61-996B-71F8512729B3}" destId="{E81C74CD-8953-4C4E-A52A-D5A7E40365E2}" srcOrd="0" destOrd="0" presId="urn:microsoft.com/office/officeart/2005/8/layout/hList1"/>
    <dgm:cxn modelId="{354BAC07-3841-4A62-8AE9-DD3C99EA576E}" type="presOf" srcId="{6155408E-891C-4866-9338-54F19A9A93B8}" destId="{A58114E3-8BB9-4ECF-8EDF-0C1DBAE4240A}" srcOrd="0" destOrd="3" presId="urn:microsoft.com/office/officeart/2005/8/layout/hList1"/>
    <dgm:cxn modelId="{56A08016-47C0-4019-B257-6820C28B215A}" srcId="{969454A2-F913-43A8-922E-80C85671CBA7}" destId="{21668B63-7B7E-4676-8D06-B66AAE700D3F}" srcOrd="3" destOrd="0" parTransId="{4AD0C76D-173B-41EE-A620-32BF46C14775}" sibTransId="{783E285D-95F5-4AB0-9284-2142D046ED6A}"/>
    <dgm:cxn modelId="{2999071D-E42F-4357-ABA6-2294993ED4FE}" srcId="{1101E5F8-5A5A-4A61-996B-71F8512729B3}" destId="{9448BE75-9C4C-42C8-9EE7-24C483EC579E}" srcOrd="2" destOrd="0" parTransId="{2D98A148-95ED-43C2-B0C4-92493EDF17CD}" sibTransId="{76E8D714-67AA-45F7-933F-CEFF2CFC5146}"/>
    <dgm:cxn modelId="{E9832A1D-3215-47EC-9688-6B42AA47F979}" type="presOf" srcId="{1CE3F99F-B0AB-4787-AD2E-7E9D46D1D395}" destId="{C68A9925-E89A-4493-9E8D-E83857A43F1B}" srcOrd="0" destOrd="0" presId="urn:microsoft.com/office/officeart/2005/8/layout/hList1"/>
    <dgm:cxn modelId="{C2D8BF29-6FA7-4C38-AAA1-12FB0DC713A8}" type="presOf" srcId="{21668B63-7B7E-4676-8D06-B66AAE700D3F}" destId="{C68A9925-E89A-4493-9E8D-E83857A43F1B}" srcOrd="0" destOrd="3" presId="urn:microsoft.com/office/officeart/2005/8/layout/hList1"/>
    <dgm:cxn modelId="{FD380F2F-C3C9-4FD5-A8C5-27E61F85F580}" type="presOf" srcId="{6FAC4C80-D762-4609-BE49-0F1FE511EF47}" destId="{C68A9925-E89A-4493-9E8D-E83857A43F1B}" srcOrd="0" destOrd="2" presId="urn:microsoft.com/office/officeart/2005/8/layout/hList1"/>
    <dgm:cxn modelId="{CE30235D-7D83-4746-B17B-01D4AC533B06}" type="presOf" srcId="{969454A2-F913-43A8-922E-80C85671CBA7}" destId="{8F2F31F9-A36B-4921-BBEA-A04034BE7327}" srcOrd="0" destOrd="0" presId="urn:microsoft.com/office/officeart/2005/8/layout/hList1"/>
    <dgm:cxn modelId="{4DBE0562-79D7-427D-9D7E-189FC1FA4E49}" type="presOf" srcId="{DAC60B4B-CBA7-4E47-B1E9-7274B23CB9E0}" destId="{A58114E3-8BB9-4ECF-8EDF-0C1DBAE4240A}" srcOrd="0" destOrd="1" presId="urn:microsoft.com/office/officeart/2005/8/layout/hList1"/>
    <dgm:cxn modelId="{82F9A862-6C37-4408-AE9E-7EFAC3C24180}" type="presOf" srcId="{9448BE75-9C4C-42C8-9EE7-24C483EC579E}" destId="{A58114E3-8BB9-4ECF-8EDF-0C1DBAE4240A}" srcOrd="0" destOrd="2" presId="urn:microsoft.com/office/officeart/2005/8/layout/hList1"/>
    <dgm:cxn modelId="{84A6B966-2D75-41E8-82C9-46B58F1EC05A}" srcId="{969454A2-F913-43A8-922E-80C85671CBA7}" destId="{1CE3F99F-B0AB-4787-AD2E-7E9D46D1D395}" srcOrd="0" destOrd="0" parTransId="{6E3C8F51-D52A-4153-BD5A-976D1CDA96EB}" sibTransId="{6E8A2F32-2CD6-456C-826C-713B03949F6F}"/>
    <dgm:cxn modelId="{55AF5667-1F44-448F-AFB7-AB94B8BD50EE}" type="presOf" srcId="{77BBEE1B-FADB-4F4A-BD3B-4528D790E998}" destId="{C68A9925-E89A-4493-9E8D-E83857A43F1B}" srcOrd="0" destOrd="1" presId="urn:microsoft.com/office/officeart/2005/8/layout/hList1"/>
    <dgm:cxn modelId="{FBE6CF67-4CB7-4CD1-AD7E-D2E133185BF3}" srcId="{969454A2-F913-43A8-922E-80C85671CBA7}" destId="{77BBEE1B-FADB-4F4A-BD3B-4528D790E998}" srcOrd="1" destOrd="0" parTransId="{5BA85ECC-DA52-4FA9-A0FE-F664814698AD}" sibTransId="{5BA2E7C8-9A20-43AD-930D-B9679F255989}"/>
    <dgm:cxn modelId="{DFF0AF48-16E7-4738-BE76-14681A48E25F}" type="presOf" srcId="{56BE4F95-C376-4149-B4B0-0B00816424EE}" destId="{A58114E3-8BB9-4ECF-8EDF-0C1DBAE4240A}" srcOrd="0" destOrd="0" presId="urn:microsoft.com/office/officeart/2005/8/layout/hList1"/>
    <dgm:cxn modelId="{C006646B-BE36-45A6-9C5B-753ABFD230C5}" srcId="{969454A2-F913-43A8-922E-80C85671CBA7}" destId="{5F8D4465-AE0A-4EF2-A5E5-BCEADCB484B6}" srcOrd="4" destOrd="0" parTransId="{B9621C27-735F-4399-9C4D-2D9D7F6F9834}" sibTransId="{DF5DC661-24E6-40E3-8B2A-D5EBCB06DC65}"/>
    <dgm:cxn modelId="{A41E574E-FEEA-4623-BCA5-DB90DC8DA27A}" srcId="{8F880C5D-E1FB-4AE1-BD90-2F01D43F9A00}" destId="{969454A2-F913-43A8-922E-80C85671CBA7}" srcOrd="0" destOrd="0" parTransId="{12D18EEC-2E27-4C7F-AD5A-EDD1BB31668E}" sibTransId="{7AF65F31-F1C4-42A3-861C-6310F1CFA038}"/>
    <dgm:cxn modelId="{03C0E77D-1A5D-4EDA-9AE1-5D0C6838DF59}" type="presOf" srcId="{5F8D4465-AE0A-4EF2-A5E5-BCEADCB484B6}" destId="{C68A9925-E89A-4493-9E8D-E83857A43F1B}" srcOrd="0" destOrd="4" presId="urn:microsoft.com/office/officeart/2005/8/layout/hList1"/>
    <dgm:cxn modelId="{4D547D87-BD83-4FC1-A8F0-FE3612FF8AA8}" srcId="{1101E5F8-5A5A-4A61-996B-71F8512729B3}" destId="{DAC60B4B-CBA7-4E47-B1E9-7274B23CB9E0}" srcOrd="1" destOrd="0" parTransId="{B0E136EA-59C2-4BBA-A1EB-0EB3AB69DA6E}" sibTransId="{887DF7D3-664B-42D4-BD74-213AB6F07386}"/>
    <dgm:cxn modelId="{BB8E82AB-3D7C-4FAF-AB79-E5BE5DD1DD62}" type="presOf" srcId="{1045FBA7-EB07-4594-8624-D3369826BB3C}" destId="{A58114E3-8BB9-4ECF-8EDF-0C1DBAE4240A}" srcOrd="0" destOrd="4" presId="urn:microsoft.com/office/officeart/2005/8/layout/hList1"/>
    <dgm:cxn modelId="{852554B3-091A-4B96-A8E2-0A988E7DA0AF}" srcId="{1101E5F8-5A5A-4A61-996B-71F8512729B3}" destId="{56BE4F95-C376-4149-B4B0-0B00816424EE}" srcOrd="0" destOrd="0" parTransId="{101CEB7D-5D3D-4EAB-AC2B-A333E9ABD14C}" sibTransId="{389F4F63-2D32-40D4-B7FD-4519661022BC}"/>
    <dgm:cxn modelId="{2DAA7DD4-4E96-4E24-A707-1E062A47B5CA}" type="presOf" srcId="{8F880C5D-E1FB-4AE1-BD90-2F01D43F9A00}" destId="{2F6DAB6C-95F8-4492-8582-58AA1B0F805D}" srcOrd="0" destOrd="0" presId="urn:microsoft.com/office/officeart/2005/8/layout/hList1"/>
    <dgm:cxn modelId="{6260D8DC-4B66-4A48-888F-78F244B1BEEC}" srcId="{1101E5F8-5A5A-4A61-996B-71F8512729B3}" destId="{1045FBA7-EB07-4594-8624-D3369826BB3C}" srcOrd="4" destOrd="0" parTransId="{F9105C38-B5B7-4C31-B933-1C67265CE4F6}" sibTransId="{F466EEED-752A-449E-9D91-B6A677D970FD}"/>
    <dgm:cxn modelId="{99EFD9E1-25C5-4669-986F-2D53F568F53D}" srcId="{969454A2-F913-43A8-922E-80C85671CBA7}" destId="{6FAC4C80-D762-4609-BE49-0F1FE511EF47}" srcOrd="2" destOrd="0" parTransId="{2069CB4B-6566-454C-848C-372C0F0CD676}" sibTransId="{7FCC093B-97B8-4E6E-887D-EB2AA5D10428}"/>
    <dgm:cxn modelId="{00D5A4E2-412B-4E24-B3DA-A36304369F12}" srcId="{8F880C5D-E1FB-4AE1-BD90-2F01D43F9A00}" destId="{1101E5F8-5A5A-4A61-996B-71F8512729B3}" srcOrd="1" destOrd="0" parTransId="{550FD53C-157F-4E5A-9851-7CC298CCEB82}" sibTransId="{9AF6943A-5622-4770-AC0E-5493A1219C15}"/>
    <dgm:cxn modelId="{33AE57A0-66A7-4478-976A-2280FEEEE3DD}" type="presParOf" srcId="{2F6DAB6C-95F8-4492-8582-58AA1B0F805D}" destId="{21E1FDE8-01AA-4A80-955F-3A30B0D6C50C}" srcOrd="0" destOrd="0" presId="urn:microsoft.com/office/officeart/2005/8/layout/hList1"/>
    <dgm:cxn modelId="{53FA41D5-C2C9-4AC6-80AD-EAA629146079}" type="presParOf" srcId="{21E1FDE8-01AA-4A80-955F-3A30B0D6C50C}" destId="{8F2F31F9-A36B-4921-BBEA-A04034BE7327}" srcOrd="0" destOrd="0" presId="urn:microsoft.com/office/officeart/2005/8/layout/hList1"/>
    <dgm:cxn modelId="{12039BD6-62BA-4C00-8A66-03EEB547D865}" type="presParOf" srcId="{21E1FDE8-01AA-4A80-955F-3A30B0D6C50C}" destId="{C68A9925-E89A-4493-9E8D-E83857A43F1B}" srcOrd="1" destOrd="0" presId="urn:microsoft.com/office/officeart/2005/8/layout/hList1"/>
    <dgm:cxn modelId="{5A2856FC-B6E0-4DAF-8B1B-5E9F3902229A}" type="presParOf" srcId="{2F6DAB6C-95F8-4492-8582-58AA1B0F805D}" destId="{1D10633A-F04E-4B9D-A366-5CE138D08618}" srcOrd="1" destOrd="0" presId="urn:microsoft.com/office/officeart/2005/8/layout/hList1"/>
    <dgm:cxn modelId="{6870B3BF-D691-4A0A-B230-EBEE4ACC3022}" type="presParOf" srcId="{2F6DAB6C-95F8-4492-8582-58AA1B0F805D}" destId="{95F7AED7-5B9E-4C18-9E5B-75392D8773D4}" srcOrd="2" destOrd="0" presId="urn:microsoft.com/office/officeart/2005/8/layout/hList1"/>
    <dgm:cxn modelId="{5F8BF3AA-802B-4AD5-861D-E08BEC642B01}" type="presParOf" srcId="{95F7AED7-5B9E-4C18-9E5B-75392D8773D4}" destId="{E81C74CD-8953-4C4E-A52A-D5A7E40365E2}" srcOrd="0" destOrd="0" presId="urn:microsoft.com/office/officeart/2005/8/layout/hList1"/>
    <dgm:cxn modelId="{A8C3AA90-8616-480B-8579-56705A2BF4C5}" type="presParOf" srcId="{95F7AED7-5B9E-4C18-9E5B-75392D8773D4}" destId="{A58114E3-8BB9-4ECF-8EDF-0C1DBAE4240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438DCC-713C-485A-BFF5-68E027BA85E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ES"/>
        </a:p>
      </dgm:t>
    </dgm:pt>
    <dgm:pt modelId="{51AC07B5-A84A-49FF-AB0F-C819591AF5C0}">
      <dgm:prSet phldrT="[Texto]"/>
      <dgm:spPr/>
      <dgm:t>
        <a:bodyPr/>
        <a:lstStyle/>
        <a:p>
          <a:r>
            <a:rPr lang="es-ES" b="1" dirty="0">
              <a:latin typeface="Arial" panose="020B0604020202020204" pitchFamily="34" charset="0"/>
              <a:cs typeface="Arial" panose="020B0604020202020204" pitchFamily="34" charset="0"/>
            </a:rPr>
            <a:t>FORTALEZAS</a:t>
          </a:r>
          <a:r>
            <a:rPr lang="es-ES" dirty="0"/>
            <a:t>:</a:t>
          </a:r>
        </a:p>
      </dgm:t>
    </dgm:pt>
    <dgm:pt modelId="{B004BB25-ABBB-4E2F-9D87-3F34CC83E22D}" type="parTrans" cxnId="{E523FD48-A477-411C-AF87-15C34CA9A4D7}">
      <dgm:prSet/>
      <dgm:spPr/>
      <dgm:t>
        <a:bodyPr/>
        <a:lstStyle/>
        <a:p>
          <a:endParaRPr lang="es-ES"/>
        </a:p>
      </dgm:t>
    </dgm:pt>
    <dgm:pt modelId="{CCDA5E45-2298-489C-865E-FB945C7741F2}" type="sibTrans" cxnId="{E523FD48-A477-411C-AF87-15C34CA9A4D7}">
      <dgm:prSet/>
      <dgm:spPr/>
      <dgm:t>
        <a:bodyPr/>
        <a:lstStyle/>
        <a:p>
          <a:endParaRPr lang="es-ES"/>
        </a:p>
      </dgm:t>
    </dgm:pt>
    <dgm:pt modelId="{13DCACCF-F958-403F-AD36-B9CEEF0F6C22}">
      <dgm:prSet phldrT="[Texto]"/>
      <dgm:spPr/>
      <dgm:t>
        <a:bodyPr/>
        <a:lstStyle/>
        <a:p>
          <a:pPr algn="just"/>
          <a:r>
            <a:rPr lang="es-ES" dirty="0"/>
            <a:t>Cualificación y experiencia del equipo directivo</a:t>
          </a:r>
        </a:p>
      </dgm:t>
    </dgm:pt>
    <dgm:pt modelId="{982AF2FB-7333-453A-AFFE-3CD3A390E9A2}" type="parTrans" cxnId="{8C05AE59-EBCD-4A8E-BE3C-E3A8FC7D35FB}">
      <dgm:prSet/>
      <dgm:spPr/>
      <dgm:t>
        <a:bodyPr/>
        <a:lstStyle/>
        <a:p>
          <a:endParaRPr lang="es-ES"/>
        </a:p>
      </dgm:t>
    </dgm:pt>
    <dgm:pt modelId="{AF58A7F2-F688-4655-B047-EAEA8C5870EC}" type="sibTrans" cxnId="{8C05AE59-EBCD-4A8E-BE3C-E3A8FC7D35FB}">
      <dgm:prSet/>
      <dgm:spPr/>
      <dgm:t>
        <a:bodyPr/>
        <a:lstStyle/>
        <a:p>
          <a:endParaRPr lang="es-ES"/>
        </a:p>
      </dgm:t>
    </dgm:pt>
    <dgm:pt modelId="{5C3771DB-7998-4221-A0F4-2E5AD1AD1B0F}">
      <dgm:prSet phldrT="[Texto]"/>
      <dgm:spPr/>
      <dgm:t>
        <a:bodyPr/>
        <a:lstStyle/>
        <a:p>
          <a:r>
            <a:rPr lang="es-ES" b="1" dirty="0">
              <a:latin typeface="Arial" panose="020B0604020202020204" pitchFamily="34" charset="0"/>
              <a:cs typeface="Arial" panose="020B0604020202020204" pitchFamily="34" charset="0"/>
            </a:rPr>
            <a:t>DEBILIDADES</a:t>
          </a:r>
          <a:r>
            <a:rPr lang="es-ES" dirty="0"/>
            <a:t>:</a:t>
          </a:r>
        </a:p>
      </dgm:t>
    </dgm:pt>
    <dgm:pt modelId="{97F01FCB-DF83-4F59-B4F4-2CEBAF76B205}" type="parTrans" cxnId="{6E279910-72FD-46AB-B5A8-C8971DB09C53}">
      <dgm:prSet/>
      <dgm:spPr/>
      <dgm:t>
        <a:bodyPr/>
        <a:lstStyle/>
        <a:p>
          <a:endParaRPr lang="es-ES"/>
        </a:p>
      </dgm:t>
    </dgm:pt>
    <dgm:pt modelId="{9F495B90-DC3B-461B-92F2-439F0FE49C4D}" type="sibTrans" cxnId="{6E279910-72FD-46AB-B5A8-C8971DB09C53}">
      <dgm:prSet/>
      <dgm:spPr/>
      <dgm:t>
        <a:bodyPr/>
        <a:lstStyle/>
        <a:p>
          <a:endParaRPr lang="es-ES"/>
        </a:p>
      </dgm:t>
    </dgm:pt>
    <dgm:pt modelId="{611EEF2B-A7EE-4574-A593-FD8A21F4F025}">
      <dgm:prSet phldrT="[Texto]"/>
      <dgm:spPr/>
      <dgm:t>
        <a:bodyPr/>
        <a:lstStyle/>
        <a:p>
          <a:pPr algn="just"/>
          <a:r>
            <a:rPr lang="es-ES" dirty="0"/>
            <a:t>Dificultades para el acceso a la financiación</a:t>
          </a:r>
        </a:p>
      </dgm:t>
    </dgm:pt>
    <dgm:pt modelId="{7783F82B-6815-426D-A4ED-84D4AA5C6085}" type="parTrans" cxnId="{F0568855-F30E-49A2-87BA-CEBDEDA436AE}">
      <dgm:prSet/>
      <dgm:spPr/>
      <dgm:t>
        <a:bodyPr/>
        <a:lstStyle/>
        <a:p>
          <a:endParaRPr lang="es-ES"/>
        </a:p>
      </dgm:t>
    </dgm:pt>
    <dgm:pt modelId="{9A3F2C34-88B3-4671-8512-7C879CDA193A}" type="sibTrans" cxnId="{F0568855-F30E-49A2-87BA-CEBDEDA436AE}">
      <dgm:prSet/>
      <dgm:spPr/>
      <dgm:t>
        <a:bodyPr/>
        <a:lstStyle/>
        <a:p>
          <a:endParaRPr lang="es-ES"/>
        </a:p>
      </dgm:t>
    </dgm:pt>
    <dgm:pt modelId="{67307197-EEC0-4C1E-A332-B30B77D248AF}">
      <dgm:prSet/>
      <dgm:spPr/>
      <dgm:t>
        <a:bodyPr/>
        <a:lstStyle/>
        <a:p>
          <a:pPr algn="just"/>
          <a:r>
            <a:rPr lang="es-ES" dirty="0"/>
            <a:t>Aumento del a participación en el mercado</a:t>
          </a:r>
        </a:p>
      </dgm:t>
    </dgm:pt>
    <dgm:pt modelId="{AB568972-A208-4B3C-B7A0-B6D411AC017C}" type="parTrans" cxnId="{C37FD405-748A-44CF-A3DD-35BF45FD5C5E}">
      <dgm:prSet/>
      <dgm:spPr/>
      <dgm:t>
        <a:bodyPr/>
        <a:lstStyle/>
        <a:p>
          <a:endParaRPr lang="es-ES"/>
        </a:p>
      </dgm:t>
    </dgm:pt>
    <dgm:pt modelId="{32D04767-69E2-48DA-88DC-65F6436AB01A}" type="sibTrans" cxnId="{C37FD405-748A-44CF-A3DD-35BF45FD5C5E}">
      <dgm:prSet/>
      <dgm:spPr/>
      <dgm:t>
        <a:bodyPr/>
        <a:lstStyle/>
        <a:p>
          <a:endParaRPr lang="es-ES"/>
        </a:p>
      </dgm:t>
    </dgm:pt>
    <dgm:pt modelId="{FD4D1299-CF9B-45A3-AEA1-0D157DD81903}">
      <dgm:prSet/>
      <dgm:spPr/>
      <dgm:t>
        <a:bodyPr/>
        <a:lstStyle/>
        <a:p>
          <a:pPr algn="just"/>
          <a:r>
            <a:rPr lang="es-ES" dirty="0"/>
            <a:t>Marca reconocida y posicionada en los clientes</a:t>
          </a:r>
        </a:p>
      </dgm:t>
    </dgm:pt>
    <dgm:pt modelId="{842CFC59-7901-4428-8332-C53ED144620A}" type="parTrans" cxnId="{847C28C0-4B4A-477A-96E2-334AF7322153}">
      <dgm:prSet/>
      <dgm:spPr/>
      <dgm:t>
        <a:bodyPr/>
        <a:lstStyle/>
        <a:p>
          <a:endParaRPr lang="es-ES"/>
        </a:p>
      </dgm:t>
    </dgm:pt>
    <dgm:pt modelId="{12D44601-2E1E-45E3-BD4B-787F2E9E1197}" type="sibTrans" cxnId="{847C28C0-4B4A-477A-96E2-334AF7322153}">
      <dgm:prSet/>
      <dgm:spPr/>
      <dgm:t>
        <a:bodyPr/>
        <a:lstStyle/>
        <a:p>
          <a:endParaRPr lang="es-ES"/>
        </a:p>
      </dgm:t>
    </dgm:pt>
    <dgm:pt modelId="{9678C577-C7F8-4DC2-921C-3EF70E3E885C}">
      <dgm:prSet/>
      <dgm:spPr/>
      <dgm:t>
        <a:bodyPr/>
        <a:lstStyle/>
        <a:p>
          <a:pPr algn="just"/>
          <a:r>
            <a:rPr lang="es-ES" dirty="0"/>
            <a:t>Costes de estructura bajos</a:t>
          </a:r>
        </a:p>
      </dgm:t>
    </dgm:pt>
    <dgm:pt modelId="{7D75618B-3DD4-4B36-93F0-CD826D068600}" type="parTrans" cxnId="{7F0990E9-FF28-4849-82A2-C18EE796E1B2}">
      <dgm:prSet/>
      <dgm:spPr/>
      <dgm:t>
        <a:bodyPr/>
        <a:lstStyle/>
        <a:p>
          <a:endParaRPr lang="es-ES"/>
        </a:p>
      </dgm:t>
    </dgm:pt>
    <dgm:pt modelId="{BA926192-F300-4325-A333-D612FC69629A}" type="sibTrans" cxnId="{7F0990E9-FF28-4849-82A2-C18EE796E1B2}">
      <dgm:prSet/>
      <dgm:spPr/>
      <dgm:t>
        <a:bodyPr/>
        <a:lstStyle/>
        <a:p>
          <a:endParaRPr lang="es-ES"/>
        </a:p>
      </dgm:t>
    </dgm:pt>
    <dgm:pt modelId="{7F5A6FFB-262D-4911-9E78-9D636204D69F}">
      <dgm:prSet/>
      <dgm:spPr/>
      <dgm:t>
        <a:bodyPr/>
        <a:lstStyle/>
        <a:p>
          <a:pPr algn="just"/>
          <a:r>
            <a:rPr lang="es-ES" dirty="0"/>
            <a:t>Poder de negociación elevado con proveedores</a:t>
          </a:r>
        </a:p>
      </dgm:t>
    </dgm:pt>
    <dgm:pt modelId="{2F650288-91E0-444C-AD91-80586AEC4CB1}" type="parTrans" cxnId="{F87E9F14-28BF-440D-8963-AE50C7B9EAD4}">
      <dgm:prSet/>
      <dgm:spPr/>
      <dgm:t>
        <a:bodyPr/>
        <a:lstStyle/>
        <a:p>
          <a:endParaRPr lang="es-ES"/>
        </a:p>
      </dgm:t>
    </dgm:pt>
    <dgm:pt modelId="{7D409D61-50B8-4B5E-AF6E-0E943D3E5D53}" type="sibTrans" cxnId="{F87E9F14-28BF-440D-8963-AE50C7B9EAD4}">
      <dgm:prSet/>
      <dgm:spPr/>
      <dgm:t>
        <a:bodyPr/>
        <a:lstStyle/>
        <a:p>
          <a:endParaRPr lang="es-ES"/>
        </a:p>
      </dgm:t>
    </dgm:pt>
    <dgm:pt modelId="{FE8890E2-61B9-4EDF-9AA4-CD80E17A2637}">
      <dgm:prSet/>
      <dgm:spPr/>
      <dgm:t>
        <a:bodyPr/>
        <a:lstStyle/>
        <a:p>
          <a:pPr algn="just"/>
          <a:r>
            <a:rPr lang="es-ES" dirty="0"/>
            <a:t>Nivel adecuado de recursos financieros</a:t>
          </a:r>
        </a:p>
      </dgm:t>
    </dgm:pt>
    <dgm:pt modelId="{E0C9BB68-E35D-421E-B82C-05438EB54CA7}" type="parTrans" cxnId="{483F5EF1-CE1D-44FB-A878-C25CEB4FBFD7}">
      <dgm:prSet/>
      <dgm:spPr/>
      <dgm:t>
        <a:bodyPr/>
        <a:lstStyle/>
        <a:p>
          <a:endParaRPr lang="es-ES"/>
        </a:p>
      </dgm:t>
    </dgm:pt>
    <dgm:pt modelId="{7E5DF2B0-DCFE-4E63-AFFD-7F36227C2E16}" type="sibTrans" cxnId="{483F5EF1-CE1D-44FB-A878-C25CEB4FBFD7}">
      <dgm:prSet/>
      <dgm:spPr/>
      <dgm:t>
        <a:bodyPr/>
        <a:lstStyle/>
        <a:p>
          <a:endParaRPr lang="es-ES"/>
        </a:p>
      </dgm:t>
    </dgm:pt>
    <dgm:pt modelId="{4B5C5C8D-64D8-49F4-88CE-2FA291208E27}">
      <dgm:prSet/>
      <dgm:spPr/>
      <dgm:t>
        <a:bodyPr/>
        <a:lstStyle/>
        <a:p>
          <a:pPr algn="just"/>
          <a:r>
            <a:rPr lang="es-ES" dirty="0"/>
            <a:t>Acceso a economías de escala</a:t>
          </a:r>
        </a:p>
      </dgm:t>
    </dgm:pt>
    <dgm:pt modelId="{B855F356-742C-4AED-B418-791937678414}" type="parTrans" cxnId="{3024E590-A9D4-4BF8-AEC7-A4360413ADDD}">
      <dgm:prSet/>
      <dgm:spPr/>
      <dgm:t>
        <a:bodyPr/>
        <a:lstStyle/>
        <a:p>
          <a:endParaRPr lang="es-ES"/>
        </a:p>
      </dgm:t>
    </dgm:pt>
    <dgm:pt modelId="{322C4E06-94B5-4533-B821-A1EF957607C7}" type="sibTrans" cxnId="{3024E590-A9D4-4BF8-AEC7-A4360413ADDD}">
      <dgm:prSet/>
      <dgm:spPr/>
      <dgm:t>
        <a:bodyPr/>
        <a:lstStyle/>
        <a:p>
          <a:endParaRPr lang="es-ES"/>
        </a:p>
      </dgm:t>
    </dgm:pt>
    <dgm:pt modelId="{A100FDD3-5786-4F4B-9F92-1522990AE93B}">
      <dgm:prSet/>
      <dgm:spPr/>
      <dgm:t>
        <a:bodyPr/>
        <a:lstStyle/>
        <a:p>
          <a:pPr algn="just"/>
          <a:r>
            <a:rPr lang="es-ES" dirty="0"/>
            <a:t>Elevados costes de estructura</a:t>
          </a:r>
        </a:p>
      </dgm:t>
    </dgm:pt>
    <dgm:pt modelId="{39495539-4295-475E-BD86-0353C49A611E}" type="parTrans" cxnId="{FA598F65-E74D-4F64-8D63-514C156D24FF}">
      <dgm:prSet/>
      <dgm:spPr/>
      <dgm:t>
        <a:bodyPr/>
        <a:lstStyle/>
        <a:p>
          <a:endParaRPr lang="es-ES"/>
        </a:p>
      </dgm:t>
    </dgm:pt>
    <dgm:pt modelId="{86B20010-96E6-4C62-809E-1BAC3803A6A2}" type="sibTrans" cxnId="{FA598F65-E74D-4F64-8D63-514C156D24FF}">
      <dgm:prSet/>
      <dgm:spPr/>
      <dgm:t>
        <a:bodyPr/>
        <a:lstStyle/>
        <a:p>
          <a:endParaRPr lang="es-ES"/>
        </a:p>
      </dgm:t>
    </dgm:pt>
    <dgm:pt modelId="{45C98A81-28CE-4118-A0C8-51ECB68E27EB}">
      <dgm:prSet/>
      <dgm:spPr/>
      <dgm:t>
        <a:bodyPr/>
        <a:lstStyle/>
        <a:p>
          <a:pPr algn="just"/>
          <a:r>
            <a:rPr lang="es-ES" dirty="0"/>
            <a:t>Red de distribución débil</a:t>
          </a:r>
        </a:p>
      </dgm:t>
    </dgm:pt>
    <dgm:pt modelId="{0759AEE8-EC12-4ED2-B98A-71BCB6F7B50D}" type="parTrans" cxnId="{0B84BC0C-BCBB-499F-92F1-6CA066677C90}">
      <dgm:prSet/>
      <dgm:spPr/>
      <dgm:t>
        <a:bodyPr/>
        <a:lstStyle/>
        <a:p>
          <a:endParaRPr lang="es-ES"/>
        </a:p>
      </dgm:t>
    </dgm:pt>
    <dgm:pt modelId="{B6C2F708-F6F5-4D21-8A4E-36775AB60691}" type="sibTrans" cxnId="{0B84BC0C-BCBB-499F-92F1-6CA066677C90}">
      <dgm:prSet/>
      <dgm:spPr/>
      <dgm:t>
        <a:bodyPr/>
        <a:lstStyle/>
        <a:p>
          <a:endParaRPr lang="es-ES"/>
        </a:p>
      </dgm:t>
    </dgm:pt>
    <dgm:pt modelId="{7E8E4E54-107B-41A3-8FCB-2BAB3B1C2631}">
      <dgm:prSet/>
      <dgm:spPr/>
      <dgm:t>
        <a:bodyPr/>
        <a:lstStyle/>
        <a:p>
          <a:pPr algn="just"/>
          <a:r>
            <a:rPr lang="es-ES" dirty="0"/>
            <a:t>Falta de innovación</a:t>
          </a:r>
        </a:p>
      </dgm:t>
    </dgm:pt>
    <dgm:pt modelId="{A30DF7C8-9BD0-4E5A-9BE5-6953C4004029}" type="parTrans" cxnId="{0F26351D-75CC-423D-995A-6FF987F3E132}">
      <dgm:prSet/>
      <dgm:spPr/>
      <dgm:t>
        <a:bodyPr/>
        <a:lstStyle/>
        <a:p>
          <a:endParaRPr lang="es-ES"/>
        </a:p>
      </dgm:t>
    </dgm:pt>
    <dgm:pt modelId="{97992D4B-F095-4ADE-87F0-99C5BEED247F}" type="sibTrans" cxnId="{0F26351D-75CC-423D-995A-6FF987F3E132}">
      <dgm:prSet/>
      <dgm:spPr/>
      <dgm:t>
        <a:bodyPr/>
        <a:lstStyle/>
        <a:p>
          <a:endParaRPr lang="es-ES"/>
        </a:p>
      </dgm:t>
    </dgm:pt>
    <dgm:pt modelId="{27F8EACD-7AD1-4C12-BAD1-2EB1A1AA062D}">
      <dgm:prSet/>
      <dgm:spPr/>
      <dgm:t>
        <a:bodyPr/>
        <a:lstStyle/>
        <a:p>
          <a:pPr algn="just"/>
          <a:r>
            <a:rPr lang="es-ES" dirty="0"/>
            <a:t>Baja cualificación del personal</a:t>
          </a:r>
        </a:p>
      </dgm:t>
    </dgm:pt>
    <dgm:pt modelId="{12F3F463-BDED-4149-ACCF-F4AC5CDAE5AC}" type="parTrans" cxnId="{31538F27-60F4-4EDD-A1AB-42E12F3654FF}">
      <dgm:prSet/>
      <dgm:spPr/>
      <dgm:t>
        <a:bodyPr/>
        <a:lstStyle/>
        <a:p>
          <a:endParaRPr lang="es-ES"/>
        </a:p>
      </dgm:t>
    </dgm:pt>
    <dgm:pt modelId="{6773CADD-3974-4A4C-B5DE-D362EC075FFE}" type="sibTrans" cxnId="{31538F27-60F4-4EDD-A1AB-42E12F3654FF}">
      <dgm:prSet/>
      <dgm:spPr/>
      <dgm:t>
        <a:bodyPr/>
        <a:lstStyle/>
        <a:p>
          <a:endParaRPr lang="es-ES"/>
        </a:p>
      </dgm:t>
    </dgm:pt>
    <dgm:pt modelId="{6FB074D3-52F5-4FDE-9537-92C51365F31C}">
      <dgm:prSet/>
      <dgm:spPr/>
      <dgm:t>
        <a:bodyPr/>
        <a:lstStyle/>
        <a:p>
          <a:pPr algn="just"/>
          <a:r>
            <a:rPr lang="es-ES" dirty="0"/>
            <a:t>Bajas rentabilidades por producto/servicio</a:t>
          </a:r>
        </a:p>
      </dgm:t>
    </dgm:pt>
    <dgm:pt modelId="{C8D0A440-4F37-4458-B17E-02CF3647980D}" type="parTrans" cxnId="{09DD3663-DF08-4BA6-8EE5-F9D7F44037E0}">
      <dgm:prSet/>
      <dgm:spPr/>
      <dgm:t>
        <a:bodyPr/>
        <a:lstStyle/>
        <a:p>
          <a:endParaRPr lang="es-ES"/>
        </a:p>
      </dgm:t>
    </dgm:pt>
    <dgm:pt modelId="{F0B7D9EB-89E5-46DC-946B-B45DD7E61409}" type="sibTrans" cxnId="{09DD3663-DF08-4BA6-8EE5-F9D7F44037E0}">
      <dgm:prSet/>
      <dgm:spPr/>
      <dgm:t>
        <a:bodyPr/>
        <a:lstStyle/>
        <a:p>
          <a:endParaRPr lang="es-ES"/>
        </a:p>
      </dgm:t>
    </dgm:pt>
    <dgm:pt modelId="{573A375D-F63B-4D5B-8829-193310BA7951}" type="pres">
      <dgm:prSet presAssocID="{A7438DCC-713C-485A-BFF5-68E027BA85EE}" presName="Name0" presStyleCnt="0">
        <dgm:presLayoutVars>
          <dgm:dir/>
          <dgm:animLvl val="lvl"/>
          <dgm:resizeHandles val="exact"/>
        </dgm:presLayoutVars>
      </dgm:prSet>
      <dgm:spPr/>
    </dgm:pt>
    <dgm:pt modelId="{08505F09-3337-4CCF-B8F0-33DBEEB57A0F}" type="pres">
      <dgm:prSet presAssocID="{51AC07B5-A84A-49FF-AB0F-C819591AF5C0}" presName="composite" presStyleCnt="0"/>
      <dgm:spPr/>
    </dgm:pt>
    <dgm:pt modelId="{AE613DAC-60C9-4D9A-B298-C0FBCEC0249A}" type="pres">
      <dgm:prSet presAssocID="{51AC07B5-A84A-49FF-AB0F-C819591AF5C0}" presName="parTx" presStyleLbl="alignNode1" presStyleIdx="0" presStyleCnt="2">
        <dgm:presLayoutVars>
          <dgm:chMax val="0"/>
          <dgm:chPref val="0"/>
          <dgm:bulletEnabled val="1"/>
        </dgm:presLayoutVars>
      </dgm:prSet>
      <dgm:spPr/>
    </dgm:pt>
    <dgm:pt modelId="{B5BCF41E-1813-42F6-AB7E-1D121AACFA2B}" type="pres">
      <dgm:prSet presAssocID="{51AC07B5-A84A-49FF-AB0F-C819591AF5C0}" presName="desTx" presStyleLbl="alignAccFollowNode1" presStyleIdx="0" presStyleCnt="2">
        <dgm:presLayoutVars>
          <dgm:bulletEnabled val="1"/>
        </dgm:presLayoutVars>
      </dgm:prSet>
      <dgm:spPr/>
    </dgm:pt>
    <dgm:pt modelId="{9FBF6B65-3E1D-47A7-9322-0D9C9CED060F}" type="pres">
      <dgm:prSet presAssocID="{CCDA5E45-2298-489C-865E-FB945C7741F2}" presName="space" presStyleCnt="0"/>
      <dgm:spPr/>
    </dgm:pt>
    <dgm:pt modelId="{C2707E4D-EDA6-4EBD-9862-F030D8A39CC3}" type="pres">
      <dgm:prSet presAssocID="{5C3771DB-7998-4221-A0F4-2E5AD1AD1B0F}" presName="composite" presStyleCnt="0"/>
      <dgm:spPr/>
    </dgm:pt>
    <dgm:pt modelId="{C493F1CD-1868-4E89-9962-451F1F28C232}" type="pres">
      <dgm:prSet presAssocID="{5C3771DB-7998-4221-A0F4-2E5AD1AD1B0F}" presName="parTx" presStyleLbl="alignNode1" presStyleIdx="1" presStyleCnt="2">
        <dgm:presLayoutVars>
          <dgm:chMax val="0"/>
          <dgm:chPref val="0"/>
          <dgm:bulletEnabled val="1"/>
        </dgm:presLayoutVars>
      </dgm:prSet>
      <dgm:spPr/>
    </dgm:pt>
    <dgm:pt modelId="{7C3C2566-E400-4E6C-9065-8815A2C8FA63}" type="pres">
      <dgm:prSet presAssocID="{5C3771DB-7998-4221-A0F4-2E5AD1AD1B0F}" presName="desTx" presStyleLbl="alignAccFollowNode1" presStyleIdx="1" presStyleCnt="2">
        <dgm:presLayoutVars>
          <dgm:bulletEnabled val="1"/>
        </dgm:presLayoutVars>
      </dgm:prSet>
      <dgm:spPr/>
    </dgm:pt>
  </dgm:ptLst>
  <dgm:cxnLst>
    <dgm:cxn modelId="{9FABB304-C33A-49F7-B6CD-9980FA779852}" type="presOf" srcId="{6FB074D3-52F5-4FDE-9537-92C51365F31C}" destId="{7C3C2566-E400-4E6C-9065-8815A2C8FA63}" srcOrd="0" destOrd="5" presId="urn:microsoft.com/office/officeart/2005/8/layout/hList1"/>
    <dgm:cxn modelId="{C37FD405-748A-44CF-A3DD-35BF45FD5C5E}" srcId="{51AC07B5-A84A-49FF-AB0F-C819591AF5C0}" destId="{67307197-EEC0-4C1E-A332-B30B77D248AF}" srcOrd="1" destOrd="0" parTransId="{AB568972-A208-4B3C-B7A0-B6D411AC017C}" sibTransId="{32D04767-69E2-48DA-88DC-65F6436AB01A}"/>
    <dgm:cxn modelId="{0B84BC0C-BCBB-499F-92F1-6CA066677C90}" srcId="{5C3771DB-7998-4221-A0F4-2E5AD1AD1B0F}" destId="{45C98A81-28CE-4118-A0C8-51ECB68E27EB}" srcOrd="2" destOrd="0" parTransId="{0759AEE8-EC12-4ED2-B98A-71BCB6F7B50D}" sibTransId="{B6C2F708-F6F5-4D21-8A4E-36775AB60691}"/>
    <dgm:cxn modelId="{6E279910-72FD-46AB-B5A8-C8971DB09C53}" srcId="{A7438DCC-713C-485A-BFF5-68E027BA85EE}" destId="{5C3771DB-7998-4221-A0F4-2E5AD1AD1B0F}" srcOrd="1" destOrd="0" parTransId="{97F01FCB-DF83-4F59-B4F4-2CEBAF76B205}" sibTransId="{9F495B90-DC3B-461B-92F2-439F0FE49C4D}"/>
    <dgm:cxn modelId="{F87E9F14-28BF-440D-8963-AE50C7B9EAD4}" srcId="{51AC07B5-A84A-49FF-AB0F-C819591AF5C0}" destId="{7F5A6FFB-262D-4911-9E78-9D636204D69F}" srcOrd="4" destOrd="0" parTransId="{2F650288-91E0-444C-AD91-80586AEC4CB1}" sibTransId="{7D409D61-50B8-4B5E-AF6E-0E943D3E5D53}"/>
    <dgm:cxn modelId="{0F26351D-75CC-423D-995A-6FF987F3E132}" srcId="{5C3771DB-7998-4221-A0F4-2E5AD1AD1B0F}" destId="{7E8E4E54-107B-41A3-8FCB-2BAB3B1C2631}" srcOrd="3" destOrd="0" parTransId="{A30DF7C8-9BD0-4E5A-9BE5-6953C4004029}" sibTransId="{97992D4B-F095-4ADE-87F0-99C5BEED247F}"/>
    <dgm:cxn modelId="{5DF4561F-AD41-4B00-8D27-7839B2048667}" type="presOf" srcId="{A7438DCC-713C-485A-BFF5-68E027BA85EE}" destId="{573A375D-F63B-4D5B-8829-193310BA7951}" srcOrd="0" destOrd="0" presId="urn:microsoft.com/office/officeart/2005/8/layout/hList1"/>
    <dgm:cxn modelId="{31538F27-60F4-4EDD-A1AB-42E12F3654FF}" srcId="{5C3771DB-7998-4221-A0F4-2E5AD1AD1B0F}" destId="{27F8EACD-7AD1-4C12-BAD1-2EB1A1AA062D}" srcOrd="4" destOrd="0" parTransId="{12F3F463-BDED-4149-ACCF-F4AC5CDAE5AC}" sibTransId="{6773CADD-3974-4A4C-B5DE-D362EC075FFE}"/>
    <dgm:cxn modelId="{0381FF31-E23D-4B9D-B1E3-319D4BF149C5}" type="presOf" srcId="{9678C577-C7F8-4DC2-921C-3EF70E3E885C}" destId="{B5BCF41E-1813-42F6-AB7E-1D121AACFA2B}" srcOrd="0" destOrd="3" presId="urn:microsoft.com/office/officeart/2005/8/layout/hList1"/>
    <dgm:cxn modelId="{111BDA32-7448-4D8A-9DBF-D8755EF39DBA}" type="presOf" srcId="{45C98A81-28CE-4118-A0C8-51ECB68E27EB}" destId="{7C3C2566-E400-4E6C-9065-8815A2C8FA63}" srcOrd="0" destOrd="2" presId="urn:microsoft.com/office/officeart/2005/8/layout/hList1"/>
    <dgm:cxn modelId="{7C9D3442-CF6B-4887-8CD6-283AFC6FA2B5}" type="presOf" srcId="{7E8E4E54-107B-41A3-8FCB-2BAB3B1C2631}" destId="{7C3C2566-E400-4E6C-9065-8815A2C8FA63}" srcOrd="0" destOrd="3" presId="urn:microsoft.com/office/officeart/2005/8/layout/hList1"/>
    <dgm:cxn modelId="{09DD3663-DF08-4BA6-8EE5-F9D7F44037E0}" srcId="{5C3771DB-7998-4221-A0F4-2E5AD1AD1B0F}" destId="{6FB074D3-52F5-4FDE-9537-92C51365F31C}" srcOrd="5" destOrd="0" parTransId="{C8D0A440-4F37-4458-B17E-02CF3647980D}" sibTransId="{F0B7D9EB-89E5-46DC-946B-B45DD7E61409}"/>
    <dgm:cxn modelId="{FA598F65-E74D-4F64-8D63-514C156D24FF}" srcId="{5C3771DB-7998-4221-A0F4-2E5AD1AD1B0F}" destId="{A100FDD3-5786-4F4B-9F92-1522990AE93B}" srcOrd="1" destOrd="0" parTransId="{39495539-4295-475E-BD86-0353C49A611E}" sibTransId="{86B20010-96E6-4C62-809E-1BAC3803A6A2}"/>
    <dgm:cxn modelId="{E523FD48-A477-411C-AF87-15C34CA9A4D7}" srcId="{A7438DCC-713C-485A-BFF5-68E027BA85EE}" destId="{51AC07B5-A84A-49FF-AB0F-C819591AF5C0}" srcOrd="0" destOrd="0" parTransId="{B004BB25-ABBB-4E2F-9D87-3F34CC83E22D}" sibTransId="{CCDA5E45-2298-489C-865E-FB945C7741F2}"/>
    <dgm:cxn modelId="{3AB14549-B16F-4D37-AE06-CAD8C54FD663}" type="presOf" srcId="{67307197-EEC0-4C1E-A332-B30B77D248AF}" destId="{B5BCF41E-1813-42F6-AB7E-1D121AACFA2B}" srcOrd="0" destOrd="1" presId="urn:microsoft.com/office/officeart/2005/8/layout/hList1"/>
    <dgm:cxn modelId="{F0568855-F30E-49A2-87BA-CEBDEDA436AE}" srcId="{5C3771DB-7998-4221-A0F4-2E5AD1AD1B0F}" destId="{611EEF2B-A7EE-4574-A593-FD8A21F4F025}" srcOrd="0" destOrd="0" parTransId="{7783F82B-6815-426D-A4ED-84D4AA5C6085}" sibTransId="{9A3F2C34-88B3-4671-8512-7C879CDA193A}"/>
    <dgm:cxn modelId="{70D49778-DEB2-4C61-9DE0-59A444058D30}" type="presOf" srcId="{FD4D1299-CF9B-45A3-AEA1-0D157DD81903}" destId="{B5BCF41E-1813-42F6-AB7E-1D121AACFA2B}" srcOrd="0" destOrd="2" presId="urn:microsoft.com/office/officeart/2005/8/layout/hList1"/>
    <dgm:cxn modelId="{8C05AE59-EBCD-4A8E-BE3C-E3A8FC7D35FB}" srcId="{51AC07B5-A84A-49FF-AB0F-C819591AF5C0}" destId="{13DCACCF-F958-403F-AD36-B9CEEF0F6C22}" srcOrd="0" destOrd="0" parTransId="{982AF2FB-7333-453A-AFFE-3CD3A390E9A2}" sibTransId="{AF58A7F2-F688-4655-B047-EAEA8C5870EC}"/>
    <dgm:cxn modelId="{F8F5D087-9BD0-45D0-92CC-A749286B0C04}" type="presOf" srcId="{5C3771DB-7998-4221-A0F4-2E5AD1AD1B0F}" destId="{C493F1CD-1868-4E89-9962-451F1F28C232}" srcOrd="0" destOrd="0" presId="urn:microsoft.com/office/officeart/2005/8/layout/hList1"/>
    <dgm:cxn modelId="{3024E590-A9D4-4BF8-AEC7-A4360413ADDD}" srcId="{51AC07B5-A84A-49FF-AB0F-C819591AF5C0}" destId="{4B5C5C8D-64D8-49F4-88CE-2FA291208E27}" srcOrd="6" destOrd="0" parTransId="{B855F356-742C-4AED-B418-791937678414}" sibTransId="{322C4E06-94B5-4533-B821-A1EF957607C7}"/>
    <dgm:cxn modelId="{B96C2D96-DF22-4051-811A-9DC8469A4CE3}" type="presOf" srcId="{A100FDD3-5786-4F4B-9F92-1522990AE93B}" destId="{7C3C2566-E400-4E6C-9065-8815A2C8FA63}" srcOrd="0" destOrd="1" presId="urn:microsoft.com/office/officeart/2005/8/layout/hList1"/>
    <dgm:cxn modelId="{4EB7C2AC-38E8-4CF0-A53B-FCE3C1DFABBA}" type="presOf" srcId="{4B5C5C8D-64D8-49F4-88CE-2FA291208E27}" destId="{B5BCF41E-1813-42F6-AB7E-1D121AACFA2B}" srcOrd="0" destOrd="6" presId="urn:microsoft.com/office/officeart/2005/8/layout/hList1"/>
    <dgm:cxn modelId="{847C28C0-4B4A-477A-96E2-334AF7322153}" srcId="{51AC07B5-A84A-49FF-AB0F-C819591AF5C0}" destId="{FD4D1299-CF9B-45A3-AEA1-0D157DD81903}" srcOrd="2" destOrd="0" parTransId="{842CFC59-7901-4428-8332-C53ED144620A}" sibTransId="{12D44601-2E1E-45E3-BD4B-787F2E9E1197}"/>
    <dgm:cxn modelId="{84265DD5-EC23-4BFC-87A7-CECA8D490FC6}" type="presOf" srcId="{FE8890E2-61B9-4EDF-9AA4-CD80E17A2637}" destId="{B5BCF41E-1813-42F6-AB7E-1D121AACFA2B}" srcOrd="0" destOrd="5" presId="urn:microsoft.com/office/officeart/2005/8/layout/hList1"/>
    <dgm:cxn modelId="{7465D6D6-19FE-448D-BAD1-AD1770736E7E}" type="presOf" srcId="{611EEF2B-A7EE-4574-A593-FD8A21F4F025}" destId="{7C3C2566-E400-4E6C-9065-8815A2C8FA63}" srcOrd="0" destOrd="0" presId="urn:microsoft.com/office/officeart/2005/8/layout/hList1"/>
    <dgm:cxn modelId="{DDA4ABDC-46D8-4735-92D0-27CF43F36765}" type="presOf" srcId="{7F5A6FFB-262D-4911-9E78-9D636204D69F}" destId="{B5BCF41E-1813-42F6-AB7E-1D121AACFA2B}" srcOrd="0" destOrd="4" presId="urn:microsoft.com/office/officeart/2005/8/layout/hList1"/>
    <dgm:cxn modelId="{7F0990E9-FF28-4849-82A2-C18EE796E1B2}" srcId="{51AC07B5-A84A-49FF-AB0F-C819591AF5C0}" destId="{9678C577-C7F8-4DC2-921C-3EF70E3E885C}" srcOrd="3" destOrd="0" parTransId="{7D75618B-3DD4-4B36-93F0-CD826D068600}" sibTransId="{BA926192-F300-4325-A333-D612FC69629A}"/>
    <dgm:cxn modelId="{483F5EF1-CE1D-44FB-A878-C25CEB4FBFD7}" srcId="{51AC07B5-A84A-49FF-AB0F-C819591AF5C0}" destId="{FE8890E2-61B9-4EDF-9AA4-CD80E17A2637}" srcOrd="5" destOrd="0" parTransId="{E0C9BB68-E35D-421E-B82C-05438EB54CA7}" sibTransId="{7E5DF2B0-DCFE-4E63-AFFD-7F36227C2E16}"/>
    <dgm:cxn modelId="{7F36EFF9-BEE8-48A2-85F5-4691D5C5108C}" type="presOf" srcId="{13DCACCF-F958-403F-AD36-B9CEEF0F6C22}" destId="{B5BCF41E-1813-42F6-AB7E-1D121AACFA2B}" srcOrd="0" destOrd="0" presId="urn:microsoft.com/office/officeart/2005/8/layout/hList1"/>
    <dgm:cxn modelId="{77C16EFD-99F9-4B2E-9228-A4410127E908}" type="presOf" srcId="{51AC07B5-A84A-49FF-AB0F-C819591AF5C0}" destId="{AE613DAC-60C9-4D9A-B298-C0FBCEC0249A}" srcOrd="0" destOrd="0" presId="urn:microsoft.com/office/officeart/2005/8/layout/hList1"/>
    <dgm:cxn modelId="{BFE07DFE-DC3C-4C59-91CC-869CC73338CE}" type="presOf" srcId="{27F8EACD-7AD1-4C12-BAD1-2EB1A1AA062D}" destId="{7C3C2566-E400-4E6C-9065-8815A2C8FA63}" srcOrd="0" destOrd="4" presId="urn:microsoft.com/office/officeart/2005/8/layout/hList1"/>
    <dgm:cxn modelId="{8E00DD6F-E4EB-47BB-8401-D3466BFCF23F}" type="presParOf" srcId="{573A375D-F63B-4D5B-8829-193310BA7951}" destId="{08505F09-3337-4CCF-B8F0-33DBEEB57A0F}" srcOrd="0" destOrd="0" presId="urn:microsoft.com/office/officeart/2005/8/layout/hList1"/>
    <dgm:cxn modelId="{74B9D4C3-A752-4F34-AA49-B0B2F088353A}" type="presParOf" srcId="{08505F09-3337-4CCF-B8F0-33DBEEB57A0F}" destId="{AE613DAC-60C9-4D9A-B298-C0FBCEC0249A}" srcOrd="0" destOrd="0" presId="urn:microsoft.com/office/officeart/2005/8/layout/hList1"/>
    <dgm:cxn modelId="{3AE3EADC-D586-4472-8AAF-240E47CF9383}" type="presParOf" srcId="{08505F09-3337-4CCF-B8F0-33DBEEB57A0F}" destId="{B5BCF41E-1813-42F6-AB7E-1D121AACFA2B}" srcOrd="1" destOrd="0" presId="urn:microsoft.com/office/officeart/2005/8/layout/hList1"/>
    <dgm:cxn modelId="{2EDD5ACB-3538-44F3-87F9-46C7A8BBF671}" type="presParOf" srcId="{573A375D-F63B-4D5B-8829-193310BA7951}" destId="{9FBF6B65-3E1D-47A7-9322-0D9C9CED060F}" srcOrd="1" destOrd="0" presId="urn:microsoft.com/office/officeart/2005/8/layout/hList1"/>
    <dgm:cxn modelId="{923CB263-3734-49AA-A1D6-9B7DE6AE5EBA}" type="presParOf" srcId="{573A375D-F63B-4D5B-8829-193310BA7951}" destId="{C2707E4D-EDA6-4EBD-9862-F030D8A39CC3}" srcOrd="2" destOrd="0" presId="urn:microsoft.com/office/officeart/2005/8/layout/hList1"/>
    <dgm:cxn modelId="{30C4D4B7-2E12-4F62-8837-98153F566857}" type="presParOf" srcId="{C2707E4D-EDA6-4EBD-9862-F030D8A39CC3}" destId="{C493F1CD-1868-4E89-9962-451F1F28C232}" srcOrd="0" destOrd="0" presId="urn:microsoft.com/office/officeart/2005/8/layout/hList1"/>
    <dgm:cxn modelId="{D8E7F30B-2386-4CEC-8AEC-D5B714F6F530}" type="presParOf" srcId="{C2707E4D-EDA6-4EBD-9862-F030D8A39CC3}" destId="{7C3C2566-E400-4E6C-9065-8815A2C8FA6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2F31F9-A36B-4921-BBEA-A04034BE7327}">
      <dsp:nvSpPr>
        <dsp:cNvPr id="0" name=""/>
        <dsp:cNvSpPr/>
      </dsp:nvSpPr>
      <dsp:spPr>
        <a:xfrm>
          <a:off x="51" y="51309"/>
          <a:ext cx="4913783" cy="691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s-ES" sz="2400" b="1" kern="1200" dirty="0">
              <a:latin typeface="Arial" panose="020B0604020202020204" pitchFamily="34" charset="0"/>
              <a:cs typeface="Arial" panose="020B0604020202020204" pitchFamily="34" charset="0"/>
            </a:rPr>
            <a:t>OPORTUNIDADES</a:t>
          </a:r>
        </a:p>
      </dsp:txBody>
      <dsp:txXfrm>
        <a:off x="51" y="51309"/>
        <a:ext cx="4913783" cy="691200"/>
      </dsp:txXfrm>
    </dsp:sp>
    <dsp:sp modelId="{C68A9925-E89A-4493-9E8D-E83857A43F1B}">
      <dsp:nvSpPr>
        <dsp:cNvPr id="0" name=""/>
        <dsp:cNvSpPr/>
      </dsp:nvSpPr>
      <dsp:spPr>
        <a:xfrm>
          <a:off x="51" y="742509"/>
          <a:ext cx="4913783" cy="355752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just" defTabSz="1066800">
            <a:lnSpc>
              <a:spcPct val="90000"/>
            </a:lnSpc>
            <a:spcBef>
              <a:spcPct val="0"/>
            </a:spcBef>
            <a:spcAft>
              <a:spcPct val="15000"/>
            </a:spcAft>
            <a:buChar char="•"/>
          </a:pPr>
          <a:r>
            <a:rPr lang="es-ES" sz="2400" kern="1200" dirty="0"/>
            <a:t>Cambio de hábitos de consumo favorable a los productos/servicios del sector</a:t>
          </a:r>
        </a:p>
        <a:p>
          <a:pPr marL="228600" lvl="1" indent="-228600" algn="just" defTabSz="1066800">
            <a:lnSpc>
              <a:spcPct val="90000"/>
            </a:lnSpc>
            <a:spcBef>
              <a:spcPct val="0"/>
            </a:spcBef>
            <a:spcAft>
              <a:spcPct val="15000"/>
            </a:spcAft>
            <a:buChar char="•"/>
          </a:pPr>
          <a:r>
            <a:rPr lang="es-ES" sz="2400" kern="1200" dirty="0"/>
            <a:t>Decreciente poder negociador de los clientes</a:t>
          </a:r>
        </a:p>
        <a:p>
          <a:pPr marL="228600" lvl="1" indent="-228600" algn="just" defTabSz="1066800">
            <a:lnSpc>
              <a:spcPct val="90000"/>
            </a:lnSpc>
            <a:spcBef>
              <a:spcPct val="0"/>
            </a:spcBef>
            <a:spcAft>
              <a:spcPct val="15000"/>
            </a:spcAft>
            <a:buChar char="•"/>
          </a:pPr>
          <a:r>
            <a:rPr lang="es-ES" sz="2400" kern="1200" dirty="0"/>
            <a:t>Crecimiento dinámico del mercado</a:t>
          </a:r>
        </a:p>
        <a:p>
          <a:pPr marL="228600" lvl="1" indent="-228600" algn="just" defTabSz="1066800">
            <a:lnSpc>
              <a:spcPct val="90000"/>
            </a:lnSpc>
            <a:spcBef>
              <a:spcPct val="0"/>
            </a:spcBef>
            <a:spcAft>
              <a:spcPct val="15000"/>
            </a:spcAft>
            <a:buChar char="•"/>
          </a:pPr>
          <a:r>
            <a:rPr lang="es-ES" sz="2400" kern="1200" dirty="0"/>
            <a:t>Políticas fiscales favorables</a:t>
          </a:r>
        </a:p>
        <a:p>
          <a:pPr marL="228600" lvl="1" indent="-228600" algn="just" defTabSz="1066800">
            <a:lnSpc>
              <a:spcPct val="90000"/>
            </a:lnSpc>
            <a:spcBef>
              <a:spcPct val="0"/>
            </a:spcBef>
            <a:spcAft>
              <a:spcPct val="15000"/>
            </a:spcAft>
            <a:buChar char="•"/>
          </a:pPr>
          <a:r>
            <a:rPr lang="es-ES" sz="2400" kern="1200" dirty="0"/>
            <a:t>Posibilidades de integración en el sector</a:t>
          </a:r>
        </a:p>
      </dsp:txBody>
      <dsp:txXfrm>
        <a:off x="51" y="742509"/>
        <a:ext cx="4913783" cy="3557520"/>
      </dsp:txXfrm>
    </dsp:sp>
    <dsp:sp modelId="{E81C74CD-8953-4C4E-A52A-D5A7E40365E2}">
      <dsp:nvSpPr>
        <dsp:cNvPr id="0" name=""/>
        <dsp:cNvSpPr/>
      </dsp:nvSpPr>
      <dsp:spPr>
        <a:xfrm>
          <a:off x="5601764" y="51309"/>
          <a:ext cx="4913783" cy="691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s-ES" sz="2400" b="1" kern="1200" dirty="0">
              <a:latin typeface="Arial" panose="020B0604020202020204" pitchFamily="34" charset="0"/>
              <a:cs typeface="Arial" panose="020B0604020202020204" pitchFamily="34" charset="0"/>
            </a:rPr>
            <a:t>AMENAZAS</a:t>
          </a:r>
        </a:p>
      </dsp:txBody>
      <dsp:txXfrm>
        <a:off x="5601764" y="51309"/>
        <a:ext cx="4913783" cy="691200"/>
      </dsp:txXfrm>
    </dsp:sp>
    <dsp:sp modelId="{A58114E3-8BB9-4ECF-8EDF-0C1DBAE4240A}">
      <dsp:nvSpPr>
        <dsp:cNvPr id="0" name=""/>
        <dsp:cNvSpPr/>
      </dsp:nvSpPr>
      <dsp:spPr>
        <a:xfrm>
          <a:off x="5601764" y="742509"/>
          <a:ext cx="4913783" cy="355752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just" defTabSz="1066800">
            <a:lnSpc>
              <a:spcPct val="90000"/>
            </a:lnSpc>
            <a:spcBef>
              <a:spcPct val="0"/>
            </a:spcBef>
            <a:spcAft>
              <a:spcPct val="15000"/>
            </a:spcAft>
            <a:buChar char="•"/>
          </a:pPr>
          <a:r>
            <a:rPr lang="es-ES" sz="2400" kern="1200" dirty="0"/>
            <a:t>Aparición de nuevos competidores</a:t>
          </a:r>
        </a:p>
        <a:p>
          <a:pPr marL="228600" lvl="1" indent="-228600" algn="just" defTabSz="1066800">
            <a:lnSpc>
              <a:spcPct val="90000"/>
            </a:lnSpc>
            <a:spcBef>
              <a:spcPct val="0"/>
            </a:spcBef>
            <a:spcAft>
              <a:spcPct val="15000"/>
            </a:spcAft>
            <a:buChar char="•"/>
          </a:pPr>
          <a:r>
            <a:rPr lang="es-ES" sz="2400" kern="1200" dirty="0"/>
            <a:t>Aumento de la demanda de productos sustitutivos</a:t>
          </a:r>
        </a:p>
        <a:p>
          <a:pPr marL="228600" lvl="1" indent="-228600" algn="just" defTabSz="1066800">
            <a:lnSpc>
              <a:spcPct val="90000"/>
            </a:lnSpc>
            <a:spcBef>
              <a:spcPct val="0"/>
            </a:spcBef>
            <a:spcAft>
              <a:spcPct val="15000"/>
            </a:spcAft>
            <a:buChar char="•"/>
          </a:pPr>
          <a:r>
            <a:rPr lang="es-ES" sz="2400" kern="1200" dirty="0"/>
            <a:t>Nuevos costes relacionados con políticas medioambientales</a:t>
          </a:r>
        </a:p>
        <a:p>
          <a:pPr marL="228600" lvl="1" indent="-228600" algn="just" defTabSz="1066800">
            <a:lnSpc>
              <a:spcPct val="90000"/>
            </a:lnSpc>
            <a:spcBef>
              <a:spcPct val="0"/>
            </a:spcBef>
            <a:spcAft>
              <a:spcPct val="15000"/>
            </a:spcAft>
            <a:buChar char="•"/>
          </a:pPr>
          <a:r>
            <a:rPr lang="es-ES" sz="2400" kern="1200" dirty="0"/>
            <a:t>Recesión económica</a:t>
          </a:r>
        </a:p>
        <a:p>
          <a:pPr marL="228600" lvl="1" indent="-228600" algn="just" defTabSz="1066800">
            <a:lnSpc>
              <a:spcPct val="90000"/>
            </a:lnSpc>
            <a:spcBef>
              <a:spcPct val="0"/>
            </a:spcBef>
            <a:spcAft>
              <a:spcPct val="15000"/>
            </a:spcAft>
            <a:buChar char="•"/>
          </a:pPr>
          <a:r>
            <a:rPr lang="es-ES" sz="2400" kern="1200" dirty="0"/>
            <a:t>Cambio de hábitos de consumo desfavorable al sector</a:t>
          </a:r>
        </a:p>
      </dsp:txBody>
      <dsp:txXfrm>
        <a:off x="5601764" y="742509"/>
        <a:ext cx="4913783" cy="35575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13DAC-60C9-4D9A-B298-C0FBCEC0249A}">
      <dsp:nvSpPr>
        <dsp:cNvPr id="0" name=""/>
        <dsp:cNvSpPr/>
      </dsp:nvSpPr>
      <dsp:spPr>
        <a:xfrm>
          <a:off x="51" y="213219"/>
          <a:ext cx="4913783"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s-ES" sz="2000" b="1" kern="1200" dirty="0">
              <a:latin typeface="Arial" panose="020B0604020202020204" pitchFamily="34" charset="0"/>
              <a:cs typeface="Arial" panose="020B0604020202020204" pitchFamily="34" charset="0"/>
            </a:rPr>
            <a:t>FORTALEZAS</a:t>
          </a:r>
          <a:r>
            <a:rPr lang="es-ES" sz="2000" kern="1200" dirty="0"/>
            <a:t>:</a:t>
          </a:r>
        </a:p>
      </dsp:txBody>
      <dsp:txXfrm>
        <a:off x="51" y="213219"/>
        <a:ext cx="4913783" cy="576000"/>
      </dsp:txXfrm>
    </dsp:sp>
    <dsp:sp modelId="{B5BCF41E-1813-42F6-AB7E-1D121AACFA2B}">
      <dsp:nvSpPr>
        <dsp:cNvPr id="0" name=""/>
        <dsp:cNvSpPr/>
      </dsp:nvSpPr>
      <dsp:spPr>
        <a:xfrm>
          <a:off x="51" y="789219"/>
          <a:ext cx="4913783" cy="33488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just" defTabSz="889000">
            <a:lnSpc>
              <a:spcPct val="90000"/>
            </a:lnSpc>
            <a:spcBef>
              <a:spcPct val="0"/>
            </a:spcBef>
            <a:spcAft>
              <a:spcPct val="15000"/>
            </a:spcAft>
            <a:buChar char="•"/>
          </a:pPr>
          <a:r>
            <a:rPr lang="es-ES" sz="2000" kern="1200" dirty="0"/>
            <a:t>Cualificación y experiencia del equipo directivo</a:t>
          </a:r>
        </a:p>
        <a:p>
          <a:pPr marL="228600" lvl="1" indent="-228600" algn="just" defTabSz="889000">
            <a:lnSpc>
              <a:spcPct val="90000"/>
            </a:lnSpc>
            <a:spcBef>
              <a:spcPct val="0"/>
            </a:spcBef>
            <a:spcAft>
              <a:spcPct val="15000"/>
            </a:spcAft>
            <a:buChar char="•"/>
          </a:pPr>
          <a:r>
            <a:rPr lang="es-ES" sz="2000" kern="1200" dirty="0"/>
            <a:t>Aumento del a participación en el mercado</a:t>
          </a:r>
        </a:p>
        <a:p>
          <a:pPr marL="228600" lvl="1" indent="-228600" algn="just" defTabSz="889000">
            <a:lnSpc>
              <a:spcPct val="90000"/>
            </a:lnSpc>
            <a:spcBef>
              <a:spcPct val="0"/>
            </a:spcBef>
            <a:spcAft>
              <a:spcPct val="15000"/>
            </a:spcAft>
            <a:buChar char="•"/>
          </a:pPr>
          <a:r>
            <a:rPr lang="es-ES" sz="2000" kern="1200" dirty="0"/>
            <a:t>Marca reconocida y posicionada en los clientes</a:t>
          </a:r>
        </a:p>
        <a:p>
          <a:pPr marL="228600" lvl="1" indent="-228600" algn="just" defTabSz="889000">
            <a:lnSpc>
              <a:spcPct val="90000"/>
            </a:lnSpc>
            <a:spcBef>
              <a:spcPct val="0"/>
            </a:spcBef>
            <a:spcAft>
              <a:spcPct val="15000"/>
            </a:spcAft>
            <a:buChar char="•"/>
          </a:pPr>
          <a:r>
            <a:rPr lang="es-ES" sz="2000" kern="1200" dirty="0"/>
            <a:t>Costes de estructura bajos</a:t>
          </a:r>
        </a:p>
        <a:p>
          <a:pPr marL="228600" lvl="1" indent="-228600" algn="just" defTabSz="889000">
            <a:lnSpc>
              <a:spcPct val="90000"/>
            </a:lnSpc>
            <a:spcBef>
              <a:spcPct val="0"/>
            </a:spcBef>
            <a:spcAft>
              <a:spcPct val="15000"/>
            </a:spcAft>
            <a:buChar char="•"/>
          </a:pPr>
          <a:r>
            <a:rPr lang="es-ES" sz="2000" kern="1200" dirty="0"/>
            <a:t>Poder de negociación elevado con proveedores</a:t>
          </a:r>
        </a:p>
        <a:p>
          <a:pPr marL="228600" lvl="1" indent="-228600" algn="just" defTabSz="889000">
            <a:lnSpc>
              <a:spcPct val="90000"/>
            </a:lnSpc>
            <a:spcBef>
              <a:spcPct val="0"/>
            </a:spcBef>
            <a:spcAft>
              <a:spcPct val="15000"/>
            </a:spcAft>
            <a:buChar char="•"/>
          </a:pPr>
          <a:r>
            <a:rPr lang="es-ES" sz="2000" kern="1200" dirty="0"/>
            <a:t>Nivel adecuado de recursos financieros</a:t>
          </a:r>
        </a:p>
        <a:p>
          <a:pPr marL="228600" lvl="1" indent="-228600" algn="just" defTabSz="889000">
            <a:lnSpc>
              <a:spcPct val="90000"/>
            </a:lnSpc>
            <a:spcBef>
              <a:spcPct val="0"/>
            </a:spcBef>
            <a:spcAft>
              <a:spcPct val="15000"/>
            </a:spcAft>
            <a:buChar char="•"/>
          </a:pPr>
          <a:r>
            <a:rPr lang="es-ES" sz="2000" kern="1200" dirty="0"/>
            <a:t>Acceso a economías de escala</a:t>
          </a:r>
        </a:p>
      </dsp:txBody>
      <dsp:txXfrm>
        <a:off x="51" y="789219"/>
        <a:ext cx="4913783" cy="3348899"/>
      </dsp:txXfrm>
    </dsp:sp>
    <dsp:sp modelId="{C493F1CD-1868-4E89-9962-451F1F28C232}">
      <dsp:nvSpPr>
        <dsp:cNvPr id="0" name=""/>
        <dsp:cNvSpPr/>
      </dsp:nvSpPr>
      <dsp:spPr>
        <a:xfrm>
          <a:off x="5601764" y="213219"/>
          <a:ext cx="4913783"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s-ES" sz="2000" b="1" kern="1200" dirty="0">
              <a:latin typeface="Arial" panose="020B0604020202020204" pitchFamily="34" charset="0"/>
              <a:cs typeface="Arial" panose="020B0604020202020204" pitchFamily="34" charset="0"/>
            </a:rPr>
            <a:t>DEBILIDADES</a:t>
          </a:r>
          <a:r>
            <a:rPr lang="es-ES" sz="2000" kern="1200" dirty="0"/>
            <a:t>:</a:t>
          </a:r>
        </a:p>
      </dsp:txBody>
      <dsp:txXfrm>
        <a:off x="5601764" y="213219"/>
        <a:ext cx="4913783" cy="576000"/>
      </dsp:txXfrm>
    </dsp:sp>
    <dsp:sp modelId="{7C3C2566-E400-4E6C-9065-8815A2C8FA63}">
      <dsp:nvSpPr>
        <dsp:cNvPr id="0" name=""/>
        <dsp:cNvSpPr/>
      </dsp:nvSpPr>
      <dsp:spPr>
        <a:xfrm>
          <a:off x="5601764" y="789219"/>
          <a:ext cx="4913783" cy="33488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just" defTabSz="889000">
            <a:lnSpc>
              <a:spcPct val="90000"/>
            </a:lnSpc>
            <a:spcBef>
              <a:spcPct val="0"/>
            </a:spcBef>
            <a:spcAft>
              <a:spcPct val="15000"/>
            </a:spcAft>
            <a:buChar char="•"/>
          </a:pPr>
          <a:r>
            <a:rPr lang="es-ES" sz="2000" kern="1200" dirty="0"/>
            <a:t>Dificultades para el acceso a la financiación</a:t>
          </a:r>
        </a:p>
        <a:p>
          <a:pPr marL="228600" lvl="1" indent="-228600" algn="just" defTabSz="889000">
            <a:lnSpc>
              <a:spcPct val="90000"/>
            </a:lnSpc>
            <a:spcBef>
              <a:spcPct val="0"/>
            </a:spcBef>
            <a:spcAft>
              <a:spcPct val="15000"/>
            </a:spcAft>
            <a:buChar char="•"/>
          </a:pPr>
          <a:r>
            <a:rPr lang="es-ES" sz="2000" kern="1200" dirty="0"/>
            <a:t>Elevados costes de estructura</a:t>
          </a:r>
        </a:p>
        <a:p>
          <a:pPr marL="228600" lvl="1" indent="-228600" algn="just" defTabSz="889000">
            <a:lnSpc>
              <a:spcPct val="90000"/>
            </a:lnSpc>
            <a:spcBef>
              <a:spcPct val="0"/>
            </a:spcBef>
            <a:spcAft>
              <a:spcPct val="15000"/>
            </a:spcAft>
            <a:buChar char="•"/>
          </a:pPr>
          <a:r>
            <a:rPr lang="es-ES" sz="2000" kern="1200" dirty="0"/>
            <a:t>Red de distribución débil</a:t>
          </a:r>
        </a:p>
        <a:p>
          <a:pPr marL="228600" lvl="1" indent="-228600" algn="just" defTabSz="889000">
            <a:lnSpc>
              <a:spcPct val="90000"/>
            </a:lnSpc>
            <a:spcBef>
              <a:spcPct val="0"/>
            </a:spcBef>
            <a:spcAft>
              <a:spcPct val="15000"/>
            </a:spcAft>
            <a:buChar char="•"/>
          </a:pPr>
          <a:r>
            <a:rPr lang="es-ES" sz="2000" kern="1200" dirty="0"/>
            <a:t>Falta de innovación</a:t>
          </a:r>
        </a:p>
        <a:p>
          <a:pPr marL="228600" lvl="1" indent="-228600" algn="just" defTabSz="889000">
            <a:lnSpc>
              <a:spcPct val="90000"/>
            </a:lnSpc>
            <a:spcBef>
              <a:spcPct val="0"/>
            </a:spcBef>
            <a:spcAft>
              <a:spcPct val="15000"/>
            </a:spcAft>
            <a:buChar char="•"/>
          </a:pPr>
          <a:r>
            <a:rPr lang="es-ES" sz="2000" kern="1200" dirty="0"/>
            <a:t>Baja cualificación del personal</a:t>
          </a:r>
        </a:p>
        <a:p>
          <a:pPr marL="228600" lvl="1" indent="-228600" algn="just" defTabSz="889000">
            <a:lnSpc>
              <a:spcPct val="90000"/>
            </a:lnSpc>
            <a:spcBef>
              <a:spcPct val="0"/>
            </a:spcBef>
            <a:spcAft>
              <a:spcPct val="15000"/>
            </a:spcAft>
            <a:buChar char="•"/>
          </a:pPr>
          <a:r>
            <a:rPr lang="es-ES" sz="2000" kern="1200" dirty="0"/>
            <a:t>Bajas rentabilidades por producto/servicio</a:t>
          </a:r>
        </a:p>
      </dsp:txBody>
      <dsp:txXfrm>
        <a:off x="5601764" y="789219"/>
        <a:ext cx="4913783" cy="334889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533AE8B7-EE12-4D61-B929-DBBC83DDAEB1}" type="datetimeFigureOut">
              <a:rPr lang="es-ES" smtClean="0"/>
              <a:t>01/01/2009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3120544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533AE8B7-EE12-4D61-B929-DBBC83DDAEB1}" type="datetimeFigureOut">
              <a:rPr lang="es-ES" smtClean="0"/>
              <a:t>01/01/2009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315401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533AE8B7-EE12-4D61-B929-DBBC83DDAEB1}" type="datetimeFigureOut">
              <a:rPr lang="es-ES" smtClean="0"/>
              <a:t>01/01/2009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3590534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Marcador de contenido 1"/>
          <p:cNvSpPr>
            <a:spLocks noGrp="1"/>
          </p:cNvSpPr>
          <p:nvPr>
            <p:ph/>
          </p:nvPr>
        </p:nvSpPr>
        <p:spPr>
          <a:xfrm>
            <a:off x="609600" y="274639"/>
            <a:ext cx="10972800" cy="58515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 name="Marcador de fecha 2"/>
          <p:cNvSpPr>
            <a:spLocks noGrp="1"/>
          </p:cNvSpPr>
          <p:nvPr>
            <p:ph type="dt" sz="half" idx="10"/>
          </p:nvPr>
        </p:nvSpPr>
        <p:spPr>
          <a:xfrm>
            <a:off x="609600" y="6245225"/>
            <a:ext cx="2844800" cy="476250"/>
          </a:xfrm>
        </p:spPr>
        <p:txBody>
          <a:bodyPr/>
          <a:lstStyle>
            <a:lvl1pPr>
              <a:defRPr/>
            </a:lvl1pPr>
          </a:lstStyle>
          <a:p>
            <a:endParaRPr lang="es-MX" altLang="es-ES"/>
          </a:p>
        </p:txBody>
      </p:sp>
      <p:sp>
        <p:nvSpPr>
          <p:cNvPr id="4" name="Marcador de pie de página 3"/>
          <p:cNvSpPr>
            <a:spLocks noGrp="1"/>
          </p:cNvSpPr>
          <p:nvPr>
            <p:ph type="ftr" sz="quarter" idx="11"/>
          </p:nvPr>
        </p:nvSpPr>
        <p:spPr>
          <a:xfrm>
            <a:off x="4165600" y="6245225"/>
            <a:ext cx="3860800" cy="476250"/>
          </a:xfrm>
        </p:spPr>
        <p:txBody>
          <a:bodyPr/>
          <a:lstStyle>
            <a:lvl1pPr>
              <a:defRPr/>
            </a:lvl1pPr>
          </a:lstStyle>
          <a:p>
            <a:endParaRPr lang="es-MX" altLang="es-ES"/>
          </a:p>
        </p:txBody>
      </p:sp>
      <p:sp>
        <p:nvSpPr>
          <p:cNvPr id="5" name="Marcador de número de diapositiva 4"/>
          <p:cNvSpPr>
            <a:spLocks noGrp="1"/>
          </p:cNvSpPr>
          <p:nvPr>
            <p:ph type="sldNum" sz="quarter" idx="12"/>
          </p:nvPr>
        </p:nvSpPr>
        <p:spPr>
          <a:xfrm>
            <a:off x="8737600" y="6245225"/>
            <a:ext cx="2844800" cy="476250"/>
          </a:xfrm>
        </p:spPr>
        <p:txBody>
          <a:bodyPr/>
          <a:lstStyle>
            <a:lvl1pPr>
              <a:defRPr/>
            </a:lvl1pPr>
          </a:lstStyle>
          <a:p>
            <a:fld id="{4DAFE48F-FDC6-4E67-8BA8-9AD1A6C713F4}" type="slidenum">
              <a:rPr lang="es-MX" altLang="es-ES"/>
              <a:pPr/>
              <a:t>‹Nº›</a:t>
            </a:fld>
            <a:endParaRPr lang="es-MX" altLang="es-ES"/>
          </a:p>
        </p:txBody>
      </p:sp>
    </p:spTree>
    <p:extLst>
      <p:ext uri="{BB962C8B-B14F-4D97-AF65-F5344CB8AC3E}">
        <p14:creationId xmlns:p14="http://schemas.microsoft.com/office/powerpoint/2010/main" val="339170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533AE8B7-EE12-4D61-B929-DBBC83DDAEB1}" type="datetimeFigureOut">
              <a:rPr lang="es-ES" smtClean="0"/>
              <a:t>01/01/2009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59379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533AE8B7-EE12-4D61-B929-DBBC83DDAEB1}" type="datetimeFigureOut">
              <a:rPr lang="es-ES" smtClean="0"/>
              <a:t>01/01/2009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2829188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533AE8B7-EE12-4D61-B929-DBBC83DDAEB1}" type="datetimeFigureOut">
              <a:rPr lang="es-ES" smtClean="0"/>
              <a:t>01/01/2009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1956403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533AE8B7-EE12-4D61-B929-DBBC83DDAEB1}" type="datetimeFigureOut">
              <a:rPr lang="es-ES" smtClean="0"/>
              <a:t>01/01/2009</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2382754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533AE8B7-EE12-4D61-B929-DBBC83DDAEB1}" type="datetimeFigureOut">
              <a:rPr lang="es-ES" smtClean="0"/>
              <a:t>01/01/2009</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282135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33AE8B7-EE12-4D61-B929-DBBC83DDAEB1}" type="datetimeFigureOut">
              <a:rPr lang="es-ES" smtClean="0"/>
              <a:t>01/01/2009</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84001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533AE8B7-EE12-4D61-B929-DBBC83DDAEB1}" type="datetimeFigureOut">
              <a:rPr lang="es-ES" smtClean="0"/>
              <a:t>01/01/2009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209120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533AE8B7-EE12-4D61-B929-DBBC83DDAEB1}" type="datetimeFigureOut">
              <a:rPr lang="es-ES" smtClean="0"/>
              <a:t>01/01/2009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B21902D-C834-42E2-9E12-5D5144F93CB2}" type="slidenum">
              <a:rPr lang="es-ES" smtClean="0"/>
              <a:t>‹Nº›</a:t>
            </a:fld>
            <a:endParaRPr lang="es-ES"/>
          </a:p>
        </p:txBody>
      </p:sp>
    </p:spTree>
    <p:extLst>
      <p:ext uri="{BB962C8B-B14F-4D97-AF65-F5344CB8AC3E}">
        <p14:creationId xmlns:p14="http://schemas.microsoft.com/office/powerpoint/2010/main" val="3853041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AE8B7-EE12-4D61-B929-DBBC83DDAEB1}" type="datetimeFigureOut">
              <a:rPr lang="es-ES" smtClean="0"/>
              <a:t>01/01/2009</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21902D-C834-42E2-9E12-5D5144F93CB2}" type="slidenum">
              <a:rPr lang="es-ES" smtClean="0"/>
              <a:t>‹Nº›</a:t>
            </a:fld>
            <a:endParaRPr lang="es-ES"/>
          </a:p>
        </p:txBody>
      </p:sp>
    </p:spTree>
    <p:extLst>
      <p:ext uri="{BB962C8B-B14F-4D97-AF65-F5344CB8AC3E}">
        <p14:creationId xmlns:p14="http://schemas.microsoft.com/office/powerpoint/2010/main" val="2089336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9.e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11.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098042" y="4735773"/>
            <a:ext cx="4067033" cy="369332"/>
          </a:xfrm>
          <a:prstGeom prst="rect">
            <a:avLst/>
          </a:prstGeom>
          <a:noFill/>
        </p:spPr>
        <p:txBody>
          <a:bodyPr wrap="square" rtlCol="0">
            <a:spAutoFit/>
          </a:bodyPr>
          <a:lstStyle/>
          <a:p>
            <a:r>
              <a:rPr lang="es-ES" dirty="0"/>
              <a:t>Elaborado: MSc. Daliannis Abad Suárez</a:t>
            </a:r>
          </a:p>
        </p:txBody>
      </p:sp>
      <p:sp>
        <p:nvSpPr>
          <p:cNvPr id="4" name="Rectángulo 3"/>
          <p:cNvSpPr/>
          <p:nvPr/>
        </p:nvSpPr>
        <p:spPr>
          <a:xfrm>
            <a:off x="2129050" y="2066582"/>
            <a:ext cx="7863804" cy="1569660"/>
          </a:xfrm>
          <a:prstGeom prst="rect">
            <a:avLst/>
          </a:prstGeom>
          <a:noFill/>
        </p:spPr>
        <p:txBody>
          <a:bodyPr wrap="square" lIns="91440" tIns="45720" rIns="91440" bIns="45720">
            <a:spAutoFit/>
          </a:bodyPr>
          <a:lstStyle/>
          <a:p>
            <a:pPr algn="ctr"/>
            <a:r>
              <a:rPr lang="es-ES" sz="9600"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Matriz DAFO</a:t>
            </a:r>
            <a:endParaRPr lang="es-ES" sz="9600" b="1" cap="none" spc="0" dirty="0">
              <a:ln w="22225">
                <a:solidFill>
                  <a:schemeClr val="accent2"/>
                </a:solidFill>
                <a:prstDash val="solid"/>
              </a:ln>
              <a:solidFill>
                <a:schemeClr val="accent2">
                  <a:lumMod val="40000"/>
                  <a:lumOff val="60000"/>
                </a:schemeClr>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0203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Marcador de contenido 10"/>
          <p:cNvGraphicFramePr>
            <a:graphicFrameLocks noGrp="1"/>
          </p:cNvGraphicFramePr>
          <p:nvPr>
            <p:ph idx="1"/>
            <p:extLst>
              <p:ext uri="{D42A27DB-BD31-4B8C-83A1-F6EECF244321}">
                <p14:modId xmlns:p14="http://schemas.microsoft.com/office/powerpoint/2010/main" val="3376362108"/>
              </p:ext>
            </p:extLst>
          </p:nvPr>
        </p:nvGraphicFramePr>
        <p:xfrm>
          <a:off x="477253" y="2139453"/>
          <a:ext cx="10760242" cy="4221480"/>
        </p:xfrm>
        <a:graphic>
          <a:graphicData uri="http://schemas.openxmlformats.org/drawingml/2006/table">
            <a:tbl>
              <a:tblPr firstRow="1" bandRow="1">
                <a:tableStyleId>{5C22544A-7EE6-4342-B048-85BDC9FD1C3A}</a:tableStyleId>
              </a:tblPr>
              <a:tblGrid>
                <a:gridCol w="10760242">
                  <a:extLst>
                    <a:ext uri="{9D8B030D-6E8A-4147-A177-3AD203B41FA5}">
                      <a16:colId xmlns:a16="http://schemas.microsoft.com/office/drawing/2014/main" val="3550580131"/>
                    </a:ext>
                  </a:extLst>
                </a:gridCol>
              </a:tblGrid>
              <a:tr h="370840">
                <a:tc>
                  <a:txBody>
                    <a:bodyPr/>
                    <a:lstStyle/>
                    <a:p>
                      <a:pPr algn="just"/>
                      <a:r>
                        <a:rPr lang="es-ES" sz="2000" b="0" i="0" u="none" strike="noStrike" kern="1200" baseline="0" dirty="0">
                          <a:solidFill>
                            <a:schemeClr val="lt1"/>
                          </a:solidFill>
                          <a:latin typeface="Arial" panose="020B0604020202020204" pitchFamily="34" charset="0"/>
                          <a:ea typeface="+mn-ea"/>
                          <a:cs typeface="Arial" panose="020B0604020202020204" pitchFamily="34" charset="0"/>
                        </a:rPr>
                        <a:t>Poder negociador de los proveedores. Éstos pueden presionar a través de los precios, las cantidades ofertadas o los plazos de entrega en la medida en la que lo específico de las materias primas y el número de proveedores configuran el mercado.</a:t>
                      </a:r>
                      <a:endParaRPr lang="es-E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7209578"/>
                  </a:ext>
                </a:extLst>
              </a:tr>
              <a:tr h="370840">
                <a:tc>
                  <a:txBody>
                    <a:bodyPr/>
                    <a:lstStyle/>
                    <a:p>
                      <a:pPr marL="285750" indent="-285750" algn="just">
                        <a:spcAft>
                          <a:spcPts val="600"/>
                        </a:spcAft>
                        <a:buFont typeface="Arial" panose="020B0604020202020204" pitchFamily="34" charset="0"/>
                        <a:buChar char="•"/>
                      </a:pPr>
                      <a:r>
                        <a:rPr lang="es-ES" sz="2000" dirty="0">
                          <a:latin typeface="Arial" panose="020B0604020202020204" pitchFamily="34" charset="0"/>
                          <a:cs typeface="Arial" panose="020B0604020202020204" pitchFamily="34" charset="0"/>
                        </a:rPr>
                        <a:t>Existen pocas empresas proveedoras.</a:t>
                      </a:r>
                    </a:p>
                    <a:p>
                      <a:pPr marL="285750" indent="-28575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Grado de concentración en relación con la industria, con una industria más concentrada afectará positivamente a los proveedores. </a:t>
                      </a:r>
                    </a:p>
                    <a:p>
                      <a:pPr marL="285750" indent="-285750" algn="just">
                        <a:spcAft>
                          <a:spcPts val="600"/>
                        </a:spcAft>
                        <a:buFont typeface="Arial" panose="020B0604020202020204" pitchFamily="34" charset="0"/>
                        <a:buChar char="•"/>
                      </a:pPr>
                      <a:r>
                        <a:rPr lang="es-ES" sz="2000" dirty="0">
                          <a:latin typeface="Arial" panose="020B0604020202020204" pitchFamily="34" charset="0"/>
                          <a:cs typeface="Arial" panose="020B0604020202020204" pitchFamily="34" charset="0"/>
                        </a:rPr>
                        <a:t>El cliente (o su sector) no representen un peso importante en la facturación. (</a:t>
                      </a: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Volumen de transacciones realizadas con la empresa. </a:t>
                      </a:r>
                      <a:r>
                        <a:rPr lang="es-ES" sz="2000" dirty="0">
                          <a:latin typeface="Arial" panose="020B0604020202020204" pitchFamily="34" charset="0"/>
                          <a:cs typeface="Arial" panose="020B0604020202020204" pitchFamily="34" charset="0"/>
                        </a:rPr>
                        <a:t>)</a:t>
                      </a:r>
                    </a:p>
                    <a:p>
                      <a:pPr marL="285750" indent="-285750" algn="just">
                        <a:spcAft>
                          <a:spcPts val="600"/>
                        </a:spcAft>
                        <a:buFont typeface="Arial" panose="020B0604020202020204" pitchFamily="34" charset="0"/>
                        <a:buChar char="•"/>
                      </a:pPr>
                      <a:r>
                        <a:rPr lang="es-ES" sz="2000" dirty="0">
                          <a:latin typeface="Arial" panose="020B0604020202020204" pitchFamily="34" charset="0"/>
                          <a:cs typeface="Arial" panose="020B0604020202020204" pitchFamily="34" charset="0"/>
                        </a:rPr>
                        <a:t>El número de clientes es elevado y poco concentrado</a:t>
                      </a:r>
                    </a:p>
                    <a:p>
                      <a:pPr marL="285750" marR="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s-ES" sz="2000" dirty="0">
                          <a:latin typeface="Arial" panose="020B0604020202020204" pitchFamily="34" charset="0"/>
                          <a:cs typeface="Arial" panose="020B0604020202020204" pitchFamily="34" charset="0"/>
                        </a:rPr>
                        <a:t>Que el cambio de proveedor implique costes importantes para el cliente. (</a:t>
                      </a: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Costes de cambio de proveedor</a:t>
                      </a:r>
                      <a:r>
                        <a:rPr lang="es-ES" sz="2000" dirty="0">
                          <a:latin typeface="Arial" panose="020B0604020202020204" pitchFamily="34" charset="0"/>
                          <a:cs typeface="Arial" panose="020B0604020202020204" pitchFamily="34" charset="0"/>
                        </a:rPr>
                        <a:t>)</a:t>
                      </a:r>
                    </a:p>
                    <a:p>
                      <a:pPr marL="285750" indent="-28575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Existe una amenaza real de integración hacia adelante por parte del proveedor. </a:t>
                      </a:r>
                      <a:endParaRPr lang="es-E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34987500"/>
                  </a:ext>
                </a:extLst>
              </a:tr>
            </a:tbl>
          </a:graphicData>
        </a:graphic>
      </p:graphicFrame>
      <p:sp>
        <p:nvSpPr>
          <p:cNvPr id="8" name="Título 1"/>
          <p:cNvSpPr>
            <a:spLocks noGrp="1"/>
          </p:cNvSpPr>
          <p:nvPr>
            <p:ph type="title"/>
          </p:nvPr>
        </p:nvSpPr>
        <p:spPr>
          <a:xfrm>
            <a:off x="838200" y="365126"/>
            <a:ext cx="4768516" cy="693654"/>
          </a:xfrm>
        </p:spPr>
        <p:txBody>
          <a:bodyPr>
            <a:normAutofit fontScale="90000"/>
          </a:bodyPr>
          <a:lstStyle/>
          <a:p>
            <a:r>
              <a:rPr lang="es-ES" b="1" dirty="0">
                <a:latin typeface="Arial" panose="020B0604020202020204" pitchFamily="34" charset="0"/>
                <a:cs typeface="Arial" panose="020B0604020202020204" pitchFamily="34" charset="0"/>
              </a:rPr>
              <a:t>Entorno específico</a:t>
            </a:r>
          </a:p>
        </p:txBody>
      </p:sp>
      <p:sp>
        <p:nvSpPr>
          <p:cNvPr id="13" name="Rectángulo 12"/>
          <p:cNvSpPr/>
          <p:nvPr/>
        </p:nvSpPr>
        <p:spPr>
          <a:xfrm>
            <a:off x="838199" y="1058780"/>
            <a:ext cx="10399295" cy="646331"/>
          </a:xfrm>
          <a:prstGeom prst="rect">
            <a:avLst/>
          </a:prstGeom>
        </p:spPr>
        <p:txBody>
          <a:bodyPr wrap="square">
            <a:spAutoFit/>
          </a:bodyPr>
          <a:lstStyle/>
          <a:p>
            <a:pPr algn="just"/>
            <a:r>
              <a:rPr lang="es-ES" b="1" dirty="0">
                <a:latin typeface="Arial" panose="020B0604020202020204" pitchFamily="34" charset="0"/>
                <a:cs typeface="Arial" panose="020B0604020202020204" pitchFamily="34" charset="0"/>
              </a:rPr>
              <a:t>Los factores que afectan al poder de negociación de los proveedores, según Porter (1982), son:</a:t>
            </a:r>
          </a:p>
        </p:txBody>
      </p:sp>
    </p:spTree>
    <p:extLst>
      <p:ext uri="{BB962C8B-B14F-4D97-AF65-F5344CB8AC3E}">
        <p14:creationId xmlns:p14="http://schemas.microsoft.com/office/powerpoint/2010/main" val="1532620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ext uri="{D42A27DB-BD31-4B8C-83A1-F6EECF244321}">
                <p14:modId xmlns:p14="http://schemas.microsoft.com/office/powerpoint/2010/main" val="4173124301"/>
              </p:ext>
            </p:extLst>
          </p:nvPr>
        </p:nvGraphicFramePr>
        <p:xfrm>
          <a:off x="838200" y="1825625"/>
          <a:ext cx="10515600" cy="284988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886863848"/>
                    </a:ext>
                  </a:extLst>
                </a:gridCol>
              </a:tblGrid>
              <a:tr h="370840">
                <a:tc>
                  <a:txBody>
                    <a:bodyPr/>
                    <a:lstStyle/>
                    <a:p>
                      <a:pPr algn="just"/>
                      <a:r>
                        <a:rPr lang="es-ES" sz="2000" dirty="0">
                          <a:latin typeface="Arial" panose="020B0604020202020204" pitchFamily="34" charset="0"/>
                          <a:cs typeface="Arial" panose="020B0604020202020204" pitchFamily="34" charset="0"/>
                        </a:rPr>
                        <a:t>Presión de productos sustitutos:</a:t>
                      </a:r>
                      <a:r>
                        <a:rPr lang="es-ES" sz="2000" baseline="0" dirty="0">
                          <a:latin typeface="Arial" panose="020B0604020202020204" pitchFamily="34" charset="0"/>
                          <a:cs typeface="Arial" panose="020B0604020202020204" pitchFamily="34" charset="0"/>
                        </a:rPr>
                        <a:t> </a:t>
                      </a:r>
                      <a:r>
                        <a:rPr lang="es-ES" sz="2000" b="0" i="0" u="none" strike="noStrike" kern="1200" baseline="0" dirty="0">
                          <a:solidFill>
                            <a:schemeClr val="lt1"/>
                          </a:solidFill>
                          <a:latin typeface="Arial" panose="020B0604020202020204" pitchFamily="34" charset="0"/>
                          <a:ea typeface="+mn-ea"/>
                          <a:cs typeface="Arial" panose="020B0604020202020204" pitchFamily="34" charset="0"/>
                        </a:rPr>
                        <a:t>Son aquellos productos que satisfacen las mismas necesidades de los clientes que el producto que ofrece la industria. </a:t>
                      </a:r>
                      <a:endParaRPr lang="es-E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35252806"/>
                  </a:ext>
                </a:extLst>
              </a:tr>
              <a:tr h="370840">
                <a:tc>
                  <a:txBody>
                    <a:bodyPr/>
                    <a:lstStyle/>
                    <a:p>
                      <a:pPr marL="342900" indent="-34290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La satisfacción de las necesidades de los consumidores de los productos sustitutivos en relación con los de la industria .</a:t>
                      </a:r>
                    </a:p>
                    <a:p>
                      <a:pPr marL="342900" indent="-342900" algn="just">
                        <a:spcAft>
                          <a:spcPts val="600"/>
                        </a:spcAft>
                        <a:buFont typeface="Arial" panose="020B0604020202020204" pitchFamily="34" charset="0"/>
                        <a:buChar char="•"/>
                      </a:pPr>
                      <a:r>
                        <a:rPr lang="es-ES" sz="2000" dirty="0">
                          <a:latin typeface="Arial" panose="020B0604020202020204" pitchFamily="34" charset="0"/>
                          <a:cs typeface="Arial" panose="020B0604020202020204" pitchFamily="34" charset="0"/>
                        </a:rPr>
                        <a:t>Los precios de los productos sustitutivos en relación con los de la industria. </a:t>
                      </a:r>
                    </a:p>
                    <a:p>
                      <a:pPr marL="342900" indent="-34290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La obsolescencia que los productos sustitutivos incorporan en los productos de la industria. </a:t>
                      </a:r>
                    </a:p>
                    <a:p>
                      <a:pPr algn="just"/>
                      <a:endParaRPr lang="es-E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68618801"/>
                  </a:ext>
                </a:extLst>
              </a:tr>
            </a:tbl>
          </a:graphicData>
        </a:graphic>
      </p:graphicFrame>
      <p:sp>
        <p:nvSpPr>
          <p:cNvPr id="5" name="Título 1"/>
          <p:cNvSpPr>
            <a:spLocks noGrp="1"/>
          </p:cNvSpPr>
          <p:nvPr>
            <p:ph type="title"/>
          </p:nvPr>
        </p:nvSpPr>
        <p:spPr>
          <a:xfrm>
            <a:off x="838200" y="365126"/>
            <a:ext cx="4768516" cy="693654"/>
          </a:xfrm>
        </p:spPr>
        <p:txBody>
          <a:bodyPr>
            <a:normAutofit fontScale="90000"/>
          </a:bodyPr>
          <a:lstStyle/>
          <a:p>
            <a:r>
              <a:rPr lang="es-ES" b="1" dirty="0">
                <a:latin typeface="Arial" panose="020B0604020202020204" pitchFamily="34" charset="0"/>
                <a:cs typeface="Arial" panose="020B0604020202020204" pitchFamily="34" charset="0"/>
              </a:rPr>
              <a:t>Entorno específico</a:t>
            </a:r>
          </a:p>
        </p:txBody>
      </p:sp>
    </p:spTree>
    <p:extLst>
      <p:ext uri="{BB962C8B-B14F-4D97-AF65-F5344CB8AC3E}">
        <p14:creationId xmlns:p14="http://schemas.microsoft.com/office/powerpoint/2010/main" val="2553842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ext uri="{D42A27DB-BD31-4B8C-83A1-F6EECF244321}">
                <p14:modId xmlns:p14="http://schemas.microsoft.com/office/powerpoint/2010/main" val="1591275302"/>
              </p:ext>
            </p:extLst>
          </p:nvPr>
        </p:nvGraphicFramePr>
        <p:xfrm>
          <a:off x="131450" y="640080"/>
          <a:ext cx="11864931" cy="6217920"/>
        </p:xfrm>
        <a:graphic>
          <a:graphicData uri="http://schemas.openxmlformats.org/drawingml/2006/table">
            <a:tbl>
              <a:tblPr firstRow="1" bandRow="1">
                <a:tableStyleId>{5C22544A-7EE6-4342-B048-85BDC9FD1C3A}</a:tableStyleId>
              </a:tblPr>
              <a:tblGrid>
                <a:gridCol w="11864931">
                  <a:extLst>
                    <a:ext uri="{9D8B030D-6E8A-4147-A177-3AD203B41FA5}">
                      <a16:colId xmlns:a16="http://schemas.microsoft.com/office/drawing/2014/main" val="4173933112"/>
                    </a:ext>
                  </a:extLst>
                </a:gridCol>
              </a:tblGrid>
              <a:tr h="370840">
                <a:tc>
                  <a:txBody>
                    <a:bodyPr/>
                    <a:lstStyle/>
                    <a:p>
                      <a:pPr algn="just"/>
                      <a:r>
                        <a:rPr lang="es-ES" sz="1800" b="0" i="0" u="none" strike="noStrike" kern="1200" baseline="0" dirty="0">
                          <a:solidFill>
                            <a:schemeClr val="lt1"/>
                          </a:solidFill>
                          <a:latin typeface="Arial" panose="020B0604020202020204" pitchFamily="34" charset="0"/>
                          <a:ea typeface="+mn-ea"/>
                          <a:cs typeface="Arial" panose="020B0604020202020204" pitchFamily="34" charset="0"/>
                        </a:rPr>
                        <a:t>Amenaza de ingreso de nuevos competidores. Se trata de nuevas empresas que quieren acceder a la industria siendo una amenaza para las empresas existentes ya que intensificarán la competencia. </a:t>
                      </a:r>
                      <a:endParaRPr lang="es-E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0256636"/>
                  </a:ext>
                </a:extLst>
              </a:tr>
              <a:tr h="370840">
                <a:tc>
                  <a:txBody>
                    <a:bodyPr/>
                    <a:lstStyle/>
                    <a:p>
                      <a:pPr algn="just"/>
                      <a:r>
                        <a:rPr lang="es-ES" sz="1800" b="1" i="0" u="none" strike="noStrike" kern="1200" baseline="0" dirty="0">
                          <a:solidFill>
                            <a:schemeClr val="dk1"/>
                          </a:solidFill>
                          <a:latin typeface="Arial" panose="020B0604020202020204" pitchFamily="34" charset="0"/>
                          <a:ea typeface="+mn-ea"/>
                          <a:cs typeface="Arial" panose="020B0604020202020204" pitchFamily="34" charset="0"/>
                        </a:rPr>
                        <a:t>- Barreras de entrada</a:t>
                      </a:r>
                    </a:p>
                    <a:p>
                      <a:pPr marL="285750" indent="-285750" algn="just">
                        <a:buFont typeface="Arial" panose="020B0604020202020204" pitchFamily="34" charset="0"/>
                        <a:buChar char="•"/>
                      </a:pPr>
                      <a:r>
                        <a:rPr lang="es-ES" sz="1800" b="0" i="0" u="none" strike="noStrike" kern="1200" baseline="0" dirty="0">
                          <a:solidFill>
                            <a:schemeClr val="dk1"/>
                          </a:solidFill>
                          <a:latin typeface="Arial" panose="020B0604020202020204" pitchFamily="34" charset="0"/>
                          <a:ea typeface="+mn-ea"/>
                          <a:cs typeface="Arial" panose="020B0604020202020204" pitchFamily="34" charset="0"/>
                        </a:rPr>
                        <a:t>Economías de escala : Esto se refleja en que la reducción de los costes unitarios se reducen a medida que aumenta el volumen de producción. </a:t>
                      </a:r>
                    </a:p>
                    <a:p>
                      <a:pPr marL="285750" indent="-285750" algn="just">
                        <a:buFont typeface="Arial" panose="020B0604020202020204" pitchFamily="34" charset="0"/>
                        <a:buChar char="•"/>
                      </a:pPr>
                      <a:r>
                        <a:rPr lang="es-ES" sz="1800" b="0" i="0" u="none" strike="noStrike" kern="1200" baseline="0" dirty="0">
                          <a:solidFill>
                            <a:schemeClr val="dk1"/>
                          </a:solidFill>
                          <a:latin typeface="Arial" panose="020B0604020202020204" pitchFamily="34" charset="0"/>
                          <a:ea typeface="+mn-ea"/>
                          <a:cs typeface="Arial" panose="020B0604020202020204" pitchFamily="34" charset="0"/>
                        </a:rPr>
                        <a:t>Diferenciación de producto</a:t>
                      </a:r>
                    </a:p>
                    <a:p>
                      <a:pPr marL="285750" indent="-285750" algn="just">
                        <a:buFont typeface="Arial" panose="020B0604020202020204" pitchFamily="34" charset="0"/>
                        <a:buChar char="•"/>
                      </a:pPr>
                      <a:r>
                        <a:rPr lang="es-ES" sz="1800" b="0" i="0" u="none" strike="noStrike" kern="1200" baseline="0" dirty="0">
                          <a:solidFill>
                            <a:schemeClr val="dk1"/>
                          </a:solidFill>
                          <a:latin typeface="Arial" panose="020B0604020202020204" pitchFamily="34" charset="0"/>
                          <a:ea typeface="+mn-ea"/>
                          <a:cs typeface="Arial" panose="020B0604020202020204" pitchFamily="34" charset="0"/>
                        </a:rPr>
                        <a:t>Necesidades de capital: la necesidad de invertir grandes recursos financieros para competir crea una barrera de entrada. </a:t>
                      </a:r>
                    </a:p>
                    <a:p>
                      <a:pPr marL="285750" indent="-285750" algn="just">
                        <a:buFont typeface="Arial" panose="020B0604020202020204" pitchFamily="34" charset="0"/>
                        <a:buChar char="•"/>
                      </a:pPr>
                      <a:r>
                        <a:rPr lang="es-ES" sz="1800" b="0" i="0" u="none" strike="noStrike" kern="1200" baseline="0" dirty="0">
                          <a:solidFill>
                            <a:schemeClr val="dk1"/>
                          </a:solidFill>
                          <a:latin typeface="Arial" panose="020B0604020202020204" pitchFamily="34" charset="0"/>
                          <a:ea typeface="+mn-ea"/>
                          <a:cs typeface="Arial" panose="020B0604020202020204" pitchFamily="34" charset="0"/>
                        </a:rPr>
                        <a:t>Costes de cambio: el cliente tiene que hacer frente a los costes que supone cambiar de proveedor.</a:t>
                      </a:r>
                    </a:p>
                    <a:p>
                      <a:pPr marL="285750" indent="-285750" algn="just">
                        <a:buFont typeface="Arial" panose="020B0604020202020204" pitchFamily="34" charset="0"/>
                        <a:buChar char="•"/>
                      </a:pPr>
                      <a:r>
                        <a:rPr lang="es-ES" sz="1800" b="0" i="0" u="none" strike="noStrike" kern="1200" baseline="0" dirty="0">
                          <a:solidFill>
                            <a:schemeClr val="dk1"/>
                          </a:solidFill>
                          <a:latin typeface="Arial" panose="020B0604020202020204" pitchFamily="34" charset="0"/>
                          <a:ea typeface="+mn-ea"/>
                          <a:cs typeface="Arial" panose="020B0604020202020204" pitchFamily="34" charset="0"/>
                        </a:rPr>
                        <a:t>Acceso a los canales de distribución: si los canales actuales de distribución están cubiertos por las empresas existentes, las nuevas empresas tendrán que convencer a los canales de que acepten sus productos mediante promociones, publicidad.</a:t>
                      </a:r>
                    </a:p>
                    <a:p>
                      <a:pPr marL="285750" indent="-285750" algn="just">
                        <a:buFont typeface="Arial" panose="020B0604020202020204" pitchFamily="34" charset="0"/>
                        <a:buChar char="•"/>
                      </a:pPr>
                      <a:r>
                        <a:rPr lang="es-ES" sz="1800" b="0" i="0" u="none" strike="noStrike" kern="1200" baseline="0" dirty="0">
                          <a:solidFill>
                            <a:schemeClr val="dk1"/>
                          </a:solidFill>
                          <a:latin typeface="Arial" panose="020B0604020202020204" pitchFamily="34" charset="0"/>
                          <a:ea typeface="+mn-ea"/>
                          <a:cs typeface="Arial" panose="020B0604020202020204" pitchFamily="34" charset="0"/>
                        </a:rPr>
                        <a:t>Política gubernamental: el gobierno puede limitar o impedir la entrada mediante licencias, requerimientos mínimos, normas de contaminación, de seguridad y eficacia.</a:t>
                      </a:r>
                    </a:p>
                    <a:p>
                      <a:pPr algn="just"/>
                      <a:r>
                        <a:rPr lang="es-ES" sz="1800" b="1" i="0" u="none" strike="noStrike" kern="1200" baseline="0" dirty="0">
                          <a:solidFill>
                            <a:schemeClr val="dk1"/>
                          </a:solidFill>
                          <a:latin typeface="Arial" panose="020B0604020202020204" pitchFamily="34" charset="0"/>
                          <a:ea typeface="+mn-ea"/>
                          <a:cs typeface="Arial" panose="020B0604020202020204" pitchFamily="34" charset="0"/>
                        </a:rPr>
                        <a:t>-Reacción de los competidores establecidos</a:t>
                      </a:r>
                      <a:r>
                        <a:rPr lang="es-ES" sz="1800" b="0" i="0" u="none" strike="noStrike" kern="1200" baseline="0" dirty="0">
                          <a:solidFill>
                            <a:schemeClr val="dk1"/>
                          </a:solidFill>
                          <a:latin typeface="Arial" panose="020B0604020202020204" pitchFamily="34" charset="0"/>
                          <a:ea typeface="+mn-ea"/>
                          <a:cs typeface="Arial" panose="020B0604020202020204" pitchFamily="34" charset="0"/>
                        </a:rPr>
                        <a:t>: Se trata de la reacción que pueden tener los competidores establecidos en la industria ante la entrada de nuevos competidores. Las reacciones esperadas ante la entrada de nuevos competidores son: </a:t>
                      </a:r>
                    </a:p>
                    <a:p>
                      <a:pPr marL="285750" indent="-285750" algn="just">
                        <a:buFont typeface="Arial" panose="020B0604020202020204" pitchFamily="34" charset="0"/>
                        <a:buChar char="•"/>
                      </a:pPr>
                      <a:r>
                        <a:rPr lang="es-ES" sz="1800" b="0" i="0" u="none" strike="noStrike" kern="1200" baseline="0" dirty="0">
                          <a:solidFill>
                            <a:schemeClr val="dk1"/>
                          </a:solidFill>
                          <a:latin typeface="Arial" panose="020B0604020202020204" pitchFamily="34" charset="0"/>
                          <a:ea typeface="+mn-ea"/>
                          <a:cs typeface="Arial" panose="020B0604020202020204" pitchFamily="34" charset="0"/>
                        </a:rPr>
                        <a:t>Tradición de represalias en la industria: guerras de precios, campañas de publicidad masivas, ofertas de precios, tratando de disuadir al nuevo entrante. </a:t>
                      </a:r>
                    </a:p>
                    <a:p>
                      <a:pPr marL="285750" indent="-285750" algn="just">
                        <a:buFont typeface="Arial" panose="020B0604020202020204" pitchFamily="34" charset="0"/>
                        <a:buChar char="•"/>
                      </a:pPr>
                      <a:r>
                        <a:rPr lang="es-ES" sz="1800" b="0" i="0" u="none" strike="noStrike" kern="1200" baseline="0" dirty="0">
                          <a:solidFill>
                            <a:schemeClr val="dk1"/>
                          </a:solidFill>
                          <a:latin typeface="Arial" panose="020B0604020202020204" pitchFamily="34" charset="0"/>
                          <a:ea typeface="+mn-ea"/>
                          <a:cs typeface="Arial" panose="020B0604020202020204" pitchFamily="34" charset="0"/>
                        </a:rPr>
                        <a:t>Empresas establecidas con fuertes recursos para defenderse como exceso de liquidez o capacidad productiva sobrada para atender necesidades llevan a cabo estrategias defensivas. </a:t>
                      </a:r>
                    </a:p>
                    <a:p>
                      <a:pPr algn="just"/>
                      <a:endParaRPr lang="es-E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15444287"/>
                  </a:ext>
                </a:extLst>
              </a:tr>
            </a:tbl>
          </a:graphicData>
        </a:graphic>
      </p:graphicFrame>
      <p:sp>
        <p:nvSpPr>
          <p:cNvPr id="5" name="Título 1"/>
          <p:cNvSpPr>
            <a:spLocks noGrp="1"/>
          </p:cNvSpPr>
          <p:nvPr>
            <p:ph type="title"/>
          </p:nvPr>
        </p:nvSpPr>
        <p:spPr>
          <a:xfrm>
            <a:off x="838200" y="160406"/>
            <a:ext cx="4768516" cy="426448"/>
          </a:xfrm>
        </p:spPr>
        <p:txBody>
          <a:bodyPr>
            <a:normAutofit fontScale="90000"/>
          </a:bodyPr>
          <a:lstStyle/>
          <a:p>
            <a:r>
              <a:rPr lang="es-ES" sz="3600" b="1" dirty="0">
                <a:latin typeface="Arial" panose="020B0604020202020204" pitchFamily="34" charset="0"/>
                <a:cs typeface="Arial" panose="020B0604020202020204" pitchFamily="34" charset="0"/>
              </a:rPr>
              <a:t>Entorno específico</a:t>
            </a:r>
          </a:p>
        </p:txBody>
      </p:sp>
    </p:spTree>
    <p:extLst>
      <p:ext uri="{BB962C8B-B14F-4D97-AF65-F5344CB8AC3E}">
        <p14:creationId xmlns:p14="http://schemas.microsoft.com/office/powerpoint/2010/main" val="4033395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ext uri="{D42A27DB-BD31-4B8C-83A1-F6EECF244321}">
                <p14:modId xmlns:p14="http://schemas.microsoft.com/office/powerpoint/2010/main" val="1487352627"/>
              </p:ext>
            </p:extLst>
          </p:nvPr>
        </p:nvGraphicFramePr>
        <p:xfrm>
          <a:off x="192506" y="1633121"/>
          <a:ext cx="11903242" cy="5125720"/>
        </p:xfrm>
        <a:graphic>
          <a:graphicData uri="http://schemas.openxmlformats.org/drawingml/2006/table">
            <a:tbl>
              <a:tblPr firstRow="1" bandRow="1">
                <a:tableStyleId>{5C22544A-7EE6-4342-B048-85BDC9FD1C3A}</a:tableStyleId>
              </a:tblPr>
              <a:tblGrid>
                <a:gridCol w="11903242">
                  <a:extLst>
                    <a:ext uri="{9D8B030D-6E8A-4147-A177-3AD203B41FA5}">
                      <a16:colId xmlns:a16="http://schemas.microsoft.com/office/drawing/2014/main" val="1038866589"/>
                    </a:ext>
                  </a:extLst>
                </a:gridCol>
              </a:tblGrid>
              <a:tr h="370840">
                <a:tc>
                  <a:txBody>
                    <a:bodyPr/>
                    <a:lstStyle/>
                    <a:p>
                      <a:pPr algn="just"/>
                      <a:r>
                        <a:rPr lang="es-ES" dirty="0"/>
                        <a:t>Competidores de la industria:</a:t>
                      </a:r>
                      <a:r>
                        <a:rPr lang="es-ES" baseline="0" dirty="0"/>
                        <a:t> </a:t>
                      </a:r>
                      <a:r>
                        <a:rPr lang="es-ES" sz="1800" b="0" i="0" u="none" strike="noStrike" kern="1200" baseline="0" dirty="0">
                          <a:solidFill>
                            <a:schemeClr val="lt1"/>
                          </a:solidFill>
                          <a:latin typeface="+mn-lt"/>
                          <a:ea typeface="+mn-ea"/>
                          <a:cs typeface="+mn-cs"/>
                        </a:rPr>
                        <a:t>Se trata de los competidores actuales existentes en la industria en un determinado momento </a:t>
                      </a:r>
                      <a:endParaRPr lang="es-ES" dirty="0"/>
                    </a:p>
                  </a:txBody>
                  <a:tcPr/>
                </a:tc>
                <a:extLst>
                  <a:ext uri="{0D108BD9-81ED-4DB2-BD59-A6C34878D82A}">
                    <a16:rowId xmlns:a16="http://schemas.microsoft.com/office/drawing/2014/main" val="4007168590"/>
                  </a:ext>
                </a:extLst>
              </a:tr>
              <a:tr h="370840">
                <a:tc>
                  <a:txBody>
                    <a:bodyPr/>
                    <a:lstStyle/>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El número de competidores existente en el mercado: un mayor número de competidores supone una mayor intensidad de competencia lo que hará que se tomen políticas más agresivas en temas como los precios, las campañas publicitarias o mejoras en el servicio. </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El nivel de concentración de la industria variará dependiendo del número de empresas existente en el sector .</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Ritmo de crecimiento de la industria.</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Barreras de movilidad: son aquellos obstáculos o dificultades que impiden a las empresas moverse de un segmente a otro dentro de la misma industria. Se suelen dar en las industrias </a:t>
                      </a:r>
                      <a:r>
                        <a:rPr lang="es-ES" sz="1800" b="0" i="0" u="none" strike="noStrike" kern="1200" baseline="0" dirty="0" err="1">
                          <a:solidFill>
                            <a:schemeClr val="dk1"/>
                          </a:solidFill>
                          <a:latin typeface="+mn-lt"/>
                          <a:ea typeface="+mn-ea"/>
                          <a:cs typeface="+mn-cs"/>
                        </a:rPr>
                        <a:t>oligopolistas</a:t>
                      </a:r>
                      <a:r>
                        <a:rPr lang="es-ES" sz="1800" b="0" i="0" u="none" strike="noStrike" kern="1200" baseline="0" dirty="0">
                          <a:solidFill>
                            <a:schemeClr val="dk1"/>
                          </a:solidFill>
                          <a:latin typeface="+mn-lt"/>
                          <a:ea typeface="+mn-ea"/>
                          <a:cs typeface="+mn-cs"/>
                        </a:rPr>
                        <a:t>. </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Barreras de salida: son factores que impiden o dificultan el abandono de una industria por parte de una empresa, incluso en el caso de resultados pobres o negativos. </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Diferenciación de productos.</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Estructura de costes de las empresas. (estructura de costes de las empresas actuantes de los costes fijos sobre los costes variables hace que las empresas operen a plena capacidad, para intentar reducir sus costes medios )</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Capacidad productiva instalada </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Diversidad de competidores.</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Intereses estratégicos.</a:t>
                      </a:r>
                    </a:p>
                    <a:p>
                      <a:pPr marL="285750" indent="-285750" algn="just">
                        <a:buFont typeface="Arial" panose="020B0604020202020204" pitchFamily="34" charset="0"/>
                        <a:buChar char="•"/>
                      </a:pPr>
                      <a:r>
                        <a:rPr lang="es-ES" sz="1800" b="0" i="0" u="none" strike="noStrike" kern="1200" baseline="0" dirty="0">
                          <a:solidFill>
                            <a:schemeClr val="dk1"/>
                          </a:solidFill>
                          <a:latin typeface="+mn-lt"/>
                          <a:ea typeface="+mn-ea"/>
                          <a:cs typeface="+mn-cs"/>
                        </a:rPr>
                        <a:t> Costes de cambio: la existencia de costes de cambio de proveedores o clientes reduce la intensidad de la competencia, al vincularse más estrechamente unos y otros. </a:t>
                      </a:r>
                      <a:endParaRPr lang="es-ES" dirty="0"/>
                    </a:p>
                  </a:txBody>
                  <a:tcPr/>
                </a:tc>
                <a:extLst>
                  <a:ext uri="{0D108BD9-81ED-4DB2-BD59-A6C34878D82A}">
                    <a16:rowId xmlns:a16="http://schemas.microsoft.com/office/drawing/2014/main" val="1151864274"/>
                  </a:ext>
                </a:extLst>
              </a:tr>
            </a:tbl>
          </a:graphicData>
        </a:graphic>
      </p:graphicFrame>
      <p:sp>
        <p:nvSpPr>
          <p:cNvPr id="5" name="Título 1"/>
          <p:cNvSpPr>
            <a:spLocks noGrp="1"/>
          </p:cNvSpPr>
          <p:nvPr>
            <p:ph type="title"/>
          </p:nvPr>
        </p:nvSpPr>
        <p:spPr>
          <a:xfrm>
            <a:off x="838200" y="196685"/>
            <a:ext cx="4768516" cy="693654"/>
          </a:xfrm>
        </p:spPr>
        <p:txBody>
          <a:bodyPr>
            <a:normAutofit fontScale="90000"/>
          </a:bodyPr>
          <a:lstStyle/>
          <a:p>
            <a:r>
              <a:rPr lang="es-ES" b="1" dirty="0">
                <a:latin typeface="Arial" panose="020B0604020202020204" pitchFamily="34" charset="0"/>
                <a:cs typeface="Arial" panose="020B0604020202020204" pitchFamily="34" charset="0"/>
              </a:rPr>
              <a:t>Entorno específico</a:t>
            </a:r>
          </a:p>
        </p:txBody>
      </p:sp>
      <p:sp>
        <p:nvSpPr>
          <p:cNvPr id="7" name="Rectángulo 6"/>
          <p:cNvSpPr/>
          <p:nvPr/>
        </p:nvSpPr>
        <p:spPr>
          <a:xfrm>
            <a:off x="288758" y="938290"/>
            <a:ext cx="11430000" cy="646331"/>
          </a:xfrm>
          <a:prstGeom prst="rect">
            <a:avLst/>
          </a:prstGeom>
        </p:spPr>
        <p:txBody>
          <a:bodyPr wrap="square">
            <a:spAutoFit/>
          </a:bodyPr>
          <a:lstStyle/>
          <a:p>
            <a:pPr algn="just"/>
            <a:r>
              <a:rPr lang="es-ES" dirty="0">
                <a:solidFill>
                  <a:srgbClr val="000000"/>
                </a:solidFill>
                <a:latin typeface="Arial" panose="020B0604020202020204" pitchFamily="34" charset="0"/>
                <a:cs typeface="Arial" panose="020B0604020202020204" pitchFamily="34" charset="0"/>
              </a:rPr>
              <a:t>Porter (1982) aseguraba que la intensidad de la competencia dependerá de la existencia de una seria de factores como son los que se refieren a continuación: </a:t>
            </a:r>
            <a:endParaRPr lang="es-E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3246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25212"/>
          </a:xfrm>
        </p:spPr>
        <p:txBody>
          <a:bodyPr>
            <a:normAutofit fontScale="90000"/>
          </a:bodyPr>
          <a:lstStyle/>
          <a:p>
            <a:r>
              <a:rPr lang="es-ES" b="1" dirty="0">
                <a:latin typeface="Arial" panose="020B0604020202020204" pitchFamily="34" charset="0"/>
              </a:rPr>
              <a:t>Oportunidades</a:t>
            </a:r>
            <a:endParaRPr lang="es-ES" dirty="0"/>
          </a:p>
        </p:txBody>
      </p:sp>
      <p:sp>
        <p:nvSpPr>
          <p:cNvPr id="3" name="Marcador de contenido 2"/>
          <p:cNvSpPr>
            <a:spLocks noGrp="1"/>
          </p:cNvSpPr>
          <p:nvPr>
            <p:ph idx="1"/>
          </p:nvPr>
        </p:nvSpPr>
        <p:spPr>
          <a:xfrm>
            <a:off x="429126" y="944731"/>
            <a:ext cx="11578390" cy="5696702"/>
          </a:xfrm>
        </p:spPr>
        <p:txBody>
          <a:bodyPr>
            <a:noAutofit/>
          </a:bodyPr>
          <a:lstStyle/>
          <a:p>
            <a:pPr marL="0" indent="0" algn="just">
              <a:buNone/>
            </a:pPr>
            <a:r>
              <a:rPr lang="es-ES" sz="2400" dirty="0">
                <a:latin typeface="Arial" panose="020B0604020202020204" pitchFamily="34" charset="0"/>
                <a:cs typeface="Arial" panose="020B0604020202020204" pitchFamily="34" charset="0"/>
              </a:rPr>
              <a:t>Las Oportunidades son aquellas situaciones externas, positivas, que se generan en el entorno y que, una vez identificadas, pueden ser aprovechadas.</a:t>
            </a:r>
          </a:p>
          <a:p>
            <a:pPr marL="0" indent="0" algn="just">
              <a:buNone/>
            </a:pPr>
            <a:endParaRPr lang="es-ES" sz="2400" dirty="0">
              <a:latin typeface="Arial" panose="020B0604020202020204" pitchFamily="34" charset="0"/>
              <a:cs typeface="Arial" panose="020B0604020202020204" pitchFamily="34" charset="0"/>
            </a:endParaRPr>
          </a:p>
          <a:p>
            <a:pPr marL="0" indent="0" algn="just">
              <a:buNone/>
            </a:pPr>
            <a:r>
              <a:rPr lang="es-ES" sz="2400" dirty="0">
                <a:latin typeface="Arial" panose="020B0604020202020204" pitchFamily="34" charset="0"/>
                <a:cs typeface="Arial" panose="020B0604020202020204" pitchFamily="34" charset="0"/>
              </a:rPr>
              <a:t>Algunas de las preguntas que se pueden realizar y que contribuyen en el desarrollo son:</a:t>
            </a:r>
          </a:p>
          <a:p>
            <a:pPr algn="just"/>
            <a:r>
              <a:rPr lang="es-ES" sz="2400" dirty="0">
                <a:latin typeface="Arial" panose="020B0604020202020204" pitchFamily="34" charset="0"/>
                <a:cs typeface="Arial" panose="020B0604020202020204" pitchFamily="34" charset="0"/>
              </a:rPr>
              <a:t>¿A qué buenas oportunidades se enfrenta la empresa?</a:t>
            </a:r>
          </a:p>
          <a:p>
            <a:pPr algn="just"/>
            <a:r>
              <a:rPr lang="es-ES" sz="2400" dirty="0">
                <a:latin typeface="Arial" panose="020B0604020202020204" pitchFamily="34" charset="0"/>
                <a:cs typeface="Arial" panose="020B0604020202020204" pitchFamily="34" charset="0"/>
              </a:rPr>
              <a:t>¿De qué tendencias del mercado se tiene información?</a:t>
            </a:r>
          </a:p>
          <a:p>
            <a:pPr algn="just"/>
            <a:r>
              <a:rPr lang="es-ES" sz="2400" dirty="0">
                <a:latin typeface="Arial" panose="020B0604020202020204" pitchFamily="34" charset="0"/>
                <a:cs typeface="Arial" panose="020B0604020202020204" pitchFamily="34" charset="0"/>
              </a:rPr>
              <a:t>¿Existe una coyuntura en la economía del país?</a:t>
            </a:r>
          </a:p>
          <a:p>
            <a:pPr algn="just"/>
            <a:r>
              <a:rPr lang="es-ES" sz="2400" dirty="0">
                <a:latin typeface="Arial" panose="020B0604020202020204" pitchFamily="34" charset="0"/>
                <a:cs typeface="Arial" panose="020B0604020202020204" pitchFamily="34" charset="0"/>
              </a:rPr>
              <a:t>¿Qué cambios de tecnología se están presentando en el mercado?</a:t>
            </a:r>
          </a:p>
          <a:p>
            <a:pPr algn="just"/>
            <a:r>
              <a:rPr lang="es-ES" sz="2400" dirty="0">
                <a:latin typeface="Arial" panose="020B0604020202020204" pitchFamily="34" charset="0"/>
                <a:cs typeface="Arial" panose="020B0604020202020204" pitchFamily="34" charset="0"/>
              </a:rPr>
              <a:t>¿Qué cambios en la normatividad legal y/o política se están presentando?</a:t>
            </a:r>
          </a:p>
          <a:p>
            <a:pPr algn="just"/>
            <a:r>
              <a:rPr lang="es-ES" sz="2400" dirty="0">
                <a:latin typeface="Arial" panose="020B0604020202020204" pitchFamily="34" charset="0"/>
                <a:cs typeface="Arial" panose="020B0604020202020204" pitchFamily="34" charset="0"/>
              </a:rPr>
              <a:t>¿Qué cambios en los patrones sociales y de estilos de vida se están presentando?</a:t>
            </a:r>
          </a:p>
          <a:p>
            <a:pPr algn="just"/>
            <a:r>
              <a:rPr lang="es-ES" sz="2400" dirty="0">
                <a:latin typeface="Arial" panose="020B0604020202020204" pitchFamily="34" charset="0"/>
                <a:cs typeface="Arial" panose="020B0604020202020204" pitchFamily="34" charset="0"/>
              </a:rPr>
              <a:t>¿Qué cosas que los clientes necesitan no están haciendo nuestros competidores?</a:t>
            </a:r>
          </a:p>
        </p:txBody>
      </p:sp>
    </p:spTree>
    <p:extLst>
      <p:ext uri="{BB962C8B-B14F-4D97-AF65-F5344CB8AC3E}">
        <p14:creationId xmlns:p14="http://schemas.microsoft.com/office/powerpoint/2010/main" val="2333132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621464"/>
          </a:xfrm>
        </p:spPr>
        <p:txBody>
          <a:bodyPr>
            <a:normAutofit fontScale="90000"/>
          </a:bodyPr>
          <a:lstStyle/>
          <a:p>
            <a:r>
              <a:rPr lang="es-ES" b="1" dirty="0">
                <a:latin typeface="Arial" panose="020B0604020202020204" pitchFamily="34" charset="0"/>
              </a:rPr>
              <a:t>Amenazas</a:t>
            </a:r>
            <a:endParaRPr lang="es-ES" dirty="0"/>
          </a:p>
        </p:txBody>
      </p:sp>
      <p:sp>
        <p:nvSpPr>
          <p:cNvPr id="3" name="Marcador de contenido 2"/>
          <p:cNvSpPr>
            <a:spLocks noGrp="1"/>
          </p:cNvSpPr>
          <p:nvPr>
            <p:ph idx="1"/>
          </p:nvPr>
        </p:nvSpPr>
        <p:spPr>
          <a:xfrm>
            <a:off x="633484" y="1457135"/>
            <a:ext cx="10515600" cy="4351338"/>
          </a:xfrm>
        </p:spPr>
        <p:txBody>
          <a:bodyPr>
            <a:normAutofit fontScale="85000" lnSpcReduction="20000"/>
          </a:bodyPr>
          <a:lstStyle/>
          <a:p>
            <a:pPr marL="0" indent="0" algn="just">
              <a:spcBef>
                <a:spcPts val="600"/>
              </a:spcBef>
              <a:buNone/>
            </a:pPr>
            <a:r>
              <a:rPr lang="es-ES" dirty="0">
                <a:latin typeface="Arial" panose="020B0604020202020204" pitchFamily="34" charset="0"/>
                <a:cs typeface="Arial" panose="020B0604020202020204" pitchFamily="34" charset="0"/>
              </a:rPr>
              <a:t>Las Amenazas son situaciones negativas, externas al programa o proyecto, que pueden atentar contra éste, por lo que llegado al caso, puede ser necesario diseñar una estrategia adecuada para poder sortearla. Hechos potenciales que impiden el logro de los objetivos de la institución.</a:t>
            </a:r>
          </a:p>
          <a:p>
            <a:pPr marL="0" indent="0" algn="just">
              <a:spcBef>
                <a:spcPts val="600"/>
              </a:spcBef>
              <a:buNone/>
            </a:pPr>
            <a:endParaRPr lang="es-ES" dirty="0">
              <a:latin typeface="Arial" panose="020B0604020202020204" pitchFamily="34" charset="0"/>
              <a:cs typeface="Arial" panose="020B0604020202020204" pitchFamily="34" charset="0"/>
            </a:endParaRPr>
          </a:p>
          <a:p>
            <a:pPr marL="0" indent="0" algn="just">
              <a:spcBef>
                <a:spcPts val="600"/>
              </a:spcBef>
              <a:buNone/>
            </a:pPr>
            <a:r>
              <a:rPr lang="es-ES" dirty="0">
                <a:latin typeface="Arial" panose="020B0604020202020204" pitchFamily="34" charset="0"/>
                <a:cs typeface="Arial" panose="020B0604020202020204" pitchFamily="34" charset="0"/>
              </a:rPr>
              <a:t>Algunas de las preguntas que se pueden realizar y que contribuyen en el desarrollo son:</a:t>
            </a:r>
          </a:p>
          <a:p>
            <a:pPr marL="0" indent="0" algn="just">
              <a:spcBef>
                <a:spcPts val="600"/>
              </a:spcBef>
              <a:buNone/>
            </a:pPr>
            <a:endParaRPr lang="es-ES" dirty="0">
              <a:latin typeface="Arial" panose="020B0604020202020204" pitchFamily="34" charset="0"/>
              <a:cs typeface="Arial" panose="020B0604020202020204" pitchFamily="34" charset="0"/>
            </a:endParaRPr>
          </a:p>
          <a:p>
            <a:pPr algn="just">
              <a:spcBef>
                <a:spcPts val="600"/>
              </a:spcBef>
            </a:pPr>
            <a:r>
              <a:rPr lang="es-ES" dirty="0">
                <a:latin typeface="Arial" panose="020B0604020202020204" pitchFamily="34" charset="0"/>
                <a:cs typeface="Arial" panose="020B0604020202020204" pitchFamily="34" charset="0"/>
              </a:rPr>
              <a:t>¿A qué obstáculos se enfrenta la empresa?</a:t>
            </a:r>
          </a:p>
          <a:p>
            <a:pPr algn="just">
              <a:spcBef>
                <a:spcPts val="600"/>
              </a:spcBef>
            </a:pPr>
            <a:r>
              <a:rPr lang="es-ES" dirty="0">
                <a:latin typeface="Arial" panose="020B0604020202020204" pitchFamily="34" charset="0"/>
                <a:cs typeface="Arial" panose="020B0604020202020204" pitchFamily="34" charset="0"/>
              </a:rPr>
              <a:t>¿Qué están haciendo los competidores?</a:t>
            </a:r>
          </a:p>
          <a:p>
            <a:pPr algn="just">
              <a:spcBef>
                <a:spcPts val="600"/>
              </a:spcBef>
            </a:pPr>
            <a:r>
              <a:rPr lang="es-ES" dirty="0">
                <a:latin typeface="Arial" panose="020B0604020202020204" pitchFamily="34" charset="0"/>
                <a:cs typeface="Arial" panose="020B0604020202020204" pitchFamily="34" charset="0"/>
              </a:rPr>
              <a:t>¿Se tienen problemas de recursos financieros o de tesorería?</a:t>
            </a:r>
          </a:p>
          <a:p>
            <a:pPr algn="just">
              <a:spcBef>
                <a:spcPts val="600"/>
              </a:spcBef>
            </a:pPr>
            <a:r>
              <a:rPr lang="es-ES" dirty="0">
                <a:latin typeface="Arial" panose="020B0604020202020204" pitchFamily="34" charset="0"/>
                <a:cs typeface="Arial" panose="020B0604020202020204" pitchFamily="34" charset="0"/>
              </a:rPr>
              <a:t>¿Los cambios tecnológicos están amenazando la posición de la institución?</a:t>
            </a:r>
          </a:p>
          <a:p>
            <a:pPr algn="just">
              <a:spcBef>
                <a:spcPts val="600"/>
              </a:spcBef>
            </a:pPr>
            <a:r>
              <a:rPr lang="es-ES" dirty="0">
                <a:latin typeface="Arial" panose="020B0604020202020204" pitchFamily="34" charset="0"/>
                <a:cs typeface="Arial" panose="020B0604020202020204" pitchFamily="34" charset="0"/>
              </a:rPr>
              <a:t>¿Qué tendencias demográficas pueden perjudicar al sector?</a:t>
            </a:r>
          </a:p>
        </p:txBody>
      </p:sp>
    </p:spTree>
    <p:extLst>
      <p:ext uri="{BB962C8B-B14F-4D97-AF65-F5344CB8AC3E}">
        <p14:creationId xmlns:p14="http://schemas.microsoft.com/office/powerpoint/2010/main" val="3857213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28959"/>
          </a:xfrm>
        </p:spPr>
        <p:txBody>
          <a:bodyPr>
            <a:normAutofit fontScale="90000"/>
          </a:bodyPr>
          <a:lstStyle/>
          <a:p>
            <a:pPr algn="ctr"/>
            <a:r>
              <a:rPr lang="es-ES" dirty="0">
                <a:latin typeface="MyriadPro-Semibold"/>
              </a:rPr>
              <a:t>Ejemplos</a:t>
            </a:r>
            <a:endParaRPr lang="es-ES" dirty="0"/>
          </a:p>
        </p:txBody>
      </p:sp>
      <p:graphicFrame>
        <p:nvGraphicFramePr>
          <p:cNvPr id="9" name="Marcador de contenido 8"/>
          <p:cNvGraphicFramePr>
            <a:graphicFrameLocks noGrp="1"/>
          </p:cNvGraphicFramePr>
          <p:nvPr>
            <p:ph idx="1"/>
            <p:extLst>
              <p:ext uri="{D42A27DB-BD31-4B8C-83A1-F6EECF244321}">
                <p14:modId xmlns:p14="http://schemas.microsoft.com/office/powerpoint/2010/main" val="2149340067"/>
              </p:ext>
            </p:extLst>
          </p:nvPr>
        </p:nvGraphicFramePr>
        <p:xfrm>
          <a:off x="742666" y="1716443"/>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7103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69758" y="1560930"/>
            <a:ext cx="10515600" cy="4351338"/>
          </a:xfrm>
        </p:spPr>
        <p:txBody>
          <a:bodyPr>
            <a:normAutofit fontScale="92500"/>
          </a:bodyPr>
          <a:lstStyle/>
          <a:p>
            <a:pPr marL="0" indent="0" algn="just">
              <a:buNone/>
            </a:pPr>
            <a:r>
              <a:rPr lang="es-ES" dirty="0"/>
              <a:t>El análisis interno permite definir las fortalezas, debilidades y carencias de la empresa: identificar aquellas destrezas y ventajas de la empresa (factores clave de éxito) y los principales problemas y factores desfavorables con respecto a la competencia (factores críticos). </a:t>
            </a:r>
          </a:p>
          <a:p>
            <a:pPr marL="0" indent="0" algn="just">
              <a:buNone/>
            </a:pPr>
            <a:r>
              <a:rPr lang="es-ES" dirty="0"/>
              <a:t>El análisis interno debe realizarse para cada una de las Unidades Estratégicas de Negocio de la empresa, teniendo en cuenta las siguientes Áreas:</a:t>
            </a:r>
          </a:p>
          <a:p>
            <a:pPr algn="just"/>
            <a:r>
              <a:rPr lang="es-ES" dirty="0"/>
              <a:t>Área organizacional: dirección, recursos humanos, recursos tecnológicos, marketing, logística, comercial y finanzas, I+D, Sistemas de Información</a:t>
            </a:r>
          </a:p>
          <a:p>
            <a:pPr algn="just"/>
            <a:r>
              <a:rPr lang="es-ES" dirty="0"/>
              <a:t>Área de producto: productos, segmentos, mercado, distribución, proveedores y clientes.</a:t>
            </a:r>
          </a:p>
        </p:txBody>
      </p:sp>
      <p:sp>
        <p:nvSpPr>
          <p:cNvPr id="4" name="Título 3"/>
          <p:cNvSpPr>
            <a:spLocks noGrp="1"/>
          </p:cNvSpPr>
          <p:nvPr>
            <p:ph type="title"/>
          </p:nvPr>
        </p:nvSpPr>
        <p:spPr>
          <a:xfrm>
            <a:off x="838200" y="365125"/>
            <a:ext cx="10515600" cy="597401"/>
          </a:xfrm>
        </p:spPr>
        <p:txBody>
          <a:bodyPr>
            <a:normAutofit fontScale="90000"/>
          </a:bodyPr>
          <a:lstStyle/>
          <a:p>
            <a:pPr algn="ctr"/>
            <a:r>
              <a:rPr lang="es-ES" b="1" dirty="0"/>
              <a:t>Análisis Interno</a:t>
            </a:r>
            <a:endParaRPr lang="es-ES" dirty="0"/>
          </a:p>
        </p:txBody>
      </p:sp>
    </p:spTree>
    <p:extLst>
      <p:ext uri="{BB962C8B-B14F-4D97-AF65-F5344CB8AC3E}">
        <p14:creationId xmlns:p14="http://schemas.microsoft.com/office/powerpoint/2010/main" val="1389289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838200" y="365125"/>
            <a:ext cx="10515600" cy="501149"/>
          </a:xfrm>
        </p:spPr>
        <p:txBody>
          <a:bodyPr>
            <a:normAutofit fontScale="90000"/>
          </a:bodyPr>
          <a:lstStyle/>
          <a:p>
            <a:pPr algn="ctr"/>
            <a:r>
              <a:rPr lang="es-ES" b="1" dirty="0">
                <a:latin typeface="Arial" panose="020B0604020202020204" pitchFamily="34" charset="0"/>
                <a:cs typeface="Arial" panose="020B0604020202020204" pitchFamily="34" charset="0"/>
              </a:rPr>
              <a:t>Fortalezas</a:t>
            </a:r>
            <a:endParaRPr lang="es-ES"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838200" y="1416193"/>
            <a:ext cx="10515600" cy="4351338"/>
          </a:xfrm>
        </p:spPr>
        <p:txBody>
          <a:bodyPr>
            <a:normAutofit fontScale="92500" lnSpcReduction="20000"/>
          </a:bodyPr>
          <a:lstStyle/>
          <a:p>
            <a:pPr marL="0" indent="0" algn="just">
              <a:buNone/>
            </a:pPr>
            <a:r>
              <a:rPr lang="es-ES" dirty="0">
                <a:latin typeface="Arial" panose="020B0604020202020204" pitchFamily="34" charset="0"/>
                <a:cs typeface="Arial" panose="020B0604020202020204" pitchFamily="34" charset="0"/>
              </a:rPr>
              <a:t>Las Fortalezas son todos aquellos elementos internos y positivos que diferencian al programa o proyecto de otros de igual clase.</a:t>
            </a:r>
          </a:p>
          <a:p>
            <a:pPr marL="0" indent="0" algn="just">
              <a:buNone/>
            </a:pPr>
            <a:r>
              <a:rPr lang="es-ES" dirty="0">
                <a:latin typeface="Arial" panose="020B0604020202020204" pitchFamily="34" charset="0"/>
                <a:cs typeface="Arial" panose="020B0604020202020204" pitchFamily="34" charset="0"/>
              </a:rPr>
              <a:t>Algunas de las preguntas que se pueden realizar y que contribuyen en el desarrollo son:</a:t>
            </a:r>
          </a:p>
          <a:p>
            <a:pPr algn="just"/>
            <a:r>
              <a:rPr lang="es-ES" dirty="0">
                <a:latin typeface="Arial" panose="020B0604020202020204" pitchFamily="34" charset="0"/>
                <a:cs typeface="Arial" panose="020B0604020202020204" pitchFamily="34" charset="0"/>
              </a:rPr>
              <a:t>¿Qué ventajas tiene la empresa?</a:t>
            </a:r>
          </a:p>
          <a:p>
            <a:pPr algn="just"/>
            <a:r>
              <a:rPr lang="es-ES" dirty="0">
                <a:latin typeface="Arial" panose="020B0604020202020204" pitchFamily="34" charset="0"/>
                <a:cs typeface="Arial" panose="020B0604020202020204" pitchFamily="34" charset="0"/>
              </a:rPr>
              <a:t>¿Qué hace la empresa mejor que cualquier otra?</a:t>
            </a:r>
          </a:p>
          <a:p>
            <a:pPr algn="just"/>
            <a:r>
              <a:rPr lang="es-ES" dirty="0">
                <a:latin typeface="Arial" panose="020B0604020202020204" pitchFamily="34" charset="0"/>
                <a:cs typeface="Arial" panose="020B0604020202020204" pitchFamily="34" charset="0"/>
              </a:rPr>
              <a:t>¿A qué recursos de bajo coste o de manera única se tiene acceso?</a:t>
            </a:r>
          </a:p>
          <a:p>
            <a:pPr algn="just"/>
            <a:r>
              <a:rPr lang="es-ES" dirty="0">
                <a:latin typeface="Arial" panose="020B0604020202020204" pitchFamily="34" charset="0"/>
                <a:cs typeface="Arial" panose="020B0604020202020204" pitchFamily="34" charset="0"/>
              </a:rPr>
              <a:t>¿Qué percibe la gente del mercado como una fortaleza?</a:t>
            </a:r>
          </a:p>
          <a:p>
            <a:pPr algn="just"/>
            <a:r>
              <a:rPr lang="es-ES" dirty="0">
                <a:latin typeface="Arial" panose="020B0604020202020204" pitchFamily="34" charset="0"/>
                <a:cs typeface="Arial" panose="020B0604020202020204" pitchFamily="34" charset="0"/>
              </a:rPr>
              <a:t>¿Qué elementos facilitan obtener una venta?</a:t>
            </a:r>
          </a:p>
          <a:p>
            <a:pPr algn="just"/>
            <a:r>
              <a:rPr lang="es-ES" dirty="0">
                <a:latin typeface="Arial" panose="020B0604020202020204" pitchFamily="34" charset="0"/>
                <a:cs typeface="Arial" panose="020B0604020202020204" pitchFamily="34" charset="0"/>
              </a:rPr>
              <a:t>¿Qué diferencias competenciales disponen nuestros RRHH? </a:t>
            </a:r>
          </a:p>
          <a:p>
            <a:pPr algn="just"/>
            <a:r>
              <a:rPr lang="es-ES" dirty="0">
                <a:latin typeface="Arial" panose="020B0604020202020204" pitchFamily="34" charset="0"/>
                <a:cs typeface="Arial" panose="020B0604020202020204" pitchFamily="34" charset="0"/>
              </a:rPr>
              <a:t>¿Qué aspectos tecnológicos nos hacen más innovadores?</a:t>
            </a:r>
          </a:p>
        </p:txBody>
      </p:sp>
    </p:spTree>
    <p:extLst>
      <p:ext uri="{BB962C8B-B14F-4D97-AF65-F5344CB8AC3E}">
        <p14:creationId xmlns:p14="http://schemas.microsoft.com/office/powerpoint/2010/main" val="1431561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29127" y="1082842"/>
            <a:ext cx="11434010" cy="5775158"/>
          </a:xfrm>
        </p:spPr>
        <p:txBody>
          <a:bodyPr>
            <a:noAutofit/>
          </a:bodyPr>
          <a:lstStyle/>
          <a:p>
            <a:pPr marL="0" indent="0" algn="just">
              <a:buNone/>
            </a:pPr>
            <a:r>
              <a:rPr lang="es-ES" sz="2000" dirty="0">
                <a:latin typeface="Arial" panose="020B0604020202020204" pitchFamily="34" charset="0"/>
                <a:cs typeface="Arial" panose="020B0604020202020204" pitchFamily="34" charset="0"/>
              </a:rPr>
              <a:t>Las Debilidades se refieren, por el contrario, a todos aquellos elementos, recursos, habilidades y actitudes que la empresa ya tiene y que constituyen barreras para lograr la buena marcha de la organización. También se pueden clasificar: Aspectos del Servicio que se brinda, Aspectos Financieros, de Mercadeo,  Organizacionales, de Control.</a:t>
            </a:r>
          </a:p>
          <a:p>
            <a:pPr marL="0" indent="0" algn="just">
              <a:buNone/>
            </a:pPr>
            <a:r>
              <a:rPr lang="es-ES" sz="2000" dirty="0">
                <a:latin typeface="Arial" panose="020B0604020202020204" pitchFamily="34" charset="0"/>
                <a:cs typeface="Arial" panose="020B0604020202020204" pitchFamily="34" charset="0"/>
              </a:rPr>
              <a:t>Las Debilidades son problemas internos, que, una vez identificados y desarrollando una adecuada estrategia, pueden y deben eliminarse.</a:t>
            </a:r>
          </a:p>
          <a:p>
            <a:pPr marL="0" indent="0" algn="just">
              <a:buNone/>
            </a:pPr>
            <a:r>
              <a:rPr lang="es-ES" sz="2000" dirty="0">
                <a:latin typeface="Arial" panose="020B0604020202020204" pitchFamily="34" charset="0"/>
                <a:cs typeface="Arial" panose="020B0604020202020204" pitchFamily="34" charset="0"/>
              </a:rPr>
              <a:t>Algunas de las preguntas que se pueden realizar y que contribuyen en el desarrollo son:</a:t>
            </a:r>
          </a:p>
          <a:p>
            <a:pPr algn="just"/>
            <a:r>
              <a:rPr lang="es-ES" sz="2000" dirty="0">
                <a:latin typeface="Arial" panose="020B0604020202020204" pitchFamily="34" charset="0"/>
                <a:cs typeface="Arial" panose="020B0604020202020204" pitchFamily="34" charset="0"/>
              </a:rPr>
              <a:t>¿Qué se puede mejorar?</a:t>
            </a:r>
          </a:p>
          <a:p>
            <a:pPr algn="just"/>
            <a:r>
              <a:rPr lang="es-ES" sz="2000" dirty="0">
                <a:latin typeface="Arial" panose="020B0604020202020204" pitchFamily="34" charset="0"/>
                <a:cs typeface="Arial" panose="020B0604020202020204" pitchFamily="34" charset="0"/>
              </a:rPr>
              <a:t>¿Que se debería evitar?</a:t>
            </a:r>
          </a:p>
          <a:p>
            <a:pPr algn="just"/>
            <a:r>
              <a:rPr lang="es-ES" sz="2000" dirty="0">
                <a:latin typeface="Arial" panose="020B0604020202020204" pitchFamily="34" charset="0"/>
                <a:cs typeface="Arial" panose="020B0604020202020204" pitchFamily="34" charset="0"/>
              </a:rPr>
              <a:t>¿Qué percibe la gente del mercado como una debilidad?</a:t>
            </a:r>
          </a:p>
          <a:p>
            <a:pPr algn="just"/>
            <a:r>
              <a:rPr lang="es-ES" sz="2000" dirty="0">
                <a:latin typeface="Arial" panose="020B0604020202020204" pitchFamily="34" charset="0"/>
                <a:cs typeface="Arial" panose="020B0604020202020204" pitchFamily="34" charset="0"/>
              </a:rPr>
              <a:t>¿Qué factores reducen las ventas o el éxito del proyecto ?</a:t>
            </a:r>
          </a:p>
          <a:p>
            <a:pPr algn="just"/>
            <a:r>
              <a:rPr lang="es-ES" sz="2000" dirty="0">
                <a:latin typeface="Arial" panose="020B0604020202020204" pitchFamily="34" charset="0"/>
                <a:cs typeface="Arial" panose="020B0604020202020204" pitchFamily="34" charset="0"/>
              </a:rPr>
              <a:t>¿Qué nos falta para ser una organización fuerte?</a:t>
            </a:r>
          </a:p>
          <a:p>
            <a:pPr algn="just"/>
            <a:r>
              <a:rPr lang="es-ES" sz="2000" dirty="0">
                <a:latin typeface="Arial" panose="020B0604020202020204" pitchFamily="34" charset="0"/>
                <a:cs typeface="Arial" panose="020B0604020202020204" pitchFamily="34" charset="0"/>
              </a:rPr>
              <a:t>¿En qué faceta de nuestro trabajo andamos más flojos?</a:t>
            </a:r>
          </a:p>
          <a:p>
            <a:pPr algn="just"/>
            <a:r>
              <a:rPr lang="es-ES" sz="2000" dirty="0">
                <a:latin typeface="Arial" panose="020B0604020202020204" pitchFamily="34" charset="0"/>
                <a:cs typeface="Arial" panose="020B0604020202020204" pitchFamily="34" charset="0"/>
              </a:rPr>
              <a:t>¿Qué se hace mal?</a:t>
            </a:r>
          </a:p>
          <a:p>
            <a:pPr algn="just"/>
            <a:r>
              <a:rPr lang="es-ES" sz="2000" dirty="0">
                <a:latin typeface="Arial" panose="020B0604020202020204" pitchFamily="34" charset="0"/>
                <a:cs typeface="Arial" panose="020B0604020202020204" pitchFamily="34" charset="0"/>
              </a:rPr>
              <a:t>¿Por donde se nos escapa la fuerza?</a:t>
            </a:r>
          </a:p>
        </p:txBody>
      </p:sp>
      <p:sp>
        <p:nvSpPr>
          <p:cNvPr id="4" name="Título 3"/>
          <p:cNvSpPr>
            <a:spLocks noGrp="1"/>
          </p:cNvSpPr>
          <p:nvPr>
            <p:ph type="title"/>
          </p:nvPr>
        </p:nvSpPr>
        <p:spPr>
          <a:xfrm>
            <a:off x="838200" y="365125"/>
            <a:ext cx="10515600" cy="717717"/>
          </a:xfrm>
        </p:spPr>
        <p:txBody>
          <a:bodyPr/>
          <a:lstStyle/>
          <a:p>
            <a:pPr algn="ctr"/>
            <a:r>
              <a:rPr lang="es-ES" sz="4000" b="1" dirty="0">
                <a:latin typeface="Arial" panose="020B0604020202020204" pitchFamily="34" charset="0"/>
              </a:rPr>
              <a:t>Debilidades</a:t>
            </a:r>
            <a:endParaRPr lang="es-ES" sz="4000" dirty="0"/>
          </a:p>
        </p:txBody>
      </p:sp>
    </p:spTree>
    <p:extLst>
      <p:ext uri="{BB962C8B-B14F-4D97-AF65-F5344CB8AC3E}">
        <p14:creationId xmlns:p14="http://schemas.microsoft.com/office/powerpoint/2010/main" val="3156065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Elaborar la DAFO</a:t>
            </a:r>
          </a:p>
        </p:txBody>
      </p:sp>
      <p:sp>
        <p:nvSpPr>
          <p:cNvPr id="3" name="Marcador de contenido 2"/>
          <p:cNvSpPr>
            <a:spLocks noGrp="1"/>
          </p:cNvSpPr>
          <p:nvPr>
            <p:ph idx="1"/>
          </p:nvPr>
        </p:nvSpPr>
        <p:spPr/>
        <p:txBody>
          <a:bodyPr>
            <a:normAutofit fontScale="92500"/>
          </a:bodyPr>
          <a:lstStyle/>
          <a:p>
            <a:pPr algn="just"/>
            <a:r>
              <a:rPr lang="es-ES" dirty="0"/>
              <a:t>El </a:t>
            </a:r>
            <a:r>
              <a:rPr lang="es-ES" b="1" dirty="0"/>
              <a:t>análisis DAFO </a:t>
            </a:r>
            <a:r>
              <a:rPr lang="es-ES" dirty="0"/>
              <a:t>es la herramienta estratégica por excelencia más utilizada para conocer la situación real en que se encuentra la organización.</a:t>
            </a:r>
          </a:p>
          <a:p>
            <a:pPr algn="just"/>
            <a:r>
              <a:rPr lang="es-ES" dirty="0"/>
              <a:t>Es el método más sencillo y eficaz para </a:t>
            </a:r>
            <a:r>
              <a:rPr lang="es-ES" i="1" dirty="0"/>
              <a:t>decidir </a:t>
            </a:r>
            <a:r>
              <a:rPr lang="es-ES" dirty="0"/>
              <a:t>sobre el futuro. Ayuda a plantear las acciones que deberíamos poner en marcha para aprovechar las oportunidades detectadas y a preparar a nuestra organización contra las amenazas teniendo conciencia de nuestras debilidades y fortalezas.</a:t>
            </a:r>
          </a:p>
          <a:p>
            <a:pPr algn="just"/>
            <a:r>
              <a:rPr lang="es-ES" dirty="0"/>
              <a:t>El principal objetivo de un análisis DAFO es ayudar a una organización a encontrar sus factores estratégicos críticos, para una vez identificados, usarlos y apoyar en ellos los cambios organizacionales: consolidando las fortalezas, minimizando las debilidades, aprovechando las ventajas de las oportunidades, y eliminando o reduciendo las amenazas.</a:t>
            </a:r>
          </a:p>
        </p:txBody>
      </p:sp>
    </p:spTree>
    <p:extLst>
      <p:ext uri="{BB962C8B-B14F-4D97-AF65-F5344CB8AC3E}">
        <p14:creationId xmlns:p14="http://schemas.microsoft.com/office/powerpoint/2010/main" val="3266535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ext uri="{D42A27DB-BD31-4B8C-83A1-F6EECF244321}">
                <p14:modId xmlns:p14="http://schemas.microsoft.com/office/powerpoint/2010/main" val="411791282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ítulo 1"/>
          <p:cNvSpPr>
            <a:spLocks noGrp="1"/>
          </p:cNvSpPr>
          <p:nvPr>
            <p:ph type="title"/>
          </p:nvPr>
        </p:nvSpPr>
        <p:spPr>
          <a:xfrm>
            <a:off x="838200" y="365125"/>
            <a:ext cx="10515600" cy="669591"/>
          </a:xfrm>
        </p:spPr>
        <p:txBody>
          <a:bodyPr>
            <a:normAutofit fontScale="90000"/>
          </a:bodyPr>
          <a:lstStyle/>
          <a:p>
            <a:pPr algn="ctr"/>
            <a:r>
              <a:rPr lang="es-ES" dirty="0">
                <a:latin typeface="MyriadPro-Semibold"/>
              </a:rPr>
              <a:t>Ejemplos</a:t>
            </a:r>
            <a:endParaRPr lang="es-ES" dirty="0"/>
          </a:p>
        </p:txBody>
      </p:sp>
    </p:spTree>
    <p:extLst>
      <p:ext uri="{BB962C8B-B14F-4D97-AF65-F5344CB8AC3E}">
        <p14:creationId xmlns:p14="http://schemas.microsoft.com/office/powerpoint/2010/main" val="2233314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53991"/>
          </a:xfrm>
        </p:spPr>
        <p:txBody>
          <a:bodyPr/>
          <a:lstStyle/>
          <a:p>
            <a:pPr algn="ctr"/>
            <a:r>
              <a:rPr lang="es-ES" dirty="0">
                <a:latin typeface="Arial" panose="020B0604020202020204" pitchFamily="34" charset="0"/>
                <a:cs typeface="Arial" panose="020B0604020202020204" pitchFamily="34" charset="0"/>
              </a:rPr>
              <a:t>Otro ejemplo</a:t>
            </a:r>
          </a:p>
        </p:txBody>
      </p:sp>
      <p:pic>
        <p:nvPicPr>
          <p:cNvPr id="4" name="Imagen 3"/>
          <p:cNvPicPr>
            <a:picLocks noChangeAspect="1"/>
          </p:cNvPicPr>
          <p:nvPr/>
        </p:nvPicPr>
        <p:blipFill>
          <a:blip r:embed="rId2"/>
          <a:stretch>
            <a:fillRect/>
          </a:stretch>
        </p:blipFill>
        <p:spPr>
          <a:xfrm>
            <a:off x="850775" y="1453664"/>
            <a:ext cx="9785141" cy="4919840"/>
          </a:xfrm>
          <a:prstGeom prst="rect">
            <a:avLst/>
          </a:prstGeom>
        </p:spPr>
      </p:pic>
    </p:spTree>
    <p:extLst>
      <p:ext uri="{BB962C8B-B14F-4D97-AF65-F5344CB8AC3E}">
        <p14:creationId xmlns:p14="http://schemas.microsoft.com/office/powerpoint/2010/main" val="25931489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a:t>MODELO PARA CONFORMAR LA MATRIZ DAFO</a:t>
            </a:r>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2232" y="1329743"/>
            <a:ext cx="7579894" cy="5042700"/>
          </a:xfrm>
          <a:prstGeom prst="rect">
            <a:avLst/>
          </a:prstGeom>
        </p:spPr>
      </p:pic>
      <p:sp>
        <p:nvSpPr>
          <p:cNvPr id="7" name="Line 10"/>
          <p:cNvSpPr>
            <a:spLocks noChangeShapeType="1"/>
          </p:cNvSpPr>
          <p:nvPr/>
        </p:nvSpPr>
        <p:spPr bwMode="auto">
          <a:xfrm flipV="1">
            <a:off x="3712191" y="1933135"/>
            <a:ext cx="5566" cy="346042"/>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8" name="Line 10"/>
          <p:cNvSpPr>
            <a:spLocks noChangeShapeType="1"/>
          </p:cNvSpPr>
          <p:nvPr/>
        </p:nvSpPr>
        <p:spPr bwMode="auto">
          <a:xfrm flipV="1">
            <a:off x="4069311" y="1949055"/>
            <a:ext cx="5566" cy="346042"/>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9" name="Line 11"/>
          <p:cNvSpPr>
            <a:spLocks noChangeShapeType="1"/>
          </p:cNvSpPr>
          <p:nvPr/>
        </p:nvSpPr>
        <p:spPr bwMode="auto">
          <a:xfrm flipV="1">
            <a:off x="3334607" y="2306471"/>
            <a:ext cx="759722" cy="9097"/>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Tree>
    <p:extLst>
      <p:ext uri="{BB962C8B-B14F-4D97-AF65-F5344CB8AC3E}">
        <p14:creationId xmlns:p14="http://schemas.microsoft.com/office/powerpoint/2010/main" val="10612309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2787256" y="3070148"/>
            <a:ext cx="739146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s-ES" altLang="es-ES" sz="2400" b="1" u="sng" dirty="0"/>
              <a:t>PUNTUACION DE INCIDENCIAS O IMPACTOS</a:t>
            </a:r>
          </a:p>
          <a:p>
            <a:pPr>
              <a:spcBef>
                <a:spcPct val="50000"/>
              </a:spcBef>
            </a:pPr>
            <a:r>
              <a:rPr lang="es-ES" altLang="es-ES" sz="2400" dirty="0"/>
              <a:t>0 – No hay relación.</a:t>
            </a:r>
          </a:p>
          <a:p>
            <a:pPr>
              <a:spcBef>
                <a:spcPct val="50000"/>
              </a:spcBef>
            </a:pPr>
            <a:r>
              <a:rPr lang="es-ES" altLang="es-ES" sz="2400" dirty="0"/>
              <a:t>1 – BAJA. </a:t>
            </a:r>
          </a:p>
          <a:p>
            <a:pPr>
              <a:spcBef>
                <a:spcPct val="50000"/>
              </a:spcBef>
            </a:pPr>
            <a:r>
              <a:rPr lang="es-ES" altLang="es-ES" sz="2400" dirty="0"/>
              <a:t>2 – MEDIA. </a:t>
            </a:r>
          </a:p>
          <a:p>
            <a:pPr>
              <a:spcBef>
                <a:spcPct val="50000"/>
              </a:spcBef>
            </a:pPr>
            <a:r>
              <a:rPr lang="es-ES" altLang="es-ES" sz="2400" dirty="0"/>
              <a:t>3 – ALTA.</a:t>
            </a:r>
          </a:p>
        </p:txBody>
      </p:sp>
      <p:sp>
        <p:nvSpPr>
          <p:cNvPr id="2" name="Rectángulo 1"/>
          <p:cNvSpPr/>
          <p:nvPr/>
        </p:nvSpPr>
        <p:spPr>
          <a:xfrm>
            <a:off x="1052913" y="426604"/>
            <a:ext cx="9585158" cy="1938992"/>
          </a:xfrm>
          <a:prstGeom prst="rect">
            <a:avLst/>
          </a:prstGeom>
        </p:spPr>
        <p:txBody>
          <a:bodyPr wrap="square">
            <a:spAutoFit/>
          </a:bodyPr>
          <a:lstStyle/>
          <a:p>
            <a:pPr algn="just"/>
            <a:r>
              <a:rPr lang="es-ES" sz="2400" dirty="0">
                <a:latin typeface="Arial" panose="020B0604020202020204" pitchFamily="34" charset="0"/>
                <a:ea typeface="Times New Roman" panose="02020603050405020304" pitchFamily="18" charset="0"/>
              </a:rPr>
              <a:t>Se pretende evaluar como una fortaleza puede contribuir a aprovechar la oportunidad y a contrarrestar el efecto de una amenaza, mientras que del lado de las debilidades el asunto es evaluar como la debilidad imposibilita aprovechar la oportunidad y potencia la amenaza.</a:t>
            </a:r>
            <a:endParaRPr lang="es-ES" sz="2400" dirty="0"/>
          </a:p>
        </p:txBody>
      </p:sp>
    </p:spTree>
    <p:extLst>
      <p:ext uri="{BB962C8B-B14F-4D97-AF65-F5344CB8AC3E}">
        <p14:creationId xmlns:p14="http://schemas.microsoft.com/office/powerpoint/2010/main" val="3391501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838200" y="365125"/>
            <a:ext cx="10515600" cy="501149"/>
          </a:xfrm>
        </p:spPr>
        <p:txBody>
          <a:bodyPr>
            <a:normAutofit fontScale="90000"/>
          </a:bodyPr>
          <a:lstStyle/>
          <a:p>
            <a:r>
              <a:rPr lang="es-ES" dirty="0"/>
              <a:t>Modelo de la matriz de impactos cruzados</a:t>
            </a:r>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8506" y="1275347"/>
            <a:ext cx="6906126" cy="4803085"/>
          </a:xfrm>
          <a:prstGeom prst="rect">
            <a:avLst/>
          </a:prstGeom>
        </p:spPr>
      </p:pic>
    </p:spTree>
    <p:extLst>
      <p:ext uri="{BB962C8B-B14F-4D97-AF65-F5344CB8AC3E}">
        <p14:creationId xmlns:p14="http://schemas.microsoft.com/office/powerpoint/2010/main" val="35278742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838200" y="365125"/>
            <a:ext cx="10515600" cy="669591"/>
          </a:xfrm>
        </p:spPr>
        <p:txBody>
          <a:bodyPr>
            <a:normAutofit fontScale="90000"/>
          </a:bodyPr>
          <a:lstStyle/>
          <a:p>
            <a:r>
              <a:rPr lang="es-ES" b="1" dirty="0"/>
              <a:t> Ejemplo de la matriz de impactos cruzados</a:t>
            </a:r>
            <a:endParaRPr lang="es-ES" dirty="0"/>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9726" y="1443790"/>
            <a:ext cx="9312442" cy="4547936"/>
          </a:xfrm>
          <a:prstGeom prst="rect">
            <a:avLst/>
          </a:prstGeom>
        </p:spPr>
      </p:pic>
    </p:spTree>
    <p:extLst>
      <p:ext uri="{BB962C8B-B14F-4D97-AF65-F5344CB8AC3E}">
        <p14:creationId xmlns:p14="http://schemas.microsoft.com/office/powerpoint/2010/main" val="27314799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p:cNvSpPr>
            <a:spLocks noGrp="1"/>
          </p:cNvSpPr>
          <p:nvPr>
            <p:ph type="title"/>
          </p:nvPr>
        </p:nvSpPr>
        <p:spPr>
          <a:xfrm>
            <a:off x="838200" y="365126"/>
            <a:ext cx="10515600" cy="453928"/>
          </a:xfrm>
        </p:spPr>
        <p:txBody>
          <a:bodyPr>
            <a:normAutofit fontScale="90000"/>
          </a:bodyPr>
          <a:lstStyle/>
          <a:p>
            <a:pPr algn="ctr"/>
            <a:r>
              <a:rPr lang="es-ES" b="1" dirty="0"/>
              <a:t> Matriz direccional</a:t>
            </a:r>
            <a:endParaRPr lang="es-ES" dirty="0"/>
          </a:p>
        </p:txBody>
      </p:sp>
      <p:pic>
        <p:nvPicPr>
          <p:cNvPr id="8" name="Imagen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394" y="1034716"/>
            <a:ext cx="9628522" cy="1804018"/>
          </a:xfrm>
          <a:prstGeom prst="rect">
            <a:avLst/>
          </a:prstGeom>
        </p:spPr>
      </p:pic>
      <p:sp>
        <p:nvSpPr>
          <p:cNvPr id="9" name="CuadroTexto 8"/>
          <p:cNvSpPr txBox="1"/>
          <p:nvPr/>
        </p:nvSpPr>
        <p:spPr>
          <a:xfrm>
            <a:off x="6096000" y="1140667"/>
            <a:ext cx="673768" cy="923330"/>
          </a:xfrm>
          <a:prstGeom prst="rect">
            <a:avLst/>
          </a:prstGeom>
          <a:noFill/>
        </p:spPr>
        <p:txBody>
          <a:bodyPr wrap="square" rtlCol="0">
            <a:spAutoFit/>
          </a:bodyPr>
          <a:lstStyle/>
          <a:p>
            <a:r>
              <a:rPr lang="es-ES" sz="5400" dirty="0">
                <a:solidFill>
                  <a:srgbClr val="FF0000"/>
                </a:solidFill>
              </a:rPr>
              <a:t>1</a:t>
            </a:r>
          </a:p>
        </p:txBody>
      </p:sp>
      <p:sp>
        <p:nvSpPr>
          <p:cNvPr id="10" name="CuadroTexto 9"/>
          <p:cNvSpPr txBox="1"/>
          <p:nvPr/>
        </p:nvSpPr>
        <p:spPr>
          <a:xfrm>
            <a:off x="9681529" y="1183167"/>
            <a:ext cx="673768" cy="923330"/>
          </a:xfrm>
          <a:prstGeom prst="rect">
            <a:avLst/>
          </a:prstGeom>
          <a:noFill/>
        </p:spPr>
        <p:txBody>
          <a:bodyPr wrap="square" rtlCol="0">
            <a:spAutoFit/>
          </a:bodyPr>
          <a:lstStyle/>
          <a:p>
            <a:r>
              <a:rPr lang="es-ES" sz="5400" dirty="0">
                <a:solidFill>
                  <a:srgbClr val="FF0000"/>
                </a:solidFill>
              </a:rPr>
              <a:t>2</a:t>
            </a:r>
          </a:p>
        </p:txBody>
      </p:sp>
      <p:sp>
        <p:nvSpPr>
          <p:cNvPr id="11" name="CuadroTexto 10"/>
          <p:cNvSpPr txBox="1"/>
          <p:nvPr/>
        </p:nvSpPr>
        <p:spPr>
          <a:xfrm>
            <a:off x="6095755" y="1952467"/>
            <a:ext cx="673768" cy="923330"/>
          </a:xfrm>
          <a:prstGeom prst="rect">
            <a:avLst/>
          </a:prstGeom>
          <a:noFill/>
        </p:spPr>
        <p:txBody>
          <a:bodyPr wrap="square" rtlCol="0">
            <a:spAutoFit/>
          </a:bodyPr>
          <a:lstStyle/>
          <a:p>
            <a:r>
              <a:rPr lang="es-ES" sz="5400" dirty="0">
                <a:solidFill>
                  <a:srgbClr val="FF0000"/>
                </a:solidFill>
              </a:rPr>
              <a:t>3</a:t>
            </a:r>
          </a:p>
        </p:txBody>
      </p:sp>
      <p:sp>
        <p:nvSpPr>
          <p:cNvPr id="12" name="CuadroTexto 11"/>
          <p:cNvSpPr txBox="1"/>
          <p:nvPr/>
        </p:nvSpPr>
        <p:spPr>
          <a:xfrm>
            <a:off x="9599648" y="1949234"/>
            <a:ext cx="673768" cy="923330"/>
          </a:xfrm>
          <a:prstGeom prst="rect">
            <a:avLst/>
          </a:prstGeom>
          <a:noFill/>
        </p:spPr>
        <p:txBody>
          <a:bodyPr wrap="square" rtlCol="0">
            <a:spAutoFit/>
          </a:bodyPr>
          <a:lstStyle/>
          <a:p>
            <a:r>
              <a:rPr lang="es-ES" sz="5400" dirty="0">
                <a:solidFill>
                  <a:srgbClr val="FF0000"/>
                </a:solidFill>
              </a:rPr>
              <a:t>4</a:t>
            </a:r>
          </a:p>
        </p:txBody>
      </p:sp>
      <p:sp>
        <p:nvSpPr>
          <p:cNvPr id="13" name="CuadroTexto 12"/>
          <p:cNvSpPr txBox="1"/>
          <p:nvPr/>
        </p:nvSpPr>
        <p:spPr>
          <a:xfrm>
            <a:off x="288758" y="3031958"/>
            <a:ext cx="11550316" cy="3216265"/>
          </a:xfrm>
          <a:prstGeom prst="rect">
            <a:avLst/>
          </a:prstGeom>
          <a:noFill/>
        </p:spPr>
        <p:txBody>
          <a:bodyPr wrap="square" rtlCol="0">
            <a:spAutoFit/>
          </a:bodyPr>
          <a:lstStyle/>
          <a:p>
            <a:pPr algn="just">
              <a:spcAft>
                <a:spcPts val="600"/>
              </a:spcAft>
            </a:pPr>
            <a:r>
              <a:rPr lang="es-ES" sz="2100" dirty="0">
                <a:latin typeface="Arial" panose="020B0604020202020204" pitchFamily="34" charset="0"/>
                <a:cs typeface="Arial" panose="020B0604020202020204" pitchFamily="34" charset="0"/>
              </a:rPr>
              <a:t>1. </a:t>
            </a:r>
            <a:r>
              <a:rPr lang="es-ES" sz="2100" b="1" dirty="0">
                <a:latin typeface="Arial" panose="020B0604020202020204" pitchFamily="34" charset="0"/>
                <a:cs typeface="Arial" panose="020B0604020202020204" pitchFamily="34" charset="0"/>
              </a:rPr>
              <a:t>Maxi- Maxi. Ofensivas. Potenciar  las fortalezas para aprovechar las oportunidades.</a:t>
            </a:r>
          </a:p>
          <a:p>
            <a:pPr algn="just">
              <a:spcAft>
                <a:spcPts val="600"/>
              </a:spcAft>
            </a:pPr>
            <a:r>
              <a:rPr lang="es-ES" sz="2100" dirty="0">
                <a:latin typeface="Arial" panose="020B0604020202020204" pitchFamily="34" charset="0"/>
                <a:cs typeface="Arial" panose="020B0604020202020204" pitchFamily="34" charset="0"/>
              </a:rPr>
              <a:t>Si potenciamos nuestras fortalezas podremos aprovechar mejor las oportunidades.</a:t>
            </a:r>
          </a:p>
          <a:p>
            <a:pPr algn="just">
              <a:spcAft>
                <a:spcPts val="600"/>
              </a:spcAft>
            </a:pPr>
            <a:r>
              <a:rPr lang="es-ES" sz="2100" dirty="0">
                <a:latin typeface="Arial" panose="020B0604020202020204" pitchFamily="34" charset="0"/>
                <a:cs typeface="Arial" panose="020B0604020202020204" pitchFamily="34" charset="0"/>
              </a:rPr>
              <a:t>2. </a:t>
            </a:r>
            <a:r>
              <a:rPr lang="es-ES" sz="2100" b="1" dirty="0">
                <a:latin typeface="Arial" panose="020B0604020202020204" pitchFamily="34" charset="0"/>
                <a:cs typeface="Arial" panose="020B0604020202020204" pitchFamily="34" charset="0"/>
              </a:rPr>
              <a:t>Maxi- Mini. Defensivas. Potenciar las fortalezas para minimizar las amenazas.</a:t>
            </a:r>
          </a:p>
          <a:p>
            <a:pPr algn="just">
              <a:spcAft>
                <a:spcPts val="600"/>
              </a:spcAft>
            </a:pPr>
            <a:r>
              <a:rPr lang="es-ES" sz="2100" dirty="0">
                <a:latin typeface="Arial" panose="020B0604020202020204" pitchFamily="34" charset="0"/>
                <a:cs typeface="Arial" panose="020B0604020202020204" pitchFamily="34" charset="0"/>
              </a:rPr>
              <a:t>Si potenciamos nuestras fortalezas podremos protegernos mejor de las amenazas.</a:t>
            </a:r>
          </a:p>
          <a:p>
            <a:pPr algn="just">
              <a:spcAft>
                <a:spcPts val="600"/>
              </a:spcAft>
            </a:pPr>
            <a:r>
              <a:rPr lang="es-ES" sz="2100" dirty="0">
                <a:latin typeface="Arial" panose="020B0604020202020204" pitchFamily="34" charset="0"/>
                <a:cs typeface="Arial" panose="020B0604020202020204" pitchFamily="34" charset="0"/>
              </a:rPr>
              <a:t>3. </a:t>
            </a:r>
            <a:r>
              <a:rPr lang="es-ES" sz="2100" b="1" dirty="0">
                <a:latin typeface="Arial" panose="020B0604020202020204" pitchFamily="34" charset="0"/>
                <a:cs typeface="Arial" panose="020B0604020202020204" pitchFamily="34" charset="0"/>
              </a:rPr>
              <a:t>Mini-Maxi. Adaptativas. Superar las debilidades para aprovechar las oportunidades</a:t>
            </a:r>
            <a:r>
              <a:rPr lang="es-ES" sz="2100" dirty="0">
                <a:latin typeface="Arial" panose="020B0604020202020204" pitchFamily="34" charset="0"/>
                <a:cs typeface="Arial" panose="020B0604020202020204" pitchFamily="34" charset="0"/>
              </a:rPr>
              <a:t>.</a:t>
            </a:r>
          </a:p>
          <a:p>
            <a:pPr algn="just">
              <a:spcAft>
                <a:spcPts val="600"/>
              </a:spcAft>
            </a:pPr>
            <a:r>
              <a:rPr lang="es-ES" sz="2100" dirty="0">
                <a:latin typeface="Arial" panose="020B0604020202020204" pitchFamily="34" charset="0"/>
                <a:cs typeface="Arial" panose="020B0604020202020204" pitchFamily="34" charset="0"/>
              </a:rPr>
              <a:t>Si superamos nuestras debilidades podremos aprovechar mejor las oportunidades.</a:t>
            </a:r>
          </a:p>
          <a:p>
            <a:pPr algn="just">
              <a:spcAft>
                <a:spcPts val="600"/>
              </a:spcAft>
            </a:pPr>
            <a:r>
              <a:rPr lang="es-ES" sz="2100" dirty="0">
                <a:latin typeface="Arial" panose="020B0604020202020204" pitchFamily="34" charset="0"/>
                <a:cs typeface="Arial" panose="020B0604020202020204" pitchFamily="34" charset="0"/>
              </a:rPr>
              <a:t>4. </a:t>
            </a:r>
            <a:r>
              <a:rPr lang="es-ES" sz="2100" b="1" dirty="0">
                <a:latin typeface="Arial" panose="020B0604020202020204" pitchFamily="34" charset="0"/>
                <a:cs typeface="Arial" panose="020B0604020202020204" pitchFamily="34" charset="0"/>
              </a:rPr>
              <a:t>Mini-Mini. Supervivencia. Superar las debilidades para minimizar las amenazas.</a:t>
            </a:r>
          </a:p>
          <a:p>
            <a:pPr algn="just">
              <a:spcAft>
                <a:spcPts val="600"/>
              </a:spcAft>
            </a:pPr>
            <a:r>
              <a:rPr lang="es-ES" sz="2100" dirty="0">
                <a:latin typeface="Arial" panose="020B0604020202020204" pitchFamily="34" charset="0"/>
                <a:cs typeface="Arial" panose="020B0604020202020204" pitchFamily="34" charset="0"/>
              </a:rPr>
              <a:t>Si superamos nuestras debilidades podremos protegernos  mejor de las oportunidades.</a:t>
            </a:r>
          </a:p>
        </p:txBody>
      </p:sp>
    </p:spTree>
    <p:extLst>
      <p:ext uri="{BB962C8B-B14F-4D97-AF65-F5344CB8AC3E}">
        <p14:creationId xmlns:p14="http://schemas.microsoft.com/office/powerpoint/2010/main" val="11581035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06642" y="2554873"/>
            <a:ext cx="10515600" cy="1325563"/>
          </a:xfrm>
        </p:spPr>
        <p:txBody>
          <a:bodyPr/>
          <a:lstStyle/>
          <a:p>
            <a:pPr algn="ctr"/>
            <a:r>
              <a:rPr lang="es-ES" b="1" dirty="0"/>
              <a:t>Ejemplos de matriz DAFO</a:t>
            </a:r>
          </a:p>
        </p:txBody>
      </p:sp>
    </p:spTree>
    <p:extLst>
      <p:ext uri="{BB962C8B-B14F-4D97-AF65-F5344CB8AC3E}">
        <p14:creationId xmlns:p14="http://schemas.microsoft.com/office/powerpoint/2010/main" val="35229783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00" name="Object 4"/>
          <p:cNvGraphicFramePr>
            <a:graphicFrameLocks noChangeAspect="1"/>
          </p:cNvGraphicFramePr>
          <p:nvPr>
            <p:extLst>
              <p:ext uri="{D42A27DB-BD31-4B8C-83A1-F6EECF244321}">
                <p14:modId xmlns:p14="http://schemas.microsoft.com/office/powerpoint/2010/main" val="1821425070"/>
              </p:ext>
            </p:extLst>
          </p:nvPr>
        </p:nvGraphicFramePr>
        <p:xfrm>
          <a:off x="2209800" y="198415"/>
          <a:ext cx="7772400" cy="6407103"/>
        </p:xfrm>
        <a:graphic>
          <a:graphicData uri="http://schemas.openxmlformats.org/presentationml/2006/ole">
            <mc:AlternateContent xmlns:mc="http://schemas.openxmlformats.org/markup-compatibility/2006">
              <mc:Choice xmlns:v="urn:schemas-microsoft-com:vml" Requires="v">
                <p:oleObj spid="_x0000_s2054" name="Hoja de cálculo" r:id="rId3" imgW="6877333" imgH="5839271" progId="Excel.Sheet.8">
                  <p:embed/>
                </p:oleObj>
              </mc:Choice>
              <mc:Fallback>
                <p:oleObj name="Hoja de cálculo" r:id="rId3" imgW="6877333" imgH="5839271" progId="Excel.Sheet.8">
                  <p:embed/>
                  <p:pic>
                    <p:nvPicPr>
                      <p:cNvPr id="2970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198415"/>
                        <a:ext cx="7772400" cy="6407103"/>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6720754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888" name="Object 360"/>
          <p:cNvGraphicFramePr>
            <a:graphicFrameLocks noGrp="1" noChangeAspect="1"/>
          </p:cNvGraphicFramePr>
          <p:nvPr>
            <p:ph/>
            <p:extLst>
              <p:ext uri="{D42A27DB-BD31-4B8C-83A1-F6EECF244321}">
                <p14:modId xmlns:p14="http://schemas.microsoft.com/office/powerpoint/2010/main" val="3420378926"/>
              </p:ext>
            </p:extLst>
          </p:nvPr>
        </p:nvGraphicFramePr>
        <p:xfrm>
          <a:off x="1510353" y="177424"/>
          <a:ext cx="9144000" cy="6455391"/>
        </p:xfrm>
        <a:graphic>
          <a:graphicData uri="http://schemas.openxmlformats.org/presentationml/2006/ole">
            <mc:AlternateContent xmlns:mc="http://schemas.openxmlformats.org/markup-compatibility/2006">
              <mc:Choice xmlns:v="urn:schemas-microsoft-com:vml" Requires="v">
                <p:oleObj spid="_x0000_s3078" name="Hoja de cálculo" r:id="rId3" imgW="11501280" imgH="8348760" progId="Excel.Sheet.8">
                  <p:embed/>
                </p:oleObj>
              </mc:Choice>
              <mc:Fallback>
                <p:oleObj name="Hoja de cálculo" r:id="rId3" imgW="11501280" imgH="8348760" progId="Excel.Sheet.8">
                  <p:embed/>
                  <p:pic>
                    <p:nvPicPr>
                      <p:cNvPr id="22888" name="Object 3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0353" y="177424"/>
                        <a:ext cx="9144000" cy="6455391"/>
                      </a:xfrm>
                      <a:prstGeom prst="rect">
                        <a:avLst/>
                      </a:prstGeom>
                      <a:noFill/>
                      <a:ln>
                        <a:noFill/>
                      </a:ln>
                      <a:effectLst/>
                    </p:spPr>
                  </p:pic>
                </p:oleObj>
              </mc:Fallback>
            </mc:AlternateContent>
          </a:graphicData>
        </a:graphic>
      </p:graphicFrame>
      <p:sp>
        <p:nvSpPr>
          <p:cNvPr id="22890" name="Text Box 362"/>
          <p:cNvSpPr txBox="1">
            <a:spLocks noChangeArrowheads="1"/>
          </p:cNvSpPr>
          <p:nvPr/>
        </p:nvSpPr>
        <p:spPr bwMode="auto">
          <a:xfrm>
            <a:off x="3719514" y="1125538"/>
            <a:ext cx="28082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s-PE" altLang="es-ES" b="1">
                <a:solidFill>
                  <a:srgbClr val="FF0000"/>
                </a:solidFill>
              </a:rPr>
              <a:t>Empresa Gloria Alimentos SA</a:t>
            </a:r>
            <a:endParaRPr lang="es-MX" altLang="es-ES" b="1">
              <a:solidFill>
                <a:srgbClr val="FF0000"/>
              </a:solidFill>
            </a:endParaRPr>
          </a:p>
        </p:txBody>
      </p:sp>
    </p:spTree>
    <p:extLst>
      <p:ext uri="{BB962C8B-B14F-4D97-AF65-F5344CB8AC3E}">
        <p14:creationId xmlns:p14="http://schemas.microsoft.com/office/powerpoint/2010/main" val="2588679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Elaborar la DAFO</a:t>
            </a:r>
          </a:p>
        </p:txBody>
      </p:sp>
      <p:sp>
        <p:nvSpPr>
          <p:cNvPr id="3" name="Marcador de contenido 2"/>
          <p:cNvSpPr>
            <a:spLocks noGrp="1"/>
          </p:cNvSpPr>
          <p:nvPr>
            <p:ph idx="1"/>
          </p:nvPr>
        </p:nvSpPr>
        <p:spPr/>
        <p:txBody>
          <a:bodyPr>
            <a:normAutofit fontScale="92500" lnSpcReduction="10000"/>
          </a:bodyPr>
          <a:lstStyle/>
          <a:p>
            <a:pPr marL="0" indent="0" algn="just">
              <a:buNone/>
            </a:pPr>
            <a:r>
              <a:rPr lang="es-ES" dirty="0"/>
              <a:t>El Análisis DAFO (en inglés, SWOT - </a:t>
            </a:r>
            <a:r>
              <a:rPr lang="es-ES" dirty="0" err="1"/>
              <a:t>Strengths</a:t>
            </a:r>
            <a:r>
              <a:rPr lang="es-ES" dirty="0"/>
              <a:t>, </a:t>
            </a:r>
            <a:r>
              <a:rPr lang="es-ES" dirty="0" err="1"/>
              <a:t>Weaknesses</a:t>
            </a:r>
            <a:r>
              <a:rPr lang="es-ES" dirty="0"/>
              <a:t>,  </a:t>
            </a:r>
            <a:r>
              <a:rPr lang="es-ES" dirty="0" err="1"/>
              <a:t>Opportunities</a:t>
            </a:r>
            <a:r>
              <a:rPr lang="es-ES" dirty="0"/>
              <a:t>, </a:t>
            </a:r>
            <a:r>
              <a:rPr lang="es-ES" dirty="0" err="1"/>
              <a:t>Threats</a:t>
            </a:r>
            <a:r>
              <a:rPr lang="es-ES" dirty="0"/>
              <a:t>), es una metodología de estudio de una situación competitiva (situación externa) y de las características internas (situación interna) de la misma, a efectos de determinar sus Fortalezas, Oportunidades, Debilidades y Amenazas.</a:t>
            </a:r>
          </a:p>
          <a:p>
            <a:pPr marL="0" indent="0" algn="just">
              <a:buNone/>
            </a:pPr>
            <a:r>
              <a:rPr lang="es-ES" dirty="0"/>
              <a:t>A partir del análisis DAFO se debe poder contestar cada una de las siguientes preguntas:</a:t>
            </a:r>
          </a:p>
          <a:p>
            <a:pPr marL="0" indent="0" algn="just">
              <a:buNone/>
            </a:pPr>
            <a:r>
              <a:rPr lang="es-ES" dirty="0"/>
              <a:t>• ¿Cómo se puede explotar cada fortaleza?</a:t>
            </a:r>
          </a:p>
          <a:p>
            <a:pPr marL="0" indent="0" algn="just">
              <a:buNone/>
            </a:pPr>
            <a:r>
              <a:rPr lang="es-ES" dirty="0"/>
              <a:t>• ¿Cómo se puede aprovechar cada oportunidad?</a:t>
            </a:r>
          </a:p>
          <a:p>
            <a:pPr marL="0" indent="0" algn="just">
              <a:buNone/>
            </a:pPr>
            <a:r>
              <a:rPr lang="es-ES" dirty="0"/>
              <a:t>• ¿Cómo se puede detener cada debilidad?</a:t>
            </a:r>
          </a:p>
          <a:p>
            <a:pPr marL="0" indent="0" algn="just">
              <a:buNone/>
            </a:pPr>
            <a:r>
              <a:rPr lang="es-ES" dirty="0"/>
              <a:t>• ¿Cómo se puede defender de cada amenaza?</a:t>
            </a:r>
          </a:p>
        </p:txBody>
      </p:sp>
    </p:spTree>
    <p:extLst>
      <p:ext uri="{BB962C8B-B14F-4D97-AF65-F5344CB8AC3E}">
        <p14:creationId xmlns:p14="http://schemas.microsoft.com/office/powerpoint/2010/main" val="14127705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80" name="Object 4"/>
          <p:cNvGraphicFramePr>
            <a:graphicFrameLocks noGrp="1" noChangeAspect="1"/>
          </p:cNvGraphicFramePr>
          <p:nvPr>
            <p:ph/>
          </p:nvPr>
        </p:nvGraphicFramePr>
        <p:xfrm>
          <a:off x="1524000" y="549276"/>
          <a:ext cx="9144000" cy="5472113"/>
        </p:xfrm>
        <a:graphic>
          <a:graphicData uri="http://schemas.openxmlformats.org/presentationml/2006/ole">
            <mc:AlternateContent xmlns:mc="http://schemas.openxmlformats.org/markup-compatibility/2006">
              <mc:Choice xmlns:v="urn:schemas-microsoft-com:vml" Requires="v">
                <p:oleObj spid="_x0000_s4102" name="Hoja de cálculo" r:id="rId3" imgW="9050400" imgH="5072040" progId="Excel.Sheet.8">
                  <p:embed/>
                </p:oleObj>
              </mc:Choice>
              <mc:Fallback>
                <p:oleObj name="Hoja de cálculo" r:id="rId3" imgW="9050400" imgH="5072040" progId="Excel.Sheet.8">
                  <p:embed/>
                  <p:pic>
                    <p:nvPicPr>
                      <p:cNvPr id="2458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549276"/>
                        <a:ext cx="9144000" cy="5472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410089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2647666" y="2339537"/>
            <a:ext cx="6155140"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9600" b="1" cap="none" spc="0" dirty="0">
                <a:ln/>
                <a:solidFill>
                  <a:schemeClr val="accent4"/>
                </a:solidFill>
                <a:effectLst/>
              </a:rPr>
              <a:t>FIN</a:t>
            </a:r>
          </a:p>
        </p:txBody>
      </p:sp>
    </p:spTree>
    <p:extLst>
      <p:ext uri="{BB962C8B-B14F-4D97-AF65-F5344CB8AC3E}">
        <p14:creationId xmlns:p14="http://schemas.microsoft.com/office/powerpoint/2010/main" val="2589948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816642" y="192505"/>
            <a:ext cx="2097505" cy="721895"/>
          </a:xfrm>
        </p:spPr>
        <p:txBody>
          <a:bodyPr/>
          <a:lstStyle/>
          <a:p>
            <a:pPr algn="ctr"/>
            <a:r>
              <a:rPr lang="es-ES" b="1" dirty="0"/>
              <a:t>DAFO</a:t>
            </a:r>
          </a:p>
        </p:txBody>
      </p:sp>
      <p:pic>
        <p:nvPicPr>
          <p:cNvPr id="4" name="Imagen 3"/>
          <p:cNvPicPr>
            <a:picLocks noChangeAspect="1"/>
          </p:cNvPicPr>
          <p:nvPr/>
        </p:nvPicPr>
        <p:blipFill>
          <a:blip r:embed="rId2"/>
          <a:stretch>
            <a:fillRect/>
          </a:stretch>
        </p:blipFill>
        <p:spPr>
          <a:xfrm>
            <a:off x="580255" y="1474286"/>
            <a:ext cx="11031490" cy="3939924"/>
          </a:xfrm>
          <a:prstGeom prst="rect">
            <a:avLst/>
          </a:prstGeom>
        </p:spPr>
      </p:pic>
    </p:spTree>
    <p:extLst>
      <p:ext uri="{BB962C8B-B14F-4D97-AF65-F5344CB8AC3E}">
        <p14:creationId xmlns:p14="http://schemas.microsoft.com/office/powerpoint/2010/main" val="1690296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Elaborar la DAFO</a:t>
            </a:r>
          </a:p>
        </p:txBody>
      </p:sp>
      <p:sp>
        <p:nvSpPr>
          <p:cNvPr id="3" name="Marcador de contenido 2"/>
          <p:cNvSpPr>
            <a:spLocks noGrp="1"/>
          </p:cNvSpPr>
          <p:nvPr>
            <p:ph idx="1"/>
          </p:nvPr>
        </p:nvSpPr>
        <p:spPr/>
        <p:txBody>
          <a:bodyPr>
            <a:normAutofit/>
          </a:bodyPr>
          <a:lstStyle/>
          <a:p>
            <a:pPr marL="0" indent="0" algn="just">
              <a:buNone/>
            </a:pPr>
            <a:r>
              <a:rPr lang="es-ES" dirty="0"/>
              <a:t>El análisis DAFO permite determinar las ventajas competitivas de la empresa bajo análisis y la estrategia genérica a emplear por la misma que más le convenga en función de sus características propias y de las del mercado en que se mueve.</a:t>
            </a:r>
          </a:p>
          <a:p>
            <a:pPr marL="0" indent="0" algn="just">
              <a:buNone/>
            </a:pPr>
            <a:r>
              <a:rPr lang="es-ES" dirty="0"/>
              <a:t>El análisis consta de cuatro pasos:</a:t>
            </a:r>
          </a:p>
          <a:p>
            <a:pPr algn="just"/>
            <a:r>
              <a:rPr lang="es-ES" dirty="0"/>
              <a:t>Análisis Externo</a:t>
            </a:r>
          </a:p>
          <a:p>
            <a:pPr algn="just"/>
            <a:r>
              <a:rPr lang="es-ES" dirty="0"/>
              <a:t>Análisis Interno</a:t>
            </a:r>
          </a:p>
          <a:p>
            <a:pPr algn="just"/>
            <a:r>
              <a:rPr lang="es-ES" dirty="0"/>
              <a:t>Confección de la matriz DAFO</a:t>
            </a:r>
          </a:p>
          <a:p>
            <a:pPr algn="just"/>
            <a:r>
              <a:rPr lang="es-ES" dirty="0"/>
              <a:t>Determinación de la estrategia a emplear</a:t>
            </a:r>
          </a:p>
        </p:txBody>
      </p:sp>
    </p:spTree>
    <p:extLst>
      <p:ext uri="{BB962C8B-B14F-4D97-AF65-F5344CB8AC3E}">
        <p14:creationId xmlns:p14="http://schemas.microsoft.com/office/powerpoint/2010/main" val="4035928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Análisis Externo de la organización</a:t>
            </a:r>
            <a:endParaRPr lang="es-ES" dirty="0"/>
          </a:p>
        </p:txBody>
      </p:sp>
      <p:sp>
        <p:nvSpPr>
          <p:cNvPr id="3" name="Marcador de contenido 2"/>
          <p:cNvSpPr>
            <a:spLocks noGrp="1"/>
          </p:cNvSpPr>
          <p:nvPr>
            <p:ph idx="1"/>
          </p:nvPr>
        </p:nvSpPr>
        <p:spPr/>
        <p:txBody>
          <a:bodyPr/>
          <a:lstStyle/>
          <a:p>
            <a:r>
              <a:rPr lang="es-ES" dirty="0"/>
              <a:t>Entorno general: Conjunto de condiciones que influye o afecta de igual manera a todas las empresas independientemente del sector de actividad en el que se encuentren.</a:t>
            </a:r>
          </a:p>
          <a:p>
            <a:r>
              <a:rPr lang="es-ES" dirty="0"/>
              <a:t>Entorno específico: Conjunto de entidades y condiciones que afectan de forma directa a la empresa.</a:t>
            </a:r>
          </a:p>
        </p:txBody>
      </p:sp>
    </p:spTree>
    <p:extLst>
      <p:ext uri="{BB962C8B-B14F-4D97-AF65-F5344CB8AC3E}">
        <p14:creationId xmlns:p14="http://schemas.microsoft.com/office/powerpoint/2010/main" val="2112417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958349"/>
          </a:xfrm>
        </p:spPr>
        <p:txBody>
          <a:bodyPr>
            <a:normAutofit fontScale="90000"/>
          </a:bodyPr>
          <a:lstStyle/>
          <a:p>
            <a:pPr algn="ctr"/>
            <a:r>
              <a:rPr lang="es-ES" sz="3200" dirty="0">
                <a:latin typeface="Arial" panose="020B0604020202020204" pitchFamily="34" charset="0"/>
                <a:cs typeface="Arial" panose="020B0604020202020204" pitchFamily="34" charset="0"/>
              </a:rPr>
              <a:t>El entorno general se puede estudiar a partir del análisis </a:t>
            </a:r>
            <a:r>
              <a:rPr lang="es-ES" sz="3200" b="1" dirty="0">
                <a:latin typeface="Arial" panose="020B0604020202020204" pitchFamily="34" charset="0"/>
                <a:cs typeface="Arial" panose="020B0604020202020204" pitchFamily="34" charset="0"/>
              </a:rPr>
              <a:t>PEST</a:t>
            </a:r>
            <a:r>
              <a:rPr lang="es-ES" sz="3200" dirty="0">
                <a:latin typeface="Arial" panose="020B0604020202020204" pitchFamily="34" charset="0"/>
                <a:cs typeface="Arial" panose="020B0604020202020204" pitchFamily="34" charset="0"/>
              </a:rPr>
              <a:t> y las distintas dimensiones que abarca:</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7242" y="1426495"/>
            <a:ext cx="8133347" cy="5164034"/>
          </a:xfrm>
          <a:prstGeom prst="rect">
            <a:avLst/>
          </a:prstGeom>
        </p:spPr>
      </p:pic>
    </p:spTree>
    <p:extLst>
      <p:ext uri="{BB962C8B-B14F-4D97-AF65-F5344CB8AC3E}">
        <p14:creationId xmlns:p14="http://schemas.microsoft.com/office/powerpoint/2010/main" val="320558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4586" y="938002"/>
            <a:ext cx="6898872" cy="5329069"/>
          </a:xfrm>
          <a:prstGeom prst="rect">
            <a:avLst/>
          </a:prstGeom>
        </p:spPr>
      </p:pic>
      <p:sp>
        <p:nvSpPr>
          <p:cNvPr id="6" name="Rectángulo 5"/>
          <p:cNvSpPr/>
          <p:nvPr/>
        </p:nvSpPr>
        <p:spPr>
          <a:xfrm>
            <a:off x="3504197" y="291671"/>
            <a:ext cx="4339650" cy="646331"/>
          </a:xfrm>
          <a:prstGeom prst="rect">
            <a:avLst/>
          </a:prstGeom>
        </p:spPr>
        <p:txBody>
          <a:bodyPr wrap="none">
            <a:spAutoFit/>
          </a:bodyPr>
          <a:lstStyle/>
          <a:p>
            <a:r>
              <a:rPr lang="es-ES" sz="3600" b="1" dirty="0">
                <a:latin typeface="Arial" panose="020B0604020202020204" pitchFamily="34" charset="0"/>
                <a:cs typeface="Arial" panose="020B0604020202020204" pitchFamily="34" charset="0"/>
              </a:rPr>
              <a:t>Entorno específico</a:t>
            </a:r>
          </a:p>
        </p:txBody>
      </p:sp>
    </p:spTree>
    <p:extLst>
      <p:ext uri="{BB962C8B-B14F-4D97-AF65-F5344CB8AC3E}">
        <p14:creationId xmlns:p14="http://schemas.microsoft.com/office/powerpoint/2010/main" val="920892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4768516" cy="693654"/>
          </a:xfrm>
        </p:spPr>
        <p:txBody>
          <a:bodyPr>
            <a:normAutofit fontScale="90000"/>
          </a:bodyPr>
          <a:lstStyle/>
          <a:p>
            <a:r>
              <a:rPr lang="es-ES" b="1" dirty="0">
                <a:latin typeface="Arial" panose="020B0604020202020204" pitchFamily="34" charset="0"/>
                <a:cs typeface="Arial" panose="020B0604020202020204" pitchFamily="34" charset="0"/>
              </a:rPr>
              <a:t>Entorno específico</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073202239"/>
              </p:ext>
            </p:extLst>
          </p:nvPr>
        </p:nvGraphicFramePr>
        <p:xfrm>
          <a:off x="838200" y="2398765"/>
          <a:ext cx="10515600" cy="399288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550419449"/>
                    </a:ext>
                  </a:extLst>
                </a:gridCol>
              </a:tblGrid>
              <a:tr h="370840">
                <a:tc>
                  <a:txBody>
                    <a:bodyPr/>
                    <a:lstStyle/>
                    <a:p>
                      <a:pPr algn="just"/>
                      <a:r>
                        <a:rPr lang="es-ES" sz="2000" b="0" i="0" u="none" strike="noStrike" kern="1200" baseline="0" dirty="0">
                          <a:solidFill>
                            <a:schemeClr val="lt1"/>
                          </a:solidFill>
                          <a:latin typeface="Arial" panose="020B0604020202020204" pitchFamily="34" charset="0"/>
                          <a:ea typeface="+mn-ea"/>
                          <a:cs typeface="Arial" panose="020B0604020202020204" pitchFamily="34" charset="0"/>
                        </a:rPr>
                        <a:t>Poder negociador de los clientes. La intensidad de su poder será elevada si se dan en el mercado factores como:</a:t>
                      </a:r>
                      <a:endParaRPr lang="es-E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10100225"/>
                  </a:ext>
                </a:extLst>
              </a:tr>
              <a:tr h="370840">
                <a:tc>
                  <a:txBody>
                    <a:bodyPr/>
                    <a:lstStyle/>
                    <a:p>
                      <a:pPr marL="285750" indent="-28575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Las ventas están concentradas en pocos clientes</a:t>
                      </a:r>
                    </a:p>
                    <a:p>
                      <a:pPr marL="285750" indent="-28575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El nivel de similitud entre los servicios/productos ofertados es alto</a:t>
                      </a:r>
                    </a:p>
                    <a:p>
                      <a:pPr marL="285750" indent="-28575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Los costes por el cambio del proveedor son bajos para el cliente</a:t>
                      </a:r>
                    </a:p>
                    <a:p>
                      <a:pPr marL="285750" indent="-28575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El grado de información que posee el comprador sobre distintos precios, costes de prestación del servicio o fabricación del servicio es elevado. </a:t>
                      </a:r>
                    </a:p>
                    <a:p>
                      <a:pPr marL="285750" indent="-28575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Existe una posibilidad de integración “hacia atrás” de los compradores. Esta posibilidad reforzará su posición.</a:t>
                      </a:r>
                    </a:p>
                    <a:p>
                      <a:pPr marL="285750" indent="-28575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Nivel de beneficios del cliente en relación con el proveedor. </a:t>
                      </a:r>
                    </a:p>
                    <a:p>
                      <a:pPr marL="285750" indent="-285750" algn="just">
                        <a:spcAft>
                          <a:spcPts val="600"/>
                        </a:spcAft>
                        <a:buFont typeface="Arial" panose="020B0604020202020204" pitchFamily="34" charset="0"/>
                        <a:buChar char="•"/>
                      </a:pPr>
                      <a:r>
                        <a:rPr lang="es-ES" sz="2000" b="0" i="0" u="none" strike="noStrike" kern="1200" baseline="0" dirty="0">
                          <a:solidFill>
                            <a:schemeClr val="dk1"/>
                          </a:solidFill>
                          <a:latin typeface="Arial" panose="020B0604020202020204" pitchFamily="34" charset="0"/>
                          <a:ea typeface="+mn-ea"/>
                          <a:cs typeface="Arial" panose="020B0604020202020204" pitchFamily="34" charset="0"/>
                        </a:rPr>
                        <a:t>El producto es o no almacenable. </a:t>
                      </a:r>
                      <a:endParaRPr lang="es-E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23573796"/>
                  </a:ext>
                </a:extLst>
              </a:tr>
            </a:tbl>
          </a:graphicData>
        </a:graphic>
      </p:graphicFrame>
      <p:sp>
        <p:nvSpPr>
          <p:cNvPr id="5" name="Rectángulo 4"/>
          <p:cNvSpPr/>
          <p:nvPr/>
        </p:nvSpPr>
        <p:spPr>
          <a:xfrm>
            <a:off x="838200" y="1058780"/>
            <a:ext cx="10515600" cy="646331"/>
          </a:xfrm>
          <a:prstGeom prst="rect">
            <a:avLst/>
          </a:prstGeom>
        </p:spPr>
        <p:txBody>
          <a:bodyPr wrap="square">
            <a:spAutoFit/>
          </a:bodyPr>
          <a:lstStyle/>
          <a:p>
            <a:pPr algn="just"/>
            <a:r>
              <a:rPr lang="es-ES" b="1" dirty="0">
                <a:solidFill>
                  <a:srgbClr val="000000"/>
                </a:solidFill>
                <a:latin typeface="Arial" panose="020B0604020202020204" pitchFamily="34" charset="0"/>
                <a:cs typeface="Arial" panose="020B0604020202020204" pitchFamily="34" charset="0"/>
              </a:rPr>
              <a:t>Los factores que afectan al poder negociador de los clientes, según Porter (1982), son los siguientes: </a:t>
            </a:r>
            <a:endParaRPr lang="es-E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119947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TotalTime>
  <Words>2252</Words>
  <Application>Microsoft Office PowerPoint</Application>
  <PresentationFormat>Panorámica</PresentationFormat>
  <Paragraphs>179</Paragraphs>
  <Slides>31</Slides>
  <Notes>0</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31</vt:i4>
      </vt:variant>
    </vt:vector>
  </HeadingPairs>
  <TitlesOfParts>
    <vt:vector size="37" baseType="lpstr">
      <vt:lpstr>Arial</vt:lpstr>
      <vt:lpstr>Calibri</vt:lpstr>
      <vt:lpstr>Calibri Light</vt:lpstr>
      <vt:lpstr>MyriadPro-Semibold</vt:lpstr>
      <vt:lpstr>Tema de Office</vt:lpstr>
      <vt:lpstr>Hoja de cálculo</vt:lpstr>
      <vt:lpstr>Presentación de PowerPoint</vt:lpstr>
      <vt:lpstr>Elaborar la DAFO</vt:lpstr>
      <vt:lpstr>Elaborar la DAFO</vt:lpstr>
      <vt:lpstr>DAFO</vt:lpstr>
      <vt:lpstr>Elaborar la DAFO</vt:lpstr>
      <vt:lpstr>Análisis Externo de la organización</vt:lpstr>
      <vt:lpstr>El entorno general se puede estudiar a partir del análisis PEST y las distintas dimensiones que abarca:</vt:lpstr>
      <vt:lpstr>Presentación de PowerPoint</vt:lpstr>
      <vt:lpstr>Entorno específico</vt:lpstr>
      <vt:lpstr>Entorno específico</vt:lpstr>
      <vt:lpstr>Entorno específico</vt:lpstr>
      <vt:lpstr>Entorno específico</vt:lpstr>
      <vt:lpstr>Entorno específico</vt:lpstr>
      <vt:lpstr>Oportunidades</vt:lpstr>
      <vt:lpstr>Amenazas</vt:lpstr>
      <vt:lpstr>Ejemplos</vt:lpstr>
      <vt:lpstr>Análisis Interno</vt:lpstr>
      <vt:lpstr>Fortalezas</vt:lpstr>
      <vt:lpstr>Debilidades</vt:lpstr>
      <vt:lpstr>Ejemplos</vt:lpstr>
      <vt:lpstr>Otro ejemplo</vt:lpstr>
      <vt:lpstr>MODELO PARA CONFORMAR LA MATRIZ DAFO</vt:lpstr>
      <vt:lpstr>Presentación de PowerPoint</vt:lpstr>
      <vt:lpstr>Modelo de la matriz de impactos cruzados</vt:lpstr>
      <vt:lpstr> Ejemplo de la matriz de impactos cruzados</vt:lpstr>
      <vt:lpstr> Matriz direccional</vt:lpstr>
      <vt:lpstr>Ejemplos de matriz DAFO</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Matriz DAFO</dc:title>
  <dc:creator>betty</dc:creator>
  <cp:lastModifiedBy>Daliannis</cp:lastModifiedBy>
  <cp:revision>36</cp:revision>
  <dcterms:created xsi:type="dcterms:W3CDTF">2017-10-22T19:51:35Z</dcterms:created>
  <dcterms:modified xsi:type="dcterms:W3CDTF">2008-12-31T23:21:46Z</dcterms:modified>
</cp:coreProperties>
</file>