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9" r:id="rId4"/>
    <p:sldId id="259" r:id="rId5"/>
    <p:sldId id="263" r:id="rId6"/>
    <p:sldId id="260" r:id="rId7"/>
    <p:sldId id="270" r:id="rId8"/>
    <p:sldId id="271" r:id="rId9"/>
    <p:sldId id="272" r:id="rId10"/>
    <p:sldId id="278" r:id="rId11"/>
    <p:sldId id="273" r:id="rId12"/>
    <p:sldId id="277" r:id="rId13"/>
    <p:sldId id="266" r:id="rId14"/>
    <p:sldId id="267" r:id="rId15"/>
    <p:sldId id="274" r:id="rId16"/>
    <p:sldId id="275" r:id="rId17"/>
    <p:sldId id="261" r:id="rId18"/>
    <p:sldId id="268" r:id="rId19"/>
    <p:sldId id="276" r:id="rId20"/>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37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B1CF5-2E2C-4E17-B2B0-B8F7F823FC1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CU"/>
        </a:p>
      </dgm:t>
    </dgm:pt>
    <dgm:pt modelId="{600EA27C-0BB6-4EC6-9338-F6ED0B4BC0BA}">
      <dgm:prSet phldrT="[Texto]"/>
      <dgm:spPr/>
      <dgm:t>
        <a:bodyPr/>
        <a:lstStyle/>
        <a:p>
          <a:r>
            <a:rPr lang="es-MX" dirty="0">
              <a:latin typeface="Franklin Gothic Demi Cond" panose="020B0706030402020204" pitchFamily="34" charset="0"/>
            </a:rPr>
            <a:t>Naturalidad</a:t>
          </a:r>
          <a:endParaRPr lang="es-CU" dirty="0">
            <a:latin typeface="Franklin Gothic Demi Cond" panose="020B0706030402020204" pitchFamily="34" charset="0"/>
          </a:endParaRPr>
        </a:p>
      </dgm:t>
    </dgm:pt>
    <dgm:pt modelId="{99AECF8D-937C-4C89-96CB-46365F46C6E2}" type="parTrans" cxnId="{92B0C467-E601-4B2F-9948-FE6643E817E2}">
      <dgm:prSet/>
      <dgm:spPr/>
      <dgm:t>
        <a:bodyPr/>
        <a:lstStyle/>
        <a:p>
          <a:endParaRPr lang="es-CU"/>
        </a:p>
      </dgm:t>
    </dgm:pt>
    <dgm:pt modelId="{444F99D8-3469-4E47-A235-1A1166BFED0B}" type="sibTrans" cxnId="{92B0C467-E601-4B2F-9948-FE6643E817E2}">
      <dgm:prSet/>
      <dgm:spPr>
        <a:solidFill>
          <a:srgbClr val="C00000"/>
        </a:solidFill>
      </dgm:spPr>
      <dgm:t>
        <a:bodyPr/>
        <a:lstStyle/>
        <a:p>
          <a:endParaRPr lang="es-CU"/>
        </a:p>
      </dgm:t>
    </dgm:pt>
    <dgm:pt modelId="{338A21E7-A2B8-419A-93CE-5A4C67F803D2}">
      <dgm:prSet phldrT="[Texto]"/>
      <dgm:spPr/>
      <dgm:t>
        <a:bodyPr/>
        <a:lstStyle/>
        <a:p>
          <a:r>
            <a:rPr lang="es-MX" dirty="0">
              <a:latin typeface="Franklin Gothic Demi Cond" panose="020B0706030402020204" pitchFamily="34" charset="0"/>
            </a:rPr>
            <a:t>Sencillez</a:t>
          </a:r>
          <a:endParaRPr lang="es-CU" dirty="0">
            <a:latin typeface="Franklin Gothic Demi Cond" panose="020B0706030402020204" pitchFamily="34" charset="0"/>
          </a:endParaRPr>
        </a:p>
      </dgm:t>
    </dgm:pt>
    <dgm:pt modelId="{7BE3A5B6-2C65-4899-B275-C7243F8105BA}" type="parTrans" cxnId="{62A548CA-B352-485B-96FC-4859437839A6}">
      <dgm:prSet/>
      <dgm:spPr/>
      <dgm:t>
        <a:bodyPr/>
        <a:lstStyle/>
        <a:p>
          <a:endParaRPr lang="es-CU"/>
        </a:p>
      </dgm:t>
    </dgm:pt>
    <dgm:pt modelId="{5E91A125-F256-4E5D-B884-8C2C3C1705D7}" type="sibTrans" cxnId="{62A548CA-B352-485B-96FC-4859437839A6}">
      <dgm:prSet/>
      <dgm:spPr/>
      <dgm:t>
        <a:bodyPr/>
        <a:lstStyle/>
        <a:p>
          <a:endParaRPr lang="es-CU"/>
        </a:p>
      </dgm:t>
    </dgm:pt>
    <dgm:pt modelId="{1E902077-8CB7-43F4-9E65-D3BACB949C47}">
      <dgm:prSet phldrT="[Texto]"/>
      <dgm:spPr/>
      <dgm:t>
        <a:bodyPr/>
        <a:lstStyle/>
        <a:p>
          <a:r>
            <a:rPr lang="es-MX" dirty="0">
              <a:latin typeface="Franklin Gothic Demi Cond" panose="020B0706030402020204" pitchFamily="34" charset="0"/>
            </a:rPr>
            <a:t>Claridad</a:t>
          </a:r>
          <a:endParaRPr lang="es-CU" dirty="0">
            <a:latin typeface="Franklin Gothic Demi Cond" panose="020B0706030402020204" pitchFamily="34" charset="0"/>
          </a:endParaRPr>
        </a:p>
      </dgm:t>
    </dgm:pt>
    <dgm:pt modelId="{DF52C9B1-9135-4E25-95CC-2A4389FA4EDC}" type="parTrans" cxnId="{59DDC6ED-2A40-4216-9D67-CEA9D04B0444}">
      <dgm:prSet/>
      <dgm:spPr/>
      <dgm:t>
        <a:bodyPr/>
        <a:lstStyle/>
        <a:p>
          <a:endParaRPr lang="es-CU"/>
        </a:p>
      </dgm:t>
    </dgm:pt>
    <dgm:pt modelId="{A54A4834-22E5-4FB8-9C93-D0918A4CDAEA}" type="sibTrans" cxnId="{59DDC6ED-2A40-4216-9D67-CEA9D04B0444}">
      <dgm:prSet/>
      <dgm:spPr/>
      <dgm:t>
        <a:bodyPr/>
        <a:lstStyle/>
        <a:p>
          <a:endParaRPr lang="es-CU"/>
        </a:p>
      </dgm:t>
    </dgm:pt>
    <dgm:pt modelId="{AD327C65-7F94-440E-93C5-ECC2F05BE6D4}">
      <dgm:prSet phldrT="[Texto]"/>
      <dgm:spPr/>
      <dgm:t>
        <a:bodyPr/>
        <a:lstStyle/>
        <a:p>
          <a:r>
            <a:rPr lang="es-MX" dirty="0" err="1">
              <a:latin typeface="Franklin Gothic Demi Cond" panose="020B0706030402020204" pitchFamily="34" charset="0"/>
            </a:rPr>
            <a:t>Ameneidad</a:t>
          </a:r>
          <a:endParaRPr lang="es-CU" dirty="0">
            <a:latin typeface="Franklin Gothic Demi Cond" panose="020B0706030402020204" pitchFamily="34" charset="0"/>
          </a:endParaRPr>
        </a:p>
      </dgm:t>
    </dgm:pt>
    <dgm:pt modelId="{43D6B906-2459-46DC-AE4E-4F7BC6473F26}" type="parTrans" cxnId="{32651C44-4654-47D4-B5A2-BB55F50B28A0}">
      <dgm:prSet/>
      <dgm:spPr/>
      <dgm:t>
        <a:bodyPr/>
        <a:lstStyle/>
        <a:p>
          <a:endParaRPr lang="es-CU"/>
        </a:p>
      </dgm:t>
    </dgm:pt>
    <dgm:pt modelId="{27EFB1EA-03B0-4485-8AF1-2CE3A6A1E699}" type="sibTrans" cxnId="{32651C44-4654-47D4-B5A2-BB55F50B28A0}">
      <dgm:prSet/>
      <dgm:spPr/>
      <dgm:t>
        <a:bodyPr/>
        <a:lstStyle/>
        <a:p>
          <a:endParaRPr lang="es-CU"/>
        </a:p>
      </dgm:t>
    </dgm:pt>
    <dgm:pt modelId="{FA4E0833-17D1-46BE-BC5D-5A9BF3FD5004}">
      <dgm:prSet phldrT="[Texto]"/>
      <dgm:spPr/>
      <dgm:t>
        <a:bodyPr/>
        <a:lstStyle/>
        <a:p>
          <a:r>
            <a:rPr lang="es-MX" dirty="0">
              <a:latin typeface="Franklin Gothic Demi Cond" panose="020B0706030402020204" pitchFamily="34" charset="0"/>
            </a:rPr>
            <a:t>Brevedad</a:t>
          </a:r>
          <a:endParaRPr lang="es-CU" dirty="0">
            <a:latin typeface="Franklin Gothic Demi Cond" panose="020B0706030402020204" pitchFamily="34" charset="0"/>
          </a:endParaRPr>
        </a:p>
      </dgm:t>
    </dgm:pt>
    <dgm:pt modelId="{86872E15-8CCF-4E37-A1B4-64AE665CC325}" type="parTrans" cxnId="{45951142-0FC4-4AB6-B020-6588ED312518}">
      <dgm:prSet/>
      <dgm:spPr/>
      <dgm:t>
        <a:bodyPr/>
        <a:lstStyle/>
        <a:p>
          <a:endParaRPr lang="es-CU"/>
        </a:p>
      </dgm:t>
    </dgm:pt>
    <dgm:pt modelId="{1382A404-4408-45D5-92D9-77A226C12CB1}" type="sibTrans" cxnId="{45951142-0FC4-4AB6-B020-6588ED312518}">
      <dgm:prSet/>
      <dgm:spPr/>
      <dgm:t>
        <a:bodyPr/>
        <a:lstStyle/>
        <a:p>
          <a:endParaRPr lang="es-CU"/>
        </a:p>
      </dgm:t>
    </dgm:pt>
    <dgm:pt modelId="{8DB8E123-C2D8-4F28-A8C7-3952C329C3A4}">
      <dgm:prSet phldrT="[Texto]"/>
      <dgm:spPr/>
      <dgm:t>
        <a:bodyPr/>
        <a:lstStyle/>
        <a:p>
          <a:r>
            <a:rPr lang="es-MX" dirty="0">
              <a:latin typeface="Franklin Gothic Demi Cond" panose="020B0706030402020204" pitchFamily="34" charset="0"/>
            </a:rPr>
            <a:t>Interés </a:t>
          </a:r>
          <a:endParaRPr lang="es-CU" dirty="0">
            <a:latin typeface="Franklin Gothic Demi Cond" panose="020B0706030402020204" pitchFamily="34" charset="0"/>
          </a:endParaRPr>
        </a:p>
      </dgm:t>
    </dgm:pt>
    <dgm:pt modelId="{3EBD9731-7590-4D46-9676-F3B1950C1C85}" type="parTrans" cxnId="{E99DF2AA-B5F4-4617-AD23-6C7D4D33F664}">
      <dgm:prSet/>
      <dgm:spPr/>
      <dgm:t>
        <a:bodyPr/>
        <a:lstStyle/>
        <a:p>
          <a:endParaRPr lang="es-CU"/>
        </a:p>
      </dgm:t>
    </dgm:pt>
    <dgm:pt modelId="{7273730F-322A-4EF0-9CA5-C3D61EF35B96}" type="sibTrans" cxnId="{E99DF2AA-B5F4-4617-AD23-6C7D4D33F664}">
      <dgm:prSet/>
      <dgm:spPr/>
      <dgm:t>
        <a:bodyPr/>
        <a:lstStyle/>
        <a:p>
          <a:endParaRPr lang="es-CU"/>
        </a:p>
      </dgm:t>
    </dgm:pt>
    <dgm:pt modelId="{A51A6BB2-5AB9-46F3-852B-4519165C5DA2}">
      <dgm:prSet phldrT="[Texto]"/>
      <dgm:spPr/>
      <dgm:t>
        <a:bodyPr/>
        <a:lstStyle/>
        <a:p>
          <a:r>
            <a:rPr lang="es-MX" dirty="0">
              <a:latin typeface="Franklin Gothic Demi Cond" panose="020B0706030402020204" pitchFamily="34" charset="0"/>
            </a:rPr>
            <a:t>Fantasía </a:t>
          </a:r>
          <a:endParaRPr lang="es-CU" dirty="0">
            <a:latin typeface="Franklin Gothic Demi Cond" panose="020B0706030402020204" pitchFamily="34" charset="0"/>
          </a:endParaRPr>
        </a:p>
      </dgm:t>
    </dgm:pt>
    <dgm:pt modelId="{3AEDB5F7-6E0A-4DB9-AB0D-330BBDD44B88}" type="parTrans" cxnId="{92728FE0-6569-4788-BA72-40FA6A8AA094}">
      <dgm:prSet/>
      <dgm:spPr/>
      <dgm:t>
        <a:bodyPr/>
        <a:lstStyle/>
        <a:p>
          <a:endParaRPr lang="es-CU"/>
        </a:p>
      </dgm:t>
    </dgm:pt>
    <dgm:pt modelId="{E7406891-46C9-4106-BDEE-1BB072597F84}" type="sibTrans" cxnId="{92728FE0-6569-4788-BA72-40FA6A8AA094}">
      <dgm:prSet/>
      <dgm:spPr/>
      <dgm:t>
        <a:bodyPr/>
        <a:lstStyle/>
        <a:p>
          <a:endParaRPr lang="es-CU"/>
        </a:p>
      </dgm:t>
    </dgm:pt>
    <dgm:pt modelId="{FA26A43D-2085-417C-9C31-407F692A7B0E}" type="pres">
      <dgm:prSet presAssocID="{12CB1CF5-2E2C-4E17-B2B0-B8F7F823FC1C}" presName="Name0" presStyleCnt="0">
        <dgm:presLayoutVars>
          <dgm:dir/>
          <dgm:resizeHandles val="exact"/>
        </dgm:presLayoutVars>
      </dgm:prSet>
      <dgm:spPr/>
    </dgm:pt>
    <dgm:pt modelId="{8F42D3C7-C716-4006-9428-F97A2E932AE0}" type="pres">
      <dgm:prSet presAssocID="{12CB1CF5-2E2C-4E17-B2B0-B8F7F823FC1C}" presName="cycle" presStyleCnt="0"/>
      <dgm:spPr/>
    </dgm:pt>
    <dgm:pt modelId="{65716738-B9A1-4103-AF9A-07DD812EB710}" type="pres">
      <dgm:prSet presAssocID="{600EA27C-0BB6-4EC6-9338-F6ED0B4BC0BA}" presName="nodeFirstNode" presStyleLbl="node1" presStyleIdx="0" presStyleCnt="7">
        <dgm:presLayoutVars>
          <dgm:bulletEnabled val="1"/>
        </dgm:presLayoutVars>
      </dgm:prSet>
      <dgm:spPr/>
    </dgm:pt>
    <dgm:pt modelId="{55C6455B-5F43-46F0-A546-75DE81F064C5}" type="pres">
      <dgm:prSet presAssocID="{444F99D8-3469-4E47-A235-1A1166BFED0B}" presName="sibTransFirstNode" presStyleLbl="bgShp" presStyleIdx="0" presStyleCnt="1"/>
      <dgm:spPr/>
    </dgm:pt>
    <dgm:pt modelId="{8708DC52-A271-49E2-8A9A-080809779042}" type="pres">
      <dgm:prSet presAssocID="{338A21E7-A2B8-419A-93CE-5A4C67F803D2}" presName="nodeFollowingNodes" presStyleLbl="node1" presStyleIdx="1" presStyleCnt="7">
        <dgm:presLayoutVars>
          <dgm:bulletEnabled val="1"/>
        </dgm:presLayoutVars>
      </dgm:prSet>
      <dgm:spPr/>
    </dgm:pt>
    <dgm:pt modelId="{8727E9BF-D069-4BC2-8CC9-85B41EF5A9F2}" type="pres">
      <dgm:prSet presAssocID="{1E902077-8CB7-43F4-9E65-D3BACB949C47}" presName="nodeFollowingNodes" presStyleLbl="node1" presStyleIdx="2" presStyleCnt="7">
        <dgm:presLayoutVars>
          <dgm:bulletEnabled val="1"/>
        </dgm:presLayoutVars>
      </dgm:prSet>
      <dgm:spPr/>
    </dgm:pt>
    <dgm:pt modelId="{31222789-3523-4BF1-9EEF-D2BB508EC2A6}" type="pres">
      <dgm:prSet presAssocID="{AD327C65-7F94-440E-93C5-ECC2F05BE6D4}" presName="nodeFollowingNodes" presStyleLbl="node1" presStyleIdx="3" presStyleCnt="7">
        <dgm:presLayoutVars>
          <dgm:bulletEnabled val="1"/>
        </dgm:presLayoutVars>
      </dgm:prSet>
      <dgm:spPr/>
    </dgm:pt>
    <dgm:pt modelId="{5F94AF76-4D5A-4FC3-AD64-F25953DA986C}" type="pres">
      <dgm:prSet presAssocID="{FA4E0833-17D1-46BE-BC5D-5A9BF3FD5004}" presName="nodeFollowingNodes" presStyleLbl="node1" presStyleIdx="4" presStyleCnt="7">
        <dgm:presLayoutVars>
          <dgm:bulletEnabled val="1"/>
        </dgm:presLayoutVars>
      </dgm:prSet>
      <dgm:spPr/>
    </dgm:pt>
    <dgm:pt modelId="{6DE994C4-4A07-4C18-B4A7-6B63C92009EF}" type="pres">
      <dgm:prSet presAssocID="{8DB8E123-C2D8-4F28-A8C7-3952C329C3A4}" presName="nodeFollowingNodes" presStyleLbl="node1" presStyleIdx="5" presStyleCnt="7">
        <dgm:presLayoutVars>
          <dgm:bulletEnabled val="1"/>
        </dgm:presLayoutVars>
      </dgm:prSet>
      <dgm:spPr/>
    </dgm:pt>
    <dgm:pt modelId="{E71163BC-F13D-427F-85D3-BD958DDC9F19}" type="pres">
      <dgm:prSet presAssocID="{A51A6BB2-5AB9-46F3-852B-4519165C5DA2}" presName="nodeFollowingNodes" presStyleLbl="node1" presStyleIdx="6" presStyleCnt="7">
        <dgm:presLayoutVars>
          <dgm:bulletEnabled val="1"/>
        </dgm:presLayoutVars>
      </dgm:prSet>
      <dgm:spPr/>
    </dgm:pt>
  </dgm:ptLst>
  <dgm:cxnLst>
    <dgm:cxn modelId="{B724BA0E-B12B-411C-A321-2AE8CCD12005}" type="presOf" srcId="{444F99D8-3469-4E47-A235-1A1166BFED0B}" destId="{55C6455B-5F43-46F0-A546-75DE81F064C5}" srcOrd="0" destOrd="0" presId="urn:microsoft.com/office/officeart/2005/8/layout/cycle3"/>
    <dgm:cxn modelId="{8C532E26-994A-400C-8431-1452D557979E}" type="presOf" srcId="{FA4E0833-17D1-46BE-BC5D-5A9BF3FD5004}" destId="{5F94AF76-4D5A-4FC3-AD64-F25953DA986C}" srcOrd="0" destOrd="0" presId="urn:microsoft.com/office/officeart/2005/8/layout/cycle3"/>
    <dgm:cxn modelId="{94BE8A37-FD32-4CF5-A97B-C281A73190A9}" type="presOf" srcId="{600EA27C-0BB6-4EC6-9338-F6ED0B4BC0BA}" destId="{65716738-B9A1-4103-AF9A-07DD812EB710}" srcOrd="0" destOrd="0" presId="urn:microsoft.com/office/officeart/2005/8/layout/cycle3"/>
    <dgm:cxn modelId="{45951142-0FC4-4AB6-B020-6588ED312518}" srcId="{12CB1CF5-2E2C-4E17-B2B0-B8F7F823FC1C}" destId="{FA4E0833-17D1-46BE-BC5D-5A9BF3FD5004}" srcOrd="4" destOrd="0" parTransId="{86872E15-8CCF-4E37-A1B4-64AE665CC325}" sibTransId="{1382A404-4408-45D5-92D9-77A226C12CB1}"/>
    <dgm:cxn modelId="{32651C44-4654-47D4-B5A2-BB55F50B28A0}" srcId="{12CB1CF5-2E2C-4E17-B2B0-B8F7F823FC1C}" destId="{AD327C65-7F94-440E-93C5-ECC2F05BE6D4}" srcOrd="3" destOrd="0" parTransId="{43D6B906-2459-46DC-AE4E-4F7BC6473F26}" sibTransId="{27EFB1EA-03B0-4485-8AF1-2CE3A6A1E699}"/>
    <dgm:cxn modelId="{21787A65-303F-49A2-AD1A-1CD4A5F18268}" type="presOf" srcId="{338A21E7-A2B8-419A-93CE-5A4C67F803D2}" destId="{8708DC52-A271-49E2-8A9A-080809779042}" srcOrd="0" destOrd="0" presId="urn:microsoft.com/office/officeart/2005/8/layout/cycle3"/>
    <dgm:cxn modelId="{92B0C467-E601-4B2F-9948-FE6643E817E2}" srcId="{12CB1CF5-2E2C-4E17-B2B0-B8F7F823FC1C}" destId="{600EA27C-0BB6-4EC6-9338-F6ED0B4BC0BA}" srcOrd="0" destOrd="0" parTransId="{99AECF8D-937C-4C89-96CB-46365F46C6E2}" sibTransId="{444F99D8-3469-4E47-A235-1A1166BFED0B}"/>
    <dgm:cxn modelId="{CF82344D-4FB4-4616-BC83-7EA64731F79B}" type="presOf" srcId="{12CB1CF5-2E2C-4E17-B2B0-B8F7F823FC1C}" destId="{FA26A43D-2085-417C-9C31-407F692A7B0E}" srcOrd="0" destOrd="0" presId="urn:microsoft.com/office/officeart/2005/8/layout/cycle3"/>
    <dgm:cxn modelId="{E3E4C16F-5CB8-447A-A62C-84A05FC64A0B}" type="presOf" srcId="{AD327C65-7F94-440E-93C5-ECC2F05BE6D4}" destId="{31222789-3523-4BF1-9EEF-D2BB508EC2A6}" srcOrd="0" destOrd="0" presId="urn:microsoft.com/office/officeart/2005/8/layout/cycle3"/>
    <dgm:cxn modelId="{E99DF2AA-B5F4-4617-AD23-6C7D4D33F664}" srcId="{12CB1CF5-2E2C-4E17-B2B0-B8F7F823FC1C}" destId="{8DB8E123-C2D8-4F28-A8C7-3952C329C3A4}" srcOrd="5" destOrd="0" parTransId="{3EBD9731-7590-4D46-9676-F3B1950C1C85}" sibTransId="{7273730F-322A-4EF0-9CA5-C3D61EF35B96}"/>
    <dgm:cxn modelId="{B9F31FB8-E5FA-4F73-813C-EB9F7C84DB24}" type="presOf" srcId="{A51A6BB2-5AB9-46F3-852B-4519165C5DA2}" destId="{E71163BC-F13D-427F-85D3-BD958DDC9F19}" srcOrd="0" destOrd="0" presId="urn:microsoft.com/office/officeart/2005/8/layout/cycle3"/>
    <dgm:cxn modelId="{62A548CA-B352-485B-96FC-4859437839A6}" srcId="{12CB1CF5-2E2C-4E17-B2B0-B8F7F823FC1C}" destId="{338A21E7-A2B8-419A-93CE-5A4C67F803D2}" srcOrd="1" destOrd="0" parTransId="{7BE3A5B6-2C65-4899-B275-C7243F8105BA}" sibTransId="{5E91A125-F256-4E5D-B884-8C2C3C1705D7}"/>
    <dgm:cxn modelId="{BEE1D8D9-4515-4EF7-A26B-A7FB58CECA28}" type="presOf" srcId="{8DB8E123-C2D8-4F28-A8C7-3952C329C3A4}" destId="{6DE994C4-4A07-4C18-B4A7-6B63C92009EF}" srcOrd="0" destOrd="0" presId="urn:microsoft.com/office/officeart/2005/8/layout/cycle3"/>
    <dgm:cxn modelId="{92728FE0-6569-4788-BA72-40FA6A8AA094}" srcId="{12CB1CF5-2E2C-4E17-B2B0-B8F7F823FC1C}" destId="{A51A6BB2-5AB9-46F3-852B-4519165C5DA2}" srcOrd="6" destOrd="0" parTransId="{3AEDB5F7-6E0A-4DB9-AB0D-330BBDD44B88}" sibTransId="{E7406891-46C9-4106-BDEE-1BB072597F84}"/>
    <dgm:cxn modelId="{E51FABEB-A9F2-4407-9E47-436208260AC5}" type="presOf" srcId="{1E902077-8CB7-43F4-9E65-D3BACB949C47}" destId="{8727E9BF-D069-4BC2-8CC9-85B41EF5A9F2}" srcOrd="0" destOrd="0" presId="urn:microsoft.com/office/officeart/2005/8/layout/cycle3"/>
    <dgm:cxn modelId="{59DDC6ED-2A40-4216-9D67-CEA9D04B0444}" srcId="{12CB1CF5-2E2C-4E17-B2B0-B8F7F823FC1C}" destId="{1E902077-8CB7-43F4-9E65-D3BACB949C47}" srcOrd="2" destOrd="0" parTransId="{DF52C9B1-9135-4E25-95CC-2A4389FA4EDC}" sibTransId="{A54A4834-22E5-4FB8-9C93-D0918A4CDAEA}"/>
    <dgm:cxn modelId="{BD431BFD-DCB5-473C-933B-ECB3B3E4BC7D}" type="presParOf" srcId="{FA26A43D-2085-417C-9C31-407F692A7B0E}" destId="{8F42D3C7-C716-4006-9428-F97A2E932AE0}" srcOrd="0" destOrd="0" presId="urn:microsoft.com/office/officeart/2005/8/layout/cycle3"/>
    <dgm:cxn modelId="{3EC9E502-4AFD-4750-9E7B-8A04F0F59E98}" type="presParOf" srcId="{8F42D3C7-C716-4006-9428-F97A2E932AE0}" destId="{65716738-B9A1-4103-AF9A-07DD812EB710}" srcOrd="0" destOrd="0" presId="urn:microsoft.com/office/officeart/2005/8/layout/cycle3"/>
    <dgm:cxn modelId="{8FF4FA6C-F305-4E63-B657-A44A265DEC5A}" type="presParOf" srcId="{8F42D3C7-C716-4006-9428-F97A2E932AE0}" destId="{55C6455B-5F43-46F0-A546-75DE81F064C5}" srcOrd="1" destOrd="0" presId="urn:microsoft.com/office/officeart/2005/8/layout/cycle3"/>
    <dgm:cxn modelId="{B24767BC-2CC8-414C-A425-1ACF6CAEEA59}" type="presParOf" srcId="{8F42D3C7-C716-4006-9428-F97A2E932AE0}" destId="{8708DC52-A271-49E2-8A9A-080809779042}" srcOrd="2" destOrd="0" presId="urn:microsoft.com/office/officeart/2005/8/layout/cycle3"/>
    <dgm:cxn modelId="{56549EC6-92C0-4CAF-B8AC-634456F3ACA0}" type="presParOf" srcId="{8F42D3C7-C716-4006-9428-F97A2E932AE0}" destId="{8727E9BF-D069-4BC2-8CC9-85B41EF5A9F2}" srcOrd="3" destOrd="0" presId="urn:microsoft.com/office/officeart/2005/8/layout/cycle3"/>
    <dgm:cxn modelId="{BF99EA9E-3AC2-405F-A1C1-99D194CA5D51}" type="presParOf" srcId="{8F42D3C7-C716-4006-9428-F97A2E932AE0}" destId="{31222789-3523-4BF1-9EEF-D2BB508EC2A6}" srcOrd="4" destOrd="0" presId="urn:microsoft.com/office/officeart/2005/8/layout/cycle3"/>
    <dgm:cxn modelId="{E15E6658-2150-4D20-8C20-0E2B78713C9B}" type="presParOf" srcId="{8F42D3C7-C716-4006-9428-F97A2E932AE0}" destId="{5F94AF76-4D5A-4FC3-AD64-F25953DA986C}" srcOrd="5" destOrd="0" presId="urn:microsoft.com/office/officeart/2005/8/layout/cycle3"/>
    <dgm:cxn modelId="{A6C918B4-F934-41A3-B7EE-FB0792B74DD6}" type="presParOf" srcId="{8F42D3C7-C716-4006-9428-F97A2E932AE0}" destId="{6DE994C4-4A07-4C18-B4A7-6B63C92009EF}" srcOrd="6" destOrd="0" presId="urn:microsoft.com/office/officeart/2005/8/layout/cycle3"/>
    <dgm:cxn modelId="{C125ADB9-A02A-4AFD-862F-92E2A710816F}" type="presParOf" srcId="{8F42D3C7-C716-4006-9428-F97A2E932AE0}" destId="{E71163BC-F13D-427F-85D3-BD958DDC9F19}"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6455B-5F43-46F0-A546-75DE81F064C5}">
      <dsp:nvSpPr>
        <dsp:cNvPr id="0" name=""/>
        <dsp:cNvSpPr/>
      </dsp:nvSpPr>
      <dsp:spPr>
        <a:xfrm>
          <a:off x="3125913" y="-32639"/>
          <a:ext cx="5416690" cy="5416690"/>
        </a:xfrm>
        <a:prstGeom prst="circularArrow">
          <a:avLst>
            <a:gd name="adj1" fmla="val 5544"/>
            <a:gd name="adj2" fmla="val 330680"/>
            <a:gd name="adj3" fmla="val 14477536"/>
            <a:gd name="adj4" fmla="val 16972130"/>
            <a:gd name="adj5" fmla="val 5757"/>
          </a:avLst>
        </a:prstGeom>
        <a:solidFill>
          <a:srgbClr val="C00000"/>
        </a:solidFill>
        <a:ln>
          <a:noFill/>
        </a:ln>
        <a:effectLst/>
      </dsp:spPr>
      <dsp:style>
        <a:lnRef idx="0">
          <a:scrgbClr r="0" g="0" b="0"/>
        </a:lnRef>
        <a:fillRef idx="1">
          <a:scrgbClr r="0" g="0" b="0"/>
        </a:fillRef>
        <a:effectRef idx="0">
          <a:scrgbClr r="0" g="0" b="0"/>
        </a:effectRef>
        <a:fontRef idx="minor"/>
      </dsp:style>
    </dsp:sp>
    <dsp:sp modelId="{65716738-B9A1-4103-AF9A-07DD812EB710}">
      <dsp:nvSpPr>
        <dsp:cNvPr id="0" name=""/>
        <dsp:cNvSpPr/>
      </dsp:nvSpPr>
      <dsp:spPr>
        <a:xfrm>
          <a:off x="4968236" y="1940"/>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Naturalidad</a:t>
          </a:r>
          <a:endParaRPr lang="es-CU" sz="2500" kern="1200" dirty="0">
            <a:latin typeface="Franklin Gothic Demi Cond" panose="020B0706030402020204" pitchFamily="34" charset="0"/>
          </a:endParaRPr>
        </a:p>
      </dsp:txBody>
      <dsp:txXfrm>
        <a:off x="5010512" y="44216"/>
        <a:ext cx="1647493" cy="781470"/>
      </dsp:txXfrm>
    </dsp:sp>
    <dsp:sp modelId="{8708DC52-A271-49E2-8A9A-080809779042}">
      <dsp:nvSpPr>
        <dsp:cNvPr id="0" name=""/>
        <dsp:cNvSpPr/>
      </dsp:nvSpPr>
      <dsp:spPr>
        <a:xfrm>
          <a:off x="6774180" y="871637"/>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Sencillez</a:t>
          </a:r>
          <a:endParaRPr lang="es-CU" sz="2500" kern="1200" dirty="0">
            <a:latin typeface="Franklin Gothic Demi Cond" panose="020B0706030402020204" pitchFamily="34" charset="0"/>
          </a:endParaRPr>
        </a:p>
      </dsp:txBody>
      <dsp:txXfrm>
        <a:off x="6816456" y="913913"/>
        <a:ext cx="1647493" cy="781470"/>
      </dsp:txXfrm>
    </dsp:sp>
    <dsp:sp modelId="{8727E9BF-D069-4BC2-8CC9-85B41EF5A9F2}">
      <dsp:nvSpPr>
        <dsp:cNvPr id="0" name=""/>
        <dsp:cNvSpPr/>
      </dsp:nvSpPr>
      <dsp:spPr>
        <a:xfrm>
          <a:off x="7220211" y="2825828"/>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Claridad</a:t>
          </a:r>
          <a:endParaRPr lang="es-CU" sz="2500" kern="1200" dirty="0">
            <a:latin typeface="Franklin Gothic Demi Cond" panose="020B0706030402020204" pitchFamily="34" charset="0"/>
          </a:endParaRPr>
        </a:p>
      </dsp:txBody>
      <dsp:txXfrm>
        <a:off x="7262487" y="2868104"/>
        <a:ext cx="1647493" cy="781470"/>
      </dsp:txXfrm>
    </dsp:sp>
    <dsp:sp modelId="{31222789-3523-4BF1-9EEF-D2BB508EC2A6}">
      <dsp:nvSpPr>
        <dsp:cNvPr id="0" name=""/>
        <dsp:cNvSpPr/>
      </dsp:nvSpPr>
      <dsp:spPr>
        <a:xfrm>
          <a:off x="5970459" y="4392968"/>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err="1">
              <a:latin typeface="Franklin Gothic Demi Cond" panose="020B0706030402020204" pitchFamily="34" charset="0"/>
            </a:rPr>
            <a:t>Ameneidad</a:t>
          </a:r>
          <a:endParaRPr lang="es-CU" sz="2500" kern="1200" dirty="0">
            <a:latin typeface="Franklin Gothic Demi Cond" panose="020B0706030402020204" pitchFamily="34" charset="0"/>
          </a:endParaRPr>
        </a:p>
      </dsp:txBody>
      <dsp:txXfrm>
        <a:off x="6012735" y="4435244"/>
        <a:ext cx="1647493" cy="781470"/>
      </dsp:txXfrm>
    </dsp:sp>
    <dsp:sp modelId="{5F94AF76-4D5A-4FC3-AD64-F25953DA986C}">
      <dsp:nvSpPr>
        <dsp:cNvPr id="0" name=""/>
        <dsp:cNvSpPr/>
      </dsp:nvSpPr>
      <dsp:spPr>
        <a:xfrm>
          <a:off x="3966012" y="4392968"/>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Brevedad</a:t>
          </a:r>
          <a:endParaRPr lang="es-CU" sz="2500" kern="1200" dirty="0">
            <a:latin typeface="Franklin Gothic Demi Cond" panose="020B0706030402020204" pitchFamily="34" charset="0"/>
          </a:endParaRPr>
        </a:p>
      </dsp:txBody>
      <dsp:txXfrm>
        <a:off x="4008288" y="4435244"/>
        <a:ext cx="1647493" cy="781470"/>
      </dsp:txXfrm>
    </dsp:sp>
    <dsp:sp modelId="{6DE994C4-4A07-4C18-B4A7-6B63C92009EF}">
      <dsp:nvSpPr>
        <dsp:cNvPr id="0" name=""/>
        <dsp:cNvSpPr/>
      </dsp:nvSpPr>
      <dsp:spPr>
        <a:xfrm>
          <a:off x="2716260" y="2825828"/>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Interés </a:t>
          </a:r>
          <a:endParaRPr lang="es-CU" sz="2500" kern="1200" dirty="0">
            <a:latin typeface="Franklin Gothic Demi Cond" panose="020B0706030402020204" pitchFamily="34" charset="0"/>
          </a:endParaRPr>
        </a:p>
      </dsp:txBody>
      <dsp:txXfrm>
        <a:off x="2758536" y="2868104"/>
        <a:ext cx="1647493" cy="781470"/>
      </dsp:txXfrm>
    </dsp:sp>
    <dsp:sp modelId="{E71163BC-F13D-427F-85D3-BD958DDC9F19}">
      <dsp:nvSpPr>
        <dsp:cNvPr id="0" name=""/>
        <dsp:cNvSpPr/>
      </dsp:nvSpPr>
      <dsp:spPr>
        <a:xfrm>
          <a:off x="3162291" y="871637"/>
          <a:ext cx="1732045" cy="866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Franklin Gothic Demi Cond" panose="020B0706030402020204" pitchFamily="34" charset="0"/>
            </a:rPr>
            <a:t>Fantasía </a:t>
          </a:r>
          <a:endParaRPr lang="es-CU" sz="2500" kern="1200" dirty="0">
            <a:latin typeface="Franklin Gothic Demi Cond" panose="020B0706030402020204" pitchFamily="34" charset="0"/>
          </a:endParaRPr>
        </a:p>
      </dsp:txBody>
      <dsp:txXfrm>
        <a:off x="3204567" y="913913"/>
        <a:ext cx="1647493" cy="7814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240F8-1E5A-421B-AF54-C1FCE0A7F52A}" type="datetimeFigureOut">
              <a:rPr lang="es-CU" smtClean="0"/>
              <a:t>15/11/2025</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2CA23-5ABD-4EF4-A345-5EC994D1708E}" type="slidenum">
              <a:rPr lang="es-CU" smtClean="0"/>
              <a:t>‹Nº›</a:t>
            </a:fld>
            <a:endParaRPr lang="es-CU"/>
          </a:p>
        </p:txBody>
      </p:sp>
    </p:spTree>
    <p:extLst>
      <p:ext uri="{BB962C8B-B14F-4D97-AF65-F5344CB8AC3E}">
        <p14:creationId xmlns:p14="http://schemas.microsoft.com/office/powerpoint/2010/main" val="41155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3B32CA23-5ABD-4EF4-A345-5EC994D1708E}" type="slidenum">
              <a:rPr lang="es-CU" smtClean="0"/>
              <a:t>7</a:t>
            </a:fld>
            <a:endParaRPr lang="es-CU"/>
          </a:p>
        </p:txBody>
      </p:sp>
    </p:spTree>
    <p:extLst>
      <p:ext uri="{BB962C8B-B14F-4D97-AF65-F5344CB8AC3E}">
        <p14:creationId xmlns:p14="http://schemas.microsoft.com/office/powerpoint/2010/main" val="234367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EF0FB-3085-477F-88B6-7F5A280E86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59CB1D2A-C257-4397-B1CA-EDE5531A4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9D73FDF4-E12F-40B3-AB85-EBC2D752AEE2}"/>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9C01EE7F-560F-4767-BE67-6F28BC61E2AA}"/>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062F0A19-42A9-42E1-B432-C5871257065B}"/>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98812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B8CFF-0122-4A74-8CAD-AAE443BEE0FB}"/>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EC6C048D-486C-4D5A-B64E-CCC7C70168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16BF91BC-3235-40B2-8B0B-DEAF1BECC1A2}"/>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BDFF7853-832B-4834-AD01-82451D19FACD}"/>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4AA3BE29-88BB-4B06-905A-3F9DF0B5AE41}"/>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91962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93C59E-7F4A-4C06-AEE1-D6188584A1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E9622983-16D8-41D8-A464-D959381A70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627370D7-D5E7-4493-8A6E-655B6056FF60}"/>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637FEBED-9DE4-4FCA-B0C7-C3F8D8705291}"/>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783BDBD2-409D-44DD-87D1-0CB39F0D1250}"/>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2007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CDA1F-6B9B-4071-BA5B-D03E4F9E6EEC}"/>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0360D281-E721-4FD7-AE22-224EE1C6CD7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03A369EE-AD5A-44DD-B323-77E4A8638810}"/>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0706DEAD-A968-40F4-B343-13C07806A483}"/>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9C28E56C-86FE-4F82-B633-348697EAD9C2}"/>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223228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54AC8-7B46-4F97-8B8C-0A37373162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2FD82755-58B5-400F-A5A8-4294F6AEF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5AC636-F098-4037-A781-9CA8A5F86547}"/>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2FFF6618-6459-4193-BC0F-C90F7648566F}"/>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B8C38581-4317-4988-AE24-A94A48AF79B6}"/>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6092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2DB01-0751-4AA2-ABF9-16748DAA5AC2}"/>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53E8702D-0BBB-49FF-91A6-398D25E9E8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F38BEA7E-AC33-43F4-86E0-523A8E3032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69485A4C-6205-42E7-B1E6-41045BAE90AC}"/>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6" name="Marcador de pie de página 5">
            <a:extLst>
              <a:ext uri="{FF2B5EF4-FFF2-40B4-BE49-F238E27FC236}">
                <a16:creationId xmlns:a16="http://schemas.microsoft.com/office/drawing/2014/main" id="{5224E004-B4E5-4F3A-96C0-6FCA3589240D}"/>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80618FE8-0929-4C31-8CE9-414A6BC3E70C}"/>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83421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1164B-5BCA-4D7E-91C5-B8139994E91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50021D5A-C531-402B-9128-051CA8477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34B6929-74D1-45CC-90D1-7CBC2AA248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C59D337D-A377-433D-A3C0-DD5F4D858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37B58D-6151-4DBA-A73B-0CCAFB95FA8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DB513E47-2A72-438C-9B60-95DB5E604F60}"/>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8" name="Marcador de pie de página 7">
            <a:extLst>
              <a:ext uri="{FF2B5EF4-FFF2-40B4-BE49-F238E27FC236}">
                <a16:creationId xmlns:a16="http://schemas.microsoft.com/office/drawing/2014/main" id="{0B1D6819-8B94-4F4D-B00C-63D3B30E4BA4}"/>
              </a:ext>
            </a:extLst>
          </p:cNvPr>
          <p:cNvSpPr>
            <a:spLocks noGrp="1"/>
          </p:cNvSpPr>
          <p:nvPr>
            <p:ph type="ftr" sz="quarter" idx="11"/>
          </p:nvPr>
        </p:nvSpPr>
        <p:spPr/>
        <p:txBody>
          <a:bodyPr/>
          <a:lstStyle/>
          <a:p>
            <a:endParaRPr lang="es-CU"/>
          </a:p>
        </p:txBody>
      </p:sp>
      <p:sp>
        <p:nvSpPr>
          <p:cNvPr id="9" name="Marcador de número de diapositiva 8">
            <a:extLst>
              <a:ext uri="{FF2B5EF4-FFF2-40B4-BE49-F238E27FC236}">
                <a16:creationId xmlns:a16="http://schemas.microsoft.com/office/drawing/2014/main" id="{5BD006F5-5468-4D71-9545-94E01CF7579D}"/>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230919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8C5B9-8CD8-4D26-AD00-E5057A5CE1A2}"/>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A8109B76-5257-4FD2-B571-03292D9C1B7C}"/>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4" name="Marcador de pie de página 3">
            <a:extLst>
              <a:ext uri="{FF2B5EF4-FFF2-40B4-BE49-F238E27FC236}">
                <a16:creationId xmlns:a16="http://schemas.microsoft.com/office/drawing/2014/main" id="{6CA7706D-B6BA-447B-83F8-233A07DD5547}"/>
              </a:ext>
            </a:extLst>
          </p:cNvPr>
          <p:cNvSpPr>
            <a:spLocks noGrp="1"/>
          </p:cNvSpPr>
          <p:nvPr>
            <p:ph type="ftr" sz="quarter" idx="11"/>
          </p:nvPr>
        </p:nvSpPr>
        <p:spPr/>
        <p:txBody>
          <a:bodyPr/>
          <a:lstStyle/>
          <a:p>
            <a:endParaRPr lang="es-CU"/>
          </a:p>
        </p:txBody>
      </p:sp>
      <p:sp>
        <p:nvSpPr>
          <p:cNvPr id="5" name="Marcador de número de diapositiva 4">
            <a:extLst>
              <a:ext uri="{FF2B5EF4-FFF2-40B4-BE49-F238E27FC236}">
                <a16:creationId xmlns:a16="http://schemas.microsoft.com/office/drawing/2014/main" id="{DDF58FCD-4F1A-4795-AF5F-DD3FC6E7B74F}"/>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172534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9037A59-B9BC-42AA-AD08-107A825055BC}"/>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3" name="Marcador de pie de página 2">
            <a:extLst>
              <a:ext uri="{FF2B5EF4-FFF2-40B4-BE49-F238E27FC236}">
                <a16:creationId xmlns:a16="http://schemas.microsoft.com/office/drawing/2014/main" id="{3704C1CD-34A9-4502-BCD6-03736612707F}"/>
              </a:ext>
            </a:extLst>
          </p:cNvPr>
          <p:cNvSpPr>
            <a:spLocks noGrp="1"/>
          </p:cNvSpPr>
          <p:nvPr>
            <p:ph type="ftr" sz="quarter" idx="11"/>
          </p:nvPr>
        </p:nvSpPr>
        <p:spPr/>
        <p:txBody>
          <a:bodyPr/>
          <a:lstStyle/>
          <a:p>
            <a:endParaRPr lang="es-CU"/>
          </a:p>
        </p:txBody>
      </p:sp>
      <p:sp>
        <p:nvSpPr>
          <p:cNvPr id="4" name="Marcador de número de diapositiva 3">
            <a:extLst>
              <a:ext uri="{FF2B5EF4-FFF2-40B4-BE49-F238E27FC236}">
                <a16:creationId xmlns:a16="http://schemas.microsoft.com/office/drawing/2014/main" id="{24AD381B-17F0-4ADA-AB3D-C3A015A1D991}"/>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8184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E845B-AAB4-49CC-96A1-D1E974FDF6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6D96CD35-880F-45EC-AC9D-10A790F29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E1DDE9BB-3BC8-4FEC-B645-340B05D24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241E69-10AA-4D76-B184-297372840B47}"/>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6" name="Marcador de pie de página 5">
            <a:extLst>
              <a:ext uri="{FF2B5EF4-FFF2-40B4-BE49-F238E27FC236}">
                <a16:creationId xmlns:a16="http://schemas.microsoft.com/office/drawing/2014/main" id="{8F6472D1-332D-49D5-82BF-DF38BDD371F7}"/>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DA5705BF-420A-4115-92DB-29FC85F1CFF0}"/>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314445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C27D1-2F0F-4F93-91C5-78979DBA2C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737E2F24-5A0C-43A8-ABF2-598102724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F2EBBB14-00A5-4430-91E2-EC2D1B4F7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9A2E75-E0F4-47B3-A4DB-5B9C9903054E}"/>
              </a:ext>
            </a:extLst>
          </p:cNvPr>
          <p:cNvSpPr>
            <a:spLocks noGrp="1"/>
          </p:cNvSpPr>
          <p:nvPr>
            <p:ph type="dt" sz="half" idx="10"/>
          </p:nvPr>
        </p:nvSpPr>
        <p:spPr/>
        <p:txBody>
          <a:bodyPr/>
          <a:lstStyle/>
          <a:p>
            <a:fld id="{61132D57-2F4C-458B-AD66-AC3B9AE6C78D}" type="datetimeFigureOut">
              <a:rPr lang="es-CU" smtClean="0"/>
              <a:t>15/11/2025</a:t>
            </a:fld>
            <a:endParaRPr lang="es-CU"/>
          </a:p>
        </p:txBody>
      </p:sp>
      <p:sp>
        <p:nvSpPr>
          <p:cNvPr id="6" name="Marcador de pie de página 5">
            <a:extLst>
              <a:ext uri="{FF2B5EF4-FFF2-40B4-BE49-F238E27FC236}">
                <a16:creationId xmlns:a16="http://schemas.microsoft.com/office/drawing/2014/main" id="{4824593A-972A-4AD8-BC39-F2599132363A}"/>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51F1D347-702C-4A6D-BD03-928B3E62BA49}"/>
              </a:ext>
            </a:extLst>
          </p:cNvPr>
          <p:cNvSpPr>
            <a:spLocks noGrp="1"/>
          </p:cNvSpPr>
          <p:nvPr>
            <p:ph type="sldNum" sz="quarter" idx="12"/>
          </p:nvPr>
        </p:nvSpPr>
        <p:spPr/>
        <p:txBody>
          <a:bodyPr/>
          <a:lstStyle/>
          <a:p>
            <a:fld id="{E25340A7-A368-4FF3-946D-DFFBD3CFAF77}" type="slidenum">
              <a:rPr lang="es-CU" smtClean="0"/>
              <a:t>‹Nº›</a:t>
            </a:fld>
            <a:endParaRPr lang="es-CU"/>
          </a:p>
        </p:txBody>
      </p:sp>
    </p:spTree>
    <p:extLst>
      <p:ext uri="{BB962C8B-B14F-4D97-AF65-F5344CB8AC3E}">
        <p14:creationId xmlns:p14="http://schemas.microsoft.com/office/powerpoint/2010/main" val="165747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EB9F3C-2F36-422C-AA67-6883A2498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64166DB8-3110-4C86-A5E4-25C9D172C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AEB2D2C1-63A1-4DED-8BFF-FEF79B750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32D57-2F4C-458B-AD66-AC3B9AE6C78D}" type="datetimeFigureOut">
              <a:rPr lang="es-CU" smtClean="0"/>
              <a:t>15/11/2025</a:t>
            </a:fld>
            <a:endParaRPr lang="es-CU"/>
          </a:p>
        </p:txBody>
      </p:sp>
      <p:sp>
        <p:nvSpPr>
          <p:cNvPr id="5" name="Marcador de pie de página 4">
            <a:extLst>
              <a:ext uri="{FF2B5EF4-FFF2-40B4-BE49-F238E27FC236}">
                <a16:creationId xmlns:a16="http://schemas.microsoft.com/office/drawing/2014/main" id="{11B0DEC3-2FF0-4869-B215-271CFDF3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Marcador de número de diapositiva 5">
            <a:extLst>
              <a:ext uri="{FF2B5EF4-FFF2-40B4-BE49-F238E27FC236}">
                <a16:creationId xmlns:a16="http://schemas.microsoft.com/office/drawing/2014/main" id="{5E9CE4B8-5ACC-484D-B927-27C7E4969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340A7-A368-4FF3-946D-DFFBD3CFAF77}" type="slidenum">
              <a:rPr lang="es-CU" smtClean="0"/>
              <a:t>‹Nº›</a:t>
            </a:fld>
            <a:endParaRPr lang="es-CU"/>
          </a:p>
        </p:txBody>
      </p:sp>
    </p:spTree>
    <p:extLst>
      <p:ext uri="{BB962C8B-B14F-4D97-AF65-F5344CB8AC3E}">
        <p14:creationId xmlns:p14="http://schemas.microsoft.com/office/powerpoint/2010/main" val="73147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05656E8-A286-42DE-963E-556EDAD0999B}"/>
              </a:ext>
            </a:extLst>
          </p:cNvPr>
          <p:cNvPicPr>
            <a:picLocks noChangeAspect="1"/>
          </p:cNvPicPr>
          <p:nvPr/>
        </p:nvPicPr>
        <p:blipFill>
          <a:blip r:embed="rId2"/>
          <a:stretch>
            <a:fillRect/>
          </a:stretch>
        </p:blipFill>
        <p:spPr>
          <a:xfrm>
            <a:off x="72189" y="84221"/>
            <a:ext cx="12047621" cy="6689558"/>
          </a:xfrm>
          <a:prstGeom prst="rect">
            <a:avLst/>
          </a:prstGeom>
        </p:spPr>
      </p:pic>
      <p:sp>
        <p:nvSpPr>
          <p:cNvPr id="3" name="Subtítulo 2">
            <a:extLst>
              <a:ext uri="{FF2B5EF4-FFF2-40B4-BE49-F238E27FC236}">
                <a16:creationId xmlns:a16="http://schemas.microsoft.com/office/drawing/2014/main" id="{0A1EB977-F52C-4447-86CC-052B77541D8C}"/>
              </a:ext>
            </a:extLst>
          </p:cNvPr>
          <p:cNvSpPr>
            <a:spLocks noGrp="1"/>
          </p:cNvSpPr>
          <p:nvPr>
            <p:ph type="subTitle" idx="1"/>
          </p:nvPr>
        </p:nvSpPr>
        <p:spPr>
          <a:xfrm>
            <a:off x="1160045" y="1484480"/>
            <a:ext cx="9588166" cy="1655762"/>
          </a:xfrm>
        </p:spPr>
        <p:txBody>
          <a:bodyPr>
            <a:normAutofit/>
          </a:bodyPr>
          <a:lstStyle/>
          <a:p>
            <a:r>
              <a:rPr lang="es-MX" sz="4800" dirty="0">
                <a:solidFill>
                  <a:schemeClr val="bg1"/>
                </a:solidFill>
                <a:latin typeface="Franklin Gothic Demi Cond" panose="020B0706030402020204" pitchFamily="34" charset="0"/>
              </a:rPr>
              <a:t>TEMA 3:  EL TEATRO PARA NIÑOS </a:t>
            </a:r>
            <a:endParaRPr lang="es-CU" sz="48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72751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ECDA8F37-00F3-42BA-BBA4-5C47A3F33A47}"/>
              </a:ext>
            </a:extLst>
          </p:cNvPr>
          <p:cNvGraphicFramePr>
            <a:graphicFrameLocks noGrp="1"/>
          </p:cNvGraphicFramePr>
          <p:nvPr>
            <p:ph idx="1"/>
            <p:extLst>
              <p:ext uri="{D42A27DB-BD31-4B8C-83A1-F6EECF244321}">
                <p14:modId xmlns:p14="http://schemas.microsoft.com/office/powerpoint/2010/main" val="858395685"/>
              </p:ext>
            </p:extLst>
          </p:nvPr>
        </p:nvGraphicFramePr>
        <p:xfrm>
          <a:off x="143526" y="1390389"/>
          <a:ext cx="11668518" cy="526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esquinas redondeadas 3">
            <a:extLst>
              <a:ext uri="{FF2B5EF4-FFF2-40B4-BE49-F238E27FC236}">
                <a16:creationId xmlns:a16="http://schemas.microsoft.com/office/drawing/2014/main" id="{886FE773-AE17-4B2E-8CC3-58999CDE1FC2}"/>
              </a:ext>
            </a:extLst>
          </p:cNvPr>
          <p:cNvSpPr/>
          <p:nvPr/>
        </p:nvSpPr>
        <p:spPr>
          <a:xfrm>
            <a:off x="1753643" y="206679"/>
            <a:ext cx="8029183"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latin typeface="Franklin Gothic Demi Cond" panose="020B0706030402020204" pitchFamily="34" charset="0"/>
              </a:rPr>
              <a:t>CARACTERÍSTICAS DEL TEATRO PARA NIÑOS </a:t>
            </a:r>
            <a:endParaRPr lang="es-CU" sz="3200" dirty="0">
              <a:latin typeface="Franklin Gothic Demi Cond" panose="020B0706030402020204" pitchFamily="34" charset="0"/>
            </a:endParaRPr>
          </a:p>
        </p:txBody>
      </p:sp>
      <p:pic>
        <p:nvPicPr>
          <p:cNvPr id="6" name="Imagen 5">
            <a:extLst>
              <a:ext uri="{FF2B5EF4-FFF2-40B4-BE49-F238E27FC236}">
                <a16:creationId xmlns:a16="http://schemas.microsoft.com/office/drawing/2014/main" id="{85A76990-37B9-4151-AD50-E8D44F05DBBB}"/>
              </a:ext>
            </a:extLst>
          </p:cNvPr>
          <p:cNvPicPr>
            <a:picLocks noChangeAspect="1"/>
          </p:cNvPicPr>
          <p:nvPr/>
        </p:nvPicPr>
        <p:blipFill>
          <a:blip r:embed="rId7"/>
          <a:stretch>
            <a:fillRect/>
          </a:stretch>
        </p:blipFill>
        <p:spPr>
          <a:xfrm>
            <a:off x="10093592" y="132658"/>
            <a:ext cx="1518036" cy="1976841"/>
          </a:xfrm>
          <a:prstGeom prst="rect">
            <a:avLst/>
          </a:prstGeom>
        </p:spPr>
      </p:pic>
      <p:pic>
        <p:nvPicPr>
          <p:cNvPr id="2" name="Imagen 1">
            <a:extLst>
              <a:ext uri="{FF2B5EF4-FFF2-40B4-BE49-F238E27FC236}">
                <a16:creationId xmlns:a16="http://schemas.microsoft.com/office/drawing/2014/main" id="{18C48F93-D97B-4276-B6F9-E033F4230603}"/>
              </a:ext>
            </a:extLst>
          </p:cNvPr>
          <p:cNvPicPr>
            <a:picLocks noChangeAspect="1"/>
          </p:cNvPicPr>
          <p:nvPr/>
        </p:nvPicPr>
        <p:blipFill>
          <a:blip r:embed="rId8"/>
          <a:stretch>
            <a:fillRect/>
          </a:stretch>
        </p:blipFill>
        <p:spPr>
          <a:xfrm>
            <a:off x="4874712" y="3244241"/>
            <a:ext cx="2442575" cy="2064261"/>
          </a:xfrm>
          <a:prstGeom prst="rect">
            <a:avLst/>
          </a:prstGeom>
        </p:spPr>
      </p:pic>
    </p:spTree>
    <p:extLst>
      <p:ext uri="{BB962C8B-B14F-4D97-AF65-F5344CB8AC3E}">
        <p14:creationId xmlns:p14="http://schemas.microsoft.com/office/powerpoint/2010/main" val="169440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4D32C0-4FA0-4347-8497-087635D34A4C}"/>
              </a:ext>
            </a:extLst>
          </p:cNvPr>
          <p:cNvSpPr>
            <a:spLocks noGrp="1"/>
          </p:cNvSpPr>
          <p:nvPr>
            <p:ph idx="1"/>
          </p:nvPr>
        </p:nvSpPr>
        <p:spPr>
          <a:xfrm>
            <a:off x="224589" y="1138237"/>
            <a:ext cx="11823032" cy="5495926"/>
          </a:xfrm>
        </p:spPr>
        <p:txBody>
          <a:bodyPr>
            <a:normAutofit/>
          </a:bodyPr>
          <a:lstStyle/>
          <a:p>
            <a:pPr marL="0" indent="0">
              <a:buNone/>
            </a:pPr>
            <a:endParaRPr lang="es-MX" dirty="0"/>
          </a:p>
          <a:p>
            <a:r>
              <a:rPr lang="es-MX" sz="3500" dirty="0">
                <a:latin typeface="Franklin Gothic Medium" panose="020B0603020102020204" pitchFamily="34" charset="0"/>
              </a:rPr>
              <a:t>    </a:t>
            </a:r>
            <a:r>
              <a:rPr lang="es-MX" sz="3500" dirty="0">
                <a:solidFill>
                  <a:srgbClr val="FF0000"/>
                </a:solidFill>
                <a:latin typeface="Franklin Gothic Demi Cond" panose="020B0706030402020204" pitchFamily="34" charset="0"/>
              </a:rPr>
              <a:t>Narrativa sencilla y clara</a:t>
            </a:r>
            <a:r>
              <a:rPr lang="es-MX" sz="3500" dirty="0">
                <a:latin typeface="Franklin Gothic Demi Cond" panose="020B0706030402020204" pitchFamily="34" charset="0"/>
              </a:rPr>
              <a:t>: Adaptada a la edad del público, con lenguaje comprensible.</a:t>
            </a:r>
          </a:p>
          <a:p>
            <a:r>
              <a:rPr lang="es-MX" sz="3500" dirty="0">
                <a:latin typeface="Franklin Gothic Demi Cond" panose="020B0706030402020204" pitchFamily="34" charset="0"/>
              </a:rPr>
              <a:t>    </a:t>
            </a:r>
            <a:r>
              <a:rPr lang="es-MX" sz="3500" dirty="0">
                <a:solidFill>
                  <a:srgbClr val="FF0000"/>
                </a:solidFill>
                <a:latin typeface="Franklin Gothic Demi Cond" panose="020B0706030402020204" pitchFamily="34" charset="0"/>
              </a:rPr>
              <a:t>Duración adecuada</a:t>
            </a:r>
            <a:r>
              <a:rPr lang="es-MX" sz="3500" dirty="0">
                <a:latin typeface="Franklin Gothic Demi Cond" panose="020B0706030402020204" pitchFamily="34" charset="0"/>
              </a:rPr>
              <a:t>: Generalmente entre 20 y 45 minutos, para mantener la atención.</a:t>
            </a:r>
          </a:p>
          <a:p>
            <a:r>
              <a:rPr lang="es-MX" sz="3500" dirty="0">
                <a:latin typeface="Franklin Gothic Demi Cond" panose="020B0706030402020204" pitchFamily="34" charset="0"/>
              </a:rPr>
              <a:t>    </a:t>
            </a:r>
            <a:r>
              <a:rPr lang="es-MX" sz="3500" dirty="0">
                <a:solidFill>
                  <a:srgbClr val="FF0000"/>
                </a:solidFill>
                <a:latin typeface="Franklin Gothic Demi Cond" panose="020B0706030402020204" pitchFamily="34" charset="0"/>
              </a:rPr>
              <a:t>Interactividad</a:t>
            </a:r>
            <a:r>
              <a:rPr lang="es-MX" sz="3500" dirty="0">
                <a:latin typeface="Franklin Gothic Demi Cond" panose="020B0706030402020204" pitchFamily="34" charset="0"/>
              </a:rPr>
              <a:t>: Participación del público, preguntas y juegos.</a:t>
            </a:r>
          </a:p>
          <a:p>
            <a:r>
              <a:rPr lang="es-MX" sz="3500" dirty="0">
                <a:latin typeface="Franklin Gothic Demi Cond" panose="020B0706030402020204" pitchFamily="34" charset="0"/>
              </a:rPr>
              <a:t>    </a:t>
            </a:r>
            <a:r>
              <a:rPr lang="es-MX" sz="3500" dirty="0">
                <a:solidFill>
                  <a:srgbClr val="FF0000"/>
                </a:solidFill>
                <a:latin typeface="Franklin Gothic Demi Cond" panose="020B0706030402020204" pitchFamily="34" charset="0"/>
              </a:rPr>
              <a:t>Elementos visuales y sonoros</a:t>
            </a:r>
            <a:r>
              <a:rPr lang="es-MX" sz="3500" dirty="0">
                <a:latin typeface="Franklin Gothic Demi Cond" panose="020B0706030402020204" pitchFamily="34" charset="0"/>
              </a:rPr>
              <a:t>: Uso de títeres, escenografía colorida, música y efectos especiales.</a:t>
            </a:r>
          </a:p>
          <a:p>
            <a:r>
              <a:rPr lang="es-MX" sz="3500" dirty="0">
                <a:latin typeface="Franklin Gothic Demi Cond" panose="020B0706030402020204" pitchFamily="34" charset="0"/>
              </a:rPr>
              <a:t>    </a:t>
            </a:r>
            <a:r>
              <a:rPr lang="es-MX" sz="3500" dirty="0">
                <a:solidFill>
                  <a:srgbClr val="FF0000"/>
                </a:solidFill>
                <a:latin typeface="Franklin Gothic Demi Cond" panose="020B0706030402020204" pitchFamily="34" charset="0"/>
              </a:rPr>
              <a:t>Personajes identificables</a:t>
            </a:r>
            <a:r>
              <a:rPr lang="es-MX" sz="3500" dirty="0">
                <a:latin typeface="Franklin Gothic Demi Cond" panose="020B0706030402020204" pitchFamily="34" charset="0"/>
              </a:rPr>
              <a:t>: Protagonistas con características cercanas a los niños.</a:t>
            </a:r>
          </a:p>
          <a:p>
            <a:endParaRPr lang="es-CU" dirty="0"/>
          </a:p>
        </p:txBody>
      </p:sp>
      <p:sp>
        <p:nvSpPr>
          <p:cNvPr id="4" name="Rectángulo: esquinas redondeadas 3">
            <a:extLst>
              <a:ext uri="{FF2B5EF4-FFF2-40B4-BE49-F238E27FC236}">
                <a16:creationId xmlns:a16="http://schemas.microsoft.com/office/drawing/2014/main" id="{71F467CA-3216-4F5D-8DD5-05E515CDAEBD}"/>
              </a:ext>
            </a:extLst>
          </p:cNvPr>
          <p:cNvSpPr/>
          <p:nvPr/>
        </p:nvSpPr>
        <p:spPr>
          <a:xfrm>
            <a:off x="1155032" y="223837"/>
            <a:ext cx="7908757"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s-MX" sz="4000" dirty="0">
                <a:solidFill>
                  <a:schemeClr val="bg1"/>
                </a:solidFill>
                <a:latin typeface="Franklin Gothic Demi Cond" panose="020B0706030402020204" pitchFamily="34" charset="0"/>
              </a:rPr>
              <a:t>Estructura del teatro para niños</a:t>
            </a:r>
          </a:p>
        </p:txBody>
      </p:sp>
      <p:pic>
        <p:nvPicPr>
          <p:cNvPr id="5" name="Imagen 4">
            <a:extLst>
              <a:ext uri="{FF2B5EF4-FFF2-40B4-BE49-F238E27FC236}">
                <a16:creationId xmlns:a16="http://schemas.microsoft.com/office/drawing/2014/main" id="{A5D608D6-D1E2-4790-8440-2CBBB04234F4}"/>
              </a:ext>
            </a:extLst>
          </p:cNvPr>
          <p:cNvPicPr>
            <a:picLocks noChangeAspect="1"/>
          </p:cNvPicPr>
          <p:nvPr/>
        </p:nvPicPr>
        <p:blipFill>
          <a:blip r:embed="rId2"/>
          <a:stretch>
            <a:fillRect/>
          </a:stretch>
        </p:blipFill>
        <p:spPr>
          <a:xfrm>
            <a:off x="9994232" y="223837"/>
            <a:ext cx="1908208" cy="1203159"/>
          </a:xfrm>
          <a:prstGeom prst="rect">
            <a:avLst/>
          </a:prstGeom>
        </p:spPr>
      </p:pic>
    </p:spTree>
    <p:extLst>
      <p:ext uri="{BB962C8B-B14F-4D97-AF65-F5344CB8AC3E}">
        <p14:creationId xmlns:p14="http://schemas.microsoft.com/office/powerpoint/2010/main" val="151967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8B62D-F938-46CE-82B1-183EAC0D2BA9}"/>
              </a:ext>
            </a:extLst>
          </p:cNvPr>
          <p:cNvSpPr>
            <a:spLocks noGrp="1"/>
          </p:cNvSpPr>
          <p:nvPr>
            <p:ph type="title"/>
          </p:nvPr>
        </p:nvSpPr>
        <p:spPr>
          <a:xfrm>
            <a:off x="838200" y="365125"/>
            <a:ext cx="10776284" cy="1325563"/>
          </a:xfr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MX" dirty="0">
                <a:solidFill>
                  <a:schemeClr val="bg1"/>
                </a:solidFill>
                <a:latin typeface="Franklin Gothic Demi Cond" panose="020B0706030402020204" pitchFamily="34" charset="0"/>
              </a:rPr>
              <a:t>Posibilidades educativas que desarrolla el teatro </a:t>
            </a:r>
            <a:endParaRPr lang="es-CU" dirty="0">
              <a:solidFill>
                <a:schemeClr val="bg1"/>
              </a:solidFill>
              <a:latin typeface="Franklin Gothic Demi Cond" panose="020B0706030402020204" pitchFamily="34" charset="0"/>
            </a:endParaRPr>
          </a:p>
        </p:txBody>
      </p:sp>
      <p:sp>
        <p:nvSpPr>
          <p:cNvPr id="3" name="Marcador de contenido 2">
            <a:extLst>
              <a:ext uri="{FF2B5EF4-FFF2-40B4-BE49-F238E27FC236}">
                <a16:creationId xmlns:a16="http://schemas.microsoft.com/office/drawing/2014/main" id="{3FF07261-5178-4408-85C9-A5E54D07B6CB}"/>
              </a:ext>
            </a:extLst>
          </p:cNvPr>
          <p:cNvSpPr>
            <a:spLocks noGrp="1"/>
          </p:cNvSpPr>
          <p:nvPr>
            <p:ph idx="1"/>
          </p:nvPr>
        </p:nvSpPr>
        <p:spPr>
          <a:xfrm>
            <a:off x="838200" y="1219200"/>
            <a:ext cx="10515600" cy="4957763"/>
          </a:xfrm>
        </p:spPr>
        <p:txBody>
          <a:bodyPr/>
          <a:lstStyle/>
          <a:p>
            <a:endParaRPr lang="es-MX" dirty="0"/>
          </a:p>
          <a:p>
            <a:endParaRPr lang="es-CU" dirty="0"/>
          </a:p>
          <a:p>
            <a:r>
              <a:rPr lang="es-CU" sz="3200" dirty="0">
                <a:latin typeface="Franklin Gothic Demi Cond" panose="020B0706030402020204" pitchFamily="34" charset="0"/>
              </a:rPr>
              <a:t>La educación estética</a:t>
            </a:r>
          </a:p>
          <a:p>
            <a:r>
              <a:rPr lang="es-CU" sz="3200" dirty="0">
                <a:latin typeface="Franklin Gothic Demi Cond" panose="020B0706030402020204" pitchFamily="34" charset="0"/>
              </a:rPr>
              <a:t>La imaginación y la formación </a:t>
            </a:r>
            <a:r>
              <a:rPr lang="es-CU" sz="3200" dirty="0" err="1">
                <a:latin typeface="Franklin Gothic Demi Cond" panose="020B0706030402020204" pitchFamily="34" charset="0"/>
              </a:rPr>
              <a:t>ps</a:t>
            </a:r>
            <a:r>
              <a:rPr lang="es-ES" sz="3200" dirty="0">
                <a:latin typeface="Franklin Gothic Demi Cond" panose="020B0706030402020204" pitchFamily="34" charset="0"/>
              </a:rPr>
              <a:t>í</a:t>
            </a:r>
            <a:r>
              <a:rPr lang="es-CU" sz="3200" dirty="0">
                <a:latin typeface="Franklin Gothic Demi Cond" panose="020B0706030402020204" pitchFamily="34" charset="0"/>
              </a:rPr>
              <a:t>quica general de lo niños</a:t>
            </a:r>
          </a:p>
          <a:p>
            <a:r>
              <a:rPr lang="es-CU" sz="3200" dirty="0">
                <a:latin typeface="Franklin Gothic Demi Cond" panose="020B0706030402020204" pitchFamily="34" charset="0"/>
              </a:rPr>
              <a:t>E</a:t>
            </a:r>
            <a:r>
              <a:rPr lang="es-ES" sz="3200" dirty="0">
                <a:latin typeface="Franklin Gothic Demi Cond" panose="020B0706030402020204" pitchFamily="34" charset="0"/>
              </a:rPr>
              <a:t>l desarrollo de la expresión oral y el uso correcto del lenguaje</a:t>
            </a:r>
          </a:p>
          <a:p>
            <a:r>
              <a:rPr lang="es-ES" sz="3200" dirty="0">
                <a:latin typeface="Franklin Gothic Demi Cond" panose="020B0706030402020204" pitchFamily="34" charset="0"/>
              </a:rPr>
              <a:t>La consolidación de valores ideopolíticos, éticos, patrióticos, científico, etc.</a:t>
            </a:r>
            <a:endParaRPr lang="es-CU" sz="3200" dirty="0">
              <a:latin typeface="Franklin Gothic Demi Cond" panose="020B0706030402020204" pitchFamily="34" charset="0"/>
            </a:endParaRPr>
          </a:p>
        </p:txBody>
      </p:sp>
    </p:spTree>
    <p:extLst>
      <p:ext uri="{BB962C8B-B14F-4D97-AF65-F5344CB8AC3E}">
        <p14:creationId xmlns:p14="http://schemas.microsoft.com/office/powerpoint/2010/main" val="255337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58F6D8-CD9D-4FBD-8B7E-2F4D3954A158}"/>
              </a:ext>
            </a:extLst>
          </p:cNvPr>
          <p:cNvSpPr>
            <a:spLocks noGrp="1"/>
          </p:cNvSpPr>
          <p:nvPr>
            <p:ph idx="1"/>
          </p:nvPr>
        </p:nvSpPr>
        <p:spPr>
          <a:xfrm>
            <a:off x="417095" y="2314157"/>
            <a:ext cx="11081084" cy="4351338"/>
          </a:xfrm>
        </p:spPr>
        <p:txBody>
          <a:bodyPr/>
          <a:lstStyle/>
          <a:p>
            <a:pPr marL="0" indent="0" algn="just">
              <a:buNone/>
            </a:pPr>
            <a:r>
              <a:rPr lang="es-MX" dirty="0">
                <a:latin typeface="Franklin Gothic Demi Cond" panose="020B0706030402020204" pitchFamily="34" charset="0"/>
              </a:rPr>
              <a:t> </a:t>
            </a:r>
            <a:r>
              <a:rPr lang="es-MX" sz="4000" dirty="0">
                <a:latin typeface="Franklin Gothic Demi Cond" panose="020B0706030402020204" pitchFamily="34" charset="0"/>
              </a:rPr>
              <a:t>“Un </a:t>
            </a:r>
            <a:r>
              <a:rPr lang="es-MX" sz="4000" dirty="0">
                <a:solidFill>
                  <a:srgbClr val="FF0000"/>
                </a:solidFill>
                <a:latin typeface="Franklin Gothic Demi Cond" panose="020B0706030402020204" pitchFamily="34" charset="0"/>
              </a:rPr>
              <a:t>medio educativo </a:t>
            </a:r>
            <a:r>
              <a:rPr lang="es-MX" sz="4000" dirty="0">
                <a:latin typeface="Franklin Gothic Demi Cond" panose="020B0706030402020204" pitchFamily="34" charset="0"/>
              </a:rPr>
              <a:t>que contribuye [a] adquirir confianza en sí mismo y hacerlo cada vez más conscientes de su propia </a:t>
            </a:r>
            <a:r>
              <a:rPr lang="es-MX" sz="4000" dirty="0">
                <a:solidFill>
                  <a:srgbClr val="FF0000"/>
                </a:solidFill>
                <a:latin typeface="Franklin Gothic Demi Cond" panose="020B0706030402020204" pitchFamily="34" charset="0"/>
              </a:rPr>
              <a:t>capacidad de comunicación</a:t>
            </a:r>
            <a:r>
              <a:rPr lang="es-MX" sz="4000" dirty="0">
                <a:latin typeface="Franklin Gothic Demi Cond" panose="020B0706030402020204" pitchFamily="34" charset="0"/>
              </a:rPr>
              <a:t>”.</a:t>
            </a:r>
          </a:p>
          <a:p>
            <a:pPr marL="0" indent="0" algn="just">
              <a:buNone/>
            </a:pPr>
            <a:r>
              <a:rPr lang="es-MX" sz="4000" dirty="0">
                <a:solidFill>
                  <a:prstClr val="black"/>
                </a:solidFill>
                <a:latin typeface="Franklin Gothic Demi Cond" panose="020B0706030402020204" pitchFamily="34" charset="0"/>
              </a:rPr>
              <a:t>                              </a:t>
            </a:r>
            <a:r>
              <a:rPr lang="es-MX" sz="4000" dirty="0">
                <a:solidFill>
                  <a:prstClr val="black"/>
                </a:solidFill>
              </a:rPr>
              <a:t>                                       </a:t>
            </a:r>
          </a:p>
          <a:p>
            <a:pPr marL="0" indent="0" algn="just">
              <a:buNone/>
            </a:pPr>
            <a:r>
              <a:rPr lang="es-MX" sz="4000" dirty="0">
                <a:solidFill>
                  <a:prstClr val="black"/>
                </a:solidFill>
              </a:rPr>
              <a:t>                                                                     </a:t>
            </a:r>
            <a:r>
              <a:rPr lang="es-MX" sz="4000" dirty="0">
                <a:solidFill>
                  <a:prstClr val="black"/>
                </a:solidFill>
                <a:latin typeface="Franklin Gothic Demi Cond" panose="020B0706030402020204" pitchFamily="34" charset="0"/>
              </a:rPr>
              <a:t>Motos (2014) </a:t>
            </a:r>
            <a:endParaRPr lang="es-CU" sz="4000" dirty="0">
              <a:latin typeface="Franklin Gothic Demi Cond" panose="020B0706030402020204" pitchFamily="34" charset="0"/>
            </a:endParaRPr>
          </a:p>
        </p:txBody>
      </p:sp>
      <p:sp>
        <p:nvSpPr>
          <p:cNvPr id="4" name="Globo: flecha hacia abajo 3">
            <a:extLst>
              <a:ext uri="{FF2B5EF4-FFF2-40B4-BE49-F238E27FC236}">
                <a16:creationId xmlns:a16="http://schemas.microsoft.com/office/drawing/2014/main" id="{0C5FBF7F-5A0F-42C5-B21F-D9E22EDE02CB}"/>
              </a:ext>
            </a:extLst>
          </p:cNvPr>
          <p:cNvSpPr/>
          <p:nvPr/>
        </p:nvSpPr>
        <p:spPr>
          <a:xfrm>
            <a:off x="1732547" y="192505"/>
            <a:ext cx="7299157" cy="1376446"/>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latin typeface="Franklin Gothic Demi Cond" panose="020B0706030402020204" pitchFamily="34" charset="0"/>
              </a:rPr>
              <a:t>Teatro para niños </a:t>
            </a:r>
            <a:endParaRPr lang="es-CU" sz="4400" dirty="0">
              <a:latin typeface="Franklin Gothic Demi Cond" panose="020B0706030402020204" pitchFamily="34" charset="0"/>
            </a:endParaRPr>
          </a:p>
        </p:txBody>
      </p:sp>
      <p:pic>
        <p:nvPicPr>
          <p:cNvPr id="2" name="Imagen 1">
            <a:extLst>
              <a:ext uri="{FF2B5EF4-FFF2-40B4-BE49-F238E27FC236}">
                <a16:creationId xmlns:a16="http://schemas.microsoft.com/office/drawing/2014/main" id="{E8B6F376-2891-4414-A60E-C4697120BDCA}"/>
              </a:ext>
            </a:extLst>
          </p:cNvPr>
          <p:cNvPicPr>
            <a:picLocks noChangeAspect="1"/>
          </p:cNvPicPr>
          <p:nvPr/>
        </p:nvPicPr>
        <p:blipFill>
          <a:blip r:embed="rId2"/>
          <a:stretch>
            <a:fillRect/>
          </a:stretch>
        </p:blipFill>
        <p:spPr>
          <a:xfrm>
            <a:off x="10218821" y="134770"/>
            <a:ext cx="1747787" cy="1491916"/>
          </a:xfrm>
          <a:prstGeom prst="rect">
            <a:avLst/>
          </a:prstGeom>
        </p:spPr>
      </p:pic>
    </p:spTree>
    <p:extLst>
      <p:ext uri="{BB962C8B-B14F-4D97-AF65-F5344CB8AC3E}">
        <p14:creationId xmlns:p14="http://schemas.microsoft.com/office/powerpoint/2010/main" val="148489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2D07D5-898A-4DA0-8116-2189658BA5D6}"/>
              </a:ext>
            </a:extLst>
          </p:cNvPr>
          <p:cNvSpPr>
            <a:spLocks noGrp="1"/>
          </p:cNvSpPr>
          <p:nvPr>
            <p:ph idx="1"/>
          </p:nvPr>
        </p:nvSpPr>
        <p:spPr>
          <a:xfrm>
            <a:off x="417095" y="1921877"/>
            <a:ext cx="10936705" cy="4351338"/>
          </a:xfrm>
        </p:spPr>
        <p:txBody>
          <a:bodyPr>
            <a:normAutofit/>
          </a:bodyPr>
          <a:lstStyle/>
          <a:p>
            <a:pPr marL="0" indent="0" algn="just">
              <a:buNone/>
            </a:pPr>
            <a:r>
              <a:rPr lang="es-MX" sz="4000" dirty="0">
                <a:latin typeface="Franklin Gothic Demi Cond" panose="020B0706030402020204" pitchFamily="34" charset="0"/>
              </a:rPr>
              <a:t>No se limita al proceso de enseñar competencias y habilidades técnicas para ser “actor” en el escenario, sino también un proceso de amplio horizonte, para llegar a realizarse como ser humano, poseedor de valores y de una estética para la vida personal y social.</a:t>
            </a:r>
          </a:p>
          <a:p>
            <a:pPr marL="0" indent="0" algn="just">
              <a:buNone/>
            </a:pPr>
            <a:r>
              <a:rPr lang="es-MX" sz="4000" dirty="0">
                <a:latin typeface="Franklin Gothic Demi Cond" panose="020B0706030402020204" pitchFamily="34" charset="0"/>
              </a:rPr>
              <a:t>                                                                           Vázquez (2009) </a:t>
            </a:r>
            <a:endParaRPr lang="es-CU" sz="4000" dirty="0">
              <a:latin typeface="Franklin Gothic Demi Cond" panose="020B0706030402020204" pitchFamily="34" charset="0"/>
            </a:endParaRPr>
          </a:p>
        </p:txBody>
      </p:sp>
      <p:pic>
        <p:nvPicPr>
          <p:cNvPr id="2" name="Imagen 1">
            <a:extLst>
              <a:ext uri="{FF2B5EF4-FFF2-40B4-BE49-F238E27FC236}">
                <a16:creationId xmlns:a16="http://schemas.microsoft.com/office/drawing/2014/main" id="{1CFB37CA-5A81-4395-8E7F-3E284E95C7F5}"/>
              </a:ext>
            </a:extLst>
          </p:cNvPr>
          <p:cNvPicPr>
            <a:picLocks noChangeAspect="1"/>
          </p:cNvPicPr>
          <p:nvPr/>
        </p:nvPicPr>
        <p:blipFill>
          <a:blip r:embed="rId2"/>
          <a:stretch>
            <a:fillRect/>
          </a:stretch>
        </p:blipFill>
        <p:spPr>
          <a:xfrm>
            <a:off x="1998204" y="248425"/>
            <a:ext cx="7425572" cy="1548518"/>
          </a:xfrm>
          <a:prstGeom prst="rect">
            <a:avLst/>
          </a:prstGeom>
        </p:spPr>
      </p:pic>
      <p:pic>
        <p:nvPicPr>
          <p:cNvPr id="4" name="Imagen 3">
            <a:extLst>
              <a:ext uri="{FF2B5EF4-FFF2-40B4-BE49-F238E27FC236}">
                <a16:creationId xmlns:a16="http://schemas.microsoft.com/office/drawing/2014/main" id="{4FCD5E51-C4D1-45C5-84ED-2135E4B04E81}"/>
              </a:ext>
            </a:extLst>
          </p:cNvPr>
          <p:cNvPicPr>
            <a:picLocks noChangeAspect="1"/>
          </p:cNvPicPr>
          <p:nvPr/>
        </p:nvPicPr>
        <p:blipFill>
          <a:blip r:embed="rId3"/>
          <a:stretch>
            <a:fillRect/>
          </a:stretch>
        </p:blipFill>
        <p:spPr>
          <a:xfrm>
            <a:off x="10363199" y="0"/>
            <a:ext cx="1699661" cy="1572126"/>
          </a:xfrm>
          <a:prstGeom prst="rect">
            <a:avLst/>
          </a:prstGeom>
        </p:spPr>
      </p:pic>
    </p:spTree>
    <p:extLst>
      <p:ext uri="{BB962C8B-B14F-4D97-AF65-F5344CB8AC3E}">
        <p14:creationId xmlns:p14="http://schemas.microsoft.com/office/powerpoint/2010/main" val="112726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28E9AC-4249-4CD3-A789-D69E5B51F81F}"/>
              </a:ext>
            </a:extLst>
          </p:cNvPr>
          <p:cNvSpPr>
            <a:spLocks noGrp="1"/>
          </p:cNvSpPr>
          <p:nvPr>
            <p:ph idx="1"/>
          </p:nvPr>
        </p:nvSpPr>
        <p:spPr>
          <a:xfrm>
            <a:off x="208547" y="992188"/>
            <a:ext cx="11774906" cy="5321133"/>
          </a:xfrm>
        </p:spPr>
        <p:txBody>
          <a:bodyPr>
            <a:normAutofit/>
          </a:bodyPr>
          <a:lstStyle/>
          <a:p>
            <a:pPr marL="0" indent="0">
              <a:buNone/>
            </a:pPr>
            <a:endParaRPr lang="es-MX" dirty="0"/>
          </a:p>
          <a:p>
            <a:r>
              <a:rPr lang="es-MX" dirty="0"/>
              <a:t>    </a:t>
            </a:r>
            <a:r>
              <a:rPr lang="es-MX" sz="3200" dirty="0">
                <a:solidFill>
                  <a:srgbClr val="FF0000"/>
                </a:solidFill>
                <a:latin typeface="Franklin Gothic Demi Cond" panose="020B0706030402020204" pitchFamily="34" charset="0"/>
              </a:rPr>
              <a:t>Pedagógico y didáctico</a:t>
            </a:r>
            <a:r>
              <a:rPr lang="es-MX" sz="3200" dirty="0">
                <a:latin typeface="Franklin Gothic Demi Cond" panose="020B0706030402020204" pitchFamily="34" charset="0"/>
              </a:rPr>
              <a:t>: Busca enseñar valores, conocimientos y habilidades.</a:t>
            </a:r>
          </a:p>
          <a:p>
            <a:r>
              <a:rPr lang="es-MX" sz="3200" dirty="0">
                <a:solidFill>
                  <a:srgbClr val="FF0000"/>
                </a:solidFill>
                <a:latin typeface="Franklin Gothic Demi Cond" panose="020B0706030402020204" pitchFamily="34" charset="0"/>
              </a:rPr>
              <a:t>    Lúdico y entretenido</a:t>
            </a:r>
            <a:r>
              <a:rPr lang="es-MX" sz="3200" dirty="0">
                <a:latin typeface="Franklin Gothic Demi Cond" panose="020B0706030402020204" pitchFamily="34" charset="0"/>
              </a:rPr>
              <a:t>: La diversión es fundamental para captar su interés.</a:t>
            </a:r>
          </a:p>
          <a:p>
            <a:r>
              <a:rPr lang="es-MX" sz="3200" dirty="0">
                <a:latin typeface="Franklin Gothic Demi Cond" panose="020B0706030402020204" pitchFamily="34" charset="0"/>
              </a:rPr>
              <a:t>    </a:t>
            </a:r>
            <a:r>
              <a:rPr lang="es-MX" sz="3200" dirty="0">
                <a:solidFill>
                  <a:srgbClr val="FF0000"/>
                </a:solidFill>
                <a:latin typeface="Franklin Gothic Demi Cond" panose="020B0706030402020204" pitchFamily="34" charset="0"/>
              </a:rPr>
              <a:t>Creativo y imaginativo</a:t>
            </a:r>
            <a:r>
              <a:rPr lang="es-MX" sz="3200" dirty="0">
                <a:latin typeface="Franklin Gothic Demi Cond" panose="020B0706030402020204" pitchFamily="34" charset="0"/>
              </a:rPr>
              <a:t>: Estimula la creatividad y la fantasía.</a:t>
            </a:r>
          </a:p>
          <a:p>
            <a:r>
              <a:rPr lang="es-MX" sz="3200" dirty="0">
                <a:latin typeface="Franklin Gothic Demi Cond" panose="020B0706030402020204" pitchFamily="34" charset="0"/>
              </a:rPr>
              <a:t>    </a:t>
            </a:r>
            <a:r>
              <a:rPr lang="es-MX" sz="3200" dirty="0">
                <a:solidFill>
                  <a:srgbClr val="FF0000"/>
                </a:solidFill>
                <a:latin typeface="Franklin Gothic Demi Cond" panose="020B0706030402020204" pitchFamily="34" charset="0"/>
              </a:rPr>
              <a:t>Culturalmente relevante</a:t>
            </a:r>
            <a:r>
              <a:rPr lang="es-MX" sz="3200" dirty="0">
                <a:latin typeface="Franklin Gothic Demi Cond" panose="020B0706030402020204" pitchFamily="34" charset="0"/>
              </a:rPr>
              <a:t>: Refleja y respeta las tradiciones y contextos del público.</a:t>
            </a:r>
          </a:p>
          <a:p>
            <a:r>
              <a:rPr lang="es-MX" sz="3200" dirty="0">
                <a:solidFill>
                  <a:srgbClr val="FF0000"/>
                </a:solidFill>
                <a:latin typeface="Franklin Gothic Demi Cond" panose="020B0706030402020204" pitchFamily="34" charset="0"/>
              </a:rPr>
              <a:t>    Inclusivo</a:t>
            </a:r>
            <a:r>
              <a:rPr lang="es-MX" sz="3200" dirty="0">
                <a:latin typeface="Franklin Gothic Demi Cond" panose="020B0706030402020204" pitchFamily="34" charset="0"/>
              </a:rPr>
              <a:t>: Accesible para niños con diferentes habilidades y contextos sociales.</a:t>
            </a:r>
          </a:p>
          <a:p>
            <a:endParaRPr lang="es-CU" dirty="0"/>
          </a:p>
        </p:txBody>
      </p:sp>
      <p:sp>
        <p:nvSpPr>
          <p:cNvPr id="4" name="Rectángulo: esquinas redondeadas 3">
            <a:extLst>
              <a:ext uri="{FF2B5EF4-FFF2-40B4-BE49-F238E27FC236}">
                <a16:creationId xmlns:a16="http://schemas.microsoft.com/office/drawing/2014/main" id="{4BB865F3-DC99-4F01-BA66-62F9BD6C0396}"/>
              </a:ext>
            </a:extLst>
          </p:cNvPr>
          <p:cNvSpPr/>
          <p:nvPr/>
        </p:nvSpPr>
        <p:spPr>
          <a:xfrm>
            <a:off x="1371600" y="223837"/>
            <a:ext cx="7515726"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s-MX" sz="4000" dirty="0">
                <a:solidFill>
                  <a:schemeClr val="bg1"/>
                </a:solidFill>
                <a:latin typeface="Franklin Gothic Demi Cond" panose="020B0706030402020204" pitchFamily="34" charset="0"/>
              </a:rPr>
              <a:t>Beneficios  del teatro para niños</a:t>
            </a:r>
          </a:p>
        </p:txBody>
      </p:sp>
      <p:pic>
        <p:nvPicPr>
          <p:cNvPr id="5" name="Imagen 4">
            <a:extLst>
              <a:ext uri="{FF2B5EF4-FFF2-40B4-BE49-F238E27FC236}">
                <a16:creationId xmlns:a16="http://schemas.microsoft.com/office/drawing/2014/main" id="{DFAA7A66-9538-48E0-BCCE-315F6D1A7310}"/>
              </a:ext>
            </a:extLst>
          </p:cNvPr>
          <p:cNvPicPr>
            <a:picLocks noChangeAspect="1"/>
          </p:cNvPicPr>
          <p:nvPr/>
        </p:nvPicPr>
        <p:blipFill>
          <a:blip r:embed="rId2"/>
          <a:stretch>
            <a:fillRect/>
          </a:stretch>
        </p:blipFill>
        <p:spPr>
          <a:xfrm>
            <a:off x="10123371" y="42528"/>
            <a:ext cx="1860082" cy="1260059"/>
          </a:xfrm>
          <a:prstGeom prst="rect">
            <a:avLst/>
          </a:prstGeom>
        </p:spPr>
      </p:pic>
    </p:spTree>
    <p:extLst>
      <p:ext uri="{BB962C8B-B14F-4D97-AF65-F5344CB8AC3E}">
        <p14:creationId xmlns:p14="http://schemas.microsoft.com/office/powerpoint/2010/main" val="34101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C2EE95-3016-462F-B879-6E2118E3CD4F}"/>
              </a:ext>
            </a:extLst>
          </p:cNvPr>
          <p:cNvSpPr>
            <a:spLocks noGrp="1"/>
          </p:cNvSpPr>
          <p:nvPr>
            <p:ph idx="1"/>
          </p:nvPr>
        </p:nvSpPr>
        <p:spPr>
          <a:xfrm>
            <a:off x="264694" y="1138237"/>
            <a:ext cx="11662611" cy="5449471"/>
          </a:xfrm>
        </p:spPr>
        <p:txBody>
          <a:bodyPr>
            <a:normAutofit/>
          </a:bodyPr>
          <a:lstStyle/>
          <a:p>
            <a:pPr marL="0" indent="0">
              <a:buNone/>
            </a:pPr>
            <a:endParaRPr lang="es-MX" dirty="0"/>
          </a:p>
          <a:p>
            <a:r>
              <a:rPr lang="es-MX" sz="3200" dirty="0">
                <a:latin typeface="Franklin Gothic Medium" panose="020B0603020102020204" pitchFamily="34" charset="0"/>
              </a:rPr>
              <a:t>    </a:t>
            </a:r>
            <a:r>
              <a:rPr lang="es-MX" sz="3200" dirty="0">
                <a:solidFill>
                  <a:srgbClr val="FF0000"/>
                </a:solidFill>
                <a:latin typeface="Franklin Gothic Demi Cond" panose="020B0706030402020204" pitchFamily="34" charset="0"/>
              </a:rPr>
              <a:t>Desarrollo cognitivo</a:t>
            </a:r>
            <a:r>
              <a:rPr lang="es-MX" sz="3200" dirty="0">
                <a:latin typeface="Franklin Gothic Demi Cond" panose="020B0706030402020204" pitchFamily="34" charset="0"/>
              </a:rPr>
              <a:t>: Estimula la creatividad, la imaginación y el pensamiento crítico.</a:t>
            </a:r>
          </a:p>
          <a:p>
            <a:r>
              <a:rPr lang="es-MX" sz="3200" dirty="0">
                <a:latin typeface="Franklin Gothic Demi Cond" panose="020B0706030402020204" pitchFamily="34" charset="0"/>
              </a:rPr>
              <a:t>    </a:t>
            </a:r>
            <a:r>
              <a:rPr lang="es-MX" sz="3200" dirty="0">
                <a:solidFill>
                  <a:srgbClr val="FF0000"/>
                </a:solidFill>
                <a:latin typeface="Franklin Gothic Demi Cond" panose="020B0706030402020204" pitchFamily="34" charset="0"/>
              </a:rPr>
              <a:t>Formación de valores</a:t>
            </a:r>
            <a:r>
              <a:rPr lang="es-MX" sz="3200" dirty="0">
                <a:latin typeface="Franklin Gothic Demi Cond" panose="020B0706030402020204" pitchFamily="34" charset="0"/>
              </a:rPr>
              <a:t>: Promueve valores como la solidaridad, respeto, honestidad y tolerancia.</a:t>
            </a:r>
          </a:p>
          <a:p>
            <a:r>
              <a:rPr lang="es-MX" sz="3200" dirty="0">
                <a:latin typeface="Franklin Gothic Demi Cond" panose="020B0706030402020204" pitchFamily="34" charset="0"/>
              </a:rPr>
              <a:t>    </a:t>
            </a:r>
            <a:r>
              <a:rPr lang="es-MX" sz="3200" dirty="0">
                <a:solidFill>
                  <a:srgbClr val="FF0000"/>
                </a:solidFill>
                <a:latin typeface="Franklin Gothic Demi Cond" panose="020B0706030402020204" pitchFamily="34" charset="0"/>
              </a:rPr>
              <a:t>Expresión emocional</a:t>
            </a:r>
            <a:r>
              <a:rPr lang="es-MX" sz="3200" dirty="0">
                <a:latin typeface="Franklin Gothic Demi Cond" panose="020B0706030402020204" pitchFamily="34" charset="0"/>
              </a:rPr>
              <a:t>: Permite a los niños explorar y comprender sus sentimientos.</a:t>
            </a:r>
          </a:p>
          <a:p>
            <a:r>
              <a:rPr lang="es-MX" sz="3200" dirty="0">
                <a:solidFill>
                  <a:srgbClr val="FF0000"/>
                </a:solidFill>
                <a:latin typeface="Franklin Gothic Demi Cond" panose="020B0706030402020204" pitchFamily="34" charset="0"/>
              </a:rPr>
              <a:t>    Fomento de la cultura y la identidad</a:t>
            </a:r>
            <a:r>
              <a:rPr lang="es-MX" sz="3200" dirty="0">
                <a:latin typeface="Franklin Gothic Demi Cond" panose="020B0706030402020204" pitchFamily="34" charset="0"/>
              </a:rPr>
              <a:t>: Reforzar las tradiciones y la historia local o nacional.</a:t>
            </a:r>
          </a:p>
          <a:p>
            <a:r>
              <a:rPr lang="es-MX" sz="3200" dirty="0">
                <a:latin typeface="Franklin Gothic Demi Cond" panose="020B0706030402020204" pitchFamily="34" charset="0"/>
              </a:rPr>
              <a:t>    </a:t>
            </a:r>
            <a:r>
              <a:rPr lang="es-MX" sz="3200" dirty="0">
                <a:solidFill>
                  <a:srgbClr val="FF0000"/>
                </a:solidFill>
                <a:latin typeface="Franklin Gothic Demi Cond" panose="020B0706030402020204" pitchFamily="34" charset="0"/>
              </a:rPr>
              <a:t>Participación activa</a:t>
            </a:r>
            <a:r>
              <a:rPr lang="es-MX" sz="3200" dirty="0">
                <a:latin typeface="Franklin Gothic Demi Cond" panose="020B0706030402020204" pitchFamily="34" charset="0"/>
              </a:rPr>
              <a:t>: Mejora las habilidades sociales y la autoestima.</a:t>
            </a:r>
          </a:p>
          <a:p>
            <a:endParaRPr lang="es-CU" dirty="0"/>
          </a:p>
        </p:txBody>
      </p:sp>
      <p:sp>
        <p:nvSpPr>
          <p:cNvPr id="4" name="Rectángulo: esquinas redondeadas 3">
            <a:extLst>
              <a:ext uri="{FF2B5EF4-FFF2-40B4-BE49-F238E27FC236}">
                <a16:creationId xmlns:a16="http://schemas.microsoft.com/office/drawing/2014/main" id="{D6ECB897-E028-46D2-98B9-C6E399AE4D4F}"/>
              </a:ext>
            </a:extLst>
          </p:cNvPr>
          <p:cNvSpPr/>
          <p:nvPr/>
        </p:nvSpPr>
        <p:spPr>
          <a:xfrm>
            <a:off x="814136" y="264695"/>
            <a:ext cx="8855244"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latin typeface="Franklin Gothic Demi Cond" panose="020B0706030402020204" pitchFamily="34" charset="0"/>
              </a:rPr>
              <a:t>Importancia desde el punto de vista pedagógico</a:t>
            </a:r>
            <a:endParaRPr lang="es-CU" sz="3600" dirty="0">
              <a:latin typeface="Franklin Gothic Demi Cond" panose="020B0706030402020204" pitchFamily="34" charset="0"/>
            </a:endParaRPr>
          </a:p>
        </p:txBody>
      </p:sp>
      <p:pic>
        <p:nvPicPr>
          <p:cNvPr id="5" name="Imagen 4">
            <a:extLst>
              <a:ext uri="{FF2B5EF4-FFF2-40B4-BE49-F238E27FC236}">
                <a16:creationId xmlns:a16="http://schemas.microsoft.com/office/drawing/2014/main" id="{A2F22BE0-492E-4529-B872-5AE0D0BD6F19}"/>
              </a:ext>
            </a:extLst>
          </p:cNvPr>
          <p:cNvPicPr>
            <a:picLocks noChangeAspect="1"/>
          </p:cNvPicPr>
          <p:nvPr/>
        </p:nvPicPr>
        <p:blipFill>
          <a:blip r:embed="rId2"/>
          <a:stretch>
            <a:fillRect/>
          </a:stretch>
        </p:blipFill>
        <p:spPr>
          <a:xfrm>
            <a:off x="10218821" y="112295"/>
            <a:ext cx="1795914" cy="1219201"/>
          </a:xfrm>
          <a:prstGeom prst="rect">
            <a:avLst/>
          </a:prstGeom>
        </p:spPr>
      </p:pic>
    </p:spTree>
    <p:extLst>
      <p:ext uri="{BB962C8B-B14F-4D97-AF65-F5344CB8AC3E}">
        <p14:creationId xmlns:p14="http://schemas.microsoft.com/office/powerpoint/2010/main" val="42804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0D2773-D75C-4125-9C38-B0290AEF4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782" y="0"/>
            <a:ext cx="10903881" cy="6858000"/>
          </a:xfrm>
          <a:prstGeom prst="rect">
            <a:avLst/>
          </a:prstGeom>
        </p:spPr>
      </p:pic>
    </p:spTree>
    <p:extLst>
      <p:ext uri="{BB962C8B-B14F-4D97-AF65-F5344CB8AC3E}">
        <p14:creationId xmlns:p14="http://schemas.microsoft.com/office/powerpoint/2010/main" val="265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410290-6C08-469E-9A8C-C3F61086D601}"/>
              </a:ext>
            </a:extLst>
          </p:cNvPr>
          <p:cNvSpPr>
            <a:spLocks noGrp="1"/>
          </p:cNvSpPr>
          <p:nvPr>
            <p:ph idx="1"/>
          </p:nvPr>
        </p:nvSpPr>
        <p:spPr>
          <a:xfrm>
            <a:off x="3609472" y="1520823"/>
            <a:ext cx="8181475" cy="5682081"/>
          </a:xfrm>
        </p:spPr>
        <p:txBody>
          <a:bodyPr>
            <a:noAutofit/>
          </a:bodyPr>
          <a:lstStyle/>
          <a:p>
            <a:pPr marL="0" indent="0" algn="just">
              <a:buNone/>
            </a:pPr>
            <a:r>
              <a:rPr lang="es-MX" sz="4000" dirty="0">
                <a:latin typeface="Franklin Gothic Demi Cond" panose="020B0706030402020204" pitchFamily="34" charset="0"/>
              </a:rPr>
              <a:t>“El </a:t>
            </a:r>
            <a:r>
              <a:rPr lang="es-MX" sz="4000" dirty="0">
                <a:solidFill>
                  <a:srgbClr val="FF0000"/>
                </a:solidFill>
                <a:latin typeface="Franklin Gothic Demi Cond" panose="020B0706030402020204" pitchFamily="34" charset="0"/>
              </a:rPr>
              <a:t>teatro  infantil </a:t>
            </a:r>
            <a:r>
              <a:rPr lang="es-MX" sz="4000" dirty="0">
                <a:latin typeface="Franklin Gothic Demi Cond" panose="020B0706030402020204" pitchFamily="34" charset="0"/>
              </a:rPr>
              <a:t>considera al niño como </a:t>
            </a:r>
            <a:r>
              <a:rPr lang="es-MX" sz="4000" dirty="0">
                <a:solidFill>
                  <a:srgbClr val="FF0000"/>
                </a:solidFill>
                <a:latin typeface="Franklin Gothic Demi Cond" panose="020B0706030402020204" pitchFamily="34" charset="0"/>
              </a:rPr>
              <a:t>actor</a:t>
            </a:r>
            <a:r>
              <a:rPr lang="es-MX" sz="4000" dirty="0">
                <a:latin typeface="Franklin Gothic Demi Cond" panose="020B0706030402020204" pitchFamily="34" charset="0"/>
              </a:rPr>
              <a:t>, protagonista, pero también como un </a:t>
            </a:r>
            <a:r>
              <a:rPr lang="es-MX" sz="4000" dirty="0">
                <a:solidFill>
                  <a:srgbClr val="FF0000"/>
                </a:solidFill>
                <a:latin typeface="Franklin Gothic Demi Cond" panose="020B0706030402020204" pitchFamily="34" charset="0"/>
              </a:rPr>
              <a:t>espectador</a:t>
            </a:r>
            <a:r>
              <a:rPr lang="es-MX" sz="4000" dirty="0">
                <a:latin typeface="Franklin Gothic Demi Cond" panose="020B0706030402020204" pitchFamily="34" charset="0"/>
              </a:rPr>
              <a:t> que se encuentra en un constante </a:t>
            </a:r>
            <a:r>
              <a:rPr lang="es-MX" sz="4000" dirty="0">
                <a:solidFill>
                  <a:srgbClr val="FF0000"/>
                </a:solidFill>
                <a:latin typeface="Franklin Gothic Demi Cond" panose="020B0706030402020204" pitchFamily="34" charset="0"/>
              </a:rPr>
              <a:t>desarrollo</a:t>
            </a:r>
            <a:r>
              <a:rPr lang="es-MX" sz="4000" dirty="0">
                <a:latin typeface="Franklin Gothic Demi Cond" panose="020B0706030402020204" pitchFamily="34" charset="0"/>
              </a:rPr>
              <a:t> de una autonomía </a:t>
            </a:r>
            <a:r>
              <a:rPr lang="es-MX" sz="4000" dirty="0">
                <a:solidFill>
                  <a:srgbClr val="FF0000"/>
                </a:solidFill>
                <a:latin typeface="Franklin Gothic Demi Cond" panose="020B0706030402020204" pitchFamily="34" charset="0"/>
              </a:rPr>
              <a:t>estética </a:t>
            </a:r>
            <a:r>
              <a:rPr lang="es-MX" sz="4000" dirty="0">
                <a:latin typeface="Franklin Gothic Demi Cond" panose="020B0706030402020204" pitchFamily="34" charset="0"/>
              </a:rPr>
              <a:t>que concuerda con su </a:t>
            </a:r>
            <a:r>
              <a:rPr lang="es-MX" sz="4000" dirty="0">
                <a:solidFill>
                  <a:srgbClr val="FF0000"/>
                </a:solidFill>
                <a:latin typeface="Franklin Gothic Demi Cond" panose="020B0706030402020204" pitchFamily="34" charset="0"/>
              </a:rPr>
              <a:t>contexto</a:t>
            </a:r>
            <a:r>
              <a:rPr lang="es-MX" sz="4000" dirty="0">
                <a:latin typeface="Franklin Gothic Demi Cond" panose="020B0706030402020204" pitchFamily="34" charset="0"/>
              </a:rPr>
              <a:t>, </a:t>
            </a:r>
            <a:r>
              <a:rPr lang="es-MX" sz="4000" dirty="0">
                <a:solidFill>
                  <a:srgbClr val="FF0000"/>
                </a:solidFill>
                <a:latin typeface="Franklin Gothic Demi Cond" panose="020B0706030402020204" pitchFamily="34" charset="0"/>
              </a:rPr>
              <a:t>gustos, intereses y necesidades.”</a:t>
            </a:r>
          </a:p>
          <a:p>
            <a:pPr marL="0" indent="0" algn="r">
              <a:buNone/>
            </a:pPr>
            <a:r>
              <a:rPr lang="es-MX" sz="4000" dirty="0">
                <a:latin typeface="Franklin Gothic Demi Cond" panose="020B0706030402020204" pitchFamily="34" charset="0"/>
              </a:rPr>
              <a:t>                                                                                                   (Tejerina, 1994).</a:t>
            </a:r>
            <a:endParaRPr lang="es-CU" sz="4000" dirty="0">
              <a:latin typeface="Franklin Gothic Demi Cond" panose="020B0706030402020204" pitchFamily="34" charset="0"/>
            </a:endParaRPr>
          </a:p>
        </p:txBody>
      </p:sp>
      <p:pic>
        <p:nvPicPr>
          <p:cNvPr id="2" name="Imagen 1">
            <a:extLst>
              <a:ext uri="{FF2B5EF4-FFF2-40B4-BE49-F238E27FC236}">
                <a16:creationId xmlns:a16="http://schemas.microsoft.com/office/drawing/2014/main" id="{419A5912-88D9-42C5-BFDC-0EC784997BCE}"/>
              </a:ext>
            </a:extLst>
          </p:cNvPr>
          <p:cNvPicPr>
            <a:picLocks noChangeAspect="1"/>
          </p:cNvPicPr>
          <p:nvPr/>
        </p:nvPicPr>
        <p:blipFill>
          <a:blip r:embed="rId2"/>
          <a:stretch>
            <a:fillRect/>
          </a:stretch>
        </p:blipFill>
        <p:spPr>
          <a:xfrm rot="20961710">
            <a:off x="611588" y="180763"/>
            <a:ext cx="2468880" cy="5483281"/>
          </a:xfrm>
          <a:prstGeom prst="rect">
            <a:avLst/>
          </a:prstGeom>
        </p:spPr>
      </p:pic>
    </p:spTree>
    <p:extLst>
      <p:ext uri="{BB962C8B-B14F-4D97-AF65-F5344CB8AC3E}">
        <p14:creationId xmlns:p14="http://schemas.microsoft.com/office/powerpoint/2010/main" val="32240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D25469-FA63-4F44-A991-3D5B027F29F6}"/>
              </a:ext>
            </a:extLst>
          </p:cNvPr>
          <p:cNvSpPr>
            <a:spLocks noGrp="1"/>
          </p:cNvSpPr>
          <p:nvPr>
            <p:ph idx="1"/>
          </p:nvPr>
        </p:nvSpPr>
        <p:spPr>
          <a:xfrm>
            <a:off x="483268" y="1253331"/>
            <a:ext cx="11225463" cy="4351338"/>
          </a:xfrm>
        </p:spPr>
        <p:txBody>
          <a:bodyPr>
            <a:noAutofit/>
          </a:bodyPr>
          <a:lstStyle/>
          <a:p>
            <a:pPr algn="just"/>
            <a:r>
              <a:rPr lang="es-MX" sz="3600" dirty="0">
                <a:solidFill>
                  <a:srgbClr val="002060"/>
                </a:solidFill>
                <a:latin typeface="Franklin Gothic Demi Cond" panose="020B0706030402020204" pitchFamily="34" charset="0"/>
              </a:rPr>
              <a:t>El teatro para niños es una expresión artística fundamental que combina entretenimiento y educación, fomentando el desarrollo integral del niño. </a:t>
            </a:r>
          </a:p>
          <a:p>
            <a:pPr algn="just"/>
            <a:r>
              <a:rPr lang="es-MX" sz="3600" dirty="0">
                <a:solidFill>
                  <a:srgbClr val="002060"/>
                </a:solidFill>
                <a:latin typeface="Franklin Gothic Demi Cond" panose="020B0706030402020204" pitchFamily="34" charset="0"/>
              </a:rPr>
              <a:t>En Cuba, ha sido un medio importante para fortalecer la identidad cultural y promover valores sociales, con una historia que refleja el compromiso de la nación con la cultura infantil. </a:t>
            </a:r>
          </a:p>
          <a:p>
            <a:pPr algn="just"/>
            <a:r>
              <a:rPr lang="es-MX" sz="3600" dirty="0">
                <a:solidFill>
                  <a:srgbClr val="002060"/>
                </a:solidFill>
                <a:latin typeface="Franklin Gothic Demi Cond" panose="020B0706030402020204" pitchFamily="34" charset="0"/>
              </a:rPr>
              <a:t>Su estructura y características están diseñadas para captar la atención, estimular la imaginación y contribuir a la formación de ciudadanos críticos y creativos</a:t>
            </a:r>
            <a:r>
              <a:rPr lang="es-MX" sz="3600" dirty="0">
                <a:latin typeface="Franklin Gothic Demi Cond" panose="020B0706030402020204" pitchFamily="34" charset="0"/>
              </a:rPr>
              <a:t>.</a:t>
            </a:r>
            <a:endParaRPr lang="es-CU" sz="3600" dirty="0">
              <a:latin typeface="Franklin Gothic Demi Cond" panose="020B0706030402020204" pitchFamily="34" charset="0"/>
            </a:endParaRPr>
          </a:p>
        </p:txBody>
      </p:sp>
      <p:pic>
        <p:nvPicPr>
          <p:cNvPr id="4" name="Imagen 3">
            <a:extLst>
              <a:ext uri="{FF2B5EF4-FFF2-40B4-BE49-F238E27FC236}">
                <a16:creationId xmlns:a16="http://schemas.microsoft.com/office/drawing/2014/main" id="{7AC7F439-174A-4049-AC16-448B2A9D82C2}"/>
              </a:ext>
            </a:extLst>
          </p:cNvPr>
          <p:cNvPicPr>
            <a:picLocks noChangeAspect="1"/>
          </p:cNvPicPr>
          <p:nvPr/>
        </p:nvPicPr>
        <p:blipFill>
          <a:blip r:embed="rId2"/>
          <a:stretch>
            <a:fillRect/>
          </a:stretch>
        </p:blipFill>
        <p:spPr>
          <a:xfrm>
            <a:off x="0" y="-4011"/>
            <a:ext cx="1798476" cy="1219306"/>
          </a:xfrm>
          <a:prstGeom prst="rect">
            <a:avLst/>
          </a:prstGeom>
        </p:spPr>
      </p:pic>
      <p:pic>
        <p:nvPicPr>
          <p:cNvPr id="5" name="Imagen 4">
            <a:extLst>
              <a:ext uri="{FF2B5EF4-FFF2-40B4-BE49-F238E27FC236}">
                <a16:creationId xmlns:a16="http://schemas.microsoft.com/office/drawing/2014/main" id="{C23A8E00-49A9-4758-B5A1-9739DB2DD9B1}"/>
              </a:ext>
            </a:extLst>
          </p:cNvPr>
          <p:cNvPicPr>
            <a:picLocks noChangeAspect="1"/>
          </p:cNvPicPr>
          <p:nvPr/>
        </p:nvPicPr>
        <p:blipFill>
          <a:blip r:embed="rId3"/>
          <a:stretch>
            <a:fillRect/>
          </a:stretch>
        </p:blipFill>
        <p:spPr>
          <a:xfrm>
            <a:off x="10451366" y="79484"/>
            <a:ext cx="1524132" cy="1052316"/>
          </a:xfrm>
          <a:prstGeom prst="rect">
            <a:avLst/>
          </a:prstGeom>
        </p:spPr>
      </p:pic>
      <p:pic>
        <p:nvPicPr>
          <p:cNvPr id="6" name="Imagen 5">
            <a:extLst>
              <a:ext uri="{FF2B5EF4-FFF2-40B4-BE49-F238E27FC236}">
                <a16:creationId xmlns:a16="http://schemas.microsoft.com/office/drawing/2014/main" id="{7BDB83BB-3AE2-420A-81C7-82666BA6CCA4}"/>
              </a:ext>
            </a:extLst>
          </p:cNvPr>
          <p:cNvPicPr>
            <a:picLocks noChangeAspect="1"/>
          </p:cNvPicPr>
          <p:nvPr/>
        </p:nvPicPr>
        <p:blipFill>
          <a:blip r:embed="rId4"/>
          <a:stretch>
            <a:fillRect/>
          </a:stretch>
        </p:blipFill>
        <p:spPr>
          <a:xfrm>
            <a:off x="4668253" y="49101"/>
            <a:ext cx="2149642" cy="1113082"/>
          </a:xfrm>
          <a:prstGeom prst="rect">
            <a:avLst/>
          </a:prstGeom>
        </p:spPr>
      </p:pic>
    </p:spTree>
    <p:extLst>
      <p:ext uri="{BB962C8B-B14F-4D97-AF65-F5344CB8AC3E}">
        <p14:creationId xmlns:p14="http://schemas.microsoft.com/office/powerpoint/2010/main" val="137837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lobo: flecha hacia abajo 3">
            <a:extLst>
              <a:ext uri="{FF2B5EF4-FFF2-40B4-BE49-F238E27FC236}">
                <a16:creationId xmlns:a16="http://schemas.microsoft.com/office/drawing/2014/main" id="{7CE2E86F-D978-40C7-9A6E-2D31C839F856}"/>
              </a:ext>
            </a:extLst>
          </p:cNvPr>
          <p:cNvSpPr/>
          <p:nvPr/>
        </p:nvSpPr>
        <p:spPr>
          <a:xfrm>
            <a:off x="1941095" y="352926"/>
            <a:ext cx="7972927" cy="105878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latin typeface="Franklin Gothic Demi Cond" panose="020B0706030402020204" pitchFamily="34" charset="0"/>
              </a:rPr>
              <a:t>GENERO DRAMÁTICO </a:t>
            </a:r>
            <a:endParaRPr lang="es-CU" sz="4400" dirty="0">
              <a:latin typeface="Franklin Gothic Demi Cond" panose="020B0706030402020204" pitchFamily="34" charset="0"/>
            </a:endParaRPr>
          </a:p>
        </p:txBody>
      </p:sp>
      <p:pic>
        <p:nvPicPr>
          <p:cNvPr id="5" name="Imagen 4">
            <a:extLst>
              <a:ext uri="{FF2B5EF4-FFF2-40B4-BE49-F238E27FC236}">
                <a16:creationId xmlns:a16="http://schemas.microsoft.com/office/drawing/2014/main" id="{237FD844-992E-45F9-81C5-970AC1FBCD5F}"/>
              </a:ext>
            </a:extLst>
          </p:cNvPr>
          <p:cNvPicPr>
            <a:picLocks noChangeAspect="1"/>
          </p:cNvPicPr>
          <p:nvPr/>
        </p:nvPicPr>
        <p:blipFill>
          <a:blip r:embed="rId2"/>
          <a:stretch>
            <a:fillRect/>
          </a:stretch>
        </p:blipFill>
        <p:spPr>
          <a:xfrm>
            <a:off x="161224" y="224589"/>
            <a:ext cx="1523199" cy="1328320"/>
          </a:xfrm>
          <a:prstGeom prst="rect">
            <a:avLst/>
          </a:prstGeom>
        </p:spPr>
      </p:pic>
      <p:sp>
        <p:nvSpPr>
          <p:cNvPr id="7" name="Rectángulo 6">
            <a:extLst>
              <a:ext uri="{FF2B5EF4-FFF2-40B4-BE49-F238E27FC236}">
                <a16:creationId xmlns:a16="http://schemas.microsoft.com/office/drawing/2014/main" id="{CA13287F-8BE9-4BA6-9322-597C6A3520F3}"/>
              </a:ext>
            </a:extLst>
          </p:cNvPr>
          <p:cNvSpPr/>
          <p:nvPr/>
        </p:nvSpPr>
        <p:spPr>
          <a:xfrm>
            <a:off x="497305" y="1633997"/>
            <a:ext cx="11133222" cy="4871077"/>
          </a:xfrm>
          <a:prstGeom prst="rect">
            <a:avLst/>
          </a:prstGeom>
        </p:spPr>
        <p:txBody>
          <a:bodyPr wrap="square">
            <a:spAutoFit/>
          </a:bodyPr>
          <a:lstStyle/>
          <a:p>
            <a:pPr lvl="0" algn="just">
              <a:lnSpc>
                <a:spcPct val="90000"/>
              </a:lnSpc>
              <a:spcBef>
                <a:spcPts val="1000"/>
              </a:spcBef>
            </a:pPr>
            <a:r>
              <a:rPr lang="es-MX" sz="2800" dirty="0">
                <a:solidFill>
                  <a:prstClr val="black"/>
                </a:solidFill>
                <a:latin typeface="Franklin Gothic Demi Cond" panose="020B0706030402020204" pitchFamily="34" charset="0"/>
              </a:rPr>
              <a:t>Grecia es la cuna del género dramático, su origen se remonta la antigua Grecia a celebraciones o rituales religiosos en las que participaba una comunidad y cuya principal función era la de rendir culto a los dioses.</a:t>
            </a:r>
          </a:p>
          <a:p>
            <a:pPr lvl="0" algn="just">
              <a:lnSpc>
                <a:spcPct val="90000"/>
              </a:lnSpc>
              <a:spcBef>
                <a:spcPts val="1000"/>
              </a:spcBef>
            </a:pPr>
            <a:endParaRPr lang="es-MX" sz="2800" dirty="0">
              <a:solidFill>
                <a:prstClr val="black"/>
              </a:solidFill>
              <a:latin typeface="Franklin Gothic Demi Cond" panose="020B0706030402020204" pitchFamily="34" charset="0"/>
            </a:endParaRPr>
          </a:p>
          <a:p>
            <a:pPr lvl="0" algn="just">
              <a:lnSpc>
                <a:spcPct val="90000"/>
              </a:lnSpc>
              <a:spcBef>
                <a:spcPts val="1000"/>
              </a:spcBef>
            </a:pPr>
            <a:r>
              <a:rPr lang="es-MX" sz="2800" dirty="0">
                <a:solidFill>
                  <a:prstClr val="black"/>
                </a:solidFill>
                <a:latin typeface="Franklin Gothic Demi Cond" panose="020B0706030402020204" pitchFamily="34" charset="0"/>
              </a:rPr>
              <a:t>En el siglo VII a.C. los griegos realizaban festejos dedicados a </a:t>
            </a:r>
            <a:r>
              <a:rPr lang="es-MX" sz="2800" dirty="0" err="1">
                <a:solidFill>
                  <a:prstClr val="black"/>
                </a:solidFill>
                <a:latin typeface="Franklin Gothic Demi Cond" panose="020B0706030402020204" pitchFamily="34" charset="0"/>
              </a:rPr>
              <a:t>Dionisios</a:t>
            </a:r>
            <a:r>
              <a:rPr lang="es-MX" sz="2800" dirty="0">
                <a:solidFill>
                  <a:prstClr val="black"/>
                </a:solidFill>
                <a:latin typeface="Franklin Gothic Demi Cond" panose="020B0706030402020204" pitchFamily="34" charset="0"/>
              </a:rPr>
              <a:t>, dios del vino y de la agricultura. Las celebraciones se realizaban al aire libre, en los valles, entre la vegetación, se celebraban entre bailes y cantos que no eran más que himnos a manera de alabanzas dirigidas al dios.</a:t>
            </a:r>
          </a:p>
          <a:p>
            <a:pPr lvl="0" algn="just">
              <a:lnSpc>
                <a:spcPct val="90000"/>
              </a:lnSpc>
              <a:spcBef>
                <a:spcPts val="1000"/>
              </a:spcBef>
            </a:pPr>
            <a:endParaRPr lang="es-MX" sz="2800" dirty="0">
              <a:solidFill>
                <a:prstClr val="black"/>
              </a:solidFill>
              <a:latin typeface="Franklin Gothic Demi Cond" panose="020B0706030402020204" pitchFamily="34" charset="0"/>
            </a:endParaRPr>
          </a:p>
          <a:p>
            <a:pPr lvl="0" algn="just">
              <a:lnSpc>
                <a:spcPct val="90000"/>
              </a:lnSpc>
              <a:spcBef>
                <a:spcPts val="1000"/>
              </a:spcBef>
            </a:pPr>
            <a:r>
              <a:rPr lang="es-MX" sz="2800" dirty="0">
                <a:solidFill>
                  <a:prstClr val="black"/>
                </a:solidFill>
                <a:latin typeface="Franklin Gothic Demi Cond" panose="020B0706030402020204" pitchFamily="34" charset="0"/>
              </a:rPr>
              <a:t> Las personas iban en grupos entonando estas alabanzas. que eran denominadas ditirambos, los que llegaron a adoptar el nombre de tragedia.</a:t>
            </a:r>
            <a:endParaRPr lang="es-CU" sz="2800" dirty="0">
              <a:solidFill>
                <a:prstClr val="black"/>
              </a:solidFill>
              <a:latin typeface="Franklin Gothic Demi Cond" panose="020B0706030402020204" pitchFamily="34" charset="0"/>
            </a:endParaRPr>
          </a:p>
        </p:txBody>
      </p:sp>
      <p:pic>
        <p:nvPicPr>
          <p:cNvPr id="8" name="Imagen 7">
            <a:extLst>
              <a:ext uri="{FF2B5EF4-FFF2-40B4-BE49-F238E27FC236}">
                <a16:creationId xmlns:a16="http://schemas.microsoft.com/office/drawing/2014/main" id="{33447C4B-57CE-49FB-ACF5-93C3D696891E}"/>
              </a:ext>
            </a:extLst>
          </p:cNvPr>
          <p:cNvPicPr>
            <a:picLocks noChangeAspect="1"/>
          </p:cNvPicPr>
          <p:nvPr/>
        </p:nvPicPr>
        <p:blipFill>
          <a:blip r:embed="rId3"/>
          <a:stretch>
            <a:fillRect/>
          </a:stretch>
        </p:blipFill>
        <p:spPr>
          <a:xfrm>
            <a:off x="10170694" y="0"/>
            <a:ext cx="1860082" cy="1522851"/>
          </a:xfrm>
          <a:prstGeom prst="rect">
            <a:avLst/>
          </a:prstGeom>
        </p:spPr>
      </p:pic>
    </p:spTree>
    <p:extLst>
      <p:ext uri="{BB962C8B-B14F-4D97-AF65-F5344CB8AC3E}">
        <p14:creationId xmlns:p14="http://schemas.microsoft.com/office/powerpoint/2010/main" val="480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5D4DD9-F8B6-4178-8CF3-258D1D2AEFBA}"/>
              </a:ext>
            </a:extLst>
          </p:cNvPr>
          <p:cNvPicPr>
            <a:picLocks noChangeAspect="1"/>
          </p:cNvPicPr>
          <p:nvPr/>
        </p:nvPicPr>
        <p:blipFill>
          <a:blip r:embed="rId2"/>
          <a:stretch>
            <a:fillRect/>
          </a:stretch>
        </p:blipFill>
        <p:spPr>
          <a:xfrm>
            <a:off x="320842" y="386832"/>
            <a:ext cx="11630525" cy="6084335"/>
          </a:xfrm>
          <a:prstGeom prst="rect">
            <a:avLst/>
          </a:prstGeom>
        </p:spPr>
      </p:pic>
    </p:spTree>
    <p:extLst>
      <p:ext uri="{BB962C8B-B14F-4D97-AF65-F5344CB8AC3E}">
        <p14:creationId xmlns:p14="http://schemas.microsoft.com/office/powerpoint/2010/main" val="273449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149FED-9156-46E1-935B-6C806E3382AF}"/>
              </a:ext>
            </a:extLst>
          </p:cNvPr>
          <p:cNvSpPr>
            <a:spLocks noGrp="1"/>
          </p:cNvSpPr>
          <p:nvPr>
            <p:ph idx="1"/>
          </p:nvPr>
        </p:nvSpPr>
        <p:spPr>
          <a:xfrm>
            <a:off x="3031957" y="902410"/>
            <a:ext cx="9015663" cy="5755064"/>
          </a:xfrm>
        </p:spPr>
        <p:txBody>
          <a:bodyPr>
            <a:normAutofit/>
          </a:bodyPr>
          <a:lstStyle/>
          <a:p>
            <a:pPr algn="just"/>
            <a:r>
              <a:rPr lang="es-MX" sz="3200" dirty="0">
                <a:latin typeface="Franklin Gothic Demi Cond" panose="020B0706030402020204" pitchFamily="34" charset="0"/>
              </a:rPr>
              <a:t> La palabra </a:t>
            </a:r>
            <a:r>
              <a:rPr lang="es-MX" sz="3200" dirty="0">
                <a:solidFill>
                  <a:srgbClr val="FF0000"/>
                </a:solidFill>
                <a:latin typeface="Franklin Gothic Demi Cond" panose="020B0706030402020204" pitchFamily="34" charset="0"/>
              </a:rPr>
              <a:t>dramática</a:t>
            </a:r>
            <a:r>
              <a:rPr lang="es-MX" sz="3200" dirty="0">
                <a:latin typeface="Franklin Gothic Demi Cond" panose="020B0706030402020204" pitchFamily="34" charset="0"/>
              </a:rPr>
              <a:t> proviene de drama que deriva de la palabra griega </a:t>
            </a:r>
            <a:r>
              <a:rPr lang="es-MX" sz="3200" dirty="0" err="1">
                <a:latin typeface="Franklin Gothic Demi Cond" panose="020B0706030402020204" pitchFamily="34" charset="0"/>
              </a:rPr>
              <a:t>drao</a:t>
            </a:r>
            <a:r>
              <a:rPr lang="es-MX" sz="3200" dirty="0">
                <a:latin typeface="Franklin Gothic Demi Cond" panose="020B0706030402020204" pitchFamily="34" charset="0"/>
              </a:rPr>
              <a:t> que significa </a:t>
            </a:r>
            <a:r>
              <a:rPr lang="es-MX" sz="3200" dirty="0">
                <a:solidFill>
                  <a:srgbClr val="FF0000"/>
                </a:solidFill>
                <a:latin typeface="Franklin Gothic Demi Cond" panose="020B0706030402020204" pitchFamily="34" charset="0"/>
              </a:rPr>
              <a:t>“hacer” o “ejecutar”. </a:t>
            </a:r>
          </a:p>
          <a:p>
            <a:pPr marL="0" indent="0" algn="just">
              <a:buNone/>
            </a:pPr>
            <a:endParaRPr lang="es-MX" sz="3200" dirty="0">
              <a:latin typeface="Franklin Gothic Demi Cond" panose="020B0706030402020204" pitchFamily="34" charset="0"/>
            </a:endParaRPr>
          </a:p>
          <a:p>
            <a:pPr marL="0" indent="0" algn="just">
              <a:buNone/>
            </a:pPr>
            <a:r>
              <a:rPr lang="es-MX" sz="3200" dirty="0">
                <a:latin typeface="Franklin Gothic Demi Cond" panose="020B0706030402020204" pitchFamily="34" charset="0"/>
              </a:rPr>
              <a:t>Recuerda que las obras dramáticas son escritas con </a:t>
            </a:r>
            <a:r>
              <a:rPr lang="es-MX" sz="3200" dirty="0">
                <a:solidFill>
                  <a:srgbClr val="FF0000"/>
                </a:solidFill>
                <a:latin typeface="Franklin Gothic Demi Cond" panose="020B0706030402020204" pitchFamily="34" charset="0"/>
              </a:rPr>
              <a:t>la finalidad de ser representadas</a:t>
            </a:r>
            <a:r>
              <a:rPr lang="es-MX" sz="3200" dirty="0">
                <a:latin typeface="Franklin Gothic Demi Cond" panose="020B0706030402020204" pitchFamily="34" charset="0"/>
              </a:rPr>
              <a:t>, podríamos decir que ese es el fin de este género. De ahí que se le diera el nombre de teatro a estas obras, ya que teatro proviene del griego </a:t>
            </a:r>
            <a:r>
              <a:rPr lang="es-MX" sz="3200" dirty="0" err="1">
                <a:latin typeface="Franklin Gothic Demi Cond" panose="020B0706030402020204" pitchFamily="34" charset="0"/>
              </a:rPr>
              <a:t>theatron</a:t>
            </a:r>
            <a:r>
              <a:rPr lang="es-MX" sz="3200" dirty="0">
                <a:latin typeface="Franklin Gothic Demi Cond" panose="020B0706030402020204" pitchFamily="34" charset="0"/>
              </a:rPr>
              <a:t> que significa </a:t>
            </a:r>
            <a:r>
              <a:rPr lang="es-MX" sz="3200" dirty="0">
                <a:solidFill>
                  <a:srgbClr val="FF0000"/>
                </a:solidFill>
                <a:latin typeface="Franklin Gothic Demi Cond" panose="020B0706030402020204" pitchFamily="34" charset="0"/>
              </a:rPr>
              <a:t>“mirar”.</a:t>
            </a:r>
            <a:endParaRPr lang="es-CU" sz="3200" dirty="0">
              <a:solidFill>
                <a:srgbClr val="FF0000"/>
              </a:solidFill>
              <a:latin typeface="Franklin Gothic Demi Cond" panose="020B0706030402020204" pitchFamily="34" charset="0"/>
            </a:endParaRPr>
          </a:p>
        </p:txBody>
      </p:sp>
      <p:sp>
        <p:nvSpPr>
          <p:cNvPr id="4" name="Flecha: hacia arriba 3">
            <a:extLst>
              <a:ext uri="{FF2B5EF4-FFF2-40B4-BE49-F238E27FC236}">
                <a16:creationId xmlns:a16="http://schemas.microsoft.com/office/drawing/2014/main" id="{DC08E288-56D9-4EF5-B25A-9033C7502628}"/>
              </a:ext>
            </a:extLst>
          </p:cNvPr>
          <p:cNvSpPr/>
          <p:nvPr/>
        </p:nvSpPr>
        <p:spPr>
          <a:xfrm>
            <a:off x="5325979" y="2197769"/>
            <a:ext cx="770021" cy="701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U"/>
          </a:p>
        </p:txBody>
      </p:sp>
      <p:pic>
        <p:nvPicPr>
          <p:cNvPr id="5" name="Imagen 4">
            <a:extLst>
              <a:ext uri="{FF2B5EF4-FFF2-40B4-BE49-F238E27FC236}">
                <a16:creationId xmlns:a16="http://schemas.microsoft.com/office/drawing/2014/main" id="{4F12754D-9EA7-4575-B378-65289474F978}"/>
              </a:ext>
            </a:extLst>
          </p:cNvPr>
          <p:cNvPicPr>
            <a:picLocks noChangeAspect="1"/>
          </p:cNvPicPr>
          <p:nvPr/>
        </p:nvPicPr>
        <p:blipFill>
          <a:blip r:embed="rId2"/>
          <a:stretch>
            <a:fillRect/>
          </a:stretch>
        </p:blipFill>
        <p:spPr>
          <a:xfrm>
            <a:off x="280738" y="0"/>
            <a:ext cx="2470484" cy="6858000"/>
          </a:xfrm>
          <a:prstGeom prst="rect">
            <a:avLst/>
          </a:prstGeom>
        </p:spPr>
      </p:pic>
    </p:spTree>
    <p:extLst>
      <p:ext uri="{BB962C8B-B14F-4D97-AF65-F5344CB8AC3E}">
        <p14:creationId xmlns:p14="http://schemas.microsoft.com/office/powerpoint/2010/main" val="384770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5ADBDF-5135-4C12-883A-732CA56ECAA6}"/>
              </a:ext>
            </a:extLst>
          </p:cNvPr>
          <p:cNvSpPr>
            <a:spLocks noGrp="1"/>
          </p:cNvSpPr>
          <p:nvPr>
            <p:ph idx="1"/>
          </p:nvPr>
        </p:nvSpPr>
        <p:spPr>
          <a:xfrm>
            <a:off x="8233610" y="1071646"/>
            <a:ext cx="3701716" cy="4351338"/>
          </a:xfrm>
        </p:spPr>
        <p:txBody>
          <a:bodyPr>
            <a:normAutofit lnSpcReduction="10000"/>
          </a:bodyPr>
          <a:lstStyle/>
          <a:p>
            <a:pPr algn="just"/>
            <a:r>
              <a:rPr lang="es-MX" dirty="0">
                <a:latin typeface="Franklin Gothic Demi Cond" panose="020B0706030402020204" pitchFamily="34" charset="0"/>
              </a:rPr>
              <a:t>Las representaciones teatrales se efectuaban al aire libre, se representaban en un espacio semicircular construido en las laderas de las montañas. En la imagen puedes observar cómo era la estructura del teatro griego para las representaciones:</a:t>
            </a:r>
            <a:endParaRPr lang="es-CU" dirty="0">
              <a:latin typeface="Franklin Gothic Demi Cond" panose="020B0706030402020204" pitchFamily="34" charset="0"/>
            </a:endParaRPr>
          </a:p>
        </p:txBody>
      </p:sp>
      <p:pic>
        <p:nvPicPr>
          <p:cNvPr id="4" name="Imagen 3">
            <a:extLst>
              <a:ext uri="{FF2B5EF4-FFF2-40B4-BE49-F238E27FC236}">
                <a16:creationId xmlns:a16="http://schemas.microsoft.com/office/drawing/2014/main" id="{296FE53C-2B28-488A-A018-C162010E0D0F}"/>
              </a:ext>
            </a:extLst>
          </p:cNvPr>
          <p:cNvPicPr>
            <a:picLocks noChangeAspect="1"/>
          </p:cNvPicPr>
          <p:nvPr/>
        </p:nvPicPr>
        <p:blipFill>
          <a:blip r:embed="rId2"/>
          <a:stretch>
            <a:fillRect/>
          </a:stretch>
        </p:blipFill>
        <p:spPr>
          <a:xfrm>
            <a:off x="256673" y="433137"/>
            <a:ext cx="7844589" cy="6178800"/>
          </a:xfrm>
          <a:prstGeom prst="rect">
            <a:avLst/>
          </a:prstGeom>
        </p:spPr>
      </p:pic>
    </p:spTree>
    <p:extLst>
      <p:ext uri="{BB962C8B-B14F-4D97-AF65-F5344CB8AC3E}">
        <p14:creationId xmlns:p14="http://schemas.microsoft.com/office/powerpoint/2010/main" val="265502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62B0574-1EA1-49DB-AD03-6ED05CA99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382" y="288759"/>
            <a:ext cx="5174564" cy="6432884"/>
          </a:xfrm>
        </p:spPr>
      </p:pic>
      <p:sp>
        <p:nvSpPr>
          <p:cNvPr id="6" name="Rectángulo 5">
            <a:extLst>
              <a:ext uri="{FF2B5EF4-FFF2-40B4-BE49-F238E27FC236}">
                <a16:creationId xmlns:a16="http://schemas.microsoft.com/office/drawing/2014/main" id="{29F4C7D2-684E-42E4-A1F9-E7F05A5A85CF}"/>
              </a:ext>
            </a:extLst>
          </p:cNvPr>
          <p:cNvSpPr/>
          <p:nvPr/>
        </p:nvSpPr>
        <p:spPr>
          <a:xfrm>
            <a:off x="5855368" y="288759"/>
            <a:ext cx="6208295" cy="954107"/>
          </a:xfrm>
          <a:prstGeom prst="rect">
            <a:avLst/>
          </a:prstGeom>
        </p:spPr>
        <p:txBody>
          <a:bodyPr wrap="square">
            <a:spAutoFit/>
          </a:bodyPr>
          <a:lstStyle/>
          <a:p>
            <a:pPr algn="ctr"/>
            <a:r>
              <a:rPr lang="es-MX" sz="2800" dirty="0">
                <a:solidFill>
                  <a:srgbClr val="FF0000"/>
                </a:solidFill>
                <a:latin typeface="Franklin Gothic Demi Cond" panose="020B0706030402020204" pitchFamily="34" charset="0"/>
              </a:rPr>
              <a:t>ASÍ SE VESTÍAN LOS ACTORES EN EL TEATRO GRIEGO</a:t>
            </a:r>
            <a:endParaRPr lang="es-CU" sz="2800" dirty="0">
              <a:solidFill>
                <a:srgbClr val="FF0000"/>
              </a:solidFill>
              <a:latin typeface="Franklin Gothic Demi Cond" panose="020B0706030402020204" pitchFamily="34" charset="0"/>
            </a:endParaRPr>
          </a:p>
        </p:txBody>
      </p:sp>
      <p:sp>
        <p:nvSpPr>
          <p:cNvPr id="7" name="Rectángulo 6">
            <a:extLst>
              <a:ext uri="{FF2B5EF4-FFF2-40B4-BE49-F238E27FC236}">
                <a16:creationId xmlns:a16="http://schemas.microsoft.com/office/drawing/2014/main" id="{C621A440-D366-4BE5-8D27-3244370A47EE}"/>
              </a:ext>
            </a:extLst>
          </p:cNvPr>
          <p:cNvSpPr/>
          <p:nvPr/>
        </p:nvSpPr>
        <p:spPr>
          <a:xfrm>
            <a:off x="5618501" y="1287197"/>
            <a:ext cx="6445162" cy="461665"/>
          </a:xfrm>
          <a:prstGeom prst="rect">
            <a:avLst/>
          </a:prstGeom>
        </p:spPr>
        <p:txBody>
          <a:bodyPr wrap="none">
            <a:spAutoFit/>
          </a:bodyPr>
          <a:lstStyle/>
          <a:p>
            <a:pPr marL="285750" indent="-285750">
              <a:buFont typeface="Arial" panose="020B0604020202020204" pitchFamily="34" charset="0"/>
              <a:buChar char="•"/>
            </a:pPr>
            <a:r>
              <a:rPr lang="es-MX" sz="2400" dirty="0">
                <a:latin typeface="Franklin Gothic Demi Cond" panose="020B0706030402020204" pitchFamily="34" charset="0"/>
              </a:rPr>
              <a:t>Los actores utilizaban máscaras, túnicas y calzado.</a:t>
            </a:r>
            <a:endParaRPr lang="es-CU" sz="2400" dirty="0">
              <a:latin typeface="Franklin Gothic Demi Cond" panose="020B0706030402020204" pitchFamily="34" charset="0"/>
            </a:endParaRPr>
          </a:p>
        </p:txBody>
      </p:sp>
      <p:sp>
        <p:nvSpPr>
          <p:cNvPr id="8" name="Rectángulo 7">
            <a:extLst>
              <a:ext uri="{FF2B5EF4-FFF2-40B4-BE49-F238E27FC236}">
                <a16:creationId xmlns:a16="http://schemas.microsoft.com/office/drawing/2014/main" id="{DFC5B709-6A1A-4C4C-AD2A-49565EECB30B}"/>
              </a:ext>
            </a:extLst>
          </p:cNvPr>
          <p:cNvSpPr/>
          <p:nvPr/>
        </p:nvSpPr>
        <p:spPr>
          <a:xfrm>
            <a:off x="5618501" y="2224080"/>
            <a:ext cx="6096000" cy="1200329"/>
          </a:xfrm>
          <a:prstGeom prst="rect">
            <a:avLst/>
          </a:prstGeom>
        </p:spPr>
        <p:txBody>
          <a:bodyPr>
            <a:spAutoFit/>
          </a:bodyPr>
          <a:lstStyle/>
          <a:p>
            <a:pPr marL="342900" indent="-342900">
              <a:buFont typeface="Arial" panose="020B0604020202020204" pitchFamily="34" charset="0"/>
              <a:buChar char="•"/>
            </a:pPr>
            <a:r>
              <a:rPr lang="es-MX" sz="2400" dirty="0">
                <a:latin typeface="Franklin Gothic Demi Cond" panose="020B0706030402020204" pitchFamily="34" charset="0"/>
              </a:rPr>
              <a:t>Las máscaras eran de madera tallada y pintada, además, en la boca tenían una especie de megáfono para ampliar el sonido.</a:t>
            </a:r>
            <a:endParaRPr lang="es-CU" sz="2400" dirty="0">
              <a:latin typeface="Franklin Gothic Demi Cond" panose="020B0706030402020204" pitchFamily="34" charset="0"/>
            </a:endParaRPr>
          </a:p>
        </p:txBody>
      </p:sp>
      <p:sp>
        <p:nvSpPr>
          <p:cNvPr id="9" name="Rectángulo 8">
            <a:extLst>
              <a:ext uri="{FF2B5EF4-FFF2-40B4-BE49-F238E27FC236}">
                <a16:creationId xmlns:a16="http://schemas.microsoft.com/office/drawing/2014/main" id="{10FADBEE-6B69-455F-A747-754807A72526}"/>
              </a:ext>
            </a:extLst>
          </p:cNvPr>
          <p:cNvSpPr/>
          <p:nvPr/>
        </p:nvSpPr>
        <p:spPr>
          <a:xfrm>
            <a:off x="5618501" y="3703313"/>
            <a:ext cx="6052376" cy="1569660"/>
          </a:xfrm>
          <a:prstGeom prst="rect">
            <a:avLst/>
          </a:prstGeom>
        </p:spPr>
        <p:txBody>
          <a:bodyPr wrap="square">
            <a:spAutoFit/>
          </a:bodyPr>
          <a:lstStyle/>
          <a:p>
            <a:pPr marL="342900" indent="-342900">
              <a:buFont typeface="Arial" panose="020B0604020202020204" pitchFamily="34" charset="0"/>
              <a:buChar char="•"/>
            </a:pPr>
            <a:r>
              <a:rPr lang="es-MX" sz="2400" dirty="0">
                <a:latin typeface="Franklin Gothic Demi Cond" panose="020B0706030402020204" pitchFamily="34" charset="0"/>
              </a:rPr>
              <a:t>La ropa que utilizaban eran túnicas llamadas el </a:t>
            </a:r>
            <a:r>
              <a:rPr lang="es-MX" sz="2400" i="1" dirty="0" err="1">
                <a:latin typeface="Franklin Gothic Demi Cond" panose="020B0706030402020204" pitchFamily="34" charset="0"/>
              </a:rPr>
              <a:t>pikilon</a:t>
            </a:r>
            <a:r>
              <a:rPr lang="es-MX" sz="2400" dirty="0">
                <a:latin typeface="Franklin Gothic Demi Cond" panose="020B0706030402020204" pitchFamily="34" charset="0"/>
              </a:rPr>
              <a:t> utilizado en la tragedia, eran de diferentes colores de acuerdo con la identidad del personaje</a:t>
            </a:r>
            <a:endParaRPr lang="es-CU" sz="2400" dirty="0">
              <a:latin typeface="Franklin Gothic Demi Cond" panose="020B0706030402020204" pitchFamily="34" charset="0"/>
            </a:endParaRPr>
          </a:p>
        </p:txBody>
      </p:sp>
      <p:sp>
        <p:nvSpPr>
          <p:cNvPr id="11" name="Rectángulo 10">
            <a:extLst>
              <a:ext uri="{FF2B5EF4-FFF2-40B4-BE49-F238E27FC236}">
                <a16:creationId xmlns:a16="http://schemas.microsoft.com/office/drawing/2014/main" id="{76B0DA4A-58CD-4388-B2DF-7038DFE9B506}"/>
              </a:ext>
            </a:extLst>
          </p:cNvPr>
          <p:cNvSpPr/>
          <p:nvPr/>
        </p:nvSpPr>
        <p:spPr>
          <a:xfrm>
            <a:off x="5640313" y="5570803"/>
            <a:ext cx="6052376" cy="830997"/>
          </a:xfrm>
          <a:prstGeom prst="rect">
            <a:avLst/>
          </a:prstGeom>
        </p:spPr>
        <p:txBody>
          <a:bodyPr wrap="square">
            <a:spAutoFit/>
          </a:bodyPr>
          <a:lstStyle/>
          <a:p>
            <a:pPr marL="285750" indent="-285750">
              <a:buFont typeface="Arial" panose="020B0604020202020204" pitchFamily="34" charset="0"/>
              <a:buChar char="•"/>
            </a:pPr>
            <a:r>
              <a:rPr lang="es-MX" sz="2400" dirty="0">
                <a:latin typeface="Franklin Gothic Demi Cond" panose="020B0706030402020204" pitchFamily="34" charset="0"/>
              </a:rPr>
              <a:t>El calzado de los actores era una especie de zancos llamados </a:t>
            </a:r>
            <a:r>
              <a:rPr lang="es-MX" sz="2400" i="1" dirty="0">
                <a:latin typeface="Franklin Gothic Demi Cond" panose="020B0706030402020204" pitchFamily="34" charset="0"/>
              </a:rPr>
              <a:t>coturnos</a:t>
            </a:r>
            <a:r>
              <a:rPr lang="es-MX" sz="2400" dirty="0">
                <a:latin typeface="Franklin Gothic Demi Cond" panose="020B0706030402020204" pitchFamily="34" charset="0"/>
              </a:rPr>
              <a:t>   </a:t>
            </a:r>
            <a:endParaRPr lang="es-CU" sz="2400" dirty="0">
              <a:latin typeface="Franklin Gothic Demi Cond" panose="020B0706030402020204" pitchFamily="34" charset="0"/>
            </a:endParaRPr>
          </a:p>
        </p:txBody>
      </p:sp>
    </p:spTree>
    <p:extLst>
      <p:ext uri="{BB962C8B-B14F-4D97-AF65-F5344CB8AC3E}">
        <p14:creationId xmlns:p14="http://schemas.microsoft.com/office/powerpoint/2010/main" val="145614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37AC84-420E-4585-85D0-B853C9CF145E}"/>
              </a:ext>
            </a:extLst>
          </p:cNvPr>
          <p:cNvSpPr>
            <a:spLocks noGrp="1"/>
          </p:cNvSpPr>
          <p:nvPr>
            <p:ph idx="1"/>
          </p:nvPr>
        </p:nvSpPr>
        <p:spPr>
          <a:xfrm>
            <a:off x="3657599" y="1825625"/>
            <a:ext cx="8373979" cy="4351338"/>
          </a:xfrm>
        </p:spPr>
        <p:txBody>
          <a:bodyPr>
            <a:normAutofit/>
          </a:bodyPr>
          <a:lstStyle/>
          <a:p>
            <a:pPr marL="0" indent="0" algn="just">
              <a:buNone/>
            </a:pPr>
            <a:r>
              <a:rPr lang="es-MX" sz="3600" dirty="0">
                <a:latin typeface="Franklin Gothic Demi Cond" panose="020B0706030402020204" pitchFamily="34" charset="0"/>
              </a:rPr>
              <a:t>El teatro para niños tiene raíces que se remontan a las tradiciones teatrales populares y a las obras educativas del siglo XIX. </a:t>
            </a:r>
          </a:p>
          <a:p>
            <a:pPr marL="0" indent="0" algn="just">
              <a:buNone/>
            </a:pPr>
            <a:r>
              <a:rPr lang="es-MX" sz="3600" dirty="0">
                <a:latin typeface="Franklin Gothic Demi Cond" panose="020B0706030402020204" pitchFamily="34" charset="0"/>
              </a:rPr>
              <a:t>En Europa, especialmente en Inglaterra y Francia, surgieron las primeras obras específicamente diseñadas para un público infantil, con un enfoque en la enseñanza de valores, moralejas y conocimientos</a:t>
            </a:r>
            <a:r>
              <a:rPr lang="es-MX" dirty="0"/>
              <a:t>.</a:t>
            </a:r>
            <a:endParaRPr lang="es-CU" dirty="0"/>
          </a:p>
        </p:txBody>
      </p:sp>
      <p:sp>
        <p:nvSpPr>
          <p:cNvPr id="4" name="Rectángulo: esquinas redondeadas 3">
            <a:extLst>
              <a:ext uri="{FF2B5EF4-FFF2-40B4-BE49-F238E27FC236}">
                <a16:creationId xmlns:a16="http://schemas.microsoft.com/office/drawing/2014/main" id="{AF6100F3-398C-4E69-8B52-99C928BC7EE3}"/>
              </a:ext>
            </a:extLst>
          </p:cNvPr>
          <p:cNvSpPr/>
          <p:nvPr/>
        </p:nvSpPr>
        <p:spPr>
          <a:xfrm>
            <a:off x="2165684" y="352927"/>
            <a:ext cx="7347284"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dirty="0">
                <a:latin typeface="Franklin Gothic Demi Cond" panose="020B0706030402020204" pitchFamily="34" charset="0"/>
              </a:rPr>
              <a:t>Teatro Infantil </a:t>
            </a:r>
            <a:endParaRPr lang="es-CU" sz="4800" dirty="0">
              <a:latin typeface="Franklin Gothic Demi Cond" panose="020B0706030402020204" pitchFamily="34" charset="0"/>
            </a:endParaRPr>
          </a:p>
        </p:txBody>
      </p:sp>
      <p:sp>
        <p:nvSpPr>
          <p:cNvPr id="5" name="Globo: flecha derecha 4">
            <a:extLst>
              <a:ext uri="{FF2B5EF4-FFF2-40B4-BE49-F238E27FC236}">
                <a16:creationId xmlns:a16="http://schemas.microsoft.com/office/drawing/2014/main" id="{42EC80B7-5BCC-4381-B288-DEA262837AE8}"/>
              </a:ext>
            </a:extLst>
          </p:cNvPr>
          <p:cNvSpPr/>
          <p:nvPr/>
        </p:nvSpPr>
        <p:spPr>
          <a:xfrm>
            <a:off x="533399" y="2547478"/>
            <a:ext cx="3252538" cy="2907632"/>
          </a:xfrm>
          <a:prstGeom prst="rightArrowCallout">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latin typeface="Franklin Gothic Demi Cond" panose="020B0706030402020204" pitchFamily="34" charset="0"/>
              </a:rPr>
              <a:t>Orígenes y evolución </a:t>
            </a:r>
            <a:endParaRPr lang="es-CU" sz="3200" dirty="0">
              <a:latin typeface="Franklin Gothic Demi Cond" panose="020B0706030402020204" pitchFamily="34" charset="0"/>
            </a:endParaRPr>
          </a:p>
        </p:txBody>
      </p:sp>
      <p:pic>
        <p:nvPicPr>
          <p:cNvPr id="6" name="Imagen 5">
            <a:extLst>
              <a:ext uri="{FF2B5EF4-FFF2-40B4-BE49-F238E27FC236}">
                <a16:creationId xmlns:a16="http://schemas.microsoft.com/office/drawing/2014/main" id="{24318058-2713-499C-90E0-9BF79C61AF1C}"/>
              </a:ext>
            </a:extLst>
          </p:cNvPr>
          <p:cNvPicPr>
            <a:picLocks noChangeAspect="1"/>
          </p:cNvPicPr>
          <p:nvPr/>
        </p:nvPicPr>
        <p:blipFill>
          <a:blip r:embed="rId3"/>
          <a:stretch>
            <a:fillRect/>
          </a:stretch>
        </p:blipFill>
        <p:spPr>
          <a:xfrm>
            <a:off x="10283791" y="106698"/>
            <a:ext cx="1747787" cy="1144588"/>
          </a:xfrm>
          <a:prstGeom prst="rect">
            <a:avLst/>
          </a:prstGeom>
        </p:spPr>
      </p:pic>
    </p:spTree>
    <p:extLst>
      <p:ext uri="{BB962C8B-B14F-4D97-AF65-F5344CB8AC3E}">
        <p14:creationId xmlns:p14="http://schemas.microsoft.com/office/powerpoint/2010/main" val="152724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BE40BC-6826-4789-B041-E40A785606E8}"/>
              </a:ext>
            </a:extLst>
          </p:cNvPr>
          <p:cNvSpPr>
            <a:spLocks noGrp="1"/>
          </p:cNvSpPr>
          <p:nvPr>
            <p:ph idx="1"/>
          </p:nvPr>
        </p:nvSpPr>
        <p:spPr>
          <a:xfrm>
            <a:off x="5165559" y="1825624"/>
            <a:ext cx="6833936" cy="5032375"/>
          </a:xfrm>
        </p:spPr>
        <p:txBody>
          <a:bodyPr>
            <a:normAutofit/>
          </a:bodyPr>
          <a:lstStyle/>
          <a:p>
            <a:pPr marL="0" indent="0" algn="just">
              <a:buNone/>
            </a:pPr>
            <a:r>
              <a:rPr lang="es-MX" sz="3200" dirty="0">
                <a:latin typeface="Franklin Gothic Demi Cond" panose="020B0706030402020204" pitchFamily="34" charset="0"/>
              </a:rPr>
              <a:t>A lo largo del siglo XX, el teatro para niños ganó </a:t>
            </a:r>
            <a:r>
              <a:rPr lang="es-MX" sz="3200" dirty="0">
                <a:solidFill>
                  <a:srgbClr val="FF0000"/>
                </a:solidFill>
                <a:latin typeface="Franklin Gothic Demi Cond" panose="020B0706030402020204" pitchFamily="34" charset="0"/>
              </a:rPr>
              <a:t>reconocimiento como una forma artística y pedagógica</a:t>
            </a:r>
            <a:r>
              <a:rPr lang="es-MX" sz="3200" dirty="0">
                <a:latin typeface="Franklin Gothic Demi Cond" panose="020B0706030402020204" pitchFamily="34" charset="0"/>
              </a:rPr>
              <a:t>. Se crearon compañías especializadas y festivales dedicados exclusivamente a obras infantiles. Autores como </a:t>
            </a:r>
            <a:r>
              <a:rPr lang="es-MX" sz="3200" dirty="0" err="1">
                <a:latin typeface="Franklin Gothic Demi Cond" panose="020B0706030402020204" pitchFamily="34" charset="0"/>
              </a:rPr>
              <a:t>Anton</a:t>
            </a:r>
            <a:r>
              <a:rPr lang="es-MX" sz="3200" dirty="0">
                <a:latin typeface="Franklin Gothic Demi Cond" panose="020B0706030402020204" pitchFamily="34" charset="0"/>
              </a:rPr>
              <a:t> Chejov, Eugène Ionesco, y en América, autores latinoamericanos, aportaron a un repertorio que </a:t>
            </a:r>
            <a:r>
              <a:rPr lang="es-MX" sz="3200" dirty="0">
                <a:solidFill>
                  <a:srgbClr val="FF0000"/>
                </a:solidFill>
                <a:latin typeface="Franklin Gothic Demi Cond" panose="020B0706030402020204" pitchFamily="34" charset="0"/>
              </a:rPr>
              <a:t>combina entretenimiento con educación</a:t>
            </a:r>
            <a:r>
              <a:rPr lang="es-MX" dirty="0">
                <a:latin typeface="Franklin Gothic Demi Cond" panose="020B0706030402020204" pitchFamily="34" charset="0"/>
              </a:rPr>
              <a:t>.</a:t>
            </a:r>
            <a:endParaRPr lang="es-CU" dirty="0">
              <a:latin typeface="Franklin Gothic Demi Cond" panose="020B0706030402020204" pitchFamily="34" charset="0"/>
            </a:endParaRPr>
          </a:p>
        </p:txBody>
      </p:sp>
      <p:pic>
        <p:nvPicPr>
          <p:cNvPr id="4" name="Imagen 3">
            <a:extLst>
              <a:ext uri="{FF2B5EF4-FFF2-40B4-BE49-F238E27FC236}">
                <a16:creationId xmlns:a16="http://schemas.microsoft.com/office/drawing/2014/main" id="{3F228ECB-FC06-4EDE-B849-A696B397869E}"/>
              </a:ext>
            </a:extLst>
          </p:cNvPr>
          <p:cNvPicPr>
            <a:picLocks noChangeAspect="1"/>
          </p:cNvPicPr>
          <p:nvPr/>
        </p:nvPicPr>
        <p:blipFill>
          <a:blip r:embed="rId2"/>
          <a:stretch>
            <a:fillRect/>
          </a:stretch>
        </p:blipFill>
        <p:spPr>
          <a:xfrm>
            <a:off x="1957775" y="244421"/>
            <a:ext cx="7474344" cy="1396105"/>
          </a:xfrm>
          <a:prstGeom prst="rect">
            <a:avLst/>
          </a:prstGeom>
        </p:spPr>
      </p:pic>
      <p:sp>
        <p:nvSpPr>
          <p:cNvPr id="5" name="Globo: flecha derecha 4">
            <a:extLst>
              <a:ext uri="{FF2B5EF4-FFF2-40B4-BE49-F238E27FC236}">
                <a16:creationId xmlns:a16="http://schemas.microsoft.com/office/drawing/2014/main" id="{FD38B3CB-4461-4904-B23F-1A8D251633DC}"/>
              </a:ext>
            </a:extLst>
          </p:cNvPr>
          <p:cNvSpPr/>
          <p:nvPr/>
        </p:nvSpPr>
        <p:spPr>
          <a:xfrm>
            <a:off x="561473" y="2183159"/>
            <a:ext cx="5133474" cy="3636270"/>
          </a:xfrm>
          <a:prstGeom prst="rightArrowCallout">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latin typeface="Franklin Gothic Demi Cond" panose="020B0706030402020204" pitchFamily="34" charset="0"/>
              </a:rPr>
              <a:t>Siglo XX y el reconocimiento del teatro infantil</a:t>
            </a:r>
            <a:endParaRPr lang="es-CU" sz="3200" dirty="0">
              <a:latin typeface="Franklin Gothic Demi Cond" panose="020B0706030402020204" pitchFamily="34" charset="0"/>
            </a:endParaRPr>
          </a:p>
        </p:txBody>
      </p:sp>
      <p:pic>
        <p:nvPicPr>
          <p:cNvPr id="6" name="Imagen 5">
            <a:extLst>
              <a:ext uri="{FF2B5EF4-FFF2-40B4-BE49-F238E27FC236}">
                <a16:creationId xmlns:a16="http://schemas.microsoft.com/office/drawing/2014/main" id="{211EEACC-366B-4159-9762-63D31641812C}"/>
              </a:ext>
            </a:extLst>
          </p:cNvPr>
          <p:cNvPicPr>
            <a:picLocks noChangeAspect="1"/>
          </p:cNvPicPr>
          <p:nvPr/>
        </p:nvPicPr>
        <p:blipFill>
          <a:blip r:embed="rId3"/>
          <a:stretch>
            <a:fillRect/>
          </a:stretch>
        </p:blipFill>
        <p:spPr>
          <a:xfrm>
            <a:off x="10476297" y="0"/>
            <a:ext cx="1523198" cy="1541475"/>
          </a:xfrm>
          <a:prstGeom prst="rect">
            <a:avLst/>
          </a:prstGeom>
        </p:spPr>
      </p:pic>
    </p:spTree>
    <p:extLst>
      <p:ext uri="{BB962C8B-B14F-4D97-AF65-F5344CB8AC3E}">
        <p14:creationId xmlns:p14="http://schemas.microsoft.com/office/powerpoint/2010/main" val="116401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E4D9A11-63B7-4960-9274-54B798B9ACD2}"/>
              </a:ext>
            </a:extLst>
          </p:cNvPr>
          <p:cNvSpPr/>
          <p:nvPr/>
        </p:nvSpPr>
        <p:spPr>
          <a:xfrm>
            <a:off x="1291389" y="104274"/>
            <a:ext cx="8205537"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latin typeface="Franklin Gothic Demi Cond" panose="020B0706030402020204" pitchFamily="34" charset="0"/>
              </a:rPr>
              <a:t>Historia del teatro para niños en Cuba</a:t>
            </a:r>
            <a:endParaRPr lang="es-CU" sz="4000" dirty="0">
              <a:latin typeface="Franklin Gothic Demi Cond" panose="020B0706030402020204" pitchFamily="34" charset="0"/>
            </a:endParaRPr>
          </a:p>
        </p:txBody>
      </p:sp>
      <p:sp>
        <p:nvSpPr>
          <p:cNvPr id="5" name="Rectángulo 4">
            <a:extLst>
              <a:ext uri="{FF2B5EF4-FFF2-40B4-BE49-F238E27FC236}">
                <a16:creationId xmlns:a16="http://schemas.microsoft.com/office/drawing/2014/main" id="{764A0905-74C2-42EE-92FE-461D6490DEE4}"/>
              </a:ext>
            </a:extLst>
          </p:cNvPr>
          <p:cNvSpPr/>
          <p:nvPr/>
        </p:nvSpPr>
        <p:spPr>
          <a:xfrm>
            <a:off x="304798" y="1184521"/>
            <a:ext cx="11702717" cy="1384995"/>
          </a:xfrm>
          <a:prstGeom prst="rect">
            <a:avLst/>
          </a:prstGeom>
          <a:solidFill>
            <a:schemeClr val="accent1">
              <a:lumMod val="40000"/>
              <a:lumOff val="60000"/>
            </a:schemeClr>
          </a:solidFill>
          <a:ln w="9525">
            <a:solidFill>
              <a:schemeClr val="tx1"/>
            </a:solidFill>
          </a:ln>
        </p:spPr>
        <p:txBody>
          <a:bodyPr wrap="square">
            <a:spAutoFit/>
          </a:bodyPr>
          <a:lstStyle/>
          <a:p>
            <a:pPr algn="just"/>
            <a:r>
              <a:rPr lang="es-MX" sz="2800" dirty="0">
                <a:latin typeface="Franklin Gothic Demi Cond" panose="020B0706030402020204" pitchFamily="34" charset="0"/>
              </a:rPr>
              <a:t>Se estrena en 1946 la obra “Caperucita roja" de Modesto Centeno y “Poemas con niños”, de Nicolás Guillén , para actores </a:t>
            </a:r>
          </a:p>
          <a:p>
            <a:pPr algn="just"/>
            <a:r>
              <a:rPr lang="es-MX" sz="2800" dirty="0">
                <a:latin typeface="Franklin Gothic Demi Cond" panose="020B0706030402020204" pitchFamily="34" charset="0"/>
              </a:rPr>
              <a:t>1956- “</a:t>
            </a:r>
            <a:r>
              <a:rPr lang="es-MX" sz="2800" dirty="0" err="1">
                <a:latin typeface="Franklin Gothic Demi Cond" panose="020B0706030402020204" pitchFamily="34" charset="0"/>
              </a:rPr>
              <a:t>Pelisín</a:t>
            </a:r>
            <a:r>
              <a:rPr lang="es-MX" sz="2800" dirty="0">
                <a:latin typeface="Franklin Gothic Demi Cond" panose="020B0706030402020204" pitchFamily="34" charset="0"/>
              </a:rPr>
              <a:t> y los pájaros” , obra de Dora Alonso para el teatro Guiñol</a:t>
            </a:r>
            <a:endParaRPr lang="es-CU" sz="2800" dirty="0">
              <a:latin typeface="Franklin Gothic Demi Cond" panose="020B0706030402020204" pitchFamily="34" charset="0"/>
            </a:endParaRPr>
          </a:p>
        </p:txBody>
      </p:sp>
      <p:sp>
        <p:nvSpPr>
          <p:cNvPr id="6" name="Rectángulo 5">
            <a:extLst>
              <a:ext uri="{FF2B5EF4-FFF2-40B4-BE49-F238E27FC236}">
                <a16:creationId xmlns:a16="http://schemas.microsoft.com/office/drawing/2014/main" id="{D35CF1D5-2637-41B4-88C1-DFFED32E858D}"/>
              </a:ext>
            </a:extLst>
          </p:cNvPr>
          <p:cNvSpPr/>
          <p:nvPr/>
        </p:nvSpPr>
        <p:spPr>
          <a:xfrm>
            <a:off x="342044" y="2735362"/>
            <a:ext cx="11694696" cy="2246769"/>
          </a:xfrm>
          <a:prstGeom prst="rect">
            <a:avLst/>
          </a:prstGeom>
          <a:solidFill>
            <a:schemeClr val="accent1">
              <a:lumMod val="40000"/>
              <a:lumOff val="60000"/>
            </a:schemeClr>
          </a:solidFill>
          <a:ln w="12700">
            <a:solidFill>
              <a:schemeClr val="tx1"/>
            </a:solidFill>
          </a:ln>
        </p:spPr>
        <p:txBody>
          <a:bodyPr wrap="square">
            <a:spAutoFit/>
          </a:bodyPr>
          <a:lstStyle/>
          <a:p>
            <a:r>
              <a:rPr lang="es-MX" sz="2800" dirty="0">
                <a:latin typeface="Franklin Gothic Demi Cond" panose="020B0706030402020204" pitchFamily="34" charset="0"/>
              </a:rPr>
              <a:t>Tras la Revolución Cubana, se promovió el desarrollo del teatro infantil como una herramienta educativa y cultural. Instituciones como el Instituto Cubano del Arte y la Industria Cinematográfica (ICAIC) y la creación del Consejo Nacional de Cultura jugaron papeles fundamentales.</a:t>
            </a:r>
          </a:p>
          <a:p>
            <a:r>
              <a:rPr lang="es-CU" sz="2800" dirty="0">
                <a:latin typeface="Franklin Gothic Demi Cond" panose="020B0706030402020204" pitchFamily="34" charset="0"/>
              </a:rPr>
              <a:t>1963- </a:t>
            </a:r>
            <a:r>
              <a:rPr lang="es-ES" sz="2800" dirty="0">
                <a:latin typeface="Franklin Gothic Demi Cond" panose="020B0706030402020204" pitchFamily="34" charset="0"/>
              </a:rPr>
              <a:t>Se crea el Teatro Nacional de Guiñol</a:t>
            </a:r>
            <a:endParaRPr lang="es-CU" sz="2800" dirty="0">
              <a:latin typeface="Franklin Gothic Demi Cond" panose="020B0706030402020204" pitchFamily="34" charset="0"/>
            </a:endParaRPr>
          </a:p>
        </p:txBody>
      </p:sp>
      <p:sp>
        <p:nvSpPr>
          <p:cNvPr id="7" name="Rectángulo 6">
            <a:extLst>
              <a:ext uri="{FF2B5EF4-FFF2-40B4-BE49-F238E27FC236}">
                <a16:creationId xmlns:a16="http://schemas.microsoft.com/office/drawing/2014/main" id="{80330FEB-48DE-4964-A157-6613FBB04E11}"/>
              </a:ext>
            </a:extLst>
          </p:cNvPr>
          <p:cNvSpPr/>
          <p:nvPr/>
        </p:nvSpPr>
        <p:spPr>
          <a:xfrm>
            <a:off x="312819" y="5147979"/>
            <a:ext cx="11694696" cy="1384995"/>
          </a:xfrm>
          <a:prstGeom prst="rect">
            <a:avLst/>
          </a:prstGeom>
          <a:solidFill>
            <a:schemeClr val="accent1">
              <a:lumMod val="40000"/>
              <a:lumOff val="60000"/>
            </a:schemeClr>
          </a:solidFill>
          <a:ln w="9525">
            <a:solidFill>
              <a:schemeClr val="tx1"/>
            </a:solidFill>
          </a:ln>
        </p:spPr>
        <p:txBody>
          <a:bodyPr wrap="square">
            <a:spAutoFit/>
          </a:bodyPr>
          <a:lstStyle/>
          <a:p>
            <a:r>
              <a:rPr lang="es-MX" sz="2800" dirty="0">
                <a:latin typeface="Franklin Gothic Demi Cond" panose="020B0706030402020204" pitchFamily="34" charset="0"/>
              </a:rPr>
              <a:t>Hoy en Cuba, el teatro infantil es una parte integral de la oferta cultural, con festivales nacionales, obras en teatros y espacios no convencionales y una fuerte presencia en las escuelas y comunidades.</a:t>
            </a:r>
            <a:endParaRPr lang="es-CU" sz="2800" dirty="0">
              <a:latin typeface="Franklin Gothic Demi Cond" panose="020B0706030402020204" pitchFamily="34" charset="0"/>
            </a:endParaRPr>
          </a:p>
        </p:txBody>
      </p:sp>
      <p:pic>
        <p:nvPicPr>
          <p:cNvPr id="8" name="Imagen 7">
            <a:extLst>
              <a:ext uri="{FF2B5EF4-FFF2-40B4-BE49-F238E27FC236}">
                <a16:creationId xmlns:a16="http://schemas.microsoft.com/office/drawing/2014/main" id="{9E6E8CE3-358F-42FD-BF0A-603C8FA9B70B}"/>
              </a:ext>
            </a:extLst>
          </p:cNvPr>
          <p:cNvPicPr>
            <a:picLocks noChangeAspect="1"/>
          </p:cNvPicPr>
          <p:nvPr/>
        </p:nvPicPr>
        <p:blipFill>
          <a:blip r:embed="rId2"/>
          <a:stretch>
            <a:fillRect/>
          </a:stretch>
        </p:blipFill>
        <p:spPr>
          <a:xfrm>
            <a:off x="10612654" y="1"/>
            <a:ext cx="1394861" cy="1018674"/>
          </a:xfrm>
          <a:prstGeom prst="rect">
            <a:avLst/>
          </a:prstGeom>
        </p:spPr>
      </p:pic>
    </p:spTree>
    <p:extLst>
      <p:ext uri="{BB962C8B-B14F-4D97-AF65-F5344CB8AC3E}">
        <p14:creationId xmlns:p14="http://schemas.microsoft.com/office/powerpoint/2010/main" val="1249490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1102</Words>
  <Application>Microsoft Office PowerPoint</Application>
  <PresentationFormat>Panorámica</PresentationFormat>
  <Paragraphs>76</Paragraphs>
  <Slides>19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Franklin Gothic Demi Cond</vt:lpstr>
      <vt:lpstr>Franklin Gothic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Posibilidades educativas que desarrolla el teatro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TAMARA</dc:creator>
  <cp:lastModifiedBy>TAMARA</cp:lastModifiedBy>
  <cp:revision>5</cp:revision>
  <dcterms:created xsi:type="dcterms:W3CDTF">2025-11-15T04:02:28Z</dcterms:created>
  <dcterms:modified xsi:type="dcterms:W3CDTF">2025-11-16T03:12:09Z</dcterms:modified>
</cp:coreProperties>
</file>