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8"/>
  </p:notesMasterIdLst>
  <p:sldIdLst>
    <p:sldId id="261" r:id="rId4"/>
    <p:sldId id="256" r:id="rId5"/>
    <p:sldId id="1723" r:id="rId6"/>
    <p:sldId id="1724" r:id="rId7"/>
    <p:sldId id="1725" r:id="rId8"/>
    <p:sldId id="1726" r:id="rId9"/>
    <p:sldId id="1727" r:id="rId10"/>
    <p:sldId id="1728" r:id="rId11"/>
    <p:sldId id="1729" r:id="rId12"/>
    <p:sldId id="1730" r:id="rId13"/>
    <p:sldId id="259" r:id="rId14"/>
    <p:sldId id="312" r:id="rId15"/>
    <p:sldId id="311" r:id="rId16"/>
    <p:sldId id="275" r:id="rId17"/>
    <p:sldId id="274" r:id="rId18"/>
    <p:sldId id="303" r:id="rId19"/>
    <p:sldId id="304" r:id="rId20"/>
    <p:sldId id="273" r:id="rId21"/>
    <p:sldId id="1732" r:id="rId22"/>
    <p:sldId id="289" r:id="rId23"/>
    <p:sldId id="258" r:id="rId24"/>
    <p:sldId id="294" r:id="rId25"/>
    <p:sldId id="295" r:id="rId26"/>
    <p:sldId id="305" r:id="rId27"/>
    <p:sldId id="296" r:id="rId28"/>
    <p:sldId id="313" r:id="rId29"/>
    <p:sldId id="291" r:id="rId30"/>
    <p:sldId id="290" r:id="rId31"/>
    <p:sldId id="279" r:id="rId32"/>
    <p:sldId id="1720" r:id="rId33"/>
    <p:sldId id="1721" r:id="rId34"/>
    <p:sldId id="1722" r:id="rId35"/>
    <p:sldId id="306" r:id="rId36"/>
    <p:sldId id="297" r:id="rId37"/>
    <p:sldId id="299" r:id="rId38"/>
    <p:sldId id="1140" r:id="rId39"/>
    <p:sldId id="307" r:id="rId40"/>
    <p:sldId id="309" r:id="rId41"/>
    <p:sldId id="280" r:id="rId42"/>
    <p:sldId id="284" r:id="rId43"/>
    <p:sldId id="1717" r:id="rId44"/>
    <p:sldId id="1718" r:id="rId45"/>
    <p:sldId id="1719" r:id="rId46"/>
    <p:sldId id="301"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Julia" initials="MJ" lastIdx="1" clrIdx="0">
    <p:extLst>
      <p:ext uri="{19B8F6BF-5375-455C-9EA6-DF929625EA0E}">
        <p15:presenceInfo xmlns:p15="http://schemas.microsoft.com/office/powerpoint/2012/main" userId="Maria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4B04"/>
    <a:srgbClr val="9900CC"/>
    <a:srgbClr val="FF9900"/>
    <a:srgbClr val="D99B01"/>
    <a:srgbClr val="FF66CC"/>
    <a:srgbClr val="FF67AC"/>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90" d="100"/>
          <a:sy n="90" d="100"/>
        </p:scale>
        <p:origin x="75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E2D15-F25E-40A4-A10A-4C9AFA0BFA6E}"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AC8A1-FE35-4092-9242-A4D70C7FFD2F}" type="slidenum">
              <a:rPr lang="en-US" smtClean="0"/>
              <a:t>‹Nº›</a:t>
            </a:fld>
            <a:endParaRPr lang="en-US"/>
          </a:p>
        </p:txBody>
      </p:sp>
    </p:spTree>
    <p:extLst>
      <p:ext uri="{BB962C8B-B14F-4D97-AF65-F5344CB8AC3E}">
        <p14:creationId xmlns:p14="http://schemas.microsoft.com/office/powerpoint/2010/main" val="32451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45AC8A1-FE35-4092-9242-A4D70C7FFD2F}" type="slidenum">
              <a:rPr lang="en-US" smtClean="0"/>
              <a:t>12</a:t>
            </a:fld>
            <a:endParaRPr lang="en-US"/>
          </a:p>
        </p:txBody>
      </p:sp>
    </p:spTree>
    <p:extLst>
      <p:ext uri="{BB962C8B-B14F-4D97-AF65-F5344CB8AC3E}">
        <p14:creationId xmlns:p14="http://schemas.microsoft.com/office/powerpoint/2010/main" val="2554025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318" y="2724455"/>
            <a:ext cx="8093364" cy="1231117"/>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5317" y="1350110"/>
            <a:ext cx="8093366" cy="1068936"/>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pic>
        <p:nvPicPr>
          <p:cNvPr id="7" name="Picture 6" descr="E:\websites\free-power-point-templates\2012\logos.png">
            <a:extLst>
              <a:ext uri="{FF2B5EF4-FFF2-40B4-BE49-F238E27FC236}">
                <a16:creationId xmlns:a16="http://schemas.microsoft.com/office/drawing/2014/main" id="{C83626FB-E8F8-4803-8EC8-BF03248BCF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B9865-F792-07B1-1C02-AF6A9EBD72D8}"/>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5520414-13EA-AF46-A2C6-08F802ECF6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D6BC29E-6FEC-5973-1076-BC984A9820FD}"/>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75031484-3945-BF83-8A07-5A2B7EB0F9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3C6C0-5946-A695-8C7A-19C6B0D74428}"/>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147727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881CE-D98B-F908-09FF-F25EFA61D1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31E414-FFEA-BA9A-455E-8139CCF511A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C81780-924F-284B-A61C-4FFC9510371F}"/>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A514FB89-D8FD-8F54-7AA7-B0BF07EAC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5E778-FF13-BB0F-238C-E1B6DE97F474}"/>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181930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7529B-F387-2F82-3B02-DEC1BA0E1CF6}"/>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63C0AC-9654-BF2C-D00F-6F1CE199B19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8F1029-6110-25C5-5C0B-0D76317E45E1}"/>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EBC76BC6-37FC-3AAF-4FE2-85C0612D7E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BD7E33-25AB-36E4-EAF3-640923F55558}"/>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388191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7C9FA-46DE-9463-5DE2-8CCCD768836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C69538-268B-8DB0-2763-25939789366E}"/>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3FB7A1A-216D-81E5-39F4-FF338EB6BD41}"/>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3D2542-5811-F779-ED21-2F601A5B74F9}"/>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6" name="Marcador de pie de página 5">
            <a:extLst>
              <a:ext uri="{FF2B5EF4-FFF2-40B4-BE49-F238E27FC236}">
                <a16:creationId xmlns:a16="http://schemas.microsoft.com/office/drawing/2014/main" id="{E416A150-2050-F882-2384-C9BD4E6B34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BDA71A-5954-BED5-C3BB-529B74555A76}"/>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397562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16188-E835-2C75-6FA5-20F372CD3832}"/>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FD4BE8-8029-CA00-0EFE-FCB053DA397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23C94F-DFB1-32CD-AA01-954BD0366DC8}"/>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737960D-2ECB-769F-B0C1-500DE51556B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1ED0735-6E5A-A8B0-2049-B0E762093357}"/>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C53B7C-A97D-C9FC-9269-FB01D95D6F12}"/>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8" name="Marcador de pie de página 7">
            <a:extLst>
              <a:ext uri="{FF2B5EF4-FFF2-40B4-BE49-F238E27FC236}">
                <a16:creationId xmlns:a16="http://schemas.microsoft.com/office/drawing/2014/main" id="{4AA16E47-6931-E8CE-D949-3A821CDDC60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C93618A-74C8-3A17-CE01-C6091DDE3B4E}"/>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265770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21F24-285E-96EC-2AA9-E34FD5BE927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B7C1702-72C4-9F54-EA42-4F64ADB03605}"/>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4" name="Marcador de pie de página 3">
            <a:extLst>
              <a:ext uri="{FF2B5EF4-FFF2-40B4-BE49-F238E27FC236}">
                <a16:creationId xmlns:a16="http://schemas.microsoft.com/office/drawing/2014/main" id="{501CE350-1CB8-9ECA-3002-21D1D2911F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EF62F3-619D-ABD2-BE31-961129A441F6}"/>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298651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FE536C-035A-C541-02C9-E6C15B75D02F}"/>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3" name="Marcador de pie de página 2">
            <a:extLst>
              <a:ext uri="{FF2B5EF4-FFF2-40B4-BE49-F238E27FC236}">
                <a16:creationId xmlns:a16="http://schemas.microsoft.com/office/drawing/2014/main" id="{D25FBCFB-5DB8-0549-06B0-9B47CD91662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4ABF081-C164-0F14-CB1B-9B794707B1A7}"/>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357847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29"/>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4"/>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18088-8C78-23AF-E1C4-CFA806ABE584}"/>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070C956-7A33-D8CE-7D45-FDCBA5FCDC9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1EAE249-089D-FCCE-9CE4-65BB708A04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325C43-42D8-25F9-C6FD-78EFC08D2FF8}"/>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6" name="Marcador de pie de página 5">
            <a:extLst>
              <a:ext uri="{FF2B5EF4-FFF2-40B4-BE49-F238E27FC236}">
                <a16:creationId xmlns:a16="http://schemas.microsoft.com/office/drawing/2014/main" id="{92F9CE95-5B92-8F5F-D4DB-D2E18DE27A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352631-1BDF-ABC5-0650-449C86B87307}"/>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409306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7E6D6-1641-3649-C38A-20727EDD33F6}"/>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3029534-DD60-58F1-F6EC-BEFC3863485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ECC9D28B-C879-8244-4B50-65BFB6A8A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96E027-D497-3282-6387-9F4A731B35C5}"/>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6" name="Marcador de pie de página 5">
            <a:extLst>
              <a:ext uri="{FF2B5EF4-FFF2-40B4-BE49-F238E27FC236}">
                <a16:creationId xmlns:a16="http://schemas.microsoft.com/office/drawing/2014/main" id="{2A1FF50C-0661-FC5D-3F07-A392223108D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7AE1A8-4267-4B59-4423-489F5087AB30}"/>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302803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675B3-7649-364B-A7F8-4A3BBC8CC3A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B368D4F-47EA-3A13-284A-3CA32B3681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3A91D6-6B07-20C2-530F-CC193C1A27F4}"/>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FFB7E958-59EE-D72A-BB1C-9F234A835A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65202F-1B52-61DC-EC58-350648CA1C9C}"/>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238394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7BA094-C674-4B26-3F07-F090951D6255}"/>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B727B86-61D1-C0C6-5F9F-E02D437B25A8}"/>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B79E89-7730-AF59-A426-62D6E7587DF1}"/>
              </a:ext>
            </a:extLst>
          </p:cNvPr>
          <p:cNvSpPr>
            <a:spLocks noGrp="1"/>
          </p:cNvSpPr>
          <p:nvPr>
            <p:ph type="dt" sz="half" idx="10"/>
          </p:nvPr>
        </p:nvSpPr>
        <p:spPr/>
        <p:txBody>
          <a:body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76639C85-DC75-5942-77A1-3D42162124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5D3F50-2451-E70A-E06A-74C0A7253DA5}"/>
              </a:ext>
            </a:extLst>
          </p:cNvPr>
          <p:cNvSpPr>
            <a:spLocks noGrp="1"/>
          </p:cNvSpPr>
          <p:nvPr>
            <p:ph type="sldNum" sz="quarter" idx="12"/>
          </p:nvPr>
        </p:nvSpPr>
        <p:spPr/>
        <p:txBody>
          <a:bodyPr/>
          <a:lstStyle/>
          <a:p>
            <a:fld id="{234AA99D-975A-44A4-8F20-BD3767528B84}" type="slidenum">
              <a:rPr lang="es-ES" smtClean="0"/>
              <a:t>‹Nº›</a:t>
            </a:fld>
            <a:endParaRPr lang="es-ES"/>
          </a:p>
        </p:txBody>
      </p:sp>
    </p:spTree>
    <p:extLst>
      <p:ext uri="{BB962C8B-B14F-4D97-AF65-F5344CB8AC3E}">
        <p14:creationId xmlns:p14="http://schemas.microsoft.com/office/powerpoint/2010/main" val="1137220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184544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40647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58074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175064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547C3A-53BB-4E5C-8AC0-7D27C57FC543}" type="datetimeFigureOut">
              <a:rPr lang="es-EC" smtClean="0"/>
              <a:t>8/4/2026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581352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547C3A-53BB-4E5C-8AC0-7D27C57FC543}" type="datetimeFigureOut">
              <a:rPr lang="es-EC" smtClean="0"/>
              <a:t>8/4/2026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22733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6260905" cy="572644"/>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8559"/>
            <a:ext cx="626090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47C3A-53BB-4E5C-8AC0-7D27C57FC543}" type="datetimeFigureOut">
              <a:rPr lang="es-EC" smtClean="0"/>
              <a:t>8/4/2026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072542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70239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790697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001722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8E44C1C-751E-48C1-A1BD-5C813855A214}" type="slidenum">
              <a:rPr lang="es-EC" smtClean="0"/>
              <a:t>‹Nº›</a:t>
            </a:fld>
            <a:endParaRPr lang="es-EC"/>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1904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62583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8E44C1C-751E-48C1-A1BD-5C813855A214}" type="slidenum">
              <a:rPr lang="es-EC" smtClean="0"/>
              <a:t>‹Nº›</a:t>
            </a:fld>
            <a:endParaRPr lang="es-EC"/>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7957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E547C3A-53BB-4E5C-8AC0-7D27C57FC543}" type="datetimeFigureOut">
              <a:rPr lang="es-EC" smtClean="0"/>
              <a:t>8/4/2026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824349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3710952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547C3A-53BB-4E5C-8AC0-7D27C57FC543}" type="datetimeFigureOut">
              <a:rPr lang="es-EC" smtClean="0"/>
              <a:t>8/4/2026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E44C1C-751E-48C1-A1BD-5C813855A214}" type="slidenum">
              <a:rPr lang="es-EC" smtClean="0"/>
              <a:t>‹Nº›</a:t>
            </a:fld>
            <a:endParaRPr lang="es-EC"/>
          </a:p>
        </p:txBody>
      </p:sp>
    </p:spTree>
    <p:extLst>
      <p:ext uri="{BB962C8B-B14F-4D97-AF65-F5344CB8AC3E}">
        <p14:creationId xmlns:p14="http://schemas.microsoft.com/office/powerpoint/2010/main" val="27221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128470"/>
            <a:ext cx="8246071" cy="763525"/>
          </a:xfrm>
        </p:spPr>
        <p:txBody>
          <a:bodyPr>
            <a:normAutofit/>
          </a:bodyPr>
          <a:lstStyle>
            <a:lvl1pPr algn="l">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‹Nº›</a:t>
            </a:fld>
            <a:endParaRPr lang="en-US"/>
          </a:p>
        </p:txBody>
      </p:sp>
      <p:sp>
        <p:nvSpPr>
          <p:cNvPr id="7" name="TextBox 6">
            <a:extLst>
              <a:ext uri="{FF2B5EF4-FFF2-40B4-BE49-F238E27FC236}">
                <a16:creationId xmlns:a16="http://schemas.microsoft.com/office/drawing/2014/main" id="{C20DFF02-B701-4741-A3EA-0F184D940169}"/>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latin typeface="Dubai" panose="020B0503030403030204" pitchFamily="34" charset="-78"/>
              </a:rPr>
              <a:t>This presentation uses a free template provided by FPPT.com</a:t>
            </a:r>
          </a:p>
          <a:p>
            <a:r>
              <a:rPr lang="en-US" sz="1400">
                <a:solidFill>
                  <a:schemeClr val="bg1">
                    <a:lumMod val="65000"/>
                  </a:schemeClr>
                </a:solidFill>
                <a:latin typeface="Dubai" panose="020B0503030403030204" pitchFamily="34" charset="-78"/>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C7D3F0-F252-9646-D66B-8807A5DAF3F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2406C7D-CA16-DFEC-802A-FA5F253B1D6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3A59AD-C26D-420B-05A8-A2261631E72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61590D0-EBB7-4B9C-9557-9E5FBF10EB69}" type="datetimeFigureOut">
              <a:rPr lang="es-ES" smtClean="0"/>
              <a:t>08/04/2026</a:t>
            </a:fld>
            <a:endParaRPr lang="es-ES"/>
          </a:p>
        </p:txBody>
      </p:sp>
      <p:sp>
        <p:nvSpPr>
          <p:cNvPr id="5" name="Marcador de pie de página 4">
            <a:extLst>
              <a:ext uri="{FF2B5EF4-FFF2-40B4-BE49-F238E27FC236}">
                <a16:creationId xmlns:a16="http://schemas.microsoft.com/office/drawing/2014/main" id="{9110810A-8C6F-F2C7-F92E-58B93B91251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A5D7D5B-CBF2-94E4-8ADE-595EAA1F107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34AA99D-975A-44A4-8F20-BD3767528B84}" type="slidenum">
              <a:rPr lang="es-ES" smtClean="0"/>
              <a:t>‹Nº›</a:t>
            </a:fld>
            <a:endParaRPr lang="es-ES"/>
          </a:p>
        </p:txBody>
      </p:sp>
    </p:spTree>
    <p:extLst>
      <p:ext uri="{BB962C8B-B14F-4D97-AF65-F5344CB8AC3E}">
        <p14:creationId xmlns:p14="http://schemas.microsoft.com/office/powerpoint/2010/main" val="4518585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CE547C3A-53BB-4E5C-8AC0-7D27C57FC543}" type="datetimeFigureOut">
              <a:rPr lang="es-EC" smtClean="0"/>
              <a:t>8/4/2026</a:t>
            </a:fld>
            <a:endParaRPr lang="es-EC"/>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E8E44C1C-751E-48C1-A1BD-5C813855A214}" type="slidenum">
              <a:rPr lang="es-EC" smtClean="0"/>
              <a:t>‹Nº›</a:t>
            </a:fld>
            <a:endParaRPr lang="es-EC"/>
          </a:p>
        </p:txBody>
      </p:sp>
    </p:spTree>
    <p:extLst>
      <p:ext uri="{BB962C8B-B14F-4D97-AF65-F5344CB8AC3E}">
        <p14:creationId xmlns:p14="http://schemas.microsoft.com/office/powerpoint/2010/main" val="29459473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cubadebate.cu/autor/jorge-nunez-jover/" TargetMode="External"/><Relationship Id="rId2" Type="http://schemas.openxmlformats.org/officeDocument/2006/relationships/hyperlink" Target="http://www.cubadebate.cu/autor/miguel-diaz-canel/"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cubadebate.cu/autor/jorge-nunez-jover/" TargetMode="External"/><Relationship Id="rId2" Type="http://schemas.openxmlformats.org/officeDocument/2006/relationships/hyperlink" Target="http://www.cubadebate.cu/autor/miguel-diaz-canel/"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19045"/>
            <a:ext cx="4724705" cy="1832459"/>
          </a:xfrm>
        </p:spPr>
        <p:txBody>
          <a:bodyPr>
            <a:normAutofit fontScale="90000"/>
          </a:bodyPr>
          <a:lstStyle/>
          <a:p>
            <a:pPr algn="ctr"/>
            <a:r>
              <a:rPr lang="en-US" b="1" dirty="0"/>
              <a:t>SIATEMA DE GESTIÓN DE GOBIERNO BASADO EN CIENCIA E INNOVACIÓN</a:t>
            </a:r>
          </a:p>
        </p:txBody>
      </p:sp>
      <p:sp>
        <p:nvSpPr>
          <p:cNvPr id="3" name="Subtitle 2"/>
          <p:cNvSpPr>
            <a:spLocks noGrp="1"/>
          </p:cNvSpPr>
          <p:nvPr>
            <p:ph type="subTitle" idx="1"/>
          </p:nvPr>
        </p:nvSpPr>
        <p:spPr>
          <a:xfrm>
            <a:off x="143554" y="1044700"/>
            <a:ext cx="3512215" cy="1068935"/>
          </a:xfrm>
        </p:spPr>
        <p:txBody>
          <a:bodyPr>
            <a:normAutofit/>
          </a:bodyPr>
          <a:lstStyle/>
          <a:p>
            <a:pPr algn="ctr">
              <a:lnSpc>
                <a:spcPct val="110000"/>
              </a:lnSpc>
            </a:pPr>
            <a:r>
              <a:rPr lang="en-US" sz="1600" b="1" dirty="0">
                <a:solidFill>
                  <a:schemeClr val="tx2">
                    <a:lumMod val="50000"/>
                  </a:schemeClr>
                </a:solidFill>
                <a:latin typeface="+mj-lt"/>
                <a:cs typeface="Arial" pitchFamily="34" charset="0"/>
              </a:rPr>
              <a:t>UNIVERSIDAD DE ARTEMISA</a:t>
            </a:r>
          </a:p>
          <a:p>
            <a:pPr algn="ctr">
              <a:lnSpc>
                <a:spcPct val="110000"/>
              </a:lnSpc>
            </a:pPr>
            <a:r>
              <a:rPr lang="en-US" sz="1600" b="1" dirty="0">
                <a:solidFill>
                  <a:schemeClr val="tx2">
                    <a:lumMod val="50000"/>
                  </a:schemeClr>
                </a:solidFill>
                <a:latin typeface="+mj-lt"/>
                <a:cs typeface="Arial" pitchFamily="34" charset="0"/>
              </a:rPr>
              <a:t>GRUPO  DE SUPERACIÓN DE CUADROS</a:t>
            </a:r>
          </a:p>
        </p:txBody>
      </p:sp>
      <p:pic>
        <p:nvPicPr>
          <p:cNvPr id="4" name="Picture 5" descr="UA">
            <a:extLst>
              <a:ext uri="{FF2B5EF4-FFF2-40B4-BE49-F238E27FC236}">
                <a16:creationId xmlns:a16="http://schemas.microsoft.com/office/drawing/2014/main" id="{C986493E-3BBB-4CE2-A5C8-A3776ADAE5D7}"/>
              </a:ext>
            </a:extLst>
          </p:cNvPr>
          <p:cNvPicPr>
            <a:picLocks noChangeAspect="1" noChangeArrowheads="1"/>
          </p:cNvPicPr>
          <p:nvPr/>
        </p:nvPicPr>
        <p:blipFill>
          <a:blip r:embed="rId2"/>
          <a:srcRect/>
          <a:stretch>
            <a:fillRect/>
          </a:stretch>
        </p:blipFill>
        <p:spPr bwMode="auto">
          <a:xfrm>
            <a:off x="1365195" y="433881"/>
            <a:ext cx="862353" cy="648660"/>
          </a:xfrm>
          <a:prstGeom prst="rect">
            <a:avLst/>
          </a:prstGeom>
          <a:noFill/>
          <a:ln w="9525">
            <a:noFill/>
            <a:miter lim="800000"/>
            <a:headEnd/>
            <a:tailEnd/>
          </a:ln>
        </p:spPr>
      </p:pic>
    </p:spTree>
    <p:extLst>
      <p:ext uri="{BB962C8B-B14F-4D97-AF65-F5344CB8AC3E}">
        <p14:creationId xmlns:p14="http://schemas.microsoft.com/office/powerpoint/2010/main" val="10696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466696" y="739290"/>
            <a:ext cx="8246070" cy="916229"/>
          </a:xfrm>
        </p:spPr>
        <p:txBody>
          <a:bodyPr>
            <a:normAutofit fontScale="90000"/>
          </a:bodyPr>
          <a:lstStyle/>
          <a:p>
            <a:r>
              <a:rPr lang="es-ES" b="1" dirty="0"/>
              <a:t>SISTEMA DE HABILIDADES: </a:t>
            </a:r>
            <a:br>
              <a:rPr lang="es-ES" b="1" dirty="0"/>
            </a:b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a:bodyPr>
          <a:lstStyle/>
          <a:p>
            <a:pPr marL="0" indent="0" algn="just">
              <a:buNone/>
            </a:pPr>
            <a:r>
              <a:rPr lang="es-ES" b="1" dirty="0"/>
              <a:t>4.Diseñar un proyecto de aplicación de la metodología de </a:t>
            </a:r>
            <a:r>
              <a:rPr lang="es-ES" b="1" dirty="0" err="1"/>
              <a:t>Design</a:t>
            </a:r>
            <a:r>
              <a:rPr lang="es-ES" b="1" dirty="0"/>
              <a:t> </a:t>
            </a:r>
            <a:r>
              <a:rPr lang="es-ES" b="1" dirty="0" err="1"/>
              <a:t>thinking</a:t>
            </a:r>
            <a:r>
              <a:rPr lang="es-ES" b="1" dirty="0"/>
              <a:t> o el diseño de pensamiento, desde el LIMP.</a:t>
            </a:r>
          </a:p>
          <a:p>
            <a:pPr marL="0" indent="0" algn="just">
              <a:buNone/>
            </a:pPr>
            <a:r>
              <a:rPr lang="es-ES" b="1" dirty="0"/>
              <a:t>5.Fundamentar la aplicación del método científico en la solución de problemas. </a:t>
            </a:r>
          </a:p>
          <a:p>
            <a:pPr marL="0" indent="0" algn="just">
              <a:buNone/>
            </a:pPr>
            <a:r>
              <a:rPr lang="es-ES" b="1" dirty="0"/>
              <a:t>6.Sistematizar la teoría y la práctica de la gestión para el desarrollo sostenible.</a:t>
            </a:r>
          </a:p>
        </p:txBody>
      </p:sp>
    </p:spTree>
    <p:extLst>
      <p:ext uri="{BB962C8B-B14F-4D97-AF65-F5344CB8AC3E}">
        <p14:creationId xmlns:p14="http://schemas.microsoft.com/office/powerpoint/2010/main" val="244724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5">
            <a:extLst>
              <a:ext uri="{FF2B5EF4-FFF2-40B4-BE49-F238E27FC236}">
                <a16:creationId xmlns:a16="http://schemas.microsoft.com/office/drawing/2014/main" id="{8431BE90-07DC-45EE-9F80-EBC26B6C9FBA}"/>
              </a:ext>
            </a:extLst>
          </p:cNvPr>
          <p:cNvSpPr/>
          <p:nvPr/>
        </p:nvSpPr>
        <p:spPr>
          <a:xfrm>
            <a:off x="345535" y="54095"/>
            <a:ext cx="4656580" cy="1221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Papel de la ciencia, la tecnología y la innovación, como componentes esenciales del debate político asociado al desarrollo</a:t>
            </a:r>
            <a:r>
              <a:rPr lang="es-ES" sz="2800" b="1" dirty="0"/>
              <a:t>.</a:t>
            </a:r>
            <a:endParaRPr lang="es-MX" sz="2800" b="1" dirty="0"/>
          </a:p>
        </p:txBody>
      </p:sp>
      <p:sp>
        <p:nvSpPr>
          <p:cNvPr id="4" name="CuadroTexto 3">
            <a:extLst>
              <a:ext uri="{FF2B5EF4-FFF2-40B4-BE49-F238E27FC236}">
                <a16:creationId xmlns:a16="http://schemas.microsoft.com/office/drawing/2014/main" id="{D0344E81-3F66-63A2-333D-F164BD6DEE28}"/>
              </a:ext>
            </a:extLst>
          </p:cNvPr>
          <p:cNvSpPr txBox="1"/>
          <p:nvPr/>
        </p:nvSpPr>
        <p:spPr>
          <a:xfrm>
            <a:off x="296260" y="2571750"/>
            <a:ext cx="4588932" cy="463075"/>
          </a:xfrm>
          <a:prstGeom prst="rect">
            <a:avLst/>
          </a:prstGeom>
          <a:noFill/>
        </p:spPr>
        <p:txBody>
          <a:bodyPr wrap="square">
            <a:spAutoFit/>
          </a:bodyPr>
          <a:lstStyle/>
          <a:p>
            <a:pPr marR="71755" algn="just">
              <a:lnSpc>
                <a:spcPct val="150000"/>
              </a:lnSpc>
              <a:spcAft>
                <a:spcPts val="10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esquinas redondeadas 5">
            <a:extLst>
              <a:ext uri="{FF2B5EF4-FFF2-40B4-BE49-F238E27FC236}">
                <a16:creationId xmlns:a16="http://schemas.microsoft.com/office/drawing/2014/main" id="{D5002AC2-5C89-8957-E55F-3CB7ECB637AD}"/>
              </a:ext>
            </a:extLst>
          </p:cNvPr>
          <p:cNvSpPr/>
          <p:nvPr/>
        </p:nvSpPr>
        <p:spPr>
          <a:xfrm>
            <a:off x="181542" y="1392973"/>
            <a:ext cx="4656580" cy="3087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71755" lvl="0" indent="0" algn="just" defTabSz="914400" rtl="0" eaLnBrk="1" fontAlgn="auto" latinLnBrk="0" hangingPunct="1">
              <a:lnSpc>
                <a:spcPct val="150000"/>
              </a:lnSpc>
              <a:spcBef>
                <a:spcPts val="0"/>
              </a:spcBef>
              <a:spcAft>
                <a:spcPts val="1000"/>
              </a:spcAft>
              <a:buClrTx/>
              <a:buSzTx/>
              <a:buFontTx/>
              <a:buNone/>
              <a:tabLst/>
              <a:defRPr/>
            </a:pPr>
            <a:endPar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71755" lvl="0" indent="0" algn="just" defTabSz="914400" rtl="0" eaLnBrk="1" fontAlgn="auto" latinLnBrk="0" hangingPunct="1">
              <a:lnSpc>
                <a:spcPct val="150000"/>
              </a:lnSpc>
              <a:spcBef>
                <a:spcPts val="0"/>
              </a:spcBef>
              <a:spcAft>
                <a:spcPts val="1000"/>
              </a:spcAft>
              <a:buClrTx/>
              <a:buSzTx/>
              <a:buFontTx/>
              <a:buNone/>
              <a:tabLst/>
              <a:defRPr/>
            </a:pPr>
            <a:r>
              <a:rPr kumimoji="0" lang="es-ES" sz="1800" b="1" i="0" u="none" strike="noStrike" kern="1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La ciencia, la tecnología y la innovación desempeñan un papel trascendental en la promoción de la productividad, la eficiencia, la creación de valor agregado, la humanización de las condiciones de trabajo, el impulso del bienestar y la garantía del desarrollo humano.</a:t>
            </a:r>
          </a:p>
          <a:p>
            <a:pPr algn="ctr"/>
            <a:endParaRPr lang="es-MX" sz="2800" b="1" dirty="0"/>
          </a:p>
        </p:txBody>
      </p:sp>
      <p:sp>
        <p:nvSpPr>
          <p:cNvPr id="11" name="Rectángulo: esquinas redondeadas 5">
            <a:extLst>
              <a:ext uri="{FF2B5EF4-FFF2-40B4-BE49-F238E27FC236}">
                <a16:creationId xmlns:a16="http://schemas.microsoft.com/office/drawing/2014/main" id="{39997FA0-B398-6B3B-3C4D-35D0D5BA95D7}"/>
              </a:ext>
            </a:extLst>
          </p:cNvPr>
          <p:cNvSpPr/>
          <p:nvPr/>
        </p:nvSpPr>
        <p:spPr>
          <a:xfrm>
            <a:off x="5335525" y="586585"/>
            <a:ext cx="3626933" cy="3714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71755" algn="just">
              <a:lnSpc>
                <a:spcPct val="150000"/>
              </a:lnSpc>
              <a:spcAft>
                <a:spcPts val="1000"/>
              </a:spcAft>
            </a:pPr>
            <a:r>
              <a:rPr lang="es-ES" b="1" kern="100" dirty="0">
                <a:latin typeface="Arial" panose="020B0604020202020204" pitchFamily="34" charset="0"/>
                <a:ea typeface="Calibri" panose="020F0502020204030204" pitchFamily="34" charset="0"/>
                <a:cs typeface="Times New Roman" panose="02020603050405020304" pitchFamily="18" charset="0"/>
              </a:rPr>
              <a:t>L</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a urgencia de rescatar la confianza en el elemento más dinamizador de nuestras sociedades: </a:t>
            </a:r>
            <a:r>
              <a:rPr lang="es-ES" sz="2400" b="1"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 ser humano y su actividad creativa.</a:t>
            </a:r>
            <a:endParaRPr lang="es-E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A0BCB84F-9E68-0300-7363-DE10E187329A}"/>
              </a:ext>
            </a:extLst>
          </p:cNvPr>
          <p:cNvSpPr txBox="1"/>
          <p:nvPr/>
        </p:nvSpPr>
        <p:spPr>
          <a:xfrm>
            <a:off x="1" y="4503139"/>
            <a:ext cx="9000444" cy="529119"/>
          </a:xfrm>
          <a:prstGeom prst="rect">
            <a:avLst/>
          </a:prstGeom>
          <a:noFill/>
        </p:spPr>
        <p:txBody>
          <a:bodyPr wrap="square">
            <a:spAutoFit/>
          </a:bodyPr>
          <a:lstStyle/>
          <a:p>
            <a:pPr marR="71755" algn="just">
              <a:lnSpc>
                <a:spcPct val="150000"/>
              </a:lnSpc>
              <a:spcAft>
                <a:spcPts val="1000"/>
              </a:spcAft>
            </a:pPr>
            <a:r>
              <a:rPr lang="es-ES" sz="1000" kern="100" dirty="0">
                <a:effectLst/>
                <a:latin typeface="Arial" panose="020B0604020202020204" pitchFamily="34" charset="0"/>
                <a:ea typeface="Calibri" panose="020F0502020204030204" pitchFamily="34" charset="0"/>
                <a:cs typeface="Times New Roman" panose="02020603050405020304" pitchFamily="18" charset="0"/>
              </a:rPr>
              <a:t>Discurso del presidente de la República de Cuba Miguel Díaz-Canel, en la sesión inaugural de la Cumbre de Jefes de Estado y Gobierno del Grupo de los 77 y China sobre los retos actuales del desarrollo: papel de la ciencia, la tecnología y la innovación. </a:t>
            </a:r>
            <a:r>
              <a:rPr lang="es-ES" sz="1000" kern="100" dirty="0" err="1">
                <a:effectLst/>
                <a:latin typeface="Arial" panose="020B0604020202020204" pitchFamily="34" charset="0"/>
                <a:ea typeface="Calibri" panose="020F0502020204030204" pitchFamily="34" charset="0"/>
                <a:cs typeface="Times New Roman" panose="02020603050405020304" pitchFamily="18" charset="0"/>
              </a:rPr>
              <a:t>Sep</a:t>
            </a:r>
            <a:r>
              <a:rPr lang="es-ES" sz="1000" kern="100" dirty="0">
                <a:effectLst/>
                <a:latin typeface="Arial" panose="020B0604020202020204" pitchFamily="34" charset="0"/>
                <a:ea typeface="Calibri" panose="020F0502020204030204" pitchFamily="34" charset="0"/>
                <a:cs typeface="Times New Roman" panose="02020603050405020304" pitchFamily="18" charset="0"/>
              </a:rPr>
              <a:t> 17 2023</a:t>
            </a:r>
            <a:endParaRPr lang="es-E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6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344E81-3F66-63A2-333D-F164BD6DEE28}"/>
              </a:ext>
            </a:extLst>
          </p:cNvPr>
          <p:cNvSpPr txBox="1"/>
          <p:nvPr/>
        </p:nvSpPr>
        <p:spPr>
          <a:xfrm>
            <a:off x="296260" y="2571750"/>
            <a:ext cx="4588932" cy="463075"/>
          </a:xfrm>
          <a:prstGeom prst="rect">
            <a:avLst/>
          </a:prstGeom>
          <a:noFill/>
        </p:spPr>
        <p:txBody>
          <a:bodyPr wrap="square">
            <a:spAutoFit/>
          </a:bodyPr>
          <a:lstStyle/>
          <a:p>
            <a:pPr marR="71755" algn="just">
              <a:lnSpc>
                <a:spcPct val="150000"/>
              </a:lnSpc>
              <a:spcAft>
                <a:spcPts val="100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E8F24A82-CBB2-5C1F-192D-1AC7520E8327}"/>
              </a:ext>
            </a:extLst>
          </p:cNvPr>
          <p:cNvSpPr txBox="1"/>
          <p:nvPr/>
        </p:nvSpPr>
        <p:spPr>
          <a:xfrm>
            <a:off x="448965" y="293946"/>
            <a:ext cx="4886560" cy="3735959"/>
          </a:xfrm>
          <a:prstGeom prst="rect">
            <a:avLst/>
          </a:prstGeom>
          <a:noFill/>
        </p:spPr>
        <p:txBody>
          <a:bodyPr wrap="square">
            <a:spAutoFit/>
          </a:bodyPr>
          <a:lstStyle/>
          <a:p>
            <a:pPr marR="71755" algn="just">
              <a:lnSpc>
                <a:spcPct val="150000"/>
              </a:lnSpc>
              <a:spcAft>
                <a:spcPts val="1000"/>
              </a:spcAft>
            </a:pPr>
            <a:r>
              <a:rPr lang="es-ES" sz="2000" b="1" kern="100" dirty="0">
                <a:effectLst/>
                <a:latin typeface="Arial" panose="020B0604020202020204" pitchFamily="34" charset="0"/>
                <a:ea typeface="Calibri" panose="020F0502020204030204" pitchFamily="34" charset="0"/>
                <a:cs typeface="Times New Roman" panose="02020603050405020304" pitchFamily="18" charset="0"/>
              </a:rPr>
              <a:t>Disponemos de un </a:t>
            </a:r>
            <a:r>
              <a:rPr lang="es-ES" sz="20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sistema de gestión de gobierno basado en ciencia e innovación</a:t>
            </a:r>
            <a:r>
              <a:rPr lang="es-ES" sz="2000" b="1" kern="100" dirty="0">
                <a:effectLst/>
                <a:latin typeface="Arial" panose="020B0604020202020204" pitchFamily="34" charset="0"/>
                <a:ea typeface="Calibri" panose="020F0502020204030204" pitchFamily="34" charset="0"/>
                <a:cs typeface="Times New Roman" panose="02020603050405020304" pitchFamily="18" charset="0"/>
              </a:rPr>
              <a:t>, que ha devenido en importante </a:t>
            </a:r>
            <a:r>
              <a:rPr lang="es-ES" sz="20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fortaleza</a:t>
            </a:r>
            <a:r>
              <a:rPr lang="es-ES" sz="2000" b="1" kern="100" dirty="0">
                <a:effectLst/>
                <a:latin typeface="Arial" panose="020B0604020202020204" pitchFamily="34" charset="0"/>
                <a:ea typeface="Calibri" panose="020F0502020204030204" pitchFamily="34" charset="0"/>
                <a:cs typeface="Times New Roman" panose="02020603050405020304" pitchFamily="18" charset="0"/>
              </a:rPr>
              <a:t> para la </a:t>
            </a:r>
            <a:r>
              <a:rPr lang="es-ES" sz="20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preservación de nuestra soberanía</a:t>
            </a:r>
            <a:r>
              <a:rPr lang="es-ES" sz="2000" b="1" kern="100" dirty="0">
                <a:effectLst/>
                <a:latin typeface="Arial" panose="020B0604020202020204" pitchFamily="34" charset="0"/>
                <a:ea typeface="Calibri" panose="020F0502020204030204" pitchFamily="34" charset="0"/>
                <a:cs typeface="Times New Roman" panose="02020603050405020304" pitchFamily="18" charset="0"/>
              </a:rPr>
              <a:t>, con su mejor expresión en la creación de vacunas propias contra la COVID-19.</a:t>
            </a:r>
            <a:endParaRPr lang="es-ES"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B8B93D4-5586-F688-3CE7-7BAA5CADB143}"/>
              </a:ext>
            </a:extLst>
          </p:cNvPr>
          <p:cNvSpPr txBox="1"/>
          <p:nvPr/>
        </p:nvSpPr>
        <p:spPr>
          <a:xfrm>
            <a:off x="1" y="4503139"/>
            <a:ext cx="9000444" cy="529119"/>
          </a:xfrm>
          <a:prstGeom prst="rect">
            <a:avLst/>
          </a:prstGeom>
          <a:noFill/>
        </p:spPr>
        <p:txBody>
          <a:bodyPr wrap="square">
            <a:spAutoFit/>
          </a:bodyPr>
          <a:lstStyle/>
          <a:p>
            <a:pPr marR="71755" algn="just">
              <a:lnSpc>
                <a:spcPct val="150000"/>
              </a:lnSpc>
              <a:spcAft>
                <a:spcPts val="1000"/>
              </a:spcAft>
            </a:pPr>
            <a:r>
              <a:rPr lang="es-ES" sz="1000" kern="100" dirty="0">
                <a:effectLst/>
                <a:latin typeface="Arial" panose="020B0604020202020204" pitchFamily="34" charset="0"/>
                <a:ea typeface="Calibri" panose="020F0502020204030204" pitchFamily="34" charset="0"/>
                <a:cs typeface="Times New Roman" panose="02020603050405020304" pitchFamily="18" charset="0"/>
              </a:rPr>
              <a:t>Discurso del presidente de la República de Cuba Miguel Díaz-Canel, en la sesión inaugural de la Cumbre de Jefes de Estado y Gobierno del Grupo de los 77 y China sobre los retos actuales del desarrollo: papel de la ciencia, la tecnología y la innovación. </a:t>
            </a:r>
            <a:r>
              <a:rPr lang="es-ES" sz="1000" kern="100" dirty="0" err="1">
                <a:effectLst/>
                <a:latin typeface="Arial" panose="020B0604020202020204" pitchFamily="34" charset="0"/>
                <a:ea typeface="Calibri" panose="020F0502020204030204" pitchFamily="34" charset="0"/>
                <a:cs typeface="Times New Roman" panose="02020603050405020304" pitchFamily="18" charset="0"/>
              </a:rPr>
              <a:t>Sep</a:t>
            </a:r>
            <a:r>
              <a:rPr lang="es-ES" sz="1000" kern="100" dirty="0">
                <a:effectLst/>
                <a:latin typeface="Arial" panose="020B0604020202020204" pitchFamily="34" charset="0"/>
                <a:ea typeface="Calibri" panose="020F0502020204030204" pitchFamily="34" charset="0"/>
                <a:cs typeface="Times New Roman" panose="02020603050405020304" pitchFamily="18" charset="0"/>
              </a:rPr>
              <a:t> 17 2023</a:t>
            </a:r>
            <a:endParaRPr lang="es-E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E1185FA-A8B0-29D7-8100-A682387C3B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524" y="0"/>
            <a:ext cx="3808476" cy="4404210"/>
          </a:xfrm>
          <a:prstGeom prst="rect">
            <a:avLst/>
          </a:prstGeom>
          <a:noFill/>
          <a:ln>
            <a:noFill/>
          </a:ln>
        </p:spPr>
      </p:pic>
    </p:spTree>
    <p:extLst>
      <p:ext uri="{BB962C8B-B14F-4D97-AF65-F5344CB8AC3E}">
        <p14:creationId xmlns:p14="http://schemas.microsoft.com/office/powerpoint/2010/main" val="35327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5">
            <a:extLst>
              <a:ext uri="{FF2B5EF4-FFF2-40B4-BE49-F238E27FC236}">
                <a16:creationId xmlns:a16="http://schemas.microsoft.com/office/drawing/2014/main" id="{8431BE90-07DC-45EE-9F80-EBC26B6C9FBA}"/>
              </a:ext>
            </a:extLst>
          </p:cNvPr>
          <p:cNvSpPr/>
          <p:nvPr/>
        </p:nvSpPr>
        <p:spPr>
          <a:xfrm>
            <a:off x="237489" y="554747"/>
            <a:ext cx="5537128" cy="610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ANTECEDENTES INTERNACIONALES</a:t>
            </a:r>
            <a:endParaRPr lang="es-MX" sz="2800" b="1" dirty="0"/>
          </a:p>
        </p:txBody>
      </p:sp>
      <p:sp>
        <p:nvSpPr>
          <p:cNvPr id="8" name="CuadroTexto 6">
            <a:extLst>
              <a:ext uri="{FF2B5EF4-FFF2-40B4-BE49-F238E27FC236}">
                <a16:creationId xmlns:a16="http://schemas.microsoft.com/office/drawing/2014/main" id="{C1805AA9-D7A3-4A7B-A717-8C015478B663}"/>
              </a:ext>
            </a:extLst>
          </p:cNvPr>
          <p:cNvSpPr txBox="1"/>
          <p:nvPr/>
        </p:nvSpPr>
        <p:spPr>
          <a:xfrm>
            <a:off x="186744" y="1603201"/>
            <a:ext cx="6592944" cy="707886"/>
          </a:xfrm>
          <a:prstGeom prst="rect">
            <a:avLst/>
          </a:prstGeom>
          <a:noFill/>
        </p:spPr>
        <p:txBody>
          <a:bodyPr wrap="square" rtlCol="0">
            <a:spAutoFit/>
          </a:bodyPr>
          <a:lstStyle/>
          <a:p>
            <a:pPr marL="285750" indent="-285750" algn="just">
              <a:buFont typeface="Wingdings" panose="05000000000000000000" pitchFamily="2" charset="2"/>
              <a:buChar char="ü"/>
            </a:pPr>
            <a:r>
              <a:rPr lang="es-ES" sz="2000" b="1" dirty="0">
                <a:latin typeface="Arial" panose="020B0604020202020204" pitchFamily="34" charset="0"/>
                <a:cs typeface="Arial" panose="020B0604020202020204" pitchFamily="34" charset="0"/>
              </a:rPr>
              <a:t>La </a:t>
            </a:r>
            <a:r>
              <a:rPr lang="es-ES" sz="2000" b="1" dirty="0">
                <a:solidFill>
                  <a:srgbClr val="FF0000"/>
                </a:solidFill>
                <a:latin typeface="Arial" panose="020B0604020202020204" pitchFamily="34" charset="0"/>
                <a:cs typeface="Arial" panose="020B0604020202020204" pitchFamily="34" charset="0"/>
              </a:rPr>
              <a:t>Agenda 2030 y en los Objetivos de Desarrollo Sostenible </a:t>
            </a:r>
            <a:r>
              <a:rPr lang="es-ES" sz="2000" b="1" dirty="0">
                <a:latin typeface="Arial" panose="020B0604020202020204" pitchFamily="34" charset="0"/>
                <a:cs typeface="Arial" panose="020B0604020202020204" pitchFamily="34" charset="0"/>
              </a:rPr>
              <a:t>(ODS) </a:t>
            </a:r>
            <a:endParaRPr lang="es-MX" sz="2000" b="1" dirty="0">
              <a:latin typeface="Arial" panose="020B0604020202020204" pitchFamily="34" charset="0"/>
              <a:cs typeface="Arial" panose="020B0604020202020204" pitchFamily="34" charset="0"/>
            </a:endParaRPr>
          </a:p>
        </p:txBody>
      </p:sp>
      <p:pic>
        <p:nvPicPr>
          <p:cNvPr id="9" name="Imagen 4">
            <a:extLst>
              <a:ext uri="{FF2B5EF4-FFF2-40B4-BE49-F238E27FC236}">
                <a16:creationId xmlns:a16="http://schemas.microsoft.com/office/drawing/2014/main" id="{40377DD4-3CE4-4508-876D-6F569E5912FC}"/>
              </a:ext>
            </a:extLst>
          </p:cNvPr>
          <p:cNvPicPr>
            <a:picLocks noChangeAspect="1"/>
          </p:cNvPicPr>
          <p:nvPr/>
        </p:nvPicPr>
        <p:blipFill>
          <a:blip r:embed="rId2"/>
          <a:stretch>
            <a:fillRect/>
          </a:stretch>
        </p:blipFill>
        <p:spPr>
          <a:xfrm>
            <a:off x="2912119" y="3186356"/>
            <a:ext cx="2443280" cy="1712340"/>
          </a:xfrm>
          <a:prstGeom prst="rect">
            <a:avLst/>
          </a:prstGeom>
        </p:spPr>
      </p:pic>
    </p:spTree>
    <p:extLst>
      <p:ext uri="{BB962C8B-B14F-4D97-AF65-F5344CB8AC3E}">
        <p14:creationId xmlns:p14="http://schemas.microsoft.com/office/powerpoint/2010/main" val="4988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9870" y="128470"/>
            <a:ext cx="1220010" cy="8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esquinas redondeadas 5">
            <a:extLst>
              <a:ext uri="{FF2B5EF4-FFF2-40B4-BE49-F238E27FC236}">
                <a16:creationId xmlns:a16="http://schemas.microsoft.com/office/drawing/2014/main" id="{8431BE90-07DC-45EE-9F80-EBC26B6C9FBA}"/>
              </a:ext>
            </a:extLst>
          </p:cNvPr>
          <p:cNvSpPr/>
          <p:nvPr/>
        </p:nvSpPr>
        <p:spPr>
          <a:xfrm>
            <a:off x="143554" y="128470"/>
            <a:ext cx="5650085" cy="80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SUSTENTO LEGAL DE LAS TRANSFORMACIONES EN CUBA</a:t>
            </a:r>
            <a:endParaRPr lang="es-MX" sz="2800" b="1" dirty="0"/>
          </a:p>
        </p:txBody>
      </p:sp>
      <p:sp>
        <p:nvSpPr>
          <p:cNvPr id="4" name="CuadroTexto 4">
            <a:extLst>
              <a:ext uri="{FF2B5EF4-FFF2-40B4-BE49-F238E27FC236}">
                <a16:creationId xmlns:a16="http://schemas.microsoft.com/office/drawing/2014/main" id="{0D2665BA-9EBE-4C6B-A4DB-14454F7C8666}"/>
              </a:ext>
            </a:extLst>
          </p:cNvPr>
          <p:cNvSpPr txBox="1"/>
          <p:nvPr/>
        </p:nvSpPr>
        <p:spPr>
          <a:xfrm>
            <a:off x="-9150" y="1044700"/>
            <a:ext cx="7023614" cy="3693319"/>
          </a:xfrm>
          <a:prstGeom prst="rect">
            <a:avLst/>
          </a:prstGeom>
          <a:noFill/>
        </p:spPr>
        <p:txBody>
          <a:bodyPr wrap="square" rtlCol="0">
            <a:spAutoFit/>
          </a:bodyPr>
          <a:lstStyle/>
          <a:p>
            <a:pPr marL="342900" indent="-342900">
              <a:spcAft>
                <a:spcPts val="1200"/>
              </a:spcAft>
              <a:buClr>
                <a:schemeClr val="tx1"/>
              </a:buClr>
              <a:buFont typeface="Wingdings" panose="05000000000000000000" pitchFamily="2" charset="2"/>
              <a:buChar char="ü"/>
            </a:pPr>
            <a:r>
              <a:rPr lang="es-ES" sz="2400" dirty="0"/>
              <a:t> </a:t>
            </a:r>
            <a:r>
              <a:rPr lang="es-ES" sz="2000" b="1" dirty="0">
                <a:solidFill>
                  <a:srgbClr val="FF0000"/>
                </a:solidFill>
                <a:latin typeface="Arial" panose="020B0604020202020204" pitchFamily="34" charset="0"/>
                <a:cs typeface="Arial" panose="020B0604020202020204" pitchFamily="34" charset="0"/>
              </a:rPr>
              <a:t>Lineamientos de la política económica y social del Partido y la Revolución</a:t>
            </a:r>
            <a:r>
              <a:rPr lang="es-ES" sz="2000" b="1" dirty="0">
                <a:latin typeface="Arial" panose="020B0604020202020204" pitchFamily="34" charset="0"/>
                <a:cs typeface="Arial" panose="020B0604020202020204" pitchFamily="34" charset="0"/>
              </a:rPr>
              <a:t> (17) para el período 2016-2021 y respaldados por la Asamblea Nacional del Poder Popular en 2017.</a:t>
            </a:r>
          </a:p>
          <a:p>
            <a:pPr marL="342900" indent="-342900">
              <a:spcAft>
                <a:spcPts val="1200"/>
              </a:spcAft>
              <a:buClr>
                <a:schemeClr val="tx1"/>
              </a:buClr>
              <a:buFont typeface="Wingdings" panose="05000000000000000000" pitchFamily="2" charset="2"/>
              <a:buChar char="ü"/>
            </a:pPr>
            <a:r>
              <a:rPr lang="es-ES" sz="2000" b="1" dirty="0">
                <a:solidFill>
                  <a:srgbClr val="FF0000"/>
                </a:solidFill>
                <a:latin typeface="Arial" panose="020B0604020202020204" pitchFamily="34" charset="0"/>
                <a:cs typeface="Arial" panose="020B0604020202020204" pitchFamily="34" charset="0"/>
              </a:rPr>
              <a:t>Conceptualización del modelo económico y social cubano </a:t>
            </a:r>
            <a:r>
              <a:rPr lang="es-ES" sz="2000" b="1" dirty="0">
                <a:latin typeface="Arial" panose="020B0604020202020204" pitchFamily="34" charset="0"/>
                <a:cs typeface="Arial" panose="020B0604020202020204" pitchFamily="34" charset="0"/>
              </a:rPr>
              <a:t>de desarrollo socialista (2017).</a:t>
            </a:r>
          </a:p>
          <a:p>
            <a:pPr marL="342900" indent="-342900">
              <a:spcAft>
                <a:spcPts val="1200"/>
              </a:spcAft>
              <a:buClr>
                <a:schemeClr val="tx1"/>
              </a:buClr>
              <a:buFont typeface="Wingdings" panose="05000000000000000000" pitchFamily="2" charset="2"/>
              <a:buChar char="ü"/>
            </a:pPr>
            <a:r>
              <a:rPr lang="es-ES" sz="2000" b="1" dirty="0">
                <a:latin typeface="Arial" panose="020B0604020202020204" pitchFamily="34" charset="0"/>
                <a:cs typeface="Arial" panose="020B0604020202020204" pitchFamily="34" charset="0"/>
              </a:rPr>
              <a:t> </a:t>
            </a:r>
            <a:r>
              <a:rPr lang="es-ES" sz="2000" b="1" dirty="0">
                <a:solidFill>
                  <a:srgbClr val="FF0000"/>
                </a:solidFill>
                <a:latin typeface="Arial" panose="020B0604020202020204" pitchFamily="34" charset="0"/>
                <a:cs typeface="Arial" panose="020B0604020202020204" pitchFamily="34" charset="0"/>
              </a:rPr>
              <a:t>Plan Nacional de Desarrollo </a:t>
            </a:r>
            <a:r>
              <a:rPr lang="es-ES" sz="2000" b="1" dirty="0">
                <a:latin typeface="Arial" panose="020B0604020202020204" pitchFamily="34" charset="0"/>
                <a:cs typeface="Arial" panose="020B0604020202020204" pitchFamily="34" charset="0"/>
              </a:rPr>
              <a:t>Económico y Social hasta 2030 (2017)</a:t>
            </a:r>
          </a:p>
          <a:p>
            <a:pPr marL="342900" indent="-342900">
              <a:spcAft>
                <a:spcPts val="1200"/>
              </a:spcAft>
              <a:buClr>
                <a:schemeClr val="tx1"/>
              </a:buClr>
              <a:buFont typeface="Wingdings" panose="05000000000000000000" pitchFamily="2" charset="2"/>
              <a:buChar char="ü"/>
            </a:pPr>
            <a:r>
              <a:rPr lang="es-ES" sz="2000" b="1" dirty="0">
                <a:solidFill>
                  <a:srgbClr val="FF0000"/>
                </a:solidFill>
                <a:latin typeface="Arial" panose="020B0604020202020204" pitchFamily="34" charset="0"/>
                <a:cs typeface="Arial" panose="020B0604020202020204" pitchFamily="34" charset="0"/>
              </a:rPr>
              <a:t>Constitución de la República de Cuba </a:t>
            </a:r>
            <a:r>
              <a:rPr lang="es-ES" sz="2000" b="1" dirty="0">
                <a:latin typeface="Arial" panose="020B0604020202020204" pitchFamily="34" charset="0"/>
                <a:cs typeface="Arial" panose="020B0604020202020204" pitchFamily="34" charset="0"/>
              </a:rPr>
              <a:t>(2019) (Art.168, 169, 200)</a:t>
            </a:r>
          </a:p>
        </p:txBody>
      </p:sp>
      <p:pic>
        <p:nvPicPr>
          <p:cNvPr id="5" name="Picture 2" descr="C:\Users\Lorena\Documents\Zapya\Photo\20211001_235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872" y="3793390"/>
            <a:ext cx="1419514" cy="133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96261" y="1350110"/>
            <a:ext cx="6566314" cy="3477875"/>
          </a:xfrm>
          <a:prstGeom prst="rect">
            <a:avLst/>
          </a:prstGeom>
        </p:spPr>
        <p:txBody>
          <a:bodyPr wrap="square">
            <a:spAutoFit/>
          </a:bodyPr>
          <a:lstStyle/>
          <a:p>
            <a:pPr marL="342900" indent="-342900">
              <a:spcAft>
                <a:spcPts val="1200"/>
              </a:spcAft>
              <a:buClr>
                <a:schemeClr val="tx1"/>
              </a:buClr>
              <a:buFont typeface="Wingdings" panose="05000000000000000000" pitchFamily="2" charset="2"/>
              <a:buChar char="ü"/>
            </a:pPr>
            <a:r>
              <a:rPr lang="es-ES" sz="2000" b="1" dirty="0">
                <a:latin typeface="Arial" panose="020B0604020202020204" pitchFamily="34" charset="0"/>
                <a:cs typeface="Arial" panose="020B0604020202020204" pitchFamily="34" charset="0"/>
              </a:rPr>
              <a:t>Política para impulsar el </a:t>
            </a:r>
            <a:r>
              <a:rPr lang="es-ES" sz="2000" b="1" dirty="0">
                <a:solidFill>
                  <a:srgbClr val="FF0000"/>
                </a:solidFill>
                <a:latin typeface="Arial" panose="020B0604020202020204" pitchFamily="34" charset="0"/>
                <a:cs typeface="Arial" panose="020B0604020202020204" pitchFamily="34" charset="0"/>
              </a:rPr>
              <a:t>Desarrollo Territorial. </a:t>
            </a:r>
            <a:r>
              <a:rPr lang="es-ES" sz="2000" b="1" dirty="0">
                <a:latin typeface="Arial" panose="020B0604020202020204" pitchFamily="34" charset="0"/>
                <a:cs typeface="Arial" panose="020B0604020202020204" pitchFamily="34" charset="0"/>
              </a:rPr>
              <a:t>(2019)</a:t>
            </a:r>
          </a:p>
          <a:p>
            <a:pPr marL="342900" indent="-342900">
              <a:spcAft>
                <a:spcPts val="1200"/>
              </a:spcAft>
              <a:buClr>
                <a:schemeClr val="tx1"/>
              </a:buClr>
              <a:buFont typeface="Wingdings" panose="05000000000000000000" pitchFamily="2" charset="2"/>
              <a:buChar char="ü"/>
            </a:pPr>
            <a:r>
              <a:rPr lang="es-ES" sz="2000" b="1" dirty="0">
                <a:latin typeface="Arial" panose="020B0604020202020204" pitchFamily="34" charset="0"/>
                <a:cs typeface="Arial" panose="020B0604020202020204" pitchFamily="34" charset="0"/>
              </a:rPr>
              <a:t>Las Bases para la organización de un sistema de trabajo para la </a:t>
            </a:r>
            <a:r>
              <a:rPr lang="es-ES" sz="2000" b="1" dirty="0">
                <a:solidFill>
                  <a:srgbClr val="FF0000"/>
                </a:solidFill>
                <a:latin typeface="Arial" panose="020B0604020202020204" pitchFamily="34" charset="0"/>
                <a:cs typeface="Arial" panose="020B0604020202020204" pitchFamily="34" charset="0"/>
              </a:rPr>
              <a:t>gestión estratégica del desarrollo municipal</a:t>
            </a:r>
            <a:r>
              <a:rPr lang="es-ES" sz="2000" b="1" dirty="0">
                <a:latin typeface="Arial" panose="020B0604020202020204" pitchFamily="34" charset="0"/>
                <a:cs typeface="Arial" panose="020B0604020202020204" pitchFamily="34" charset="0"/>
              </a:rPr>
              <a:t> y provincial.</a:t>
            </a:r>
          </a:p>
          <a:p>
            <a:pPr>
              <a:spcAft>
                <a:spcPts val="1200"/>
              </a:spcAft>
              <a:buClr>
                <a:schemeClr val="tx1"/>
              </a:buClr>
            </a:pPr>
            <a:endParaRPr lang="es-ES" sz="2000" b="1" dirty="0">
              <a:latin typeface="Arial" panose="020B0604020202020204" pitchFamily="34" charset="0"/>
              <a:cs typeface="Arial" panose="020B0604020202020204" pitchFamily="34" charset="0"/>
            </a:endParaRPr>
          </a:p>
          <a:p>
            <a:pPr marL="342900" indent="-342900">
              <a:spcAft>
                <a:spcPts val="1200"/>
              </a:spcAft>
              <a:buClr>
                <a:schemeClr val="tx1"/>
              </a:buClr>
              <a:buFont typeface="Wingdings" panose="05000000000000000000" pitchFamily="2" charset="2"/>
              <a:buChar char="ü"/>
            </a:pPr>
            <a:r>
              <a:rPr lang="es-ES" sz="2000" b="1" dirty="0">
                <a:latin typeface="Arial" panose="020B0604020202020204" pitchFamily="34" charset="0"/>
                <a:cs typeface="Arial" panose="020B0604020202020204" pitchFamily="34" charset="0"/>
              </a:rPr>
              <a:t>Ideas, conceptos y directrices emanados del </a:t>
            </a:r>
            <a:r>
              <a:rPr lang="es-ES" sz="2000" b="1" dirty="0">
                <a:solidFill>
                  <a:srgbClr val="FF0000"/>
                </a:solidFill>
                <a:latin typeface="Arial" panose="020B0604020202020204" pitchFamily="34" charset="0"/>
                <a:cs typeface="Arial" panose="020B0604020202020204" pitchFamily="34" charset="0"/>
              </a:rPr>
              <a:t>8vo Congreso del PCC</a:t>
            </a:r>
            <a:r>
              <a:rPr lang="es-ES" sz="2000" b="1" dirty="0">
                <a:latin typeface="Arial" panose="020B0604020202020204" pitchFamily="34" charset="0"/>
                <a:cs typeface="Arial" panose="020B0604020202020204" pitchFamily="34" charset="0"/>
              </a:rPr>
              <a:t>. (2021)</a:t>
            </a:r>
          </a:p>
          <a:p>
            <a:pPr marL="342900" indent="-342900">
              <a:spcAft>
                <a:spcPts val="1200"/>
              </a:spcAft>
              <a:buClr>
                <a:schemeClr val="tx1"/>
              </a:buClr>
              <a:buFont typeface="Wingdings" panose="05000000000000000000" pitchFamily="2" charset="2"/>
              <a:buChar char="ü"/>
            </a:pPr>
            <a:endParaRPr lang="es-MX" sz="2000" b="1" dirty="0">
              <a:latin typeface="Arial" panose="020B0604020202020204" pitchFamily="34" charset="0"/>
              <a:cs typeface="Arial" panose="020B0604020202020204" pitchFamily="34" charset="0"/>
            </a:endParaRPr>
          </a:p>
        </p:txBody>
      </p:sp>
      <p:sp>
        <p:nvSpPr>
          <p:cNvPr id="5" name="Rectángulo: esquinas redondeadas 5">
            <a:extLst>
              <a:ext uri="{FF2B5EF4-FFF2-40B4-BE49-F238E27FC236}">
                <a16:creationId xmlns:a16="http://schemas.microsoft.com/office/drawing/2014/main" id="{8431BE90-07DC-45EE-9F80-EBC26B6C9FBA}"/>
              </a:ext>
            </a:extLst>
          </p:cNvPr>
          <p:cNvSpPr/>
          <p:nvPr/>
        </p:nvSpPr>
        <p:spPr>
          <a:xfrm>
            <a:off x="143554" y="235465"/>
            <a:ext cx="5650085" cy="80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SUSTENTO LEGAL DE LAS TRANSFORMACIONES EN CUBA</a:t>
            </a:r>
            <a:endParaRPr lang="es-MX" sz="2800" b="1" dirty="0"/>
          </a:p>
        </p:txBody>
      </p:sp>
      <p:pic>
        <p:nvPicPr>
          <p:cNvPr id="8" name="Picture 4" descr="C:\Users\Lorena\Documents\Zapya\Photo\20211001_235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280" y="3182570"/>
            <a:ext cx="1433194" cy="174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1F7100-7ADC-461A-9D18-B3B1F03F2782}"/>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157052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04C1C-3440-4C96-B3A3-5959F8508B94}"/>
              </a:ext>
            </a:extLst>
          </p:cNvPr>
          <p:cNvSpPr>
            <a:spLocks noGrp="1"/>
          </p:cNvSpPr>
          <p:nvPr>
            <p:ph type="title"/>
          </p:nvPr>
        </p:nvSpPr>
        <p:spPr/>
        <p:txBody>
          <a:bodyPr>
            <a:normAutofit fontScale="90000"/>
          </a:bodyPr>
          <a:lstStyle/>
          <a:p>
            <a:endParaRPr lang="es-ES"/>
          </a:p>
        </p:txBody>
      </p:sp>
      <p:pic>
        <p:nvPicPr>
          <p:cNvPr id="5" name="Marcador de contenido 4">
            <a:extLst>
              <a:ext uri="{FF2B5EF4-FFF2-40B4-BE49-F238E27FC236}">
                <a16:creationId xmlns:a16="http://schemas.microsoft.com/office/drawing/2014/main" id="{5B5D680A-3053-4360-8955-C89E6849419B}"/>
              </a:ext>
            </a:extLst>
          </p:cNvPr>
          <p:cNvPicPr>
            <a:picLocks noGrp="1" noChangeAspect="1"/>
          </p:cNvPicPr>
          <p:nvPr>
            <p:ph idx="1"/>
          </p:nvPr>
        </p:nvPicPr>
        <p:blipFill>
          <a:blip r:embed="rId2"/>
          <a:stretch>
            <a:fillRect/>
          </a:stretch>
        </p:blipFill>
        <p:spPr>
          <a:xfrm>
            <a:off x="0" y="281176"/>
            <a:ext cx="9143999" cy="4862324"/>
          </a:xfrm>
        </p:spPr>
      </p:pic>
    </p:spTree>
    <p:extLst>
      <p:ext uri="{BB962C8B-B14F-4D97-AF65-F5344CB8AC3E}">
        <p14:creationId xmlns:p14="http://schemas.microsoft.com/office/powerpoint/2010/main" val="399571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5280" y="168237"/>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esquinas redondeadas 4">
            <a:extLst>
              <a:ext uri="{FF2B5EF4-FFF2-40B4-BE49-F238E27FC236}">
                <a16:creationId xmlns:a16="http://schemas.microsoft.com/office/drawing/2014/main" id="{0368D13B-F1CE-4790-B0DD-D37962B416CD}"/>
              </a:ext>
            </a:extLst>
          </p:cNvPr>
          <p:cNvSpPr/>
          <p:nvPr/>
        </p:nvSpPr>
        <p:spPr>
          <a:xfrm>
            <a:off x="108085" y="223778"/>
            <a:ext cx="6041349" cy="668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SITUACIÓN EN CUBA</a:t>
            </a:r>
            <a:endParaRPr lang="es-MX" sz="2400" b="1" dirty="0"/>
          </a:p>
        </p:txBody>
      </p:sp>
      <p:sp>
        <p:nvSpPr>
          <p:cNvPr id="5" name="Rectángulo 2">
            <a:extLst>
              <a:ext uri="{FF2B5EF4-FFF2-40B4-BE49-F238E27FC236}">
                <a16:creationId xmlns:a16="http://schemas.microsoft.com/office/drawing/2014/main" id="{E2CC76E2-8D3F-4AF0-8F27-0A5E0349C092}"/>
              </a:ext>
            </a:extLst>
          </p:cNvPr>
          <p:cNvSpPr/>
          <p:nvPr/>
        </p:nvSpPr>
        <p:spPr>
          <a:xfrm>
            <a:off x="108085" y="1197405"/>
            <a:ext cx="7627794" cy="4524315"/>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El Gobierno de los Estados Unidos ha determinado convertir la agresión a Cuba en su política oficial y, tras apostar sin éxito a asfixiarnos con el recrudecimiento del bloqueo en medio de la pandemia, trata de alterar la paz y la tranquilidad ciudadanas. </a:t>
            </a:r>
          </a:p>
          <a:p>
            <a:pPr algn="just"/>
            <a:r>
              <a:rPr lang="es-ES" sz="2400" dirty="0">
                <a:latin typeface="Arial" panose="020B0604020202020204" pitchFamily="34" charset="0"/>
                <a:cs typeface="Arial" panose="020B0604020202020204" pitchFamily="34" charset="0"/>
              </a:rPr>
              <a:t>La economía cubana ha transitado por un periodo excepcional, marcado por el recrudecimiento del bloqueo y el impacto de la pandemia, con afectación directa en los ingresos de divisas al país, lo que ha incidido en un marcado déficit de ofertas,</a:t>
            </a:r>
          </a:p>
          <a:p>
            <a:pPr algn="just"/>
            <a:r>
              <a:rPr lang="es-ES" sz="2400" dirty="0">
                <a:latin typeface="Arial" panose="020B0604020202020204" pitchFamily="34" charset="0"/>
                <a:cs typeface="Arial" panose="020B0604020202020204" pitchFamily="34" charset="0"/>
              </a:rPr>
              <a:t>exacerbando la inflación.(Diaz Canel, 2022) </a:t>
            </a:r>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6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256E-36AE-85E3-874F-64700621FA36}"/>
            </a:ext>
          </a:extLst>
        </p:cNvPr>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69E50B7D-7EB8-4459-88FB-F360743C24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5280" y="168237"/>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esquinas redondeadas 4">
            <a:extLst>
              <a:ext uri="{FF2B5EF4-FFF2-40B4-BE49-F238E27FC236}">
                <a16:creationId xmlns:a16="http://schemas.microsoft.com/office/drawing/2014/main" id="{F995E1C8-EA24-5B6B-F167-407A3D5096B2}"/>
              </a:ext>
            </a:extLst>
          </p:cNvPr>
          <p:cNvSpPr/>
          <p:nvPr/>
        </p:nvSpPr>
        <p:spPr>
          <a:xfrm>
            <a:off x="108085" y="223778"/>
            <a:ext cx="6041349" cy="668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SITUACIÓN EN CUBA</a:t>
            </a:r>
            <a:endParaRPr lang="es-MX" sz="2400" b="1" dirty="0"/>
          </a:p>
        </p:txBody>
      </p:sp>
      <p:sp>
        <p:nvSpPr>
          <p:cNvPr id="5" name="Rectángulo 2">
            <a:extLst>
              <a:ext uri="{FF2B5EF4-FFF2-40B4-BE49-F238E27FC236}">
                <a16:creationId xmlns:a16="http://schemas.microsoft.com/office/drawing/2014/main" id="{CCD98BFA-DD0B-0AE6-3352-46188BAFBBA8}"/>
              </a:ext>
            </a:extLst>
          </p:cNvPr>
          <p:cNvSpPr/>
          <p:nvPr/>
        </p:nvSpPr>
        <p:spPr>
          <a:xfrm>
            <a:off x="108085" y="1197405"/>
            <a:ext cx="7627794" cy="3046988"/>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Con la actual administración de los EEUU el bloqueo económico y financiero se ha recrudecido y hoy hay que sumarle el bloqueo petrolero que ha impedido que en los últimos tres meses la entrada de petróleo a Cuba, para asfixiar nuestra economía y la vida cotidiana del pueblo cubano(genocidio). Rusia rompe el bloqueo energético.   </a:t>
            </a:r>
            <a:endParaRPr lang="es-ES" sz="2400" b="1" dirty="0">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7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9D098612-F53F-4C00-B9C9-3D175663D8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419295" cy="2553886"/>
          </a:xfrm>
          <a:prstGeom prst="rect">
            <a:avLst/>
          </a:prstGeom>
        </p:spPr>
      </p:pic>
      <p:sp>
        <p:nvSpPr>
          <p:cNvPr id="7" name="6 CuadroTexto"/>
          <p:cNvSpPr txBox="1"/>
          <p:nvPr/>
        </p:nvSpPr>
        <p:spPr>
          <a:xfrm>
            <a:off x="-1" y="2713805"/>
            <a:ext cx="4419295" cy="1384995"/>
          </a:xfrm>
          <a:prstGeom prst="rect">
            <a:avLst/>
          </a:prstGeom>
          <a:noFill/>
        </p:spPr>
        <p:txBody>
          <a:bodyPr wrap="square" rtlCol="0">
            <a:spAutoFit/>
          </a:bodyPr>
          <a:lstStyle/>
          <a:p>
            <a:pPr algn="ctr"/>
            <a:r>
              <a:rPr lang="es-ES" sz="2800" b="1" dirty="0">
                <a:solidFill>
                  <a:schemeClr val="bg1"/>
                </a:solidFill>
                <a:latin typeface="+mj-lt"/>
              </a:rPr>
              <a:t>SISTEMA DE GESTIÓN DE  GOBIERNO  BASADA EN CIENCIA  E INNOVACIÓN</a:t>
            </a:r>
          </a:p>
        </p:txBody>
      </p:sp>
      <p:sp>
        <p:nvSpPr>
          <p:cNvPr id="9" name="8 CuadroTexto"/>
          <p:cNvSpPr txBox="1"/>
          <p:nvPr/>
        </p:nvSpPr>
        <p:spPr>
          <a:xfrm>
            <a:off x="907080" y="4681835"/>
            <a:ext cx="7940660" cy="461665"/>
          </a:xfrm>
          <a:prstGeom prst="rect">
            <a:avLst/>
          </a:prstGeom>
          <a:noFill/>
        </p:spPr>
        <p:txBody>
          <a:bodyPr wrap="square" rtlCol="0">
            <a:spAutoFit/>
          </a:bodyPr>
          <a:lstStyle/>
          <a:p>
            <a:r>
              <a:rPr lang="es-ES" sz="2400" b="1" dirty="0"/>
              <a:t>Dr. C. María Julia Aguilar Aguilera, Profesora Titular </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18708C7-A433-4D7F-8F03-A2CCD8A419E0}"/>
              </a:ext>
            </a:extLst>
          </p:cNvPr>
          <p:cNvPicPr>
            <a:picLocks noChangeAspect="1"/>
          </p:cNvPicPr>
          <p:nvPr/>
        </p:nvPicPr>
        <p:blipFill rotWithShape="1">
          <a:blip r:embed="rId2">
            <a:extLst>
              <a:ext uri="{28A0092B-C50C-407E-A947-70E740481C1C}">
                <a14:useLocalDpi xmlns:a14="http://schemas.microsoft.com/office/drawing/2010/main" val="0"/>
              </a:ext>
            </a:extLst>
          </a:blip>
          <a:srcRect l="10862"/>
          <a:stretch/>
        </p:blipFill>
        <p:spPr>
          <a:xfrm>
            <a:off x="88889" y="1350110"/>
            <a:ext cx="2345241" cy="2689341"/>
          </a:xfrm>
          <a:prstGeom prst="rect">
            <a:avLst/>
          </a:prstGeom>
        </p:spPr>
      </p:pic>
      <p:sp>
        <p:nvSpPr>
          <p:cNvPr id="5" name="4 CuadroTexto"/>
          <p:cNvSpPr txBox="1"/>
          <p:nvPr/>
        </p:nvSpPr>
        <p:spPr>
          <a:xfrm>
            <a:off x="3044950" y="2011945"/>
            <a:ext cx="6010161" cy="739754"/>
          </a:xfrm>
          <a:prstGeom prst="rect">
            <a:avLst/>
          </a:prstGeom>
          <a:noFill/>
        </p:spPr>
        <p:txBody>
          <a:bodyPr wrap="square" rtlCol="0">
            <a:spAutoFit/>
          </a:bodyPr>
          <a:lstStyle/>
          <a:p>
            <a:pPr>
              <a:lnSpc>
                <a:spcPct val="150000"/>
              </a:lnSpc>
            </a:pPr>
            <a:r>
              <a:rPr lang="es-ES" sz="3200" b="1" dirty="0">
                <a:latin typeface="Arial" pitchFamily="34" charset="0"/>
                <a:cs typeface="Arial" pitchFamily="34" charset="0"/>
              </a:rPr>
              <a:t>¿QUÉ SOLUCIÓN BUSCAR?</a:t>
            </a:r>
          </a:p>
        </p:txBody>
      </p:sp>
      <p:sp>
        <p:nvSpPr>
          <p:cNvPr id="6" name="5 Rectángulo"/>
          <p:cNvSpPr/>
          <p:nvPr/>
        </p:nvSpPr>
        <p:spPr>
          <a:xfrm>
            <a:off x="143555" y="128470"/>
            <a:ext cx="4331186" cy="923330"/>
          </a:xfrm>
          <a:prstGeom prst="rect">
            <a:avLst/>
          </a:prstGeom>
          <a:noFill/>
        </p:spPr>
        <p:txBody>
          <a:bodyPr wrap="none" lIns="91440" tIns="45720" rIns="91440" bIns="45720">
            <a:spAutoFit/>
          </a:bodyPr>
          <a:lstStyle/>
          <a:p>
            <a:pPr algn="ctr"/>
            <a:r>
              <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PARA DEBATIR</a:t>
            </a:r>
          </a:p>
        </p:txBody>
      </p:sp>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1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D8C9795-C3B0-0DED-FBFA-8A778A03635C}"/>
              </a:ext>
            </a:extLst>
          </p:cNvPr>
          <p:cNvSpPr txBox="1"/>
          <p:nvPr/>
        </p:nvSpPr>
        <p:spPr>
          <a:xfrm>
            <a:off x="181139" y="1574962"/>
            <a:ext cx="2841172" cy="1061829"/>
          </a:xfrm>
          <a:prstGeom prst="rect">
            <a:avLst/>
          </a:prstGeom>
          <a:noFill/>
        </p:spPr>
        <p:txBody>
          <a:bodyPr wrap="square">
            <a:spAutoFit/>
          </a:bodyPr>
          <a:lstStyle/>
          <a:p>
            <a:pPr defTabSz="685800"/>
            <a:r>
              <a:rPr lang="es-ES" b="1" dirty="0">
                <a:solidFill>
                  <a:srgbClr val="FF0000"/>
                </a:solidFill>
                <a:latin typeface="Arial" panose="020B0604020202020204" pitchFamily="34" charset="0"/>
                <a:cs typeface="Arial" panose="020B0604020202020204" pitchFamily="34" charset="0"/>
              </a:rPr>
              <a:t>INFORMATIZACIÓN DE LOS PROCESOS</a:t>
            </a:r>
          </a:p>
          <a:p>
            <a:pPr defTabSz="685800"/>
            <a:r>
              <a:rPr lang="es-ES" sz="1350" dirty="0">
                <a:solidFill>
                  <a:prstClr val="black"/>
                </a:solidFill>
                <a:latin typeface="Calibri" panose="020F0502020204030204"/>
              </a:rPr>
              <a:t>como soporte de las acciones y para facilitar la toma de decisiones</a:t>
            </a:r>
          </a:p>
        </p:txBody>
      </p:sp>
      <p:sp>
        <p:nvSpPr>
          <p:cNvPr id="9" name="CuadroTexto 8">
            <a:extLst>
              <a:ext uri="{FF2B5EF4-FFF2-40B4-BE49-F238E27FC236}">
                <a16:creationId xmlns:a16="http://schemas.microsoft.com/office/drawing/2014/main" id="{87F4837A-5787-8B14-6797-ED221B6B39BB}"/>
              </a:ext>
            </a:extLst>
          </p:cNvPr>
          <p:cNvSpPr txBox="1"/>
          <p:nvPr/>
        </p:nvSpPr>
        <p:spPr>
          <a:xfrm>
            <a:off x="3211369" y="1898480"/>
            <a:ext cx="2949346" cy="1269578"/>
          </a:xfrm>
          <a:prstGeom prst="rect">
            <a:avLst/>
          </a:prstGeom>
          <a:noFill/>
        </p:spPr>
        <p:txBody>
          <a:bodyPr wrap="square">
            <a:spAutoFit/>
          </a:bodyPr>
          <a:lstStyle/>
          <a:p>
            <a:pPr defTabSz="685800"/>
            <a:r>
              <a:rPr lang="es-ES" b="1" dirty="0">
                <a:solidFill>
                  <a:srgbClr val="FF0000"/>
                </a:solidFill>
                <a:latin typeface="Arial" panose="020B0604020202020204" pitchFamily="34" charset="0"/>
                <a:cs typeface="Arial" panose="020B0604020202020204" pitchFamily="34" charset="0"/>
              </a:rPr>
              <a:t>LA COMUNICACIÓN SOCIAL</a:t>
            </a:r>
          </a:p>
          <a:p>
            <a:pPr defTabSz="685800"/>
            <a:r>
              <a:rPr lang="es-ES" sz="1350" dirty="0">
                <a:solidFill>
                  <a:prstClr val="black"/>
                </a:solidFill>
                <a:latin typeface="Calibri" panose="020F0502020204030204"/>
              </a:rPr>
              <a:t> permita asegurar una adecuada interacción con los ciudadanos y propiciar la participación social</a:t>
            </a:r>
          </a:p>
        </p:txBody>
      </p:sp>
      <p:sp>
        <p:nvSpPr>
          <p:cNvPr id="11" name="CuadroTexto 10">
            <a:extLst>
              <a:ext uri="{FF2B5EF4-FFF2-40B4-BE49-F238E27FC236}">
                <a16:creationId xmlns:a16="http://schemas.microsoft.com/office/drawing/2014/main" id="{AF1D1B53-6E2F-D49A-BBAA-061F0432C746}"/>
              </a:ext>
            </a:extLst>
          </p:cNvPr>
          <p:cNvSpPr txBox="1"/>
          <p:nvPr/>
        </p:nvSpPr>
        <p:spPr>
          <a:xfrm>
            <a:off x="1432833" y="315994"/>
            <a:ext cx="5890532" cy="415498"/>
          </a:xfrm>
          <a:prstGeom prst="rect">
            <a:avLst/>
          </a:prstGeom>
          <a:noFill/>
        </p:spPr>
        <p:txBody>
          <a:bodyPr wrap="square">
            <a:spAutoFit/>
          </a:bodyPr>
          <a:lstStyle/>
          <a:p>
            <a:pPr defTabSz="685800"/>
            <a:r>
              <a:rPr lang="es-ES" sz="2100" b="1" dirty="0">
                <a:solidFill>
                  <a:srgbClr val="FF0000"/>
                </a:solidFill>
                <a:latin typeface="Calibri" panose="020F0502020204030204"/>
              </a:rPr>
              <a:t> PILARES DE  LA GESTIÓN GUBERNAMENTAL </a:t>
            </a:r>
          </a:p>
        </p:txBody>
      </p:sp>
      <p:sp>
        <p:nvSpPr>
          <p:cNvPr id="13" name="CuadroTexto 12">
            <a:extLst>
              <a:ext uri="{FF2B5EF4-FFF2-40B4-BE49-F238E27FC236}">
                <a16:creationId xmlns:a16="http://schemas.microsoft.com/office/drawing/2014/main" id="{5827640B-C4BD-1C1D-2092-DAE6CCDFA8B6}"/>
              </a:ext>
            </a:extLst>
          </p:cNvPr>
          <p:cNvSpPr txBox="1"/>
          <p:nvPr/>
        </p:nvSpPr>
        <p:spPr>
          <a:xfrm>
            <a:off x="6337528" y="1905194"/>
            <a:ext cx="2342129" cy="646331"/>
          </a:xfrm>
          <a:prstGeom prst="rect">
            <a:avLst/>
          </a:prstGeom>
          <a:noFill/>
        </p:spPr>
        <p:txBody>
          <a:bodyPr wrap="square">
            <a:spAutoFit/>
          </a:bodyPr>
          <a:lstStyle/>
          <a:p>
            <a:pPr defTabSz="685800"/>
            <a:r>
              <a:rPr lang="es-ES" b="1" dirty="0">
                <a:solidFill>
                  <a:srgbClr val="FF0000"/>
                </a:solidFill>
                <a:latin typeface="Calibri" panose="020F0502020204030204"/>
              </a:rPr>
              <a:t>CIENCIA E INNOVACIÓN</a:t>
            </a:r>
          </a:p>
        </p:txBody>
      </p:sp>
      <p:sp>
        <p:nvSpPr>
          <p:cNvPr id="15" name="CuadroTexto 14">
            <a:extLst>
              <a:ext uri="{FF2B5EF4-FFF2-40B4-BE49-F238E27FC236}">
                <a16:creationId xmlns:a16="http://schemas.microsoft.com/office/drawing/2014/main" id="{69B7F79B-A521-30D1-8BE5-8D5A0BCFE125}"/>
              </a:ext>
            </a:extLst>
          </p:cNvPr>
          <p:cNvSpPr txBox="1"/>
          <p:nvPr/>
        </p:nvSpPr>
        <p:spPr>
          <a:xfrm>
            <a:off x="673553" y="3761508"/>
            <a:ext cx="7886700" cy="1200329"/>
          </a:xfrm>
          <a:prstGeom prst="rect">
            <a:avLst/>
          </a:prstGeom>
          <a:noFill/>
          <a:ln w="76200">
            <a:solidFill>
              <a:schemeClr val="accent1"/>
            </a:solidFill>
          </a:ln>
        </p:spPr>
        <p:txBody>
          <a:bodyPr wrap="square">
            <a:spAutoFit/>
          </a:bodyPr>
          <a:lstStyle/>
          <a:p>
            <a:pPr algn="just" defTabSz="685800"/>
            <a:r>
              <a:rPr lang="es-ES" dirty="0">
                <a:solidFill>
                  <a:prstClr val="black"/>
                </a:solidFill>
                <a:latin typeface="Calibri" panose="020F0502020204030204"/>
              </a:rPr>
              <a:t>la Agenda 2030 incluyen 17 objetivos y 169 metas de carácter integrado e indivisible y representan el consenso de Gobiernos y diversos actores que asumieron una visión transformadora hacia la sostenibilidad </a:t>
            </a:r>
            <a:r>
              <a:rPr lang="es-ES" b="1" dirty="0">
                <a:solidFill>
                  <a:srgbClr val="FF0000"/>
                </a:solidFill>
                <a:latin typeface="Calibri" panose="020F0502020204030204"/>
              </a:rPr>
              <a:t>económica, social y ambiental.</a:t>
            </a:r>
          </a:p>
        </p:txBody>
      </p:sp>
      <p:cxnSp>
        <p:nvCxnSpPr>
          <p:cNvPr id="17" name="Conector recto de flecha 16">
            <a:extLst>
              <a:ext uri="{FF2B5EF4-FFF2-40B4-BE49-F238E27FC236}">
                <a16:creationId xmlns:a16="http://schemas.microsoft.com/office/drawing/2014/main" id="{E90058FE-2EE6-9346-6DDE-E1A5FF1ABA6B}"/>
              </a:ext>
            </a:extLst>
          </p:cNvPr>
          <p:cNvCxnSpPr>
            <a:cxnSpLocks/>
          </p:cNvCxnSpPr>
          <p:nvPr/>
        </p:nvCxnSpPr>
        <p:spPr>
          <a:xfrm flipH="1">
            <a:off x="1151165" y="842173"/>
            <a:ext cx="487805" cy="58016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5D48BDB-9E7F-2AB2-DD1F-53F2E1FEA049}"/>
              </a:ext>
            </a:extLst>
          </p:cNvPr>
          <p:cNvCxnSpPr>
            <a:cxnSpLocks/>
          </p:cNvCxnSpPr>
          <p:nvPr/>
        </p:nvCxnSpPr>
        <p:spPr>
          <a:xfrm>
            <a:off x="6337528" y="840918"/>
            <a:ext cx="522524" cy="60153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14A3EDC0-DFDB-F1EE-33A8-937744C330D8}"/>
              </a:ext>
            </a:extLst>
          </p:cNvPr>
          <p:cNvCxnSpPr>
            <a:cxnSpLocks/>
          </p:cNvCxnSpPr>
          <p:nvPr/>
        </p:nvCxnSpPr>
        <p:spPr>
          <a:xfrm>
            <a:off x="4365851" y="871397"/>
            <a:ext cx="0" cy="70356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50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ED965442-C14E-46C5-B844-8CADDBCBCD3E}"/>
              </a:ext>
            </a:extLst>
          </p:cNvPr>
          <p:cNvSpPr txBox="1"/>
          <p:nvPr/>
        </p:nvSpPr>
        <p:spPr>
          <a:xfrm>
            <a:off x="907080" y="1104049"/>
            <a:ext cx="6871726" cy="3785652"/>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latin typeface="Arial" panose="020B0604020202020204" pitchFamily="34" charset="0"/>
                <a:cs typeface="Arial" panose="020B0604020202020204" pitchFamily="34" charset="0"/>
              </a:rPr>
              <a:t>En nuestra batalla permanente para vencer al bloqueo, crecer, avanzar y desarrollarnos, hemos asumido como un pilar en nuestra estrategia económica social la </a:t>
            </a:r>
            <a:r>
              <a:rPr lang="es-ES" sz="3200" b="1" dirty="0">
                <a:solidFill>
                  <a:srgbClr val="FF0000"/>
                </a:solidFill>
                <a:latin typeface="Arial" panose="020B0604020202020204" pitchFamily="34" charset="0"/>
                <a:cs typeface="Arial" panose="020B0604020202020204" pitchFamily="34" charset="0"/>
              </a:rPr>
              <a:t>gestión gubernamental basada en la ciencia y la innovación </a:t>
            </a:r>
            <a:r>
              <a:rPr lang="es-ES" sz="2400" dirty="0">
                <a:latin typeface="Arial" panose="020B0604020202020204" pitchFamily="34" charset="0"/>
                <a:cs typeface="Arial" panose="020B0604020202020204" pitchFamily="34" charset="0"/>
              </a:rPr>
              <a:t>para encontrar solución a los retos y desafíos tan retadores que enfrentamos y asegurar el desarrollo sostenible.(Diaz Canel, 2022) </a:t>
            </a:r>
          </a:p>
        </p:txBody>
      </p:sp>
    </p:spTree>
    <p:extLst>
      <p:ext uri="{BB962C8B-B14F-4D97-AF65-F5344CB8AC3E}">
        <p14:creationId xmlns:p14="http://schemas.microsoft.com/office/powerpoint/2010/main" val="416067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ED965442-C14E-46C5-B844-8CADDBCBCD3E}"/>
              </a:ext>
            </a:extLst>
          </p:cNvPr>
          <p:cNvSpPr txBox="1"/>
          <p:nvPr/>
        </p:nvSpPr>
        <p:spPr>
          <a:xfrm>
            <a:off x="448965" y="723677"/>
            <a:ext cx="7177135" cy="2062103"/>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3200" dirty="0">
                <a:latin typeface="Arial" panose="020B0604020202020204" pitchFamily="34" charset="0"/>
                <a:cs typeface="Arial" panose="020B0604020202020204" pitchFamily="34" charset="0"/>
              </a:rPr>
              <a:t>¿POR QUÉ NECESITAMOS UN SISTEMA DE GESTIÓN DE GUBIERNO BASADO EN CIENCIA E INNOVACIÓN? </a:t>
            </a:r>
          </a:p>
        </p:txBody>
      </p:sp>
      <p:sp>
        <p:nvSpPr>
          <p:cNvPr id="5" name="CuadroTexto 4">
            <a:extLst>
              <a:ext uri="{FF2B5EF4-FFF2-40B4-BE49-F238E27FC236}">
                <a16:creationId xmlns:a16="http://schemas.microsoft.com/office/drawing/2014/main" id="{4A2D4A45-828B-43B3-8964-985B49B278FF}"/>
              </a:ext>
            </a:extLst>
          </p:cNvPr>
          <p:cNvSpPr txBox="1"/>
          <p:nvPr/>
        </p:nvSpPr>
        <p:spPr>
          <a:xfrm>
            <a:off x="601670" y="3328791"/>
            <a:ext cx="7635250" cy="1200329"/>
          </a:xfrm>
          <a:prstGeom prst="rect">
            <a:avLst/>
          </a:prstGeom>
          <a:noFill/>
        </p:spPr>
        <p:txBody>
          <a:bodyPr wrap="square">
            <a:spAutoFit/>
          </a:bodyPr>
          <a:lstStyle/>
          <a:p>
            <a:r>
              <a:rPr lang="es-ES" sz="2400" dirty="0"/>
              <a:t>Artículo publicado en la revista Anales de la Academia de Ciencias de Cuba.</a:t>
            </a:r>
          </a:p>
          <a:p>
            <a:r>
              <a:rPr lang="es-ES" sz="2400" dirty="0"/>
              <a:t>Vol. 11 No.1 (2021) 31 de agosto de 2021</a:t>
            </a:r>
          </a:p>
        </p:txBody>
      </p:sp>
    </p:spTree>
    <p:extLst>
      <p:ext uri="{BB962C8B-B14F-4D97-AF65-F5344CB8AC3E}">
        <p14:creationId xmlns:p14="http://schemas.microsoft.com/office/powerpoint/2010/main" val="69350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1E5B3-071F-47B2-98A6-94B14AE20D8E}"/>
              </a:ext>
            </a:extLst>
          </p:cNvPr>
          <p:cNvSpPr>
            <a:spLocks noGrp="1"/>
          </p:cNvSpPr>
          <p:nvPr>
            <p:ph type="title"/>
          </p:nvPr>
        </p:nvSpPr>
        <p:spPr/>
        <p:txBody>
          <a:bodyPr>
            <a:normAutofit fontScale="90000"/>
          </a:bodyPr>
          <a:lstStyle/>
          <a:p>
            <a:endParaRPr lang="es-ES"/>
          </a:p>
        </p:txBody>
      </p:sp>
      <p:pic>
        <p:nvPicPr>
          <p:cNvPr id="5" name="Marcador de contenido 4">
            <a:extLst>
              <a:ext uri="{FF2B5EF4-FFF2-40B4-BE49-F238E27FC236}">
                <a16:creationId xmlns:a16="http://schemas.microsoft.com/office/drawing/2014/main" id="{DB04C4B2-599C-42E2-9D69-FE4B8123F7BD}"/>
              </a:ext>
            </a:extLst>
          </p:cNvPr>
          <p:cNvPicPr>
            <a:picLocks noGrp="1" noChangeAspect="1"/>
          </p:cNvPicPr>
          <p:nvPr>
            <p:ph idx="1"/>
          </p:nvPr>
        </p:nvPicPr>
        <p:blipFill>
          <a:blip r:embed="rId2"/>
          <a:stretch>
            <a:fillRect/>
          </a:stretch>
        </p:blipFill>
        <p:spPr>
          <a:xfrm>
            <a:off x="0" y="128470"/>
            <a:ext cx="9153150" cy="5015030"/>
          </a:xfrm>
        </p:spPr>
      </p:pic>
    </p:spTree>
    <p:extLst>
      <p:ext uri="{BB962C8B-B14F-4D97-AF65-F5344CB8AC3E}">
        <p14:creationId xmlns:p14="http://schemas.microsoft.com/office/powerpoint/2010/main" val="422747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0F929FE3-7355-4499-AFF8-CEA998CC169A}"/>
              </a:ext>
            </a:extLst>
          </p:cNvPr>
          <p:cNvSpPr txBox="1"/>
          <p:nvPr/>
        </p:nvSpPr>
        <p:spPr>
          <a:xfrm>
            <a:off x="372612" y="559186"/>
            <a:ext cx="7635250" cy="44935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La principal motivación para la formulación y puesta en práctica de un sistema de gestión del Gobierno basado en ciencia e innovación (SGGCI) proviene de la percepción de que el potencial humano y las capacidades científicas y tecnológicas que la Revolución ha creado no han tenido de manera generalizada el impacto práctico deseado en la sociedad y en particular en la economía. El avance de nuestro modelo de desarrollo económico y social demanda fortalecer los </a:t>
            </a:r>
            <a:r>
              <a:rPr kumimoji="0" lang="es-ES" sz="2400" b="1" i="0" u="none" strike="noStrike" kern="1200" cap="none" spc="0" normalizeH="0" baseline="0" noProof="0" dirty="0">
                <a:ln>
                  <a:noFill/>
                </a:ln>
                <a:solidFill>
                  <a:srgbClr val="FF0000"/>
                </a:solidFill>
                <a:effectLst/>
                <a:uLnTx/>
                <a:uFillTx/>
                <a:latin typeface="Calibri"/>
                <a:ea typeface="+mn-ea"/>
                <a:cs typeface="+mn-cs"/>
              </a:rPr>
              <a:t>vínculos </a:t>
            </a:r>
            <a:r>
              <a:rPr kumimoji="0" lang="es-ES" sz="1800" b="0" i="0" u="none" strike="noStrike" kern="1200" cap="none" spc="0" normalizeH="0" baseline="0" noProof="0" dirty="0">
                <a:ln>
                  <a:noFill/>
                </a:ln>
                <a:solidFill>
                  <a:srgbClr val="FF0000"/>
                </a:solidFill>
                <a:effectLst/>
                <a:uLnTx/>
                <a:uFillTx/>
                <a:latin typeface="Calibri"/>
                <a:ea typeface="+mn-ea"/>
                <a:cs typeface="+mn-cs"/>
              </a:rPr>
              <a:t>entre numerosos actores, entre ellos el sector de conocimientos (</a:t>
            </a:r>
            <a:r>
              <a:rPr kumimoji="0" lang="es-ES" sz="2400" b="1" i="0" u="none" strike="noStrike" kern="1200" cap="none" spc="0" normalizeH="0" baseline="0" noProof="0" dirty="0">
                <a:ln>
                  <a:noFill/>
                </a:ln>
                <a:solidFill>
                  <a:srgbClr val="FF0000"/>
                </a:solidFill>
                <a:effectLst/>
                <a:uLnTx/>
                <a:uFillTx/>
                <a:latin typeface="Calibri"/>
                <a:ea typeface="+mn-ea"/>
                <a:cs typeface="+mn-cs"/>
              </a:rPr>
              <a:t>universidades</a:t>
            </a:r>
            <a:r>
              <a:rPr kumimoji="0" lang="es-ES" sz="1800" b="0" i="0" u="none" strike="noStrike" kern="1200" cap="none" spc="0" normalizeH="0" baseline="0" noProof="0" dirty="0">
                <a:ln>
                  <a:noFill/>
                </a:ln>
                <a:solidFill>
                  <a:srgbClr val="FF0000"/>
                </a:solidFill>
                <a:effectLst/>
                <a:uLnTx/>
                <a:uFillTx/>
                <a:latin typeface="Calibri"/>
                <a:ea typeface="+mn-ea"/>
                <a:cs typeface="+mn-cs"/>
              </a:rPr>
              <a:t>, entidades de ciencia y tecnología), el sector de producción de bienes y servicios (</a:t>
            </a:r>
            <a:r>
              <a:rPr kumimoji="0" lang="es-ES" sz="2000" b="1" i="0" u="none" strike="noStrike" kern="1200" cap="none" spc="0" normalizeH="0" baseline="0" noProof="0" dirty="0">
                <a:ln>
                  <a:noFill/>
                </a:ln>
                <a:solidFill>
                  <a:srgbClr val="FF0000"/>
                </a:solidFill>
                <a:effectLst/>
                <a:uLnTx/>
                <a:uFillTx/>
                <a:latin typeface="Calibri"/>
                <a:ea typeface="+mn-ea"/>
                <a:cs typeface="+mn-cs"/>
              </a:rPr>
              <a:t>empresas, cooperativas, formas de gestión no estatal), la administración pública,</a:t>
            </a:r>
            <a:r>
              <a:rPr kumimoji="0" lang="es-ES" sz="1800" b="0" i="0" u="none" strike="noStrike" kern="1200" cap="none" spc="0" normalizeH="0" baseline="0" noProof="0" dirty="0">
                <a:ln>
                  <a:noFill/>
                </a:ln>
                <a:solidFill>
                  <a:prstClr val="black"/>
                </a:solidFill>
                <a:effectLst/>
                <a:uLnTx/>
                <a:uFillTx/>
                <a:latin typeface="Calibri"/>
                <a:ea typeface="+mn-ea"/>
                <a:cs typeface="+mn-cs"/>
              </a:rPr>
              <a:t> por mencionar algunos de los más importantes. El SGGCI se apoya en referentes históricos programáticos y conceptuales, así como en las mejores experiencias cosechadas en el país, en particular el enfrentamiento a la COVID-19. En este documento se sintetizan los aspectos más relevantes del SGGCI. Artículo publicado en la revista Anales de la Academia de Ciencias de Cuba. Vol. 11 No.1 (2021) 31 de agosto de 2021.</a:t>
            </a:r>
          </a:p>
        </p:txBody>
      </p:sp>
    </p:spTree>
    <p:extLst>
      <p:ext uri="{BB962C8B-B14F-4D97-AF65-F5344CB8AC3E}">
        <p14:creationId xmlns:p14="http://schemas.microsoft.com/office/powerpoint/2010/main" val="64275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8726F4-4824-9346-574D-2EE94603F51F}"/>
              </a:ext>
            </a:extLst>
          </p:cNvPr>
          <p:cNvSpPr>
            <a:spLocks noGrp="1"/>
          </p:cNvSpPr>
          <p:nvPr>
            <p:ph idx="1"/>
          </p:nvPr>
        </p:nvSpPr>
        <p:spPr>
          <a:xfrm>
            <a:off x="601670" y="1198559"/>
            <a:ext cx="7635250" cy="3511061"/>
          </a:xfrm>
        </p:spPr>
        <p:txBody>
          <a:bodyPr/>
          <a:lstStyle/>
          <a:p>
            <a:pPr marL="0" indent="0">
              <a:buNone/>
            </a:pPr>
            <a:r>
              <a:rPr lang="es-ES" sz="2800" b="1" dirty="0">
                <a:latin typeface="Arial" panose="020B0604020202020204" pitchFamily="34" charset="0"/>
                <a:cs typeface="Arial" panose="020B0604020202020204" pitchFamily="34" charset="0"/>
              </a:rPr>
              <a:t>¿QUÉ ENTENDEMOS POR CIENCIA?</a:t>
            </a:r>
          </a:p>
          <a:p>
            <a:pPr marL="0" indent="0">
              <a:buNone/>
            </a:pPr>
            <a:endParaRPr lang="es-ES" dirty="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a:p>
            <a:pPr marL="0" indent="0">
              <a:buNone/>
            </a:pPr>
            <a:r>
              <a:rPr lang="es-ES" sz="2800" b="1" dirty="0">
                <a:latin typeface="Arial" panose="020B0604020202020204" pitchFamily="34" charset="0"/>
                <a:cs typeface="Arial" panose="020B0604020202020204" pitchFamily="34" charset="0"/>
              </a:rPr>
              <a:t>¿A QUÉ LLAMAMOS INNOVACIÓN?</a:t>
            </a:r>
          </a:p>
          <a:p>
            <a:pPr marL="0" indent="0">
              <a:buNone/>
            </a:pPr>
            <a:endParaRPr lang="es-ES" dirty="0">
              <a:latin typeface="Arial" panose="020B060402020202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144451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Rectángulo"/>
          <p:cNvSpPr/>
          <p:nvPr/>
        </p:nvSpPr>
        <p:spPr>
          <a:xfrm>
            <a:off x="3961180" y="281175"/>
            <a:ext cx="4572000" cy="480131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 </a:t>
            </a:r>
            <a:r>
              <a:rPr kumimoji="0" lang="es-E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la </a:t>
            </a: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innovación</a:t>
            </a:r>
            <a:r>
              <a:rPr kumimoji="0" lang="es-E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se entiende como un </a:t>
            </a: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proceso social, multiactoral, interactivo </a:t>
            </a:r>
            <a:r>
              <a:rPr kumimoji="0" lang="es-E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que involucra organizaciones y actores, que </a:t>
            </a: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interactúan vigorosamente </a:t>
            </a:r>
            <a:r>
              <a:rPr kumimoji="0" lang="es-E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 sí, apoyándose en políticas, normas, reglamentos, hábitos, lo que en economía de la innovación se denomina “instituciones».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(Díaz-</a:t>
            </a:r>
            <a:r>
              <a:rPr kumimoji="0" lang="es-ES" sz="1800" b="1" i="0" u="none" strike="noStrike" kern="1200" cap="none" spc="0" normalizeH="0" baseline="0" noProof="0" dirty="0" err="1">
                <a:ln>
                  <a:noFill/>
                </a:ln>
                <a:solidFill>
                  <a:prstClr val="black"/>
                </a:solidFill>
                <a:effectLst/>
                <a:uLnTx/>
                <a:uFillTx/>
                <a:latin typeface="Calibri"/>
                <a:ea typeface="+mn-ea"/>
                <a:cs typeface="+mn-cs"/>
              </a:rPr>
              <a:t>Canel</a:t>
            </a:r>
            <a:r>
              <a:rPr kumimoji="0" lang="es-ES" sz="1800" b="1" i="0" u="none" strike="noStrike" kern="1200" cap="none" spc="0" normalizeH="0" baseline="0" noProof="0" dirty="0">
                <a:ln>
                  <a:noFill/>
                </a:ln>
                <a:solidFill>
                  <a:prstClr val="black"/>
                </a:solidFill>
                <a:effectLst/>
                <a:uLnTx/>
                <a:uFillTx/>
                <a:latin typeface="Calibri"/>
                <a:ea typeface="+mn-ea"/>
                <a:cs typeface="+mn-cs"/>
              </a:rPr>
              <a:t>, 2021, p. 17)</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2A96DDEB-3BF0-4B9E-BF6C-FCB0738DA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723"/>
            <a:ext cx="3452448" cy="390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CuadroTexto"/>
          <p:cNvSpPr txBox="1"/>
          <p:nvPr/>
        </p:nvSpPr>
        <p:spPr>
          <a:xfrm>
            <a:off x="3549070" y="122566"/>
            <a:ext cx="559493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 La </a:t>
            </a:r>
            <a:r>
              <a:rPr kumimoji="0" lang="es-ES" sz="2400" b="1" i="0" u="none" strike="noStrike" kern="1200" cap="none" spc="0" normalizeH="0" baseline="0" noProof="0" dirty="0">
                <a:ln>
                  <a:noFill/>
                </a:ln>
                <a:solidFill>
                  <a:srgbClr val="FF0000"/>
                </a:solidFill>
                <a:effectLst/>
                <a:uLnTx/>
                <a:uFillTx/>
                <a:latin typeface="Calibri"/>
                <a:ea typeface="+mn-ea"/>
                <a:cs typeface="+mn-cs"/>
              </a:rPr>
              <a:t>ciencia y la innovación </a:t>
            </a:r>
            <a:r>
              <a:rPr kumimoji="0" lang="es-ES" sz="2400" b="1" i="0" u="none" strike="noStrike" kern="1200" cap="none" spc="0" normalizeH="0" baseline="0" noProof="0" dirty="0">
                <a:ln>
                  <a:noFill/>
                </a:ln>
                <a:solidFill>
                  <a:prstClr val="black"/>
                </a:solidFill>
                <a:effectLst/>
                <a:uLnTx/>
                <a:uFillTx/>
                <a:latin typeface="Calibri"/>
                <a:ea typeface="+mn-ea"/>
                <a:cs typeface="+mn-cs"/>
              </a:rPr>
              <a:t>como pilares de la gestión de  gobierno.»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«La </a:t>
            </a:r>
            <a:r>
              <a:rPr kumimoji="0" lang="es-ES" sz="2400" b="1" i="0" u="none" strike="noStrike" kern="1200" cap="none" spc="0" normalizeH="0" baseline="0" noProof="0" dirty="0">
                <a:ln>
                  <a:noFill/>
                </a:ln>
                <a:solidFill>
                  <a:srgbClr val="FF0000"/>
                </a:solidFill>
                <a:effectLst/>
                <a:uLnTx/>
                <a:uFillTx/>
                <a:latin typeface="Calibri"/>
                <a:ea typeface="+mn-ea"/>
                <a:cs typeface="+mn-cs"/>
              </a:rPr>
              <a:t>ciencia de la sostenibilidad</a:t>
            </a:r>
            <a:r>
              <a:rPr kumimoji="0" lang="es-ES" sz="2400" b="1"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Tecnología respalde los ODS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Opera en la interfaz Ciencia-política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«El desafío económico, social y ambiental  no puede ser resuelto al margen de </a:t>
            </a:r>
            <a:r>
              <a:rPr kumimoji="0" lang="es-ES" sz="2400" b="1" i="0" u="none" strike="noStrike" kern="1200" cap="none" spc="0" normalizeH="0" baseline="0" noProof="0" dirty="0">
                <a:ln>
                  <a:noFill/>
                </a:ln>
                <a:solidFill>
                  <a:srgbClr val="FF0000"/>
                </a:solidFill>
                <a:effectLst/>
                <a:uLnTx/>
                <a:uFillTx/>
                <a:latin typeface="Calibri"/>
                <a:ea typeface="+mn-ea"/>
                <a:cs typeface="+mn-cs"/>
              </a:rPr>
              <a:t>la tecnología</a:t>
            </a:r>
            <a:r>
              <a:rPr kumimoji="0" lang="es-ES" sz="24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6">
            <a:extLst>
              <a:ext uri="{FF2B5EF4-FFF2-40B4-BE49-F238E27FC236}">
                <a16:creationId xmlns:a16="http://schemas.microsoft.com/office/drawing/2014/main" id="{2A96DDEB-3BF0-4B9E-BF6C-FCB0738DA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52448" cy="390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10614" y="4000070"/>
            <a:ext cx="334183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Ideas extraídas de la Tesis doctoral del Presidente Miguel Díaz-</a:t>
            </a:r>
            <a:r>
              <a:rPr kumimoji="0" lang="es-ES" sz="1800" b="1" i="0" u="none" strike="noStrike" kern="1200" cap="none" spc="0" normalizeH="0" baseline="0" noProof="0" dirty="0" err="1">
                <a:ln>
                  <a:noFill/>
                </a:ln>
                <a:solidFill>
                  <a:prstClr val="black"/>
                </a:solidFill>
                <a:effectLst/>
                <a:uLnTx/>
                <a:uFillTx/>
                <a:latin typeface="Calibri"/>
                <a:ea typeface="+mn-ea"/>
                <a:cs typeface="+mn-cs"/>
              </a:rPr>
              <a:t>Canel</a:t>
            </a:r>
            <a:r>
              <a:rPr kumimoji="0" lang="es-ES" sz="1800" b="1" i="0" u="none" strike="noStrike" kern="1200" cap="none" spc="0" normalizeH="0" baseline="0" noProof="0" dirty="0">
                <a:ln>
                  <a:noFill/>
                </a:ln>
                <a:solidFill>
                  <a:prstClr val="black"/>
                </a:solidFill>
                <a:effectLst/>
                <a:uLnTx/>
                <a:uFillTx/>
                <a:latin typeface="Calibri"/>
                <a:ea typeface="+mn-ea"/>
                <a:cs typeface="+mn-cs"/>
              </a:rPr>
              <a:t> Bermúdez, 2021</a:t>
            </a:r>
          </a:p>
        </p:txBody>
      </p:sp>
      <p:sp>
        <p:nvSpPr>
          <p:cNvPr id="6" name="5 CuadroTexto"/>
          <p:cNvSpPr txBox="1"/>
          <p:nvPr/>
        </p:nvSpPr>
        <p:spPr>
          <a:xfrm>
            <a:off x="3549069" y="4251505"/>
            <a:ext cx="55949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FF0000"/>
                </a:solidFill>
                <a:effectLst/>
                <a:uLnTx/>
                <a:uFillTx/>
                <a:latin typeface="Arial Black" pitchFamily="34" charset="0"/>
                <a:ea typeface="+mn-ea"/>
                <a:cs typeface="+mn-cs"/>
              </a:rPr>
              <a:t>DESARROLLO SOSTENIBLE E INCLUSIVO</a:t>
            </a:r>
          </a:p>
        </p:txBody>
      </p:sp>
      <p:sp>
        <p:nvSpPr>
          <p:cNvPr id="7" name="Flecha: a la derecha 9">
            <a:extLst>
              <a:ext uri="{FF2B5EF4-FFF2-40B4-BE49-F238E27FC236}">
                <a16:creationId xmlns:a16="http://schemas.microsoft.com/office/drawing/2014/main" id="{FEDB2241-BA85-4124-A29F-7CDE0B5F2D4A}"/>
              </a:ext>
            </a:extLst>
          </p:cNvPr>
          <p:cNvSpPr/>
          <p:nvPr/>
        </p:nvSpPr>
        <p:spPr>
          <a:xfrm rot="5400000">
            <a:off x="6297429" y="3701892"/>
            <a:ext cx="358829" cy="412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01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500"/>
                            </p:stCondLst>
                            <p:childTnLst>
                              <p:par>
                                <p:cTn id="23" presetID="6"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2A96DDEB-3BF0-4B9E-BF6C-FCB0738DA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35"/>
            <a:ext cx="442844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4553039" y="11391"/>
            <a:ext cx="4590961"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Calibri"/>
                <a:ea typeface="+mn-ea"/>
                <a:cs typeface="Arial" pitchFamily="34" charset="0"/>
              </a:rPr>
              <a:t>«Aprovechar </a:t>
            </a:r>
            <a:r>
              <a:rPr kumimoji="0" lang="es-ES" sz="2400" b="1" i="1" u="none" strike="noStrike" kern="1200" cap="none" spc="0" normalizeH="0" baseline="0" noProof="0" dirty="0">
                <a:ln>
                  <a:noFill/>
                </a:ln>
                <a:solidFill>
                  <a:srgbClr val="FF0000"/>
                </a:solidFill>
                <a:effectLst/>
                <a:uLnTx/>
                <a:uFillTx/>
                <a:latin typeface="Calibri"/>
                <a:ea typeface="+mn-ea"/>
                <a:cs typeface="Arial" pitchFamily="34" charset="0"/>
              </a:rPr>
              <a:t>las oportunidades </a:t>
            </a:r>
            <a:r>
              <a:rPr kumimoji="0" lang="es-ES" sz="2400" b="1" i="1" u="none" strike="noStrike" kern="1200" cap="none" spc="0" normalizeH="0" baseline="0" noProof="0" dirty="0">
                <a:ln>
                  <a:noFill/>
                </a:ln>
                <a:solidFill>
                  <a:prstClr val="black"/>
                </a:solidFill>
                <a:effectLst/>
                <a:uLnTx/>
                <a:uFillTx/>
                <a:latin typeface="Calibri"/>
                <a:ea typeface="+mn-ea"/>
                <a:cs typeface="Arial" pitchFamily="34" charset="0"/>
              </a:rPr>
              <a:t>que se abren para la economía nacional, sea en el sector empresarial, el presupuestado e incluso el privado, y </a:t>
            </a:r>
            <a:r>
              <a:rPr kumimoji="0" lang="es-ES" sz="2400" b="1" i="1" u="none" strike="noStrike" kern="1200" cap="none" spc="0" normalizeH="0" baseline="0" noProof="0" dirty="0">
                <a:ln>
                  <a:noFill/>
                </a:ln>
                <a:solidFill>
                  <a:srgbClr val="FF0000"/>
                </a:solidFill>
                <a:effectLst/>
                <a:uLnTx/>
                <a:uFillTx/>
                <a:latin typeface="Calibri"/>
                <a:ea typeface="+mn-ea"/>
                <a:cs typeface="Arial" pitchFamily="34" charset="0"/>
              </a:rPr>
              <a:t>desatar los nudos</a:t>
            </a:r>
            <a:r>
              <a:rPr kumimoji="0" lang="es-ES" sz="2400" b="1" i="1" u="none" strike="noStrike" kern="1200" cap="none" spc="0" normalizeH="0" baseline="0" noProof="0" dirty="0">
                <a:ln>
                  <a:noFill/>
                </a:ln>
                <a:solidFill>
                  <a:prstClr val="black"/>
                </a:solidFill>
                <a:effectLst/>
                <a:uLnTx/>
                <a:uFillTx/>
                <a:latin typeface="Calibri"/>
                <a:ea typeface="+mn-ea"/>
                <a:cs typeface="Arial" pitchFamily="34" charset="0"/>
              </a:rPr>
              <a:t> que la amarran, a golpe de </a:t>
            </a:r>
            <a:r>
              <a:rPr kumimoji="0" lang="es-ES" sz="2400" b="1" i="1" u="none" strike="noStrike" kern="1200" cap="none" spc="0" normalizeH="0" baseline="0" noProof="0" dirty="0">
                <a:ln>
                  <a:noFill/>
                </a:ln>
                <a:solidFill>
                  <a:srgbClr val="FF0000"/>
                </a:solidFill>
                <a:effectLst/>
                <a:uLnTx/>
                <a:uFillTx/>
                <a:latin typeface="Calibri"/>
                <a:ea typeface="+mn-ea"/>
                <a:cs typeface="Arial" pitchFamily="34" charset="0"/>
              </a:rPr>
              <a:t>trabajo, innovación, ciencia y producción</a:t>
            </a:r>
            <a:r>
              <a:rPr kumimoji="0" lang="es-ES" sz="2400" b="1" i="1" u="none" strike="noStrike" kern="1200" cap="none" spc="0" normalizeH="0" baseline="0" noProof="0" dirty="0">
                <a:ln>
                  <a:noFill/>
                </a:ln>
                <a:solidFill>
                  <a:prstClr val="black"/>
                </a:solidFill>
                <a:effectLst/>
                <a:uLnTx/>
                <a:uFillTx/>
                <a:latin typeface="Calibri"/>
                <a:ea typeface="+mn-ea"/>
                <a:cs typeface="Arial" pitchFamily="34" charset="0"/>
              </a:rPr>
              <a:t>. En esta nueva etapa la clave está en </a:t>
            </a:r>
            <a:r>
              <a:rPr kumimoji="0" lang="es-ES" sz="2400" b="1" i="1" u="none" strike="noStrike" kern="1200" cap="none" spc="0" normalizeH="0" baseline="0" noProof="0" dirty="0">
                <a:ln>
                  <a:noFill/>
                </a:ln>
                <a:solidFill>
                  <a:srgbClr val="FF0000"/>
                </a:solidFill>
                <a:effectLst/>
                <a:uLnTx/>
                <a:uFillTx/>
                <a:latin typeface="Calibri"/>
                <a:ea typeface="+mn-ea"/>
                <a:cs typeface="Arial" pitchFamily="34" charset="0"/>
              </a:rPr>
              <a:t>lo territorial</a:t>
            </a:r>
            <a:r>
              <a:rPr kumimoji="0" lang="es-ES" sz="2400" b="1" i="1" u="none" strike="noStrike" kern="1200" cap="none" spc="0" normalizeH="0" baseline="0" noProof="0" dirty="0">
                <a:ln>
                  <a:noFill/>
                </a:ln>
                <a:solidFill>
                  <a:prstClr val="black"/>
                </a:solidFill>
                <a:effectLst/>
                <a:uLnTx/>
                <a:uFillTx/>
                <a:latin typeface="Calibri"/>
                <a:ea typeface="+mn-ea"/>
                <a:cs typeface="Arial" pitchFamily="34" charset="0"/>
              </a:rPr>
              <a:t>, en el municipio, en el desarrollo local, conscientes de que todo lo que se genere y avance allí beneficia más directamente al pueblo.»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Calibri"/>
                <a:ea typeface="+mn-ea"/>
                <a:cs typeface="+mn-cs"/>
              </a:rPr>
              <a:t>                                           (Díaz-</a:t>
            </a:r>
            <a:r>
              <a:rPr kumimoji="0" lang="es-ES" sz="1800" b="1" i="1" u="none" strike="noStrike" kern="1200" cap="none" spc="0" normalizeH="0" baseline="0" noProof="0" dirty="0" err="1">
                <a:ln>
                  <a:noFill/>
                </a:ln>
                <a:solidFill>
                  <a:prstClr val="black"/>
                </a:solidFill>
                <a:effectLst/>
                <a:uLnTx/>
                <a:uFillTx/>
                <a:latin typeface="Calibri"/>
                <a:ea typeface="+mn-ea"/>
                <a:cs typeface="+mn-cs"/>
              </a:rPr>
              <a:t>Canel</a:t>
            </a:r>
            <a:r>
              <a:rPr kumimoji="0" lang="es-ES" sz="1800" b="1" i="1" u="none" strike="noStrike" kern="1200" cap="none" spc="0" normalizeH="0" baseline="0" noProof="0" dirty="0">
                <a:ln>
                  <a:noFill/>
                </a:ln>
                <a:solidFill>
                  <a:prstClr val="black"/>
                </a:solidFill>
                <a:effectLst/>
                <a:uLnTx/>
                <a:uFillTx/>
                <a:latin typeface="Calibri"/>
                <a:ea typeface="+mn-ea"/>
                <a:cs typeface="+mn-cs"/>
              </a:rPr>
              <a:t>, 2019, p.2)</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8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p:txBody>
          <a:bodyPr>
            <a:normAutofit fontScale="90000"/>
          </a:bodyPr>
          <a:lstStyle/>
          <a:p>
            <a:r>
              <a:rPr lang="es-ES" dirty="0">
                <a:solidFill>
                  <a:schemeClr val="bg1"/>
                </a:solidFill>
              </a:rPr>
              <a:t>SISTEMA DE GESTIÓN DE GOBIERNO BASADO EN CIENCIA E INNOVACIÓN </a:t>
            </a: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lnSpcReduction="10000"/>
          </a:bodyPr>
          <a:lstStyle/>
          <a:p>
            <a:pPr marL="0" indent="0">
              <a:buNone/>
            </a:pPr>
            <a:r>
              <a:rPr lang="es-ES" b="1" dirty="0"/>
              <a:t>Un sistema de trabajo gubernamental que persigue fortalecer el papel de la ciencia y la innovación en la búsqueda de soluciones creativas a problemas que surgen en el proceso de desarrollo económico y social del país, tanto en la producción de bienes y servicios, como en los ámbitos de la administración pública, las actividades de CTI, la educación, la cultura, u otros. (p.62) Tesis Doctoral  Díaz-Canel (2021) </a:t>
            </a:r>
          </a:p>
        </p:txBody>
      </p:sp>
    </p:spTree>
    <p:extLst>
      <p:ext uri="{BB962C8B-B14F-4D97-AF65-F5344CB8AC3E}">
        <p14:creationId xmlns:p14="http://schemas.microsoft.com/office/powerpoint/2010/main" val="162909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4317E0-96DA-F179-D931-CE69001537EF}"/>
              </a:ext>
            </a:extLst>
          </p:cNvPr>
          <p:cNvSpPr txBox="1"/>
          <p:nvPr/>
        </p:nvSpPr>
        <p:spPr>
          <a:xfrm>
            <a:off x="143555" y="586585"/>
            <a:ext cx="6413609" cy="923330"/>
          </a:xfrm>
          <a:prstGeom prst="rect">
            <a:avLst/>
          </a:prstGeom>
          <a:noFill/>
        </p:spPr>
        <p:txBody>
          <a:bodyPr wrap="square">
            <a:spAutoFit/>
          </a:bodyPr>
          <a:lstStyle/>
          <a:p>
            <a:r>
              <a:rPr kumimoji="0" lang="es-ES" sz="2700" b="1" i="0" u="none" strike="noStrike" kern="1200" cap="none" spc="0" normalizeH="0" baseline="0" noProof="0" dirty="0">
                <a:ln>
                  <a:noFill/>
                </a:ln>
                <a:solidFill>
                  <a:prstClr val="black">
                    <a:lumMod val="85000"/>
                    <a:lumOff val="15000"/>
                  </a:prstClr>
                </a:solidFill>
                <a:effectLst/>
                <a:uLnTx/>
                <a:uFillTx/>
                <a:latin typeface="Calibri" panose="020F0502020204030204"/>
                <a:ea typeface="+mj-ea"/>
                <a:cs typeface="+mj-cs"/>
              </a:rPr>
              <a:t>El SGGCI tiene que ver con el vínculo entre ciencia y política desde dos perspectivas</a:t>
            </a:r>
            <a:endParaRPr lang="es-ES" b="1" dirty="0"/>
          </a:p>
        </p:txBody>
      </p:sp>
      <p:sp>
        <p:nvSpPr>
          <p:cNvPr id="7" name="CuadroTexto 6">
            <a:extLst>
              <a:ext uri="{FF2B5EF4-FFF2-40B4-BE49-F238E27FC236}">
                <a16:creationId xmlns:a16="http://schemas.microsoft.com/office/drawing/2014/main" id="{CECC7050-49E5-8D46-0E9F-F6D23420ED8A}"/>
              </a:ext>
            </a:extLst>
          </p:cNvPr>
          <p:cNvSpPr txBox="1"/>
          <p:nvPr/>
        </p:nvSpPr>
        <p:spPr>
          <a:xfrm>
            <a:off x="1365195" y="2113635"/>
            <a:ext cx="4588932" cy="496290"/>
          </a:xfrm>
          <a:prstGeom prst="rect">
            <a:avLst/>
          </a:prstGeom>
          <a:noFill/>
        </p:spPr>
        <p:txBody>
          <a:bodyPr wrap="square">
            <a:spAutoFit/>
          </a:bodyPr>
          <a:lstStyle/>
          <a:p>
            <a:r>
              <a:rPr kumimoji="0" lang="es-ES" sz="2625"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Ciencia                                Política</a:t>
            </a:r>
            <a:endParaRPr lang="es-ES" dirty="0"/>
          </a:p>
        </p:txBody>
      </p:sp>
      <p:sp>
        <p:nvSpPr>
          <p:cNvPr id="8" name="Flecha: a la izquierda y derecha 7">
            <a:extLst>
              <a:ext uri="{FF2B5EF4-FFF2-40B4-BE49-F238E27FC236}">
                <a16:creationId xmlns:a16="http://schemas.microsoft.com/office/drawing/2014/main" id="{93C891A1-819B-8B53-D7BD-B9C722CA01A0}"/>
              </a:ext>
            </a:extLst>
          </p:cNvPr>
          <p:cNvSpPr/>
          <p:nvPr/>
        </p:nvSpPr>
        <p:spPr>
          <a:xfrm>
            <a:off x="3044950" y="2222883"/>
            <a:ext cx="954911" cy="277793"/>
          </a:xfrm>
          <a:prstGeom prst="leftRightArrow">
            <a:avLst/>
          </a:prstGeom>
          <a:solidFill>
            <a:srgbClr val="A53010"/>
          </a:solidFill>
          <a:ln w="15875" cap="rnd" cmpd="sng" algn="ctr">
            <a:solidFill>
              <a:srgbClr val="A53010">
                <a:shade val="50000"/>
              </a:srgbClr>
            </a:solid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s-EC"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9B92B3E0-3106-6E26-AACF-ED8248685F08}"/>
              </a:ext>
            </a:extLst>
          </p:cNvPr>
          <p:cNvSpPr txBox="1"/>
          <p:nvPr/>
        </p:nvSpPr>
        <p:spPr>
          <a:xfrm>
            <a:off x="601670" y="2634927"/>
            <a:ext cx="7177135" cy="2169825"/>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225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Política de CTI</a:t>
            </a:r>
            <a:r>
              <a:rPr kumimoji="0" lang="es-ES" sz="22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Políticas de Estado para la promoción de las actividades de CTI.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s-ES" sz="22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s-ES" sz="225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Ciencia para la política</a:t>
            </a:r>
            <a:r>
              <a:rPr kumimoji="0" lang="es-ES" sz="22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el modo en que el conocimiento científico, experto, es utilizado para la conducción de los asuntos públicos (</a:t>
            </a:r>
            <a:r>
              <a:rPr kumimoji="0" lang="es-ES" sz="225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AsCi</a:t>
            </a:r>
            <a:r>
              <a:rPr kumimoji="0" lang="es-ES" sz="22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endParaRPr kumimoji="0" lang="x-none"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741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01F52D-F15F-6E7F-09A8-607189BF3BCC}"/>
              </a:ext>
            </a:extLst>
          </p:cNvPr>
          <p:cNvSpPr txBox="1">
            <a:spLocks/>
          </p:cNvSpPr>
          <p:nvPr/>
        </p:nvSpPr>
        <p:spPr>
          <a:xfrm>
            <a:off x="448965" y="281175"/>
            <a:ext cx="7886700" cy="994172"/>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s-ES" sz="2700" b="0" i="0" u="none" strike="noStrike" kern="1200" cap="none" spc="0" normalizeH="0" baseline="0" noProof="0">
                <a:ln>
                  <a:noFill/>
                </a:ln>
                <a:solidFill>
                  <a:sysClr val="windowText" lastClr="000000">
                    <a:lumMod val="85000"/>
                    <a:lumOff val="15000"/>
                  </a:sysClr>
                </a:solidFill>
                <a:effectLst/>
                <a:uLnTx/>
                <a:uFillTx/>
                <a:latin typeface="Calibri" panose="020F0502020204030204"/>
                <a:ea typeface="+mj-ea"/>
                <a:cs typeface="+mj-cs"/>
              </a:rPr>
              <a:t>Ambos comparten objetivos</a:t>
            </a:r>
            <a:endParaRPr kumimoji="0" lang="x-none" sz="27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j-ea"/>
              <a:cs typeface="+mj-cs"/>
            </a:endParaRPr>
          </a:p>
        </p:txBody>
      </p:sp>
      <p:sp>
        <p:nvSpPr>
          <p:cNvPr id="5" name="Marcador de contenido 2">
            <a:extLst>
              <a:ext uri="{FF2B5EF4-FFF2-40B4-BE49-F238E27FC236}">
                <a16:creationId xmlns:a16="http://schemas.microsoft.com/office/drawing/2014/main" id="{46ADD011-3721-BB5A-9956-60D8D24186B9}"/>
              </a:ext>
            </a:extLst>
          </p:cNvPr>
          <p:cNvSpPr txBox="1">
            <a:spLocks/>
          </p:cNvSpPr>
          <p:nvPr/>
        </p:nvSpPr>
        <p:spPr>
          <a:xfrm>
            <a:off x="379402" y="866007"/>
            <a:ext cx="7093993" cy="3996318"/>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57175" marR="0" lvl="0" indent="-257175" algn="l" defTabSz="342900" rtl="0" eaLnBrk="1" fontAlgn="auto" latinLnBrk="0" hangingPunct="1">
              <a:lnSpc>
                <a:spcPct val="100000"/>
              </a:lnSpc>
              <a:spcBef>
                <a:spcPts val="450"/>
              </a:spcBef>
              <a:spcAft>
                <a:spcPts val="0"/>
              </a:spcAft>
              <a:buClr>
                <a:srgbClr val="A53010"/>
              </a:buClr>
              <a:buSzTx/>
              <a:buFont typeface="Wingdings 3" charset="2"/>
              <a:buChar char=""/>
              <a:tabLst/>
              <a:defRPr/>
            </a:pPr>
            <a:r>
              <a:rPr kumimoji="0" lang="es-ES" sz="27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Resolver el problema del conocimiento potencialmente útil pero no utilizado.</a:t>
            </a:r>
          </a:p>
          <a:p>
            <a:pPr marL="257175" marR="0" lvl="0" indent="-257175" algn="l" defTabSz="342900" rtl="0" eaLnBrk="1" fontAlgn="auto" latinLnBrk="0" hangingPunct="1">
              <a:lnSpc>
                <a:spcPct val="100000"/>
              </a:lnSpc>
              <a:spcBef>
                <a:spcPts val="450"/>
              </a:spcBef>
              <a:spcAft>
                <a:spcPts val="0"/>
              </a:spcAft>
              <a:buClr>
                <a:srgbClr val="A53010"/>
              </a:buClr>
              <a:buSzTx/>
              <a:buFont typeface="Wingdings 3" charset="2"/>
              <a:buChar char=""/>
              <a:tabLst/>
              <a:defRPr/>
            </a:pPr>
            <a:endParaRPr kumimoji="0" lang="es-ES" sz="27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257175" marR="0" lvl="0" indent="-257175" algn="l" defTabSz="342900" rtl="0" eaLnBrk="1" fontAlgn="auto" latinLnBrk="0" hangingPunct="1">
              <a:lnSpc>
                <a:spcPct val="100000"/>
              </a:lnSpc>
              <a:spcBef>
                <a:spcPts val="450"/>
              </a:spcBef>
              <a:spcAft>
                <a:spcPts val="0"/>
              </a:spcAft>
              <a:buClr>
                <a:srgbClr val="A53010"/>
              </a:buClr>
              <a:buSzTx/>
              <a:buFont typeface="Wingdings 3" charset="2"/>
              <a:buChar char=""/>
              <a:tabLst/>
              <a:defRPr/>
            </a:pPr>
            <a:r>
              <a:rPr kumimoji="0" lang="es-ES" sz="27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Promover la utilización social del conocimiento: la función social del conocimiento.</a:t>
            </a:r>
          </a:p>
          <a:p>
            <a:pPr marL="0" marR="0" lvl="0" indent="0" algn="l" defTabSz="342900" rtl="0" eaLnBrk="1" fontAlgn="auto" latinLnBrk="0" hangingPunct="1">
              <a:lnSpc>
                <a:spcPct val="100000"/>
              </a:lnSpc>
              <a:spcBef>
                <a:spcPts val="450"/>
              </a:spcBef>
              <a:spcAft>
                <a:spcPts val="0"/>
              </a:spcAft>
              <a:buClr>
                <a:srgbClr val="A53010"/>
              </a:buClr>
              <a:buSzTx/>
              <a:buFont typeface="Wingdings 3" charset="2"/>
              <a:buNone/>
              <a:tabLst/>
              <a:defRPr/>
            </a:pPr>
            <a:endParaRPr kumimoji="0" lang="es-ES" sz="27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257175" marR="0" lvl="0" indent="-257175" algn="l" defTabSz="342900" rtl="0" eaLnBrk="1" fontAlgn="auto" latinLnBrk="0" hangingPunct="1">
              <a:lnSpc>
                <a:spcPct val="100000"/>
              </a:lnSpc>
              <a:spcBef>
                <a:spcPts val="450"/>
              </a:spcBef>
              <a:spcAft>
                <a:spcPts val="0"/>
              </a:spcAft>
              <a:buClr>
                <a:srgbClr val="A53010"/>
              </a:buClr>
              <a:buSzTx/>
              <a:buFont typeface="Wingdings 3" charset="2"/>
              <a:buChar char=""/>
              <a:tabLst/>
              <a:defRPr/>
            </a:pPr>
            <a:r>
              <a:rPr kumimoji="0" lang="es-ES" sz="27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¿Ciencia como fuerza productiva o ciencia como fuerza social transformadora?</a:t>
            </a:r>
          </a:p>
        </p:txBody>
      </p:sp>
    </p:spTree>
    <p:extLst>
      <p:ext uri="{BB962C8B-B14F-4D97-AF65-F5344CB8AC3E}">
        <p14:creationId xmlns:p14="http://schemas.microsoft.com/office/powerpoint/2010/main" val="384386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4061B-A0B0-1F43-78DE-84494B986C04}"/>
              </a:ext>
            </a:extLst>
          </p:cNvPr>
          <p:cNvSpPr txBox="1">
            <a:spLocks/>
          </p:cNvSpPr>
          <p:nvPr/>
        </p:nvSpPr>
        <p:spPr>
          <a:xfrm>
            <a:off x="907080" y="586585"/>
            <a:ext cx="6891050" cy="994172"/>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s-ES" sz="3300" b="0" i="0" u="none" strike="noStrike" kern="1200" cap="none" spc="0" normalizeH="0" baseline="0" noProof="0">
                <a:ln>
                  <a:noFill/>
                </a:ln>
                <a:solidFill>
                  <a:sysClr val="windowText" lastClr="000000">
                    <a:lumMod val="85000"/>
                    <a:lumOff val="15000"/>
                  </a:sysClr>
                </a:solidFill>
                <a:effectLst/>
                <a:uLnTx/>
                <a:uFillTx/>
                <a:latin typeface="Calibri" panose="020F0502020204030204"/>
                <a:ea typeface="+mj-ea"/>
                <a:cs typeface="+mj-cs"/>
              </a:rPr>
              <a:t>¿Qué ocurrió?</a:t>
            </a:r>
            <a:endParaRPr kumimoji="0" lang="es-EC" sz="3300" b="0"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j-ea"/>
              <a:cs typeface="+mj-cs"/>
            </a:endParaRPr>
          </a:p>
        </p:txBody>
      </p:sp>
      <p:sp>
        <p:nvSpPr>
          <p:cNvPr id="3" name="Marcador de contenido 2">
            <a:extLst>
              <a:ext uri="{FF2B5EF4-FFF2-40B4-BE49-F238E27FC236}">
                <a16:creationId xmlns:a16="http://schemas.microsoft.com/office/drawing/2014/main" id="{0FB2F4DE-B1A4-626A-6727-F31E18EA76DB}"/>
              </a:ext>
            </a:extLst>
          </p:cNvPr>
          <p:cNvSpPr txBox="1">
            <a:spLocks/>
          </p:cNvSpPr>
          <p:nvPr/>
        </p:nvSpPr>
        <p:spPr>
          <a:xfrm>
            <a:off x="64073" y="1350110"/>
            <a:ext cx="7735235" cy="3739678"/>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R="0" lvl="0" algn="just" defTabSz="342900" rtl="0" eaLnBrk="1" fontAlgn="auto" latinLnBrk="0" hangingPunct="1">
              <a:lnSpc>
                <a:spcPct val="115000"/>
              </a:lnSpc>
              <a:spcBef>
                <a:spcPts val="750"/>
              </a:spcBef>
              <a:spcAft>
                <a:spcPts val="600"/>
              </a:spcAft>
              <a:buClr>
                <a:srgbClr val="A53010"/>
              </a:buClr>
              <a:buSzTx/>
              <a:buFont typeface="Wingdings" panose="05000000000000000000" pitchFamily="2" charset="2"/>
              <a:buChar char="q"/>
              <a:tabLst/>
              <a:defRPr/>
            </a:pPr>
            <a:r>
              <a:rPr kumimoji="0" lang="es-ES"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rPr>
              <a:t> Adoptar decisiones ágiles, oportunas, ajenas a formalismos y burocratismos;</a:t>
            </a:r>
            <a:endParaRPr kumimoji="0" lang="x-none"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endParaRPr>
          </a:p>
          <a:p>
            <a:pPr marR="0" lvl="0" algn="just" defTabSz="342900" rtl="0" eaLnBrk="1" fontAlgn="auto" latinLnBrk="0" hangingPunct="1">
              <a:lnSpc>
                <a:spcPct val="115000"/>
              </a:lnSpc>
              <a:spcBef>
                <a:spcPts val="750"/>
              </a:spcBef>
              <a:spcAft>
                <a:spcPts val="600"/>
              </a:spcAft>
              <a:buClr>
                <a:srgbClr val="A53010"/>
              </a:buClr>
              <a:buSzTx/>
              <a:buFont typeface="Wingdings" panose="05000000000000000000" pitchFamily="2" charset="2"/>
              <a:buChar char="q"/>
              <a:tabLst/>
              <a:defRPr/>
            </a:pPr>
            <a:r>
              <a:rPr kumimoji="0" lang="es-ES"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rPr>
              <a:t>Ofrecer el apoyo moral y el aliento que los esfuerzos demandaban; Colocar los recursos disponibles donde eran más necesarios;</a:t>
            </a:r>
            <a:endParaRPr kumimoji="0" lang="x-none"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endParaRPr>
          </a:p>
          <a:p>
            <a:pPr marR="0" lvl="0" algn="just" defTabSz="342900" rtl="0" eaLnBrk="1" fontAlgn="auto" latinLnBrk="0" hangingPunct="1">
              <a:lnSpc>
                <a:spcPct val="115000"/>
              </a:lnSpc>
              <a:spcBef>
                <a:spcPts val="750"/>
              </a:spcBef>
              <a:spcAft>
                <a:spcPts val="600"/>
              </a:spcAft>
              <a:buClr>
                <a:srgbClr val="A53010"/>
              </a:buClr>
              <a:buSzTx/>
              <a:buFont typeface="Wingdings" panose="05000000000000000000" pitchFamily="2" charset="2"/>
              <a:buChar char="q"/>
              <a:tabLst/>
              <a:defRPr/>
            </a:pPr>
            <a:r>
              <a:rPr kumimoji="0" lang="es-ES"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rPr>
              <a:t>Afianzar la legitimidad de la ciencia como actor clave para el desarrollo de la nación;</a:t>
            </a:r>
            <a:endParaRPr kumimoji="0" lang="x-none"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endParaRPr>
          </a:p>
          <a:p>
            <a:pPr marR="0" lvl="0" algn="just" defTabSz="342900" rtl="0" eaLnBrk="1" fontAlgn="auto" latinLnBrk="0" hangingPunct="1">
              <a:lnSpc>
                <a:spcPct val="115000"/>
              </a:lnSpc>
              <a:spcBef>
                <a:spcPts val="750"/>
              </a:spcBef>
              <a:spcAft>
                <a:spcPts val="600"/>
              </a:spcAft>
              <a:buClr>
                <a:srgbClr val="A53010"/>
              </a:buClr>
              <a:buSzTx/>
              <a:buFont typeface="Wingdings" panose="05000000000000000000" pitchFamily="2" charset="2"/>
              <a:buChar char="q"/>
              <a:tabLst/>
              <a:defRPr/>
            </a:pPr>
            <a:r>
              <a:rPr kumimoji="0" lang="es-ES"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rPr>
              <a:t>Desarrollar autonomía tecnológica </a:t>
            </a:r>
            <a:endParaRPr kumimoji="0" lang="x-none" sz="21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10000"/>
              </a:lnSpc>
              <a:spcBef>
                <a:spcPts val="750"/>
              </a:spcBef>
              <a:spcAft>
                <a:spcPts val="0"/>
              </a:spcAft>
              <a:buClr>
                <a:srgbClr val="A53010"/>
              </a:buClr>
              <a:buSzTx/>
              <a:buFont typeface="Wingdings 3" charset="2"/>
              <a:buNone/>
              <a:tabLst/>
              <a:defRPr/>
            </a:pPr>
            <a:endParaRPr kumimoji="0" lang="es-EC" sz="24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98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D8212-C3FF-4789-B4D2-3F24138472BD}"/>
              </a:ext>
            </a:extLst>
          </p:cNvPr>
          <p:cNvSpPr>
            <a:spLocks noGrp="1"/>
          </p:cNvSpPr>
          <p:nvPr>
            <p:ph type="title"/>
          </p:nvPr>
        </p:nvSpPr>
        <p:spPr/>
        <p:txBody>
          <a:bodyPr>
            <a:normAutofit fontScale="90000"/>
          </a:bodyPr>
          <a:lstStyle/>
          <a:p>
            <a:endParaRPr lang="es-ES"/>
          </a:p>
        </p:txBody>
      </p:sp>
      <p:pic>
        <p:nvPicPr>
          <p:cNvPr id="5" name="Marcador de contenido 4">
            <a:extLst>
              <a:ext uri="{FF2B5EF4-FFF2-40B4-BE49-F238E27FC236}">
                <a16:creationId xmlns:a16="http://schemas.microsoft.com/office/drawing/2014/main" id="{FF587C8D-641A-44FA-8614-FB09C4E6EA9A}"/>
              </a:ext>
            </a:extLst>
          </p:cNvPr>
          <p:cNvPicPr>
            <a:picLocks noGrp="1" noChangeAspect="1"/>
          </p:cNvPicPr>
          <p:nvPr>
            <p:ph idx="1"/>
          </p:nvPr>
        </p:nvPicPr>
        <p:blipFill>
          <a:blip r:embed="rId2"/>
          <a:stretch>
            <a:fillRect/>
          </a:stretch>
        </p:blipFill>
        <p:spPr>
          <a:xfrm>
            <a:off x="1" y="0"/>
            <a:ext cx="9144000" cy="5143500"/>
          </a:xfrm>
        </p:spPr>
      </p:pic>
    </p:spTree>
    <p:extLst>
      <p:ext uri="{BB962C8B-B14F-4D97-AF65-F5344CB8AC3E}">
        <p14:creationId xmlns:p14="http://schemas.microsoft.com/office/powerpoint/2010/main" val="274030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0F929FE3-7355-4499-AFF8-CEA998CC169A}"/>
              </a:ext>
            </a:extLst>
          </p:cNvPr>
          <p:cNvSpPr txBox="1"/>
          <p:nvPr/>
        </p:nvSpPr>
        <p:spPr>
          <a:xfrm>
            <a:off x="372612" y="960106"/>
            <a:ext cx="5115618" cy="369332"/>
          </a:xfrm>
          <a:prstGeom prst="rect">
            <a:avLst/>
          </a:prstGeom>
          <a:noFill/>
        </p:spPr>
        <p:txBody>
          <a:bodyPr wrap="square">
            <a:spAutoFit/>
          </a:bodyPr>
          <a:lstStyle/>
          <a:p>
            <a:pPr algn="just"/>
            <a:r>
              <a:rPr lang="es-ES" b="1" dirty="0">
                <a:latin typeface="Arial" panose="020B0604020202020204" pitchFamily="34" charset="0"/>
                <a:cs typeface="Arial" panose="020B0604020202020204" pitchFamily="34" charset="0"/>
              </a:rPr>
              <a:t>¿QUÉ ES EL SGGCI Y PARA QUÉ SIRVE?</a:t>
            </a:r>
          </a:p>
        </p:txBody>
      </p:sp>
      <p:sp>
        <p:nvSpPr>
          <p:cNvPr id="5" name="CuadroTexto 4">
            <a:extLst>
              <a:ext uri="{FF2B5EF4-FFF2-40B4-BE49-F238E27FC236}">
                <a16:creationId xmlns:a16="http://schemas.microsoft.com/office/drawing/2014/main" id="{4F1923FB-7D05-4212-82EC-259BE1B7B067}"/>
              </a:ext>
            </a:extLst>
          </p:cNvPr>
          <p:cNvSpPr txBox="1"/>
          <p:nvPr/>
        </p:nvSpPr>
        <p:spPr>
          <a:xfrm>
            <a:off x="2277428" y="1655520"/>
            <a:ext cx="4589144" cy="369332"/>
          </a:xfrm>
          <a:prstGeom prst="rect">
            <a:avLst/>
          </a:prstGeom>
          <a:noFill/>
        </p:spPr>
        <p:txBody>
          <a:bodyPr wrap="square">
            <a:spAutoFit/>
          </a:bodyPr>
          <a:lstStyle/>
          <a:p>
            <a:r>
              <a:rPr lang="es-ES" dirty="0"/>
              <a:t>SISTEMA DE TRABAJO GUBERNAMENTAL</a:t>
            </a:r>
          </a:p>
        </p:txBody>
      </p:sp>
      <p:sp>
        <p:nvSpPr>
          <p:cNvPr id="8" name="CuadroTexto 7">
            <a:extLst>
              <a:ext uri="{FF2B5EF4-FFF2-40B4-BE49-F238E27FC236}">
                <a16:creationId xmlns:a16="http://schemas.microsoft.com/office/drawing/2014/main" id="{D14239FB-A375-4686-BFF2-97247A1F6473}"/>
              </a:ext>
            </a:extLst>
          </p:cNvPr>
          <p:cNvSpPr txBox="1"/>
          <p:nvPr/>
        </p:nvSpPr>
        <p:spPr>
          <a:xfrm>
            <a:off x="879196" y="2198802"/>
            <a:ext cx="3206805" cy="2246769"/>
          </a:xfrm>
          <a:prstGeom prst="rect">
            <a:avLst/>
          </a:prstGeom>
          <a:noFill/>
        </p:spPr>
        <p:txBody>
          <a:bodyPr wrap="square">
            <a:spAutoFit/>
          </a:bodyPr>
          <a:lstStyle/>
          <a:p>
            <a:pPr algn="just"/>
            <a:r>
              <a:rPr lang="es-ES" sz="2000" dirty="0"/>
              <a:t>Fortalecer el papel de la ciencia y la innovación</a:t>
            </a:r>
          </a:p>
          <a:p>
            <a:r>
              <a:rPr lang="es-ES" sz="2000" dirty="0"/>
              <a:t>en la búsqueda de soluciones creativas a problemas que surgen</a:t>
            </a:r>
          </a:p>
          <a:p>
            <a:r>
              <a:rPr lang="es-ES" sz="2000" dirty="0"/>
              <a:t>en el proceso de desarrollo</a:t>
            </a:r>
          </a:p>
          <a:p>
            <a:r>
              <a:rPr lang="es-ES" sz="2000" dirty="0"/>
              <a:t>económico y social del país.</a:t>
            </a:r>
          </a:p>
        </p:txBody>
      </p:sp>
      <p:sp>
        <p:nvSpPr>
          <p:cNvPr id="9" name="CuadroTexto 8">
            <a:extLst>
              <a:ext uri="{FF2B5EF4-FFF2-40B4-BE49-F238E27FC236}">
                <a16:creationId xmlns:a16="http://schemas.microsoft.com/office/drawing/2014/main" id="{5671624A-1EE6-4E1C-B99F-F37CA147EC3B}"/>
              </a:ext>
            </a:extLst>
          </p:cNvPr>
          <p:cNvSpPr txBox="1"/>
          <p:nvPr/>
        </p:nvSpPr>
        <p:spPr>
          <a:xfrm>
            <a:off x="4877410" y="2152069"/>
            <a:ext cx="2901387" cy="2616101"/>
          </a:xfrm>
          <a:prstGeom prst="rect">
            <a:avLst/>
          </a:prstGeom>
          <a:noFill/>
        </p:spPr>
        <p:txBody>
          <a:bodyPr wrap="square">
            <a:spAutoFit/>
          </a:bodyPr>
          <a:lstStyle/>
          <a:p>
            <a:r>
              <a:rPr lang="es-ES" sz="2000" dirty="0"/>
              <a:t>-</a:t>
            </a:r>
            <a:r>
              <a:rPr lang="es-ES" sz="2800" dirty="0">
                <a:solidFill>
                  <a:srgbClr val="FF0000"/>
                </a:solidFill>
              </a:rPr>
              <a:t>Producción de</a:t>
            </a:r>
          </a:p>
          <a:p>
            <a:r>
              <a:rPr lang="es-ES" sz="2800" dirty="0">
                <a:solidFill>
                  <a:srgbClr val="FF0000"/>
                </a:solidFill>
              </a:rPr>
              <a:t>bienes y servicios.</a:t>
            </a:r>
          </a:p>
          <a:p>
            <a:r>
              <a:rPr lang="es-ES" sz="2000" dirty="0"/>
              <a:t>-La administración</a:t>
            </a:r>
          </a:p>
          <a:p>
            <a:r>
              <a:rPr lang="es-ES" sz="2000" dirty="0"/>
              <a:t>pública.</a:t>
            </a:r>
          </a:p>
          <a:p>
            <a:r>
              <a:rPr lang="es-ES" sz="2000" dirty="0"/>
              <a:t>-Actividades de CTI.</a:t>
            </a:r>
          </a:p>
          <a:p>
            <a:r>
              <a:rPr lang="es-ES" sz="2000" dirty="0"/>
              <a:t>-</a:t>
            </a:r>
            <a:r>
              <a:rPr lang="es-ES" sz="2400" dirty="0"/>
              <a:t>Educación</a:t>
            </a:r>
            <a:endParaRPr lang="es-ES" dirty="0"/>
          </a:p>
          <a:p>
            <a:r>
              <a:rPr lang="es-ES" sz="2000" dirty="0"/>
              <a:t>-Cultura</a:t>
            </a:r>
          </a:p>
        </p:txBody>
      </p:sp>
      <p:cxnSp>
        <p:nvCxnSpPr>
          <p:cNvPr id="11" name="Conector recto 10">
            <a:extLst>
              <a:ext uri="{FF2B5EF4-FFF2-40B4-BE49-F238E27FC236}">
                <a16:creationId xmlns:a16="http://schemas.microsoft.com/office/drawing/2014/main" id="{674B6818-7F75-433A-93BE-45C406E28AB4}"/>
              </a:ext>
            </a:extLst>
          </p:cNvPr>
          <p:cNvCxnSpPr/>
          <p:nvPr/>
        </p:nvCxnSpPr>
        <p:spPr>
          <a:xfrm flipH="1">
            <a:off x="754375" y="1808225"/>
            <a:ext cx="1374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DA989C2-CDC6-4FD1-A725-862C19F3560A}"/>
              </a:ext>
            </a:extLst>
          </p:cNvPr>
          <p:cNvCxnSpPr/>
          <p:nvPr/>
        </p:nvCxnSpPr>
        <p:spPr>
          <a:xfrm flipH="1">
            <a:off x="6251755" y="1868683"/>
            <a:ext cx="1374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AB00357-F5ED-4E66-A4E3-C8B7AF1AAF96}"/>
              </a:ext>
            </a:extLst>
          </p:cNvPr>
          <p:cNvCxnSpPr>
            <a:cxnSpLocks/>
          </p:cNvCxnSpPr>
          <p:nvPr/>
        </p:nvCxnSpPr>
        <p:spPr>
          <a:xfrm>
            <a:off x="754375" y="1808225"/>
            <a:ext cx="0" cy="1068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13E04FAC-7212-47B1-83D3-37672A6FD4A4}"/>
              </a:ext>
            </a:extLst>
          </p:cNvPr>
          <p:cNvCxnSpPr>
            <a:cxnSpLocks/>
          </p:cNvCxnSpPr>
          <p:nvPr/>
        </p:nvCxnSpPr>
        <p:spPr>
          <a:xfrm>
            <a:off x="7598215" y="1868683"/>
            <a:ext cx="0" cy="10689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83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0F929FE3-7355-4499-AFF8-CEA998CC169A}"/>
              </a:ext>
            </a:extLst>
          </p:cNvPr>
          <p:cNvSpPr txBox="1"/>
          <p:nvPr/>
        </p:nvSpPr>
        <p:spPr>
          <a:xfrm>
            <a:off x="372612" y="559186"/>
            <a:ext cx="7635250" cy="954107"/>
          </a:xfrm>
          <a:prstGeom prst="rect">
            <a:avLst/>
          </a:prstGeom>
          <a:noFill/>
        </p:spPr>
        <p:txBody>
          <a:bodyPr wrap="square">
            <a:spAutoFit/>
          </a:bodyPr>
          <a:lstStyle/>
          <a:p>
            <a:pPr algn="just"/>
            <a:r>
              <a:rPr lang="es-ES" sz="2800" b="1" dirty="0"/>
              <a:t>¿QUÉ FUNCIÓN CUMPLE EL SGGCI?</a:t>
            </a:r>
          </a:p>
          <a:p>
            <a:pPr algn="just"/>
            <a:endParaRPr lang="es-ES" sz="2800" b="1" dirty="0"/>
          </a:p>
        </p:txBody>
      </p:sp>
      <p:sp>
        <p:nvSpPr>
          <p:cNvPr id="5" name="CuadroTexto 4">
            <a:extLst>
              <a:ext uri="{FF2B5EF4-FFF2-40B4-BE49-F238E27FC236}">
                <a16:creationId xmlns:a16="http://schemas.microsoft.com/office/drawing/2014/main" id="{9876749A-E776-48F3-B186-BC868397EB04}"/>
              </a:ext>
            </a:extLst>
          </p:cNvPr>
          <p:cNvSpPr txBox="1"/>
          <p:nvPr/>
        </p:nvSpPr>
        <p:spPr>
          <a:xfrm>
            <a:off x="1059785" y="1227435"/>
            <a:ext cx="7329840" cy="3785652"/>
          </a:xfrm>
          <a:prstGeom prst="rect">
            <a:avLst/>
          </a:prstGeom>
          <a:noFill/>
          <a:ln w="57150">
            <a:solidFill>
              <a:schemeClr val="accent1"/>
            </a:solidFill>
          </a:ln>
        </p:spPr>
        <p:txBody>
          <a:bodyPr wrap="square">
            <a:spAutoFit/>
          </a:bodyPr>
          <a:lstStyle/>
          <a:p>
            <a:r>
              <a:rPr lang="es-ES" sz="2400" dirty="0"/>
              <a:t>Situar prioridades y distribuir recursos.</a:t>
            </a:r>
          </a:p>
          <a:p>
            <a:r>
              <a:rPr lang="es-ES" sz="2400" dirty="0"/>
              <a:t>Conocimiento experto.</a:t>
            </a:r>
          </a:p>
          <a:p>
            <a:r>
              <a:rPr lang="es-ES" sz="2400" dirty="0"/>
              <a:t>Políticas públicas.</a:t>
            </a:r>
          </a:p>
          <a:p>
            <a:r>
              <a:rPr lang="es-ES" sz="2400" dirty="0"/>
              <a:t>Promover interacciones y eliminar barreras.</a:t>
            </a:r>
          </a:p>
          <a:p>
            <a:r>
              <a:rPr lang="es-ES" sz="2400" dirty="0"/>
              <a:t>La innovación a todos los espacios y sectores de la sociedad.</a:t>
            </a:r>
          </a:p>
          <a:p>
            <a:r>
              <a:rPr lang="es-ES" sz="2400" dirty="0"/>
              <a:t>Motivaciones e incentivos en los actores.</a:t>
            </a:r>
          </a:p>
          <a:p>
            <a:r>
              <a:rPr lang="es-ES" sz="2400" dirty="0"/>
              <a:t>Institucionalidad.</a:t>
            </a:r>
          </a:p>
          <a:p>
            <a:r>
              <a:rPr lang="es-ES" sz="2400" dirty="0"/>
              <a:t>Promover los valores y enfoques propios de la innovación.</a:t>
            </a:r>
          </a:p>
        </p:txBody>
      </p:sp>
    </p:spTree>
    <p:extLst>
      <p:ext uri="{BB962C8B-B14F-4D97-AF65-F5344CB8AC3E}">
        <p14:creationId xmlns:p14="http://schemas.microsoft.com/office/powerpoint/2010/main" val="301471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7D05E-96EA-474A-B548-88F80A700942}"/>
              </a:ext>
            </a:extLst>
          </p:cNvPr>
          <p:cNvSpPr>
            <a:spLocks noGrp="1"/>
          </p:cNvSpPr>
          <p:nvPr>
            <p:ph type="title"/>
          </p:nvPr>
        </p:nvSpPr>
        <p:spPr>
          <a:xfrm>
            <a:off x="316097" y="809688"/>
            <a:ext cx="2881558" cy="1315745"/>
          </a:xfrm>
        </p:spPr>
        <p:txBody>
          <a:bodyPr>
            <a:normAutofit fontScale="90000"/>
          </a:bodyPr>
          <a:lstStyle/>
          <a:p>
            <a:r>
              <a:rPr lang="es-ES" sz="3975" dirty="0">
                <a:latin typeface="Calibri" panose="020F0502020204030204" pitchFamily="34" charset="0"/>
                <a:cs typeface="Calibri" panose="020F0502020204030204" pitchFamily="34" charset="0"/>
              </a:rPr>
              <a:t>Principales componentes del SGGCI </a:t>
            </a:r>
            <a:endParaRPr lang="es-EC" dirty="0">
              <a:latin typeface="Calibri" panose="020F0502020204030204" pitchFamily="34" charset="0"/>
              <a:cs typeface="Calibri" panose="020F0502020204030204" pitchFamily="34" charset="0"/>
            </a:endParaRPr>
          </a:p>
        </p:txBody>
      </p:sp>
      <p:pic>
        <p:nvPicPr>
          <p:cNvPr id="4" name="Marcador de contenido 3">
            <a:extLst>
              <a:ext uri="{FF2B5EF4-FFF2-40B4-BE49-F238E27FC236}">
                <a16:creationId xmlns:a16="http://schemas.microsoft.com/office/drawing/2014/main" id="{7A57D8AC-324F-4B2E-A3E5-3B6C7F5D23EB}"/>
              </a:ext>
            </a:extLst>
          </p:cNvPr>
          <p:cNvPicPr>
            <a:picLocks noGrp="1" noChangeAspect="1"/>
          </p:cNvPicPr>
          <p:nvPr>
            <p:ph idx="1"/>
          </p:nvPr>
        </p:nvPicPr>
        <p:blipFill>
          <a:blip r:embed="rId2"/>
          <a:stretch>
            <a:fillRect/>
          </a:stretch>
        </p:blipFill>
        <p:spPr>
          <a:xfrm>
            <a:off x="3125973" y="119616"/>
            <a:ext cx="6018027" cy="5023884"/>
          </a:xfrm>
          <a:prstGeom prst="rect">
            <a:avLst/>
          </a:prstGeom>
        </p:spPr>
      </p:pic>
      <p:sp>
        <p:nvSpPr>
          <p:cNvPr id="3" name="CuadroTexto 2">
            <a:extLst>
              <a:ext uri="{FF2B5EF4-FFF2-40B4-BE49-F238E27FC236}">
                <a16:creationId xmlns:a16="http://schemas.microsoft.com/office/drawing/2014/main" id="{461CF627-D0F7-BAEC-84D3-6E9D21E783F5}"/>
              </a:ext>
            </a:extLst>
          </p:cNvPr>
          <p:cNvSpPr txBox="1"/>
          <p:nvPr/>
        </p:nvSpPr>
        <p:spPr>
          <a:xfrm>
            <a:off x="728453" y="2808151"/>
            <a:ext cx="1985165" cy="1754326"/>
          </a:xfrm>
          <a:prstGeom prst="rect">
            <a:avLst/>
          </a:prstGeom>
          <a:noFill/>
        </p:spPr>
        <p:txBody>
          <a:bodyPr wrap="square" rtlCol="0">
            <a:spAutoFit/>
          </a:bodyPr>
          <a:lstStyle/>
          <a:p>
            <a:r>
              <a:rPr lang="es-ES" dirty="0"/>
              <a:t>(</a:t>
            </a:r>
            <a:r>
              <a:rPr lang="es-ES" b="1" dirty="0"/>
              <a:t>soberana, independiente, socialista, democrática, próspera y sostenible).</a:t>
            </a:r>
          </a:p>
        </p:txBody>
      </p:sp>
      <p:sp>
        <p:nvSpPr>
          <p:cNvPr id="5" name="Flecha: hacia abajo 4">
            <a:extLst>
              <a:ext uri="{FF2B5EF4-FFF2-40B4-BE49-F238E27FC236}">
                <a16:creationId xmlns:a16="http://schemas.microsoft.com/office/drawing/2014/main" id="{CEDF7586-887C-3468-CFEF-CFDCE7A1C83F}"/>
              </a:ext>
            </a:extLst>
          </p:cNvPr>
          <p:cNvSpPr/>
          <p:nvPr/>
        </p:nvSpPr>
        <p:spPr>
          <a:xfrm rot="2559274">
            <a:off x="2341686" y="1979720"/>
            <a:ext cx="1985165" cy="16568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36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97518-5A28-4E13-9819-05E8BD0EA42C}"/>
              </a:ext>
            </a:extLst>
          </p:cNvPr>
          <p:cNvSpPr>
            <a:spLocks noGrp="1"/>
          </p:cNvSpPr>
          <p:nvPr>
            <p:ph type="title"/>
          </p:nvPr>
        </p:nvSpPr>
        <p:spPr/>
        <p:txBody>
          <a:bodyPr>
            <a:normAutofit fontScale="90000"/>
          </a:bodyPr>
          <a:lstStyle/>
          <a:p>
            <a:endParaRPr lang="es-ES"/>
          </a:p>
        </p:txBody>
      </p:sp>
      <p:pic>
        <p:nvPicPr>
          <p:cNvPr id="5" name="Marcador de contenido 4">
            <a:extLst>
              <a:ext uri="{FF2B5EF4-FFF2-40B4-BE49-F238E27FC236}">
                <a16:creationId xmlns:a16="http://schemas.microsoft.com/office/drawing/2014/main" id="{B7611FAE-B8C0-408F-B462-02407595CE33}"/>
              </a:ext>
            </a:extLst>
          </p:cNvPr>
          <p:cNvPicPr>
            <a:picLocks noGrp="1" noChangeAspect="1"/>
          </p:cNvPicPr>
          <p:nvPr>
            <p:ph idx="1"/>
          </p:nvPr>
        </p:nvPicPr>
        <p:blipFill>
          <a:blip r:embed="rId2"/>
          <a:stretch>
            <a:fillRect/>
          </a:stretch>
        </p:blipFill>
        <p:spPr>
          <a:xfrm>
            <a:off x="0" y="0"/>
            <a:ext cx="9144000" cy="5143500"/>
          </a:xfrm>
        </p:spPr>
      </p:pic>
      <p:sp>
        <p:nvSpPr>
          <p:cNvPr id="3" name="Elipse 2">
            <a:extLst>
              <a:ext uri="{FF2B5EF4-FFF2-40B4-BE49-F238E27FC236}">
                <a16:creationId xmlns:a16="http://schemas.microsoft.com/office/drawing/2014/main" id="{D09890B6-52DD-1D52-6F83-6100DD136BE1}"/>
              </a:ext>
            </a:extLst>
          </p:cNvPr>
          <p:cNvSpPr/>
          <p:nvPr/>
        </p:nvSpPr>
        <p:spPr>
          <a:xfrm>
            <a:off x="6099050" y="4098800"/>
            <a:ext cx="3044950" cy="916230"/>
          </a:xfrm>
          <a:prstGeom prst="ellipse">
            <a:avLst/>
          </a:prstGeom>
          <a:noFill/>
          <a:ln w="76200">
            <a:solidFill>
              <a:srgbClr val="EA4B0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7086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D8D12-1590-485C-A2FF-D336D2E9C36B}"/>
              </a:ext>
            </a:extLst>
          </p:cNvPr>
          <p:cNvSpPr>
            <a:spLocks noGrp="1"/>
          </p:cNvSpPr>
          <p:nvPr>
            <p:ph type="title"/>
          </p:nvPr>
        </p:nvSpPr>
        <p:spPr/>
        <p:txBody>
          <a:bodyPr>
            <a:normAutofit fontScale="90000"/>
          </a:bodyPr>
          <a:lstStyle/>
          <a:p>
            <a:endParaRPr lang="es-ES"/>
          </a:p>
        </p:txBody>
      </p:sp>
      <p:pic>
        <p:nvPicPr>
          <p:cNvPr id="5" name="Marcador de contenido 4">
            <a:extLst>
              <a:ext uri="{FF2B5EF4-FFF2-40B4-BE49-F238E27FC236}">
                <a16:creationId xmlns:a16="http://schemas.microsoft.com/office/drawing/2014/main" id="{785A4209-4A5F-43AB-8EF4-9F20EDB842D4}"/>
              </a:ext>
            </a:extLst>
          </p:cNvPr>
          <p:cNvPicPr>
            <a:picLocks noGrp="1" noChangeAspect="1"/>
          </p:cNvPicPr>
          <p:nvPr>
            <p:ph idx="1"/>
          </p:nvPr>
        </p:nvPicPr>
        <p:blipFill>
          <a:blip r:embed="rId2"/>
          <a:stretch>
            <a:fillRect/>
          </a:stretch>
        </p:blipFill>
        <p:spPr>
          <a:xfrm>
            <a:off x="0" y="0"/>
            <a:ext cx="9144000" cy="5143499"/>
          </a:xfrm>
        </p:spPr>
      </p:pic>
    </p:spTree>
    <p:extLst>
      <p:ext uri="{BB962C8B-B14F-4D97-AF65-F5344CB8AC3E}">
        <p14:creationId xmlns:p14="http://schemas.microsoft.com/office/powerpoint/2010/main" val="2331997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1">
            <a:extLst>
              <a:ext uri="{FF2B5EF4-FFF2-40B4-BE49-F238E27FC236}">
                <a16:creationId xmlns:a16="http://schemas.microsoft.com/office/drawing/2014/main" id="{60E4B897-EF33-4154-89C6-CAA780BB3E6A}"/>
              </a:ext>
            </a:extLst>
          </p:cNvPr>
          <p:cNvSpPr/>
          <p:nvPr/>
        </p:nvSpPr>
        <p:spPr>
          <a:xfrm>
            <a:off x="143555" y="1808225"/>
            <a:ext cx="7329840" cy="3170099"/>
          </a:xfrm>
          <a:prstGeom prst="rect">
            <a:avLst/>
          </a:prstGeom>
        </p:spPr>
        <p:txBody>
          <a:bodyPr wrap="square">
            <a:spAutoFit/>
          </a:bodyPr>
          <a:lstStyle/>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Capacitación</a:t>
            </a:r>
            <a:r>
              <a:rPr lang="es-ES" sz="2000" b="1" dirty="0">
                <a:solidFill>
                  <a:srgbClr val="000000"/>
                </a:solidFill>
                <a:latin typeface="Arial" panose="020B0604020202020204" pitchFamily="34" charset="0"/>
                <a:cs typeface="Times New Roman" panose="02020603050405020304" pitchFamily="18" charset="0"/>
              </a:rPr>
              <a:t> profesional de los miembros de la organización.</a:t>
            </a:r>
          </a:p>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Flexibilización</a:t>
            </a:r>
            <a:r>
              <a:rPr lang="es-ES" sz="2000" b="1" dirty="0">
                <a:solidFill>
                  <a:srgbClr val="000000"/>
                </a:solidFill>
                <a:latin typeface="Arial" panose="020B0604020202020204" pitchFamily="34" charset="0"/>
                <a:cs typeface="Times New Roman" panose="02020603050405020304" pitchFamily="18" charset="0"/>
              </a:rPr>
              <a:t> de las estructuras. Nuevas formas organizativas.</a:t>
            </a:r>
          </a:p>
          <a:p>
            <a:pPr marL="342900" indent="-342900" algn="just">
              <a:buFont typeface="Wingdings" pitchFamily="2" charset="2"/>
              <a:buChar char="ü"/>
            </a:pPr>
            <a:r>
              <a:rPr lang="es-ES" sz="2000" b="1" dirty="0">
                <a:solidFill>
                  <a:srgbClr val="000000"/>
                </a:solidFill>
                <a:latin typeface="Arial" panose="020B0604020202020204" pitchFamily="34" charset="0"/>
                <a:cs typeface="Times New Roman" panose="02020603050405020304" pitchFamily="18" charset="0"/>
              </a:rPr>
              <a:t>Mejoramiento de las relaciones con los agentes externos que modificaran el </a:t>
            </a:r>
            <a:r>
              <a:rPr lang="es-ES" sz="2000" b="1" dirty="0">
                <a:solidFill>
                  <a:srgbClr val="FF0000"/>
                </a:solidFill>
                <a:latin typeface="Arial" panose="020B0604020202020204" pitchFamily="34" charset="0"/>
                <a:cs typeface="Times New Roman" panose="02020603050405020304" pitchFamily="18" charset="0"/>
              </a:rPr>
              <a:t>sistema social </a:t>
            </a:r>
            <a:r>
              <a:rPr lang="es-ES" sz="2000" b="1" dirty="0">
                <a:solidFill>
                  <a:srgbClr val="000000"/>
                </a:solidFill>
                <a:latin typeface="Arial" panose="020B0604020202020204" pitchFamily="34" charset="0"/>
                <a:cs typeface="Times New Roman" panose="02020603050405020304" pitchFamily="18" charset="0"/>
              </a:rPr>
              <a:t>de la organización. </a:t>
            </a:r>
          </a:p>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Descentralización</a:t>
            </a:r>
            <a:r>
              <a:rPr lang="es-ES" sz="2000" b="1" dirty="0">
                <a:solidFill>
                  <a:srgbClr val="000000"/>
                </a:solidFill>
                <a:latin typeface="Arial" panose="020B0604020202020204" pitchFamily="34" charset="0"/>
                <a:cs typeface="Times New Roman" panose="02020603050405020304" pitchFamily="18" charset="0"/>
              </a:rPr>
              <a:t> del poder.</a:t>
            </a:r>
          </a:p>
          <a:p>
            <a:pPr marL="342900" indent="-342900" algn="just">
              <a:buFont typeface="Wingdings" pitchFamily="2" charset="2"/>
              <a:buChar char="ü"/>
            </a:pPr>
            <a:r>
              <a:rPr lang="es-ES" sz="2000" b="1" dirty="0">
                <a:solidFill>
                  <a:srgbClr val="000000"/>
                </a:solidFill>
                <a:latin typeface="Arial" panose="020B0604020202020204" pitchFamily="34" charset="0"/>
                <a:cs typeface="Times New Roman" panose="02020603050405020304" pitchFamily="18" charset="0"/>
              </a:rPr>
              <a:t>Fomento de </a:t>
            </a:r>
            <a:r>
              <a:rPr lang="es-ES" sz="2000" b="1" dirty="0">
                <a:solidFill>
                  <a:srgbClr val="FF0000"/>
                </a:solidFill>
                <a:latin typeface="Arial" panose="020B0604020202020204" pitchFamily="34" charset="0"/>
                <a:cs typeface="Times New Roman" panose="02020603050405020304" pitchFamily="18" charset="0"/>
              </a:rPr>
              <a:t>nuevas actitudes y valores </a:t>
            </a:r>
            <a:r>
              <a:rPr lang="es-ES" sz="2000" b="1" dirty="0">
                <a:solidFill>
                  <a:srgbClr val="000000"/>
                </a:solidFill>
                <a:latin typeface="Arial" panose="020B0604020202020204" pitchFamily="34" charset="0"/>
                <a:cs typeface="Times New Roman" panose="02020603050405020304" pitchFamily="18" charset="0"/>
              </a:rPr>
              <a:t>en la organización.</a:t>
            </a:r>
          </a:p>
        </p:txBody>
      </p:sp>
      <p:sp>
        <p:nvSpPr>
          <p:cNvPr id="8" name="Rectángulo: esquinas redondeadas 5">
            <a:extLst>
              <a:ext uri="{FF2B5EF4-FFF2-40B4-BE49-F238E27FC236}">
                <a16:creationId xmlns:a16="http://schemas.microsoft.com/office/drawing/2014/main" id="{8431BE90-07DC-45EE-9F80-EBC26B6C9FBA}"/>
              </a:ext>
            </a:extLst>
          </p:cNvPr>
          <p:cNvSpPr/>
          <p:nvPr/>
        </p:nvSpPr>
        <p:spPr>
          <a:xfrm>
            <a:off x="143554" y="128470"/>
            <a:ext cx="6030835" cy="1221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 POTENCIAR LA INNOVACIÓN COMO FUERZA TRANSFORMADORA DE LA SOCIEDAD</a:t>
            </a:r>
            <a:endParaRPr lang="es-MX" sz="2800" b="1" dirty="0"/>
          </a:p>
        </p:txBody>
      </p:sp>
      <p:sp>
        <p:nvSpPr>
          <p:cNvPr id="9" name="Flecha: a la derecha 9">
            <a:extLst>
              <a:ext uri="{FF2B5EF4-FFF2-40B4-BE49-F238E27FC236}">
                <a16:creationId xmlns:a16="http://schemas.microsoft.com/office/drawing/2014/main" id="{FEDB2241-BA85-4124-A29F-7CDE0B5F2D4A}"/>
              </a:ext>
            </a:extLst>
          </p:cNvPr>
          <p:cNvSpPr/>
          <p:nvPr/>
        </p:nvSpPr>
        <p:spPr>
          <a:xfrm rot="5400000">
            <a:off x="2659209" y="1323199"/>
            <a:ext cx="358829" cy="412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pic>
        <p:nvPicPr>
          <p:cNvPr id="10" name="Picture 7" descr="083">
            <a:extLst>
              <a:ext uri="{FF2B5EF4-FFF2-40B4-BE49-F238E27FC236}">
                <a16:creationId xmlns:a16="http://schemas.microsoft.com/office/drawing/2014/main" id="{AC7F0DAA-6AD9-495C-BE67-C3E5A1BE3E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365" y="3640685"/>
            <a:ext cx="9271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91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p:txBody>
          <a:bodyPr>
            <a:normAutofit fontScale="90000"/>
          </a:bodyPr>
          <a:lstStyle/>
          <a:p>
            <a:r>
              <a:rPr lang="es-ES" b="1" dirty="0"/>
              <a:t>OBJETIVO GENERAL:</a:t>
            </a: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a:bodyPr>
          <a:lstStyle/>
          <a:p>
            <a:pPr marL="0" indent="0" algn="just">
              <a:buNone/>
            </a:pPr>
            <a:r>
              <a:rPr lang="es-ES" b="1" dirty="0"/>
              <a:t>Desarrollar competencias profesionales para la gestión sociocultural del desarrollo con la aplicación de herramientas de gestión de gobierno que potencie la ciencia e innovación. </a:t>
            </a:r>
          </a:p>
        </p:txBody>
      </p:sp>
    </p:spTree>
    <p:extLst>
      <p:ext uri="{BB962C8B-B14F-4D97-AF65-F5344CB8AC3E}">
        <p14:creationId xmlns:p14="http://schemas.microsoft.com/office/powerpoint/2010/main" val="1506795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cubaflag">
            <a:extLst>
              <a:ext uri="{FF2B5EF4-FFF2-40B4-BE49-F238E27FC236}">
                <a16:creationId xmlns:a16="http://schemas.microsoft.com/office/drawing/2014/main" id="{2BB0556C-9CF6-437F-88A4-74AE10DF94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3395" y="180666"/>
            <a:ext cx="1068935" cy="7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1">
            <a:extLst>
              <a:ext uri="{FF2B5EF4-FFF2-40B4-BE49-F238E27FC236}">
                <a16:creationId xmlns:a16="http://schemas.microsoft.com/office/drawing/2014/main" id="{60E4B897-EF33-4154-89C6-CAA780BB3E6A}"/>
              </a:ext>
            </a:extLst>
          </p:cNvPr>
          <p:cNvSpPr/>
          <p:nvPr/>
        </p:nvSpPr>
        <p:spPr>
          <a:xfrm>
            <a:off x="143555" y="1808225"/>
            <a:ext cx="7329840" cy="2862322"/>
          </a:xfrm>
          <a:prstGeom prst="rect">
            <a:avLst/>
          </a:prstGeom>
        </p:spPr>
        <p:txBody>
          <a:bodyPr wrap="square">
            <a:spAutoFit/>
          </a:bodyPr>
          <a:lstStyle/>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Enfoque de la gestión </a:t>
            </a:r>
            <a:r>
              <a:rPr lang="es-ES" sz="2000" b="1" dirty="0">
                <a:solidFill>
                  <a:srgbClr val="000000"/>
                </a:solidFill>
                <a:latin typeface="Arial" panose="020B0604020202020204" pitchFamily="34" charset="0"/>
                <a:cs typeface="Times New Roman" panose="02020603050405020304" pitchFamily="18" charset="0"/>
              </a:rPr>
              <a:t>gubernamental al ciudadano.</a:t>
            </a:r>
          </a:p>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Incentivos</a:t>
            </a:r>
            <a:r>
              <a:rPr lang="es-ES" sz="2000" b="1" dirty="0">
                <a:solidFill>
                  <a:srgbClr val="000000"/>
                </a:solidFill>
                <a:latin typeface="Arial" panose="020B0604020202020204" pitchFamily="34" charset="0"/>
                <a:cs typeface="Times New Roman" panose="02020603050405020304" pitchFamily="18" charset="0"/>
              </a:rPr>
              <a:t> para mejorar el desempeño de los servidores públicos.</a:t>
            </a:r>
          </a:p>
          <a:p>
            <a:pPr marL="342900" indent="-342900" algn="just">
              <a:buFont typeface="Wingdings" pitchFamily="2" charset="2"/>
              <a:buChar char="ü"/>
            </a:pPr>
            <a:r>
              <a:rPr lang="es-ES" sz="2000" b="1" dirty="0">
                <a:solidFill>
                  <a:srgbClr val="FF0000"/>
                </a:solidFill>
                <a:latin typeface="Arial" panose="020B0604020202020204" pitchFamily="34" charset="0"/>
                <a:cs typeface="Times New Roman" panose="02020603050405020304" pitchFamily="18" charset="0"/>
              </a:rPr>
              <a:t>Responsabilidad y transparencia </a:t>
            </a:r>
            <a:r>
              <a:rPr lang="es-ES" sz="2000" b="1" dirty="0">
                <a:solidFill>
                  <a:srgbClr val="000000"/>
                </a:solidFill>
                <a:latin typeface="Arial" panose="020B0604020202020204" pitchFamily="34" charset="0"/>
                <a:cs typeface="Times New Roman" panose="02020603050405020304" pitchFamily="18" charset="0"/>
              </a:rPr>
              <a:t>para reportar los resultados.</a:t>
            </a:r>
          </a:p>
          <a:p>
            <a:pPr marL="342900" indent="-342900" algn="just">
              <a:buFont typeface="Wingdings" pitchFamily="2" charset="2"/>
              <a:buChar char="ü"/>
            </a:pPr>
            <a:r>
              <a:rPr lang="es-ES" sz="2000" b="1" dirty="0">
                <a:solidFill>
                  <a:srgbClr val="000000"/>
                </a:solidFill>
                <a:latin typeface="Arial" panose="020B0604020202020204" pitchFamily="34" charset="0"/>
                <a:cs typeface="Times New Roman" panose="02020603050405020304" pitchFamily="18" charset="0"/>
              </a:rPr>
              <a:t>Aumento de la </a:t>
            </a:r>
            <a:r>
              <a:rPr lang="es-ES" sz="2000" b="1" dirty="0">
                <a:solidFill>
                  <a:srgbClr val="FF0000"/>
                </a:solidFill>
                <a:latin typeface="Arial" panose="020B0604020202020204" pitchFamily="34" charset="0"/>
                <a:cs typeface="Times New Roman" panose="02020603050405020304" pitchFamily="18" charset="0"/>
              </a:rPr>
              <a:t>participación </a:t>
            </a:r>
            <a:r>
              <a:rPr lang="es-ES" sz="2000" b="1" dirty="0">
                <a:solidFill>
                  <a:srgbClr val="000000"/>
                </a:solidFill>
                <a:latin typeface="Arial" panose="020B0604020202020204" pitchFamily="34" charset="0"/>
                <a:cs typeface="Times New Roman" panose="02020603050405020304" pitchFamily="18" charset="0"/>
              </a:rPr>
              <a:t>en la toma de decisiones.</a:t>
            </a:r>
          </a:p>
          <a:p>
            <a:pPr marL="342900" indent="-342900" algn="just">
              <a:buFont typeface="Wingdings" pitchFamily="2" charset="2"/>
              <a:buChar char="ü"/>
            </a:pPr>
            <a:r>
              <a:rPr lang="es-ES" sz="2000" b="1" dirty="0">
                <a:solidFill>
                  <a:srgbClr val="000000"/>
                </a:solidFill>
                <a:latin typeface="Arial" panose="020B0604020202020204" pitchFamily="34" charset="0"/>
                <a:cs typeface="Times New Roman" panose="02020603050405020304" pitchFamily="18" charset="0"/>
              </a:rPr>
              <a:t>Fortalecimiento de la </a:t>
            </a:r>
            <a:r>
              <a:rPr lang="es-ES" sz="2000" b="1" dirty="0">
                <a:solidFill>
                  <a:srgbClr val="FF0000"/>
                </a:solidFill>
                <a:latin typeface="Arial" panose="020B0604020202020204" pitchFamily="34" charset="0"/>
                <a:cs typeface="Times New Roman" panose="02020603050405020304" pitchFamily="18" charset="0"/>
              </a:rPr>
              <a:t>retroalimentación</a:t>
            </a:r>
            <a:r>
              <a:rPr lang="es-ES" sz="2000" b="1" dirty="0">
                <a:solidFill>
                  <a:srgbClr val="000000"/>
                </a:solidFill>
                <a:latin typeface="Arial" panose="020B0604020202020204" pitchFamily="34" charset="0"/>
                <a:cs typeface="Times New Roman" panose="02020603050405020304" pitchFamily="18" charset="0"/>
              </a:rPr>
              <a:t> de la </a:t>
            </a:r>
          </a:p>
          <a:p>
            <a:pPr algn="just"/>
            <a:r>
              <a:rPr lang="es-ES" sz="2000" b="1" dirty="0">
                <a:solidFill>
                  <a:srgbClr val="000000"/>
                </a:solidFill>
                <a:latin typeface="Arial" panose="020B0604020202020204" pitchFamily="34" charset="0"/>
                <a:cs typeface="Times New Roman" panose="02020603050405020304" pitchFamily="18" charset="0"/>
              </a:rPr>
              <a:t>     ciudadanía – gobierno.</a:t>
            </a:r>
          </a:p>
          <a:p>
            <a:pPr marL="342900" indent="-342900" algn="just">
              <a:buFont typeface="Wingdings" pitchFamily="2" charset="2"/>
              <a:buChar char="ü"/>
            </a:pPr>
            <a:r>
              <a:rPr lang="es-ES" sz="2000" b="1" dirty="0">
                <a:solidFill>
                  <a:srgbClr val="000000"/>
                </a:solidFill>
                <a:latin typeface="Arial" panose="020B0604020202020204" pitchFamily="34" charset="0"/>
                <a:cs typeface="Times New Roman" panose="02020603050405020304" pitchFamily="18" charset="0"/>
              </a:rPr>
              <a:t>Fomento del </a:t>
            </a:r>
            <a:r>
              <a:rPr lang="es-ES" sz="2000" b="1" dirty="0">
                <a:solidFill>
                  <a:srgbClr val="FF0000"/>
                </a:solidFill>
                <a:latin typeface="Arial" panose="020B0604020202020204" pitchFamily="34" charset="0"/>
                <a:cs typeface="Times New Roman" panose="02020603050405020304" pitchFamily="18" charset="0"/>
              </a:rPr>
              <a:t>diálogo</a:t>
            </a:r>
            <a:r>
              <a:rPr lang="es-ES" sz="2000" b="1" dirty="0">
                <a:solidFill>
                  <a:srgbClr val="000000"/>
                </a:solidFill>
                <a:latin typeface="Arial" panose="020B0604020202020204" pitchFamily="34" charset="0"/>
                <a:cs typeface="Times New Roman" panose="02020603050405020304" pitchFamily="18" charset="0"/>
              </a:rPr>
              <a:t> con los ciudadanos.</a:t>
            </a:r>
          </a:p>
        </p:txBody>
      </p:sp>
      <p:sp>
        <p:nvSpPr>
          <p:cNvPr id="8" name="Rectángulo: esquinas redondeadas 5">
            <a:extLst>
              <a:ext uri="{FF2B5EF4-FFF2-40B4-BE49-F238E27FC236}">
                <a16:creationId xmlns:a16="http://schemas.microsoft.com/office/drawing/2014/main" id="{8431BE90-07DC-45EE-9F80-EBC26B6C9FBA}"/>
              </a:ext>
            </a:extLst>
          </p:cNvPr>
          <p:cNvSpPr/>
          <p:nvPr/>
        </p:nvSpPr>
        <p:spPr>
          <a:xfrm>
            <a:off x="143554" y="128470"/>
            <a:ext cx="6030835" cy="1221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POTENCIAR LA INNOVACIÓN COMO FUERZA TRANSFORMADORA DE LA SOCIEDAD</a:t>
            </a:r>
            <a:endParaRPr lang="es-MX" sz="2800" b="1" dirty="0"/>
          </a:p>
        </p:txBody>
      </p:sp>
      <p:sp>
        <p:nvSpPr>
          <p:cNvPr id="9" name="Flecha: a la derecha 9">
            <a:extLst>
              <a:ext uri="{FF2B5EF4-FFF2-40B4-BE49-F238E27FC236}">
                <a16:creationId xmlns:a16="http://schemas.microsoft.com/office/drawing/2014/main" id="{FEDB2241-BA85-4124-A29F-7CDE0B5F2D4A}"/>
              </a:ext>
            </a:extLst>
          </p:cNvPr>
          <p:cNvSpPr/>
          <p:nvPr/>
        </p:nvSpPr>
        <p:spPr>
          <a:xfrm rot="5400000">
            <a:off x="2659209" y="1323199"/>
            <a:ext cx="358829" cy="412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spTree>
    <p:extLst>
      <p:ext uri="{BB962C8B-B14F-4D97-AF65-F5344CB8AC3E}">
        <p14:creationId xmlns:p14="http://schemas.microsoft.com/office/powerpoint/2010/main" val="10656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C36286B-9438-0B93-27C4-BC86976158D7}"/>
              </a:ext>
            </a:extLst>
          </p:cNvPr>
          <p:cNvPicPr>
            <a:picLocks noChangeAspect="1"/>
          </p:cNvPicPr>
          <p:nvPr/>
        </p:nvPicPr>
        <p:blipFill rotWithShape="1">
          <a:blip r:embed="rId2">
            <a:extLst>
              <a:ext uri="{28A0092B-C50C-407E-A947-70E740481C1C}">
                <a14:useLocalDpi xmlns:a14="http://schemas.microsoft.com/office/drawing/2010/main" val="0"/>
              </a:ext>
            </a:extLst>
          </a:blip>
          <a:srcRect t="23280"/>
          <a:stretch/>
        </p:blipFill>
        <p:spPr>
          <a:xfrm>
            <a:off x="143555" y="0"/>
            <a:ext cx="4428445" cy="5143499"/>
          </a:xfrm>
          <a:prstGeom prst="rect">
            <a:avLst/>
          </a:prstGeom>
        </p:spPr>
      </p:pic>
      <p:pic>
        <p:nvPicPr>
          <p:cNvPr id="11" name="Imagen 10">
            <a:extLst>
              <a:ext uri="{FF2B5EF4-FFF2-40B4-BE49-F238E27FC236}">
                <a16:creationId xmlns:a16="http://schemas.microsoft.com/office/drawing/2014/main" id="{5326D413-D07F-5EFD-E917-71CA4FA65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304" y="0"/>
            <a:ext cx="4523696" cy="5048250"/>
          </a:xfrm>
          <a:prstGeom prst="rect">
            <a:avLst/>
          </a:prstGeom>
        </p:spPr>
      </p:pic>
    </p:spTree>
    <p:extLst>
      <p:ext uri="{BB962C8B-B14F-4D97-AF65-F5344CB8AC3E}">
        <p14:creationId xmlns:p14="http://schemas.microsoft.com/office/powerpoint/2010/main" val="2971779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E39CEBC-448A-DBAD-5EC6-56ECBA07A403}"/>
              </a:ext>
            </a:extLst>
          </p:cNvPr>
          <p:cNvSpPr txBox="1"/>
          <p:nvPr/>
        </p:nvSpPr>
        <p:spPr>
          <a:xfrm>
            <a:off x="403659" y="1910030"/>
            <a:ext cx="610820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El SGGCI debe permitir fortalecer la coherencia y la integralidad de nuestros esfuerzos, pasar por encima de barreras sectoriales y formalidades burocráticas y movilizar de forma óptima los recursos de conocimientos, tecnologías, materiales, financieros y humanos con que contamos.</a:t>
            </a:r>
          </a:p>
        </p:txBody>
      </p:sp>
      <p:sp>
        <p:nvSpPr>
          <p:cNvPr id="9" name="CuadroTexto 8">
            <a:extLst>
              <a:ext uri="{FF2B5EF4-FFF2-40B4-BE49-F238E27FC236}">
                <a16:creationId xmlns:a16="http://schemas.microsoft.com/office/drawing/2014/main" id="{072AFD8C-C116-70E2-CA79-FD7301D6CEBF}"/>
              </a:ext>
            </a:extLst>
          </p:cNvPr>
          <p:cNvSpPr txBox="1"/>
          <p:nvPr/>
        </p:nvSpPr>
        <p:spPr>
          <a:xfrm>
            <a:off x="403659" y="738040"/>
            <a:ext cx="554268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Dicho en breve: el perfeccionamiento del SCTI nos debe permitir avanzar hacia el ideal de una sociedad socialista basada en el conocimiento.</a:t>
            </a:r>
          </a:p>
        </p:txBody>
      </p:sp>
      <p:sp>
        <p:nvSpPr>
          <p:cNvPr id="11" name="CuadroTexto 10">
            <a:extLst>
              <a:ext uri="{FF2B5EF4-FFF2-40B4-BE49-F238E27FC236}">
                <a16:creationId xmlns:a16="http://schemas.microsoft.com/office/drawing/2014/main" id="{B24764CD-7BAE-114C-7CAD-10630321A932}"/>
              </a:ext>
            </a:extLst>
          </p:cNvPr>
          <p:cNvSpPr txBox="1"/>
          <p:nvPr/>
        </p:nvSpPr>
        <p:spPr>
          <a:xfrm>
            <a:off x="412967" y="3538206"/>
            <a:ext cx="671688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a:ea typeface="+mn-ea"/>
                <a:cs typeface="+mn-cs"/>
              </a:rPr>
              <a:t>Para concluir: el SGGCI y el SCTI comparten propósitos similares: movilizar al máximo conocimiento, ciencia, tecnología e innovación para solucionar los problemas que nuestro desarrollo demanda. Son complementarios y convergentes. Es tarea de los revolucionarios cubanos aprovecharlos al máximo.</a:t>
            </a:r>
          </a:p>
        </p:txBody>
      </p:sp>
      <p:sp>
        <p:nvSpPr>
          <p:cNvPr id="3" name="CuadroTexto 2">
            <a:extLst>
              <a:ext uri="{FF2B5EF4-FFF2-40B4-BE49-F238E27FC236}">
                <a16:creationId xmlns:a16="http://schemas.microsoft.com/office/drawing/2014/main" id="{7270A2B1-600E-408A-3D5F-BA5C25D9C79F}"/>
              </a:ext>
            </a:extLst>
          </p:cNvPr>
          <p:cNvSpPr txBox="1"/>
          <p:nvPr/>
        </p:nvSpPr>
        <p:spPr>
          <a:xfrm>
            <a:off x="300834" y="4697458"/>
            <a:ext cx="8542331" cy="430887"/>
          </a:xfrm>
          <a:prstGeom prst="rect">
            <a:avLst/>
          </a:prstGeom>
          <a:noFill/>
        </p:spPr>
        <p:txBody>
          <a:bodyPr wrap="square">
            <a:spAutoFit/>
          </a:bodyPr>
          <a:lstStyle/>
          <a:p>
            <a:r>
              <a:rPr lang="pt-BR" sz="1100" dirty="0">
                <a:hlinkClick r:id="rId2" tooltip="Ver todos los artículos de Miguel Díaz-Canel Bermúdez"/>
              </a:rPr>
              <a:t>Miguel Díaz-Canel Bermúdez</a:t>
            </a:r>
            <a:r>
              <a:rPr lang="pt-BR" sz="1100" dirty="0"/>
              <a:t>, </a:t>
            </a:r>
            <a:r>
              <a:rPr lang="pt-BR" sz="1100" dirty="0">
                <a:hlinkClick r:id="rId3" tooltip="Ver todos los artículos de Jorge Núñez Jover"/>
              </a:rPr>
              <a:t>Jorge </a:t>
            </a:r>
            <a:r>
              <a:rPr lang="pt-BR" sz="1100" dirty="0" err="1">
                <a:hlinkClick r:id="rId3" tooltip="Ver todos los artículos de Jorge Núñez Jover"/>
              </a:rPr>
              <a:t>Núñez</a:t>
            </a:r>
            <a:r>
              <a:rPr lang="pt-BR" sz="1100" dirty="0">
                <a:hlinkClick r:id="rId3" tooltip="Ver todos los artículos de Jorge Núñez Jover"/>
              </a:rPr>
              <a:t> </a:t>
            </a:r>
            <a:r>
              <a:rPr lang="pt-BR" sz="1100" dirty="0" err="1">
                <a:hlinkClick r:id="rId3" tooltip="Ver todos los artículos de Jorge Núñez Jover"/>
              </a:rPr>
              <a:t>Jover</a:t>
            </a:r>
            <a:r>
              <a:rPr lang="es-ES" sz="1100" dirty="0"/>
              <a:t>Convergencias entre el sistema de ciencia, tecnología e innovación y el sistema de gestión de gobierno basado en ciencia e innovación 18 de junio 2024 Cubadebate.</a:t>
            </a:r>
          </a:p>
        </p:txBody>
      </p:sp>
    </p:spTree>
    <p:extLst>
      <p:ext uri="{BB962C8B-B14F-4D97-AF65-F5344CB8AC3E}">
        <p14:creationId xmlns:p14="http://schemas.microsoft.com/office/powerpoint/2010/main" val="31737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969B792-7450-4909-759E-E5E2FDD1BA35}"/>
              </a:ext>
            </a:extLst>
          </p:cNvPr>
          <p:cNvSpPr txBox="1"/>
          <p:nvPr/>
        </p:nvSpPr>
        <p:spPr>
          <a:xfrm>
            <a:off x="296259" y="362089"/>
            <a:ext cx="8246071"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Pero la </a:t>
            </a:r>
            <a:r>
              <a:rPr kumimoji="0" lang="es-ES" sz="2000" b="1" i="0" u="none" strike="noStrike" kern="1200" cap="none" spc="0" normalizeH="0" baseline="0" noProof="0" dirty="0">
                <a:ln>
                  <a:noFill/>
                </a:ln>
                <a:solidFill>
                  <a:srgbClr val="FF0000"/>
                </a:solidFill>
                <a:effectLst/>
                <a:uLnTx/>
                <a:uFillTx/>
                <a:latin typeface="Calibri"/>
                <a:ea typeface="+mn-ea"/>
                <a:cs typeface="+mn-cs"/>
              </a:rPr>
              <a:t>máxima dirección del  organismo </a:t>
            </a:r>
            <a:r>
              <a:rPr kumimoji="0" lang="es-ES" sz="1800" b="0" i="0" u="none" strike="noStrike" kern="1200" cap="none" spc="0" normalizeH="0" baseline="0" noProof="0" dirty="0">
                <a:ln>
                  <a:noFill/>
                </a:ln>
                <a:solidFill>
                  <a:prstClr val="black"/>
                </a:solidFill>
                <a:effectLst/>
                <a:uLnTx/>
                <a:uFillTx/>
                <a:latin typeface="Calibri"/>
                <a:ea typeface="+mn-ea"/>
                <a:cs typeface="+mn-cs"/>
              </a:rPr>
              <a:t>tiene que asumir como parte de </a:t>
            </a:r>
            <a:r>
              <a:rPr kumimoji="0" lang="es-ES" sz="2000" b="1" i="0" u="none" strike="noStrike" kern="1200" cap="none" spc="0" normalizeH="0" baseline="0" noProof="0" dirty="0">
                <a:ln>
                  <a:noFill/>
                </a:ln>
                <a:solidFill>
                  <a:srgbClr val="FF0000"/>
                </a:solidFill>
                <a:effectLst/>
                <a:uLnTx/>
                <a:uFillTx/>
                <a:latin typeface="Calibri"/>
                <a:ea typeface="+mn-ea"/>
                <a:cs typeface="+mn-cs"/>
              </a:rPr>
              <a:t>sus responsabilidades fundamentales: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 la atención de problemas claves que demanden conocimiento, ciencia, tecnología e innovación. Para ello debe ocuparse de la captación, formación y utilización óptima del potencial humano; deberá fomentar los proyectos que atiendan esas prioridades, con visión integral y orientados a la innovación;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fortalecerá los nexos con ECTI y universidades; se asegurará que los consejos técnicos asesores tengan la composición adecuada y funcionen regularmente, entre otros aspectos.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En todo ello la dirección especializada en CTI dará un apoyo importante, pero la máxima dirección del organismo no puede delegar en ella su responsabilidad fundamental.</a:t>
            </a:r>
          </a:p>
        </p:txBody>
      </p:sp>
      <p:sp>
        <p:nvSpPr>
          <p:cNvPr id="2" name="CuadroTexto 1">
            <a:extLst>
              <a:ext uri="{FF2B5EF4-FFF2-40B4-BE49-F238E27FC236}">
                <a16:creationId xmlns:a16="http://schemas.microsoft.com/office/drawing/2014/main" id="{0D882921-5E61-8600-2468-8AC612B92295}"/>
              </a:ext>
            </a:extLst>
          </p:cNvPr>
          <p:cNvSpPr txBox="1"/>
          <p:nvPr/>
        </p:nvSpPr>
        <p:spPr>
          <a:xfrm>
            <a:off x="300834" y="4697458"/>
            <a:ext cx="8542331" cy="430887"/>
          </a:xfrm>
          <a:prstGeom prst="rect">
            <a:avLst/>
          </a:prstGeom>
          <a:noFill/>
        </p:spPr>
        <p:txBody>
          <a:bodyPr wrap="square">
            <a:spAutoFit/>
          </a:bodyPr>
          <a:lstStyle/>
          <a:p>
            <a:r>
              <a:rPr lang="pt-BR" sz="1100" dirty="0">
                <a:hlinkClick r:id="rId2" tooltip="Ver todos los artículos de Miguel Díaz-Canel Bermúdez"/>
              </a:rPr>
              <a:t>Miguel Díaz-Canel Bermúdez</a:t>
            </a:r>
            <a:r>
              <a:rPr lang="pt-BR" sz="1100" dirty="0"/>
              <a:t>, </a:t>
            </a:r>
            <a:r>
              <a:rPr lang="pt-BR" sz="1100" dirty="0">
                <a:hlinkClick r:id="rId3" tooltip="Ver todos los artículos de Jorge Núñez Jover"/>
              </a:rPr>
              <a:t>Jorge </a:t>
            </a:r>
            <a:r>
              <a:rPr lang="pt-BR" sz="1100" dirty="0" err="1">
                <a:hlinkClick r:id="rId3" tooltip="Ver todos los artículos de Jorge Núñez Jover"/>
              </a:rPr>
              <a:t>Núñez</a:t>
            </a:r>
            <a:r>
              <a:rPr lang="pt-BR" sz="1100" dirty="0">
                <a:hlinkClick r:id="rId3" tooltip="Ver todos los artículos de Jorge Núñez Jover"/>
              </a:rPr>
              <a:t> </a:t>
            </a:r>
            <a:r>
              <a:rPr lang="pt-BR" sz="1100" dirty="0" err="1">
                <a:hlinkClick r:id="rId3" tooltip="Ver todos los artículos de Jorge Núñez Jover"/>
              </a:rPr>
              <a:t>Jover</a:t>
            </a:r>
            <a:r>
              <a:rPr lang="es-ES" sz="1100" dirty="0"/>
              <a:t>Convergencias entre el sistema de ciencia, tecnología e innovación y el sistema de gestión de gobierno basado en ciencia e innovación 18 de junio 2024 Cubadebate.</a:t>
            </a:r>
          </a:p>
        </p:txBody>
      </p:sp>
    </p:spTree>
    <p:extLst>
      <p:ext uri="{BB962C8B-B14F-4D97-AF65-F5344CB8AC3E}">
        <p14:creationId xmlns:p14="http://schemas.microsoft.com/office/powerpoint/2010/main" val="1378611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CEE75-22AA-4C16-8CDC-67D23F502637}"/>
              </a:ext>
            </a:extLst>
          </p:cNvPr>
          <p:cNvSpPr>
            <a:spLocks noGrp="1"/>
          </p:cNvSpPr>
          <p:nvPr>
            <p:ph type="title"/>
          </p:nvPr>
        </p:nvSpPr>
        <p:spPr/>
        <p:txBody>
          <a:bodyPr>
            <a:normAutofit fontScale="90000"/>
          </a:bodyPr>
          <a:lstStyle/>
          <a:p>
            <a:endParaRPr lang="es-ES"/>
          </a:p>
        </p:txBody>
      </p:sp>
      <p:pic>
        <p:nvPicPr>
          <p:cNvPr id="4" name="VID-20220222-WA0011">
            <a:hlinkClick r:id="" action="ppaction://media"/>
            <a:extLst>
              <a:ext uri="{FF2B5EF4-FFF2-40B4-BE49-F238E27FC236}">
                <a16:creationId xmlns:a16="http://schemas.microsoft.com/office/drawing/2014/main" id="{D7AE5EE0-7DB0-4DAA-B0DD-F604A9F49AC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3555" y="0"/>
            <a:ext cx="9000445" cy="4720590"/>
          </a:xfrm>
        </p:spPr>
      </p:pic>
    </p:spTree>
    <p:extLst>
      <p:ext uri="{BB962C8B-B14F-4D97-AF65-F5344CB8AC3E}">
        <p14:creationId xmlns:p14="http://schemas.microsoft.com/office/powerpoint/2010/main" val="7312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451173" y="433885"/>
            <a:ext cx="8246070" cy="916229"/>
          </a:xfrm>
        </p:spPr>
        <p:txBody>
          <a:bodyPr>
            <a:normAutofit fontScale="90000"/>
          </a:bodyPr>
          <a:lstStyle/>
          <a:p>
            <a:r>
              <a:rPr lang="es-ES" b="1" dirty="0"/>
              <a:t>OBJETIVOS ESPECÍFICOS</a:t>
            </a: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lnSpcReduction="10000"/>
          </a:bodyPr>
          <a:lstStyle/>
          <a:p>
            <a:pPr marL="0" indent="0" algn="just">
              <a:buNone/>
            </a:pPr>
            <a:r>
              <a:rPr lang="es-ES" b="1" dirty="0"/>
              <a:t>1.- Caracterizar el sistema de gestión de gobierno basado en ciencia e innovación y las herramientas para su gestión. </a:t>
            </a:r>
          </a:p>
          <a:p>
            <a:pPr marL="0" indent="0" algn="just">
              <a:buNone/>
            </a:pPr>
            <a:r>
              <a:rPr lang="es-ES" b="1" dirty="0"/>
              <a:t>2.- Fundamentar la aplicación del método científico en la solución de los problemas de la práctica social, de manera que se logre el desarrollo del pensamiento científico que debe caracterizar al profesional de la gestión sociocultural para el desarrollo.</a:t>
            </a:r>
          </a:p>
        </p:txBody>
      </p:sp>
    </p:spTree>
    <p:extLst>
      <p:ext uri="{BB962C8B-B14F-4D97-AF65-F5344CB8AC3E}">
        <p14:creationId xmlns:p14="http://schemas.microsoft.com/office/powerpoint/2010/main" val="294920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451173" y="433885"/>
            <a:ext cx="8246070" cy="916229"/>
          </a:xfrm>
        </p:spPr>
        <p:txBody>
          <a:bodyPr>
            <a:normAutofit fontScale="90000"/>
          </a:bodyPr>
          <a:lstStyle/>
          <a:p>
            <a:r>
              <a:rPr lang="es-ES" b="1" dirty="0"/>
              <a:t>OBJETIVOS ESPECÍFICOS</a:t>
            </a: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a:bodyPr>
          <a:lstStyle/>
          <a:p>
            <a:pPr marL="0" indent="0" algn="just">
              <a:buNone/>
            </a:pPr>
            <a:r>
              <a:rPr lang="es-ES" b="1" dirty="0"/>
              <a:t>3.- Aplicar los conocimientos adquiridos en las esferas de actuación del profesional de gestión sociocultural para el desarrollo. </a:t>
            </a:r>
          </a:p>
          <a:p>
            <a:pPr marL="0" indent="0" algn="just">
              <a:buNone/>
            </a:pPr>
            <a:r>
              <a:rPr lang="es-ES" b="1" dirty="0"/>
              <a:t>4.- Aplicar de manera creadora las herramientas de gestión de gobierno basado en ciencia e innovación.</a:t>
            </a:r>
          </a:p>
        </p:txBody>
      </p:sp>
    </p:spTree>
    <p:extLst>
      <p:ext uri="{BB962C8B-B14F-4D97-AF65-F5344CB8AC3E}">
        <p14:creationId xmlns:p14="http://schemas.microsoft.com/office/powerpoint/2010/main" val="103689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391540" y="739290"/>
            <a:ext cx="8246070" cy="916229"/>
          </a:xfrm>
        </p:spPr>
        <p:txBody>
          <a:bodyPr>
            <a:normAutofit fontScale="90000"/>
          </a:bodyPr>
          <a:lstStyle/>
          <a:p>
            <a:r>
              <a:rPr lang="es-ES" b="1" dirty="0"/>
              <a:t>SISTEMA DE CONOCIMIENTOS</a:t>
            </a:r>
            <a:br>
              <a:rPr lang="es-ES" b="1" dirty="0"/>
            </a:b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fontScale="92500" lnSpcReduction="20000"/>
          </a:bodyPr>
          <a:lstStyle/>
          <a:p>
            <a:pPr marL="0" indent="0" algn="just">
              <a:buNone/>
            </a:pPr>
            <a:r>
              <a:rPr lang="es-ES" b="1" dirty="0"/>
              <a:t>El sistema de gestión de gobierno basado en ciencia e innovación.  La gobernanza local para la búsqueda de soluciones creativas a problemas del desarrollo económico y social del país. </a:t>
            </a:r>
          </a:p>
          <a:p>
            <a:pPr marL="0" indent="0" algn="just">
              <a:buNone/>
            </a:pPr>
            <a:r>
              <a:rPr lang="es-ES" b="1" dirty="0"/>
              <a:t>Modelo de Gobernanza de la ciencia en Cuba. Política científica de Cuba documentos normativos fundamentales. El método científico desde una perspectiva dialéctico materialista. La investigación científica en el campo de la gestión.</a:t>
            </a:r>
          </a:p>
        </p:txBody>
      </p:sp>
    </p:spTree>
    <p:extLst>
      <p:ext uri="{BB962C8B-B14F-4D97-AF65-F5344CB8AC3E}">
        <p14:creationId xmlns:p14="http://schemas.microsoft.com/office/powerpoint/2010/main" val="129025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451173" y="433885"/>
            <a:ext cx="8246070" cy="916229"/>
          </a:xfrm>
        </p:spPr>
        <p:txBody>
          <a:bodyPr>
            <a:normAutofit fontScale="90000"/>
          </a:bodyPr>
          <a:lstStyle/>
          <a:p>
            <a:r>
              <a:rPr lang="es-ES" b="1" dirty="0"/>
              <a:t>SISTEMA DE CONOCIMIENTOS</a:t>
            </a: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fontScale="77500" lnSpcReduction="20000"/>
          </a:bodyPr>
          <a:lstStyle/>
          <a:p>
            <a:pPr marL="0" indent="0" algn="just">
              <a:buNone/>
            </a:pPr>
            <a:r>
              <a:rPr lang="es-ES" b="1" dirty="0"/>
              <a:t>Herramientas de gestión de gobierno: los laboratorios de innovación pública municipal (LIMP) como un ecosistema de innovación abierto (físico y virtual). La innovación como núcleo del laboratorio. Ventajas de la innovación. La innovación en las líneas estratégicas. principales características que distinguen al LIPM. Indicadores de la innovación.</a:t>
            </a:r>
          </a:p>
          <a:p>
            <a:pPr marL="0" indent="0" algn="just">
              <a:buNone/>
            </a:pPr>
            <a:r>
              <a:rPr lang="es-ES" b="1" dirty="0"/>
              <a:t>Metodologías participativas de diagnóstico y diseño.  </a:t>
            </a:r>
            <a:r>
              <a:rPr lang="es-ES" b="1" dirty="0" err="1"/>
              <a:t>Design</a:t>
            </a:r>
            <a:r>
              <a:rPr lang="es-ES" b="1" dirty="0"/>
              <a:t> </a:t>
            </a:r>
            <a:r>
              <a:rPr lang="es-ES" b="1" dirty="0" err="1"/>
              <a:t>thinking</a:t>
            </a:r>
            <a:r>
              <a:rPr lang="es-ES" b="1" dirty="0"/>
              <a:t> o el diseño de pensamiento: 	empatizar,	definir, idear, prototipar y 	evaluar. </a:t>
            </a:r>
          </a:p>
          <a:p>
            <a:pPr marL="0" indent="0" algn="just">
              <a:buNone/>
            </a:pPr>
            <a:r>
              <a:rPr lang="es-ES" b="1" dirty="0"/>
              <a:t>Procedimiento para la implementación de los laboratorios de innovación pública municipal.</a:t>
            </a:r>
          </a:p>
        </p:txBody>
      </p:sp>
    </p:spTree>
    <p:extLst>
      <p:ext uri="{BB962C8B-B14F-4D97-AF65-F5344CB8AC3E}">
        <p14:creationId xmlns:p14="http://schemas.microsoft.com/office/powerpoint/2010/main" val="352618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7559-652C-7BC7-40E7-775066BCD2AD}"/>
              </a:ext>
            </a:extLst>
          </p:cNvPr>
          <p:cNvSpPr>
            <a:spLocks noGrp="1"/>
          </p:cNvSpPr>
          <p:nvPr>
            <p:ph type="title"/>
          </p:nvPr>
        </p:nvSpPr>
        <p:spPr>
          <a:xfrm>
            <a:off x="466696" y="739290"/>
            <a:ext cx="8246070" cy="916229"/>
          </a:xfrm>
        </p:spPr>
        <p:txBody>
          <a:bodyPr>
            <a:normAutofit fontScale="90000"/>
          </a:bodyPr>
          <a:lstStyle/>
          <a:p>
            <a:r>
              <a:rPr lang="es-ES" b="1" dirty="0"/>
              <a:t>SISTEMA DE HABILIDADES: </a:t>
            </a:r>
            <a:br>
              <a:rPr lang="es-ES" b="1" dirty="0"/>
            </a:br>
            <a:br>
              <a:rPr lang="es-ES" b="1" dirty="0"/>
            </a:br>
            <a:br>
              <a:rPr lang="es-ES" b="1" dirty="0"/>
            </a:br>
            <a:endParaRPr lang="es-ES" dirty="0">
              <a:solidFill>
                <a:schemeClr val="bg1"/>
              </a:solidFill>
            </a:endParaRPr>
          </a:p>
        </p:txBody>
      </p:sp>
      <p:sp>
        <p:nvSpPr>
          <p:cNvPr id="3" name="Marcador de contenido 2">
            <a:extLst>
              <a:ext uri="{FF2B5EF4-FFF2-40B4-BE49-F238E27FC236}">
                <a16:creationId xmlns:a16="http://schemas.microsoft.com/office/drawing/2014/main" id="{1FF093F1-C85E-11A5-19D5-453FB7762EA7}"/>
              </a:ext>
            </a:extLst>
          </p:cNvPr>
          <p:cNvSpPr>
            <a:spLocks noGrp="1"/>
          </p:cNvSpPr>
          <p:nvPr>
            <p:ph idx="1"/>
          </p:nvPr>
        </p:nvSpPr>
        <p:spPr/>
        <p:txBody>
          <a:bodyPr>
            <a:normAutofit/>
          </a:bodyPr>
          <a:lstStyle/>
          <a:p>
            <a:pPr marL="0" indent="0" algn="just">
              <a:buNone/>
            </a:pPr>
            <a:r>
              <a:rPr lang="es-ES" b="1" dirty="0"/>
              <a:t>1.Caracterizar el sistema de gestión de gobierno basado en ciencia e innovación.</a:t>
            </a:r>
          </a:p>
          <a:p>
            <a:pPr marL="0" indent="0" algn="just">
              <a:buNone/>
            </a:pPr>
            <a:r>
              <a:rPr lang="es-ES" b="1" dirty="0"/>
              <a:t>2.Caracterizar el método científico desde un enfoque dialéctico. </a:t>
            </a:r>
          </a:p>
          <a:p>
            <a:pPr marL="0" indent="0" algn="just">
              <a:buNone/>
            </a:pPr>
            <a:r>
              <a:rPr lang="es-ES" b="1" dirty="0"/>
              <a:t>3.Identificar las diferentes fases del Modelo de Gobernanza de la ciencia en Cuba. </a:t>
            </a:r>
          </a:p>
        </p:txBody>
      </p:sp>
    </p:spTree>
    <p:extLst>
      <p:ext uri="{BB962C8B-B14F-4D97-AF65-F5344CB8AC3E}">
        <p14:creationId xmlns:p14="http://schemas.microsoft.com/office/powerpoint/2010/main" val="276198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2438</Words>
  <Application>Microsoft Office PowerPoint</Application>
  <PresentationFormat>Presentación en pantalla (16:9)</PresentationFormat>
  <Paragraphs>156</Paragraphs>
  <Slides>44</Slides>
  <Notes>1</Notes>
  <HiddenSlides>0</HiddenSlides>
  <MMClips>1</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44</vt:i4>
      </vt:variant>
    </vt:vector>
  </HeadingPairs>
  <TitlesOfParts>
    <vt:vector size="54" baseType="lpstr">
      <vt:lpstr>Arial</vt:lpstr>
      <vt:lpstr>Arial Black</vt:lpstr>
      <vt:lpstr>Calibri</vt:lpstr>
      <vt:lpstr>Calibri Light</vt:lpstr>
      <vt:lpstr>Dubai</vt:lpstr>
      <vt:lpstr>Wingdings</vt:lpstr>
      <vt:lpstr>Wingdings 3</vt:lpstr>
      <vt:lpstr>Office Theme</vt:lpstr>
      <vt:lpstr>Tema de Office</vt:lpstr>
      <vt:lpstr>Espiral</vt:lpstr>
      <vt:lpstr>SIATEMA DE GESTIÓN DE GOBIERNO BASADO EN CIENCIA E INNOVACIÓN</vt:lpstr>
      <vt:lpstr>Presentación de PowerPoint</vt:lpstr>
      <vt:lpstr>SISTEMA DE GESTIÓN DE GOBIERNO BASADO EN CIENCIA E INNOVACIÓN </vt:lpstr>
      <vt:lpstr>OBJETIVO GENERAL: </vt:lpstr>
      <vt:lpstr>OBJETIVOS ESPECÍFICOS  </vt:lpstr>
      <vt:lpstr>OBJETIVOS ESPECÍFICOS  </vt:lpstr>
      <vt:lpstr>SISTEMA DE CONOCIMIENTOS   </vt:lpstr>
      <vt:lpstr>SISTEMA DE CONOCIMIENTOS  </vt:lpstr>
      <vt:lpstr>SISTEMA DE HABILIDADES:    </vt:lpstr>
      <vt:lpstr>SISTEMA DE HABILIDADES: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componentes del SGGCI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María Julia</cp:lastModifiedBy>
  <cp:revision>233</cp:revision>
  <dcterms:created xsi:type="dcterms:W3CDTF">2013-08-21T19:17:07Z</dcterms:created>
  <dcterms:modified xsi:type="dcterms:W3CDTF">2026-04-08T17:24:22Z</dcterms:modified>
</cp:coreProperties>
</file>