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314" r:id="rId2"/>
    <p:sldId id="315" r:id="rId3"/>
    <p:sldId id="316" r:id="rId4"/>
    <p:sldId id="256" r:id="rId5"/>
    <p:sldId id="317" r:id="rId6"/>
    <p:sldId id="318" r:id="rId7"/>
    <p:sldId id="257" r:id="rId8"/>
    <p:sldId id="258" r:id="rId9"/>
    <p:sldId id="261" r:id="rId10"/>
    <p:sldId id="259" r:id="rId11"/>
    <p:sldId id="264" r:id="rId12"/>
    <p:sldId id="260" r:id="rId13"/>
    <p:sldId id="265" r:id="rId14"/>
    <p:sldId id="266" r:id="rId15"/>
    <p:sldId id="267" r:id="rId16"/>
    <p:sldId id="274" r:id="rId17"/>
    <p:sldId id="275" r:id="rId18"/>
    <p:sldId id="273" r:id="rId19"/>
    <p:sldId id="271" r:id="rId20"/>
    <p:sldId id="285" r:id="rId21"/>
    <p:sldId id="286" r:id="rId22"/>
    <p:sldId id="280" r:id="rId23"/>
    <p:sldId id="281" r:id="rId24"/>
    <p:sldId id="303" r:id="rId25"/>
    <p:sldId id="284" r:id="rId26"/>
    <p:sldId id="288" r:id="rId27"/>
    <p:sldId id="319" r:id="rId28"/>
    <p:sldId id="295" r:id="rId29"/>
    <p:sldId id="296" r:id="rId30"/>
    <p:sldId id="297" r:id="rId31"/>
    <p:sldId id="298" r:id="rId32"/>
    <p:sldId id="289" r:id="rId33"/>
    <p:sldId id="292" r:id="rId34"/>
    <p:sldId id="299" r:id="rId35"/>
    <p:sldId id="300" r:id="rId36"/>
    <p:sldId id="301" r:id="rId37"/>
    <p:sldId id="304" r:id="rId38"/>
    <p:sldId id="306" r:id="rId39"/>
    <p:sldId id="307" r:id="rId40"/>
    <p:sldId id="320" r:id="rId41"/>
    <p:sldId id="321" r:id="rId42"/>
    <p:sldId id="322" r:id="rId43"/>
    <p:sldId id="272" r:id="rId44"/>
    <p:sldId id="323" r:id="rId45"/>
    <p:sldId id="324" r:id="rId46"/>
    <p:sldId id="325" r:id="rId47"/>
    <p:sldId id="326" r:id="rId48"/>
    <p:sldId id="327" r:id="rId49"/>
    <p:sldId id="313" r:id="rId50"/>
    <p:sldId id="328" r:id="rId51"/>
    <p:sldId id="329" r:id="rId52"/>
    <p:sldId id="330" r:id="rId53"/>
    <p:sldId id="331" r:id="rId5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F968"/>
    <a:srgbClr val="91AD63"/>
    <a:srgbClr val="B469ED"/>
    <a:srgbClr val="1E43FA"/>
    <a:srgbClr val="FA12C8"/>
    <a:srgbClr val="FFFFCC"/>
    <a:srgbClr val="DBA9D7"/>
    <a:srgbClr val="12EFFA"/>
    <a:srgbClr val="89E5FB"/>
    <a:srgbClr val="9B1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40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42D72-A171-4B9C-BE07-AD9FA07DA6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F480F7EA-A8CF-4610-A0E3-FE9127F44280}">
      <dgm:prSet custT="1"/>
      <dgm:spPr>
        <a:solidFill>
          <a:srgbClr val="007635"/>
        </a:solidFill>
      </dgm:spPr>
      <dgm:t>
        <a:bodyPr/>
        <a:lstStyle/>
        <a:p>
          <a:pPr algn="ctr" rtl="0"/>
          <a:r>
            <a:rPr lang="es-ES" sz="2400" b="1" dirty="0" smtClean="0"/>
            <a:t>COMPONENTES DEL DISEÑO DE INVESTIGACIÓN</a:t>
          </a:r>
          <a:endParaRPr lang="es-ES" sz="2400" dirty="0"/>
        </a:p>
      </dgm:t>
    </dgm:pt>
    <dgm:pt modelId="{F60D6E8F-4ECD-433C-A467-07614E1C87BA}" type="parTrans" cxnId="{500624F1-B98D-46EC-AA3B-9B9420B70904}">
      <dgm:prSet/>
      <dgm:spPr/>
      <dgm:t>
        <a:bodyPr/>
        <a:lstStyle/>
        <a:p>
          <a:endParaRPr lang="es-ES"/>
        </a:p>
      </dgm:t>
    </dgm:pt>
    <dgm:pt modelId="{209C63C5-DDAD-4553-9A2C-D7FADA7BEB80}" type="sibTrans" cxnId="{500624F1-B98D-46EC-AA3B-9B9420B70904}">
      <dgm:prSet/>
      <dgm:spPr/>
      <dgm:t>
        <a:bodyPr/>
        <a:lstStyle/>
        <a:p>
          <a:endParaRPr lang="es-ES"/>
        </a:p>
      </dgm:t>
    </dgm:pt>
    <dgm:pt modelId="{C32FE4AE-BBAA-46A7-8F62-2D5CC32E0BF5}" type="pres">
      <dgm:prSet presAssocID="{35C42D72-A171-4B9C-BE07-AD9FA07DA635}" presName="linear" presStyleCnt="0">
        <dgm:presLayoutVars>
          <dgm:animLvl val="lvl"/>
          <dgm:resizeHandles val="exact"/>
        </dgm:presLayoutVars>
      </dgm:prSet>
      <dgm:spPr/>
      <dgm:t>
        <a:bodyPr/>
        <a:lstStyle/>
        <a:p>
          <a:endParaRPr lang="es-ES"/>
        </a:p>
      </dgm:t>
    </dgm:pt>
    <dgm:pt modelId="{8542DD04-CBD9-426E-B0C1-4C4BD4E6634A}" type="pres">
      <dgm:prSet presAssocID="{F480F7EA-A8CF-4610-A0E3-FE9127F44280}" presName="parentText" presStyleLbl="node1" presStyleIdx="0" presStyleCnt="1" custLinFactNeighborY="-26139">
        <dgm:presLayoutVars>
          <dgm:chMax val="0"/>
          <dgm:bulletEnabled val="1"/>
        </dgm:presLayoutVars>
      </dgm:prSet>
      <dgm:spPr/>
      <dgm:t>
        <a:bodyPr/>
        <a:lstStyle/>
        <a:p>
          <a:endParaRPr lang="es-ES"/>
        </a:p>
      </dgm:t>
    </dgm:pt>
  </dgm:ptLst>
  <dgm:cxnLst>
    <dgm:cxn modelId="{71FC259F-56F0-42D2-B2F5-D91C1070518E}" type="presOf" srcId="{F480F7EA-A8CF-4610-A0E3-FE9127F44280}" destId="{8542DD04-CBD9-426E-B0C1-4C4BD4E6634A}" srcOrd="0" destOrd="0" presId="urn:microsoft.com/office/officeart/2005/8/layout/vList2"/>
    <dgm:cxn modelId="{500624F1-B98D-46EC-AA3B-9B9420B70904}" srcId="{35C42D72-A171-4B9C-BE07-AD9FA07DA635}" destId="{F480F7EA-A8CF-4610-A0E3-FE9127F44280}" srcOrd="0" destOrd="0" parTransId="{F60D6E8F-4ECD-433C-A467-07614E1C87BA}" sibTransId="{209C63C5-DDAD-4553-9A2C-D7FADA7BEB80}"/>
    <dgm:cxn modelId="{E45A2374-60B3-4D13-B94C-48C30864FE57}" type="presOf" srcId="{35C42D72-A171-4B9C-BE07-AD9FA07DA635}" destId="{C32FE4AE-BBAA-46A7-8F62-2D5CC32E0BF5}" srcOrd="0" destOrd="0" presId="urn:microsoft.com/office/officeart/2005/8/layout/vList2"/>
    <dgm:cxn modelId="{61159DCB-D829-4E92-896A-31C6EA62492F}" type="presParOf" srcId="{C32FE4AE-BBAA-46A7-8F62-2D5CC32E0BF5}" destId="{8542DD04-CBD9-426E-B0C1-4C4BD4E6634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2DD04-CBD9-426E-B0C1-4C4BD4E6634A}">
      <dsp:nvSpPr>
        <dsp:cNvPr id="0" name=""/>
        <dsp:cNvSpPr/>
      </dsp:nvSpPr>
      <dsp:spPr>
        <a:xfrm>
          <a:off x="0" y="0"/>
          <a:ext cx="6845300" cy="584428"/>
        </a:xfrm>
        <a:prstGeom prst="roundRect">
          <a:avLst/>
        </a:prstGeom>
        <a:solidFill>
          <a:srgbClr val="00763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dirty="0" smtClean="0"/>
            <a:t>COMPONENTES DEL DISEÑO DE INVESTIGACIÓN</a:t>
          </a:r>
          <a:endParaRPr lang="es-ES" sz="2400" kern="1200" dirty="0"/>
        </a:p>
      </dsp:txBody>
      <dsp:txXfrm>
        <a:off x="28529" y="28529"/>
        <a:ext cx="6788242" cy="5273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C7C13D-98DB-4591-AAA7-64D710642643}" type="datetimeFigureOut">
              <a:rPr lang="es-ES_tradnl" smtClean="0"/>
              <a:t>02/01/2018</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E3B7AC-654F-4793-B276-DB795B0E4B3E}" type="slidenum">
              <a:rPr lang="es-ES_tradnl" smtClean="0"/>
              <a:t>‹Nº›</a:t>
            </a:fld>
            <a:endParaRPr lang="es-ES_tradnl"/>
          </a:p>
        </p:txBody>
      </p:sp>
    </p:spTree>
    <p:extLst>
      <p:ext uri="{BB962C8B-B14F-4D97-AF65-F5344CB8AC3E}">
        <p14:creationId xmlns:p14="http://schemas.microsoft.com/office/powerpoint/2010/main" val="82395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fld id="{F2E3B7AC-654F-4793-B276-DB795B0E4B3E}" type="slidenum">
              <a:rPr lang="es-ES_tradnl" smtClean="0"/>
              <a:t>21</a:t>
            </a:fld>
            <a:endParaRPr lang="es-ES_tradnl"/>
          </a:p>
        </p:txBody>
      </p:sp>
    </p:spTree>
    <p:extLst>
      <p:ext uri="{BB962C8B-B14F-4D97-AF65-F5344CB8AC3E}">
        <p14:creationId xmlns:p14="http://schemas.microsoft.com/office/powerpoint/2010/main" val="298524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fld id="{F2E3B7AC-654F-4793-B276-DB795B0E4B3E}" type="slidenum">
              <a:rPr lang="es-ES_tradnl" smtClean="0"/>
              <a:t>25</a:t>
            </a:fld>
            <a:endParaRPr lang="es-ES_tradnl"/>
          </a:p>
        </p:txBody>
      </p:sp>
    </p:spTree>
    <p:extLst>
      <p:ext uri="{BB962C8B-B14F-4D97-AF65-F5344CB8AC3E}">
        <p14:creationId xmlns:p14="http://schemas.microsoft.com/office/powerpoint/2010/main" val="2314921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fld id="{F2E3B7AC-654F-4793-B276-DB795B0E4B3E}" type="slidenum">
              <a:rPr lang="es-ES_tradnl" smtClean="0"/>
              <a:t>40</a:t>
            </a:fld>
            <a:endParaRPr lang="es-ES_tradnl"/>
          </a:p>
        </p:txBody>
      </p:sp>
    </p:spTree>
    <p:extLst>
      <p:ext uri="{BB962C8B-B14F-4D97-AF65-F5344CB8AC3E}">
        <p14:creationId xmlns:p14="http://schemas.microsoft.com/office/powerpoint/2010/main" val="256910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8E5E85-1B06-4AC5-A966-88D426438967}" type="slidenum">
              <a:rPr kumimoji="0" lang="es-ES_trad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s-ES_trad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6795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8E5E85-1B06-4AC5-A966-88D426438967}" type="slidenum">
              <a:rPr kumimoji="0" lang="es-ES_trad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ES_trad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722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AE6BB7-C1F0-4723-9B48-EB8A502554F9}" type="datetime1">
              <a:rPr lang="es-ES" smtClean="0"/>
              <a:t>02/01/2018</a:t>
            </a:fld>
            <a:endParaRPr lang="es-ES"/>
          </a:p>
        </p:txBody>
      </p:sp>
      <p:sp>
        <p:nvSpPr>
          <p:cNvPr id="5" name="4 Marcador de pie de página"/>
          <p:cNvSpPr>
            <a:spLocks noGrp="1"/>
          </p:cNvSpPr>
          <p:nvPr>
            <p:ph type="ftr" sz="quarter" idx="11"/>
          </p:nvPr>
        </p:nvSpPr>
        <p:spPr/>
        <p:txBody>
          <a:bodyPr/>
          <a:lstStyle/>
          <a:p>
            <a:r>
              <a:rPr lang="es-ES" smtClean="0"/>
              <a:t>Dr. C. Zeidy Sandra López Collazo</a:t>
            </a:r>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3E01C2-3601-4556-9E89-DF9507D906BA}" type="datetime1">
              <a:rPr lang="es-ES" smtClean="0"/>
              <a:t>02/01/2018</a:t>
            </a:fld>
            <a:endParaRPr lang="es-ES"/>
          </a:p>
        </p:txBody>
      </p:sp>
      <p:sp>
        <p:nvSpPr>
          <p:cNvPr id="5" name="4 Marcador de pie de página"/>
          <p:cNvSpPr>
            <a:spLocks noGrp="1"/>
          </p:cNvSpPr>
          <p:nvPr>
            <p:ph type="ftr" sz="quarter" idx="11"/>
          </p:nvPr>
        </p:nvSpPr>
        <p:spPr/>
        <p:txBody>
          <a:bodyPr/>
          <a:lstStyle/>
          <a:p>
            <a:r>
              <a:rPr lang="es-ES" smtClean="0"/>
              <a:t>Dr. C. Zeidy Sandra López Collazo</a:t>
            </a:r>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804E1C8-2416-41CB-81E4-7330428CEF6D}" type="datetime1">
              <a:rPr lang="es-ES" smtClean="0"/>
              <a:t>02/01/2018</a:t>
            </a:fld>
            <a:endParaRPr lang="es-ES"/>
          </a:p>
        </p:txBody>
      </p:sp>
      <p:sp>
        <p:nvSpPr>
          <p:cNvPr id="5" name="4 Marcador de pie de página"/>
          <p:cNvSpPr>
            <a:spLocks noGrp="1"/>
          </p:cNvSpPr>
          <p:nvPr>
            <p:ph type="ftr" sz="quarter" idx="11"/>
          </p:nvPr>
        </p:nvSpPr>
        <p:spPr/>
        <p:txBody>
          <a:bodyPr/>
          <a:lstStyle/>
          <a:p>
            <a:r>
              <a:rPr lang="es-ES" smtClean="0"/>
              <a:t>Dr. C. Zeidy Sandra López Collazo</a:t>
            </a:r>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19BB69B-0AE2-4205-AA69-5441F6452077}" type="datetime1">
              <a:rPr lang="es-ES" smtClean="0"/>
              <a:t>02/01/2018</a:t>
            </a:fld>
            <a:endParaRPr lang="es-ES"/>
          </a:p>
        </p:txBody>
      </p:sp>
      <p:sp>
        <p:nvSpPr>
          <p:cNvPr id="5" name="4 Marcador de pie de página"/>
          <p:cNvSpPr>
            <a:spLocks noGrp="1"/>
          </p:cNvSpPr>
          <p:nvPr>
            <p:ph type="ftr" sz="quarter" idx="11"/>
          </p:nvPr>
        </p:nvSpPr>
        <p:spPr/>
        <p:txBody>
          <a:bodyPr/>
          <a:lstStyle/>
          <a:p>
            <a:r>
              <a:rPr lang="es-ES" smtClean="0"/>
              <a:t>Dr. C. Zeidy Sandra López Collazo</a:t>
            </a:r>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65AFF11-42B2-400F-BE00-DDF2FE955A79}" type="datetime1">
              <a:rPr lang="es-ES" smtClean="0"/>
              <a:t>02/01/2018</a:t>
            </a:fld>
            <a:endParaRPr lang="es-ES"/>
          </a:p>
        </p:txBody>
      </p:sp>
      <p:sp>
        <p:nvSpPr>
          <p:cNvPr id="5" name="4 Marcador de pie de página"/>
          <p:cNvSpPr>
            <a:spLocks noGrp="1"/>
          </p:cNvSpPr>
          <p:nvPr>
            <p:ph type="ftr" sz="quarter" idx="11"/>
          </p:nvPr>
        </p:nvSpPr>
        <p:spPr/>
        <p:txBody>
          <a:bodyPr/>
          <a:lstStyle/>
          <a:p>
            <a:r>
              <a:rPr lang="es-ES" smtClean="0"/>
              <a:t>Dr. C. Zeidy Sandra López Collazo</a:t>
            </a:r>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0356919-8F45-4C39-B249-0273494DB861}" type="datetime1">
              <a:rPr lang="es-ES" smtClean="0"/>
              <a:t>02/01/2018</a:t>
            </a:fld>
            <a:endParaRPr lang="es-ES"/>
          </a:p>
        </p:txBody>
      </p:sp>
      <p:sp>
        <p:nvSpPr>
          <p:cNvPr id="6" name="5 Marcador de pie de página"/>
          <p:cNvSpPr>
            <a:spLocks noGrp="1"/>
          </p:cNvSpPr>
          <p:nvPr>
            <p:ph type="ftr" sz="quarter" idx="11"/>
          </p:nvPr>
        </p:nvSpPr>
        <p:spPr/>
        <p:txBody>
          <a:bodyPr/>
          <a:lstStyle/>
          <a:p>
            <a:r>
              <a:rPr lang="es-ES" smtClean="0"/>
              <a:t>Dr. C. Zeidy Sandra López Collazo</a:t>
            </a:r>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FB1A2ED-36A5-49AC-827C-D04086D30942}" type="datetime1">
              <a:rPr lang="es-ES" smtClean="0"/>
              <a:t>02/01/2018</a:t>
            </a:fld>
            <a:endParaRPr lang="es-ES"/>
          </a:p>
        </p:txBody>
      </p:sp>
      <p:sp>
        <p:nvSpPr>
          <p:cNvPr id="8" name="7 Marcador de pie de página"/>
          <p:cNvSpPr>
            <a:spLocks noGrp="1"/>
          </p:cNvSpPr>
          <p:nvPr>
            <p:ph type="ftr" sz="quarter" idx="11"/>
          </p:nvPr>
        </p:nvSpPr>
        <p:spPr/>
        <p:txBody>
          <a:bodyPr/>
          <a:lstStyle/>
          <a:p>
            <a:r>
              <a:rPr lang="es-ES" smtClean="0"/>
              <a:t>Dr. C. Zeidy Sandra López Collazo</a:t>
            </a:r>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5BFCBF9-7E95-4D7F-8CD1-1E5A53F7102D}" type="datetime1">
              <a:rPr lang="es-ES" smtClean="0"/>
              <a:t>02/01/2018</a:t>
            </a:fld>
            <a:endParaRPr lang="es-ES"/>
          </a:p>
        </p:txBody>
      </p:sp>
      <p:sp>
        <p:nvSpPr>
          <p:cNvPr id="4" name="3 Marcador de pie de página"/>
          <p:cNvSpPr>
            <a:spLocks noGrp="1"/>
          </p:cNvSpPr>
          <p:nvPr>
            <p:ph type="ftr" sz="quarter" idx="11"/>
          </p:nvPr>
        </p:nvSpPr>
        <p:spPr/>
        <p:txBody>
          <a:bodyPr/>
          <a:lstStyle/>
          <a:p>
            <a:r>
              <a:rPr lang="es-ES" smtClean="0"/>
              <a:t>Dr. C. Zeidy Sandra López Collazo</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D5631DC-64F9-4D27-906A-2A7522230F3A}" type="datetime1">
              <a:rPr lang="es-ES" smtClean="0"/>
              <a:t>02/01/2018</a:t>
            </a:fld>
            <a:endParaRPr lang="es-ES"/>
          </a:p>
        </p:txBody>
      </p:sp>
      <p:sp>
        <p:nvSpPr>
          <p:cNvPr id="3" name="2 Marcador de pie de página"/>
          <p:cNvSpPr>
            <a:spLocks noGrp="1"/>
          </p:cNvSpPr>
          <p:nvPr>
            <p:ph type="ftr" sz="quarter" idx="11"/>
          </p:nvPr>
        </p:nvSpPr>
        <p:spPr/>
        <p:txBody>
          <a:bodyPr/>
          <a:lstStyle/>
          <a:p>
            <a:r>
              <a:rPr lang="es-ES" smtClean="0"/>
              <a:t>Dr. C. Zeidy Sandra López Collazo</a:t>
            </a:r>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327A641-A193-44F8-80EE-85BE36CB2E61}" type="datetime1">
              <a:rPr lang="es-ES" smtClean="0"/>
              <a:t>02/01/2018</a:t>
            </a:fld>
            <a:endParaRPr lang="es-ES"/>
          </a:p>
        </p:txBody>
      </p:sp>
      <p:sp>
        <p:nvSpPr>
          <p:cNvPr id="6" name="5 Marcador de pie de página"/>
          <p:cNvSpPr>
            <a:spLocks noGrp="1"/>
          </p:cNvSpPr>
          <p:nvPr>
            <p:ph type="ftr" sz="quarter" idx="11"/>
          </p:nvPr>
        </p:nvSpPr>
        <p:spPr/>
        <p:txBody>
          <a:bodyPr/>
          <a:lstStyle/>
          <a:p>
            <a:r>
              <a:rPr lang="es-ES" smtClean="0"/>
              <a:t>Dr. C. Zeidy Sandra López Collazo</a:t>
            </a:r>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BBBE308-9052-49CB-8603-6B6B739F5CFB}" type="datetime1">
              <a:rPr lang="es-ES" smtClean="0"/>
              <a:t>02/01/2018</a:t>
            </a:fld>
            <a:endParaRPr lang="es-ES"/>
          </a:p>
        </p:txBody>
      </p:sp>
      <p:sp>
        <p:nvSpPr>
          <p:cNvPr id="6" name="5 Marcador de pie de página"/>
          <p:cNvSpPr>
            <a:spLocks noGrp="1"/>
          </p:cNvSpPr>
          <p:nvPr>
            <p:ph type="ftr" sz="quarter" idx="11"/>
          </p:nvPr>
        </p:nvSpPr>
        <p:spPr/>
        <p:txBody>
          <a:bodyPr/>
          <a:lstStyle/>
          <a:p>
            <a:r>
              <a:rPr lang="es-ES" smtClean="0"/>
              <a:t>Dr. C. Zeidy Sandra López Collazo</a:t>
            </a:r>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FF7F3-B52A-4F37-9E01-A3888D54F813}" type="datetime1">
              <a:rPr lang="es-ES" smtClean="0"/>
              <a:t>02/01/2018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Dr. C. Zeidy Sandra López Collazo</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mtClean="0"/>
              <a:t>Dr. C. Zeidy Sandra López Collazo</a:t>
            </a:r>
            <a:endParaRPr lang="es-ES"/>
          </a:p>
        </p:txBody>
      </p:sp>
      <p:pic>
        <p:nvPicPr>
          <p:cNvPr id="5" name="Picture 2" descr="C:\Documents and Settings\Administrador\Escritorio\índ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944" y="1556792"/>
            <a:ext cx="4881254" cy="46611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7" name="7 Grupo"/>
          <p:cNvGrpSpPr>
            <a:grpSpLocks/>
          </p:cNvGrpSpPr>
          <p:nvPr/>
        </p:nvGrpSpPr>
        <p:grpSpPr bwMode="auto">
          <a:xfrm>
            <a:off x="0" y="-22225"/>
            <a:ext cx="9144000" cy="1435001"/>
            <a:chOff x="0" y="-21826"/>
            <a:chExt cx="8777044" cy="1970812"/>
          </a:xfrm>
        </p:grpSpPr>
        <p:pic>
          <p:nvPicPr>
            <p:cNvPr id="8" name="Picture 6" descr="LOGO DE LA UNIVERSIDAD DE ARTEM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0860" y="8607"/>
              <a:ext cx="1656184" cy="194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II EDICION\diseño logo.png"/>
            <p:cNvPicPr>
              <a:picLocks noChangeAspect="1" noChangeArrowheads="1"/>
            </p:cNvPicPr>
            <p:nvPr/>
          </p:nvPicPr>
          <p:blipFill>
            <a:blip r:embed="rId4"/>
            <a:srcRect/>
            <a:stretch>
              <a:fillRect/>
            </a:stretch>
          </p:blipFill>
          <p:spPr bwMode="auto">
            <a:xfrm>
              <a:off x="0" y="-12305"/>
              <a:ext cx="3995384" cy="1961291"/>
            </a:xfrm>
            <a:prstGeom prst="rect">
              <a:avLst/>
            </a:prstGeom>
            <a:solidFill>
              <a:schemeClr val="accent3"/>
            </a:solidFill>
          </p:spPr>
        </p:pic>
        <p:pic>
          <p:nvPicPr>
            <p:cNvPr id="10" name="Picture 3" descr="I:\MDidactico-Material-Didactico_8651_image.jpg"/>
            <p:cNvPicPr>
              <a:picLocks noChangeAspect="1" noChangeArrowheads="1"/>
            </p:cNvPicPr>
            <p:nvPr/>
          </p:nvPicPr>
          <p:blipFill>
            <a:blip r:embed="rId5">
              <a:extLst>
                <a:ext uri="{28A0092B-C50C-407E-A947-70E740481C1C}">
                  <a14:useLocalDpi xmlns:a14="http://schemas.microsoft.com/office/drawing/2010/main" val="0"/>
                </a:ext>
              </a:extLst>
            </a:blip>
            <a:srcRect l="8955" b="35498"/>
            <a:stretch>
              <a:fillRect/>
            </a:stretch>
          </p:blipFill>
          <p:spPr bwMode="auto">
            <a:xfrm>
              <a:off x="3989020" y="-21826"/>
              <a:ext cx="3131840" cy="197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58550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ext Box 2"/>
          <p:cNvSpPr txBox="1">
            <a:spLocks noChangeArrowheads="1"/>
          </p:cNvSpPr>
          <p:nvPr/>
        </p:nvSpPr>
        <p:spPr bwMode="auto">
          <a:xfrm>
            <a:off x="1763713" y="476250"/>
            <a:ext cx="5689600" cy="720725"/>
          </a:xfrm>
          <a:prstGeom prst="rect">
            <a:avLst/>
          </a:prstGeom>
          <a:gradFill rotWithShape="1">
            <a:gsLst>
              <a:gs pos="0">
                <a:schemeClr val="bg1"/>
              </a:gs>
              <a:gs pos="100000">
                <a:schemeClr val="bg2"/>
              </a:gs>
            </a:gsLst>
            <a:lin ang="2700000" scaled="1"/>
          </a:gradFill>
          <a:ln w="57150">
            <a:solidFill>
              <a:schemeClr val="tx1"/>
            </a:solidFill>
            <a:miter lim="800000"/>
            <a:headEnd/>
            <a:tailEnd/>
          </a:ln>
          <a:effectLst>
            <a:outerShdw dist="107763" dir="2700000" algn="ctr" rotWithShape="0">
              <a:schemeClr val="tx1">
                <a:alpha val="50000"/>
              </a:schemeClr>
            </a:outerShdw>
          </a:effectLst>
        </p:spPr>
        <p:txBody>
          <a:bodyPr/>
          <a:lstStyle>
            <a:defPPr>
              <a:defRPr lang="es-ES"/>
            </a:defPPr>
            <a:lvl1pPr algn="ctr">
              <a:buFont typeface="Wingdings" pitchFamily="2" charset="2"/>
              <a:buNone/>
              <a:defRPr sz="3600" b="1">
                <a:solidFill>
                  <a:srgbClr val="C00000"/>
                </a:solidFill>
                <a:latin typeface="Arial"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r>
              <a:rPr lang="es-ES" dirty="0"/>
              <a:t>¿Qué es un DISEÑO?</a:t>
            </a:r>
          </a:p>
        </p:txBody>
      </p:sp>
      <p:sp>
        <p:nvSpPr>
          <p:cNvPr id="6147" name="Text Box 3"/>
          <p:cNvSpPr txBox="1">
            <a:spLocks noChangeArrowheads="1"/>
          </p:cNvSpPr>
          <p:nvPr/>
        </p:nvSpPr>
        <p:spPr bwMode="auto">
          <a:xfrm>
            <a:off x="1193006" y="1556793"/>
            <a:ext cx="7771085" cy="2016224"/>
          </a:xfrm>
          <a:prstGeom prst="rect">
            <a:avLst/>
          </a:prstGeom>
          <a:solidFill>
            <a:schemeClr val="bg1"/>
          </a:solidFill>
          <a:ln w="38100">
            <a:solidFill>
              <a:schemeClr val="tx1"/>
            </a:solidFill>
            <a:miter lim="800000"/>
            <a:headEnd/>
            <a:tailEnd/>
          </a:ln>
        </p:spPr>
        <p:txBody>
          <a:bodyPr/>
          <a:lstStyle>
            <a:lvl1pPr marL="342900" indent="-342900" eaLnBrk="0" hangingPunct="0">
              <a:defRPr sz="2000" b="1">
                <a:solidFill>
                  <a:schemeClr val="accent2"/>
                </a:solidFill>
                <a:latin typeface="Century Gothic" pitchFamily="34"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pPr marL="0" indent="0" algn="ctr">
              <a:spcBef>
                <a:spcPct val="50000"/>
              </a:spcBef>
            </a:pPr>
            <a:r>
              <a:rPr lang="es-ES" sz="3200" dirty="0">
                <a:solidFill>
                  <a:schemeClr val="tx1"/>
                </a:solidFill>
                <a:latin typeface="Arial" charset="0"/>
              </a:rPr>
              <a:t>El </a:t>
            </a:r>
            <a:r>
              <a:rPr lang="es-ES" sz="3200" dirty="0">
                <a:solidFill>
                  <a:srgbClr val="C00000"/>
                </a:solidFill>
                <a:latin typeface="Arial" charset="0"/>
              </a:rPr>
              <a:t>diseño </a:t>
            </a:r>
            <a:r>
              <a:rPr lang="es-ES" sz="3200" dirty="0">
                <a:solidFill>
                  <a:schemeClr val="tx1"/>
                </a:solidFill>
                <a:latin typeface="Arial" charset="0"/>
              </a:rPr>
              <a:t>es </a:t>
            </a:r>
            <a:r>
              <a:rPr lang="es-ES_tradnl" sz="3200" dirty="0">
                <a:solidFill>
                  <a:schemeClr val="tx1"/>
                </a:solidFill>
                <a:latin typeface="Arial" charset="0"/>
              </a:rPr>
              <a:t>el documento que recoge todos los elementos </a:t>
            </a:r>
            <a:r>
              <a:rPr lang="es-ES_tradnl" sz="3200" dirty="0" smtClean="0">
                <a:solidFill>
                  <a:schemeClr val="tx1"/>
                </a:solidFill>
                <a:latin typeface="Arial" charset="0"/>
              </a:rPr>
              <a:t>fundamentales </a:t>
            </a:r>
            <a:r>
              <a:rPr lang="es-ES_tradnl" sz="3200" dirty="0">
                <a:solidFill>
                  <a:schemeClr val="tx1"/>
                </a:solidFill>
                <a:latin typeface="Arial" charset="0"/>
              </a:rPr>
              <a:t>relativos a la planificación de una investigación</a:t>
            </a:r>
          </a:p>
        </p:txBody>
      </p:sp>
      <p:pic>
        <p:nvPicPr>
          <p:cNvPr id="6148" name="Picture 9" descr="niño pregunta"/>
          <p:cNvPicPr>
            <a:picLocks noChangeAspect="1" noChangeArrowheads="1"/>
          </p:cNvPicPr>
          <p:nvPr/>
        </p:nvPicPr>
        <p:blipFill>
          <a:blip r:embed="rId2">
            <a:clrChange>
              <a:clrFrom>
                <a:srgbClr val="FEEFC6"/>
              </a:clrFrom>
              <a:clrTo>
                <a:srgbClr val="FEEFC6">
                  <a:alpha val="0"/>
                </a:srgbClr>
              </a:clrTo>
            </a:clrChange>
            <a:extLst>
              <a:ext uri="{28A0092B-C50C-407E-A947-70E740481C1C}">
                <a14:useLocalDpi xmlns:a14="http://schemas.microsoft.com/office/drawing/2010/main" val="0"/>
              </a:ext>
            </a:extLst>
          </a:blip>
          <a:srcRect/>
          <a:stretch>
            <a:fillRect/>
          </a:stretch>
        </p:blipFill>
        <p:spPr bwMode="auto">
          <a:xfrm>
            <a:off x="175419" y="0"/>
            <a:ext cx="1017588"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índic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6466" y="0"/>
            <a:ext cx="1317625" cy="146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1 Rectángulo"/>
          <p:cNvSpPr/>
          <p:nvPr/>
        </p:nvSpPr>
        <p:spPr>
          <a:xfrm>
            <a:off x="1193006" y="4005064"/>
            <a:ext cx="7602958" cy="954107"/>
          </a:xfrm>
          <a:prstGeom prst="rect">
            <a:avLst/>
          </a:prstGeom>
          <a:solidFill>
            <a:srgbClr val="FA12C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eaLnBrk="0" hangingPunct="0">
              <a:spcBef>
                <a:spcPct val="50000"/>
              </a:spcBef>
              <a:buClr>
                <a:schemeClr val="bg2"/>
              </a:buClr>
            </a:pPr>
            <a:r>
              <a:rPr lang="es-ES_tradnl" sz="2800" b="1" dirty="0"/>
              <a:t>Permite </a:t>
            </a:r>
            <a:r>
              <a:rPr lang="es-ES_tradnl" sz="2800" b="1" u="sng" dirty="0"/>
              <a:t>organizar</a:t>
            </a:r>
            <a:r>
              <a:rPr lang="es-ES_tradnl" sz="2800" b="1" dirty="0"/>
              <a:t>, desde un primer momento, la actividad del investigador o colectivo de estos</a:t>
            </a:r>
          </a:p>
        </p:txBody>
      </p:sp>
      <p:sp>
        <p:nvSpPr>
          <p:cNvPr id="7" name="Text Box 8"/>
          <p:cNvSpPr txBox="1">
            <a:spLocks noChangeArrowheads="1"/>
          </p:cNvSpPr>
          <p:nvPr/>
        </p:nvSpPr>
        <p:spPr bwMode="auto">
          <a:xfrm>
            <a:off x="175419" y="5301208"/>
            <a:ext cx="8788671" cy="954107"/>
          </a:xfrm>
          <a:prstGeom prst="rect">
            <a:avLst/>
          </a:prstGeom>
          <a:solidFill>
            <a:srgbClr val="27F96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defPPr>
              <a:defRPr lang="es-ES"/>
            </a:defPPr>
            <a:lvl1pPr algn="ctr" eaLnBrk="0" hangingPunct="0">
              <a:spcBef>
                <a:spcPct val="50000"/>
              </a:spcBef>
              <a:buClr>
                <a:schemeClr val="bg2"/>
              </a:buClr>
              <a:defRPr sz="2800" b="1"/>
            </a:lvl1pPr>
          </a:lstStyle>
          <a:p>
            <a:r>
              <a:rPr lang="es-ES_tradnl" dirty="0"/>
              <a:t>Posibilita </a:t>
            </a:r>
            <a:r>
              <a:rPr lang="es-ES_tradnl" u="sng" dirty="0"/>
              <a:t>controlar y valorar </a:t>
            </a:r>
            <a:r>
              <a:rPr lang="es-ES_tradnl" dirty="0"/>
              <a:t>el proceso de investigación, </a:t>
            </a:r>
            <a:br>
              <a:rPr lang="es-ES_tradnl" dirty="0"/>
            </a:br>
            <a:r>
              <a:rPr lang="es-ES_tradnl" dirty="0"/>
              <a:t>sus resultados parciales y finales</a:t>
            </a:r>
          </a:p>
        </p:txBody>
      </p:sp>
      <p:sp>
        <p:nvSpPr>
          <p:cNvPr id="3" name="2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2443711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ext Box 2"/>
          <p:cNvSpPr txBox="1">
            <a:spLocks noChangeArrowheads="1"/>
          </p:cNvSpPr>
          <p:nvPr/>
        </p:nvSpPr>
        <p:spPr bwMode="auto">
          <a:xfrm>
            <a:off x="1763713" y="476250"/>
            <a:ext cx="5689600" cy="720725"/>
          </a:xfrm>
          <a:prstGeom prst="rect">
            <a:avLst/>
          </a:prstGeom>
          <a:gradFill rotWithShape="1">
            <a:gsLst>
              <a:gs pos="0">
                <a:schemeClr val="bg1"/>
              </a:gs>
              <a:gs pos="100000">
                <a:schemeClr val="bg2"/>
              </a:gs>
            </a:gsLst>
            <a:lin ang="2700000" scaled="1"/>
          </a:gradFill>
          <a:ln w="57150">
            <a:solidFill>
              <a:schemeClr val="tx1"/>
            </a:solidFill>
            <a:miter lim="800000"/>
            <a:headEnd/>
            <a:tailEnd/>
          </a:ln>
          <a:effectLst>
            <a:outerShdw dist="107763" dir="2700000" algn="ctr" rotWithShape="0">
              <a:schemeClr val="tx1">
                <a:alpha val="50000"/>
              </a:schemeClr>
            </a:outerShdw>
          </a:effectLst>
        </p:spPr>
        <p:txBody>
          <a:bodyPr/>
          <a:lstStyle>
            <a:defPPr>
              <a:defRPr lang="es-ES"/>
            </a:defPPr>
            <a:lvl1pPr algn="ctr">
              <a:buFont typeface="Wingdings" pitchFamily="2" charset="2"/>
              <a:buNone/>
              <a:defRPr sz="3600" b="1">
                <a:solidFill>
                  <a:srgbClr val="C00000"/>
                </a:solidFill>
                <a:latin typeface="Arial"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r>
              <a:rPr lang="es-ES" dirty="0"/>
              <a:t>¿Qué es un DISEÑO?</a:t>
            </a:r>
          </a:p>
        </p:txBody>
      </p:sp>
      <p:sp>
        <p:nvSpPr>
          <p:cNvPr id="6147" name="Text Box 3"/>
          <p:cNvSpPr txBox="1">
            <a:spLocks noChangeArrowheads="1"/>
          </p:cNvSpPr>
          <p:nvPr/>
        </p:nvSpPr>
        <p:spPr bwMode="auto">
          <a:xfrm>
            <a:off x="1193006" y="1556793"/>
            <a:ext cx="7771085" cy="1512167"/>
          </a:xfrm>
          <a:prstGeom prst="rect">
            <a:avLst/>
          </a:prstGeom>
          <a:solidFill>
            <a:schemeClr val="bg1"/>
          </a:solidFill>
          <a:ln w="38100">
            <a:solidFill>
              <a:schemeClr val="tx1"/>
            </a:solidFill>
            <a:miter lim="800000"/>
            <a:headEnd/>
            <a:tailEnd/>
          </a:ln>
        </p:spPr>
        <p:txBody>
          <a:bodyPr/>
          <a:lstStyle>
            <a:lvl1pPr marL="342900" indent="-342900" eaLnBrk="0" hangingPunct="0">
              <a:defRPr sz="2000" b="1">
                <a:solidFill>
                  <a:schemeClr val="accent2"/>
                </a:solidFill>
                <a:latin typeface="Century Gothic" pitchFamily="34"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pPr>
              <a:lnSpc>
                <a:spcPct val="90000"/>
              </a:lnSpc>
              <a:spcBef>
                <a:spcPct val="0"/>
              </a:spcBef>
              <a:buClr>
                <a:schemeClr val="folHlink"/>
              </a:buClr>
              <a:buSzPct val="90000"/>
              <a:buFontTx/>
              <a:buNone/>
            </a:pPr>
            <a:r>
              <a:rPr lang="es-ES" sz="3200" dirty="0">
                <a:solidFill>
                  <a:schemeClr val="tx1"/>
                </a:solidFill>
                <a:latin typeface="Arial" charset="0"/>
              </a:rPr>
              <a:t>El </a:t>
            </a:r>
            <a:r>
              <a:rPr lang="es-ES" sz="3200" dirty="0">
                <a:solidFill>
                  <a:srgbClr val="C00000"/>
                </a:solidFill>
                <a:latin typeface="Arial" charset="0"/>
              </a:rPr>
              <a:t>diseño </a:t>
            </a:r>
            <a:r>
              <a:rPr lang="es-ES" sz="3200" dirty="0">
                <a:solidFill>
                  <a:schemeClr val="tx1"/>
                </a:solidFill>
                <a:latin typeface="Arial" charset="0"/>
              </a:rPr>
              <a:t>es la organización formal básica de la investigación, es un esquema global que indica:</a:t>
            </a:r>
          </a:p>
        </p:txBody>
      </p:sp>
      <p:pic>
        <p:nvPicPr>
          <p:cNvPr id="6148" name="Picture 9" descr="niño pregunta"/>
          <p:cNvPicPr>
            <a:picLocks noChangeAspect="1" noChangeArrowheads="1"/>
          </p:cNvPicPr>
          <p:nvPr/>
        </p:nvPicPr>
        <p:blipFill>
          <a:blip r:embed="rId2">
            <a:clrChange>
              <a:clrFrom>
                <a:srgbClr val="FEEFC6"/>
              </a:clrFrom>
              <a:clrTo>
                <a:srgbClr val="FEEFC6">
                  <a:alpha val="0"/>
                </a:srgbClr>
              </a:clrTo>
            </a:clrChange>
            <a:extLst>
              <a:ext uri="{28A0092B-C50C-407E-A947-70E740481C1C}">
                <a14:useLocalDpi xmlns:a14="http://schemas.microsoft.com/office/drawing/2010/main" val="0"/>
              </a:ext>
            </a:extLst>
          </a:blip>
          <a:srcRect/>
          <a:stretch>
            <a:fillRect/>
          </a:stretch>
        </p:blipFill>
        <p:spPr bwMode="auto">
          <a:xfrm>
            <a:off x="175419" y="0"/>
            <a:ext cx="1017588"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índic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5085184"/>
            <a:ext cx="1317625" cy="146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1 Rectángulo"/>
          <p:cNvSpPr/>
          <p:nvPr/>
        </p:nvSpPr>
        <p:spPr>
          <a:xfrm>
            <a:off x="431576" y="3429000"/>
            <a:ext cx="8496548" cy="1348061"/>
          </a:xfrm>
          <a:prstGeom prst="rect">
            <a:avLst/>
          </a:prstGeom>
          <a:solidFill>
            <a:srgbClr val="89E5FB">
              <a:alpha val="76863"/>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914400" lvl="1" indent="-457200">
              <a:spcBef>
                <a:spcPct val="20000"/>
              </a:spcBef>
              <a:buClr>
                <a:schemeClr val="tx1"/>
              </a:buClr>
              <a:buSzPct val="75000"/>
              <a:buFont typeface="Wingdings" pitchFamily="2" charset="2"/>
              <a:buChar char=""/>
            </a:pPr>
            <a:r>
              <a:rPr lang="es-ES" sz="2400" b="1" dirty="0">
                <a:latin typeface="Arial" charset="0"/>
              </a:rPr>
              <a:t>lo que realizará el investigador,</a:t>
            </a:r>
          </a:p>
          <a:p>
            <a:pPr marL="914400" lvl="1" indent="-457200">
              <a:spcBef>
                <a:spcPct val="20000"/>
              </a:spcBef>
              <a:buClr>
                <a:schemeClr val="tx1"/>
              </a:buClr>
              <a:buSzPct val="75000"/>
              <a:buFont typeface="Wingdings" pitchFamily="2" charset="2"/>
              <a:buChar char=""/>
            </a:pPr>
            <a:r>
              <a:rPr lang="es-ES" sz="2400" b="1" dirty="0">
                <a:latin typeface="Arial" charset="0"/>
              </a:rPr>
              <a:t>cómo alcanzará los objetivos de la investigación y</a:t>
            </a:r>
          </a:p>
          <a:p>
            <a:pPr marL="914400" lvl="1" indent="-457200">
              <a:spcBef>
                <a:spcPct val="20000"/>
              </a:spcBef>
              <a:buClr>
                <a:schemeClr val="tx1"/>
              </a:buClr>
              <a:buSzPct val="75000"/>
              <a:buFont typeface="Wingdings" pitchFamily="2" charset="2"/>
              <a:buChar char=""/>
            </a:pPr>
            <a:r>
              <a:rPr lang="es-ES" sz="2400" b="1" dirty="0">
                <a:latin typeface="Arial" charset="0"/>
              </a:rPr>
              <a:t>cómo abordará el problema planteado</a:t>
            </a:r>
          </a:p>
        </p:txBody>
      </p:sp>
      <p:sp>
        <p:nvSpPr>
          <p:cNvPr id="3" name="2 Rectángulo"/>
          <p:cNvSpPr/>
          <p:nvPr/>
        </p:nvSpPr>
        <p:spPr>
          <a:xfrm>
            <a:off x="431576" y="5445224"/>
            <a:ext cx="6264152" cy="954107"/>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s-ES" sz="2800" b="1" dirty="0" smtClean="0"/>
              <a:t>ENFOQUE DE SISTEMA DEL DISEÑO DE LA INVESTIGACIÓN</a:t>
            </a:r>
            <a:endParaRPr lang="es-ES_tradnl" sz="2800" dirty="0"/>
          </a:p>
        </p:txBody>
      </p:sp>
      <p:sp>
        <p:nvSpPr>
          <p:cNvPr id="4" name="3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54088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rot="10800000">
            <a:off x="1187450" y="620713"/>
            <a:ext cx="6699250" cy="5400675"/>
            <a:chOff x="1248" y="240"/>
            <a:chExt cx="4176" cy="3600"/>
          </a:xfrm>
        </p:grpSpPr>
        <p:sp>
          <p:nvSpPr>
            <p:cNvPr id="7179" name="Pyr1"/>
            <p:cNvSpPr>
              <a:spLocks noEditPoints="1" noChangeArrowheads="1"/>
            </p:cNvSpPr>
            <p:nvPr/>
          </p:nvSpPr>
          <p:spPr bwMode="auto">
            <a:xfrm>
              <a:off x="2873" y="240"/>
              <a:ext cx="936" cy="79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38100">
              <a:solidFill>
                <a:srgbClr val="000000"/>
              </a:solidFill>
              <a:miter lim="800000"/>
              <a:headEnd/>
              <a:tailEnd/>
            </a:ln>
          </p:spPr>
          <p:txBody>
            <a:bodyPr/>
            <a:lstStyle/>
            <a:p>
              <a:endParaRPr lang="es-ES_tradnl"/>
            </a:p>
          </p:txBody>
        </p:sp>
        <p:sp>
          <p:nvSpPr>
            <p:cNvPr id="7180" name="Pyr2"/>
            <p:cNvSpPr>
              <a:spLocks noEditPoints="1" noChangeArrowheads="1"/>
            </p:cNvSpPr>
            <p:nvPr/>
          </p:nvSpPr>
          <p:spPr bwMode="auto">
            <a:xfrm>
              <a:off x="2331" y="1038"/>
              <a:ext cx="2015" cy="9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38100">
              <a:solidFill>
                <a:srgbClr val="000000"/>
              </a:solidFill>
              <a:miter lim="800000"/>
              <a:headEnd/>
              <a:tailEnd/>
            </a:ln>
          </p:spPr>
          <p:txBody>
            <a:bodyPr/>
            <a:lstStyle/>
            <a:p>
              <a:endParaRPr lang="es-ES_tradnl"/>
            </a:p>
          </p:txBody>
        </p:sp>
        <p:sp>
          <p:nvSpPr>
            <p:cNvPr id="7181" name="Pyr3"/>
            <p:cNvSpPr>
              <a:spLocks noEditPoints="1" noChangeArrowheads="1"/>
            </p:cNvSpPr>
            <p:nvPr/>
          </p:nvSpPr>
          <p:spPr bwMode="auto">
            <a:xfrm>
              <a:off x="1795" y="1974"/>
              <a:ext cx="3087" cy="9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38100">
              <a:solidFill>
                <a:srgbClr val="000000"/>
              </a:solidFill>
              <a:miter lim="800000"/>
              <a:headEnd/>
              <a:tailEnd/>
            </a:ln>
          </p:spPr>
          <p:txBody>
            <a:bodyPr/>
            <a:lstStyle/>
            <a:p>
              <a:endParaRPr lang="es-ES_tradnl"/>
            </a:p>
          </p:txBody>
        </p:sp>
        <p:sp>
          <p:nvSpPr>
            <p:cNvPr id="7182" name="Pyr4"/>
            <p:cNvSpPr>
              <a:spLocks noEditPoints="1" noChangeArrowheads="1"/>
            </p:cNvSpPr>
            <p:nvPr/>
          </p:nvSpPr>
          <p:spPr bwMode="auto">
            <a:xfrm>
              <a:off x="1248" y="2904"/>
              <a:ext cx="4176" cy="9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38100">
              <a:solidFill>
                <a:srgbClr val="000000"/>
              </a:solidFill>
              <a:miter lim="800000"/>
              <a:headEnd/>
              <a:tailEnd/>
            </a:ln>
          </p:spPr>
          <p:txBody>
            <a:bodyPr/>
            <a:lstStyle/>
            <a:p>
              <a:endParaRPr lang="es-ES_tradnl"/>
            </a:p>
          </p:txBody>
        </p:sp>
      </p:grpSp>
      <p:sp>
        <p:nvSpPr>
          <p:cNvPr id="7171" name="Text Box 7"/>
          <p:cNvSpPr txBox="1">
            <a:spLocks noChangeArrowheads="1"/>
          </p:cNvSpPr>
          <p:nvPr/>
        </p:nvSpPr>
        <p:spPr bwMode="auto">
          <a:xfrm>
            <a:off x="1911350" y="188913"/>
            <a:ext cx="5375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accent2"/>
                </a:solidFill>
                <a:latin typeface="Century Gothic" pitchFamily="34"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pPr eaLnBrk="1" hangingPunct="1">
              <a:buFont typeface="Wingdings" pitchFamily="2" charset="2"/>
              <a:buNone/>
            </a:pPr>
            <a:r>
              <a:rPr lang="es-MX" sz="2800">
                <a:solidFill>
                  <a:schemeClr val="tx1"/>
                </a:solidFill>
              </a:rPr>
              <a:t>SITUACIONES PROBLEMÁTICAS</a:t>
            </a:r>
            <a:endParaRPr lang="es-ES" sz="2800">
              <a:solidFill>
                <a:schemeClr val="tx1"/>
              </a:solidFill>
            </a:endParaRPr>
          </a:p>
        </p:txBody>
      </p:sp>
      <p:sp>
        <p:nvSpPr>
          <p:cNvPr id="7172" name="Text Box 8"/>
          <p:cNvSpPr txBox="1">
            <a:spLocks noChangeArrowheads="1"/>
          </p:cNvSpPr>
          <p:nvPr/>
        </p:nvSpPr>
        <p:spPr bwMode="auto">
          <a:xfrm>
            <a:off x="2610600" y="908050"/>
            <a:ext cx="40799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accent2"/>
                </a:solidFill>
                <a:latin typeface="Century Gothic" pitchFamily="34"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pPr algn="ctr" eaLnBrk="1" hangingPunct="1">
              <a:buFont typeface="Wingdings" pitchFamily="2" charset="2"/>
              <a:buNone/>
            </a:pPr>
            <a:r>
              <a:rPr lang="es-MX" sz="2800" dirty="0">
                <a:solidFill>
                  <a:schemeClr val="tx1"/>
                </a:solidFill>
              </a:rPr>
              <a:t>PROBLEMA CIENTÍFICO</a:t>
            </a:r>
            <a:endParaRPr lang="es-ES" sz="2800" dirty="0">
              <a:solidFill>
                <a:schemeClr val="tx1"/>
              </a:solidFill>
            </a:endParaRPr>
          </a:p>
          <a:p>
            <a:pPr algn="ctr" eaLnBrk="1" hangingPunct="1">
              <a:buFont typeface="Wingdings" pitchFamily="2" charset="2"/>
              <a:buNone/>
            </a:pPr>
            <a:r>
              <a:rPr lang="es-ES" sz="2800" dirty="0">
                <a:solidFill>
                  <a:schemeClr val="tx1"/>
                </a:solidFill>
              </a:rPr>
              <a:t>(el por qué)</a:t>
            </a:r>
          </a:p>
        </p:txBody>
      </p:sp>
      <p:sp>
        <p:nvSpPr>
          <p:cNvPr id="7173" name="Text Box 10"/>
          <p:cNvSpPr txBox="1">
            <a:spLocks noChangeArrowheads="1"/>
          </p:cNvSpPr>
          <p:nvPr/>
        </p:nvSpPr>
        <p:spPr bwMode="auto">
          <a:xfrm>
            <a:off x="2845727" y="2133600"/>
            <a:ext cx="35509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accent2"/>
                </a:solidFill>
                <a:latin typeface="Century Gothic" pitchFamily="34"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pPr algn="ctr" eaLnBrk="1" hangingPunct="1">
              <a:buFont typeface="Wingdings" pitchFamily="2" charset="2"/>
              <a:buNone/>
            </a:pPr>
            <a:r>
              <a:rPr lang="es-MX" sz="2800" dirty="0">
                <a:solidFill>
                  <a:schemeClr val="tx1"/>
                </a:solidFill>
              </a:rPr>
              <a:t>OBJETO DE ESTUDIO</a:t>
            </a:r>
          </a:p>
          <a:p>
            <a:pPr algn="ctr" eaLnBrk="1" hangingPunct="1">
              <a:buFont typeface="Wingdings" pitchFamily="2" charset="2"/>
              <a:buNone/>
            </a:pPr>
            <a:r>
              <a:rPr lang="es-MX" sz="2800" dirty="0">
                <a:solidFill>
                  <a:schemeClr val="tx1"/>
                </a:solidFill>
              </a:rPr>
              <a:t>(el qué)</a:t>
            </a:r>
            <a:endParaRPr lang="es-ES" sz="2800" dirty="0">
              <a:solidFill>
                <a:schemeClr val="tx1"/>
              </a:solidFill>
            </a:endParaRPr>
          </a:p>
        </p:txBody>
      </p:sp>
      <p:sp>
        <p:nvSpPr>
          <p:cNvPr id="7174" name="Text Box 11"/>
          <p:cNvSpPr txBox="1">
            <a:spLocks noChangeArrowheads="1"/>
          </p:cNvSpPr>
          <p:nvPr/>
        </p:nvSpPr>
        <p:spPr bwMode="auto">
          <a:xfrm>
            <a:off x="2727325" y="3716338"/>
            <a:ext cx="369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accent2"/>
                </a:solidFill>
                <a:latin typeface="Century Gothic" pitchFamily="34"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pPr eaLnBrk="1" hangingPunct="1">
              <a:buFont typeface="Wingdings" pitchFamily="2" charset="2"/>
              <a:buNone/>
            </a:pPr>
            <a:r>
              <a:rPr lang="es-MX" sz="2800" dirty="0">
                <a:solidFill>
                  <a:schemeClr val="tx1"/>
                </a:solidFill>
              </a:rPr>
              <a:t>CAMPO DE ACCIÓN</a:t>
            </a:r>
            <a:endParaRPr lang="es-ES" sz="2800" dirty="0">
              <a:solidFill>
                <a:schemeClr val="tx1"/>
              </a:solidFill>
            </a:endParaRPr>
          </a:p>
        </p:txBody>
      </p:sp>
      <p:sp>
        <p:nvSpPr>
          <p:cNvPr id="7175" name="Text Box 12"/>
          <p:cNvSpPr txBox="1">
            <a:spLocks noChangeArrowheads="1"/>
          </p:cNvSpPr>
          <p:nvPr/>
        </p:nvSpPr>
        <p:spPr bwMode="auto">
          <a:xfrm>
            <a:off x="1504612" y="4927600"/>
            <a:ext cx="57823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accent2"/>
                </a:solidFill>
                <a:latin typeface="Century Gothic" pitchFamily="34"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pPr algn="ctr" eaLnBrk="1" hangingPunct="1">
              <a:buFont typeface="Wingdings" pitchFamily="2" charset="2"/>
              <a:buNone/>
            </a:pPr>
            <a:r>
              <a:rPr lang="es-MX" sz="2800" dirty="0">
                <a:solidFill>
                  <a:schemeClr val="tx1"/>
                </a:solidFill>
              </a:rPr>
              <a:t>OBJETIVO DE LA INVESTIGACIÓN</a:t>
            </a:r>
            <a:endParaRPr lang="es-ES" sz="2800" dirty="0">
              <a:solidFill>
                <a:schemeClr val="tx1"/>
              </a:solidFill>
            </a:endParaRPr>
          </a:p>
          <a:p>
            <a:pPr algn="ctr" eaLnBrk="1" hangingPunct="1">
              <a:buFont typeface="Wingdings" pitchFamily="2" charset="2"/>
              <a:buNone/>
            </a:pPr>
            <a:r>
              <a:rPr lang="es-ES" sz="2800" dirty="0">
                <a:solidFill>
                  <a:schemeClr val="tx1"/>
                </a:solidFill>
              </a:rPr>
              <a:t>(para    qué)</a:t>
            </a:r>
          </a:p>
        </p:txBody>
      </p:sp>
      <p:sp>
        <p:nvSpPr>
          <p:cNvPr id="7176" name="Text Box 15"/>
          <p:cNvSpPr txBox="1">
            <a:spLocks noChangeArrowheads="1"/>
          </p:cNvSpPr>
          <p:nvPr/>
        </p:nvSpPr>
        <p:spPr bwMode="auto">
          <a:xfrm>
            <a:off x="0" y="6194425"/>
            <a:ext cx="669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accent2"/>
                </a:solidFill>
                <a:latin typeface="Century Gothic" pitchFamily="34"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pPr algn="r" eaLnBrk="1" hangingPunct="1">
              <a:buFont typeface="Wingdings" pitchFamily="2" charset="2"/>
              <a:buNone/>
            </a:pPr>
            <a:r>
              <a:rPr lang="es-ES_tradnl">
                <a:solidFill>
                  <a:schemeClr val="tx1"/>
                </a:solidFill>
              </a:rPr>
              <a:t>PREGUNTAS CIENTÍFICAS Y TAREAS INVESTIGATIVAS</a:t>
            </a:r>
          </a:p>
        </p:txBody>
      </p:sp>
      <p:pic>
        <p:nvPicPr>
          <p:cNvPr id="5129" name="Picture 23" descr="AG00041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21475" y="6194425"/>
            <a:ext cx="287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p:cNvPicPr>
            <a:picLocks noChangeAspect="1"/>
          </p:cNvPicPr>
          <p:nvPr/>
        </p:nvPicPr>
        <p:blipFill rotWithShape="1">
          <a:blip r:embed="rId3"/>
          <a:srcRect t="1845" b="48155"/>
          <a:stretch/>
        </p:blipFill>
        <p:spPr>
          <a:xfrm>
            <a:off x="7164288" y="5041443"/>
            <a:ext cx="1883190" cy="1853532"/>
          </a:xfrm>
          <a:prstGeom prst="rect">
            <a:avLst/>
          </a:prstGeom>
        </p:spPr>
      </p:pic>
      <p:sp>
        <p:nvSpPr>
          <p:cNvPr id="2" name="1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2786980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pie de página"/>
          <p:cNvSpPr>
            <a:spLocks noGrp="1"/>
          </p:cNvSpPr>
          <p:nvPr>
            <p:ph type="ftr" sz="quarter" idx="11"/>
          </p:nvPr>
        </p:nvSpPr>
        <p:spPr/>
        <p:txBody>
          <a:bodyPr/>
          <a:lstStyle/>
          <a:p>
            <a:r>
              <a:rPr lang="es-ES" smtClean="0"/>
              <a:t>Dr. C. Zeidy Sandra López Collazo</a:t>
            </a:r>
            <a:endParaRPr lang="es-ES" dirty="0"/>
          </a:p>
        </p:txBody>
      </p:sp>
      <p:sp>
        <p:nvSpPr>
          <p:cNvPr id="2" name="1 Rectángulo"/>
          <p:cNvSpPr/>
          <p:nvPr/>
        </p:nvSpPr>
        <p:spPr>
          <a:xfrm>
            <a:off x="1779711" y="357436"/>
            <a:ext cx="4509641" cy="954107"/>
          </a:xfrm>
          <a:prstGeom prst="rect">
            <a:avLst/>
          </a:prstGeom>
          <a:solidFill>
            <a:srgbClr val="27F96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eaLnBrk="0" hangingPunct="0">
              <a:spcBef>
                <a:spcPct val="50000"/>
              </a:spcBef>
              <a:buClr>
                <a:schemeClr val="bg2"/>
              </a:buClr>
            </a:pPr>
            <a:r>
              <a:rPr lang="es-ES" sz="2800" b="1" dirty="0"/>
              <a:t>¿Cuál es el universo implicado en el problema?</a:t>
            </a:r>
            <a:endParaRPr lang="es-ES_tradnl" sz="2800" b="1" dirty="0"/>
          </a:p>
        </p:txBody>
      </p:sp>
      <p:sp>
        <p:nvSpPr>
          <p:cNvPr id="3" name="2 Rectángulo"/>
          <p:cNvSpPr/>
          <p:nvPr/>
        </p:nvSpPr>
        <p:spPr>
          <a:xfrm>
            <a:off x="3999060" y="1556792"/>
            <a:ext cx="4572000" cy="954107"/>
          </a:xfrm>
          <a:prstGeom prst="rect">
            <a:avLst/>
          </a:prstGeom>
          <a:solidFill>
            <a:srgbClr val="FA12C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eaLnBrk="0" hangingPunct="0">
              <a:spcBef>
                <a:spcPct val="50000"/>
              </a:spcBef>
              <a:buClr>
                <a:schemeClr val="bg2"/>
              </a:buClr>
            </a:pPr>
            <a:r>
              <a:rPr lang="es-ES" sz="2800" b="1" dirty="0"/>
              <a:t>¿Con qué parte de ese universo se trabajará</a:t>
            </a:r>
            <a:r>
              <a:rPr lang="es-ES" sz="2800" b="1" dirty="0" smtClean="0"/>
              <a:t>?</a:t>
            </a:r>
            <a:endParaRPr lang="es-ES" sz="2800" b="1" dirty="0"/>
          </a:p>
        </p:txBody>
      </p:sp>
      <p:sp>
        <p:nvSpPr>
          <p:cNvPr id="4" name="3 Rectángulo"/>
          <p:cNvSpPr/>
          <p:nvPr/>
        </p:nvSpPr>
        <p:spPr>
          <a:xfrm>
            <a:off x="107504" y="2714347"/>
            <a:ext cx="6181848" cy="954107"/>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s-ES" sz="2800" b="1" dirty="0"/>
              <a:t>¿Qué métodos particulares </a:t>
            </a:r>
            <a:r>
              <a:rPr lang="es-ES" sz="2800" b="1" dirty="0" smtClean="0"/>
              <a:t>utilizar en la solución </a:t>
            </a:r>
            <a:r>
              <a:rPr lang="es-ES" sz="2800" b="1" dirty="0"/>
              <a:t>de cada tarea investigativa?</a:t>
            </a:r>
            <a:endParaRPr lang="es-ES_tradnl" sz="2800" b="1" dirty="0"/>
          </a:p>
        </p:txBody>
      </p:sp>
      <p:sp>
        <p:nvSpPr>
          <p:cNvPr id="5" name="4 Rectángulo"/>
          <p:cNvSpPr/>
          <p:nvPr/>
        </p:nvSpPr>
        <p:spPr>
          <a:xfrm>
            <a:off x="1048346" y="3933056"/>
            <a:ext cx="7994451" cy="1384995"/>
          </a:xfrm>
          <a:prstGeom prst="rect">
            <a:avLst/>
          </a:prstGeom>
          <a:solidFill>
            <a:srgbClr val="FB431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eaLnBrk="0" hangingPunct="0">
              <a:spcBef>
                <a:spcPct val="50000"/>
              </a:spcBef>
              <a:buClr>
                <a:schemeClr val="bg2"/>
              </a:buClr>
            </a:pPr>
            <a:r>
              <a:rPr lang="es-ES" sz="2800" b="1" dirty="0"/>
              <a:t>¿Qué instrumentos permiten obtener </a:t>
            </a:r>
            <a:r>
              <a:rPr lang="es-ES" sz="2800" b="1" dirty="0" smtClean="0"/>
              <a:t>información </a:t>
            </a:r>
            <a:r>
              <a:rPr lang="es-ES" sz="2800" b="1" dirty="0"/>
              <a:t>de los diferentes </a:t>
            </a:r>
            <a:r>
              <a:rPr lang="es-ES" sz="2800" b="1" dirty="0" smtClean="0"/>
              <a:t>indicadores a </a:t>
            </a:r>
            <a:r>
              <a:rPr lang="es-ES" sz="2800" b="1" dirty="0"/>
              <a:t>través de los  métodos seleccionados?</a:t>
            </a:r>
          </a:p>
        </p:txBody>
      </p:sp>
      <p:pic>
        <p:nvPicPr>
          <p:cNvPr id="6" name="Picture 9" descr="niño pregunta"/>
          <p:cNvPicPr>
            <a:picLocks noChangeAspect="1" noChangeArrowheads="1"/>
          </p:cNvPicPr>
          <p:nvPr/>
        </p:nvPicPr>
        <p:blipFill>
          <a:blip r:embed="rId2">
            <a:clrChange>
              <a:clrFrom>
                <a:srgbClr val="FEEFC6"/>
              </a:clrFrom>
              <a:clrTo>
                <a:srgbClr val="FEEFC6">
                  <a:alpha val="0"/>
                </a:srgbClr>
              </a:clrTo>
            </a:clrChange>
            <a:extLst>
              <a:ext uri="{28A0092B-C50C-407E-A947-70E740481C1C}">
                <a14:useLocalDpi xmlns:a14="http://schemas.microsoft.com/office/drawing/2010/main" val="0"/>
              </a:ext>
            </a:extLst>
          </a:blip>
          <a:srcRect/>
          <a:stretch>
            <a:fillRect/>
          </a:stretch>
        </p:blipFill>
        <p:spPr bwMode="auto">
          <a:xfrm>
            <a:off x="539552" y="193406"/>
            <a:ext cx="1017588"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1048346" y="5550743"/>
            <a:ext cx="7263332" cy="1118617"/>
          </a:xfrm>
          <a:prstGeom prst="rect">
            <a:avLst/>
          </a:prstGeom>
          <a:gradFill rotWithShape="1">
            <a:gsLst>
              <a:gs pos="0">
                <a:schemeClr val="bg1"/>
              </a:gs>
              <a:gs pos="100000">
                <a:schemeClr val="bg2"/>
              </a:gs>
            </a:gsLst>
            <a:lin ang="2700000" scaled="1"/>
          </a:gradFill>
          <a:ln w="57150">
            <a:solidFill>
              <a:schemeClr val="tx1"/>
            </a:solidFill>
            <a:miter lim="800000"/>
            <a:headEnd/>
            <a:tailEnd/>
          </a:ln>
          <a:effectLst>
            <a:outerShdw dist="107763" dir="2700000" algn="ctr" rotWithShape="0">
              <a:schemeClr val="tx1">
                <a:alpha val="50000"/>
              </a:schemeClr>
            </a:outerShdw>
          </a:effectLst>
        </p:spPr>
        <p:txBody>
          <a:bodyPr/>
          <a:lstStyle>
            <a:defPPr>
              <a:defRPr lang="es-ES"/>
            </a:defPPr>
            <a:lvl1pPr algn="ctr">
              <a:buFont typeface="Wingdings" pitchFamily="2" charset="2"/>
              <a:buNone/>
              <a:defRPr sz="3600" b="1">
                <a:solidFill>
                  <a:srgbClr val="C00000"/>
                </a:solidFill>
                <a:latin typeface="Arial"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r>
              <a:rPr lang="es-ES" dirty="0" smtClean="0"/>
              <a:t>DISEÑO METODOLÓGICO DE LA INVESTIGACIÓN </a:t>
            </a:r>
            <a:endParaRPr lang="es-ES" dirty="0"/>
          </a:p>
        </p:txBody>
      </p:sp>
    </p:spTree>
    <p:extLst>
      <p:ext uri="{BB962C8B-B14F-4D97-AF65-F5344CB8AC3E}">
        <p14:creationId xmlns:p14="http://schemas.microsoft.com/office/powerpoint/2010/main" val="1365284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63688" y="332656"/>
            <a:ext cx="4565078" cy="2664296"/>
          </a:xfrm>
          <a:prstGeom prst="rect">
            <a:avLst/>
          </a:prstGeom>
          <a:solidFill>
            <a:schemeClr val="bg1"/>
          </a:solidFill>
          <a:ln w="38100">
            <a:solidFill>
              <a:schemeClr val="tx1"/>
            </a:solidFill>
            <a:miter lim="800000"/>
            <a:headEnd/>
            <a:tailEnd/>
          </a:ln>
        </p:spPr>
        <p:txBody>
          <a:bodyPr/>
          <a:lstStyle/>
          <a:p>
            <a:pPr algn="ctr" eaLnBrk="0" hangingPunct="0">
              <a:spcBef>
                <a:spcPct val="50000"/>
              </a:spcBef>
            </a:pPr>
            <a:r>
              <a:rPr lang="es-ES" sz="3200" b="1" dirty="0" smtClean="0">
                <a:latin typeface="Arial" charset="0"/>
              </a:rPr>
              <a:t>Todo </a:t>
            </a:r>
            <a:r>
              <a:rPr lang="es-ES" sz="3200" b="1" dirty="0">
                <a:latin typeface="Arial" charset="0"/>
              </a:rPr>
              <a:t>diseño de investigación está conformado por dos partes: </a:t>
            </a:r>
            <a:r>
              <a:rPr lang="es-ES" sz="3200" b="1" dirty="0">
                <a:solidFill>
                  <a:srgbClr val="FF0000"/>
                </a:solidFill>
                <a:effectLst>
                  <a:outerShdw blurRad="38100" dist="38100" dir="2700000" algn="tl">
                    <a:srgbClr val="000000">
                      <a:alpha val="43137"/>
                    </a:srgbClr>
                  </a:outerShdw>
                </a:effectLst>
                <a:latin typeface="Arial" charset="0"/>
              </a:rPr>
              <a:t>la teórica y la </a:t>
            </a:r>
            <a:r>
              <a:rPr lang="es-ES" sz="3200" b="1" dirty="0" smtClean="0">
                <a:solidFill>
                  <a:srgbClr val="FF0000"/>
                </a:solidFill>
                <a:effectLst>
                  <a:outerShdw blurRad="38100" dist="38100" dir="2700000" algn="tl">
                    <a:srgbClr val="000000">
                      <a:alpha val="43137"/>
                    </a:srgbClr>
                  </a:outerShdw>
                </a:effectLst>
                <a:latin typeface="Arial" charset="0"/>
              </a:rPr>
              <a:t>metodológica</a:t>
            </a:r>
          </a:p>
          <a:p>
            <a:pPr algn="ctr" eaLnBrk="0" hangingPunct="0">
              <a:spcBef>
                <a:spcPct val="50000"/>
              </a:spcBef>
            </a:pPr>
            <a:r>
              <a:rPr lang="es-ES" sz="3200" b="1" dirty="0" smtClean="0">
                <a:latin typeface="Arial" charset="0"/>
              </a:rPr>
              <a:t> </a:t>
            </a:r>
            <a:endParaRPr lang="es-ES" sz="3200" b="1" dirty="0">
              <a:latin typeface="Arial" charset="0"/>
            </a:endParaRPr>
          </a:p>
        </p:txBody>
      </p:sp>
      <p:sp>
        <p:nvSpPr>
          <p:cNvPr id="3" name="2 Marcador de pie de página"/>
          <p:cNvSpPr>
            <a:spLocks noGrp="1"/>
          </p:cNvSpPr>
          <p:nvPr>
            <p:ph type="ftr" sz="quarter" idx="11"/>
          </p:nvPr>
        </p:nvSpPr>
        <p:spPr/>
        <p:txBody>
          <a:bodyPr/>
          <a:lstStyle/>
          <a:p>
            <a:r>
              <a:rPr lang="es-ES" smtClean="0"/>
              <a:t>Dr. C. Zeidy Sandra López Collazo</a:t>
            </a:r>
            <a:endParaRPr lang="es-ES"/>
          </a:p>
        </p:txBody>
      </p:sp>
      <p:sp>
        <p:nvSpPr>
          <p:cNvPr id="4" name="3 Rectángulo"/>
          <p:cNvSpPr/>
          <p:nvPr/>
        </p:nvSpPr>
        <p:spPr>
          <a:xfrm>
            <a:off x="2782115" y="3356992"/>
            <a:ext cx="6282209" cy="2677656"/>
          </a:xfrm>
          <a:prstGeom prst="rect">
            <a:avLst/>
          </a:prstGeom>
          <a:solidFill>
            <a:srgbClr val="FB4311">
              <a:alpha val="78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eaLnBrk="0" hangingPunct="0">
              <a:spcBef>
                <a:spcPct val="50000"/>
              </a:spcBef>
              <a:buClr>
                <a:schemeClr val="bg2"/>
              </a:buClr>
            </a:pPr>
            <a:r>
              <a:rPr lang="es-ES" sz="2800" b="1" dirty="0"/>
              <a:t>Ambas partes se integran para </a:t>
            </a:r>
            <a:r>
              <a:rPr lang="es-ES" sz="2800" b="1" u="sng" dirty="0"/>
              <a:t>constituir una unidad lógica y coherente</a:t>
            </a:r>
            <a:r>
              <a:rPr lang="es-ES" sz="2800" b="1" dirty="0"/>
              <a:t>, dirigida a posibilitar todas las precisiones necesarias para </a:t>
            </a:r>
            <a:r>
              <a:rPr lang="es-ES" sz="2800" b="1" u="sng" dirty="0"/>
              <a:t>emprender la investigación con un adecuado rigor científico </a:t>
            </a:r>
            <a:r>
              <a:rPr lang="es-ES" sz="2800" b="1" dirty="0"/>
              <a:t>en cada una de sus etapas</a:t>
            </a:r>
          </a:p>
        </p:txBody>
      </p:sp>
      <p:pic>
        <p:nvPicPr>
          <p:cNvPr id="1026" name="Picture 2" descr="C:\Documents and Settings\Administrador\Escritorio\1.pn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2160" y="4282206"/>
            <a:ext cx="2359148" cy="23591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29" name="Picture 5" descr="C:\Documents and Settings\Administrador\Escritorio\Imagen1.jp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8981" y="127317"/>
            <a:ext cx="1225550" cy="416577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30" name="Picture 6" descr="C:\Documents and Settings\Administrador\Escritorio\2.jpg"/>
          <p:cNvPicPr>
            <a:picLocks noChangeAspect="1" noChangeArrowheads="1"/>
          </p:cNvPicPr>
          <p:nvPr/>
        </p:nvPicPr>
        <p:blipFill rotWithShape="1">
          <a:blip r:embed="rId4">
            <a:extLst>
              <a:ext uri="{28A0092B-C50C-407E-A947-70E740481C1C}">
                <a14:useLocalDpi xmlns:a14="http://schemas.microsoft.com/office/drawing/2010/main" val="0"/>
              </a:ext>
            </a:extLst>
          </a:blip>
          <a:srcRect t="36425"/>
          <a:stretch/>
        </p:blipFill>
        <p:spPr bwMode="auto">
          <a:xfrm>
            <a:off x="6532189" y="476672"/>
            <a:ext cx="2287141" cy="237626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299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Dr. C. Zeidy Sandra López Collazo</a:t>
            </a:r>
            <a:endParaRPr lang="es-ES"/>
          </a:p>
        </p:txBody>
      </p:sp>
      <p:sp>
        <p:nvSpPr>
          <p:cNvPr id="3" name="2 Rectángulo"/>
          <p:cNvSpPr/>
          <p:nvPr/>
        </p:nvSpPr>
        <p:spPr>
          <a:xfrm>
            <a:off x="1835696" y="164708"/>
            <a:ext cx="7128792" cy="1569660"/>
          </a:xfrm>
          <a:prstGeom prst="rect">
            <a:avLst/>
          </a:prstGeom>
          <a:solidFill>
            <a:srgbClr val="27F96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eaLnBrk="0" hangingPunct="0">
              <a:spcBef>
                <a:spcPct val="50000"/>
              </a:spcBef>
              <a:buClr>
                <a:schemeClr val="bg2"/>
              </a:buClr>
            </a:pPr>
            <a:r>
              <a:rPr lang="es-ES" sz="2400" b="1" dirty="0"/>
              <a:t>El diseño metodológico, o parte metodológica del diseño investigativo, se incluye a continuación del teórico, integrándose para conformar el diseño </a:t>
            </a:r>
            <a:r>
              <a:rPr lang="es-ES" sz="2400" b="1" dirty="0" smtClean="0"/>
              <a:t>teórico-metodológico </a:t>
            </a:r>
            <a:endParaRPr lang="es-ES_tradnl" sz="2400" b="1" dirty="0"/>
          </a:p>
        </p:txBody>
      </p:sp>
      <p:pic>
        <p:nvPicPr>
          <p:cNvPr id="5" name="Picture 5" descr="C:\Documents and Settings\Administrador\Escritorio\Imagen1.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8981" y="127317"/>
            <a:ext cx="1225550" cy="416577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8" name="Picture 5" descr="índic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397" y="5085183"/>
            <a:ext cx="1317625" cy="146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6" name="5 Grupo"/>
          <p:cNvGrpSpPr/>
          <p:nvPr/>
        </p:nvGrpSpPr>
        <p:grpSpPr>
          <a:xfrm>
            <a:off x="1835696" y="1844824"/>
            <a:ext cx="7128792" cy="4579934"/>
            <a:chOff x="1835696" y="1844824"/>
            <a:chExt cx="6912768" cy="4579934"/>
          </a:xfrm>
        </p:grpSpPr>
        <p:pic>
          <p:nvPicPr>
            <p:cNvPr id="2055" name="Picture 7"/>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5696" y="1844824"/>
              <a:ext cx="6912768" cy="45799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2987824" y="4134791"/>
              <a:ext cx="964367" cy="369332"/>
            </a:xfrm>
            <a:prstGeom prst="rect">
              <a:avLst/>
            </a:prstGeom>
            <a:noFill/>
          </p:spPr>
          <p:txBody>
            <a:bodyPr wrap="none" rtlCol="0">
              <a:spAutoFit/>
            </a:bodyPr>
            <a:lstStyle/>
            <a:p>
              <a:r>
                <a:rPr lang="es-ES_tradnl" b="1" dirty="0" smtClean="0"/>
                <a:t>Estudio)</a:t>
              </a:r>
              <a:endParaRPr lang="es-ES_tradnl" b="1" dirty="0"/>
            </a:p>
          </p:txBody>
        </p:sp>
        <p:sp>
          <p:nvSpPr>
            <p:cNvPr id="13" name="12 CuadroTexto"/>
            <p:cNvSpPr txBox="1"/>
            <p:nvPr/>
          </p:nvSpPr>
          <p:spPr>
            <a:xfrm>
              <a:off x="2981680" y="3851756"/>
              <a:ext cx="1156022" cy="369332"/>
            </a:xfrm>
            <a:prstGeom prst="rect">
              <a:avLst/>
            </a:prstGeom>
            <a:noFill/>
          </p:spPr>
          <p:txBody>
            <a:bodyPr wrap="none" rtlCol="0">
              <a:spAutoFit/>
            </a:bodyPr>
            <a:lstStyle/>
            <a:p>
              <a:r>
                <a:rPr lang="es-ES_tradnl" b="1" dirty="0" smtClean="0"/>
                <a:t>Científico)</a:t>
              </a:r>
              <a:endParaRPr lang="es-ES_tradnl" b="1" dirty="0"/>
            </a:p>
          </p:txBody>
        </p:sp>
      </p:grpSp>
    </p:spTree>
    <p:extLst>
      <p:ext uri="{BB962C8B-B14F-4D97-AF65-F5344CB8AC3E}">
        <p14:creationId xmlns:p14="http://schemas.microsoft.com/office/powerpoint/2010/main" val="3561170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53" name="Rectangle 9"/>
          <p:cNvSpPr>
            <a:spLocks noGrp="1" noChangeArrowheads="1"/>
          </p:cNvSpPr>
          <p:nvPr>
            <p:ph type="title"/>
          </p:nvPr>
        </p:nvSpPr>
        <p:spPr>
          <a:xfrm>
            <a:off x="1116013" y="260350"/>
            <a:ext cx="7632700" cy="1160463"/>
          </a:xfrm>
          <a:solidFill>
            <a:srgbClr val="FA12C8"/>
          </a:solidFill>
          <a:ln w="57150">
            <a:noFill/>
          </a:ln>
          <a:effectLst>
            <a:outerShdw dist="107763" dir="2700000" algn="ctr" rotWithShape="0">
              <a:schemeClr val="tx1">
                <a:alpha val="50000"/>
              </a:schemeClr>
            </a:outerShdw>
          </a:effectLst>
        </p:spPr>
        <p:txBody>
          <a:bodyPr>
            <a:normAutofit fontScale="90000"/>
          </a:bodyPr>
          <a:lstStyle/>
          <a:p>
            <a:pPr algn="ctr">
              <a:spcBef>
                <a:spcPct val="50000"/>
              </a:spcBef>
              <a:defRPr/>
            </a:pPr>
            <a:r>
              <a:rPr lang="es-ES" sz="4000" b="1" kern="1200" dirty="0" smtClean="0">
                <a:latin typeface="+mn-lt"/>
                <a:ea typeface="+mn-ea"/>
                <a:cs typeface="+mn-cs"/>
              </a:rPr>
              <a:t/>
            </a:r>
            <a:br>
              <a:rPr lang="es-ES" sz="4000" b="1" kern="1200" dirty="0" smtClean="0">
                <a:latin typeface="+mn-lt"/>
                <a:ea typeface="+mn-ea"/>
                <a:cs typeface="+mn-cs"/>
              </a:rPr>
            </a:br>
            <a:r>
              <a:rPr lang="es-ES" sz="4000" b="1" kern="1200" dirty="0" smtClean="0">
                <a:latin typeface="+mn-lt"/>
                <a:ea typeface="+mn-ea"/>
                <a:cs typeface="+mn-cs"/>
              </a:rPr>
              <a:t>¿</a:t>
            </a:r>
            <a:r>
              <a:rPr lang="es-ES" sz="4000" b="1" kern="1200" dirty="0">
                <a:latin typeface="+mn-lt"/>
                <a:ea typeface="+mn-ea"/>
                <a:cs typeface="+mn-cs"/>
              </a:rPr>
              <a:t>Qué </a:t>
            </a:r>
            <a:r>
              <a:rPr lang="es-ES" sz="4000" b="1" kern="1200" dirty="0" smtClean="0">
                <a:latin typeface="+mn-lt"/>
                <a:ea typeface="+mn-ea"/>
                <a:cs typeface="+mn-cs"/>
              </a:rPr>
              <a:t>requisitos debe tener el</a:t>
            </a:r>
            <a:r>
              <a:rPr lang="es-ES_tradnl" sz="4000" b="1" kern="1200" dirty="0" smtClean="0"/>
              <a:t> </a:t>
            </a:r>
            <a:r>
              <a:rPr lang="es-ES_tradnl" sz="4000" b="1" kern="1200" dirty="0">
                <a:latin typeface="+mn-lt"/>
                <a:ea typeface="+mn-ea"/>
                <a:cs typeface="+mn-cs"/>
              </a:rPr>
              <a:t>DISEÑO METODOLÓGICO?</a:t>
            </a:r>
            <a:r>
              <a:rPr lang="es-ES" sz="4000" b="1" kern="1200" dirty="0">
                <a:latin typeface="+mn-lt"/>
                <a:ea typeface="+mn-ea"/>
                <a:cs typeface="+mn-cs"/>
              </a:rPr>
              <a:t> </a:t>
            </a:r>
            <a:r>
              <a:rPr lang="es-ES_tradnl" sz="4000" b="1" kern="1200" dirty="0">
                <a:latin typeface="+mn-lt"/>
                <a:ea typeface="+mn-ea"/>
                <a:cs typeface="+mn-cs"/>
              </a:rPr>
              <a:t/>
            </a:r>
            <a:br>
              <a:rPr lang="es-ES_tradnl" sz="4000" b="1" kern="1200" dirty="0">
                <a:latin typeface="+mn-lt"/>
                <a:ea typeface="+mn-ea"/>
                <a:cs typeface="+mn-cs"/>
              </a:rPr>
            </a:br>
            <a:endParaRPr lang="es-ES_tradnl" sz="4000" b="1" kern="1200" dirty="0">
              <a:latin typeface="+mn-lt"/>
              <a:ea typeface="+mn-ea"/>
              <a:cs typeface="+mn-cs"/>
            </a:endParaRPr>
          </a:p>
        </p:txBody>
      </p:sp>
      <p:sp>
        <p:nvSpPr>
          <p:cNvPr id="9220" name="Rectangle 10"/>
          <p:cNvSpPr>
            <a:spLocks noGrp="1" noChangeArrowheads="1"/>
          </p:cNvSpPr>
          <p:nvPr>
            <p:ph type="body" idx="1"/>
          </p:nvPr>
        </p:nvSpPr>
        <p:spPr>
          <a:xfrm>
            <a:off x="827584" y="1844824"/>
            <a:ext cx="7992888" cy="4191917"/>
          </a:xfrm>
          <a:solidFill>
            <a:srgbClr val="DBA9D7">
              <a:alpha val="76863"/>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0"/>
            <a:r>
              <a:rPr lang="en-US" sz="2800" b="1" dirty="0">
                <a:latin typeface="Arial" charset="0"/>
              </a:rPr>
              <a:t>Correspondencia con el diseño teórico</a:t>
            </a:r>
          </a:p>
          <a:p>
            <a:pPr marL="0"/>
            <a:endParaRPr lang="en-US" sz="2800" b="1" dirty="0">
              <a:latin typeface="Arial" charset="0"/>
            </a:endParaRPr>
          </a:p>
          <a:p>
            <a:pPr marL="0"/>
            <a:r>
              <a:rPr lang="en-US" sz="2800" b="1" dirty="0">
                <a:latin typeface="Arial" charset="0"/>
              </a:rPr>
              <a:t>Estrategia investigativa seleccionada</a:t>
            </a:r>
          </a:p>
          <a:p>
            <a:pPr marL="0"/>
            <a:endParaRPr lang="en-US" sz="2800" b="1" dirty="0">
              <a:latin typeface="Arial" charset="0"/>
            </a:endParaRPr>
          </a:p>
          <a:p>
            <a:pPr marL="0"/>
            <a:r>
              <a:rPr lang="en-US" sz="2800" b="1" dirty="0">
                <a:latin typeface="Arial" charset="0"/>
              </a:rPr>
              <a:t>Características de la </a:t>
            </a:r>
            <a:r>
              <a:rPr lang="en-US" sz="2800" b="1" dirty="0" smtClean="0">
                <a:latin typeface="Arial" charset="0"/>
              </a:rPr>
              <a:t>población y la </a:t>
            </a:r>
            <a:r>
              <a:rPr lang="en-US" sz="2800" b="1" dirty="0" err="1" smtClean="0">
                <a:latin typeface="Arial" charset="0"/>
              </a:rPr>
              <a:t>muestra</a:t>
            </a:r>
            <a:r>
              <a:rPr lang="en-US" sz="2800" b="1" dirty="0" smtClean="0">
                <a:latin typeface="Arial" charset="0"/>
              </a:rPr>
              <a:t> </a:t>
            </a:r>
            <a:endParaRPr lang="en-US" sz="2800" b="1" dirty="0">
              <a:latin typeface="Arial" charset="0"/>
            </a:endParaRPr>
          </a:p>
          <a:p>
            <a:pPr marL="0"/>
            <a:endParaRPr lang="en-US" sz="2800" b="1" dirty="0">
              <a:latin typeface="Arial" charset="0"/>
            </a:endParaRPr>
          </a:p>
          <a:p>
            <a:pPr marL="0"/>
            <a:r>
              <a:rPr lang="en-US" sz="2800" b="1" dirty="0">
                <a:latin typeface="Arial" charset="0"/>
              </a:rPr>
              <a:t>Empleo de los métodos y técnicas            necesarios, esenciales y suficientes</a:t>
            </a:r>
          </a:p>
        </p:txBody>
      </p:sp>
      <p:pic>
        <p:nvPicPr>
          <p:cNvPr id="7172" name="Picture 9" descr="niño pregunta"/>
          <p:cNvPicPr>
            <a:picLocks noChangeAspect="1" noChangeArrowheads="1"/>
          </p:cNvPicPr>
          <p:nvPr/>
        </p:nvPicPr>
        <p:blipFill>
          <a:blip r:embed="rId2">
            <a:clrChange>
              <a:clrFrom>
                <a:srgbClr val="FEEFC6"/>
              </a:clrFrom>
              <a:clrTo>
                <a:srgbClr val="FEEFC6">
                  <a:alpha val="0"/>
                </a:srgbClr>
              </a:clrTo>
            </a:clrChange>
            <a:extLst>
              <a:ext uri="{28A0092B-C50C-407E-A947-70E740481C1C}">
                <a14:useLocalDpi xmlns:a14="http://schemas.microsoft.com/office/drawing/2010/main" val="0"/>
              </a:ext>
            </a:extLst>
          </a:blip>
          <a:srcRect/>
          <a:stretch>
            <a:fillRect/>
          </a:stretch>
        </p:blipFill>
        <p:spPr bwMode="auto">
          <a:xfrm>
            <a:off x="-17463" y="112713"/>
            <a:ext cx="10175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21242933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684213" y="2349500"/>
            <a:ext cx="779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accent2"/>
                </a:solidFill>
                <a:latin typeface="Century Gothic" pitchFamily="34"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pPr eaLnBrk="1" hangingPunct="1"/>
            <a:r>
              <a:rPr lang="es-ES_tradnl"/>
              <a:t> </a:t>
            </a:r>
          </a:p>
        </p:txBody>
      </p:sp>
      <p:sp>
        <p:nvSpPr>
          <p:cNvPr id="338953" name="Rectangle 9"/>
          <p:cNvSpPr>
            <a:spLocks noGrp="1" noChangeArrowheads="1"/>
          </p:cNvSpPr>
          <p:nvPr>
            <p:ph type="title"/>
          </p:nvPr>
        </p:nvSpPr>
        <p:spPr>
          <a:xfrm>
            <a:off x="1475656" y="116632"/>
            <a:ext cx="6480721" cy="954107"/>
          </a:xfr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s-ES" sz="2400" b="1" dirty="0" smtClean="0">
                <a:latin typeface="+mn-lt"/>
                <a:ea typeface="+mn-ea"/>
                <a:cs typeface="+mn-cs"/>
              </a:rPr>
              <a:t/>
            </a:r>
            <a:br>
              <a:rPr lang="es-ES" sz="2400" b="1" dirty="0" smtClean="0">
                <a:latin typeface="+mn-lt"/>
                <a:ea typeface="+mn-ea"/>
                <a:cs typeface="+mn-cs"/>
              </a:rPr>
            </a:br>
            <a:r>
              <a:rPr lang="es-ES" sz="3200" b="1" dirty="0" smtClean="0">
                <a:latin typeface="+mn-lt"/>
                <a:ea typeface="+mn-ea"/>
                <a:cs typeface="+mn-cs"/>
              </a:rPr>
              <a:t>E</a:t>
            </a:r>
            <a:r>
              <a:rPr lang="es-MX" sz="3200" b="1" dirty="0" smtClean="0">
                <a:latin typeface="+mn-lt"/>
                <a:ea typeface="+mn-ea"/>
                <a:cs typeface="+mn-cs"/>
              </a:rPr>
              <a:t>lección de la Estrategia Investigativa</a:t>
            </a:r>
            <a:endParaRPr lang="es-ES_tradnl" sz="3200" b="1" dirty="0">
              <a:latin typeface="+mn-lt"/>
              <a:ea typeface="+mn-ea"/>
              <a:cs typeface="+mn-cs"/>
            </a:endParaRPr>
          </a:p>
        </p:txBody>
      </p:sp>
      <p:sp>
        <p:nvSpPr>
          <p:cNvPr id="9220" name="Rectangle 10"/>
          <p:cNvSpPr>
            <a:spLocks noGrp="1" noChangeArrowheads="1"/>
          </p:cNvSpPr>
          <p:nvPr>
            <p:ph type="body" idx="1"/>
          </p:nvPr>
        </p:nvSpPr>
        <p:spPr>
          <a:xfrm>
            <a:off x="395536" y="1429957"/>
            <a:ext cx="7957442" cy="4679950"/>
          </a:xfrm>
          <a:solidFill>
            <a:srgbClr val="FFFFCC"/>
          </a:solidFill>
          <a:ln>
            <a:headEnd/>
            <a:tailEnd/>
          </a:ln>
        </p:spPr>
        <p:style>
          <a:lnRef idx="0">
            <a:schemeClr val="accent3"/>
          </a:lnRef>
          <a:fillRef idx="3">
            <a:schemeClr val="accent3"/>
          </a:fillRef>
          <a:effectRef idx="3">
            <a:schemeClr val="accent3"/>
          </a:effectRef>
          <a:fontRef idx="minor">
            <a:schemeClr val="lt1"/>
          </a:fontRef>
        </p:style>
        <p:txBody>
          <a:bodyPr/>
          <a:lstStyle/>
          <a:p>
            <a:pPr>
              <a:buClr>
                <a:srgbClr val="C00000"/>
              </a:buClr>
              <a:defRPr/>
            </a:pPr>
            <a:r>
              <a:rPr lang="es-MX" sz="3200" b="1" kern="1200" dirty="0">
                <a:solidFill>
                  <a:schemeClr val="accent2">
                    <a:lumMod val="50000"/>
                  </a:schemeClr>
                </a:solidFill>
                <a:effectLst>
                  <a:outerShdw blurRad="38100" dist="38100" dir="2700000" algn="tl">
                    <a:srgbClr val="000000">
                      <a:alpha val="43137"/>
                    </a:srgbClr>
                  </a:outerShdw>
                </a:effectLst>
              </a:rPr>
              <a:t>EXPLORATORIA</a:t>
            </a:r>
            <a:r>
              <a:rPr lang="es-MX" sz="3200" b="1" kern="1200" dirty="0">
                <a:solidFill>
                  <a:srgbClr val="000000"/>
                </a:solidFill>
              </a:rPr>
              <a:t> (diagnostica, explora en el objeto de </a:t>
            </a:r>
            <a:r>
              <a:rPr lang="es-MX" sz="3200" b="1" kern="1200" dirty="0" smtClean="0">
                <a:solidFill>
                  <a:srgbClr val="000000"/>
                </a:solidFill>
              </a:rPr>
              <a:t>estudio) </a:t>
            </a:r>
            <a:endParaRPr lang="es-MX" sz="3200" b="1" kern="1200" dirty="0">
              <a:solidFill>
                <a:srgbClr val="000000"/>
              </a:solidFill>
            </a:endParaRPr>
          </a:p>
          <a:p>
            <a:pPr>
              <a:buClr>
                <a:srgbClr val="C00000"/>
              </a:buClr>
              <a:defRPr/>
            </a:pPr>
            <a:r>
              <a:rPr lang="es-MX" b="1" dirty="0">
                <a:solidFill>
                  <a:schemeClr val="accent2">
                    <a:lumMod val="50000"/>
                  </a:schemeClr>
                </a:solidFill>
                <a:effectLst>
                  <a:outerShdw blurRad="38100" dist="38100" dir="2700000" algn="tl">
                    <a:srgbClr val="000000">
                      <a:alpha val="43137"/>
                    </a:srgbClr>
                  </a:outerShdw>
                </a:effectLst>
              </a:rPr>
              <a:t>DESCRIPTIVA</a:t>
            </a:r>
            <a:r>
              <a:rPr lang="es-MX" sz="3200" b="1" kern="1200" dirty="0">
                <a:solidFill>
                  <a:srgbClr val="000000"/>
                </a:solidFill>
              </a:rPr>
              <a:t> (describe la realidad objeto de </a:t>
            </a:r>
            <a:r>
              <a:rPr lang="es-MX" sz="3200" b="1" kern="1200" dirty="0" smtClean="0">
                <a:solidFill>
                  <a:srgbClr val="000000"/>
                </a:solidFill>
              </a:rPr>
              <a:t>estudio) </a:t>
            </a:r>
            <a:endParaRPr lang="es-MX" sz="3200" b="1" kern="1200" dirty="0">
              <a:solidFill>
                <a:srgbClr val="000000"/>
              </a:solidFill>
            </a:endParaRPr>
          </a:p>
          <a:p>
            <a:pPr>
              <a:buClr>
                <a:srgbClr val="C00000"/>
              </a:buClr>
              <a:defRPr/>
            </a:pPr>
            <a:r>
              <a:rPr lang="es-MX" b="1" dirty="0">
                <a:solidFill>
                  <a:schemeClr val="accent2">
                    <a:lumMod val="50000"/>
                  </a:schemeClr>
                </a:solidFill>
                <a:effectLst>
                  <a:outerShdw blurRad="38100" dist="38100" dir="2700000" algn="tl">
                    <a:srgbClr val="000000">
                      <a:alpha val="43137"/>
                    </a:srgbClr>
                  </a:outerShdw>
                </a:effectLst>
              </a:rPr>
              <a:t>EXPLICATIVA-EXPERIMENTAL</a:t>
            </a:r>
            <a:r>
              <a:rPr lang="en-US" b="1" dirty="0">
                <a:solidFill>
                  <a:schemeClr val="accent2">
                    <a:lumMod val="50000"/>
                  </a:schemeClr>
                </a:solidFill>
                <a:effectLst>
                  <a:outerShdw blurRad="38100" dist="38100" dir="2700000" algn="tl">
                    <a:srgbClr val="000000">
                      <a:alpha val="43137"/>
                    </a:srgbClr>
                  </a:outerShdw>
                </a:effectLst>
              </a:rPr>
              <a:t> </a:t>
            </a:r>
            <a:r>
              <a:rPr lang="en-US" sz="3200" b="1" kern="1200" dirty="0">
                <a:solidFill>
                  <a:srgbClr val="000000"/>
                </a:solidFill>
              </a:rPr>
              <a:t>(</a:t>
            </a:r>
            <a:r>
              <a:rPr lang="es-MX" sz="3200" b="1" kern="1200" dirty="0">
                <a:solidFill>
                  <a:srgbClr val="000000"/>
                </a:solidFill>
              </a:rPr>
              <a:t>explicación causal, experimenta modificaciones en esa realidad </a:t>
            </a:r>
            <a:r>
              <a:rPr lang="es-MX" sz="3200" b="1" kern="1200" dirty="0" smtClean="0">
                <a:solidFill>
                  <a:srgbClr val="000000"/>
                </a:solidFill>
              </a:rPr>
              <a:t>que </a:t>
            </a:r>
            <a:r>
              <a:rPr lang="es-MX" sz="3200" b="1" kern="1200" dirty="0">
                <a:solidFill>
                  <a:srgbClr val="000000"/>
                </a:solidFill>
              </a:rPr>
              <a:t>conlleven a un cambio en el objeto de </a:t>
            </a:r>
            <a:r>
              <a:rPr lang="es-MX" sz="3200" b="1" kern="1200" dirty="0" smtClean="0">
                <a:solidFill>
                  <a:srgbClr val="000000"/>
                </a:solidFill>
              </a:rPr>
              <a:t>estudio</a:t>
            </a:r>
            <a:endParaRPr lang="en-US" sz="3200" b="1" kern="1200" dirty="0">
              <a:solidFill>
                <a:srgbClr val="000000"/>
              </a:solidFill>
            </a:endParaRPr>
          </a:p>
        </p:txBody>
      </p:sp>
      <p:pic>
        <p:nvPicPr>
          <p:cNvPr id="8197" name="Picture 2" descr="businessman_overworked_lg_wh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687"/>
            <a:ext cx="1331640" cy="143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13240209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53" name="Rectangle 9"/>
          <p:cNvSpPr>
            <a:spLocks noGrp="1" noChangeArrowheads="1"/>
          </p:cNvSpPr>
          <p:nvPr>
            <p:ph type="title"/>
          </p:nvPr>
        </p:nvSpPr>
        <p:spPr>
          <a:xfrm>
            <a:off x="1122363" y="188640"/>
            <a:ext cx="7308285" cy="1200329"/>
          </a:xfrm>
          <a:solidFill>
            <a:srgbClr val="12EFF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eaLnBrk="0" hangingPunct="0">
              <a:spcBef>
                <a:spcPts val="0"/>
              </a:spcBef>
              <a:buClr>
                <a:schemeClr val="bg2"/>
              </a:buClr>
            </a:pPr>
            <a:r>
              <a:rPr lang="es-ES" sz="2400" b="1" dirty="0">
                <a:latin typeface="+mn-lt"/>
                <a:ea typeface="+mn-ea"/>
                <a:cs typeface="+mn-cs"/>
              </a:rPr>
              <a:t/>
            </a:r>
            <a:br>
              <a:rPr lang="es-ES" sz="2400" b="1" dirty="0">
                <a:latin typeface="+mn-lt"/>
                <a:ea typeface="+mn-ea"/>
                <a:cs typeface="+mn-cs"/>
              </a:rPr>
            </a:br>
            <a:r>
              <a:rPr lang="es-ES" sz="2400" b="1" dirty="0" smtClean="0">
                <a:latin typeface="+mn-lt"/>
                <a:ea typeface="+mn-ea"/>
                <a:cs typeface="+mn-cs"/>
              </a:rPr>
              <a:t>L</a:t>
            </a:r>
            <a:r>
              <a:rPr lang="es-ES_tradnl" sz="2400" b="1" dirty="0" smtClean="0">
                <a:latin typeface="+mn-lt"/>
                <a:ea typeface="+mn-ea"/>
                <a:cs typeface="+mn-cs"/>
              </a:rPr>
              <a:t>a </a:t>
            </a:r>
            <a:r>
              <a:rPr lang="es-ES_tradnl" sz="2400" b="1" dirty="0">
                <a:latin typeface="+mn-lt"/>
                <a:ea typeface="+mn-ea"/>
                <a:cs typeface="+mn-cs"/>
              </a:rPr>
              <a:t>determinación del cómo investigar da lugar al </a:t>
            </a:r>
            <a:r>
              <a:rPr lang="es-ES_tradnl" sz="2400" b="1" dirty="0" smtClean="0">
                <a:latin typeface="+mn-lt"/>
                <a:ea typeface="+mn-ea"/>
                <a:cs typeface="+mn-cs"/>
              </a:rPr>
              <a:t>DISEÑO METODOLÓGICO </a:t>
            </a:r>
            <a:r>
              <a:rPr lang="es-ES_tradnl" sz="2400" b="1" dirty="0">
                <a:latin typeface="+mn-lt"/>
                <a:ea typeface="+mn-ea"/>
                <a:cs typeface="+mn-cs"/>
              </a:rPr>
              <a:t>que incluye</a:t>
            </a:r>
            <a:r>
              <a:rPr lang="es-ES_tradnl" sz="2400" b="1" dirty="0" smtClean="0">
                <a:latin typeface="+mn-lt"/>
                <a:ea typeface="+mn-ea"/>
                <a:cs typeface="+mn-cs"/>
              </a:rPr>
              <a:t>:</a:t>
            </a:r>
            <a:endParaRPr lang="es-ES" sz="2400" b="1" dirty="0">
              <a:latin typeface="+mn-lt"/>
              <a:ea typeface="+mn-ea"/>
              <a:cs typeface="+mn-cs"/>
            </a:endParaRPr>
          </a:p>
        </p:txBody>
      </p:sp>
      <p:sp>
        <p:nvSpPr>
          <p:cNvPr id="7" name="Rectangle 3"/>
          <p:cNvSpPr>
            <a:spLocks noChangeArrowheads="1"/>
          </p:cNvSpPr>
          <p:nvPr/>
        </p:nvSpPr>
        <p:spPr bwMode="auto">
          <a:xfrm>
            <a:off x="1366392" y="2060575"/>
            <a:ext cx="2447925" cy="1152525"/>
          </a:xfrm>
          <a:prstGeom prst="rect">
            <a:avLst/>
          </a:prstGeom>
          <a:gradFill>
            <a:gsLst>
              <a:gs pos="0">
                <a:schemeClr val="accent5">
                  <a:shade val="51000"/>
                  <a:satMod val="130000"/>
                  <a:alpha val="53000"/>
                </a:schemeClr>
              </a:gs>
              <a:gs pos="80000">
                <a:schemeClr val="accent5">
                  <a:shade val="93000"/>
                  <a:satMod val="130000"/>
                </a:schemeClr>
              </a:gs>
              <a:gs pos="100000">
                <a:schemeClr val="accent5">
                  <a:shade val="94000"/>
                  <a:satMod val="135000"/>
                </a:schemeClr>
              </a:gs>
            </a:gsLst>
          </a:gradFill>
          <a:ln/>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defRPr/>
            </a:pPr>
            <a:endParaRPr lang="es-ES" sz="2400" b="1" dirty="0">
              <a:solidFill>
                <a:schemeClr val="tx1"/>
              </a:solidFill>
              <a:latin typeface="+mn-lt"/>
            </a:endParaRPr>
          </a:p>
          <a:p>
            <a:pPr algn="ctr" eaLnBrk="0" hangingPunct="0">
              <a:buFont typeface="Wingdings" pitchFamily="2" charset="2"/>
              <a:buNone/>
              <a:defRPr/>
            </a:pPr>
            <a:r>
              <a:rPr lang="es-ES" sz="2400" b="1" dirty="0">
                <a:solidFill>
                  <a:schemeClr val="tx1"/>
                </a:solidFill>
                <a:latin typeface="+mn-lt"/>
              </a:rPr>
              <a:t>POBLACIÓN Y MUESTRA</a:t>
            </a:r>
          </a:p>
          <a:p>
            <a:pPr algn="ctr" eaLnBrk="0" hangingPunct="0">
              <a:buFont typeface="Wingdings" pitchFamily="2" charset="2"/>
              <a:buNone/>
              <a:defRPr/>
            </a:pPr>
            <a:endParaRPr lang="es-ES" sz="2400" b="1" dirty="0">
              <a:solidFill>
                <a:schemeClr val="tx1"/>
              </a:solidFill>
              <a:latin typeface="+mn-lt"/>
            </a:endParaRPr>
          </a:p>
        </p:txBody>
      </p:sp>
      <p:sp>
        <p:nvSpPr>
          <p:cNvPr id="8" name="Rectangle 4"/>
          <p:cNvSpPr>
            <a:spLocks noChangeArrowheads="1"/>
          </p:cNvSpPr>
          <p:nvPr/>
        </p:nvSpPr>
        <p:spPr bwMode="auto">
          <a:xfrm>
            <a:off x="2051050" y="3357563"/>
            <a:ext cx="3692525" cy="1150937"/>
          </a:xfrm>
          <a:prstGeom prst="rect">
            <a:avLst/>
          </a:prstGeom>
          <a:gradFill>
            <a:gsLst>
              <a:gs pos="0">
                <a:schemeClr val="accent5">
                  <a:shade val="51000"/>
                  <a:satMod val="130000"/>
                  <a:alpha val="53000"/>
                </a:schemeClr>
              </a:gs>
              <a:gs pos="80000">
                <a:schemeClr val="accent5">
                  <a:shade val="93000"/>
                  <a:satMod val="130000"/>
                </a:schemeClr>
              </a:gs>
              <a:gs pos="100000">
                <a:schemeClr val="accent5">
                  <a:shade val="94000"/>
                  <a:satMod val="135000"/>
                </a:schemeClr>
              </a:gs>
            </a:gsLst>
          </a:gradFill>
          <a:ln/>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r>
              <a:rPr lang="es-ES" sz="2400" b="1" dirty="0">
                <a:solidFill>
                  <a:schemeClr val="tx1"/>
                </a:solidFill>
              </a:rPr>
              <a:t>MÉTODOS, TÉCNICAS Y PROCEDIMIENTOS</a:t>
            </a:r>
          </a:p>
        </p:txBody>
      </p:sp>
      <p:sp>
        <p:nvSpPr>
          <p:cNvPr id="9" name="Rectangle 5"/>
          <p:cNvSpPr>
            <a:spLocks noChangeArrowheads="1"/>
          </p:cNvSpPr>
          <p:nvPr/>
        </p:nvSpPr>
        <p:spPr bwMode="auto">
          <a:xfrm>
            <a:off x="5435600" y="4724400"/>
            <a:ext cx="3060700" cy="1223963"/>
          </a:xfrm>
          <a:prstGeom prst="rect">
            <a:avLst/>
          </a:prstGeom>
          <a:gradFill>
            <a:gsLst>
              <a:gs pos="0">
                <a:schemeClr val="accent5">
                  <a:shade val="51000"/>
                  <a:satMod val="130000"/>
                  <a:alpha val="53000"/>
                </a:schemeClr>
              </a:gs>
              <a:gs pos="80000">
                <a:schemeClr val="accent5">
                  <a:shade val="93000"/>
                  <a:satMod val="130000"/>
                </a:schemeClr>
              </a:gs>
              <a:gs pos="100000">
                <a:schemeClr val="accent5">
                  <a:shade val="94000"/>
                  <a:satMod val="135000"/>
                </a:schemeClr>
              </a:gs>
            </a:gsLst>
          </a:gradFill>
          <a:ln/>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endParaRPr lang="es-ES" sz="2400" b="1" dirty="0">
              <a:solidFill>
                <a:schemeClr val="tx1"/>
              </a:solidFill>
            </a:endParaRPr>
          </a:p>
          <a:p>
            <a:pPr algn="ctr" eaLnBrk="0" hangingPunct="0">
              <a:buFont typeface="Wingdings" pitchFamily="2" charset="2"/>
              <a:buNone/>
            </a:pPr>
            <a:endParaRPr lang="es-ES" sz="2400" b="1" dirty="0">
              <a:solidFill>
                <a:schemeClr val="tx1"/>
              </a:solidFill>
            </a:endParaRPr>
          </a:p>
          <a:p>
            <a:pPr algn="ctr" eaLnBrk="0" hangingPunct="0">
              <a:buFont typeface="Wingdings" pitchFamily="2" charset="2"/>
              <a:buNone/>
            </a:pPr>
            <a:r>
              <a:rPr lang="es-ES" sz="2400" b="1" dirty="0">
                <a:solidFill>
                  <a:schemeClr val="tx1"/>
                </a:solidFill>
              </a:rPr>
              <a:t>TRATAMIENTO ESTADÍSTICO DE</a:t>
            </a:r>
          </a:p>
          <a:p>
            <a:pPr algn="ctr" eaLnBrk="0" hangingPunct="0">
              <a:buFont typeface="Wingdings" pitchFamily="2" charset="2"/>
              <a:buNone/>
            </a:pPr>
            <a:r>
              <a:rPr lang="es-ES" sz="2400" b="1" dirty="0">
                <a:solidFill>
                  <a:schemeClr val="tx1"/>
                </a:solidFill>
              </a:rPr>
              <a:t> LOS DATOS</a:t>
            </a:r>
          </a:p>
          <a:p>
            <a:pPr algn="ctr" eaLnBrk="0" hangingPunct="0">
              <a:buFont typeface="Wingdings" pitchFamily="2" charset="2"/>
              <a:buNone/>
            </a:pPr>
            <a:endParaRPr lang="es-ES" sz="2400" b="1" dirty="0">
              <a:solidFill>
                <a:schemeClr val="tx1"/>
              </a:solidFill>
            </a:endParaRPr>
          </a:p>
          <a:p>
            <a:pPr algn="ctr" eaLnBrk="0" hangingPunct="0">
              <a:buFont typeface="Wingdings" pitchFamily="2" charset="2"/>
              <a:buNone/>
            </a:pPr>
            <a:endParaRPr lang="es-ES" sz="2400" b="1" dirty="0">
              <a:solidFill>
                <a:schemeClr val="tx1"/>
              </a:solidFill>
            </a:endParaRPr>
          </a:p>
        </p:txBody>
      </p:sp>
      <p:sp>
        <p:nvSpPr>
          <p:cNvPr id="9222" name="AutoShape 6"/>
          <p:cNvSpPr>
            <a:spLocks noChangeArrowheads="1"/>
          </p:cNvSpPr>
          <p:nvPr/>
        </p:nvSpPr>
        <p:spPr bwMode="auto">
          <a:xfrm rot="-2074319">
            <a:off x="4373634" y="2143125"/>
            <a:ext cx="649287" cy="1065213"/>
          </a:xfrm>
          <a:prstGeom prst="curvedLeftArrow">
            <a:avLst>
              <a:gd name="adj1" fmla="val 32812"/>
              <a:gd name="adj2" fmla="val 65624"/>
              <a:gd name="adj3" fmla="val 33333"/>
            </a:avLst>
          </a:prstGeom>
          <a:solidFill>
            <a:srgbClr val="12EFFA"/>
          </a:solidFill>
          <a:ln w="9525">
            <a:solidFill>
              <a:schemeClr val="tx1"/>
            </a:solidFill>
            <a:miter lim="800000"/>
            <a:headEnd/>
            <a:tailEnd/>
          </a:ln>
          <a:effectLst>
            <a:outerShdw blurRad="50800" dist="38100" dir="5400000" algn="t" rotWithShape="0">
              <a:prstClr val="black">
                <a:alpha val="40000"/>
              </a:prstClr>
            </a:outerShdw>
          </a:effectLst>
          <a:scene3d>
            <a:camera prst="orthographicFront"/>
            <a:lightRig rig="balanced" dir="t"/>
          </a:scene3d>
        </p:spPr>
        <p:txBody>
          <a:bodyPr wrap="none"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buFont typeface="Wingdings" pitchFamily="2" charset="2"/>
              <a:buNone/>
            </a:pPr>
            <a:endParaRPr lang="es-ES_tradnl"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223" name="AutoShape 7"/>
          <p:cNvSpPr>
            <a:spLocks noChangeArrowheads="1"/>
          </p:cNvSpPr>
          <p:nvPr/>
        </p:nvSpPr>
        <p:spPr bwMode="auto">
          <a:xfrm rot="-2074319">
            <a:off x="6199188" y="3546475"/>
            <a:ext cx="576262" cy="1077913"/>
          </a:xfrm>
          <a:prstGeom prst="curvedLeftArrow">
            <a:avLst>
              <a:gd name="adj1" fmla="val 37411"/>
              <a:gd name="adj2" fmla="val 74821"/>
              <a:gd name="adj3" fmla="val 33333"/>
            </a:avLst>
          </a:prstGeom>
          <a:solidFill>
            <a:srgbClr val="12EFFA"/>
          </a:solidFill>
          <a:ln w="9525">
            <a:solidFill>
              <a:schemeClr val="tx1"/>
            </a:solidFill>
            <a:miter lim="800000"/>
            <a:headEnd/>
            <a:tailEnd/>
          </a:ln>
          <a:effectLst>
            <a:outerShdw blurRad="50800" dist="38100" dir="5400000" algn="t" rotWithShape="0">
              <a:prstClr val="black">
                <a:alpha val="40000"/>
              </a:prstClr>
            </a:outerShdw>
          </a:effectLst>
          <a:scene3d>
            <a:camera prst="orthographicFront"/>
            <a:lightRig rig="balanced" dir="t"/>
          </a:scene3d>
        </p:spPr>
        <p:txBody>
          <a:bodyPr wrap="none"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buFont typeface="Wingdings" pitchFamily="2" charset="2"/>
              <a:buNone/>
            </a:pPr>
            <a:endParaRPr lang="es-ES_tradnl"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 name="Picture 5" descr="C:\Documents and Settings\Administrador\Escritorio\Imagen1.jp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569108"/>
            <a:ext cx="1278113" cy="352418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1 Marcador de pie de página"/>
          <p:cNvSpPr>
            <a:spLocks noGrp="1"/>
          </p:cNvSpPr>
          <p:nvPr>
            <p:ph type="ftr" sz="quarter" idx="11"/>
          </p:nvPr>
        </p:nvSpPr>
        <p:spPr/>
        <p:txBody>
          <a:bodyPr/>
          <a:lstStyle/>
          <a:p>
            <a:r>
              <a:rPr lang="es-ES" smtClean="0"/>
              <a:t>Dr. C. Zeidy Sandra López Collazo</a:t>
            </a:r>
            <a:endParaRPr lang="es-ES"/>
          </a:p>
        </p:txBody>
      </p:sp>
      <p:pic>
        <p:nvPicPr>
          <p:cNvPr id="13" name="Picture 3" descr="C:\Documents and Settings\Administrador\Escritorio\Imagen1.jp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30397" y="1843762"/>
            <a:ext cx="1642074" cy="210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30113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222" grpId="0" animBg="1"/>
      <p:bldP spid="92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a:xfrm>
            <a:off x="3397794" y="6464630"/>
            <a:ext cx="2895600" cy="365125"/>
          </a:xfrm>
        </p:spPr>
        <p:txBody>
          <a:bodyPr/>
          <a:lstStyle/>
          <a:p>
            <a:r>
              <a:rPr lang="es-ES" smtClean="0"/>
              <a:t>Dr. C. Zeidy Sandra López Collazo</a:t>
            </a:r>
            <a:endParaRPr lang="es-ES"/>
          </a:p>
        </p:txBody>
      </p:sp>
      <p:sp>
        <p:nvSpPr>
          <p:cNvPr id="3" name="2 Rectángulo"/>
          <p:cNvSpPr/>
          <p:nvPr/>
        </p:nvSpPr>
        <p:spPr>
          <a:xfrm>
            <a:off x="1835696" y="58038"/>
            <a:ext cx="5904656" cy="954107"/>
          </a:xfrm>
          <a:prstGeom prst="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s-ES" sz="2800" b="1" dirty="0"/>
              <a:t>Unidad de Estudio y Decisión </a:t>
            </a:r>
            <a:r>
              <a:rPr lang="es-ES" sz="2800" b="1" dirty="0" err="1"/>
              <a:t>Muestral</a:t>
            </a:r>
            <a:r>
              <a:rPr lang="es-ES" sz="2800" b="1" dirty="0"/>
              <a:t> (Población y Muestra)</a:t>
            </a:r>
            <a:endParaRPr lang="es-ES" sz="2800" dirty="0"/>
          </a:p>
        </p:txBody>
      </p:sp>
      <p:pic>
        <p:nvPicPr>
          <p:cNvPr id="4" name="Picture 5" descr="C:\Documents and Settings\Administrador\Escritorio\Imagen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5632" y="399558"/>
            <a:ext cx="1225550" cy="346149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5" name="4 Rectángulo"/>
          <p:cNvSpPr/>
          <p:nvPr/>
        </p:nvSpPr>
        <p:spPr>
          <a:xfrm>
            <a:off x="1702518" y="1026785"/>
            <a:ext cx="7333977" cy="3046988"/>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s-ES" sz="2400" dirty="0"/>
              <a:t>Las </a:t>
            </a:r>
            <a:r>
              <a:rPr lang="es-ES" sz="2400" b="1" dirty="0">
                <a:solidFill>
                  <a:schemeClr val="accent6">
                    <a:lumMod val="50000"/>
                  </a:schemeClr>
                </a:solidFill>
                <a:effectLst>
                  <a:outerShdw blurRad="38100" dist="38100" dir="2700000" algn="tl">
                    <a:srgbClr val="000000">
                      <a:alpha val="43137"/>
                    </a:srgbClr>
                  </a:outerShdw>
                </a:effectLst>
              </a:rPr>
              <a:t>Unidades de Estudio</a:t>
            </a:r>
            <a:r>
              <a:rPr lang="es-ES" sz="2400" dirty="0">
                <a:solidFill>
                  <a:schemeClr val="accent6">
                    <a:lumMod val="50000"/>
                  </a:schemeClr>
                </a:solidFill>
                <a:effectLst>
                  <a:outerShdw blurRad="38100" dist="38100" dir="2700000" algn="tl">
                    <a:srgbClr val="000000">
                      <a:alpha val="43137"/>
                    </a:srgbClr>
                  </a:outerShdw>
                </a:effectLst>
              </a:rPr>
              <a:t> </a:t>
            </a:r>
            <a:r>
              <a:rPr lang="es-ES" sz="2400" dirty="0"/>
              <a:t>son los elementos, fenómenos, sujetos o procesos que integran la </a:t>
            </a:r>
            <a:r>
              <a:rPr lang="es-ES" sz="2400" b="1" u="sng" dirty="0"/>
              <a:t>población</a:t>
            </a:r>
            <a:r>
              <a:rPr lang="es-ES" sz="2400" dirty="0"/>
              <a:t>, por ejemplo: individuos, grupos de personas, hechos, procesos, casos, etc. </a:t>
            </a:r>
            <a:endParaRPr lang="es-ES" sz="2400" dirty="0" smtClean="0"/>
          </a:p>
          <a:p>
            <a:r>
              <a:rPr lang="es-ES" sz="2400" dirty="0" smtClean="0"/>
              <a:t>Las </a:t>
            </a:r>
            <a:r>
              <a:rPr lang="es-ES" sz="2400" dirty="0"/>
              <a:t>unidades que conforman la </a:t>
            </a:r>
            <a:r>
              <a:rPr lang="es-ES" sz="2400" b="1" u="sng" dirty="0"/>
              <a:t>población</a:t>
            </a:r>
            <a:r>
              <a:rPr lang="es-ES" sz="2400" dirty="0"/>
              <a:t> se determinan en función de la naturaleza de la investigación y del diseño teórico adoptado, teniendo muy en cuenta la finalidad consciente a </a:t>
            </a:r>
            <a:r>
              <a:rPr lang="es-ES" sz="2400" dirty="0" smtClean="0"/>
              <a:t>lograr</a:t>
            </a:r>
            <a:endParaRPr lang="es-ES" sz="2400" dirty="0"/>
          </a:p>
        </p:txBody>
      </p:sp>
      <p:sp>
        <p:nvSpPr>
          <p:cNvPr id="6" name="5 Rectángulo"/>
          <p:cNvSpPr/>
          <p:nvPr/>
        </p:nvSpPr>
        <p:spPr>
          <a:xfrm>
            <a:off x="104181" y="4126202"/>
            <a:ext cx="3641574" cy="338554"/>
          </a:xfrm>
          <a:prstGeom prst="rect">
            <a:avLst/>
          </a:prstGeom>
          <a:solidFill>
            <a:srgbClr val="FA12C8"/>
          </a:solidFill>
        </p:spPr>
        <p:txBody>
          <a:bodyPr wrap="none">
            <a:spAutoFit/>
          </a:bodyPr>
          <a:lstStyle/>
          <a:p>
            <a:r>
              <a:rPr lang="es-ES" sz="1600" b="1" dirty="0" smtClean="0"/>
              <a:t>UNIVERSO IMPLICADO EN EL PROBLEMA</a:t>
            </a:r>
            <a:endParaRPr lang="es-ES_tradnl" sz="1600" dirty="0"/>
          </a:p>
        </p:txBody>
      </p:sp>
      <p:sp>
        <p:nvSpPr>
          <p:cNvPr id="8" name="Oval 25"/>
          <p:cNvSpPr>
            <a:spLocks noChangeArrowheads="1"/>
          </p:cNvSpPr>
          <p:nvPr/>
        </p:nvSpPr>
        <p:spPr bwMode="auto">
          <a:xfrm>
            <a:off x="3891334" y="4179196"/>
            <a:ext cx="1800225" cy="1295400"/>
          </a:xfrm>
          <a:prstGeom prst="ellipse">
            <a:avLst/>
          </a:prstGeom>
          <a:solidFill>
            <a:srgbClr val="FA12C8"/>
          </a:solidFill>
          <a:ln w="9525">
            <a:solidFill>
              <a:schemeClr val="tx1"/>
            </a:solidFill>
            <a:round/>
            <a:headEnd/>
            <a:tailEnd/>
          </a:ln>
        </p:spPr>
        <p:txBody>
          <a:bodyPr wrap="none" anchor="ctr"/>
          <a:lstStyle/>
          <a:p>
            <a:pPr>
              <a:defRPr/>
            </a:pPr>
            <a:endParaRPr lang="es-ES" sz="1800" dirty="0">
              <a:latin typeface="Arial" charset="0"/>
            </a:endParaRPr>
          </a:p>
          <a:p>
            <a:pPr>
              <a:defRPr/>
            </a:pPr>
            <a:endParaRPr lang="es-ES" sz="1800" dirty="0">
              <a:latin typeface="Arial" charset="0"/>
            </a:endParaRPr>
          </a:p>
          <a:p>
            <a:pPr>
              <a:defRPr/>
            </a:pPr>
            <a:endParaRPr lang="es-ES" sz="1800" dirty="0">
              <a:latin typeface="Arial" charset="0"/>
            </a:endParaRPr>
          </a:p>
          <a:p>
            <a:pPr>
              <a:defRPr/>
            </a:pPr>
            <a:r>
              <a:rPr lang="es-ES" sz="1800" b="1" dirty="0">
                <a:effectLst>
                  <a:outerShdw blurRad="38100" dist="38100" dir="2700000" algn="tl">
                    <a:srgbClr val="FFFFFF"/>
                  </a:outerShdw>
                </a:effectLst>
                <a:latin typeface="Arial" charset="0"/>
              </a:rPr>
              <a:t>Población</a:t>
            </a:r>
          </a:p>
        </p:txBody>
      </p:sp>
      <p:sp>
        <p:nvSpPr>
          <p:cNvPr id="9" name="Oval 26"/>
          <p:cNvSpPr>
            <a:spLocks noChangeArrowheads="1"/>
          </p:cNvSpPr>
          <p:nvPr/>
        </p:nvSpPr>
        <p:spPr bwMode="auto">
          <a:xfrm>
            <a:off x="4644008" y="4520405"/>
            <a:ext cx="1008063" cy="433388"/>
          </a:xfrm>
          <a:prstGeom prst="ellipse">
            <a:avLst/>
          </a:prstGeom>
          <a:solidFill>
            <a:srgbClr val="27F968"/>
          </a:solidFill>
          <a:ln w="9525">
            <a:solidFill>
              <a:schemeClr val="tx1"/>
            </a:solidFill>
            <a:round/>
            <a:headEnd/>
            <a:tailEnd/>
          </a:ln>
        </p:spPr>
        <p:txBody>
          <a:bodyPr wrap="none" anchor="ctr"/>
          <a:lstStyle/>
          <a:p>
            <a:pPr>
              <a:defRPr/>
            </a:pPr>
            <a:r>
              <a:rPr lang="es-ES" sz="1800" b="1" dirty="0">
                <a:effectLst>
                  <a:outerShdw blurRad="38100" dist="38100" dir="2700000" algn="tl">
                    <a:srgbClr val="FFFFFF"/>
                  </a:outerShdw>
                </a:effectLst>
                <a:latin typeface="Arial" charset="0"/>
              </a:rPr>
              <a:t>Muestra</a:t>
            </a:r>
          </a:p>
        </p:txBody>
      </p:sp>
      <p:sp>
        <p:nvSpPr>
          <p:cNvPr id="10" name="9 Rectángulo"/>
          <p:cNvSpPr/>
          <p:nvPr/>
        </p:nvSpPr>
        <p:spPr>
          <a:xfrm>
            <a:off x="80120" y="4495534"/>
            <a:ext cx="3699792" cy="2246769"/>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s-ES" sz="2000" dirty="0"/>
              <a:t>La </a:t>
            </a:r>
            <a:r>
              <a:rPr lang="es-ES" sz="2000" b="1" u="sng" dirty="0"/>
              <a:t>Población</a:t>
            </a:r>
            <a:r>
              <a:rPr lang="es-ES" sz="2000" dirty="0"/>
              <a:t> es cualquier conjunto de elementos que tenga una o más propiedades comunes definidas por el investigador, pudiendo ser desde toda la realidad, hasta un grupo muy reducido de </a:t>
            </a:r>
            <a:r>
              <a:rPr lang="es-ES" sz="2000" dirty="0" smtClean="0"/>
              <a:t>fenómenos</a:t>
            </a:r>
            <a:endParaRPr lang="es-ES_tradnl" sz="2000" dirty="0"/>
          </a:p>
        </p:txBody>
      </p:sp>
      <p:sp>
        <p:nvSpPr>
          <p:cNvPr id="11" name="10 Rectángulo"/>
          <p:cNvSpPr/>
          <p:nvPr/>
        </p:nvSpPr>
        <p:spPr>
          <a:xfrm>
            <a:off x="5868144" y="4511549"/>
            <a:ext cx="3168352" cy="2246769"/>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a:r>
              <a:rPr lang="es-ES" sz="2000" dirty="0"/>
              <a:t>La </a:t>
            </a:r>
            <a:r>
              <a:rPr lang="es-ES" sz="2000" b="1" u="sng" dirty="0"/>
              <a:t>Muestra</a:t>
            </a:r>
            <a:r>
              <a:rPr lang="es-ES" sz="2000" dirty="0"/>
              <a:t> es un subgrupo de la población de interés </a:t>
            </a:r>
          </a:p>
          <a:p>
            <a:pPr algn="r"/>
            <a:r>
              <a:rPr lang="es-ES" sz="2000" dirty="0" smtClean="0"/>
              <a:t>que </a:t>
            </a:r>
            <a:r>
              <a:rPr lang="es-ES" sz="2000" dirty="0"/>
              <a:t>supuestamente representa en mayor o menor medida las características de dicha población</a:t>
            </a:r>
          </a:p>
        </p:txBody>
      </p:sp>
      <p:sp>
        <p:nvSpPr>
          <p:cNvPr id="12" name="11 Rectángulo"/>
          <p:cNvSpPr/>
          <p:nvPr/>
        </p:nvSpPr>
        <p:spPr>
          <a:xfrm>
            <a:off x="5981822" y="4003091"/>
            <a:ext cx="3024335" cy="584775"/>
          </a:xfrm>
          <a:prstGeom prst="rect">
            <a:avLst/>
          </a:prstGeom>
          <a:solidFill>
            <a:srgbClr val="27F968"/>
          </a:solidFill>
        </p:spPr>
        <p:txBody>
          <a:bodyPr wrap="square">
            <a:spAutoFit/>
          </a:bodyPr>
          <a:lstStyle/>
          <a:p>
            <a:pPr algn="ctr"/>
            <a:r>
              <a:rPr lang="es-ES" sz="1600" b="1" dirty="0" smtClean="0"/>
              <a:t>PARTE DEL UNIVERSO CON QUE SE TRABAJARÁ</a:t>
            </a:r>
            <a:endParaRPr lang="es-ES_tradnl" sz="1600" dirty="0"/>
          </a:p>
        </p:txBody>
      </p:sp>
      <p:sp>
        <p:nvSpPr>
          <p:cNvPr id="13" name="12 Rectángulo"/>
          <p:cNvSpPr/>
          <p:nvPr/>
        </p:nvSpPr>
        <p:spPr>
          <a:xfrm>
            <a:off x="3745755" y="5742306"/>
            <a:ext cx="2199679" cy="707886"/>
          </a:xfrm>
          <a:prstGeom prst="rect">
            <a:avLst/>
          </a:prstGeom>
        </p:spPr>
        <p:txBody>
          <a:bodyPr wrap="square">
            <a:spAutoFit/>
          </a:bodyPr>
          <a:lstStyle/>
          <a:p>
            <a:pPr algn="ctr"/>
            <a:r>
              <a:rPr lang="es-ES" sz="2000" b="1" dirty="0">
                <a:effectLst>
                  <a:outerShdw blurRad="38100" dist="38100" dir="2700000" algn="tl">
                    <a:srgbClr val="000000">
                      <a:alpha val="43137"/>
                    </a:srgbClr>
                  </a:outerShdw>
                </a:effectLst>
              </a:rPr>
              <a:t>10% con respecto a la población</a:t>
            </a:r>
            <a:endParaRPr lang="es-ES_tradnl" sz="2000" b="1" dirty="0">
              <a:effectLst>
                <a:outerShdw blurRad="38100" dist="38100" dir="2700000" algn="tl">
                  <a:srgbClr val="000000">
                    <a:alpha val="43137"/>
                  </a:srgbClr>
                </a:outerShdw>
              </a:effectLst>
            </a:endParaRPr>
          </a:p>
        </p:txBody>
      </p:sp>
      <p:cxnSp>
        <p:nvCxnSpPr>
          <p:cNvPr id="15" name="14 Conector recto de flecha"/>
          <p:cNvCxnSpPr>
            <a:stCxn id="9" idx="5"/>
          </p:cNvCxnSpPr>
          <p:nvPr/>
        </p:nvCxnSpPr>
        <p:spPr>
          <a:xfrm>
            <a:off x="5504444" y="4890325"/>
            <a:ext cx="0" cy="842931"/>
          </a:xfrm>
          <a:prstGeom prst="straightConnector1">
            <a:avLst/>
          </a:prstGeom>
          <a:ln w="60325">
            <a:solidFill>
              <a:srgbClr val="FF0000"/>
            </a:solidFill>
            <a:tailEnd type="arrow"/>
          </a:ln>
          <a:effectLst>
            <a:glow rad="127000">
              <a:schemeClr val="tx1"/>
            </a:glow>
          </a:effectLst>
        </p:spPr>
        <p:style>
          <a:lnRef idx="1">
            <a:schemeClr val="accent1"/>
          </a:lnRef>
          <a:fillRef idx="0">
            <a:schemeClr val="accent1"/>
          </a:fillRef>
          <a:effectRef idx="0">
            <a:schemeClr val="accent1"/>
          </a:effectRef>
          <a:fontRef idx="minor">
            <a:schemeClr val="tx1"/>
          </a:fontRef>
        </p:style>
      </p:cxnSp>
      <p:pic>
        <p:nvPicPr>
          <p:cNvPr id="19" name="Picture 3" descr="índ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47907" y="158782"/>
            <a:ext cx="1058250" cy="8680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255286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mtClean="0"/>
              <a:t>Dr. C. Zeidy Sandra López Collazo</a:t>
            </a:r>
            <a:endParaRPr lang="es-ES"/>
          </a:p>
        </p:txBody>
      </p:sp>
      <p:pic>
        <p:nvPicPr>
          <p:cNvPr id="5" name="Picture 2" descr="C:\Documents and Settings\Administrador\Escritorio\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285" y="1772816"/>
            <a:ext cx="5112568" cy="4581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6" name="7 Grupo"/>
          <p:cNvGrpSpPr>
            <a:grpSpLocks/>
          </p:cNvGrpSpPr>
          <p:nvPr/>
        </p:nvGrpSpPr>
        <p:grpSpPr bwMode="auto">
          <a:xfrm>
            <a:off x="0" y="-22225"/>
            <a:ext cx="9144000" cy="1507009"/>
            <a:chOff x="0" y="-21826"/>
            <a:chExt cx="8777044" cy="1970812"/>
          </a:xfrm>
        </p:grpSpPr>
        <p:pic>
          <p:nvPicPr>
            <p:cNvPr id="7" name="Picture 6" descr="LOGO DE LA UNIVERSIDAD DE ARTEM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0860" y="8607"/>
              <a:ext cx="1656184" cy="194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II EDICION\diseño logo.png"/>
            <p:cNvPicPr>
              <a:picLocks noChangeAspect="1" noChangeArrowheads="1"/>
            </p:cNvPicPr>
            <p:nvPr/>
          </p:nvPicPr>
          <p:blipFill>
            <a:blip r:embed="rId4"/>
            <a:srcRect/>
            <a:stretch>
              <a:fillRect/>
            </a:stretch>
          </p:blipFill>
          <p:spPr bwMode="auto">
            <a:xfrm>
              <a:off x="0" y="-12305"/>
              <a:ext cx="3995384" cy="1961291"/>
            </a:xfrm>
            <a:prstGeom prst="rect">
              <a:avLst/>
            </a:prstGeom>
            <a:solidFill>
              <a:schemeClr val="accent3"/>
            </a:solidFill>
          </p:spPr>
        </p:pic>
        <p:pic>
          <p:nvPicPr>
            <p:cNvPr id="9" name="Picture 3" descr="I:\MDidactico-Material-Didactico_8651_image.jpg"/>
            <p:cNvPicPr>
              <a:picLocks noChangeAspect="1" noChangeArrowheads="1"/>
            </p:cNvPicPr>
            <p:nvPr/>
          </p:nvPicPr>
          <p:blipFill>
            <a:blip r:embed="rId5">
              <a:extLst>
                <a:ext uri="{28A0092B-C50C-407E-A947-70E740481C1C}">
                  <a14:useLocalDpi xmlns:a14="http://schemas.microsoft.com/office/drawing/2010/main" val="0"/>
                </a:ext>
              </a:extLst>
            </a:blip>
            <a:srcRect l="8955" b="35498"/>
            <a:stretch>
              <a:fillRect/>
            </a:stretch>
          </p:blipFill>
          <p:spPr bwMode="auto">
            <a:xfrm>
              <a:off x="3989020" y="-21826"/>
              <a:ext cx="3131840" cy="197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77910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Dr. C. Zeidy Sandra López Collazo</a:t>
            </a:r>
            <a:endParaRPr lang="es-ES"/>
          </a:p>
        </p:txBody>
      </p:sp>
      <p:grpSp>
        <p:nvGrpSpPr>
          <p:cNvPr id="3" name="Group 4"/>
          <p:cNvGrpSpPr>
            <a:grpSpLocks/>
          </p:cNvGrpSpPr>
          <p:nvPr/>
        </p:nvGrpSpPr>
        <p:grpSpPr bwMode="auto">
          <a:xfrm>
            <a:off x="139322" y="2667949"/>
            <a:ext cx="2635501" cy="4146550"/>
            <a:chOff x="3120" y="1056"/>
            <a:chExt cx="2064" cy="2612"/>
          </a:xfrm>
        </p:grpSpPr>
        <p:grpSp>
          <p:nvGrpSpPr>
            <p:cNvPr id="4" name="Group 5"/>
            <p:cNvGrpSpPr>
              <a:grpSpLocks/>
            </p:cNvGrpSpPr>
            <p:nvPr/>
          </p:nvGrpSpPr>
          <p:grpSpPr bwMode="auto">
            <a:xfrm>
              <a:off x="3984" y="1056"/>
              <a:ext cx="1200" cy="2592"/>
              <a:chOff x="3984" y="1056"/>
              <a:chExt cx="1200" cy="2592"/>
            </a:xfrm>
          </p:grpSpPr>
          <p:grpSp>
            <p:nvGrpSpPr>
              <p:cNvPr id="12" name="Group 6"/>
              <p:cNvGrpSpPr>
                <a:grpSpLocks/>
              </p:cNvGrpSpPr>
              <p:nvPr/>
            </p:nvGrpSpPr>
            <p:grpSpPr bwMode="auto">
              <a:xfrm>
                <a:off x="4415" y="1056"/>
                <a:ext cx="257" cy="2592"/>
                <a:chOff x="4128" y="1152"/>
                <a:chExt cx="303" cy="2591"/>
              </a:xfrm>
            </p:grpSpPr>
            <p:sp>
              <p:nvSpPr>
                <p:cNvPr id="24" name="Freeform 7"/>
                <p:cNvSpPr>
                  <a:spLocks/>
                </p:cNvSpPr>
                <p:nvPr/>
              </p:nvSpPr>
              <p:spPr bwMode="auto">
                <a:xfrm>
                  <a:off x="4128" y="1152"/>
                  <a:ext cx="303" cy="2591"/>
                </a:xfrm>
                <a:custGeom>
                  <a:avLst/>
                  <a:gdLst>
                    <a:gd name="T0" fmla="*/ 0 w 606"/>
                    <a:gd name="T1" fmla="*/ 16 h 5183"/>
                    <a:gd name="T2" fmla="*/ 34 w 606"/>
                    <a:gd name="T3" fmla="*/ 0 h 5183"/>
                    <a:gd name="T4" fmla="*/ 76 w 606"/>
                    <a:gd name="T5" fmla="*/ 16 h 5183"/>
                    <a:gd name="T6" fmla="*/ 76 w 606"/>
                    <a:gd name="T7" fmla="*/ 639 h 5183"/>
                    <a:gd name="T8" fmla="*/ 34 w 606"/>
                    <a:gd name="T9" fmla="*/ 647 h 5183"/>
                    <a:gd name="T10" fmla="*/ 0 w 606"/>
                    <a:gd name="T11" fmla="*/ 631 h 5183"/>
                    <a:gd name="T12" fmla="*/ 0 w 606"/>
                    <a:gd name="T13" fmla="*/ 16 h 5183"/>
                    <a:gd name="T14" fmla="*/ 0 60000 65536"/>
                    <a:gd name="T15" fmla="*/ 0 60000 65536"/>
                    <a:gd name="T16" fmla="*/ 0 60000 65536"/>
                    <a:gd name="T17" fmla="*/ 0 60000 65536"/>
                    <a:gd name="T18" fmla="*/ 0 60000 65536"/>
                    <a:gd name="T19" fmla="*/ 0 60000 65536"/>
                    <a:gd name="T20" fmla="*/ 0 60000 65536"/>
                    <a:gd name="T21" fmla="*/ 0 w 606"/>
                    <a:gd name="T22" fmla="*/ 0 h 5183"/>
                    <a:gd name="T23" fmla="*/ 606 w 606"/>
                    <a:gd name="T24" fmla="*/ 5183 h 5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6" h="5183">
                      <a:moveTo>
                        <a:pt x="0" y="135"/>
                      </a:moveTo>
                      <a:lnTo>
                        <a:pt x="269" y="0"/>
                      </a:lnTo>
                      <a:lnTo>
                        <a:pt x="606" y="135"/>
                      </a:lnTo>
                      <a:lnTo>
                        <a:pt x="606" y="5115"/>
                      </a:lnTo>
                      <a:lnTo>
                        <a:pt x="269" y="5183"/>
                      </a:lnTo>
                      <a:lnTo>
                        <a:pt x="0" y="5048"/>
                      </a:lnTo>
                      <a:lnTo>
                        <a:pt x="0" y="135"/>
                      </a:lnTo>
                      <a:close/>
                    </a:path>
                  </a:pathLst>
                </a:custGeom>
                <a:solidFill>
                  <a:schemeClr val="tx2"/>
                </a:solidFill>
                <a:ln w="9525">
                  <a:solidFill>
                    <a:schemeClr val="hlink"/>
                  </a:solidFill>
                  <a:round/>
                  <a:headEnd/>
                  <a:tailEnd/>
                </a:ln>
              </p:spPr>
              <p:txBody>
                <a:bodyPr/>
                <a:lstStyle/>
                <a:p>
                  <a:endParaRPr lang="es-ES"/>
                </a:p>
              </p:txBody>
            </p:sp>
            <p:sp>
              <p:nvSpPr>
                <p:cNvPr id="25" name="Freeform 8"/>
                <p:cNvSpPr>
                  <a:spLocks/>
                </p:cNvSpPr>
                <p:nvPr/>
              </p:nvSpPr>
              <p:spPr bwMode="auto">
                <a:xfrm>
                  <a:off x="4128" y="1152"/>
                  <a:ext cx="134" cy="2591"/>
                </a:xfrm>
                <a:custGeom>
                  <a:avLst/>
                  <a:gdLst>
                    <a:gd name="T0" fmla="*/ 0 w 269"/>
                    <a:gd name="T1" fmla="*/ 16 h 5183"/>
                    <a:gd name="T2" fmla="*/ 33 w 269"/>
                    <a:gd name="T3" fmla="*/ 0 h 5183"/>
                    <a:gd name="T4" fmla="*/ 33 w 269"/>
                    <a:gd name="T5" fmla="*/ 647 h 5183"/>
                    <a:gd name="T6" fmla="*/ 0 w 269"/>
                    <a:gd name="T7" fmla="*/ 631 h 5183"/>
                    <a:gd name="T8" fmla="*/ 0 w 269"/>
                    <a:gd name="T9" fmla="*/ 16 h 5183"/>
                    <a:gd name="T10" fmla="*/ 0 60000 65536"/>
                    <a:gd name="T11" fmla="*/ 0 60000 65536"/>
                    <a:gd name="T12" fmla="*/ 0 60000 65536"/>
                    <a:gd name="T13" fmla="*/ 0 60000 65536"/>
                    <a:gd name="T14" fmla="*/ 0 60000 65536"/>
                    <a:gd name="T15" fmla="*/ 0 w 269"/>
                    <a:gd name="T16" fmla="*/ 0 h 5183"/>
                    <a:gd name="T17" fmla="*/ 269 w 269"/>
                    <a:gd name="T18" fmla="*/ 5183 h 5183"/>
                  </a:gdLst>
                  <a:ahLst/>
                  <a:cxnLst>
                    <a:cxn ang="T10">
                      <a:pos x="T0" y="T1"/>
                    </a:cxn>
                    <a:cxn ang="T11">
                      <a:pos x="T2" y="T3"/>
                    </a:cxn>
                    <a:cxn ang="T12">
                      <a:pos x="T4" y="T5"/>
                    </a:cxn>
                    <a:cxn ang="T13">
                      <a:pos x="T6" y="T7"/>
                    </a:cxn>
                    <a:cxn ang="T14">
                      <a:pos x="T8" y="T9"/>
                    </a:cxn>
                  </a:cxnLst>
                  <a:rect l="T15" t="T16" r="T17" b="T18"/>
                  <a:pathLst>
                    <a:path w="269" h="5183">
                      <a:moveTo>
                        <a:pt x="0" y="135"/>
                      </a:moveTo>
                      <a:lnTo>
                        <a:pt x="269" y="0"/>
                      </a:lnTo>
                      <a:lnTo>
                        <a:pt x="269" y="5183"/>
                      </a:lnTo>
                      <a:lnTo>
                        <a:pt x="0" y="5048"/>
                      </a:lnTo>
                      <a:lnTo>
                        <a:pt x="0" y="135"/>
                      </a:lnTo>
                      <a:close/>
                    </a:path>
                  </a:pathLst>
                </a:custGeom>
                <a:solidFill>
                  <a:schemeClr val="tx2"/>
                </a:solidFill>
                <a:ln w="9525">
                  <a:solidFill>
                    <a:schemeClr val="hlink"/>
                  </a:solidFill>
                  <a:round/>
                  <a:headEnd/>
                  <a:tailEnd/>
                </a:ln>
              </p:spPr>
              <p:txBody>
                <a:bodyPr/>
                <a:lstStyle/>
                <a:p>
                  <a:endParaRPr lang="es-ES"/>
                </a:p>
              </p:txBody>
            </p:sp>
            <p:sp>
              <p:nvSpPr>
                <p:cNvPr id="26" name="Freeform 9"/>
                <p:cNvSpPr>
                  <a:spLocks/>
                </p:cNvSpPr>
                <p:nvPr/>
              </p:nvSpPr>
              <p:spPr bwMode="auto">
                <a:xfrm>
                  <a:off x="4128" y="1152"/>
                  <a:ext cx="134" cy="2591"/>
                </a:xfrm>
                <a:custGeom>
                  <a:avLst/>
                  <a:gdLst>
                    <a:gd name="T0" fmla="*/ 0 w 269"/>
                    <a:gd name="T1" fmla="*/ 16 h 5183"/>
                    <a:gd name="T2" fmla="*/ 33 w 269"/>
                    <a:gd name="T3" fmla="*/ 0 h 5183"/>
                    <a:gd name="T4" fmla="*/ 33 w 269"/>
                    <a:gd name="T5" fmla="*/ 647 h 5183"/>
                    <a:gd name="T6" fmla="*/ 0 w 269"/>
                    <a:gd name="T7" fmla="*/ 631 h 5183"/>
                    <a:gd name="T8" fmla="*/ 0 w 269"/>
                    <a:gd name="T9" fmla="*/ 16 h 5183"/>
                    <a:gd name="T10" fmla="*/ 0 60000 65536"/>
                    <a:gd name="T11" fmla="*/ 0 60000 65536"/>
                    <a:gd name="T12" fmla="*/ 0 60000 65536"/>
                    <a:gd name="T13" fmla="*/ 0 60000 65536"/>
                    <a:gd name="T14" fmla="*/ 0 60000 65536"/>
                    <a:gd name="T15" fmla="*/ 0 w 269"/>
                    <a:gd name="T16" fmla="*/ 0 h 5183"/>
                    <a:gd name="T17" fmla="*/ 269 w 269"/>
                    <a:gd name="T18" fmla="*/ 5183 h 5183"/>
                  </a:gdLst>
                  <a:ahLst/>
                  <a:cxnLst>
                    <a:cxn ang="T10">
                      <a:pos x="T0" y="T1"/>
                    </a:cxn>
                    <a:cxn ang="T11">
                      <a:pos x="T2" y="T3"/>
                    </a:cxn>
                    <a:cxn ang="T12">
                      <a:pos x="T4" y="T5"/>
                    </a:cxn>
                    <a:cxn ang="T13">
                      <a:pos x="T6" y="T7"/>
                    </a:cxn>
                    <a:cxn ang="T14">
                      <a:pos x="T8" y="T9"/>
                    </a:cxn>
                  </a:cxnLst>
                  <a:rect l="T15" t="T16" r="T17" b="T18"/>
                  <a:pathLst>
                    <a:path w="269" h="5183">
                      <a:moveTo>
                        <a:pt x="0" y="135"/>
                      </a:moveTo>
                      <a:lnTo>
                        <a:pt x="269" y="0"/>
                      </a:lnTo>
                      <a:lnTo>
                        <a:pt x="269" y="5183"/>
                      </a:lnTo>
                      <a:lnTo>
                        <a:pt x="0" y="5048"/>
                      </a:lnTo>
                      <a:lnTo>
                        <a:pt x="0" y="135"/>
                      </a:lnTo>
                      <a:close/>
                    </a:path>
                  </a:pathLst>
                </a:custGeom>
                <a:solidFill>
                  <a:schemeClr val="tx2"/>
                </a:solidFill>
                <a:ln w="9525">
                  <a:solidFill>
                    <a:schemeClr val="hlink"/>
                  </a:solidFill>
                  <a:round/>
                  <a:headEnd/>
                  <a:tailEnd/>
                </a:ln>
              </p:spPr>
              <p:txBody>
                <a:bodyPr/>
                <a:lstStyle/>
                <a:p>
                  <a:endParaRPr lang="es-ES"/>
                </a:p>
              </p:txBody>
            </p:sp>
            <p:sp>
              <p:nvSpPr>
                <p:cNvPr id="27" name="Freeform 10"/>
                <p:cNvSpPr>
                  <a:spLocks/>
                </p:cNvSpPr>
                <p:nvPr/>
              </p:nvSpPr>
              <p:spPr bwMode="auto">
                <a:xfrm>
                  <a:off x="4128" y="1152"/>
                  <a:ext cx="134" cy="2591"/>
                </a:xfrm>
                <a:custGeom>
                  <a:avLst/>
                  <a:gdLst>
                    <a:gd name="T0" fmla="*/ 0 w 269"/>
                    <a:gd name="T1" fmla="*/ 16 h 5183"/>
                    <a:gd name="T2" fmla="*/ 33 w 269"/>
                    <a:gd name="T3" fmla="*/ 0 h 5183"/>
                    <a:gd name="T4" fmla="*/ 33 w 269"/>
                    <a:gd name="T5" fmla="*/ 647 h 5183"/>
                    <a:gd name="T6" fmla="*/ 0 w 269"/>
                    <a:gd name="T7" fmla="*/ 631 h 5183"/>
                    <a:gd name="T8" fmla="*/ 0 w 269"/>
                    <a:gd name="T9" fmla="*/ 16 h 5183"/>
                    <a:gd name="T10" fmla="*/ 0 60000 65536"/>
                    <a:gd name="T11" fmla="*/ 0 60000 65536"/>
                    <a:gd name="T12" fmla="*/ 0 60000 65536"/>
                    <a:gd name="T13" fmla="*/ 0 60000 65536"/>
                    <a:gd name="T14" fmla="*/ 0 60000 65536"/>
                    <a:gd name="T15" fmla="*/ 0 w 269"/>
                    <a:gd name="T16" fmla="*/ 0 h 5183"/>
                    <a:gd name="T17" fmla="*/ 269 w 269"/>
                    <a:gd name="T18" fmla="*/ 5183 h 5183"/>
                  </a:gdLst>
                  <a:ahLst/>
                  <a:cxnLst>
                    <a:cxn ang="T10">
                      <a:pos x="T0" y="T1"/>
                    </a:cxn>
                    <a:cxn ang="T11">
                      <a:pos x="T2" y="T3"/>
                    </a:cxn>
                    <a:cxn ang="T12">
                      <a:pos x="T4" y="T5"/>
                    </a:cxn>
                    <a:cxn ang="T13">
                      <a:pos x="T6" y="T7"/>
                    </a:cxn>
                    <a:cxn ang="T14">
                      <a:pos x="T8" y="T9"/>
                    </a:cxn>
                  </a:cxnLst>
                  <a:rect l="T15" t="T16" r="T17" b="T18"/>
                  <a:pathLst>
                    <a:path w="269" h="5183">
                      <a:moveTo>
                        <a:pt x="0" y="135"/>
                      </a:moveTo>
                      <a:lnTo>
                        <a:pt x="269" y="0"/>
                      </a:lnTo>
                      <a:lnTo>
                        <a:pt x="269" y="5183"/>
                      </a:lnTo>
                      <a:lnTo>
                        <a:pt x="0" y="5048"/>
                      </a:lnTo>
                      <a:lnTo>
                        <a:pt x="0" y="135"/>
                      </a:lnTo>
                      <a:close/>
                    </a:path>
                  </a:pathLst>
                </a:custGeom>
                <a:solidFill>
                  <a:schemeClr val="tx2"/>
                </a:solidFill>
                <a:ln w="9525">
                  <a:solidFill>
                    <a:schemeClr val="hlink"/>
                  </a:solidFill>
                  <a:round/>
                  <a:headEnd/>
                  <a:tailEnd/>
                </a:ln>
              </p:spPr>
              <p:txBody>
                <a:bodyPr/>
                <a:lstStyle/>
                <a:p>
                  <a:endParaRPr lang="es-ES"/>
                </a:p>
              </p:txBody>
            </p:sp>
          </p:grpSp>
          <p:grpSp>
            <p:nvGrpSpPr>
              <p:cNvPr id="13" name="Group 11"/>
              <p:cNvGrpSpPr>
                <a:grpSpLocks/>
              </p:cNvGrpSpPr>
              <p:nvPr/>
            </p:nvGrpSpPr>
            <p:grpSpPr bwMode="auto">
              <a:xfrm>
                <a:off x="4278" y="1926"/>
                <a:ext cx="906" cy="282"/>
                <a:chOff x="3966" y="1485"/>
                <a:chExt cx="1069" cy="282"/>
              </a:xfrm>
            </p:grpSpPr>
            <p:sp>
              <p:nvSpPr>
                <p:cNvPr id="22" name="Freeform 12"/>
                <p:cNvSpPr>
                  <a:spLocks/>
                </p:cNvSpPr>
                <p:nvPr/>
              </p:nvSpPr>
              <p:spPr bwMode="auto">
                <a:xfrm>
                  <a:off x="3966" y="1505"/>
                  <a:ext cx="1052" cy="262"/>
                </a:xfrm>
                <a:custGeom>
                  <a:avLst/>
                  <a:gdLst>
                    <a:gd name="T0" fmla="*/ 1 w 2104"/>
                    <a:gd name="T1" fmla="*/ 65 h 525"/>
                    <a:gd name="T2" fmla="*/ 232 w 2104"/>
                    <a:gd name="T3" fmla="*/ 51 h 525"/>
                    <a:gd name="T4" fmla="*/ 263 w 2104"/>
                    <a:gd name="T5" fmla="*/ 22 h 525"/>
                    <a:gd name="T6" fmla="*/ 232 w 2104"/>
                    <a:gd name="T7" fmla="*/ 0 h 525"/>
                    <a:gd name="T8" fmla="*/ 0 w 2104"/>
                    <a:gd name="T9" fmla="*/ 14 h 525"/>
                    <a:gd name="T10" fmla="*/ 1 w 2104"/>
                    <a:gd name="T11" fmla="*/ 65 h 525"/>
                    <a:gd name="T12" fmla="*/ 0 60000 65536"/>
                    <a:gd name="T13" fmla="*/ 0 60000 65536"/>
                    <a:gd name="T14" fmla="*/ 0 60000 65536"/>
                    <a:gd name="T15" fmla="*/ 0 60000 65536"/>
                    <a:gd name="T16" fmla="*/ 0 60000 65536"/>
                    <a:gd name="T17" fmla="*/ 0 60000 65536"/>
                    <a:gd name="T18" fmla="*/ 0 w 2104"/>
                    <a:gd name="T19" fmla="*/ 0 h 525"/>
                    <a:gd name="T20" fmla="*/ 2104 w 2104"/>
                    <a:gd name="T21" fmla="*/ 525 h 525"/>
                  </a:gdLst>
                  <a:ahLst/>
                  <a:cxnLst>
                    <a:cxn ang="T12">
                      <a:pos x="T0" y="T1"/>
                    </a:cxn>
                    <a:cxn ang="T13">
                      <a:pos x="T2" y="T3"/>
                    </a:cxn>
                    <a:cxn ang="T14">
                      <a:pos x="T4" y="T5"/>
                    </a:cxn>
                    <a:cxn ang="T15">
                      <a:pos x="T6" y="T7"/>
                    </a:cxn>
                    <a:cxn ang="T16">
                      <a:pos x="T8" y="T9"/>
                    </a:cxn>
                    <a:cxn ang="T17">
                      <a:pos x="T10" y="T11"/>
                    </a:cxn>
                  </a:cxnLst>
                  <a:rect l="T18" t="T19" r="T20" b="T21"/>
                  <a:pathLst>
                    <a:path w="2104" h="525">
                      <a:moveTo>
                        <a:pt x="4" y="525"/>
                      </a:moveTo>
                      <a:lnTo>
                        <a:pt x="1861" y="410"/>
                      </a:lnTo>
                      <a:lnTo>
                        <a:pt x="2104" y="177"/>
                      </a:lnTo>
                      <a:lnTo>
                        <a:pt x="1859" y="0"/>
                      </a:lnTo>
                      <a:lnTo>
                        <a:pt x="0" y="115"/>
                      </a:lnTo>
                      <a:lnTo>
                        <a:pt x="4" y="525"/>
                      </a:lnTo>
                      <a:close/>
                    </a:path>
                  </a:pathLst>
                </a:custGeom>
                <a:solidFill>
                  <a:schemeClr val="accent1"/>
                </a:solidFill>
                <a:ln w="9525">
                  <a:solidFill>
                    <a:srgbClr val="000000"/>
                  </a:solidFill>
                  <a:round/>
                  <a:headEnd/>
                  <a:tailEnd/>
                </a:ln>
              </p:spPr>
              <p:txBody>
                <a:bodyPr/>
                <a:lstStyle/>
                <a:p>
                  <a:endParaRPr lang="es-ES"/>
                </a:p>
              </p:txBody>
            </p:sp>
            <p:sp>
              <p:nvSpPr>
                <p:cNvPr id="23" name="Freeform 13"/>
                <p:cNvSpPr>
                  <a:spLocks/>
                </p:cNvSpPr>
                <p:nvPr/>
              </p:nvSpPr>
              <p:spPr bwMode="auto">
                <a:xfrm>
                  <a:off x="3984" y="1485"/>
                  <a:ext cx="1051" cy="262"/>
                </a:xfrm>
                <a:custGeom>
                  <a:avLst/>
                  <a:gdLst>
                    <a:gd name="T0" fmla="*/ 0 w 2103"/>
                    <a:gd name="T1" fmla="*/ 66 h 524"/>
                    <a:gd name="T2" fmla="*/ 232 w 2103"/>
                    <a:gd name="T3" fmla="*/ 51 h 524"/>
                    <a:gd name="T4" fmla="*/ 262 w 2103"/>
                    <a:gd name="T5" fmla="*/ 21 h 524"/>
                    <a:gd name="T6" fmla="*/ 232 w 2103"/>
                    <a:gd name="T7" fmla="*/ 0 h 524"/>
                    <a:gd name="T8" fmla="*/ 0 w 2103"/>
                    <a:gd name="T9" fmla="*/ 14 h 524"/>
                    <a:gd name="T10" fmla="*/ 0 w 2103"/>
                    <a:gd name="T11" fmla="*/ 66 h 524"/>
                    <a:gd name="T12" fmla="*/ 0 60000 65536"/>
                    <a:gd name="T13" fmla="*/ 0 60000 65536"/>
                    <a:gd name="T14" fmla="*/ 0 60000 65536"/>
                    <a:gd name="T15" fmla="*/ 0 60000 65536"/>
                    <a:gd name="T16" fmla="*/ 0 60000 65536"/>
                    <a:gd name="T17" fmla="*/ 0 60000 65536"/>
                    <a:gd name="T18" fmla="*/ 0 w 2103"/>
                    <a:gd name="T19" fmla="*/ 0 h 524"/>
                    <a:gd name="T20" fmla="*/ 2103 w 2103"/>
                    <a:gd name="T21" fmla="*/ 524 h 524"/>
                  </a:gdLst>
                  <a:ahLst/>
                  <a:cxnLst>
                    <a:cxn ang="T12">
                      <a:pos x="T0" y="T1"/>
                    </a:cxn>
                    <a:cxn ang="T13">
                      <a:pos x="T2" y="T3"/>
                    </a:cxn>
                    <a:cxn ang="T14">
                      <a:pos x="T4" y="T5"/>
                    </a:cxn>
                    <a:cxn ang="T15">
                      <a:pos x="T6" y="T7"/>
                    </a:cxn>
                    <a:cxn ang="T16">
                      <a:pos x="T8" y="T9"/>
                    </a:cxn>
                    <a:cxn ang="T17">
                      <a:pos x="T10" y="T11"/>
                    </a:cxn>
                  </a:cxnLst>
                  <a:rect l="T18" t="T19" r="T20" b="T21"/>
                  <a:pathLst>
                    <a:path w="2103" h="524">
                      <a:moveTo>
                        <a:pt x="4" y="524"/>
                      </a:moveTo>
                      <a:lnTo>
                        <a:pt x="1861" y="410"/>
                      </a:lnTo>
                      <a:lnTo>
                        <a:pt x="2103" y="175"/>
                      </a:lnTo>
                      <a:lnTo>
                        <a:pt x="1859" y="0"/>
                      </a:lnTo>
                      <a:lnTo>
                        <a:pt x="0" y="115"/>
                      </a:lnTo>
                      <a:lnTo>
                        <a:pt x="4" y="524"/>
                      </a:lnTo>
                      <a:close/>
                    </a:path>
                  </a:pathLst>
                </a:custGeom>
                <a:solidFill>
                  <a:schemeClr val="accent1"/>
                </a:solidFill>
                <a:ln w="9525">
                  <a:solidFill>
                    <a:srgbClr val="000000"/>
                  </a:solidFill>
                  <a:round/>
                  <a:headEnd/>
                  <a:tailEnd/>
                </a:ln>
              </p:spPr>
              <p:txBody>
                <a:bodyPr/>
                <a:lstStyle/>
                <a:p>
                  <a:endParaRPr lang="es-ES">
                    <a:solidFill>
                      <a:schemeClr val="bg1"/>
                    </a:solidFill>
                  </a:endParaRPr>
                </a:p>
              </p:txBody>
            </p:sp>
          </p:grpSp>
          <p:grpSp>
            <p:nvGrpSpPr>
              <p:cNvPr id="15" name="Group 15"/>
              <p:cNvGrpSpPr>
                <a:grpSpLocks/>
              </p:cNvGrpSpPr>
              <p:nvPr/>
            </p:nvGrpSpPr>
            <p:grpSpPr bwMode="auto">
              <a:xfrm rot="346536">
                <a:off x="4221" y="2460"/>
                <a:ext cx="908" cy="325"/>
                <a:chOff x="3899" y="2056"/>
                <a:chExt cx="1071" cy="325"/>
              </a:xfrm>
            </p:grpSpPr>
            <p:sp>
              <p:nvSpPr>
                <p:cNvPr id="20" name="Freeform 16"/>
                <p:cNvSpPr>
                  <a:spLocks/>
                </p:cNvSpPr>
                <p:nvPr/>
              </p:nvSpPr>
              <p:spPr bwMode="auto">
                <a:xfrm>
                  <a:off x="3899" y="2071"/>
                  <a:ext cx="1051" cy="310"/>
                </a:xfrm>
                <a:custGeom>
                  <a:avLst/>
                  <a:gdLst>
                    <a:gd name="T0" fmla="*/ 2 w 2102"/>
                    <a:gd name="T1" fmla="*/ 0 h 620"/>
                    <a:gd name="T2" fmla="*/ 234 w 2102"/>
                    <a:gd name="T3" fmla="*/ 26 h 620"/>
                    <a:gd name="T4" fmla="*/ 263 w 2102"/>
                    <a:gd name="T5" fmla="*/ 57 h 620"/>
                    <a:gd name="T6" fmla="*/ 231 w 2102"/>
                    <a:gd name="T7" fmla="*/ 78 h 620"/>
                    <a:gd name="T8" fmla="*/ 0 w 2102"/>
                    <a:gd name="T9" fmla="*/ 50 h 620"/>
                    <a:gd name="T10" fmla="*/ 2 w 2102"/>
                    <a:gd name="T11" fmla="*/ 0 h 620"/>
                    <a:gd name="T12" fmla="*/ 0 60000 65536"/>
                    <a:gd name="T13" fmla="*/ 0 60000 65536"/>
                    <a:gd name="T14" fmla="*/ 0 60000 65536"/>
                    <a:gd name="T15" fmla="*/ 0 60000 65536"/>
                    <a:gd name="T16" fmla="*/ 0 60000 65536"/>
                    <a:gd name="T17" fmla="*/ 0 60000 65536"/>
                    <a:gd name="T18" fmla="*/ 0 w 2102"/>
                    <a:gd name="T19" fmla="*/ 0 h 620"/>
                    <a:gd name="T20" fmla="*/ 2102 w 2102"/>
                    <a:gd name="T21" fmla="*/ 620 h 620"/>
                  </a:gdLst>
                  <a:ahLst/>
                  <a:cxnLst>
                    <a:cxn ang="T12">
                      <a:pos x="T0" y="T1"/>
                    </a:cxn>
                    <a:cxn ang="T13">
                      <a:pos x="T2" y="T3"/>
                    </a:cxn>
                    <a:cxn ang="T14">
                      <a:pos x="T4" y="T5"/>
                    </a:cxn>
                    <a:cxn ang="T15">
                      <a:pos x="T6" y="T7"/>
                    </a:cxn>
                    <a:cxn ang="T16">
                      <a:pos x="T8" y="T9"/>
                    </a:cxn>
                    <a:cxn ang="T17">
                      <a:pos x="T10" y="T11"/>
                    </a:cxn>
                  </a:cxnLst>
                  <a:rect l="T18" t="T19" r="T20" b="T21"/>
                  <a:pathLst>
                    <a:path w="2102" h="620">
                      <a:moveTo>
                        <a:pt x="23" y="0"/>
                      </a:moveTo>
                      <a:lnTo>
                        <a:pt x="1874" y="211"/>
                      </a:lnTo>
                      <a:lnTo>
                        <a:pt x="2102" y="459"/>
                      </a:lnTo>
                      <a:lnTo>
                        <a:pt x="1849" y="620"/>
                      </a:lnTo>
                      <a:lnTo>
                        <a:pt x="0" y="407"/>
                      </a:lnTo>
                      <a:lnTo>
                        <a:pt x="23" y="0"/>
                      </a:lnTo>
                      <a:close/>
                    </a:path>
                  </a:pathLst>
                </a:custGeom>
                <a:solidFill>
                  <a:schemeClr val="accent2"/>
                </a:solidFill>
                <a:ln w="9525">
                  <a:solidFill>
                    <a:srgbClr val="000000"/>
                  </a:solidFill>
                  <a:round/>
                  <a:headEnd/>
                  <a:tailEnd/>
                </a:ln>
              </p:spPr>
              <p:txBody>
                <a:bodyPr/>
                <a:lstStyle/>
                <a:p>
                  <a:endParaRPr lang="es-ES"/>
                </a:p>
              </p:txBody>
            </p:sp>
            <p:sp>
              <p:nvSpPr>
                <p:cNvPr id="21" name="Freeform 17"/>
                <p:cNvSpPr>
                  <a:spLocks/>
                </p:cNvSpPr>
                <p:nvPr/>
              </p:nvSpPr>
              <p:spPr bwMode="auto">
                <a:xfrm>
                  <a:off x="3918" y="2056"/>
                  <a:ext cx="1052" cy="311"/>
                </a:xfrm>
                <a:custGeom>
                  <a:avLst/>
                  <a:gdLst>
                    <a:gd name="T0" fmla="*/ 3 w 2104"/>
                    <a:gd name="T1" fmla="*/ 0 h 621"/>
                    <a:gd name="T2" fmla="*/ 234 w 2104"/>
                    <a:gd name="T3" fmla="*/ 27 h 621"/>
                    <a:gd name="T4" fmla="*/ 263 w 2104"/>
                    <a:gd name="T5" fmla="*/ 58 h 621"/>
                    <a:gd name="T6" fmla="*/ 231 w 2104"/>
                    <a:gd name="T7" fmla="*/ 78 h 621"/>
                    <a:gd name="T8" fmla="*/ 0 w 2104"/>
                    <a:gd name="T9" fmla="*/ 52 h 621"/>
                    <a:gd name="T10" fmla="*/ 3 w 2104"/>
                    <a:gd name="T11" fmla="*/ 0 h 621"/>
                    <a:gd name="T12" fmla="*/ 0 60000 65536"/>
                    <a:gd name="T13" fmla="*/ 0 60000 65536"/>
                    <a:gd name="T14" fmla="*/ 0 60000 65536"/>
                    <a:gd name="T15" fmla="*/ 0 60000 65536"/>
                    <a:gd name="T16" fmla="*/ 0 60000 65536"/>
                    <a:gd name="T17" fmla="*/ 0 60000 65536"/>
                    <a:gd name="T18" fmla="*/ 0 w 2104"/>
                    <a:gd name="T19" fmla="*/ 0 h 621"/>
                    <a:gd name="T20" fmla="*/ 2104 w 2104"/>
                    <a:gd name="T21" fmla="*/ 621 h 621"/>
                  </a:gdLst>
                  <a:ahLst/>
                  <a:cxnLst>
                    <a:cxn ang="T12">
                      <a:pos x="T0" y="T1"/>
                    </a:cxn>
                    <a:cxn ang="T13">
                      <a:pos x="T2" y="T3"/>
                    </a:cxn>
                    <a:cxn ang="T14">
                      <a:pos x="T4" y="T5"/>
                    </a:cxn>
                    <a:cxn ang="T15">
                      <a:pos x="T6" y="T7"/>
                    </a:cxn>
                    <a:cxn ang="T16">
                      <a:pos x="T8" y="T9"/>
                    </a:cxn>
                    <a:cxn ang="T17">
                      <a:pos x="T10" y="T11"/>
                    </a:cxn>
                  </a:cxnLst>
                  <a:rect l="T18" t="T19" r="T20" b="T21"/>
                  <a:pathLst>
                    <a:path w="2104" h="621">
                      <a:moveTo>
                        <a:pt x="26" y="0"/>
                      </a:moveTo>
                      <a:lnTo>
                        <a:pt x="1874" y="212"/>
                      </a:lnTo>
                      <a:lnTo>
                        <a:pt x="2104" y="458"/>
                      </a:lnTo>
                      <a:lnTo>
                        <a:pt x="1849" y="621"/>
                      </a:lnTo>
                      <a:lnTo>
                        <a:pt x="0" y="409"/>
                      </a:lnTo>
                      <a:lnTo>
                        <a:pt x="26" y="0"/>
                      </a:lnTo>
                      <a:close/>
                    </a:path>
                  </a:pathLst>
                </a:custGeom>
                <a:solidFill>
                  <a:schemeClr val="accent2"/>
                </a:solidFill>
                <a:ln w="9525">
                  <a:solidFill>
                    <a:srgbClr val="000000"/>
                  </a:solidFill>
                  <a:round/>
                  <a:headEnd/>
                  <a:tailEnd/>
                </a:ln>
              </p:spPr>
              <p:txBody>
                <a:bodyPr/>
                <a:lstStyle/>
                <a:p>
                  <a:endParaRPr lang="es-ES"/>
                </a:p>
              </p:txBody>
            </p:sp>
          </p:grpSp>
          <p:sp>
            <p:nvSpPr>
              <p:cNvPr id="16" name="WordArt 18"/>
              <p:cNvSpPr>
                <a:spLocks noChangeArrowheads="1" noChangeShapeType="1" noTextEdit="1"/>
              </p:cNvSpPr>
              <p:nvPr/>
            </p:nvSpPr>
            <p:spPr bwMode="auto">
              <a:xfrm rot="771855">
                <a:off x="4232" y="2536"/>
                <a:ext cx="783" cy="16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_tradnl" sz="1400" b="1" kern="10" dirty="0">
                    <a:solidFill>
                      <a:schemeClr val="bg1"/>
                    </a:solidFill>
                    <a:effectLst>
                      <a:outerShdw blurRad="38100" dist="38100" dir="2700000" algn="tl">
                        <a:srgbClr val="000000">
                          <a:alpha val="43137"/>
                        </a:srgbClr>
                      </a:outerShdw>
                    </a:effectLst>
                    <a:latin typeface="+mj-lt"/>
                  </a:rPr>
                  <a:t>Procedimientos</a:t>
                </a:r>
              </a:p>
            </p:txBody>
          </p:sp>
          <p:sp>
            <p:nvSpPr>
              <p:cNvPr id="17" name="Freeform 19"/>
              <p:cNvSpPr>
                <a:spLocks/>
              </p:cNvSpPr>
              <p:nvPr/>
            </p:nvSpPr>
            <p:spPr bwMode="auto">
              <a:xfrm>
                <a:off x="3984" y="1407"/>
                <a:ext cx="889" cy="358"/>
              </a:xfrm>
              <a:custGeom>
                <a:avLst/>
                <a:gdLst>
                  <a:gd name="T0" fmla="*/ 156 w 2099"/>
                  <a:gd name="T1" fmla="*/ 90 h 715"/>
                  <a:gd name="T2" fmla="*/ 17 w 2099"/>
                  <a:gd name="T3" fmla="*/ 51 h 715"/>
                  <a:gd name="T4" fmla="*/ 0 w 2099"/>
                  <a:gd name="T5" fmla="*/ 19 h 715"/>
                  <a:gd name="T6" fmla="*/ 20 w 2099"/>
                  <a:gd name="T7" fmla="*/ 0 h 715"/>
                  <a:gd name="T8" fmla="*/ 160 w 2099"/>
                  <a:gd name="T9" fmla="*/ 39 h 715"/>
                  <a:gd name="T10" fmla="*/ 156 w 2099"/>
                  <a:gd name="T11" fmla="*/ 90 h 715"/>
                  <a:gd name="T12" fmla="*/ 0 60000 65536"/>
                  <a:gd name="T13" fmla="*/ 0 60000 65536"/>
                  <a:gd name="T14" fmla="*/ 0 60000 65536"/>
                  <a:gd name="T15" fmla="*/ 0 60000 65536"/>
                  <a:gd name="T16" fmla="*/ 0 60000 65536"/>
                  <a:gd name="T17" fmla="*/ 0 60000 65536"/>
                  <a:gd name="T18" fmla="*/ 0 w 2099"/>
                  <a:gd name="T19" fmla="*/ 0 h 715"/>
                  <a:gd name="T20" fmla="*/ 2099 w 2099"/>
                  <a:gd name="T21" fmla="*/ 715 h 715"/>
                </a:gdLst>
                <a:ahLst/>
                <a:cxnLst>
                  <a:cxn ang="T12">
                    <a:pos x="T0" y="T1"/>
                  </a:cxn>
                  <a:cxn ang="T13">
                    <a:pos x="T2" y="T3"/>
                  </a:cxn>
                  <a:cxn ang="T14">
                    <a:pos x="T4" y="T5"/>
                  </a:cxn>
                  <a:cxn ang="T15">
                    <a:pos x="T6" y="T7"/>
                  </a:cxn>
                  <a:cxn ang="T16">
                    <a:pos x="T8" y="T9"/>
                  </a:cxn>
                  <a:cxn ang="T17">
                    <a:pos x="T10" y="T11"/>
                  </a:cxn>
                </a:cxnLst>
                <a:rect l="T18" t="T19" r="T20" b="T21"/>
                <a:pathLst>
                  <a:path w="2099" h="715">
                    <a:moveTo>
                      <a:pt x="2052" y="715"/>
                    </a:moveTo>
                    <a:lnTo>
                      <a:pt x="216" y="407"/>
                    </a:lnTo>
                    <a:lnTo>
                      <a:pt x="0" y="149"/>
                    </a:lnTo>
                    <a:lnTo>
                      <a:pt x="263" y="0"/>
                    </a:lnTo>
                    <a:lnTo>
                      <a:pt x="2099" y="309"/>
                    </a:lnTo>
                    <a:lnTo>
                      <a:pt x="2052" y="715"/>
                    </a:lnTo>
                    <a:close/>
                  </a:path>
                </a:pathLst>
              </a:custGeom>
              <a:solidFill>
                <a:schemeClr val="hlink"/>
              </a:solidFill>
              <a:ln w="9525">
                <a:solidFill>
                  <a:srgbClr val="000000"/>
                </a:solidFill>
                <a:round/>
                <a:headEnd/>
                <a:tailEnd/>
              </a:ln>
            </p:spPr>
            <p:txBody>
              <a:bodyPr/>
              <a:lstStyle/>
              <a:p>
                <a:endParaRPr lang="es-ES"/>
              </a:p>
            </p:txBody>
          </p:sp>
          <p:sp>
            <p:nvSpPr>
              <p:cNvPr id="18" name="Freeform 20"/>
              <p:cNvSpPr>
                <a:spLocks/>
              </p:cNvSpPr>
              <p:nvPr/>
            </p:nvSpPr>
            <p:spPr bwMode="auto">
              <a:xfrm>
                <a:off x="3996" y="1392"/>
                <a:ext cx="890" cy="357"/>
              </a:xfrm>
              <a:custGeom>
                <a:avLst/>
                <a:gdLst>
                  <a:gd name="T0" fmla="*/ 157 w 2098"/>
                  <a:gd name="T1" fmla="*/ 89 h 715"/>
                  <a:gd name="T2" fmla="*/ 17 w 2098"/>
                  <a:gd name="T3" fmla="*/ 50 h 715"/>
                  <a:gd name="T4" fmla="*/ 0 w 2098"/>
                  <a:gd name="T5" fmla="*/ 18 h 715"/>
                  <a:gd name="T6" fmla="*/ 20 w 2098"/>
                  <a:gd name="T7" fmla="*/ 0 h 715"/>
                  <a:gd name="T8" fmla="*/ 160 w 2098"/>
                  <a:gd name="T9" fmla="*/ 38 h 715"/>
                  <a:gd name="T10" fmla="*/ 157 w 2098"/>
                  <a:gd name="T11" fmla="*/ 89 h 715"/>
                  <a:gd name="T12" fmla="*/ 0 60000 65536"/>
                  <a:gd name="T13" fmla="*/ 0 60000 65536"/>
                  <a:gd name="T14" fmla="*/ 0 60000 65536"/>
                  <a:gd name="T15" fmla="*/ 0 60000 65536"/>
                  <a:gd name="T16" fmla="*/ 0 60000 65536"/>
                  <a:gd name="T17" fmla="*/ 0 60000 65536"/>
                  <a:gd name="T18" fmla="*/ 0 w 2098"/>
                  <a:gd name="T19" fmla="*/ 0 h 715"/>
                  <a:gd name="T20" fmla="*/ 2098 w 2098"/>
                  <a:gd name="T21" fmla="*/ 715 h 715"/>
                </a:gdLst>
                <a:ahLst/>
                <a:cxnLst>
                  <a:cxn ang="T12">
                    <a:pos x="T0" y="T1"/>
                  </a:cxn>
                  <a:cxn ang="T13">
                    <a:pos x="T2" y="T3"/>
                  </a:cxn>
                  <a:cxn ang="T14">
                    <a:pos x="T4" y="T5"/>
                  </a:cxn>
                  <a:cxn ang="T15">
                    <a:pos x="T6" y="T7"/>
                  </a:cxn>
                  <a:cxn ang="T16">
                    <a:pos x="T8" y="T9"/>
                  </a:cxn>
                  <a:cxn ang="T17">
                    <a:pos x="T10" y="T11"/>
                  </a:cxn>
                </a:cxnLst>
                <a:rect l="T18" t="T19" r="T20" b="T21"/>
                <a:pathLst>
                  <a:path w="2098" h="715">
                    <a:moveTo>
                      <a:pt x="2052" y="715"/>
                    </a:moveTo>
                    <a:lnTo>
                      <a:pt x="216" y="407"/>
                    </a:lnTo>
                    <a:lnTo>
                      <a:pt x="0" y="149"/>
                    </a:lnTo>
                    <a:lnTo>
                      <a:pt x="262" y="0"/>
                    </a:lnTo>
                    <a:lnTo>
                      <a:pt x="2098" y="309"/>
                    </a:lnTo>
                    <a:lnTo>
                      <a:pt x="2052" y="715"/>
                    </a:lnTo>
                    <a:close/>
                  </a:path>
                </a:pathLst>
              </a:custGeom>
              <a:solidFill>
                <a:schemeClr val="hlink"/>
              </a:solidFill>
              <a:ln w="9525">
                <a:solidFill>
                  <a:srgbClr val="000000"/>
                </a:solidFill>
                <a:round/>
                <a:headEnd/>
                <a:tailEnd/>
              </a:ln>
            </p:spPr>
            <p:txBody>
              <a:bodyPr/>
              <a:lstStyle/>
              <a:p>
                <a:endParaRPr lang="es-ES"/>
              </a:p>
            </p:txBody>
          </p:sp>
          <p:sp>
            <p:nvSpPr>
              <p:cNvPr id="19" name="WordArt 21"/>
              <p:cNvSpPr>
                <a:spLocks noChangeArrowheads="1" noChangeShapeType="1" noTextEdit="1"/>
              </p:cNvSpPr>
              <p:nvPr/>
            </p:nvSpPr>
            <p:spPr bwMode="auto">
              <a:xfrm rot="21268112">
                <a:off x="4322" y="1957"/>
                <a:ext cx="723" cy="1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_tradnl" sz="3600" b="1" kern="10" dirty="0">
                    <a:solidFill>
                      <a:schemeClr val="bg1"/>
                    </a:solidFill>
                    <a:effectLst>
                      <a:outerShdw blurRad="38100" dist="38100" dir="2700000" algn="tl">
                        <a:srgbClr val="000000">
                          <a:alpha val="43137"/>
                        </a:srgbClr>
                      </a:outerShdw>
                    </a:effectLst>
                  </a:rPr>
                  <a:t>Técnicas</a:t>
                </a:r>
              </a:p>
            </p:txBody>
          </p:sp>
          <p:sp>
            <p:nvSpPr>
              <p:cNvPr id="14" name="WordArt 14"/>
              <p:cNvSpPr>
                <a:spLocks noChangeArrowheads="1" noChangeShapeType="1" noTextEdit="1"/>
              </p:cNvSpPr>
              <p:nvPr/>
            </p:nvSpPr>
            <p:spPr bwMode="auto">
              <a:xfrm rot="835724">
                <a:off x="4055" y="1458"/>
                <a:ext cx="803" cy="20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gd name="adj" fmla="val 50000"/>
                  </a:avLst>
                </a:prstTxWarp>
              </a:bodyPr>
              <a:lstStyle/>
              <a:p>
                <a:pPr algn="ctr"/>
                <a:r>
                  <a:rPr lang="es-ES_tradnl" sz="3600" b="1" kern="10" dirty="0">
                    <a:solidFill>
                      <a:schemeClr val="bg1"/>
                    </a:solidFill>
                    <a:effectLst>
                      <a:outerShdw blurRad="38100" dist="38100" dir="2700000" algn="tl">
                        <a:srgbClr val="000000">
                          <a:alpha val="43137"/>
                        </a:srgbClr>
                      </a:outerShdw>
                    </a:effectLst>
                  </a:rPr>
                  <a:t>Métodos</a:t>
                </a:r>
              </a:p>
            </p:txBody>
          </p:sp>
        </p:grpSp>
        <p:grpSp>
          <p:nvGrpSpPr>
            <p:cNvPr id="5" name="Group 22"/>
            <p:cNvGrpSpPr>
              <a:grpSpLocks/>
            </p:cNvGrpSpPr>
            <p:nvPr/>
          </p:nvGrpSpPr>
          <p:grpSpPr bwMode="auto">
            <a:xfrm>
              <a:off x="3120" y="1680"/>
              <a:ext cx="864" cy="1988"/>
              <a:chOff x="2070" y="1536"/>
              <a:chExt cx="590" cy="1604"/>
            </a:xfrm>
          </p:grpSpPr>
          <p:sp>
            <p:nvSpPr>
              <p:cNvPr id="6" name="Freeform 23"/>
              <p:cNvSpPr>
                <a:spLocks/>
              </p:cNvSpPr>
              <p:nvPr/>
            </p:nvSpPr>
            <p:spPr bwMode="auto">
              <a:xfrm>
                <a:off x="2180" y="1536"/>
                <a:ext cx="325" cy="356"/>
              </a:xfrm>
              <a:custGeom>
                <a:avLst/>
                <a:gdLst>
                  <a:gd name="T0" fmla="*/ 80 w 325"/>
                  <a:gd name="T1" fmla="*/ 0 h 356"/>
                  <a:gd name="T2" fmla="*/ 134 w 325"/>
                  <a:gd name="T3" fmla="*/ 0 h 356"/>
                  <a:gd name="T4" fmla="*/ 187 w 325"/>
                  <a:gd name="T5" fmla="*/ 21 h 356"/>
                  <a:gd name="T6" fmla="*/ 218 w 325"/>
                  <a:gd name="T7" fmla="*/ 39 h 356"/>
                  <a:gd name="T8" fmla="*/ 240 w 325"/>
                  <a:gd name="T9" fmla="*/ 103 h 356"/>
                  <a:gd name="T10" fmla="*/ 254 w 325"/>
                  <a:gd name="T11" fmla="*/ 142 h 356"/>
                  <a:gd name="T12" fmla="*/ 307 w 325"/>
                  <a:gd name="T13" fmla="*/ 99 h 356"/>
                  <a:gd name="T14" fmla="*/ 325 w 325"/>
                  <a:gd name="T15" fmla="*/ 103 h 356"/>
                  <a:gd name="T16" fmla="*/ 321 w 325"/>
                  <a:gd name="T17" fmla="*/ 124 h 356"/>
                  <a:gd name="T18" fmla="*/ 254 w 325"/>
                  <a:gd name="T19" fmla="*/ 193 h 356"/>
                  <a:gd name="T20" fmla="*/ 254 w 325"/>
                  <a:gd name="T21" fmla="*/ 244 h 356"/>
                  <a:gd name="T22" fmla="*/ 240 w 325"/>
                  <a:gd name="T23" fmla="*/ 296 h 356"/>
                  <a:gd name="T24" fmla="*/ 218 w 325"/>
                  <a:gd name="T25" fmla="*/ 335 h 356"/>
                  <a:gd name="T26" fmla="*/ 187 w 325"/>
                  <a:gd name="T27" fmla="*/ 356 h 356"/>
                  <a:gd name="T28" fmla="*/ 147 w 325"/>
                  <a:gd name="T29" fmla="*/ 356 h 356"/>
                  <a:gd name="T30" fmla="*/ 93 w 325"/>
                  <a:gd name="T31" fmla="*/ 335 h 356"/>
                  <a:gd name="T32" fmla="*/ 58 w 325"/>
                  <a:gd name="T33" fmla="*/ 292 h 356"/>
                  <a:gd name="T34" fmla="*/ 27 w 325"/>
                  <a:gd name="T35" fmla="*/ 227 h 356"/>
                  <a:gd name="T36" fmla="*/ 4 w 325"/>
                  <a:gd name="T37" fmla="*/ 167 h 356"/>
                  <a:gd name="T38" fmla="*/ 0 w 325"/>
                  <a:gd name="T39" fmla="*/ 86 h 356"/>
                  <a:gd name="T40" fmla="*/ 13 w 325"/>
                  <a:gd name="T41" fmla="*/ 47 h 356"/>
                  <a:gd name="T42" fmla="*/ 31 w 325"/>
                  <a:gd name="T43" fmla="*/ 21 h 356"/>
                  <a:gd name="T44" fmla="*/ 80 w 325"/>
                  <a:gd name="T45" fmla="*/ 0 h 3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5"/>
                  <a:gd name="T70" fmla="*/ 0 h 356"/>
                  <a:gd name="T71" fmla="*/ 325 w 325"/>
                  <a:gd name="T72" fmla="*/ 356 h 3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5" h="356">
                    <a:moveTo>
                      <a:pt x="80" y="0"/>
                    </a:moveTo>
                    <a:lnTo>
                      <a:pt x="134" y="0"/>
                    </a:lnTo>
                    <a:lnTo>
                      <a:pt x="187" y="21"/>
                    </a:lnTo>
                    <a:lnTo>
                      <a:pt x="218" y="39"/>
                    </a:lnTo>
                    <a:lnTo>
                      <a:pt x="240" y="103"/>
                    </a:lnTo>
                    <a:lnTo>
                      <a:pt x="254" y="142"/>
                    </a:lnTo>
                    <a:lnTo>
                      <a:pt x="307" y="99"/>
                    </a:lnTo>
                    <a:lnTo>
                      <a:pt x="325" y="103"/>
                    </a:lnTo>
                    <a:lnTo>
                      <a:pt x="321" y="124"/>
                    </a:lnTo>
                    <a:lnTo>
                      <a:pt x="254" y="193"/>
                    </a:lnTo>
                    <a:lnTo>
                      <a:pt x="254" y="244"/>
                    </a:lnTo>
                    <a:lnTo>
                      <a:pt x="240" y="296"/>
                    </a:lnTo>
                    <a:lnTo>
                      <a:pt x="218" y="335"/>
                    </a:lnTo>
                    <a:lnTo>
                      <a:pt x="187" y="356"/>
                    </a:lnTo>
                    <a:lnTo>
                      <a:pt x="147" y="356"/>
                    </a:lnTo>
                    <a:lnTo>
                      <a:pt x="93" y="335"/>
                    </a:lnTo>
                    <a:lnTo>
                      <a:pt x="58" y="292"/>
                    </a:lnTo>
                    <a:lnTo>
                      <a:pt x="27" y="227"/>
                    </a:lnTo>
                    <a:lnTo>
                      <a:pt x="4" y="167"/>
                    </a:lnTo>
                    <a:lnTo>
                      <a:pt x="0" y="86"/>
                    </a:lnTo>
                    <a:lnTo>
                      <a:pt x="13" y="47"/>
                    </a:lnTo>
                    <a:lnTo>
                      <a:pt x="31" y="21"/>
                    </a:lnTo>
                    <a:lnTo>
                      <a:pt x="80" y="0"/>
                    </a:lnTo>
                    <a:close/>
                  </a:path>
                </a:pathLst>
              </a:custGeom>
              <a:solidFill>
                <a:srgbClr val="1E43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7" name="Freeform 24"/>
              <p:cNvSpPr>
                <a:spLocks/>
              </p:cNvSpPr>
              <p:nvPr/>
            </p:nvSpPr>
            <p:spPr bwMode="auto">
              <a:xfrm>
                <a:off x="2247" y="1937"/>
                <a:ext cx="230" cy="615"/>
              </a:xfrm>
              <a:custGeom>
                <a:avLst/>
                <a:gdLst>
                  <a:gd name="T0" fmla="*/ 31 w 230"/>
                  <a:gd name="T1" fmla="*/ 21 h 615"/>
                  <a:gd name="T2" fmla="*/ 66 w 230"/>
                  <a:gd name="T3" fmla="*/ 0 h 615"/>
                  <a:gd name="T4" fmla="*/ 119 w 230"/>
                  <a:gd name="T5" fmla="*/ 0 h 615"/>
                  <a:gd name="T6" fmla="*/ 159 w 230"/>
                  <a:gd name="T7" fmla="*/ 13 h 615"/>
                  <a:gd name="T8" fmla="*/ 186 w 230"/>
                  <a:gd name="T9" fmla="*/ 59 h 615"/>
                  <a:gd name="T10" fmla="*/ 212 w 230"/>
                  <a:gd name="T11" fmla="*/ 136 h 615"/>
                  <a:gd name="T12" fmla="*/ 226 w 230"/>
                  <a:gd name="T13" fmla="*/ 221 h 615"/>
                  <a:gd name="T14" fmla="*/ 230 w 230"/>
                  <a:gd name="T15" fmla="*/ 322 h 615"/>
                  <a:gd name="T16" fmla="*/ 230 w 230"/>
                  <a:gd name="T17" fmla="*/ 437 h 615"/>
                  <a:gd name="T18" fmla="*/ 212 w 230"/>
                  <a:gd name="T19" fmla="*/ 530 h 615"/>
                  <a:gd name="T20" fmla="*/ 186 w 230"/>
                  <a:gd name="T21" fmla="*/ 581 h 615"/>
                  <a:gd name="T22" fmla="*/ 124 w 230"/>
                  <a:gd name="T23" fmla="*/ 615 h 615"/>
                  <a:gd name="T24" fmla="*/ 93 w 230"/>
                  <a:gd name="T25" fmla="*/ 607 h 615"/>
                  <a:gd name="T26" fmla="*/ 53 w 230"/>
                  <a:gd name="T27" fmla="*/ 568 h 615"/>
                  <a:gd name="T28" fmla="*/ 40 w 230"/>
                  <a:gd name="T29" fmla="*/ 513 h 615"/>
                  <a:gd name="T30" fmla="*/ 27 w 230"/>
                  <a:gd name="T31" fmla="*/ 411 h 615"/>
                  <a:gd name="T32" fmla="*/ 40 w 230"/>
                  <a:gd name="T33" fmla="*/ 339 h 615"/>
                  <a:gd name="T34" fmla="*/ 40 w 230"/>
                  <a:gd name="T35" fmla="*/ 263 h 615"/>
                  <a:gd name="T36" fmla="*/ 18 w 230"/>
                  <a:gd name="T37" fmla="*/ 212 h 615"/>
                  <a:gd name="T38" fmla="*/ 0 w 230"/>
                  <a:gd name="T39" fmla="*/ 144 h 615"/>
                  <a:gd name="T40" fmla="*/ 0 w 230"/>
                  <a:gd name="T41" fmla="*/ 72 h 615"/>
                  <a:gd name="T42" fmla="*/ 31 w 230"/>
                  <a:gd name="T43" fmla="*/ 21 h 6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0"/>
                  <a:gd name="T67" fmla="*/ 0 h 615"/>
                  <a:gd name="T68" fmla="*/ 230 w 230"/>
                  <a:gd name="T69" fmla="*/ 615 h 6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0" h="615">
                    <a:moveTo>
                      <a:pt x="31" y="21"/>
                    </a:moveTo>
                    <a:lnTo>
                      <a:pt x="66" y="0"/>
                    </a:lnTo>
                    <a:lnTo>
                      <a:pt x="119" y="0"/>
                    </a:lnTo>
                    <a:lnTo>
                      <a:pt x="159" y="13"/>
                    </a:lnTo>
                    <a:lnTo>
                      <a:pt x="186" y="59"/>
                    </a:lnTo>
                    <a:lnTo>
                      <a:pt x="212" y="136"/>
                    </a:lnTo>
                    <a:lnTo>
                      <a:pt x="226" y="221"/>
                    </a:lnTo>
                    <a:lnTo>
                      <a:pt x="230" y="322"/>
                    </a:lnTo>
                    <a:lnTo>
                      <a:pt x="230" y="437"/>
                    </a:lnTo>
                    <a:lnTo>
                      <a:pt x="212" y="530"/>
                    </a:lnTo>
                    <a:lnTo>
                      <a:pt x="186" y="581"/>
                    </a:lnTo>
                    <a:lnTo>
                      <a:pt x="124" y="615"/>
                    </a:lnTo>
                    <a:lnTo>
                      <a:pt x="93" y="607"/>
                    </a:lnTo>
                    <a:lnTo>
                      <a:pt x="53" y="568"/>
                    </a:lnTo>
                    <a:lnTo>
                      <a:pt x="40" y="513"/>
                    </a:lnTo>
                    <a:lnTo>
                      <a:pt x="27" y="411"/>
                    </a:lnTo>
                    <a:lnTo>
                      <a:pt x="40" y="339"/>
                    </a:lnTo>
                    <a:lnTo>
                      <a:pt x="40" y="263"/>
                    </a:lnTo>
                    <a:lnTo>
                      <a:pt x="18" y="212"/>
                    </a:lnTo>
                    <a:lnTo>
                      <a:pt x="0" y="144"/>
                    </a:lnTo>
                    <a:lnTo>
                      <a:pt x="0" y="72"/>
                    </a:lnTo>
                    <a:lnTo>
                      <a:pt x="31" y="21"/>
                    </a:lnTo>
                    <a:close/>
                  </a:path>
                </a:pathLst>
              </a:custGeom>
              <a:solidFill>
                <a:srgbClr val="1E43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8" name="Freeform 25"/>
              <p:cNvSpPr>
                <a:spLocks/>
              </p:cNvSpPr>
              <p:nvPr/>
            </p:nvSpPr>
            <p:spPr bwMode="auto">
              <a:xfrm>
                <a:off x="2355" y="1960"/>
                <a:ext cx="305" cy="608"/>
              </a:xfrm>
              <a:custGeom>
                <a:avLst/>
                <a:gdLst>
                  <a:gd name="T0" fmla="*/ 35 w 305"/>
                  <a:gd name="T1" fmla="*/ 0 h 608"/>
                  <a:gd name="T2" fmla="*/ 133 w 305"/>
                  <a:gd name="T3" fmla="*/ 21 h 608"/>
                  <a:gd name="T4" fmla="*/ 208 w 305"/>
                  <a:gd name="T5" fmla="*/ 72 h 608"/>
                  <a:gd name="T6" fmla="*/ 265 w 305"/>
                  <a:gd name="T7" fmla="*/ 157 h 608"/>
                  <a:gd name="T8" fmla="*/ 301 w 305"/>
                  <a:gd name="T9" fmla="*/ 238 h 608"/>
                  <a:gd name="T10" fmla="*/ 305 w 305"/>
                  <a:gd name="T11" fmla="*/ 327 h 608"/>
                  <a:gd name="T12" fmla="*/ 278 w 305"/>
                  <a:gd name="T13" fmla="*/ 387 h 608"/>
                  <a:gd name="T14" fmla="*/ 212 w 305"/>
                  <a:gd name="T15" fmla="*/ 425 h 608"/>
                  <a:gd name="T16" fmla="*/ 159 w 305"/>
                  <a:gd name="T17" fmla="*/ 451 h 608"/>
                  <a:gd name="T18" fmla="*/ 159 w 305"/>
                  <a:gd name="T19" fmla="*/ 476 h 608"/>
                  <a:gd name="T20" fmla="*/ 194 w 305"/>
                  <a:gd name="T21" fmla="*/ 506 h 608"/>
                  <a:gd name="T22" fmla="*/ 212 w 305"/>
                  <a:gd name="T23" fmla="*/ 570 h 608"/>
                  <a:gd name="T24" fmla="*/ 194 w 305"/>
                  <a:gd name="T25" fmla="*/ 608 h 608"/>
                  <a:gd name="T26" fmla="*/ 172 w 305"/>
                  <a:gd name="T27" fmla="*/ 591 h 608"/>
                  <a:gd name="T28" fmla="*/ 172 w 305"/>
                  <a:gd name="T29" fmla="*/ 557 h 608"/>
                  <a:gd name="T30" fmla="*/ 155 w 305"/>
                  <a:gd name="T31" fmla="*/ 506 h 608"/>
                  <a:gd name="T32" fmla="*/ 128 w 305"/>
                  <a:gd name="T33" fmla="*/ 476 h 608"/>
                  <a:gd name="T34" fmla="*/ 119 w 305"/>
                  <a:gd name="T35" fmla="*/ 438 h 608"/>
                  <a:gd name="T36" fmla="*/ 159 w 305"/>
                  <a:gd name="T37" fmla="*/ 412 h 608"/>
                  <a:gd name="T38" fmla="*/ 234 w 305"/>
                  <a:gd name="T39" fmla="*/ 361 h 608"/>
                  <a:gd name="T40" fmla="*/ 265 w 305"/>
                  <a:gd name="T41" fmla="*/ 315 h 608"/>
                  <a:gd name="T42" fmla="*/ 265 w 305"/>
                  <a:gd name="T43" fmla="*/ 264 h 608"/>
                  <a:gd name="T44" fmla="*/ 225 w 305"/>
                  <a:gd name="T45" fmla="*/ 187 h 608"/>
                  <a:gd name="T46" fmla="*/ 159 w 305"/>
                  <a:gd name="T47" fmla="*/ 119 h 608"/>
                  <a:gd name="T48" fmla="*/ 119 w 305"/>
                  <a:gd name="T49" fmla="*/ 85 h 608"/>
                  <a:gd name="T50" fmla="*/ 62 w 305"/>
                  <a:gd name="T51" fmla="*/ 72 h 608"/>
                  <a:gd name="T52" fmla="*/ 0 w 305"/>
                  <a:gd name="T53" fmla="*/ 55 h 608"/>
                  <a:gd name="T54" fmla="*/ 35 w 305"/>
                  <a:gd name="T55" fmla="*/ 0 h 6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5"/>
                  <a:gd name="T85" fmla="*/ 0 h 608"/>
                  <a:gd name="T86" fmla="*/ 305 w 305"/>
                  <a:gd name="T87" fmla="*/ 608 h 6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5" h="608">
                    <a:moveTo>
                      <a:pt x="35" y="0"/>
                    </a:moveTo>
                    <a:lnTo>
                      <a:pt x="133" y="21"/>
                    </a:lnTo>
                    <a:lnTo>
                      <a:pt x="208" y="72"/>
                    </a:lnTo>
                    <a:lnTo>
                      <a:pt x="265" y="157"/>
                    </a:lnTo>
                    <a:lnTo>
                      <a:pt x="301" y="238"/>
                    </a:lnTo>
                    <a:lnTo>
                      <a:pt x="305" y="327"/>
                    </a:lnTo>
                    <a:lnTo>
                      <a:pt x="278" y="387"/>
                    </a:lnTo>
                    <a:lnTo>
                      <a:pt x="212" y="425"/>
                    </a:lnTo>
                    <a:lnTo>
                      <a:pt x="159" y="451"/>
                    </a:lnTo>
                    <a:lnTo>
                      <a:pt x="159" y="476"/>
                    </a:lnTo>
                    <a:lnTo>
                      <a:pt x="194" y="506"/>
                    </a:lnTo>
                    <a:lnTo>
                      <a:pt x="212" y="570"/>
                    </a:lnTo>
                    <a:lnTo>
                      <a:pt x="194" y="608"/>
                    </a:lnTo>
                    <a:lnTo>
                      <a:pt x="172" y="591"/>
                    </a:lnTo>
                    <a:lnTo>
                      <a:pt x="172" y="557"/>
                    </a:lnTo>
                    <a:lnTo>
                      <a:pt x="155" y="506"/>
                    </a:lnTo>
                    <a:lnTo>
                      <a:pt x="128" y="476"/>
                    </a:lnTo>
                    <a:lnTo>
                      <a:pt x="119" y="438"/>
                    </a:lnTo>
                    <a:lnTo>
                      <a:pt x="159" y="412"/>
                    </a:lnTo>
                    <a:lnTo>
                      <a:pt x="234" y="361"/>
                    </a:lnTo>
                    <a:lnTo>
                      <a:pt x="265" y="315"/>
                    </a:lnTo>
                    <a:lnTo>
                      <a:pt x="265" y="264"/>
                    </a:lnTo>
                    <a:lnTo>
                      <a:pt x="225" y="187"/>
                    </a:lnTo>
                    <a:lnTo>
                      <a:pt x="159" y="119"/>
                    </a:lnTo>
                    <a:lnTo>
                      <a:pt x="119" y="85"/>
                    </a:lnTo>
                    <a:lnTo>
                      <a:pt x="62" y="72"/>
                    </a:lnTo>
                    <a:lnTo>
                      <a:pt x="0" y="55"/>
                    </a:lnTo>
                    <a:lnTo>
                      <a:pt x="35" y="0"/>
                    </a:lnTo>
                    <a:close/>
                  </a:path>
                </a:pathLst>
              </a:custGeom>
              <a:solidFill>
                <a:srgbClr val="1E43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9" name="Freeform 26"/>
              <p:cNvSpPr>
                <a:spLocks/>
              </p:cNvSpPr>
              <p:nvPr/>
            </p:nvSpPr>
            <p:spPr bwMode="auto">
              <a:xfrm>
                <a:off x="2070" y="1957"/>
                <a:ext cx="226" cy="571"/>
              </a:xfrm>
              <a:custGeom>
                <a:avLst/>
                <a:gdLst>
                  <a:gd name="T0" fmla="*/ 142 w 226"/>
                  <a:gd name="T1" fmla="*/ 26 h 571"/>
                  <a:gd name="T2" fmla="*/ 186 w 226"/>
                  <a:gd name="T3" fmla="*/ 0 h 571"/>
                  <a:gd name="T4" fmla="*/ 226 w 226"/>
                  <a:gd name="T5" fmla="*/ 4 h 571"/>
                  <a:gd name="T6" fmla="*/ 222 w 226"/>
                  <a:gd name="T7" fmla="*/ 51 h 571"/>
                  <a:gd name="T8" fmla="*/ 195 w 226"/>
                  <a:gd name="T9" fmla="*/ 77 h 571"/>
                  <a:gd name="T10" fmla="*/ 155 w 226"/>
                  <a:gd name="T11" fmla="*/ 98 h 571"/>
                  <a:gd name="T12" fmla="*/ 106 w 226"/>
                  <a:gd name="T13" fmla="*/ 153 h 571"/>
                  <a:gd name="T14" fmla="*/ 53 w 226"/>
                  <a:gd name="T15" fmla="*/ 230 h 571"/>
                  <a:gd name="T16" fmla="*/ 40 w 226"/>
                  <a:gd name="T17" fmla="*/ 294 h 571"/>
                  <a:gd name="T18" fmla="*/ 49 w 226"/>
                  <a:gd name="T19" fmla="*/ 332 h 571"/>
                  <a:gd name="T20" fmla="*/ 62 w 226"/>
                  <a:gd name="T21" fmla="*/ 354 h 571"/>
                  <a:gd name="T22" fmla="*/ 120 w 226"/>
                  <a:gd name="T23" fmla="*/ 379 h 571"/>
                  <a:gd name="T24" fmla="*/ 173 w 226"/>
                  <a:gd name="T25" fmla="*/ 396 h 571"/>
                  <a:gd name="T26" fmla="*/ 195 w 226"/>
                  <a:gd name="T27" fmla="*/ 418 h 571"/>
                  <a:gd name="T28" fmla="*/ 199 w 226"/>
                  <a:gd name="T29" fmla="*/ 435 h 571"/>
                  <a:gd name="T30" fmla="*/ 168 w 226"/>
                  <a:gd name="T31" fmla="*/ 469 h 571"/>
                  <a:gd name="T32" fmla="*/ 155 w 226"/>
                  <a:gd name="T33" fmla="*/ 511 h 571"/>
                  <a:gd name="T34" fmla="*/ 142 w 226"/>
                  <a:gd name="T35" fmla="*/ 571 h 571"/>
                  <a:gd name="T36" fmla="*/ 115 w 226"/>
                  <a:gd name="T37" fmla="*/ 562 h 571"/>
                  <a:gd name="T38" fmla="*/ 115 w 226"/>
                  <a:gd name="T39" fmla="*/ 520 h 571"/>
                  <a:gd name="T40" fmla="*/ 129 w 226"/>
                  <a:gd name="T41" fmla="*/ 456 h 571"/>
                  <a:gd name="T42" fmla="*/ 155 w 226"/>
                  <a:gd name="T43" fmla="*/ 430 h 571"/>
                  <a:gd name="T44" fmla="*/ 106 w 226"/>
                  <a:gd name="T45" fmla="*/ 405 h 571"/>
                  <a:gd name="T46" fmla="*/ 49 w 226"/>
                  <a:gd name="T47" fmla="*/ 379 h 571"/>
                  <a:gd name="T48" fmla="*/ 0 w 226"/>
                  <a:gd name="T49" fmla="*/ 341 h 571"/>
                  <a:gd name="T50" fmla="*/ 0 w 226"/>
                  <a:gd name="T51" fmla="*/ 294 h 571"/>
                  <a:gd name="T52" fmla="*/ 13 w 226"/>
                  <a:gd name="T53" fmla="*/ 213 h 571"/>
                  <a:gd name="T54" fmla="*/ 53 w 226"/>
                  <a:gd name="T55" fmla="*/ 136 h 571"/>
                  <a:gd name="T56" fmla="*/ 102 w 226"/>
                  <a:gd name="T57" fmla="*/ 72 h 571"/>
                  <a:gd name="T58" fmla="*/ 142 w 226"/>
                  <a:gd name="T59" fmla="*/ 26 h 5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6"/>
                  <a:gd name="T91" fmla="*/ 0 h 571"/>
                  <a:gd name="T92" fmla="*/ 226 w 226"/>
                  <a:gd name="T93" fmla="*/ 571 h 57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6" h="571">
                    <a:moveTo>
                      <a:pt x="142" y="26"/>
                    </a:moveTo>
                    <a:lnTo>
                      <a:pt x="186" y="0"/>
                    </a:lnTo>
                    <a:lnTo>
                      <a:pt x="226" y="4"/>
                    </a:lnTo>
                    <a:lnTo>
                      <a:pt x="222" y="51"/>
                    </a:lnTo>
                    <a:lnTo>
                      <a:pt x="195" y="77"/>
                    </a:lnTo>
                    <a:lnTo>
                      <a:pt x="155" y="98"/>
                    </a:lnTo>
                    <a:lnTo>
                      <a:pt x="106" y="153"/>
                    </a:lnTo>
                    <a:lnTo>
                      <a:pt x="53" y="230"/>
                    </a:lnTo>
                    <a:lnTo>
                      <a:pt x="40" y="294"/>
                    </a:lnTo>
                    <a:lnTo>
                      <a:pt x="49" y="332"/>
                    </a:lnTo>
                    <a:lnTo>
                      <a:pt x="62" y="354"/>
                    </a:lnTo>
                    <a:lnTo>
                      <a:pt x="120" y="379"/>
                    </a:lnTo>
                    <a:lnTo>
                      <a:pt x="173" y="396"/>
                    </a:lnTo>
                    <a:lnTo>
                      <a:pt x="195" y="418"/>
                    </a:lnTo>
                    <a:lnTo>
                      <a:pt x="199" y="435"/>
                    </a:lnTo>
                    <a:lnTo>
                      <a:pt x="168" y="469"/>
                    </a:lnTo>
                    <a:lnTo>
                      <a:pt x="155" y="511"/>
                    </a:lnTo>
                    <a:lnTo>
                      <a:pt x="142" y="571"/>
                    </a:lnTo>
                    <a:lnTo>
                      <a:pt x="115" y="562"/>
                    </a:lnTo>
                    <a:lnTo>
                      <a:pt x="115" y="520"/>
                    </a:lnTo>
                    <a:lnTo>
                      <a:pt x="129" y="456"/>
                    </a:lnTo>
                    <a:lnTo>
                      <a:pt x="155" y="430"/>
                    </a:lnTo>
                    <a:lnTo>
                      <a:pt x="106" y="405"/>
                    </a:lnTo>
                    <a:lnTo>
                      <a:pt x="49" y="379"/>
                    </a:lnTo>
                    <a:lnTo>
                      <a:pt x="0" y="341"/>
                    </a:lnTo>
                    <a:lnTo>
                      <a:pt x="0" y="294"/>
                    </a:lnTo>
                    <a:lnTo>
                      <a:pt x="13" y="213"/>
                    </a:lnTo>
                    <a:lnTo>
                      <a:pt x="53" y="136"/>
                    </a:lnTo>
                    <a:lnTo>
                      <a:pt x="102" y="72"/>
                    </a:lnTo>
                    <a:lnTo>
                      <a:pt x="142" y="26"/>
                    </a:lnTo>
                    <a:close/>
                  </a:path>
                </a:pathLst>
              </a:custGeom>
              <a:solidFill>
                <a:srgbClr val="1E43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0" name="Freeform 27"/>
              <p:cNvSpPr>
                <a:spLocks/>
              </p:cNvSpPr>
              <p:nvPr/>
            </p:nvSpPr>
            <p:spPr bwMode="auto">
              <a:xfrm>
                <a:off x="2374" y="2459"/>
                <a:ext cx="267" cy="681"/>
              </a:xfrm>
              <a:custGeom>
                <a:avLst/>
                <a:gdLst>
                  <a:gd name="T0" fmla="*/ 18 w 267"/>
                  <a:gd name="T1" fmla="*/ 0 h 681"/>
                  <a:gd name="T2" fmla="*/ 80 w 267"/>
                  <a:gd name="T3" fmla="*/ 25 h 681"/>
                  <a:gd name="T4" fmla="*/ 111 w 267"/>
                  <a:gd name="T5" fmla="*/ 89 h 681"/>
                  <a:gd name="T6" fmla="*/ 120 w 267"/>
                  <a:gd name="T7" fmla="*/ 203 h 681"/>
                  <a:gd name="T8" fmla="*/ 111 w 267"/>
                  <a:gd name="T9" fmla="*/ 393 h 681"/>
                  <a:gd name="T10" fmla="*/ 85 w 267"/>
                  <a:gd name="T11" fmla="*/ 541 h 681"/>
                  <a:gd name="T12" fmla="*/ 71 w 267"/>
                  <a:gd name="T13" fmla="*/ 605 h 681"/>
                  <a:gd name="T14" fmla="*/ 98 w 267"/>
                  <a:gd name="T15" fmla="*/ 618 h 681"/>
                  <a:gd name="T16" fmla="*/ 151 w 267"/>
                  <a:gd name="T17" fmla="*/ 567 h 681"/>
                  <a:gd name="T18" fmla="*/ 214 w 267"/>
                  <a:gd name="T19" fmla="*/ 529 h 681"/>
                  <a:gd name="T20" fmla="*/ 231 w 267"/>
                  <a:gd name="T21" fmla="*/ 533 h 681"/>
                  <a:gd name="T22" fmla="*/ 267 w 267"/>
                  <a:gd name="T23" fmla="*/ 558 h 681"/>
                  <a:gd name="T24" fmla="*/ 267 w 267"/>
                  <a:gd name="T25" fmla="*/ 571 h 681"/>
                  <a:gd name="T26" fmla="*/ 191 w 267"/>
                  <a:gd name="T27" fmla="*/ 605 h 681"/>
                  <a:gd name="T28" fmla="*/ 111 w 267"/>
                  <a:gd name="T29" fmla="*/ 647 h 681"/>
                  <a:gd name="T30" fmla="*/ 45 w 267"/>
                  <a:gd name="T31" fmla="*/ 681 h 681"/>
                  <a:gd name="T32" fmla="*/ 13 w 267"/>
                  <a:gd name="T33" fmla="*/ 673 h 681"/>
                  <a:gd name="T34" fmla="*/ 13 w 267"/>
                  <a:gd name="T35" fmla="*/ 634 h 681"/>
                  <a:gd name="T36" fmla="*/ 40 w 267"/>
                  <a:gd name="T37" fmla="*/ 579 h 681"/>
                  <a:gd name="T38" fmla="*/ 58 w 267"/>
                  <a:gd name="T39" fmla="*/ 465 h 681"/>
                  <a:gd name="T40" fmla="*/ 71 w 267"/>
                  <a:gd name="T41" fmla="*/ 330 h 681"/>
                  <a:gd name="T42" fmla="*/ 80 w 267"/>
                  <a:gd name="T43" fmla="*/ 178 h 681"/>
                  <a:gd name="T44" fmla="*/ 45 w 267"/>
                  <a:gd name="T45" fmla="*/ 85 h 681"/>
                  <a:gd name="T46" fmla="*/ 0 w 267"/>
                  <a:gd name="T47" fmla="*/ 47 h 681"/>
                  <a:gd name="T48" fmla="*/ 18 w 267"/>
                  <a:gd name="T49" fmla="*/ 0 h 6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7"/>
                  <a:gd name="T76" fmla="*/ 0 h 681"/>
                  <a:gd name="T77" fmla="*/ 267 w 267"/>
                  <a:gd name="T78" fmla="*/ 681 h 6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7" h="681">
                    <a:moveTo>
                      <a:pt x="18" y="0"/>
                    </a:moveTo>
                    <a:lnTo>
                      <a:pt x="80" y="25"/>
                    </a:lnTo>
                    <a:lnTo>
                      <a:pt x="111" y="89"/>
                    </a:lnTo>
                    <a:lnTo>
                      <a:pt x="120" y="203"/>
                    </a:lnTo>
                    <a:lnTo>
                      <a:pt x="111" y="393"/>
                    </a:lnTo>
                    <a:lnTo>
                      <a:pt x="85" y="541"/>
                    </a:lnTo>
                    <a:lnTo>
                      <a:pt x="71" y="605"/>
                    </a:lnTo>
                    <a:lnTo>
                      <a:pt x="98" y="618"/>
                    </a:lnTo>
                    <a:lnTo>
                      <a:pt x="151" y="567"/>
                    </a:lnTo>
                    <a:lnTo>
                      <a:pt x="214" y="529"/>
                    </a:lnTo>
                    <a:lnTo>
                      <a:pt x="231" y="533"/>
                    </a:lnTo>
                    <a:lnTo>
                      <a:pt x="267" y="558"/>
                    </a:lnTo>
                    <a:lnTo>
                      <a:pt x="267" y="571"/>
                    </a:lnTo>
                    <a:lnTo>
                      <a:pt x="191" y="605"/>
                    </a:lnTo>
                    <a:lnTo>
                      <a:pt x="111" y="647"/>
                    </a:lnTo>
                    <a:lnTo>
                      <a:pt x="45" y="681"/>
                    </a:lnTo>
                    <a:lnTo>
                      <a:pt x="13" y="673"/>
                    </a:lnTo>
                    <a:lnTo>
                      <a:pt x="13" y="634"/>
                    </a:lnTo>
                    <a:lnTo>
                      <a:pt x="40" y="579"/>
                    </a:lnTo>
                    <a:lnTo>
                      <a:pt x="58" y="465"/>
                    </a:lnTo>
                    <a:lnTo>
                      <a:pt x="71" y="330"/>
                    </a:lnTo>
                    <a:lnTo>
                      <a:pt x="80" y="178"/>
                    </a:lnTo>
                    <a:lnTo>
                      <a:pt x="45" y="85"/>
                    </a:lnTo>
                    <a:lnTo>
                      <a:pt x="0" y="47"/>
                    </a:lnTo>
                    <a:lnTo>
                      <a:pt x="18" y="0"/>
                    </a:lnTo>
                    <a:close/>
                  </a:path>
                </a:pathLst>
              </a:custGeom>
              <a:solidFill>
                <a:srgbClr val="1E43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 name="Freeform 28"/>
              <p:cNvSpPr>
                <a:spLocks/>
              </p:cNvSpPr>
              <p:nvPr/>
            </p:nvSpPr>
            <p:spPr bwMode="auto">
              <a:xfrm>
                <a:off x="2184" y="2390"/>
                <a:ext cx="205" cy="747"/>
              </a:xfrm>
              <a:custGeom>
                <a:avLst/>
                <a:gdLst>
                  <a:gd name="T0" fmla="*/ 82 w 205"/>
                  <a:gd name="T1" fmla="*/ 148 h 747"/>
                  <a:gd name="T2" fmla="*/ 137 w 205"/>
                  <a:gd name="T3" fmla="*/ 34 h 747"/>
                  <a:gd name="T4" fmla="*/ 187 w 205"/>
                  <a:gd name="T5" fmla="*/ 0 h 747"/>
                  <a:gd name="T6" fmla="*/ 205 w 205"/>
                  <a:gd name="T7" fmla="*/ 21 h 747"/>
                  <a:gd name="T8" fmla="*/ 191 w 205"/>
                  <a:gd name="T9" fmla="*/ 59 h 747"/>
                  <a:gd name="T10" fmla="*/ 137 w 205"/>
                  <a:gd name="T11" fmla="*/ 152 h 747"/>
                  <a:gd name="T12" fmla="*/ 96 w 205"/>
                  <a:gd name="T13" fmla="*/ 249 h 747"/>
                  <a:gd name="T14" fmla="*/ 68 w 205"/>
                  <a:gd name="T15" fmla="*/ 388 h 747"/>
                  <a:gd name="T16" fmla="*/ 50 w 205"/>
                  <a:gd name="T17" fmla="*/ 544 h 747"/>
                  <a:gd name="T18" fmla="*/ 50 w 205"/>
                  <a:gd name="T19" fmla="*/ 679 h 747"/>
                  <a:gd name="T20" fmla="*/ 64 w 205"/>
                  <a:gd name="T21" fmla="*/ 667 h 747"/>
                  <a:gd name="T22" fmla="*/ 96 w 205"/>
                  <a:gd name="T23" fmla="*/ 616 h 747"/>
                  <a:gd name="T24" fmla="*/ 109 w 205"/>
                  <a:gd name="T25" fmla="*/ 540 h 747"/>
                  <a:gd name="T26" fmla="*/ 137 w 205"/>
                  <a:gd name="T27" fmla="*/ 540 h 747"/>
                  <a:gd name="T28" fmla="*/ 173 w 205"/>
                  <a:gd name="T29" fmla="*/ 557 h 747"/>
                  <a:gd name="T30" fmla="*/ 150 w 205"/>
                  <a:gd name="T31" fmla="*/ 620 h 747"/>
                  <a:gd name="T32" fmla="*/ 96 w 205"/>
                  <a:gd name="T33" fmla="*/ 684 h 747"/>
                  <a:gd name="T34" fmla="*/ 41 w 205"/>
                  <a:gd name="T35" fmla="*/ 747 h 747"/>
                  <a:gd name="T36" fmla="*/ 14 w 205"/>
                  <a:gd name="T37" fmla="*/ 747 h 747"/>
                  <a:gd name="T38" fmla="*/ 0 w 205"/>
                  <a:gd name="T39" fmla="*/ 722 h 747"/>
                  <a:gd name="T40" fmla="*/ 0 w 205"/>
                  <a:gd name="T41" fmla="*/ 667 h 747"/>
                  <a:gd name="T42" fmla="*/ 9 w 205"/>
                  <a:gd name="T43" fmla="*/ 506 h 747"/>
                  <a:gd name="T44" fmla="*/ 23 w 205"/>
                  <a:gd name="T45" fmla="*/ 342 h 747"/>
                  <a:gd name="T46" fmla="*/ 41 w 205"/>
                  <a:gd name="T47" fmla="*/ 224 h 747"/>
                  <a:gd name="T48" fmla="*/ 82 w 205"/>
                  <a:gd name="T49" fmla="*/ 148 h 7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5"/>
                  <a:gd name="T76" fmla="*/ 0 h 747"/>
                  <a:gd name="T77" fmla="*/ 205 w 205"/>
                  <a:gd name="T78" fmla="*/ 747 h 7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5" h="747">
                    <a:moveTo>
                      <a:pt x="82" y="148"/>
                    </a:moveTo>
                    <a:lnTo>
                      <a:pt x="137" y="34"/>
                    </a:lnTo>
                    <a:lnTo>
                      <a:pt x="187" y="0"/>
                    </a:lnTo>
                    <a:lnTo>
                      <a:pt x="205" y="21"/>
                    </a:lnTo>
                    <a:lnTo>
                      <a:pt x="191" y="59"/>
                    </a:lnTo>
                    <a:lnTo>
                      <a:pt x="137" y="152"/>
                    </a:lnTo>
                    <a:lnTo>
                      <a:pt x="96" y="249"/>
                    </a:lnTo>
                    <a:lnTo>
                      <a:pt x="68" y="388"/>
                    </a:lnTo>
                    <a:lnTo>
                      <a:pt x="50" y="544"/>
                    </a:lnTo>
                    <a:lnTo>
                      <a:pt x="50" y="679"/>
                    </a:lnTo>
                    <a:lnTo>
                      <a:pt x="64" y="667"/>
                    </a:lnTo>
                    <a:lnTo>
                      <a:pt x="96" y="616"/>
                    </a:lnTo>
                    <a:lnTo>
                      <a:pt x="109" y="540"/>
                    </a:lnTo>
                    <a:lnTo>
                      <a:pt x="137" y="540"/>
                    </a:lnTo>
                    <a:lnTo>
                      <a:pt x="173" y="557"/>
                    </a:lnTo>
                    <a:lnTo>
                      <a:pt x="150" y="620"/>
                    </a:lnTo>
                    <a:lnTo>
                      <a:pt x="96" y="684"/>
                    </a:lnTo>
                    <a:lnTo>
                      <a:pt x="41" y="747"/>
                    </a:lnTo>
                    <a:lnTo>
                      <a:pt x="14" y="747"/>
                    </a:lnTo>
                    <a:lnTo>
                      <a:pt x="0" y="722"/>
                    </a:lnTo>
                    <a:lnTo>
                      <a:pt x="0" y="667"/>
                    </a:lnTo>
                    <a:lnTo>
                      <a:pt x="9" y="506"/>
                    </a:lnTo>
                    <a:lnTo>
                      <a:pt x="23" y="342"/>
                    </a:lnTo>
                    <a:lnTo>
                      <a:pt x="41" y="224"/>
                    </a:lnTo>
                    <a:lnTo>
                      <a:pt x="82" y="148"/>
                    </a:lnTo>
                    <a:close/>
                  </a:path>
                </a:pathLst>
              </a:custGeom>
              <a:solidFill>
                <a:srgbClr val="1E43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pic>
        <p:nvPicPr>
          <p:cNvPr id="2051" name="Picture 3" descr="C:\Documents and Settings\Administrador\Escritorio\Imag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24074" y="175052"/>
            <a:ext cx="2325655" cy="2492897"/>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
          <p:cNvSpPr>
            <a:spLocks noChangeArrowheads="1"/>
          </p:cNvSpPr>
          <p:nvPr/>
        </p:nvSpPr>
        <p:spPr bwMode="auto">
          <a:xfrm>
            <a:off x="2856940" y="1631394"/>
            <a:ext cx="6035539" cy="4754758"/>
          </a:xfrm>
          <a:prstGeom prst="rect">
            <a:avLst/>
          </a:prstGeom>
          <a:solidFill>
            <a:schemeClr val="tx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ct val="90000"/>
              </a:lnSpc>
              <a:spcBef>
                <a:spcPct val="20000"/>
              </a:spcBef>
              <a:buClr>
                <a:schemeClr val="accent2"/>
              </a:buClr>
            </a:pPr>
            <a:r>
              <a:rPr lang="es-ES_tradnl" sz="2800" b="1" u="sng" dirty="0"/>
              <a:t>Métodos</a:t>
            </a:r>
            <a:r>
              <a:rPr lang="es-ES_tradnl" sz="2800" b="1" dirty="0"/>
              <a:t>: camino, vía; modo de obrar o proceder; medio para alcanzar un objetivo</a:t>
            </a:r>
          </a:p>
          <a:p>
            <a:pPr>
              <a:lnSpc>
                <a:spcPct val="90000"/>
              </a:lnSpc>
              <a:spcBef>
                <a:spcPct val="20000"/>
              </a:spcBef>
              <a:buClr>
                <a:schemeClr val="accent2"/>
              </a:buClr>
            </a:pPr>
            <a:r>
              <a:rPr lang="es-ES_tradnl" sz="2800" b="1" u="sng" dirty="0"/>
              <a:t>Procedimientos</a:t>
            </a:r>
            <a:r>
              <a:rPr lang="es-ES_tradnl" sz="2800" b="1" dirty="0"/>
              <a:t>: distintas operaciones que, en su integración, componen el método</a:t>
            </a:r>
          </a:p>
          <a:p>
            <a:pPr>
              <a:lnSpc>
                <a:spcPct val="90000"/>
              </a:lnSpc>
              <a:spcBef>
                <a:spcPct val="20000"/>
              </a:spcBef>
              <a:buClr>
                <a:schemeClr val="accent2"/>
              </a:buClr>
            </a:pPr>
            <a:r>
              <a:rPr lang="es-ES_tradnl" sz="2800" b="1" u="sng" dirty="0"/>
              <a:t>Técnicas</a:t>
            </a:r>
            <a:r>
              <a:rPr lang="es-ES_tradnl" sz="2800" b="1" dirty="0"/>
              <a:t>: proporciona instrumentos de recolección, clasificación, medición, correlación y análisis de datos;  más ligada a la etapa empírica de la investigación </a:t>
            </a:r>
            <a:endParaRPr lang="es-ES_tradnl" sz="2800" b="1" u="sng" dirty="0"/>
          </a:p>
        </p:txBody>
      </p:sp>
      <p:sp>
        <p:nvSpPr>
          <p:cNvPr id="31" name="Rectangle 4"/>
          <p:cNvSpPr>
            <a:spLocks noChangeArrowheads="1"/>
          </p:cNvSpPr>
          <p:nvPr/>
        </p:nvSpPr>
        <p:spPr bwMode="auto">
          <a:xfrm>
            <a:off x="2856940" y="404664"/>
            <a:ext cx="6035539" cy="800812"/>
          </a:xfrm>
          <a:prstGeom prst="rect">
            <a:avLst/>
          </a:prstGeom>
          <a:solidFill>
            <a:srgbClr val="1E43FA"/>
          </a:solidFill>
          <a:ln/>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r>
              <a:rPr lang="es-ES" sz="2600" b="1" dirty="0">
                <a:solidFill>
                  <a:schemeClr val="bg1"/>
                </a:solidFill>
                <a:effectLst>
                  <a:outerShdw blurRad="38100" dist="38100" dir="2700000" algn="tl">
                    <a:srgbClr val="000000">
                      <a:alpha val="43137"/>
                    </a:srgbClr>
                  </a:outerShdw>
                </a:effectLst>
              </a:rPr>
              <a:t>MÉTODOS, TÉCNICAS Y PROCEDIMIENTOS</a:t>
            </a:r>
          </a:p>
        </p:txBody>
      </p:sp>
    </p:spTree>
    <p:extLst>
      <p:ext uri="{BB962C8B-B14F-4D97-AF65-F5344CB8AC3E}">
        <p14:creationId xmlns:p14="http://schemas.microsoft.com/office/powerpoint/2010/main" val="224289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Dr. C. Zeidy Sandra López Collazo</a:t>
            </a:r>
            <a:endParaRPr lang="es-ES"/>
          </a:p>
        </p:txBody>
      </p:sp>
      <p:sp>
        <p:nvSpPr>
          <p:cNvPr id="3" name="Rectangle 4"/>
          <p:cNvSpPr>
            <a:spLocks noChangeArrowheads="1"/>
          </p:cNvSpPr>
          <p:nvPr/>
        </p:nvSpPr>
        <p:spPr bwMode="auto">
          <a:xfrm>
            <a:off x="3203848" y="46477"/>
            <a:ext cx="3960440" cy="800812"/>
          </a:xfrm>
          <a:prstGeom prst="rect">
            <a:avLst/>
          </a:prstGeom>
          <a:solidFill>
            <a:srgbClr val="B469ED"/>
          </a:solidFill>
          <a:ln/>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r>
              <a:rPr lang="es-ES" sz="3200" b="1" dirty="0" smtClean="0">
                <a:solidFill>
                  <a:schemeClr val="tx1"/>
                </a:solidFill>
                <a:effectLst>
                  <a:outerShdw blurRad="38100" dist="38100" dir="2700000" algn="tl">
                    <a:srgbClr val="000000">
                      <a:alpha val="43137"/>
                    </a:srgbClr>
                  </a:outerShdw>
                </a:effectLst>
              </a:rPr>
              <a:t>MÉTODO CIENTÍFICO</a:t>
            </a:r>
            <a:endParaRPr lang="es-ES" sz="3200" b="1" dirty="0">
              <a:solidFill>
                <a:schemeClr val="tx1"/>
              </a:solidFill>
              <a:effectLst>
                <a:outerShdw blurRad="38100" dist="38100" dir="2700000" algn="tl">
                  <a:srgbClr val="000000">
                    <a:alpha val="43137"/>
                  </a:srgbClr>
                </a:outerShdw>
              </a:effectLst>
            </a:endParaRPr>
          </a:p>
        </p:txBody>
      </p:sp>
      <p:pic>
        <p:nvPicPr>
          <p:cNvPr id="4" name="Picture 5" descr="C:\Documents and Settings\Administrador\Escritorio\Imagen1.jp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201886"/>
            <a:ext cx="1403648" cy="446449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4098" name="Picture 2" descr="C:\Documents and Settings\Administrador\Escritorio\Imagen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027" y="915774"/>
            <a:ext cx="7218461" cy="5430837"/>
          </a:xfrm>
          <a:prstGeom prst="rect">
            <a:avLst/>
          </a:prstGeom>
          <a:solidFill>
            <a:schemeClr val="accent4">
              <a:lumMod val="20000"/>
              <a:lumOff val="80000"/>
            </a:schemeClr>
          </a:solidFill>
        </p:spPr>
      </p:pic>
    </p:spTree>
    <p:extLst>
      <p:ext uri="{BB962C8B-B14F-4D97-AF65-F5344CB8AC3E}">
        <p14:creationId xmlns:p14="http://schemas.microsoft.com/office/powerpoint/2010/main" val="405097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ext Box 2"/>
          <p:cNvSpPr txBox="1">
            <a:spLocks noChangeArrowheads="1"/>
          </p:cNvSpPr>
          <p:nvPr/>
        </p:nvSpPr>
        <p:spPr bwMode="auto">
          <a:xfrm>
            <a:off x="1879079" y="233363"/>
            <a:ext cx="5861274" cy="1227137"/>
          </a:xfrm>
          <a:prstGeom prst="rect">
            <a:avLst/>
          </a:prstGeom>
          <a:gradFill rotWithShape="1">
            <a:gsLst>
              <a:gs pos="0">
                <a:schemeClr val="bg1"/>
              </a:gs>
              <a:gs pos="100000">
                <a:schemeClr val="bg2"/>
              </a:gs>
            </a:gsLst>
            <a:lin ang="2700000" scaled="1"/>
          </a:gradFill>
          <a:ln w="57150">
            <a:solidFill>
              <a:schemeClr val="tx1"/>
            </a:solidFill>
            <a:miter lim="800000"/>
            <a:headEnd/>
            <a:tailEnd/>
          </a:ln>
          <a:effectLst>
            <a:outerShdw dist="107763" dir="2700000" algn="ctr" rotWithShape="0">
              <a:schemeClr val="tx1">
                <a:alpha val="50000"/>
              </a:schemeClr>
            </a:outerShdw>
          </a:effectLst>
        </p:spPr>
        <p:txBody>
          <a:bodyPr/>
          <a:lstStyle>
            <a:defPPr>
              <a:defRPr lang="es-ES"/>
            </a:defPPr>
            <a:lvl1pPr algn="ctr">
              <a:buFont typeface="Wingdings" pitchFamily="2" charset="2"/>
              <a:buNone/>
              <a:defRPr sz="3600" b="1">
                <a:solidFill>
                  <a:srgbClr val="C00000"/>
                </a:solidFill>
                <a:latin typeface="Arial"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r>
              <a:rPr lang="es-ES_tradnl" dirty="0" smtClean="0"/>
              <a:t>¿Cuándo </a:t>
            </a:r>
            <a:r>
              <a:rPr lang="es-ES_tradnl" dirty="0"/>
              <a:t>el método es científico?</a:t>
            </a:r>
            <a:endParaRPr lang="es-ES" dirty="0"/>
          </a:p>
        </p:txBody>
      </p:sp>
      <p:sp>
        <p:nvSpPr>
          <p:cNvPr id="14339" name="Text Box 3"/>
          <p:cNvSpPr txBox="1">
            <a:spLocks noChangeArrowheads="1"/>
          </p:cNvSpPr>
          <p:nvPr/>
        </p:nvSpPr>
        <p:spPr bwMode="auto">
          <a:xfrm>
            <a:off x="684213" y="3141663"/>
            <a:ext cx="8280400" cy="2735609"/>
          </a:xfrm>
          <a:prstGeom prst="rect">
            <a:avLst/>
          </a:prstGeom>
          <a:solidFill>
            <a:schemeClr val="bg2"/>
          </a:solidFill>
          <a:ln w="38100">
            <a:noFill/>
            <a:miter lim="800000"/>
            <a:headEnd/>
            <a:tailEnd/>
          </a:ln>
        </p:spPr>
        <p:txBody>
          <a:bodyPr/>
          <a:lstStyle>
            <a:lvl1pPr marL="342900" indent="-342900" eaLnBrk="0" hangingPunct="0">
              <a:defRPr sz="2000" b="1">
                <a:solidFill>
                  <a:schemeClr val="accent2"/>
                </a:solidFill>
                <a:latin typeface="Century Gothic" pitchFamily="34"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pPr algn="l">
              <a:lnSpc>
                <a:spcPct val="80000"/>
              </a:lnSpc>
              <a:spcBef>
                <a:spcPct val="20000"/>
              </a:spcBef>
              <a:buClr>
                <a:srgbClr val="C00000"/>
              </a:buClr>
              <a:buSzPct val="90000"/>
              <a:buFont typeface="Wingdings" pitchFamily="2" charset="2"/>
              <a:buChar char="n"/>
            </a:pPr>
            <a:r>
              <a:rPr lang="es-ES_tradnl" sz="3600" dirty="0">
                <a:solidFill>
                  <a:srgbClr val="000000"/>
                </a:solidFill>
                <a:latin typeface="Arial" pitchFamily="34" charset="0"/>
              </a:rPr>
              <a:t>las leyes objetivas del mundo</a:t>
            </a:r>
          </a:p>
          <a:p>
            <a:pPr algn="l">
              <a:lnSpc>
                <a:spcPct val="80000"/>
              </a:lnSpc>
              <a:spcBef>
                <a:spcPct val="20000"/>
              </a:spcBef>
              <a:buClr>
                <a:srgbClr val="C00000"/>
              </a:buClr>
              <a:buSzPct val="90000"/>
              <a:buFont typeface="Wingdings" pitchFamily="2" charset="2"/>
              <a:buChar char="n"/>
            </a:pPr>
            <a:r>
              <a:rPr lang="es-ES_tradnl" sz="3600" dirty="0">
                <a:solidFill>
                  <a:srgbClr val="000000"/>
                </a:solidFill>
                <a:latin typeface="Arial" pitchFamily="34" charset="0"/>
              </a:rPr>
              <a:t>las particularidades del objeto  de   </a:t>
            </a:r>
            <a:r>
              <a:rPr lang="es-ES_tradnl" sz="3600" dirty="0" smtClean="0">
                <a:solidFill>
                  <a:srgbClr val="000000"/>
                </a:solidFill>
                <a:latin typeface="Arial" pitchFamily="34" charset="0"/>
              </a:rPr>
              <a:t>estudio</a:t>
            </a:r>
            <a:endParaRPr lang="es-ES_tradnl" sz="3600" dirty="0">
              <a:solidFill>
                <a:srgbClr val="000000"/>
              </a:solidFill>
              <a:latin typeface="Arial" pitchFamily="34" charset="0"/>
            </a:endParaRPr>
          </a:p>
          <a:p>
            <a:pPr algn="l">
              <a:lnSpc>
                <a:spcPct val="80000"/>
              </a:lnSpc>
              <a:spcBef>
                <a:spcPct val="20000"/>
              </a:spcBef>
              <a:buClr>
                <a:srgbClr val="C00000"/>
              </a:buClr>
              <a:buSzPct val="90000"/>
              <a:buFont typeface="Wingdings" pitchFamily="2" charset="2"/>
              <a:buChar char="n"/>
            </a:pPr>
            <a:r>
              <a:rPr lang="es-ES_tradnl" sz="3600" dirty="0">
                <a:solidFill>
                  <a:srgbClr val="000000"/>
                </a:solidFill>
                <a:latin typeface="Arial" pitchFamily="34" charset="0"/>
              </a:rPr>
              <a:t>las leyes de su desarrollo</a:t>
            </a:r>
          </a:p>
          <a:p>
            <a:pPr algn="l">
              <a:lnSpc>
                <a:spcPct val="80000"/>
              </a:lnSpc>
              <a:spcBef>
                <a:spcPct val="20000"/>
              </a:spcBef>
              <a:buClr>
                <a:srgbClr val="C00000"/>
              </a:buClr>
              <a:buSzPct val="90000"/>
              <a:buFont typeface="Wingdings" pitchFamily="2" charset="2"/>
              <a:buChar char="n"/>
            </a:pPr>
            <a:r>
              <a:rPr lang="es-ES_tradnl" sz="3600" dirty="0">
                <a:solidFill>
                  <a:srgbClr val="000000"/>
                </a:solidFill>
                <a:latin typeface="Arial" pitchFamily="34" charset="0"/>
              </a:rPr>
              <a:t>la esencia del </a:t>
            </a:r>
            <a:r>
              <a:rPr lang="es-ES_tradnl" sz="3600" dirty="0" smtClean="0">
                <a:solidFill>
                  <a:srgbClr val="000000"/>
                </a:solidFill>
                <a:latin typeface="Arial" pitchFamily="34" charset="0"/>
              </a:rPr>
              <a:t>objeto estudio</a:t>
            </a:r>
            <a:endParaRPr lang="es-ES" sz="3600" dirty="0">
              <a:solidFill>
                <a:srgbClr val="000000"/>
              </a:solidFill>
              <a:latin typeface="Arial" pitchFamily="34" charset="0"/>
            </a:endParaRPr>
          </a:p>
        </p:txBody>
      </p:sp>
      <p:pic>
        <p:nvPicPr>
          <p:cNvPr id="14340" name="Picture 9" descr="niño pregunta"/>
          <p:cNvPicPr>
            <a:picLocks noChangeAspect="1" noChangeArrowheads="1"/>
          </p:cNvPicPr>
          <p:nvPr/>
        </p:nvPicPr>
        <p:blipFill>
          <a:blip r:embed="rId2">
            <a:clrChange>
              <a:clrFrom>
                <a:srgbClr val="FEEFC6"/>
              </a:clrFrom>
              <a:clrTo>
                <a:srgbClr val="FEEFC6">
                  <a:alpha val="0"/>
                </a:srgbClr>
              </a:clrTo>
            </a:clrChange>
            <a:extLst>
              <a:ext uri="{28A0092B-C50C-407E-A947-70E740481C1C}">
                <a14:useLocalDpi xmlns:a14="http://schemas.microsoft.com/office/drawing/2010/main" val="0"/>
              </a:ext>
            </a:extLst>
          </a:blip>
          <a:srcRect/>
          <a:stretch>
            <a:fillRect/>
          </a:stretch>
        </p:blipFill>
        <p:spPr bwMode="auto">
          <a:xfrm>
            <a:off x="0" y="184150"/>
            <a:ext cx="1017588"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3" descr="AG00041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435475" y="1685925"/>
            <a:ext cx="576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2706051" y="2225675"/>
            <a:ext cx="3795398" cy="707886"/>
          </a:xfrm>
          <a:prstGeom prst="rect">
            <a:avLst/>
          </a:prstGeom>
        </p:spPr>
        <p:txBody>
          <a:bodyPr wrap="none">
            <a:spAutoFit/>
          </a:bodyPr>
          <a:lstStyle/>
          <a:p>
            <a:pPr algn="ctr">
              <a:buFont typeface="Wingdings" pitchFamily="2" charset="2"/>
              <a:buNone/>
              <a:defRPr/>
            </a:pPr>
            <a:r>
              <a:rPr lang="es-ES_tradnl" sz="4000" dirty="0">
                <a:solidFill>
                  <a:srgbClr val="C00000"/>
                </a:solidFill>
                <a:effectLst>
                  <a:outerShdw blurRad="38100" dist="38100" dir="2700000" algn="tl">
                    <a:srgbClr val="000000">
                      <a:alpha val="43137"/>
                    </a:srgbClr>
                  </a:outerShdw>
                </a:effectLst>
                <a:latin typeface="+mn-lt"/>
              </a:rPr>
              <a:t>CUANDO</a:t>
            </a:r>
            <a:r>
              <a:rPr lang="es-ES_tradnl" dirty="0">
                <a:solidFill>
                  <a:srgbClr val="C00000"/>
                </a:solidFill>
                <a:effectLst>
                  <a:outerShdw blurRad="38100" dist="38100" dir="2700000" algn="tl">
                    <a:srgbClr val="000000">
                      <a:alpha val="43137"/>
                    </a:srgbClr>
                  </a:outerShdw>
                </a:effectLst>
              </a:rPr>
              <a:t> </a:t>
            </a:r>
            <a:r>
              <a:rPr lang="es-ES_tradnl" sz="4000" dirty="0">
                <a:solidFill>
                  <a:srgbClr val="C00000"/>
                </a:solidFill>
                <a:effectLst>
                  <a:outerShdw blurRad="38100" dist="38100" dir="2700000" algn="tl">
                    <a:srgbClr val="000000">
                      <a:alpha val="43137"/>
                    </a:srgbClr>
                  </a:outerShdw>
                </a:effectLst>
                <a:latin typeface="+mn-lt"/>
              </a:rPr>
              <a:t>REFLEJA</a:t>
            </a:r>
          </a:p>
        </p:txBody>
      </p:sp>
      <p:sp>
        <p:nvSpPr>
          <p:cNvPr id="3" name="2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7607279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ext Box 2"/>
          <p:cNvSpPr txBox="1">
            <a:spLocks noChangeArrowheads="1"/>
          </p:cNvSpPr>
          <p:nvPr/>
        </p:nvSpPr>
        <p:spPr bwMode="auto">
          <a:xfrm>
            <a:off x="1785938" y="219075"/>
            <a:ext cx="6337300" cy="1228725"/>
          </a:xfrm>
          <a:prstGeom prst="rect">
            <a:avLst/>
          </a:prstGeom>
          <a:gradFill rotWithShape="1">
            <a:gsLst>
              <a:gs pos="0">
                <a:schemeClr val="bg1"/>
              </a:gs>
              <a:gs pos="100000">
                <a:schemeClr val="bg2"/>
              </a:gs>
            </a:gsLst>
            <a:lin ang="2700000" scaled="1"/>
          </a:gradFill>
          <a:ln w="57150">
            <a:solidFill>
              <a:schemeClr val="tx1"/>
            </a:solidFill>
            <a:miter lim="800000"/>
            <a:headEnd/>
            <a:tailEnd/>
          </a:ln>
          <a:effectLst>
            <a:outerShdw dist="107763" dir="2700000" algn="ctr" rotWithShape="0">
              <a:schemeClr val="tx1">
                <a:alpha val="50000"/>
              </a:schemeClr>
            </a:outerShdw>
          </a:effectLst>
        </p:spPr>
        <p:txBody>
          <a:bodyPr/>
          <a:lstStyle>
            <a:defPPr>
              <a:defRPr lang="es-ES"/>
            </a:defPPr>
            <a:lvl1pPr algn="ctr">
              <a:buFont typeface="Wingdings" pitchFamily="2" charset="2"/>
              <a:buNone/>
              <a:defRPr sz="3600" b="1">
                <a:solidFill>
                  <a:srgbClr val="C00000"/>
                </a:solidFill>
                <a:latin typeface="Arial"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r>
              <a:rPr lang="es-ES_tradnl" dirty="0"/>
              <a:t>Características del método científico</a:t>
            </a:r>
            <a:endParaRPr lang="es-ES" dirty="0"/>
          </a:p>
        </p:txBody>
      </p:sp>
      <p:sp>
        <p:nvSpPr>
          <p:cNvPr id="15363" name="Text Box 3"/>
          <p:cNvSpPr txBox="1">
            <a:spLocks noChangeArrowheads="1"/>
          </p:cNvSpPr>
          <p:nvPr/>
        </p:nvSpPr>
        <p:spPr bwMode="auto">
          <a:xfrm>
            <a:off x="1522584" y="2348967"/>
            <a:ext cx="7112446" cy="3816338"/>
          </a:xfrm>
          <a:prstGeom prst="rect">
            <a:avLst/>
          </a:prstGeom>
          <a:solidFill>
            <a:schemeClr val="bg2"/>
          </a:solidFill>
          <a:ln w="38100">
            <a:noFill/>
            <a:miter lim="800000"/>
            <a:headEnd/>
            <a:tailEnd/>
          </a:ln>
        </p:spPr>
        <p:txBody>
          <a:bodyPr/>
          <a:lstStyle>
            <a:lvl1pPr marL="342900" indent="-342900" eaLnBrk="0" hangingPunct="0">
              <a:defRPr sz="2000" b="1">
                <a:solidFill>
                  <a:schemeClr val="accent2"/>
                </a:solidFill>
                <a:latin typeface="Century Gothic" pitchFamily="34"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pPr algn="l">
              <a:lnSpc>
                <a:spcPct val="80000"/>
              </a:lnSpc>
              <a:spcBef>
                <a:spcPct val="20000"/>
              </a:spcBef>
              <a:buClr>
                <a:srgbClr val="C00000"/>
              </a:buClr>
              <a:buSzPct val="90000"/>
              <a:buFont typeface="Wingdings" pitchFamily="2" charset="2"/>
              <a:buChar char="n"/>
            </a:pPr>
            <a:r>
              <a:rPr lang="es-ES_tradnl" sz="3200">
                <a:solidFill>
                  <a:srgbClr val="000000"/>
                </a:solidFill>
                <a:latin typeface="Arial" pitchFamily="34" charset="0"/>
              </a:rPr>
              <a:t>Claridad</a:t>
            </a:r>
          </a:p>
          <a:p>
            <a:pPr algn="l">
              <a:lnSpc>
                <a:spcPct val="80000"/>
              </a:lnSpc>
              <a:spcBef>
                <a:spcPct val="20000"/>
              </a:spcBef>
              <a:buClr>
                <a:srgbClr val="C00000"/>
              </a:buClr>
              <a:buSzPct val="90000"/>
              <a:buFont typeface="Wingdings" pitchFamily="2" charset="2"/>
              <a:buChar char="n"/>
            </a:pPr>
            <a:r>
              <a:rPr lang="es-ES_tradnl" sz="3200">
                <a:solidFill>
                  <a:srgbClr val="000000"/>
                </a:solidFill>
                <a:latin typeface="Arial" pitchFamily="34" charset="0"/>
              </a:rPr>
              <a:t>Determinación</a:t>
            </a:r>
          </a:p>
          <a:p>
            <a:pPr algn="l">
              <a:lnSpc>
                <a:spcPct val="80000"/>
              </a:lnSpc>
              <a:spcBef>
                <a:spcPct val="20000"/>
              </a:spcBef>
              <a:buClr>
                <a:srgbClr val="C00000"/>
              </a:buClr>
              <a:buSzPct val="90000"/>
              <a:buFont typeface="Wingdings" pitchFamily="2" charset="2"/>
              <a:buChar char="n"/>
            </a:pPr>
            <a:r>
              <a:rPr lang="es-ES_tradnl" sz="3200">
                <a:solidFill>
                  <a:srgbClr val="000000"/>
                </a:solidFill>
                <a:latin typeface="Arial" pitchFamily="34" charset="0"/>
              </a:rPr>
              <a:t>Dirección a un fin</a:t>
            </a:r>
          </a:p>
          <a:p>
            <a:pPr algn="l">
              <a:lnSpc>
                <a:spcPct val="80000"/>
              </a:lnSpc>
              <a:spcBef>
                <a:spcPct val="20000"/>
              </a:spcBef>
              <a:buClr>
                <a:srgbClr val="C00000"/>
              </a:buClr>
              <a:buSzPct val="90000"/>
              <a:buFont typeface="Wingdings" pitchFamily="2" charset="2"/>
              <a:buChar char="n"/>
            </a:pPr>
            <a:r>
              <a:rPr lang="es-ES_tradnl" sz="3200">
                <a:solidFill>
                  <a:srgbClr val="000000"/>
                </a:solidFill>
                <a:latin typeface="Arial" pitchFamily="34" charset="0"/>
              </a:rPr>
              <a:t>Capacidad para lograr el fin</a:t>
            </a:r>
          </a:p>
          <a:p>
            <a:pPr algn="l">
              <a:lnSpc>
                <a:spcPct val="80000"/>
              </a:lnSpc>
              <a:spcBef>
                <a:spcPct val="20000"/>
              </a:spcBef>
              <a:buClr>
                <a:srgbClr val="C00000"/>
              </a:buClr>
              <a:buSzPct val="90000"/>
              <a:buFont typeface="Wingdings" pitchFamily="2" charset="2"/>
              <a:buChar char="n"/>
            </a:pPr>
            <a:r>
              <a:rPr lang="es-ES_tradnl" sz="3200">
                <a:solidFill>
                  <a:srgbClr val="000000"/>
                </a:solidFill>
                <a:latin typeface="Arial" pitchFamily="34" charset="0"/>
              </a:rPr>
              <a:t>Capacidad para  asegurar el resultado</a:t>
            </a:r>
          </a:p>
          <a:p>
            <a:pPr algn="l">
              <a:lnSpc>
                <a:spcPct val="80000"/>
              </a:lnSpc>
              <a:spcBef>
                <a:spcPct val="20000"/>
              </a:spcBef>
              <a:buClr>
                <a:srgbClr val="C00000"/>
              </a:buClr>
              <a:buSzPct val="90000"/>
              <a:buFont typeface="Wingdings" pitchFamily="2" charset="2"/>
              <a:buChar char="n"/>
            </a:pPr>
            <a:r>
              <a:rPr lang="es-ES_tradnl" sz="3200">
                <a:solidFill>
                  <a:srgbClr val="000000"/>
                </a:solidFill>
                <a:latin typeface="Arial" pitchFamily="34" charset="0"/>
              </a:rPr>
              <a:t>Capacidad para dar otros resultados</a:t>
            </a:r>
            <a:endParaRPr lang="es-MX" sz="3200">
              <a:solidFill>
                <a:srgbClr val="000000"/>
              </a:solidFill>
              <a:latin typeface="Arial" pitchFamily="34" charset="0"/>
            </a:endParaRPr>
          </a:p>
        </p:txBody>
      </p:sp>
      <p:pic>
        <p:nvPicPr>
          <p:cNvPr id="15364" name="Picture 23" descr="AG00041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435475" y="1685925"/>
            <a:ext cx="576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Documents and Settings\Administrador\Escritorio\Imagen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307" y="1196752"/>
            <a:ext cx="1225550" cy="346149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1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31286285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Dr. C. Zeidy Sandra López Collazo</a:t>
            </a:r>
            <a:endParaRPr lang="es-ES"/>
          </a:p>
        </p:txBody>
      </p:sp>
      <p:sp>
        <p:nvSpPr>
          <p:cNvPr id="3" name="2 Rectángulo"/>
          <p:cNvSpPr/>
          <p:nvPr/>
        </p:nvSpPr>
        <p:spPr>
          <a:xfrm>
            <a:off x="2771800" y="404663"/>
            <a:ext cx="4572000" cy="830997"/>
          </a:xfrm>
          <a:prstGeom prst="rect">
            <a:avLst/>
          </a:prstGeom>
          <a:solidFill>
            <a:srgbClr val="12EFF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rtlCol="0" anchor="ctr">
            <a:spAutoFit/>
          </a:bodyPr>
          <a:lstStyle/>
          <a:p>
            <a:pPr algn="ctr" eaLnBrk="0" hangingPunct="0">
              <a:buClr>
                <a:schemeClr val="bg2"/>
              </a:buClr>
            </a:pPr>
            <a:r>
              <a:rPr lang="es-ES" sz="2400" b="1" dirty="0" smtClean="0"/>
              <a:t>MÉTODO FILOSÓFICO GENERAL DIALÉCTICO-MATERIALISTA </a:t>
            </a:r>
            <a:endParaRPr lang="es-ES_tradnl" sz="2400" b="1" dirty="0"/>
          </a:p>
        </p:txBody>
      </p:sp>
      <p:sp>
        <p:nvSpPr>
          <p:cNvPr id="4" name="3 Rectángulo"/>
          <p:cNvSpPr/>
          <p:nvPr/>
        </p:nvSpPr>
        <p:spPr>
          <a:xfrm>
            <a:off x="1529633" y="1443840"/>
            <a:ext cx="7434855" cy="4893647"/>
          </a:xfrm>
          <a:prstGeom prst="rect">
            <a:avLst/>
          </a:prstGeom>
          <a:solidFill>
            <a:schemeClr val="accent5">
              <a:lumMod val="20000"/>
              <a:lumOff val="80000"/>
            </a:schemeClr>
          </a:solidFill>
        </p:spPr>
        <p:txBody>
          <a:bodyPr wrap="square">
            <a:spAutoFit/>
          </a:bodyPr>
          <a:lstStyle/>
          <a:p>
            <a:r>
              <a:rPr lang="es-ES" sz="2400" b="1" dirty="0" smtClean="0"/>
              <a:t>Constituye </a:t>
            </a:r>
            <a:r>
              <a:rPr lang="es-ES" sz="2400" b="1" dirty="0"/>
              <a:t>una herramienta fundamental durante todo el proceso de cualquier investigación científica. </a:t>
            </a:r>
            <a:endParaRPr lang="es-ES" sz="2400" b="1" dirty="0" smtClean="0"/>
          </a:p>
          <a:p>
            <a:endParaRPr lang="es-ES" sz="2400" b="1" dirty="0"/>
          </a:p>
          <a:p>
            <a:r>
              <a:rPr lang="es-ES" sz="2400" b="1" dirty="0" smtClean="0"/>
              <a:t>Su </a:t>
            </a:r>
            <a:r>
              <a:rPr lang="es-ES" sz="2400" b="1" dirty="0"/>
              <a:t>empleo significa </a:t>
            </a:r>
            <a:r>
              <a:rPr lang="es-ES" sz="2400" b="1" u="sng" dirty="0"/>
              <a:t>concebir el desarrollo en todas sus dimensiones y vínculos teórico-prácticos</a:t>
            </a:r>
            <a:r>
              <a:rPr lang="es-ES" sz="2400" b="1" dirty="0"/>
              <a:t>, asumiendo las contradicciones que son inherentes a los objetos y fenómenos de la realidad que se investiga en toda su integralidad y en sus múltiples relaciones, lo que posibilita </a:t>
            </a:r>
            <a:r>
              <a:rPr lang="es-ES" sz="2400" b="1" u="sng" dirty="0"/>
              <a:t>adoptar posiciones objetivas y basadas en la lógica de la ciencia</a:t>
            </a:r>
            <a:r>
              <a:rPr lang="es-ES" sz="2400" b="1" dirty="0"/>
              <a:t>. </a:t>
            </a:r>
            <a:endParaRPr lang="es-ES" sz="2400" b="1" dirty="0" smtClean="0"/>
          </a:p>
          <a:p>
            <a:r>
              <a:rPr lang="es-ES" sz="2400" b="1" dirty="0" smtClean="0"/>
              <a:t>Este </a:t>
            </a:r>
            <a:r>
              <a:rPr lang="es-ES" sz="2400" b="1" dirty="0"/>
              <a:t>método, por su carácter integral y generalizador, </a:t>
            </a:r>
            <a:r>
              <a:rPr lang="es-ES" sz="2400" b="1" u="sng" dirty="0"/>
              <a:t>encabeza el listado de métodos a declarar en esta parte del diseño </a:t>
            </a:r>
            <a:r>
              <a:rPr lang="es-ES" sz="2400" b="1" u="sng" dirty="0" smtClean="0"/>
              <a:t>metodológico</a:t>
            </a:r>
            <a:r>
              <a:rPr lang="es-ES" sz="2400" b="1" dirty="0" smtClean="0"/>
              <a:t>. </a:t>
            </a:r>
            <a:endParaRPr lang="es-ES_tradnl" sz="2400" b="1" dirty="0"/>
          </a:p>
        </p:txBody>
      </p:sp>
      <p:pic>
        <p:nvPicPr>
          <p:cNvPr id="5" name="Picture 5" descr="C:\Documents and Settings\Administrador\Escritorio\Imagen1.jp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2128569"/>
            <a:ext cx="1278113" cy="352418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104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Dr. C. Zeidy Sandra López Collazo</a:t>
            </a:r>
            <a:endParaRPr lang="es-ES"/>
          </a:p>
        </p:txBody>
      </p:sp>
      <p:sp>
        <p:nvSpPr>
          <p:cNvPr id="3" name="Rectangle 21"/>
          <p:cNvSpPr>
            <a:spLocks noChangeArrowheads="1"/>
          </p:cNvSpPr>
          <p:nvPr/>
        </p:nvSpPr>
        <p:spPr bwMode="auto">
          <a:xfrm>
            <a:off x="323528" y="116632"/>
            <a:ext cx="8568951" cy="1152128"/>
          </a:xfrm>
          <a:prstGeom prst="rect">
            <a:avLst/>
          </a:prstGeom>
          <a:gradFill rotWithShape="1">
            <a:gsLst>
              <a:gs pos="0">
                <a:schemeClr val="bg1"/>
              </a:gs>
              <a:gs pos="100000">
                <a:schemeClr val="bg2"/>
              </a:gs>
            </a:gsLst>
            <a:lin ang="2700000" scaled="1"/>
          </a:gradFill>
          <a:ln w="57150">
            <a:solidFill>
              <a:schemeClr val="tx1"/>
            </a:solidFill>
            <a:miter lim="800000"/>
            <a:headEnd/>
            <a:tailEnd/>
          </a:ln>
          <a:effectLst>
            <a:outerShdw dist="107763" dir="2700000" algn="ctr" rotWithShape="0">
              <a:schemeClr val="tx1">
                <a:alpha val="50000"/>
              </a:schemeClr>
            </a:outerShdw>
          </a:effectLst>
          <a:extLst/>
        </p:spPr>
        <p:txBody>
          <a:bodyPr/>
          <a:lstStyle/>
          <a:p>
            <a:pPr algn="ctr">
              <a:buFont typeface="Wingdings" pitchFamily="2" charset="2"/>
              <a:buNone/>
            </a:pPr>
            <a:r>
              <a:rPr lang="es-ES_tradnl" sz="3400" b="1" dirty="0">
                <a:latin typeface="+mj-lt"/>
              </a:rPr>
              <a:t>En el </a:t>
            </a:r>
            <a:r>
              <a:rPr lang="es-ES_tradnl" sz="3400" b="1" dirty="0">
                <a:solidFill>
                  <a:srgbClr val="C00000"/>
                </a:solidFill>
                <a:effectLst>
                  <a:outerShdw blurRad="38100" dist="38100" dir="2700000" algn="tl">
                    <a:srgbClr val="000000">
                      <a:alpha val="43137"/>
                    </a:srgbClr>
                  </a:outerShdw>
                </a:effectLst>
                <a:latin typeface="+mj-lt"/>
              </a:rPr>
              <a:t>conocimiento científico </a:t>
            </a:r>
            <a:r>
              <a:rPr lang="es-ES_tradnl" sz="3400" b="1" dirty="0">
                <a:latin typeface="+mj-lt"/>
              </a:rPr>
              <a:t>se distinguen dos niveles: </a:t>
            </a:r>
            <a:r>
              <a:rPr lang="es-ES_tradnl" sz="3400" b="1" dirty="0" smtClean="0">
                <a:solidFill>
                  <a:srgbClr val="C00000"/>
                </a:solidFill>
                <a:effectLst>
                  <a:outerShdw blurRad="38100" dist="38100" dir="2700000" algn="tl">
                    <a:srgbClr val="000000">
                      <a:alpha val="43137"/>
                    </a:srgbClr>
                  </a:outerShdw>
                </a:effectLst>
                <a:latin typeface="+mj-lt"/>
              </a:rPr>
              <a:t>el </a:t>
            </a:r>
            <a:r>
              <a:rPr lang="es-ES_tradnl" sz="3400" b="1" dirty="0">
                <a:solidFill>
                  <a:srgbClr val="C00000"/>
                </a:solidFill>
                <a:effectLst>
                  <a:outerShdw blurRad="38100" dist="38100" dir="2700000" algn="tl">
                    <a:srgbClr val="000000">
                      <a:alpha val="43137"/>
                    </a:srgbClr>
                  </a:outerShdw>
                </a:effectLst>
                <a:latin typeface="+mj-lt"/>
              </a:rPr>
              <a:t>nivel empírico y el nivel </a:t>
            </a:r>
            <a:r>
              <a:rPr lang="es-ES_tradnl" sz="3400" b="1" dirty="0" smtClean="0">
                <a:solidFill>
                  <a:srgbClr val="C00000"/>
                </a:solidFill>
                <a:effectLst>
                  <a:outerShdw blurRad="38100" dist="38100" dir="2700000" algn="tl">
                    <a:srgbClr val="000000">
                      <a:alpha val="43137"/>
                    </a:srgbClr>
                  </a:outerShdw>
                </a:effectLst>
                <a:latin typeface="+mj-lt"/>
              </a:rPr>
              <a:t>teórico</a:t>
            </a:r>
            <a:endParaRPr lang="es-ES_tradnl" sz="3400" b="1" dirty="0">
              <a:solidFill>
                <a:srgbClr val="C00000"/>
              </a:solidFill>
              <a:effectLst>
                <a:outerShdw blurRad="38100" dist="38100" dir="2700000" algn="tl">
                  <a:srgbClr val="000000">
                    <a:alpha val="43137"/>
                  </a:srgbClr>
                </a:outerShdw>
              </a:effectLst>
              <a:latin typeface="+mj-lt"/>
            </a:endParaRPr>
          </a:p>
        </p:txBody>
      </p:sp>
      <p:pic>
        <p:nvPicPr>
          <p:cNvPr id="19" name="Picture 2" descr="C:\Documents and Settings\Administrador\Escritorio\Imagen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233" y="1700808"/>
            <a:ext cx="7909569" cy="4680520"/>
          </a:xfrm>
          <a:prstGeom prst="rect">
            <a:avLst/>
          </a:prstGeom>
          <a:solidFill>
            <a:schemeClr val="bg2">
              <a:alpha val="90000"/>
            </a:schemeClr>
          </a:solidFill>
        </p:spPr>
      </p:pic>
      <p:pic>
        <p:nvPicPr>
          <p:cNvPr id="20" name="Picture 5" descr="C:\Documents and Settings\Administrador\Escritorio\Imagen1.jp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420888"/>
            <a:ext cx="1126232" cy="302433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190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a:xfrm>
            <a:off x="3844925" y="6453188"/>
            <a:ext cx="2895600" cy="365125"/>
          </a:xfrm>
        </p:spPr>
        <p:txBody>
          <a:bodyPr/>
          <a:lstStyle/>
          <a:p>
            <a:r>
              <a:rPr lang="es-ES" smtClean="0"/>
              <a:t>Dr. C. Zeidy Sandra López Collazo</a:t>
            </a:r>
            <a:endParaRPr lang="es-ES"/>
          </a:p>
        </p:txBody>
      </p:sp>
      <p:sp>
        <p:nvSpPr>
          <p:cNvPr id="3" name="2 Rectángulo"/>
          <p:cNvSpPr/>
          <p:nvPr/>
        </p:nvSpPr>
        <p:spPr>
          <a:xfrm>
            <a:off x="395536" y="42887"/>
            <a:ext cx="8352928" cy="1368151"/>
          </a:xfrm>
          <a:prstGeom prst="rect">
            <a:avLst/>
          </a:prstGeom>
          <a:solidFill>
            <a:srgbClr val="91AD63"/>
          </a:solidFill>
          <a:ln/>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r>
              <a:rPr lang="es-ES_tradnl" sz="3200" b="1" dirty="0" smtClean="0">
                <a:solidFill>
                  <a:schemeClr val="tx1"/>
                </a:solidFill>
                <a:effectLst>
                  <a:outerShdw blurRad="38100" dist="38100" dir="2700000" algn="tl">
                    <a:srgbClr val="000000">
                      <a:alpha val="43137"/>
                    </a:srgbClr>
                  </a:outerShdw>
                </a:effectLst>
              </a:rPr>
              <a:t>En la </a:t>
            </a:r>
            <a:r>
              <a:rPr lang="es-ES_tradnl" sz="3200" b="1" dirty="0">
                <a:solidFill>
                  <a:schemeClr val="bg1"/>
                </a:solidFill>
                <a:effectLst>
                  <a:outerShdw blurRad="38100" dist="38100" dir="2700000" algn="tl">
                    <a:srgbClr val="000000">
                      <a:alpha val="43137"/>
                    </a:srgbClr>
                  </a:outerShdw>
                </a:effectLst>
              </a:rPr>
              <a:t>investigación educativa </a:t>
            </a:r>
            <a:r>
              <a:rPr lang="es-ES_tradnl" sz="3200" b="1" dirty="0" smtClean="0">
                <a:solidFill>
                  <a:schemeClr val="tx1"/>
                </a:solidFill>
                <a:effectLst>
                  <a:outerShdw blurRad="38100" dist="38100" dir="2700000" algn="tl">
                    <a:srgbClr val="000000">
                      <a:alpha val="43137"/>
                    </a:srgbClr>
                  </a:outerShdw>
                </a:effectLst>
              </a:rPr>
              <a:t>se </a:t>
            </a:r>
            <a:r>
              <a:rPr lang="es-ES_tradnl" sz="3200" b="1" dirty="0">
                <a:solidFill>
                  <a:schemeClr val="tx1"/>
                </a:solidFill>
                <a:effectLst>
                  <a:outerShdw blurRad="38100" dist="38100" dir="2700000" algn="tl">
                    <a:srgbClr val="000000">
                      <a:alpha val="43137"/>
                    </a:srgbClr>
                  </a:outerShdw>
                </a:effectLst>
              </a:rPr>
              <a:t>distinguen dos </a:t>
            </a:r>
            <a:r>
              <a:rPr lang="es-ES_tradnl" sz="3200" b="1" dirty="0" smtClean="0">
                <a:solidFill>
                  <a:schemeClr val="tx1"/>
                </a:solidFill>
                <a:effectLst>
                  <a:outerShdw blurRad="38100" dist="38100" dir="2700000" algn="tl">
                    <a:srgbClr val="000000">
                      <a:alpha val="43137"/>
                    </a:srgbClr>
                  </a:outerShdw>
                </a:effectLst>
              </a:rPr>
              <a:t>niveles </a:t>
            </a:r>
            <a:r>
              <a:rPr lang="es-ES_tradnl" sz="3200" b="1" dirty="0">
                <a:solidFill>
                  <a:schemeClr val="tx1"/>
                </a:solidFill>
                <a:effectLst>
                  <a:outerShdw blurRad="38100" dist="38100" dir="2700000" algn="tl">
                    <a:srgbClr val="000000">
                      <a:alpha val="43137"/>
                    </a:srgbClr>
                  </a:outerShdw>
                </a:effectLst>
              </a:rPr>
              <a:t>de </a:t>
            </a:r>
            <a:r>
              <a:rPr lang="es-ES_tradnl" sz="3200" b="1" dirty="0" smtClean="0">
                <a:solidFill>
                  <a:schemeClr val="tx1"/>
                </a:solidFill>
                <a:effectLst>
                  <a:outerShdw blurRad="38100" dist="38100" dir="2700000" algn="tl">
                    <a:srgbClr val="000000">
                      <a:alpha val="43137"/>
                    </a:srgbClr>
                  </a:outerShdw>
                </a:effectLst>
              </a:rPr>
              <a:t>métodos científicos: </a:t>
            </a:r>
            <a:r>
              <a:rPr lang="es-ES_tradnl" sz="3200" b="1" dirty="0">
                <a:solidFill>
                  <a:schemeClr val="bg1"/>
                </a:solidFill>
                <a:effectLst>
                  <a:outerShdw blurRad="38100" dist="38100" dir="2700000" algn="tl">
                    <a:srgbClr val="000000">
                      <a:alpha val="43137"/>
                    </a:srgbClr>
                  </a:outerShdw>
                </a:effectLst>
              </a:rPr>
              <a:t>el nivel teórico y el nivel empírico </a:t>
            </a:r>
            <a:endParaRPr lang="es-ES" sz="3200" b="1" dirty="0">
              <a:solidFill>
                <a:schemeClr val="bg1"/>
              </a:solidFill>
              <a:effectLst>
                <a:outerShdw blurRad="38100" dist="38100" dir="2700000" algn="tl">
                  <a:srgbClr val="000000">
                    <a:alpha val="43137"/>
                  </a:srgbClr>
                </a:outerShdw>
              </a:effectLst>
            </a:endParaRPr>
          </a:p>
        </p:txBody>
      </p:sp>
      <p:pic>
        <p:nvPicPr>
          <p:cNvPr id="4" name="Picture 5" descr="C:\Documents and Settings\Administrador\Escritorio\Imagen1.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2132856"/>
            <a:ext cx="1403648" cy="446449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AutoShape 8"/>
          <p:cNvSpPr>
            <a:spLocks noChangeArrowheads="1"/>
          </p:cNvSpPr>
          <p:nvPr/>
        </p:nvSpPr>
        <p:spPr bwMode="auto">
          <a:xfrm>
            <a:off x="1763688" y="1562099"/>
            <a:ext cx="2592288" cy="1362075"/>
          </a:xfrm>
          <a:prstGeom prst="wedgeEllipseCallout">
            <a:avLst>
              <a:gd name="adj1" fmla="val 53887"/>
              <a:gd name="adj2" fmla="val 66379"/>
            </a:avLst>
          </a:prstGeom>
          <a:gradFill rotWithShape="1">
            <a:gsLst>
              <a:gs pos="0">
                <a:schemeClr val="accent3">
                  <a:lumMod val="20000"/>
                  <a:lumOff val="80000"/>
                </a:schemeClr>
              </a:gs>
              <a:gs pos="100000">
                <a:schemeClr val="accent3">
                  <a:lumMod val="20000"/>
                  <a:lumOff val="80000"/>
                </a:schemeClr>
              </a:gs>
            </a:gsLst>
            <a:lin ang="2700000" scaled="1"/>
          </a:gradFill>
          <a:ln w="57150">
            <a:solidFill>
              <a:schemeClr val="tx1"/>
            </a:solidFill>
            <a:miter lim="800000"/>
            <a:headEnd/>
            <a:tailEnd/>
          </a:ln>
          <a:effectLst>
            <a:outerShdw dist="107763" dir="2700000" algn="ctr" rotWithShape="0">
              <a:schemeClr val="tx1">
                <a:alpha val="50000"/>
              </a:schemeClr>
            </a:outerShdw>
          </a:effectLst>
        </p:spPr>
        <p:txBody>
          <a:bodyPr/>
          <a:lstStyle/>
          <a:p>
            <a:pPr algn="ctr" eaLnBrk="0" hangingPunct="0">
              <a:buFont typeface="Wingdings" pitchFamily="2" charset="2"/>
              <a:buNone/>
              <a:defRPr/>
            </a:pPr>
            <a:r>
              <a:rPr lang="es-ES_tradnl" sz="2400" b="1" dirty="0">
                <a:solidFill>
                  <a:schemeClr val="tx1"/>
                </a:solidFill>
                <a:latin typeface="+mn-lt"/>
              </a:rPr>
              <a:t>Permiten interpretar teorías</a:t>
            </a:r>
            <a:endParaRPr lang="es-ES" sz="2400" b="1" dirty="0">
              <a:solidFill>
                <a:schemeClr val="tx1"/>
              </a:solidFill>
              <a:latin typeface="+mn-lt"/>
            </a:endParaRPr>
          </a:p>
        </p:txBody>
      </p:sp>
      <p:sp>
        <p:nvSpPr>
          <p:cNvPr id="7" name="Rectangle 12"/>
          <p:cNvSpPr>
            <a:spLocks noChangeArrowheads="1"/>
          </p:cNvSpPr>
          <p:nvPr/>
        </p:nvSpPr>
        <p:spPr bwMode="auto">
          <a:xfrm>
            <a:off x="2915486" y="3356992"/>
            <a:ext cx="4608427" cy="830997"/>
          </a:xfrm>
          <a:prstGeom prst="rect">
            <a:avLst/>
          </a:prstGeom>
          <a:solidFill>
            <a:schemeClr val="accent3">
              <a:lumMod val="60000"/>
              <a:lumOff val="40000"/>
            </a:schemeClr>
          </a:solidFill>
          <a:ln w="38100">
            <a:solidFill>
              <a:schemeClr val="tx1"/>
            </a:solidFill>
            <a:miter lim="800000"/>
            <a:headEnd/>
            <a:tailEnd/>
          </a:ln>
          <a:effectLst>
            <a:outerShdw dist="107763" dir="2700000" algn="ctr" rotWithShape="0">
              <a:schemeClr val="tx1">
                <a:alpha val="50000"/>
              </a:schemeClr>
            </a:outerShdw>
          </a:effectLst>
        </p:spPr>
        <p:txBody>
          <a:bodyPr wrap="square">
            <a:spAutoFit/>
          </a:bodyPr>
          <a:lstStyle/>
          <a:p>
            <a:pPr algn="ctr" eaLnBrk="0" hangingPunct="0">
              <a:buFont typeface="Wingdings" pitchFamily="2" charset="2"/>
              <a:buNone/>
              <a:defRPr/>
            </a:pPr>
            <a:r>
              <a:rPr lang="es-ES_tradnl" sz="2400" b="1" dirty="0">
                <a:effectLst>
                  <a:outerShdw blurRad="38100" dist="38100" dir="2700000" algn="tl">
                    <a:srgbClr val="000000">
                      <a:alpha val="43137"/>
                    </a:srgbClr>
                  </a:outerShdw>
                </a:effectLst>
                <a:latin typeface="+mn-lt"/>
              </a:rPr>
              <a:t>MÉTODOS DEL NIVEL TEÓRICO </a:t>
            </a:r>
          </a:p>
          <a:p>
            <a:pPr algn="ctr" eaLnBrk="0" hangingPunct="0">
              <a:buFont typeface="Wingdings" pitchFamily="2" charset="2"/>
              <a:buNone/>
              <a:defRPr/>
            </a:pPr>
            <a:r>
              <a:rPr lang="es-ES_tradnl" sz="2400" b="1" dirty="0">
                <a:effectLst>
                  <a:outerShdw blurRad="38100" dist="38100" dir="2700000" algn="tl">
                    <a:srgbClr val="000000">
                      <a:alpha val="43137"/>
                    </a:srgbClr>
                  </a:outerShdw>
                </a:effectLst>
                <a:latin typeface="+mn-lt"/>
              </a:rPr>
              <a:t>(FUNCIONES)</a:t>
            </a:r>
            <a:endParaRPr lang="es-ES" sz="2400" b="1" dirty="0">
              <a:effectLst>
                <a:outerShdw blurRad="38100" dist="38100" dir="2700000" algn="tl">
                  <a:srgbClr val="000000">
                    <a:alpha val="43137"/>
                  </a:srgbClr>
                </a:outerShdw>
              </a:effectLst>
              <a:latin typeface="+mn-lt"/>
            </a:endParaRPr>
          </a:p>
        </p:txBody>
      </p:sp>
      <p:sp>
        <p:nvSpPr>
          <p:cNvPr id="8" name="AutoShape 13"/>
          <p:cNvSpPr>
            <a:spLocks noChangeArrowheads="1"/>
          </p:cNvSpPr>
          <p:nvPr/>
        </p:nvSpPr>
        <p:spPr bwMode="auto">
          <a:xfrm>
            <a:off x="5292725" y="4581525"/>
            <a:ext cx="3455739" cy="1871663"/>
          </a:xfrm>
          <a:prstGeom prst="wedgeEllipseCallout">
            <a:avLst>
              <a:gd name="adj1" fmla="val -45458"/>
              <a:gd name="adj2" fmla="val -66365"/>
            </a:avLst>
          </a:prstGeom>
          <a:gradFill rotWithShape="1">
            <a:gsLst>
              <a:gs pos="0">
                <a:schemeClr val="accent3">
                  <a:lumMod val="20000"/>
                  <a:lumOff val="80000"/>
                </a:schemeClr>
              </a:gs>
              <a:gs pos="100000">
                <a:schemeClr val="accent3">
                  <a:lumMod val="20000"/>
                  <a:lumOff val="80000"/>
                </a:schemeClr>
              </a:gs>
            </a:gsLst>
            <a:lin ang="2700000" scaled="1"/>
          </a:gradFill>
          <a:ln w="57150">
            <a:solidFill>
              <a:schemeClr val="tx1"/>
            </a:solidFill>
            <a:miter lim="800000"/>
            <a:headEnd/>
            <a:tailEnd/>
          </a:ln>
          <a:effectLst>
            <a:outerShdw dist="107763" dir="2700000" algn="ctr" rotWithShape="0">
              <a:schemeClr val="tx1">
                <a:alpha val="50000"/>
              </a:schemeClr>
            </a:outerShdw>
          </a:effectLst>
        </p:spPr>
        <p:txBody>
          <a:bodyPr/>
          <a:lstStyle/>
          <a:p>
            <a:pPr algn="ctr" eaLnBrk="0" hangingPunct="0">
              <a:buFont typeface="Wingdings" pitchFamily="2" charset="2"/>
              <a:buNone/>
              <a:defRPr/>
            </a:pPr>
            <a:r>
              <a:rPr lang="es-ES_tradnl" sz="2200" b="1" dirty="0">
                <a:solidFill>
                  <a:schemeClr val="tx1"/>
                </a:solidFill>
                <a:latin typeface="+mn-lt"/>
              </a:rPr>
              <a:t>Posibilitan la interpretación conceptual de los datos empíricos </a:t>
            </a:r>
            <a:endParaRPr lang="es-ES" sz="2200" b="1" dirty="0">
              <a:solidFill>
                <a:schemeClr val="tx1"/>
              </a:solidFill>
              <a:latin typeface="+mn-lt"/>
            </a:endParaRPr>
          </a:p>
          <a:p>
            <a:pPr algn="ctr" eaLnBrk="0" hangingPunct="0">
              <a:buFont typeface="Wingdings" pitchFamily="2" charset="2"/>
              <a:buNone/>
              <a:defRPr/>
            </a:pPr>
            <a:endParaRPr lang="es-ES" sz="2200" b="1" dirty="0">
              <a:solidFill>
                <a:schemeClr val="tx1"/>
              </a:solidFill>
              <a:latin typeface="+mn-lt"/>
            </a:endParaRPr>
          </a:p>
        </p:txBody>
      </p:sp>
      <p:sp>
        <p:nvSpPr>
          <p:cNvPr id="9" name="AutoShape 14"/>
          <p:cNvSpPr>
            <a:spLocks noChangeArrowheads="1"/>
          </p:cNvSpPr>
          <p:nvPr/>
        </p:nvSpPr>
        <p:spPr bwMode="auto">
          <a:xfrm>
            <a:off x="1511151" y="4581525"/>
            <a:ext cx="3708547" cy="1944688"/>
          </a:xfrm>
          <a:prstGeom prst="wedgeEllipseCallout">
            <a:avLst>
              <a:gd name="adj1" fmla="val 38571"/>
              <a:gd name="adj2" fmla="val -63582"/>
            </a:avLst>
          </a:prstGeom>
          <a:gradFill rotWithShape="1">
            <a:gsLst>
              <a:gs pos="0">
                <a:schemeClr val="accent3">
                  <a:lumMod val="20000"/>
                  <a:lumOff val="80000"/>
                </a:schemeClr>
              </a:gs>
              <a:gs pos="100000">
                <a:schemeClr val="accent3">
                  <a:lumMod val="20000"/>
                  <a:lumOff val="80000"/>
                </a:schemeClr>
              </a:gs>
            </a:gsLst>
            <a:lin ang="2700000" scaled="1"/>
          </a:gradFill>
          <a:ln w="57150">
            <a:solidFill>
              <a:schemeClr val="tx1"/>
            </a:solidFill>
            <a:miter lim="800000"/>
            <a:headEnd/>
            <a:tailEnd/>
          </a:ln>
          <a:effectLst>
            <a:outerShdw dist="107763" dir="2700000" algn="ctr" rotWithShape="0">
              <a:schemeClr val="tx1">
                <a:alpha val="50000"/>
              </a:schemeClr>
            </a:outerShdw>
          </a:effectLst>
        </p:spPr>
        <p:txBody>
          <a:bodyPr/>
          <a:lstStyle/>
          <a:p>
            <a:pPr algn="ctr" eaLnBrk="0" hangingPunct="0">
              <a:buFont typeface="Wingdings" pitchFamily="2" charset="2"/>
              <a:buNone/>
              <a:defRPr/>
            </a:pPr>
            <a:r>
              <a:rPr lang="es-ES_tradnl" sz="2000" b="1" dirty="0">
                <a:solidFill>
                  <a:schemeClr val="tx1"/>
                </a:solidFill>
                <a:latin typeface="+mn-lt"/>
              </a:rPr>
              <a:t>Posibilitan profundizar en las relaciones esenciales de los procesos no observables</a:t>
            </a:r>
          </a:p>
          <a:p>
            <a:pPr algn="ctr" eaLnBrk="0" hangingPunct="0">
              <a:buFont typeface="Wingdings" pitchFamily="2" charset="2"/>
              <a:buNone/>
              <a:defRPr/>
            </a:pPr>
            <a:endParaRPr lang="es-ES" sz="2000" b="1" dirty="0">
              <a:solidFill>
                <a:schemeClr val="tx1"/>
              </a:solidFill>
              <a:latin typeface="+mn-lt"/>
            </a:endParaRPr>
          </a:p>
        </p:txBody>
      </p:sp>
      <p:sp>
        <p:nvSpPr>
          <p:cNvPr id="10" name="AutoShape 15"/>
          <p:cNvSpPr>
            <a:spLocks noChangeArrowheads="1"/>
          </p:cNvSpPr>
          <p:nvPr/>
        </p:nvSpPr>
        <p:spPr bwMode="auto">
          <a:xfrm>
            <a:off x="5219700" y="1562100"/>
            <a:ext cx="3384748" cy="1584325"/>
          </a:xfrm>
          <a:prstGeom prst="wedgeEllipseCallout">
            <a:avLst>
              <a:gd name="adj1" fmla="val -49469"/>
              <a:gd name="adj2" fmla="val 51296"/>
            </a:avLst>
          </a:prstGeom>
          <a:gradFill rotWithShape="1">
            <a:gsLst>
              <a:gs pos="0">
                <a:schemeClr val="accent3">
                  <a:lumMod val="20000"/>
                  <a:lumOff val="80000"/>
                </a:schemeClr>
              </a:gs>
              <a:gs pos="100000">
                <a:schemeClr val="accent3">
                  <a:lumMod val="20000"/>
                  <a:lumOff val="80000"/>
                </a:schemeClr>
              </a:gs>
            </a:gsLst>
            <a:lin ang="2700000" scaled="1"/>
          </a:gradFill>
          <a:ln w="57150">
            <a:solidFill>
              <a:schemeClr val="tx1"/>
            </a:solidFill>
            <a:miter lim="800000"/>
            <a:headEnd/>
            <a:tailEnd/>
          </a:ln>
          <a:effectLst>
            <a:outerShdw dist="107763" dir="2700000" algn="ctr" rotWithShape="0">
              <a:schemeClr val="tx1">
                <a:alpha val="50000"/>
              </a:schemeClr>
            </a:outerShdw>
          </a:effectLst>
        </p:spPr>
        <p:txBody>
          <a:bodyPr/>
          <a:lstStyle/>
          <a:p>
            <a:pPr eaLnBrk="0" hangingPunct="0">
              <a:buFont typeface="Wingdings" pitchFamily="2" charset="2"/>
              <a:buNone/>
              <a:defRPr/>
            </a:pPr>
            <a:r>
              <a:rPr lang="es-ES_tradnl" sz="2000" b="1" dirty="0">
                <a:solidFill>
                  <a:schemeClr val="tx1"/>
                </a:solidFill>
                <a:latin typeface="+mn-lt"/>
              </a:rPr>
              <a:t>Se utilizan en la construcción y desarrollo de teorías </a:t>
            </a:r>
            <a:endParaRPr lang="es-ES" sz="2000" b="1" dirty="0">
              <a:solidFill>
                <a:schemeClr val="tx1"/>
              </a:solidFill>
              <a:latin typeface="+mn-lt"/>
            </a:endParaRPr>
          </a:p>
        </p:txBody>
      </p:sp>
    </p:spTree>
    <p:extLst>
      <p:ext uri="{BB962C8B-B14F-4D97-AF65-F5344CB8AC3E}">
        <p14:creationId xmlns:p14="http://schemas.microsoft.com/office/powerpoint/2010/main" val="249678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00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125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Dr. C. Zeidy Sandra López Collazo</a:t>
            </a:r>
            <a:endParaRPr lang="es-ES"/>
          </a:p>
        </p:txBody>
      </p:sp>
      <p:sp>
        <p:nvSpPr>
          <p:cNvPr id="3" name="Rectangle 1"/>
          <p:cNvSpPr>
            <a:spLocks noChangeArrowheads="1"/>
          </p:cNvSpPr>
          <p:nvPr/>
        </p:nvSpPr>
        <p:spPr bwMode="auto">
          <a:xfrm>
            <a:off x="1907704" y="1000330"/>
            <a:ext cx="6768752" cy="4031873"/>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nchor="ctr">
            <a:spAutoFit/>
          </a:bodyPr>
          <a:lstStyle/>
          <a:p>
            <a:pPr algn="just" eaLnBrk="0" hangingPunct="0">
              <a:buClr>
                <a:schemeClr val="accent3">
                  <a:lumMod val="75000"/>
                </a:schemeClr>
              </a:buClr>
              <a:buFontTx/>
              <a:buChar char="•"/>
            </a:pPr>
            <a:r>
              <a:rPr lang="es-ES_tradnl" sz="3200" b="1" dirty="0" smtClean="0">
                <a:ea typeface="Calibri" pitchFamily="34" charset="0"/>
                <a:cs typeface="Times New Roman" pitchFamily="18" charset="0"/>
              </a:rPr>
              <a:t>Histórico lógico</a:t>
            </a:r>
            <a:endParaRPr lang="es-ES" sz="3200" b="1" dirty="0">
              <a:ea typeface="Calibri" pitchFamily="34" charset="0"/>
              <a:cs typeface="Times New Roman" pitchFamily="18" charset="0"/>
            </a:endParaRPr>
          </a:p>
          <a:p>
            <a:pPr algn="just" eaLnBrk="0" hangingPunct="0">
              <a:buClr>
                <a:schemeClr val="accent3">
                  <a:lumMod val="75000"/>
                </a:schemeClr>
              </a:buClr>
              <a:buFontTx/>
              <a:buChar char="•"/>
            </a:pPr>
            <a:r>
              <a:rPr lang="es-ES_tradnl" sz="3200" b="1" dirty="0">
                <a:ea typeface="Calibri" pitchFamily="34" charset="0"/>
                <a:cs typeface="Times New Roman" pitchFamily="18" charset="0"/>
              </a:rPr>
              <a:t>Hipotético deductivo</a:t>
            </a:r>
            <a:endParaRPr lang="es-ES" sz="3200" b="1" dirty="0"/>
          </a:p>
          <a:p>
            <a:pPr algn="just" eaLnBrk="0" hangingPunct="0">
              <a:buClr>
                <a:schemeClr val="accent3">
                  <a:lumMod val="75000"/>
                </a:schemeClr>
              </a:buClr>
              <a:buFontTx/>
              <a:buChar char="•"/>
            </a:pPr>
            <a:r>
              <a:rPr lang="es-ES_tradnl" sz="3200" b="1" dirty="0">
                <a:cs typeface="Calibri" pitchFamily="34" charset="0"/>
              </a:rPr>
              <a:t>Genético </a:t>
            </a:r>
            <a:endParaRPr lang="es-ES" sz="3200" b="1" dirty="0"/>
          </a:p>
          <a:p>
            <a:pPr algn="just" eaLnBrk="0" hangingPunct="0">
              <a:buClr>
                <a:schemeClr val="accent3">
                  <a:lumMod val="75000"/>
                </a:schemeClr>
              </a:buClr>
              <a:buFontTx/>
              <a:buChar char="•"/>
            </a:pPr>
            <a:r>
              <a:rPr lang="es-ES_tradnl" sz="3200" b="1" dirty="0">
                <a:cs typeface="Calibri" pitchFamily="34" charset="0"/>
              </a:rPr>
              <a:t>Modelación </a:t>
            </a:r>
            <a:endParaRPr lang="es-ES" sz="3200" b="1" dirty="0"/>
          </a:p>
          <a:p>
            <a:pPr algn="just" eaLnBrk="0" hangingPunct="0">
              <a:buClr>
                <a:schemeClr val="accent3">
                  <a:lumMod val="75000"/>
                </a:schemeClr>
              </a:buClr>
              <a:buFontTx/>
              <a:buChar char="•"/>
            </a:pPr>
            <a:r>
              <a:rPr lang="es-ES_tradnl" sz="3200" b="1" dirty="0">
                <a:cs typeface="Calibri" pitchFamily="34" charset="0"/>
              </a:rPr>
              <a:t>Sistémico estructural </a:t>
            </a:r>
            <a:r>
              <a:rPr lang="es-ES_tradnl" sz="3200" b="1" dirty="0" smtClean="0">
                <a:cs typeface="Calibri" pitchFamily="34" charset="0"/>
              </a:rPr>
              <a:t>funcional</a:t>
            </a:r>
          </a:p>
          <a:p>
            <a:pPr algn="just" eaLnBrk="0" hangingPunct="0">
              <a:buClr>
                <a:schemeClr val="accent3">
                  <a:lumMod val="75000"/>
                </a:schemeClr>
              </a:buClr>
              <a:buFontTx/>
              <a:buChar char="•"/>
            </a:pPr>
            <a:r>
              <a:rPr lang="es-ES_tradnl" sz="3200" b="1" dirty="0" smtClean="0">
                <a:cs typeface="Calibri" pitchFamily="34" charset="0"/>
              </a:rPr>
              <a:t>Analítico-sintético</a:t>
            </a:r>
            <a:endParaRPr lang="es-ES" sz="3200" b="1" dirty="0"/>
          </a:p>
          <a:p>
            <a:pPr algn="just" eaLnBrk="0" hangingPunct="0">
              <a:buClr>
                <a:schemeClr val="accent3">
                  <a:lumMod val="75000"/>
                </a:schemeClr>
              </a:buClr>
              <a:buFontTx/>
              <a:buChar char="•"/>
            </a:pPr>
            <a:r>
              <a:rPr lang="es-ES_tradnl" sz="3200" b="1" dirty="0">
                <a:cs typeface="Calibri" pitchFamily="34" charset="0"/>
              </a:rPr>
              <a:t>Inductivo-deductivo</a:t>
            </a:r>
            <a:endParaRPr lang="es-ES" sz="3200" b="1" dirty="0"/>
          </a:p>
          <a:p>
            <a:pPr algn="just" eaLnBrk="0" hangingPunct="0">
              <a:buClr>
                <a:schemeClr val="accent3">
                  <a:lumMod val="75000"/>
                </a:schemeClr>
              </a:buClr>
              <a:buFontTx/>
              <a:buChar char="•"/>
            </a:pPr>
            <a:r>
              <a:rPr lang="es-ES_tradnl" sz="3200" b="1" dirty="0">
                <a:cs typeface="Calibri" pitchFamily="34" charset="0"/>
              </a:rPr>
              <a:t>Abstracción   </a:t>
            </a:r>
            <a:endParaRPr lang="es-ES_tradnl" sz="3200" b="1" dirty="0"/>
          </a:p>
        </p:txBody>
      </p:sp>
      <p:sp>
        <p:nvSpPr>
          <p:cNvPr id="4" name="Rectangle 4"/>
          <p:cNvSpPr>
            <a:spLocks noChangeArrowheads="1"/>
          </p:cNvSpPr>
          <p:nvPr/>
        </p:nvSpPr>
        <p:spPr bwMode="auto">
          <a:xfrm>
            <a:off x="2123728" y="188640"/>
            <a:ext cx="5400600" cy="584775"/>
          </a:xfrm>
          <a:prstGeom prst="rect">
            <a:avLst/>
          </a:prstGeom>
          <a:solidFill>
            <a:schemeClr val="accent3">
              <a:lumMod val="60000"/>
              <a:lumOff val="40000"/>
            </a:schemeClr>
          </a:solidFill>
          <a:ln w="38100">
            <a:solidFill>
              <a:schemeClr val="tx1"/>
            </a:solidFill>
            <a:miter lim="800000"/>
            <a:headEnd/>
            <a:tailEnd/>
          </a:ln>
          <a:effectLst>
            <a:outerShdw dist="107763" dir="2700000" algn="ctr" rotWithShape="0">
              <a:schemeClr val="tx1">
                <a:alpha val="50000"/>
              </a:schemeClr>
            </a:outerShdw>
          </a:effectLst>
        </p:spPr>
        <p:txBody>
          <a:bodyPr wrap="square">
            <a:spAutoFit/>
          </a:bodyPr>
          <a:lstStyle/>
          <a:p>
            <a:pPr algn="ctr" eaLnBrk="0" hangingPunct="0">
              <a:buFont typeface="Wingdings" pitchFamily="2" charset="2"/>
              <a:buNone/>
            </a:pPr>
            <a:r>
              <a:rPr lang="es-ES" sz="3200" b="1" dirty="0">
                <a:solidFill>
                  <a:schemeClr val="tx1"/>
                </a:solidFill>
                <a:effectLst>
                  <a:outerShdw blurRad="38100" dist="38100" dir="2700000" algn="tl">
                    <a:srgbClr val="000000">
                      <a:alpha val="43137"/>
                    </a:srgbClr>
                  </a:outerShdw>
                </a:effectLst>
              </a:rPr>
              <a:t>MÉTODOS DEL NIVEL TEÓRICO</a:t>
            </a:r>
          </a:p>
        </p:txBody>
      </p:sp>
      <p:pic>
        <p:nvPicPr>
          <p:cNvPr id="5" name="Picture 5" descr="C:\Documents and Settings\Administrador\Escritorio\Imagen1.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710" y="784019"/>
            <a:ext cx="1403648" cy="415714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2290" name="Picture 2" descr="G:\BIBLIOTECAS\Mis imágenes\índice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8040" y="104368"/>
            <a:ext cx="797403" cy="948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6 Rectángulo"/>
          <p:cNvSpPr/>
          <p:nvPr/>
        </p:nvSpPr>
        <p:spPr>
          <a:xfrm>
            <a:off x="188169" y="5517232"/>
            <a:ext cx="2223591" cy="954107"/>
          </a:xfrm>
          <a:prstGeom prst="rect">
            <a:avLst/>
          </a:prstGeom>
          <a:solidFill>
            <a:schemeClr val="accent3">
              <a:lumMod val="60000"/>
              <a:lumOff val="40000"/>
            </a:schemeClr>
          </a:solidFill>
          <a:ln w="38100">
            <a:solidFill>
              <a:schemeClr val="tx1"/>
            </a:solidFill>
            <a:miter lim="800000"/>
            <a:headEnd/>
            <a:tailEnd/>
          </a:ln>
          <a:effectLst>
            <a:outerShdw dist="107763" dir="2700000" algn="ctr" rotWithShape="0">
              <a:schemeClr val="tx1">
                <a:alpha val="50000"/>
              </a:schemeClr>
            </a:outerShdw>
          </a:effectLst>
        </p:spPr>
        <p:txBody>
          <a:bodyPr wrap="square">
            <a:spAutoFit/>
          </a:bodyPr>
          <a:lstStyle/>
          <a:p>
            <a:pPr algn="ctr" eaLnBrk="0" hangingPunct="0">
              <a:buFont typeface="Wingdings" pitchFamily="2" charset="2"/>
              <a:buNone/>
            </a:pPr>
            <a:r>
              <a:rPr lang="es-ES" sz="2800" b="1" dirty="0">
                <a:effectLst>
                  <a:outerShdw blurRad="38100" dist="38100" dir="2700000" algn="tl">
                    <a:srgbClr val="000000">
                      <a:alpha val="43137"/>
                    </a:srgbClr>
                  </a:outerShdw>
                </a:effectLst>
              </a:rPr>
              <a:t>Revisión de</a:t>
            </a:r>
          </a:p>
          <a:p>
            <a:pPr algn="ctr" eaLnBrk="0" hangingPunct="0">
              <a:buFont typeface="Wingdings" pitchFamily="2" charset="2"/>
              <a:buNone/>
            </a:pPr>
            <a:r>
              <a:rPr lang="es-ES" sz="2800" b="1" dirty="0">
                <a:effectLst>
                  <a:outerShdw blurRad="38100" dist="38100" dir="2700000" algn="tl">
                    <a:srgbClr val="000000">
                      <a:alpha val="43137"/>
                    </a:srgbClr>
                  </a:outerShdw>
                </a:effectLst>
              </a:rPr>
              <a:t> documentos</a:t>
            </a:r>
            <a:endParaRPr lang="es-ES_tradnl" sz="2800" b="1" dirty="0">
              <a:effectLst>
                <a:outerShdw blurRad="38100" dist="38100" dir="2700000" algn="tl">
                  <a:srgbClr val="000000">
                    <a:alpha val="43137"/>
                  </a:srgbClr>
                </a:outerShdw>
              </a:effectLst>
            </a:endParaRPr>
          </a:p>
        </p:txBody>
      </p:sp>
      <p:pic>
        <p:nvPicPr>
          <p:cNvPr id="8" name="Picture 23" descr="AG00041_"/>
          <p:cNvPicPr>
            <a:picLocks noChangeAspect="1" noChangeArrowheads="1" noCrop="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55776" y="5810856"/>
            <a:ext cx="287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2892789" y="5394120"/>
            <a:ext cx="5972654" cy="1200329"/>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nchor="ctr">
            <a:spAutoFit/>
          </a:bodyPr>
          <a:lstStyle/>
          <a:p>
            <a:pPr algn="just" eaLnBrk="0" hangingPunct="0">
              <a:buClr>
                <a:schemeClr val="accent3">
                  <a:lumMod val="75000"/>
                </a:schemeClr>
              </a:buClr>
            </a:pPr>
            <a:r>
              <a:rPr lang="es-ES" b="1" dirty="0">
                <a:ea typeface="Calibri" pitchFamily="34" charset="0"/>
                <a:cs typeface="Times New Roman" pitchFamily="18" charset="0"/>
              </a:rPr>
              <a:t>También llamado análisis </a:t>
            </a:r>
            <a:r>
              <a:rPr lang="es-ES" b="1" dirty="0" smtClean="0">
                <a:ea typeface="Calibri" pitchFamily="34" charset="0"/>
                <a:cs typeface="Times New Roman" pitchFamily="18" charset="0"/>
              </a:rPr>
              <a:t>o estudio documental, </a:t>
            </a:r>
            <a:r>
              <a:rPr lang="es-ES" b="1" dirty="0">
                <a:ea typeface="Calibri" pitchFamily="34" charset="0"/>
                <a:cs typeface="Times New Roman" pitchFamily="18" charset="0"/>
              </a:rPr>
              <a:t>es para algunos un método del nivel teórico. No obstante, en la gran mayoría de las investigaciones se le sitúa en el grupo que integran  los métodos empíricos de la ciencia </a:t>
            </a:r>
            <a:endParaRPr lang="es-ES_tradnl" b="1" dirty="0">
              <a:ea typeface="Calibri" pitchFamily="34" charset="0"/>
              <a:cs typeface="Times New Roman" pitchFamily="18" charset="0"/>
            </a:endParaRPr>
          </a:p>
        </p:txBody>
      </p:sp>
    </p:spTree>
    <p:extLst>
      <p:ext uri="{BB962C8B-B14F-4D97-AF65-F5344CB8AC3E}">
        <p14:creationId xmlns:p14="http://schemas.microsoft.com/office/powerpoint/2010/main" val="154232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Dr. C. Zeidy Sandra López Collazo</a:t>
            </a:r>
            <a:endParaRPr lang="es-ES"/>
          </a:p>
        </p:txBody>
      </p:sp>
      <p:sp>
        <p:nvSpPr>
          <p:cNvPr id="3" name="Text Box 2"/>
          <p:cNvSpPr txBox="1">
            <a:spLocks noChangeArrowheads="1"/>
          </p:cNvSpPr>
          <p:nvPr/>
        </p:nvSpPr>
        <p:spPr bwMode="auto">
          <a:xfrm>
            <a:off x="228700" y="1444129"/>
            <a:ext cx="4176464" cy="2488927"/>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s-ES" sz="2200" b="1" dirty="0">
                <a:latin typeface="+mn-lt"/>
              </a:rPr>
              <a:t>Lo lógico y lo histórico se complementan y vinculan mutuamente. El método lógico debe basarse en los datos que proporciona el método histórico de manera que no constituya un simple razonamiento </a:t>
            </a:r>
            <a:r>
              <a:rPr lang="es-ES" sz="2200" b="1" dirty="0" smtClean="0">
                <a:latin typeface="+mn-lt"/>
              </a:rPr>
              <a:t>especulativo</a:t>
            </a:r>
            <a:endParaRPr lang="es-ES" sz="2200" b="1" dirty="0">
              <a:latin typeface="+mn-lt"/>
            </a:endParaRPr>
          </a:p>
        </p:txBody>
      </p:sp>
      <p:sp>
        <p:nvSpPr>
          <p:cNvPr id="4" name="Rectangle 4"/>
          <p:cNvSpPr>
            <a:spLocks noChangeArrowheads="1"/>
          </p:cNvSpPr>
          <p:nvPr/>
        </p:nvSpPr>
        <p:spPr bwMode="auto">
          <a:xfrm>
            <a:off x="2123728" y="188640"/>
            <a:ext cx="5400600" cy="584775"/>
          </a:xfrm>
          <a:prstGeom prst="rect">
            <a:avLst/>
          </a:prstGeom>
          <a:solidFill>
            <a:schemeClr val="accent3">
              <a:lumMod val="60000"/>
              <a:lumOff val="40000"/>
            </a:schemeClr>
          </a:solidFill>
          <a:ln w="38100">
            <a:solidFill>
              <a:schemeClr val="tx1"/>
            </a:solidFill>
            <a:miter lim="800000"/>
            <a:headEnd/>
            <a:tailEnd/>
          </a:ln>
          <a:effectLst>
            <a:outerShdw dist="107763" dir="2700000" algn="ctr" rotWithShape="0">
              <a:schemeClr val="tx1">
                <a:alpha val="50000"/>
              </a:schemeClr>
            </a:outerShdw>
          </a:effectLst>
        </p:spPr>
        <p:txBody>
          <a:bodyPr wrap="square">
            <a:spAutoFit/>
          </a:bodyPr>
          <a:lstStyle/>
          <a:p>
            <a:pPr algn="ctr" eaLnBrk="0" hangingPunct="0">
              <a:buFont typeface="Wingdings" pitchFamily="2" charset="2"/>
              <a:buNone/>
            </a:pPr>
            <a:r>
              <a:rPr lang="es-ES" sz="3200" b="1" dirty="0">
                <a:solidFill>
                  <a:schemeClr val="tx1"/>
                </a:solidFill>
                <a:effectLst>
                  <a:outerShdw blurRad="38100" dist="38100" dir="2700000" algn="tl">
                    <a:srgbClr val="000000">
                      <a:alpha val="43137"/>
                    </a:srgbClr>
                  </a:outerShdw>
                </a:effectLst>
              </a:rPr>
              <a:t>MÉTODOS DEL NIVEL TEÓRICO</a:t>
            </a:r>
          </a:p>
        </p:txBody>
      </p:sp>
      <p:sp>
        <p:nvSpPr>
          <p:cNvPr id="5" name="4 Rectángulo"/>
          <p:cNvSpPr/>
          <p:nvPr/>
        </p:nvSpPr>
        <p:spPr>
          <a:xfrm>
            <a:off x="1052665" y="980727"/>
            <a:ext cx="2142125" cy="461665"/>
          </a:xfrm>
          <a:prstGeom prst="rect">
            <a:avLst/>
          </a:prstGeom>
          <a:solidFill>
            <a:schemeClr val="accent3">
              <a:lumMod val="60000"/>
              <a:lumOff val="40000"/>
            </a:schemeClr>
          </a:solidFill>
        </p:spPr>
        <p:txBody>
          <a:bodyPr wrap="none">
            <a:spAutoFit/>
          </a:bodyPr>
          <a:lstStyle/>
          <a:p>
            <a:pPr algn="just" eaLnBrk="0" hangingPunct="0">
              <a:buClr>
                <a:schemeClr val="accent3">
                  <a:lumMod val="75000"/>
                </a:schemeClr>
              </a:buClr>
            </a:pPr>
            <a:r>
              <a:rPr lang="es-ES_tradnl" sz="2400" b="1" dirty="0" smtClean="0">
                <a:ea typeface="Calibri" pitchFamily="34" charset="0"/>
                <a:cs typeface="Times New Roman" pitchFamily="18" charset="0"/>
              </a:rPr>
              <a:t>Histórico lógico</a:t>
            </a:r>
            <a:endParaRPr lang="es-ES" sz="2400" b="1" dirty="0">
              <a:ea typeface="Calibri" pitchFamily="34" charset="0"/>
              <a:cs typeface="Times New Roman" pitchFamily="18" charset="0"/>
            </a:endParaRPr>
          </a:p>
        </p:txBody>
      </p:sp>
      <p:sp>
        <p:nvSpPr>
          <p:cNvPr id="6" name="Text Box 2"/>
          <p:cNvSpPr txBox="1">
            <a:spLocks noChangeArrowheads="1"/>
          </p:cNvSpPr>
          <p:nvPr/>
        </p:nvSpPr>
        <p:spPr bwMode="auto">
          <a:xfrm>
            <a:off x="4557564" y="1442392"/>
            <a:ext cx="4176464" cy="2488927"/>
          </a:xfrm>
          <a:prstGeom prst="rect">
            <a:avLst/>
          </a:prstGeom>
          <a:solidFill>
            <a:srgbClr val="FFFFFF"/>
          </a:solidFill>
          <a:ln w="9525">
            <a:solidFill>
              <a:srgbClr val="000000"/>
            </a:solidFill>
            <a:miter lim="800000"/>
            <a:headEnd/>
            <a:tailEnd/>
          </a:ln>
        </p:spPr>
        <p:txBody>
          <a:bodyPr/>
          <a:lstStyle>
            <a:defPPr>
              <a:defRPr lang="es-ES"/>
            </a:defPPr>
            <a:lvl1pPr algn="ctr">
              <a:spcAft>
                <a:spcPts val="1000"/>
              </a:spcAft>
              <a:defRPr sz="2200" b="1"/>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s-ES" dirty="0"/>
              <a:t>Toma como premisa una hipótesis y a partir de ella y siguiendo las reglas lógicas de la deducción se llega a nuevas conclusiones y predicciones empíricas, las que a su vez son sometidas a verificación</a:t>
            </a:r>
          </a:p>
        </p:txBody>
      </p:sp>
      <p:sp>
        <p:nvSpPr>
          <p:cNvPr id="7" name="6 Rectángulo"/>
          <p:cNvSpPr/>
          <p:nvPr/>
        </p:nvSpPr>
        <p:spPr>
          <a:xfrm>
            <a:off x="5025277" y="978990"/>
            <a:ext cx="2854628" cy="461665"/>
          </a:xfrm>
          <a:prstGeom prst="rect">
            <a:avLst/>
          </a:prstGeom>
          <a:solidFill>
            <a:schemeClr val="accent3">
              <a:lumMod val="60000"/>
              <a:lumOff val="40000"/>
            </a:schemeClr>
          </a:solidFill>
        </p:spPr>
        <p:txBody>
          <a:bodyPr wrap="none">
            <a:spAutoFit/>
          </a:bodyPr>
          <a:lstStyle/>
          <a:p>
            <a:pPr algn="just" eaLnBrk="0" hangingPunct="0">
              <a:buClr>
                <a:schemeClr val="accent3">
                  <a:lumMod val="75000"/>
                </a:schemeClr>
              </a:buClr>
            </a:pPr>
            <a:r>
              <a:rPr lang="es-ES_tradnl" sz="2400" b="1" dirty="0" smtClean="0"/>
              <a:t>Hipotético </a:t>
            </a:r>
            <a:r>
              <a:rPr lang="es-ES_tradnl" sz="2400" b="1" dirty="0"/>
              <a:t>deductivo</a:t>
            </a:r>
            <a:endParaRPr lang="es-ES" sz="2400" b="1" dirty="0">
              <a:ea typeface="Calibri" pitchFamily="34" charset="0"/>
              <a:cs typeface="Times New Roman" pitchFamily="18" charset="0"/>
            </a:endParaRPr>
          </a:p>
        </p:txBody>
      </p:sp>
      <p:sp>
        <p:nvSpPr>
          <p:cNvPr id="8" name="Text Box 2"/>
          <p:cNvSpPr txBox="1">
            <a:spLocks noChangeArrowheads="1"/>
          </p:cNvSpPr>
          <p:nvPr/>
        </p:nvSpPr>
        <p:spPr bwMode="auto">
          <a:xfrm>
            <a:off x="254993" y="4394721"/>
            <a:ext cx="4150171" cy="2058615"/>
          </a:xfrm>
          <a:prstGeom prst="rect">
            <a:avLst/>
          </a:prstGeom>
          <a:solidFill>
            <a:srgbClr val="FFFFFF"/>
          </a:solidFill>
          <a:ln w="9525">
            <a:solidFill>
              <a:srgbClr val="000000"/>
            </a:solidFill>
            <a:miter lim="800000"/>
            <a:headEnd/>
            <a:tailEnd/>
          </a:ln>
        </p:spPr>
        <p:txBody>
          <a:bodyPr/>
          <a:lstStyle>
            <a:defPPr>
              <a:defRPr lang="es-ES"/>
            </a:defPPr>
            <a:lvl1pPr algn="ctr">
              <a:spcAft>
                <a:spcPts val="1000"/>
              </a:spcAft>
              <a:defRPr sz="2200" b="1"/>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s-ES" dirty="0"/>
              <a:t>Estudia las leyes del desarrollo de los fenómenos educativos y las etapas de su </a:t>
            </a:r>
            <a:r>
              <a:rPr lang="es-ES" dirty="0" smtClean="0"/>
              <a:t>evolución. </a:t>
            </a:r>
            <a:r>
              <a:rPr lang="es-ES_tradnl" dirty="0"/>
              <a:t>Implica </a:t>
            </a:r>
            <a:r>
              <a:rPr lang="es-ES_tradnl" dirty="0" smtClean="0"/>
              <a:t>la </a:t>
            </a:r>
            <a:r>
              <a:rPr lang="es-ES" dirty="0" smtClean="0"/>
              <a:t>determinación </a:t>
            </a:r>
            <a:r>
              <a:rPr lang="es-ES" dirty="0"/>
              <a:t>de una célula básica del objeto de estudio</a:t>
            </a:r>
          </a:p>
        </p:txBody>
      </p:sp>
      <p:sp>
        <p:nvSpPr>
          <p:cNvPr id="9" name="8 Rectángulo"/>
          <p:cNvSpPr/>
          <p:nvPr/>
        </p:nvSpPr>
        <p:spPr>
          <a:xfrm>
            <a:off x="1619670" y="3933056"/>
            <a:ext cx="1328825" cy="461665"/>
          </a:xfrm>
          <a:prstGeom prst="rect">
            <a:avLst/>
          </a:prstGeom>
          <a:solidFill>
            <a:schemeClr val="accent3">
              <a:lumMod val="60000"/>
              <a:lumOff val="40000"/>
            </a:schemeClr>
          </a:solidFill>
        </p:spPr>
        <p:txBody>
          <a:bodyPr wrap="none">
            <a:spAutoFit/>
          </a:bodyPr>
          <a:lstStyle/>
          <a:p>
            <a:pPr algn="just" eaLnBrk="0" hangingPunct="0">
              <a:buClr>
                <a:schemeClr val="accent3">
                  <a:lumMod val="75000"/>
                </a:schemeClr>
              </a:buClr>
            </a:pPr>
            <a:r>
              <a:rPr lang="es-ES" sz="2400" b="1" dirty="0"/>
              <a:t>Genético</a:t>
            </a:r>
          </a:p>
        </p:txBody>
      </p:sp>
      <p:sp>
        <p:nvSpPr>
          <p:cNvPr id="10" name="Text Box 2"/>
          <p:cNvSpPr txBox="1">
            <a:spLocks noChangeArrowheads="1"/>
          </p:cNvSpPr>
          <p:nvPr/>
        </p:nvSpPr>
        <p:spPr bwMode="auto">
          <a:xfrm>
            <a:off x="4557565" y="4355824"/>
            <a:ext cx="4176464" cy="2097512"/>
          </a:xfrm>
          <a:prstGeom prst="rect">
            <a:avLst/>
          </a:prstGeom>
          <a:solidFill>
            <a:srgbClr val="FFFFFF"/>
          </a:solidFill>
          <a:ln w="9525">
            <a:solidFill>
              <a:srgbClr val="000000"/>
            </a:solidFill>
            <a:miter lim="800000"/>
            <a:headEnd/>
            <a:tailEnd/>
          </a:ln>
        </p:spPr>
        <p:txBody>
          <a:bodyPr/>
          <a:lstStyle>
            <a:defPPr>
              <a:defRPr lang="es-ES"/>
            </a:defPPr>
            <a:lvl1pPr algn="ctr">
              <a:spcAft>
                <a:spcPts val="1000"/>
              </a:spcAft>
              <a:defRPr sz="2200" b="1"/>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pPr>
              <a:spcAft>
                <a:spcPts val="0"/>
              </a:spcAft>
            </a:pPr>
            <a:r>
              <a:rPr lang="es-ES" dirty="0"/>
              <a:t>Es una reproducción simplificada, cumple función heurística pues permite descubrir y estudiar nuevas relaciones y cualidades del objeto de </a:t>
            </a:r>
            <a:r>
              <a:rPr lang="es-ES" dirty="0" smtClean="0"/>
              <a:t>estudio</a:t>
            </a:r>
          </a:p>
          <a:p>
            <a:pPr>
              <a:spcAft>
                <a:spcPts val="0"/>
              </a:spcAft>
            </a:pPr>
            <a:r>
              <a:rPr lang="es-ES" sz="1800" dirty="0" smtClean="0">
                <a:solidFill>
                  <a:schemeClr val="accent3">
                    <a:lumMod val="75000"/>
                  </a:schemeClr>
                </a:solidFill>
                <a:effectLst>
                  <a:outerShdw blurRad="38100" dist="38100" dir="2700000" algn="tl">
                    <a:srgbClr val="000000">
                      <a:alpha val="43137"/>
                    </a:srgbClr>
                  </a:outerShdw>
                </a:effectLst>
              </a:rPr>
              <a:t>Modelos icónicos , teóricos y analógicos</a:t>
            </a:r>
          </a:p>
          <a:p>
            <a:endParaRPr lang="es-ES" dirty="0"/>
          </a:p>
        </p:txBody>
      </p:sp>
      <p:sp>
        <p:nvSpPr>
          <p:cNvPr id="11" name="10 Rectángulo"/>
          <p:cNvSpPr/>
          <p:nvPr/>
        </p:nvSpPr>
        <p:spPr>
          <a:xfrm>
            <a:off x="5795242" y="3894159"/>
            <a:ext cx="1701107" cy="461665"/>
          </a:xfrm>
          <a:prstGeom prst="rect">
            <a:avLst/>
          </a:prstGeom>
          <a:solidFill>
            <a:schemeClr val="accent3">
              <a:lumMod val="60000"/>
              <a:lumOff val="40000"/>
            </a:schemeClr>
          </a:solidFill>
        </p:spPr>
        <p:txBody>
          <a:bodyPr wrap="none">
            <a:spAutoFit/>
          </a:bodyPr>
          <a:lstStyle/>
          <a:p>
            <a:pPr algn="just" eaLnBrk="0" hangingPunct="0">
              <a:buClr>
                <a:schemeClr val="accent3">
                  <a:lumMod val="75000"/>
                </a:schemeClr>
              </a:buClr>
            </a:pPr>
            <a:r>
              <a:rPr lang="es-ES" sz="2400" b="1" dirty="0"/>
              <a:t>Modelación</a:t>
            </a:r>
          </a:p>
        </p:txBody>
      </p:sp>
    </p:spTree>
    <p:extLst>
      <p:ext uri="{BB962C8B-B14F-4D97-AF65-F5344CB8AC3E}">
        <p14:creationId xmlns:p14="http://schemas.microsoft.com/office/powerpoint/2010/main" val="968992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Dr. C. Zeidy Sandra López Collazo</a:t>
            </a:r>
            <a:endParaRPr lang="es-ES"/>
          </a:p>
        </p:txBody>
      </p:sp>
      <p:sp>
        <p:nvSpPr>
          <p:cNvPr id="3" name="Text Box 2"/>
          <p:cNvSpPr txBox="1">
            <a:spLocks noChangeArrowheads="1"/>
          </p:cNvSpPr>
          <p:nvPr/>
        </p:nvSpPr>
        <p:spPr bwMode="auto">
          <a:xfrm>
            <a:off x="228700" y="1444129"/>
            <a:ext cx="4176464" cy="2834158"/>
          </a:xfrm>
          <a:prstGeom prst="rect">
            <a:avLst/>
          </a:prstGeom>
          <a:solidFill>
            <a:srgbClr val="FFFFFF"/>
          </a:solidFill>
          <a:ln w="9525">
            <a:solidFill>
              <a:srgbClr val="000000"/>
            </a:solidFill>
            <a:miter lim="800000"/>
            <a:headEnd/>
            <a:tailEnd/>
          </a:ln>
        </p:spPr>
        <p:txBody>
          <a:bodyPr/>
          <a:lstStyle>
            <a:defPPr>
              <a:defRPr lang="es-ES"/>
            </a:defPPr>
            <a:lvl1pPr algn="ctr">
              <a:spcAft>
                <a:spcPts val="1000"/>
              </a:spcAft>
              <a:defRPr sz="2200" b="1"/>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s-ES_tradnl" dirty="0"/>
              <a:t>Proporciona la orientación general para el estudio de los fenómenos educativos como una realidad integral formada por componentes que cumplen determinadas funciones y mantienen formas estables de interacción</a:t>
            </a:r>
            <a:endParaRPr lang="es-ES" dirty="0"/>
          </a:p>
        </p:txBody>
      </p:sp>
      <p:sp>
        <p:nvSpPr>
          <p:cNvPr id="4" name="Rectangle 4"/>
          <p:cNvSpPr>
            <a:spLocks noChangeArrowheads="1"/>
          </p:cNvSpPr>
          <p:nvPr/>
        </p:nvSpPr>
        <p:spPr bwMode="auto">
          <a:xfrm>
            <a:off x="2123728" y="188640"/>
            <a:ext cx="5400600" cy="584775"/>
          </a:xfrm>
          <a:prstGeom prst="rect">
            <a:avLst/>
          </a:prstGeom>
          <a:solidFill>
            <a:schemeClr val="accent3">
              <a:lumMod val="60000"/>
              <a:lumOff val="40000"/>
            </a:schemeClr>
          </a:solidFill>
          <a:ln w="38100">
            <a:solidFill>
              <a:schemeClr val="tx1"/>
            </a:solidFill>
            <a:miter lim="800000"/>
            <a:headEnd/>
            <a:tailEnd/>
          </a:ln>
          <a:effectLst>
            <a:outerShdw dist="107763" dir="2700000" algn="ctr" rotWithShape="0">
              <a:schemeClr val="tx1">
                <a:alpha val="50000"/>
              </a:schemeClr>
            </a:outerShdw>
          </a:effectLst>
        </p:spPr>
        <p:txBody>
          <a:bodyPr wrap="square">
            <a:spAutoFit/>
          </a:bodyPr>
          <a:lstStyle/>
          <a:p>
            <a:pPr algn="ctr" eaLnBrk="0" hangingPunct="0">
              <a:buFont typeface="Wingdings" pitchFamily="2" charset="2"/>
              <a:buNone/>
            </a:pPr>
            <a:r>
              <a:rPr lang="es-ES" sz="3200" b="1" dirty="0">
                <a:solidFill>
                  <a:schemeClr val="tx1"/>
                </a:solidFill>
                <a:effectLst>
                  <a:outerShdw blurRad="38100" dist="38100" dir="2700000" algn="tl">
                    <a:srgbClr val="000000">
                      <a:alpha val="43137"/>
                    </a:srgbClr>
                  </a:outerShdw>
                </a:effectLst>
              </a:rPr>
              <a:t>MÉTODOS DEL NIVEL TEÓRICO</a:t>
            </a:r>
          </a:p>
        </p:txBody>
      </p:sp>
      <p:sp>
        <p:nvSpPr>
          <p:cNvPr id="5" name="4 Rectángulo"/>
          <p:cNvSpPr/>
          <p:nvPr/>
        </p:nvSpPr>
        <p:spPr>
          <a:xfrm>
            <a:off x="254993" y="978989"/>
            <a:ext cx="4117153" cy="461665"/>
          </a:xfrm>
          <a:prstGeom prst="rect">
            <a:avLst/>
          </a:prstGeom>
          <a:solidFill>
            <a:schemeClr val="accent3">
              <a:lumMod val="60000"/>
              <a:lumOff val="40000"/>
            </a:schemeClr>
          </a:solidFill>
        </p:spPr>
        <p:txBody>
          <a:bodyPr wrap="none">
            <a:spAutoFit/>
          </a:bodyPr>
          <a:lstStyle/>
          <a:p>
            <a:pPr algn="ctr"/>
            <a:r>
              <a:rPr lang="es-ES_tradnl" sz="2400" b="1" dirty="0"/>
              <a:t>Sistémico estructural funcional</a:t>
            </a:r>
            <a:endParaRPr lang="es-ES" sz="2400" b="1" dirty="0"/>
          </a:p>
        </p:txBody>
      </p:sp>
      <p:sp>
        <p:nvSpPr>
          <p:cNvPr id="6" name="Text Box 2"/>
          <p:cNvSpPr txBox="1">
            <a:spLocks noChangeArrowheads="1"/>
          </p:cNvSpPr>
          <p:nvPr/>
        </p:nvSpPr>
        <p:spPr bwMode="auto">
          <a:xfrm>
            <a:off x="4557564" y="1442392"/>
            <a:ext cx="4176464" cy="3144005"/>
          </a:xfrm>
          <a:prstGeom prst="rect">
            <a:avLst/>
          </a:prstGeom>
          <a:solidFill>
            <a:srgbClr val="FFFFFF"/>
          </a:solidFill>
          <a:ln w="9525">
            <a:solidFill>
              <a:srgbClr val="000000"/>
            </a:solidFill>
            <a:miter lim="800000"/>
            <a:headEnd/>
            <a:tailEnd/>
          </a:ln>
        </p:spPr>
        <p:txBody>
          <a:bodyPr/>
          <a:lstStyle>
            <a:defPPr>
              <a:defRPr lang="es-ES"/>
            </a:defPPr>
            <a:lvl1pPr algn="ctr">
              <a:spcAft>
                <a:spcPts val="1000"/>
              </a:spcAft>
              <a:defRPr sz="2200" b="1"/>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s-ES_tradnl" sz="2000" dirty="0"/>
              <a:t>El </a:t>
            </a:r>
            <a:r>
              <a:rPr lang="es-ES_tradnl" sz="2000" u="sng" dirty="0"/>
              <a:t>análisis </a:t>
            </a:r>
            <a:r>
              <a:rPr lang="es-ES_tradnl" sz="2000" dirty="0"/>
              <a:t>es la operación intelectual que posibilita descomponer mentalmente un todo en sus partes y cualidades</a:t>
            </a:r>
            <a:r>
              <a:rPr lang="es-ES_tradnl" sz="2000" dirty="0" smtClean="0"/>
              <a:t>. La </a:t>
            </a:r>
            <a:r>
              <a:rPr lang="es-ES_tradnl" sz="2000" u="sng" dirty="0"/>
              <a:t>síntesis</a:t>
            </a:r>
            <a:r>
              <a:rPr lang="es-ES_tradnl" sz="2000" dirty="0"/>
              <a:t> es la operación inversa al análisis, establece mentalmente la unión o combinación de las partes previamente analizadas y posibilita descubrir relaciones y características generales entre los elementos de la realidad</a:t>
            </a:r>
            <a:endParaRPr lang="es-ES" sz="2000" dirty="0"/>
          </a:p>
        </p:txBody>
      </p:sp>
      <p:sp>
        <p:nvSpPr>
          <p:cNvPr id="7" name="6 Rectángulo"/>
          <p:cNvSpPr/>
          <p:nvPr/>
        </p:nvSpPr>
        <p:spPr>
          <a:xfrm>
            <a:off x="5408374" y="978990"/>
            <a:ext cx="2474845" cy="461665"/>
          </a:xfrm>
          <a:prstGeom prst="rect">
            <a:avLst/>
          </a:prstGeom>
          <a:solidFill>
            <a:schemeClr val="accent3">
              <a:lumMod val="60000"/>
              <a:lumOff val="40000"/>
            </a:schemeClr>
          </a:solidFill>
        </p:spPr>
        <p:txBody>
          <a:bodyPr wrap="none">
            <a:spAutoFit/>
          </a:bodyPr>
          <a:lstStyle/>
          <a:p>
            <a:r>
              <a:rPr lang="es-ES_tradnl" sz="2400" b="1" dirty="0"/>
              <a:t>Analítico sintético</a:t>
            </a:r>
            <a:endParaRPr lang="es-ES" sz="2400" b="1" dirty="0"/>
          </a:p>
        </p:txBody>
      </p:sp>
      <p:sp>
        <p:nvSpPr>
          <p:cNvPr id="8" name="Text Box 2"/>
          <p:cNvSpPr txBox="1">
            <a:spLocks noChangeArrowheads="1"/>
          </p:cNvSpPr>
          <p:nvPr/>
        </p:nvSpPr>
        <p:spPr bwMode="auto">
          <a:xfrm>
            <a:off x="254993" y="4776825"/>
            <a:ext cx="8479035" cy="1676511"/>
          </a:xfrm>
          <a:prstGeom prst="rect">
            <a:avLst/>
          </a:prstGeom>
          <a:solidFill>
            <a:srgbClr val="FFFFFF"/>
          </a:solidFill>
          <a:ln w="9525">
            <a:solidFill>
              <a:srgbClr val="000000"/>
            </a:solidFill>
            <a:miter lim="800000"/>
            <a:headEnd/>
            <a:tailEnd/>
          </a:ln>
        </p:spPr>
        <p:txBody>
          <a:bodyPr/>
          <a:lstStyle>
            <a:defPPr>
              <a:defRPr lang="es-ES"/>
            </a:defPPr>
            <a:lvl1pPr algn="ctr">
              <a:spcAft>
                <a:spcPts val="1000"/>
              </a:spcAft>
              <a:defRPr sz="2200" b="1"/>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s-ES_tradnl" sz="2000" dirty="0"/>
              <a:t>La </a:t>
            </a:r>
            <a:r>
              <a:rPr lang="es-ES_tradnl" sz="2000" u="sng" dirty="0"/>
              <a:t>inducción</a:t>
            </a:r>
            <a:r>
              <a:rPr lang="es-ES_tradnl" sz="2000" dirty="0"/>
              <a:t> es la forma de razonamiento por medio de la cual se pasa del conocimiento de casos particulares a un conocimiento más general, que refleja lo que hay de común en los fenómenos individuales. </a:t>
            </a:r>
            <a:r>
              <a:rPr lang="es-ES_tradnl" sz="2000" dirty="0" smtClean="0"/>
              <a:t>La </a:t>
            </a:r>
            <a:r>
              <a:rPr lang="es-ES_tradnl" sz="2000" u="sng" dirty="0"/>
              <a:t>deducción</a:t>
            </a:r>
            <a:r>
              <a:rPr lang="es-ES_tradnl" sz="2000" dirty="0"/>
              <a:t> es la forma de razonamiento mediante el cual se pasa de un conocimiento general a otro de menos generalidad. Se parte de leyes  </a:t>
            </a:r>
            <a:endParaRPr lang="es-ES" sz="2000" dirty="0"/>
          </a:p>
        </p:txBody>
      </p:sp>
      <p:sp>
        <p:nvSpPr>
          <p:cNvPr id="9" name="8 Rectángulo"/>
          <p:cNvSpPr/>
          <p:nvPr/>
        </p:nvSpPr>
        <p:spPr>
          <a:xfrm>
            <a:off x="957104" y="4298750"/>
            <a:ext cx="2719655" cy="461665"/>
          </a:xfrm>
          <a:prstGeom prst="rect">
            <a:avLst/>
          </a:prstGeom>
          <a:solidFill>
            <a:schemeClr val="accent3">
              <a:lumMod val="60000"/>
              <a:lumOff val="40000"/>
            </a:schemeClr>
          </a:solidFill>
        </p:spPr>
        <p:txBody>
          <a:bodyPr wrap="none">
            <a:spAutoFit/>
          </a:bodyPr>
          <a:lstStyle/>
          <a:p>
            <a:pPr algn="ctr"/>
            <a:r>
              <a:rPr lang="es-ES_tradnl" sz="2400" b="1" dirty="0"/>
              <a:t>Inductivo deductivo</a:t>
            </a:r>
            <a:endParaRPr lang="es-ES" sz="2400" b="1" dirty="0"/>
          </a:p>
        </p:txBody>
      </p:sp>
    </p:spTree>
    <p:extLst>
      <p:ext uri="{BB962C8B-B14F-4D97-AF65-F5344CB8AC3E}">
        <p14:creationId xmlns:p14="http://schemas.microsoft.com/office/powerpoint/2010/main" val="977204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mtClean="0"/>
              <a:t>Dr. C. Zeidy Sandra López Collazo</a:t>
            </a:r>
            <a:endParaRPr lang="es-ES"/>
          </a:p>
        </p:txBody>
      </p:sp>
      <p:grpSp>
        <p:nvGrpSpPr>
          <p:cNvPr id="6" name="7 Grupo"/>
          <p:cNvGrpSpPr>
            <a:grpSpLocks/>
          </p:cNvGrpSpPr>
          <p:nvPr/>
        </p:nvGrpSpPr>
        <p:grpSpPr bwMode="auto">
          <a:xfrm>
            <a:off x="0" y="-22225"/>
            <a:ext cx="9144000" cy="1507009"/>
            <a:chOff x="0" y="-21826"/>
            <a:chExt cx="8777044" cy="1970812"/>
          </a:xfrm>
        </p:grpSpPr>
        <p:pic>
          <p:nvPicPr>
            <p:cNvPr id="7" name="Picture 6" descr="LOGO DE LA UNIVERSIDAD DE ARTEMI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860" y="8607"/>
              <a:ext cx="1656184" cy="194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II EDICION\diseño logo.png"/>
            <p:cNvPicPr>
              <a:picLocks noChangeAspect="1" noChangeArrowheads="1"/>
            </p:cNvPicPr>
            <p:nvPr/>
          </p:nvPicPr>
          <p:blipFill>
            <a:blip r:embed="rId3"/>
            <a:srcRect/>
            <a:stretch>
              <a:fillRect/>
            </a:stretch>
          </p:blipFill>
          <p:spPr bwMode="auto">
            <a:xfrm>
              <a:off x="0" y="-12305"/>
              <a:ext cx="3995384" cy="1961291"/>
            </a:xfrm>
            <a:prstGeom prst="rect">
              <a:avLst/>
            </a:prstGeom>
            <a:solidFill>
              <a:schemeClr val="accent3"/>
            </a:solidFill>
          </p:spPr>
        </p:pic>
        <p:pic>
          <p:nvPicPr>
            <p:cNvPr id="9" name="Picture 3" descr="I:\MDidactico-Material-Didactico_8651_image.jpg"/>
            <p:cNvPicPr>
              <a:picLocks noChangeAspect="1" noChangeArrowheads="1"/>
            </p:cNvPicPr>
            <p:nvPr/>
          </p:nvPicPr>
          <p:blipFill>
            <a:blip r:embed="rId4">
              <a:extLst>
                <a:ext uri="{28A0092B-C50C-407E-A947-70E740481C1C}">
                  <a14:useLocalDpi xmlns:a14="http://schemas.microsoft.com/office/drawing/2010/main" val="0"/>
                </a:ext>
              </a:extLst>
            </a:blip>
            <a:srcRect l="8955" b="35498"/>
            <a:stretch>
              <a:fillRect/>
            </a:stretch>
          </p:blipFill>
          <p:spPr bwMode="auto">
            <a:xfrm>
              <a:off x="3989020" y="-21826"/>
              <a:ext cx="3131840" cy="197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4" name="Picture 2" descr="C:\Documents and Settings\Administrador\Escritorio\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1556792"/>
            <a:ext cx="6450141" cy="4608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751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Dr. C. Zeidy Sandra López Collazo</a:t>
            </a:r>
            <a:endParaRPr lang="es-ES"/>
          </a:p>
        </p:txBody>
      </p:sp>
      <p:sp>
        <p:nvSpPr>
          <p:cNvPr id="3" name="Text Box 2"/>
          <p:cNvSpPr txBox="1">
            <a:spLocks noChangeArrowheads="1"/>
          </p:cNvSpPr>
          <p:nvPr/>
        </p:nvSpPr>
        <p:spPr bwMode="auto">
          <a:xfrm>
            <a:off x="611560" y="1444129"/>
            <a:ext cx="7786741" cy="2632943"/>
          </a:xfrm>
          <a:prstGeom prst="rect">
            <a:avLst/>
          </a:prstGeom>
          <a:solidFill>
            <a:srgbClr val="FFFFFF"/>
          </a:solidFill>
          <a:ln w="9525">
            <a:solidFill>
              <a:srgbClr val="000000"/>
            </a:solidFill>
            <a:miter lim="800000"/>
            <a:headEnd/>
            <a:tailEnd/>
          </a:ln>
        </p:spPr>
        <p:txBody>
          <a:bodyPr/>
          <a:lstStyle>
            <a:defPPr>
              <a:defRPr lang="es-ES"/>
            </a:defPPr>
            <a:lvl1pPr algn="ctr">
              <a:spcAft>
                <a:spcPts val="1000"/>
              </a:spcAft>
              <a:defRPr sz="2200" b="1"/>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s-ES_tradnl" dirty="0"/>
              <a:t>El conocimiento transcurre en dos niveles: el conocimiento concreto sensible y el conocimiento abstracto racional o </a:t>
            </a:r>
            <a:r>
              <a:rPr lang="es-ES_tradnl" dirty="0" smtClean="0"/>
              <a:t>lógico.</a:t>
            </a:r>
          </a:p>
          <a:p>
            <a:r>
              <a:rPr lang="es-ES_tradnl" sz="2600" dirty="0"/>
              <a:t>El tránsito de lo concreto sensorial hacia lo abstracto y de ahí hacia lo concreto pensado se efectúa sobre la base de la práctica y comprende procedimientos como el análisis y la </a:t>
            </a:r>
            <a:r>
              <a:rPr lang="es-ES_tradnl" sz="2600" dirty="0" smtClean="0"/>
              <a:t>síntesis</a:t>
            </a:r>
            <a:endParaRPr lang="es-ES" dirty="0"/>
          </a:p>
        </p:txBody>
      </p:sp>
      <p:sp>
        <p:nvSpPr>
          <p:cNvPr id="4" name="Rectangle 4"/>
          <p:cNvSpPr>
            <a:spLocks noChangeArrowheads="1"/>
          </p:cNvSpPr>
          <p:nvPr/>
        </p:nvSpPr>
        <p:spPr bwMode="auto">
          <a:xfrm>
            <a:off x="2123728" y="188640"/>
            <a:ext cx="5400600" cy="584775"/>
          </a:xfrm>
          <a:prstGeom prst="rect">
            <a:avLst/>
          </a:prstGeom>
          <a:solidFill>
            <a:schemeClr val="accent3">
              <a:lumMod val="60000"/>
              <a:lumOff val="40000"/>
            </a:schemeClr>
          </a:solidFill>
          <a:ln w="38100">
            <a:solidFill>
              <a:schemeClr val="tx1"/>
            </a:solidFill>
            <a:miter lim="800000"/>
            <a:headEnd/>
            <a:tailEnd/>
          </a:ln>
          <a:effectLst>
            <a:outerShdw dist="107763" dir="2700000" algn="ctr" rotWithShape="0">
              <a:schemeClr val="tx1">
                <a:alpha val="50000"/>
              </a:schemeClr>
            </a:outerShdw>
          </a:effectLst>
        </p:spPr>
        <p:txBody>
          <a:bodyPr wrap="square">
            <a:spAutoFit/>
          </a:bodyPr>
          <a:lstStyle/>
          <a:p>
            <a:pPr algn="ctr" eaLnBrk="0" hangingPunct="0">
              <a:buFont typeface="Wingdings" pitchFamily="2" charset="2"/>
              <a:buNone/>
            </a:pPr>
            <a:r>
              <a:rPr lang="es-ES" sz="3200" b="1" dirty="0">
                <a:solidFill>
                  <a:schemeClr val="tx1"/>
                </a:solidFill>
                <a:effectLst>
                  <a:outerShdw blurRad="38100" dist="38100" dir="2700000" algn="tl">
                    <a:srgbClr val="000000">
                      <a:alpha val="43137"/>
                    </a:srgbClr>
                  </a:outerShdw>
                </a:effectLst>
              </a:rPr>
              <a:t>MÉTODOS DEL NIVEL TEÓRICO</a:t>
            </a:r>
          </a:p>
        </p:txBody>
      </p:sp>
      <p:sp>
        <p:nvSpPr>
          <p:cNvPr id="5" name="4 Rectángulo"/>
          <p:cNvSpPr/>
          <p:nvPr/>
        </p:nvSpPr>
        <p:spPr>
          <a:xfrm>
            <a:off x="3566056" y="982464"/>
            <a:ext cx="1678216" cy="461665"/>
          </a:xfrm>
          <a:prstGeom prst="rect">
            <a:avLst/>
          </a:prstGeom>
          <a:solidFill>
            <a:schemeClr val="accent3">
              <a:lumMod val="60000"/>
              <a:lumOff val="40000"/>
            </a:schemeClr>
          </a:solidFill>
        </p:spPr>
        <p:txBody>
          <a:bodyPr wrap="none">
            <a:spAutoFit/>
          </a:bodyPr>
          <a:lstStyle/>
          <a:p>
            <a:r>
              <a:rPr lang="es-ES_tradnl" sz="2400" b="1" dirty="0"/>
              <a:t>Abstracción</a:t>
            </a:r>
            <a:endParaRPr lang="es-ES" sz="2400" b="1" dirty="0"/>
          </a:p>
        </p:txBody>
      </p:sp>
      <p:sp>
        <p:nvSpPr>
          <p:cNvPr id="11" name="Text Box 2"/>
          <p:cNvSpPr txBox="1">
            <a:spLocks noChangeArrowheads="1"/>
          </p:cNvSpPr>
          <p:nvPr/>
        </p:nvSpPr>
        <p:spPr bwMode="auto">
          <a:xfrm>
            <a:off x="611560" y="4411670"/>
            <a:ext cx="2143140" cy="1000132"/>
          </a:xfrm>
          <a:prstGeom prst="rect">
            <a:avLst/>
          </a:prstGeom>
          <a:solidFill>
            <a:schemeClr val="accent3">
              <a:lumMod val="40000"/>
              <a:lumOff val="60000"/>
            </a:schemeClr>
          </a:solidFill>
          <a:ln w="9525">
            <a:noFill/>
            <a:miter lim="800000"/>
            <a:headEnd/>
            <a:tailEnd/>
          </a:ln>
          <a:scene3d>
            <a:camera prst="orthographicFront"/>
            <a:lightRig rig="threePt" dir="t"/>
          </a:scene3d>
          <a:sp3d>
            <a:bevelT prst="angle"/>
          </a:sp3d>
        </p:spPr>
        <p:txBody>
          <a:bodyPr/>
          <a:lstStyle/>
          <a:p>
            <a:pPr algn="ctr">
              <a:spcAft>
                <a:spcPts val="1000"/>
              </a:spcAft>
              <a:defRPr/>
            </a:pPr>
            <a:r>
              <a:rPr lang="es-ES" sz="2400" b="1" dirty="0">
                <a:latin typeface="Calibri" pitchFamily="34" charset="0"/>
              </a:rPr>
              <a:t>LO CONCRETO SENSORIAL</a:t>
            </a:r>
            <a:endParaRPr lang="es-ES" sz="2400" b="1" dirty="0"/>
          </a:p>
        </p:txBody>
      </p:sp>
      <p:sp>
        <p:nvSpPr>
          <p:cNvPr id="12" name="Text Box 3"/>
          <p:cNvSpPr txBox="1">
            <a:spLocks noChangeArrowheads="1"/>
          </p:cNvSpPr>
          <p:nvPr/>
        </p:nvSpPr>
        <p:spPr bwMode="auto">
          <a:xfrm>
            <a:off x="3397642" y="4411670"/>
            <a:ext cx="2286016" cy="571504"/>
          </a:xfrm>
          <a:prstGeom prst="rect">
            <a:avLst/>
          </a:prstGeom>
          <a:solidFill>
            <a:schemeClr val="accent3">
              <a:lumMod val="40000"/>
              <a:lumOff val="60000"/>
            </a:schemeClr>
          </a:solidFill>
          <a:ln w="9525">
            <a:noFill/>
            <a:miter lim="800000"/>
            <a:headEnd/>
            <a:tailEnd/>
          </a:ln>
          <a:scene3d>
            <a:camera prst="orthographicFront"/>
            <a:lightRig rig="threePt" dir="t"/>
          </a:scene3d>
          <a:sp3d>
            <a:bevelT w="152400" h="50800" prst="softRound"/>
          </a:sp3d>
        </p:spPr>
        <p:txBody>
          <a:bodyPr/>
          <a:lstStyle/>
          <a:p>
            <a:pPr algn="ctr">
              <a:spcAft>
                <a:spcPts val="1000"/>
              </a:spcAft>
              <a:defRPr/>
            </a:pPr>
            <a:r>
              <a:rPr lang="es-ES" sz="2400" b="1" dirty="0">
                <a:latin typeface="Calibri" pitchFamily="34" charset="0"/>
              </a:rPr>
              <a:t>LO ABSTRACTO</a:t>
            </a:r>
            <a:endParaRPr lang="es-ES" sz="2400" b="1" dirty="0"/>
          </a:p>
        </p:txBody>
      </p:sp>
      <p:sp>
        <p:nvSpPr>
          <p:cNvPr id="13" name="Text Box 4"/>
          <p:cNvSpPr txBox="1">
            <a:spLocks noChangeArrowheads="1"/>
          </p:cNvSpPr>
          <p:nvPr/>
        </p:nvSpPr>
        <p:spPr bwMode="auto">
          <a:xfrm>
            <a:off x="6326600" y="4411670"/>
            <a:ext cx="2071702" cy="928694"/>
          </a:xfrm>
          <a:prstGeom prst="rect">
            <a:avLst/>
          </a:prstGeom>
          <a:solidFill>
            <a:schemeClr val="accent3">
              <a:lumMod val="40000"/>
              <a:lumOff val="60000"/>
            </a:schemeClr>
          </a:solidFill>
          <a:ln w="9525">
            <a:noFill/>
            <a:miter lim="800000"/>
            <a:headEnd/>
            <a:tailEnd/>
          </a:ln>
          <a:scene3d>
            <a:camera prst="orthographicFront"/>
            <a:lightRig rig="threePt" dir="t"/>
          </a:scene3d>
          <a:sp3d>
            <a:bevelT w="101600" prst="riblet"/>
          </a:sp3d>
        </p:spPr>
        <p:txBody>
          <a:bodyPr/>
          <a:lstStyle/>
          <a:p>
            <a:pPr algn="ctr">
              <a:spcAft>
                <a:spcPts val="1000"/>
              </a:spcAft>
              <a:defRPr/>
            </a:pPr>
            <a:r>
              <a:rPr lang="es-ES" sz="2400" b="1" dirty="0">
                <a:latin typeface="Calibri" pitchFamily="34" charset="0"/>
              </a:rPr>
              <a:t>LO CONCRETO PENSADO</a:t>
            </a:r>
            <a:endParaRPr lang="es-ES" sz="2400" b="1" dirty="0"/>
          </a:p>
        </p:txBody>
      </p:sp>
      <p:sp>
        <p:nvSpPr>
          <p:cNvPr id="14" name="AutoShape 5"/>
          <p:cNvSpPr>
            <a:spLocks noChangeArrowheads="1"/>
          </p:cNvSpPr>
          <p:nvPr/>
        </p:nvSpPr>
        <p:spPr bwMode="auto">
          <a:xfrm rot="20854846">
            <a:off x="1786334" y="5307025"/>
            <a:ext cx="2425700" cy="661988"/>
          </a:xfrm>
          <a:prstGeom prst="curvedUpArrow">
            <a:avLst>
              <a:gd name="adj1" fmla="val 37745"/>
              <a:gd name="adj2" fmla="val 125823"/>
              <a:gd name="adj3" fmla="val 33333"/>
            </a:avLst>
          </a:prstGeom>
          <a:solidFill>
            <a:srgbClr val="008000"/>
          </a:solidFill>
          <a:ln w="9525">
            <a:solidFill>
              <a:srgbClr val="000000"/>
            </a:solidFill>
            <a:miter lim="800000"/>
            <a:headEnd/>
            <a:tailEnd/>
          </a:ln>
        </p:spPr>
        <p:txBody>
          <a:bodyPr/>
          <a:lstStyle/>
          <a:p>
            <a:endParaRPr lang="es-ES"/>
          </a:p>
        </p:txBody>
      </p:sp>
      <p:sp>
        <p:nvSpPr>
          <p:cNvPr id="15" name="AutoShape 5"/>
          <p:cNvSpPr>
            <a:spLocks noChangeArrowheads="1"/>
          </p:cNvSpPr>
          <p:nvPr/>
        </p:nvSpPr>
        <p:spPr bwMode="auto">
          <a:xfrm rot="153910">
            <a:off x="4872578" y="5346859"/>
            <a:ext cx="2867025" cy="752776"/>
          </a:xfrm>
          <a:prstGeom prst="curvedUpArrow">
            <a:avLst>
              <a:gd name="adj1" fmla="val 37708"/>
              <a:gd name="adj2" fmla="val 125748"/>
              <a:gd name="adj3" fmla="val 33333"/>
            </a:avLst>
          </a:prstGeom>
          <a:solidFill>
            <a:srgbClr val="008000"/>
          </a:solidFill>
          <a:ln w="9525">
            <a:solidFill>
              <a:srgbClr val="000000"/>
            </a:solidFill>
            <a:miter lim="800000"/>
            <a:headEnd/>
            <a:tailEnd/>
          </a:ln>
        </p:spPr>
        <p:txBody>
          <a:bodyPr/>
          <a:lstStyle/>
          <a:p>
            <a:endParaRPr lang="es-ES"/>
          </a:p>
        </p:txBody>
      </p:sp>
    </p:spTree>
    <p:extLst>
      <p:ext uri="{BB962C8B-B14F-4D97-AF65-F5344CB8AC3E}">
        <p14:creationId xmlns:p14="http://schemas.microsoft.com/office/powerpoint/2010/main" val="3907219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Dr. C. Zeidy Sandra López Collazo</a:t>
            </a:r>
            <a:endParaRPr lang="es-E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5428"/>
            <a:ext cx="7164288" cy="377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059881"/>
            <a:ext cx="3825358" cy="27014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6021094" y="5149010"/>
            <a:ext cx="2952327" cy="523220"/>
          </a:xfrm>
          <a:prstGeom prst="rect">
            <a:avLst/>
          </a:prstGeom>
          <a:solidFill>
            <a:srgbClr val="FB4311">
              <a:alpha val="78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eaLnBrk="0" hangingPunct="0">
              <a:spcBef>
                <a:spcPct val="50000"/>
              </a:spcBef>
              <a:buClr>
                <a:schemeClr val="bg2"/>
              </a:buClr>
            </a:pPr>
            <a:r>
              <a:rPr lang="es-ES" sz="2800" b="1" dirty="0" smtClean="0"/>
              <a:t>NUEVA MIRADA</a:t>
            </a:r>
            <a:endParaRPr lang="es-ES" sz="2800" b="1" dirty="0"/>
          </a:p>
        </p:txBody>
      </p:sp>
      <p:pic>
        <p:nvPicPr>
          <p:cNvPr id="10" name="Picture 5" descr="C:\Documents and Settings\Administrador\Escritorio\Imagen1.jpg"/>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708" y="1574128"/>
            <a:ext cx="1368153" cy="38610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597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a:xfrm>
            <a:off x="3844925" y="6453188"/>
            <a:ext cx="2895600" cy="365125"/>
          </a:xfrm>
        </p:spPr>
        <p:txBody>
          <a:bodyPr/>
          <a:lstStyle/>
          <a:p>
            <a:r>
              <a:rPr lang="es-ES" smtClean="0"/>
              <a:t>Dr. C. Zeidy Sandra López Collazo</a:t>
            </a:r>
            <a:endParaRPr lang="es-ES"/>
          </a:p>
        </p:txBody>
      </p:sp>
      <p:sp>
        <p:nvSpPr>
          <p:cNvPr id="3" name="2 Rectángulo"/>
          <p:cNvSpPr/>
          <p:nvPr/>
        </p:nvSpPr>
        <p:spPr>
          <a:xfrm>
            <a:off x="395536" y="42887"/>
            <a:ext cx="8352928" cy="1368151"/>
          </a:xfrm>
          <a:prstGeom prst="rect">
            <a:avLst/>
          </a:prstGeom>
          <a:solidFill>
            <a:schemeClr val="tx2">
              <a:lumMod val="60000"/>
              <a:lumOff val="40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r>
              <a:rPr lang="es-ES_tradnl" sz="3200" b="1" dirty="0" smtClean="0">
                <a:solidFill>
                  <a:schemeClr val="tx1"/>
                </a:solidFill>
                <a:effectLst>
                  <a:outerShdw blurRad="38100" dist="38100" dir="2700000" algn="tl">
                    <a:srgbClr val="000000">
                      <a:alpha val="43137"/>
                    </a:srgbClr>
                  </a:outerShdw>
                </a:effectLst>
              </a:rPr>
              <a:t>En la </a:t>
            </a:r>
            <a:r>
              <a:rPr lang="es-ES_tradnl" sz="3200" b="1" dirty="0">
                <a:solidFill>
                  <a:schemeClr val="bg1"/>
                </a:solidFill>
                <a:effectLst>
                  <a:outerShdw blurRad="38100" dist="38100" dir="2700000" algn="tl">
                    <a:srgbClr val="000000">
                      <a:alpha val="43137"/>
                    </a:srgbClr>
                  </a:outerShdw>
                </a:effectLst>
              </a:rPr>
              <a:t>investigación educativa </a:t>
            </a:r>
            <a:r>
              <a:rPr lang="es-ES_tradnl" sz="3200" b="1" dirty="0" smtClean="0">
                <a:solidFill>
                  <a:schemeClr val="tx1"/>
                </a:solidFill>
                <a:effectLst>
                  <a:outerShdw blurRad="38100" dist="38100" dir="2700000" algn="tl">
                    <a:srgbClr val="000000">
                      <a:alpha val="43137"/>
                    </a:srgbClr>
                  </a:outerShdw>
                </a:effectLst>
              </a:rPr>
              <a:t>se </a:t>
            </a:r>
            <a:r>
              <a:rPr lang="es-ES_tradnl" sz="3200" b="1" dirty="0">
                <a:solidFill>
                  <a:schemeClr val="tx1"/>
                </a:solidFill>
                <a:effectLst>
                  <a:outerShdw blurRad="38100" dist="38100" dir="2700000" algn="tl">
                    <a:srgbClr val="000000">
                      <a:alpha val="43137"/>
                    </a:srgbClr>
                  </a:outerShdw>
                </a:effectLst>
              </a:rPr>
              <a:t>distinguen dos </a:t>
            </a:r>
            <a:r>
              <a:rPr lang="es-ES_tradnl" sz="3200" b="1" dirty="0" smtClean="0">
                <a:solidFill>
                  <a:schemeClr val="tx1"/>
                </a:solidFill>
                <a:effectLst>
                  <a:outerShdw blurRad="38100" dist="38100" dir="2700000" algn="tl">
                    <a:srgbClr val="000000">
                      <a:alpha val="43137"/>
                    </a:srgbClr>
                  </a:outerShdw>
                </a:effectLst>
              </a:rPr>
              <a:t>niveles </a:t>
            </a:r>
            <a:r>
              <a:rPr lang="es-ES_tradnl" sz="3200" b="1" dirty="0">
                <a:solidFill>
                  <a:schemeClr val="tx1"/>
                </a:solidFill>
                <a:effectLst>
                  <a:outerShdw blurRad="38100" dist="38100" dir="2700000" algn="tl">
                    <a:srgbClr val="000000">
                      <a:alpha val="43137"/>
                    </a:srgbClr>
                  </a:outerShdw>
                </a:effectLst>
              </a:rPr>
              <a:t>de </a:t>
            </a:r>
            <a:r>
              <a:rPr lang="es-ES_tradnl" sz="3200" b="1" dirty="0" smtClean="0">
                <a:solidFill>
                  <a:schemeClr val="tx1"/>
                </a:solidFill>
                <a:effectLst>
                  <a:outerShdw blurRad="38100" dist="38100" dir="2700000" algn="tl">
                    <a:srgbClr val="000000">
                      <a:alpha val="43137"/>
                    </a:srgbClr>
                  </a:outerShdw>
                </a:effectLst>
              </a:rPr>
              <a:t>métodos científicos: </a:t>
            </a:r>
            <a:r>
              <a:rPr lang="es-ES_tradnl" sz="3200" b="1" dirty="0">
                <a:solidFill>
                  <a:schemeClr val="bg1"/>
                </a:solidFill>
                <a:effectLst>
                  <a:outerShdw blurRad="38100" dist="38100" dir="2700000" algn="tl">
                    <a:srgbClr val="000000">
                      <a:alpha val="43137"/>
                    </a:srgbClr>
                  </a:outerShdw>
                </a:effectLst>
              </a:rPr>
              <a:t>el nivel teórico y el nivel empírico </a:t>
            </a:r>
            <a:endParaRPr lang="es-ES" sz="3200" b="1" dirty="0">
              <a:solidFill>
                <a:schemeClr val="bg1"/>
              </a:solidFill>
              <a:effectLst>
                <a:outerShdw blurRad="38100" dist="38100" dir="2700000" algn="tl">
                  <a:srgbClr val="000000">
                    <a:alpha val="43137"/>
                  </a:srgbClr>
                </a:outerShdw>
              </a:effectLst>
            </a:endParaRPr>
          </a:p>
        </p:txBody>
      </p:sp>
      <p:pic>
        <p:nvPicPr>
          <p:cNvPr id="4" name="Picture 5" descr="C:\Documents and Settings\Administrador\Escritorio\Imagen1.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2132856"/>
            <a:ext cx="1403648" cy="446449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AutoShape 8"/>
          <p:cNvSpPr>
            <a:spLocks noChangeArrowheads="1"/>
          </p:cNvSpPr>
          <p:nvPr/>
        </p:nvSpPr>
        <p:spPr bwMode="auto">
          <a:xfrm>
            <a:off x="1763688" y="1562099"/>
            <a:ext cx="3024336" cy="1584326"/>
          </a:xfrm>
          <a:prstGeom prst="wedgeEllipseCallout">
            <a:avLst>
              <a:gd name="adj1" fmla="val 56092"/>
              <a:gd name="adj2" fmla="val 51048"/>
            </a:avLst>
          </a:prstGeom>
          <a:gradFill rotWithShape="1">
            <a:gsLst>
              <a:gs pos="0">
                <a:schemeClr val="tx2">
                  <a:lumMod val="20000"/>
                  <a:lumOff val="80000"/>
                </a:schemeClr>
              </a:gs>
              <a:gs pos="100000">
                <a:schemeClr val="tx2">
                  <a:lumMod val="20000"/>
                  <a:lumOff val="80000"/>
                </a:schemeClr>
              </a:gs>
            </a:gsLst>
            <a:lin ang="2700000" scaled="1"/>
          </a:gradFill>
          <a:ln w="57150">
            <a:solidFill>
              <a:schemeClr val="tx1"/>
            </a:solidFill>
            <a:miter lim="800000"/>
            <a:headEnd/>
            <a:tailEnd/>
          </a:ln>
          <a:effectLst>
            <a:outerShdw dist="107763" dir="2700000" algn="ctr" rotWithShape="0">
              <a:schemeClr val="tx1">
                <a:alpha val="50000"/>
              </a:schemeClr>
            </a:outerShdw>
          </a:effectLst>
        </p:spPr>
        <p:txBody>
          <a:bodyPr/>
          <a:lstStyle/>
          <a:p>
            <a:pPr algn="ctr" eaLnBrk="0" hangingPunct="0">
              <a:buFont typeface="Wingdings" pitchFamily="2" charset="2"/>
              <a:buNone/>
              <a:defRPr/>
            </a:pPr>
            <a:r>
              <a:rPr lang="es-ES_tradnl" sz="2000" b="1" dirty="0"/>
              <a:t>Constituyen la vía para constatar hechos científicos</a:t>
            </a:r>
            <a:endParaRPr lang="es-ES" sz="2000" b="1" dirty="0"/>
          </a:p>
        </p:txBody>
      </p:sp>
      <p:sp>
        <p:nvSpPr>
          <p:cNvPr id="7" name="Rectangle 12"/>
          <p:cNvSpPr>
            <a:spLocks noChangeArrowheads="1"/>
          </p:cNvSpPr>
          <p:nvPr/>
        </p:nvSpPr>
        <p:spPr bwMode="auto">
          <a:xfrm>
            <a:off x="2915486" y="3356992"/>
            <a:ext cx="4608427" cy="830997"/>
          </a:xfrm>
          <a:prstGeom prst="rect">
            <a:avLst/>
          </a:prstGeom>
          <a:solidFill>
            <a:schemeClr val="tx2">
              <a:lumMod val="60000"/>
              <a:lumOff val="40000"/>
            </a:schemeClr>
          </a:solidFill>
          <a:ln w="38100">
            <a:solidFill>
              <a:schemeClr val="tx1"/>
            </a:solidFill>
            <a:miter lim="800000"/>
            <a:headEnd/>
            <a:tailEnd/>
          </a:ln>
          <a:effectLst>
            <a:outerShdw dist="107763" dir="2700000" algn="ctr" rotWithShape="0">
              <a:schemeClr val="tx1">
                <a:alpha val="50000"/>
              </a:schemeClr>
            </a:outerShdw>
          </a:effectLst>
        </p:spPr>
        <p:txBody>
          <a:bodyPr wrap="square">
            <a:spAutoFit/>
          </a:bodyPr>
          <a:lstStyle/>
          <a:p>
            <a:pPr algn="ctr" eaLnBrk="0" hangingPunct="0">
              <a:buFont typeface="Wingdings" pitchFamily="2" charset="2"/>
              <a:buNone/>
              <a:defRPr/>
            </a:pPr>
            <a:r>
              <a:rPr lang="es-ES_tradnl" sz="2400" b="1" dirty="0">
                <a:effectLst>
                  <a:outerShdw blurRad="38100" dist="38100" dir="2700000" algn="tl">
                    <a:srgbClr val="000000">
                      <a:alpha val="43137"/>
                    </a:srgbClr>
                  </a:outerShdw>
                </a:effectLst>
                <a:latin typeface="+mn-lt"/>
              </a:rPr>
              <a:t>MÉTODOS DEL NIVEL </a:t>
            </a:r>
            <a:r>
              <a:rPr lang="es-ES_tradnl" sz="2400" b="1" dirty="0" smtClean="0">
                <a:effectLst>
                  <a:outerShdw blurRad="38100" dist="38100" dir="2700000" algn="tl">
                    <a:srgbClr val="000000">
                      <a:alpha val="43137"/>
                    </a:srgbClr>
                  </a:outerShdw>
                </a:effectLst>
                <a:latin typeface="+mn-lt"/>
              </a:rPr>
              <a:t>EMPÍRICO</a:t>
            </a:r>
            <a:endParaRPr lang="es-ES_tradnl" sz="2400" b="1" dirty="0">
              <a:effectLst>
                <a:outerShdw blurRad="38100" dist="38100" dir="2700000" algn="tl">
                  <a:srgbClr val="000000">
                    <a:alpha val="43137"/>
                  </a:srgbClr>
                </a:outerShdw>
              </a:effectLst>
              <a:latin typeface="+mn-lt"/>
            </a:endParaRPr>
          </a:p>
          <a:p>
            <a:pPr algn="ctr" eaLnBrk="0" hangingPunct="0">
              <a:buFont typeface="Wingdings" pitchFamily="2" charset="2"/>
              <a:buNone/>
              <a:defRPr/>
            </a:pPr>
            <a:r>
              <a:rPr lang="es-ES_tradnl" sz="2400" b="1" dirty="0">
                <a:effectLst>
                  <a:outerShdw blurRad="38100" dist="38100" dir="2700000" algn="tl">
                    <a:srgbClr val="000000">
                      <a:alpha val="43137"/>
                    </a:srgbClr>
                  </a:outerShdw>
                </a:effectLst>
                <a:latin typeface="+mn-lt"/>
              </a:rPr>
              <a:t>(FUNCIONES)</a:t>
            </a:r>
            <a:endParaRPr lang="es-ES" sz="2400" b="1" dirty="0">
              <a:effectLst>
                <a:outerShdw blurRad="38100" dist="38100" dir="2700000" algn="tl">
                  <a:srgbClr val="000000">
                    <a:alpha val="43137"/>
                  </a:srgbClr>
                </a:outerShdw>
              </a:effectLst>
              <a:latin typeface="+mn-lt"/>
            </a:endParaRPr>
          </a:p>
        </p:txBody>
      </p:sp>
      <p:sp>
        <p:nvSpPr>
          <p:cNvPr id="8" name="AutoShape 13"/>
          <p:cNvSpPr>
            <a:spLocks noChangeArrowheads="1"/>
          </p:cNvSpPr>
          <p:nvPr/>
        </p:nvSpPr>
        <p:spPr bwMode="auto">
          <a:xfrm>
            <a:off x="5292725" y="4581525"/>
            <a:ext cx="3599755" cy="1871663"/>
          </a:xfrm>
          <a:prstGeom prst="wedgeEllipseCallout">
            <a:avLst>
              <a:gd name="adj1" fmla="val -45458"/>
              <a:gd name="adj2" fmla="val -66365"/>
            </a:avLst>
          </a:prstGeom>
          <a:gradFill rotWithShape="1">
            <a:gsLst>
              <a:gs pos="0">
                <a:schemeClr val="tx2">
                  <a:lumMod val="20000"/>
                  <a:lumOff val="80000"/>
                </a:schemeClr>
              </a:gs>
              <a:gs pos="100000">
                <a:schemeClr val="tx2">
                  <a:lumMod val="20000"/>
                  <a:lumOff val="80000"/>
                </a:schemeClr>
              </a:gs>
            </a:gsLst>
            <a:lin ang="2700000" scaled="1"/>
          </a:gradFill>
          <a:ln w="57150">
            <a:solidFill>
              <a:schemeClr val="tx1"/>
            </a:solidFill>
            <a:miter lim="800000"/>
            <a:headEnd/>
            <a:tailEnd/>
          </a:ln>
          <a:effectLst>
            <a:outerShdw dist="107763" dir="2700000" algn="ctr" rotWithShape="0">
              <a:schemeClr val="tx1">
                <a:alpha val="50000"/>
              </a:schemeClr>
            </a:outerShdw>
          </a:effectLst>
        </p:spPr>
        <p:txBody>
          <a:bodyPr/>
          <a:lstStyle/>
          <a:p>
            <a:pPr algn="ctr" eaLnBrk="0" hangingPunct="0">
              <a:buFont typeface="Wingdings" pitchFamily="2" charset="2"/>
              <a:buNone/>
              <a:defRPr/>
            </a:pPr>
            <a:r>
              <a:rPr lang="es-ES_tradnl" sz="2200" b="1" dirty="0"/>
              <a:t>Posibilitan poner a prueba la veracidad de hipótesis y teorías científicas</a:t>
            </a:r>
            <a:endParaRPr lang="es-ES" sz="2200" b="1" dirty="0"/>
          </a:p>
          <a:p>
            <a:pPr algn="ctr" eaLnBrk="0" hangingPunct="0">
              <a:buFont typeface="Wingdings" pitchFamily="2" charset="2"/>
              <a:buNone/>
              <a:defRPr/>
            </a:pPr>
            <a:endParaRPr lang="es-ES" sz="2200" b="1" dirty="0">
              <a:solidFill>
                <a:schemeClr val="tx1"/>
              </a:solidFill>
            </a:endParaRPr>
          </a:p>
        </p:txBody>
      </p:sp>
      <p:sp>
        <p:nvSpPr>
          <p:cNvPr id="9" name="AutoShape 14"/>
          <p:cNvSpPr>
            <a:spLocks noChangeArrowheads="1"/>
          </p:cNvSpPr>
          <p:nvPr/>
        </p:nvSpPr>
        <p:spPr bwMode="auto">
          <a:xfrm>
            <a:off x="1511151" y="4581525"/>
            <a:ext cx="3708547" cy="1944688"/>
          </a:xfrm>
          <a:prstGeom prst="wedgeEllipseCallout">
            <a:avLst>
              <a:gd name="adj1" fmla="val 38571"/>
              <a:gd name="adj2" fmla="val -63582"/>
            </a:avLst>
          </a:prstGeom>
          <a:gradFill rotWithShape="1">
            <a:gsLst>
              <a:gs pos="0">
                <a:schemeClr val="tx2">
                  <a:lumMod val="20000"/>
                  <a:lumOff val="80000"/>
                </a:schemeClr>
              </a:gs>
              <a:gs pos="100000">
                <a:schemeClr val="tx2">
                  <a:lumMod val="20000"/>
                  <a:lumOff val="80000"/>
                </a:schemeClr>
              </a:gs>
            </a:gsLst>
            <a:lin ang="2700000" scaled="1"/>
          </a:gradFill>
          <a:ln w="57150">
            <a:solidFill>
              <a:schemeClr val="tx1"/>
            </a:solidFill>
            <a:miter lim="800000"/>
            <a:headEnd/>
            <a:tailEnd/>
          </a:ln>
          <a:effectLst>
            <a:outerShdw dist="107763" dir="2700000" algn="ctr" rotWithShape="0">
              <a:schemeClr val="tx1">
                <a:alpha val="50000"/>
              </a:schemeClr>
            </a:outerShdw>
          </a:effectLst>
        </p:spPr>
        <p:txBody>
          <a:bodyPr/>
          <a:lstStyle/>
          <a:p>
            <a:pPr algn="ctr" eaLnBrk="0" hangingPunct="0">
              <a:buFont typeface="Wingdings" pitchFamily="2" charset="2"/>
              <a:buNone/>
              <a:defRPr/>
            </a:pPr>
            <a:r>
              <a:rPr lang="es-ES_tradnl" sz="2000" b="1" dirty="0"/>
              <a:t>Proporcionan los datos empíricos para el desarrollo de las teorías científicas</a:t>
            </a:r>
            <a:endParaRPr lang="es-ES" sz="2000" b="1" dirty="0"/>
          </a:p>
          <a:p>
            <a:pPr algn="ctr" eaLnBrk="0" hangingPunct="0">
              <a:buFont typeface="Wingdings" pitchFamily="2" charset="2"/>
              <a:buNone/>
              <a:defRPr/>
            </a:pPr>
            <a:endParaRPr lang="es-ES" sz="2000" b="1" dirty="0">
              <a:solidFill>
                <a:schemeClr val="tx1"/>
              </a:solidFill>
            </a:endParaRPr>
          </a:p>
        </p:txBody>
      </p:sp>
      <p:sp>
        <p:nvSpPr>
          <p:cNvPr id="10" name="AutoShape 15"/>
          <p:cNvSpPr>
            <a:spLocks noChangeArrowheads="1"/>
          </p:cNvSpPr>
          <p:nvPr/>
        </p:nvSpPr>
        <p:spPr bwMode="auto">
          <a:xfrm>
            <a:off x="5219700" y="1562100"/>
            <a:ext cx="3384748" cy="1584325"/>
          </a:xfrm>
          <a:prstGeom prst="wedgeEllipseCallout">
            <a:avLst>
              <a:gd name="adj1" fmla="val -49469"/>
              <a:gd name="adj2" fmla="val 51296"/>
            </a:avLst>
          </a:prstGeom>
          <a:gradFill rotWithShape="1">
            <a:gsLst>
              <a:gs pos="0">
                <a:schemeClr val="tx2">
                  <a:lumMod val="20000"/>
                  <a:lumOff val="80000"/>
                </a:schemeClr>
              </a:gs>
              <a:gs pos="100000">
                <a:schemeClr val="tx2">
                  <a:lumMod val="20000"/>
                  <a:lumOff val="80000"/>
                </a:schemeClr>
              </a:gs>
            </a:gsLst>
            <a:lin ang="2700000" scaled="1"/>
          </a:gradFill>
          <a:ln w="57150">
            <a:solidFill>
              <a:schemeClr val="tx1"/>
            </a:solidFill>
            <a:miter lim="800000"/>
            <a:headEnd/>
            <a:tailEnd/>
          </a:ln>
          <a:effectLst>
            <a:outerShdw dist="107763" dir="2700000" algn="ctr" rotWithShape="0">
              <a:schemeClr val="tx1">
                <a:alpha val="50000"/>
              </a:schemeClr>
            </a:outerShdw>
          </a:effectLst>
        </p:spPr>
        <p:txBody>
          <a:bodyPr/>
          <a:lstStyle/>
          <a:p>
            <a:pPr algn="ctr" eaLnBrk="0" hangingPunct="0">
              <a:buFont typeface="Wingdings" pitchFamily="2" charset="2"/>
              <a:buNone/>
              <a:defRPr/>
            </a:pPr>
            <a:r>
              <a:rPr lang="es-ES_tradnl" sz="2400" b="1" dirty="0"/>
              <a:t>Permiten arribar a conclusiones inductivas</a:t>
            </a:r>
            <a:endParaRPr lang="es-ES" sz="2400" b="1" dirty="0"/>
          </a:p>
        </p:txBody>
      </p:sp>
    </p:spTree>
    <p:extLst>
      <p:ext uri="{BB962C8B-B14F-4D97-AF65-F5344CB8AC3E}">
        <p14:creationId xmlns:p14="http://schemas.microsoft.com/office/powerpoint/2010/main" val="313120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00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125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Dr. C. Zeidy Sandra López Collazo</a:t>
            </a:r>
            <a:endParaRPr lang="es-ES"/>
          </a:p>
        </p:txBody>
      </p:sp>
      <p:sp>
        <p:nvSpPr>
          <p:cNvPr id="3" name="Rectangle 1"/>
          <p:cNvSpPr>
            <a:spLocks noChangeArrowheads="1"/>
          </p:cNvSpPr>
          <p:nvPr/>
        </p:nvSpPr>
        <p:spPr bwMode="auto">
          <a:xfrm>
            <a:off x="1907704" y="1247979"/>
            <a:ext cx="6768752" cy="440120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nchor="ctr">
            <a:spAutoFit/>
          </a:bodyPr>
          <a:lstStyle/>
          <a:p>
            <a:pPr marL="571500" lvl="0" indent="-571500">
              <a:buClr>
                <a:schemeClr val="tx2">
                  <a:lumMod val="60000"/>
                  <a:lumOff val="40000"/>
                </a:schemeClr>
              </a:buClr>
              <a:buFont typeface="Arial" pitchFamily="34" charset="0"/>
              <a:buChar char="•"/>
            </a:pPr>
            <a:r>
              <a:rPr lang="es-ES" sz="4000" b="1" dirty="0" smtClean="0"/>
              <a:t>Observación </a:t>
            </a:r>
            <a:r>
              <a:rPr lang="es-ES" sz="4000" b="1" dirty="0"/>
              <a:t>científica</a:t>
            </a:r>
          </a:p>
          <a:p>
            <a:pPr marL="571500" lvl="0" indent="-571500">
              <a:buClr>
                <a:schemeClr val="tx2">
                  <a:lumMod val="60000"/>
                  <a:lumOff val="40000"/>
                </a:schemeClr>
              </a:buClr>
              <a:buFont typeface="Arial" pitchFamily="34" charset="0"/>
              <a:buChar char="•"/>
            </a:pPr>
            <a:r>
              <a:rPr lang="es-ES" sz="4000" b="1" dirty="0" smtClean="0"/>
              <a:t>Encuesta</a:t>
            </a:r>
            <a:endParaRPr lang="es-ES" sz="4000" b="1" dirty="0"/>
          </a:p>
          <a:p>
            <a:pPr marL="571500" lvl="0" indent="-571500">
              <a:buClr>
                <a:schemeClr val="tx2">
                  <a:lumMod val="60000"/>
                  <a:lumOff val="40000"/>
                </a:schemeClr>
              </a:buClr>
              <a:buFont typeface="Arial" pitchFamily="34" charset="0"/>
              <a:buChar char="•"/>
            </a:pPr>
            <a:r>
              <a:rPr lang="es-ES" sz="4000" b="1" dirty="0" smtClean="0"/>
              <a:t>Entrevista</a:t>
            </a:r>
            <a:endParaRPr lang="es-ES" sz="4000" b="1" dirty="0"/>
          </a:p>
          <a:p>
            <a:pPr marL="571500" lvl="0" indent="-571500">
              <a:buClr>
                <a:schemeClr val="tx2">
                  <a:lumMod val="60000"/>
                  <a:lumOff val="40000"/>
                </a:schemeClr>
              </a:buClr>
              <a:buFont typeface="Arial" pitchFamily="34" charset="0"/>
              <a:buChar char="•"/>
            </a:pPr>
            <a:r>
              <a:rPr lang="es-ES" sz="4000" b="1" dirty="0" smtClean="0"/>
              <a:t>Prueba pedagógica</a:t>
            </a:r>
            <a:endParaRPr lang="es-ES" sz="4000" b="1" dirty="0"/>
          </a:p>
          <a:p>
            <a:pPr marL="571500" indent="-571500">
              <a:buClr>
                <a:schemeClr val="tx2">
                  <a:lumMod val="60000"/>
                  <a:lumOff val="40000"/>
                </a:schemeClr>
              </a:buClr>
              <a:buFont typeface="Arial" pitchFamily="34" charset="0"/>
              <a:buChar char="•"/>
            </a:pPr>
            <a:r>
              <a:rPr lang="es-ES" sz="4000" b="1" dirty="0"/>
              <a:t>Experimento pedagógico</a:t>
            </a:r>
          </a:p>
          <a:p>
            <a:pPr marL="571500" lvl="0" indent="-571500">
              <a:buClr>
                <a:schemeClr val="tx2">
                  <a:lumMod val="60000"/>
                  <a:lumOff val="40000"/>
                </a:schemeClr>
              </a:buClr>
              <a:buFont typeface="Arial" pitchFamily="34" charset="0"/>
              <a:buChar char="•"/>
            </a:pPr>
            <a:r>
              <a:rPr lang="es-ES" sz="4000" b="1" dirty="0" smtClean="0"/>
              <a:t>Criterio de especialistas</a:t>
            </a:r>
          </a:p>
          <a:p>
            <a:pPr marL="571500" lvl="0" indent="-571500">
              <a:buClr>
                <a:schemeClr val="tx2">
                  <a:lumMod val="60000"/>
                  <a:lumOff val="40000"/>
                </a:schemeClr>
              </a:buClr>
              <a:buFont typeface="Arial" pitchFamily="34" charset="0"/>
              <a:buChar char="•"/>
            </a:pPr>
            <a:r>
              <a:rPr lang="es-ES" sz="4000" b="1" dirty="0" smtClean="0"/>
              <a:t>Criterio de usuarios</a:t>
            </a:r>
            <a:endParaRPr lang="es-ES" sz="4000" b="1" dirty="0"/>
          </a:p>
        </p:txBody>
      </p:sp>
      <p:sp>
        <p:nvSpPr>
          <p:cNvPr id="4" name="Rectangle 4"/>
          <p:cNvSpPr>
            <a:spLocks noChangeArrowheads="1"/>
          </p:cNvSpPr>
          <p:nvPr/>
        </p:nvSpPr>
        <p:spPr bwMode="auto">
          <a:xfrm>
            <a:off x="1907704" y="78342"/>
            <a:ext cx="5688632" cy="584775"/>
          </a:xfrm>
          <a:prstGeom prst="rect">
            <a:avLst/>
          </a:prstGeom>
          <a:solidFill>
            <a:schemeClr val="tx2">
              <a:lumMod val="60000"/>
              <a:lumOff val="40000"/>
            </a:schemeClr>
          </a:solidFill>
          <a:ln w="38100">
            <a:solidFill>
              <a:schemeClr val="tx1"/>
            </a:solidFill>
            <a:miter lim="800000"/>
            <a:headEnd/>
            <a:tailEnd/>
          </a:ln>
          <a:effectLst>
            <a:outerShdw dist="107763" dir="2700000" algn="ctr" rotWithShape="0">
              <a:schemeClr val="tx1">
                <a:alpha val="50000"/>
              </a:schemeClr>
            </a:outerShdw>
          </a:effectLst>
        </p:spPr>
        <p:txBody>
          <a:bodyPr wrap="square">
            <a:spAutoFit/>
          </a:bodyPr>
          <a:lstStyle/>
          <a:p>
            <a:pPr algn="ctr" eaLnBrk="0" hangingPunct="0">
              <a:buFont typeface="Wingdings" pitchFamily="2" charset="2"/>
              <a:buNone/>
            </a:pPr>
            <a:r>
              <a:rPr lang="es-ES" sz="3200" b="1" dirty="0">
                <a:solidFill>
                  <a:schemeClr val="bg1"/>
                </a:solidFill>
                <a:effectLst>
                  <a:outerShdw blurRad="38100" dist="38100" dir="2700000" algn="tl">
                    <a:srgbClr val="000000">
                      <a:alpha val="43137"/>
                    </a:srgbClr>
                  </a:outerShdw>
                </a:effectLst>
              </a:rPr>
              <a:t>MÉTODOS DEL NIVEL </a:t>
            </a:r>
            <a:r>
              <a:rPr lang="es-ES" sz="3200" b="1" dirty="0" smtClean="0">
                <a:solidFill>
                  <a:schemeClr val="bg1"/>
                </a:solidFill>
                <a:effectLst>
                  <a:outerShdw blurRad="38100" dist="38100" dir="2700000" algn="tl">
                    <a:srgbClr val="000000">
                      <a:alpha val="43137"/>
                    </a:srgbClr>
                  </a:outerShdw>
                </a:effectLst>
              </a:rPr>
              <a:t>EMPÍRICO</a:t>
            </a:r>
            <a:endParaRPr lang="es-ES" sz="3200" b="1" dirty="0">
              <a:solidFill>
                <a:schemeClr val="bg1"/>
              </a:solidFill>
              <a:effectLst>
                <a:outerShdw blurRad="38100" dist="38100" dir="2700000" algn="tl">
                  <a:srgbClr val="000000">
                    <a:alpha val="43137"/>
                  </a:srgbClr>
                </a:outerShdw>
              </a:effectLst>
            </a:endParaRPr>
          </a:p>
        </p:txBody>
      </p:sp>
      <p:pic>
        <p:nvPicPr>
          <p:cNvPr id="5" name="Picture 5" descr="C:\Documents and Settings\Administrador\Escritorio\Imagen1.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169" y="1247661"/>
            <a:ext cx="1403648" cy="446449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79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59162" y="476672"/>
            <a:ext cx="4968552" cy="584775"/>
          </a:xfrm>
          <a:solidFill>
            <a:schemeClr val="tx2">
              <a:lumMod val="60000"/>
              <a:lumOff val="40000"/>
            </a:schemeClr>
          </a:solidFill>
          <a:ln w="38100">
            <a:solidFill>
              <a:schemeClr val="tx1"/>
            </a:solidFill>
            <a:miter lim="800000"/>
            <a:headEnd/>
            <a:tailEnd/>
          </a:ln>
          <a:effectLst>
            <a:outerShdw dist="107763" dir="2700000" algn="ctr" rotWithShape="0">
              <a:schemeClr val="tx1">
                <a:alpha val="50000"/>
              </a:schemeClr>
            </a:outerShdw>
          </a:effectLst>
        </p:spPr>
        <p:txBody>
          <a:bodyPr wrap="square">
            <a:spAutoFit/>
          </a:bodyPr>
          <a:lstStyle/>
          <a:p>
            <a:pPr eaLnBrk="0" hangingPunct="0">
              <a:buFont typeface="Wingdings" pitchFamily="2" charset="2"/>
            </a:pPr>
            <a:r>
              <a:rPr lang="es-ES" sz="3200" b="1" smtClean="0">
                <a:solidFill>
                  <a:schemeClr val="bg1"/>
                </a:solidFill>
                <a:effectLst>
                  <a:outerShdw blurRad="38100" dist="38100" dir="2700000" algn="tl">
                    <a:srgbClr val="000000">
                      <a:alpha val="43137"/>
                    </a:srgbClr>
                  </a:outerShdw>
                </a:effectLst>
                <a:latin typeface="+mn-lt"/>
                <a:ea typeface="+mn-ea"/>
                <a:cs typeface="+mn-cs"/>
              </a:rPr>
              <a:t>OBSERVACIÓN CIENTÍFICA</a:t>
            </a:r>
            <a:endParaRPr lang="es-ES" sz="3200" b="1" dirty="0">
              <a:solidFill>
                <a:schemeClr val="bg1"/>
              </a:solidFill>
              <a:effectLst>
                <a:outerShdw blurRad="38100" dist="38100" dir="2700000" algn="tl">
                  <a:srgbClr val="000000">
                    <a:alpha val="43137"/>
                  </a:srgbClr>
                </a:outerShdw>
              </a:effectLst>
              <a:latin typeface="+mn-lt"/>
              <a:ea typeface="+mn-ea"/>
              <a:cs typeface="+mn-cs"/>
            </a:endParaRPr>
          </a:p>
        </p:txBody>
      </p:sp>
      <p:sp>
        <p:nvSpPr>
          <p:cNvPr id="5123" name="Rectangle 3"/>
          <p:cNvSpPr>
            <a:spLocks noGrp="1" noChangeArrowheads="1"/>
          </p:cNvSpPr>
          <p:nvPr>
            <p:ph idx="1"/>
          </p:nvPr>
        </p:nvSpPr>
        <p:spPr>
          <a:xfrm>
            <a:off x="457200" y="1196975"/>
            <a:ext cx="8229600" cy="5400675"/>
          </a:xfrm>
          <a:solidFill>
            <a:schemeClr val="accent1">
              <a:lumMod val="20000"/>
              <a:lumOff val="80000"/>
            </a:schemeClr>
          </a:solidFill>
        </p:spPr>
        <p:txBody>
          <a:bodyPr/>
          <a:lstStyle/>
          <a:p>
            <a:pPr eaLnBrk="1" hangingPunct="1"/>
            <a:r>
              <a:rPr lang="es-ES_tradnl" sz="2800" b="1" smtClean="0">
                <a:solidFill>
                  <a:srgbClr val="000000"/>
                </a:solidFill>
              </a:rPr>
              <a:t>ES</a:t>
            </a:r>
            <a:r>
              <a:rPr lang="es-ES_tradnl" sz="2400" b="1" smtClean="0">
                <a:solidFill>
                  <a:srgbClr val="000000"/>
                </a:solidFill>
              </a:rPr>
              <a:t>: </a:t>
            </a:r>
            <a:r>
              <a:rPr lang="es-ES_tradnl" sz="2000" b="1" smtClean="0">
                <a:solidFill>
                  <a:srgbClr val="000000"/>
                </a:solidFill>
              </a:rPr>
              <a:t>percepción con objetivos  definidos, del proceso docente-educativo o  elementos  del mismo, así como  factores relacionados con éste</a:t>
            </a:r>
          </a:p>
          <a:p>
            <a:pPr eaLnBrk="1" hangingPunct="1"/>
            <a:r>
              <a:rPr lang="es-ES_tradnl" sz="2800" b="1" smtClean="0">
                <a:solidFill>
                  <a:srgbClr val="000000"/>
                </a:solidFill>
              </a:rPr>
              <a:t>EJEMPLO</a:t>
            </a:r>
            <a:r>
              <a:rPr lang="es-ES_tradnl" sz="2400" b="1" smtClean="0">
                <a:solidFill>
                  <a:srgbClr val="000000"/>
                </a:solidFill>
              </a:rPr>
              <a:t>: </a:t>
            </a:r>
            <a:r>
              <a:rPr lang="es-ES_tradnl" sz="2000" b="1" smtClean="0">
                <a:solidFill>
                  <a:srgbClr val="000000"/>
                </a:solidFill>
              </a:rPr>
              <a:t>disciplina de los estudiantes, uso del  uniforme, participación  de los  estudiantes en  clases, empleo de los medios de enseñanza  por  el  profesor</a:t>
            </a:r>
          </a:p>
          <a:p>
            <a:pPr eaLnBrk="1" hangingPunct="1"/>
            <a:r>
              <a:rPr lang="es-ES_tradnl" sz="2800" b="1" smtClean="0">
                <a:solidFill>
                  <a:srgbClr val="000000"/>
                </a:solidFill>
              </a:rPr>
              <a:t>INSTRUMENTO</a:t>
            </a:r>
            <a:r>
              <a:rPr lang="es-ES_tradnl" sz="2400" b="1" smtClean="0">
                <a:solidFill>
                  <a:srgbClr val="000000"/>
                </a:solidFill>
              </a:rPr>
              <a:t>: </a:t>
            </a:r>
            <a:r>
              <a:rPr lang="es-ES_tradnl" sz="2000" b="1" smtClean="0">
                <a:solidFill>
                  <a:srgbClr val="000000"/>
                </a:solidFill>
              </a:rPr>
              <a:t>La guía de observación</a:t>
            </a:r>
            <a:r>
              <a:rPr lang="es-ES_tradnl" sz="2400" b="1" smtClean="0">
                <a:solidFill>
                  <a:srgbClr val="000000"/>
                </a:solidFill>
              </a:rPr>
              <a:t> </a:t>
            </a:r>
          </a:p>
          <a:p>
            <a:pPr eaLnBrk="1" hangingPunct="1"/>
            <a:r>
              <a:rPr lang="es-ES" sz="2800" b="1" smtClean="0">
                <a:solidFill>
                  <a:srgbClr val="000000"/>
                </a:solidFill>
              </a:rPr>
              <a:t>PUEDE SER: </a:t>
            </a:r>
            <a:endParaRPr lang="es-ES" sz="2800" b="1" dirty="0" smtClean="0">
              <a:solidFill>
                <a:srgbClr val="000000"/>
              </a:solidFill>
            </a:endParaRPr>
          </a:p>
        </p:txBody>
      </p:sp>
      <p:sp>
        <p:nvSpPr>
          <p:cNvPr id="5124" name="Rectangle 4"/>
          <p:cNvSpPr>
            <a:spLocks noChangeArrowheads="1"/>
          </p:cNvSpPr>
          <p:nvPr/>
        </p:nvSpPr>
        <p:spPr bwMode="auto">
          <a:xfrm rot="10800000" flipV="1">
            <a:off x="1115616" y="4437112"/>
            <a:ext cx="3024336" cy="1728787"/>
          </a:xfrm>
          <a:prstGeom prst="rect">
            <a:avLst/>
          </a:prstGeom>
          <a:solidFill>
            <a:schemeClr val="tx2">
              <a:lumMod val="60000"/>
              <a:lumOff val="40000"/>
            </a:schemeClr>
          </a:solidFill>
          <a:ln/>
          <a:ex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r>
              <a:rPr lang="es-ES_tradnl" sz="2000" b="1" dirty="0">
                <a:solidFill>
                  <a:schemeClr val="tx1"/>
                </a:solidFill>
              </a:rPr>
              <a:t>DIRECTA</a:t>
            </a:r>
          </a:p>
          <a:p>
            <a:pPr algn="ctr" eaLnBrk="0" hangingPunct="0">
              <a:buFont typeface="Wingdings" pitchFamily="2" charset="2"/>
              <a:buNone/>
            </a:pPr>
            <a:r>
              <a:rPr lang="es-ES_tradnl" sz="2000" b="1" dirty="0">
                <a:solidFill>
                  <a:schemeClr val="tx1"/>
                </a:solidFill>
              </a:rPr>
              <a:t>el  propio  investigador</a:t>
            </a:r>
          </a:p>
          <a:p>
            <a:pPr algn="ctr" eaLnBrk="0" hangingPunct="0">
              <a:buFont typeface="Wingdings" pitchFamily="2" charset="2"/>
              <a:buNone/>
            </a:pPr>
            <a:r>
              <a:rPr lang="es-ES_tradnl" sz="2000" b="1" dirty="0">
                <a:solidFill>
                  <a:schemeClr val="tx1"/>
                </a:solidFill>
              </a:rPr>
              <a:t>observa el proceso</a:t>
            </a:r>
          </a:p>
          <a:p>
            <a:pPr algn="ctr" eaLnBrk="0" hangingPunct="0">
              <a:buFont typeface="Wingdings" pitchFamily="2" charset="2"/>
              <a:buNone/>
            </a:pPr>
            <a:r>
              <a:rPr lang="es-ES_tradnl" sz="2000" b="1" dirty="0">
                <a:solidFill>
                  <a:schemeClr val="tx1"/>
                </a:solidFill>
              </a:rPr>
              <a:t>en  el  momento</a:t>
            </a:r>
          </a:p>
          <a:p>
            <a:pPr algn="ctr" eaLnBrk="0" hangingPunct="0">
              <a:buFont typeface="Wingdings" pitchFamily="2" charset="2"/>
              <a:buNone/>
            </a:pPr>
            <a:r>
              <a:rPr lang="es-ES_tradnl" sz="2000" b="1" dirty="0">
                <a:solidFill>
                  <a:schemeClr val="tx1"/>
                </a:solidFill>
              </a:rPr>
              <a:t>de su desarrollo</a:t>
            </a:r>
          </a:p>
        </p:txBody>
      </p:sp>
      <p:sp>
        <p:nvSpPr>
          <p:cNvPr id="5125" name="Rectangle 5"/>
          <p:cNvSpPr>
            <a:spLocks noChangeArrowheads="1"/>
          </p:cNvSpPr>
          <p:nvPr/>
        </p:nvSpPr>
        <p:spPr bwMode="auto">
          <a:xfrm>
            <a:off x="5076056" y="4437111"/>
            <a:ext cx="3384550" cy="1728787"/>
          </a:xfrm>
          <a:prstGeom prst="rect">
            <a:avLst/>
          </a:prstGeom>
          <a:solidFill>
            <a:schemeClr val="tx2">
              <a:lumMod val="60000"/>
              <a:lumOff val="40000"/>
            </a:schemeClr>
          </a:solidFill>
          <a:ln/>
          <a:ex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r>
              <a:rPr lang="es-ES_tradnl" sz="2000" b="1">
                <a:solidFill>
                  <a:schemeClr val="tx1"/>
                </a:solidFill>
              </a:rPr>
              <a:t>INDIRECTA</a:t>
            </a:r>
          </a:p>
          <a:p>
            <a:pPr algn="ctr" eaLnBrk="0" hangingPunct="0">
              <a:buFont typeface="Wingdings" pitchFamily="2" charset="2"/>
              <a:buNone/>
            </a:pPr>
            <a:r>
              <a:rPr lang="es-ES_tradnl" sz="2000" b="1">
                <a:solidFill>
                  <a:schemeClr val="tx1"/>
                </a:solidFill>
              </a:rPr>
              <a:t>el  investigador  emplea </a:t>
            </a:r>
          </a:p>
          <a:p>
            <a:pPr algn="ctr" eaLnBrk="0" hangingPunct="0">
              <a:buFont typeface="Wingdings" pitchFamily="2" charset="2"/>
              <a:buNone/>
            </a:pPr>
            <a:r>
              <a:rPr lang="es-ES_tradnl" sz="2000" b="1">
                <a:solidFill>
                  <a:schemeClr val="tx1"/>
                </a:solidFill>
              </a:rPr>
              <a:t>algún  recurso  para </a:t>
            </a:r>
          </a:p>
          <a:p>
            <a:pPr algn="ctr" eaLnBrk="0" hangingPunct="0">
              <a:buFont typeface="Wingdings" pitchFamily="2" charset="2"/>
              <a:buNone/>
            </a:pPr>
            <a:r>
              <a:rPr lang="es-ES_tradnl" sz="2000" b="1">
                <a:solidFill>
                  <a:schemeClr val="tx1"/>
                </a:solidFill>
              </a:rPr>
              <a:t>registrar  y  después</a:t>
            </a:r>
          </a:p>
          <a:p>
            <a:pPr algn="ctr" eaLnBrk="0" hangingPunct="0">
              <a:buFont typeface="Wingdings" pitchFamily="2" charset="2"/>
              <a:buNone/>
            </a:pPr>
            <a:r>
              <a:rPr lang="es-ES_tradnl" sz="2000" b="1">
                <a:solidFill>
                  <a:schemeClr val="tx1"/>
                </a:solidFill>
              </a:rPr>
              <a:t> percibir  el  proceso</a:t>
            </a:r>
          </a:p>
        </p:txBody>
      </p:sp>
      <p:pic>
        <p:nvPicPr>
          <p:cNvPr id="6" name="Picture 4" descr="MIRAR"/>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rot="19957560">
            <a:off x="74954" y="-82442"/>
            <a:ext cx="1558239" cy="1490767"/>
          </a:xfrm>
          <a:prstGeom prst="ellipse">
            <a:avLst/>
          </a:prstGeom>
          <a:ln>
            <a:noFill/>
          </a:ln>
          <a:effectLst>
            <a:softEdge rad="112500"/>
          </a:effectLst>
        </p:spPr>
      </p:pic>
      <p:sp>
        <p:nvSpPr>
          <p:cNvPr id="4" name="3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375382688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635896" y="445006"/>
            <a:ext cx="2448272" cy="584775"/>
          </a:xfrm>
          <a:solidFill>
            <a:schemeClr val="tx2">
              <a:lumMod val="60000"/>
              <a:lumOff val="40000"/>
            </a:schemeClr>
          </a:solidFill>
          <a:ln w="38100">
            <a:solidFill>
              <a:schemeClr val="tx1"/>
            </a:solidFill>
            <a:miter lim="800000"/>
            <a:headEnd/>
            <a:tailEnd/>
          </a:ln>
          <a:effectLst>
            <a:outerShdw dist="107763" dir="2700000" algn="ctr" rotWithShape="0">
              <a:schemeClr val="tx1">
                <a:alpha val="50000"/>
              </a:schemeClr>
            </a:outerShdw>
          </a:effectLst>
        </p:spPr>
        <p:txBody>
          <a:bodyPr vert="horz" wrap="square" lIns="91440" tIns="45720" rIns="91440" bIns="45720" rtlCol="0" anchor="ctr">
            <a:spAutoFit/>
          </a:bodyPr>
          <a:lstStyle/>
          <a:p>
            <a:pPr eaLnBrk="0" hangingPunct="0">
              <a:buFont typeface="Wingdings" pitchFamily="2" charset="2"/>
            </a:pPr>
            <a:r>
              <a:rPr lang="es-ES" sz="3200" b="1" smtClean="0">
                <a:solidFill>
                  <a:schemeClr val="bg1"/>
                </a:solidFill>
                <a:effectLst>
                  <a:outerShdw blurRad="38100" dist="38100" dir="2700000" algn="tl">
                    <a:srgbClr val="000000">
                      <a:alpha val="43137"/>
                    </a:srgbClr>
                  </a:outerShdw>
                </a:effectLst>
                <a:latin typeface="+mn-lt"/>
                <a:ea typeface="+mn-ea"/>
                <a:cs typeface="+mn-cs"/>
              </a:rPr>
              <a:t>ENCUESTA</a:t>
            </a:r>
            <a:endParaRPr lang="es-ES" sz="3200" b="1" dirty="0">
              <a:solidFill>
                <a:schemeClr val="bg1"/>
              </a:solidFill>
              <a:effectLst>
                <a:outerShdw blurRad="38100" dist="38100" dir="2700000" algn="tl">
                  <a:srgbClr val="000000">
                    <a:alpha val="43137"/>
                  </a:srgbClr>
                </a:outerShdw>
              </a:effectLst>
              <a:latin typeface="+mn-lt"/>
              <a:ea typeface="+mn-ea"/>
              <a:cs typeface="+mn-cs"/>
            </a:endParaRPr>
          </a:p>
        </p:txBody>
      </p:sp>
      <p:sp>
        <p:nvSpPr>
          <p:cNvPr id="15363" name="Rectangle 3"/>
          <p:cNvSpPr>
            <a:spLocks noGrp="1" noChangeArrowheads="1"/>
          </p:cNvSpPr>
          <p:nvPr>
            <p:ph idx="1"/>
          </p:nvPr>
        </p:nvSpPr>
        <p:spPr>
          <a:xfrm>
            <a:off x="457200" y="1196975"/>
            <a:ext cx="8507288" cy="5400675"/>
          </a:xfrm>
          <a:solidFill>
            <a:schemeClr val="accent1">
              <a:lumMod val="20000"/>
              <a:lumOff val="80000"/>
            </a:schemeClr>
          </a:solidFill>
        </p:spPr>
        <p:txBody>
          <a:bodyPr/>
          <a:lstStyle/>
          <a:p>
            <a:pPr eaLnBrk="1" hangingPunct="1">
              <a:lnSpc>
                <a:spcPct val="95000"/>
              </a:lnSpc>
            </a:pPr>
            <a:r>
              <a:rPr lang="es-ES_tradnl" sz="2800" b="1" smtClean="0">
                <a:solidFill>
                  <a:srgbClr val="000000"/>
                </a:solidFill>
              </a:rPr>
              <a:t>ES</a:t>
            </a:r>
            <a:r>
              <a:rPr lang="es-ES_tradnl" sz="2400" b="1" smtClean="0">
                <a:solidFill>
                  <a:srgbClr val="000000"/>
                </a:solidFill>
              </a:rPr>
              <a:t>: buscar criterios, opiniones, sugerencias, ideas, preocupaciones, etc. de los sujetos que forman parte de las unidades de observación o de otros sujetos que puedan aportar información necesaria</a:t>
            </a:r>
          </a:p>
          <a:p>
            <a:pPr eaLnBrk="1" hangingPunct="1"/>
            <a:r>
              <a:rPr lang="es-ES_tradnl" sz="2800" b="1" smtClean="0">
                <a:solidFill>
                  <a:srgbClr val="000000"/>
                </a:solidFill>
              </a:rPr>
              <a:t>EJEMPLO: </a:t>
            </a:r>
            <a:r>
              <a:rPr lang="es-ES_tradnl" sz="2000" b="1" smtClean="0">
                <a:solidFill>
                  <a:srgbClr val="000000"/>
                </a:solidFill>
              </a:rPr>
              <a:t>sistema  de  preguntas  o  aspectos  que   los encuestados deben  responder</a:t>
            </a:r>
          </a:p>
          <a:p>
            <a:pPr eaLnBrk="1" hangingPunct="1"/>
            <a:r>
              <a:rPr lang="es-ES_tradnl" sz="2800" b="1" smtClean="0">
                <a:solidFill>
                  <a:srgbClr val="000000"/>
                </a:solidFill>
              </a:rPr>
              <a:t>INSTRUMENTO</a:t>
            </a:r>
            <a:r>
              <a:rPr lang="es-ES_tradnl" sz="2400" b="1" smtClean="0">
                <a:solidFill>
                  <a:srgbClr val="000000"/>
                </a:solidFill>
              </a:rPr>
              <a:t>: El cuestionario</a:t>
            </a:r>
            <a:endParaRPr lang="es-ES_tradnl" sz="2800" b="1" smtClean="0">
              <a:solidFill>
                <a:srgbClr val="000000"/>
              </a:solidFill>
            </a:endParaRPr>
          </a:p>
          <a:p>
            <a:pPr eaLnBrk="1" hangingPunct="1"/>
            <a:r>
              <a:rPr lang="es-ES" sz="2800" b="1" smtClean="0">
                <a:solidFill>
                  <a:srgbClr val="000000"/>
                </a:solidFill>
              </a:rPr>
              <a:t>PUEDE SER: </a:t>
            </a:r>
            <a:endParaRPr lang="es-ES" sz="2800" b="1" dirty="0" smtClean="0">
              <a:solidFill>
                <a:srgbClr val="000000"/>
              </a:solidFill>
            </a:endParaRPr>
          </a:p>
        </p:txBody>
      </p:sp>
      <p:sp>
        <p:nvSpPr>
          <p:cNvPr id="15364" name="Rectangle 4"/>
          <p:cNvSpPr>
            <a:spLocks noChangeArrowheads="1"/>
          </p:cNvSpPr>
          <p:nvPr/>
        </p:nvSpPr>
        <p:spPr bwMode="auto">
          <a:xfrm rot="10800000" flipV="1">
            <a:off x="468313" y="4869159"/>
            <a:ext cx="2519362" cy="1728490"/>
          </a:xfrm>
          <a:prstGeom prst="rect">
            <a:avLst/>
          </a:prstGeom>
          <a:solidFill>
            <a:schemeClr val="tx2">
              <a:lumMod val="60000"/>
              <a:lumOff val="40000"/>
            </a:schemeClr>
          </a:solidFill>
          <a:ln/>
          <a:ex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r>
              <a:rPr lang="es-ES_tradnl" sz="2000" b="1" dirty="0">
                <a:solidFill>
                  <a:schemeClr val="tx1"/>
                </a:solidFill>
              </a:rPr>
              <a:t>ABIERTAS</a:t>
            </a:r>
          </a:p>
          <a:p>
            <a:pPr algn="ctr" eaLnBrk="0" hangingPunct="0">
              <a:buFont typeface="Wingdings" pitchFamily="2" charset="2"/>
              <a:buNone/>
            </a:pPr>
            <a:r>
              <a:rPr lang="es-ES_tradnl" sz="2000" b="1" dirty="0">
                <a:solidFill>
                  <a:schemeClr val="tx1"/>
                </a:solidFill>
              </a:rPr>
              <a:t>el  </a:t>
            </a:r>
            <a:r>
              <a:rPr lang="es-ES_tradnl" sz="2000" b="1" dirty="0" smtClean="0">
                <a:solidFill>
                  <a:schemeClr val="tx1"/>
                </a:solidFill>
              </a:rPr>
              <a:t>encuestado </a:t>
            </a:r>
            <a:endParaRPr lang="es-ES_tradnl" sz="2000" b="1" dirty="0">
              <a:solidFill>
                <a:schemeClr val="tx1"/>
              </a:solidFill>
            </a:endParaRPr>
          </a:p>
          <a:p>
            <a:pPr algn="ctr" eaLnBrk="0" hangingPunct="0">
              <a:buFont typeface="Wingdings" pitchFamily="2" charset="2"/>
              <a:buNone/>
            </a:pPr>
            <a:r>
              <a:rPr lang="es-ES_tradnl" sz="2000" b="1" dirty="0">
                <a:solidFill>
                  <a:schemeClr val="tx1"/>
                </a:solidFill>
              </a:rPr>
              <a:t>libremente redacta  </a:t>
            </a:r>
            <a:r>
              <a:rPr lang="es-ES_tradnl" sz="2000" b="1" dirty="0" smtClean="0">
                <a:solidFill>
                  <a:schemeClr val="tx1"/>
                </a:solidFill>
              </a:rPr>
              <a:t>su respuesta</a:t>
            </a:r>
            <a:endParaRPr lang="es-ES_tradnl" sz="2000" b="1" dirty="0">
              <a:solidFill>
                <a:schemeClr val="tx1"/>
              </a:solidFill>
            </a:endParaRPr>
          </a:p>
        </p:txBody>
      </p:sp>
      <p:sp>
        <p:nvSpPr>
          <p:cNvPr id="15365" name="Rectangle 5"/>
          <p:cNvSpPr>
            <a:spLocks noChangeArrowheads="1"/>
          </p:cNvSpPr>
          <p:nvPr/>
        </p:nvSpPr>
        <p:spPr bwMode="auto">
          <a:xfrm>
            <a:off x="3275856" y="4869158"/>
            <a:ext cx="2880320" cy="1728491"/>
          </a:xfrm>
          <a:prstGeom prst="rect">
            <a:avLst/>
          </a:prstGeom>
          <a:solidFill>
            <a:schemeClr val="tx2">
              <a:lumMod val="60000"/>
              <a:lumOff val="40000"/>
            </a:schemeClr>
          </a:solidFill>
          <a:ln/>
          <a:ex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r>
              <a:rPr lang="es-ES_tradnl" b="1" dirty="0">
                <a:solidFill>
                  <a:schemeClr val="tx1"/>
                </a:solidFill>
              </a:rPr>
              <a:t>CERRADA</a:t>
            </a:r>
          </a:p>
          <a:p>
            <a:pPr algn="ctr" eaLnBrk="0" hangingPunct="0">
              <a:buFont typeface="Wingdings" pitchFamily="2" charset="2"/>
              <a:buNone/>
            </a:pPr>
            <a:r>
              <a:rPr lang="es-ES_tradnl" b="1" dirty="0">
                <a:solidFill>
                  <a:schemeClr val="tx1"/>
                </a:solidFill>
              </a:rPr>
              <a:t>se  ofrecen  </a:t>
            </a:r>
            <a:r>
              <a:rPr lang="es-ES_tradnl" b="1" dirty="0" smtClean="0">
                <a:solidFill>
                  <a:schemeClr val="tx1"/>
                </a:solidFill>
              </a:rPr>
              <a:t>a los  </a:t>
            </a:r>
            <a:r>
              <a:rPr lang="es-ES_tradnl" b="1" dirty="0">
                <a:solidFill>
                  <a:schemeClr val="tx1"/>
                </a:solidFill>
              </a:rPr>
              <a:t>encuestados</a:t>
            </a:r>
          </a:p>
          <a:p>
            <a:pPr algn="ctr" eaLnBrk="0" hangingPunct="0">
              <a:buFont typeface="Wingdings" pitchFamily="2" charset="2"/>
              <a:buNone/>
            </a:pPr>
            <a:r>
              <a:rPr lang="es-ES_tradnl" b="1" dirty="0" smtClean="0">
                <a:solidFill>
                  <a:schemeClr val="tx1"/>
                </a:solidFill>
              </a:rPr>
              <a:t>una   cantidad dada  </a:t>
            </a:r>
            <a:r>
              <a:rPr lang="es-ES_tradnl" b="1" dirty="0">
                <a:solidFill>
                  <a:schemeClr val="tx1"/>
                </a:solidFill>
              </a:rPr>
              <a:t>de   </a:t>
            </a:r>
            <a:r>
              <a:rPr lang="es-ES_tradnl" b="1" dirty="0" smtClean="0">
                <a:solidFill>
                  <a:schemeClr val="tx1"/>
                </a:solidFill>
              </a:rPr>
              <a:t>posibles respuestas  </a:t>
            </a:r>
            <a:r>
              <a:rPr lang="es-ES_tradnl" b="1" dirty="0">
                <a:solidFill>
                  <a:schemeClr val="tx1"/>
                </a:solidFill>
              </a:rPr>
              <a:t>a </a:t>
            </a:r>
          </a:p>
          <a:p>
            <a:pPr algn="ctr" eaLnBrk="0" hangingPunct="0">
              <a:buFont typeface="Wingdings" pitchFamily="2" charset="2"/>
              <a:buNone/>
            </a:pPr>
            <a:r>
              <a:rPr lang="es-ES_tradnl" b="1" dirty="0">
                <a:solidFill>
                  <a:schemeClr val="tx1"/>
                </a:solidFill>
              </a:rPr>
              <a:t>seleccionar </a:t>
            </a:r>
          </a:p>
        </p:txBody>
      </p:sp>
      <p:sp>
        <p:nvSpPr>
          <p:cNvPr id="15366" name="Rectangle 6"/>
          <p:cNvSpPr>
            <a:spLocks noChangeArrowheads="1"/>
          </p:cNvSpPr>
          <p:nvPr/>
        </p:nvSpPr>
        <p:spPr bwMode="auto">
          <a:xfrm>
            <a:off x="6300788" y="4869159"/>
            <a:ext cx="2447676" cy="1728490"/>
          </a:xfrm>
          <a:prstGeom prst="rect">
            <a:avLst/>
          </a:prstGeom>
          <a:solidFill>
            <a:schemeClr val="tx2">
              <a:lumMod val="60000"/>
              <a:lumOff val="40000"/>
            </a:schemeClr>
          </a:solidFill>
          <a:ln/>
          <a:ex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endParaRPr lang="es-ES_tradnl" sz="2000" b="1" dirty="0" smtClean="0">
              <a:solidFill>
                <a:schemeClr val="tx1"/>
              </a:solidFill>
            </a:endParaRPr>
          </a:p>
          <a:p>
            <a:pPr algn="ctr" eaLnBrk="0" hangingPunct="0">
              <a:buFont typeface="Wingdings" pitchFamily="2" charset="2"/>
              <a:buNone/>
            </a:pPr>
            <a:r>
              <a:rPr lang="es-ES_tradnl" sz="2000" b="1" dirty="0" smtClean="0">
                <a:solidFill>
                  <a:schemeClr val="tx1"/>
                </a:solidFill>
              </a:rPr>
              <a:t>COMBINADAS </a:t>
            </a:r>
            <a:r>
              <a:rPr lang="es-ES_tradnl" sz="2000" b="1" dirty="0">
                <a:solidFill>
                  <a:schemeClr val="tx1"/>
                </a:solidFill>
              </a:rPr>
              <a:t>O </a:t>
            </a:r>
          </a:p>
          <a:p>
            <a:pPr algn="ctr" eaLnBrk="0" hangingPunct="0">
              <a:buFont typeface="Wingdings" pitchFamily="2" charset="2"/>
              <a:buNone/>
            </a:pPr>
            <a:r>
              <a:rPr lang="es-ES_tradnl" sz="2000" b="1" dirty="0">
                <a:solidFill>
                  <a:schemeClr val="tx1"/>
                </a:solidFill>
              </a:rPr>
              <a:t>SEMICERRADAS</a:t>
            </a:r>
          </a:p>
          <a:p>
            <a:pPr algn="ctr" eaLnBrk="0" hangingPunct="0">
              <a:buFont typeface="Wingdings" pitchFamily="2" charset="2"/>
              <a:buNone/>
            </a:pPr>
            <a:r>
              <a:rPr lang="es-ES_tradnl" sz="2000" b="1" dirty="0">
                <a:solidFill>
                  <a:schemeClr val="tx1"/>
                </a:solidFill>
              </a:rPr>
              <a:t>posee  elementos</a:t>
            </a:r>
          </a:p>
          <a:p>
            <a:pPr algn="ctr" eaLnBrk="0" hangingPunct="0">
              <a:buFont typeface="Wingdings" pitchFamily="2" charset="2"/>
              <a:buNone/>
            </a:pPr>
            <a:r>
              <a:rPr lang="es-ES_tradnl" sz="2000" b="1" dirty="0">
                <a:solidFill>
                  <a:schemeClr val="tx1"/>
                </a:solidFill>
              </a:rPr>
              <a:t> de   las</a:t>
            </a:r>
          </a:p>
          <a:p>
            <a:pPr algn="ctr" eaLnBrk="0" hangingPunct="0">
              <a:buFont typeface="Wingdings" pitchFamily="2" charset="2"/>
              <a:buNone/>
            </a:pPr>
            <a:r>
              <a:rPr lang="es-ES_tradnl" sz="2000" b="1" dirty="0">
                <a:solidFill>
                  <a:schemeClr val="tx1"/>
                </a:solidFill>
              </a:rPr>
              <a:t>dos anteriores</a:t>
            </a:r>
          </a:p>
          <a:p>
            <a:pPr algn="ctr" eaLnBrk="0" hangingPunct="0">
              <a:buFont typeface="Wingdings" pitchFamily="2" charset="2"/>
              <a:buNone/>
            </a:pPr>
            <a:r>
              <a:rPr lang="es-ES_tradnl" sz="2000" b="1" dirty="0">
                <a:solidFill>
                  <a:schemeClr val="tx1"/>
                </a:solidFill>
              </a:rPr>
              <a:t> </a:t>
            </a:r>
          </a:p>
        </p:txBody>
      </p:sp>
      <p:pic>
        <p:nvPicPr>
          <p:cNvPr id="8"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 y="34856"/>
            <a:ext cx="1726804" cy="1203455"/>
          </a:xfrm>
          <a:prstGeom prst="rect">
            <a:avLst/>
          </a:prstGeom>
          <a:scene3d>
            <a:camera prst="orthographicFront"/>
            <a:lightRig rig="threePt" dir="t"/>
          </a:scene3d>
          <a:sp3d>
            <a:bevelT prst="angle"/>
          </a:sp3d>
        </p:spPr>
      </p:pic>
      <p:pic>
        <p:nvPicPr>
          <p:cNvPr id="9218" name="Picture 2" descr="G:\BIBLIOTECAS\Mis imágenes\índice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0927" y="34857"/>
            <a:ext cx="1435671" cy="10872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3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179482097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987824" y="332656"/>
            <a:ext cx="2890664" cy="584775"/>
          </a:xfrm>
          <a:solidFill>
            <a:schemeClr val="tx2">
              <a:lumMod val="60000"/>
              <a:lumOff val="40000"/>
            </a:schemeClr>
          </a:solidFill>
          <a:ln w="38100">
            <a:solidFill>
              <a:schemeClr val="tx1"/>
            </a:solidFill>
            <a:miter lim="800000"/>
            <a:headEnd/>
            <a:tailEnd/>
          </a:ln>
          <a:effectLst>
            <a:outerShdw dist="107763" dir="2700000" algn="ctr" rotWithShape="0">
              <a:schemeClr val="tx1">
                <a:alpha val="50000"/>
              </a:schemeClr>
            </a:outerShdw>
          </a:effectLst>
        </p:spPr>
        <p:txBody>
          <a:bodyPr wrap="square">
            <a:spAutoFit/>
          </a:bodyPr>
          <a:lstStyle/>
          <a:p>
            <a:pPr eaLnBrk="0" hangingPunct="0">
              <a:buFont typeface="Wingdings" pitchFamily="2" charset="2"/>
            </a:pPr>
            <a:r>
              <a:rPr lang="es-ES" sz="3200" b="1" smtClean="0">
                <a:solidFill>
                  <a:schemeClr val="bg1"/>
                </a:solidFill>
                <a:effectLst>
                  <a:outerShdw blurRad="38100" dist="38100" dir="2700000" algn="tl">
                    <a:srgbClr val="000000">
                      <a:alpha val="43137"/>
                    </a:srgbClr>
                  </a:outerShdw>
                </a:effectLst>
                <a:latin typeface="+mn-lt"/>
                <a:ea typeface="+mn-ea"/>
                <a:cs typeface="+mn-cs"/>
              </a:rPr>
              <a:t>ENTREVISTA</a:t>
            </a:r>
            <a:endParaRPr lang="es-ES" sz="3200" b="1" dirty="0">
              <a:solidFill>
                <a:schemeClr val="bg1"/>
              </a:solidFill>
              <a:effectLst>
                <a:outerShdw blurRad="38100" dist="38100" dir="2700000" algn="tl">
                  <a:srgbClr val="000000">
                    <a:alpha val="43137"/>
                  </a:srgbClr>
                </a:outerShdw>
              </a:effectLst>
              <a:latin typeface="+mn-lt"/>
              <a:ea typeface="+mn-ea"/>
              <a:cs typeface="+mn-cs"/>
            </a:endParaRPr>
          </a:p>
        </p:txBody>
      </p:sp>
      <p:sp>
        <p:nvSpPr>
          <p:cNvPr id="22531" name="Rectangle 3"/>
          <p:cNvSpPr>
            <a:spLocks noGrp="1" noChangeArrowheads="1"/>
          </p:cNvSpPr>
          <p:nvPr>
            <p:ph idx="1"/>
          </p:nvPr>
        </p:nvSpPr>
        <p:spPr>
          <a:xfrm>
            <a:off x="457200" y="1196975"/>
            <a:ext cx="8435280" cy="5400675"/>
          </a:xfrm>
          <a:solidFill>
            <a:schemeClr val="accent1">
              <a:lumMod val="20000"/>
              <a:lumOff val="80000"/>
            </a:schemeClr>
          </a:solidFill>
        </p:spPr>
        <p:txBody>
          <a:bodyPr/>
          <a:lstStyle/>
          <a:p>
            <a:pPr eaLnBrk="1" hangingPunct="1">
              <a:lnSpc>
                <a:spcPct val="95000"/>
              </a:lnSpc>
            </a:pPr>
            <a:r>
              <a:rPr lang="es-ES_tradnl" sz="2800" b="1" smtClean="0">
                <a:solidFill>
                  <a:srgbClr val="000000"/>
                </a:solidFill>
              </a:rPr>
              <a:t>ES</a:t>
            </a:r>
            <a:r>
              <a:rPr lang="es-ES_tradnl" sz="2400" b="1" smtClean="0">
                <a:solidFill>
                  <a:srgbClr val="000000"/>
                </a:solidFill>
              </a:rPr>
              <a:t>: además de permitir informaciones como la encuesta, propicia reconocer aspectos afectivos y volitivos y coloca al investigador en contacto con los sujetos</a:t>
            </a:r>
          </a:p>
          <a:p>
            <a:pPr eaLnBrk="1" hangingPunct="1"/>
            <a:r>
              <a:rPr lang="es-ES_tradnl" sz="2800" b="1" smtClean="0">
                <a:solidFill>
                  <a:srgbClr val="000000"/>
                </a:solidFill>
              </a:rPr>
              <a:t>EJEMPLO: </a:t>
            </a:r>
            <a:r>
              <a:rPr lang="es-ES_tradnl" sz="2000" b="1" smtClean="0">
                <a:solidFill>
                  <a:srgbClr val="000000"/>
                </a:solidFill>
              </a:rPr>
              <a:t>sistema  de  preguntas  o  aspectos  que   los entrevistados deben  responder</a:t>
            </a:r>
          </a:p>
          <a:p>
            <a:pPr eaLnBrk="1" hangingPunct="1"/>
            <a:r>
              <a:rPr lang="es-ES_tradnl" sz="2800" b="1" smtClean="0">
                <a:solidFill>
                  <a:srgbClr val="000000"/>
                </a:solidFill>
              </a:rPr>
              <a:t>INSTRUMENTO</a:t>
            </a:r>
            <a:r>
              <a:rPr lang="es-ES_tradnl" sz="2400" b="1" smtClean="0">
                <a:solidFill>
                  <a:srgbClr val="000000"/>
                </a:solidFill>
              </a:rPr>
              <a:t>: </a:t>
            </a:r>
            <a:r>
              <a:rPr lang="es-ES_tradnl" sz="2000" b="1" smtClean="0">
                <a:solidFill>
                  <a:srgbClr val="000000"/>
                </a:solidFill>
              </a:rPr>
              <a:t>La guía de la entrevista</a:t>
            </a:r>
          </a:p>
          <a:p>
            <a:pPr eaLnBrk="1" hangingPunct="1"/>
            <a:r>
              <a:rPr lang="es-ES" sz="2800" b="1" smtClean="0">
                <a:solidFill>
                  <a:srgbClr val="000000"/>
                </a:solidFill>
              </a:rPr>
              <a:t>PUEDE SER: </a:t>
            </a:r>
            <a:r>
              <a:rPr lang="es-ES" sz="2000" b="1" smtClean="0">
                <a:solidFill>
                  <a:srgbClr val="000000"/>
                </a:solidFill>
              </a:rPr>
              <a:t>individual o grupal</a:t>
            </a:r>
            <a:r>
              <a:rPr lang="es-ES" sz="2800" b="1" smtClean="0">
                <a:solidFill>
                  <a:srgbClr val="000000"/>
                </a:solidFill>
              </a:rPr>
              <a:t> </a:t>
            </a:r>
            <a:endParaRPr lang="es-ES" sz="2800" b="1" dirty="0" smtClean="0">
              <a:solidFill>
                <a:srgbClr val="000000"/>
              </a:solidFill>
            </a:endParaRPr>
          </a:p>
        </p:txBody>
      </p:sp>
      <p:sp>
        <p:nvSpPr>
          <p:cNvPr id="22532" name="Rectangle 4"/>
          <p:cNvSpPr>
            <a:spLocks noChangeArrowheads="1"/>
          </p:cNvSpPr>
          <p:nvPr/>
        </p:nvSpPr>
        <p:spPr bwMode="auto">
          <a:xfrm rot="10800000" flipV="1">
            <a:off x="827088" y="4437063"/>
            <a:ext cx="3024187" cy="1800225"/>
          </a:xfrm>
          <a:prstGeom prst="rect">
            <a:avLst/>
          </a:prstGeom>
          <a:solidFill>
            <a:schemeClr val="tx2">
              <a:lumMod val="60000"/>
              <a:lumOff val="40000"/>
            </a:schemeClr>
          </a:solidFill>
          <a:ln/>
          <a:ex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r>
              <a:rPr lang="es-ES_tradnl" sz="2000" b="1">
                <a:solidFill>
                  <a:schemeClr val="tx1"/>
                </a:solidFill>
              </a:rPr>
              <a:t>ESTRUCTURADA O</a:t>
            </a:r>
          </a:p>
          <a:p>
            <a:pPr algn="ctr" eaLnBrk="0" hangingPunct="0">
              <a:buFont typeface="Wingdings" pitchFamily="2" charset="2"/>
              <a:buNone/>
            </a:pPr>
            <a:r>
              <a:rPr lang="es-ES_tradnl" sz="2000" b="1">
                <a:solidFill>
                  <a:schemeClr val="tx1"/>
                </a:solidFill>
              </a:rPr>
              <a:t>ESTANDARIZADA</a:t>
            </a:r>
          </a:p>
          <a:p>
            <a:pPr algn="ctr" eaLnBrk="0" hangingPunct="0">
              <a:buFont typeface="Wingdings" pitchFamily="2" charset="2"/>
              <a:buNone/>
            </a:pPr>
            <a:r>
              <a:rPr lang="es-ES_tradnl" sz="2000" b="1">
                <a:solidFill>
                  <a:schemeClr val="tx1"/>
                </a:solidFill>
              </a:rPr>
              <a:t>Con preguntas, puntos </a:t>
            </a:r>
          </a:p>
          <a:p>
            <a:pPr algn="ctr" eaLnBrk="0" hangingPunct="0">
              <a:buFont typeface="Wingdings" pitchFamily="2" charset="2"/>
              <a:buNone/>
            </a:pPr>
            <a:r>
              <a:rPr lang="es-ES_tradnl" sz="2000" b="1">
                <a:solidFill>
                  <a:schemeClr val="tx1"/>
                </a:solidFill>
              </a:rPr>
              <a:t>o aspectos previstos </a:t>
            </a:r>
          </a:p>
          <a:p>
            <a:pPr algn="ctr" eaLnBrk="0" hangingPunct="0">
              <a:buFont typeface="Wingdings" pitchFamily="2" charset="2"/>
              <a:buNone/>
            </a:pPr>
            <a:r>
              <a:rPr lang="es-ES_tradnl" sz="2000" b="1">
                <a:solidFill>
                  <a:schemeClr val="tx1"/>
                </a:solidFill>
              </a:rPr>
              <a:t>y que deben ser seguidos</a:t>
            </a:r>
          </a:p>
        </p:txBody>
      </p:sp>
      <p:sp>
        <p:nvSpPr>
          <p:cNvPr id="22533" name="Rectangle 5"/>
          <p:cNvSpPr>
            <a:spLocks noChangeArrowheads="1"/>
          </p:cNvSpPr>
          <p:nvPr/>
        </p:nvSpPr>
        <p:spPr bwMode="auto">
          <a:xfrm>
            <a:off x="4716463" y="4430166"/>
            <a:ext cx="3311921" cy="1799679"/>
          </a:xfrm>
          <a:prstGeom prst="rect">
            <a:avLst/>
          </a:prstGeom>
          <a:solidFill>
            <a:schemeClr val="tx2">
              <a:lumMod val="60000"/>
              <a:lumOff val="40000"/>
            </a:schemeClr>
          </a:solidFill>
          <a:ln/>
          <a:ex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r>
              <a:rPr lang="es-ES_tradnl" sz="2000" b="1" dirty="0">
                <a:solidFill>
                  <a:schemeClr val="tx1"/>
                </a:solidFill>
              </a:rPr>
              <a:t>NO ESTRUCTURADA</a:t>
            </a:r>
          </a:p>
          <a:p>
            <a:pPr algn="ctr" eaLnBrk="0" hangingPunct="0">
              <a:buFont typeface="Wingdings" pitchFamily="2" charset="2"/>
              <a:buNone/>
            </a:pPr>
            <a:r>
              <a:rPr lang="es-ES_tradnl" sz="2000" b="1" dirty="0">
                <a:solidFill>
                  <a:schemeClr val="tx1"/>
                </a:solidFill>
              </a:rPr>
              <a:t>O NO ESTANDARIZADA</a:t>
            </a:r>
          </a:p>
          <a:p>
            <a:pPr algn="ctr" eaLnBrk="0" hangingPunct="0">
              <a:buFont typeface="Wingdings" pitchFamily="2" charset="2"/>
              <a:buNone/>
            </a:pPr>
            <a:r>
              <a:rPr lang="es-ES_tradnl" sz="2000" b="1" dirty="0">
                <a:solidFill>
                  <a:schemeClr val="tx1"/>
                </a:solidFill>
              </a:rPr>
              <a:t>Sin una guía pre definida,</a:t>
            </a:r>
          </a:p>
          <a:p>
            <a:pPr algn="ctr" eaLnBrk="0" hangingPunct="0">
              <a:buFont typeface="Wingdings" pitchFamily="2" charset="2"/>
              <a:buNone/>
            </a:pPr>
            <a:r>
              <a:rPr lang="es-ES_tradnl" sz="2000" b="1" dirty="0" smtClean="0">
                <a:solidFill>
                  <a:schemeClr val="tx1"/>
                </a:solidFill>
              </a:rPr>
              <a:t>aunque </a:t>
            </a:r>
            <a:r>
              <a:rPr lang="es-ES_tradnl" sz="2000" b="1" dirty="0">
                <a:solidFill>
                  <a:schemeClr val="tx1"/>
                </a:solidFill>
              </a:rPr>
              <a:t>el investigador</a:t>
            </a:r>
          </a:p>
          <a:p>
            <a:pPr algn="ctr" eaLnBrk="0" hangingPunct="0">
              <a:buFont typeface="Wingdings" pitchFamily="2" charset="2"/>
              <a:buNone/>
            </a:pPr>
            <a:r>
              <a:rPr lang="es-ES_tradnl" sz="2000" b="1" dirty="0" smtClean="0">
                <a:solidFill>
                  <a:schemeClr val="tx1"/>
                </a:solidFill>
              </a:rPr>
              <a:t>sabe </a:t>
            </a:r>
            <a:r>
              <a:rPr lang="es-ES_tradnl" sz="2000" b="1" dirty="0">
                <a:solidFill>
                  <a:schemeClr val="tx1"/>
                </a:solidFill>
              </a:rPr>
              <a:t>lo que busca</a:t>
            </a:r>
          </a:p>
        </p:txBody>
      </p:sp>
      <p:pic>
        <p:nvPicPr>
          <p:cNvPr id="8" name="Imagen 1"/>
          <p:cNvPicPr>
            <a:picLocks noChangeAspect="1"/>
          </p:cNvPicPr>
          <p:nvPr/>
        </p:nvPicPr>
        <p:blipFill rotWithShape="1">
          <a:blip r:embed="rId2"/>
          <a:srcRect l="23704" r="25090"/>
          <a:stretch/>
        </p:blipFill>
        <p:spPr>
          <a:xfrm>
            <a:off x="107504" y="52663"/>
            <a:ext cx="1458035" cy="1035164"/>
          </a:xfrm>
          <a:prstGeom prst="rect">
            <a:avLst/>
          </a:prstGeom>
          <a:ln>
            <a:noFill/>
          </a:ln>
          <a:effectLst>
            <a:outerShdw blurRad="292100" dist="139700" dir="2700000" algn="tl" rotWithShape="0">
              <a:srgbClr val="333333">
                <a:alpha val="65000"/>
              </a:srgbClr>
            </a:outerShdw>
          </a:effectLst>
        </p:spPr>
      </p:pic>
      <p:pic>
        <p:nvPicPr>
          <p:cNvPr id="10242" name="Picture 2" descr="G:\BIBLIOTECAS\Mis imágenes\índice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52663"/>
            <a:ext cx="1728192" cy="1150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3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204067066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67744" y="305988"/>
            <a:ext cx="4464496" cy="584775"/>
          </a:xfrm>
          <a:solidFill>
            <a:schemeClr val="tx2">
              <a:lumMod val="60000"/>
              <a:lumOff val="40000"/>
            </a:schemeClr>
          </a:solidFill>
          <a:ln w="38100">
            <a:solidFill>
              <a:schemeClr val="tx1"/>
            </a:solidFill>
            <a:miter lim="800000"/>
            <a:headEnd/>
            <a:tailEnd/>
          </a:ln>
          <a:effectLst>
            <a:outerShdw dist="107763" dir="2700000" algn="ctr" rotWithShape="0">
              <a:schemeClr val="tx1">
                <a:alpha val="50000"/>
              </a:schemeClr>
            </a:outerShdw>
          </a:effectLst>
        </p:spPr>
        <p:txBody>
          <a:bodyPr wrap="square">
            <a:spAutoFit/>
          </a:bodyPr>
          <a:lstStyle/>
          <a:p>
            <a:pPr eaLnBrk="0" hangingPunct="0">
              <a:buFont typeface="Wingdings" pitchFamily="2" charset="2"/>
            </a:pPr>
            <a:r>
              <a:rPr lang="es-ES" sz="3200" b="1" smtClean="0">
                <a:solidFill>
                  <a:schemeClr val="bg1"/>
                </a:solidFill>
              </a:rPr>
              <a:t>PRUEBA PEDAGÓGICA</a:t>
            </a:r>
            <a:endParaRPr lang="es-ES" sz="3200" b="1" dirty="0">
              <a:solidFill>
                <a:schemeClr val="bg1"/>
              </a:solidFill>
              <a:effectLst>
                <a:outerShdw blurRad="38100" dist="38100" dir="2700000" algn="tl">
                  <a:srgbClr val="000000">
                    <a:alpha val="43137"/>
                  </a:srgbClr>
                </a:outerShdw>
              </a:effectLst>
              <a:latin typeface="+mn-lt"/>
              <a:ea typeface="+mn-ea"/>
              <a:cs typeface="+mn-cs"/>
            </a:endParaRPr>
          </a:p>
        </p:txBody>
      </p:sp>
      <p:sp>
        <p:nvSpPr>
          <p:cNvPr id="22531" name="Rectangle 3"/>
          <p:cNvSpPr>
            <a:spLocks noGrp="1" noChangeArrowheads="1"/>
          </p:cNvSpPr>
          <p:nvPr>
            <p:ph idx="1"/>
          </p:nvPr>
        </p:nvSpPr>
        <p:spPr>
          <a:xfrm>
            <a:off x="457200" y="1196975"/>
            <a:ext cx="8435280" cy="5400675"/>
          </a:xfrm>
          <a:solidFill>
            <a:schemeClr val="accent1">
              <a:lumMod val="20000"/>
              <a:lumOff val="80000"/>
            </a:schemeClr>
          </a:solidFill>
        </p:spPr>
        <p:txBody>
          <a:bodyPr/>
          <a:lstStyle/>
          <a:p>
            <a:pPr>
              <a:lnSpc>
                <a:spcPct val="95000"/>
              </a:lnSpc>
            </a:pPr>
            <a:r>
              <a:rPr lang="es-ES_tradnl" sz="2800" b="1" dirty="0" smtClean="0">
                <a:solidFill>
                  <a:srgbClr val="000000"/>
                </a:solidFill>
              </a:rPr>
              <a:t>ES</a:t>
            </a:r>
            <a:r>
              <a:rPr lang="es-ES_tradnl" sz="2400" b="1" dirty="0" smtClean="0">
                <a:solidFill>
                  <a:srgbClr val="000000"/>
                </a:solidFill>
              </a:rPr>
              <a:t>: </a:t>
            </a:r>
            <a:r>
              <a:rPr lang="es-ES" sz="2400" b="1" dirty="0" smtClean="0">
                <a:solidFill>
                  <a:srgbClr val="000000"/>
                </a:solidFill>
              </a:rPr>
              <a:t>determinar el nivel de conocimientos que poseen los estudiantes acerca de los contenidos relacionados con el tema de investigación</a:t>
            </a:r>
            <a:endParaRPr lang="es-ES_tradnl" sz="2400" b="1" dirty="0" smtClean="0">
              <a:solidFill>
                <a:srgbClr val="000000"/>
              </a:solidFill>
            </a:endParaRPr>
          </a:p>
          <a:p>
            <a:pPr eaLnBrk="1" hangingPunct="1"/>
            <a:r>
              <a:rPr lang="es-ES_tradnl" sz="2800" b="1" dirty="0" smtClean="0">
                <a:solidFill>
                  <a:srgbClr val="000000"/>
                </a:solidFill>
              </a:rPr>
              <a:t>EJEMPLO: </a:t>
            </a:r>
            <a:r>
              <a:rPr lang="es-ES_tradnl" sz="2000" b="1" dirty="0" smtClean="0">
                <a:solidFill>
                  <a:srgbClr val="000000"/>
                </a:solidFill>
              </a:rPr>
              <a:t>sistema  de  preguntas  o  aspectos  que   permitan medir el nivel de conocimientos</a:t>
            </a:r>
          </a:p>
          <a:p>
            <a:pPr eaLnBrk="1" hangingPunct="1"/>
            <a:r>
              <a:rPr lang="es-ES_tradnl" sz="2800" b="1" dirty="0" smtClean="0">
                <a:solidFill>
                  <a:srgbClr val="000000"/>
                </a:solidFill>
              </a:rPr>
              <a:t>INSTRUMENTO</a:t>
            </a:r>
            <a:r>
              <a:rPr lang="es-ES_tradnl" sz="2400" b="1" dirty="0" smtClean="0">
                <a:solidFill>
                  <a:srgbClr val="000000"/>
                </a:solidFill>
              </a:rPr>
              <a:t>: </a:t>
            </a:r>
            <a:r>
              <a:rPr lang="es-ES_tradnl" sz="2000" b="1" dirty="0" smtClean="0">
                <a:solidFill>
                  <a:srgbClr val="000000"/>
                </a:solidFill>
              </a:rPr>
              <a:t>Cuestionario</a:t>
            </a:r>
          </a:p>
          <a:p>
            <a:pPr eaLnBrk="1" hangingPunct="1"/>
            <a:r>
              <a:rPr lang="es-ES" sz="2800" b="1" dirty="0" smtClean="0">
                <a:solidFill>
                  <a:srgbClr val="000000"/>
                </a:solidFill>
              </a:rPr>
              <a:t>PUEDE SER: </a:t>
            </a:r>
            <a:r>
              <a:rPr lang="es-ES" sz="2000" b="1" dirty="0" smtClean="0">
                <a:solidFill>
                  <a:srgbClr val="000000"/>
                </a:solidFill>
              </a:rPr>
              <a:t>individual o grupal</a:t>
            </a:r>
            <a:endParaRPr lang="es-ES" sz="2800" b="1" dirty="0" smtClean="0">
              <a:solidFill>
                <a:srgbClr val="000000"/>
              </a:solidFill>
            </a:endParaRPr>
          </a:p>
        </p:txBody>
      </p:sp>
      <p:sp>
        <p:nvSpPr>
          <p:cNvPr id="22532" name="Rectangle 4"/>
          <p:cNvSpPr>
            <a:spLocks noChangeArrowheads="1"/>
          </p:cNvSpPr>
          <p:nvPr/>
        </p:nvSpPr>
        <p:spPr bwMode="auto">
          <a:xfrm rot="10800000" flipV="1">
            <a:off x="827087" y="4437063"/>
            <a:ext cx="3456880" cy="1800225"/>
          </a:xfrm>
          <a:prstGeom prst="rect">
            <a:avLst/>
          </a:prstGeom>
          <a:solidFill>
            <a:schemeClr val="tx2">
              <a:lumMod val="60000"/>
              <a:lumOff val="40000"/>
            </a:schemeClr>
          </a:solidFill>
          <a:ln/>
          <a:ex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r>
              <a:rPr lang="es-ES" sz="2800" b="1" dirty="0" smtClean="0">
                <a:solidFill>
                  <a:schemeClr val="tx1"/>
                </a:solidFill>
              </a:rPr>
              <a:t>Válida para </a:t>
            </a:r>
            <a:r>
              <a:rPr lang="es-ES" sz="2800" b="1" dirty="0">
                <a:solidFill>
                  <a:schemeClr val="tx1"/>
                </a:solidFill>
              </a:rPr>
              <a:t>la fase diagnóstico-investigativa</a:t>
            </a:r>
            <a:endParaRPr lang="es-ES_tradnl" sz="2800" b="1" dirty="0">
              <a:solidFill>
                <a:schemeClr val="tx1"/>
              </a:solidFill>
            </a:endParaRPr>
          </a:p>
        </p:txBody>
      </p:sp>
      <p:sp>
        <p:nvSpPr>
          <p:cNvPr id="22533" name="Rectangle 5"/>
          <p:cNvSpPr>
            <a:spLocks noChangeArrowheads="1"/>
          </p:cNvSpPr>
          <p:nvPr/>
        </p:nvSpPr>
        <p:spPr bwMode="auto">
          <a:xfrm>
            <a:off x="4716463" y="4430166"/>
            <a:ext cx="3887985" cy="1799679"/>
          </a:xfrm>
          <a:prstGeom prst="rect">
            <a:avLst/>
          </a:prstGeom>
          <a:solidFill>
            <a:schemeClr val="tx2">
              <a:lumMod val="60000"/>
              <a:lumOff val="40000"/>
            </a:schemeClr>
          </a:solidFill>
          <a:ln/>
          <a:ex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r>
              <a:rPr lang="es-ES" sz="2800" b="1" dirty="0">
                <a:solidFill>
                  <a:schemeClr val="tx1"/>
                </a:solidFill>
              </a:rPr>
              <a:t>Válida </a:t>
            </a:r>
            <a:r>
              <a:rPr lang="es-ES" sz="2800" b="1" dirty="0" smtClean="0">
                <a:solidFill>
                  <a:schemeClr val="tx1"/>
                </a:solidFill>
              </a:rPr>
              <a:t>para </a:t>
            </a:r>
            <a:r>
              <a:rPr lang="es-ES" sz="2800" b="1" dirty="0">
                <a:solidFill>
                  <a:schemeClr val="tx1"/>
                </a:solidFill>
              </a:rPr>
              <a:t>la fase de constatación de la factibilidad y efectividad de la propuesta</a:t>
            </a:r>
            <a:endParaRPr lang="es-ES_tradnl" sz="2800" b="1" dirty="0">
              <a:solidFill>
                <a:schemeClr val="tx1"/>
              </a:solidFill>
            </a:endParaRPr>
          </a:p>
        </p:txBody>
      </p:sp>
      <p:pic>
        <p:nvPicPr>
          <p:cNvPr id="6"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123728" cy="1196751"/>
          </a:xfrm>
          <a:prstGeom prst="rect">
            <a:avLst/>
          </a:prstGeom>
          <a:scene3d>
            <a:camera prst="orthographicFront"/>
            <a:lightRig rig="threePt" dir="t"/>
          </a:scene3d>
          <a:sp3d>
            <a:bevelT prst="angle"/>
          </a:sp3d>
        </p:spPr>
      </p:pic>
      <p:pic>
        <p:nvPicPr>
          <p:cNvPr id="11266" name="Picture 2" descr="G:\BIBLIOTECAS\Mis imágenes\índice8.jpeg"/>
          <p:cNvPicPr>
            <a:picLocks noChangeAspect="1" noChangeArrowheads="1"/>
          </p:cNvPicPr>
          <p:nvPr/>
        </p:nvPicPr>
        <p:blipFill rotWithShape="1">
          <a:blip r:embed="rId3">
            <a:extLst>
              <a:ext uri="{28A0092B-C50C-407E-A947-70E740481C1C}">
                <a14:useLocalDpi xmlns:a14="http://schemas.microsoft.com/office/drawing/2010/main" val="0"/>
              </a:ext>
            </a:extLst>
          </a:blip>
          <a:srcRect t="11750" b="13141"/>
          <a:stretch/>
        </p:blipFill>
        <p:spPr bwMode="auto">
          <a:xfrm>
            <a:off x="7164288" y="-20378"/>
            <a:ext cx="1979712" cy="1217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3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317287486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95736" y="332656"/>
            <a:ext cx="5328592" cy="584775"/>
          </a:xfrm>
          <a:solidFill>
            <a:schemeClr val="tx2">
              <a:lumMod val="60000"/>
              <a:lumOff val="40000"/>
            </a:schemeClr>
          </a:solidFill>
          <a:ln w="38100">
            <a:solidFill>
              <a:schemeClr val="tx1"/>
            </a:solidFill>
            <a:miter lim="800000"/>
            <a:headEnd/>
            <a:tailEnd/>
          </a:ln>
          <a:effectLst>
            <a:outerShdw dist="107763" dir="2700000" algn="ctr" rotWithShape="0">
              <a:schemeClr val="tx1">
                <a:alpha val="50000"/>
              </a:schemeClr>
            </a:outerShdw>
          </a:effectLst>
        </p:spPr>
        <p:txBody>
          <a:bodyPr wrap="square">
            <a:spAutoFit/>
          </a:bodyPr>
          <a:lstStyle/>
          <a:p>
            <a:pPr eaLnBrk="0" hangingPunct="0">
              <a:buFont typeface="Wingdings" pitchFamily="2" charset="2"/>
            </a:pPr>
            <a:r>
              <a:rPr lang="es-ES" sz="3200" b="1" smtClean="0">
                <a:solidFill>
                  <a:schemeClr val="bg1"/>
                </a:solidFill>
              </a:rPr>
              <a:t>EXPERIMENTO PEDAGÓGICO</a:t>
            </a:r>
            <a:endParaRPr lang="es-ES" sz="3200" b="1" dirty="0">
              <a:solidFill>
                <a:schemeClr val="bg1"/>
              </a:solidFill>
              <a:effectLst>
                <a:outerShdw blurRad="38100" dist="38100" dir="2700000" algn="tl">
                  <a:srgbClr val="000000">
                    <a:alpha val="43137"/>
                  </a:srgbClr>
                </a:outerShdw>
              </a:effectLst>
              <a:latin typeface="+mn-lt"/>
              <a:ea typeface="+mn-ea"/>
              <a:cs typeface="+mn-cs"/>
            </a:endParaRPr>
          </a:p>
        </p:txBody>
      </p:sp>
      <p:sp>
        <p:nvSpPr>
          <p:cNvPr id="22531" name="Rectangle 3"/>
          <p:cNvSpPr>
            <a:spLocks noGrp="1" noChangeArrowheads="1"/>
          </p:cNvSpPr>
          <p:nvPr>
            <p:ph idx="1"/>
          </p:nvPr>
        </p:nvSpPr>
        <p:spPr>
          <a:xfrm>
            <a:off x="457200" y="1196975"/>
            <a:ext cx="8435280" cy="5400675"/>
          </a:xfrm>
          <a:solidFill>
            <a:schemeClr val="accent1">
              <a:lumMod val="20000"/>
              <a:lumOff val="80000"/>
            </a:schemeClr>
          </a:solidFill>
        </p:spPr>
        <p:txBody>
          <a:bodyPr/>
          <a:lstStyle/>
          <a:p>
            <a:pPr>
              <a:lnSpc>
                <a:spcPct val="95000"/>
              </a:lnSpc>
            </a:pPr>
            <a:r>
              <a:rPr lang="es-ES_tradnl" sz="2800" b="1" smtClean="0">
                <a:solidFill>
                  <a:srgbClr val="000000"/>
                </a:solidFill>
              </a:rPr>
              <a:t>ES</a:t>
            </a:r>
            <a:r>
              <a:rPr lang="es-ES_tradnl" sz="2400" b="1" smtClean="0">
                <a:solidFill>
                  <a:srgbClr val="000000"/>
                </a:solidFill>
              </a:rPr>
              <a:t>: </a:t>
            </a:r>
            <a:r>
              <a:rPr lang="es-ES" sz="2400" b="1" smtClean="0">
                <a:solidFill>
                  <a:srgbClr val="000000"/>
                </a:solidFill>
              </a:rPr>
              <a:t>Vía para constatar, en la práctica educativa, la factibilidad y efectividad de una propuesta determinada</a:t>
            </a:r>
            <a:endParaRPr lang="es-ES_tradnl" sz="2400" b="1" smtClean="0">
              <a:solidFill>
                <a:srgbClr val="000000"/>
              </a:solidFill>
            </a:endParaRPr>
          </a:p>
          <a:p>
            <a:r>
              <a:rPr lang="es-ES_tradnl" sz="2800" b="1" smtClean="0">
                <a:solidFill>
                  <a:srgbClr val="000000"/>
                </a:solidFill>
              </a:rPr>
              <a:t>EJEMPLO: </a:t>
            </a:r>
            <a:r>
              <a:rPr lang="es-ES" sz="2000" b="1" smtClean="0"/>
              <a:t>Para ello es posible emplear grupos  experimentales y controles. En los grupos experimentales se introduce la propuesta del autor, constatándose los resultados que se obtienen con su aplicación, mientras que en los controles no se introduce cambio alguno. Finalmente se comparan los resultados alcanzados en los grupos experimentales y los obtenidos por los que integran los grupos controles.</a:t>
            </a:r>
            <a:endParaRPr lang="es-ES_tradnl" sz="2000" b="1" dirty="0" smtClean="0">
              <a:solidFill>
                <a:srgbClr val="000000"/>
              </a:solidFill>
            </a:endParaRPr>
          </a:p>
        </p:txBody>
      </p:sp>
      <p:sp>
        <p:nvSpPr>
          <p:cNvPr id="22532" name="Rectangle 4"/>
          <p:cNvSpPr>
            <a:spLocks noChangeArrowheads="1"/>
          </p:cNvSpPr>
          <p:nvPr/>
        </p:nvSpPr>
        <p:spPr bwMode="auto">
          <a:xfrm rot="10800000" flipV="1">
            <a:off x="808854" y="4174113"/>
            <a:ext cx="3456880" cy="2088208"/>
          </a:xfrm>
          <a:prstGeom prst="rect">
            <a:avLst/>
          </a:prstGeom>
          <a:solidFill>
            <a:schemeClr val="tx2">
              <a:lumMod val="60000"/>
              <a:lumOff val="40000"/>
            </a:schemeClr>
          </a:solidFill>
          <a:ln/>
          <a:ex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r>
              <a:rPr lang="es-ES" sz="2000" b="1" dirty="0" smtClean="0">
                <a:solidFill>
                  <a:schemeClr val="tx1"/>
                </a:solidFill>
              </a:rPr>
              <a:t>Válido para comparar </a:t>
            </a:r>
            <a:r>
              <a:rPr lang="es-ES" sz="2000" b="1" dirty="0">
                <a:solidFill>
                  <a:schemeClr val="tx1"/>
                </a:solidFill>
              </a:rPr>
              <a:t>los resultados obtenidos luego de la aplicación de una propuesta determinada, con los que se han alcanzado históricamente sin dicha aplicación</a:t>
            </a:r>
            <a:endParaRPr lang="es-ES_tradnl" sz="2000" b="1" dirty="0">
              <a:solidFill>
                <a:schemeClr val="tx1"/>
              </a:solidFill>
            </a:endParaRPr>
          </a:p>
        </p:txBody>
      </p:sp>
      <p:sp>
        <p:nvSpPr>
          <p:cNvPr id="22533" name="Rectangle 5"/>
          <p:cNvSpPr>
            <a:spLocks noChangeArrowheads="1"/>
          </p:cNvSpPr>
          <p:nvPr/>
        </p:nvSpPr>
        <p:spPr bwMode="auto">
          <a:xfrm>
            <a:off x="4716462" y="4149080"/>
            <a:ext cx="3887985" cy="1864741"/>
          </a:xfrm>
          <a:prstGeom prst="rect">
            <a:avLst/>
          </a:prstGeom>
          <a:solidFill>
            <a:schemeClr val="tx2">
              <a:lumMod val="60000"/>
              <a:lumOff val="40000"/>
            </a:schemeClr>
          </a:solidFill>
          <a:ln/>
          <a:ex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r>
              <a:rPr lang="es-ES" sz="2000" b="1" dirty="0" smtClean="0">
                <a:solidFill>
                  <a:schemeClr val="tx1"/>
                </a:solidFill>
              </a:rPr>
              <a:t>En </a:t>
            </a:r>
            <a:r>
              <a:rPr lang="es-ES" sz="2000" b="1" dirty="0">
                <a:solidFill>
                  <a:schemeClr val="tx1"/>
                </a:solidFill>
              </a:rPr>
              <a:t>el caso particular de las ciencias sociales, se hace difícil por el hecho de que este método requiere del control de todas las variables implicadas en la investigación</a:t>
            </a:r>
            <a:endParaRPr lang="es-ES_tradnl" sz="2000" b="1" dirty="0">
              <a:solidFill>
                <a:schemeClr val="tx1"/>
              </a:solidFill>
            </a:endParaRPr>
          </a:p>
        </p:txBody>
      </p:sp>
      <p:sp>
        <p:nvSpPr>
          <p:cNvPr id="2" name="1 CuadroTexto"/>
          <p:cNvSpPr txBox="1"/>
          <p:nvPr/>
        </p:nvSpPr>
        <p:spPr>
          <a:xfrm>
            <a:off x="5556434" y="6077655"/>
            <a:ext cx="2435988" cy="400110"/>
          </a:xfrm>
          <a:prstGeom prst="rect">
            <a:avLst/>
          </a:prstGeom>
          <a:solidFill>
            <a:schemeClr val="bg1"/>
          </a:solidFill>
          <a:ln w="25400">
            <a:solidFill>
              <a:srgbClr val="0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s-ES" sz="2000" b="1" dirty="0" smtClean="0">
                <a:solidFill>
                  <a:schemeClr val="tx2">
                    <a:lumMod val="75000"/>
                  </a:schemeClr>
                </a:solidFill>
              </a:rPr>
              <a:t>CUASI EXPERIMENTO</a:t>
            </a:r>
            <a:endParaRPr lang="es-ES_tradnl" sz="2000" b="1" dirty="0">
              <a:solidFill>
                <a:schemeClr val="tx2">
                  <a:lumMod val="75000"/>
                </a:schemeClr>
              </a:solidFill>
            </a:endParaRPr>
          </a:p>
        </p:txBody>
      </p:sp>
      <p:pic>
        <p:nvPicPr>
          <p:cNvPr id="7" name="Picture 3" descr="C:\Documents and Settings\Administrador\Escritorio\Image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0658" y="20096"/>
            <a:ext cx="1097718" cy="1176657"/>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384239711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51720" y="292571"/>
            <a:ext cx="5436294" cy="584775"/>
          </a:xfrm>
          <a:solidFill>
            <a:schemeClr val="tx2">
              <a:lumMod val="60000"/>
              <a:lumOff val="40000"/>
            </a:schemeClr>
          </a:solidFill>
          <a:ln w="38100">
            <a:solidFill>
              <a:schemeClr val="tx1"/>
            </a:solidFill>
            <a:miter lim="800000"/>
            <a:headEnd/>
            <a:tailEnd/>
          </a:ln>
          <a:effectLst>
            <a:outerShdw dist="107763" dir="2700000" algn="ctr" rotWithShape="0">
              <a:schemeClr val="tx1">
                <a:alpha val="50000"/>
              </a:schemeClr>
            </a:outerShdw>
          </a:effectLst>
        </p:spPr>
        <p:txBody>
          <a:bodyPr vert="horz" wrap="square" lIns="91440" tIns="45720" rIns="91440" bIns="45720" rtlCol="0" anchor="ctr">
            <a:spAutoFit/>
          </a:bodyPr>
          <a:lstStyle/>
          <a:p>
            <a:pPr eaLnBrk="0" hangingPunct="0">
              <a:buFont typeface="Wingdings" pitchFamily="2" charset="2"/>
            </a:pPr>
            <a:r>
              <a:rPr lang="es-ES" sz="3200" b="1" smtClean="0">
                <a:solidFill>
                  <a:schemeClr val="bg1"/>
                </a:solidFill>
              </a:rPr>
              <a:t>CRITERIO DE ESPECIALISTAS</a:t>
            </a:r>
            <a:endParaRPr lang="es-ES" sz="3200" b="1" dirty="0">
              <a:solidFill>
                <a:schemeClr val="bg1"/>
              </a:solidFill>
              <a:effectLst>
                <a:outerShdw blurRad="38100" dist="38100" dir="2700000" algn="tl">
                  <a:srgbClr val="000000">
                    <a:alpha val="43137"/>
                  </a:srgbClr>
                </a:outerShdw>
              </a:effectLst>
              <a:latin typeface="+mn-lt"/>
              <a:ea typeface="+mn-ea"/>
              <a:cs typeface="+mn-cs"/>
            </a:endParaRPr>
          </a:p>
        </p:txBody>
      </p:sp>
      <p:sp>
        <p:nvSpPr>
          <p:cNvPr id="15363" name="Rectangle 3"/>
          <p:cNvSpPr>
            <a:spLocks noGrp="1" noChangeArrowheads="1"/>
          </p:cNvSpPr>
          <p:nvPr>
            <p:ph idx="1"/>
          </p:nvPr>
        </p:nvSpPr>
        <p:spPr>
          <a:xfrm>
            <a:off x="457200" y="1196975"/>
            <a:ext cx="8507288" cy="5400675"/>
          </a:xfrm>
          <a:solidFill>
            <a:schemeClr val="accent1">
              <a:lumMod val="20000"/>
              <a:lumOff val="80000"/>
            </a:schemeClr>
          </a:solidFill>
        </p:spPr>
        <p:txBody>
          <a:bodyPr/>
          <a:lstStyle/>
          <a:p>
            <a:pPr>
              <a:lnSpc>
                <a:spcPct val="95000"/>
              </a:lnSpc>
            </a:pPr>
            <a:r>
              <a:rPr lang="es-ES_tradnl" sz="2800" b="1" smtClean="0">
                <a:solidFill>
                  <a:srgbClr val="000000"/>
                </a:solidFill>
              </a:rPr>
              <a:t>ES</a:t>
            </a:r>
            <a:r>
              <a:rPr lang="es-ES_tradnl" sz="2400" b="1" smtClean="0">
                <a:solidFill>
                  <a:srgbClr val="000000"/>
                </a:solidFill>
              </a:rPr>
              <a:t>: </a:t>
            </a:r>
            <a:r>
              <a:rPr lang="es-ES" sz="2400" b="1" smtClean="0"/>
              <a:t>criterios de   personas especializadas en el tema de investigación, preferiblemente con grado científico y categoría docente principal </a:t>
            </a:r>
          </a:p>
          <a:p>
            <a:pPr>
              <a:lnSpc>
                <a:spcPct val="95000"/>
              </a:lnSpc>
            </a:pPr>
            <a:r>
              <a:rPr lang="es-ES_tradnl" sz="2800" b="1" smtClean="0">
                <a:solidFill>
                  <a:srgbClr val="000000"/>
                </a:solidFill>
              </a:rPr>
              <a:t>EJEMPLO: </a:t>
            </a:r>
            <a:r>
              <a:rPr lang="es-ES_tradnl" sz="2000" b="1" smtClean="0">
                <a:solidFill>
                  <a:srgbClr val="000000"/>
                </a:solidFill>
              </a:rPr>
              <a:t>sistema  de  preguntas  o  aspectos  que   los encuestados deben  responder. </a:t>
            </a:r>
            <a:r>
              <a:rPr lang="es-ES" sz="2000" b="1" smtClean="0">
                <a:solidFill>
                  <a:srgbClr val="000000"/>
                </a:solidFill>
              </a:rPr>
              <a:t>Estas personas deben tener, además, suficiente experiencia y reconocimiento para opinar acerca de la calidad del resultado de un trabajo diagnóstico o de la propuesta elaborada por el autor </a:t>
            </a:r>
            <a:endParaRPr lang="es-ES_tradnl" sz="2000" b="1" smtClean="0">
              <a:solidFill>
                <a:srgbClr val="000000"/>
              </a:solidFill>
            </a:endParaRPr>
          </a:p>
          <a:p>
            <a:pPr eaLnBrk="1" hangingPunct="1"/>
            <a:r>
              <a:rPr lang="es-ES_tradnl" sz="2800" b="1" smtClean="0">
                <a:solidFill>
                  <a:srgbClr val="000000"/>
                </a:solidFill>
              </a:rPr>
              <a:t>INSTRUMENTO</a:t>
            </a:r>
            <a:r>
              <a:rPr lang="es-ES_tradnl" sz="2400" b="1" smtClean="0">
                <a:solidFill>
                  <a:srgbClr val="000000"/>
                </a:solidFill>
              </a:rPr>
              <a:t>: El cuestionario</a:t>
            </a:r>
            <a:endParaRPr lang="es-ES_tradnl" sz="2800" b="1" dirty="0" smtClean="0">
              <a:solidFill>
                <a:srgbClr val="000000"/>
              </a:solidFill>
            </a:endParaRPr>
          </a:p>
        </p:txBody>
      </p:sp>
      <p:sp>
        <p:nvSpPr>
          <p:cNvPr id="15365" name="Rectangle 5"/>
          <p:cNvSpPr>
            <a:spLocks noChangeArrowheads="1"/>
          </p:cNvSpPr>
          <p:nvPr/>
        </p:nvSpPr>
        <p:spPr bwMode="auto">
          <a:xfrm>
            <a:off x="611560" y="4365104"/>
            <a:ext cx="3888432" cy="2088232"/>
          </a:xfrm>
          <a:prstGeom prst="rect">
            <a:avLst/>
          </a:prstGeom>
          <a:solidFill>
            <a:schemeClr val="tx2">
              <a:lumMod val="60000"/>
              <a:lumOff val="40000"/>
            </a:schemeClr>
          </a:solidFill>
          <a:ln/>
          <a:ex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r>
              <a:rPr lang="es-ES" sz="2000" b="1" dirty="0">
                <a:solidFill>
                  <a:schemeClr val="tx1"/>
                </a:solidFill>
              </a:rPr>
              <a:t>Los puntos de vista y sugerencias aportados por los especialistas deben ser tomados en cuenta por el investigador </a:t>
            </a:r>
            <a:r>
              <a:rPr lang="es-ES" sz="2000" b="1" dirty="0" smtClean="0">
                <a:solidFill>
                  <a:schemeClr val="tx1"/>
                </a:solidFill>
              </a:rPr>
              <a:t>para</a:t>
            </a:r>
            <a:r>
              <a:rPr lang="es-ES" sz="2000" b="1" dirty="0">
                <a:solidFill>
                  <a:schemeClr val="tx1"/>
                </a:solidFill>
              </a:rPr>
              <a:t> llevar a cabo las correcciones pertinentes en el caso que resulte necesario</a:t>
            </a:r>
            <a:endParaRPr lang="es-ES_tradnl" sz="2000" b="1" dirty="0">
              <a:solidFill>
                <a:schemeClr val="tx1"/>
              </a:solidFill>
            </a:endParaRPr>
          </a:p>
        </p:txBody>
      </p:sp>
      <p:sp>
        <p:nvSpPr>
          <p:cNvPr id="15366" name="Rectangle 6"/>
          <p:cNvSpPr>
            <a:spLocks noChangeArrowheads="1"/>
          </p:cNvSpPr>
          <p:nvPr/>
        </p:nvSpPr>
        <p:spPr bwMode="auto">
          <a:xfrm>
            <a:off x="4932040" y="4365104"/>
            <a:ext cx="3816424" cy="2088232"/>
          </a:xfrm>
          <a:prstGeom prst="rect">
            <a:avLst/>
          </a:prstGeom>
          <a:solidFill>
            <a:schemeClr val="tx2">
              <a:lumMod val="60000"/>
              <a:lumOff val="40000"/>
            </a:schemeClr>
          </a:solidFill>
          <a:ln/>
          <a:ex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endParaRPr lang="es-ES_tradnl" sz="2400" b="1" dirty="0" smtClean="0">
              <a:solidFill>
                <a:schemeClr val="tx1"/>
              </a:solidFill>
            </a:endParaRPr>
          </a:p>
          <a:p>
            <a:pPr algn="ctr" eaLnBrk="0" hangingPunct="0">
              <a:buFont typeface="Wingdings" pitchFamily="2" charset="2"/>
              <a:buNone/>
            </a:pPr>
            <a:r>
              <a:rPr lang="es-ES" sz="2400" b="1" dirty="0">
                <a:solidFill>
                  <a:schemeClr val="tx1"/>
                </a:solidFill>
              </a:rPr>
              <a:t>Este método empírico adquiere más fuerza cuando la investigación no cuenta con una fase de constatación </a:t>
            </a:r>
            <a:r>
              <a:rPr lang="es-ES" sz="2400" b="1" dirty="0" smtClean="0">
                <a:solidFill>
                  <a:schemeClr val="tx1"/>
                </a:solidFill>
              </a:rPr>
              <a:t>experimental</a:t>
            </a:r>
          </a:p>
          <a:p>
            <a:pPr algn="ctr" eaLnBrk="0" hangingPunct="0">
              <a:buFont typeface="Wingdings" pitchFamily="2" charset="2"/>
              <a:buNone/>
            </a:pPr>
            <a:endParaRPr lang="es-ES_tradnl" sz="2400" b="1" dirty="0">
              <a:solidFill>
                <a:schemeClr val="tx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0" y="36785"/>
            <a:ext cx="1572394" cy="10963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descr="C:\Archivos de programa\Microsoft Office\MEDIA\CAGCAT10\j023301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36785"/>
            <a:ext cx="1157708" cy="1176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3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386288391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7 Grupo"/>
          <p:cNvGrpSpPr>
            <a:grpSpLocks/>
          </p:cNvGrpSpPr>
          <p:nvPr/>
        </p:nvGrpSpPr>
        <p:grpSpPr bwMode="auto">
          <a:xfrm>
            <a:off x="0" y="-22225"/>
            <a:ext cx="9144000" cy="1971675"/>
            <a:chOff x="0" y="-21826"/>
            <a:chExt cx="8777044" cy="1970812"/>
          </a:xfrm>
        </p:grpSpPr>
        <p:pic>
          <p:nvPicPr>
            <p:cNvPr id="5" name="Picture 6" descr="LOGO DE LA UNIVERSIDAD DE ARTEMI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860" y="8607"/>
              <a:ext cx="1656184" cy="194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II EDICION\diseño logo.png"/>
            <p:cNvPicPr>
              <a:picLocks noChangeAspect="1" noChangeArrowheads="1"/>
            </p:cNvPicPr>
            <p:nvPr/>
          </p:nvPicPr>
          <p:blipFill>
            <a:blip r:embed="rId3"/>
            <a:srcRect/>
            <a:stretch>
              <a:fillRect/>
            </a:stretch>
          </p:blipFill>
          <p:spPr bwMode="auto">
            <a:xfrm>
              <a:off x="0" y="-12305"/>
              <a:ext cx="3995384" cy="1961291"/>
            </a:xfrm>
            <a:prstGeom prst="rect">
              <a:avLst/>
            </a:prstGeom>
            <a:solidFill>
              <a:schemeClr val="accent3"/>
            </a:solidFill>
          </p:spPr>
        </p:pic>
        <p:pic>
          <p:nvPicPr>
            <p:cNvPr id="7" name="Picture 3" descr="I:\MDidactico-Material-Didactico_8651_image.jpg"/>
            <p:cNvPicPr>
              <a:picLocks noChangeAspect="1" noChangeArrowheads="1"/>
            </p:cNvPicPr>
            <p:nvPr/>
          </p:nvPicPr>
          <p:blipFill>
            <a:blip r:embed="rId4">
              <a:extLst>
                <a:ext uri="{28A0092B-C50C-407E-A947-70E740481C1C}">
                  <a14:useLocalDpi xmlns:a14="http://schemas.microsoft.com/office/drawing/2010/main" val="0"/>
                </a:ext>
              </a:extLst>
            </a:blip>
            <a:srcRect l="8955" b="35498"/>
            <a:stretch>
              <a:fillRect/>
            </a:stretch>
          </p:blipFill>
          <p:spPr bwMode="auto">
            <a:xfrm>
              <a:off x="3989020" y="-21826"/>
              <a:ext cx="3131840" cy="197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3"/>
          <p:cNvSpPr txBox="1">
            <a:spLocks noChangeArrowheads="1"/>
          </p:cNvSpPr>
          <p:nvPr/>
        </p:nvSpPr>
        <p:spPr>
          <a:xfrm>
            <a:off x="785204" y="2420888"/>
            <a:ext cx="7848600" cy="10509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s-MX" sz="4000" b="1" dirty="0" smtClean="0">
                <a:solidFill>
                  <a:srgbClr val="C00000"/>
                </a:solidFill>
                <a:effectLst>
                  <a:outerShdw blurRad="38100" dist="38100" dir="2700000" algn="tl">
                    <a:srgbClr val="000000">
                      <a:alpha val="43137"/>
                    </a:srgbClr>
                  </a:outerShdw>
                </a:effectLst>
              </a:rPr>
              <a:t>METODOLOGÍA DE LA </a:t>
            </a:r>
          </a:p>
          <a:p>
            <a:pPr>
              <a:defRPr/>
            </a:pPr>
            <a:r>
              <a:rPr lang="es-MX" sz="4000" b="1" dirty="0" smtClean="0">
                <a:solidFill>
                  <a:srgbClr val="C00000"/>
                </a:solidFill>
                <a:effectLst>
                  <a:outerShdw blurRad="38100" dist="38100" dir="2700000" algn="tl">
                    <a:srgbClr val="000000">
                      <a:alpha val="43137"/>
                    </a:srgbClr>
                  </a:outerShdw>
                </a:effectLst>
              </a:rPr>
              <a:t>INVESTIGACIÓN EDUCATIVA</a:t>
            </a:r>
            <a:endParaRPr lang="es-ES" sz="6600" b="1" dirty="0" smtClean="0">
              <a:solidFill>
                <a:srgbClr val="C00000"/>
              </a:solidFill>
              <a:effectLst>
                <a:outerShdw blurRad="38100" dist="38100" dir="2700000" algn="tl">
                  <a:srgbClr val="000000">
                    <a:alpha val="43137"/>
                  </a:srgbClr>
                </a:outerShdw>
              </a:effectLst>
            </a:endParaRPr>
          </a:p>
        </p:txBody>
      </p:sp>
      <p:sp>
        <p:nvSpPr>
          <p:cNvPr id="9" name="8 Rectángulo"/>
          <p:cNvSpPr>
            <a:spLocks noChangeArrowheads="1"/>
          </p:cNvSpPr>
          <p:nvPr/>
        </p:nvSpPr>
        <p:spPr bwMode="auto">
          <a:xfrm>
            <a:off x="1331640" y="4146451"/>
            <a:ext cx="28208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None/>
            </a:pPr>
            <a:r>
              <a:rPr lang="es-ES" sz="2800" b="1" dirty="0">
                <a:solidFill>
                  <a:schemeClr val="tx1"/>
                </a:solidFill>
              </a:rPr>
              <a:t>Total de horas: 96</a:t>
            </a:r>
            <a:endParaRPr lang="es-ES_tradnl" sz="2800" b="1" dirty="0">
              <a:solidFill>
                <a:schemeClr val="tx1"/>
              </a:solidFill>
            </a:endParaRPr>
          </a:p>
        </p:txBody>
      </p:sp>
      <p:sp>
        <p:nvSpPr>
          <p:cNvPr id="10" name="2 Rectángulo"/>
          <p:cNvSpPr>
            <a:spLocks noChangeArrowheads="1"/>
          </p:cNvSpPr>
          <p:nvPr/>
        </p:nvSpPr>
        <p:spPr bwMode="auto">
          <a:xfrm>
            <a:off x="4921720" y="4146451"/>
            <a:ext cx="38987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buFont typeface="Wingdings" pitchFamily="2" charset="2"/>
              <a:buNone/>
            </a:pPr>
            <a:r>
              <a:rPr lang="es-ES" sz="2800" b="1" dirty="0">
                <a:solidFill>
                  <a:schemeClr val="tx1"/>
                </a:solidFill>
              </a:rPr>
              <a:t>Créditos: </a:t>
            </a:r>
            <a:r>
              <a:rPr lang="es-ES" sz="2800" b="1" dirty="0" smtClean="0">
                <a:solidFill>
                  <a:schemeClr val="tx1"/>
                </a:solidFill>
              </a:rPr>
              <a:t>3 </a:t>
            </a:r>
            <a:r>
              <a:rPr lang="es-ES" b="1" dirty="0" smtClean="0">
                <a:solidFill>
                  <a:schemeClr val="tx1"/>
                </a:solidFill>
              </a:rPr>
              <a:t>(</a:t>
            </a:r>
            <a:r>
              <a:rPr lang="es-ES" b="1" dirty="0">
                <a:solidFill>
                  <a:schemeClr val="tx1"/>
                </a:solidFill>
              </a:rPr>
              <a:t>24 presenciales)</a:t>
            </a:r>
            <a:endParaRPr lang="es-ES_tradnl" b="1" dirty="0">
              <a:solidFill>
                <a:schemeClr val="tx1"/>
              </a:solidFill>
            </a:endParaRPr>
          </a:p>
        </p:txBody>
      </p:sp>
      <p:sp>
        <p:nvSpPr>
          <p:cNvPr id="11" name="Rectangle 9"/>
          <p:cNvSpPr>
            <a:spLocks noChangeArrowheads="1"/>
          </p:cNvSpPr>
          <p:nvPr/>
        </p:nvSpPr>
        <p:spPr bwMode="auto">
          <a:xfrm>
            <a:off x="371661" y="5373216"/>
            <a:ext cx="86756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spcBef>
                <a:spcPct val="0"/>
              </a:spcBef>
              <a:buFont typeface="Wingdings" pitchFamily="2" charset="2"/>
              <a:buNone/>
              <a:defRPr/>
            </a:pPr>
            <a:r>
              <a:rPr lang="pt-BR" sz="2800" b="1" dirty="0">
                <a:solidFill>
                  <a:schemeClr val="tx1"/>
                </a:solidFill>
                <a:latin typeface="+mn-lt"/>
              </a:rPr>
              <a:t>Dr</a:t>
            </a:r>
            <a:r>
              <a:rPr lang="pt-BR" sz="3600" b="1" dirty="0">
                <a:solidFill>
                  <a:schemeClr val="tx1"/>
                </a:solidFill>
                <a:latin typeface="+mn-lt"/>
              </a:rPr>
              <a:t>. </a:t>
            </a:r>
            <a:r>
              <a:rPr lang="pt-BR" sz="2800" b="1" dirty="0">
                <a:solidFill>
                  <a:schemeClr val="tx1"/>
                </a:solidFill>
                <a:latin typeface="+mn-lt"/>
              </a:rPr>
              <a:t>C. </a:t>
            </a:r>
            <a:r>
              <a:rPr lang="pt-BR" sz="2800" b="1" dirty="0" err="1">
                <a:solidFill>
                  <a:schemeClr val="tx1"/>
                </a:solidFill>
                <a:latin typeface="+mn-lt"/>
              </a:rPr>
              <a:t>Zeidy</a:t>
            </a:r>
            <a:r>
              <a:rPr lang="pt-BR" sz="2800" b="1" dirty="0">
                <a:solidFill>
                  <a:schemeClr val="tx1"/>
                </a:solidFill>
                <a:latin typeface="+mn-lt"/>
              </a:rPr>
              <a:t> Sandra López </a:t>
            </a:r>
            <a:r>
              <a:rPr lang="pt-BR" sz="2800" b="1" dirty="0" err="1">
                <a:solidFill>
                  <a:schemeClr val="tx1"/>
                </a:solidFill>
                <a:latin typeface="+mn-lt"/>
              </a:rPr>
              <a:t>Collazo</a:t>
            </a:r>
            <a:r>
              <a:rPr lang="pt-BR" sz="2800" b="1" dirty="0">
                <a:solidFill>
                  <a:schemeClr val="tx1"/>
                </a:solidFill>
                <a:latin typeface="+mn-lt"/>
              </a:rPr>
              <a:t>     </a:t>
            </a:r>
            <a:r>
              <a:rPr lang="pt-BR" sz="2000" u="sng" dirty="0">
                <a:solidFill>
                  <a:srgbClr val="0000FF"/>
                </a:solidFill>
                <a:latin typeface="+mn-lt"/>
              </a:rPr>
              <a:t>zeidysandra@uart.edu.cu </a:t>
            </a:r>
          </a:p>
          <a:p>
            <a:pPr algn="l">
              <a:spcBef>
                <a:spcPct val="0"/>
              </a:spcBef>
              <a:buFontTx/>
              <a:buNone/>
              <a:defRPr/>
            </a:pPr>
            <a:r>
              <a:rPr lang="es-ES" sz="2000" dirty="0">
                <a:solidFill>
                  <a:srgbClr val="0000FF"/>
                </a:solidFill>
                <a:latin typeface="+mn-lt"/>
              </a:rPr>
              <a:t>                                                                                    </a:t>
            </a:r>
            <a:r>
              <a:rPr lang="es-ES" sz="2000" dirty="0" smtClean="0">
                <a:solidFill>
                  <a:srgbClr val="0000FF"/>
                </a:solidFill>
                <a:latin typeface="+mn-lt"/>
              </a:rPr>
              <a:t>     </a:t>
            </a:r>
            <a:r>
              <a:rPr lang="es-ES" sz="2000" dirty="0" smtClean="0">
                <a:solidFill>
                  <a:srgbClr val="0000FF"/>
                </a:solidFill>
                <a:latin typeface="+mn-lt"/>
              </a:rPr>
              <a:t>    </a:t>
            </a:r>
            <a:r>
              <a:rPr lang="es-ES" sz="2000" u="sng" dirty="0" smtClean="0">
                <a:solidFill>
                  <a:srgbClr val="0000FF"/>
                </a:solidFill>
                <a:latin typeface="+mn-lt"/>
              </a:rPr>
              <a:t>zlopezcollazo@gmail.com</a:t>
            </a:r>
            <a:r>
              <a:rPr lang="es-ES" sz="2000" u="sng" dirty="0">
                <a:solidFill>
                  <a:srgbClr val="0000FF"/>
                </a:solidFill>
                <a:latin typeface="+mn-lt"/>
              </a:rPr>
              <a:t/>
            </a:r>
            <a:br>
              <a:rPr lang="es-ES" sz="2000" u="sng" dirty="0">
                <a:solidFill>
                  <a:srgbClr val="0000FF"/>
                </a:solidFill>
                <a:latin typeface="+mn-lt"/>
              </a:rPr>
            </a:br>
            <a:endParaRPr lang="es-ES" sz="2000" u="sng" dirty="0">
              <a:solidFill>
                <a:srgbClr val="0000FF"/>
              </a:solidFill>
              <a:latin typeface="+mn-lt"/>
            </a:endParaRPr>
          </a:p>
        </p:txBody>
      </p:sp>
    </p:spTree>
    <p:extLst>
      <p:ext uri="{BB962C8B-B14F-4D97-AF65-F5344CB8AC3E}">
        <p14:creationId xmlns:p14="http://schemas.microsoft.com/office/powerpoint/2010/main" val="29812116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51720" y="292571"/>
            <a:ext cx="4788532" cy="584775"/>
          </a:xfrm>
          <a:solidFill>
            <a:schemeClr val="tx2">
              <a:lumMod val="60000"/>
              <a:lumOff val="40000"/>
            </a:schemeClr>
          </a:solidFill>
          <a:ln w="38100">
            <a:solidFill>
              <a:schemeClr val="tx1"/>
            </a:solidFill>
            <a:miter lim="800000"/>
            <a:headEnd/>
            <a:tailEnd/>
          </a:ln>
          <a:effectLst>
            <a:outerShdw dist="107763" dir="2700000" algn="ctr" rotWithShape="0">
              <a:schemeClr val="tx1">
                <a:alpha val="50000"/>
              </a:schemeClr>
            </a:outerShdw>
          </a:effectLst>
        </p:spPr>
        <p:txBody>
          <a:bodyPr vert="horz" wrap="square" lIns="91440" tIns="45720" rIns="91440" bIns="45720" rtlCol="0" anchor="ctr">
            <a:spAutoFit/>
          </a:bodyPr>
          <a:lstStyle/>
          <a:p>
            <a:pPr eaLnBrk="0" hangingPunct="0">
              <a:buFont typeface="Wingdings" pitchFamily="2" charset="2"/>
            </a:pPr>
            <a:r>
              <a:rPr lang="es-ES" sz="3200" b="1" dirty="0" smtClean="0">
                <a:solidFill>
                  <a:schemeClr val="bg1"/>
                </a:solidFill>
              </a:rPr>
              <a:t>CRITERIO DE USUARIOS</a:t>
            </a:r>
            <a:endParaRPr lang="es-ES" sz="3200" b="1" dirty="0">
              <a:solidFill>
                <a:schemeClr val="bg1"/>
              </a:solidFill>
              <a:effectLst>
                <a:outerShdw blurRad="38100" dist="38100" dir="2700000" algn="tl">
                  <a:srgbClr val="000000">
                    <a:alpha val="43137"/>
                  </a:srgbClr>
                </a:outerShdw>
              </a:effectLst>
              <a:latin typeface="+mn-lt"/>
              <a:ea typeface="+mn-ea"/>
              <a:cs typeface="+mn-cs"/>
            </a:endParaRPr>
          </a:p>
        </p:txBody>
      </p:sp>
      <p:sp>
        <p:nvSpPr>
          <p:cNvPr id="15363" name="Rectangle 3"/>
          <p:cNvSpPr>
            <a:spLocks noGrp="1" noChangeArrowheads="1"/>
          </p:cNvSpPr>
          <p:nvPr>
            <p:ph idx="1"/>
          </p:nvPr>
        </p:nvSpPr>
        <p:spPr>
          <a:xfrm>
            <a:off x="179512" y="1196975"/>
            <a:ext cx="8784976" cy="5400675"/>
          </a:xfrm>
          <a:solidFill>
            <a:schemeClr val="accent1">
              <a:lumMod val="20000"/>
              <a:lumOff val="80000"/>
            </a:schemeClr>
          </a:solidFill>
        </p:spPr>
        <p:txBody>
          <a:bodyPr/>
          <a:lstStyle/>
          <a:p>
            <a:pPr>
              <a:lnSpc>
                <a:spcPct val="95000"/>
              </a:lnSpc>
            </a:pPr>
            <a:r>
              <a:rPr lang="es-ES_tradnl" sz="2800" b="1" dirty="0" smtClean="0">
                <a:solidFill>
                  <a:srgbClr val="000000"/>
                </a:solidFill>
              </a:rPr>
              <a:t>ES</a:t>
            </a:r>
            <a:r>
              <a:rPr lang="es-ES_tradnl" sz="2400" b="1" dirty="0" smtClean="0">
                <a:solidFill>
                  <a:srgbClr val="000000"/>
                </a:solidFill>
              </a:rPr>
              <a:t>: </a:t>
            </a:r>
            <a:r>
              <a:rPr lang="es-ES" sz="2400" b="1" dirty="0" smtClean="0"/>
              <a:t>criterios </a:t>
            </a:r>
            <a:r>
              <a:rPr lang="es-ES" sz="2400" b="1" dirty="0"/>
              <a:t>que emiten los sujetos que se convierten en usuarios o beneficiarios directos de una propuesta o un resultado científico derivado de una investigación, que por demás, están o estarán responsabilizados con la aplicación de tales resultados en el futuro inmediato o mediato en su escuela. </a:t>
            </a:r>
            <a:br>
              <a:rPr lang="es-ES" sz="2400" b="1" dirty="0"/>
            </a:br>
            <a:r>
              <a:rPr lang="es-ES_tradnl" sz="2800" b="1" dirty="0" smtClean="0">
                <a:solidFill>
                  <a:srgbClr val="000000"/>
                </a:solidFill>
              </a:rPr>
              <a:t>EJEMPLO: </a:t>
            </a:r>
            <a:r>
              <a:rPr lang="es-ES_tradnl" sz="2000" b="1" dirty="0" smtClean="0">
                <a:solidFill>
                  <a:srgbClr val="000000"/>
                </a:solidFill>
              </a:rPr>
              <a:t>sistema  de  preguntas  o  aspectos  que   los encuestados deben  responder. </a:t>
            </a:r>
            <a:r>
              <a:rPr lang="es-ES" sz="2000" b="1" dirty="0">
                <a:solidFill>
                  <a:srgbClr val="000000"/>
                </a:solidFill>
              </a:rPr>
              <a:t>Los usuarios no necesariamente son especialistas con categoría académica de </a:t>
            </a:r>
            <a:r>
              <a:rPr lang="es-ES" sz="2000" b="1" dirty="0" smtClean="0">
                <a:solidFill>
                  <a:srgbClr val="000000"/>
                </a:solidFill>
              </a:rPr>
              <a:t>máster </a:t>
            </a:r>
            <a:r>
              <a:rPr lang="es-ES" sz="2000" b="1" dirty="0">
                <a:solidFill>
                  <a:srgbClr val="000000"/>
                </a:solidFill>
              </a:rPr>
              <a:t>o grado científico de </a:t>
            </a:r>
            <a:r>
              <a:rPr lang="es-ES" sz="2000" b="1" dirty="0" smtClean="0">
                <a:solidFill>
                  <a:srgbClr val="000000"/>
                </a:solidFill>
              </a:rPr>
              <a:t>doctor, </a:t>
            </a:r>
            <a:r>
              <a:rPr lang="es-ES" sz="2000" b="1" dirty="0">
                <a:solidFill>
                  <a:srgbClr val="000000"/>
                </a:solidFill>
              </a:rPr>
              <a:t>pero </a:t>
            </a:r>
            <a:r>
              <a:rPr lang="es-ES" sz="2000" b="1" dirty="0" smtClean="0">
                <a:solidFill>
                  <a:srgbClr val="000000"/>
                </a:solidFill>
              </a:rPr>
              <a:t>sí </a:t>
            </a:r>
            <a:r>
              <a:rPr lang="es-ES" sz="2000" b="1" dirty="0">
                <a:solidFill>
                  <a:srgbClr val="000000"/>
                </a:solidFill>
              </a:rPr>
              <a:t>presentan un nivel de conocimientos académicos importantes, una experiencia profesional amplia y </a:t>
            </a:r>
            <a:r>
              <a:rPr lang="es-ES" sz="2000" b="1" dirty="0" smtClean="0">
                <a:solidFill>
                  <a:srgbClr val="000000"/>
                </a:solidFill>
              </a:rPr>
              <a:t>criterios </a:t>
            </a:r>
            <a:r>
              <a:rPr lang="es-ES" sz="2000" b="1" dirty="0">
                <a:solidFill>
                  <a:srgbClr val="000000"/>
                </a:solidFill>
              </a:rPr>
              <a:t>evaluativos sobre un producto científico </a:t>
            </a:r>
            <a:r>
              <a:rPr lang="es-ES_tradnl" sz="2800" b="1" dirty="0" smtClean="0">
                <a:solidFill>
                  <a:srgbClr val="000000"/>
                </a:solidFill>
              </a:rPr>
              <a:t>INSTRUMENTO</a:t>
            </a:r>
            <a:r>
              <a:rPr lang="es-ES_tradnl" sz="2400" b="1" dirty="0" smtClean="0">
                <a:solidFill>
                  <a:srgbClr val="000000"/>
                </a:solidFill>
              </a:rPr>
              <a:t>: El cuestionario</a:t>
            </a:r>
            <a:endParaRPr lang="es-ES_tradnl" sz="2800" b="1" dirty="0" smtClean="0">
              <a:solidFill>
                <a:srgbClr val="000000"/>
              </a:solidFill>
            </a:endParaRPr>
          </a:p>
        </p:txBody>
      </p:sp>
      <p:sp>
        <p:nvSpPr>
          <p:cNvPr id="15365" name="Rectangle 5"/>
          <p:cNvSpPr>
            <a:spLocks noChangeArrowheads="1"/>
          </p:cNvSpPr>
          <p:nvPr/>
        </p:nvSpPr>
        <p:spPr bwMode="auto">
          <a:xfrm>
            <a:off x="611560" y="5085184"/>
            <a:ext cx="4392488" cy="1368152"/>
          </a:xfrm>
          <a:prstGeom prst="rect">
            <a:avLst/>
          </a:prstGeom>
          <a:solidFill>
            <a:schemeClr val="tx2">
              <a:lumMod val="60000"/>
              <a:lumOff val="40000"/>
            </a:schemeClr>
          </a:solidFill>
          <a:ln/>
          <a:ex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r>
              <a:rPr lang="es-ES" b="1" dirty="0" smtClean="0">
                <a:solidFill>
                  <a:schemeClr val="tx1"/>
                </a:solidFill>
              </a:rPr>
              <a:t>Un </a:t>
            </a:r>
            <a:r>
              <a:rPr lang="es-ES" b="1" dirty="0">
                <a:solidFill>
                  <a:schemeClr val="tx1"/>
                </a:solidFill>
              </a:rPr>
              <a:t>usuario puede ser </a:t>
            </a:r>
            <a:r>
              <a:rPr lang="es-ES" b="1" dirty="0" smtClean="0">
                <a:solidFill>
                  <a:schemeClr val="tx1"/>
                </a:solidFill>
              </a:rPr>
              <a:t>un </a:t>
            </a:r>
            <a:r>
              <a:rPr lang="es-ES" b="1" dirty="0">
                <a:solidFill>
                  <a:schemeClr val="tx1"/>
                </a:solidFill>
              </a:rPr>
              <a:t>maestro o profesor que está en el salón de clases hace mucho tiempo, de modo que la experiencia en la práctica escolar merece ser oída</a:t>
            </a:r>
            <a:endParaRPr lang="es-ES_tradnl" b="1" dirty="0">
              <a:solidFill>
                <a:schemeClr val="tx1"/>
              </a:solidFill>
            </a:endParaRPr>
          </a:p>
        </p:txBody>
      </p:sp>
      <p:sp>
        <p:nvSpPr>
          <p:cNvPr id="15366" name="Rectangle 6"/>
          <p:cNvSpPr>
            <a:spLocks noChangeArrowheads="1"/>
          </p:cNvSpPr>
          <p:nvPr/>
        </p:nvSpPr>
        <p:spPr bwMode="auto">
          <a:xfrm>
            <a:off x="5220072" y="5085184"/>
            <a:ext cx="3528392" cy="1368152"/>
          </a:xfrm>
          <a:prstGeom prst="rect">
            <a:avLst/>
          </a:prstGeom>
          <a:solidFill>
            <a:schemeClr val="tx2">
              <a:lumMod val="60000"/>
              <a:lumOff val="40000"/>
            </a:schemeClr>
          </a:solidFill>
          <a:ln/>
          <a:ex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r>
              <a:rPr lang="es-ES" b="1" dirty="0">
                <a:solidFill>
                  <a:schemeClr val="tx1"/>
                </a:solidFill>
              </a:rPr>
              <a:t>La finalidad de su utilización hasta ahora había sido en la </a:t>
            </a:r>
            <a:r>
              <a:rPr lang="es-ES" b="1" dirty="0">
                <a:solidFill>
                  <a:schemeClr val="bg1"/>
                </a:solidFill>
                <a:effectLst>
                  <a:outerShdw blurRad="38100" dist="38100" dir="2700000" algn="tl">
                    <a:srgbClr val="000000">
                      <a:alpha val="43137"/>
                    </a:srgbClr>
                  </a:outerShdw>
                </a:effectLst>
              </a:rPr>
              <a:t>EVALUACIÓN DE LA FACTIBILIDAD DE UN APORTE</a:t>
            </a:r>
            <a:endParaRPr lang="es-ES_tradnl" b="1" dirty="0" smtClean="0">
              <a:solidFill>
                <a:schemeClr val="bg1"/>
              </a:solidFill>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0" y="36785"/>
            <a:ext cx="1572394" cy="10963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descr="C:\Archivos de programa\Microsoft Office\MEDIA\CAGCAT10\j0233018.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36785"/>
            <a:ext cx="1157708" cy="1176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3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39436832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a:xfrm>
            <a:off x="3844925" y="6453188"/>
            <a:ext cx="2895600" cy="365125"/>
          </a:xfrm>
        </p:spPr>
        <p:txBody>
          <a:bodyPr/>
          <a:lstStyle/>
          <a:p>
            <a:r>
              <a:rPr lang="es-ES" smtClean="0"/>
              <a:t>Dr. C. Zeidy Sandra López Collazo</a:t>
            </a:r>
            <a:endParaRPr lang="es-ES"/>
          </a:p>
        </p:txBody>
      </p:sp>
      <p:sp>
        <p:nvSpPr>
          <p:cNvPr id="3" name="2 Rectángulo"/>
          <p:cNvSpPr/>
          <p:nvPr/>
        </p:nvSpPr>
        <p:spPr>
          <a:xfrm>
            <a:off x="107504" y="42887"/>
            <a:ext cx="8856984" cy="1225873"/>
          </a:xfrm>
          <a:prstGeom prst="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anchor="ctr"/>
          <a:lstStyle/>
          <a:p>
            <a:pPr algn="ctr" eaLnBrk="0" hangingPunct="0">
              <a:buFont typeface="Wingdings" pitchFamily="2" charset="2"/>
              <a:buNone/>
            </a:pPr>
            <a:r>
              <a:rPr lang="es-ES_tradnl" sz="3000" b="1" dirty="0" smtClean="0">
                <a:solidFill>
                  <a:schemeClr val="bg1"/>
                </a:solidFill>
                <a:effectLst>
                  <a:outerShdw blurRad="38100" dist="38100" dir="2700000" algn="tl">
                    <a:srgbClr val="000000">
                      <a:alpha val="43137"/>
                    </a:srgbClr>
                  </a:outerShdw>
                </a:effectLst>
              </a:rPr>
              <a:t>Para el tratamiento y procesamiento estadístico de los datos recopilados se emplean los </a:t>
            </a:r>
            <a:r>
              <a:rPr lang="es-ES_tradnl" sz="3000" b="1" u="sng" dirty="0" smtClean="0">
                <a:solidFill>
                  <a:schemeClr val="bg1"/>
                </a:solidFill>
                <a:effectLst>
                  <a:outerShdw blurRad="38100" dist="38100" dir="2700000" algn="tl">
                    <a:srgbClr val="000000">
                      <a:alpha val="43137"/>
                    </a:srgbClr>
                  </a:outerShdw>
                </a:effectLst>
              </a:rPr>
              <a:t>métodos estadísticos</a:t>
            </a:r>
            <a:endParaRPr lang="es-ES" sz="3000" b="1" u="sng" dirty="0">
              <a:solidFill>
                <a:schemeClr val="bg1"/>
              </a:solidFill>
              <a:effectLst>
                <a:outerShdw blurRad="38100" dist="38100" dir="2700000" algn="tl">
                  <a:srgbClr val="000000">
                    <a:alpha val="43137"/>
                  </a:srgbClr>
                </a:outerShdw>
              </a:effectLst>
            </a:endParaRPr>
          </a:p>
        </p:txBody>
      </p:sp>
      <p:pic>
        <p:nvPicPr>
          <p:cNvPr id="4" name="Picture 5" descr="C:\Documents and Settings\Administrador\Escritorio\Imagen1.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1700808"/>
            <a:ext cx="1245172" cy="396044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Rectangle 12"/>
          <p:cNvSpPr>
            <a:spLocks noChangeArrowheads="1"/>
          </p:cNvSpPr>
          <p:nvPr/>
        </p:nvSpPr>
        <p:spPr bwMode="auto">
          <a:xfrm>
            <a:off x="1799673" y="3702732"/>
            <a:ext cx="2520281" cy="954107"/>
          </a:xfrm>
          <a:prstGeom prst="rect">
            <a:avLst/>
          </a:prstGeom>
          <a:solidFill>
            <a:schemeClr val="accent2">
              <a:lumMod val="40000"/>
              <a:lumOff val="60000"/>
            </a:schemeClr>
          </a:solidFill>
          <a:ln w="38100">
            <a:solidFill>
              <a:schemeClr val="tx1"/>
            </a:solidFill>
            <a:miter lim="800000"/>
            <a:headEnd/>
            <a:tailEnd/>
          </a:ln>
          <a:effectLst>
            <a:outerShdw dist="107763" dir="2700000" algn="ctr" rotWithShape="0">
              <a:schemeClr val="tx1">
                <a:alpha val="50000"/>
              </a:schemeClr>
            </a:outerShdw>
          </a:effectLst>
        </p:spPr>
        <p:txBody>
          <a:bodyPr wrap="square">
            <a:spAutoFit/>
          </a:bodyPr>
          <a:lstStyle/>
          <a:p>
            <a:pPr algn="ctr" eaLnBrk="0" hangingPunct="0">
              <a:buFont typeface="Wingdings" pitchFamily="2" charset="2"/>
              <a:buNone/>
              <a:defRPr/>
            </a:pPr>
            <a:r>
              <a:rPr lang="es-ES_tradnl" sz="2800" b="1" dirty="0">
                <a:effectLst>
                  <a:outerShdw blurRad="38100" dist="38100" dir="2700000" algn="tl">
                    <a:srgbClr val="000000">
                      <a:alpha val="43137"/>
                    </a:srgbClr>
                  </a:outerShdw>
                </a:effectLst>
                <a:latin typeface="+mn-lt"/>
              </a:rPr>
              <a:t>MÉTODOS </a:t>
            </a:r>
            <a:endParaRPr lang="es-ES_tradnl" sz="2800" b="1" dirty="0" smtClean="0">
              <a:effectLst>
                <a:outerShdw blurRad="38100" dist="38100" dir="2700000" algn="tl">
                  <a:srgbClr val="000000">
                    <a:alpha val="43137"/>
                  </a:srgbClr>
                </a:outerShdw>
              </a:effectLst>
              <a:latin typeface="+mn-lt"/>
            </a:endParaRPr>
          </a:p>
          <a:p>
            <a:pPr algn="ctr" eaLnBrk="0" hangingPunct="0">
              <a:buFont typeface="Wingdings" pitchFamily="2" charset="2"/>
              <a:buNone/>
              <a:defRPr/>
            </a:pPr>
            <a:r>
              <a:rPr lang="es-ES_tradnl" sz="2800" b="1" dirty="0" smtClean="0">
                <a:effectLst>
                  <a:outerShdw blurRad="38100" dist="38100" dir="2700000" algn="tl">
                    <a:srgbClr val="000000">
                      <a:alpha val="43137"/>
                    </a:srgbClr>
                  </a:outerShdw>
                </a:effectLst>
                <a:latin typeface="+mn-lt"/>
              </a:rPr>
              <a:t>ESTADÍSTICOS</a:t>
            </a:r>
            <a:endParaRPr lang="es-ES_tradnl" sz="2800" b="1" dirty="0">
              <a:effectLst>
                <a:outerShdw blurRad="38100" dist="38100" dir="2700000" algn="tl">
                  <a:srgbClr val="000000">
                    <a:alpha val="43137"/>
                  </a:srgbClr>
                </a:outerShdw>
              </a:effectLst>
              <a:latin typeface="+mn-lt"/>
            </a:endParaRPr>
          </a:p>
        </p:txBody>
      </p:sp>
      <p:sp>
        <p:nvSpPr>
          <p:cNvPr id="12" name="AutoShape 14"/>
          <p:cNvSpPr>
            <a:spLocks noChangeArrowheads="1"/>
          </p:cNvSpPr>
          <p:nvPr/>
        </p:nvSpPr>
        <p:spPr bwMode="auto">
          <a:xfrm>
            <a:off x="4283968" y="4365104"/>
            <a:ext cx="4680520" cy="2016224"/>
          </a:xfrm>
          <a:prstGeom prst="wedgeEllipseCallout">
            <a:avLst>
              <a:gd name="adj1" fmla="val -52617"/>
              <a:gd name="adj2" fmla="val -29875"/>
            </a:avLst>
          </a:prstGeom>
          <a:gradFill rotWithShape="1">
            <a:gsLst>
              <a:gs pos="0">
                <a:schemeClr val="accent2">
                  <a:lumMod val="20000"/>
                  <a:lumOff val="80000"/>
                </a:schemeClr>
              </a:gs>
              <a:gs pos="100000">
                <a:schemeClr val="accent2">
                  <a:lumMod val="20000"/>
                  <a:lumOff val="80000"/>
                </a:schemeClr>
              </a:gs>
            </a:gsLst>
            <a:lin ang="2700000" scaled="1"/>
          </a:gradFill>
          <a:ln w="57150">
            <a:solidFill>
              <a:schemeClr val="tx1"/>
            </a:solidFill>
            <a:miter lim="800000"/>
            <a:headEnd/>
            <a:tailEnd/>
          </a:ln>
          <a:effectLst>
            <a:outerShdw dist="107763" dir="2700000" algn="ctr" rotWithShape="0">
              <a:schemeClr val="tx1">
                <a:alpha val="50000"/>
              </a:schemeClr>
            </a:outerShdw>
          </a:effectLst>
        </p:spPr>
        <p:txBody>
          <a:bodyPr/>
          <a:lstStyle/>
          <a:p>
            <a:pPr algn="ctr"/>
            <a:r>
              <a:rPr lang="es-ES_tradnl" sz="2000" b="1" dirty="0"/>
              <a:t>Constituyen, esencialmente, una herramienta auxiliar para </a:t>
            </a:r>
            <a:r>
              <a:rPr lang="es-ES_tradnl" sz="2000" b="1" dirty="0">
                <a:solidFill>
                  <a:srgbClr val="C00000"/>
                </a:solidFill>
                <a:effectLst>
                  <a:outerShdw blurRad="38100" dist="38100" dir="2700000" algn="tl">
                    <a:srgbClr val="000000">
                      <a:alpha val="43137"/>
                    </a:srgbClr>
                  </a:outerShdw>
                </a:effectLst>
              </a:rPr>
              <a:t>sintetizar y valorar los resultados </a:t>
            </a:r>
            <a:r>
              <a:rPr lang="es-ES_tradnl" sz="2000" b="1" dirty="0"/>
              <a:t>de las indagaciones empíricas</a:t>
            </a:r>
            <a:endParaRPr lang="es-ES_tradnl" sz="2000" dirty="0"/>
          </a:p>
          <a:p>
            <a:pPr algn="ctr" eaLnBrk="0" hangingPunct="0">
              <a:buFont typeface="Wingdings" pitchFamily="2" charset="2"/>
              <a:buNone/>
              <a:defRPr/>
            </a:pPr>
            <a:endParaRPr lang="es-ES" b="1" dirty="0">
              <a:solidFill>
                <a:schemeClr val="tx1"/>
              </a:solidFill>
            </a:endParaRPr>
          </a:p>
        </p:txBody>
      </p:sp>
      <p:sp>
        <p:nvSpPr>
          <p:cNvPr id="14" name="AutoShape 8"/>
          <p:cNvSpPr>
            <a:spLocks noChangeArrowheads="1"/>
          </p:cNvSpPr>
          <p:nvPr/>
        </p:nvSpPr>
        <p:spPr bwMode="auto">
          <a:xfrm>
            <a:off x="1774140" y="1562098"/>
            <a:ext cx="6470267" cy="1938909"/>
          </a:xfrm>
          <a:prstGeom prst="wedgeEllipseCallout">
            <a:avLst>
              <a:gd name="adj1" fmla="val -31304"/>
              <a:gd name="adj2" fmla="val 56864"/>
            </a:avLst>
          </a:prstGeom>
          <a:solidFill>
            <a:schemeClr val="accent2">
              <a:lumMod val="20000"/>
              <a:lumOff val="80000"/>
            </a:schemeClr>
          </a:solidFill>
          <a:ln w="57150">
            <a:solidFill>
              <a:schemeClr val="tx1"/>
            </a:solidFill>
            <a:miter lim="800000"/>
            <a:headEnd/>
            <a:tailEnd/>
          </a:ln>
          <a:effectLst>
            <a:outerShdw dist="107763" dir="2700000" algn="ctr" rotWithShape="0">
              <a:schemeClr val="tx1">
                <a:alpha val="50000"/>
              </a:schemeClr>
            </a:outerShdw>
          </a:effectLst>
        </p:spPr>
        <p:txBody>
          <a:bodyPr/>
          <a:lstStyle/>
          <a:p>
            <a:pPr algn="ctr"/>
            <a:r>
              <a:rPr lang="es-ES" sz="2000" b="1" dirty="0"/>
              <a:t>Conjunto de métodos científicos que permiten </a:t>
            </a:r>
            <a:r>
              <a:rPr lang="es-ES" sz="2000" b="1" dirty="0">
                <a:solidFill>
                  <a:srgbClr val="C00000"/>
                </a:solidFill>
                <a:effectLst>
                  <a:outerShdw blurRad="38100" dist="38100" dir="2700000" algn="tl">
                    <a:srgbClr val="000000">
                      <a:alpha val="43137"/>
                    </a:srgbClr>
                  </a:outerShdw>
                </a:effectLst>
              </a:rPr>
              <a:t>recopilar, organizar, analizar e interpretar datos </a:t>
            </a:r>
            <a:r>
              <a:rPr lang="es-ES" sz="2000" b="1" dirty="0"/>
              <a:t>relativos a características de individuos, objetos o </a:t>
            </a:r>
            <a:r>
              <a:rPr lang="es-ES" sz="2000" b="1" dirty="0" smtClean="0"/>
              <a:t>fenómenos</a:t>
            </a:r>
            <a:r>
              <a:rPr lang="es-ES_tradnl" sz="2000" b="1" dirty="0" smtClean="0"/>
              <a:t> </a:t>
            </a:r>
            <a:endParaRPr lang="es-ES_tradnl" sz="2000" b="1" dirty="0"/>
          </a:p>
        </p:txBody>
      </p:sp>
    </p:spTree>
    <p:extLst>
      <p:ext uri="{BB962C8B-B14F-4D97-AF65-F5344CB8AC3E}">
        <p14:creationId xmlns:p14="http://schemas.microsoft.com/office/powerpoint/2010/main" val="313150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val 5"/>
          <p:cNvSpPr>
            <a:spLocks noChangeArrowheads="1"/>
          </p:cNvSpPr>
          <p:nvPr/>
        </p:nvSpPr>
        <p:spPr bwMode="auto">
          <a:xfrm>
            <a:off x="2051050" y="214313"/>
            <a:ext cx="4895850" cy="914400"/>
          </a:xfrm>
          <a:prstGeom prst="ellipse">
            <a:avLst/>
          </a:prstGeom>
          <a:solidFill>
            <a:srgbClr val="FFCC99"/>
          </a:solidFill>
          <a:ln w="31750" algn="ctr">
            <a:solidFill>
              <a:srgbClr val="FF6600"/>
            </a:solidFill>
            <a:round/>
            <a:headEnd/>
            <a:tailEnd/>
          </a:ln>
        </p:spPr>
        <p:txBody>
          <a:bodyPr wrap="none" anchor="ctr"/>
          <a:lstStyle/>
          <a:p>
            <a:pPr algn="ctr"/>
            <a:r>
              <a:rPr lang="es-ES" sz="3600" b="1" dirty="0"/>
              <a:t>Métodos </a:t>
            </a:r>
            <a:r>
              <a:rPr lang="es-ES" sz="3600" b="1" dirty="0" smtClean="0"/>
              <a:t>científicos</a:t>
            </a:r>
            <a:endParaRPr lang="es-ES" sz="3600" b="1" dirty="0"/>
          </a:p>
        </p:txBody>
      </p:sp>
      <p:sp>
        <p:nvSpPr>
          <p:cNvPr id="51206" name="Oval 6"/>
          <p:cNvSpPr>
            <a:spLocks noChangeArrowheads="1"/>
          </p:cNvSpPr>
          <p:nvPr/>
        </p:nvSpPr>
        <p:spPr bwMode="auto">
          <a:xfrm>
            <a:off x="642938" y="1643063"/>
            <a:ext cx="1943100" cy="914400"/>
          </a:xfrm>
          <a:prstGeom prst="ellipse">
            <a:avLst/>
          </a:prstGeom>
          <a:solidFill>
            <a:srgbClr val="FFCC99"/>
          </a:solidFill>
          <a:ln w="31750">
            <a:solidFill>
              <a:srgbClr val="FF6600"/>
            </a:solidFill>
            <a:round/>
            <a:headEnd/>
            <a:tailEnd/>
          </a:ln>
        </p:spPr>
        <p:txBody>
          <a:bodyPr wrap="none" anchor="ctr"/>
          <a:lstStyle/>
          <a:p>
            <a:pPr algn="ctr"/>
            <a:r>
              <a:rPr lang="es-ES" sz="2800" b="1" dirty="0"/>
              <a:t>Teóricos</a:t>
            </a:r>
          </a:p>
        </p:txBody>
      </p:sp>
      <p:sp>
        <p:nvSpPr>
          <p:cNvPr id="51222" name="Line 22"/>
          <p:cNvSpPr>
            <a:spLocks noChangeShapeType="1"/>
          </p:cNvSpPr>
          <p:nvPr/>
        </p:nvSpPr>
        <p:spPr bwMode="auto">
          <a:xfrm flipH="1">
            <a:off x="2700338" y="1143000"/>
            <a:ext cx="1800225" cy="785813"/>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sp>
        <p:nvSpPr>
          <p:cNvPr id="51224" name="Text Box 24"/>
          <p:cNvSpPr txBox="1">
            <a:spLocks noChangeArrowheads="1"/>
          </p:cNvSpPr>
          <p:nvPr/>
        </p:nvSpPr>
        <p:spPr bwMode="auto">
          <a:xfrm>
            <a:off x="250825" y="3143250"/>
            <a:ext cx="3678238" cy="711200"/>
          </a:xfrm>
          <a:prstGeom prst="rect">
            <a:avLst/>
          </a:prstGeom>
          <a:solidFill>
            <a:srgbClr val="FFCC99"/>
          </a:solidFill>
          <a:ln w="9525">
            <a:solidFill>
              <a:srgbClr val="FF6600"/>
            </a:solidFill>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s-ES" sz="2000" b="1"/>
              <a:t>Facilitan la construcción de modelos de investigación</a:t>
            </a:r>
          </a:p>
        </p:txBody>
      </p:sp>
      <p:sp>
        <p:nvSpPr>
          <p:cNvPr id="51225" name="Text Box 25"/>
          <p:cNvSpPr txBox="1">
            <a:spLocks noChangeArrowheads="1"/>
          </p:cNvSpPr>
          <p:nvPr/>
        </p:nvSpPr>
        <p:spPr bwMode="auto">
          <a:xfrm>
            <a:off x="5572125" y="2928938"/>
            <a:ext cx="2857500" cy="1016000"/>
          </a:xfrm>
          <a:prstGeom prst="rect">
            <a:avLst/>
          </a:prstGeom>
          <a:solidFill>
            <a:srgbClr val="FFCC99"/>
          </a:solidFill>
          <a:ln w="9525">
            <a:solidFill>
              <a:srgbClr val="FF6600"/>
            </a:solidFill>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s-ES" sz="2000" b="1"/>
              <a:t> Son empleados en la etapa de recolección de la información</a:t>
            </a:r>
            <a:endParaRPr lang="es-ES" sz="2000"/>
          </a:p>
        </p:txBody>
      </p:sp>
      <p:sp>
        <p:nvSpPr>
          <p:cNvPr id="51227" name="Line 27"/>
          <p:cNvSpPr>
            <a:spLocks noChangeShapeType="1"/>
          </p:cNvSpPr>
          <p:nvPr/>
        </p:nvSpPr>
        <p:spPr bwMode="auto">
          <a:xfrm flipH="1">
            <a:off x="1636713" y="2643188"/>
            <a:ext cx="0" cy="503237"/>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sp>
        <p:nvSpPr>
          <p:cNvPr id="51228" name="Line 28"/>
          <p:cNvSpPr>
            <a:spLocks noChangeShapeType="1"/>
          </p:cNvSpPr>
          <p:nvPr/>
        </p:nvSpPr>
        <p:spPr bwMode="auto">
          <a:xfrm flipH="1">
            <a:off x="7380288" y="2492375"/>
            <a:ext cx="0" cy="350838"/>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sp>
        <p:nvSpPr>
          <p:cNvPr id="12" name="Text Box 25"/>
          <p:cNvSpPr txBox="1">
            <a:spLocks noChangeArrowheads="1"/>
          </p:cNvSpPr>
          <p:nvPr/>
        </p:nvSpPr>
        <p:spPr bwMode="auto">
          <a:xfrm>
            <a:off x="1647825" y="4797425"/>
            <a:ext cx="3429000" cy="1016000"/>
          </a:xfrm>
          <a:prstGeom prst="rect">
            <a:avLst/>
          </a:prstGeom>
          <a:solidFill>
            <a:srgbClr val="FFCC99"/>
          </a:solidFill>
          <a:ln w="9525">
            <a:solidFill>
              <a:srgbClr val="FF6600"/>
            </a:solidFill>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s-ES" sz="2000" b="1"/>
              <a:t>Determinar muestras, tabular datos y valorar la información obtenida </a:t>
            </a:r>
            <a:endParaRPr lang="es-ES" sz="2000"/>
          </a:p>
        </p:txBody>
      </p:sp>
      <p:sp>
        <p:nvSpPr>
          <p:cNvPr id="13" name="Oval 6"/>
          <p:cNvSpPr>
            <a:spLocks noChangeArrowheads="1"/>
          </p:cNvSpPr>
          <p:nvPr/>
        </p:nvSpPr>
        <p:spPr bwMode="auto">
          <a:xfrm>
            <a:off x="3700463" y="1928813"/>
            <a:ext cx="1943100" cy="914400"/>
          </a:xfrm>
          <a:prstGeom prst="ellipse">
            <a:avLst/>
          </a:prstGeom>
          <a:solidFill>
            <a:srgbClr val="FFCC99"/>
          </a:solidFill>
          <a:ln w="31750">
            <a:solidFill>
              <a:srgbClr val="FF6600"/>
            </a:solidFill>
            <a:round/>
            <a:headEnd/>
            <a:tailEnd/>
          </a:ln>
        </p:spPr>
        <p:txBody>
          <a:bodyPr wrap="none" anchor="ctr"/>
          <a:lstStyle/>
          <a:p>
            <a:pPr algn="ctr"/>
            <a:r>
              <a:rPr lang="es-ES" sz="2000" b="1"/>
              <a:t>Matemático-</a:t>
            </a:r>
          </a:p>
          <a:p>
            <a:pPr algn="ctr"/>
            <a:r>
              <a:rPr lang="es-ES" sz="2000" b="1"/>
              <a:t>estadísticos</a:t>
            </a:r>
          </a:p>
        </p:txBody>
      </p:sp>
      <p:sp>
        <p:nvSpPr>
          <p:cNvPr id="14" name="Line 27"/>
          <p:cNvSpPr>
            <a:spLocks noChangeShapeType="1"/>
          </p:cNvSpPr>
          <p:nvPr/>
        </p:nvSpPr>
        <p:spPr bwMode="auto">
          <a:xfrm flipH="1">
            <a:off x="4498975" y="1214438"/>
            <a:ext cx="1588" cy="714375"/>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sp>
        <p:nvSpPr>
          <p:cNvPr id="15" name="Line 27"/>
          <p:cNvSpPr>
            <a:spLocks noChangeShapeType="1"/>
          </p:cNvSpPr>
          <p:nvPr/>
        </p:nvSpPr>
        <p:spPr bwMode="auto">
          <a:xfrm flipH="1">
            <a:off x="4500563" y="2895600"/>
            <a:ext cx="0" cy="1901825"/>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sp>
        <p:nvSpPr>
          <p:cNvPr id="2" name="Down Arrow 1"/>
          <p:cNvSpPr>
            <a:spLocks noChangeArrowheads="1"/>
          </p:cNvSpPr>
          <p:nvPr/>
        </p:nvSpPr>
        <p:spPr bwMode="auto">
          <a:xfrm>
            <a:off x="7191375" y="3944938"/>
            <a:ext cx="333375" cy="1139825"/>
          </a:xfrm>
          <a:prstGeom prst="downArrow">
            <a:avLst>
              <a:gd name="adj1" fmla="val 50000"/>
              <a:gd name="adj2" fmla="val 50004"/>
            </a:avLst>
          </a:prstGeom>
          <a:solidFill>
            <a:srgbClr val="FFCC99"/>
          </a:solidFill>
          <a:ln w="25400" algn="ctr">
            <a:solidFill>
              <a:srgbClr val="FF6600"/>
            </a:solidFill>
            <a:miter lim="800000"/>
            <a:headEnd/>
            <a:tailEnd/>
          </a:ln>
        </p:spPr>
        <p:txBody>
          <a:bodyPr anchor="ctr"/>
          <a:lstStyle/>
          <a:p>
            <a:pPr algn="ctr">
              <a:defRPr/>
            </a:pPr>
            <a:endParaRPr lang="en-US" sz="1800">
              <a:solidFill>
                <a:schemeClr val="lt1"/>
              </a:solidFill>
              <a:latin typeface="+mn-lt"/>
            </a:endParaRPr>
          </a:p>
        </p:txBody>
      </p:sp>
      <p:pic>
        <p:nvPicPr>
          <p:cNvPr id="26641" name="Picture 17"/>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2063" y="1620838"/>
            <a:ext cx="1974850" cy="944562"/>
          </a:xfrm>
          <a:prstGeom prst="rect">
            <a:avLst/>
          </a:prstGeom>
          <a:solidFill>
            <a:srgbClr val="FFCC99"/>
          </a:solidFill>
          <a:ln w="9525">
            <a:solidFill>
              <a:srgbClr val="FF6600"/>
            </a:solidFill>
            <a:miter lim="800000"/>
            <a:headEnd/>
            <a:tailEnd/>
          </a:ln>
          <a:effectLst/>
          <a:extLs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6642" name="Picture 1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5148263"/>
            <a:ext cx="2024063" cy="944562"/>
          </a:xfrm>
          <a:prstGeom prst="rect">
            <a:avLst/>
          </a:prstGeom>
          <a:solidFill>
            <a:srgbClr val="FFCC99"/>
          </a:solidFill>
          <a:ln w="9525">
            <a:solidFill>
              <a:srgbClr val="FF6600"/>
            </a:solidFill>
            <a:miter lim="800000"/>
            <a:headEnd/>
            <a:tailEnd/>
          </a:ln>
          <a:effectLst/>
          <a:extLst>
            <a:ext uri="{AF507438-7753-43E0-B8FC-AC1667EBCBE1}">
              <a14:hiddenEffects xmlns:a14="http://schemas.microsoft.com/office/drawing/2010/main">
                <a:effectLst>
                  <a:outerShdw dist="17961" dir="2700000" algn="ctr" rotWithShape="0">
                    <a:srgbClr val="2F4D71"/>
                  </a:outerShdw>
                </a:effectLst>
              </a14:hiddenEffects>
            </a:ext>
          </a:extLst>
        </p:spPr>
      </p:pic>
      <p:sp>
        <p:nvSpPr>
          <p:cNvPr id="51223" name="Line 23"/>
          <p:cNvSpPr>
            <a:spLocks noChangeShapeType="1"/>
          </p:cNvSpPr>
          <p:nvPr/>
        </p:nvSpPr>
        <p:spPr bwMode="auto">
          <a:xfrm>
            <a:off x="4500563" y="1143000"/>
            <a:ext cx="1841500" cy="785813"/>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sp>
        <p:nvSpPr>
          <p:cNvPr id="3" name="2 Marcador de pie de página"/>
          <p:cNvSpPr>
            <a:spLocks noGrp="1"/>
          </p:cNvSpPr>
          <p:nvPr>
            <p:ph type="ftr" sz="quarter" idx="11"/>
          </p:nvPr>
        </p:nvSpPr>
        <p:spPr/>
        <p:txBody>
          <a:bodyPr/>
          <a:lstStyle/>
          <a:p>
            <a:r>
              <a:rPr lang="es-ES" smtClean="0"/>
              <a:t>Dr. C. Zeidy Sandra López Collazo</a:t>
            </a:r>
            <a:endParaRPr lang="es-ES"/>
          </a:p>
        </p:txBody>
      </p:sp>
      <p:pic>
        <p:nvPicPr>
          <p:cNvPr id="18" name="Picture 5" descr="C:\Documents and Settings\Administrador\Escritorio\Imagen1.jpg"/>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707" y="4182057"/>
            <a:ext cx="1368153" cy="250623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29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2"/>
                                        </p:tgtEl>
                                        <p:attrNameLst>
                                          <p:attrName>style.visibility</p:attrName>
                                        </p:attrNameLst>
                                      </p:cBhvr>
                                      <p:to>
                                        <p:strVal val="visible"/>
                                      </p:to>
                                    </p:set>
                                    <p:anim calcmode="lin" valueType="num">
                                      <p:cBhvr>
                                        <p:cTn id="7" dur="500" fill="hold"/>
                                        <p:tgtEl>
                                          <p:spTgt spid="51222"/>
                                        </p:tgtEl>
                                        <p:attrNameLst>
                                          <p:attrName>ppt_w</p:attrName>
                                        </p:attrNameLst>
                                      </p:cBhvr>
                                      <p:tavLst>
                                        <p:tav tm="0">
                                          <p:val>
                                            <p:fltVal val="0"/>
                                          </p:val>
                                        </p:tav>
                                        <p:tav tm="100000">
                                          <p:val>
                                            <p:strVal val="#ppt_w"/>
                                          </p:val>
                                        </p:tav>
                                      </p:tavLst>
                                    </p:anim>
                                    <p:anim calcmode="lin" valueType="num">
                                      <p:cBhvr>
                                        <p:cTn id="8" dur="500" fill="hold"/>
                                        <p:tgtEl>
                                          <p:spTgt spid="51222"/>
                                        </p:tgtEl>
                                        <p:attrNameLst>
                                          <p:attrName>ppt_h</p:attrName>
                                        </p:attrNameLst>
                                      </p:cBhvr>
                                      <p:tavLst>
                                        <p:tav tm="0">
                                          <p:val>
                                            <p:fltVal val="0"/>
                                          </p:val>
                                        </p:tav>
                                        <p:tav tm="100000">
                                          <p:val>
                                            <p:strVal val="#ppt_h"/>
                                          </p:val>
                                        </p:tav>
                                      </p:tavLst>
                                    </p:anim>
                                    <p:animEffect transition="in" filter="fade">
                                      <p:cBhvr>
                                        <p:cTn id="9" dur="500"/>
                                        <p:tgtEl>
                                          <p:spTgt spid="512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1223"/>
                                        </p:tgtEl>
                                        <p:attrNameLst>
                                          <p:attrName>style.visibility</p:attrName>
                                        </p:attrNameLst>
                                      </p:cBhvr>
                                      <p:to>
                                        <p:strVal val="visible"/>
                                      </p:to>
                                    </p:set>
                                    <p:anim calcmode="lin" valueType="num">
                                      <p:cBhvr>
                                        <p:cTn id="17" dur="500" fill="hold"/>
                                        <p:tgtEl>
                                          <p:spTgt spid="51223"/>
                                        </p:tgtEl>
                                        <p:attrNameLst>
                                          <p:attrName>ppt_w</p:attrName>
                                        </p:attrNameLst>
                                      </p:cBhvr>
                                      <p:tavLst>
                                        <p:tav tm="0">
                                          <p:val>
                                            <p:fltVal val="0"/>
                                          </p:val>
                                        </p:tav>
                                        <p:tav tm="100000">
                                          <p:val>
                                            <p:strVal val="#ppt_w"/>
                                          </p:val>
                                        </p:tav>
                                      </p:tavLst>
                                    </p:anim>
                                    <p:anim calcmode="lin" valueType="num">
                                      <p:cBhvr>
                                        <p:cTn id="18" dur="500" fill="hold"/>
                                        <p:tgtEl>
                                          <p:spTgt spid="51223"/>
                                        </p:tgtEl>
                                        <p:attrNameLst>
                                          <p:attrName>ppt_h</p:attrName>
                                        </p:attrNameLst>
                                      </p:cBhvr>
                                      <p:tavLst>
                                        <p:tav tm="0">
                                          <p:val>
                                            <p:fltVal val="0"/>
                                          </p:val>
                                        </p:tav>
                                        <p:tav tm="100000">
                                          <p:val>
                                            <p:strVal val="#ppt_h"/>
                                          </p:val>
                                        </p:tav>
                                      </p:tavLst>
                                    </p:anim>
                                    <p:animEffect transition="in" filter="fade">
                                      <p:cBhvr>
                                        <p:cTn id="19" dur="500"/>
                                        <p:tgtEl>
                                          <p:spTgt spid="51223"/>
                                        </p:tgtEl>
                                      </p:cBhvr>
                                    </p:animEffect>
                                  </p:childTnLst>
                                </p:cTn>
                              </p:par>
                              <p:par>
                                <p:cTn id="20" presetID="53" presetClass="entr" presetSubtype="16" fill="hold" nodeType="withEffect">
                                  <p:stCondLst>
                                    <p:cond delay="0"/>
                                  </p:stCondLst>
                                  <p:childTnLst>
                                    <p:set>
                                      <p:cBhvr>
                                        <p:cTn id="21" dur="1" fill="hold">
                                          <p:stCondLst>
                                            <p:cond delay="0"/>
                                          </p:stCondLst>
                                        </p:cTn>
                                        <p:tgtEl>
                                          <p:spTgt spid="26641"/>
                                        </p:tgtEl>
                                        <p:attrNameLst>
                                          <p:attrName>style.visibility</p:attrName>
                                        </p:attrNameLst>
                                      </p:cBhvr>
                                      <p:to>
                                        <p:strVal val="visible"/>
                                      </p:to>
                                    </p:set>
                                    <p:anim calcmode="lin" valueType="num">
                                      <p:cBhvr>
                                        <p:cTn id="22" dur="500" fill="hold"/>
                                        <p:tgtEl>
                                          <p:spTgt spid="26641"/>
                                        </p:tgtEl>
                                        <p:attrNameLst>
                                          <p:attrName>ppt_w</p:attrName>
                                        </p:attrNameLst>
                                      </p:cBhvr>
                                      <p:tavLst>
                                        <p:tav tm="0">
                                          <p:val>
                                            <p:fltVal val="0"/>
                                          </p:val>
                                        </p:tav>
                                        <p:tav tm="100000">
                                          <p:val>
                                            <p:strVal val="#ppt_w"/>
                                          </p:val>
                                        </p:tav>
                                      </p:tavLst>
                                    </p:anim>
                                    <p:anim calcmode="lin" valueType="num">
                                      <p:cBhvr>
                                        <p:cTn id="23" dur="500" fill="hold"/>
                                        <p:tgtEl>
                                          <p:spTgt spid="26641"/>
                                        </p:tgtEl>
                                        <p:attrNameLst>
                                          <p:attrName>ppt_h</p:attrName>
                                        </p:attrNameLst>
                                      </p:cBhvr>
                                      <p:tavLst>
                                        <p:tav tm="0">
                                          <p:val>
                                            <p:fltVal val="0"/>
                                          </p:val>
                                        </p:tav>
                                        <p:tav tm="100000">
                                          <p:val>
                                            <p:strVal val="#ppt_h"/>
                                          </p:val>
                                        </p:tav>
                                      </p:tavLst>
                                    </p:anim>
                                    <p:animEffect transition="in" filter="fade">
                                      <p:cBhvr>
                                        <p:cTn id="24" dur="500"/>
                                        <p:tgtEl>
                                          <p:spTgt spid="2664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1206"/>
                                        </p:tgtEl>
                                        <p:attrNameLst>
                                          <p:attrName>style.visibility</p:attrName>
                                        </p:attrNameLst>
                                      </p:cBhvr>
                                      <p:to>
                                        <p:strVal val="visible"/>
                                      </p:to>
                                    </p:set>
                                    <p:anim calcmode="lin" valueType="num">
                                      <p:cBhvr>
                                        <p:cTn id="32" dur="500" fill="hold"/>
                                        <p:tgtEl>
                                          <p:spTgt spid="51206"/>
                                        </p:tgtEl>
                                        <p:attrNameLst>
                                          <p:attrName>ppt_w</p:attrName>
                                        </p:attrNameLst>
                                      </p:cBhvr>
                                      <p:tavLst>
                                        <p:tav tm="0">
                                          <p:val>
                                            <p:fltVal val="0"/>
                                          </p:val>
                                        </p:tav>
                                        <p:tav tm="100000">
                                          <p:val>
                                            <p:strVal val="#ppt_w"/>
                                          </p:val>
                                        </p:tav>
                                      </p:tavLst>
                                    </p:anim>
                                    <p:anim calcmode="lin" valueType="num">
                                      <p:cBhvr>
                                        <p:cTn id="33" dur="500" fill="hold"/>
                                        <p:tgtEl>
                                          <p:spTgt spid="51206"/>
                                        </p:tgtEl>
                                        <p:attrNameLst>
                                          <p:attrName>ppt_h</p:attrName>
                                        </p:attrNameLst>
                                      </p:cBhvr>
                                      <p:tavLst>
                                        <p:tav tm="0">
                                          <p:val>
                                            <p:fltVal val="0"/>
                                          </p:val>
                                        </p:tav>
                                        <p:tav tm="100000">
                                          <p:val>
                                            <p:strVal val="#ppt_h"/>
                                          </p:val>
                                        </p:tav>
                                      </p:tavLst>
                                    </p:anim>
                                    <p:animEffect transition="in" filter="fade">
                                      <p:cBhvr>
                                        <p:cTn id="34" dur="500"/>
                                        <p:tgtEl>
                                          <p:spTgt spid="5120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51227"/>
                                        </p:tgtEl>
                                        <p:attrNameLst>
                                          <p:attrName>style.visibility</p:attrName>
                                        </p:attrNameLst>
                                      </p:cBhvr>
                                      <p:to>
                                        <p:strVal val="visible"/>
                                      </p:to>
                                    </p:set>
                                    <p:anim calcmode="lin" valueType="num">
                                      <p:cBhvr>
                                        <p:cTn id="39" dur="500" fill="hold"/>
                                        <p:tgtEl>
                                          <p:spTgt spid="51227"/>
                                        </p:tgtEl>
                                        <p:attrNameLst>
                                          <p:attrName>ppt_w</p:attrName>
                                        </p:attrNameLst>
                                      </p:cBhvr>
                                      <p:tavLst>
                                        <p:tav tm="0">
                                          <p:val>
                                            <p:fltVal val="0"/>
                                          </p:val>
                                        </p:tav>
                                        <p:tav tm="100000">
                                          <p:val>
                                            <p:strVal val="#ppt_w"/>
                                          </p:val>
                                        </p:tav>
                                      </p:tavLst>
                                    </p:anim>
                                    <p:anim calcmode="lin" valueType="num">
                                      <p:cBhvr>
                                        <p:cTn id="40" dur="500" fill="hold"/>
                                        <p:tgtEl>
                                          <p:spTgt spid="51227"/>
                                        </p:tgtEl>
                                        <p:attrNameLst>
                                          <p:attrName>ppt_h</p:attrName>
                                        </p:attrNameLst>
                                      </p:cBhvr>
                                      <p:tavLst>
                                        <p:tav tm="0">
                                          <p:val>
                                            <p:fltVal val="0"/>
                                          </p:val>
                                        </p:tav>
                                        <p:tav tm="100000">
                                          <p:val>
                                            <p:strVal val="#ppt_h"/>
                                          </p:val>
                                        </p:tav>
                                      </p:tavLst>
                                    </p:anim>
                                    <p:animEffect transition="in" filter="fade">
                                      <p:cBhvr>
                                        <p:cTn id="41" dur="500"/>
                                        <p:tgtEl>
                                          <p:spTgt spid="5122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1224"/>
                                        </p:tgtEl>
                                        <p:attrNameLst>
                                          <p:attrName>style.visibility</p:attrName>
                                        </p:attrNameLst>
                                      </p:cBhvr>
                                      <p:to>
                                        <p:strVal val="visible"/>
                                      </p:to>
                                    </p:set>
                                    <p:anim calcmode="lin" valueType="num">
                                      <p:cBhvr>
                                        <p:cTn id="44" dur="500" fill="hold"/>
                                        <p:tgtEl>
                                          <p:spTgt spid="51224"/>
                                        </p:tgtEl>
                                        <p:attrNameLst>
                                          <p:attrName>ppt_w</p:attrName>
                                        </p:attrNameLst>
                                      </p:cBhvr>
                                      <p:tavLst>
                                        <p:tav tm="0">
                                          <p:val>
                                            <p:fltVal val="0"/>
                                          </p:val>
                                        </p:tav>
                                        <p:tav tm="100000">
                                          <p:val>
                                            <p:strVal val="#ppt_w"/>
                                          </p:val>
                                        </p:tav>
                                      </p:tavLst>
                                    </p:anim>
                                    <p:anim calcmode="lin" valueType="num">
                                      <p:cBhvr>
                                        <p:cTn id="45" dur="500" fill="hold"/>
                                        <p:tgtEl>
                                          <p:spTgt spid="51224"/>
                                        </p:tgtEl>
                                        <p:attrNameLst>
                                          <p:attrName>ppt_h</p:attrName>
                                        </p:attrNameLst>
                                      </p:cBhvr>
                                      <p:tavLst>
                                        <p:tav tm="0">
                                          <p:val>
                                            <p:fltVal val="0"/>
                                          </p:val>
                                        </p:tav>
                                        <p:tav tm="100000">
                                          <p:val>
                                            <p:strVal val="#ppt_h"/>
                                          </p:val>
                                        </p:tav>
                                      </p:tavLst>
                                    </p:anim>
                                    <p:animEffect transition="in" filter="fade">
                                      <p:cBhvr>
                                        <p:cTn id="46" dur="500"/>
                                        <p:tgtEl>
                                          <p:spTgt spid="5122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51228"/>
                                        </p:tgtEl>
                                        <p:attrNameLst>
                                          <p:attrName>style.visibility</p:attrName>
                                        </p:attrNameLst>
                                      </p:cBhvr>
                                      <p:to>
                                        <p:strVal val="visible"/>
                                      </p:to>
                                    </p:set>
                                    <p:anim calcmode="lin" valueType="num">
                                      <p:cBhvr>
                                        <p:cTn id="51" dur="500" fill="hold"/>
                                        <p:tgtEl>
                                          <p:spTgt spid="51228"/>
                                        </p:tgtEl>
                                        <p:attrNameLst>
                                          <p:attrName>ppt_w</p:attrName>
                                        </p:attrNameLst>
                                      </p:cBhvr>
                                      <p:tavLst>
                                        <p:tav tm="0">
                                          <p:val>
                                            <p:fltVal val="0"/>
                                          </p:val>
                                        </p:tav>
                                        <p:tav tm="100000">
                                          <p:val>
                                            <p:strVal val="#ppt_w"/>
                                          </p:val>
                                        </p:tav>
                                      </p:tavLst>
                                    </p:anim>
                                    <p:anim calcmode="lin" valueType="num">
                                      <p:cBhvr>
                                        <p:cTn id="52" dur="500" fill="hold"/>
                                        <p:tgtEl>
                                          <p:spTgt spid="51228"/>
                                        </p:tgtEl>
                                        <p:attrNameLst>
                                          <p:attrName>ppt_h</p:attrName>
                                        </p:attrNameLst>
                                      </p:cBhvr>
                                      <p:tavLst>
                                        <p:tav tm="0">
                                          <p:val>
                                            <p:fltVal val="0"/>
                                          </p:val>
                                        </p:tav>
                                        <p:tav tm="100000">
                                          <p:val>
                                            <p:strVal val="#ppt_h"/>
                                          </p:val>
                                        </p:tav>
                                      </p:tavLst>
                                    </p:anim>
                                    <p:animEffect transition="in" filter="fade">
                                      <p:cBhvr>
                                        <p:cTn id="53" dur="500"/>
                                        <p:tgtEl>
                                          <p:spTgt spid="51228"/>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51225"/>
                                        </p:tgtEl>
                                        <p:attrNameLst>
                                          <p:attrName>style.visibility</p:attrName>
                                        </p:attrNameLst>
                                      </p:cBhvr>
                                      <p:to>
                                        <p:strVal val="visible"/>
                                      </p:to>
                                    </p:set>
                                    <p:anim calcmode="lin" valueType="num">
                                      <p:cBhvr>
                                        <p:cTn id="56" dur="500" fill="hold"/>
                                        <p:tgtEl>
                                          <p:spTgt spid="51225"/>
                                        </p:tgtEl>
                                        <p:attrNameLst>
                                          <p:attrName>ppt_w</p:attrName>
                                        </p:attrNameLst>
                                      </p:cBhvr>
                                      <p:tavLst>
                                        <p:tav tm="0">
                                          <p:val>
                                            <p:fltVal val="0"/>
                                          </p:val>
                                        </p:tav>
                                        <p:tav tm="100000">
                                          <p:val>
                                            <p:strVal val="#ppt_w"/>
                                          </p:val>
                                        </p:tav>
                                      </p:tavLst>
                                    </p:anim>
                                    <p:anim calcmode="lin" valueType="num">
                                      <p:cBhvr>
                                        <p:cTn id="57" dur="500" fill="hold"/>
                                        <p:tgtEl>
                                          <p:spTgt spid="51225"/>
                                        </p:tgtEl>
                                        <p:attrNameLst>
                                          <p:attrName>ppt_h</p:attrName>
                                        </p:attrNameLst>
                                      </p:cBhvr>
                                      <p:tavLst>
                                        <p:tav tm="0">
                                          <p:val>
                                            <p:fltVal val="0"/>
                                          </p:val>
                                        </p:tav>
                                        <p:tav tm="100000">
                                          <p:val>
                                            <p:strVal val="#ppt_h"/>
                                          </p:val>
                                        </p:tav>
                                      </p:tavLst>
                                    </p:anim>
                                    <p:animEffect transition="in" filter="fade">
                                      <p:cBhvr>
                                        <p:cTn id="58" dur="500"/>
                                        <p:tgtEl>
                                          <p:spTgt spid="5122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par>
                                <p:cTn id="66" presetID="53" presetClass="entr" presetSubtype="16" fill="hold" nodeType="withEffect">
                                  <p:stCondLst>
                                    <p:cond delay="0"/>
                                  </p:stCondLst>
                                  <p:childTnLst>
                                    <p:set>
                                      <p:cBhvr>
                                        <p:cTn id="67" dur="1" fill="hold">
                                          <p:stCondLst>
                                            <p:cond delay="0"/>
                                          </p:stCondLst>
                                        </p:cTn>
                                        <p:tgtEl>
                                          <p:spTgt spid="26642"/>
                                        </p:tgtEl>
                                        <p:attrNameLst>
                                          <p:attrName>style.visibility</p:attrName>
                                        </p:attrNameLst>
                                      </p:cBhvr>
                                      <p:to>
                                        <p:strVal val="visible"/>
                                      </p:to>
                                    </p:set>
                                    <p:anim calcmode="lin" valueType="num">
                                      <p:cBhvr>
                                        <p:cTn id="68" dur="500" fill="hold"/>
                                        <p:tgtEl>
                                          <p:spTgt spid="26642"/>
                                        </p:tgtEl>
                                        <p:attrNameLst>
                                          <p:attrName>ppt_w</p:attrName>
                                        </p:attrNameLst>
                                      </p:cBhvr>
                                      <p:tavLst>
                                        <p:tav tm="0">
                                          <p:val>
                                            <p:fltVal val="0"/>
                                          </p:val>
                                        </p:tav>
                                        <p:tav tm="100000">
                                          <p:val>
                                            <p:strVal val="#ppt_w"/>
                                          </p:val>
                                        </p:tav>
                                      </p:tavLst>
                                    </p:anim>
                                    <p:anim calcmode="lin" valueType="num">
                                      <p:cBhvr>
                                        <p:cTn id="69" dur="500" fill="hold"/>
                                        <p:tgtEl>
                                          <p:spTgt spid="26642"/>
                                        </p:tgtEl>
                                        <p:attrNameLst>
                                          <p:attrName>ppt_h</p:attrName>
                                        </p:attrNameLst>
                                      </p:cBhvr>
                                      <p:tavLst>
                                        <p:tav tm="0">
                                          <p:val>
                                            <p:fltVal val="0"/>
                                          </p:val>
                                        </p:tav>
                                        <p:tav tm="100000">
                                          <p:val>
                                            <p:strVal val="#ppt_h"/>
                                          </p:val>
                                        </p:tav>
                                      </p:tavLst>
                                    </p:anim>
                                    <p:animEffect transition="in" filter="fade">
                                      <p:cBhvr>
                                        <p:cTn id="70" dur="500"/>
                                        <p:tgtEl>
                                          <p:spTgt spid="2664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500" fill="hold"/>
                                        <p:tgtEl>
                                          <p:spTgt spid="12"/>
                                        </p:tgtEl>
                                        <p:attrNameLst>
                                          <p:attrName>ppt_w</p:attrName>
                                        </p:attrNameLst>
                                      </p:cBhvr>
                                      <p:tavLst>
                                        <p:tav tm="0">
                                          <p:val>
                                            <p:fltVal val="0"/>
                                          </p:val>
                                        </p:tav>
                                        <p:tav tm="100000">
                                          <p:val>
                                            <p:strVal val="#ppt_w"/>
                                          </p:val>
                                        </p:tav>
                                      </p:tavLst>
                                    </p:anim>
                                    <p:anim calcmode="lin" valueType="num">
                                      <p:cBhvr>
                                        <p:cTn id="81" dur="500" fill="hold"/>
                                        <p:tgtEl>
                                          <p:spTgt spid="12"/>
                                        </p:tgtEl>
                                        <p:attrNameLst>
                                          <p:attrName>ppt_h</p:attrName>
                                        </p:attrNameLst>
                                      </p:cBhvr>
                                      <p:tavLst>
                                        <p:tav tm="0">
                                          <p:val>
                                            <p:fltVal val="0"/>
                                          </p:val>
                                        </p:tav>
                                        <p:tav tm="100000">
                                          <p:val>
                                            <p:strVal val="#ppt_h"/>
                                          </p:val>
                                        </p:tav>
                                      </p:tavLst>
                                    </p:anim>
                                    <p:animEffect transition="in" filter="fade">
                                      <p:cBhvr>
                                        <p:cTn id="8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nimBg="1"/>
      <p:bldP spid="51222" grpId="0" animBg="1"/>
      <p:bldP spid="51224" grpId="0" animBg="1"/>
      <p:bldP spid="51225" grpId="0" animBg="1"/>
      <p:bldP spid="51227" grpId="0" animBg="1"/>
      <p:bldP spid="51228" grpId="0" animBg="1"/>
      <p:bldP spid="12" grpId="0" animBg="1"/>
      <p:bldP spid="13" grpId="0" animBg="1"/>
      <p:bldP spid="14" grpId="0" animBg="1"/>
      <p:bldP spid="15" grpId="0" animBg="1"/>
      <p:bldP spid="2" grpId="0" animBg="1"/>
      <p:bldP spid="512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9144000" cy="7017306"/>
          </a:xfrm>
          <a:prstGeom prst="rect">
            <a:avLst/>
          </a:prstGeom>
          <a:solidFill>
            <a:srgbClr val="7030A0"/>
          </a:solidFill>
        </p:spPr>
        <p:txBody>
          <a:bodyPr wrap="square" rtlCol="0">
            <a:spAutoFit/>
          </a:bodyPr>
          <a:lstStyle/>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a:p>
        </p:txBody>
      </p:sp>
      <p:sp>
        <p:nvSpPr>
          <p:cNvPr id="3" name="CuadroTexto 2"/>
          <p:cNvSpPr txBox="1"/>
          <p:nvPr/>
        </p:nvSpPr>
        <p:spPr>
          <a:xfrm rot="1576102">
            <a:off x="4452176" y="2417647"/>
            <a:ext cx="4524759" cy="1324930"/>
          </a:xfrm>
          <a:prstGeom prst="rect">
            <a:avLst/>
          </a:prstGeom>
          <a:noFill/>
        </p:spPr>
        <p:txBody>
          <a:bodyPr wrap="square" rtlCol="0">
            <a:spAutoFit/>
          </a:bodyPr>
          <a:lstStyle/>
          <a:p>
            <a:pPr algn="ctr"/>
            <a:r>
              <a:rPr lang="es-ES" sz="4000" dirty="0">
                <a:solidFill>
                  <a:schemeClr val="accent4">
                    <a:lumMod val="20000"/>
                    <a:lumOff val="80000"/>
                  </a:schemeClr>
                </a:solidFill>
                <a:latin typeface="Arial Black" panose="020B0A04020102020204" pitchFamily="34" charset="0"/>
              </a:rPr>
              <a:t>La técnica del rompecabezas </a:t>
            </a:r>
            <a:endParaRPr lang="es-ES_tradnl" sz="4000" dirty="0">
              <a:solidFill>
                <a:schemeClr val="accent4">
                  <a:lumMod val="20000"/>
                  <a:lumOff val="80000"/>
                </a:schemeClr>
              </a:solidFill>
              <a:latin typeface="Arial Black" panose="020B0A04020102020204" pitchFamily="34" charset="0"/>
            </a:endParaRPr>
          </a:p>
        </p:txBody>
      </p:sp>
      <p:sp>
        <p:nvSpPr>
          <p:cNvPr id="4" name="3 Marcador de pie de página"/>
          <p:cNvSpPr>
            <a:spLocks noGrp="1"/>
          </p:cNvSpPr>
          <p:nvPr>
            <p:ph type="ftr" sz="quarter" idx="11"/>
          </p:nvPr>
        </p:nvSpPr>
        <p:spPr/>
        <p:txBody>
          <a:bodyPr/>
          <a:lstStyle/>
          <a:p>
            <a:r>
              <a:rPr lang="es-ES" smtClean="0"/>
              <a:t>Dr. C. Zeidy Sandra López Collazo</a:t>
            </a:r>
            <a:endParaRPr lang="es-ES"/>
          </a:p>
        </p:txBody>
      </p:sp>
      <p:pic>
        <p:nvPicPr>
          <p:cNvPr id="9" name="Picture 2" descr="G:\BIBLIOTECAS\Mis imágenes\índice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871" y="2348880"/>
            <a:ext cx="3688129" cy="27519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CuadroTexto 5"/>
          <p:cNvSpPr txBox="1"/>
          <p:nvPr/>
        </p:nvSpPr>
        <p:spPr>
          <a:xfrm>
            <a:off x="0" y="237168"/>
            <a:ext cx="5180642" cy="1446550"/>
          </a:xfrm>
          <a:prstGeom prst="rect">
            <a:avLst/>
          </a:prstGeom>
          <a:noFill/>
        </p:spPr>
        <p:txBody>
          <a:bodyPr wrap="square" rtlCol="0">
            <a:spAutoFit/>
          </a:bodyPr>
          <a:lstStyle/>
          <a:p>
            <a:pPr algn="ctr"/>
            <a:r>
              <a:rPr lang="es-ES_tradnl" sz="4400" dirty="0">
                <a:solidFill>
                  <a:srgbClr val="27F968"/>
                </a:solidFill>
                <a:latin typeface="Arial Black" panose="020B0A04020102020204" pitchFamily="34" charset="0"/>
              </a:rPr>
              <a:t>APRENDIZAJE COOPERATIVO</a:t>
            </a:r>
          </a:p>
        </p:txBody>
      </p:sp>
    </p:spTree>
    <p:extLst>
      <p:ext uri="{BB962C8B-B14F-4D97-AF65-F5344CB8AC3E}">
        <p14:creationId xmlns:p14="http://schemas.microsoft.com/office/powerpoint/2010/main" val="148106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0" y="0"/>
            <a:ext cx="9144000" cy="7017306"/>
          </a:xfrm>
          <a:prstGeom prst="rect">
            <a:avLst/>
          </a:prstGeom>
          <a:solidFill>
            <a:schemeClr val="accent3">
              <a:lumMod val="40000"/>
              <a:lumOff val="60000"/>
            </a:schemeClr>
          </a:solidFill>
        </p:spPr>
        <p:txBody>
          <a:bodyPr wrap="square" rtlCol="0">
            <a:spAutoFit/>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sp>
        <p:nvSpPr>
          <p:cNvPr id="2" name="CuadroTexto 1"/>
          <p:cNvSpPr txBox="1"/>
          <p:nvPr/>
        </p:nvSpPr>
        <p:spPr>
          <a:xfrm>
            <a:off x="1312772" y="116632"/>
            <a:ext cx="2899188" cy="523220"/>
          </a:xfrm>
          <a:prstGeom prst="rect">
            <a:avLst/>
          </a:prstGeom>
          <a:noFill/>
        </p:spPr>
        <p:txBody>
          <a:bodyPr wrap="square" rtlCol="0">
            <a:spAutoFit/>
          </a:bodyPr>
          <a:lstStyle/>
          <a:p>
            <a:r>
              <a:rPr lang="es-ES" sz="2800" dirty="0">
                <a:solidFill>
                  <a:srgbClr val="002060"/>
                </a:solidFill>
                <a:latin typeface="Arial Black" panose="020B0A04020102020204" pitchFamily="34" charset="0"/>
              </a:rPr>
              <a:t>PRIMER PASO</a:t>
            </a:r>
          </a:p>
        </p:txBody>
      </p:sp>
      <p:sp>
        <p:nvSpPr>
          <p:cNvPr id="3" name="CuadroTexto 2"/>
          <p:cNvSpPr txBox="1"/>
          <p:nvPr/>
        </p:nvSpPr>
        <p:spPr>
          <a:xfrm>
            <a:off x="395536" y="764706"/>
            <a:ext cx="4067943" cy="2246769"/>
          </a:xfrm>
          <a:prstGeom prst="rect">
            <a:avLst/>
          </a:prstGeom>
          <a:noFill/>
        </p:spPr>
        <p:txBody>
          <a:bodyPr wrap="square" rtlCol="0">
            <a:spAutoFit/>
          </a:bodyPr>
          <a:lstStyle>
            <a:defPPr>
              <a:defRPr lang="es-ES"/>
            </a:defPPr>
            <a:lvl1pPr algn="ctr">
              <a:defRPr sz="2800">
                <a:latin typeface="Arial Black" panose="020B0A04020102020204" pitchFamily="34" charset="0"/>
              </a:defRPr>
            </a:lvl1pPr>
          </a:lstStyle>
          <a:p>
            <a:r>
              <a:rPr lang="es-ES" dirty="0"/>
              <a:t>El profesor divide el tema a tratar en 5 o 6 segmentos según No. De miembros de cada equipo</a:t>
            </a:r>
          </a:p>
        </p:txBody>
      </p:sp>
      <p:pic>
        <p:nvPicPr>
          <p:cNvPr id="4" name="Imagen 3"/>
          <p:cNvPicPr>
            <a:picLocks noChangeAspect="1"/>
          </p:cNvPicPr>
          <p:nvPr/>
        </p:nvPicPr>
        <p:blipFill>
          <a:blip r:embed="rId2"/>
          <a:stretch>
            <a:fillRect/>
          </a:stretch>
        </p:blipFill>
        <p:spPr>
          <a:xfrm>
            <a:off x="0" y="3429000"/>
            <a:ext cx="4572000" cy="3588306"/>
          </a:xfrm>
          <a:prstGeom prst="rect">
            <a:avLst/>
          </a:prstGeom>
        </p:spPr>
      </p:pic>
      <p:sp>
        <p:nvSpPr>
          <p:cNvPr id="5" name="CuadroTexto 4"/>
          <p:cNvSpPr txBox="1"/>
          <p:nvPr/>
        </p:nvSpPr>
        <p:spPr>
          <a:xfrm>
            <a:off x="5076057" y="97468"/>
            <a:ext cx="3808174" cy="523220"/>
          </a:xfrm>
          <a:prstGeom prst="rect">
            <a:avLst/>
          </a:prstGeom>
          <a:noFill/>
        </p:spPr>
        <p:txBody>
          <a:bodyPr wrap="square" rtlCol="0">
            <a:spAutoFit/>
          </a:bodyPr>
          <a:lstStyle>
            <a:defPPr>
              <a:defRPr lang="es-ES"/>
            </a:defPPr>
            <a:lvl1pPr>
              <a:defRPr sz="2800">
                <a:solidFill>
                  <a:srgbClr val="002060"/>
                </a:solidFill>
                <a:latin typeface="Arial Black" panose="020B0A04020102020204" pitchFamily="34" charset="0"/>
              </a:defRPr>
            </a:lvl1pPr>
          </a:lstStyle>
          <a:p>
            <a:r>
              <a:rPr lang="es-ES" dirty="0"/>
              <a:t>SEGUNDO PASO</a:t>
            </a:r>
          </a:p>
        </p:txBody>
      </p:sp>
      <p:sp>
        <p:nvSpPr>
          <p:cNvPr id="6" name="CuadroTexto 5"/>
          <p:cNvSpPr txBox="1"/>
          <p:nvPr/>
        </p:nvSpPr>
        <p:spPr>
          <a:xfrm>
            <a:off x="4848322" y="908720"/>
            <a:ext cx="3599938" cy="1815882"/>
          </a:xfrm>
          <a:prstGeom prst="rect">
            <a:avLst/>
          </a:prstGeom>
          <a:noFill/>
        </p:spPr>
        <p:txBody>
          <a:bodyPr wrap="square" rtlCol="0">
            <a:spAutoFit/>
          </a:bodyPr>
          <a:lstStyle>
            <a:defPPr>
              <a:defRPr lang="es-ES"/>
            </a:defPPr>
            <a:lvl1pPr algn="ctr">
              <a:defRPr sz="2800">
                <a:latin typeface="Arial Black" panose="020B0A04020102020204" pitchFamily="34" charset="0"/>
              </a:defRPr>
            </a:lvl1pPr>
          </a:lstStyle>
          <a:p>
            <a:r>
              <a:rPr lang="es-ES" dirty="0"/>
              <a:t>Los estudiantes en cada equipo se numeran del 1 al 5 o al 6</a:t>
            </a:r>
          </a:p>
        </p:txBody>
      </p:sp>
      <p:sp>
        <p:nvSpPr>
          <p:cNvPr id="7" name="CuadroTexto 6"/>
          <p:cNvSpPr txBox="1"/>
          <p:nvPr/>
        </p:nvSpPr>
        <p:spPr>
          <a:xfrm>
            <a:off x="4651760" y="4093846"/>
            <a:ext cx="4429031" cy="2246769"/>
          </a:xfrm>
          <a:prstGeom prst="rect">
            <a:avLst/>
          </a:prstGeom>
          <a:noFill/>
        </p:spPr>
        <p:txBody>
          <a:bodyPr wrap="square" rtlCol="0">
            <a:spAutoFit/>
          </a:bodyPr>
          <a:lstStyle>
            <a:defPPr>
              <a:defRPr lang="es-ES"/>
            </a:defPPr>
            <a:lvl1pPr algn="ctr">
              <a:defRPr sz="2800">
                <a:latin typeface="Arial Black" panose="020B0A04020102020204" pitchFamily="34" charset="0"/>
              </a:defRPr>
            </a:lvl1pPr>
          </a:lstStyle>
          <a:p>
            <a:r>
              <a:rPr lang="es-ES" dirty="0"/>
              <a:t>A los estudiantes con el número 1 se les reparte el segmento 1 del tema y así con el resto</a:t>
            </a:r>
          </a:p>
        </p:txBody>
      </p:sp>
      <p:sp>
        <p:nvSpPr>
          <p:cNvPr id="8" name="CuadroTexto 7"/>
          <p:cNvSpPr txBox="1"/>
          <p:nvPr/>
        </p:nvSpPr>
        <p:spPr>
          <a:xfrm>
            <a:off x="5076057" y="3356992"/>
            <a:ext cx="4004734" cy="523220"/>
          </a:xfrm>
          <a:prstGeom prst="rect">
            <a:avLst/>
          </a:prstGeom>
          <a:noFill/>
        </p:spPr>
        <p:txBody>
          <a:bodyPr wrap="square" rtlCol="0">
            <a:spAutoFit/>
          </a:bodyPr>
          <a:lstStyle>
            <a:defPPr>
              <a:defRPr lang="es-ES"/>
            </a:defPPr>
            <a:lvl1pPr>
              <a:defRPr sz="2800">
                <a:solidFill>
                  <a:srgbClr val="002060"/>
                </a:solidFill>
                <a:latin typeface="Arial Black" panose="020B0A04020102020204" pitchFamily="34" charset="0"/>
              </a:defRPr>
            </a:lvl1pPr>
          </a:lstStyle>
          <a:p>
            <a:r>
              <a:rPr lang="es-ES" dirty="0"/>
              <a:t>TERCER PASO</a:t>
            </a:r>
          </a:p>
        </p:txBody>
      </p:sp>
      <p:cxnSp>
        <p:nvCxnSpPr>
          <p:cNvPr id="11" name="Conector recto 10"/>
          <p:cNvCxnSpPr>
            <a:stCxn id="9" idx="0"/>
          </p:cNvCxnSpPr>
          <p:nvPr/>
        </p:nvCxnSpPr>
        <p:spPr>
          <a:xfrm>
            <a:off x="4572000" y="0"/>
            <a:ext cx="0" cy="3429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4572000" y="3356992"/>
            <a:ext cx="45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4651760" y="6632186"/>
            <a:ext cx="4429031" cy="369332"/>
          </a:xfrm>
          <a:prstGeom prst="rect">
            <a:avLst/>
          </a:prstGeom>
          <a:noFill/>
        </p:spPr>
        <p:txBody>
          <a:bodyPr wrap="square" rtlCol="0">
            <a:spAutoFit/>
          </a:bodyPr>
          <a:lstStyle/>
          <a:p>
            <a:r>
              <a:rPr lang="es-ES" dirty="0">
                <a:latin typeface="Arial Black" panose="020B0A04020102020204" pitchFamily="34" charset="0"/>
              </a:rPr>
              <a:t>Dr. C. Andrés Rodríguez Jiménez</a:t>
            </a:r>
          </a:p>
        </p:txBody>
      </p:sp>
      <p:sp>
        <p:nvSpPr>
          <p:cNvPr id="10" name="9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29453233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0" y="0"/>
            <a:ext cx="9144000" cy="7017306"/>
          </a:xfrm>
          <a:prstGeom prst="rect">
            <a:avLst/>
          </a:prstGeom>
          <a:solidFill>
            <a:schemeClr val="accent3">
              <a:lumMod val="40000"/>
              <a:lumOff val="60000"/>
            </a:schemeClr>
          </a:solidFill>
        </p:spPr>
        <p:txBody>
          <a:bodyPr wrap="square" rtlCol="0">
            <a:spAutoFit/>
          </a:bodyPr>
          <a:lstStyle/>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p:txBody>
      </p:sp>
      <p:sp>
        <p:nvSpPr>
          <p:cNvPr id="2" name="CuadroTexto 1"/>
          <p:cNvSpPr txBox="1"/>
          <p:nvPr/>
        </p:nvSpPr>
        <p:spPr>
          <a:xfrm>
            <a:off x="1161014" y="44624"/>
            <a:ext cx="3122954" cy="523220"/>
          </a:xfrm>
          <a:prstGeom prst="rect">
            <a:avLst/>
          </a:prstGeom>
          <a:noFill/>
        </p:spPr>
        <p:txBody>
          <a:bodyPr wrap="square" rtlCol="0">
            <a:spAutoFit/>
          </a:bodyPr>
          <a:lstStyle>
            <a:defPPr>
              <a:defRPr lang="es-ES"/>
            </a:defPPr>
            <a:lvl1pPr>
              <a:defRPr sz="2800">
                <a:solidFill>
                  <a:srgbClr val="002060"/>
                </a:solidFill>
                <a:latin typeface="Arial Black" panose="020B0A04020102020204" pitchFamily="34" charset="0"/>
              </a:defRPr>
            </a:lvl1pPr>
          </a:lstStyle>
          <a:p>
            <a:r>
              <a:rPr lang="es-ES" dirty="0"/>
              <a:t>CUARTO PASO</a:t>
            </a:r>
          </a:p>
        </p:txBody>
      </p:sp>
      <p:sp>
        <p:nvSpPr>
          <p:cNvPr id="3" name="CuadroTexto 2"/>
          <p:cNvSpPr txBox="1"/>
          <p:nvPr/>
        </p:nvSpPr>
        <p:spPr>
          <a:xfrm>
            <a:off x="5644050" y="44624"/>
            <a:ext cx="3032406" cy="523220"/>
          </a:xfrm>
          <a:prstGeom prst="rect">
            <a:avLst/>
          </a:prstGeom>
          <a:noFill/>
        </p:spPr>
        <p:txBody>
          <a:bodyPr wrap="square" rtlCol="0">
            <a:spAutoFit/>
          </a:bodyPr>
          <a:lstStyle>
            <a:defPPr>
              <a:defRPr lang="es-ES"/>
            </a:defPPr>
            <a:lvl1pPr>
              <a:defRPr sz="2800">
                <a:solidFill>
                  <a:srgbClr val="002060"/>
                </a:solidFill>
                <a:latin typeface="Arial Black" panose="020B0A04020102020204" pitchFamily="34" charset="0"/>
              </a:defRPr>
            </a:lvl1pPr>
          </a:lstStyle>
          <a:p>
            <a:r>
              <a:rPr lang="es-ES" dirty="0"/>
              <a:t>QUINTO PASO</a:t>
            </a:r>
          </a:p>
        </p:txBody>
      </p:sp>
      <p:sp>
        <p:nvSpPr>
          <p:cNvPr id="4" name="CuadroTexto 3"/>
          <p:cNvSpPr txBox="1"/>
          <p:nvPr/>
        </p:nvSpPr>
        <p:spPr>
          <a:xfrm>
            <a:off x="832018" y="3337557"/>
            <a:ext cx="3010446" cy="523220"/>
          </a:xfrm>
          <a:prstGeom prst="rect">
            <a:avLst/>
          </a:prstGeom>
          <a:noFill/>
        </p:spPr>
        <p:txBody>
          <a:bodyPr wrap="square" rtlCol="0">
            <a:spAutoFit/>
          </a:bodyPr>
          <a:lstStyle>
            <a:defPPr>
              <a:defRPr lang="es-ES"/>
            </a:defPPr>
            <a:lvl1pPr>
              <a:defRPr sz="2800">
                <a:solidFill>
                  <a:srgbClr val="002060"/>
                </a:solidFill>
                <a:latin typeface="Arial Black" panose="020B0A04020102020204" pitchFamily="34" charset="0"/>
              </a:defRPr>
            </a:lvl1pPr>
          </a:lstStyle>
          <a:p>
            <a:r>
              <a:rPr lang="es-ES" dirty="0"/>
              <a:t>QUINTO PASO</a:t>
            </a:r>
          </a:p>
        </p:txBody>
      </p:sp>
      <p:pic>
        <p:nvPicPr>
          <p:cNvPr id="5" name="Imagen 4"/>
          <p:cNvPicPr>
            <a:picLocks noChangeAspect="1"/>
          </p:cNvPicPr>
          <p:nvPr/>
        </p:nvPicPr>
        <p:blipFill>
          <a:blip r:embed="rId2"/>
          <a:stretch>
            <a:fillRect/>
          </a:stretch>
        </p:blipFill>
        <p:spPr>
          <a:xfrm>
            <a:off x="4572001" y="3299021"/>
            <a:ext cx="4571999" cy="3558980"/>
          </a:xfrm>
          <a:prstGeom prst="rect">
            <a:avLst/>
          </a:prstGeom>
        </p:spPr>
      </p:pic>
      <p:sp>
        <p:nvSpPr>
          <p:cNvPr id="6" name="CuadroTexto 5"/>
          <p:cNvSpPr txBox="1"/>
          <p:nvPr/>
        </p:nvSpPr>
        <p:spPr>
          <a:xfrm>
            <a:off x="135082" y="858794"/>
            <a:ext cx="4328906" cy="2246769"/>
          </a:xfrm>
          <a:prstGeom prst="rect">
            <a:avLst/>
          </a:prstGeom>
          <a:noFill/>
        </p:spPr>
        <p:txBody>
          <a:bodyPr wrap="square" rtlCol="0">
            <a:spAutoFit/>
          </a:bodyPr>
          <a:lstStyle>
            <a:defPPr>
              <a:defRPr lang="es-ES"/>
            </a:defPPr>
            <a:lvl1pPr algn="ctr">
              <a:defRPr sz="2800">
                <a:solidFill>
                  <a:srgbClr val="0070C0"/>
                </a:solidFill>
                <a:latin typeface="Arial Black" panose="020B0A04020102020204" pitchFamily="34" charset="0"/>
              </a:defRPr>
            </a:lvl1pPr>
          </a:lstStyle>
          <a:p>
            <a:r>
              <a:rPr lang="es-ES" dirty="0">
                <a:solidFill>
                  <a:prstClr val="black"/>
                </a:solidFill>
              </a:rPr>
              <a:t>Cada estudiante prepara su segmento individualmente: leer, entender, anotar dudas</a:t>
            </a:r>
          </a:p>
        </p:txBody>
      </p:sp>
      <p:sp>
        <p:nvSpPr>
          <p:cNvPr id="7" name="CuadroTexto 6"/>
          <p:cNvSpPr txBox="1"/>
          <p:nvPr/>
        </p:nvSpPr>
        <p:spPr>
          <a:xfrm>
            <a:off x="4680012" y="741569"/>
            <a:ext cx="4355977" cy="2677656"/>
          </a:xfrm>
          <a:prstGeom prst="rect">
            <a:avLst/>
          </a:prstGeom>
          <a:noFill/>
        </p:spPr>
        <p:txBody>
          <a:bodyPr wrap="square" rtlCol="0">
            <a:spAutoFit/>
          </a:bodyPr>
          <a:lstStyle>
            <a:defPPr>
              <a:defRPr lang="es-ES"/>
            </a:defPPr>
            <a:lvl1pPr algn="ctr">
              <a:defRPr sz="2800">
                <a:latin typeface="Arial Black" panose="020B0A04020102020204" pitchFamily="34" charset="0"/>
              </a:defRPr>
            </a:lvl1pPr>
          </a:lstStyle>
          <a:p>
            <a:r>
              <a:rPr lang="es-ES" dirty="0">
                <a:solidFill>
                  <a:prstClr val="black"/>
                </a:solidFill>
              </a:rPr>
              <a:t>Reunión de Expertos: los estudiantes con igual No. se reúnen para debatir y comentar su segmento</a:t>
            </a:r>
          </a:p>
        </p:txBody>
      </p:sp>
      <p:sp>
        <p:nvSpPr>
          <p:cNvPr id="8" name="CuadroTexto 7"/>
          <p:cNvSpPr txBox="1"/>
          <p:nvPr/>
        </p:nvSpPr>
        <p:spPr>
          <a:xfrm>
            <a:off x="93517" y="3927590"/>
            <a:ext cx="4328906" cy="2677656"/>
          </a:xfrm>
          <a:prstGeom prst="rect">
            <a:avLst/>
          </a:prstGeom>
          <a:noFill/>
        </p:spPr>
        <p:txBody>
          <a:bodyPr wrap="square" rtlCol="0">
            <a:spAutoFit/>
          </a:bodyPr>
          <a:lstStyle>
            <a:defPPr>
              <a:defRPr lang="es-ES"/>
            </a:defPPr>
            <a:lvl1pPr algn="ctr">
              <a:defRPr sz="2800">
                <a:latin typeface="Arial Black" panose="020B0A04020102020204" pitchFamily="34" charset="0"/>
              </a:defRPr>
            </a:lvl1pPr>
          </a:lstStyle>
          <a:p>
            <a:r>
              <a:rPr lang="es-ES" dirty="0">
                <a:solidFill>
                  <a:prstClr val="black"/>
                </a:solidFill>
              </a:rPr>
              <a:t>Juntos diseñan un plan común para comunicar ese conocimiento al resto de los compañeros</a:t>
            </a:r>
          </a:p>
        </p:txBody>
      </p:sp>
      <p:cxnSp>
        <p:nvCxnSpPr>
          <p:cNvPr id="11" name="Conector recto 10"/>
          <p:cNvCxnSpPr>
            <a:stCxn id="9" idx="0"/>
          </p:cNvCxnSpPr>
          <p:nvPr/>
        </p:nvCxnSpPr>
        <p:spPr>
          <a:xfrm>
            <a:off x="4572001" y="0"/>
            <a:ext cx="1" cy="3245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0" y="3245500"/>
            <a:ext cx="4572002" cy="394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116372" y="6673335"/>
            <a:ext cx="4441738" cy="369332"/>
          </a:xfrm>
          <a:prstGeom prst="rect">
            <a:avLst/>
          </a:prstGeom>
          <a:noFill/>
        </p:spPr>
        <p:txBody>
          <a:bodyPr wrap="square" rtlCol="0">
            <a:spAutoFit/>
          </a:bodyPr>
          <a:lstStyle/>
          <a:p>
            <a:r>
              <a:rPr lang="es-ES" dirty="0">
                <a:solidFill>
                  <a:prstClr val="black"/>
                </a:solidFill>
                <a:latin typeface="Arial Black" panose="020B0A04020102020204" pitchFamily="34" charset="0"/>
              </a:rPr>
              <a:t>Dr. C. Andrés Rodríguez Jiménez</a:t>
            </a:r>
          </a:p>
        </p:txBody>
      </p:sp>
      <p:sp>
        <p:nvSpPr>
          <p:cNvPr id="10" name="9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1147558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 y="0"/>
            <a:ext cx="9143999" cy="7017306"/>
          </a:xfrm>
          <a:prstGeom prst="rect">
            <a:avLst/>
          </a:prstGeom>
          <a:solidFill>
            <a:schemeClr val="accent3">
              <a:lumMod val="40000"/>
              <a:lumOff val="60000"/>
            </a:schemeClr>
          </a:solidFill>
        </p:spPr>
        <p:txBody>
          <a:bodyPr wrap="square" rtlCol="0">
            <a:spAutoFit/>
          </a:bodyPr>
          <a:lstStyle/>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p:txBody>
      </p:sp>
      <p:pic>
        <p:nvPicPr>
          <p:cNvPr id="2" name="Imagen 1"/>
          <p:cNvPicPr>
            <a:picLocks noChangeAspect="1"/>
          </p:cNvPicPr>
          <p:nvPr/>
        </p:nvPicPr>
        <p:blipFill>
          <a:blip r:embed="rId3"/>
          <a:stretch>
            <a:fillRect/>
          </a:stretch>
        </p:blipFill>
        <p:spPr>
          <a:xfrm>
            <a:off x="0" y="0"/>
            <a:ext cx="4572000" cy="3429000"/>
          </a:xfrm>
          <a:prstGeom prst="rect">
            <a:avLst/>
          </a:prstGeom>
        </p:spPr>
      </p:pic>
      <p:sp>
        <p:nvSpPr>
          <p:cNvPr id="3" name="CuadroTexto 2"/>
          <p:cNvSpPr txBox="1"/>
          <p:nvPr/>
        </p:nvSpPr>
        <p:spPr>
          <a:xfrm>
            <a:off x="5895486" y="0"/>
            <a:ext cx="2924985" cy="523220"/>
          </a:xfrm>
          <a:prstGeom prst="rect">
            <a:avLst/>
          </a:prstGeom>
          <a:noFill/>
        </p:spPr>
        <p:txBody>
          <a:bodyPr wrap="square" rtlCol="0">
            <a:spAutoFit/>
          </a:bodyPr>
          <a:lstStyle>
            <a:defPPr>
              <a:defRPr lang="es-ES"/>
            </a:defPPr>
            <a:lvl1pPr>
              <a:defRPr sz="2800">
                <a:solidFill>
                  <a:srgbClr val="002060"/>
                </a:solidFill>
                <a:latin typeface="Arial Black" panose="020B0A04020102020204" pitchFamily="34" charset="0"/>
              </a:defRPr>
            </a:lvl1pPr>
          </a:lstStyle>
          <a:p>
            <a:r>
              <a:rPr lang="es-ES" dirty="0"/>
              <a:t>SEXTO PASO</a:t>
            </a:r>
          </a:p>
        </p:txBody>
      </p:sp>
      <p:sp>
        <p:nvSpPr>
          <p:cNvPr id="4" name="CuadroTexto 3"/>
          <p:cNvSpPr txBox="1"/>
          <p:nvPr/>
        </p:nvSpPr>
        <p:spPr>
          <a:xfrm>
            <a:off x="4572001" y="620689"/>
            <a:ext cx="4571999" cy="2677656"/>
          </a:xfrm>
          <a:prstGeom prst="rect">
            <a:avLst/>
          </a:prstGeom>
          <a:noFill/>
        </p:spPr>
        <p:txBody>
          <a:bodyPr wrap="square" rtlCol="0">
            <a:spAutoFit/>
          </a:bodyPr>
          <a:lstStyle>
            <a:defPPr>
              <a:defRPr lang="es-ES"/>
            </a:defPPr>
            <a:lvl1pPr algn="ctr">
              <a:defRPr sz="2800">
                <a:latin typeface="Arial Black" panose="020B0A04020102020204" pitchFamily="34" charset="0"/>
              </a:defRPr>
            </a:lvl1pPr>
          </a:lstStyle>
          <a:p>
            <a:r>
              <a:rPr lang="es-ES" dirty="0">
                <a:solidFill>
                  <a:prstClr val="black"/>
                </a:solidFill>
              </a:rPr>
              <a:t>Regreso a los equipos y exposición de cada segmento en orden. Cuando uno expone los demás preguntan para clarificar dudas </a:t>
            </a:r>
          </a:p>
        </p:txBody>
      </p:sp>
      <p:sp>
        <p:nvSpPr>
          <p:cNvPr id="5" name="CuadroTexto 4"/>
          <p:cNvSpPr txBox="1"/>
          <p:nvPr/>
        </p:nvSpPr>
        <p:spPr>
          <a:xfrm>
            <a:off x="755576" y="3570283"/>
            <a:ext cx="3528392" cy="523220"/>
          </a:xfrm>
          <a:prstGeom prst="rect">
            <a:avLst/>
          </a:prstGeom>
          <a:noFill/>
        </p:spPr>
        <p:txBody>
          <a:bodyPr wrap="square" rtlCol="0">
            <a:spAutoFit/>
          </a:bodyPr>
          <a:lstStyle>
            <a:defPPr>
              <a:defRPr lang="es-ES"/>
            </a:defPPr>
            <a:lvl1pPr>
              <a:defRPr sz="2800">
                <a:solidFill>
                  <a:srgbClr val="002060"/>
                </a:solidFill>
                <a:latin typeface="Arial Black" panose="020B0A04020102020204" pitchFamily="34" charset="0"/>
              </a:defRPr>
            </a:lvl1pPr>
          </a:lstStyle>
          <a:p>
            <a:r>
              <a:rPr lang="es-ES" dirty="0"/>
              <a:t>SÉPTIMO PASO</a:t>
            </a:r>
          </a:p>
        </p:txBody>
      </p:sp>
      <p:sp>
        <p:nvSpPr>
          <p:cNvPr id="6" name="CuadroTexto 5"/>
          <p:cNvSpPr txBox="1"/>
          <p:nvPr/>
        </p:nvSpPr>
        <p:spPr>
          <a:xfrm>
            <a:off x="93519" y="4365105"/>
            <a:ext cx="4478482" cy="1815882"/>
          </a:xfrm>
          <a:prstGeom prst="rect">
            <a:avLst/>
          </a:prstGeom>
          <a:noFill/>
        </p:spPr>
        <p:txBody>
          <a:bodyPr wrap="square" rtlCol="0">
            <a:spAutoFit/>
          </a:bodyPr>
          <a:lstStyle>
            <a:defPPr>
              <a:defRPr lang="es-ES"/>
            </a:defPPr>
            <a:lvl1pPr algn="ctr">
              <a:defRPr sz="2800">
                <a:latin typeface="Arial Black" panose="020B0A04020102020204" pitchFamily="34" charset="0"/>
              </a:defRPr>
            </a:lvl1pPr>
          </a:lstStyle>
          <a:p>
            <a:r>
              <a:rPr lang="es-ES" dirty="0">
                <a:solidFill>
                  <a:prstClr val="black"/>
                </a:solidFill>
              </a:rPr>
              <a:t>Evaluación individual del aprendizaje logrado mediante una pregunta escrita</a:t>
            </a:r>
          </a:p>
        </p:txBody>
      </p:sp>
      <p:sp>
        <p:nvSpPr>
          <p:cNvPr id="7" name="CuadroTexto 6"/>
          <p:cNvSpPr txBox="1"/>
          <p:nvPr/>
        </p:nvSpPr>
        <p:spPr>
          <a:xfrm>
            <a:off x="5587995" y="3501008"/>
            <a:ext cx="3232475" cy="523220"/>
          </a:xfrm>
          <a:prstGeom prst="rect">
            <a:avLst/>
          </a:prstGeom>
          <a:noFill/>
        </p:spPr>
        <p:txBody>
          <a:bodyPr wrap="square" rtlCol="0">
            <a:spAutoFit/>
          </a:bodyPr>
          <a:lstStyle>
            <a:defPPr>
              <a:defRPr lang="es-ES"/>
            </a:defPPr>
            <a:lvl1pPr>
              <a:defRPr sz="2800">
                <a:solidFill>
                  <a:srgbClr val="002060"/>
                </a:solidFill>
                <a:latin typeface="Arial Black" panose="020B0A04020102020204" pitchFamily="34" charset="0"/>
              </a:defRPr>
            </a:lvl1pPr>
          </a:lstStyle>
          <a:p>
            <a:r>
              <a:rPr lang="es-ES" dirty="0"/>
              <a:t>OCTAVO PASO</a:t>
            </a:r>
          </a:p>
        </p:txBody>
      </p:sp>
      <p:sp>
        <p:nvSpPr>
          <p:cNvPr id="8" name="CuadroTexto 7"/>
          <p:cNvSpPr txBox="1"/>
          <p:nvPr/>
        </p:nvSpPr>
        <p:spPr>
          <a:xfrm>
            <a:off x="4665522" y="4077073"/>
            <a:ext cx="4395354" cy="2677656"/>
          </a:xfrm>
          <a:prstGeom prst="rect">
            <a:avLst/>
          </a:prstGeom>
          <a:noFill/>
        </p:spPr>
        <p:txBody>
          <a:bodyPr wrap="square" rtlCol="0">
            <a:spAutoFit/>
          </a:bodyPr>
          <a:lstStyle>
            <a:defPPr>
              <a:defRPr lang="es-ES"/>
            </a:defPPr>
            <a:lvl1pPr algn="ctr">
              <a:defRPr sz="2800">
                <a:latin typeface="Arial Black" panose="020B0A04020102020204" pitchFamily="34" charset="0"/>
              </a:defRPr>
            </a:lvl1pPr>
          </a:lstStyle>
          <a:p>
            <a:r>
              <a:rPr lang="es-ES" dirty="0">
                <a:solidFill>
                  <a:prstClr val="black"/>
                </a:solidFill>
              </a:rPr>
              <a:t>Evaluación del trabajo cooperativo:</a:t>
            </a:r>
          </a:p>
          <a:p>
            <a:pPr marL="457200" indent="-457200">
              <a:buFont typeface="Wingdings" panose="05000000000000000000" pitchFamily="2" charset="2"/>
              <a:buChar char="Ø"/>
            </a:pPr>
            <a:r>
              <a:rPr lang="es-ES" dirty="0">
                <a:solidFill>
                  <a:prstClr val="black"/>
                </a:solidFill>
              </a:rPr>
              <a:t>Autoevaluación</a:t>
            </a:r>
          </a:p>
          <a:p>
            <a:pPr marL="457200" indent="-457200">
              <a:buFont typeface="Wingdings" panose="05000000000000000000" pitchFamily="2" charset="2"/>
              <a:buChar char="Ø"/>
            </a:pPr>
            <a:r>
              <a:rPr lang="es-ES" dirty="0">
                <a:solidFill>
                  <a:prstClr val="black"/>
                </a:solidFill>
              </a:rPr>
              <a:t>Coevaluación</a:t>
            </a:r>
          </a:p>
          <a:p>
            <a:pPr marL="457200" indent="-457200">
              <a:buFont typeface="Wingdings" panose="05000000000000000000" pitchFamily="2" charset="2"/>
              <a:buChar char="Ø"/>
            </a:pPr>
            <a:r>
              <a:rPr lang="es-ES" dirty="0">
                <a:solidFill>
                  <a:prstClr val="black"/>
                </a:solidFill>
              </a:rPr>
              <a:t>Resultado del equipo </a:t>
            </a:r>
          </a:p>
        </p:txBody>
      </p:sp>
      <p:cxnSp>
        <p:nvCxnSpPr>
          <p:cNvPr id="10" name="Conector recto 9"/>
          <p:cNvCxnSpPr/>
          <p:nvPr/>
        </p:nvCxnSpPr>
        <p:spPr>
          <a:xfrm>
            <a:off x="4572000" y="3501008"/>
            <a:ext cx="0" cy="33569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4572001" y="3429000"/>
            <a:ext cx="45719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1223628" y="6453336"/>
            <a:ext cx="3353192" cy="646331"/>
          </a:xfrm>
          <a:prstGeom prst="rect">
            <a:avLst/>
          </a:prstGeom>
          <a:noFill/>
        </p:spPr>
        <p:txBody>
          <a:bodyPr wrap="square" rtlCol="0">
            <a:spAutoFit/>
          </a:bodyPr>
          <a:lstStyle/>
          <a:p>
            <a:r>
              <a:rPr lang="es-ES" dirty="0">
                <a:solidFill>
                  <a:prstClr val="black"/>
                </a:solidFill>
                <a:latin typeface="Arial Black" panose="020B0A04020102020204" pitchFamily="34" charset="0"/>
              </a:rPr>
              <a:t>Dr. C. Andrés Rodríguez Jiménez</a:t>
            </a:r>
          </a:p>
        </p:txBody>
      </p:sp>
      <p:sp>
        <p:nvSpPr>
          <p:cNvPr id="9" name="8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5567247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0" y="0"/>
            <a:ext cx="9144000" cy="7017306"/>
          </a:xfrm>
          <a:prstGeom prst="rect">
            <a:avLst/>
          </a:prstGeom>
          <a:solidFill>
            <a:schemeClr val="accent3">
              <a:lumMod val="40000"/>
              <a:lumOff val="60000"/>
            </a:schemeClr>
          </a:solidFill>
        </p:spPr>
        <p:txBody>
          <a:bodyPr wrap="square" rtlCol="0">
            <a:spAutoFit/>
          </a:bodyPr>
          <a:lstStyle/>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p:txBody>
      </p:sp>
      <p:sp>
        <p:nvSpPr>
          <p:cNvPr id="2" name="CuadroTexto 1"/>
          <p:cNvSpPr txBox="1"/>
          <p:nvPr/>
        </p:nvSpPr>
        <p:spPr>
          <a:xfrm>
            <a:off x="4493712" y="251359"/>
            <a:ext cx="1417867" cy="923330"/>
          </a:xfrm>
          <a:prstGeom prst="rect">
            <a:avLst/>
          </a:prstGeom>
          <a:noFill/>
        </p:spPr>
        <p:txBody>
          <a:bodyPr wrap="square" rtlCol="0">
            <a:spAutoFit/>
          </a:bodyPr>
          <a:lstStyle/>
          <a:p>
            <a:r>
              <a:rPr lang="es-ES" sz="5400" dirty="0">
                <a:solidFill>
                  <a:srgbClr val="FF0000"/>
                </a:solidFill>
                <a:latin typeface="Arial Black" panose="020B0A04020102020204" pitchFamily="34" charset="0"/>
              </a:rPr>
              <a:t>AC</a:t>
            </a:r>
          </a:p>
        </p:txBody>
      </p:sp>
      <p:sp>
        <p:nvSpPr>
          <p:cNvPr id="3" name="CuadroTexto 2"/>
          <p:cNvSpPr txBox="1"/>
          <p:nvPr/>
        </p:nvSpPr>
        <p:spPr>
          <a:xfrm>
            <a:off x="531532" y="247290"/>
            <a:ext cx="3986462" cy="2677656"/>
          </a:xfrm>
          <a:prstGeom prst="rect">
            <a:avLst/>
          </a:prstGeom>
          <a:noFill/>
        </p:spPr>
        <p:txBody>
          <a:bodyPr wrap="square" rtlCol="0">
            <a:spAutoFit/>
          </a:bodyPr>
          <a:lstStyle/>
          <a:p>
            <a:r>
              <a:rPr lang="es-ES" sz="2800" dirty="0">
                <a:solidFill>
                  <a:prstClr val="black"/>
                </a:solidFill>
                <a:latin typeface="Arial Black" panose="020B0A04020102020204" pitchFamily="34" charset="0"/>
              </a:rPr>
              <a:t>1.</a:t>
            </a:r>
            <a:r>
              <a:rPr lang="es-ES" sz="2800" dirty="0">
                <a:solidFill>
                  <a:srgbClr val="002060"/>
                </a:solidFill>
                <a:latin typeface="Arial Black" panose="020B0A04020102020204" pitchFamily="34" charset="0"/>
              </a:rPr>
              <a:t>Numeración de estudiantes</a:t>
            </a:r>
          </a:p>
          <a:p>
            <a:r>
              <a:rPr lang="es-ES" sz="2800" dirty="0">
                <a:solidFill>
                  <a:prstClr val="black"/>
                </a:solidFill>
                <a:latin typeface="Arial Black" panose="020B0A04020102020204" pitchFamily="34" charset="0"/>
              </a:rPr>
              <a:t>2.</a:t>
            </a:r>
            <a:r>
              <a:rPr lang="es-ES" sz="2800" dirty="0">
                <a:solidFill>
                  <a:srgbClr val="002060"/>
                </a:solidFill>
                <a:latin typeface="Arial Black" panose="020B0A04020102020204" pitchFamily="34" charset="0"/>
              </a:rPr>
              <a:t>Estudio individual del segmento asignado </a:t>
            </a:r>
            <a:r>
              <a:rPr lang="es-ES" sz="2800" dirty="0">
                <a:solidFill>
                  <a:prstClr val="black"/>
                </a:solidFill>
                <a:latin typeface="Arial Black" panose="020B0A04020102020204" pitchFamily="34" charset="0"/>
              </a:rPr>
              <a:t>(10 minutos)</a:t>
            </a:r>
          </a:p>
        </p:txBody>
      </p:sp>
      <p:sp>
        <p:nvSpPr>
          <p:cNvPr id="4" name="CuadroTexto 3"/>
          <p:cNvSpPr txBox="1"/>
          <p:nvPr/>
        </p:nvSpPr>
        <p:spPr>
          <a:xfrm>
            <a:off x="5911579" y="620690"/>
            <a:ext cx="2867138" cy="1384995"/>
          </a:xfrm>
          <a:prstGeom prst="rect">
            <a:avLst/>
          </a:prstGeom>
          <a:noFill/>
        </p:spPr>
        <p:txBody>
          <a:bodyPr wrap="square" rtlCol="0">
            <a:spAutoFit/>
          </a:bodyPr>
          <a:lstStyle>
            <a:defPPr>
              <a:defRPr lang="es-ES"/>
            </a:defPPr>
            <a:lvl1pPr marL="457200" indent="-457200" algn="ctr">
              <a:buFont typeface="Wingdings" panose="05000000000000000000" pitchFamily="2" charset="2"/>
              <a:buChar char="ü"/>
              <a:defRPr sz="2800">
                <a:solidFill>
                  <a:srgbClr val="002060"/>
                </a:solidFill>
                <a:latin typeface="Arial Black" panose="020B0A04020102020204" pitchFamily="34" charset="0"/>
              </a:defRPr>
            </a:lvl1pPr>
          </a:lstStyle>
          <a:p>
            <a:pPr marL="0" indent="0">
              <a:buNone/>
            </a:pPr>
            <a:r>
              <a:rPr lang="es-ES" dirty="0">
                <a:solidFill>
                  <a:prstClr val="black"/>
                </a:solidFill>
              </a:rPr>
              <a:t>3.</a:t>
            </a:r>
            <a:r>
              <a:rPr lang="es-ES" dirty="0"/>
              <a:t>Reunión de expertos</a:t>
            </a:r>
          </a:p>
          <a:p>
            <a:pPr marL="0" indent="0">
              <a:buNone/>
            </a:pPr>
            <a:r>
              <a:rPr lang="es-ES" dirty="0">
                <a:solidFill>
                  <a:prstClr val="black"/>
                </a:solidFill>
              </a:rPr>
              <a:t>(30 minutos)</a:t>
            </a:r>
          </a:p>
        </p:txBody>
      </p:sp>
      <p:sp>
        <p:nvSpPr>
          <p:cNvPr id="5" name="CuadroTexto 4"/>
          <p:cNvSpPr txBox="1"/>
          <p:nvPr/>
        </p:nvSpPr>
        <p:spPr>
          <a:xfrm>
            <a:off x="166255" y="2996952"/>
            <a:ext cx="4621769" cy="3539430"/>
          </a:xfrm>
          <a:prstGeom prst="rect">
            <a:avLst/>
          </a:prstGeom>
          <a:noFill/>
        </p:spPr>
        <p:txBody>
          <a:bodyPr wrap="square" rtlCol="0">
            <a:spAutoFit/>
          </a:bodyPr>
          <a:lstStyle/>
          <a:p>
            <a:r>
              <a:rPr lang="es-ES" sz="2800" dirty="0">
                <a:solidFill>
                  <a:prstClr val="black"/>
                </a:solidFill>
                <a:latin typeface="Arial Black" panose="020B0A04020102020204" pitchFamily="34" charset="0"/>
              </a:rPr>
              <a:t>4.</a:t>
            </a:r>
            <a:r>
              <a:rPr lang="es-ES" sz="2800" dirty="0">
                <a:solidFill>
                  <a:srgbClr val="002060"/>
                </a:solidFill>
                <a:latin typeface="Arial Black" panose="020B0A04020102020204" pitchFamily="34" charset="0"/>
              </a:rPr>
              <a:t>Exposición en los equipos: </a:t>
            </a:r>
            <a:r>
              <a:rPr lang="es-ES" sz="2800" dirty="0">
                <a:solidFill>
                  <a:prstClr val="black"/>
                </a:solidFill>
                <a:latin typeface="Arial Black" panose="020B0A04020102020204" pitchFamily="34" charset="0"/>
              </a:rPr>
              <a:t>(20 minutos)</a:t>
            </a:r>
          </a:p>
          <a:p>
            <a:r>
              <a:rPr lang="es-ES" sz="2800" dirty="0">
                <a:solidFill>
                  <a:prstClr val="black"/>
                </a:solidFill>
                <a:latin typeface="Arial Black" panose="020B0A04020102020204" pitchFamily="34" charset="0"/>
              </a:rPr>
              <a:t>5.</a:t>
            </a:r>
            <a:r>
              <a:rPr lang="es-ES" sz="2800" dirty="0">
                <a:solidFill>
                  <a:srgbClr val="002060"/>
                </a:solidFill>
                <a:latin typeface="Arial Black" panose="020B0A04020102020204" pitchFamily="34" charset="0"/>
              </a:rPr>
              <a:t>Autoevaluación</a:t>
            </a:r>
          </a:p>
          <a:p>
            <a:r>
              <a:rPr lang="es-ES" sz="2800" dirty="0">
                <a:solidFill>
                  <a:prstClr val="black"/>
                </a:solidFill>
                <a:latin typeface="Arial Black" panose="020B0A04020102020204" pitchFamily="34" charset="0"/>
              </a:rPr>
              <a:t>6.</a:t>
            </a:r>
            <a:r>
              <a:rPr lang="es-ES" sz="2800" dirty="0">
                <a:solidFill>
                  <a:srgbClr val="002060"/>
                </a:solidFill>
                <a:latin typeface="Arial Black" panose="020B0A04020102020204" pitchFamily="34" charset="0"/>
              </a:rPr>
              <a:t>Coevaluación</a:t>
            </a:r>
          </a:p>
          <a:p>
            <a:r>
              <a:rPr lang="es-ES" sz="2800" dirty="0">
                <a:solidFill>
                  <a:prstClr val="black"/>
                </a:solidFill>
                <a:latin typeface="Arial Black" panose="020B0A04020102020204" pitchFamily="34" charset="0"/>
              </a:rPr>
              <a:t>7.</a:t>
            </a:r>
            <a:r>
              <a:rPr lang="es-ES" sz="2800" dirty="0">
                <a:solidFill>
                  <a:srgbClr val="002060"/>
                </a:solidFill>
                <a:latin typeface="Arial Black" panose="020B0A04020102020204" pitchFamily="34" charset="0"/>
              </a:rPr>
              <a:t>Evaluación del equipo </a:t>
            </a:r>
            <a:r>
              <a:rPr lang="es-ES" sz="2800" dirty="0" smtClean="0">
                <a:solidFill>
                  <a:srgbClr val="002060"/>
                </a:solidFill>
                <a:latin typeface="Arial Black" panose="020B0A04020102020204" pitchFamily="34" charset="0"/>
              </a:rPr>
              <a:t>    </a:t>
            </a:r>
            <a:r>
              <a:rPr lang="es-ES" sz="2800" dirty="0" smtClean="0">
                <a:solidFill>
                  <a:prstClr val="black"/>
                </a:solidFill>
                <a:latin typeface="Arial Black" panose="020B0A04020102020204" pitchFamily="34" charset="0"/>
              </a:rPr>
              <a:t>(</a:t>
            </a:r>
            <a:r>
              <a:rPr lang="es-ES" sz="2800" dirty="0">
                <a:solidFill>
                  <a:prstClr val="black"/>
                </a:solidFill>
                <a:latin typeface="Arial Black" panose="020B0A04020102020204" pitchFamily="34" charset="0"/>
              </a:rPr>
              <a:t>10 minutos)</a:t>
            </a:r>
          </a:p>
          <a:p>
            <a:r>
              <a:rPr lang="es-ES" sz="2800" dirty="0">
                <a:solidFill>
                  <a:prstClr val="black"/>
                </a:solidFill>
                <a:latin typeface="Arial Black" panose="020B0A04020102020204" pitchFamily="34" charset="0"/>
              </a:rPr>
              <a:t>8.</a:t>
            </a:r>
            <a:r>
              <a:rPr lang="es-ES" sz="2800" dirty="0">
                <a:solidFill>
                  <a:srgbClr val="002060"/>
                </a:solidFill>
                <a:latin typeface="Arial Black" panose="020B0A04020102020204" pitchFamily="34" charset="0"/>
              </a:rPr>
              <a:t>Pregunta escrita </a:t>
            </a:r>
          </a:p>
          <a:p>
            <a:r>
              <a:rPr lang="es-ES" sz="2800" dirty="0">
                <a:solidFill>
                  <a:prstClr val="black"/>
                </a:solidFill>
                <a:latin typeface="Arial Black" panose="020B0A04020102020204" pitchFamily="34" charset="0"/>
              </a:rPr>
              <a:t>(10 minutos) </a:t>
            </a:r>
          </a:p>
        </p:txBody>
      </p:sp>
      <p:sp>
        <p:nvSpPr>
          <p:cNvPr id="8" name="CuadroTexto 7"/>
          <p:cNvSpPr txBox="1"/>
          <p:nvPr/>
        </p:nvSpPr>
        <p:spPr>
          <a:xfrm>
            <a:off x="4567179" y="6453336"/>
            <a:ext cx="4576821" cy="369332"/>
          </a:xfrm>
          <a:prstGeom prst="rect">
            <a:avLst/>
          </a:prstGeom>
          <a:noFill/>
        </p:spPr>
        <p:txBody>
          <a:bodyPr wrap="square" rtlCol="0">
            <a:spAutoFit/>
          </a:bodyPr>
          <a:lstStyle/>
          <a:p>
            <a:r>
              <a:rPr lang="es-ES" dirty="0">
                <a:solidFill>
                  <a:prstClr val="black"/>
                </a:solidFill>
                <a:latin typeface="Arial Black" panose="020B0A04020102020204" pitchFamily="34" charset="0"/>
              </a:rPr>
              <a:t>Dr. C. Andrés Rodríguez Jiménez</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494059"/>
            <a:ext cx="4572000" cy="3764641"/>
          </a:xfrm>
          <a:prstGeom prst="rect">
            <a:avLst/>
          </a:prstGeom>
          <a:scene3d>
            <a:camera prst="orthographicFront"/>
            <a:lightRig rig="threePt" dir="t"/>
          </a:scene3d>
          <a:sp3d>
            <a:bevelT prst="angle"/>
          </a:sp3d>
        </p:spPr>
      </p:pic>
      <p:sp>
        <p:nvSpPr>
          <p:cNvPr id="6" name="5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7189103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42976" y="-24"/>
            <a:ext cx="6858024" cy="7017306"/>
          </a:xfrm>
          <a:prstGeom prst="rect">
            <a:avLst/>
          </a:prstGeom>
          <a:solidFill>
            <a:schemeClr val="accent3">
              <a:lumMod val="40000"/>
              <a:lumOff val="60000"/>
            </a:schemeClr>
          </a:solidFill>
        </p:spPr>
        <p:txBody>
          <a:bodyPr wrap="square" rtlCol="0">
            <a:spAutoFit/>
          </a:bodyPr>
          <a:lstStyle/>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p:txBody>
      </p:sp>
      <p:sp>
        <p:nvSpPr>
          <p:cNvPr id="21" name="20 CuadroTexto"/>
          <p:cNvSpPr txBox="1"/>
          <p:nvPr/>
        </p:nvSpPr>
        <p:spPr>
          <a:xfrm>
            <a:off x="0" y="0"/>
            <a:ext cx="9144000" cy="7017306"/>
          </a:xfrm>
          <a:prstGeom prst="rect">
            <a:avLst/>
          </a:prstGeom>
          <a:solidFill>
            <a:schemeClr val="accent3">
              <a:lumMod val="20000"/>
              <a:lumOff val="80000"/>
            </a:schemeClr>
          </a:solidFill>
        </p:spPr>
        <p:txBody>
          <a:bodyPr wrap="square" rtlCol="0">
            <a:spAutoFit/>
          </a:bodyPr>
          <a:lstStyle/>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a:p>
            <a:endParaRPr lang="es-ES" dirty="0">
              <a:solidFill>
                <a:prstClr val="black"/>
              </a:solidFill>
              <a:latin typeface="Calibri"/>
            </a:endParaRPr>
          </a:p>
        </p:txBody>
      </p:sp>
      <p:pic>
        <p:nvPicPr>
          <p:cNvPr id="72706" name="Picture 2" descr="H:\Evaluación del aprendizaje\Bibliografía\Evaluación del aprendizaje fotos\52.jpg"/>
          <p:cNvPicPr>
            <a:picLocks noChangeAspect="1" noChangeArrowheads="1"/>
          </p:cNvPicPr>
          <p:nvPr/>
        </p:nvPicPr>
        <p:blipFill>
          <a:blip r:embed="rId2"/>
          <a:srcRect/>
          <a:stretch>
            <a:fillRect/>
          </a:stretch>
        </p:blipFill>
        <p:spPr bwMode="auto">
          <a:xfrm>
            <a:off x="31145" y="-24"/>
            <a:ext cx="2143140" cy="2571768"/>
          </a:xfrm>
          <a:prstGeom prst="rect">
            <a:avLst/>
          </a:prstGeom>
          <a:noFill/>
        </p:spPr>
      </p:pic>
      <p:sp>
        <p:nvSpPr>
          <p:cNvPr id="3" name="2 CuadroTexto"/>
          <p:cNvSpPr txBox="1"/>
          <p:nvPr/>
        </p:nvSpPr>
        <p:spPr>
          <a:xfrm>
            <a:off x="2627785" y="1484786"/>
            <a:ext cx="6336704" cy="954107"/>
          </a:xfrm>
          <a:prstGeom prst="rect">
            <a:avLst/>
          </a:prstGeom>
          <a:noFill/>
        </p:spPr>
        <p:txBody>
          <a:bodyPr wrap="square" rtlCol="0">
            <a:spAutoFit/>
          </a:bodyPr>
          <a:lstStyle/>
          <a:p>
            <a:pPr algn="ctr"/>
            <a:r>
              <a:rPr lang="es-ES" sz="2800" dirty="0">
                <a:solidFill>
                  <a:srgbClr val="002060"/>
                </a:solidFill>
                <a:latin typeface="Arial Black" pitchFamily="34" charset="0"/>
              </a:rPr>
              <a:t>LA EVALUACIÓN DEL APRENDIZAJE COOPERATIVO</a:t>
            </a:r>
          </a:p>
        </p:txBody>
      </p:sp>
      <p:sp>
        <p:nvSpPr>
          <p:cNvPr id="8" name="7 CuadroTexto"/>
          <p:cNvSpPr txBox="1"/>
          <p:nvPr/>
        </p:nvSpPr>
        <p:spPr>
          <a:xfrm>
            <a:off x="2389689" y="-24"/>
            <a:ext cx="2182311" cy="1384995"/>
          </a:xfrm>
          <a:prstGeom prst="rect">
            <a:avLst/>
          </a:prstGeom>
          <a:solidFill>
            <a:schemeClr val="accent2">
              <a:lumMod val="40000"/>
              <a:lumOff val="60000"/>
            </a:schemeClr>
          </a:solidFill>
          <a:ln>
            <a:solidFill>
              <a:srgbClr val="C00000"/>
            </a:solidFill>
          </a:ln>
          <a:scene3d>
            <a:camera prst="orthographicFront"/>
            <a:lightRig rig="threePt" dir="t"/>
          </a:scene3d>
          <a:sp3d>
            <a:bevelT prst="angle"/>
          </a:sp3d>
        </p:spPr>
        <p:txBody>
          <a:bodyPr wrap="square" rtlCol="0">
            <a:spAutoFit/>
          </a:bodyPr>
          <a:lstStyle>
            <a:defPPr>
              <a:defRPr lang="es-ES"/>
            </a:defPPr>
            <a:lvl1pPr>
              <a:defRPr sz="2800">
                <a:solidFill>
                  <a:srgbClr val="C00000"/>
                </a:solidFill>
                <a:latin typeface="Arial Black" pitchFamily="34" charset="0"/>
              </a:defRPr>
            </a:lvl1pPr>
          </a:lstStyle>
          <a:p>
            <a:r>
              <a:rPr lang="es-ES" dirty="0"/>
              <a:t>Individual: </a:t>
            </a:r>
            <a:r>
              <a:rPr lang="es-ES" dirty="0">
                <a:solidFill>
                  <a:srgbClr val="002060"/>
                </a:solidFill>
              </a:rPr>
              <a:t>pregunta escrita</a:t>
            </a:r>
          </a:p>
        </p:txBody>
      </p:sp>
      <p:sp>
        <p:nvSpPr>
          <p:cNvPr id="9" name="8 CuadroTexto"/>
          <p:cNvSpPr txBox="1"/>
          <p:nvPr/>
        </p:nvSpPr>
        <p:spPr>
          <a:xfrm>
            <a:off x="6178868" y="27783"/>
            <a:ext cx="2525499" cy="1384995"/>
          </a:xfrm>
          <a:prstGeom prst="rect">
            <a:avLst/>
          </a:prstGeom>
          <a:solidFill>
            <a:schemeClr val="accent2">
              <a:lumMod val="40000"/>
              <a:lumOff val="60000"/>
            </a:schemeClr>
          </a:solidFill>
          <a:ln>
            <a:solidFill>
              <a:srgbClr val="C00000"/>
            </a:solidFill>
          </a:ln>
          <a:scene3d>
            <a:camera prst="orthographicFront"/>
            <a:lightRig rig="threePt" dir="t"/>
          </a:scene3d>
          <a:sp3d>
            <a:bevelT prst="angle"/>
          </a:sp3d>
        </p:spPr>
        <p:txBody>
          <a:bodyPr wrap="square" rtlCol="0">
            <a:spAutoFit/>
          </a:bodyPr>
          <a:lstStyle/>
          <a:p>
            <a:r>
              <a:rPr lang="es-ES" sz="2800" dirty="0">
                <a:solidFill>
                  <a:srgbClr val="C00000"/>
                </a:solidFill>
                <a:latin typeface="Arial Black" pitchFamily="34" charset="0"/>
              </a:rPr>
              <a:t>Grupal:</a:t>
            </a:r>
            <a:r>
              <a:rPr lang="es-ES" sz="2800" dirty="0">
                <a:solidFill>
                  <a:prstClr val="black"/>
                </a:solidFill>
                <a:latin typeface="Arial Black" pitchFamily="34" charset="0"/>
              </a:rPr>
              <a:t> </a:t>
            </a:r>
            <a:r>
              <a:rPr lang="es-ES" sz="2800" dirty="0">
                <a:solidFill>
                  <a:srgbClr val="002060"/>
                </a:solidFill>
                <a:latin typeface="Arial Black" pitchFamily="34" charset="0"/>
              </a:rPr>
              <a:t>resultado del trabajo</a:t>
            </a:r>
          </a:p>
        </p:txBody>
      </p:sp>
      <p:grpSp>
        <p:nvGrpSpPr>
          <p:cNvPr id="12" name="11 Grupo"/>
          <p:cNvGrpSpPr/>
          <p:nvPr/>
        </p:nvGrpSpPr>
        <p:grpSpPr>
          <a:xfrm>
            <a:off x="585113" y="2814291"/>
            <a:ext cx="2474719" cy="1384995"/>
            <a:chOff x="285720" y="3066110"/>
            <a:chExt cx="2643206" cy="1384995"/>
          </a:xfrm>
        </p:grpSpPr>
        <p:sp>
          <p:nvSpPr>
            <p:cNvPr id="11" name="10 Elipse"/>
            <p:cNvSpPr/>
            <p:nvPr/>
          </p:nvSpPr>
          <p:spPr>
            <a:xfrm>
              <a:off x="285720" y="3143248"/>
              <a:ext cx="2643206" cy="92869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Calibri"/>
              </a:endParaRPr>
            </a:p>
          </p:txBody>
        </p:sp>
        <p:sp>
          <p:nvSpPr>
            <p:cNvPr id="10" name="9 CuadroTexto"/>
            <p:cNvSpPr txBox="1"/>
            <p:nvPr/>
          </p:nvSpPr>
          <p:spPr>
            <a:xfrm>
              <a:off x="322388" y="3066110"/>
              <a:ext cx="2571767" cy="1384995"/>
            </a:xfrm>
            <a:prstGeom prst="rect">
              <a:avLst/>
            </a:prstGeom>
            <a:noFill/>
          </p:spPr>
          <p:txBody>
            <a:bodyPr wrap="square" rtlCol="0">
              <a:spAutoFit/>
            </a:bodyPr>
            <a:lstStyle/>
            <a:p>
              <a:pPr algn="ctr"/>
              <a:r>
                <a:rPr lang="es-ES" sz="2800" i="1" dirty="0" smtClean="0">
                  <a:solidFill>
                    <a:prstClr val="black"/>
                  </a:solidFill>
                  <a:latin typeface="Arial Black" pitchFamily="34" charset="0"/>
                </a:rPr>
                <a:t>Co evaluación </a:t>
              </a:r>
              <a:endParaRPr lang="es-ES" sz="2800" dirty="0">
                <a:solidFill>
                  <a:prstClr val="black"/>
                </a:solidFill>
                <a:latin typeface="Arial Black" pitchFamily="34" charset="0"/>
              </a:endParaRPr>
            </a:p>
          </p:txBody>
        </p:sp>
      </p:grpSp>
      <p:sp>
        <p:nvSpPr>
          <p:cNvPr id="13" name="12 CuadroTexto"/>
          <p:cNvSpPr txBox="1"/>
          <p:nvPr/>
        </p:nvSpPr>
        <p:spPr>
          <a:xfrm>
            <a:off x="446808" y="4597905"/>
            <a:ext cx="2348880" cy="1323439"/>
          </a:xfrm>
          <a:prstGeom prst="rect">
            <a:avLst/>
          </a:prstGeom>
          <a:solidFill>
            <a:schemeClr val="accent2">
              <a:lumMod val="40000"/>
              <a:lumOff val="60000"/>
            </a:schemeClr>
          </a:solidFill>
          <a:ln>
            <a:solidFill>
              <a:srgbClr val="C00000"/>
            </a:solidFill>
          </a:ln>
          <a:scene3d>
            <a:camera prst="orthographicFront"/>
            <a:lightRig rig="threePt" dir="t"/>
          </a:scene3d>
          <a:sp3d>
            <a:bevelT prst="angle"/>
          </a:sp3d>
        </p:spPr>
        <p:txBody>
          <a:bodyPr wrap="square" rtlCol="0">
            <a:spAutoFit/>
          </a:bodyPr>
          <a:lstStyle/>
          <a:p>
            <a:pPr>
              <a:buFont typeface="Wingdings" pitchFamily="2" charset="2"/>
              <a:buChar char="ü"/>
            </a:pPr>
            <a:r>
              <a:rPr lang="es-ES" sz="2000" dirty="0">
                <a:solidFill>
                  <a:srgbClr val="002060"/>
                </a:solidFill>
                <a:latin typeface="Arial Black" pitchFamily="34" charset="0"/>
              </a:rPr>
              <a:t>Participación </a:t>
            </a:r>
          </a:p>
          <a:p>
            <a:pPr>
              <a:buFont typeface="Wingdings" pitchFamily="2" charset="2"/>
              <a:buChar char="ü"/>
            </a:pPr>
            <a:r>
              <a:rPr lang="es-ES" sz="2000" dirty="0">
                <a:solidFill>
                  <a:srgbClr val="002060"/>
                </a:solidFill>
                <a:latin typeface="Arial Black" pitchFamily="34" charset="0"/>
              </a:rPr>
              <a:t>Propuestas </a:t>
            </a:r>
          </a:p>
          <a:p>
            <a:pPr>
              <a:buFont typeface="Wingdings" pitchFamily="2" charset="2"/>
              <a:buChar char="ü"/>
            </a:pPr>
            <a:r>
              <a:rPr lang="es-ES" sz="2000" dirty="0">
                <a:solidFill>
                  <a:srgbClr val="002060"/>
                </a:solidFill>
                <a:latin typeface="Arial Black" pitchFamily="34" charset="0"/>
              </a:rPr>
              <a:t>Escucha</a:t>
            </a:r>
          </a:p>
          <a:p>
            <a:pPr>
              <a:buFont typeface="Wingdings" pitchFamily="2" charset="2"/>
              <a:buChar char="ü"/>
            </a:pPr>
            <a:r>
              <a:rPr lang="es-ES" sz="2000" dirty="0">
                <a:solidFill>
                  <a:srgbClr val="002060"/>
                </a:solidFill>
                <a:latin typeface="Arial Black" pitchFamily="34" charset="0"/>
              </a:rPr>
              <a:t>Aportes, </a:t>
            </a:r>
            <a:r>
              <a:rPr lang="es-ES" sz="2000" dirty="0" err="1" smtClean="0">
                <a:solidFill>
                  <a:srgbClr val="002060"/>
                </a:solidFill>
                <a:latin typeface="Arial Black" pitchFamily="34" charset="0"/>
              </a:rPr>
              <a:t>etc</a:t>
            </a:r>
            <a:endParaRPr lang="es-ES" sz="2000" dirty="0">
              <a:solidFill>
                <a:srgbClr val="002060"/>
              </a:solidFill>
              <a:latin typeface="Arial Black" pitchFamily="34" charset="0"/>
            </a:endParaRPr>
          </a:p>
        </p:txBody>
      </p:sp>
      <p:grpSp>
        <p:nvGrpSpPr>
          <p:cNvPr id="16" name="15 Grupo"/>
          <p:cNvGrpSpPr/>
          <p:nvPr/>
        </p:nvGrpSpPr>
        <p:grpSpPr>
          <a:xfrm>
            <a:off x="5161362" y="2568443"/>
            <a:ext cx="2839637" cy="1384995"/>
            <a:chOff x="5500694" y="3285554"/>
            <a:chExt cx="3071834" cy="1384995"/>
          </a:xfrm>
        </p:grpSpPr>
        <p:sp>
          <p:nvSpPr>
            <p:cNvPr id="15" name="14 Elipse"/>
            <p:cNvSpPr/>
            <p:nvPr/>
          </p:nvSpPr>
          <p:spPr>
            <a:xfrm>
              <a:off x="5500694" y="3357562"/>
              <a:ext cx="3071834" cy="92869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Calibri"/>
              </a:endParaRPr>
            </a:p>
          </p:txBody>
        </p:sp>
        <p:sp>
          <p:nvSpPr>
            <p:cNvPr id="14" name="13 CuadroTexto"/>
            <p:cNvSpPr txBox="1"/>
            <p:nvPr/>
          </p:nvSpPr>
          <p:spPr>
            <a:xfrm>
              <a:off x="5715009" y="3285554"/>
              <a:ext cx="2500330" cy="1384995"/>
            </a:xfrm>
            <a:prstGeom prst="rect">
              <a:avLst/>
            </a:prstGeom>
            <a:noFill/>
          </p:spPr>
          <p:txBody>
            <a:bodyPr wrap="square" rtlCol="0">
              <a:spAutoFit/>
            </a:bodyPr>
            <a:lstStyle/>
            <a:p>
              <a:pPr algn="ctr"/>
              <a:r>
                <a:rPr lang="es-ES" sz="2800" i="1" dirty="0">
                  <a:solidFill>
                    <a:prstClr val="black"/>
                  </a:solidFill>
                  <a:latin typeface="Arial Black" pitchFamily="34" charset="0"/>
                </a:rPr>
                <a:t>Auto  evaluación</a:t>
              </a:r>
              <a:endParaRPr lang="es-ES" sz="2800" dirty="0">
                <a:solidFill>
                  <a:prstClr val="black"/>
                </a:solidFill>
                <a:latin typeface="Arial Black" pitchFamily="34" charset="0"/>
              </a:endParaRPr>
            </a:p>
          </p:txBody>
        </p:sp>
      </p:grpSp>
      <p:sp>
        <p:nvSpPr>
          <p:cNvPr id="18" name="17 CuadroTexto"/>
          <p:cNvSpPr txBox="1"/>
          <p:nvPr/>
        </p:nvSpPr>
        <p:spPr>
          <a:xfrm>
            <a:off x="4412572" y="3702513"/>
            <a:ext cx="4232678" cy="1631216"/>
          </a:xfrm>
          <a:prstGeom prst="rect">
            <a:avLst/>
          </a:prstGeom>
          <a:solidFill>
            <a:schemeClr val="accent2">
              <a:lumMod val="40000"/>
              <a:lumOff val="60000"/>
            </a:schemeClr>
          </a:solidFill>
          <a:ln>
            <a:solidFill>
              <a:srgbClr val="C00000"/>
            </a:solidFill>
          </a:ln>
          <a:scene3d>
            <a:camera prst="orthographicFront"/>
            <a:lightRig rig="threePt" dir="t"/>
          </a:scene3d>
          <a:sp3d>
            <a:bevelT prst="angle"/>
          </a:sp3d>
        </p:spPr>
        <p:txBody>
          <a:bodyPr wrap="square" rtlCol="0">
            <a:spAutoFit/>
          </a:bodyPr>
          <a:lstStyle>
            <a:defPPr>
              <a:defRPr lang="es-ES"/>
            </a:defPPr>
            <a:lvl1pPr>
              <a:buFont typeface="Wingdings" pitchFamily="2" charset="2"/>
              <a:buChar char="ü"/>
              <a:defRPr sz="2800">
                <a:solidFill>
                  <a:srgbClr val="002060"/>
                </a:solidFill>
                <a:latin typeface="Arial Black" pitchFamily="34" charset="0"/>
              </a:defRPr>
            </a:lvl1pPr>
          </a:lstStyle>
          <a:p>
            <a:pPr algn="just"/>
            <a:r>
              <a:rPr lang="es-ES" sz="2000" dirty="0"/>
              <a:t>Participación en el grupo</a:t>
            </a:r>
          </a:p>
          <a:p>
            <a:pPr algn="just"/>
            <a:r>
              <a:rPr lang="es-ES" sz="2000" dirty="0"/>
              <a:t>Implicación con las tareas</a:t>
            </a:r>
          </a:p>
          <a:p>
            <a:pPr algn="just"/>
            <a:r>
              <a:rPr lang="es-ES" sz="2000" dirty="0"/>
              <a:t>Aprendizajes logrados</a:t>
            </a:r>
          </a:p>
          <a:p>
            <a:pPr algn="just"/>
            <a:r>
              <a:rPr lang="es-ES" sz="2000" dirty="0"/>
              <a:t>Aspectos positivos</a:t>
            </a:r>
          </a:p>
          <a:p>
            <a:pPr algn="just"/>
            <a:r>
              <a:rPr lang="es-ES" sz="2000" dirty="0"/>
              <a:t>Aspectos a mejorar</a:t>
            </a:r>
          </a:p>
        </p:txBody>
      </p:sp>
      <p:sp>
        <p:nvSpPr>
          <p:cNvPr id="19" name="18 Flecha abajo"/>
          <p:cNvSpPr/>
          <p:nvPr/>
        </p:nvSpPr>
        <p:spPr>
          <a:xfrm>
            <a:off x="1366382" y="4019561"/>
            <a:ext cx="321471" cy="506336"/>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Calibri"/>
            </a:endParaRPr>
          </a:p>
        </p:txBody>
      </p:sp>
      <p:sp>
        <p:nvSpPr>
          <p:cNvPr id="20" name="19 Flecha curvada hacia la derecha"/>
          <p:cNvSpPr/>
          <p:nvPr/>
        </p:nvSpPr>
        <p:spPr>
          <a:xfrm rot="2075466">
            <a:off x="4443750" y="2546417"/>
            <a:ext cx="588813" cy="1101127"/>
          </a:xfrm>
          <a:prstGeom prst="curv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black"/>
              </a:solidFill>
              <a:latin typeface="Calibri"/>
            </a:endParaRPr>
          </a:p>
        </p:txBody>
      </p:sp>
      <p:sp>
        <p:nvSpPr>
          <p:cNvPr id="22" name="CuadroTexto 21"/>
          <p:cNvSpPr txBox="1"/>
          <p:nvPr/>
        </p:nvSpPr>
        <p:spPr>
          <a:xfrm>
            <a:off x="4567179" y="6452465"/>
            <a:ext cx="4397309" cy="369332"/>
          </a:xfrm>
          <a:prstGeom prst="rect">
            <a:avLst/>
          </a:prstGeom>
          <a:noFill/>
        </p:spPr>
        <p:txBody>
          <a:bodyPr wrap="square" rtlCol="0">
            <a:spAutoFit/>
          </a:bodyPr>
          <a:lstStyle/>
          <a:p>
            <a:r>
              <a:rPr lang="es-ES" dirty="0">
                <a:solidFill>
                  <a:prstClr val="black"/>
                </a:solidFill>
                <a:latin typeface="Arial Black" panose="020B0A04020102020204" pitchFamily="34" charset="0"/>
              </a:rPr>
              <a:t>Dr. C. Andrés Rodríguez Jiménez</a:t>
            </a:r>
          </a:p>
        </p:txBody>
      </p:sp>
      <p:sp>
        <p:nvSpPr>
          <p:cNvPr id="2" name="1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3508758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Dr. C. Zeidy Sandra López Collazo</a:t>
            </a:r>
            <a:endParaRPr lang="es-ES"/>
          </a:p>
        </p:txBody>
      </p:sp>
      <p:pic>
        <p:nvPicPr>
          <p:cNvPr id="1026" name="Picture 2" descr="C:\Documents and Settings\Administrador\Escritorio\Imag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6632"/>
            <a:ext cx="7010531" cy="6309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217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p:nvPr>
        </p:nvSpPr>
        <p:spPr>
          <a:xfrm>
            <a:off x="3962400" y="0"/>
            <a:ext cx="5181600" cy="6858000"/>
          </a:xfrm>
        </p:spPr>
        <p:txBody>
          <a:bodyPr/>
          <a:lstStyle/>
          <a:p>
            <a:pPr algn="ctr"/>
            <a:r>
              <a:rPr lang="es-ES_tradnl" sz="4000" b="1" dirty="0">
                <a:latin typeface="Monotype Corsiva" pitchFamily="66" charset="0"/>
              </a:rPr>
              <a:t>“El maestro debe conocer los métodos de investigación, para enseñar a aplicarlos, porque el hombre es un perpetuo investigador,  consciente o inconsciente. Conocer es una necesidad primordial como nutrirse”</a:t>
            </a:r>
            <a:r>
              <a:rPr lang="es-ES_tradnl" dirty="0"/>
              <a:t> </a:t>
            </a:r>
            <a:endParaRPr lang="es-ES" dirty="0"/>
          </a:p>
        </p:txBody>
      </p:sp>
      <p:pic>
        <p:nvPicPr>
          <p:cNvPr id="4100" name="Picture 7" descr="Enrique_Jos%C3%A9_Varo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69" y="685800"/>
            <a:ext cx="3074988" cy="464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101" name="Text Box 5"/>
          <p:cNvSpPr txBox="1">
            <a:spLocks noChangeArrowheads="1"/>
          </p:cNvSpPr>
          <p:nvPr/>
        </p:nvSpPr>
        <p:spPr bwMode="auto">
          <a:xfrm>
            <a:off x="671579" y="5334000"/>
            <a:ext cx="29081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sz="2800" b="1" dirty="0">
                <a:latin typeface="Monotype Corsiva" pitchFamily="66" charset="0"/>
              </a:rPr>
              <a:t>Enrique José Varona</a:t>
            </a:r>
            <a:r>
              <a:rPr lang="es-ES" sz="2800" b="1" dirty="0">
                <a:latin typeface="Monotype Corsiva" pitchFamily="66" charset="0"/>
              </a:rPr>
              <a:t> </a:t>
            </a:r>
          </a:p>
        </p:txBody>
      </p:sp>
    </p:spTree>
    <p:extLst>
      <p:ext uri="{BB962C8B-B14F-4D97-AF65-F5344CB8AC3E}">
        <p14:creationId xmlns:p14="http://schemas.microsoft.com/office/powerpoint/2010/main" val="3404837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132138" y="3141663"/>
            <a:ext cx="3124200" cy="137953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FF0066"/>
                  </a:outerShdw>
                </a:effectLst>
              </a14:hiddenEffects>
            </a:ext>
          </a:extLst>
        </p:spPr>
        <p:txBody>
          <a:bodyPr>
            <a:spAutoFit/>
          </a:bodyPr>
          <a:lstStyle/>
          <a:p>
            <a:pPr algn="ctr" eaLnBrk="0" hangingPunct="0">
              <a:spcBef>
                <a:spcPct val="50000"/>
              </a:spcBef>
            </a:pPr>
            <a:r>
              <a:rPr lang="es-ES_tradnl" sz="2400" b="1">
                <a:solidFill>
                  <a:schemeClr val="tx2"/>
                </a:solidFill>
                <a:latin typeface="Arial Black" pitchFamily="34" charset="0"/>
              </a:rPr>
              <a:t>DISEÑO </a:t>
            </a:r>
          </a:p>
          <a:p>
            <a:pPr algn="ctr" eaLnBrk="0" hangingPunct="0">
              <a:spcBef>
                <a:spcPct val="50000"/>
              </a:spcBef>
            </a:pPr>
            <a:r>
              <a:rPr lang="es-ES_tradnl" sz="2400" b="1">
                <a:solidFill>
                  <a:schemeClr val="tx2"/>
                </a:solidFill>
                <a:latin typeface="Arial Black" pitchFamily="34" charset="0"/>
              </a:rPr>
              <a:t>DE INVESTIGACIÓN</a:t>
            </a:r>
          </a:p>
        </p:txBody>
      </p:sp>
      <p:sp>
        <p:nvSpPr>
          <p:cNvPr id="4101" name="Oval 5"/>
          <p:cNvSpPr>
            <a:spLocks noChangeArrowheads="1"/>
          </p:cNvSpPr>
          <p:nvPr/>
        </p:nvSpPr>
        <p:spPr bwMode="auto">
          <a:xfrm>
            <a:off x="6476206" y="5738813"/>
            <a:ext cx="2667794" cy="1119187"/>
          </a:xfrm>
          <a:prstGeom prst="ellipse">
            <a:avLst/>
          </a:prstGeom>
          <a:solidFill>
            <a:srgbClr val="FFD1D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1" dirty="0" smtClean="0">
                <a:solidFill>
                  <a:srgbClr val="C00000"/>
                </a:solidFill>
                <a:effectLst>
                  <a:outerShdw blurRad="38100" dist="38100" dir="2700000" algn="tl">
                    <a:srgbClr val="000000">
                      <a:alpha val="43137"/>
                    </a:srgbClr>
                  </a:outerShdw>
                </a:effectLst>
              </a:rPr>
              <a:t>DEL NIVEL EMPÍRICO</a:t>
            </a:r>
            <a:endParaRPr lang="es-ES" sz="2400" b="1" dirty="0">
              <a:solidFill>
                <a:srgbClr val="C00000"/>
              </a:solidFill>
              <a:effectLst>
                <a:outerShdw blurRad="38100" dist="38100" dir="2700000" algn="tl">
                  <a:srgbClr val="000000">
                    <a:alpha val="43137"/>
                  </a:srgbClr>
                </a:outerShdw>
              </a:effectLst>
            </a:endParaRPr>
          </a:p>
        </p:txBody>
      </p:sp>
      <p:sp>
        <p:nvSpPr>
          <p:cNvPr id="4102" name="Oval 6"/>
          <p:cNvSpPr>
            <a:spLocks noChangeArrowheads="1"/>
          </p:cNvSpPr>
          <p:nvPr/>
        </p:nvSpPr>
        <p:spPr bwMode="auto">
          <a:xfrm>
            <a:off x="6372225" y="765175"/>
            <a:ext cx="2771775" cy="148113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800" b="1"/>
              <a:t>CAMPO </a:t>
            </a:r>
            <a:br>
              <a:rPr lang="es-ES" sz="1800" b="1"/>
            </a:br>
            <a:r>
              <a:rPr lang="es-ES" sz="1800" b="1"/>
              <a:t>DE ACCIÓN</a:t>
            </a:r>
          </a:p>
          <a:p>
            <a:pPr algn="ctr"/>
            <a:endParaRPr lang="es-ES" sz="1400" b="1"/>
          </a:p>
        </p:txBody>
      </p:sp>
      <p:sp>
        <p:nvSpPr>
          <p:cNvPr id="4103" name="Oval 7"/>
          <p:cNvSpPr>
            <a:spLocks noChangeArrowheads="1"/>
          </p:cNvSpPr>
          <p:nvPr/>
        </p:nvSpPr>
        <p:spPr bwMode="auto">
          <a:xfrm>
            <a:off x="3203575" y="1916113"/>
            <a:ext cx="2768600" cy="1152525"/>
          </a:xfrm>
          <a:prstGeom prst="ellipse">
            <a:avLst/>
          </a:prstGeom>
          <a:solidFill>
            <a:srgbClr val="FFCC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800" b="1"/>
              <a:t>PROBLEMA</a:t>
            </a:r>
          </a:p>
          <a:p>
            <a:pPr algn="ctr"/>
            <a:r>
              <a:rPr lang="es-ES" sz="1800" b="1"/>
              <a:t> CIENTÍFICO</a:t>
            </a:r>
          </a:p>
        </p:txBody>
      </p:sp>
      <p:sp>
        <p:nvSpPr>
          <p:cNvPr id="4104" name="Oval 8"/>
          <p:cNvSpPr>
            <a:spLocks noChangeArrowheads="1"/>
          </p:cNvSpPr>
          <p:nvPr/>
        </p:nvSpPr>
        <p:spPr bwMode="auto">
          <a:xfrm>
            <a:off x="0" y="765175"/>
            <a:ext cx="2844800" cy="1295400"/>
          </a:xfrm>
          <a:prstGeom prst="ellipse">
            <a:avLst/>
          </a:prstGeom>
          <a:solidFill>
            <a:srgbClr val="E3FF9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800" b="1"/>
              <a:t>OBJETO DE </a:t>
            </a:r>
          </a:p>
          <a:p>
            <a:pPr algn="ctr"/>
            <a:r>
              <a:rPr lang="es-ES" sz="1800" b="1"/>
              <a:t>ESTUDIO</a:t>
            </a:r>
          </a:p>
        </p:txBody>
      </p:sp>
      <p:sp>
        <p:nvSpPr>
          <p:cNvPr id="4105" name="Oval 9"/>
          <p:cNvSpPr>
            <a:spLocks noChangeArrowheads="1"/>
          </p:cNvSpPr>
          <p:nvPr/>
        </p:nvSpPr>
        <p:spPr bwMode="auto">
          <a:xfrm>
            <a:off x="6372225" y="2349500"/>
            <a:ext cx="2771775" cy="1584325"/>
          </a:xfrm>
          <a:prstGeom prst="ellipse">
            <a:avLst/>
          </a:prstGeom>
          <a:solidFill>
            <a:srgbClr val="FFDB9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ES" sz="1800" b="1"/>
              <a:t>OBJETIVO </a:t>
            </a:r>
            <a:br>
              <a:rPr lang="es-ES" sz="1800" b="1"/>
            </a:br>
            <a:r>
              <a:rPr lang="es-ES" sz="1800" b="1"/>
              <a:t>DE LA </a:t>
            </a:r>
            <a:br>
              <a:rPr lang="es-ES" sz="1800" b="1"/>
            </a:br>
            <a:r>
              <a:rPr lang="es-ES" sz="1800" b="1"/>
              <a:t>INVESTIGACIÓN</a:t>
            </a:r>
            <a:r>
              <a:rPr lang="es-ES" sz="1400" b="1"/>
              <a:t> </a:t>
            </a:r>
          </a:p>
        </p:txBody>
      </p:sp>
      <p:sp>
        <p:nvSpPr>
          <p:cNvPr id="4106" name="Oval 10"/>
          <p:cNvSpPr>
            <a:spLocks noChangeArrowheads="1"/>
          </p:cNvSpPr>
          <p:nvPr/>
        </p:nvSpPr>
        <p:spPr bwMode="auto">
          <a:xfrm>
            <a:off x="0" y="2205038"/>
            <a:ext cx="2987675" cy="1589087"/>
          </a:xfrm>
          <a:prstGeom prst="ellipse">
            <a:avLst/>
          </a:prstGeom>
          <a:solidFill>
            <a:srgbClr val="8BD9A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800" b="1"/>
              <a:t>HIPÓTESIS</a:t>
            </a:r>
          </a:p>
          <a:p>
            <a:pPr algn="ctr"/>
            <a:r>
              <a:rPr lang="es-ES" sz="1800" b="1"/>
              <a:t> IDEA A DEFENDER</a:t>
            </a:r>
            <a:br>
              <a:rPr lang="es-ES" sz="1800" b="1"/>
            </a:br>
            <a:r>
              <a:rPr lang="es-ES" sz="1800" b="1"/>
              <a:t> PREGUNTAS </a:t>
            </a:r>
            <a:br>
              <a:rPr lang="es-ES" sz="1800" b="1"/>
            </a:br>
            <a:r>
              <a:rPr lang="es-ES" sz="1800" b="1"/>
              <a:t>CIENTÍFICAS</a:t>
            </a:r>
          </a:p>
        </p:txBody>
      </p:sp>
      <p:sp>
        <p:nvSpPr>
          <p:cNvPr id="4107" name="Oval 11"/>
          <p:cNvSpPr>
            <a:spLocks noChangeArrowheads="1"/>
          </p:cNvSpPr>
          <p:nvPr/>
        </p:nvSpPr>
        <p:spPr bwMode="auto">
          <a:xfrm>
            <a:off x="3203575" y="5734050"/>
            <a:ext cx="2801938" cy="1123950"/>
          </a:xfrm>
          <a:prstGeom prst="ellipse">
            <a:avLst/>
          </a:prstGeom>
          <a:solidFill>
            <a:srgbClr val="9191D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800" b="1" dirty="0" smtClean="0"/>
              <a:t>MÉTODOS CIENTÍFICOS</a:t>
            </a:r>
            <a:endParaRPr lang="es-ES" sz="1800" b="1" dirty="0"/>
          </a:p>
        </p:txBody>
      </p:sp>
      <p:sp>
        <p:nvSpPr>
          <p:cNvPr id="4108" name="Oval 12"/>
          <p:cNvSpPr>
            <a:spLocks noChangeArrowheads="1"/>
          </p:cNvSpPr>
          <p:nvPr/>
        </p:nvSpPr>
        <p:spPr bwMode="auto">
          <a:xfrm>
            <a:off x="0" y="5581650"/>
            <a:ext cx="2665413" cy="1276350"/>
          </a:xfrm>
          <a:prstGeom prst="ellipse">
            <a:avLst/>
          </a:prstGeom>
          <a:solidFill>
            <a:srgbClr val="EC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400" b="1" dirty="0" smtClean="0">
                <a:solidFill>
                  <a:srgbClr val="C00000"/>
                </a:solidFill>
                <a:effectLst>
                  <a:outerShdw blurRad="38100" dist="38100" dir="2700000" algn="tl">
                    <a:srgbClr val="000000">
                      <a:alpha val="43137"/>
                    </a:srgbClr>
                  </a:outerShdw>
                </a:effectLst>
              </a:rPr>
              <a:t>DEL NIVEL TEÓRICO</a:t>
            </a:r>
            <a:endParaRPr lang="es-ES" sz="2400" b="1" dirty="0">
              <a:solidFill>
                <a:srgbClr val="C00000"/>
              </a:solidFill>
              <a:effectLst>
                <a:outerShdw blurRad="38100" dist="38100" dir="2700000" algn="tl">
                  <a:srgbClr val="000000">
                    <a:alpha val="43137"/>
                  </a:srgbClr>
                </a:outerShdw>
              </a:effectLst>
            </a:endParaRPr>
          </a:p>
        </p:txBody>
      </p:sp>
      <p:sp>
        <p:nvSpPr>
          <p:cNvPr id="4109" name="Text Box 13"/>
          <p:cNvSpPr txBox="1">
            <a:spLocks noChangeArrowheads="1"/>
          </p:cNvSpPr>
          <p:nvPr/>
        </p:nvSpPr>
        <p:spPr bwMode="auto">
          <a:xfrm>
            <a:off x="755650" y="260350"/>
            <a:ext cx="87487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s-ES_tradnl" sz="2800" b="1" dirty="0">
                <a:solidFill>
                  <a:srgbClr val="C00000"/>
                </a:solidFill>
              </a:rPr>
              <a:t> </a:t>
            </a:r>
            <a:r>
              <a:rPr lang="es-ES_tradnl" sz="2400" b="1" dirty="0">
                <a:solidFill>
                  <a:srgbClr val="C00000"/>
                </a:solidFill>
                <a:latin typeface="Arial Black" pitchFamily="34" charset="0"/>
              </a:rPr>
              <a:t>Componentes del diseño teórico-metodológico</a:t>
            </a:r>
            <a:endParaRPr lang="es-ES_tradnl" sz="2400" dirty="0">
              <a:solidFill>
                <a:srgbClr val="C00000"/>
              </a:solidFill>
              <a:latin typeface="Arial Black" pitchFamily="34" charset="0"/>
            </a:endParaRPr>
          </a:p>
        </p:txBody>
      </p:sp>
      <p:sp>
        <p:nvSpPr>
          <p:cNvPr id="4111" name="Oval 15"/>
          <p:cNvSpPr>
            <a:spLocks noChangeArrowheads="1"/>
          </p:cNvSpPr>
          <p:nvPr/>
        </p:nvSpPr>
        <p:spPr bwMode="auto">
          <a:xfrm>
            <a:off x="3276600" y="765175"/>
            <a:ext cx="2768600" cy="1081088"/>
          </a:xfrm>
          <a:prstGeom prst="ellipse">
            <a:avLst/>
          </a:prstGeom>
          <a:solidFill>
            <a:srgbClr val="FFCC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800" b="1"/>
              <a:t>SITUACIÓN </a:t>
            </a:r>
          </a:p>
          <a:p>
            <a:pPr algn="ctr"/>
            <a:r>
              <a:rPr lang="es-ES" sz="1800" b="1"/>
              <a:t>PROBLEMÁTICA</a:t>
            </a:r>
          </a:p>
        </p:txBody>
      </p:sp>
      <p:sp>
        <p:nvSpPr>
          <p:cNvPr id="4112" name="Oval 16"/>
          <p:cNvSpPr>
            <a:spLocks noChangeArrowheads="1"/>
          </p:cNvSpPr>
          <p:nvPr/>
        </p:nvSpPr>
        <p:spPr bwMode="auto">
          <a:xfrm>
            <a:off x="6586538" y="4292600"/>
            <a:ext cx="2557462" cy="1119188"/>
          </a:xfrm>
          <a:prstGeom prst="ellipse">
            <a:avLst/>
          </a:prstGeom>
          <a:solidFill>
            <a:srgbClr val="FFD1D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800" b="1"/>
              <a:t>VARIABLE</a:t>
            </a:r>
          </a:p>
        </p:txBody>
      </p:sp>
      <p:sp>
        <p:nvSpPr>
          <p:cNvPr id="4113" name="Oval 17"/>
          <p:cNvSpPr>
            <a:spLocks noChangeArrowheads="1"/>
          </p:cNvSpPr>
          <p:nvPr/>
        </p:nvSpPr>
        <p:spPr bwMode="auto">
          <a:xfrm>
            <a:off x="3203575" y="4581525"/>
            <a:ext cx="2665413" cy="1152525"/>
          </a:xfrm>
          <a:prstGeom prst="ellipse">
            <a:avLst/>
          </a:prstGeom>
          <a:solidFill>
            <a:srgbClr val="EC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800" b="1"/>
              <a:t>POBLACIÓN</a:t>
            </a:r>
          </a:p>
          <a:p>
            <a:pPr algn="ctr"/>
            <a:r>
              <a:rPr lang="es-ES" sz="1800" b="1"/>
              <a:t>Y</a:t>
            </a:r>
          </a:p>
          <a:p>
            <a:pPr algn="ctr"/>
            <a:r>
              <a:rPr lang="es-ES" sz="1800" b="1"/>
              <a:t>MUESTRA</a:t>
            </a:r>
          </a:p>
        </p:txBody>
      </p:sp>
      <p:sp>
        <p:nvSpPr>
          <p:cNvPr id="4114" name="Oval 18"/>
          <p:cNvSpPr>
            <a:spLocks noChangeArrowheads="1"/>
          </p:cNvSpPr>
          <p:nvPr/>
        </p:nvSpPr>
        <p:spPr bwMode="auto">
          <a:xfrm>
            <a:off x="0" y="3933825"/>
            <a:ext cx="2987675" cy="1589088"/>
          </a:xfrm>
          <a:prstGeom prst="ellipse">
            <a:avLst/>
          </a:prstGeom>
          <a:solidFill>
            <a:srgbClr val="8BD9A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800" b="1"/>
              <a:t>TAREAS</a:t>
            </a:r>
          </a:p>
          <a:p>
            <a:pPr algn="ctr"/>
            <a:r>
              <a:rPr lang="es-ES" sz="1800" b="1"/>
              <a:t> INVESTIGATIVAS</a:t>
            </a:r>
          </a:p>
        </p:txBody>
      </p:sp>
      <p:pic>
        <p:nvPicPr>
          <p:cNvPr id="16" name="Picture 23" descr="AG00041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2660535" y="6067424"/>
            <a:ext cx="46712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3" descr="AG00041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72175" y="6018818"/>
            <a:ext cx="50403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426213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432"/>
          <p:cNvGrpSpPr>
            <a:grpSpLocks/>
          </p:cNvGrpSpPr>
          <p:nvPr/>
        </p:nvGrpSpPr>
        <p:grpSpPr bwMode="auto">
          <a:xfrm>
            <a:off x="381000" y="304800"/>
            <a:ext cx="11579225" cy="11537950"/>
            <a:chOff x="288" y="331"/>
            <a:chExt cx="7294" cy="7268"/>
          </a:xfrm>
        </p:grpSpPr>
        <p:sp>
          <p:nvSpPr>
            <p:cNvPr id="14340" name="Rectangle 3"/>
            <p:cNvSpPr>
              <a:spLocks noChangeArrowheads="1"/>
            </p:cNvSpPr>
            <p:nvPr/>
          </p:nvSpPr>
          <p:spPr bwMode="auto">
            <a:xfrm>
              <a:off x="2317" y="3642"/>
              <a:ext cx="5265" cy="39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solidFill>
                  <a:srgbClr val="002060"/>
                </a:solidFill>
                <a:latin typeface="Verdana" pitchFamily="34" charset="0"/>
              </a:endParaRPr>
            </a:p>
          </p:txBody>
        </p:sp>
        <p:grpSp>
          <p:nvGrpSpPr>
            <p:cNvPr id="14341" name="Group 11"/>
            <p:cNvGrpSpPr>
              <a:grpSpLocks/>
            </p:cNvGrpSpPr>
            <p:nvPr/>
          </p:nvGrpSpPr>
          <p:grpSpPr bwMode="auto">
            <a:xfrm>
              <a:off x="2229" y="1870"/>
              <a:ext cx="1382" cy="835"/>
              <a:chOff x="2229" y="1870"/>
              <a:chExt cx="1382" cy="835"/>
            </a:xfrm>
          </p:grpSpPr>
          <p:grpSp>
            <p:nvGrpSpPr>
              <p:cNvPr id="14762" name="Group 7"/>
              <p:cNvGrpSpPr>
                <a:grpSpLocks/>
              </p:cNvGrpSpPr>
              <p:nvPr/>
            </p:nvGrpSpPr>
            <p:grpSpPr bwMode="auto">
              <a:xfrm>
                <a:off x="2229" y="1870"/>
                <a:ext cx="1382" cy="571"/>
                <a:chOff x="2229" y="1870"/>
                <a:chExt cx="1382" cy="571"/>
              </a:xfrm>
            </p:grpSpPr>
            <p:sp>
              <p:nvSpPr>
                <p:cNvPr id="14766" name="Rectangle 4"/>
                <p:cNvSpPr>
                  <a:spLocks noChangeArrowheads="1"/>
                </p:cNvSpPr>
                <p:nvPr/>
              </p:nvSpPr>
              <p:spPr bwMode="auto">
                <a:xfrm>
                  <a:off x="2229" y="2013"/>
                  <a:ext cx="1382"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solidFill>
                      <a:srgbClr val="002060"/>
                    </a:solidFill>
                    <a:latin typeface="Verdana" pitchFamily="34" charset="0"/>
                  </a:endParaRPr>
                </a:p>
              </p:txBody>
            </p:sp>
            <p:sp>
              <p:nvSpPr>
                <p:cNvPr id="14767" name="Rectangle 5"/>
                <p:cNvSpPr>
                  <a:spLocks noChangeArrowheads="1"/>
                </p:cNvSpPr>
                <p:nvPr/>
              </p:nvSpPr>
              <p:spPr bwMode="auto">
                <a:xfrm>
                  <a:off x="2504" y="2046"/>
                  <a:ext cx="8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b="1">
                      <a:solidFill>
                        <a:srgbClr val="002060"/>
                      </a:solidFill>
                      <a:latin typeface="Verdana" pitchFamily="34" charset="0"/>
                    </a:rPr>
                    <a:t>PROBLEMA</a:t>
                  </a:r>
                  <a:endParaRPr lang="es-ES_tradnl" altLang="es-ES">
                    <a:solidFill>
                      <a:srgbClr val="002060"/>
                    </a:solidFill>
                    <a:latin typeface="Verdana" pitchFamily="34" charset="0"/>
                  </a:endParaRPr>
                </a:p>
              </p:txBody>
            </p:sp>
            <p:sp>
              <p:nvSpPr>
                <p:cNvPr id="14768" name="Oval 6"/>
                <p:cNvSpPr>
                  <a:spLocks noChangeArrowheads="1"/>
                </p:cNvSpPr>
                <p:nvPr/>
              </p:nvSpPr>
              <p:spPr bwMode="auto">
                <a:xfrm>
                  <a:off x="2350" y="1870"/>
                  <a:ext cx="1141" cy="571"/>
                </a:xfrm>
                <a:prstGeom prst="ellipse">
                  <a:avLst/>
                </a:prstGeom>
                <a:noFill/>
                <a:ln w="52388">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s-ES" altLang="es-ES">
                    <a:solidFill>
                      <a:srgbClr val="002060"/>
                    </a:solidFill>
                    <a:latin typeface="Verdana" pitchFamily="34" charset="0"/>
                  </a:endParaRPr>
                </a:p>
              </p:txBody>
            </p:sp>
          </p:grpSp>
          <p:sp>
            <p:nvSpPr>
              <p:cNvPr id="14763" name="Rectangle 8"/>
              <p:cNvSpPr>
                <a:spLocks noChangeArrowheads="1"/>
              </p:cNvSpPr>
              <p:nvPr/>
            </p:nvSpPr>
            <p:spPr bwMode="auto">
              <a:xfrm>
                <a:off x="2350" y="2441"/>
                <a:ext cx="1097"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solidFill>
                    <a:srgbClr val="002060"/>
                  </a:solidFill>
                  <a:latin typeface="Verdana" pitchFamily="34" charset="0"/>
                </a:endParaRPr>
              </a:p>
            </p:txBody>
          </p:sp>
          <p:sp>
            <p:nvSpPr>
              <p:cNvPr id="14764" name="Rectangle 9"/>
              <p:cNvSpPr>
                <a:spLocks noChangeArrowheads="1"/>
              </p:cNvSpPr>
              <p:nvPr/>
            </p:nvSpPr>
            <p:spPr bwMode="auto">
              <a:xfrm>
                <a:off x="2460" y="2474"/>
                <a:ext cx="95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¿POR QUÉ SE HACE</a:t>
                </a:r>
                <a:endParaRPr lang="es-ES_tradnl" altLang="es-ES">
                  <a:solidFill>
                    <a:srgbClr val="002060"/>
                  </a:solidFill>
                  <a:latin typeface="Verdana" pitchFamily="34" charset="0"/>
                </a:endParaRPr>
              </a:p>
            </p:txBody>
          </p:sp>
          <p:sp>
            <p:nvSpPr>
              <p:cNvPr id="14765" name="Rectangle 10"/>
              <p:cNvSpPr>
                <a:spLocks noChangeArrowheads="1"/>
              </p:cNvSpPr>
              <p:nvPr/>
            </p:nvSpPr>
            <p:spPr bwMode="auto">
              <a:xfrm>
                <a:off x="2460" y="2584"/>
                <a:ext cx="10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LA INVESTIGACIÓN?</a:t>
                </a:r>
                <a:endParaRPr lang="es-ES_tradnl" altLang="es-ES">
                  <a:solidFill>
                    <a:srgbClr val="002060"/>
                  </a:solidFill>
                  <a:latin typeface="Verdana" pitchFamily="34" charset="0"/>
                </a:endParaRPr>
              </a:p>
            </p:txBody>
          </p:sp>
        </p:grpSp>
        <p:grpSp>
          <p:nvGrpSpPr>
            <p:cNvPr id="14342" name="Group 27"/>
            <p:cNvGrpSpPr>
              <a:grpSpLocks/>
            </p:cNvGrpSpPr>
            <p:nvPr/>
          </p:nvGrpSpPr>
          <p:grpSpPr bwMode="auto">
            <a:xfrm>
              <a:off x="1341" y="2705"/>
              <a:ext cx="1711" cy="1517"/>
              <a:chOff x="1341" y="2705"/>
              <a:chExt cx="1711" cy="1517"/>
            </a:xfrm>
          </p:grpSpPr>
          <p:grpSp>
            <p:nvGrpSpPr>
              <p:cNvPr id="14747" name="Group 16"/>
              <p:cNvGrpSpPr>
                <a:grpSpLocks/>
              </p:cNvGrpSpPr>
              <p:nvPr/>
            </p:nvGrpSpPr>
            <p:grpSpPr bwMode="auto">
              <a:xfrm>
                <a:off x="1429" y="3101"/>
                <a:ext cx="1382" cy="484"/>
                <a:chOff x="1429" y="3101"/>
                <a:chExt cx="1382" cy="484"/>
              </a:xfrm>
            </p:grpSpPr>
            <p:sp>
              <p:nvSpPr>
                <p:cNvPr id="14758" name="Rectangle 12"/>
                <p:cNvSpPr>
                  <a:spLocks noChangeArrowheads="1"/>
                </p:cNvSpPr>
                <p:nvPr/>
              </p:nvSpPr>
              <p:spPr bwMode="auto">
                <a:xfrm>
                  <a:off x="1429" y="3156"/>
                  <a:ext cx="1382"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solidFill>
                      <a:srgbClr val="002060"/>
                    </a:solidFill>
                    <a:latin typeface="Verdana" pitchFamily="34" charset="0"/>
                  </a:endParaRPr>
                </a:p>
              </p:txBody>
            </p:sp>
            <p:sp>
              <p:nvSpPr>
                <p:cNvPr id="14759" name="Rectangle 13"/>
                <p:cNvSpPr>
                  <a:spLocks noChangeArrowheads="1"/>
                </p:cNvSpPr>
                <p:nvPr/>
              </p:nvSpPr>
              <p:spPr bwMode="auto">
                <a:xfrm>
                  <a:off x="1703" y="3189"/>
                  <a:ext cx="93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700" b="1" dirty="0">
                      <a:solidFill>
                        <a:srgbClr val="002060"/>
                      </a:solidFill>
                      <a:latin typeface="Verdana" pitchFamily="34" charset="0"/>
                    </a:rPr>
                    <a:t>PREGUNTAS</a:t>
                  </a:r>
                  <a:endParaRPr lang="es-ES_tradnl" altLang="es-ES" dirty="0">
                    <a:solidFill>
                      <a:srgbClr val="002060"/>
                    </a:solidFill>
                    <a:latin typeface="Verdana" pitchFamily="34" charset="0"/>
                  </a:endParaRPr>
                </a:p>
              </p:txBody>
            </p:sp>
            <p:sp>
              <p:nvSpPr>
                <p:cNvPr id="14760" name="Rectangle 14"/>
                <p:cNvSpPr>
                  <a:spLocks noChangeArrowheads="1"/>
                </p:cNvSpPr>
                <p:nvPr/>
              </p:nvSpPr>
              <p:spPr bwMode="auto">
                <a:xfrm>
                  <a:off x="1703" y="3343"/>
                  <a:ext cx="10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700" b="1">
                      <a:solidFill>
                        <a:srgbClr val="002060"/>
                      </a:solidFill>
                      <a:latin typeface="Verdana" pitchFamily="34" charset="0"/>
                    </a:rPr>
                    <a:t>CIENTÍFICAS</a:t>
                  </a:r>
                  <a:endParaRPr lang="es-ES_tradnl" altLang="es-ES">
                    <a:solidFill>
                      <a:srgbClr val="002060"/>
                    </a:solidFill>
                    <a:latin typeface="Verdana" pitchFamily="34" charset="0"/>
                  </a:endParaRPr>
                </a:p>
              </p:txBody>
            </p:sp>
            <p:sp>
              <p:nvSpPr>
                <p:cNvPr id="14761" name="Oval 15"/>
                <p:cNvSpPr>
                  <a:spLocks noChangeArrowheads="1"/>
                </p:cNvSpPr>
                <p:nvPr/>
              </p:nvSpPr>
              <p:spPr bwMode="auto">
                <a:xfrm>
                  <a:off x="1549" y="3101"/>
                  <a:ext cx="1141" cy="484"/>
                </a:xfrm>
                <a:prstGeom prst="ellipse">
                  <a:avLst/>
                </a:prstGeom>
                <a:noFill/>
                <a:ln w="52388">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s-ES" altLang="es-ES">
                    <a:solidFill>
                      <a:srgbClr val="002060"/>
                    </a:solidFill>
                    <a:latin typeface="Verdana" pitchFamily="34" charset="0"/>
                  </a:endParaRPr>
                </a:p>
              </p:txBody>
            </p:sp>
          </p:grpSp>
          <p:sp>
            <p:nvSpPr>
              <p:cNvPr id="14748" name="Rectangle 17"/>
              <p:cNvSpPr>
                <a:spLocks noChangeArrowheads="1"/>
              </p:cNvSpPr>
              <p:nvPr/>
            </p:nvSpPr>
            <p:spPr bwMode="auto">
              <a:xfrm>
                <a:off x="1341" y="3585"/>
                <a:ext cx="1711"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solidFill>
                    <a:srgbClr val="002060"/>
                  </a:solidFill>
                  <a:latin typeface="Verdana" pitchFamily="34" charset="0"/>
                </a:endParaRPr>
              </a:p>
            </p:txBody>
          </p:sp>
          <p:sp>
            <p:nvSpPr>
              <p:cNvPr id="14749" name="Rectangle 18"/>
              <p:cNvSpPr>
                <a:spLocks noChangeArrowheads="1"/>
              </p:cNvSpPr>
              <p:nvPr/>
            </p:nvSpPr>
            <p:spPr bwMode="auto">
              <a:xfrm>
                <a:off x="1670" y="3617"/>
                <a:ext cx="11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¿CÓMO SE ORIENTA  LA</a:t>
                </a:r>
                <a:endParaRPr lang="es-ES_tradnl" altLang="es-ES">
                  <a:solidFill>
                    <a:srgbClr val="002060"/>
                  </a:solidFill>
                  <a:latin typeface="Verdana" pitchFamily="34" charset="0"/>
                </a:endParaRPr>
              </a:p>
            </p:txBody>
          </p:sp>
          <p:sp>
            <p:nvSpPr>
              <p:cNvPr id="14750" name="Rectangle 19"/>
              <p:cNvSpPr>
                <a:spLocks noChangeArrowheads="1"/>
              </p:cNvSpPr>
              <p:nvPr/>
            </p:nvSpPr>
            <p:spPr bwMode="auto">
              <a:xfrm>
                <a:off x="1824" y="3727"/>
                <a:ext cx="88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INVESTIGACIÓN?</a:t>
                </a:r>
                <a:endParaRPr lang="es-ES_tradnl" altLang="es-ES">
                  <a:solidFill>
                    <a:srgbClr val="002060"/>
                  </a:solidFill>
                  <a:latin typeface="Verdana" pitchFamily="34" charset="0"/>
                </a:endParaRPr>
              </a:p>
            </p:txBody>
          </p:sp>
          <p:sp>
            <p:nvSpPr>
              <p:cNvPr id="14751" name="Rectangle 20"/>
              <p:cNvSpPr>
                <a:spLocks noChangeArrowheads="1"/>
              </p:cNvSpPr>
              <p:nvPr/>
            </p:nvSpPr>
            <p:spPr bwMode="auto">
              <a:xfrm>
                <a:off x="1516" y="3881"/>
                <a:ext cx="15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¿QUÉ PROBLEMAS PARCIALES</a:t>
                </a:r>
                <a:endParaRPr lang="es-ES_tradnl" altLang="es-ES">
                  <a:solidFill>
                    <a:srgbClr val="002060"/>
                  </a:solidFill>
                  <a:latin typeface="Verdana" pitchFamily="34" charset="0"/>
                </a:endParaRPr>
              </a:p>
            </p:txBody>
          </p:sp>
          <p:sp>
            <p:nvSpPr>
              <p:cNvPr id="14752" name="Rectangle 21"/>
              <p:cNvSpPr>
                <a:spLocks noChangeArrowheads="1"/>
              </p:cNvSpPr>
              <p:nvPr/>
            </p:nvSpPr>
            <p:spPr bwMode="auto">
              <a:xfrm>
                <a:off x="1560" y="3991"/>
                <a:ext cx="143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PUEDEN DAR SOLUCIÓN DEL</a:t>
                </a:r>
                <a:endParaRPr lang="es-ES_tradnl" altLang="es-ES">
                  <a:solidFill>
                    <a:srgbClr val="002060"/>
                  </a:solidFill>
                  <a:latin typeface="Verdana" pitchFamily="34" charset="0"/>
                </a:endParaRPr>
              </a:p>
            </p:txBody>
          </p:sp>
          <p:sp>
            <p:nvSpPr>
              <p:cNvPr id="14753" name="Rectangle 22"/>
              <p:cNvSpPr>
                <a:spLocks noChangeArrowheads="1"/>
              </p:cNvSpPr>
              <p:nvPr/>
            </p:nvSpPr>
            <p:spPr bwMode="auto">
              <a:xfrm>
                <a:off x="1714" y="4101"/>
                <a:ext cx="106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CONFLICTO GLOBAL?</a:t>
                </a:r>
                <a:endParaRPr lang="es-ES_tradnl" altLang="es-ES">
                  <a:solidFill>
                    <a:srgbClr val="002060"/>
                  </a:solidFill>
                  <a:latin typeface="Verdana" pitchFamily="34" charset="0"/>
                </a:endParaRPr>
              </a:p>
            </p:txBody>
          </p:sp>
          <p:grpSp>
            <p:nvGrpSpPr>
              <p:cNvPr id="14754" name="Group 26"/>
              <p:cNvGrpSpPr>
                <a:grpSpLocks/>
              </p:cNvGrpSpPr>
              <p:nvPr/>
            </p:nvGrpSpPr>
            <p:grpSpPr bwMode="auto">
              <a:xfrm>
                <a:off x="2218" y="2705"/>
                <a:ext cx="264" cy="308"/>
                <a:chOff x="2218" y="2705"/>
                <a:chExt cx="264" cy="308"/>
              </a:xfrm>
            </p:grpSpPr>
            <p:sp>
              <p:nvSpPr>
                <p:cNvPr id="14755" name="Line 23"/>
                <p:cNvSpPr>
                  <a:spLocks noChangeShapeType="1"/>
                </p:cNvSpPr>
                <p:nvPr/>
              </p:nvSpPr>
              <p:spPr bwMode="auto">
                <a:xfrm flipV="1">
                  <a:off x="2251" y="2749"/>
                  <a:ext cx="198" cy="220"/>
                </a:xfrm>
                <a:prstGeom prst="line">
                  <a:avLst/>
                </a:prstGeom>
                <a:noFill/>
                <a:ln w="34925">
                  <a:solidFill>
                    <a:srgbClr val="3333CC"/>
                  </a:solidFill>
                  <a:round/>
                  <a:headEnd/>
                  <a:tailEnd/>
                </a:ln>
                <a:extLst>
                  <a:ext uri="{909E8E84-426E-40DD-AFC4-6F175D3DCCD1}">
                    <a14:hiddenFill xmlns:a14="http://schemas.microsoft.com/office/drawing/2010/main">
                      <a:noFill/>
                    </a14:hiddenFill>
                  </a:ext>
                </a:extLst>
              </p:spPr>
              <p:txBody>
                <a:bodyPr/>
                <a:lstStyle/>
                <a:p>
                  <a:endParaRPr lang="es-ES_tradnl"/>
                </a:p>
              </p:txBody>
            </p:sp>
            <p:sp>
              <p:nvSpPr>
                <p:cNvPr id="14756" name="Freeform 24"/>
                <p:cNvSpPr>
                  <a:spLocks/>
                </p:cNvSpPr>
                <p:nvPr/>
              </p:nvSpPr>
              <p:spPr bwMode="auto">
                <a:xfrm>
                  <a:off x="2218" y="2914"/>
                  <a:ext cx="88" cy="99"/>
                </a:xfrm>
                <a:custGeom>
                  <a:avLst/>
                  <a:gdLst>
                    <a:gd name="T0" fmla="*/ 11 w 88"/>
                    <a:gd name="T1" fmla="*/ 0 h 99"/>
                    <a:gd name="T2" fmla="*/ 0 w 88"/>
                    <a:gd name="T3" fmla="*/ 99 h 99"/>
                    <a:gd name="T4" fmla="*/ 88 w 88"/>
                    <a:gd name="T5" fmla="*/ 55 h 99"/>
                    <a:gd name="T6" fmla="*/ 11 w 88"/>
                    <a:gd name="T7" fmla="*/ 0 h 99"/>
                    <a:gd name="T8" fmla="*/ 0 60000 65536"/>
                    <a:gd name="T9" fmla="*/ 0 60000 65536"/>
                    <a:gd name="T10" fmla="*/ 0 60000 65536"/>
                    <a:gd name="T11" fmla="*/ 0 60000 65536"/>
                    <a:gd name="T12" fmla="*/ 0 w 88"/>
                    <a:gd name="T13" fmla="*/ 0 h 99"/>
                    <a:gd name="T14" fmla="*/ 88 w 88"/>
                    <a:gd name="T15" fmla="*/ 99 h 99"/>
                  </a:gdLst>
                  <a:ahLst/>
                  <a:cxnLst>
                    <a:cxn ang="T8">
                      <a:pos x="T0" y="T1"/>
                    </a:cxn>
                    <a:cxn ang="T9">
                      <a:pos x="T2" y="T3"/>
                    </a:cxn>
                    <a:cxn ang="T10">
                      <a:pos x="T4" y="T5"/>
                    </a:cxn>
                    <a:cxn ang="T11">
                      <a:pos x="T6" y="T7"/>
                    </a:cxn>
                  </a:cxnLst>
                  <a:rect l="T12" t="T13" r="T14" b="T15"/>
                  <a:pathLst>
                    <a:path w="88" h="99">
                      <a:moveTo>
                        <a:pt x="11" y="0"/>
                      </a:moveTo>
                      <a:lnTo>
                        <a:pt x="0" y="99"/>
                      </a:lnTo>
                      <a:lnTo>
                        <a:pt x="88" y="55"/>
                      </a:lnTo>
                      <a:lnTo>
                        <a:pt x="11"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757" name="Freeform 25"/>
                <p:cNvSpPr>
                  <a:spLocks/>
                </p:cNvSpPr>
                <p:nvPr/>
              </p:nvSpPr>
              <p:spPr bwMode="auto">
                <a:xfrm>
                  <a:off x="2394" y="2705"/>
                  <a:ext cx="88" cy="99"/>
                </a:xfrm>
                <a:custGeom>
                  <a:avLst/>
                  <a:gdLst>
                    <a:gd name="T0" fmla="*/ 77 w 88"/>
                    <a:gd name="T1" fmla="*/ 99 h 99"/>
                    <a:gd name="T2" fmla="*/ 88 w 88"/>
                    <a:gd name="T3" fmla="*/ 0 h 99"/>
                    <a:gd name="T4" fmla="*/ 0 w 88"/>
                    <a:gd name="T5" fmla="*/ 44 h 99"/>
                    <a:gd name="T6" fmla="*/ 77 w 88"/>
                    <a:gd name="T7" fmla="*/ 99 h 99"/>
                    <a:gd name="T8" fmla="*/ 0 60000 65536"/>
                    <a:gd name="T9" fmla="*/ 0 60000 65536"/>
                    <a:gd name="T10" fmla="*/ 0 60000 65536"/>
                    <a:gd name="T11" fmla="*/ 0 60000 65536"/>
                    <a:gd name="T12" fmla="*/ 0 w 88"/>
                    <a:gd name="T13" fmla="*/ 0 h 99"/>
                    <a:gd name="T14" fmla="*/ 88 w 88"/>
                    <a:gd name="T15" fmla="*/ 99 h 99"/>
                  </a:gdLst>
                  <a:ahLst/>
                  <a:cxnLst>
                    <a:cxn ang="T8">
                      <a:pos x="T0" y="T1"/>
                    </a:cxn>
                    <a:cxn ang="T9">
                      <a:pos x="T2" y="T3"/>
                    </a:cxn>
                    <a:cxn ang="T10">
                      <a:pos x="T4" y="T5"/>
                    </a:cxn>
                    <a:cxn ang="T11">
                      <a:pos x="T6" y="T7"/>
                    </a:cxn>
                  </a:cxnLst>
                  <a:rect l="T12" t="T13" r="T14" b="T15"/>
                  <a:pathLst>
                    <a:path w="88" h="99">
                      <a:moveTo>
                        <a:pt x="77" y="99"/>
                      </a:moveTo>
                      <a:lnTo>
                        <a:pt x="88" y="0"/>
                      </a:lnTo>
                      <a:lnTo>
                        <a:pt x="0" y="44"/>
                      </a:lnTo>
                      <a:lnTo>
                        <a:pt x="77" y="99"/>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grpSp>
        </p:grpSp>
        <p:grpSp>
          <p:nvGrpSpPr>
            <p:cNvPr id="14343" name="Group 43"/>
            <p:cNvGrpSpPr>
              <a:grpSpLocks/>
            </p:cNvGrpSpPr>
            <p:nvPr/>
          </p:nvGrpSpPr>
          <p:grpSpPr bwMode="auto">
            <a:xfrm>
              <a:off x="3096" y="2771"/>
              <a:ext cx="1382" cy="1407"/>
              <a:chOff x="3096" y="2771"/>
              <a:chExt cx="1382" cy="1407"/>
            </a:xfrm>
          </p:grpSpPr>
          <p:sp>
            <p:nvSpPr>
              <p:cNvPr id="14732" name="Rectangle 28"/>
              <p:cNvSpPr>
                <a:spLocks noChangeArrowheads="1"/>
              </p:cNvSpPr>
              <p:nvPr/>
            </p:nvSpPr>
            <p:spPr bwMode="auto">
              <a:xfrm>
                <a:off x="3228" y="3541"/>
                <a:ext cx="1096"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solidFill>
                    <a:srgbClr val="002060"/>
                  </a:solidFill>
                  <a:latin typeface="Verdana" pitchFamily="34" charset="0"/>
                </a:endParaRPr>
              </a:p>
            </p:txBody>
          </p:sp>
          <p:sp>
            <p:nvSpPr>
              <p:cNvPr id="14733" name="Rectangle 29"/>
              <p:cNvSpPr>
                <a:spLocks noChangeArrowheads="1"/>
              </p:cNvSpPr>
              <p:nvPr/>
            </p:nvSpPr>
            <p:spPr bwMode="auto">
              <a:xfrm>
                <a:off x="3392" y="3573"/>
                <a:ext cx="83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¿QUÉ PARTE DEL</a:t>
                </a:r>
                <a:endParaRPr lang="es-ES_tradnl" altLang="es-ES">
                  <a:solidFill>
                    <a:srgbClr val="002060"/>
                  </a:solidFill>
                  <a:latin typeface="Verdana" pitchFamily="34" charset="0"/>
                </a:endParaRPr>
              </a:p>
            </p:txBody>
          </p:sp>
          <p:sp>
            <p:nvSpPr>
              <p:cNvPr id="14734" name="Rectangle 30"/>
              <p:cNvSpPr>
                <a:spLocks noChangeArrowheads="1"/>
              </p:cNvSpPr>
              <p:nvPr/>
            </p:nvSpPr>
            <p:spPr bwMode="auto">
              <a:xfrm>
                <a:off x="3337" y="3683"/>
                <a:ext cx="9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PROBLEMA SE VA A</a:t>
                </a:r>
                <a:endParaRPr lang="es-ES_tradnl" altLang="es-ES">
                  <a:solidFill>
                    <a:srgbClr val="002060"/>
                  </a:solidFill>
                  <a:latin typeface="Verdana" pitchFamily="34" charset="0"/>
                </a:endParaRPr>
              </a:p>
            </p:txBody>
          </p:sp>
          <p:sp>
            <p:nvSpPr>
              <p:cNvPr id="14735" name="Rectangle 31"/>
              <p:cNvSpPr>
                <a:spLocks noChangeArrowheads="1"/>
              </p:cNvSpPr>
              <p:nvPr/>
            </p:nvSpPr>
            <p:spPr bwMode="auto">
              <a:xfrm>
                <a:off x="3513" y="3782"/>
                <a:ext cx="5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RESOLVER?</a:t>
                </a:r>
                <a:endParaRPr lang="es-ES_tradnl" altLang="es-ES">
                  <a:solidFill>
                    <a:srgbClr val="002060"/>
                  </a:solidFill>
                  <a:latin typeface="Verdana" pitchFamily="34" charset="0"/>
                </a:endParaRPr>
              </a:p>
            </p:txBody>
          </p:sp>
          <p:sp>
            <p:nvSpPr>
              <p:cNvPr id="14736" name="Rectangle 32"/>
              <p:cNvSpPr>
                <a:spLocks noChangeArrowheads="1"/>
              </p:cNvSpPr>
              <p:nvPr/>
            </p:nvSpPr>
            <p:spPr bwMode="auto">
              <a:xfrm>
                <a:off x="3348" y="3947"/>
                <a:ext cx="103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(DELIMITACIÓN DEL</a:t>
                </a:r>
                <a:endParaRPr lang="es-ES_tradnl" altLang="es-ES">
                  <a:solidFill>
                    <a:srgbClr val="002060"/>
                  </a:solidFill>
                  <a:latin typeface="Verdana" pitchFamily="34" charset="0"/>
                </a:endParaRPr>
              </a:p>
            </p:txBody>
          </p:sp>
          <p:sp>
            <p:nvSpPr>
              <p:cNvPr id="14737" name="Rectangle 33"/>
              <p:cNvSpPr>
                <a:spLocks noChangeArrowheads="1"/>
              </p:cNvSpPr>
              <p:nvPr/>
            </p:nvSpPr>
            <p:spPr bwMode="auto">
              <a:xfrm>
                <a:off x="3513" y="4057"/>
                <a:ext cx="59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PROBLEMA)</a:t>
                </a:r>
                <a:endParaRPr lang="es-ES_tradnl" altLang="es-ES">
                  <a:solidFill>
                    <a:srgbClr val="002060"/>
                  </a:solidFill>
                  <a:latin typeface="Verdana" pitchFamily="34" charset="0"/>
                </a:endParaRPr>
              </a:p>
            </p:txBody>
          </p:sp>
          <p:grpSp>
            <p:nvGrpSpPr>
              <p:cNvPr id="14738" name="Group 42"/>
              <p:cNvGrpSpPr>
                <a:grpSpLocks/>
              </p:cNvGrpSpPr>
              <p:nvPr/>
            </p:nvGrpSpPr>
            <p:grpSpPr bwMode="auto">
              <a:xfrm>
                <a:off x="3096" y="2771"/>
                <a:ext cx="1382" cy="846"/>
                <a:chOff x="3096" y="2771"/>
                <a:chExt cx="1382" cy="846"/>
              </a:xfrm>
            </p:grpSpPr>
            <p:grpSp>
              <p:nvGrpSpPr>
                <p:cNvPr id="14739" name="Group 37"/>
                <p:cNvGrpSpPr>
                  <a:grpSpLocks/>
                </p:cNvGrpSpPr>
                <p:nvPr/>
              </p:nvGrpSpPr>
              <p:grpSpPr bwMode="auto">
                <a:xfrm>
                  <a:off x="3096" y="3189"/>
                  <a:ext cx="1382" cy="428"/>
                  <a:chOff x="3096" y="3189"/>
                  <a:chExt cx="1382" cy="428"/>
                </a:xfrm>
              </p:grpSpPr>
              <p:sp>
                <p:nvSpPr>
                  <p:cNvPr id="14744" name="Rectangle 34"/>
                  <p:cNvSpPr>
                    <a:spLocks noChangeArrowheads="1"/>
                  </p:cNvSpPr>
                  <p:nvPr/>
                </p:nvSpPr>
                <p:spPr bwMode="auto">
                  <a:xfrm>
                    <a:off x="3096" y="3244"/>
                    <a:ext cx="1382"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solidFill>
                        <a:srgbClr val="002060"/>
                      </a:solidFill>
                      <a:latin typeface="Verdana" pitchFamily="34" charset="0"/>
                    </a:endParaRPr>
                  </a:p>
                </p:txBody>
              </p:sp>
              <p:sp>
                <p:nvSpPr>
                  <p:cNvPr id="14745" name="Rectangle 35"/>
                  <p:cNvSpPr>
                    <a:spLocks noChangeArrowheads="1"/>
                  </p:cNvSpPr>
                  <p:nvPr/>
                </p:nvSpPr>
                <p:spPr bwMode="auto">
                  <a:xfrm>
                    <a:off x="3601" y="3277"/>
                    <a:ext cx="42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700" b="1">
                        <a:solidFill>
                          <a:srgbClr val="002060"/>
                        </a:solidFill>
                        <a:latin typeface="Verdana" pitchFamily="34" charset="0"/>
                      </a:rPr>
                      <a:t>TEMA</a:t>
                    </a:r>
                    <a:endParaRPr lang="es-ES_tradnl" altLang="es-ES">
                      <a:solidFill>
                        <a:srgbClr val="002060"/>
                      </a:solidFill>
                      <a:latin typeface="Verdana" pitchFamily="34" charset="0"/>
                    </a:endParaRPr>
                  </a:p>
                </p:txBody>
              </p:sp>
              <p:sp>
                <p:nvSpPr>
                  <p:cNvPr id="14746" name="Oval 36"/>
                  <p:cNvSpPr>
                    <a:spLocks noChangeArrowheads="1"/>
                  </p:cNvSpPr>
                  <p:nvPr/>
                </p:nvSpPr>
                <p:spPr bwMode="auto">
                  <a:xfrm>
                    <a:off x="3217" y="3189"/>
                    <a:ext cx="1140" cy="352"/>
                  </a:xfrm>
                  <a:prstGeom prst="ellipse">
                    <a:avLst/>
                  </a:prstGeom>
                  <a:noFill/>
                  <a:ln w="52388">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s-ES" altLang="es-ES">
                      <a:solidFill>
                        <a:srgbClr val="002060"/>
                      </a:solidFill>
                      <a:latin typeface="Verdana" pitchFamily="34" charset="0"/>
                    </a:endParaRPr>
                  </a:p>
                </p:txBody>
              </p:sp>
            </p:grpSp>
            <p:grpSp>
              <p:nvGrpSpPr>
                <p:cNvPr id="14740" name="Group 41"/>
                <p:cNvGrpSpPr>
                  <a:grpSpLocks/>
                </p:cNvGrpSpPr>
                <p:nvPr/>
              </p:nvGrpSpPr>
              <p:grpSpPr bwMode="auto">
                <a:xfrm>
                  <a:off x="3337" y="2771"/>
                  <a:ext cx="264" cy="308"/>
                  <a:chOff x="3337" y="2771"/>
                  <a:chExt cx="264" cy="308"/>
                </a:xfrm>
              </p:grpSpPr>
              <p:sp>
                <p:nvSpPr>
                  <p:cNvPr id="14741" name="Line 38"/>
                  <p:cNvSpPr>
                    <a:spLocks noChangeShapeType="1"/>
                  </p:cNvSpPr>
                  <p:nvPr/>
                </p:nvSpPr>
                <p:spPr bwMode="auto">
                  <a:xfrm flipH="1" flipV="1">
                    <a:off x="3370" y="2815"/>
                    <a:ext cx="198" cy="220"/>
                  </a:xfrm>
                  <a:prstGeom prst="line">
                    <a:avLst/>
                  </a:prstGeom>
                  <a:noFill/>
                  <a:ln w="34925">
                    <a:solidFill>
                      <a:srgbClr val="3333CC"/>
                    </a:solidFill>
                    <a:round/>
                    <a:headEnd/>
                    <a:tailEnd/>
                  </a:ln>
                  <a:extLst>
                    <a:ext uri="{909E8E84-426E-40DD-AFC4-6F175D3DCCD1}">
                      <a14:hiddenFill xmlns:a14="http://schemas.microsoft.com/office/drawing/2010/main">
                        <a:noFill/>
                      </a14:hiddenFill>
                    </a:ext>
                  </a:extLst>
                </p:spPr>
                <p:txBody>
                  <a:bodyPr/>
                  <a:lstStyle/>
                  <a:p>
                    <a:endParaRPr lang="es-ES_tradnl"/>
                  </a:p>
                </p:txBody>
              </p:sp>
              <p:sp>
                <p:nvSpPr>
                  <p:cNvPr id="14742" name="Freeform 39"/>
                  <p:cNvSpPr>
                    <a:spLocks/>
                  </p:cNvSpPr>
                  <p:nvPr/>
                </p:nvSpPr>
                <p:spPr bwMode="auto">
                  <a:xfrm>
                    <a:off x="3502" y="2980"/>
                    <a:ext cx="99" cy="99"/>
                  </a:xfrm>
                  <a:custGeom>
                    <a:avLst/>
                    <a:gdLst>
                      <a:gd name="T0" fmla="*/ 0 w 99"/>
                      <a:gd name="T1" fmla="*/ 66 h 99"/>
                      <a:gd name="T2" fmla="*/ 99 w 99"/>
                      <a:gd name="T3" fmla="*/ 99 h 99"/>
                      <a:gd name="T4" fmla="*/ 77 w 99"/>
                      <a:gd name="T5" fmla="*/ 0 h 99"/>
                      <a:gd name="T6" fmla="*/ 0 w 99"/>
                      <a:gd name="T7" fmla="*/ 66 h 99"/>
                      <a:gd name="T8" fmla="*/ 0 60000 65536"/>
                      <a:gd name="T9" fmla="*/ 0 60000 65536"/>
                      <a:gd name="T10" fmla="*/ 0 60000 65536"/>
                      <a:gd name="T11" fmla="*/ 0 60000 65536"/>
                      <a:gd name="T12" fmla="*/ 0 w 99"/>
                      <a:gd name="T13" fmla="*/ 0 h 99"/>
                      <a:gd name="T14" fmla="*/ 99 w 99"/>
                      <a:gd name="T15" fmla="*/ 99 h 99"/>
                    </a:gdLst>
                    <a:ahLst/>
                    <a:cxnLst>
                      <a:cxn ang="T8">
                        <a:pos x="T0" y="T1"/>
                      </a:cxn>
                      <a:cxn ang="T9">
                        <a:pos x="T2" y="T3"/>
                      </a:cxn>
                      <a:cxn ang="T10">
                        <a:pos x="T4" y="T5"/>
                      </a:cxn>
                      <a:cxn ang="T11">
                        <a:pos x="T6" y="T7"/>
                      </a:cxn>
                    </a:cxnLst>
                    <a:rect l="T12" t="T13" r="T14" b="T15"/>
                    <a:pathLst>
                      <a:path w="99" h="99">
                        <a:moveTo>
                          <a:pt x="0" y="66"/>
                        </a:moveTo>
                        <a:lnTo>
                          <a:pt x="99" y="99"/>
                        </a:lnTo>
                        <a:lnTo>
                          <a:pt x="77" y="0"/>
                        </a:lnTo>
                        <a:lnTo>
                          <a:pt x="0" y="66"/>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743" name="Freeform 40"/>
                  <p:cNvSpPr>
                    <a:spLocks/>
                  </p:cNvSpPr>
                  <p:nvPr/>
                </p:nvSpPr>
                <p:spPr bwMode="auto">
                  <a:xfrm>
                    <a:off x="3337" y="2771"/>
                    <a:ext cx="99" cy="99"/>
                  </a:xfrm>
                  <a:custGeom>
                    <a:avLst/>
                    <a:gdLst>
                      <a:gd name="T0" fmla="*/ 99 w 99"/>
                      <a:gd name="T1" fmla="*/ 33 h 99"/>
                      <a:gd name="T2" fmla="*/ 0 w 99"/>
                      <a:gd name="T3" fmla="*/ 0 h 99"/>
                      <a:gd name="T4" fmla="*/ 22 w 99"/>
                      <a:gd name="T5" fmla="*/ 99 h 99"/>
                      <a:gd name="T6" fmla="*/ 99 w 99"/>
                      <a:gd name="T7" fmla="*/ 33 h 99"/>
                      <a:gd name="T8" fmla="*/ 0 60000 65536"/>
                      <a:gd name="T9" fmla="*/ 0 60000 65536"/>
                      <a:gd name="T10" fmla="*/ 0 60000 65536"/>
                      <a:gd name="T11" fmla="*/ 0 60000 65536"/>
                      <a:gd name="T12" fmla="*/ 0 w 99"/>
                      <a:gd name="T13" fmla="*/ 0 h 99"/>
                      <a:gd name="T14" fmla="*/ 99 w 99"/>
                      <a:gd name="T15" fmla="*/ 99 h 99"/>
                    </a:gdLst>
                    <a:ahLst/>
                    <a:cxnLst>
                      <a:cxn ang="T8">
                        <a:pos x="T0" y="T1"/>
                      </a:cxn>
                      <a:cxn ang="T9">
                        <a:pos x="T2" y="T3"/>
                      </a:cxn>
                      <a:cxn ang="T10">
                        <a:pos x="T4" y="T5"/>
                      </a:cxn>
                      <a:cxn ang="T11">
                        <a:pos x="T6" y="T7"/>
                      </a:cxn>
                    </a:cxnLst>
                    <a:rect l="T12" t="T13" r="T14" b="T15"/>
                    <a:pathLst>
                      <a:path w="99" h="99">
                        <a:moveTo>
                          <a:pt x="99" y="33"/>
                        </a:moveTo>
                        <a:lnTo>
                          <a:pt x="0" y="0"/>
                        </a:lnTo>
                        <a:lnTo>
                          <a:pt x="22" y="99"/>
                        </a:lnTo>
                        <a:lnTo>
                          <a:pt x="99" y="33"/>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grpSp>
          </p:grpSp>
        </p:grpSp>
        <p:grpSp>
          <p:nvGrpSpPr>
            <p:cNvPr id="14344" name="Group 61"/>
            <p:cNvGrpSpPr>
              <a:grpSpLocks/>
            </p:cNvGrpSpPr>
            <p:nvPr/>
          </p:nvGrpSpPr>
          <p:grpSpPr bwMode="auto">
            <a:xfrm>
              <a:off x="288" y="2320"/>
              <a:ext cx="1985" cy="1660"/>
              <a:chOff x="288" y="2320"/>
              <a:chExt cx="1985" cy="1660"/>
            </a:xfrm>
          </p:grpSpPr>
          <p:grpSp>
            <p:nvGrpSpPr>
              <p:cNvPr id="14715" name="Group 47"/>
              <p:cNvGrpSpPr>
                <a:grpSpLocks/>
              </p:cNvGrpSpPr>
              <p:nvPr/>
            </p:nvGrpSpPr>
            <p:grpSpPr bwMode="auto">
              <a:xfrm>
                <a:off x="288" y="2485"/>
                <a:ext cx="1382" cy="429"/>
                <a:chOff x="288" y="2485"/>
                <a:chExt cx="1382" cy="429"/>
              </a:xfrm>
            </p:grpSpPr>
            <p:sp>
              <p:nvSpPr>
                <p:cNvPr id="14729" name="Rectangle 44"/>
                <p:cNvSpPr>
                  <a:spLocks noChangeArrowheads="1"/>
                </p:cNvSpPr>
                <p:nvPr/>
              </p:nvSpPr>
              <p:spPr bwMode="auto">
                <a:xfrm>
                  <a:off x="288" y="2540"/>
                  <a:ext cx="1382"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solidFill>
                      <a:srgbClr val="002060"/>
                    </a:solidFill>
                    <a:latin typeface="Verdana" pitchFamily="34" charset="0"/>
                  </a:endParaRPr>
                </a:p>
              </p:txBody>
            </p:sp>
            <p:sp>
              <p:nvSpPr>
                <p:cNvPr id="14730" name="Rectangle 45"/>
                <p:cNvSpPr>
                  <a:spLocks noChangeArrowheads="1"/>
                </p:cNvSpPr>
                <p:nvPr/>
              </p:nvSpPr>
              <p:spPr bwMode="auto">
                <a:xfrm>
                  <a:off x="628" y="2573"/>
                  <a:ext cx="86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700" b="1">
                      <a:solidFill>
                        <a:srgbClr val="002060"/>
                      </a:solidFill>
                      <a:latin typeface="Verdana" pitchFamily="34" charset="0"/>
                    </a:rPr>
                    <a:t>HIPÓTESIS</a:t>
                  </a:r>
                  <a:endParaRPr lang="es-ES_tradnl" altLang="es-ES">
                    <a:solidFill>
                      <a:srgbClr val="002060"/>
                    </a:solidFill>
                    <a:latin typeface="Verdana" pitchFamily="34" charset="0"/>
                  </a:endParaRPr>
                </a:p>
              </p:txBody>
            </p:sp>
            <p:sp>
              <p:nvSpPr>
                <p:cNvPr id="14731" name="Oval 46"/>
                <p:cNvSpPr>
                  <a:spLocks noChangeArrowheads="1"/>
                </p:cNvSpPr>
                <p:nvPr/>
              </p:nvSpPr>
              <p:spPr bwMode="auto">
                <a:xfrm>
                  <a:off x="409" y="2485"/>
                  <a:ext cx="1140" cy="352"/>
                </a:xfrm>
                <a:prstGeom prst="ellipse">
                  <a:avLst/>
                </a:prstGeom>
                <a:noFill/>
                <a:ln w="52388">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s-ES" altLang="es-ES">
                    <a:solidFill>
                      <a:srgbClr val="002060"/>
                    </a:solidFill>
                    <a:latin typeface="Verdana" pitchFamily="34" charset="0"/>
                  </a:endParaRPr>
                </a:p>
              </p:txBody>
            </p:sp>
          </p:grpSp>
          <p:sp>
            <p:nvSpPr>
              <p:cNvPr id="14716" name="Rectangle 48"/>
              <p:cNvSpPr>
                <a:spLocks noChangeArrowheads="1"/>
              </p:cNvSpPr>
              <p:nvPr/>
            </p:nvSpPr>
            <p:spPr bwMode="auto">
              <a:xfrm>
                <a:off x="332" y="2980"/>
                <a:ext cx="1097"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solidFill>
                    <a:srgbClr val="002060"/>
                  </a:solidFill>
                  <a:latin typeface="Verdana" pitchFamily="34" charset="0"/>
                </a:endParaRPr>
              </a:p>
            </p:txBody>
          </p:sp>
          <p:sp>
            <p:nvSpPr>
              <p:cNvPr id="14717" name="Rectangle 49"/>
              <p:cNvSpPr>
                <a:spLocks noChangeArrowheads="1"/>
              </p:cNvSpPr>
              <p:nvPr/>
            </p:nvSpPr>
            <p:spPr bwMode="auto">
              <a:xfrm>
                <a:off x="595" y="3013"/>
                <a:ext cx="62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¿QUÉ PUEDE</a:t>
                </a:r>
                <a:endParaRPr lang="es-ES_tradnl" altLang="es-ES">
                  <a:solidFill>
                    <a:srgbClr val="002060"/>
                  </a:solidFill>
                  <a:latin typeface="Verdana" pitchFamily="34" charset="0"/>
                </a:endParaRPr>
              </a:p>
            </p:txBody>
          </p:sp>
          <p:sp>
            <p:nvSpPr>
              <p:cNvPr id="14718" name="Rectangle 50"/>
              <p:cNvSpPr>
                <a:spLocks noChangeArrowheads="1"/>
              </p:cNvSpPr>
              <p:nvPr/>
            </p:nvSpPr>
            <p:spPr bwMode="auto">
              <a:xfrm>
                <a:off x="595" y="3123"/>
                <a:ext cx="67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ORIGINAR EL</a:t>
                </a:r>
                <a:endParaRPr lang="es-ES_tradnl" altLang="es-ES">
                  <a:solidFill>
                    <a:srgbClr val="002060"/>
                  </a:solidFill>
                  <a:latin typeface="Verdana" pitchFamily="34" charset="0"/>
                </a:endParaRPr>
              </a:p>
            </p:txBody>
          </p:sp>
          <p:sp>
            <p:nvSpPr>
              <p:cNvPr id="14719" name="Rectangle 51"/>
              <p:cNvSpPr>
                <a:spLocks noChangeArrowheads="1"/>
              </p:cNvSpPr>
              <p:nvPr/>
            </p:nvSpPr>
            <p:spPr bwMode="auto">
              <a:xfrm>
                <a:off x="606" y="3222"/>
                <a:ext cx="60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PROBLEMA?</a:t>
                </a:r>
                <a:endParaRPr lang="es-ES_tradnl" altLang="es-ES">
                  <a:solidFill>
                    <a:srgbClr val="002060"/>
                  </a:solidFill>
                  <a:latin typeface="Verdana" pitchFamily="34" charset="0"/>
                </a:endParaRPr>
              </a:p>
            </p:txBody>
          </p:sp>
          <p:sp>
            <p:nvSpPr>
              <p:cNvPr id="14720" name="Rectangle 52"/>
              <p:cNvSpPr>
                <a:spLocks noChangeArrowheads="1"/>
              </p:cNvSpPr>
              <p:nvPr/>
            </p:nvSpPr>
            <p:spPr bwMode="auto">
              <a:xfrm>
                <a:off x="584" y="3387"/>
                <a:ext cx="65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¿CÓMO ES EL</a:t>
                </a:r>
                <a:endParaRPr lang="es-ES_tradnl" altLang="es-ES">
                  <a:solidFill>
                    <a:srgbClr val="002060"/>
                  </a:solidFill>
                  <a:latin typeface="Verdana" pitchFamily="34" charset="0"/>
                </a:endParaRPr>
              </a:p>
            </p:txBody>
          </p:sp>
          <p:sp>
            <p:nvSpPr>
              <p:cNvPr id="14721" name="Rectangle 53"/>
              <p:cNvSpPr>
                <a:spLocks noChangeArrowheads="1"/>
              </p:cNvSpPr>
              <p:nvPr/>
            </p:nvSpPr>
            <p:spPr bwMode="auto">
              <a:xfrm>
                <a:off x="606" y="3486"/>
                <a:ext cx="60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PROBLEMA?</a:t>
                </a:r>
                <a:endParaRPr lang="es-ES_tradnl" altLang="es-ES">
                  <a:solidFill>
                    <a:srgbClr val="002060"/>
                  </a:solidFill>
                  <a:latin typeface="Verdana" pitchFamily="34" charset="0"/>
                </a:endParaRPr>
              </a:p>
            </p:txBody>
          </p:sp>
          <p:sp>
            <p:nvSpPr>
              <p:cNvPr id="14722" name="Rectangle 54"/>
              <p:cNvSpPr>
                <a:spLocks noChangeArrowheads="1"/>
              </p:cNvSpPr>
              <p:nvPr/>
            </p:nvSpPr>
            <p:spPr bwMode="auto">
              <a:xfrm>
                <a:off x="529" y="3650"/>
                <a:ext cx="7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¿QUÉ SE PUEDE</a:t>
                </a:r>
                <a:endParaRPr lang="es-ES_tradnl" altLang="es-ES">
                  <a:solidFill>
                    <a:srgbClr val="002060"/>
                  </a:solidFill>
                  <a:latin typeface="Verdana" pitchFamily="34" charset="0"/>
                </a:endParaRPr>
              </a:p>
            </p:txBody>
          </p:sp>
          <p:sp>
            <p:nvSpPr>
              <p:cNvPr id="14723" name="Rectangle 55"/>
              <p:cNvSpPr>
                <a:spLocks noChangeArrowheads="1"/>
              </p:cNvSpPr>
              <p:nvPr/>
            </p:nvSpPr>
            <p:spPr bwMode="auto">
              <a:xfrm>
                <a:off x="573" y="3749"/>
                <a:ext cx="6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ESPERAR DEL</a:t>
                </a:r>
                <a:endParaRPr lang="es-ES_tradnl" altLang="es-ES">
                  <a:solidFill>
                    <a:srgbClr val="002060"/>
                  </a:solidFill>
                  <a:latin typeface="Verdana" pitchFamily="34" charset="0"/>
                </a:endParaRPr>
              </a:p>
            </p:txBody>
          </p:sp>
          <p:sp>
            <p:nvSpPr>
              <p:cNvPr id="14724" name="Rectangle 56"/>
              <p:cNvSpPr>
                <a:spLocks noChangeArrowheads="1"/>
              </p:cNvSpPr>
              <p:nvPr/>
            </p:nvSpPr>
            <p:spPr bwMode="auto">
              <a:xfrm>
                <a:off x="606" y="3859"/>
                <a:ext cx="60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PROBLEMA?</a:t>
                </a:r>
                <a:endParaRPr lang="es-ES_tradnl" altLang="es-ES">
                  <a:solidFill>
                    <a:srgbClr val="002060"/>
                  </a:solidFill>
                  <a:latin typeface="Verdana" pitchFamily="34" charset="0"/>
                </a:endParaRPr>
              </a:p>
            </p:txBody>
          </p:sp>
          <p:grpSp>
            <p:nvGrpSpPr>
              <p:cNvPr id="14725" name="Group 60"/>
              <p:cNvGrpSpPr>
                <a:grpSpLocks/>
              </p:cNvGrpSpPr>
              <p:nvPr/>
            </p:nvGrpSpPr>
            <p:grpSpPr bwMode="auto">
              <a:xfrm>
                <a:off x="1900" y="2320"/>
                <a:ext cx="373" cy="198"/>
                <a:chOff x="1900" y="2320"/>
                <a:chExt cx="373" cy="198"/>
              </a:xfrm>
            </p:grpSpPr>
            <p:sp>
              <p:nvSpPr>
                <p:cNvPr id="14726" name="Line 57"/>
                <p:cNvSpPr>
                  <a:spLocks noChangeShapeType="1"/>
                </p:cNvSpPr>
                <p:nvPr/>
              </p:nvSpPr>
              <p:spPr bwMode="auto">
                <a:xfrm flipV="1">
                  <a:off x="1955" y="2364"/>
                  <a:ext cx="263" cy="110"/>
                </a:xfrm>
                <a:prstGeom prst="line">
                  <a:avLst/>
                </a:prstGeom>
                <a:noFill/>
                <a:ln w="34925">
                  <a:solidFill>
                    <a:srgbClr val="3333CC"/>
                  </a:solidFill>
                  <a:round/>
                  <a:headEnd/>
                  <a:tailEnd/>
                </a:ln>
                <a:extLst>
                  <a:ext uri="{909E8E84-426E-40DD-AFC4-6F175D3DCCD1}">
                    <a14:hiddenFill xmlns:a14="http://schemas.microsoft.com/office/drawing/2010/main">
                      <a:noFill/>
                    </a14:hiddenFill>
                  </a:ext>
                </a:extLst>
              </p:spPr>
              <p:txBody>
                <a:bodyPr/>
                <a:lstStyle/>
                <a:p>
                  <a:endParaRPr lang="es-ES_tradnl"/>
                </a:p>
              </p:txBody>
            </p:sp>
            <p:sp>
              <p:nvSpPr>
                <p:cNvPr id="14727" name="Freeform 58"/>
                <p:cNvSpPr>
                  <a:spLocks/>
                </p:cNvSpPr>
                <p:nvPr/>
              </p:nvSpPr>
              <p:spPr bwMode="auto">
                <a:xfrm>
                  <a:off x="1900" y="2419"/>
                  <a:ext cx="99" cy="99"/>
                </a:xfrm>
                <a:custGeom>
                  <a:avLst/>
                  <a:gdLst>
                    <a:gd name="T0" fmla="*/ 55 w 99"/>
                    <a:gd name="T1" fmla="*/ 0 h 99"/>
                    <a:gd name="T2" fmla="*/ 0 w 99"/>
                    <a:gd name="T3" fmla="*/ 88 h 99"/>
                    <a:gd name="T4" fmla="*/ 99 w 99"/>
                    <a:gd name="T5" fmla="*/ 99 h 99"/>
                    <a:gd name="T6" fmla="*/ 55 w 99"/>
                    <a:gd name="T7" fmla="*/ 0 h 99"/>
                    <a:gd name="T8" fmla="*/ 0 60000 65536"/>
                    <a:gd name="T9" fmla="*/ 0 60000 65536"/>
                    <a:gd name="T10" fmla="*/ 0 60000 65536"/>
                    <a:gd name="T11" fmla="*/ 0 60000 65536"/>
                    <a:gd name="T12" fmla="*/ 0 w 99"/>
                    <a:gd name="T13" fmla="*/ 0 h 99"/>
                    <a:gd name="T14" fmla="*/ 99 w 99"/>
                    <a:gd name="T15" fmla="*/ 99 h 99"/>
                  </a:gdLst>
                  <a:ahLst/>
                  <a:cxnLst>
                    <a:cxn ang="T8">
                      <a:pos x="T0" y="T1"/>
                    </a:cxn>
                    <a:cxn ang="T9">
                      <a:pos x="T2" y="T3"/>
                    </a:cxn>
                    <a:cxn ang="T10">
                      <a:pos x="T4" y="T5"/>
                    </a:cxn>
                    <a:cxn ang="T11">
                      <a:pos x="T6" y="T7"/>
                    </a:cxn>
                  </a:cxnLst>
                  <a:rect l="T12" t="T13" r="T14" b="T15"/>
                  <a:pathLst>
                    <a:path w="99" h="99">
                      <a:moveTo>
                        <a:pt x="55" y="0"/>
                      </a:moveTo>
                      <a:lnTo>
                        <a:pt x="0" y="88"/>
                      </a:lnTo>
                      <a:lnTo>
                        <a:pt x="99" y="99"/>
                      </a:lnTo>
                      <a:lnTo>
                        <a:pt x="55"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728" name="Freeform 59"/>
                <p:cNvSpPr>
                  <a:spLocks/>
                </p:cNvSpPr>
                <p:nvPr/>
              </p:nvSpPr>
              <p:spPr bwMode="auto">
                <a:xfrm>
                  <a:off x="2175" y="2320"/>
                  <a:ext cx="98" cy="99"/>
                </a:xfrm>
                <a:custGeom>
                  <a:avLst/>
                  <a:gdLst>
                    <a:gd name="T0" fmla="*/ 43 w 98"/>
                    <a:gd name="T1" fmla="*/ 99 h 99"/>
                    <a:gd name="T2" fmla="*/ 98 w 98"/>
                    <a:gd name="T3" fmla="*/ 11 h 99"/>
                    <a:gd name="T4" fmla="*/ 0 w 98"/>
                    <a:gd name="T5" fmla="*/ 0 h 99"/>
                    <a:gd name="T6" fmla="*/ 43 w 98"/>
                    <a:gd name="T7" fmla="*/ 99 h 99"/>
                    <a:gd name="T8" fmla="*/ 0 60000 65536"/>
                    <a:gd name="T9" fmla="*/ 0 60000 65536"/>
                    <a:gd name="T10" fmla="*/ 0 60000 65536"/>
                    <a:gd name="T11" fmla="*/ 0 60000 65536"/>
                    <a:gd name="T12" fmla="*/ 0 w 98"/>
                    <a:gd name="T13" fmla="*/ 0 h 99"/>
                    <a:gd name="T14" fmla="*/ 98 w 98"/>
                    <a:gd name="T15" fmla="*/ 99 h 99"/>
                  </a:gdLst>
                  <a:ahLst/>
                  <a:cxnLst>
                    <a:cxn ang="T8">
                      <a:pos x="T0" y="T1"/>
                    </a:cxn>
                    <a:cxn ang="T9">
                      <a:pos x="T2" y="T3"/>
                    </a:cxn>
                    <a:cxn ang="T10">
                      <a:pos x="T4" y="T5"/>
                    </a:cxn>
                    <a:cxn ang="T11">
                      <a:pos x="T6" y="T7"/>
                    </a:cxn>
                  </a:cxnLst>
                  <a:rect l="T12" t="T13" r="T14" b="T15"/>
                  <a:pathLst>
                    <a:path w="98" h="99">
                      <a:moveTo>
                        <a:pt x="43" y="99"/>
                      </a:moveTo>
                      <a:lnTo>
                        <a:pt x="98" y="11"/>
                      </a:lnTo>
                      <a:lnTo>
                        <a:pt x="0" y="0"/>
                      </a:lnTo>
                      <a:lnTo>
                        <a:pt x="43" y="99"/>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grpSp>
        </p:grpSp>
        <p:grpSp>
          <p:nvGrpSpPr>
            <p:cNvPr id="14345" name="Group 73"/>
            <p:cNvGrpSpPr>
              <a:grpSpLocks/>
            </p:cNvGrpSpPr>
            <p:nvPr/>
          </p:nvGrpSpPr>
          <p:grpSpPr bwMode="auto">
            <a:xfrm>
              <a:off x="288" y="815"/>
              <a:ext cx="2084" cy="967"/>
              <a:chOff x="288" y="815"/>
              <a:chExt cx="2084" cy="967"/>
            </a:xfrm>
          </p:grpSpPr>
          <p:grpSp>
            <p:nvGrpSpPr>
              <p:cNvPr id="14704" name="Group 65"/>
              <p:cNvGrpSpPr>
                <a:grpSpLocks/>
              </p:cNvGrpSpPr>
              <p:nvPr/>
            </p:nvGrpSpPr>
            <p:grpSpPr bwMode="auto">
              <a:xfrm>
                <a:off x="288" y="815"/>
                <a:ext cx="1382" cy="428"/>
                <a:chOff x="288" y="815"/>
                <a:chExt cx="1382" cy="428"/>
              </a:xfrm>
            </p:grpSpPr>
            <p:sp>
              <p:nvSpPr>
                <p:cNvPr id="14712" name="Rectangle 62"/>
                <p:cNvSpPr>
                  <a:spLocks noChangeArrowheads="1"/>
                </p:cNvSpPr>
                <p:nvPr/>
              </p:nvSpPr>
              <p:spPr bwMode="auto">
                <a:xfrm>
                  <a:off x="288" y="870"/>
                  <a:ext cx="1382"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solidFill>
                      <a:srgbClr val="002060"/>
                    </a:solidFill>
                    <a:latin typeface="Verdana" pitchFamily="34" charset="0"/>
                  </a:endParaRPr>
                </a:p>
              </p:txBody>
            </p:sp>
            <p:sp>
              <p:nvSpPr>
                <p:cNvPr id="14713" name="Rectangle 63"/>
                <p:cNvSpPr>
                  <a:spLocks noChangeArrowheads="1"/>
                </p:cNvSpPr>
                <p:nvPr/>
              </p:nvSpPr>
              <p:spPr bwMode="auto">
                <a:xfrm>
                  <a:off x="705" y="902"/>
                  <a:ext cx="60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700" b="1" dirty="0">
                      <a:solidFill>
                        <a:srgbClr val="002060"/>
                      </a:solidFill>
                      <a:latin typeface="Verdana" pitchFamily="34" charset="0"/>
                    </a:rPr>
                    <a:t>OBJETO</a:t>
                  </a:r>
                  <a:endParaRPr lang="es-ES_tradnl" altLang="es-ES" dirty="0">
                    <a:solidFill>
                      <a:srgbClr val="002060"/>
                    </a:solidFill>
                    <a:latin typeface="Verdana" pitchFamily="34" charset="0"/>
                  </a:endParaRPr>
                </a:p>
              </p:txBody>
            </p:sp>
            <p:sp>
              <p:nvSpPr>
                <p:cNvPr id="14714" name="Oval 64"/>
                <p:cNvSpPr>
                  <a:spLocks noChangeArrowheads="1"/>
                </p:cNvSpPr>
                <p:nvPr/>
              </p:nvSpPr>
              <p:spPr bwMode="auto">
                <a:xfrm>
                  <a:off x="409" y="815"/>
                  <a:ext cx="1140" cy="351"/>
                </a:xfrm>
                <a:prstGeom prst="ellipse">
                  <a:avLst/>
                </a:prstGeom>
                <a:noFill/>
                <a:ln w="52388">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s-ES" altLang="es-ES">
                    <a:solidFill>
                      <a:srgbClr val="002060"/>
                    </a:solidFill>
                    <a:latin typeface="Verdana" pitchFamily="34" charset="0"/>
                  </a:endParaRPr>
                </a:p>
              </p:txBody>
            </p:sp>
          </p:grpSp>
          <p:sp>
            <p:nvSpPr>
              <p:cNvPr id="14705" name="Rectangle 66"/>
              <p:cNvSpPr>
                <a:spLocks noChangeArrowheads="1"/>
              </p:cNvSpPr>
              <p:nvPr/>
            </p:nvSpPr>
            <p:spPr bwMode="auto">
              <a:xfrm>
                <a:off x="288" y="1166"/>
                <a:ext cx="12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solidFill>
                    <a:srgbClr val="002060"/>
                  </a:solidFill>
                  <a:latin typeface="Verdana" pitchFamily="34" charset="0"/>
                </a:endParaRPr>
              </a:p>
            </p:txBody>
          </p:sp>
          <p:sp>
            <p:nvSpPr>
              <p:cNvPr id="14706" name="Rectangle 67"/>
              <p:cNvSpPr>
                <a:spLocks noChangeArrowheads="1"/>
              </p:cNvSpPr>
              <p:nvPr/>
            </p:nvSpPr>
            <p:spPr bwMode="auto">
              <a:xfrm>
                <a:off x="354" y="1199"/>
                <a:ext cx="128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¿SOBRE  QUÉ O QUIÉN SE</a:t>
                </a:r>
                <a:endParaRPr lang="es-ES_tradnl" altLang="es-ES">
                  <a:solidFill>
                    <a:srgbClr val="002060"/>
                  </a:solidFill>
                  <a:latin typeface="Verdana" pitchFamily="34" charset="0"/>
                </a:endParaRPr>
              </a:p>
            </p:txBody>
          </p:sp>
          <p:sp>
            <p:nvSpPr>
              <p:cNvPr id="14707" name="Rectangle 68"/>
              <p:cNvSpPr>
                <a:spLocks noChangeArrowheads="1"/>
              </p:cNvSpPr>
              <p:nvPr/>
            </p:nvSpPr>
            <p:spPr bwMode="auto">
              <a:xfrm>
                <a:off x="343" y="1309"/>
                <a:ext cx="135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HARÁ LA INVESTIGACIÓN?</a:t>
                </a:r>
                <a:endParaRPr lang="es-ES_tradnl" altLang="es-ES">
                  <a:solidFill>
                    <a:srgbClr val="002060"/>
                  </a:solidFill>
                  <a:latin typeface="Verdana" pitchFamily="34" charset="0"/>
                </a:endParaRPr>
              </a:p>
            </p:txBody>
          </p:sp>
          <p:grpSp>
            <p:nvGrpSpPr>
              <p:cNvPr id="14708" name="Group 72"/>
              <p:cNvGrpSpPr>
                <a:grpSpLocks/>
              </p:cNvGrpSpPr>
              <p:nvPr/>
            </p:nvGrpSpPr>
            <p:grpSpPr bwMode="auto">
              <a:xfrm>
                <a:off x="1769" y="1221"/>
                <a:ext cx="603" cy="561"/>
                <a:chOff x="1769" y="1221"/>
                <a:chExt cx="603" cy="561"/>
              </a:xfrm>
            </p:grpSpPr>
            <p:sp>
              <p:nvSpPr>
                <p:cNvPr id="14709" name="Line 69"/>
                <p:cNvSpPr>
                  <a:spLocks noChangeShapeType="1"/>
                </p:cNvSpPr>
                <p:nvPr/>
              </p:nvSpPr>
              <p:spPr bwMode="auto">
                <a:xfrm>
                  <a:off x="1813" y="1254"/>
                  <a:ext cx="515" cy="495"/>
                </a:xfrm>
                <a:prstGeom prst="line">
                  <a:avLst/>
                </a:prstGeom>
                <a:noFill/>
                <a:ln w="34925">
                  <a:solidFill>
                    <a:srgbClr val="3333CC"/>
                  </a:solidFill>
                  <a:round/>
                  <a:headEnd/>
                  <a:tailEnd/>
                </a:ln>
                <a:extLst>
                  <a:ext uri="{909E8E84-426E-40DD-AFC4-6F175D3DCCD1}">
                    <a14:hiddenFill xmlns:a14="http://schemas.microsoft.com/office/drawing/2010/main">
                      <a:noFill/>
                    </a14:hiddenFill>
                  </a:ext>
                </a:extLst>
              </p:spPr>
              <p:txBody>
                <a:bodyPr/>
                <a:lstStyle/>
                <a:p>
                  <a:endParaRPr lang="es-ES_tradnl"/>
                </a:p>
              </p:txBody>
            </p:sp>
            <p:sp>
              <p:nvSpPr>
                <p:cNvPr id="14710" name="Freeform 70"/>
                <p:cNvSpPr>
                  <a:spLocks/>
                </p:cNvSpPr>
                <p:nvPr/>
              </p:nvSpPr>
              <p:spPr bwMode="auto">
                <a:xfrm>
                  <a:off x="1769" y="1221"/>
                  <a:ext cx="98" cy="88"/>
                </a:xfrm>
                <a:custGeom>
                  <a:avLst/>
                  <a:gdLst>
                    <a:gd name="T0" fmla="*/ 98 w 98"/>
                    <a:gd name="T1" fmla="*/ 11 h 88"/>
                    <a:gd name="T2" fmla="*/ 0 w 98"/>
                    <a:gd name="T3" fmla="*/ 0 h 88"/>
                    <a:gd name="T4" fmla="*/ 44 w 98"/>
                    <a:gd name="T5" fmla="*/ 88 h 88"/>
                    <a:gd name="T6" fmla="*/ 98 w 98"/>
                    <a:gd name="T7" fmla="*/ 11 h 88"/>
                    <a:gd name="T8" fmla="*/ 0 60000 65536"/>
                    <a:gd name="T9" fmla="*/ 0 60000 65536"/>
                    <a:gd name="T10" fmla="*/ 0 60000 65536"/>
                    <a:gd name="T11" fmla="*/ 0 60000 65536"/>
                    <a:gd name="T12" fmla="*/ 0 w 98"/>
                    <a:gd name="T13" fmla="*/ 0 h 88"/>
                    <a:gd name="T14" fmla="*/ 98 w 98"/>
                    <a:gd name="T15" fmla="*/ 88 h 88"/>
                  </a:gdLst>
                  <a:ahLst/>
                  <a:cxnLst>
                    <a:cxn ang="T8">
                      <a:pos x="T0" y="T1"/>
                    </a:cxn>
                    <a:cxn ang="T9">
                      <a:pos x="T2" y="T3"/>
                    </a:cxn>
                    <a:cxn ang="T10">
                      <a:pos x="T4" y="T5"/>
                    </a:cxn>
                    <a:cxn ang="T11">
                      <a:pos x="T6" y="T7"/>
                    </a:cxn>
                  </a:cxnLst>
                  <a:rect l="T12" t="T13" r="T14" b="T15"/>
                  <a:pathLst>
                    <a:path w="98" h="88">
                      <a:moveTo>
                        <a:pt x="98" y="11"/>
                      </a:moveTo>
                      <a:lnTo>
                        <a:pt x="0" y="0"/>
                      </a:lnTo>
                      <a:lnTo>
                        <a:pt x="44" y="88"/>
                      </a:lnTo>
                      <a:lnTo>
                        <a:pt x="98" y="11"/>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711" name="Freeform 71"/>
                <p:cNvSpPr>
                  <a:spLocks/>
                </p:cNvSpPr>
                <p:nvPr/>
              </p:nvSpPr>
              <p:spPr bwMode="auto">
                <a:xfrm>
                  <a:off x="2273" y="1694"/>
                  <a:ext cx="99" cy="88"/>
                </a:xfrm>
                <a:custGeom>
                  <a:avLst/>
                  <a:gdLst>
                    <a:gd name="T0" fmla="*/ 0 w 99"/>
                    <a:gd name="T1" fmla="*/ 77 h 88"/>
                    <a:gd name="T2" fmla="*/ 99 w 99"/>
                    <a:gd name="T3" fmla="*/ 88 h 88"/>
                    <a:gd name="T4" fmla="*/ 55 w 99"/>
                    <a:gd name="T5" fmla="*/ 0 h 88"/>
                    <a:gd name="T6" fmla="*/ 0 w 99"/>
                    <a:gd name="T7" fmla="*/ 77 h 88"/>
                    <a:gd name="T8" fmla="*/ 0 60000 65536"/>
                    <a:gd name="T9" fmla="*/ 0 60000 65536"/>
                    <a:gd name="T10" fmla="*/ 0 60000 65536"/>
                    <a:gd name="T11" fmla="*/ 0 60000 65536"/>
                    <a:gd name="T12" fmla="*/ 0 w 99"/>
                    <a:gd name="T13" fmla="*/ 0 h 88"/>
                    <a:gd name="T14" fmla="*/ 99 w 99"/>
                    <a:gd name="T15" fmla="*/ 88 h 88"/>
                  </a:gdLst>
                  <a:ahLst/>
                  <a:cxnLst>
                    <a:cxn ang="T8">
                      <a:pos x="T0" y="T1"/>
                    </a:cxn>
                    <a:cxn ang="T9">
                      <a:pos x="T2" y="T3"/>
                    </a:cxn>
                    <a:cxn ang="T10">
                      <a:pos x="T4" y="T5"/>
                    </a:cxn>
                    <a:cxn ang="T11">
                      <a:pos x="T6" y="T7"/>
                    </a:cxn>
                  </a:cxnLst>
                  <a:rect l="T12" t="T13" r="T14" b="T15"/>
                  <a:pathLst>
                    <a:path w="99" h="88">
                      <a:moveTo>
                        <a:pt x="0" y="77"/>
                      </a:moveTo>
                      <a:lnTo>
                        <a:pt x="99" y="88"/>
                      </a:lnTo>
                      <a:lnTo>
                        <a:pt x="55" y="0"/>
                      </a:lnTo>
                      <a:lnTo>
                        <a:pt x="0" y="77"/>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grpSp>
        </p:grpSp>
        <p:grpSp>
          <p:nvGrpSpPr>
            <p:cNvPr id="14346" name="Group 85"/>
            <p:cNvGrpSpPr>
              <a:grpSpLocks/>
            </p:cNvGrpSpPr>
            <p:nvPr/>
          </p:nvGrpSpPr>
          <p:grpSpPr bwMode="auto">
            <a:xfrm>
              <a:off x="3469" y="1375"/>
              <a:ext cx="1645" cy="627"/>
              <a:chOff x="3469" y="1375"/>
              <a:chExt cx="1645" cy="627"/>
            </a:xfrm>
          </p:grpSpPr>
          <p:grpSp>
            <p:nvGrpSpPr>
              <p:cNvPr id="14693" name="Group 77"/>
              <p:cNvGrpSpPr>
                <a:grpSpLocks/>
              </p:cNvGrpSpPr>
              <p:nvPr/>
            </p:nvGrpSpPr>
            <p:grpSpPr bwMode="auto">
              <a:xfrm>
                <a:off x="3710" y="1375"/>
                <a:ext cx="1382" cy="429"/>
                <a:chOff x="3710" y="1375"/>
                <a:chExt cx="1382" cy="429"/>
              </a:xfrm>
            </p:grpSpPr>
            <p:sp>
              <p:nvSpPr>
                <p:cNvPr id="14701" name="Rectangle 74"/>
                <p:cNvSpPr>
                  <a:spLocks noChangeArrowheads="1"/>
                </p:cNvSpPr>
                <p:nvPr/>
              </p:nvSpPr>
              <p:spPr bwMode="auto">
                <a:xfrm>
                  <a:off x="3710" y="1430"/>
                  <a:ext cx="1382"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solidFill>
                      <a:srgbClr val="002060"/>
                    </a:solidFill>
                    <a:latin typeface="Verdana" pitchFamily="34" charset="0"/>
                  </a:endParaRPr>
                </a:p>
              </p:txBody>
            </p:sp>
            <p:sp>
              <p:nvSpPr>
                <p:cNvPr id="14702" name="Rectangle 75"/>
                <p:cNvSpPr>
                  <a:spLocks noChangeArrowheads="1"/>
                </p:cNvSpPr>
                <p:nvPr/>
              </p:nvSpPr>
              <p:spPr bwMode="auto">
                <a:xfrm>
                  <a:off x="4127" y="1463"/>
                  <a:ext cx="60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700" b="1" dirty="0">
                      <a:solidFill>
                        <a:srgbClr val="002060"/>
                      </a:solidFill>
                      <a:latin typeface="Verdana" pitchFamily="34" charset="0"/>
                    </a:rPr>
                    <a:t>TAREAS</a:t>
                  </a:r>
                  <a:endParaRPr lang="es-ES_tradnl" altLang="es-ES" dirty="0">
                    <a:solidFill>
                      <a:srgbClr val="002060"/>
                    </a:solidFill>
                    <a:latin typeface="Verdana" pitchFamily="34" charset="0"/>
                  </a:endParaRPr>
                </a:p>
              </p:txBody>
            </p:sp>
            <p:sp>
              <p:nvSpPr>
                <p:cNvPr id="14703" name="Oval 76"/>
                <p:cNvSpPr>
                  <a:spLocks noChangeArrowheads="1"/>
                </p:cNvSpPr>
                <p:nvPr/>
              </p:nvSpPr>
              <p:spPr bwMode="auto">
                <a:xfrm>
                  <a:off x="3831" y="1375"/>
                  <a:ext cx="1141" cy="352"/>
                </a:xfrm>
                <a:prstGeom prst="ellipse">
                  <a:avLst/>
                </a:prstGeom>
                <a:noFill/>
                <a:ln w="52388">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s-ES" altLang="es-ES">
                    <a:solidFill>
                      <a:srgbClr val="002060"/>
                    </a:solidFill>
                    <a:latin typeface="Verdana" pitchFamily="34" charset="0"/>
                  </a:endParaRPr>
                </a:p>
              </p:txBody>
            </p:sp>
          </p:grpSp>
          <p:sp>
            <p:nvSpPr>
              <p:cNvPr id="14694" name="Rectangle 78"/>
              <p:cNvSpPr>
                <a:spLocks noChangeArrowheads="1"/>
              </p:cNvSpPr>
              <p:nvPr/>
            </p:nvSpPr>
            <p:spPr bwMode="auto">
              <a:xfrm>
                <a:off x="3842" y="1738"/>
                <a:ext cx="12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solidFill>
                    <a:srgbClr val="002060"/>
                  </a:solidFill>
                  <a:latin typeface="Verdana" pitchFamily="34" charset="0"/>
                </a:endParaRPr>
              </a:p>
            </p:txBody>
          </p:sp>
          <p:sp>
            <p:nvSpPr>
              <p:cNvPr id="14695" name="Rectangle 79"/>
              <p:cNvSpPr>
                <a:spLocks noChangeArrowheads="1"/>
              </p:cNvSpPr>
              <p:nvPr/>
            </p:nvSpPr>
            <p:spPr bwMode="auto">
              <a:xfrm>
                <a:off x="4017" y="1771"/>
                <a:ext cx="103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¿QUÉ SE HARÁ PARA</a:t>
                </a:r>
                <a:endParaRPr lang="es-ES_tradnl" altLang="es-ES">
                  <a:solidFill>
                    <a:srgbClr val="002060"/>
                  </a:solidFill>
                  <a:latin typeface="Verdana" pitchFamily="34" charset="0"/>
                </a:endParaRPr>
              </a:p>
            </p:txBody>
          </p:sp>
          <p:sp>
            <p:nvSpPr>
              <p:cNvPr id="14696" name="Rectangle 80"/>
              <p:cNvSpPr>
                <a:spLocks noChangeArrowheads="1"/>
              </p:cNvSpPr>
              <p:nvPr/>
            </p:nvSpPr>
            <p:spPr bwMode="auto">
              <a:xfrm>
                <a:off x="3962" y="1881"/>
                <a:ext cx="11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LOGRAR EL OBJETIVO?</a:t>
                </a:r>
                <a:endParaRPr lang="es-ES_tradnl" altLang="es-ES">
                  <a:solidFill>
                    <a:srgbClr val="002060"/>
                  </a:solidFill>
                  <a:latin typeface="Verdana" pitchFamily="34" charset="0"/>
                </a:endParaRPr>
              </a:p>
            </p:txBody>
          </p:sp>
          <p:grpSp>
            <p:nvGrpSpPr>
              <p:cNvPr id="14697" name="Group 84"/>
              <p:cNvGrpSpPr>
                <a:grpSpLocks/>
              </p:cNvGrpSpPr>
              <p:nvPr/>
            </p:nvGrpSpPr>
            <p:grpSpPr bwMode="auto">
              <a:xfrm>
                <a:off x="3469" y="1628"/>
                <a:ext cx="307" cy="264"/>
                <a:chOff x="3469" y="1628"/>
                <a:chExt cx="307" cy="264"/>
              </a:xfrm>
            </p:grpSpPr>
            <p:sp>
              <p:nvSpPr>
                <p:cNvPr id="14698" name="Line 81"/>
                <p:cNvSpPr>
                  <a:spLocks noChangeShapeType="1"/>
                </p:cNvSpPr>
                <p:nvPr/>
              </p:nvSpPr>
              <p:spPr bwMode="auto">
                <a:xfrm flipH="1">
                  <a:off x="3513" y="1661"/>
                  <a:ext cx="219" cy="198"/>
                </a:xfrm>
                <a:prstGeom prst="line">
                  <a:avLst/>
                </a:prstGeom>
                <a:noFill/>
                <a:ln w="34925">
                  <a:solidFill>
                    <a:srgbClr val="3333CC"/>
                  </a:solidFill>
                  <a:round/>
                  <a:headEnd/>
                  <a:tailEnd/>
                </a:ln>
                <a:extLst>
                  <a:ext uri="{909E8E84-426E-40DD-AFC4-6F175D3DCCD1}">
                    <a14:hiddenFill xmlns:a14="http://schemas.microsoft.com/office/drawing/2010/main">
                      <a:noFill/>
                    </a14:hiddenFill>
                  </a:ext>
                </a:extLst>
              </p:spPr>
              <p:txBody>
                <a:bodyPr/>
                <a:lstStyle/>
                <a:p>
                  <a:endParaRPr lang="es-ES_tradnl"/>
                </a:p>
              </p:txBody>
            </p:sp>
            <p:sp>
              <p:nvSpPr>
                <p:cNvPr id="14699" name="Freeform 82"/>
                <p:cNvSpPr>
                  <a:spLocks/>
                </p:cNvSpPr>
                <p:nvPr/>
              </p:nvSpPr>
              <p:spPr bwMode="auto">
                <a:xfrm>
                  <a:off x="3677" y="1628"/>
                  <a:ext cx="99" cy="99"/>
                </a:xfrm>
                <a:custGeom>
                  <a:avLst/>
                  <a:gdLst>
                    <a:gd name="T0" fmla="*/ 66 w 99"/>
                    <a:gd name="T1" fmla="*/ 99 h 99"/>
                    <a:gd name="T2" fmla="*/ 99 w 99"/>
                    <a:gd name="T3" fmla="*/ 0 h 99"/>
                    <a:gd name="T4" fmla="*/ 0 w 99"/>
                    <a:gd name="T5" fmla="*/ 22 h 99"/>
                    <a:gd name="T6" fmla="*/ 66 w 99"/>
                    <a:gd name="T7" fmla="*/ 99 h 99"/>
                    <a:gd name="T8" fmla="*/ 0 60000 65536"/>
                    <a:gd name="T9" fmla="*/ 0 60000 65536"/>
                    <a:gd name="T10" fmla="*/ 0 60000 65536"/>
                    <a:gd name="T11" fmla="*/ 0 60000 65536"/>
                    <a:gd name="T12" fmla="*/ 0 w 99"/>
                    <a:gd name="T13" fmla="*/ 0 h 99"/>
                    <a:gd name="T14" fmla="*/ 99 w 99"/>
                    <a:gd name="T15" fmla="*/ 99 h 99"/>
                  </a:gdLst>
                  <a:ahLst/>
                  <a:cxnLst>
                    <a:cxn ang="T8">
                      <a:pos x="T0" y="T1"/>
                    </a:cxn>
                    <a:cxn ang="T9">
                      <a:pos x="T2" y="T3"/>
                    </a:cxn>
                    <a:cxn ang="T10">
                      <a:pos x="T4" y="T5"/>
                    </a:cxn>
                    <a:cxn ang="T11">
                      <a:pos x="T6" y="T7"/>
                    </a:cxn>
                  </a:cxnLst>
                  <a:rect l="T12" t="T13" r="T14" b="T15"/>
                  <a:pathLst>
                    <a:path w="99" h="99">
                      <a:moveTo>
                        <a:pt x="66" y="99"/>
                      </a:moveTo>
                      <a:lnTo>
                        <a:pt x="99" y="0"/>
                      </a:lnTo>
                      <a:lnTo>
                        <a:pt x="0" y="22"/>
                      </a:lnTo>
                      <a:lnTo>
                        <a:pt x="66" y="99"/>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700" name="Freeform 83"/>
                <p:cNvSpPr>
                  <a:spLocks/>
                </p:cNvSpPr>
                <p:nvPr/>
              </p:nvSpPr>
              <p:spPr bwMode="auto">
                <a:xfrm>
                  <a:off x="3469" y="1793"/>
                  <a:ext cx="99" cy="99"/>
                </a:xfrm>
                <a:custGeom>
                  <a:avLst/>
                  <a:gdLst>
                    <a:gd name="T0" fmla="*/ 33 w 99"/>
                    <a:gd name="T1" fmla="*/ 0 h 99"/>
                    <a:gd name="T2" fmla="*/ 0 w 99"/>
                    <a:gd name="T3" fmla="*/ 99 h 99"/>
                    <a:gd name="T4" fmla="*/ 99 w 99"/>
                    <a:gd name="T5" fmla="*/ 77 h 99"/>
                    <a:gd name="T6" fmla="*/ 33 w 99"/>
                    <a:gd name="T7" fmla="*/ 0 h 99"/>
                    <a:gd name="T8" fmla="*/ 0 60000 65536"/>
                    <a:gd name="T9" fmla="*/ 0 60000 65536"/>
                    <a:gd name="T10" fmla="*/ 0 60000 65536"/>
                    <a:gd name="T11" fmla="*/ 0 60000 65536"/>
                    <a:gd name="T12" fmla="*/ 0 w 99"/>
                    <a:gd name="T13" fmla="*/ 0 h 99"/>
                    <a:gd name="T14" fmla="*/ 99 w 99"/>
                    <a:gd name="T15" fmla="*/ 99 h 99"/>
                  </a:gdLst>
                  <a:ahLst/>
                  <a:cxnLst>
                    <a:cxn ang="T8">
                      <a:pos x="T0" y="T1"/>
                    </a:cxn>
                    <a:cxn ang="T9">
                      <a:pos x="T2" y="T3"/>
                    </a:cxn>
                    <a:cxn ang="T10">
                      <a:pos x="T4" y="T5"/>
                    </a:cxn>
                    <a:cxn ang="T11">
                      <a:pos x="T6" y="T7"/>
                    </a:cxn>
                  </a:cxnLst>
                  <a:rect l="T12" t="T13" r="T14" b="T15"/>
                  <a:pathLst>
                    <a:path w="99" h="99">
                      <a:moveTo>
                        <a:pt x="33" y="0"/>
                      </a:moveTo>
                      <a:lnTo>
                        <a:pt x="0" y="99"/>
                      </a:lnTo>
                      <a:lnTo>
                        <a:pt x="99" y="77"/>
                      </a:lnTo>
                      <a:lnTo>
                        <a:pt x="33"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grpSp>
        </p:grpSp>
        <p:grpSp>
          <p:nvGrpSpPr>
            <p:cNvPr id="14347" name="Group 98"/>
            <p:cNvGrpSpPr>
              <a:grpSpLocks/>
            </p:cNvGrpSpPr>
            <p:nvPr/>
          </p:nvGrpSpPr>
          <p:grpSpPr bwMode="auto">
            <a:xfrm>
              <a:off x="2087" y="815"/>
              <a:ext cx="1416" cy="978"/>
              <a:chOff x="2087" y="815"/>
              <a:chExt cx="1416" cy="978"/>
            </a:xfrm>
          </p:grpSpPr>
          <p:grpSp>
            <p:nvGrpSpPr>
              <p:cNvPr id="14681" name="Group 93"/>
              <p:cNvGrpSpPr>
                <a:grpSpLocks/>
              </p:cNvGrpSpPr>
              <p:nvPr/>
            </p:nvGrpSpPr>
            <p:grpSpPr bwMode="auto">
              <a:xfrm>
                <a:off x="2087" y="815"/>
                <a:ext cx="1416" cy="659"/>
                <a:chOff x="2087" y="815"/>
                <a:chExt cx="1416" cy="659"/>
              </a:xfrm>
            </p:grpSpPr>
            <p:grpSp>
              <p:nvGrpSpPr>
                <p:cNvPr id="14686" name="Group 89"/>
                <p:cNvGrpSpPr>
                  <a:grpSpLocks/>
                </p:cNvGrpSpPr>
                <p:nvPr/>
              </p:nvGrpSpPr>
              <p:grpSpPr bwMode="auto">
                <a:xfrm>
                  <a:off x="2087" y="815"/>
                  <a:ext cx="1382" cy="461"/>
                  <a:chOff x="2087" y="815"/>
                  <a:chExt cx="1382" cy="461"/>
                </a:xfrm>
              </p:grpSpPr>
              <p:sp>
                <p:nvSpPr>
                  <p:cNvPr id="14690" name="Rectangle 86"/>
                  <p:cNvSpPr>
                    <a:spLocks noChangeArrowheads="1"/>
                  </p:cNvSpPr>
                  <p:nvPr/>
                </p:nvSpPr>
                <p:spPr bwMode="auto">
                  <a:xfrm>
                    <a:off x="2087" y="903"/>
                    <a:ext cx="1382"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solidFill>
                        <a:srgbClr val="002060"/>
                      </a:solidFill>
                      <a:latin typeface="Verdana" pitchFamily="34" charset="0"/>
                    </a:endParaRPr>
                  </a:p>
                </p:txBody>
              </p:sp>
              <p:sp>
                <p:nvSpPr>
                  <p:cNvPr id="14691" name="Rectangle 87"/>
                  <p:cNvSpPr>
                    <a:spLocks noChangeArrowheads="1"/>
                  </p:cNvSpPr>
                  <p:nvPr/>
                </p:nvSpPr>
                <p:spPr bwMode="auto">
                  <a:xfrm>
                    <a:off x="2405" y="935"/>
                    <a:ext cx="78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700" b="1" dirty="0" smtClean="0">
                        <a:solidFill>
                          <a:srgbClr val="002060"/>
                        </a:solidFill>
                        <a:latin typeface="Verdana" pitchFamily="34" charset="0"/>
                      </a:rPr>
                      <a:t>OBJETIVO</a:t>
                    </a:r>
                    <a:endParaRPr lang="es-ES_tradnl" altLang="es-ES" dirty="0">
                      <a:solidFill>
                        <a:srgbClr val="002060"/>
                      </a:solidFill>
                      <a:latin typeface="Verdana" pitchFamily="34" charset="0"/>
                    </a:endParaRPr>
                  </a:p>
                </p:txBody>
              </p:sp>
              <p:sp>
                <p:nvSpPr>
                  <p:cNvPr id="14692" name="Oval 88"/>
                  <p:cNvSpPr>
                    <a:spLocks noChangeArrowheads="1"/>
                  </p:cNvSpPr>
                  <p:nvPr/>
                </p:nvSpPr>
                <p:spPr bwMode="auto">
                  <a:xfrm>
                    <a:off x="2175" y="815"/>
                    <a:ext cx="1140" cy="351"/>
                  </a:xfrm>
                  <a:prstGeom prst="ellipse">
                    <a:avLst/>
                  </a:prstGeom>
                  <a:noFill/>
                  <a:ln w="52388">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s-ES" altLang="es-ES">
                      <a:solidFill>
                        <a:srgbClr val="002060"/>
                      </a:solidFill>
                      <a:latin typeface="Verdana" pitchFamily="34" charset="0"/>
                    </a:endParaRPr>
                  </a:p>
                </p:txBody>
              </p:sp>
            </p:grpSp>
            <p:sp>
              <p:nvSpPr>
                <p:cNvPr id="14687" name="Rectangle 90"/>
                <p:cNvSpPr>
                  <a:spLocks noChangeArrowheads="1"/>
                </p:cNvSpPr>
                <p:nvPr/>
              </p:nvSpPr>
              <p:spPr bwMode="auto">
                <a:xfrm>
                  <a:off x="2218" y="1210"/>
                  <a:ext cx="127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solidFill>
                      <a:srgbClr val="002060"/>
                    </a:solidFill>
                    <a:latin typeface="Verdana" pitchFamily="34" charset="0"/>
                  </a:endParaRPr>
                </a:p>
              </p:txBody>
            </p:sp>
            <p:sp>
              <p:nvSpPr>
                <p:cNvPr id="14688" name="Rectangle 91"/>
                <p:cNvSpPr>
                  <a:spLocks noChangeArrowheads="1"/>
                </p:cNvSpPr>
                <p:nvPr/>
              </p:nvSpPr>
              <p:spPr bwMode="auto">
                <a:xfrm>
                  <a:off x="2317" y="1243"/>
                  <a:ext cx="118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¿PARA QUÉ SE HARÁ LA</a:t>
                  </a:r>
                  <a:endParaRPr lang="es-ES_tradnl" altLang="es-ES">
                    <a:solidFill>
                      <a:srgbClr val="002060"/>
                    </a:solidFill>
                    <a:latin typeface="Verdana" pitchFamily="34" charset="0"/>
                  </a:endParaRPr>
                </a:p>
              </p:txBody>
            </p:sp>
            <p:sp>
              <p:nvSpPr>
                <p:cNvPr id="14689" name="Rectangle 92"/>
                <p:cNvSpPr>
                  <a:spLocks noChangeArrowheads="1"/>
                </p:cNvSpPr>
                <p:nvPr/>
              </p:nvSpPr>
              <p:spPr bwMode="auto">
                <a:xfrm>
                  <a:off x="2482" y="1353"/>
                  <a:ext cx="88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INVESTIGACIÓN?</a:t>
                  </a:r>
                  <a:endParaRPr lang="es-ES_tradnl" altLang="es-ES">
                    <a:solidFill>
                      <a:srgbClr val="002060"/>
                    </a:solidFill>
                    <a:latin typeface="Verdana" pitchFamily="34" charset="0"/>
                  </a:endParaRPr>
                </a:p>
              </p:txBody>
            </p:sp>
          </p:grpSp>
          <p:grpSp>
            <p:nvGrpSpPr>
              <p:cNvPr id="14682" name="Group 97"/>
              <p:cNvGrpSpPr>
                <a:grpSpLocks/>
              </p:cNvGrpSpPr>
              <p:nvPr/>
            </p:nvGrpSpPr>
            <p:grpSpPr bwMode="auto">
              <a:xfrm>
                <a:off x="2789" y="1485"/>
                <a:ext cx="120" cy="308"/>
                <a:chOff x="2789" y="1485"/>
                <a:chExt cx="120" cy="308"/>
              </a:xfrm>
            </p:grpSpPr>
            <p:sp>
              <p:nvSpPr>
                <p:cNvPr id="14683" name="Line 94"/>
                <p:cNvSpPr>
                  <a:spLocks noChangeShapeType="1"/>
                </p:cNvSpPr>
                <p:nvPr/>
              </p:nvSpPr>
              <p:spPr bwMode="auto">
                <a:xfrm flipV="1">
                  <a:off x="2844" y="1551"/>
                  <a:ext cx="11" cy="176"/>
                </a:xfrm>
                <a:prstGeom prst="line">
                  <a:avLst/>
                </a:prstGeom>
                <a:noFill/>
                <a:ln w="34925">
                  <a:solidFill>
                    <a:srgbClr val="3333CC"/>
                  </a:solidFill>
                  <a:round/>
                  <a:headEnd/>
                  <a:tailEnd/>
                </a:ln>
                <a:extLst>
                  <a:ext uri="{909E8E84-426E-40DD-AFC4-6F175D3DCCD1}">
                    <a14:hiddenFill xmlns:a14="http://schemas.microsoft.com/office/drawing/2010/main">
                      <a:noFill/>
                    </a14:hiddenFill>
                  </a:ext>
                </a:extLst>
              </p:spPr>
              <p:txBody>
                <a:bodyPr/>
                <a:lstStyle/>
                <a:p>
                  <a:endParaRPr lang="es-ES_tradnl"/>
                </a:p>
              </p:txBody>
            </p:sp>
            <p:sp>
              <p:nvSpPr>
                <p:cNvPr id="14684" name="Freeform 95"/>
                <p:cNvSpPr>
                  <a:spLocks/>
                </p:cNvSpPr>
                <p:nvPr/>
              </p:nvSpPr>
              <p:spPr bwMode="auto">
                <a:xfrm>
                  <a:off x="2789" y="1694"/>
                  <a:ext cx="99" cy="99"/>
                </a:xfrm>
                <a:custGeom>
                  <a:avLst/>
                  <a:gdLst>
                    <a:gd name="T0" fmla="*/ 0 w 99"/>
                    <a:gd name="T1" fmla="*/ 0 h 99"/>
                    <a:gd name="T2" fmla="*/ 44 w 99"/>
                    <a:gd name="T3" fmla="*/ 99 h 99"/>
                    <a:gd name="T4" fmla="*/ 99 w 99"/>
                    <a:gd name="T5" fmla="*/ 22 h 99"/>
                    <a:gd name="T6" fmla="*/ 0 w 99"/>
                    <a:gd name="T7" fmla="*/ 0 h 99"/>
                    <a:gd name="T8" fmla="*/ 0 60000 65536"/>
                    <a:gd name="T9" fmla="*/ 0 60000 65536"/>
                    <a:gd name="T10" fmla="*/ 0 60000 65536"/>
                    <a:gd name="T11" fmla="*/ 0 60000 65536"/>
                    <a:gd name="T12" fmla="*/ 0 w 99"/>
                    <a:gd name="T13" fmla="*/ 0 h 99"/>
                    <a:gd name="T14" fmla="*/ 99 w 99"/>
                    <a:gd name="T15" fmla="*/ 99 h 99"/>
                  </a:gdLst>
                  <a:ahLst/>
                  <a:cxnLst>
                    <a:cxn ang="T8">
                      <a:pos x="T0" y="T1"/>
                    </a:cxn>
                    <a:cxn ang="T9">
                      <a:pos x="T2" y="T3"/>
                    </a:cxn>
                    <a:cxn ang="T10">
                      <a:pos x="T4" y="T5"/>
                    </a:cxn>
                    <a:cxn ang="T11">
                      <a:pos x="T6" y="T7"/>
                    </a:cxn>
                  </a:cxnLst>
                  <a:rect l="T12" t="T13" r="T14" b="T15"/>
                  <a:pathLst>
                    <a:path w="99" h="99">
                      <a:moveTo>
                        <a:pt x="0" y="0"/>
                      </a:moveTo>
                      <a:lnTo>
                        <a:pt x="44" y="99"/>
                      </a:lnTo>
                      <a:lnTo>
                        <a:pt x="99" y="22"/>
                      </a:lnTo>
                      <a:lnTo>
                        <a:pt x="0"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85" name="Freeform 96"/>
                <p:cNvSpPr>
                  <a:spLocks/>
                </p:cNvSpPr>
                <p:nvPr/>
              </p:nvSpPr>
              <p:spPr bwMode="auto">
                <a:xfrm>
                  <a:off x="2811" y="1485"/>
                  <a:ext cx="98" cy="88"/>
                </a:xfrm>
                <a:custGeom>
                  <a:avLst/>
                  <a:gdLst>
                    <a:gd name="T0" fmla="*/ 98 w 98"/>
                    <a:gd name="T1" fmla="*/ 88 h 88"/>
                    <a:gd name="T2" fmla="*/ 44 w 98"/>
                    <a:gd name="T3" fmla="*/ 0 h 88"/>
                    <a:gd name="T4" fmla="*/ 0 w 98"/>
                    <a:gd name="T5" fmla="*/ 88 h 88"/>
                    <a:gd name="T6" fmla="*/ 98 w 98"/>
                    <a:gd name="T7" fmla="*/ 88 h 88"/>
                    <a:gd name="T8" fmla="*/ 0 60000 65536"/>
                    <a:gd name="T9" fmla="*/ 0 60000 65536"/>
                    <a:gd name="T10" fmla="*/ 0 60000 65536"/>
                    <a:gd name="T11" fmla="*/ 0 60000 65536"/>
                    <a:gd name="T12" fmla="*/ 0 w 98"/>
                    <a:gd name="T13" fmla="*/ 0 h 88"/>
                    <a:gd name="T14" fmla="*/ 98 w 98"/>
                    <a:gd name="T15" fmla="*/ 88 h 88"/>
                  </a:gdLst>
                  <a:ahLst/>
                  <a:cxnLst>
                    <a:cxn ang="T8">
                      <a:pos x="T0" y="T1"/>
                    </a:cxn>
                    <a:cxn ang="T9">
                      <a:pos x="T2" y="T3"/>
                    </a:cxn>
                    <a:cxn ang="T10">
                      <a:pos x="T4" y="T5"/>
                    </a:cxn>
                    <a:cxn ang="T11">
                      <a:pos x="T6" y="T7"/>
                    </a:cxn>
                  </a:cxnLst>
                  <a:rect l="T12" t="T13" r="T14" b="T15"/>
                  <a:pathLst>
                    <a:path w="98" h="88">
                      <a:moveTo>
                        <a:pt x="98" y="88"/>
                      </a:moveTo>
                      <a:lnTo>
                        <a:pt x="44" y="0"/>
                      </a:lnTo>
                      <a:lnTo>
                        <a:pt x="0" y="88"/>
                      </a:lnTo>
                      <a:lnTo>
                        <a:pt x="98" y="88"/>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grpSp>
        </p:grpSp>
        <p:sp>
          <p:nvSpPr>
            <p:cNvPr id="14348" name="Rectangle 99"/>
            <p:cNvSpPr>
              <a:spLocks noChangeArrowheads="1"/>
            </p:cNvSpPr>
            <p:nvPr/>
          </p:nvSpPr>
          <p:spPr bwMode="auto">
            <a:xfrm>
              <a:off x="1297" y="331"/>
              <a:ext cx="337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solidFill>
                  <a:srgbClr val="002060"/>
                </a:solidFill>
                <a:latin typeface="Verdana" pitchFamily="34" charset="0"/>
              </a:endParaRPr>
            </a:p>
          </p:txBody>
        </p:sp>
        <p:sp>
          <p:nvSpPr>
            <p:cNvPr id="14349" name="Rectangle 100"/>
            <p:cNvSpPr>
              <a:spLocks noChangeArrowheads="1"/>
            </p:cNvSpPr>
            <p:nvPr/>
          </p:nvSpPr>
          <p:spPr bwMode="auto">
            <a:xfrm>
              <a:off x="1736" y="37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endParaRPr lang="es-ES_tradnl" altLang="es-ES">
                <a:solidFill>
                  <a:srgbClr val="002060"/>
                </a:solidFill>
                <a:latin typeface="Verdana" pitchFamily="34" charset="0"/>
              </a:endParaRPr>
            </a:p>
          </p:txBody>
        </p:sp>
        <p:sp>
          <p:nvSpPr>
            <p:cNvPr id="14437" name="Rectangle 101"/>
            <p:cNvSpPr>
              <a:spLocks noChangeArrowheads="1"/>
            </p:cNvSpPr>
            <p:nvPr/>
          </p:nvSpPr>
          <p:spPr bwMode="auto">
            <a:xfrm>
              <a:off x="2515" y="375"/>
              <a:ext cx="0" cy="174"/>
            </a:xfrm>
            <a:prstGeom prst="rect">
              <a:avLst/>
            </a:prstGeom>
            <a:noFill/>
            <a:ln w="9525">
              <a:noFill/>
              <a:miter lim="800000"/>
              <a:headEnd/>
              <a:tailEnd/>
            </a:ln>
            <a:effectLst/>
          </p:spPr>
          <p:txBody>
            <a:bodyPr wrap="none" lIns="0" tIns="0" rIns="0" bIns="0">
              <a:spAutoFit/>
            </a:bodyPr>
            <a:lstStyle/>
            <a:p>
              <a:pPr algn="ctr" eaLnBrk="1" fontAlgn="auto" hangingPunct="1">
                <a:spcBef>
                  <a:spcPts val="0"/>
                </a:spcBef>
                <a:spcAft>
                  <a:spcPts val="0"/>
                </a:spcAft>
                <a:defRPr/>
              </a:pPr>
              <a:endParaRPr lang="es-ES_tradnl">
                <a:solidFill>
                  <a:srgbClr val="002060"/>
                </a:solidFill>
                <a:effectLst>
                  <a:outerShdw blurRad="38100" dist="38100" dir="2700000" algn="tl">
                    <a:srgbClr val="000000"/>
                  </a:outerShdw>
                </a:effectLst>
                <a:latin typeface="+mn-lt"/>
              </a:endParaRPr>
            </a:p>
          </p:txBody>
        </p:sp>
        <p:grpSp>
          <p:nvGrpSpPr>
            <p:cNvPr id="14351" name="Group 372"/>
            <p:cNvGrpSpPr>
              <a:grpSpLocks/>
            </p:cNvGrpSpPr>
            <p:nvPr/>
          </p:nvGrpSpPr>
          <p:grpSpPr bwMode="auto">
            <a:xfrm>
              <a:off x="4544" y="393"/>
              <a:ext cx="1002" cy="667"/>
              <a:chOff x="4544" y="393"/>
              <a:chExt cx="1002" cy="667"/>
            </a:xfrm>
          </p:grpSpPr>
          <p:grpSp>
            <p:nvGrpSpPr>
              <p:cNvPr id="14411" name="Group 302"/>
              <p:cNvGrpSpPr>
                <a:grpSpLocks/>
              </p:cNvGrpSpPr>
              <p:nvPr/>
            </p:nvGrpSpPr>
            <p:grpSpPr bwMode="auto">
              <a:xfrm>
                <a:off x="4544" y="393"/>
                <a:ext cx="1002" cy="667"/>
                <a:chOff x="4544" y="393"/>
                <a:chExt cx="1002" cy="667"/>
              </a:xfrm>
            </p:grpSpPr>
            <p:sp>
              <p:nvSpPr>
                <p:cNvPr id="14481" name="Freeform 102"/>
                <p:cNvSpPr>
                  <a:spLocks/>
                </p:cNvSpPr>
                <p:nvPr/>
              </p:nvSpPr>
              <p:spPr bwMode="auto">
                <a:xfrm>
                  <a:off x="4544" y="554"/>
                  <a:ext cx="1002" cy="502"/>
                </a:xfrm>
                <a:custGeom>
                  <a:avLst/>
                  <a:gdLst>
                    <a:gd name="T0" fmla="*/ 0 w 4009"/>
                    <a:gd name="T1" fmla="*/ 0 h 1507"/>
                    <a:gd name="T2" fmla="*/ 0 w 4009"/>
                    <a:gd name="T3" fmla="*/ 0 h 1507"/>
                    <a:gd name="T4" fmla="*/ 0 w 4009"/>
                    <a:gd name="T5" fmla="*/ 0 h 1507"/>
                    <a:gd name="T6" fmla="*/ 0 w 4009"/>
                    <a:gd name="T7" fmla="*/ 0 h 1507"/>
                    <a:gd name="T8" fmla="*/ 0 w 4009"/>
                    <a:gd name="T9" fmla="*/ 0 h 1507"/>
                    <a:gd name="T10" fmla="*/ 0 w 4009"/>
                    <a:gd name="T11" fmla="*/ 0 h 1507"/>
                    <a:gd name="T12" fmla="*/ 0 w 4009"/>
                    <a:gd name="T13" fmla="*/ 0 h 1507"/>
                    <a:gd name="T14" fmla="*/ 0 w 4009"/>
                    <a:gd name="T15" fmla="*/ 0 h 1507"/>
                    <a:gd name="T16" fmla="*/ 0 w 4009"/>
                    <a:gd name="T17" fmla="*/ 0 h 1507"/>
                    <a:gd name="T18" fmla="*/ 0 w 4009"/>
                    <a:gd name="T19" fmla="*/ 0 h 1507"/>
                    <a:gd name="T20" fmla="*/ 0 w 4009"/>
                    <a:gd name="T21" fmla="*/ 0 h 1507"/>
                    <a:gd name="T22" fmla="*/ 0 w 4009"/>
                    <a:gd name="T23" fmla="*/ 0 h 1507"/>
                    <a:gd name="T24" fmla="*/ 0 w 4009"/>
                    <a:gd name="T25" fmla="*/ 0 h 1507"/>
                    <a:gd name="T26" fmla="*/ 0 w 4009"/>
                    <a:gd name="T27" fmla="*/ 0 h 1507"/>
                    <a:gd name="T28" fmla="*/ 0 w 4009"/>
                    <a:gd name="T29" fmla="*/ 0 h 1507"/>
                    <a:gd name="T30" fmla="*/ 0 w 4009"/>
                    <a:gd name="T31" fmla="*/ 0 h 1507"/>
                    <a:gd name="T32" fmla="*/ 0 w 4009"/>
                    <a:gd name="T33" fmla="*/ 0 h 1507"/>
                    <a:gd name="T34" fmla="*/ 0 w 4009"/>
                    <a:gd name="T35" fmla="*/ 0 h 1507"/>
                    <a:gd name="T36" fmla="*/ 0 w 4009"/>
                    <a:gd name="T37" fmla="*/ 0 h 1507"/>
                    <a:gd name="T38" fmla="*/ 0 w 4009"/>
                    <a:gd name="T39" fmla="*/ 0 h 1507"/>
                    <a:gd name="T40" fmla="*/ 0 w 4009"/>
                    <a:gd name="T41" fmla="*/ 0 h 1507"/>
                    <a:gd name="T42" fmla="*/ 0 w 4009"/>
                    <a:gd name="T43" fmla="*/ 0 h 1507"/>
                    <a:gd name="T44" fmla="*/ 0 w 4009"/>
                    <a:gd name="T45" fmla="*/ 0 h 1507"/>
                    <a:gd name="T46" fmla="*/ 0 w 4009"/>
                    <a:gd name="T47" fmla="*/ 0 h 1507"/>
                    <a:gd name="T48" fmla="*/ 0 w 4009"/>
                    <a:gd name="T49" fmla="*/ 0 h 1507"/>
                    <a:gd name="T50" fmla="*/ 0 w 4009"/>
                    <a:gd name="T51" fmla="*/ 0 h 1507"/>
                    <a:gd name="T52" fmla="*/ 0 w 4009"/>
                    <a:gd name="T53" fmla="*/ 0 h 1507"/>
                    <a:gd name="T54" fmla="*/ 0 w 4009"/>
                    <a:gd name="T55" fmla="*/ 0 h 1507"/>
                    <a:gd name="T56" fmla="*/ 0 w 4009"/>
                    <a:gd name="T57" fmla="*/ 0 h 1507"/>
                    <a:gd name="T58" fmla="*/ 0 w 4009"/>
                    <a:gd name="T59" fmla="*/ 0 h 1507"/>
                    <a:gd name="T60" fmla="*/ 0 w 4009"/>
                    <a:gd name="T61" fmla="*/ 0 h 1507"/>
                    <a:gd name="T62" fmla="*/ 0 w 4009"/>
                    <a:gd name="T63" fmla="*/ 0 h 1507"/>
                    <a:gd name="T64" fmla="*/ 0 w 4009"/>
                    <a:gd name="T65" fmla="*/ 0 h 1507"/>
                    <a:gd name="T66" fmla="*/ 0 w 4009"/>
                    <a:gd name="T67" fmla="*/ 0 h 1507"/>
                    <a:gd name="T68" fmla="*/ 0 w 4009"/>
                    <a:gd name="T69" fmla="*/ 0 h 1507"/>
                    <a:gd name="T70" fmla="*/ 0 w 4009"/>
                    <a:gd name="T71" fmla="*/ 0 h 1507"/>
                    <a:gd name="T72" fmla="*/ 0 w 4009"/>
                    <a:gd name="T73" fmla="*/ 0 h 1507"/>
                    <a:gd name="T74" fmla="*/ 0 w 4009"/>
                    <a:gd name="T75" fmla="*/ 0 h 1507"/>
                    <a:gd name="T76" fmla="*/ 0 w 4009"/>
                    <a:gd name="T77" fmla="*/ 0 h 1507"/>
                    <a:gd name="T78" fmla="*/ 0 w 4009"/>
                    <a:gd name="T79" fmla="*/ 0 h 1507"/>
                    <a:gd name="T80" fmla="*/ 0 w 4009"/>
                    <a:gd name="T81" fmla="*/ 0 h 1507"/>
                    <a:gd name="T82" fmla="*/ 0 w 4009"/>
                    <a:gd name="T83" fmla="*/ 0 h 1507"/>
                    <a:gd name="T84" fmla="*/ 0 w 4009"/>
                    <a:gd name="T85" fmla="*/ 0 h 1507"/>
                    <a:gd name="T86" fmla="*/ 0 w 4009"/>
                    <a:gd name="T87" fmla="*/ 0 h 1507"/>
                    <a:gd name="T88" fmla="*/ 0 w 4009"/>
                    <a:gd name="T89" fmla="*/ 0 h 1507"/>
                    <a:gd name="T90" fmla="*/ 0 w 4009"/>
                    <a:gd name="T91" fmla="*/ 0 h 1507"/>
                    <a:gd name="T92" fmla="*/ 0 w 4009"/>
                    <a:gd name="T93" fmla="*/ 0 h 1507"/>
                    <a:gd name="T94" fmla="*/ 0 w 4009"/>
                    <a:gd name="T95" fmla="*/ 0 h 1507"/>
                    <a:gd name="T96" fmla="*/ 0 w 4009"/>
                    <a:gd name="T97" fmla="*/ 0 h 1507"/>
                    <a:gd name="T98" fmla="*/ 0 w 4009"/>
                    <a:gd name="T99" fmla="*/ 0 h 1507"/>
                    <a:gd name="T100" fmla="*/ 0 w 4009"/>
                    <a:gd name="T101" fmla="*/ 0 h 1507"/>
                    <a:gd name="T102" fmla="*/ 0 w 4009"/>
                    <a:gd name="T103" fmla="*/ 0 h 1507"/>
                    <a:gd name="T104" fmla="*/ 0 w 4009"/>
                    <a:gd name="T105" fmla="*/ 0 h 1507"/>
                    <a:gd name="T106" fmla="*/ 0 w 4009"/>
                    <a:gd name="T107" fmla="*/ 0 h 1507"/>
                    <a:gd name="T108" fmla="*/ 0 w 4009"/>
                    <a:gd name="T109" fmla="*/ 0 h 1507"/>
                    <a:gd name="T110" fmla="*/ 0 w 4009"/>
                    <a:gd name="T111" fmla="*/ 0 h 1507"/>
                    <a:gd name="T112" fmla="*/ 0 w 4009"/>
                    <a:gd name="T113" fmla="*/ 0 h 1507"/>
                    <a:gd name="T114" fmla="*/ 0 w 4009"/>
                    <a:gd name="T115" fmla="*/ 0 h 1507"/>
                    <a:gd name="T116" fmla="*/ 0 w 4009"/>
                    <a:gd name="T117" fmla="*/ 0 h 1507"/>
                    <a:gd name="T118" fmla="*/ 0 w 4009"/>
                    <a:gd name="T119" fmla="*/ 0 h 1507"/>
                    <a:gd name="T120" fmla="*/ 0 w 4009"/>
                    <a:gd name="T121" fmla="*/ 0 h 1507"/>
                    <a:gd name="T122" fmla="*/ 0 w 4009"/>
                    <a:gd name="T123" fmla="*/ 0 h 1507"/>
                    <a:gd name="T124" fmla="*/ 0 w 4009"/>
                    <a:gd name="T125" fmla="*/ 0 h 15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09"/>
                    <a:gd name="T190" fmla="*/ 0 h 1507"/>
                    <a:gd name="T191" fmla="*/ 4009 w 4009"/>
                    <a:gd name="T192" fmla="*/ 1507 h 15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09" h="1507">
                      <a:moveTo>
                        <a:pt x="1150" y="32"/>
                      </a:moveTo>
                      <a:lnTo>
                        <a:pt x="1096" y="25"/>
                      </a:lnTo>
                      <a:lnTo>
                        <a:pt x="1007" y="5"/>
                      </a:lnTo>
                      <a:lnTo>
                        <a:pt x="926" y="5"/>
                      </a:lnTo>
                      <a:lnTo>
                        <a:pt x="845" y="0"/>
                      </a:lnTo>
                      <a:lnTo>
                        <a:pt x="768" y="27"/>
                      </a:lnTo>
                      <a:lnTo>
                        <a:pt x="696" y="59"/>
                      </a:lnTo>
                      <a:lnTo>
                        <a:pt x="688" y="123"/>
                      </a:lnTo>
                      <a:lnTo>
                        <a:pt x="700" y="198"/>
                      </a:lnTo>
                      <a:lnTo>
                        <a:pt x="730" y="226"/>
                      </a:lnTo>
                      <a:lnTo>
                        <a:pt x="712" y="243"/>
                      </a:lnTo>
                      <a:lnTo>
                        <a:pt x="730" y="271"/>
                      </a:lnTo>
                      <a:lnTo>
                        <a:pt x="787" y="339"/>
                      </a:lnTo>
                      <a:lnTo>
                        <a:pt x="763" y="352"/>
                      </a:lnTo>
                      <a:lnTo>
                        <a:pt x="715" y="376"/>
                      </a:lnTo>
                      <a:lnTo>
                        <a:pt x="660" y="383"/>
                      </a:lnTo>
                      <a:lnTo>
                        <a:pt x="542" y="423"/>
                      </a:lnTo>
                      <a:lnTo>
                        <a:pt x="468" y="444"/>
                      </a:lnTo>
                      <a:lnTo>
                        <a:pt x="372" y="507"/>
                      </a:lnTo>
                      <a:lnTo>
                        <a:pt x="274" y="569"/>
                      </a:lnTo>
                      <a:lnTo>
                        <a:pt x="229" y="688"/>
                      </a:lnTo>
                      <a:lnTo>
                        <a:pt x="185" y="836"/>
                      </a:lnTo>
                      <a:lnTo>
                        <a:pt x="106" y="926"/>
                      </a:lnTo>
                      <a:lnTo>
                        <a:pt x="85" y="1035"/>
                      </a:lnTo>
                      <a:lnTo>
                        <a:pt x="39" y="1042"/>
                      </a:lnTo>
                      <a:lnTo>
                        <a:pt x="0" y="1086"/>
                      </a:lnTo>
                      <a:lnTo>
                        <a:pt x="92" y="1147"/>
                      </a:lnTo>
                      <a:lnTo>
                        <a:pt x="351" y="1216"/>
                      </a:lnTo>
                      <a:lnTo>
                        <a:pt x="914" y="1333"/>
                      </a:lnTo>
                      <a:lnTo>
                        <a:pt x="1732" y="1507"/>
                      </a:lnTo>
                      <a:lnTo>
                        <a:pt x="2298" y="1503"/>
                      </a:lnTo>
                      <a:lnTo>
                        <a:pt x="3055" y="1466"/>
                      </a:lnTo>
                      <a:lnTo>
                        <a:pt x="3514" y="1402"/>
                      </a:lnTo>
                      <a:lnTo>
                        <a:pt x="3931" y="1247"/>
                      </a:lnTo>
                      <a:lnTo>
                        <a:pt x="4009" y="1183"/>
                      </a:lnTo>
                      <a:lnTo>
                        <a:pt x="3979" y="1147"/>
                      </a:lnTo>
                      <a:lnTo>
                        <a:pt x="3991" y="1119"/>
                      </a:lnTo>
                      <a:lnTo>
                        <a:pt x="3986" y="1088"/>
                      </a:lnTo>
                      <a:lnTo>
                        <a:pt x="3983" y="1050"/>
                      </a:lnTo>
                      <a:lnTo>
                        <a:pt x="3919" y="865"/>
                      </a:lnTo>
                      <a:lnTo>
                        <a:pt x="3777" y="690"/>
                      </a:lnTo>
                      <a:lnTo>
                        <a:pt x="3621" y="540"/>
                      </a:lnTo>
                      <a:lnTo>
                        <a:pt x="3538" y="478"/>
                      </a:lnTo>
                      <a:lnTo>
                        <a:pt x="3508" y="464"/>
                      </a:lnTo>
                      <a:lnTo>
                        <a:pt x="3511" y="425"/>
                      </a:lnTo>
                      <a:lnTo>
                        <a:pt x="3547" y="355"/>
                      </a:lnTo>
                      <a:lnTo>
                        <a:pt x="3580" y="325"/>
                      </a:lnTo>
                      <a:lnTo>
                        <a:pt x="3564" y="241"/>
                      </a:lnTo>
                      <a:lnTo>
                        <a:pt x="3544" y="184"/>
                      </a:lnTo>
                      <a:lnTo>
                        <a:pt x="3473" y="131"/>
                      </a:lnTo>
                      <a:lnTo>
                        <a:pt x="3418" y="91"/>
                      </a:lnTo>
                      <a:lnTo>
                        <a:pt x="3249" y="84"/>
                      </a:lnTo>
                      <a:lnTo>
                        <a:pt x="3209" y="96"/>
                      </a:lnTo>
                      <a:lnTo>
                        <a:pt x="2482" y="865"/>
                      </a:lnTo>
                      <a:lnTo>
                        <a:pt x="2429" y="924"/>
                      </a:lnTo>
                      <a:lnTo>
                        <a:pt x="2366" y="908"/>
                      </a:lnTo>
                      <a:lnTo>
                        <a:pt x="2271" y="938"/>
                      </a:lnTo>
                      <a:lnTo>
                        <a:pt x="1946" y="880"/>
                      </a:lnTo>
                      <a:lnTo>
                        <a:pt x="1847" y="853"/>
                      </a:lnTo>
                      <a:lnTo>
                        <a:pt x="1996" y="699"/>
                      </a:lnTo>
                      <a:lnTo>
                        <a:pt x="1734" y="496"/>
                      </a:lnTo>
                      <a:lnTo>
                        <a:pt x="115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82" name="Freeform 103"/>
                <p:cNvSpPr>
                  <a:spLocks/>
                </p:cNvSpPr>
                <p:nvPr/>
              </p:nvSpPr>
              <p:spPr bwMode="auto">
                <a:xfrm>
                  <a:off x="4570" y="878"/>
                  <a:ext cx="109" cy="53"/>
                </a:xfrm>
                <a:custGeom>
                  <a:avLst/>
                  <a:gdLst>
                    <a:gd name="T0" fmla="*/ 0 w 438"/>
                    <a:gd name="T1" fmla="*/ 0 h 158"/>
                    <a:gd name="T2" fmla="*/ 0 w 438"/>
                    <a:gd name="T3" fmla="*/ 0 h 158"/>
                    <a:gd name="T4" fmla="*/ 0 w 438"/>
                    <a:gd name="T5" fmla="*/ 0 h 158"/>
                    <a:gd name="T6" fmla="*/ 0 w 438"/>
                    <a:gd name="T7" fmla="*/ 0 h 158"/>
                    <a:gd name="T8" fmla="*/ 0 w 438"/>
                    <a:gd name="T9" fmla="*/ 0 h 158"/>
                    <a:gd name="T10" fmla="*/ 0 w 438"/>
                    <a:gd name="T11" fmla="*/ 0 h 158"/>
                    <a:gd name="T12" fmla="*/ 0 w 438"/>
                    <a:gd name="T13" fmla="*/ 0 h 158"/>
                    <a:gd name="T14" fmla="*/ 0 w 438"/>
                    <a:gd name="T15" fmla="*/ 0 h 158"/>
                    <a:gd name="T16" fmla="*/ 0 60000 65536"/>
                    <a:gd name="T17" fmla="*/ 0 60000 65536"/>
                    <a:gd name="T18" fmla="*/ 0 60000 65536"/>
                    <a:gd name="T19" fmla="*/ 0 60000 65536"/>
                    <a:gd name="T20" fmla="*/ 0 60000 65536"/>
                    <a:gd name="T21" fmla="*/ 0 60000 65536"/>
                    <a:gd name="T22" fmla="*/ 0 60000 65536"/>
                    <a:gd name="T23" fmla="*/ 0 60000 65536"/>
                    <a:gd name="T24" fmla="*/ 0 w 438"/>
                    <a:gd name="T25" fmla="*/ 0 h 158"/>
                    <a:gd name="T26" fmla="*/ 438 w 438"/>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8" h="158">
                      <a:moveTo>
                        <a:pt x="0" y="89"/>
                      </a:moveTo>
                      <a:lnTo>
                        <a:pt x="293" y="0"/>
                      </a:lnTo>
                      <a:lnTo>
                        <a:pt x="438" y="27"/>
                      </a:lnTo>
                      <a:lnTo>
                        <a:pt x="64" y="123"/>
                      </a:lnTo>
                      <a:lnTo>
                        <a:pt x="87" y="133"/>
                      </a:lnTo>
                      <a:lnTo>
                        <a:pt x="19" y="158"/>
                      </a:lnTo>
                      <a:lnTo>
                        <a:pt x="0" y="89"/>
                      </a:lnTo>
                      <a:close/>
                    </a:path>
                  </a:pathLst>
                </a:custGeom>
                <a:solidFill>
                  <a:srgbClr val="F5DE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83" name="Freeform 104"/>
                <p:cNvSpPr>
                  <a:spLocks/>
                </p:cNvSpPr>
                <p:nvPr/>
              </p:nvSpPr>
              <p:spPr bwMode="auto">
                <a:xfrm>
                  <a:off x="4993" y="862"/>
                  <a:ext cx="222" cy="108"/>
                </a:xfrm>
                <a:custGeom>
                  <a:avLst/>
                  <a:gdLst>
                    <a:gd name="T0" fmla="*/ 0 w 890"/>
                    <a:gd name="T1" fmla="*/ 0 h 322"/>
                    <a:gd name="T2" fmla="*/ 0 w 890"/>
                    <a:gd name="T3" fmla="*/ 0 h 322"/>
                    <a:gd name="T4" fmla="*/ 0 w 890"/>
                    <a:gd name="T5" fmla="*/ 0 h 322"/>
                    <a:gd name="T6" fmla="*/ 0 w 890"/>
                    <a:gd name="T7" fmla="*/ 0 h 322"/>
                    <a:gd name="T8" fmla="*/ 0 w 890"/>
                    <a:gd name="T9" fmla="*/ 0 h 322"/>
                    <a:gd name="T10" fmla="*/ 0 w 890"/>
                    <a:gd name="T11" fmla="*/ 0 h 322"/>
                    <a:gd name="T12" fmla="*/ 0 w 890"/>
                    <a:gd name="T13" fmla="*/ 0 h 322"/>
                    <a:gd name="T14" fmla="*/ 0 w 890"/>
                    <a:gd name="T15" fmla="*/ 0 h 322"/>
                    <a:gd name="T16" fmla="*/ 0 w 890"/>
                    <a:gd name="T17" fmla="*/ 0 h 322"/>
                    <a:gd name="T18" fmla="*/ 0 w 890"/>
                    <a:gd name="T19" fmla="*/ 0 h 322"/>
                    <a:gd name="T20" fmla="*/ 0 w 890"/>
                    <a:gd name="T21" fmla="*/ 0 h 322"/>
                    <a:gd name="T22" fmla="*/ 0 w 890"/>
                    <a:gd name="T23" fmla="*/ 0 h 322"/>
                    <a:gd name="T24" fmla="*/ 0 w 890"/>
                    <a:gd name="T25" fmla="*/ 0 h 322"/>
                    <a:gd name="T26" fmla="*/ 0 w 890"/>
                    <a:gd name="T27" fmla="*/ 0 h 322"/>
                    <a:gd name="T28" fmla="*/ 0 w 890"/>
                    <a:gd name="T29" fmla="*/ 0 h 322"/>
                    <a:gd name="T30" fmla="*/ 0 w 890"/>
                    <a:gd name="T31" fmla="*/ 0 h 3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0"/>
                    <a:gd name="T49" fmla="*/ 0 h 322"/>
                    <a:gd name="T50" fmla="*/ 890 w 890"/>
                    <a:gd name="T51" fmla="*/ 322 h 3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0" h="322">
                      <a:moveTo>
                        <a:pt x="0" y="17"/>
                      </a:moveTo>
                      <a:lnTo>
                        <a:pt x="300" y="0"/>
                      </a:lnTo>
                      <a:lnTo>
                        <a:pt x="467" y="30"/>
                      </a:lnTo>
                      <a:lnTo>
                        <a:pt x="417" y="62"/>
                      </a:lnTo>
                      <a:lnTo>
                        <a:pt x="417" y="99"/>
                      </a:lnTo>
                      <a:lnTo>
                        <a:pt x="431" y="134"/>
                      </a:lnTo>
                      <a:lnTo>
                        <a:pt x="463" y="161"/>
                      </a:lnTo>
                      <a:lnTo>
                        <a:pt x="498" y="206"/>
                      </a:lnTo>
                      <a:lnTo>
                        <a:pt x="890" y="157"/>
                      </a:lnTo>
                      <a:lnTo>
                        <a:pt x="606" y="322"/>
                      </a:lnTo>
                      <a:lnTo>
                        <a:pt x="476" y="305"/>
                      </a:lnTo>
                      <a:lnTo>
                        <a:pt x="476" y="216"/>
                      </a:lnTo>
                      <a:lnTo>
                        <a:pt x="130" y="144"/>
                      </a:lnTo>
                      <a:lnTo>
                        <a:pt x="8" y="106"/>
                      </a:lnTo>
                      <a:lnTo>
                        <a:pt x="0" y="17"/>
                      </a:lnTo>
                      <a:close/>
                    </a:path>
                  </a:pathLst>
                </a:custGeom>
                <a:solidFill>
                  <a:srgbClr val="F5DE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84" name="Freeform 105"/>
                <p:cNvSpPr>
                  <a:spLocks/>
                </p:cNvSpPr>
                <p:nvPr/>
              </p:nvSpPr>
              <p:spPr bwMode="auto">
                <a:xfrm>
                  <a:off x="4758" y="938"/>
                  <a:ext cx="780" cy="122"/>
                </a:xfrm>
                <a:custGeom>
                  <a:avLst/>
                  <a:gdLst>
                    <a:gd name="T0" fmla="*/ 0 w 3120"/>
                    <a:gd name="T1" fmla="*/ 0 h 367"/>
                    <a:gd name="T2" fmla="*/ 0 w 3120"/>
                    <a:gd name="T3" fmla="*/ 0 h 367"/>
                    <a:gd name="T4" fmla="*/ 0 w 3120"/>
                    <a:gd name="T5" fmla="*/ 0 h 367"/>
                    <a:gd name="T6" fmla="*/ 0 w 3120"/>
                    <a:gd name="T7" fmla="*/ 0 h 367"/>
                    <a:gd name="T8" fmla="*/ 0 w 3120"/>
                    <a:gd name="T9" fmla="*/ 0 h 367"/>
                    <a:gd name="T10" fmla="*/ 0 w 3120"/>
                    <a:gd name="T11" fmla="*/ 0 h 367"/>
                    <a:gd name="T12" fmla="*/ 0 w 3120"/>
                    <a:gd name="T13" fmla="*/ 0 h 367"/>
                    <a:gd name="T14" fmla="*/ 0 w 3120"/>
                    <a:gd name="T15" fmla="*/ 0 h 367"/>
                    <a:gd name="T16" fmla="*/ 0 w 3120"/>
                    <a:gd name="T17" fmla="*/ 0 h 367"/>
                    <a:gd name="T18" fmla="*/ 0 w 3120"/>
                    <a:gd name="T19" fmla="*/ 0 h 367"/>
                    <a:gd name="T20" fmla="*/ 0 w 3120"/>
                    <a:gd name="T21" fmla="*/ 0 h 367"/>
                    <a:gd name="T22" fmla="*/ 0 w 3120"/>
                    <a:gd name="T23" fmla="*/ 0 h 367"/>
                    <a:gd name="T24" fmla="*/ 0 w 3120"/>
                    <a:gd name="T25" fmla="*/ 0 h 367"/>
                    <a:gd name="T26" fmla="*/ 0 w 3120"/>
                    <a:gd name="T27" fmla="*/ 0 h 367"/>
                    <a:gd name="T28" fmla="*/ 0 w 3120"/>
                    <a:gd name="T29" fmla="*/ 0 h 367"/>
                    <a:gd name="T30" fmla="*/ 0 w 3120"/>
                    <a:gd name="T31" fmla="*/ 0 h 367"/>
                    <a:gd name="T32" fmla="*/ 0 w 3120"/>
                    <a:gd name="T33" fmla="*/ 0 h 367"/>
                    <a:gd name="T34" fmla="*/ 0 w 3120"/>
                    <a:gd name="T35" fmla="*/ 0 h 3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20"/>
                    <a:gd name="T55" fmla="*/ 0 h 367"/>
                    <a:gd name="T56" fmla="*/ 3120 w 3120"/>
                    <a:gd name="T57" fmla="*/ 367 h 3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20" h="367">
                      <a:moveTo>
                        <a:pt x="0" y="171"/>
                      </a:moveTo>
                      <a:lnTo>
                        <a:pt x="835" y="360"/>
                      </a:lnTo>
                      <a:lnTo>
                        <a:pt x="1524" y="367"/>
                      </a:lnTo>
                      <a:lnTo>
                        <a:pt x="2224" y="335"/>
                      </a:lnTo>
                      <a:lnTo>
                        <a:pt x="2580" y="298"/>
                      </a:lnTo>
                      <a:lnTo>
                        <a:pt x="3039" y="154"/>
                      </a:lnTo>
                      <a:lnTo>
                        <a:pt x="3120" y="65"/>
                      </a:lnTo>
                      <a:lnTo>
                        <a:pt x="2890" y="19"/>
                      </a:lnTo>
                      <a:lnTo>
                        <a:pt x="2346" y="147"/>
                      </a:lnTo>
                      <a:lnTo>
                        <a:pt x="2049" y="246"/>
                      </a:lnTo>
                      <a:lnTo>
                        <a:pt x="1609" y="177"/>
                      </a:lnTo>
                      <a:lnTo>
                        <a:pt x="1239" y="123"/>
                      </a:lnTo>
                      <a:lnTo>
                        <a:pt x="831" y="205"/>
                      </a:lnTo>
                      <a:lnTo>
                        <a:pt x="449" y="51"/>
                      </a:lnTo>
                      <a:lnTo>
                        <a:pt x="457" y="0"/>
                      </a:lnTo>
                      <a:lnTo>
                        <a:pt x="130" y="95"/>
                      </a:lnTo>
                      <a:lnTo>
                        <a:pt x="0" y="171"/>
                      </a:lnTo>
                      <a:close/>
                    </a:path>
                  </a:pathLst>
                </a:custGeom>
                <a:solidFill>
                  <a:srgbClr val="F5DE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85" name="Freeform 106"/>
                <p:cNvSpPr>
                  <a:spLocks/>
                </p:cNvSpPr>
                <p:nvPr/>
              </p:nvSpPr>
              <p:spPr bwMode="auto">
                <a:xfrm>
                  <a:off x="4824" y="394"/>
                  <a:ext cx="526" cy="448"/>
                </a:xfrm>
                <a:custGeom>
                  <a:avLst/>
                  <a:gdLst>
                    <a:gd name="T0" fmla="*/ 0 w 2105"/>
                    <a:gd name="T1" fmla="*/ 0 h 1344"/>
                    <a:gd name="T2" fmla="*/ 0 w 2105"/>
                    <a:gd name="T3" fmla="*/ 0 h 1344"/>
                    <a:gd name="T4" fmla="*/ 0 w 2105"/>
                    <a:gd name="T5" fmla="*/ 0 h 1344"/>
                    <a:gd name="T6" fmla="*/ 0 w 2105"/>
                    <a:gd name="T7" fmla="*/ 0 h 1344"/>
                    <a:gd name="T8" fmla="*/ 0 w 2105"/>
                    <a:gd name="T9" fmla="*/ 0 h 1344"/>
                    <a:gd name="T10" fmla="*/ 0 w 2105"/>
                    <a:gd name="T11" fmla="*/ 0 h 1344"/>
                    <a:gd name="T12" fmla="*/ 0 w 2105"/>
                    <a:gd name="T13" fmla="*/ 0 h 1344"/>
                    <a:gd name="T14" fmla="*/ 0 w 2105"/>
                    <a:gd name="T15" fmla="*/ 0 h 1344"/>
                    <a:gd name="T16" fmla="*/ 0 w 2105"/>
                    <a:gd name="T17" fmla="*/ 0 h 1344"/>
                    <a:gd name="T18" fmla="*/ 0 w 2105"/>
                    <a:gd name="T19" fmla="*/ 0 h 1344"/>
                    <a:gd name="T20" fmla="*/ 0 w 2105"/>
                    <a:gd name="T21" fmla="*/ 0 h 1344"/>
                    <a:gd name="T22" fmla="*/ 0 w 2105"/>
                    <a:gd name="T23" fmla="*/ 0 h 1344"/>
                    <a:gd name="T24" fmla="*/ 0 w 2105"/>
                    <a:gd name="T25" fmla="*/ 0 h 1344"/>
                    <a:gd name="T26" fmla="*/ 0 w 2105"/>
                    <a:gd name="T27" fmla="*/ 0 h 1344"/>
                    <a:gd name="T28" fmla="*/ 0 w 2105"/>
                    <a:gd name="T29" fmla="*/ 0 h 1344"/>
                    <a:gd name="T30" fmla="*/ 0 w 2105"/>
                    <a:gd name="T31" fmla="*/ 0 h 1344"/>
                    <a:gd name="T32" fmla="*/ 0 w 2105"/>
                    <a:gd name="T33" fmla="*/ 0 h 1344"/>
                    <a:gd name="T34" fmla="*/ 0 w 2105"/>
                    <a:gd name="T35" fmla="*/ 0 h 1344"/>
                    <a:gd name="T36" fmla="*/ 0 w 2105"/>
                    <a:gd name="T37" fmla="*/ 0 h 1344"/>
                    <a:gd name="T38" fmla="*/ 0 w 2105"/>
                    <a:gd name="T39" fmla="*/ 0 h 1344"/>
                    <a:gd name="T40" fmla="*/ 0 w 2105"/>
                    <a:gd name="T41" fmla="*/ 0 h 1344"/>
                    <a:gd name="T42" fmla="*/ 0 w 2105"/>
                    <a:gd name="T43" fmla="*/ 0 h 1344"/>
                    <a:gd name="T44" fmla="*/ 0 w 2105"/>
                    <a:gd name="T45" fmla="*/ 0 h 1344"/>
                    <a:gd name="T46" fmla="*/ 0 w 2105"/>
                    <a:gd name="T47" fmla="*/ 0 h 1344"/>
                    <a:gd name="T48" fmla="*/ 0 w 2105"/>
                    <a:gd name="T49" fmla="*/ 0 h 1344"/>
                    <a:gd name="T50" fmla="*/ 0 w 2105"/>
                    <a:gd name="T51" fmla="*/ 0 h 1344"/>
                    <a:gd name="T52" fmla="*/ 0 w 2105"/>
                    <a:gd name="T53" fmla="*/ 0 h 1344"/>
                    <a:gd name="T54" fmla="*/ 0 w 2105"/>
                    <a:gd name="T55" fmla="*/ 0 h 1344"/>
                    <a:gd name="T56" fmla="*/ 0 w 2105"/>
                    <a:gd name="T57" fmla="*/ 0 h 1344"/>
                    <a:gd name="T58" fmla="*/ 0 w 2105"/>
                    <a:gd name="T59" fmla="*/ 0 h 1344"/>
                    <a:gd name="T60" fmla="*/ 0 w 2105"/>
                    <a:gd name="T61" fmla="*/ 0 h 1344"/>
                    <a:gd name="T62" fmla="*/ 0 w 2105"/>
                    <a:gd name="T63" fmla="*/ 0 h 1344"/>
                    <a:gd name="T64" fmla="*/ 0 w 2105"/>
                    <a:gd name="T65" fmla="*/ 0 h 1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05"/>
                    <a:gd name="T100" fmla="*/ 0 h 1344"/>
                    <a:gd name="T101" fmla="*/ 2105 w 2105"/>
                    <a:gd name="T102" fmla="*/ 1344 h 1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05" h="1344">
                      <a:moveTo>
                        <a:pt x="0" y="535"/>
                      </a:moveTo>
                      <a:lnTo>
                        <a:pt x="89" y="470"/>
                      </a:lnTo>
                      <a:lnTo>
                        <a:pt x="221" y="389"/>
                      </a:lnTo>
                      <a:lnTo>
                        <a:pt x="173" y="378"/>
                      </a:lnTo>
                      <a:lnTo>
                        <a:pt x="161" y="285"/>
                      </a:lnTo>
                      <a:lnTo>
                        <a:pt x="202" y="245"/>
                      </a:lnTo>
                      <a:lnTo>
                        <a:pt x="218" y="172"/>
                      </a:lnTo>
                      <a:lnTo>
                        <a:pt x="283" y="115"/>
                      </a:lnTo>
                      <a:lnTo>
                        <a:pt x="367" y="92"/>
                      </a:lnTo>
                      <a:lnTo>
                        <a:pt x="468" y="60"/>
                      </a:lnTo>
                      <a:lnTo>
                        <a:pt x="543" y="82"/>
                      </a:lnTo>
                      <a:lnTo>
                        <a:pt x="602" y="73"/>
                      </a:lnTo>
                      <a:lnTo>
                        <a:pt x="671" y="82"/>
                      </a:lnTo>
                      <a:lnTo>
                        <a:pt x="707" y="121"/>
                      </a:lnTo>
                      <a:lnTo>
                        <a:pt x="701" y="185"/>
                      </a:lnTo>
                      <a:lnTo>
                        <a:pt x="725" y="212"/>
                      </a:lnTo>
                      <a:lnTo>
                        <a:pt x="734" y="256"/>
                      </a:lnTo>
                      <a:lnTo>
                        <a:pt x="755" y="290"/>
                      </a:lnTo>
                      <a:lnTo>
                        <a:pt x="707" y="342"/>
                      </a:lnTo>
                      <a:lnTo>
                        <a:pt x="718" y="365"/>
                      </a:lnTo>
                      <a:lnTo>
                        <a:pt x="823" y="392"/>
                      </a:lnTo>
                      <a:lnTo>
                        <a:pt x="873" y="389"/>
                      </a:lnTo>
                      <a:lnTo>
                        <a:pt x="931" y="411"/>
                      </a:lnTo>
                      <a:lnTo>
                        <a:pt x="945" y="477"/>
                      </a:lnTo>
                      <a:lnTo>
                        <a:pt x="1044" y="392"/>
                      </a:lnTo>
                      <a:lnTo>
                        <a:pt x="1089" y="374"/>
                      </a:lnTo>
                      <a:lnTo>
                        <a:pt x="1058" y="331"/>
                      </a:lnTo>
                      <a:lnTo>
                        <a:pt x="1053" y="249"/>
                      </a:lnTo>
                      <a:lnTo>
                        <a:pt x="1017" y="230"/>
                      </a:lnTo>
                      <a:lnTo>
                        <a:pt x="1005" y="194"/>
                      </a:lnTo>
                      <a:lnTo>
                        <a:pt x="1029" y="142"/>
                      </a:lnTo>
                      <a:lnTo>
                        <a:pt x="1101" y="89"/>
                      </a:lnTo>
                      <a:lnTo>
                        <a:pt x="1125" y="69"/>
                      </a:lnTo>
                      <a:lnTo>
                        <a:pt x="1172" y="55"/>
                      </a:lnTo>
                      <a:lnTo>
                        <a:pt x="1238" y="21"/>
                      </a:lnTo>
                      <a:lnTo>
                        <a:pt x="1300" y="0"/>
                      </a:lnTo>
                      <a:lnTo>
                        <a:pt x="1396" y="9"/>
                      </a:lnTo>
                      <a:lnTo>
                        <a:pt x="1446" y="9"/>
                      </a:lnTo>
                      <a:lnTo>
                        <a:pt x="1502" y="57"/>
                      </a:lnTo>
                      <a:lnTo>
                        <a:pt x="1547" y="97"/>
                      </a:lnTo>
                      <a:lnTo>
                        <a:pt x="1533" y="157"/>
                      </a:lnTo>
                      <a:lnTo>
                        <a:pt x="1533" y="203"/>
                      </a:lnTo>
                      <a:lnTo>
                        <a:pt x="1556" y="214"/>
                      </a:lnTo>
                      <a:lnTo>
                        <a:pt x="1562" y="239"/>
                      </a:lnTo>
                      <a:lnTo>
                        <a:pt x="1648" y="247"/>
                      </a:lnTo>
                      <a:lnTo>
                        <a:pt x="1760" y="290"/>
                      </a:lnTo>
                      <a:lnTo>
                        <a:pt x="1833" y="303"/>
                      </a:lnTo>
                      <a:lnTo>
                        <a:pt x="1935" y="369"/>
                      </a:lnTo>
                      <a:lnTo>
                        <a:pt x="1957" y="404"/>
                      </a:lnTo>
                      <a:lnTo>
                        <a:pt x="2024" y="479"/>
                      </a:lnTo>
                      <a:lnTo>
                        <a:pt x="2105" y="590"/>
                      </a:lnTo>
                      <a:lnTo>
                        <a:pt x="1452" y="1344"/>
                      </a:lnTo>
                      <a:lnTo>
                        <a:pt x="1336" y="1337"/>
                      </a:lnTo>
                      <a:lnTo>
                        <a:pt x="1283" y="1275"/>
                      </a:lnTo>
                      <a:lnTo>
                        <a:pt x="1309" y="1134"/>
                      </a:lnTo>
                      <a:lnTo>
                        <a:pt x="1293" y="1075"/>
                      </a:lnTo>
                      <a:lnTo>
                        <a:pt x="1168" y="941"/>
                      </a:lnTo>
                      <a:lnTo>
                        <a:pt x="1121" y="879"/>
                      </a:lnTo>
                      <a:lnTo>
                        <a:pt x="1082" y="932"/>
                      </a:lnTo>
                      <a:lnTo>
                        <a:pt x="1070" y="968"/>
                      </a:lnTo>
                      <a:lnTo>
                        <a:pt x="1046" y="1011"/>
                      </a:lnTo>
                      <a:lnTo>
                        <a:pt x="1055" y="1045"/>
                      </a:lnTo>
                      <a:lnTo>
                        <a:pt x="1032" y="1107"/>
                      </a:lnTo>
                      <a:lnTo>
                        <a:pt x="943" y="1160"/>
                      </a:lnTo>
                      <a:lnTo>
                        <a:pt x="784" y="1211"/>
                      </a:lnTo>
                      <a:lnTo>
                        <a:pt x="0" y="5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86" name="Freeform 107"/>
                <p:cNvSpPr>
                  <a:spLocks/>
                </p:cNvSpPr>
                <p:nvPr/>
              </p:nvSpPr>
              <p:spPr bwMode="auto">
                <a:xfrm>
                  <a:off x="4792" y="825"/>
                  <a:ext cx="36" cy="29"/>
                </a:xfrm>
                <a:custGeom>
                  <a:avLst/>
                  <a:gdLst>
                    <a:gd name="T0" fmla="*/ 0 w 145"/>
                    <a:gd name="T1" fmla="*/ 0 h 85"/>
                    <a:gd name="T2" fmla="*/ 0 w 145"/>
                    <a:gd name="T3" fmla="*/ 0 h 85"/>
                    <a:gd name="T4" fmla="*/ 0 w 145"/>
                    <a:gd name="T5" fmla="*/ 0 h 85"/>
                    <a:gd name="T6" fmla="*/ 0 w 145"/>
                    <a:gd name="T7" fmla="*/ 0 h 85"/>
                    <a:gd name="T8" fmla="*/ 0 w 145"/>
                    <a:gd name="T9" fmla="*/ 0 h 85"/>
                    <a:gd name="T10" fmla="*/ 0 w 145"/>
                    <a:gd name="T11" fmla="*/ 0 h 85"/>
                    <a:gd name="T12" fmla="*/ 0 w 145"/>
                    <a:gd name="T13" fmla="*/ 0 h 85"/>
                    <a:gd name="T14" fmla="*/ 0 60000 65536"/>
                    <a:gd name="T15" fmla="*/ 0 60000 65536"/>
                    <a:gd name="T16" fmla="*/ 0 60000 65536"/>
                    <a:gd name="T17" fmla="*/ 0 60000 65536"/>
                    <a:gd name="T18" fmla="*/ 0 60000 65536"/>
                    <a:gd name="T19" fmla="*/ 0 60000 65536"/>
                    <a:gd name="T20" fmla="*/ 0 60000 65536"/>
                    <a:gd name="T21" fmla="*/ 0 w 145"/>
                    <a:gd name="T22" fmla="*/ 0 h 85"/>
                    <a:gd name="T23" fmla="*/ 145 w 145"/>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85">
                      <a:moveTo>
                        <a:pt x="0" y="16"/>
                      </a:moveTo>
                      <a:lnTo>
                        <a:pt x="104" y="0"/>
                      </a:lnTo>
                      <a:lnTo>
                        <a:pt x="128" y="26"/>
                      </a:lnTo>
                      <a:lnTo>
                        <a:pt x="145" y="85"/>
                      </a:lnTo>
                      <a:lnTo>
                        <a:pt x="35" y="57"/>
                      </a:lnTo>
                      <a:lnTo>
                        <a:pt x="0" y="16"/>
                      </a:lnTo>
                      <a:close/>
                    </a:path>
                  </a:pathLst>
                </a:custGeom>
                <a:solidFill>
                  <a:srgbClr val="C2A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87" name="Freeform 108"/>
                <p:cNvSpPr>
                  <a:spLocks/>
                </p:cNvSpPr>
                <p:nvPr/>
              </p:nvSpPr>
              <p:spPr bwMode="auto">
                <a:xfrm>
                  <a:off x="5311" y="905"/>
                  <a:ext cx="23" cy="30"/>
                </a:xfrm>
                <a:custGeom>
                  <a:avLst/>
                  <a:gdLst>
                    <a:gd name="T0" fmla="*/ 0 w 90"/>
                    <a:gd name="T1" fmla="*/ 0 h 89"/>
                    <a:gd name="T2" fmla="*/ 0 w 90"/>
                    <a:gd name="T3" fmla="*/ 0 h 89"/>
                    <a:gd name="T4" fmla="*/ 0 w 90"/>
                    <a:gd name="T5" fmla="*/ 0 h 89"/>
                    <a:gd name="T6" fmla="*/ 0 w 90"/>
                    <a:gd name="T7" fmla="*/ 0 h 89"/>
                    <a:gd name="T8" fmla="*/ 0 w 90"/>
                    <a:gd name="T9" fmla="*/ 0 h 89"/>
                    <a:gd name="T10" fmla="*/ 0 w 90"/>
                    <a:gd name="T11" fmla="*/ 0 h 89"/>
                    <a:gd name="T12" fmla="*/ 0 w 90"/>
                    <a:gd name="T13" fmla="*/ 0 h 89"/>
                    <a:gd name="T14" fmla="*/ 0 w 90"/>
                    <a:gd name="T15" fmla="*/ 0 h 89"/>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89"/>
                    <a:gd name="T26" fmla="*/ 90 w 90"/>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89">
                      <a:moveTo>
                        <a:pt x="90" y="5"/>
                      </a:moveTo>
                      <a:lnTo>
                        <a:pt x="57" y="0"/>
                      </a:lnTo>
                      <a:lnTo>
                        <a:pt x="18" y="27"/>
                      </a:lnTo>
                      <a:lnTo>
                        <a:pt x="0" y="70"/>
                      </a:lnTo>
                      <a:lnTo>
                        <a:pt x="36" y="89"/>
                      </a:lnTo>
                      <a:lnTo>
                        <a:pt x="61" y="26"/>
                      </a:lnTo>
                      <a:lnTo>
                        <a:pt x="90" y="5"/>
                      </a:lnTo>
                      <a:close/>
                    </a:path>
                  </a:pathLst>
                </a:custGeom>
                <a:solidFill>
                  <a:srgbClr val="FFE0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88" name="Freeform 109"/>
                <p:cNvSpPr>
                  <a:spLocks/>
                </p:cNvSpPr>
                <p:nvPr/>
              </p:nvSpPr>
              <p:spPr bwMode="auto">
                <a:xfrm>
                  <a:off x="4883" y="888"/>
                  <a:ext cx="471" cy="156"/>
                </a:xfrm>
                <a:custGeom>
                  <a:avLst/>
                  <a:gdLst>
                    <a:gd name="T0" fmla="*/ 0 w 1883"/>
                    <a:gd name="T1" fmla="*/ 0 h 470"/>
                    <a:gd name="T2" fmla="*/ 0 w 1883"/>
                    <a:gd name="T3" fmla="*/ 0 h 470"/>
                    <a:gd name="T4" fmla="*/ 0 w 1883"/>
                    <a:gd name="T5" fmla="*/ 0 h 470"/>
                    <a:gd name="T6" fmla="*/ 0 w 1883"/>
                    <a:gd name="T7" fmla="*/ 0 h 470"/>
                    <a:gd name="T8" fmla="*/ 0 w 1883"/>
                    <a:gd name="T9" fmla="*/ 0 h 470"/>
                    <a:gd name="T10" fmla="*/ 0 w 1883"/>
                    <a:gd name="T11" fmla="*/ 0 h 470"/>
                    <a:gd name="T12" fmla="*/ 0 w 1883"/>
                    <a:gd name="T13" fmla="*/ 0 h 470"/>
                    <a:gd name="T14" fmla="*/ 0 w 1883"/>
                    <a:gd name="T15" fmla="*/ 0 h 470"/>
                    <a:gd name="T16" fmla="*/ 0 w 1883"/>
                    <a:gd name="T17" fmla="*/ 0 h 470"/>
                    <a:gd name="T18" fmla="*/ 0 w 1883"/>
                    <a:gd name="T19" fmla="*/ 0 h 470"/>
                    <a:gd name="T20" fmla="*/ 0 w 1883"/>
                    <a:gd name="T21" fmla="*/ 0 h 470"/>
                    <a:gd name="T22" fmla="*/ 0 w 1883"/>
                    <a:gd name="T23" fmla="*/ 0 h 470"/>
                    <a:gd name="T24" fmla="*/ 0 w 1883"/>
                    <a:gd name="T25" fmla="*/ 0 h 470"/>
                    <a:gd name="T26" fmla="*/ 0 w 1883"/>
                    <a:gd name="T27" fmla="*/ 0 h 470"/>
                    <a:gd name="T28" fmla="*/ 0 w 1883"/>
                    <a:gd name="T29" fmla="*/ 0 h 470"/>
                    <a:gd name="T30" fmla="*/ 0 w 1883"/>
                    <a:gd name="T31" fmla="*/ 0 h 470"/>
                    <a:gd name="T32" fmla="*/ 0 w 1883"/>
                    <a:gd name="T33" fmla="*/ 0 h 470"/>
                    <a:gd name="T34" fmla="*/ 0 w 1883"/>
                    <a:gd name="T35" fmla="*/ 0 h 470"/>
                    <a:gd name="T36" fmla="*/ 0 w 1883"/>
                    <a:gd name="T37" fmla="*/ 0 h 470"/>
                    <a:gd name="T38" fmla="*/ 0 w 1883"/>
                    <a:gd name="T39" fmla="*/ 0 h 470"/>
                    <a:gd name="T40" fmla="*/ 0 w 1883"/>
                    <a:gd name="T41" fmla="*/ 0 h 470"/>
                    <a:gd name="T42" fmla="*/ 0 w 1883"/>
                    <a:gd name="T43" fmla="*/ 0 h 470"/>
                    <a:gd name="T44" fmla="*/ 0 w 1883"/>
                    <a:gd name="T45" fmla="*/ 0 h 470"/>
                    <a:gd name="T46" fmla="*/ 0 w 1883"/>
                    <a:gd name="T47" fmla="*/ 0 h 4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83"/>
                    <a:gd name="T73" fmla="*/ 0 h 470"/>
                    <a:gd name="T74" fmla="*/ 1883 w 1883"/>
                    <a:gd name="T75" fmla="*/ 470 h 4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83" h="470">
                      <a:moveTo>
                        <a:pt x="0" y="228"/>
                      </a:moveTo>
                      <a:lnTo>
                        <a:pt x="80" y="337"/>
                      </a:lnTo>
                      <a:lnTo>
                        <a:pt x="494" y="470"/>
                      </a:lnTo>
                      <a:lnTo>
                        <a:pt x="917" y="401"/>
                      </a:lnTo>
                      <a:lnTo>
                        <a:pt x="874" y="328"/>
                      </a:lnTo>
                      <a:lnTo>
                        <a:pt x="1039" y="355"/>
                      </a:lnTo>
                      <a:lnTo>
                        <a:pt x="1369" y="460"/>
                      </a:lnTo>
                      <a:lnTo>
                        <a:pt x="1520" y="464"/>
                      </a:lnTo>
                      <a:lnTo>
                        <a:pt x="1617" y="429"/>
                      </a:lnTo>
                      <a:lnTo>
                        <a:pt x="1811" y="303"/>
                      </a:lnTo>
                      <a:lnTo>
                        <a:pt x="1883" y="287"/>
                      </a:lnTo>
                      <a:lnTo>
                        <a:pt x="1858" y="200"/>
                      </a:lnTo>
                      <a:lnTo>
                        <a:pt x="1561" y="94"/>
                      </a:lnTo>
                      <a:lnTo>
                        <a:pt x="1510" y="41"/>
                      </a:lnTo>
                      <a:lnTo>
                        <a:pt x="1318" y="0"/>
                      </a:lnTo>
                      <a:lnTo>
                        <a:pt x="1149" y="16"/>
                      </a:lnTo>
                      <a:lnTo>
                        <a:pt x="955" y="126"/>
                      </a:lnTo>
                      <a:lnTo>
                        <a:pt x="1052" y="132"/>
                      </a:lnTo>
                      <a:lnTo>
                        <a:pt x="1301" y="106"/>
                      </a:lnTo>
                      <a:lnTo>
                        <a:pt x="1047" y="229"/>
                      </a:lnTo>
                      <a:lnTo>
                        <a:pt x="870" y="225"/>
                      </a:lnTo>
                      <a:lnTo>
                        <a:pt x="448" y="325"/>
                      </a:lnTo>
                      <a:lnTo>
                        <a:pt x="0" y="228"/>
                      </a:lnTo>
                      <a:close/>
                    </a:path>
                  </a:pathLst>
                </a:custGeom>
                <a:solidFill>
                  <a:srgbClr val="C2A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89" name="Freeform 110"/>
                <p:cNvSpPr>
                  <a:spLocks/>
                </p:cNvSpPr>
                <p:nvPr/>
              </p:nvSpPr>
              <p:spPr bwMode="auto">
                <a:xfrm>
                  <a:off x="4591" y="890"/>
                  <a:ext cx="264" cy="112"/>
                </a:xfrm>
                <a:custGeom>
                  <a:avLst/>
                  <a:gdLst>
                    <a:gd name="T0" fmla="*/ 0 w 1055"/>
                    <a:gd name="T1" fmla="*/ 0 h 336"/>
                    <a:gd name="T2" fmla="*/ 0 w 1055"/>
                    <a:gd name="T3" fmla="*/ 0 h 336"/>
                    <a:gd name="T4" fmla="*/ 0 w 1055"/>
                    <a:gd name="T5" fmla="*/ 0 h 336"/>
                    <a:gd name="T6" fmla="*/ 0 w 1055"/>
                    <a:gd name="T7" fmla="*/ 0 h 336"/>
                    <a:gd name="T8" fmla="*/ 0 w 1055"/>
                    <a:gd name="T9" fmla="*/ 0 h 336"/>
                    <a:gd name="T10" fmla="*/ 0 w 1055"/>
                    <a:gd name="T11" fmla="*/ 0 h 336"/>
                    <a:gd name="T12" fmla="*/ 0 w 1055"/>
                    <a:gd name="T13" fmla="*/ 0 h 336"/>
                    <a:gd name="T14" fmla="*/ 0 w 1055"/>
                    <a:gd name="T15" fmla="*/ 0 h 336"/>
                    <a:gd name="T16" fmla="*/ 0 w 1055"/>
                    <a:gd name="T17" fmla="*/ 0 h 336"/>
                    <a:gd name="T18" fmla="*/ 0 w 1055"/>
                    <a:gd name="T19" fmla="*/ 0 h 336"/>
                    <a:gd name="T20" fmla="*/ 0 w 1055"/>
                    <a:gd name="T21" fmla="*/ 0 h 336"/>
                    <a:gd name="T22" fmla="*/ 0 w 1055"/>
                    <a:gd name="T23" fmla="*/ 0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5"/>
                    <a:gd name="T37" fmla="*/ 0 h 336"/>
                    <a:gd name="T38" fmla="*/ 1055 w 1055"/>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5" h="336">
                      <a:moveTo>
                        <a:pt x="428" y="0"/>
                      </a:moveTo>
                      <a:lnTo>
                        <a:pt x="79" y="91"/>
                      </a:lnTo>
                      <a:lnTo>
                        <a:pt x="409" y="224"/>
                      </a:lnTo>
                      <a:lnTo>
                        <a:pt x="46" y="107"/>
                      </a:lnTo>
                      <a:lnTo>
                        <a:pt x="0" y="124"/>
                      </a:lnTo>
                      <a:lnTo>
                        <a:pt x="583" y="336"/>
                      </a:lnTo>
                      <a:lnTo>
                        <a:pt x="857" y="196"/>
                      </a:lnTo>
                      <a:lnTo>
                        <a:pt x="1055" y="118"/>
                      </a:lnTo>
                      <a:lnTo>
                        <a:pt x="822" y="44"/>
                      </a:lnTo>
                      <a:lnTo>
                        <a:pt x="642" y="14"/>
                      </a:lnTo>
                      <a:lnTo>
                        <a:pt x="428" y="0"/>
                      </a:lnTo>
                      <a:close/>
                    </a:path>
                  </a:pathLst>
                </a:custGeom>
                <a:solidFill>
                  <a:srgbClr val="FF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90" name="Freeform 111"/>
                <p:cNvSpPr>
                  <a:spLocks/>
                </p:cNvSpPr>
                <p:nvPr/>
              </p:nvSpPr>
              <p:spPr bwMode="auto">
                <a:xfrm>
                  <a:off x="5128" y="910"/>
                  <a:ext cx="221" cy="119"/>
                </a:xfrm>
                <a:custGeom>
                  <a:avLst/>
                  <a:gdLst>
                    <a:gd name="T0" fmla="*/ 0 w 881"/>
                    <a:gd name="T1" fmla="*/ 0 h 357"/>
                    <a:gd name="T2" fmla="*/ 0 w 881"/>
                    <a:gd name="T3" fmla="*/ 0 h 357"/>
                    <a:gd name="T4" fmla="*/ 0 w 881"/>
                    <a:gd name="T5" fmla="*/ 0 h 357"/>
                    <a:gd name="T6" fmla="*/ 0 w 881"/>
                    <a:gd name="T7" fmla="*/ 0 h 357"/>
                    <a:gd name="T8" fmla="*/ 0 w 881"/>
                    <a:gd name="T9" fmla="*/ 0 h 357"/>
                    <a:gd name="T10" fmla="*/ 0 w 881"/>
                    <a:gd name="T11" fmla="*/ 0 h 357"/>
                    <a:gd name="T12" fmla="*/ 0 w 881"/>
                    <a:gd name="T13" fmla="*/ 0 h 357"/>
                    <a:gd name="T14" fmla="*/ 0 w 881"/>
                    <a:gd name="T15" fmla="*/ 0 h 357"/>
                    <a:gd name="T16" fmla="*/ 0 w 881"/>
                    <a:gd name="T17" fmla="*/ 0 h 357"/>
                    <a:gd name="T18" fmla="*/ 0 w 881"/>
                    <a:gd name="T19" fmla="*/ 0 h 357"/>
                    <a:gd name="T20" fmla="*/ 0 w 881"/>
                    <a:gd name="T21" fmla="*/ 0 h 357"/>
                    <a:gd name="T22" fmla="*/ 0 w 881"/>
                    <a:gd name="T23" fmla="*/ 0 h 357"/>
                    <a:gd name="T24" fmla="*/ 0 w 881"/>
                    <a:gd name="T25" fmla="*/ 0 h 357"/>
                    <a:gd name="T26" fmla="*/ 0 w 881"/>
                    <a:gd name="T27" fmla="*/ 0 h 357"/>
                    <a:gd name="T28" fmla="*/ 0 w 881"/>
                    <a:gd name="T29" fmla="*/ 0 h 357"/>
                    <a:gd name="T30" fmla="*/ 0 w 881"/>
                    <a:gd name="T31" fmla="*/ 0 h 3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1"/>
                    <a:gd name="T49" fmla="*/ 0 h 357"/>
                    <a:gd name="T50" fmla="*/ 881 w 881"/>
                    <a:gd name="T51" fmla="*/ 357 h 3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1" h="357">
                      <a:moveTo>
                        <a:pt x="46" y="135"/>
                      </a:moveTo>
                      <a:lnTo>
                        <a:pt x="101" y="145"/>
                      </a:lnTo>
                      <a:lnTo>
                        <a:pt x="396" y="0"/>
                      </a:lnTo>
                      <a:lnTo>
                        <a:pt x="737" y="47"/>
                      </a:lnTo>
                      <a:lnTo>
                        <a:pt x="859" y="148"/>
                      </a:lnTo>
                      <a:lnTo>
                        <a:pt x="881" y="170"/>
                      </a:lnTo>
                      <a:lnTo>
                        <a:pt x="776" y="212"/>
                      </a:lnTo>
                      <a:lnTo>
                        <a:pt x="653" y="287"/>
                      </a:lnTo>
                      <a:lnTo>
                        <a:pt x="560" y="357"/>
                      </a:lnTo>
                      <a:lnTo>
                        <a:pt x="467" y="353"/>
                      </a:lnTo>
                      <a:lnTo>
                        <a:pt x="316" y="302"/>
                      </a:lnTo>
                      <a:lnTo>
                        <a:pt x="0" y="225"/>
                      </a:lnTo>
                      <a:lnTo>
                        <a:pt x="4" y="167"/>
                      </a:lnTo>
                      <a:lnTo>
                        <a:pt x="20" y="135"/>
                      </a:lnTo>
                      <a:lnTo>
                        <a:pt x="46" y="135"/>
                      </a:lnTo>
                      <a:close/>
                    </a:path>
                  </a:pathLst>
                </a:custGeom>
                <a:solidFill>
                  <a:srgbClr val="FFF7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91" name="Freeform 112"/>
                <p:cNvSpPr>
                  <a:spLocks/>
                </p:cNvSpPr>
                <p:nvPr/>
              </p:nvSpPr>
              <p:spPr bwMode="auto">
                <a:xfrm>
                  <a:off x="4987" y="841"/>
                  <a:ext cx="108" cy="31"/>
                </a:xfrm>
                <a:custGeom>
                  <a:avLst/>
                  <a:gdLst>
                    <a:gd name="T0" fmla="*/ 0 w 432"/>
                    <a:gd name="T1" fmla="*/ 0 h 93"/>
                    <a:gd name="T2" fmla="*/ 0 w 432"/>
                    <a:gd name="T3" fmla="*/ 0 h 93"/>
                    <a:gd name="T4" fmla="*/ 0 w 432"/>
                    <a:gd name="T5" fmla="*/ 0 h 93"/>
                    <a:gd name="T6" fmla="*/ 0 w 432"/>
                    <a:gd name="T7" fmla="*/ 0 h 93"/>
                    <a:gd name="T8" fmla="*/ 0 w 432"/>
                    <a:gd name="T9" fmla="*/ 0 h 93"/>
                    <a:gd name="T10" fmla="*/ 0 w 432"/>
                    <a:gd name="T11" fmla="*/ 0 h 93"/>
                    <a:gd name="T12" fmla="*/ 0 60000 65536"/>
                    <a:gd name="T13" fmla="*/ 0 60000 65536"/>
                    <a:gd name="T14" fmla="*/ 0 60000 65536"/>
                    <a:gd name="T15" fmla="*/ 0 60000 65536"/>
                    <a:gd name="T16" fmla="*/ 0 60000 65536"/>
                    <a:gd name="T17" fmla="*/ 0 60000 65536"/>
                    <a:gd name="T18" fmla="*/ 0 w 432"/>
                    <a:gd name="T19" fmla="*/ 0 h 93"/>
                    <a:gd name="T20" fmla="*/ 432 w 432"/>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432" h="93">
                      <a:moveTo>
                        <a:pt x="23" y="93"/>
                      </a:moveTo>
                      <a:lnTo>
                        <a:pt x="432" y="58"/>
                      </a:lnTo>
                      <a:lnTo>
                        <a:pt x="56" y="0"/>
                      </a:lnTo>
                      <a:lnTo>
                        <a:pt x="0" y="16"/>
                      </a:lnTo>
                      <a:lnTo>
                        <a:pt x="23" y="93"/>
                      </a:lnTo>
                      <a:close/>
                    </a:path>
                  </a:pathLst>
                </a:custGeom>
                <a:solidFill>
                  <a:srgbClr val="C2A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92" name="Freeform 113"/>
                <p:cNvSpPr>
                  <a:spLocks/>
                </p:cNvSpPr>
                <p:nvPr/>
              </p:nvSpPr>
              <p:spPr bwMode="auto">
                <a:xfrm>
                  <a:off x="5336" y="942"/>
                  <a:ext cx="191" cy="71"/>
                </a:xfrm>
                <a:custGeom>
                  <a:avLst/>
                  <a:gdLst>
                    <a:gd name="T0" fmla="*/ 0 w 764"/>
                    <a:gd name="T1" fmla="*/ 0 h 213"/>
                    <a:gd name="T2" fmla="*/ 0 w 764"/>
                    <a:gd name="T3" fmla="*/ 0 h 213"/>
                    <a:gd name="T4" fmla="*/ 0 w 764"/>
                    <a:gd name="T5" fmla="*/ 0 h 213"/>
                    <a:gd name="T6" fmla="*/ 0 w 764"/>
                    <a:gd name="T7" fmla="*/ 0 h 213"/>
                    <a:gd name="T8" fmla="*/ 0 w 764"/>
                    <a:gd name="T9" fmla="*/ 0 h 213"/>
                    <a:gd name="T10" fmla="*/ 0 w 764"/>
                    <a:gd name="T11" fmla="*/ 0 h 213"/>
                    <a:gd name="T12" fmla="*/ 0 w 764"/>
                    <a:gd name="T13" fmla="*/ 0 h 213"/>
                    <a:gd name="T14" fmla="*/ 0 w 764"/>
                    <a:gd name="T15" fmla="*/ 0 h 213"/>
                    <a:gd name="T16" fmla="*/ 0 w 764"/>
                    <a:gd name="T17" fmla="*/ 0 h 213"/>
                    <a:gd name="T18" fmla="*/ 0 w 764"/>
                    <a:gd name="T19" fmla="*/ 0 h 213"/>
                    <a:gd name="T20" fmla="*/ 0 w 764"/>
                    <a:gd name="T21" fmla="*/ 0 h 213"/>
                    <a:gd name="T22" fmla="*/ 0 w 764"/>
                    <a:gd name="T23" fmla="*/ 0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4"/>
                    <a:gd name="T37" fmla="*/ 0 h 213"/>
                    <a:gd name="T38" fmla="*/ 764 w 764"/>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4" h="213">
                      <a:moveTo>
                        <a:pt x="72" y="123"/>
                      </a:moveTo>
                      <a:lnTo>
                        <a:pt x="0" y="139"/>
                      </a:lnTo>
                      <a:lnTo>
                        <a:pt x="56" y="180"/>
                      </a:lnTo>
                      <a:lnTo>
                        <a:pt x="223" y="213"/>
                      </a:lnTo>
                      <a:lnTo>
                        <a:pt x="431" y="187"/>
                      </a:lnTo>
                      <a:lnTo>
                        <a:pt x="562" y="90"/>
                      </a:lnTo>
                      <a:lnTo>
                        <a:pt x="764" y="39"/>
                      </a:lnTo>
                      <a:lnTo>
                        <a:pt x="592" y="0"/>
                      </a:lnTo>
                      <a:lnTo>
                        <a:pt x="528" y="22"/>
                      </a:lnTo>
                      <a:lnTo>
                        <a:pt x="318" y="139"/>
                      </a:lnTo>
                      <a:lnTo>
                        <a:pt x="72" y="123"/>
                      </a:lnTo>
                      <a:close/>
                    </a:path>
                  </a:pathLst>
                </a:custGeom>
                <a:solidFill>
                  <a:srgbClr val="C2A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93" name="Freeform 114"/>
                <p:cNvSpPr>
                  <a:spLocks/>
                </p:cNvSpPr>
                <p:nvPr/>
              </p:nvSpPr>
              <p:spPr bwMode="auto">
                <a:xfrm>
                  <a:off x="4825" y="808"/>
                  <a:ext cx="281" cy="186"/>
                </a:xfrm>
                <a:custGeom>
                  <a:avLst/>
                  <a:gdLst>
                    <a:gd name="T0" fmla="*/ 0 w 1123"/>
                    <a:gd name="T1" fmla="*/ 0 h 557"/>
                    <a:gd name="T2" fmla="*/ 0 w 1123"/>
                    <a:gd name="T3" fmla="*/ 0 h 557"/>
                    <a:gd name="T4" fmla="*/ 0 w 1123"/>
                    <a:gd name="T5" fmla="*/ 0 h 557"/>
                    <a:gd name="T6" fmla="*/ 0 w 1123"/>
                    <a:gd name="T7" fmla="*/ 0 h 557"/>
                    <a:gd name="T8" fmla="*/ 0 w 1123"/>
                    <a:gd name="T9" fmla="*/ 0 h 557"/>
                    <a:gd name="T10" fmla="*/ 0 w 1123"/>
                    <a:gd name="T11" fmla="*/ 0 h 557"/>
                    <a:gd name="T12" fmla="*/ 0 w 1123"/>
                    <a:gd name="T13" fmla="*/ 0 h 557"/>
                    <a:gd name="T14" fmla="*/ 0 w 1123"/>
                    <a:gd name="T15" fmla="*/ 0 h 557"/>
                    <a:gd name="T16" fmla="*/ 0 w 1123"/>
                    <a:gd name="T17" fmla="*/ 0 h 557"/>
                    <a:gd name="T18" fmla="*/ 0 w 1123"/>
                    <a:gd name="T19" fmla="*/ 0 h 557"/>
                    <a:gd name="T20" fmla="*/ 0 w 1123"/>
                    <a:gd name="T21" fmla="*/ 0 h 5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3"/>
                    <a:gd name="T34" fmla="*/ 0 h 557"/>
                    <a:gd name="T35" fmla="*/ 1123 w 1123"/>
                    <a:gd name="T36" fmla="*/ 557 h 5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3" h="557">
                      <a:moveTo>
                        <a:pt x="540" y="128"/>
                      </a:moveTo>
                      <a:lnTo>
                        <a:pt x="603" y="115"/>
                      </a:lnTo>
                      <a:lnTo>
                        <a:pt x="736" y="444"/>
                      </a:lnTo>
                      <a:lnTo>
                        <a:pt x="1123" y="396"/>
                      </a:lnTo>
                      <a:lnTo>
                        <a:pt x="713" y="557"/>
                      </a:lnTo>
                      <a:lnTo>
                        <a:pt x="570" y="512"/>
                      </a:lnTo>
                      <a:lnTo>
                        <a:pt x="0" y="22"/>
                      </a:lnTo>
                      <a:lnTo>
                        <a:pt x="75" y="0"/>
                      </a:lnTo>
                      <a:lnTo>
                        <a:pt x="578" y="80"/>
                      </a:lnTo>
                      <a:lnTo>
                        <a:pt x="540" y="128"/>
                      </a:lnTo>
                      <a:close/>
                    </a:path>
                  </a:pathLst>
                </a:custGeom>
                <a:solidFill>
                  <a:srgbClr val="DADA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94" name="Freeform 115"/>
                <p:cNvSpPr>
                  <a:spLocks/>
                </p:cNvSpPr>
                <p:nvPr/>
              </p:nvSpPr>
              <p:spPr bwMode="auto">
                <a:xfrm>
                  <a:off x="4825" y="816"/>
                  <a:ext cx="286" cy="200"/>
                </a:xfrm>
                <a:custGeom>
                  <a:avLst/>
                  <a:gdLst>
                    <a:gd name="T0" fmla="*/ 0 w 1144"/>
                    <a:gd name="T1" fmla="*/ 0 h 602"/>
                    <a:gd name="T2" fmla="*/ 0 w 1144"/>
                    <a:gd name="T3" fmla="*/ 0 h 602"/>
                    <a:gd name="T4" fmla="*/ 0 w 1144"/>
                    <a:gd name="T5" fmla="*/ 0 h 602"/>
                    <a:gd name="T6" fmla="*/ 0 w 1144"/>
                    <a:gd name="T7" fmla="*/ 0 h 602"/>
                    <a:gd name="T8" fmla="*/ 0 w 1144"/>
                    <a:gd name="T9" fmla="*/ 0 h 602"/>
                    <a:gd name="T10" fmla="*/ 0 w 1144"/>
                    <a:gd name="T11" fmla="*/ 0 h 602"/>
                    <a:gd name="T12" fmla="*/ 0 w 1144"/>
                    <a:gd name="T13" fmla="*/ 0 h 602"/>
                    <a:gd name="T14" fmla="*/ 0 w 1144"/>
                    <a:gd name="T15" fmla="*/ 0 h 602"/>
                    <a:gd name="T16" fmla="*/ 0 w 1144"/>
                    <a:gd name="T17" fmla="*/ 0 h 602"/>
                    <a:gd name="T18" fmla="*/ 0 w 1144"/>
                    <a:gd name="T19" fmla="*/ 0 h 602"/>
                    <a:gd name="T20" fmla="*/ 0 w 1144"/>
                    <a:gd name="T21" fmla="*/ 0 h 602"/>
                    <a:gd name="T22" fmla="*/ 0 w 1144"/>
                    <a:gd name="T23" fmla="*/ 0 h 602"/>
                    <a:gd name="T24" fmla="*/ 0 w 1144"/>
                    <a:gd name="T25" fmla="*/ 0 h 6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4"/>
                    <a:gd name="T40" fmla="*/ 0 h 602"/>
                    <a:gd name="T41" fmla="*/ 1144 w 1144"/>
                    <a:gd name="T42" fmla="*/ 602 h 6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4" h="602">
                      <a:moveTo>
                        <a:pt x="0" y="0"/>
                      </a:moveTo>
                      <a:lnTo>
                        <a:pt x="540" y="106"/>
                      </a:lnTo>
                      <a:lnTo>
                        <a:pt x="659" y="496"/>
                      </a:lnTo>
                      <a:lnTo>
                        <a:pt x="760" y="476"/>
                      </a:lnTo>
                      <a:lnTo>
                        <a:pt x="772" y="500"/>
                      </a:lnTo>
                      <a:lnTo>
                        <a:pt x="1123" y="374"/>
                      </a:lnTo>
                      <a:lnTo>
                        <a:pt x="1144" y="445"/>
                      </a:lnTo>
                      <a:lnTo>
                        <a:pt x="721" y="602"/>
                      </a:lnTo>
                      <a:lnTo>
                        <a:pt x="231" y="444"/>
                      </a:lnTo>
                      <a:lnTo>
                        <a:pt x="230" y="374"/>
                      </a:lnTo>
                      <a:lnTo>
                        <a:pt x="106" y="328"/>
                      </a:lnTo>
                      <a:lnTo>
                        <a:pt x="0" y="0"/>
                      </a:lnTo>
                      <a:close/>
                    </a:path>
                  </a:pathLst>
                </a:custGeom>
                <a:solidFill>
                  <a:srgbClr val="A8A8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95" name="Freeform 116"/>
                <p:cNvSpPr>
                  <a:spLocks/>
                </p:cNvSpPr>
                <p:nvPr/>
              </p:nvSpPr>
              <p:spPr bwMode="auto">
                <a:xfrm>
                  <a:off x="5311" y="589"/>
                  <a:ext cx="128" cy="107"/>
                </a:xfrm>
                <a:custGeom>
                  <a:avLst/>
                  <a:gdLst>
                    <a:gd name="T0" fmla="*/ 0 w 513"/>
                    <a:gd name="T1" fmla="*/ 0 h 323"/>
                    <a:gd name="T2" fmla="*/ 0 w 513"/>
                    <a:gd name="T3" fmla="*/ 0 h 323"/>
                    <a:gd name="T4" fmla="*/ 0 w 513"/>
                    <a:gd name="T5" fmla="*/ 0 h 323"/>
                    <a:gd name="T6" fmla="*/ 0 w 513"/>
                    <a:gd name="T7" fmla="*/ 0 h 323"/>
                    <a:gd name="T8" fmla="*/ 0 w 513"/>
                    <a:gd name="T9" fmla="*/ 0 h 323"/>
                    <a:gd name="T10" fmla="*/ 0 w 513"/>
                    <a:gd name="T11" fmla="*/ 0 h 323"/>
                    <a:gd name="T12" fmla="*/ 0 w 513"/>
                    <a:gd name="T13" fmla="*/ 0 h 323"/>
                    <a:gd name="T14" fmla="*/ 0 w 513"/>
                    <a:gd name="T15" fmla="*/ 0 h 323"/>
                    <a:gd name="T16" fmla="*/ 0 w 513"/>
                    <a:gd name="T17" fmla="*/ 0 h 323"/>
                    <a:gd name="T18" fmla="*/ 0 w 513"/>
                    <a:gd name="T19" fmla="*/ 0 h 323"/>
                    <a:gd name="T20" fmla="*/ 0 w 513"/>
                    <a:gd name="T21" fmla="*/ 0 h 323"/>
                    <a:gd name="T22" fmla="*/ 0 w 513"/>
                    <a:gd name="T23" fmla="*/ 0 h 323"/>
                    <a:gd name="T24" fmla="*/ 0 w 513"/>
                    <a:gd name="T25" fmla="*/ 0 h 323"/>
                    <a:gd name="T26" fmla="*/ 0 w 513"/>
                    <a:gd name="T27" fmla="*/ 0 h 323"/>
                    <a:gd name="T28" fmla="*/ 0 w 513"/>
                    <a:gd name="T29" fmla="*/ 0 h 323"/>
                    <a:gd name="T30" fmla="*/ 0 w 513"/>
                    <a:gd name="T31" fmla="*/ 0 h 323"/>
                    <a:gd name="T32" fmla="*/ 0 w 513"/>
                    <a:gd name="T33" fmla="*/ 0 h 323"/>
                    <a:gd name="T34" fmla="*/ 0 w 513"/>
                    <a:gd name="T35" fmla="*/ 0 h 323"/>
                    <a:gd name="T36" fmla="*/ 0 w 513"/>
                    <a:gd name="T37" fmla="*/ 0 h 323"/>
                    <a:gd name="T38" fmla="*/ 0 w 513"/>
                    <a:gd name="T39" fmla="*/ 0 h 323"/>
                    <a:gd name="T40" fmla="*/ 0 w 513"/>
                    <a:gd name="T41" fmla="*/ 0 h 323"/>
                    <a:gd name="T42" fmla="*/ 0 w 513"/>
                    <a:gd name="T43" fmla="*/ 0 h 323"/>
                    <a:gd name="T44" fmla="*/ 0 w 513"/>
                    <a:gd name="T45" fmla="*/ 0 h 323"/>
                    <a:gd name="T46" fmla="*/ 0 w 513"/>
                    <a:gd name="T47" fmla="*/ 0 h 323"/>
                    <a:gd name="T48" fmla="*/ 0 w 513"/>
                    <a:gd name="T49" fmla="*/ 0 h 323"/>
                    <a:gd name="T50" fmla="*/ 0 w 513"/>
                    <a:gd name="T51" fmla="*/ 0 h 323"/>
                    <a:gd name="T52" fmla="*/ 0 w 513"/>
                    <a:gd name="T53" fmla="*/ 0 h 323"/>
                    <a:gd name="T54" fmla="*/ 0 w 513"/>
                    <a:gd name="T55" fmla="*/ 0 h 323"/>
                    <a:gd name="T56" fmla="*/ 0 w 513"/>
                    <a:gd name="T57" fmla="*/ 0 h 323"/>
                    <a:gd name="T58" fmla="*/ 0 w 513"/>
                    <a:gd name="T59" fmla="*/ 0 h 323"/>
                    <a:gd name="T60" fmla="*/ 0 w 513"/>
                    <a:gd name="T61" fmla="*/ 0 h 323"/>
                    <a:gd name="T62" fmla="*/ 0 w 513"/>
                    <a:gd name="T63" fmla="*/ 0 h 323"/>
                    <a:gd name="T64" fmla="*/ 0 w 513"/>
                    <a:gd name="T65" fmla="*/ 0 h 323"/>
                    <a:gd name="T66" fmla="*/ 0 w 513"/>
                    <a:gd name="T67" fmla="*/ 0 h 323"/>
                    <a:gd name="T68" fmla="*/ 0 w 513"/>
                    <a:gd name="T69" fmla="*/ 0 h 323"/>
                    <a:gd name="T70" fmla="*/ 0 w 513"/>
                    <a:gd name="T71" fmla="*/ 0 h 323"/>
                    <a:gd name="T72" fmla="*/ 0 w 513"/>
                    <a:gd name="T73" fmla="*/ 0 h 323"/>
                    <a:gd name="T74" fmla="*/ 0 w 513"/>
                    <a:gd name="T75" fmla="*/ 0 h 323"/>
                    <a:gd name="T76" fmla="*/ 0 w 513"/>
                    <a:gd name="T77" fmla="*/ 0 h 3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3"/>
                    <a:gd name="T118" fmla="*/ 0 h 323"/>
                    <a:gd name="T119" fmla="*/ 513 w 513"/>
                    <a:gd name="T120" fmla="*/ 323 h 3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3" h="323">
                      <a:moveTo>
                        <a:pt x="65" y="167"/>
                      </a:moveTo>
                      <a:lnTo>
                        <a:pt x="0" y="158"/>
                      </a:lnTo>
                      <a:lnTo>
                        <a:pt x="3" y="122"/>
                      </a:lnTo>
                      <a:lnTo>
                        <a:pt x="20" y="87"/>
                      </a:lnTo>
                      <a:lnTo>
                        <a:pt x="84" y="67"/>
                      </a:lnTo>
                      <a:lnTo>
                        <a:pt x="96" y="42"/>
                      </a:lnTo>
                      <a:lnTo>
                        <a:pt x="188" y="0"/>
                      </a:lnTo>
                      <a:lnTo>
                        <a:pt x="245" y="5"/>
                      </a:lnTo>
                      <a:lnTo>
                        <a:pt x="301" y="0"/>
                      </a:lnTo>
                      <a:lnTo>
                        <a:pt x="281" y="23"/>
                      </a:lnTo>
                      <a:lnTo>
                        <a:pt x="262" y="44"/>
                      </a:lnTo>
                      <a:lnTo>
                        <a:pt x="283" y="58"/>
                      </a:lnTo>
                      <a:lnTo>
                        <a:pt x="247" y="67"/>
                      </a:lnTo>
                      <a:lnTo>
                        <a:pt x="250" y="94"/>
                      </a:lnTo>
                      <a:lnTo>
                        <a:pt x="286" y="105"/>
                      </a:lnTo>
                      <a:lnTo>
                        <a:pt x="324" y="60"/>
                      </a:lnTo>
                      <a:lnTo>
                        <a:pt x="322" y="32"/>
                      </a:lnTo>
                      <a:lnTo>
                        <a:pt x="370" y="27"/>
                      </a:lnTo>
                      <a:lnTo>
                        <a:pt x="396" y="67"/>
                      </a:lnTo>
                      <a:lnTo>
                        <a:pt x="465" y="89"/>
                      </a:lnTo>
                      <a:lnTo>
                        <a:pt x="459" y="155"/>
                      </a:lnTo>
                      <a:lnTo>
                        <a:pt x="513" y="210"/>
                      </a:lnTo>
                      <a:lnTo>
                        <a:pt x="468" y="246"/>
                      </a:lnTo>
                      <a:lnTo>
                        <a:pt x="477" y="294"/>
                      </a:lnTo>
                      <a:lnTo>
                        <a:pt x="432" y="321"/>
                      </a:lnTo>
                      <a:lnTo>
                        <a:pt x="403" y="323"/>
                      </a:lnTo>
                      <a:lnTo>
                        <a:pt x="441" y="265"/>
                      </a:lnTo>
                      <a:lnTo>
                        <a:pt x="431" y="242"/>
                      </a:lnTo>
                      <a:lnTo>
                        <a:pt x="379" y="226"/>
                      </a:lnTo>
                      <a:lnTo>
                        <a:pt x="336" y="239"/>
                      </a:lnTo>
                      <a:lnTo>
                        <a:pt x="346" y="208"/>
                      </a:lnTo>
                      <a:lnTo>
                        <a:pt x="313" y="190"/>
                      </a:lnTo>
                      <a:lnTo>
                        <a:pt x="324" y="173"/>
                      </a:lnTo>
                      <a:lnTo>
                        <a:pt x="289" y="162"/>
                      </a:lnTo>
                      <a:lnTo>
                        <a:pt x="212" y="128"/>
                      </a:lnTo>
                      <a:lnTo>
                        <a:pt x="142" y="122"/>
                      </a:lnTo>
                      <a:lnTo>
                        <a:pt x="77" y="164"/>
                      </a:lnTo>
                      <a:lnTo>
                        <a:pt x="65" y="167"/>
                      </a:lnTo>
                      <a:close/>
                    </a:path>
                  </a:pathLst>
                </a:custGeom>
                <a:solidFill>
                  <a:srgbClr val="B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96" name="Freeform 117"/>
                <p:cNvSpPr>
                  <a:spLocks/>
                </p:cNvSpPr>
                <p:nvPr/>
              </p:nvSpPr>
              <p:spPr bwMode="auto">
                <a:xfrm>
                  <a:off x="5087" y="409"/>
                  <a:ext cx="120" cy="80"/>
                </a:xfrm>
                <a:custGeom>
                  <a:avLst/>
                  <a:gdLst>
                    <a:gd name="T0" fmla="*/ 0 w 483"/>
                    <a:gd name="T1" fmla="*/ 0 h 241"/>
                    <a:gd name="T2" fmla="*/ 0 w 483"/>
                    <a:gd name="T3" fmla="*/ 0 h 241"/>
                    <a:gd name="T4" fmla="*/ 0 w 483"/>
                    <a:gd name="T5" fmla="*/ 0 h 241"/>
                    <a:gd name="T6" fmla="*/ 0 w 483"/>
                    <a:gd name="T7" fmla="*/ 0 h 241"/>
                    <a:gd name="T8" fmla="*/ 0 w 483"/>
                    <a:gd name="T9" fmla="*/ 0 h 241"/>
                    <a:gd name="T10" fmla="*/ 0 w 483"/>
                    <a:gd name="T11" fmla="*/ 0 h 241"/>
                    <a:gd name="T12" fmla="*/ 0 w 483"/>
                    <a:gd name="T13" fmla="*/ 0 h 241"/>
                    <a:gd name="T14" fmla="*/ 0 w 483"/>
                    <a:gd name="T15" fmla="*/ 0 h 241"/>
                    <a:gd name="T16" fmla="*/ 0 w 483"/>
                    <a:gd name="T17" fmla="*/ 0 h 241"/>
                    <a:gd name="T18" fmla="*/ 0 w 483"/>
                    <a:gd name="T19" fmla="*/ 0 h 241"/>
                    <a:gd name="T20" fmla="*/ 0 w 483"/>
                    <a:gd name="T21" fmla="*/ 0 h 241"/>
                    <a:gd name="T22" fmla="*/ 0 w 483"/>
                    <a:gd name="T23" fmla="*/ 0 h 241"/>
                    <a:gd name="T24" fmla="*/ 0 w 483"/>
                    <a:gd name="T25" fmla="*/ 0 h 241"/>
                    <a:gd name="T26" fmla="*/ 0 w 483"/>
                    <a:gd name="T27" fmla="*/ 0 h 241"/>
                    <a:gd name="T28" fmla="*/ 0 w 483"/>
                    <a:gd name="T29" fmla="*/ 0 h 241"/>
                    <a:gd name="T30" fmla="*/ 0 w 483"/>
                    <a:gd name="T31" fmla="*/ 0 h 241"/>
                    <a:gd name="T32" fmla="*/ 0 w 483"/>
                    <a:gd name="T33" fmla="*/ 0 h 241"/>
                    <a:gd name="T34" fmla="*/ 0 w 483"/>
                    <a:gd name="T35" fmla="*/ 0 h 241"/>
                    <a:gd name="T36" fmla="*/ 0 w 483"/>
                    <a:gd name="T37" fmla="*/ 0 h 241"/>
                    <a:gd name="T38" fmla="*/ 0 w 483"/>
                    <a:gd name="T39" fmla="*/ 0 h 241"/>
                    <a:gd name="T40" fmla="*/ 0 w 483"/>
                    <a:gd name="T41" fmla="*/ 0 h 241"/>
                    <a:gd name="T42" fmla="*/ 0 w 483"/>
                    <a:gd name="T43" fmla="*/ 0 h 241"/>
                    <a:gd name="T44" fmla="*/ 0 w 483"/>
                    <a:gd name="T45" fmla="*/ 0 h 241"/>
                    <a:gd name="T46" fmla="*/ 0 w 483"/>
                    <a:gd name="T47" fmla="*/ 0 h 241"/>
                    <a:gd name="T48" fmla="*/ 0 w 483"/>
                    <a:gd name="T49" fmla="*/ 0 h 241"/>
                    <a:gd name="T50" fmla="*/ 0 w 483"/>
                    <a:gd name="T51" fmla="*/ 0 h 241"/>
                    <a:gd name="T52" fmla="*/ 0 w 483"/>
                    <a:gd name="T53" fmla="*/ 0 h 241"/>
                    <a:gd name="T54" fmla="*/ 0 w 483"/>
                    <a:gd name="T55" fmla="*/ 0 h 241"/>
                    <a:gd name="T56" fmla="*/ 0 w 483"/>
                    <a:gd name="T57" fmla="*/ 0 h 241"/>
                    <a:gd name="T58" fmla="*/ 0 w 483"/>
                    <a:gd name="T59" fmla="*/ 0 h 241"/>
                    <a:gd name="T60" fmla="*/ 0 w 483"/>
                    <a:gd name="T61" fmla="*/ 0 h 241"/>
                    <a:gd name="T62" fmla="*/ 0 w 483"/>
                    <a:gd name="T63" fmla="*/ 0 h 241"/>
                    <a:gd name="T64" fmla="*/ 0 w 483"/>
                    <a:gd name="T65" fmla="*/ 0 h 241"/>
                    <a:gd name="T66" fmla="*/ 0 w 483"/>
                    <a:gd name="T67" fmla="*/ 0 h 241"/>
                    <a:gd name="T68" fmla="*/ 0 w 483"/>
                    <a:gd name="T69" fmla="*/ 0 h 241"/>
                    <a:gd name="T70" fmla="*/ 0 w 483"/>
                    <a:gd name="T71" fmla="*/ 0 h 241"/>
                    <a:gd name="T72" fmla="*/ 0 w 483"/>
                    <a:gd name="T73" fmla="*/ 0 h 241"/>
                    <a:gd name="T74" fmla="*/ 0 w 483"/>
                    <a:gd name="T75" fmla="*/ 0 h 241"/>
                    <a:gd name="T76" fmla="*/ 0 w 483"/>
                    <a:gd name="T77" fmla="*/ 0 h 2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3"/>
                    <a:gd name="T118" fmla="*/ 0 h 241"/>
                    <a:gd name="T119" fmla="*/ 483 w 483"/>
                    <a:gd name="T120" fmla="*/ 241 h 2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3" h="241">
                      <a:moveTo>
                        <a:pt x="11" y="133"/>
                      </a:moveTo>
                      <a:lnTo>
                        <a:pt x="36" y="113"/>
                      </a:lnTo>
                      <a:lnTo>
                        <a:pt x="95" y="107"/>
                      </a:lnTo>
                      <a:lnTo>
                        <a:pt x="166" y="82"/>
                      </a:lnTo>
                      <a:lnTo>
                        <a:pt x="188" y="60"/>
                      </a:lnTo>
                      <a:lnTo>
                        <a:pt x="262" y="32"/>
                      </a:lnTo>
                      <a:lnTo>
                        <a:pt x="295" y="0"/>
                      </a:lnTo>
                      <a:lnTo>
                        <a:pt x="351" y="7"/>
                      </a:lnTo>
                      <a:lnTo>
                        <a:pt x="331" y="34"/>
                      </a:lnTo>
                      <a:lnTo>
                        <a:pt x="354" y="46"/>
                      </a:lnTo>
                      <a:lnTo>
                        <a:pt x="387" y="36"/>
                      </a:lnTo>
                      <a:lnTo>
                        <a:pt x="423" y="57"/>
                      </a:lnTo>
                      <a:lnTo>
                        <a:pt x="452" y="69"/>
                      </a:lnTo>
                      <a:lnTo>
                        <a:pt x="456" y="93"/>
                      </a:lnTo>
                      <a:lnTo>
                        <a:pt x="480" y="128"/>
                      </a:lnTo>
                      <a:lnTo>
                        <a:pt x="483" y="157"/>
                      </a:lnTo>
                      <a:lnTo>
                        <a:pt x="440" y="193"/>
                      </a:lnTo>
                      <a:lnTo>
                        <a:pt x="440" y="219"/>
                      </a:lnTo>
                      <a:lnTo>
                        <a:pt x="411" y="241"/>
                      </a:lnTo>
                      <a:lnTo>
                        <a:pt x="405" y="212"/>
                      </a:lnTo>
                      <a:lnTo>
                        <a:pt x="420" y="177"/>
                      </a:lnTo>
                      <a:lnTo>
                        <a:pt x="390" y="162"/>
                      </a:lnTo>
                      <a:lnTo>
                        <a:pt x="405" y="135"/>
                      </a:lnTo>
                      <a:lnTo>
                        <a:pt x="372" y="142"/>
                      </a:lnTo>
                      <a:lnTo>
                        <a:pt x="358" y="107"/>
                      </a:lnTo>
                      <a:lnTo>
                        <a:pt x="307" y="150"/>
                      </a:lnTo>
                      <a:lnTo>
                        <a:pt x="250" y="153"/>
                      </a:lnTo>
                      <a:lnTo>
                        <a:pt x="200" y="193"/>
                      </a:lnTo>
                      <a:lnTo>
                        <a:pt x="140" y="208"/>
                      </a:lnTo>
                      <a:lnTo>
                        <a:pt x="32" y="210"/>
                      </a:lnTo>
                      <a:lnTo>
                        <a:pt x="0" y="191"/>
                      </a:lnTo>
                      <a:lnTo>
                        <a:pt x="53" y="191"/>
                      </a:lnTo>
                      <a:lnTo>
                        <a:pt x="145" y="180"/>
                      </a:lnTo>
                      <a:lnTo>
                        <a:pt x="166" y="139"/>
                      </a:lnTo>
                      <a:lnTo>
                        <a:pt x="71" y="173"/>
                      </a:lnTo>
                      <a:lnTo>
                        <a:pt x="8" y="162"/>
                      </a:lnTo>
                      <a:lnTo>
                        <a:pt x="39" y="142"/>
                      </a:lnTo>
                      <a:lnTo>
                        <a:pt x="11" y="133"/>
                      </a:lnTo>
                      <a:close/>
                    </a:path>
                  </a:pathLst>
                </a:custGeom>
                <a:solidFill>
                  <a:srgbClr val="B177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97" name="Freeform 118"/>
                <p:cNvSpPr>
                  <a:spLocks/>
                </p:cNvSpPr>
                <p:nvPr/>
              </p:nvSpPr>
              <p:spPr bwMode="auto">
                <a:xfrm>
                  <a:off x="5098" y="458"/>
                  <a:ext cx="94" cy="128"/>
                </a:xfrm>
                <a:custGeom>
                  <a:avLst/>
                  <a:gdLst>
                    <a:gd name="T0" fmla="*/ 0 w 376"/>
                    <a:gd name="T1" fmla="*/ 0 h 383"/>
                    <a:gd name="T2" fmla="*/ 0 w 376"/>
                    <a:gd name="T3" fmla="*/ 0 h 383"/>
                    <a:gd name="T4" fmla="*/ 0 w 376"/>
                    <a:gd name="T5" fmla="*/ 0 h 383"/>
                    <a:gd name="T6" fmla="*/ 0 w 376"/>
                    <a:gd name="T7" fmla="*/ 0 h 383"/>
                    <a:gd name="T8" fmla="*/ 0 w 376"/>
                    <a:gd name="T9" fmla="*/ 0 h 383"/>
                    <a:gd name="T10" fmla="*/ 0 w 376"/>
                    <a:gd name="T11" fmla="*/ 0 h 383"/>
                    <a:gd name="T12" fmla="*/ 0 w 376"/>
                    <a:gd name="T13" fmla="*/ 0 h 383"/>
                    <a:gd name="T14" fmla="*/ 0 w 376"/>
                    <a:gd name="T15" fmla="*/ 0 h 383"/>
                    <a:gd name="T16" fmla="*/ 0 w 376"/>
                    <a:gd name="T17" fmla="*/ 0 h 383"/>
                    <a:gd name="T18" fmla="*/ 0 w 376"/>
                    <a:gd name="T19" fmla="*/ 0 h 383"/>
                    <a:gd name="T20" fmla="*/ 0 w 376"/>
                    <a:gd name="T21" fmla="*/ 0 h 383"/>
                    <a:gd name="T22" fmla="*/ 0 w 376"/>
                    <a:gd name="T23" fmla="*/ 0 h 383"/>
                    <a:gd name="T24" fmla="*/ 0 w 376"/>
                    <a:gd name="T25" fmla="*/ 0 h 383"/>
                    <a:gd name="T26" fmla="*/ 0 w 376"/>
                    <a:gd name="T27" fmla="*/ 0 h 383"/>
                    <a:gd name="T28" fmla="*/ 0 w 376"/>
                    <a:gd name="T29" fmla="*/ 0 h 383"/>
                    <a:gd name="T30" fmla="*/ 0 w 376"/>
                    <a:gd name="T31" fmla="*/ 0 h 383"/>
                    <a:gd name="T32" fmla="*/ 0 w 376"/>
                    <a:gd name="T33" fmla="*/ 0 h 383"/>
                    <a:gd name="T34" fmla="*/ 0 w 376"/>
                    <a:gd name="T35" fmla="*/ 0 h 383"/>
                    <a:gd name="T36" fmla="*/ 0 w 376"/>
                    <a:gd name="T37" fmla="*/ 0 h 383"/>
                    <a:gd name="T38" fmla="*/ 0 w 376"/>
                    <a:gd name="T39" fmla="*/ 0 h 383"/>
                    <a:gd name="T40" fmla="*/ 0 w 376"/>
                    <a:gd name="T41" fmla="*/ 0 h 383"/>
                    <a:gd name="T42" fmla="*/ 0 w 376"/>
                    <a:gd name="T43" fmla="*/ 0 h 383"/>
                    <a:gd name="T44" fmla="*/ 0 w 376"/>
                    <a:gd name="T45" fmla="*/ 0 h 383"/>
                    <a:gd name="T46" fmla="*/ 0 w 376"/>
                    <a:gd name="T47" fmla="*/ 0 h 383"/>
                    <a:gd name="T48" fmla="*/ 0 w 376"/>
                    <a:gd name="T49" fmla="*/ 0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6"/>
                    <a:gd name="T76" fmla="*/ 0 h 383"/>
                    <a:gd name="T77" fmla="*/ 376 w 37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6" h="383">
                      <a:moveTo>
                        <a:pt x="0" y="62"/>
                      </a:moveTo>
                      <a:lnTo>
                        <a:pt x="9" y="93"/>
                      </a:lnTo>
                      <a:lnTo>
                        <a:pt x="9" y="144"/>
                      </a:lnTo>
                      <a:lnTo>
                        <a:pt x="48" y="175"/>
                      </a:lnTo>
                      <a:lnTo>
                        <a:pt x="78" y="191"/>
                      </a:lnTo>
                      <a:lnTo>
                        <a:pt x="62" y="246"/>
                      </a:lnTo>
                      <a:lnTo>
                        <a:pt x="117" y="298"/>
                      </a:lnTo>
                      <a:lnTo>
                        <a:pt x="170" y="312"/>
                      </a:lnTo>
                      <a:lnTo>
                        <a:pt x="196" y="362"/>
                      </a:lnTo>
                      <a:lnTo>
                        <a:pt x="232" y="383"/>
                      </a:lnTo>
                      <a:lnTo>
                        <a:pt x="301" y="353"/>
                      </a:lnTo>
                      <a:lnTo>
                        <a:pt x="376" y="273"/>
                      </a:lnTo>
                      <a:lnTo>
                        <a:pt x="373" y="219"/>
                      </a:lnTo>
                      <a:lnTo>
                        <a:pt x="331" y="228"/>
                      </a:lnTo>
                      <a:lnTo>
                        <a:pt x="280" y="181"/>
                      </a:lnTo>
                      <a:lnTo>
                        <a:pt x="214" y="182"/>
                      </a:lnTo>
                      <a:lnTo>
                        <a:pt x="154" y="166"/>
                      </a:lnTo>
                      <a:lnTo>
                        <a:pt x="273" y="157"/>
                      </a:lnTo>
                      <a:lnTo>
                        <a:pt x="265" y="126"/>
                      </a:lnTo>
                      <a:lnTo>
                        <a:pt x="208" y="71"/>
                      </a:lnTo>
                      <a:lnTo>
                        <a:pt x="236" y="34"/>
                      </a:lnTo>
                      <a:lnTo>
                        <a:pt x="232" y="0"/>
                      </a:lnTo>
                      <a:lnTo>
                        <a:pt x="138" y="66"/>
                      </a:lnTo>
                      <a:lnTo>
                        <a:pt x="0" y="62"/>
                      </a:lnTo>
                      <a:close/>
                    </a:path>
                  </a:pathLst>
                </a:custGeom>
                <a:solidFill>
                  <a:srgbClr val="FFD9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98" name="Freeform 119"/>
                <p:cNvSpPr>
                  <a:spLocks/>
                </p:cNvSpPr>
                <p:nvPr/>
              </p:nvSpPr>
              <p:spPr bwMode="auto">
                <a:xfrm>
                  <a:off x="4902" y="450"/>
                  <a:ext cx="85" cy="189"/>
                </a:xfrm>
                <a:custGeom>
                  <a:avLst/>
                  <a:gdLst>
                    <a:gd name="T0" fmla="*/ 0 w 340"/>
                    <a:gd name="T1" fmla="*/ 0 h 567"/>
                    <a:gd name="T2" fmla="*/ 0 w 340"/>
                    <a:gd name="T3" fmla="*/ 0 h 567"/>
                    <a:gd name="T4" fmla="*/ 0 w 340"/>
                    <a:gd name="T5" fmla="*/ 0 h 567"/>
                    <a:gd name="T6" fmla="*/ 0 w 340"/>
                    <a:gd name="T7" fmla="*/ 0 h 567"/>
                    <a:gd name="T8" fmla="*/ 0 w 340"/>
                    <a:gd name="T9" fmla="*/ 0 h 567"/>
                    <a:gd name="T10" fmla="*/ 0 w 340"/>
                    <a:gd name="T11" fmla="*/ 0 h 567"/>
                    <a:gd name="T12" fmla="*/ 0 w 340"/>
                    <a:gd name="T13" fmla="*/ 0 h 567"/>
                    <a:gd name="T14" fmla="*/ 0 w 340"/>
                    <a:gd name="T15" fmla="*/ 0 h 567"/>
                    <a:gd name="T16" fmla="*/ 0 w 340"/>
                    <a:gd name="T17" fmla="*/ 0 h 567"/>
                    <a:gd name="T18" fmla="*/ 0 w 340"/>
                    <a:gd name="T19" fmla="*/ 0 h 567"/>
                    <a:gd name="T20" fmla="*/ 0 w 340"/>
                    <a:gd name="T21" fmla="*/ 0 h 567"/>
                    <a:gd name="T22" fmla="*/ 0 w 340"/>
                    <a:gd name="T23" fmla="*/ 0 h 567"/>
                    <a:gd name="T24" fmla="*/ 0 w 340"/>
                    <a:gd name="T25" fmla="*/ 0 h 567"/>
                    <a:gd name="T26" fmla="*/ 0 w 340"/>
                    <a:gd name="T27" fmla="*/ 0 h 567"/>
                    <a:gd name="T28" fmla="*/ 0 w 340"/>
                    <a:gd name="T29" fmla="*/ 0 h 567"/>
                    <a:gd name="T30" fmla="*/ 0 w 340"/>
                    <a:gd name="T31" fmla="*/ 0 h 567"/>
                    <a:gd name="T32" fmla="*/ 0 w 340"/>
                    <a:gd name="T33" fmla="*/ 0 h 567"/>
                    <a:gd name="T34" fmla="*/ 0 w 340"/>
                    <a:gd name="T35" fmla="*/ 0 h 567"/>
                    <a:gd name="T36" fmla="*/ 0 w 340"/>
                    <a:gd name="T37" fmla="*/ 0 h 567"/>
                    <a:gd name="T38" fmla="*/ 0 w 340"/>
                    <a:gd name="T39" fmla="*/ 0 h 567"/>
                    <a:gd name="T40" fmla="*/ 0 w 340"/>
                    <a:gd name="T41" fmla="*/ 0 h 567"/>
                    <a:gd name="T42" fmla="*/ 0 w 340"/>
                    <a:gd name="T43" fmla="*/ 0 h 567"/>
                    <a:gd name="T44" fmla="*/ 0 w 340"/>
                    <a:gd name="T45" fmla="*/ 0 h 567"/>
                    <a:gd name="T46" fmla="*/ 0 w 340"/>
                    <a:gd name="T47" fmla="*/ 0 h 567"/>
                    <a:gd name="T48" fmla="*/ 0 w 340"/>
                    <a:gd name="T49" fmla="*/ 0 h 567"/>
                    <a:gd name="T50" fmla="*/ 0 w 340"/>
                    <a:gd name="T51" fmla="*/ 0 h 567"/>
                    <a:gd name="T52" fmla="*/ 0 w 340"/>
                    <a:gd name="T53" fmla="*/ 0 h 567"/>
                    <a:gd name="T54" fmla="*/ 0 w 340"/>
                    <a:gd name="T55" fmla="*/ 0 h 567"/>
                    <a:gd name="T56" fmla="*/ 0 w 340"/>
                    <a:gd name="T57" fmla="*/ 0 h 567"/>
                    <a:gd name="T58" fmla="*/ 0 w 340"/>
                    <a:gd name="T59" fmla="*/ 0 h 567"/>
                    <a:gd name="T60" fmla="*/ 0 w 340"/>
                    <a:gd name="T61" fmla="*/ 0 h 567"/>
                    <a:gd name="T62" fmla="*/ 0 w 340"/>
                    <a:gd name="T63" fmla="*/ 0 h 567"/>
                    <a:gd name="T64" fmla="*/ 0 w 340"/>
                    <a:gd name="T65" fmla="*/ 0 h 5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0"/>
                    <a:gd name="T100" fmla="*/ 0 h 567"/>
                    <a:gd name="T101" fmla="*/ 340 w 340"/>
                    <a:gd name="T102" fmla="*/ 567 h 5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0" h="567">
                      <a:moveTo>
                        <a:pt x="188" y="0"/>
                      </a:moveTo>
                      <a:lnTo>
                        <a:pt x="212" y="25"/>
                      </a:lnTo>
                      <a:lnTo>
                        <a:pt x="203" y="70"/>
                      </a:lnTo>
                      <a:lnTo>
                        <a:pt x="248" y="96"/>
                      </a:lnTo>
                      <a:lnTo>
                        <a:pt x="296" y="107"/>
                      </a:lnTo>
                      <a:lnTo>
                        <a:pt x="323" y="123"/>
                      </a:lnTo>
                      <a:lnTo>
                        <a:pt x="313" y="171"/>
                      </a:lnTo>
                      <a:lnTo>
                        <a:pt x="260" y="205"/>
                      </a:lnTo>
                      <a:lnTo>
                        <a:pt x="307" y="230"/>
                      </a:lnTo>
                      <a:lnTo>
                        <a:pt x="277" y="273"/>
                      </a:lnTo>
                      <a:lnTo>
                        <a:pt x="244" y="305"/>
                      </a:lnTo>
                      <a:lnTo>
                        <a:pt x="272" y="330"/>
                      </a:lnTo>
                      <a:lnTo>
                        <a:pt x="307" y="317"/>
                      </a:lnTo>
                      <a:lnTo>
                        <a:pt x="340" y="362"/>
                      </a:lnTo>
                      <a:lnTo>
                        <a:pt x="316" y="412"/>
                      </a:lnTo>
                      <a:lnTo>
                        <a:pt x="299" y="443"/>
                      </a:lnTo>
                      <a:lnTo>
                        <a:pt x="313" y="510"/>
                      </a:lnTo>
                      <a:lnTo>
                        <a:pt x="265" y="553"/>
                      </a:lnTo>
                      <a:lnTo>
                        <a:pt x="220" y="567"/>
                      </a:lnTo>
                      <a:lnTo>
                        <a:pt x="176" y="523"/>
                      </a:lnTo>
                      <a:lnTo>
                        <a:pt x="170" y="465"/>
                      </a:lnTo>
                      <a:lnTo>
                        <a:pt x="117" y="396"/>
                      </a:lnTo>
                      <a:lnTo>
                        <a:pt x="105" y="362"/>
                      </a:lnTo>
                      <a:lnTo>
                        <a:pt x="134" y="355"/>
                      </a:lnTo>
                      <a:lnTo>
                        <a:pt x="83" y="321"/>
                      </a:lnTo>
                      <a:lnTo>
                        <a:pt x="66" y="277"/>
                      </a:lnTo>
                      <a:lnTo>
                        <a:pt x="69" y="228"/>
                      </a:lnTo>
                      <a:lnTo>
                        <a:pt x="0" y="207"/>
                      </a:lnTo>
                      <a:lnTo>
                        <a:pt x="93" y="139"/>
                      </a:lnTo>
                      <a:lnTo>
                        <a:pt x="93" y="52"/>
                      </a:lnTo>
                      <a:lnTo>
                        <a:pt x="140" y="23"/>
                      </a:lnTo>
                      <a:lnTo>
                        <a:pt x="188" y="0"/>
                      </a:lnTo>
                      <a:close/>
                    </a:path>
                  </a:pathLst>
                </a:custGeom>
                <a:solidFill>
                  <a:srgbClr val="FFE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99" name="Freeform 120"/>
                <p:cNvSpPr>
                  <a:spLocks/>
                </p:cNvSpPr>
                <p:nvPr/>
              </p:nvSpPr>
              <p:spPr bwMode="auto">
                <a:xfrm>
                  <a:off x="4949" y="501"/>
                  <a:ext cx="21" cy="8"/>
                </a:xfrm>
                <a:custGeom>
                  <a:avLst/>
                  <a:gdLst>
                    <a:gd name="T0" fmla="*/ 0 w 84"/>
                    <a:gd name="T1" fmla="*/ 0 h 24"/>
                    <a:gd name="T2" fmla="*/ 0 w 84"/>
                    <a:gd name="T3" fmla="*/ 0 h 24"/>
                    <a:gd name="T4" fmla="*/ 0 w 84"/>
                    <a:gd name="T5" fmla="*/ 0 h 24"/>
                    <a:gd name="T6" fmla="*/ 0 w 84"/>
                    <a:gd name="T7" fmla="*/ 0 h 24"/>
                    <a:gd name="T8" fmla="*/ 0 w 84"/>
                    <a:gd name="T9" fmla="*/ 0 h 24"/>
                    <a:gd name="T10" fmla="*/ 0 w 84"/>
                    <a:gd name="T11" fmla="*/ 0 h 24"/>
                    <a:gd name="T12" fmla="*/ 0 w 84"/>
                    <a:gd name="T13" fmla="*/ 0 h 24"/>
                    <a:gd name="T14" fmla="*/ 0 w 84"/>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24"/>
                    <a:gd name="T26" fmla="*/ 84 w 84"/>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24">
                      <a:moveTo>
                        <a:pt x="20" y="2"/>
                      </a:moveTo>
                      <a:lnTo>
                        <a:pt x="0" y="9"/>
                      </a:lnTo>
                      <a:lnTo>
                        <a:pt x="0" y="21"/>
                      </a:lnTo>
                      <a:lnTo>
                        <a:pt x="51" y="24"/>
                      </a:lnTo>
                      <a:lnTo>
                        <a:pt x="76" y="19"/>
                      </a:lnTo>
                      <a:lnTo>
                        <a:pt x="84"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00" name="Freeform 121"/>
                <p:cNvSpPr>
                  <a:spLocks/>
                </p:cNvSpPr>
                <p:nvPr/>
              </p:nvSpPr>
              <p:spPr bwMode="auto">
                <a:xfrm>
                  <a:off x="5139" y="833"/>
                  <a:ext cx="42" cy="57"/>
                </a:xfrm>
                <a:custGeom>
                  <a:avLst/>
                  <a:gdLst>
                    <a:gd name="T0" fmla="*/ 0 w 169"/>
                    <a:gd name="T1" fmla="*/ 0 h 170"/>
                    <a:gd name="T2" fmla="*/ 0 w 169"/>
                    <a:gd name="T3" fmla="*/ 0 h 170"/>
                    <a:gd name="T4" fmla="*/ 0 w 169"/>
                    <a:gd name="T5" fmla="*/ 0 h 170"/>
                    <a:gd name="T6" fmla="*/ 0 w 169"/>
                    <a:gd name="T7" fmla="*/ 0 h 170"/>
                    <a:gd name="T8" fmla="*/ 0 w 169"/>
                    <a:gd name="T9" fmla="*/ 0 h 170"/>
                    <a:gd name="T10" fmla="*/ 0 w 169"/>
                    <a:gd name="T11" fmla="*/ 0 h 170"/>
                    <a:gd name="T12" fmla="*/ 0 w 169"/>
                    <a:gd name="T13" fmla="*/ 0 h 170"/>
                    <a:gd name="T14" fmla="*/ 0 w 169"/>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70"/>
                    <a:gd name="T26" fmla="*/ 169 w 169"/>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70">
                      <a:moveTo>
                        <a:pt x="0" y="170"/>
                      </a:moveTo>
                      <a:lnTo>
                        <a:pt x="137" y="22"/>
                      </a:lnTo>
                      <a:lnTo>
                        <a:pt x="161" y="0"/>
                      </a:lnTo>
                      <a:lnTo>
                        <a:pt x="169" y="20"/>
                      </a:lnTo>
                      <a:lnTo>
                        <a:pt x="125" y="82"/>
                      </a:lnTo>
                      <a:lnTo>
                        <a:pt x="41" y="170"/>
                      </a:lnTo>
                      <a:lnTo>
                        <a:pt x="0" y="170"/>
                      </a:lnTo>
                      <a:close/>
                    </a:path>
                  </a:pathLst>
                </a:custGeom>
                <a:solidFill>
                  <a:srgbClr val="FFD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01" name="Freeform 122"/>
                <p:cNvSpPr>
                  <a:spLocks/>
                </p:cNvSpPr>
                <p:nvPr/>
              </p:nvSpPr>
              <p:spPr bwMode="auto">
                <a:xfrm>
                  <a:off x="5146" y="591"/>
                  <a:ext cx="55" cy="253"/>
                </a:xfrm>
                <a:custGeom>
                  <a:avLst/>
                  <a:gdLst>
                    <a:gd name="T0" fmla="*/ 0 w 221"/>
                    <a:gd name="T1" fmla="*/ 0 h 760"/>
                    <a:gd name="T2" fmla="*/ 0 w 221"/>
                    <a:gd name="T3" fmla="*/ 0 h 760"/>
                    <a:gd name="T4" fmla="*/ 0 w 221"/>
                    <a:gd name="T5" fmla="*/ 0 h 760"/>
                    <a:gd name="T6" fmla="*/ 0 w 221"/>
                    <a:gd name="T7" fmla="*/ 0 h 760"/>
                    <a:gd name="T8" fmla="*/ 0 w 221"/>
                    <a:gd name="T9" fmla="*/ 0 h 760"/>
                    <a:gd name="T10" fmla="*/ 0 w 221"/>
                    <a:gd name="T11" fmla="*/ 0 h 760"/>
                    <a:gd name="T12" fmla="*/ 0 w 221"/>
                    <a:gd name="T13" fmla="*/ 0 h 760"/>
                    <a:gd name="T14" fmla="*/ 0 w 221"/>
                    <a:gd name="T15" fmla="*/ 0 h 760"/>
                    <a:gd name="T16" fmla="*/ 0 w 221"/>
                    <a:gd name="T17" fmla="*/ 0 h 760"/>
                    <a:gd name="T18" fmla="*/ 0 w 221"/>
                    <a:gd name="T19" fmla="*/ 0 h 760"/>
                    <a:gd name="T20" fmla="*/ 0 w 221"/>
                    <a:gd name="T21" fmla="*/ 0 h 760"/>
                    <a:gd name="T22" fmla="*/ 0 w 221"/>
                    <a:gd name="T23" fmla="*/ 0 h 760"/>
                    <a:gd name="T24" fmla="*/ 0 w 221"/>
                    <a:gd name="T25" fmla="*/ 0 h 760"/>
                    <a:gd name="T26" fmla="*/ 0 w 221"/>
                    <a:gd name="T27" fmla="*/ 0 h 760"/>
                    <a:gd name="T28" fmla="*/ 0 w 221"/>
                    <a:gd name="T29" fmla="*/ 0 h 760"/>
                    <a:gd name="T30" fmla="*/ 0 w 221"/>
                    <a:gd name="T31" fmla="*/ 0 h 760"/>
                    <a:gd name="T32" fmla="*/ 0 w 221"/>
                    <a:gd name="T33" fmla="*/ 0 h 760"/>
                    <a:gd name="T34" fmla="*/ 0 w 221"/>
                    <a:gd name="T35" fmla="*/ 0 h 760"/>
                    <a:gd name="T36" fmla="*/ 0 w 221"/>
                    <a:gd name="T37" fmla="*/ 0 h 760"/>
                    <a:gd name="T38" fmla="*/ 0 w 221"/>
                    <a:gd name="T39" fmla="*/ 0 h 760"/>
                    <a:gd name="T40" fmla="*/ 0 w 221"/>
                    <a:gd name="T41" fmla="*/ 0 h 760"/>
                    <a:gd name="T42" fmla="*/ 0 w 221"/>
                    <a:gd name="T43" fmla="*/ 0 h 760"/>
                    <a:gd name="T44" fmla="*/ 0 w 221"/>
                    <a:gd name="T45" fmla="*/ 0 h 760"/>
                    <a:gd name="T46" fmla="*/ 0 w 221"/>
                    <a:gd name="T47" fmla="*/ 0 h 760"/>
                    <a:gd name="T48" fmla="*/ 0 w 221"/>
                    <a:gd name="T49" fmla="*/ 0 h 760"/>
                    <a:gd name="T50" fmla="*/ 0 w 221"/>
                    <a:gd name="T51" fmla="*/ 0 h 760"/>
                    <a:gd name="T52" fmla="*/ 0 w 221"/>
                    <a:gd name="T53" fmla="*/ 0 h 7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1"/>
                    <a:gd name="T82" fmla="*/ 0 h 760"/>
                    <a:gd name="T83" fmla="*/ 221 w 221"/>
                    <a:gd name="T84" fmla="*/ 760 h 7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1" h="760">
                      <a:moveTo>
                        <a:pt x="69" y="9"/>
                      </a:moveTo>
                      <a:lnTo>
                        <a:pt x="81" y="46"/>
                      </a:lnTo>
                      <a:lnTo>
                        <a:pt x="60" y="87"/>
                      </a:lnTo>
                      <a:lnTo>
                        <a:pt x="41" y="130"/>
                      </a:lnTo>
                      <a:lnTo>
                        <a:pt x="65" y="121"/>
                      </a:lnTo>
                      <a:lnTo>
                        <a:pt x="74" y="188"/>
                      </a:lnTo>
                      <a:lnTo>
                        <a:pt x="60" y="250"/>
                      </a:lnTo>
                      <a:lnTo>
                        <a:pt x="53" y="376"/>
                      </a:lnTo>
                      <a:lnTo>
                        <a:pt x="93" y="478"/>
                      </a:lnTo>
                      <a:lnTo>
                        <a:pt x="69" y="570"/>
                      </a:lnTo>
                      <a:lnTo>
                        <a:pt x="29" y="645"/>
                      </a:lnTo>
                      <a:lnTo>
                        <a:pt x="0" y="716"/>
                      </a:lnTo>
                      <a:lnTo>
                        <a:pt x="72" y="760"/>
                      </a:lnTo>
                      <a:lnTo>
                        <a:pt x="120" y="727"/>
                      </a:lnTo>
                      <a:lnTo>
                        <a:pt x="140" y="747"/>
                      </a:lnTo>
                      <a:lnTo>
                        <a:pt x="179" y="718"/>
                      </a:lnTo>
                      <a:lnTo>
                        <a:pt x="221" y="617"/>
                      </a:lnTo>
                      <a:lnTo>
                        <a:pt x="197" y="563"/>
                      </a:lnTo>
                      <a:lnTo>
                        <a:pt x="173" y="467"/>
                      </a:lnTo>
                      <a:lnTo>
                        <a:pt x="113" y="278"/>
                      </a:lnTo>
                      <a:lnTo>
                        <a:pt x="122" y="185"/>
                      </a:lnTo>
                      <a:lnTo>
                        <a:pt x="110" y="128"/>
                      </a:lnTo>
                      <a:lnTo>
                        <a:pt x="152" y="60"/>
                      </a:lnTo>
                      <a:lnTo>
                        <a:pt x="125" y="14"/>
                      </a:lnTo>
                      <a:lnTo>
                        <a:pt x="96" y="0"/>
                      </a:lnTo>
                      <a:lnTo>
                        <a:pt x="69" y="9"/>
                      </a:lnTo>
                      <a:close/>
                    </a:path>
                  </a:pathLst>
                </a:custGeom>
                <a:solidFill>
                  <a:srgbClr val="8686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02" name="Freeform 123"/>
                <p:cNvSpPr>
                  <a:spLocks/>
                </p:cNvSpPr>
                <p:nvPr/>
              </p:nvSpPr>
              <p:spPr bwMode="auto">
                <a:xfrm>
                  <a:off x="5383" y="611"/>
                  <a:ext cx="48" cy="63"/>
                </a:xfrm>
                <a:custGeom>
                  <a:avLst/>
                  <a:gdLst>
                    <a:gd name="T0" fmla="*/ 0 w 194"/>
                    <a:gd name="T1" fmla="*/ 0 h 188"/>
                    <a:gd name="T2" fmla="*/ 0 w 194"/>
                    <a:gd name="T3" fmla="*/ 0 h 188"/>
                    <a:gd name="T4" fmla="*/ 0 w 194"/>
                    <a:gd name="T5" fmla="*/ 0 h 188"/>
                    <a:gd name="T6" fmla="*/ 0 w 194"/>
                    <a:gd name="T7" fmla="*/ 0 h 188"/>
                    <a:gd name="T8" fmla="*/ 0 w 194"/>
                    <a:gd name="T9" fmla="*/ 0 h 188"/>
                    <a:gd name="T10" fmla="*/ 0 w 194"/>
                    <a:gd name="T11" fmla="*/ 0 h 188"/>
                    <a:gd name="T12" fmla="*/ 0 w 194"/>
                    <a:gd name="T13" fmla="*/ 0 h 188"/>
                    <a:gd name="T14" fmla="*/ 0 w 194"/>
                    <a:gd name="T15" fmla="*/ 0 h 188"/>
                    <a:gd name="T16" fmla="*/ 0 w 194"/>
                    <a:gd name="T17" fmla="*/ 0 h 188"/>
                    <a:gd name="T18" fmla="*/ 0 w 194"/>
                    <a:gd name="T19" fmla="*/ 0 h 188"/>
                    <a:gd name="T20" fmla="*/ 0 w 194"/>
                    <a:gd name="T21" fmla="*/ 0 h 188"/>
                    <a:gd name="T22" fmla="*/ 0 w 194"/>
                    <a:gd name="T23" fmla="*/ 0 h 188"/>
                    <a:gd name="T24" fmla="*/ 0 w 194"/>
                    <a:gd name="T25" fmla="*/ 0 h 188"/>
                    <a:gd name="T26" fmla="*/ 0 w 194"/>
                    <a:gd name="T27" fmla="*/ 0 h 188"/>
                    <a:gd name="T28" fmla="*/ 0 w 194"/>
                    <a:gd name="T29" fmla="*/ 0 h 188"/>
                    <a:gd name="T30" fmla="*/ 0 w 194"/>
                    <a:gd name="T31" fmla="*/ 0 h 188"/>
                    <a:gd name="T32" fmla="*/ 0 w 194"/>
                    <a:gd name="T33" fmla="*/ 0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4"/>
                    <a:gd name="T52" fmla="*/ 0 h 188"/>
                    <a:gd name="T53" fmla="*/ 194 w 194"/>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4" h="188">
                      <a:moveTo>
                        <a:pt x="0" y="95"/>
                      </a:moveTo>
                      <a:lnTo>
                        <a:pt x="39" y="79"/>
                      </a:lnTo>
                      <a:lnTo>
                        <a:pt x="35" y="38"/>
                      </a:lnTo>
                      <a:lnTo>
                        <a:pt x="51" y="0"/>
                      </a:lnTo>
                      <a:lnTo>
                        <a:pt x="93" y="24"/>
                      </a:lnTo>
                      <a:lnTo>
                        <a:pt x="107" y="0"/>
                      </a:lnTo>
                      <a:lnTo>
                        <a:pt x="167" y="38"/>
                      </a:lnTo>
                      <a:lnTo>
                        <a:pt x="158" y="86"/>
                      </a:lnTo>
                      <a:lnTo>
                        <a:pt x="194" y="145"/>
                      </a:lnTo>
                      <a:lnTo>
                        <a:pt x="152" y="168"/>
                      </a:lnTo>
                      <a:lnTo>
                        <a:pt x="143" y="188"/>
                      </a:lnTo>
                      <a:lnTo>
                        <a:pt x="117" y="159"/>
                      </a:lnTo>
                      <a:lnTo>
                        <a:pt x="63" y="161"/>
                      </a:lnTo>
                      <a:lnTo>
                        <a:pt x="81" y="132"/>
                      </a:lnTo>
                      <a:lnTo>
                        <a:pt x="47" y="121"/>
                      </a:lnTo>
                      <a:lnTo>
                        <a:pt x="0" y="95"/>
                      </a:lnTo>
                      <a:close/>
                    </a:path>
                  </a:pathLst>
                </a:custGeom>
                <a:solidFill>
                  <a:srgbClr val="836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03" name="Freeform 124"/>
                <p:cNvSpPr>
                  <a:spLocks/>
                </p:cNvSpPr>
                <p:nvPr/>
              </p:nvSpPr>
              <p:spPr bwMode="auto">
                <a:xfrm>
                  <a:off x="4990" y="559"/>
                  <a:ext cx="166" cy="229"/>
                </a:xfrm>
                <a:custGeom>
                  <a:avLst/>
                  <a:gdLst>
                    <a:gd name="T0" fmla="*/ 0 w 664"/>
                    <a:gd name="T1" fmla="*/ 0 h 685"/>
                    <a:gd name="T2" fmla="*/ 0 w 664"/>
                    <a:gd name="T3" fmla="*/ 0 h 685"/>
                    <a:gd name="T4" fmla="*/ 0 w 664"/>
                    <a:gd name="T5" fmla="*/ 0 h 685"/>
                    <a:gd name="T6" fmla="*/ 0 w 664"/>
                    <a:gd name="T7" fmla="*/ 0 h 685"/>
                    <a:gd name="T8" fmla="*/ 0 w 664"/>
                    <a:gd name="T9" fmla="*/ 0 h 685"/>
                    <a:gd name="T10" fmla="*/ 0 w 664"/>
                    <a:gd name="T11" fmla="*/ 0 h 685"/>
                    <a:gd name="T12" fmla="*/ 0 w 664"/>
                    <a:gd name="T13" fmla="*/ 0 h 685"/>
                    <a:gd name="T14" fmla="*/ 0 w 664"/>
                    <a:gd name="T15" fmla="*/ 0 h 685"/>
                    <a:gd name="T16" fmla="*/ 0 w 664"/>
                    <a:gd name="T17" fmla="*/ 0 h 685"/>
                    <a:gd name="T18" fmla="*/ 0 w 664"/>
                    <a:gd name="T19" fmla="*/ 0 h 685"/>
                    <a:gd name="T20" fmla="*/ 0 w 664"/>
                    <a:gd name="T21" fmla="*/ 0 h 685"/>
                    <a:gd name="T22" fmla="*/ 0 w 664"/>
                    <a:gd name="T23" fmla="*/ 0 h 685"/>
                    <a:gd name="T24" fmla="*/ 0 w 664"/>
                    <a:gd name="T25" fmla="*/ 0 h 685"/>
                    <a:gd name="T26" fmla="*/ 0 w 664"/>
                    <a:gd name="T27" fmla="*/ 0 h 685"/>
                    <a:gd name="T28" fmla="*/ 0 w 664"/>
                    <a:gd name="T29" fmla="*/ 0 h 685"/>
                    <a:gd name="T30" fmla="*/ 0 w 664"/>
                    <a:gd name="T31" fmla="*/ 0 h 685"/>
                    <a:gd name="T32" fmla="*/ 0 w 664"/>
                    <a:gd name="T33" fmla="*/ 0 h 685"/>
                    <a:gd name="T34" fmla="*/ 0 w 664"/>
                    <a:gd name="T35" fmla="*/ 0 h 685"/>
                    <a:gd name="T36" fmla="*/ 0 w 664"/>
                    <a:gd name="T37" fmla="*/ 0 h 685"/>
                    <a:gd name="T38" fmla="*/ 0 w 664"/>
                    <a:gd name="T39" fmla="*/ 0 h 685"/>
                    <a:gd name="T40" fmla="*/ 0 w 664"/>
                    <a:gd name="T41" fmla="*/ 0 h 685"/>
                    <a:gd name="T42" fmla="*/ 0 w 664"/>
                    <a:gd name="T43" fmla="*/ 0 h 685"/>
                    <a:gd name="T44" fmla="*/ 0 w 664"/>
                    <a:gd name="T45" fmla="*/ 0 h 685"/>
                    <a:gd name="T46" fmla="*/ 0 w 664"/>
                    <a:gd name="T47" fmla="*/ 0 h 685"/>
                    <a:gd name="T48" fmla="*/ 0 w 664"/>
                    <a:gd name="T49" fmla="*/ 0 h 685"/>
                    <a:gd name="T50" fmla="*/ 0 w 664"/>
                    <a:gd name="T51" fmla="*/ 0 h 685"/>
                    <a:gd name="T52" fmla="*/ 0 w 664"/>
                    <a:gd name="T53" fmla="*/ 0 h 685"/>
                    <a:gd name="T54" fmla="*/ 0 w 664"/>
                    <a:gd name="T55" fmla="*/ 0 h 685"/>
                    <a:gd name="T56" fmla="*/ 0 w 664"/>
                    <a:gd name="T57" fmla="*/ 0 h 685"/>
                    <a:gd name="T58" fmla="*/ 0 w 664"/>
                    <a:gd name="T59" fmla="*/ 0 h 685"/>
                    <a:gd name="T60" fmla="*/ 0 w 664"/>
                    <a:gd name="T61" fmla="*/ 0 h 685"/>
                    <a:gd name="T62" fmla="*/ 0 w 664"/>
                    <a:gd name="T63" fmla="*/ 0 h 685"/>
                    <a:gd name="T64" fmla="*/ 0 w 664"/>
                    <a:gd name="T65" fmla="*/ 0 h 685"/>
                    <a:gd name="T66" fmla="*/ 0 w 664"/>
                    <a:gd name="T67" fmla="*/ 0 h 685"/>
                    <a:gd name="T68" fmla="*/ 0 w 664"/>
                    <a:gd name="T69" fmla="*/ 0 h 685"/>
                    <a:gd name="T70" fmla="*/ 0 w 664"/>
                    <a:gd name="T71" fmla="*/ 0 h 685"/>
                    <a:gd name="T72" fmla="*/ 0 w 664"/>
                    <a:gd name="T73" fmla="*/ 0 h 685"/>
                    <a:gd name="T74" fmla="*/ 0 w 664"/>
                    <a:gd name="T75" fmla="*/ 0 h 685"/>
                    <a:gd name="T76" fmla="*/ 0 w 664"/>
                    <a:gd name="T77" fmla="*/ 0 h 685"/>
                    <a:gd name="T78" fmla="*/ 0 w 664"/>
                    <a:gd name="T79" fmla="*/ 0 h 685"/>
                    <a:gd name="T80" fmla="*/ 0 w 664"/>
                    <a:gd name="T81" fmla="*/ 0 h 685"/>
                    <a:gd name="T82" fmla="*/ 0 w 664"/>
                    <a:gd name="T83" fmla="*/ 0 h 685"/>
                    <a:gd name="T84" fmla="*/ 0 w 664"/>
                    <a:gd name="T85" fmla="*/ 0 h 685"/>
                    <a:gd name="T86" fmla="*/ 0 w 664"/>
                    <a:gd name="T87" fmla="*/ 0 h 685"/>
                    <a:gd name="T88" fmla="*/ 0 w 664"/>
                    <a:gd name="T89" fmla="*/ 0 h 685"/>
                    <a:gd name="T90" fmla="*/ 0 w 664"/>
                    <a:gd name="T91" fmla="*/ 0 h 685"/>
                    <a:gd name="T92" fmla="*/ 0 w 664"/>
                    <a:gd name="T93" fmla="*/ 0 h 685"/>
                    <a:gd name="T94" fmla="*/ 0 w 664"/>
                    <a:gd name="T95" fmla="*/ 0 h 6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4"/>
                    <a:gd name="T145" fmla="*/ 0 h 685"/>
                    <a:gd name="T146" fmla="*/ 664 w 664"/>
                    <a:gd name="T147" fmla="*/ 685 h 6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4" h="685">
                      <a:moveTo>
                        <a:pt x="0" y="632"/>
                      </a:moveTo>
                      <a:lnTo>
                        <a:pt x="0" y="592"/>
                      </a:lnTo>
                      <a:lnTo>
                        <a:pt x="24" y="546"/>
                      </a:lnTo>
                      <a:lnTo>
                        <a:pt x="101" y="560"/>
                      </a:lnTo>
                      <a:lnTo>
                        <a:pt x="188" y="573"/>
                      </a:lnTo>
                      <a:lnTo>
                        <a:pt x="235" y="528"/>
                      </a:lnTo>
                      <a:lnTo>
                        <a:pt x="105" y="519"/>
                      </a:lnTo>
                      <a:lnTo>
                        <a:pt x="69" y="487"/>
                      </a:lnTo>
                      <a:lnTo>
                        <a:pt x="119" y="475"/>
                      </a:lnTo>
                      <a:lnTo>
                        <a:pt x="194" y="489"/>
                      </a:lnTo>
                      <a:lnTo>
                        <a:pt x="211" y="457"/>
                      </a:lnTo>
                      <a:lnTo>
                        <a:pt x="167" y="425"/>
                      </a:lnTo>
                      <a:lnTo>
                        <a:pt x="143" y="358"/>
                      </a:lnTo>
                      <a:lnTo>
                        <a:pt x="220" y="407"/>
                      </a:lnTo>
                      <a:lnTo>
                        <a:pt x="295" y="420"/>
                      </a:lnTo>
                      <a:lnTo>
                        <a:pt x="304" y="380"/>
                      </a:lnTo>
                      <a:lnTo>
                        <a:pt x="218" y="314"/>
                      </a:lnTo>
                      <a:lnTo>
                        <a:pt x="242" y="243"/>
                      </a:lnTo>
                      <a:lnTo>
                        <a:pt x="297" y="137"/>
                      </a:lnTo>
                      <a:lnTo>
                        <a:pt x="280" y="102"/>
                      </a:lnTo>
                      <a:lnTo>
                        <a:pt x="309" y="93"/>
                      </a:lnTo>
                      <a:lnTo>
                        <a:pt x="373" y="120"/>
                      </a:lnTo>
                      <a:lnTo>
                        <a:pt x="417" y="107"/>
                      </a:lnTo>
                      <a:lnTo>
                        <a:pt x="460" y="146"/>
                      </a:lnTo>
                      <a:lnTo>
                        <a:pt x="513" y="234"/>
                      </a:lnTo>
                      <a:lnTo>
                        <a:pt x="534" y="134"/>
                      </a:lnTo>
                      <a:lnTo>
                        <a:pt x="494" y="48"/>
                      </a:lnTo>
                      <a:lnTo>
                        <a:pt x="510" y="0"/>
                      </a:lnTo>
                      <a:lnTo>
                        <a:pt x="596" y="64"/>
                      </a:lnTo>
                      <a:lnTo>
                        <a:pt x="590" y="115"/>
                      </a:lnTo>
                      <a:lnTo>
                        <a:pt x="602" y="175"/>
                      </a:lnTo>
                      <a:lnTo>
                        <a:pt x="640" y="134"/>
                      </a:lnTo>
                      <a:lnTo>
                        <a:pt x="647" y="191"/>
                      </a:lnTo>
                      <a:lnTo>
                        <a:pt x="664" y="225"/>
                      </a:lnTo>
                      <a:lnTo>
                        <a:pt x="608" y="411"/>
                      </a:lnTo>
                      <a:lnTo>
                        <a:pt x="632" y="555"/>
                      </a:lnTo>
                      <a:lnTo>
                        <a:pt x="525" y="475"/>
                      </a:lnTo>
                      <a:lnTo>
                        <a:pt x="456" y="382"/>
                      </a:lnTo>
                      <a:lnTo>
                        <a:pt x="417" y="435"/>
                      </a:lnTo>
                      <a:lnTo>
                        <a:pt x="400" y="484"/>
                      </a:lnTo>
                      <a:lnTo>
                        <a:pt x="325" y="539"/>
                      </a:lnTo>
                      <a:lnTo>
                        <a:pt x="361" y="566"/>
                      </a:lnTo>
                      <a:lnTo>
                        <a:pt x="295" y="596"/>
                      </a:lnTo>
                      <a:lnTo>
                        <a:pt x="283" y="654"/>
                      </a:lnTo>
                      <a:lnTo>
                        <a:pt x="220" y="685"/>
                      </a:lnTo>
                      <a:lnTo>
                        <a:pt x="125" y="683"/>
                      </a:lnTo>
                      <a:lnTo>
                        <a:pt x="0" y="632"/>
                      </a:lnTo>
                      <a:close/>
                    </a:path>
                  </a:pathLst>
                </a:custGeom>
                <a:solidFill>
                  <a:srgbClr val="D1D1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04" name="Freeform 125"/>
                <p:cNvSpPr>
                  <a:spLocks/>
                </p:cNvSpPr>
                <p:nvPr/>
              </p:nvSpPr>
              <p:spPr bwMode="auto">
                <a:xfrm>
                  <a:off x="5170" y="486"/>
                  <a:ext cx="170" cy="308"/>
                </a:xfrm>
                <a:custGeom>
                  <a:avLst/>
                  <a:gdLst>
                    <a:gd name="T0" fmla="*/ 0 w 679"/>
                    <a:gd name="T1" fmla="*/ 0 h 924"/>
                    <a:gd name="T2" fmla="*/ 0 w 679"/>
                    <a:gd name="T3" fmla="*/ 0 h 924"/>
                    <a:gd name="T4" fmla="*/ 0 w 679"/>
                    <a:gd name="T5" fmla="*/ 0 h 924"/>
                    <a:gd name="T6" fmla="*/ 0 w 679"/>
                    <a:gd name="T7" fmla="*/ 0 h 924"/>
                    <a:gd name="T8" fmla="*/ 0 w 679"/>
                    <a:gd name="T9" fmla="*/ 0 h 924"/>
                    <a:gd name="T10" fmla="*/ 0 w 679"/>
                    <a:gd name="T11" fmla="*/ 0 h 924"/>
                    <a:gd name="T12" fmla="*/ 0 w 679"/>
                    <a:gd name="T13" fmla="*/ 0 h 924"/>
                    <a:gd name="T14" fmla="*/ 0 w 679"/>
                    <a:gd name="T15" fmla="*/ 0 h 924"/>
                    <a:gd name="T16" fmla="*/ 0 w 679"/>
                    <a:gd name="T17" fmla="*/ 0 h 924"/>
                    <a:gd name="T18" fmla="*/ 0 w 679"/>
                    <a:gd name="T19" fmla="*/ 0 h 924"/>
                    <a:gd name="T20" fmla="*/ 0 w 679"/>
                    <a:gd name="T21" fmla="*/ 0 h 924"/>
                    <a:gd name="T22" fmla="*/ 0 w 679"/>
                    <a:gd name="T23" fmla="*/ 0 h 924"/>
                    <a:gd name="T24" fmla="*/ 0 w 679"/>
                    <a:gd name="T25" fmla="*/ 0 h 924"/>
                    <a:gd name="T26" fmla="*/ 0 w 679"/>
                    <a:gd name="T27" fmla="*/ 0 h 924"/>
                    <a:gd name="T28" fmla="*/ 0 w 679"/>
                    <a:gd name="T29" fmla="*/ 0 h 924"/>
                    <a:gd name="T30" fmla="*/ 0 w 679"/>
                    <a:gd name="T31" fmla="*/ 0 h 924"/>
                    <a:gd name="T32" fmla="*/ 0 w 679"/>
                    <a:gd name="T33" fmla="*/ 0 h 924"/>
                    <a:gd name="T34" fmla="*/ 0 w 679"/>
                    <a:gd name="T35" fmla="*/ 0 h 924"/>
                    <a:gd name="T36" fmla="*/ 0 w 679"/>
                    <a:gd name="T37" fmla="*/ 0 h 924"/>
                    <a:gd name="T38" fmla="*/ 0 w 679"/>
                    <a:gd name="T39" fmla="*/ 0 h 924"/>
                    <a:gd name="T40" fmla="*/ 0 w 679"/>
                    <a:gd name="T41" fmla="*/ 0 h 924"/>
                    <a:gd name="T42" fmla="*/ 0 w 679"/>
                    <a:gd name="T43" fmla="*/ 0 h 924"/>
                    <a:gd name="T44" fmla="*/ 0 w 679"/>
                    <a:gd name="T45" fmla="*/ 0 h 924"/>
                    <a:gd name="T46" fmla="*/ 0 w 679"/>
                    <a:gd name="T47" fmla="*/ 0 h 924"/>
                    <a:gd name="T48" fmla="*/ 0 w 679"/>
                    <a:gd name="T49" fmla="*/ 0 h 924"/>
                    <a:gd name="T50" fmla="*/ 0 w 679"/>
                    <a:gd name="T51" fmla="*/ 0 h 924"/>
                    <a:gd name="T52" fmla="*/ 0 w 679"/>
                    <a:gd name="T53" fmla="*/ 0 h 924"/>
                    <a:gd name="T54" fmla="*/ 0 w 679"/>
                    <a:gd name="T55" fmla="*/ 0 h 924"/>
                    <a:gd name="T56" fmla="*/ 0 w 679"/>
                    <a:gd name="T57" fmla="*/ 0 h 924"/>
                    <a:gd name="T58" fmla="*/ 0 w 679"/>
                    <a:gd name="T59" fmla="*/ 0 h 924"/>
                    <a:gd name="T60" fmla="*/ 0 w 679"/>
                    <a:gd name="T61" fmla="*/ 0 h 924"/>
                    <a:gd name="T62" fmla="*/ 0 w 679"/>
                    <a:gd name="T63" fmla="*/ 0 h 924"/>
                    <a:gd name="T64" fmla="*/ 0 w 679"/>
                    <a:gd name="T65" fmla="*/ 0 h 9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9"/>
                    <a:gd name="T100" fmla="*/ 0 h 924"/>
                    <a:gd name="T101" fmla="*/ 679 w 679"/>
                    <a:gd name="T102" fmla="*/ 924 h 9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9" h="924">
                      <a:moveTo>
                        <a:pt x="166" y="0"/>
                      </a:moveTo>
                      <a:lnTo>
                        <a:pt x="208" y="2"/>
                      </a:lnTo>
                      <a:lnTo>
                        <a:pt x="230" y="14"/>
                      </a:lnTo>
                      <a:lnTo>
                        <a:pt x="199" y="46"/>
                      </a:lnTo>
                      <a:lnTo>
                        <a:pt x="214" y="84"/>
                      </a:lnTo>
                      <a:lnTo>
                        <a:pt x="297" y="44"/>
                      </a:lnTo>
                      <a:lnTo>
                        <a:pt x="369" y="57"/>
                      </a:lnTo>
                      <a:lnTo>
                        <a:pt x="316" y="77"/>
                      </a:lnTo>
                      <a:lnTo>
                        <a:pt x="336" y="111"/>
                      </a:lnTo>
                      <a:lnTo>
                        <a:pt x="408" y="91"/>
                      </a:lnTo>
                      <a:lnTo>
                        <a:pt x="458" y="111"/>
                      </a:lnTo>
                      <a:lnTo>
                        <a:pt x="479" y="166"/>
                      </a:lnTo>
                      <a:lnTo>
                        <a:pt x="525" y="241"/>
                      </a:lnTo>
                      <a:lnTo>
                        <a:pt x="521" y="353"/>
                      </a:lnTo>
                      <a:lnTo>
                        <a:pt x="561" y="307"/>
                      </a:lnTo>
                      <a:lnTo>
                        <a:pt x="563" y="252"/>
                      </a:lnTo>
                      <a:lnTo>
                        <a:pt x="533" y="175"/>
                      </a:lnTo>
                      <a:lnTo>
                        <a:pt x="583" y="212"/>
                      </a:lnTo>
                      <a:lnTo>
                        <a:pt x="647" y="269"/>
                      </a:lnTo>
                      <a:lnTo>
                        <a:pt x="679" y="314"/>
                      </a:lnTo>
                      <a:lnTo>
                        <a:pt x="643" y="330"/>
                      </a:lnTo>
                      <a:lnTo>
                        <a:pt x="611" y="369"/>
                      </a:lnTo>
                      <a:lnTo>
                        <a:pt x="561" y="385"/>
                      </a:lnTo>
                      <a:lnTo>
                        <a:pt x="557" y="424"/>
                      </a:lnTo>
                      <a:lnTo>
                        <a:pt x="557" y="448"/>
                      </a:lnTo>
                      <a:lnTo>
                        <a:pt x="542" y="469"/>
                      </a:lnTo>
                      <a:lnTo>
                        <a:pt x="533" y="555"/>
                      </a:lnTo>
                      <a:lnTo>
                        <a:pt x="563" y="594"/>
                      </a:lnTo>
                      <a:lnTo>
                        <a:pt x="547" y="676"/>
                      </a:lnTo>
                      <a:lnTo>
                        <a:pt x="545" y="699"/>
                      </a:lnTo>
                      <a:lnTo>
                        <a:pt x="573" y="701"/>
                      </a:lnTo>
                      <a:lnTo>
                        <a:pt x="583" y="760"/>
                      </a:lnTo>
                      <a:lnTo>
                        <a:pt x="530" y="774"/>
                      </a:lnTo>
                      <a:lnTo>
                        <a:pt x="420" y="829"/>
                      </a:lnTo>
                      <a:lnTo>
                        <a:pt x="292" y="920"/>
                      </a:lnTo>
                      <a:lnTo>
                        <a:pt x="208" y="924"/>
                      </a:lnTo>
                      <a:lnTo>
                        <a:pt x="134" y="922"/>
                      </a:lnTo>
                      <a:lnTo>
                        <a:pt x="137" y="860"/>
                      </a:lnTo>
                      <a:lnTo>
                        <a:pt x="146" y="808"/>
                      </a:lnTo>
                      <a:lnTo>
                        <a:pt x="218" y="815"/>
                      </a:lnTo>
                      <a:lnTo>
                        <a:pt x="288" y="790"/>
                      </a:lnTo>
                      <a:lnTo>
                        <a:pt x="307" y="745"/>
                      </a:lnTo>
                      <a:lnTo>
                        <a:pt x="226" y="774"/>
                      </a:lnTo>
                      <a:lnTo>
                        <a:pt x="218" y="745"/>
                      </a:lnTo>
                      <a:lnTo>
                        <a:pt x="252" y="683"/>
                      </a:lnTo>
                      <a:lnTo>
                        <a:pt x="242" y="519"/>
                      </a:lnTo>
                      <a:lnTo>
                        <a:pt x="242" y="358"/>
                      </a:lnTo>
                      <a:lnTo>
                        <a:pt x="252" y="292"/>
                      </a:lnTo>
                      <a:lnTo>
                        <a:pt x="280" y="212"/>
                      </a:lnTo>
                      <a:lnTo>
                        <a:pt x="220" y="287"/>
                      </a:lnTo>
                      <a:lnTo>
                        <a:pt x="178" y="396"/>
                      </a:lnTo>
                      <a:lnTo>
                        <a:pt x="178" y="497"/>
                      </a:lnTo>
                      <a:lnTo>
                        <a:pt x="190" y="646"/>
                      </a:lnTo>
                      <a:lnTo>
                        <a:pt x="161" y="756"/>
                      </a:lnTo>
                      <a:lnTo>
                        <a:pt x="118" y="767"/>
                      </a:lnTo>
                      <a:lnTo>
                        <a:pt x="86" y="817"/>
                      </a:lnTo>
                      <a:lnTo>
                        <a:pt x="38" y="669"/>
                      </a:lnTo>
                      <a:lnTo>
                        <a:pt x="12" y="494"/>
                      </a:lnTo>
                      <a:lnTo>
                        <a:pt x="2" y="451"/>
                      </a:lnTo>
                      <a:lnTo>
                        <a:pt x="56" y="362"/>
                      </a:lnTo>
                      <a:lnTo>
                        <a:pt x="0" y="316"/>
                      </a:lnTo>
                      <a:lnTo>
                        <a:pt x="74" y="325"/>
                      </a:lnTo>
                      <a:lnTo>
                        <a:pt x="83" y="276"/>
                      </a:lnTo>
                      <a:lnTo>
                        <a:pt x="77" y="212"/>
                      </a:lnTo>
                      <a:lnTo>
                        <a:pt x="158" y="38"/>
                      </a:lnTo>
                      <a:lnTo>
                        <a:pt x="166" y="0"/>
                      </a:lnTo>
                      <a:close/>
                    </a:path>
                  </a:pathLst>
                </a:custGeom>
                <a:solidFill>
                  <a:srgbClr val="D1D1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05" name="Freeform 126"/>
                <p:cNvSpPr>
                  <a:spLocks/>
                </p:cNvSpPr>
                <p:nvPr/>
              </p:nvSpPr>
              <p:spPr bwMode="auto">
                <a:xfrm>
                  <a:off x="5339" y="737"/>
                  <a:ext cx="194" cy="260"/>
                </a:xfrm>
                <a:custGeom>
                  <a:avLst/>
                  <a:gdLst>
                    <a:gd name="T0" fmla="*/ 0 w 778"/>
                    <a:gd name="T1" fmla="*/ 0 h 780"/>
                    <a:gd name="T2" fmla="*/ 0 w 778"/>
                    <a:gd name="T3" fmla="*/ 0 h 780"/>
                    <a:gd name="T4" fmla="*/ 0 w 778"/>
                    <a:gd name="T5" fmla="*/ 0 h 780"/>
                    <a:gd name="T6" fmla="*/ 0 w 778"/>
                    <a:gd name="T7" fmla="*/ 0 h 780"/>
                    <a:gd name="T8" fmla="*/ 0 w 778"/>
                    <a:gd name="T9" fmla="*/ 0 h 780"/>
                    <a:gd name="T10" fmla="*/ 0 w 778"/>
                    <a:gd name="T11" fmla="*/ 0 h 780"/>
                    <a:gd name="T12" fmla="*/ 0 w 778"/>
                    <a:gd name="T13" fmla="*/ 0 h 780"/>
                    <a:gd name="T14" fmla="*/ 0 w 778"/>
                    <a:gd name="T15" fmla="*/ 0 h 780"/>
                    <a:gd name="T16" fmla="*/ 0 w 778"/>
                    <a:gd name="T17" fmla="*/ 0 h 780"/>
                    <a:gd name="T18" fmla="*/ 0 w 778"/>
                    <a:gd name="T19" fmla="*/ 0 h 780"/>
                    <a:gd name="T20" fmla="*/ 0 w 778"/>
                    <a:gd name="T21" fmla="*/ 0 h 780"/>
                    <a:gd name="T22" fmla="*/ 0 w 778"/>
                    <a:gd name="T23" fmla="*/ 0 h 780"/>
                    <a:gd name="T24" fmla="*/ 0 w 778"/>
                    <a:gd name="T25" fmla="*/ 0 h 780"/>
                    <a:gd name="T26" fmla="*/ 0 w 778"/>
                    <a:gd name="T27" fmla="*/ 0 h 780"/>
                    <a:gd name="T28" fmla="*/ 0 w 778"/>
                    <a:gd name="T29" fmla="*/ 0 h 780"/>
                    <a:gd name="T30" fmla="*/ 0 w 778"/>
                    <a:gd name="T31" fmla="*/ 0 h 780"/>
                    <a:gd name="T32" fmla="*/ 0 w 778"/>
                    <a:gd name="T33" fmla="*/ 0 h 780"/>
                    <a:gd name="T34" fmla="*/ 0 w 778"/>
                    <a:gd name="T35" fmla="*/ 0 h 780"/>
                    <a:gd name="T36" fmla="*/ 0 w 778"/>
                    <a:gd name="T37" fmla="*/ 0 h 780"/>
                    <a:gd name="T38" fmla="*/ 0 w 778"/>
                    <a:gd name="T39" fmla="*/ 0 h 780"/>
                    <a:gd name="T40" fmla="*/ 0 w 778"/>
                    <a:gd name="T41" fmla="*/ 0 h 780"/>
                    <a:gd name="T42" fmla="*/ 0 w 778"/>
                    <a:gd name="T43" fmla="*/ 0 h 780"/>
                    <a:gd name="T44" fmla="*/ 0 w 778"/>
                    <a:gd name="T45" fmla="*/ 0 h 780"/>
                    <a:gd name="T46" fmla="*/ 0 w 778"/>
                    <a:gd name="T47" fmla="*/ 0 h 780"/>
                    <a:gd name="T48" fmla="*/ 0 w 778"/>
                    <a:gd name="T49" fmla="*/ 0 h 780"/>
                    <a:gd name="T50" fmla="*/ 0 w 778"/>
                    <a:gd name="T51" fmla="*/ 0 h 780"/>
                    <a:gd name="T52" fmla="*/ 0 w 778"/>
                    <a:gd name="T53" fmla="*/ 0 h 780"/>
                    <a:gd name="T54" fmla="*/ 0 w 778"/>
                    <a:gd name="T55" fmla="*/ 0 h 780"/>
                    <a:gd name="T56" fmla="*/ 0 w 778"/>
                    <a:gd name="T57" fmla="*/ 0 h 780"/>
                    <a:gd name="T58" fmla="*/ 0 w 778"/>
                    <a:gd name="T59" fmla="*/ 0 h 780"/>
                    <a:gd name="T60" fmla="*/ 0 w 778"/>
                    <a:gd name="T61" fmla="*/ 0 h 780"/>
                    <a:gd name="T62" fmla="*/ 0 w 778"/>
                    <a:gd name="T63" fmla="*/ 0 h 780"/>
                    <a:gd name="T64" fmla="*/ 0 w 778"/>
                    <a:gd name="T65" fmla="*/ 0 h 780"/>
                    <a:gd name="T66" fmla="*/ 0 w 778"/>
                    <a:gd name="T67" fmla="*/ 0 h 780"/>
                    <a:gd name="T68" fmla="*/ 0 w 778"/>
                    <a:gd name="T69" fmla="*/ 0 h 780"/>
                    <a:gd name="T70" fmla="*/ 0 w 778"/>
                    <a:gd name="T71" fmla="*/ 0 h 780"/>
                    <a:gd name="T72" fmla="*/ 0 w 778"/>
                    <a:gd name="T73" fmla="*/ 0 h 780"/>
                    <a:gd name="T74" fmla="*/ 0 w 778"/>
                    <a:gd name="T75" fmla="*/ 0 h 780"/>
                    <a:gd name="T76" fmla="*/ 0 w 778"/>
                    <a:gd name="T77" fmla="*/ 0 h 780"/>
                    <a:gd name="T78" fmla="*/ 0 w 778"/>
                    <a:gd name="T79" fmla="*/ 0 h 780"/>
                    <a:gd name="T80" fmla="*/ 0 w 778"/>
                    <a:gd name="T81" fmla="*/ 0 h 780"/>
                    <a:gd name="T82" fmla="*/ 0 w 778"/>
                    <a:gd name="T83" fmla="*/ 0 h 780"/>
                    <a:gd name="T84" fmla="*/ 0 w 778"/>
                    <a:gd name="T85" fmla="*/ 0 h 780"/>
                    <a:gd name="T86" fmla="*/ 0 w 778"/>
                    <a:gd name="T87" fmla="*/ 0 h 780"/>
                    <a:gd name="T88" fmla="*/ 0 w 778"/>
                    <a:gd name="T89" fmla="*/ 0 h 780"/>
                    <a:gd name="T90" fmla="*/ 0 w 778"/>
                    <a:gd name="T91" fmla="*/ 0 h 780"/>
                    <a:gd name="T92" fmla="*/ 0 w 778"/>
                    <a:gd name="T93" fmla="*/ 0 h 780"/>
                    <a:gd name="T94" fmla="*/ 0 w 778"/>
                    <a:gd name="T95" fmla="*/ 0 h 780"/>
                    <a:gd name="T96" fmla="*/ 0 w 778"/>
                    <a:gd name="T97" fmla="*/ 0 h 780"/>
                    <a:gd name="T98" fmla="*/ 0 w 778"/>
                    <a:gd name="T99" fmla="*/ 0 h 780"/>
                    <a:gd name="T100" fmla="*/ 0 w 778"/>
                    <a:gd name="T101" fmla="*/ 0 h 780"/>
                    <a:gd name="T102" fmla="*/ 0 w 778"/>
                    <a:gd name="T103" fmla="*/ 0 h 780"/>
                    <a:gd name="T104" fmla="*/ 0 w 778"/>
                    <a:gd name="T105" fmla="*/ 0 h 780"/>
                    <a:gd name="T106" fmla="*/ 0 w 778"/>
                    <a:gd name="T107" fmla="*/ 0 h 780"/>
                    <a:gd name="T108" fmla="*/ 0 w 778"/>
                    <a:gd name="T109" fmla="*/ 0 h 780"/>
                    <a:gd name="T110" fmla="*/ 0 w 778"/>
                    <a:gd name="T111" fmla="*/ 0 h 780"/>
                    <a:gd name="T112" fmla="*/ 0 w 778"/>
                    <a:gd name="T113" fmla="*/ 0 h 780"/>
                    <a:gd name="T114" fmla="*/ 0 w 778"/>
                    <a:gd name="T115" fmla="*/ 0 h 780"/>
                    <a:gd name="T116" fmla="*/ 0 w 778"/>
                    <a:gd name="T117" fmla="*/ 0 h 780"/>
                    <a:gd name="T118" fmla="*/ 0 w 778"/>
                    <a:gd name="T119" fmla="*/ 0 h 7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8"/>
                    <a:gd name="T181" fmla="*/ 0 h 780"/>
                    <a:gd name="T182" fmla="*/ 778 w 778"/>
                    <a:gd name="T183" fmla="*/ 780 h 7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8" h="780">
                      <a:moveTo>
                        <a:pt x="89" y="143"/>
                      </a:moveTo>
                      <a:lnTo>
                        <a:pt x="152" y="175"/>
                      </a:lnTo>
                      <a:lnTo>
                        <a:pt x="200" y="99"/>
                      </a:lnTo>
                      <a:lnTo>
                        <a:pt x="185" y="57"/>
                      </a:lnTo>
                      <a:lnTo>
                        <a:pt x="223" y="13"/>
                      </a:lnTo>
                      <a:lnTo>
                        <a:pt x="273" y="5"/>
                      </a:lnTo>
                      <a:lnTo>
                        <a:pt x="269" y="50"/>
                      </a:lnTo>
                      <a:lnTo>
                        <a:pt x="340" y="10"/>
                      </a:lnTo>
                      <a:lnTo>
                        <a:pt x="370" y="0"/>
                      </a:lnTo>
                      <a:lnTo>
                        <a:pt x="436" y="40"/>
                      </a:lnTo>
                      <a:lnTo>
                        <a:pt x="465" y="117"/>
                      </a:lnTo>
                      <a:lnTo>
                        <a:pt x="552" y="181"/>
                      </a:lnTo>
                      <a:lnTo>
                        <a:pt x="475" y="183"/>
                      </a:lnTo>
                      <a:lnTo>
                        <a:pt x="417" y="232"/>
                      </a:lnTo>
                      <a:lnTo>
                        <a:pt x="504" y="223"/>
                      </a:lnTo>
                      <a:lnTo>
                        <a:pt x="602" y="238"/>
                      </a:lnTo>
                      <a:lnTo>
                        <a:pt x="641" y="302"/>
                      </a:lnTo>
                      <a:lnTo>
                        <a:pt x="635" y="350"/>
                      </a:lnTo>
                      <a:lnTo>
                        <a:pt x="617" y="391"/>
                      </a:lnTo>
                      <a:lnTo>
                        <a:pt x="576" y="391"/>
                      </a:lnTo>
                      <a:lnTo>
                        <a:pt x="566" y="434"/>
                      </a:lnTo>
                      <a:lnTo>
                        <a:pt x="578" y="484"/>
                      </a:lnTo>
                      <a:lnTo>
                        <a:pt x="605" y="550"/>
                      </a:lnTo>
                      <a:lnTo>
                        <a:pt x="623" y="441"/>
                      </a:lnTo>
                      <a:lnTo>
                        <a:pt x="665" y="400"/>
                      </a:lnTo>
                      <a:lnTo>
                        <a:pt x="662" y="366"/>
                      </a:lnTo>
                      <a:lnTo>
                        <a:pt x="674" y="329"/>
                      </a:lnTo>
                      <a:lnTo>
                        <a:pt x="722" y="395"/>
                      </a:lnTo>
                      <a:lnTo>
                        <a:pt x="767" y="486"/>
                      </a:lnTo>
                      <a:lnTo>
                        <a:pt x="778" y="568"/>
                      </a:lnTo>
                      <a:lnTo>
                        <a:pt x="770" y="630"/>
                      </a:lnTo>
                      <a:lnTo>
                        <a:pt x="605" y="603"/>
                      </a:lnTo>
                      <a:lnTo>
                        <a:pt x="487" y="676"/>
                      </a:lnTo>
                      <a:lnTo>
                        <a:pt x="439" y="730"/>
                      </a:lnTo>
                      <a:lnTo>
                        <a:pt x="358" y="780"/>
                      </a:lnTo>
                      <a:lnTo>
                        <a:pt x="334" y="769"/>
                      </a:lnTo>
                      <a:lnTo>
                        <a:pt x="271" y="780"/>
                      </a:lnTo>
                      <a:lnTo>
                        <a:pt x="176" y="776"/>
                      </a:lnTo>
                      <a:lnTo>
                        <a:pt x="75" y="737"/>
                      </a:lnTo>
                      <a:lnTo>
                        <a:pt x="84" y="678"/>
                      </a:lnTo>
                      <a:lnTo>
                        <a:pt x="144" y="630"/>
                      </a:lnTo>
                      <a:lnTo>
                        <a:pt x="185" y="576"/>
                      </a:lnTo>
                      <a:lnTo>
                        <a:pt x="250" y="537"/>
                      </a:lnTo>
                      <a:lnTo>
                        <a:pt x="233" y="587"/>
                      </a:lnTo>
                      <a:lnTo>
                        <a:pt x="269" y="625"/>
                      </a:lnTo>
                      <a:lnTo>
                        <a:pt x="322" y="557"/>
                      </a:lnTo>
                      <a:lnTo>
                        <a:pt x="355" y="428"/>
                      </a:lnTo>
                      <a:lnTo>
                        <a:pt x="310" y="318"/>
                      </a:lnTo>
                      <a:lnTo>
                        <a:pt x="338" y="225"/>
                      </a:lnTo>
                      <a:lnTo>
                        <a:pt x="295" y="254"/>
                      </a:lnTo>
                      <a:lnTo>
                        <a:pt x="247" y="316"/>
                      </a:lnTo>
                      <a:lnTo>
                        <a:pt x="274" y="439"/>
                      </a:lnTo>
                      <a:lnTo>
                        <a:pt x="257" y="501"/>
                      </a:lnTo>
                      <a:lnTo>
                        <a:pt x="182" y="501"/>
                      </a:lnTo>
                      <a:lnTo>
                        <a:pt x="144" y="546"/>
                      </a:lnTo>
                      <a:lnTo>
                        <a:pt x="0" y="497"/>
                      </a:lnTo>
                      <a:lnTo>
                        <a:pt x="140" y="462"/>
                      </a:lnTo>
                      <a:lnTo>
                        <a:pt x="65" y="234"/>
                      </a:lnTo>
                      <a:lnTo>
                        <a:pt x="89" y="143"/>
                      </a:lnTo>
                      <a:close/>
                    </a:path>
                  </a:pathLst>
                </a:custGeom>
                <a:solidFill>
                  <a:srgbClr val="B2DC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06" name="Freeform 127"/>
                <p:cNvSpPr>
                  <a:spLocks/>
                </p:cNvSpPr>
                <p:nvPr/>
              </p:nvSpPr>
              <p:spPr bwMode="auto">
                <a:xfrm>
                  <a:off x="5339" y="780"/>
                  <a:ext cx="35" cy="137"/>
                </a:xfrm>
                <a:custGeom>
                  <a:avLst/>
                  <a:gdLst>
                    <a:gd name="T0" fmla="*/ 0 w 140"/>
                    <a:gd name="T1" fmla="*/ 0 h 409"/>
                    <a:gd name="T2" fmla="*/ 0 w 140"/>
                    <a:gd name="T3" fmla="*/ 0 h 409"/>
                    <a:gd name="T4" fmla="*/ 0 w 140"/>
                    <a:gd name="T5" fmla="*/ 0 h 409"/>
                    <a:gd name="T6" fmla="*/ 0 w 140"/>
                    <a:gd name="T7" fmla="*/ 0 h 409"/>
                    <a:gd name="T8" fmla="*/ 0 w 140"/>
                    <a:gd name="T9" fmla="*/ 0 h 409"/>
                    <a:gd name="T10" fmla="*/ 0 w 140"/>
                    <a:gd name="T11" fmla="*/ 0 h 409"/>
                    <a:gd name="T12" fmla="*/ 0 w 140"/>
                    <a:gd name="T13" fmla="*/ 0 h 409"/>
                    <a:gd name="T14" fmla="*/ 0 w 140"/>
                    <a:gd name="T15" fmla="*/ 0 h 409"/>
                    <a:gd name="T16" fmla="*/ 0 w 140"/>
                    <a:gd name="T17" fmla="*/ 0 h 409"/>
                    <a:gd name="T18" fmla="*/ 0 w 140"/>
                    <a:gd name="T19" fmla="*/ 0 h 409"/>
                    <a:gd name="T20" fmla="*/ 0 w 140"/>
                    <a:gd name="T21" fmla="*/ 0 h 409"/>
                    <a:gd name="T22" fmla="*/ 0 w 140"/>
                    <a:gd name="T23" fmla="*/ 0 h 409"/>
                    <a:gd name="T24" fmla="*/ 0 w 140"/>
                    <a:gd name="T25" fmla="*/ 0 h 409"/>
                    <a:gd name="T26" fmla="*/ 0 w 140"/>
                    <a:gd name="T27" fmla="*/ 0 h 409"/>
                    <a:gd name="T28" fmla="*/ 0 w 140"/>
                    <a:gd name="T29" fmla="*/ 0 h 409"/>
                    <a:gd name="T30" fmla="*/ 0 w 140"/>
                    <a:gd name="T31" fmla="*/ 0 h 409"/>
                    <a:gd name="T32" fmla="*/ 0 w 140"/>
                    <a:gd name="T33" fmla="*/ 0 h 409"/>
                    <a:gd name="T34" fmla="*/ 0 w 140"/>
                    <a:gd name="T35" fmla="*/ 0 h 409"/>
                    <a:gd name="T36" fmla="*/ 0 w 140"/>
                    <a:gd name="T37" fmla="*/ 0 h 4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0"/>
                    <a:gd name="T58" fmla="*/ 0 h 409"/>
                    <a:gd name="T59" fmla="*/ 140 w 140"/>
                    <a:gd name="T60" fmla="*/ 409 h 4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0" h="409">
                      <a:moveTo>
                        <a:pt x="57" y="0"/>
                      </a:moveTo>
                      <a:lnTo>
                        <a:pt x="41" y="40"/>
                      </a:lnTo>
                      <a:lnTo>
                        <a:pt x="60" y="79"/>
                      </a:lnTo>
                      <a:lnTo>
                        <a:pt x="29" y="124"/>
                      </a:lnTo>
                      <a:lnTo>
                        <a:pt x="65" y="186"/>
                      </a:lnTo>
                      <a:lnTo>
                        <a:pt x="53" y="220"/>
                      </a:lnTo>
                      <a:lnTo>
                        <a:pt x="29" y="165"/>
                      </a:lnTo>
                      <a:lnTo>
                        <a:pt x="17" y="208"/>
                      </a:lnTo>
                      <a:lnTo>
                        <a:pt x="5" y="265"/>
                      </a:lnTo>
                      <a:lnTo>
                        <a:pt x="33" y="327"/>
                      </a:lnTo>
                      <a:lnTo>
                        <a:pt x="0" y="367"/>
                      </a:lnTo>
                      <a:lnTo>
                        <a:pt x="125" y="409"/>
                      </a:lnTo>
                      <a:lnTo>
                        <a:pt x="140" y="332"/>
                      </a:lnTo>
                      <a:lnTo>
                        <a:pt x="125" y="192"/>
                      </a:lnTo>
                      <a:lnTo>
                        <a:pt x="65" y="104"/>
                      </a:lnTo>
                      <a:lnTo>
                        <a:pt x="108" y="56"/>
                      </a:lnTo>
                      <a:lnTo>
                        <a:pt x="72" y="4"/>
                      </a:lnTo>
                      <a:lnTo>
                        <a:pt x="57" y="0"/>
                      </a:lnTo>
                      <a:close/>
                    </a:path>
                  </a:pathLst>
                </a:custGeom>
                <a:solidFill>
                  <a:srgbClr val="DE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07" name="Freeform 128"/>
                <p:cNvSpPr>
                  <a:spLocks/>
                </p:cNvSpPr>
                <p:nvPr/>
              </p:nvSpPr>
              <p:spPr bwMode="auto">
                <a:xfrm>
                  <a:off x="5186" y="770"/>
                  <a:ext cx="159" cy="131"/>
                </a:xfrm>
                <a:custGeom>
                  <a:avLst/>
                  <a:gdLst>
                    <a:gd name="T0" fmla="*/ 0 w 638"/>
                    <a:gd name="T1" fmla="*/ 0 h 394"/>
                    <a:gd name="T2" fmla="*/ 0 w 638"/>
                    <a:gd name="T3" fmla="*/ 0 h 394"/>
                    <a:gd name="T4" fmla="*/ 0 w 638"/>
                    <a:gd name="T5" fmla="*/ 0 h 394"/>
                    <a:gd name="T6" fmla="*/ 0 w 638"/>
                    <a:gd name="T7" fmla="*/ 0 h 394"/>
                    <a:gd name="T8" fmla="*/ 0 w 638"/>
                    <a:gd name="T9" fmla="*/ 0 h 394"/>
                    <a:gd name="T10" fmla="*/ 0 w 638"/>
                    <a:gd name="T11" fmla="*/ 0 h 394"/>
                    <a:gd name="T12" fmla="*/ 0 w 638"/>
                    <a:gd name="T13" fmla="*/ 0 h 394"/>
                    <a:gd name="T14" fmla="*/ 0 w 638"/>
                    <a:gd name="T15" fmla="*/ 0 h 394"/>
                    <a:gd name="T16" fmla="*/ 0 w 638"/>
                    <a:gd name="T17" fmla="*/ 0 h 394"/>
                    <a:gd name="T18" fmla="*/ 0 w 638"/>
                    <a:gd name="T19" fmla="*/ 0 h 394"/>
                    <a:gd name="T20" fmla="*/ 0 w 638"/>
                    <a:gd name="T21" fmla="*/ 0 h 394"/>
                    <a:gd name="T22" fmla="*/ 0 w 638"/>
                    <a:gd name="T23" fmla="*/ 0 h 394"/>
                    <a:gd name="T24" fmla="*/ 0 w 638"/>
                    <a:gd name="T25" fmla="*/ 0 h 394"/>
                    <a:gd name="T26" fmla="*/ 0 w 638"/>
                    <a:gd name="T27" fmla="*/ 0 h 394"/>
                    <a:gd name="T28" fmla="*/ 0 w 638"/>
                    <a:gd name="T29" fmla="*/ 0 h 394"/>
                    <a:gd name="T30" fmla="*/ 0 w 638"/>
                    <a:gd name="T31" fmla="*/ 0 h 394"/>
                    <a:gd name="T32" fmla="*/ 0 w 638"/>
                    <a:gd name="T33" fmla="*/ 0 h 394"/>
                    <a:gd name="T34" fmla="*/ 0 w 638"/>
                    <a:gd name="T35" fmla="*/ 0 h 394"/>
                    <a:gd name="T36" fmla="*/ 0 w 638"/>
                    <a:gd name="T37" fmla="*/ 0 h 394"/>
                    <a:gd name="T38" fmla="*/ 0 w 638"/>
                    <a:gd name="T39" fmla="*/ 0 h 394"/>
                    <a:gd name="T40" fmla="*/ 0 w 638"/>
                    <a:gd name="T41" fmla="*/ 0 h 394"/>
                    <a:gd name="T42" fmla="*/ 0 w 638"/>
                    <a:gd name="T43" fmla="*/ 0 h 394"/>
                    <a:gd name="T44" fmla="*/ 0 w 638"/>
                    <a:gd name="T45" fmla="*/ 0 h 394"/>
                    <a:gd name="T46" fmla="*/ 0 w 638"/>
                    <a:gd name="T47" fmla="*/ 0 h 394"/>
                    <a:gd name="T48" fmla="*/ 0 w 638"/>
                    <a:gd name="T49" fmla="*/ 0 h 394"/>
                    <a:gd name="T50" fmla="*/ 0 w 638"/>
                    <a:gd name="T51" fmla="*/ 0 h 394"/>
                    <a:gd name="T52" fmla="*/ 0 w 638"/>
                    <a:gd name="T53" fmla="*/ 0 h 394"/>
                    <a:gd name="T54" fmla="*/ 0 w 638"/>
                    <a:gd name="T55" fmla="*/ 0 h 394"/>
                    <a:gd name="T56" fmla="*/ 0 w 638"/>
                    <a:gd name="T57" fmla="*/ 0 h 394"/>
                    <a:gd name="T58" fmla="*/ 0 w 638"/>
                    <a:gd name="T59" fmla="*/ 0 h 394"/>
                    <a:gd name="T60" fmla="*/ 0 w 638"/>
                    <a:gd name="T61" fmla="*/ 0 h 394"/>
                    <a:gd name="T62" fmla="*/ 0 w 638"/>
                    <a:gd name="T63" fmla="*/ 0 h 394"/>
                    <a:gd name="T64" fmla="*/ 0 w 638"/>
                    <a:gd name="T65" fmla="*/ 0 h 394"/>
                    <a:gd name="T66" fmla="*/ 0 w 638"/>
                    <a:gd name="T67" fmla="*/ 0 h 394"/>
                    <a:gd name="T68" fmla="*/ 0 w 638"/>
                    <a:gd name="T69" fmla="*/ 0 h 394"/>
                    <a:gd name="T70" fmla="*/ 0 w 638"/>
                    <a:gd name="T71" fmla="*/ 0 h 394"/>
                    <a:gd name="T72" fmla="*/ 0 w 638"/>
                    <a:gd name="T73" fmla="*/ 0 h 394"/>
                    <a:gd name="T74" fmla="*/ 0 w 638"/>
                    <a:gd name="T75" fmla="*/ 0 h 3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8"/>
                    <a:gd name="T115" fmla="*/ 0 h 394"/>
                    <a:gd name="T116" fmla="*/ 638 w 638"/>
                    <a:gd name="T117" fmla="*/ 394 h 3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8" h="394">
                      <a:moveTo>
                        <a:pt x="0" y="254"/>
                      </a:moveTo>
                      <a:lnTo>
                        <a:pt x="41" y="232"/>
                      </a:lnTo>
                      <a:lnTo>
                        <a:pt x="128" y="249"/>
                      </a:lnTo>
                      <a:lnTo>
                        <a:pt x="188" y="312"/>
                      </a:lnTo>
                      <a:lnTo>
                        <a:pt x="221" y="265"/>
                      </a:lnTo>
                      <a:lnTo>
                        <a:pt x="182" y="219"/>
                      </a:lnTo>
                      <a:lnTo>
                        <a:pt x="226" y="185"/>
                      </a:lnTo>
                      <a:lnTo>
                        <a:pt x="262" y="241"/>
                      </a:lnTo>
                      <a:lnTo>
                        <a:pt x="314" y="228"/>
                      </a:lnTo>
                      <a:lnTo>
                        <a:pt x="298" y="121"/>
                      </a:lnTo>
                      <a:lnTo>
                        <a:pt x="334" y="62"/>
                      </a:lnTo>
                      <a:lnTo>
                        <a:pt x="396" y="18"/>
                      </a:lnTo>
                      <a:lnTo>
                        <a:pt x="379" y="69"/>
                      </a:lnTo>
                      <a:lnTo>
                        <a:pt x="423" y="93"/>
                      </a:lnTo>
                      <a:lnTo>
                        <a:pt x="463" y="33"/>
                      </a:lnTo>
                      <a:lnTo>
                        <a:pt x="528" y="0"/>
                      </a:lnTo>
                      <a:lnTo>
                        <a:pt x="477" y="71"/>
                      </a:lnTo>
                      <a:lnTo>
                        <a:pt x="459" y="117"/>
                      </a:lnTo>
                      <a:lnTo>
                        <a:pt x="504" y="192"/>
                      </a:lnTo>
                      <a:lnTo>
                        <a:pt x="545" y="93"/>
                      </a:lnTo>
                      <a:lnTo>
                        <a:pt x="590" y="33"/>
                      </a:lnTo>
                      <a:lnTo>
                        <a:pt x="590" y="110"/>
                      </a:lnTo>
                      <a:lnTo>
                        <a:pt x="612" y="84"/>
                      </a:lnTo>
                      <a:lnTo>
                        <a:pt x="638" y="142"/>
                      </a:lnTo>
                      <a:lnTo>
                        <a:pt x="609" y="176"/>
                      </a:lnTo>
                      <a:lnTo>
                        <a:pt x="581" y="333"/>
                      </a:lnTo>
                      <a:lnTo>
                        <a:pt x="554" y="319"/>
                      </a:lnTo>
                      <a:lnTo>
                        <a:pt x="528" y="285"/>
                      </a:lnTo>
                      <a:lnTo>
                        <a:pt x="492" y="287"/>
                      </a:lnTo>
                      <a:lnTo>
                        <a:pt x="485" y="228"/>
                      </a:lnTo>
                      <a:lnTo>
                        <a:pt x="423" y="265"/>
                      </a:lnTo>
                      <a:lnTo>
                        <a:pt x="367" y="303"/>
                      </a:lnTo>
                      <a:lnTo>
                        <a:pt x="331" y="335"/>
                      </a:lnTo>
                      <a:lnTo>
                        <a:pt x="301" y="394"/>
                      </a:lnTo>
                      <a:lnTo>
                        <a:pt x="128" y="367"/>
                      </a:lnTo>
                      <a:lnTo>
                        <a:pt x="68" y="358"/>
                      </a:lnTo>
                      <a:lnTo>
                        <a:pt x="0" y="254"/>
                      </a:lnTo>
                      <a:close/>
                    </a:path>
                  </a:pathLst>
                </a:custGeom>
                <a:solidFill>
                  <a:srgbClr val="B2DC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08" name="Freeform 129"/>
                <p:cNvSpPr>
                  <a:spLocks/>
                </p:cNvSpPr>
                <p:nvPr/>
              </p:nvSpPr>
              <p:spPr bwMode="auto">
                <a:xfrm>
                  <a:off x="4943" y="628"/>
                  <a:ext cx="42" cy="68"/>
                </a:xfrm>
                <a:custGeom>
                  <a:avLst/>
                  <a:gdLst>
                    <a:gd name="T0" fmla="*/ 0 w 167"/>
                    <a:gd name="T1" fmla="*/ 0 h 204"/>
                    <a:gd name="T2" fmla="*/ 0 w 167"/>
                    <a:gd name="T3" fmla="*/ 0 h 204"/>
                    <a:gd name="T4" fmla="*/ 0 w 167"/>
                    <a:gd name="T5" fmla="*/ 0 h 204"/>
                    <a:gd name="T6" fmla="*/ 0 w 167"/>
                    <a:gd name="T7" fmla="*/ 0 h 204"/>
                    <a:gd name="T8" fmla="*/ 0 w 167"/>
                    <a:gd name="T9" fmla="*/ 0 h 204"/>
                    <a:gd name="T10" fmla="*/ 0 w 167"/>
                    <a:gd name="T11" fmla="*/ 0 h 204"/>
                    <a:gd name="T12" fmla="*/ 0 w 167"/>
                    <a:gd name="T13" fmla="*/ 0 h 204"/>
                    <a:gd name="T14" fmla="*/ 0 w 167"/>
                    <a:gd name="T15" fmla="*/ 0 h 204"/>
                    <a:gd name="T16" fmla="*/ 0 w 167"/>
                    <a:gd name="T17" fmla="*/ 0 h 204"/>
                    <a:gd name="T18" fmla="*/ 0 w 167"/>
                    <a:gd name="T19" fmla="*/ 0 h 204"/>
                    <a:gd name="T20" fmla="*/ 0 w 167"/>
                    <a:gd name="T21" fmla="*/ 0 h 2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204"/>
                    <a:gd name="T35" fmla="*/ 167 w 167"/>
                    <a:gd name="T36" fmla="*/ 204 h 2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204">
                      <a:moveTo>
                        <a:pt x="32" y="120"/>
                      </a:moveTo>
                      <a:lnTo>
                        <a:pt x="63" y="61"/>
                      </a:lnTo>
                      <a:lnTo>
                        <a:pt x="116" y="16"/>
                      </a:lnTo>
                      <a:lnTo>
                        <a:pt x="149" y="0"/>
                      </a:lnTo>
                      <a:lnTo>
                        <a:pt x="167" y="18"/>
                      </a:lnTo>
                      <a:lnTo>
                        <a:pt x="120" y="71"/>
                      </a:lnTo>
                      <a:lnTo>
                        <a:pt x="60" y="138"/>
                      </a:lnTo>
                      <a:lnTo>
                        <a:pt x="12" y="204"/>
                      </a:lnTo>
                      <a:lnTo>
                        <a:pt x="0" y="96"/>
                      </a:lnTo>
                      <a:lnTo>
                        <a:pt x="32" y="12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09" name="Freeform 130"/>
                <p:cNvSpPr>
                  <a:spLocks/>
                </p:cNvSpPr>
                <p:nvPr/>
              </p:nvSpPr>
              <p:spPr bwMode="auto">
                <a:xfrm>
                  <a:off x="4837" y="521"/>
                  <a:ext cx="217" cy="299"/>
                </a:xfrm>
                <a:custGeom>
                  <a:avLst/>
                  <a:gdLst>
                    <a:gd name="T0" fmla="*/ 0 w 866"/>
                    <a:gd name="T1" fmla="*/ 0 h 897"/>
                    <a:gd name="T2" fmla="*/ 0 w 866"/>
                    <a:gd name="T3" fmla="*/ 0 h 897"/>
                    <a:gd name="T4" fmla="*/ 0 w 866"/>
                    <a:gd name="T5" fmla="*/ 0 h 897"/>
                    <a:gd name="T6" fmla="*/ 0 w 866"/>
                    <a:gd name="T7" fmla="*/ 0 h 897"/>
                    <a:gd name="T8" fmla="*/ 0 w 866"/>
                    <a:gd name="T9" fmla="*/ 0 h 897"/>
                    <a:gd name="T10" fmla="*/ 0 w 866"/>
                    <a:gd name="T11" fmla="*/ 0 h 897"/>
                    <a:gd name="T12" fmla="*/ 0 w 866"/>
                    <a:gd name="T13" fmla="*/ 0 h 897"/>
                    <a:gd name="T14" fmla="*/ 0 w 866"/>
                    <a:gd name="T15" fmla="*/ 0 h 897"/>
                    <a:gd name="T16" fmla="*/ 0 w 866"/>
                    <a:gd name="T17" fmla="*/ 0 h 897"/>
                    <a:gd name="T18" fmla="*/ 0 w 866"/>
                    <a:gd name="T19" fmla="*/ 0 h 897"/>
                    <a:gd name="T20" fmla="*/ 0 w 866"/>
                    <a:gd name="T21" fmla="*/ 0 h 897"/>
                    <a:gd name="T22" fmla="*/ 0 w 866"/>
                    <a:gd name="T23" fmla="*/ 0 h 897"/>
                    <a:gd name="T24" fmla="*/ 0 w 866"/>
                    <a:gd name="T25" fmla="*/ 0 h 897"/>
                    <a:gd name="T26" fmla="*/ 0 w 866"/>
                    <a:gd name="T27" fmla="*/ 0 h 897"/>
                    <a:gd name="T28" fmla="*/ 0 w 866"/>
                    <a:gd name="T29" fmla="*/ 0 h 897"/>
                    <a:gd name="T30" fmla="*/ 0 w 866"/>
                    <a:gd name="T31" fmla="*/ 0 h 897"/>
                    <a:gd name="T32" fmla="*/ 0 w 866"/>
                    <a:gd name="T33" fmla="*/ 0 h 897"/>
                    <a:gd name="T34" fmla="*/ 0 w 866"/>
                    <a:gd name="T35" fmla="*/ 0 h 897"/>
                    <a:gd name="T36" fmla="*/ 0 w 866"/>
                    <a:gd name="T37" fmla="*/ 0 h 897"/>
                    <a:gd name="T38" fmla="*/ 0 w 866"/>
                    <a:gd name="T39" fmla="*/ 0 h 897"/>
                    <a:gd name="T40" fmla="*/ 0 w 866"/>
                    <a:gd name="T41" fmla="*/ 0 h 897"/>
                    <a:gd name="T42" fmla="*/ 0 w 866"/>
                    <a:gd name="T43" fmla="*/ 0 h 897"/>
                    <a:gd name="T44" fmla="*/ 0 w 866"/>
                    <a:gd name="T45" fmla="*/ 0 h 897"/>
                    <a:gd name="T46" fmla="*/ 0 w 866"/>
                    <a:gd name="T47" fmla="*/ 0 h 897"/>
                    <a:gd name="T48" fmla="*/ 0 w 866"/>
                    <a:gd name="T49" fmla="*/ 0 h 897"/>
                    <a:gd name="T50" fmla="*/ 0 w 866"/>
                    <a:gd name="T51" fmla="*/ 0 h 897"/>
                    <a:gd name="T52" fmla="*/ 0 w 866"/>
                    <a:gd name="T53" fmla="*/ 0 h 897"/>
                    <a:gd name="T54" fmla="*/ 0 w 866"/>
                    <a:gd name="T55" fmla="*/ 0 h 897"/>
                    <a:gd name="T56" fmla="*/ 0 w 866"/>
                    <a:gd name="T57" fmla="*/ 0 h 897"/>
                    <a:gd name="T58" fmla="*/ 0 w 866"/>
                    <a:gd name="T59" fmla="*/ 0 h 897"/>
                    <a:gd name="T60" fmla="*/ 0 w 866"/>
                    <a:gd name="T61" fmla="*/ 0 h 897"/>
                    <a:gd name="T62" fmla="*/ 0 w 866"/>
                    <a:gd name="T63" fmla="*/ 0 h 897"/>
                    <a:gd name="T64" fmla="*/ 0 w 866"/>
                    <a:gd name="T65" fmla="*/ 0 h 897"/>
                    <a:gd name="T66" fmla="*/ 0 w 866"/>
                    <a:gd name="T67" fmla="*/ 0 h 897"/>
                    <a:gd name="T68" fmla="*/ 0 w 866"/>
                    <a:gd name="T69" fmla="*/ 0 h 897"/>
                    <a:gd name="T70" fmla="*/ 0 w 866"/>
                    <a:gd name="T71" fmla="*/ 0 h 897"/>
                    <a:gd name="T72" fmla="*/ 0 w 866"/>
                    <a:gd name="T73" fmla="*/ 0 h 897"/>
                    <a:gd name="T74" fmla="*/ 0 w 866"/>
                    <a:gd name="T75" fmla="*/ 0 h 897"/>
                    <a:gd name="T76" fmla="*/ 0 w 866"/>
                    <a:gd name="T77" fmla="*/ 0 h 897"/>
                    <a:gd name="T78" fmla="*/ 0 w 866"/>
                    <a:gd name="T79" fmla="*/ 0 h 897"/>
                    <a:gd name="T80" fmla="*/ 0 w 866"/>
                    <a:gd name="T81" fmla="*/ 0 h 897"/>
                    <a:gd name="T82" fmla="*/ 0 w 866"/>
                    <a:gd name="T83" fmla="*/ 0 h 897"/>
                    <a:gd name="T84" fmla="*/ 0 w 866"/>
                    <a:gd name="T85" fmla="*/ 0 h 897"/>
                    <a:gd name="T86" fmla="*/ 0 w 866"/>
                    <a:gd name="T87" fmla="*/ 0 h 897"/>
                    <a:gd name="T88" fmla="*/ 0 w 866"/>
                    <a:gd name="T89" fmla="*/ 0 h 897"/>
                    <a:gd name="T90" fmla="*/ 0 w 866"/>
                    <a:gd name="T91" fmla="*/ 0 h 897"/>
                    <a:gd name="T92" fmla="*/ 0 w 866"/>
                    <a:gd name="T93" fmla="*/ 0 h 897"/>
                    <a:gd name="T94" fmla="*/ 0 w 866"/>
                    <a:gd name="T95" fmla="*/ 0 h 897"/>
                    <a:gd name="T96" fmla="*/ 0 w 866"/>
                    <a:gd name="T97" fmla="*/ 0 h 897"/>
                    <a:gd name="T98" fmla="*/ 0 w 866"/>
                    <a:gd name="T99" fmla="*/ 0 h 897"/>
                    <a:gd name="T100" fmla="*/ 0 w 866"/>
                    <a:gd name="T101" fmla="*/ 0 h 897"/>
                    <a:gd name="T102" fmla="*/ 0 w 866"/>
                    <a:gd name="T103" fmla="*/ 0 h 897"/>
                    <a:gd name="T104" fmla="*/ 0 w 866"/>
                    <a:gd name="T105" fmla="*/ 0 h 897"/>
                    <a:gd name="T106" fmla="*/ 0 w 866"/>
                    <a:gd name="T107" fmla="*/ 0 h 897"/>
                    <a:gd name="T108" fmla="*/ 0 w 866"/>
                    <a:gd name="T109" fmla="*/ 0 h 897"/>
                    <a:gd name="T110" fmla="*/ 0 w 866"/>
                    <a:gd name="T111" fmla="*/ 0 h 897"/>
                    <a:gd name="T112" fmla="*/ 0 w 866"/>
                    <a:gd name="T113" fmla="*/ 0 h 897"/>
                    <a:gd name="T114" fmla="*/ 0 w 866"/>
                    <a:gd name="T115" fmla="*/ 0 h 897"/>
                    <a:gd name="T116" fmla="*/ 0 w 866"/>
                    <a:gd name="T117" fmla="*/ 0 h 897"/>
                    <a:gd name="T118" fmla="*/ 0 w 866"/>
                    <a:gd name="T119" fmla="*/ 0 h 897"/>
                    <a:gd name="T120" fmla="*/ 0 w 866"/>
                    <a:gd name="T121" fmla="*/ 0 h 897"/>
                    <a:gd name="T122" fmla="*/ 0 w 866"/>
                    <a:gd name="T123" fmla="*/ 0 h 897"/>
                    <a:gd name="T124" fmla="*/ 0 w 866"/>
                    <a:gd name="T125" fmla="*/ 0 h 8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6"/>
                    <a:gd name="T190" fmla="*/ 0 h 897"/>
                    <a:gd name="T191" fmla="*/ 866 w 866"/>
                    <a:gd name="T192" fmla="*/ 897 h 8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6" h="897">
                      <a:moveTo>
                        <a:pt x="0" y="202"/>
                      </a:moveTo>
                      <a:lnTo>
                        <a:pt x="24" y="187"/>
                      </a:lnTo>
                      <a:lnTo>
                        <a:pt x="63" y="248"/>
                      </a:lnTo>
                      <a:lnTo>
                        <a:pt x="135" y="291"/>
                      </a:lnTo>
                      <a:lnTo>
                        <a:pt x="127" y="232"/>
                      </a:lnTo>
                      <a:lnTo>
                        <a:pt x="99" y="162"/>
                      </a:lnTo>
                      <a:lnTo>
                        <a:pt x="60" y="125"/>
                      </a:lnTo>
                      <a:lnTo>
                        <a:pt x="105" y="116"/>
                      </a:lnTo>
                      <a:lnTo>
                        <a:pt x="185" y="132"/>
                      </a:lnTo>
                      <a:lnTo>
                        <a:pt x="225" y="98"/>
                      </a:lnTo>
                      <a:lnTo>
                        <a:pt x="209" y="50"/>
                      </a:lnTo>
                      <a:lnTo>
                        <a:pt x="248" y="0"/>
                      </a:lnTo>
                      <a:lnTo>
                        <a:pt x="264" y="39"/>
                      </a:lnTo>
                      <a:lnTo>
                        <a:pt x="299" y="107"/>
                      </a:lnTo>
                      <a:lnTo>
                        <a:pt x="311" y="121"/>
                      </a:lnTo>
                      <a:lnTo>
                        <a:pt x="314" y="148"/>
                      </a:lnTo>
                      <a:lnTo>
                        <a:pt x="365" y="209"/>
                      </a:lnTo>
                      <a:lnTo>
                        <a:pt x="374" y="278"/>
                      </a:lnTo>
                      <a:lnTo>
                        <a:pt x="420" y="353"/>
                      </a:lnTo>
                      <a:lnTo>
                        <a:pt x="424" y="430"/>
                      </a:lnTo>
                      <a:lnTo>
                        <a:pt x="436" y="525"/>
                      </a:lnTo>
                      <a:lnTo>
                        <a:pt x="496" y="450"/>
                      </a:lnTo>
                      <a:lnTo>
                        <a:pt x="591" y="353"/>
                      </a:lnTo>
                      <a:lnTo>
                        <a:pt x="585" y="284"/>
                      </a:lnTo>
                      <a:lnTo>
                        <a:pt x="559" y="229"/>
                      </a:lnTo>
                      <a:lnTo>
                        <a:pt x="600" y="148"/>
                      </a:lnTo>
                      <a:lnTo>
                        <a:pt x="573" y="89"/>
                      </a:lnTo>
                      <a:lnTo>
                        <a:pt x="618" y="16"/>
                      </a:lnTo>
                      <a:lnTo>
                        <a:pt x="674" y="12"/>
                      </a:lnTo>
                      <a:lnTo>
                        <a:pt x="722" y="28"/>
                      </a:lnTo>
                      <a:lnTo>
                        <a:pt x="767" y="68"/>
                      </a:lnTo>
                      <a:lnTo>
                        <a:pt x="808" y="107"/>
                      </a:lnTo>
                      <a:lnTo>
                        <a:pt x="794" y="46"/>
                      </a:lnTo>
                      <a:lnTo>
                        <a:pt x="835" y="46"/>
                      </a:lnTo>
                      <a:lnTo>
                        <a:pt x="832" y="70"/>
                      </a:lnTo>
                      <a:lnTo>
                        <a:pt x="851" y="89"/>
                      </a:lnTo>
                      <a:lnTo>
                        <a:pt x="842" y="125"/>
                      </a:lnTo>
                      <a:lnTo>
                        <a:pt x="866" y="148"/>
                      </a:lnTo>
                      <a:lnTo>
                        <a:pt x="811" y="189"/>
                      </a:lnTo>
                      <a:lnTo>
                        <a:pt x="791" y="225"/>
                      </a:lnTo>
                      <a:lnTo>
                        <a:pt x="767" y="284"/>
                      </a:lnTo>
                      <a:lnTo>
                        <a:pt x="734" y="337"/>
                      </a:lnTo>
                      <a:lnTo>
                        <a:pt x="672" y="437"/>
                      </a:lnTo>
                      <a:lnTo>
                        <a:pt x="672" y="523"/>
                      </a:lnTo>
                      <a:lnTo>
                        <a:pt x="654" y="551"/>
                      </a:lnTo>
                      <a:lnTo>
                        <a:pt x="612" y="549"/>
                      </a:lnTo>
                      <a:lnTo>
                        <a:pt x="573" y="587"/>
                      </a:lnTo>
                      <a:lnTo>
                        <a:pt x="564" y="678"/>
                      </a:lnTo>
                      <a:lnTo>
                        <a:pt x="561" y="722"/>
                      </a:lnTo>
                      <a:lnTo>
                        <a:pt x="594" y="751"/>
                      </a:lnTo>
                      <a:lnTo>
                        <a:pt x="501" y="897"/>
                      </a:lnTo>
                      <a:lnTo>
                        <a:pt x="439" y="892"/>
                      </a:lnTo>
                      <a:lnTo>
                        <a:pt x="389" y="819"/>
                      </a:lnTo>
                      <a:lnTo>
                        <a:pt x="379" y="781"/>
                      </a:lnTo>
                      <a:lnTo>
                        <a:pt x="281" y="733"/>
                      </a:lnTo>
                      <a:lnTo>
                        <a:pt x="180" y="607"/>
                      </a:lnTo>
                      <a:lnTo>
                        <a:pt x="101" y="474"/>
                      </a:lnTo>
                      <a:lnTo>
                        <a:pt x="7" y="437"/>
                      </a:lnTo>
                      <a:lnTo>
                        <a:pt x="31" y="344"/>
                      </a:lnTo>
                      <a:lnTo>
                        <a:pt x="16" y="284"/>
                      </a:lnTo>
                      <a:lnTo>
                        <a:pt x="22" y="251"/>
                      </a:lnTo>
                      <a:lnTo>
                        <a:pt x="0" y="202"/>
                      </a:lnTo>
                      <a:close/>
                    </a:path>
                  </a:pathLst>
                </a:custGeom>
                <a:solidFill>
                  <a:srgbClr val="B8B8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10" name="Freeform 131"/>
                <p:cNvSpPr>
                  <a:spLocks/>
                </p:cNvSpPr>
                <p:nvPr/>
              </p:nvSpPr>
              <p:spPr bwMode="auto">
                <a:xfrm>
                  <a:off x="4960" y="431"/>
                  <a:ext cx="43" cy="74"/>
                </a:xfrm>
                <a:custGeom>
                  <a:avLst/>
                  <a:gdLst>
                    <a:gd name="T0" fmla="*/ 0 w 173"/>
                    <a:gd name="T1" fmla="*/ 0 h 221"/>
                    <a:gd name="T2" fmla="*/ 0 w 173"/>
                    <a:gd name="T3" fmla="*/ 0 h 221"/>
                    <a:gd name="T4" fmla="*/ 0 w 173"/>
                    <a:gd name="T5" fmla="*/ 0 h 221"/>
                    <a:gd name="T6" fmla="*/ 0 w 173"/>
                    <a:gd name="T7" fmla="*/ 0 h 221"/>
                    <a:gd name="T8" fmla="*/ 0 w 173"/>
                    <a:gd name="T9" fmla="*/ 0 h 221"/>
                    <a:gd name="T10" fmla="*/ 0 w 173"/>
                    <a:gd name="T11" fmla="*/ 0 h 221"/>
                    <a:gd name="T12" fmla="*/ 0 w 173"/>
                    <a:gd name="T13" fmla="*/ 0 h 221"/>
                    <a:gd name="T14" fmla="*/ 0 w 173"/>
                    <a:gd name="T15" fmla="*/ 0 h 221"/>
                    <a:gd name="T16" fmla="*/ 0 w 173"/>
                    <a:gd name="T17" fmla="*/ 0 h 221"/>
                    <a:gd name="T18" fmla="*/ 0 w 173"/>
                    <a:gd name="T19" fmla="*/ 0 h 221"/>
                    <a:gd name="T20" fmla="*/ 0 w 173"/>
                    <a:gd name="T21" fmla="*/ 0 h 221"/>
                    <a:gd name="T22" fmla="*/ 0 w 173"/>
                    <a:gd name="T23" fmla="*/ 0 h 221"/>
                    <a:gd name="T24" fmla="*/ 0 w 173"/>
                    <a:gd name="T25" fmla="*/ 0 h 221"/>
                    <a:gd name="T26" fmla="*/ 0 w 173"/>
                    <a:gd name="T27" fmla="*/ 0 h 221"/>
                    <a:gd name="T28" fmla="*/ 0 w 173"/>
                    <a:gd name="T29" fmla="*/ 0 h 221"/>
                    <a:gd name="T30" fmla="*/ 0 w 173"/>
                    <a:gd name="T31" fmla="*/ 0 h 221"/>
                    <a:gd name="T32" fmla="*/ 0 w 173"/>
                    <a:gd name="T33" fmla="*/ 0 h 221"/>
                    <a:gd name="T34" fmla="*/ 0 w 173"/>
                    <a:gd name="T35" fmla="*/ 0 h 2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221"/>
                    <a:gd name="T56" fmla="*/ 173 w 173"/>
                    <a:gd name="T57" fmla="*/ 221 h 2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221">
                      <a:moveTo>
                        <a:pt x="141" y="221"/>
                      </a:moveTo>
                      <a:lnTo>
                        <a:pt x="173" y="191"/>
                      </a:lnTo>
                      <a:lnTo>
                        <a:pt x="162" y="146"/>
                      </a:lnTo>
                      <a:lnTo>
                        <a:pt x="99" y="114"/>
                      </a:lnTo>
                      <a:lnTo>
                        <a:pt x="117" y="96"/>
                      </a:lnTo>
                      <a:lnTo>
                        <a:pt x="87" y="71"/>
                      </a:lnTo>
                      <a:lnTo>
                        <a:pt x="99" y="32"/>
                      </a:lnTo>
                      <a:lnTo>
                        <a:pt x="43" y="0"/>
                      </a:lnTo>
                      <a:lnTo>
                        <a:pt x="12" y="7"/>
                      </a:lnTo>
                      <a:lnTo>
                        <a:pt x="33" y="23"/>
                      </a:lnTo>
                      <a:lnTo>
                        <a:pt x="52" y="43"/>
                      </a:lnTo>
                      <a:lnTo>
                        <a:pt x="31" y="89"/>
                      </a:lnTo>
                      <a:lnTo>
                        <a:pt x="19" y="45"/>
                      </a:lnTo>
                      <a:lnTo>
                        <a:pt x="0" y="98"/>
                      </a:lnTo>
                      <a:lnTo>
                        <a:pt x="9" y="144"/>
                      </a:lnTo>
                      <a:lnTo>
                        <a:pt x="102" y="162"/>
                      </a:lnTo>
                      <a:lnTo>
                        <a:pt x="141" y="221"/>
                      </a:lnTo>
                      <a:close/>
                    </a:path>
                  </a:pathLst>
                </a:custGeom>
                <a:solidFill>
                  <a:srgbClr val="C2A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11" name="Freeform 132"/>
                <p:cNvSpPr>
                  <a:spLocks/>
                </p:cNvSpPr>
                <p:nvPr/>
              </p:nvSpPr>
              <p:spPr bwMode="auto">
                <a:xfrm>
                  <a:off x="4876" y="432"/>
                  <a:ext cx="81" cy="91"/>
                </a:xfrm>
                <a:custGeom>
                  <a:avLst/>
                  <a:gdLst>
                    <a:gd name="T0" fmla="*/ 0 w 322"/>
                    <a:gd name="T1" fmla="*/ 0 h 272"/>
                    <a:gd name="T2" fmla="*/ 0 w 322"/>
                    <a:gd name="T3" fmla="*/ 0 h 272"/>
                    <a:gd name="T4" fmla="*/ 0 w 322"/>
                    <a:gd name="T5" fmla="*/ 0 h 272"/>
                    <a:gd name="T6" fmla="*/ 0 w 322"/>
                    <a:gd name="T7" fmla="*/ 0 h 272"/>
                    <a:gd name="T8" fmla="*/ 0 w 322"/>
                    <a:gd name="T9" fmla="*/ 0 h 272"/>
                    <a:gd name="T10" fmla="*/ 0 w 322"/>
                    <a:gd name="T11" fmla="*/ 0 h 272"/>
                    <a:gd name="T12" fmla="*/ 0 w 322"/>
                    <a:gd name="T13" fmla="*/ 0 h 272"/>
                    <a:gd name="T14" fmla="*/ 0 w 322"/>
                    <a:gd name="T15" fmla="*/ 0 h 272"/>
                    <a:gd name="T16" fmla="*/ 0 w 322"/>
                    <a:gd name="T17" fmla="*/ 0 h 272"/>
                    <a:gd name="T18" fmla="*/ 0 w 322"/>
                    <a:gd name="T19" fmla="*/ 0 h 272"/>
                    <a:gd name="T20" fmla="*/ 0 w 322"/>
                    <a:gd name="T21" fmla="*/ 0 h 272"/>
                    <a:gd name="T22" fmla="*/ 0 w 322"/>
                    <a:gd name="T23" fmla="*/ 0 h 272"/>
                    <a:gd name="T24" fmla="*/ 0 w 322"/>
                    <a:gd name="T25" fmla="*/ 0 h 272"/>
                    <a:gd name="T26" fmla="*/ 0 w 322"/>
                    <a:gd name="T27" fmla="*/ 0 h 272"/>
                    <a:gd name="T28" fmla="*/ 0 w 322"/>
                    <a:gd name="T29" fmla="*/ 0 h 272"/>
                    <a:gd name="T30" fmla="*/ 0 w 322"/>
                    <a:gd name="T31" fmla="*/ 0 h 272"/>
                    <a:gd name="T32" fmla="*/ 0 w 322"/>
                    <a:gd name="T33" fmla="*/ 0 h 272"/>
                    <a:gd name="T34" fmla="*/ 0 w 322"/>
                    <a:gd name="T35" fmla="*/ 0 h 272"/>
                    <a:gd name="T36" fmla="*/ 0 w 322"/>
                    <a:gd name="T37" fmla="*/ 0 h 272"/>
                    <a:gd name="T38" fmla="*/ 0 w 322"/>
                    <a:gd name="T39" fmla="*/ 0 h 272"/>
                    <a:gd name="T40" fmla="*/ 0 w 322"/>
                    <a:gd name="T41" fmla="*/ 0 h 272"/>
                    <a:gd name="T42" fmla="*/ 0 w 322"/>
                    <a:gd name="T43" fmla="*/ 0 h 2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2"/>
                    <a:gd name="T67" fmla="*/ 0 h 272"/>
                    <a:gd name="T68" fmla="*/ 322 w 322"/>
                    <a:gd name="T69" fmla="*/ 272 h 2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2" h="272">
                      <a:moveTo>
                        <a:pt x="322" y="33"/>
                      </a:moveTo>
                      <a:lnTo>
                        <a:pt x="254" y="66"/>
                      </a:lnTo>
                      <a:lnTo>
                        <a:pt x="197" y="106"/>
                      </a:lnTo>
                      <a:lnTo>
                        <a:pt x="197" y="193"/>
                      </a:lnTo>
                      <a:lnTo>
                        <a:pt x="161" y="223"/>
                      </a:lnTo>
                      <a:lnTo>
                        <a:pt x="92" y="268"/>
                      </a:lnTo>
                      <a:lnTo>
                        <a:pt x="24" y="272"/>
                      </a:lnTo>
                      <a:lnTo>
                        <a:pt x="0" y="247"/>
                      </a:lnTo>
                      <a:lnTo>
                        <a:pt x="29" y="234"/>
                      </a:lnTo>
                      <a:lnTo>
                        <a:pt x="9" y="209"/>
                      </a:lnTo>
                      <a:lnTo>
                        <a:pt x="17" y="179"/>
                      </a:lnTo>
                      <a:lnTo>
                        <a:pt x="48" y="186"/>
                      </a:lnTo>
                      <a:lnTo>
                        <a:pt x="84" y="148"/>
                      </a:lnTo>
                      <a:lnTo>
                        <a:pt x="77" y="106"/>
                      </a:lnTo>
                      <a:lnTo>
                        <a:pt x="57" y="97"/>
                      </a:lnTo>
                      <a:lnTo>
                        <a:pt x="74" y="68"/>
                      </a:lnTo>
                      <a:lnTo>
                        <a:pt x="120" y="33"/>
                      </a:lnTo>
                      <a:lnTo>
                        <a:pt x="197" y="29"/>
                      </a:lnTo>
                      <a:lnTo>
                        <a:pt x="254" y="0"/>
                      </a:lnTo>
                      <a:lnTo>
                        <a:pt x="295" y="13"/>
                      </a:lnTo>
                      <a:lnTo>
                        <a:pt x="322" y="33"/>
                      </a:lnTo>
                      <a:close/>
                    </a:path>
                  </a:pathLst>
                </a:custGeom>
                <a:solidFill>
                  <a:srgbClr val="C2A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12" name="Freeform 133"/>
                <p:cNvSpPr>
                  <a:spLocks/>
                </p:cNvSpPr>
                <p:nvPr/>
              </p:nvSpPr>
              <p:spPr bwMode="auto">
                <a:xfrm>
                  <a:off x="4726" y="567"/>
                  <a:ext cx="108" cy="56"/>
                </a:xfrm>
                <a:custGeom>
                  <a:avLst/>
                  <a:gdLst>
                    <a:gd name="T0" fmla="*/ 0 w 434"/>
                    <a:gd name="T1" fmla="*/ 0 h 169"/>
                    <a:gd name="T2" fmla="*/ 0 w 434"/>
                    <a:gd name="T3" fmla="*/ 0 h 169"/>
                    <a:gd name="T4" fmla="*/ 0 w 434"/>
                    <a:gd name="T5" fmla="*/ 0 h 169"/>
                    <a:gd name="T6" fmla="*/ 0 w 434"/>
                    <a:gd name="T7" fmla="*/ 0 h 169"/>
                    <a:gd name="T8" fmla="*/ 0 w 434"/>
                    <a:gd name="T9" fmla="*/ 0 h 169"/>
                    <a:gd name="T10" fmla="*/ 0 w 434"/>
                    <a:gd name="T11" fmla="*/ 0 h 169"/>
                    <a:gd name="T12" fmla="*/ 0 w 434"/>
                    <a:gd name="T13" fmla="*/ 0 h 169"/>
                    <a:gd name="T14" fmla="*/ 0 w 434"/>
                    <a:gd name="T15" fmla="*/ 0 h 169"/>
                    <a:gd name="T16" fmla="*/ 0 w 434"/>
                    <a:gd name="T17" fmla="*/ 0 h 169"/>
                    <a:gd name="T18" fmla="*/ 0 w 434"/>
                    <a:gd name="T19" fmla="*/ 0 h 169"/>
                    <a:gd name="T20" fmla="*/ 0 w 434"/>
                    <a:gd name="T21" fmla="*/ 0 h 169"/>
                    <a:gd name="T22" fmla="*/ 0 w 434"/>
                    <a:gd name="T23" fmla="*/ 0 h 169"/>
                    <a:gd name="T24" fmla="*/ 0 w 434"/>
                    <a:gd name="T25" fmla="*/ 0 h 169"/>
                    <a:gd name="T26" fmla="*/ 0 w 434"/>
                    <a:gd name="T27" fmla="*/ 0 h 169"/>
                    <a:gd name="T28" fmla="*/ 0 w 434"/>
                    <a:gd name="T29" fmla="*/ 0 h 169"/>
                    <a:gd name="T30" fmla="*/ 0 w 434"/>
                    <a:gd name="T31" fmla="*/ 0 h 169"/>
                    <a:gd name="T32" fmla="*/ 0 w 434"/>
                    <a:gd name="T33" fmla="*/ 0 h 169"/>
                    <a:gd name="T34" fmla="*/ 0 w 434"/>
                    <a:gd name="T35" fmla="*/ 0 h 169"/>
                    <a:gd name="T36" fmla="*/ 0 w 434"/>
                    <a:gd name="T37" fmla="*/ 0 h 169"/>
                    <a:gd name="T38" fmla="*/ 0 w 434"/>
                    <a:gd name="T39" fmla="*/ 0 h 169"/>
                    <a:gd name="T40" fmla="*/ 0 w 434"/>
                    <a:gd name="T41" fmla="*/ 0 h 169"/>
                    <a:gd name="T42" fmla="*/ 0 w 434"/>
                    <a:gd name="T43" fmla="*/ 0 h 169"/>
                    <a:gd name="T44" fmla="*/ 0 w 434"/>
                    <a:gd name="T45" fmla="*/ 0 h 169"/>
                    <a:gd name="T46" fmla="*/ 0 w 434"/>
                    <a:gd name="T47" fmla="*/ 0 h 169"/>
                    <a:gd name="T48" fmla="*/ 0 w 434"/>
                    <a:gd name="T49" fmla="*/ 0 h 169"/>
                    <a:gd name="T50" fmla="*/ 0 w 434"/>
                    <a:gd name="T51" fmla="*/ 0 h 1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4"/>
                    <a:gd name="T79" fmla="*/ 0 h 169"/>
                    <a:gd name="T80" fmla="*/ 434 w 434"/>
                    <a:gd name="T81" fmla="*/ 169 h 1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4" h="169">
                      <a:moveTo>
                        <a:pt x="27" y="169"/>
                      </a:moveTo>
                      <a:lnTo>
                        <a:pt x="62" y="137"/>
                      </a:lnTo>
                      <a:lnTo>
                        <a:pt x="101" y="93"/>
                      </a:lnTo>
                      <a:lnTo>
                        <a:pt x="209" y="87"/>
                      </a:lnTo>
                      <a:lnTo>
                        <a:pt x="286" y="44"/>
                      </a:lnTo>
                      <a:lnTo>
                        <a:pt x="360" y="51"/>
                      </a:lnTo>
                      <a:lnTo>
                        <a:pt x="434" y="16"/>
                      </a:lnTo>
                      <a:lnTo>
                        <a:pt x="369" y="16"/>
                      </a:lnTo>
                      <a:lnTo>
                        <a:pt x="324" y="0"/>
                      </a:lnTo>
                      <a:lnTo>
                        <a:pt x="259" y="5"/>
                      </a:lnTo>
                      <a:lnTo>
                        <a:pt x="211" y="30"/>
                      </a:lnTo>
                      <a:lnTo>
                        <a:pt x="158" y="44"/>
                      </a:lnTo>
                      <a:lnTo>
                        <a:pt x="113" y="37"/>
                      </a:lnTo>
                      <a:lnTo>
                        <a:pt x="146" y="21"/>
                      </a:lnTo>
                      <a:lnTo>
                        <a:pt x="190" y="5"/>
                      </a:lnTo>
                      <a:lnTo>
                        <a:pt x="134" y="0"/>
                      </a:lnTo>
                      <a:lnTo>
                        <a:pt x="86" y="12"/>
                      </a:lnTo>
                      <a:lnTo>
                        <a:pt x="50" y="40"/>
                      </a:lnTo>
                      <a:lnTo>
                        <a:pt x="15" y="53"/>
                      </a:lnTo>
                      <a:lnTo>
                        <a:pt x="5" y="73"/>
                      </a:lnTo>
                      <a:lnTo>
                        <a:pt x="38" y="80"/>
                      </a:lnTo>
                      <a:lnTo>
                        <a:pt x="15" y="112"/>
                      </a:lnTo>
                      <a:lnTo>
                        <a:pt x="5" y="128"/>
                      </a:lnTo>
                      <a:lnTo>
                        <a:pt x="0" y="169"/>
                      </a:lnTo>
                      <a:lnTo>
                        <a:pt x="27" y="169"/>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13" name="Freeform 134"/>
                <p:cNvSpPr>
                  <a:spLocks/>
                </p:cNvSpPr>
                <p:nvPr/>
              </p:nvSpPr>
              <p:spPr bwMode="auto">
                <a:xfrm>
                  <a:off x="4646" y="684"/>
                  <a:ext cx="286" cy="218"/>
                </a:xfrm>
                <a:custGeom>
                  <a:avLst/>
                  <a:gdLst>
                    <a:gd name="T0" fmla="*/ 0 w 1143"/>
                    <a:gd name="T1" fmla="*/ 0 h 653"/>
                    <a:gd name="T2" fmla="*/ 0 w 1143"/>
                    <a:gd name="T3" fmla="*/ 0 h 653"/>
                    <a:gd name="T4" fmla="*/ 0 w 1143"/>
                    <a:gd name="T5" fmla="*/ 0 h 653"/>
                    <a:gd name="T6" fmla="*/ 0 w 1143"/>
                    <a:gd name="T7" fmla="*/ 0 h 653"/>
                    <a:gd name="T8" fmla="*/ 0 w 1143"/>
                    <a:gd name="T9" fmla="*/ 0 h 653"/>
                    <a:gd name="T10" fmla="*/ 0 w 1143"/>
                    <a:gd name="T11" fmla="*/ 0 h 653"/>
                    <a:gd name="T12" fmla="*/ 0 w 1143"/>
                    <a:gd name="T13" fmla="*/ 0 h 653"/>
                    <a:gd name="T14" fmla="*/ 0 w 1143"/>
                    <a:gd name="T15" fmla="*/ 0 h 653"/>
                    <a:gd name="T16" fmla="*/ 0 w 1143"/>
                    <a:gd name="T17" fmla="*/ 0 h 653"/>
                    <a:gd name="T18" fmla="*/ 0 w 1143"/>
                    <a:gd name="T19" fmla="*/ 0 h 653"/>
                    <a:gd name="T20" fmla="*/ 0 w 1143"/>
                    <a:gd name="T21" fmla="*/ 0 h 653"/>
                    <a:gd name="T22" fmla="*/ 0 w 1143"/>
                    <a:gd name="T23" fmla="*/ 0 h 653"/>
                    <a:gd name="T24" fmla="*/ 0 w 1143"/>
                    <a:gd name="T25" fmla="*/ 0 h 653"/>
                    <a:gd name="T26" fmla="*/ 0 w 1143"/>
                    <a:gd name="T27" fmla="*/ 0 h 653"/>
                    <a:gd name="T28" fmla="*/ 0 w 1143"/>
                    <a:gd name="T29" fmla="*/ 0 h 653"/>
                    <a:gd name="T30" fmla="*/ 0 w 1143"/>
                    <a:gd name="T31" fmla="*/ 0 h 653"/>
                    <a:gd name="T32" fmla="*/ 0 w 1143"/>
                    <a:gd name="T33" fmla="*/ 0 h 653"/>
                    <a:gd name="T34" fmla="*/ 0 w 1143"/>
                    <a:gd name="T35" fmla="*/ 0 h 653"/>
                    <a:gd name="T36" fmla="*/ 0 w 1143"/>
                    <a:gd name="T37" fmla="*/ 0 h 653"/>
                    <a:gd name="T38" fmla="*/ 0 w 1143"/>
                    <a:gd name="T39" fmla="*/ 0 h 653"/>
                    <a:gd name="T40" fmla="*/ 0 w 1143"/>
                    <a:gd name="T41" fmla="*/ 0 h 653"/>
                    <a:gd name="T42" fmla="*/ 0 w 1143"/>
                    <a:gd name="T43" fmla="*/ 0 h 653"/>
                    <a:gd name="T44" fmla="*/ 0 w 1143"/>
                    <a:gd name="T45" fmla="*/ 0 h 653"/>
                    <a:gd name="T46" fmla="*/ 0 w 1143"/>
                    <a:gd name="T47" fmla="*/ 0 h 653"/>
                    <a:gd name="T48" fmla="*/ 0 w 1143"/>
                    <a:gd name="T49" fmla="*/ 0 h 653"/>
                    <a:gd name="T50" fmla="*/ 0 w 1143"/>
                    <a:gd name="T51" fmla="*/ 0 h 653"/>
                    <a:gd name="T52" fmla="*/ 0 w 1143"/>
                    <a:gd name="T53" fmla="*/ 0 h 653"/>
                    <a:gd name="T54" fmla="*/ 0 w 1143"/>
                    <a:gd name="T55" fmla="*/ 0 h 653"/>
                    <a:gd name="T56" fmla="*/ 0 w 1143"/>
                    <a:gd name="T57" fmla="*/ 0 h 653"/>
                    <a:gd name="T58" fmla="*/ 0 w 1143"/>
                    <a:gd name="T59" fmla="*/ 0 h 653"/>
                    <a:gd name="T60" fmla="*/ 0 w 1143"/>
                    <a:gd name="T61" fmla="*/ 0 h 653"/>
                    <a:gd name="T62" fmla="*/ 0 w 1143"/>
                    <a:gd name="T63" fmla="*/ 0 h 653"/>
                    <a:gd name="T64" fmla="*/ 0 w 1143"/>
                    <a:gd name="T65" fmla="*/ 0 h 653"/>
                    <a:gd name="T66" fmla="*/ 0 w 1143"/>
                    <a:gd name="T67" fmla="*/ 0 h 6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43"/>
                    <a:gd name="T103" fmla="*/ 0 h 653"/>
                    <a:gd name="T104" fmla="*/ 1143 w 1143"/>
                    <a:gd name="T105" fmla="*/ 653 h 6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43" h="653">
                      <a:moveTo>
                        <a:pt x="0" y="214"/>
                      </a:moveTo>
                      <a:lnTo>
                        <a:pt x="69" y="210"/>
                      </a:lnTo>
                      <a:lnTo>
                        <a:pt x="146" y="182"/>
                      </a:lnTo>
                      <a:lnTo>
                        <a:pt x="150" y="144"/>
                      </a:lnTo>
                      <a:lnTo>
                        <a:pt x="242" y="128"/>
                      </a:lnTo>
                      <a:lnTo>
                        <a:pt x="213" y="107"/>
                      </a:lnTo>
                      <a:lnTo>
                        <a:pt x="134" y="98"/>
                      </a:lnTo>
                      <a:lnTo>
                        <a:pt x="179" y="75"/>
                      </a:lnTo>
                      <a:lnTo>
                        <a:pt x="254" y="78"/>
                      </a:lnTo>
                      <a:lnTo>
                        <a:pt x="302" y="50"/>
                      </a:lnTo>
                      <a:lnTo>
                        <a:pt x="326" y="23"/>
                      </a:lnTo>
                      <a:lnTo>
                        <a:pt x="352" y="0"/>
                      </a:lnTo>
                      <a:lnTo>
                        <a:pt x="371" y="43"/>
                      </a:lnTo>
                      <a:lnTo>
                        <a:pt x="431" y="105"/>
                      </a:lnTo>
                      <a:lnTo>
                        <a:pt x="484" y="150"/>
                      </a:lnTo>
                      <a:lnTo>
                        <a:pt x="481" y="73"/>
                      </a:lnTo>
                      <a:lnTo>
                        <a:pt x="546" y="137"/>
                      </a:lnTo>
                      <a:lnTo>
                        <a:pt x="623" y="157"/>
                      </a:lnTo>
                      <a:lnTo>
                        <a:pt x="651" y="91"/>
                      </a:lnTo>
                      <a:lnTo>
                        <a:pt x="719" y="62"/>
                      </a:lnTo>
                      <a:lnTo>
                        <a:pt x="757" y="0"/>
                      </a:lnTo>
                      <a:lnTo>
                        <a:pt x="796" y="2"/>
                      </a:lnTo>
                      <a:lnTo>
                        <a:pt x="829" y="38"/>
                      </a:lnTo>
                      <a:lnTo>
                        <a:pt x="836" y="93"/>
                      </a:lnTo>
                      <a:lnTo>
                        <a:pt x="922" y="182"/>
                      </a:lnTo>
                      <a:lnTo>
                        <a:pt x="985" y="257"/>
                      </a:lnTo>
                      <a:lnTo>
                        <a:pt x="973" y="296"/>
                      </a:lnTo>
                      <a:lnTo>
                        <a:pt x="1026" y="321"/>
                      </a:lnTo>
                      <a:lnTo>
                        <a:pt x="1088" y="337"/>
                      </a:lnTo>
                      <a:lnTo>
                        <a:pt x="1143" y="401"/>
                      </a:lnTo>
                      <a:lnTo>
                        <a:pt x="788" y="356"/>
                      </a:lnTo>
                      <a:lnTo>
                        <a:pt x="731" y="348"/>
                      </a:lnTo>
                      <a:lnTo>
                        <a:pt x="663" y="369"/>
                      </a:lnTo>
                      <a:lnTo>
                        <a:pt x="638" y="383"/>
                      </a:lnTo>
                      <a:lnTo>
                        <a:pt x="668" y="427"/>
                      </a:lnTo>
                      <a:lnTo>
                        <a:pt x="582" y="440"/>
                      </a:lnTo>
                      <a:lnTo>
                        <a:pt x="594" y="473"/>
                      </a:lnTo>
                      <a:lnTo>
                        <a:pt x="489" y="467"/>
                      </a:lnTo>
                      <a:lnTo>
                        <a:pt x="433" y="476"/>
                      </a:lnTo>
                      <a:lnTo>
                        <a:pt x="367" y="578"/>
                      </a:lnTo>
                      <a:lnTo>
                        <a:pt x="393" y="637"/>
                      </a:lnTo>
                      <a:lnTo>
                        <a:pt x="364" y="653"/>
                      </a:lnTo>
                      <a:lnTo>
                        <a:pt x="254" y="639"/>
                      </a:lnTo>
                      <a:lnTo>
                        <a:pt x="209" y="619"/>
                      </a:lnTo>
                      <a:lnTo>
                        <a:pt x="221" y="566"/>
                      </a:lnTo>
                      <a:lnTo>
                        <a:pt x="311" y="531"/>
                      </a:lnTo>
                      <a:lnTo>
                        <a:pt x="323" y="494"/>
                      </a:lnTo>
                      <a:lnTo>
                        <a:pt x="400" y="455"/>
                      </a:lnTo>
                      <a:lnTo>
                        <a:pt x="486" y="427"/>
                      </a:lnTo>
                      <a:lnTo>
                        <a:pt x="457" y="405"/>
                      </a:lnTo>
                      <a:lnTo>
                        <a:pt x="373" y="407"/>
                      </a:lnTo>
                      <a:lnTo>
                        <a:pt x="335" y="449"/>
                      </a:lnTo>
                      <a:lnTo>
                        <a:pt x="221" y="480"/>
                      </a:lnTo>
                      <a:lnTo>
                        <a:pt x="221" y="447"/>
                      </a:lnTo>
                      <a:lnTo>
                        <a:pt x="299" y="396"/>
                      </a:lnTo>
                      <a:lnTo>
                        <a:pt x="292" y="348"/>
                      </a:lnTo>
                      <a:lnTo>
                        <a:pt x="182" y="334"/>
                      </a:lnTo>
                      <a:lnTo>
                        <a:pt x="110" y="348"/>
                      </a:lnTo>
                      <a:lnTo>
                        <a:pt x="69" y="328"/>
                      </a:lnTo>
                      <a:lnTo>
                        <a:pt x="134" y="314"/>
                      </a:lnTo>
                      <a:lnTo>
                        <a:pt x="256" y="308"/>
                      </a:lnTo>
                      <a:lnTo>
                        <a:pt x="367" y="339"/>
                      </a:lnTo>
                      <a:lnTo>
                        <a:pt x="352" y="308"/>
                      </a:lnTo>
                      <a:lnTo>
                        <a:pt x="266" y="266"/>
                      </a:lnTo>
                      <a:lnTo>
                        <a:pt x="96" y="264"/>
                      </a:lnTo>
                      <a:lnTo>
                        <a:pt x="21" y="248"/>
                      </a:lnTo>
                      <a:lnTo>
                        <a:pt x="0" y="214"/>
                      </a:lnTo>
                      <a:close/>
                    </a:path>
                  </a:pathLst>
                </a:custGeom>
                <a:solidFill>
                  <a:srgbClr val="DA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14" name="Freeform 135"/>
                <p:cNvSpPr>
                  <a:spLocks/>
                </p:cNvSpPr>
                <p:nvPr/>
              </p:nvSpPr>
              <p:spPr bwMode="auto">
                <a:xfrm>
                  <a:off x="4586" y="766"/>
                  <a:ext cx="97" cy="123"/>
                </a:xfrm>
                <a:custGeom>
                  <a:avLst/>
                  <a:gdLst>
                    <a:gd name="T0" fmla="*/ 0 w 391"/>
                    <a:gd name="T1" fmla="*/ 0 h 367"/>
                    <a:gd name="T2" fmla="*/ 0 w 391"/>
                    <a:gd name="T3" fmla="*/ 0 h 367"/>
                    <a:gd name="T4" fmla="*/ 0 w 391"/>
                    <a:gd name="T5" fmla="*/ 0 h 367"/>
                    <a:gd name="T6" fmla="*/ 0 w 391"/>
                    <a:gd name="T7" fmla="*/ 0 h 367"/>
                    <a:gd name="T8" fmla="*/ 0 w 391"/>
                    <a:gd name="T9" fmla="*/ 0 h 367"/>
                    <a:gd name="T10" fmla="*/ 0 w 391"/>
                    <a:gd name="T11" fmla="*/ 0 h 367"/>
                    <a:gd name="T12" fmla="*/ 0 w 391"/>
                    <a:gd name="T13" fmla="*/ 0 h 367"/>
                    <a:gd name="T14" fmla="*/ 0 w 391"/>
                    <a:gd name="T15" fmla="*/ 0 h 367"/>
                    <a:gd name="T16" fmla="*/ 0 w 391"/>
                    <a:gd name="T17" fmla="*/ 0 h 367"/>
                    <a:gd name="T18" fmla="*/ 0 w 391"/>
                    <a:gd name="T19" fmla="*/ 0 h 367"/>
                    <a:gd name="T20" fmla="*/ 0 w 391"/>
                    <a:gd name="T21" fmla="*/ 0 h 3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1"/>
                    <a:gd name="T34" fmla="*/ 0 h 367"/>
                    <a:gd name="T35" fmla="*/ 391 w 391"/>
                    <a:gd name="T36" fmla="*/ 367 h 3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1" h="367">
                      <a:moveTo>
                        <a:pt x="0" y="367"/>
                      </a:moveTo>
                      <a:lnTo>
                        <a:pt x="45" y="274"/>
                      </a:lnTo>
                      <a:lnTo>
                        <a:pt x="128" y="228"/>
                      </a:lnTo>
                      <a:lnTo>
                        <a:pt x="185" y="168"/>
                      </a:lnTo>
                      <a:lnTo>
                        <a:pt x="199" y="100"/>
                      </a:lnTo>
                      <a:lnTo>
                        <a:pt x="203" y="0"/>
                      </a:lnTo>
                      <a:lnTo>
                        <a:pt x="292" y="135"/>
                      </a:lnTo>
                      <a:lnTo>
                        <a:pt x="391" y="269"/>
                      </a:lnTo>
                      <a:lnTo>
                        <a:pt x="146" y="328"/>
                      </a:lnTo>
                      <a:lnTo>
                        <a:pt x="0" y="367"/>
                      </a:lnTo>
                      <a:close/>
                    </a:path>
                  </a:pathLst>
                </a:custGeom>
                <a:solidFill>
                  <a:srgbClr val="DA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15" name="Freeform 136"/>
                <p:cNvSpPr>
                  <a:spLocks/>
                </p:cNvSpPr>
                <p:nvPr/>
              </p:nvSpPr>
              <p:spPr bwMode="auto">
                <a:xfrm>
                  <a:off x="5140" y="858"/>
                  <a:ext cx="68" cy="55"/>
                </a:xfrm>
                <a:custGeom>
                  <a:avLst/>
                  <a:gdLst>
                    <a:gd name="T0" fmla="*/ 0 w 271"/>
                    <a:gd name="T1" fmla="*/ 0 h 166"/>
                    <a:gd name="T2" fmla="*/ 0 w 271"/>
                    <a:gd name="T3" fmla="*/ 0 h 166"/>
                    <a:gd name="T4" fmla="*/ 0 w 271"/>
                    <a:gd name="T5" fmla="*/ 0 h 166"/>
                    <a:gd name="T6" fmla="*/ 0 w 271"/>
                    <a:gd name="T7" fmla="*/ 0 h 166"/>
                    <a:gd name="T8" fmla="*/ 0 w 271"/>
                    <a:gd name="T9" fmla="*/ 0 h 166"/>
                    <a:gd name="T10" fmla="*/ 0 w 271"/>
                    <a:gd name="T11" fmla="*/ 0 h 166"/>
                    <a:gd name="T12" fmla="*/ 0 w 271"/>
                    <a:gd name="T13" fmla="*/ 0 h 166"/>
                    <a:gd name="T14" fmla="*/ 0 w 271"/>
                    <a:gd name="T15" fmla="*/ 0 h 166"/>
                    <a:gd name="T16" fmla="*/ 0 w 271"/>
                    <a:gd name="T17" fmla="*/ 0 h 166"/>
                    <a:gd name="T18" fmla="*/ 0 w 271"/>
                    <a:gd name="T19" fmla="*/ 0 h 166"/>
                    <a:gd name="T20" fmla="*/ 0 w 271"/>
                    <a:gd name="T21" fmla="*/ 0 h 166"/>
                    <a:gd name="T22" fmla="*/ 0 w 271"/>
                    <a:gd name="T23" fmla="*/ 0 h 166"/>
                    <a:gd name="T24" fmla="*/ 0 w 271"/>
                    <a:gd name="T25" fmla="*/ 0 h 166"/>
                    <a:gd name="T26" fmla="*/ 0 w 271"/>
                    <a:gd name="T27" fmla="*/ 0 h 166"/>
                    <a:gd name="T28" fmla="*/ 0 w 271"/>
                    <a:gd name="T29" fmla="*/ 0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1"/>
                    <a:gd name="T46" fmla="*/ 0 h 166"/>
                    <a:gd name="T47" fmla="*/ 271 w 271"/>
                    <a:gd name="T48" fmla="*/ 166 h 1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1" h="166">
                      <a:moveTo>
                        <a:pt x="180" y="0"/>
                      </a:moveTo>
                      <a:lnTo>
                        <a:pt x="238" y="13"/>
                      </a:lnTo>
                      <a:lnTo>
                        <a:pt x="271" y="56"/>
                      </a:lnTo>
                      <a:lnTo>
                        <a:pt x="269" y="86"/>
                      </a:lnTo>
                      <a:lnTo>
                        <a:pt x="206" y="97"/>
                      </a:lnTo>
                      <a:lnTo>
                        <a:pt x="134" y="120"/>
                      </a:lnTo>
                      <a:lnTo>
                        <a:pt x="110" y="159"/>
                      </a:lnTo>
                      <a:lnTo>
                        <a:pt x="65" y="166"/>
                      </a:lnTo>
                      <a:lnTo>
                        <a:pt x="0" y="159"/>
                      </a:lnTo>
                      <a:lnTo>
                        <a:pt x="7" y="122"/>
                      </a:lnTo>
                      <a:lnTo>
                        <a:pt x="51" y="106"/>
                      </a:lnTo>
                      <a:lnTo>
                        <a:pt x="39" y="88"/>
                      </a:lnTo>
                      <a:lnTo>
                        <a:pt x="110" y="15"/>
                      </a:lnTo>
                      <a:lnTo>
                        <a:pt x="180" y="0"/>
                      </a:lnTo>
                      <a:close/>
                    </a:path>
                  </a:pathLst>
                </a:custGeom>
                <a:solidFill>
                  <a:srgbClr val="DCAB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16" name="Freeform 137"/>
                <p:cNvSpPr>
                  <a:spLocks/>
                </p:cNvSpPr>
                <p:nvPr/>
              </p:nvSpPr>
              <p:spPr bwMode="auto">
                <a:xfrm>
                  <a:off x="5097" y="862"/>
                  <a:ext cx="54" cy="68"/>
                </a:xfrm>
                <a:custGeom>
                  <a:avLst/>
                  <a:gdLst>
                    <a:gd name="T0" fmla="*/ 0 w 218"/>
                    <a:gd name="T1" fmla="*/ 0 h 203"/>
                    <a:gd name="T2" fmla="*/ 0 w 218"/>
                    <a:gd name="T3" fmla="*/ 0 h 203"/>
                    <a:gd name="T4" fmla="*/ 0 w 218"/>
                    <a:gd name="T5" fmla="*/ 0 h 203"/>
                    <a:gd name="T6" fmla="*/ 0 w 218"/>
                    <a:gd name="T7" fmla="*/ 0 h 203"/>
                    <a:gd name="T8" fmla="*/ 0 w 218"/>
                    <a:gd name="T9" fmla="*/ 0 h 203"/>
                    <a:gd name="T10" fmla="*/ 0 w 218"/>
                    <a:gd name="T11" fmla="*/ 0 h 203"/>
                    <a:gd name="T12" fmla="*/ 0 w 218"/>
                    <a:gd name="T13" fmla="*/ 0 h 203"/>
                    <a:gd name="T14" fmla="*/ 0 w 218"/>
                    <a:gd name="T15" fmla="*/ 0 h 203"/>
                    <a:gd name="T16" fmla="*/ 0 w 218"/>
                    <a:gd name="T17" fmla="*/ 0 h 203"/>
                    <a:gd name="T18" fmla="*/ 0 w 218"/>
                    <a:gd name="T19" fmla="*/ 0 h 203"/>
                    <a:gd name="T20" fmla="*/ 0 w 218"/>
                    <a:gd name="T21" fmla="*/ 0 h 203"/>
                    <a:gd name="T22" fmla="*/ 0 w 218"/>
                    <a:gd name="T23" fmla="*/ 0 h 203"/>
                    <a:gd name="T24" fmla="*/ 0 w 218"/>
                    <a:gd name="T25" fmla="*/ 0 h 203"/>
                    <a:gd name="T26" fmla="*/ 0 w 218"/>
                    <a:gd name="T27" fmla="*/ 0 h 203"/>
                    <a:gd name="T28" fmla="*/ 0 w 218"/>
                    <a:gd name="T29" fmla="*/ 0 h 203"/>
                    <a:gd name="T30" fmla="*/ 0 w 218"/>
                    <a:gd name="T31" fmla="*/ 0 h 203"/>
                    <a:gd name="T32" fmla="*/ 0 w 218"/>
                    <a:gd name="T33" fmla="*/ 0 h 203"/>
                    <a:gd name="T34" fmla="*/ 0 w 218"/>
                    <a:gd name="T35" fmla="*/ 0 h 203"/>
                    <a:gd name="T36" fmla="*/ 0 w 218"/>
                    <a:gd name="T37" fmla="*/ 0 h 203"/>
                    <a:gd name="T38" fmla="*/ 0 w 218"/>
                    <a:gd name="T39" fmla="*/ 0 h 203"/>
                    <a:gd name="T40" fmla="*/ 0 w 218"/>
                    <a:gd name="T41" fmla="*/ 0 h 203"/>
                    <a:gd name="T42" fmla="*/ 0 w 218"/>
                    <a:gd name="T43" fmla="*/ 0 h 2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8"/>
                    <a:gd name="T67" fmla="*/ 0 h 203"/>
                    <a:gd name="T68" fmla="*/ 218 w 218"/>
                    <a:gd name="T69" fmla="*/ 203 h 2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8" h="203">
                      <a:moveTo>
                        <a:pt x="218" y="0"/>
                      </a:moveTo>
                      <a:lnTo>
                        <a:pt x="180" y="48"/>
                      </a:lnTo>
                      <a:lnTo>
                        <a:pt x="168" y="84"/>
                      </a:lnTo>
                      <a:lnTo>
                        <a:pt x="144" y="107"/>
                      </a:lnTo>
                      <a:lnTo>
                        <a:pt x="173" y="146"/>
                      </a:lnTo>
                      <a:lnTo>
                        <a:pt x="140" y="182"/>
                      </a:lnTo>
                      <a:lnTo>
                        <a:pt x="101" y="203"/>
                      </a:lnTo>
                      <a:lnTo>
                        <a:pt x="93" y="186"/>
                      </a:lnTo>
                      <a:lnTo>
                        <a:pt x="116" y="132"/>
                      </a:lnTo>
                      <a:lnTo>
                        <a:pt x="113" y="80"/>
                      </a:lnTo>
                      <a:lnTo>
                        <a:pt x="68" y="173"/>
                      </a:lnTo>
                      <a:lnTo>
                        <a:pt x="63" y="111"/>
                      </a:lnTo>
                      <a:lnTo>
                        <a:pt x="46" y="162"/>
                      </a:lnTo>
                      <a:lnTo>
                        <a:pt x="18" y="157"/>
                      </a:lnTo>
                      <a:lnTo>
                        <a:pt x="0" y="100"/>
                      </a:lnTo>
                      <a:lnTo>
                        <a:pt x="34" y="80"/>
                      </a:lnTo>
                      <a:lnTo>
                        <a:pt x="68" y="51"/>
                      </a:lnTo>
                      <a:lnTo>
                        <a:pt x="93" y="29"/>
                      </a:lnTo>
                      <a:lnTo>
                        <a:pt x="128" y="32"/>
                      </a:lnTo>
                      <a:lnTo>
                        <a:pt x="164" y="5"/>
                      </a:lnTo>
                      <a:lnTo>
                        <a:pt x="218" y="0"/>
                      </a:lnTo>
                      <a:close/>
                    </a:path>
                  </a:pathLst>
                </a:custGeom>
                <a:solidFill>
                  <a:srgbClr val="DCAB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17" name="Freeform 138"/>
                <p:cNvSpPr>
                  <a:spLocks/>
                </p:cNvSpPr>
                <p:nvPr/>
              </p:nvSpPr>
              <p:spPr bwMode="auto">
                <a:xfrm>
                  <a:off x="5265" y="876"/>
                  <a:ext cx="66" cy="49"/>
                </a:xfrm>
                <a:custGeom>
                  <a:avLst/>
                  <a:gdLst>
                    <a:gd name="T0" fmla="*/ 0 w 265"/>
                    <a:gd name="T1" fmla="*/ 0 h 146"/>
                    <a:gd name="T2" fmla="*/ 0 w 265"/>
                    <a:gd name="T3" fmla="*/ 0 h 146"/>
                    <a:gd name="T4" fmla="*/ 0 w 265"/>
                    <a:gd name="T5" fmla="*/ 0 h 146"/>
                    <a:gd name="T6" fmla="*/ 0 w 265"/>
                    <a:gd name="T7" fmla="*/ 0 h 146"/>
                    <a:gd name="T8" fmla="*/ 0 w 265"/>
                    <a:gd name="T9" fmla="*/ 0 h 146"/>
                    <a:gd name="T10" fmla="*/ 0 w 265"/>
                    <a:gd name="T11" fmla="*/ 0 h 146"/>
                    <a:gd name="T12" fmla="*/ 0 w 265"/>
                    <a:gd name="T13" fmla="*/ 0 h 146"/>
                    <a:gd name="T14" fmla="*/ 0 w 265"/>
                    <a:gd name="T15" fmla="*/ 0 h 146"/>
                    <a:gd name="T16" fmla="*/ 0 w 265"/>
                    <a:gd name="T17" fmla="*/ 0 h 146"/>
                    <a:gd name="T18" fmla="*/ 0 w 265"/>
                    <a:gd name="T19" fmla="*/ 0 h 146"/>
                    <a:gd name="T20" fmla="*/ 0 w 265"/>
                    <a:gd name="T21" fmla="*/ 0 h 146"/>
                    <a:gd name="T22" fmla="*/ 0 w 265"/>
                    <a:gd name="T23" fmla="*/ 0 h 146"/>
                    <a:gd name="T24" fmla="*/ 0 w 265"/>
                    <a:gd name="T25" fmla="*/ 0 h 146"/>
                    <a:gd name="T26" fmla="*/ 0 w 265"/>
                    <a:gd name="T27" fmla="*/ 0 h 146"/>
                    <a:gd name="T28" fmla="*/ 0 w 265"/>
                    <a:gd name="T29" fmla="*/ 0 h 146"/>
                    <a:gd name="T30" fmla="*/ 0 w 265"/>
                    <a:gd name="T31" fmla="*/ 0 h 146"/>
                    <a:gd name="T32" fmla="*/ 0 w 265"/>
                    <a:gd name="T33" fmla="*/ 0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5"/>
                    <a:gd name="T52" fmla="*/ 0 h 146"/>
                    <a:gd name="T53" fmla="*/ 265 w 265"/>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5" h="146">
                      <a:moveTo>
                        <a:pt x="0" y="96"/>
                      </a:moveTo>
                      <a:lnTo>
                        <a:pt x="30" y="55"/>
                      </a:lnTo>
                      <a:lnTo>
                        <a:pt x="75" y="46"/>
                      </a:lnTo>
                      <a:lnTo>
                        <a:pt x="111" y="21"/>
                      </a:lnTo>
                      <a:lnTo>
                        <a:pt x="128" y="8"/>
                      </a:lnTo>
                      <a:lnTo>
                        <a:pt x="176" y="0"/>
                      </a:lnTo>
                      <a:lnTo>
                        <a:pt x="209" y="16"/>
                      </a:lnTo>
                      <a:lnTo>
                        <a:pt x="238" y="0"/>
                      </a:lnTo>
                      <a:lnTo>
                        <a:pt x="265" y="14"/>
                      </a:lnTo>
                      <a:lnTo>
                        <a:pt x="265" y="57"/>
                      </a:lnTo>
                      <a:lnTo>
                        <a:pt x="212" y="79"/>
                      </a:lnTo>
                      <a:lnTo>
                        <a:pt x="185" y="116"/>
                      </a:lnTo>
                      <a:lnTo>
                        <a:pt x="179" y="141"/>
                      </a:lnTo>
                      <a:lnTo>
                        <a:pt x="135" y="146"/>
                      </a:lnTo>
                      <a:lnTo>
                        <a:pt x="36" y="128"/>
                      </a:lnTo>
                      <a:lnTo>
                        <a:pt x="0" y="96"/>
                      </a:lnTo>
                      <a:close/>
                    </a:path>
                  </a:pathLst>
                </a:custGeom>
                <a:solidFill>
                  <a:srgbClr val="DCAB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18" name="Freeform 139"/>
                <p:cNvSpPr>
                  <a:spLocks/>
                </p:cNvSpPr>
                <p:nvPr/>
              </p:nvSpPr>
              <p:spPr bwMode="auto">
                <a:xfrm>
                  <a:off x="5320" y="908"/>
                  <a:ext cx="51" cy="52"/>
                </a:xfrm>
                <a:custGeom>
                  <a:avLst/>
                  <a:gdLst>
                    <a:gd name="T0" fmla="*/ 0 w 203"/>
                    <a:gd name="T1" fmla="*/ 0 h 157"/>
                    <a:gd name="T2" fmla="*/ 0 w 203"/>
                    <a:gd name="T3" fmla="*/ 0 h 157"/>
                    <a:gd name="T4" fmla="*/ 0 w 203"/>
                    <a:gd name="T5" fmla="*/ 0 h 157"/>
                    <a:gd name="T6" fmla="*/ 0 w 203"/>
                    <a:gd name="T7" fmla="*/ 0 h 157"/>
                    <a:gd name="T8" fmla="*/ 0 w 203"/>
                    <a:gd name="T9" fmla="*/ 0 h 157"/>
                    <a:gd name="T10" fmla="*/ 0 w 203"/>
                    <a:gd name="T11" fmla="*/ 0 h 157"/>
                    <a:gd name="T12" fmla="*/ 0 w 203"/>
                    <a:gd name="T13" fmla="*/ 0 h 157"/>
                    <a:gd name="T14" fmla="*/ 0 w 203"/>
                    <a:gd name="T15" fmla="*/ 0 h 157"/>
                    <a:gd name="T16" fmla="*/ 0 w 203"/>
                    <a:gd name="T17" fmla="*/ 0 h 157"/>
                    <a:gd name="T18" fmla="*/ 0 w 203"/>
                    <a:gd name="T19" fmla="*/ 0 h 157"/>
                    <a:gd name="T20" fmla="*/ 0 w 203"/>
                    <a:gd name="T21" fmla="*/ 0 h 1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3"/>
                    <a:gd name="T34" fmla="*/ 0 h 157"/>
                    <a:gd name="T35" fmla="*/ 203 w 203"/>
                    <a:gd name="T36" fmla="*/ 157 h 1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3" h="157">
                      <a:moveTo>
                        <a:pt x="65" y="0"/>
                      </a:moveTo>
                      <a:lnTo>
                        <a:pt x="101" y="27"/>
                      </a:lnTo>
                      <a:lnTo>
                        <a:pt x="182" y="47"/>
                      </a:lnTo>
                      <a:lnTo>
                        <a:pt x="203" y="45"/>
                      </a:lnTo>
                      <a:lnTo>
                        <a:pt x="115" y="157"/>
                      </a:lnTo>
                      <a:lnTo>
                        <a:pt x="79" y="131"/>
                      </a:lnTo>
                      <a:lnTo>
                        <a:pt x="0" y="82"/>
                      </a:lnTo>
                      <a:lnTo>
                        <a:pt x="9" y="52"/>
                      </a:lnTo>
                      <a:lnTo>
                        <a:pt x="32" y="7"/>
                      </a:lnTo>
                      <a:lnTo>
                        <a:pt x="65" y="0"/>
                      </a:lnTo>
                      <a:close/>
                    </a:path>
                  </a:pathLst>
                </a:custGeom>
                <a:solidFill>
                  <a:srgbClr val="DCAB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19" name="Freeform 140"/>
                <p:cNvSpPr>
                  <a:spLocks/>
                </p:cNvSpPr>
                <p:nvPr/>
              </p:nvSpPr>
              <p:spPr bwMode="auto">
                <a:xfrm>
                  <a:off x="5310" y="631"/>
                  <a:ext cx="85" cy="146"/>
                </a:xfrm>
                <a:custGeom>
                  <a:avLst/>
                  <a:gdLst>
                    <a:gd name="T0" fmla="*/ 0 w 338"/>
                    <a:gd name="T1" fmla="*/ 0 h 440"/>
                    <a:gd name="T2" fmla="*/ 0 w 338"/>
                    <a:gd name="T3" fmla="*/ 0 h 440"/>
                    <a:gd name="T4" fmla="*/ 0 w 338"/>
                    <a:gd name="T5" fmla="*/ 0 h 440"/>
                    <a:gd name="T6" fmla="*/ 0 w 338"/>
                    <a:gd name="T7" fmla="*/ 0 h 440"/>
                    <a:gd name="T8" fmla="*/ 0 w 338"/>
                    <a:gd name="T9" fmla="*/ 0 h 440"/>
                    <a:gd name="T10" fmla="*/ 0 w 338"/>
                    <a:gd name="T11" fmla="*/ 0 h 440"/>
                    <a:gd name="T12" fmla="*/ 0 w 338"/>
                    <a:gd name="T13" fmla="*/ 0 h 440"/>
                    <a:gd name="T14" fmla="*/ 0 w 338"/>
                    <a:gd name="T15" fmla="*/ 0 h 440"/>
                    <a:gd name="T16" fmla="*/ 0 w 338"/>
                    <a:gd name="T17" fmla="*/ 0 h 440"/>
                    <a:gd name="T18" fmla="*/ 0 w 338"/>
                    <a:gd name="T19" fmla="*/ 0 h 440"/>
                    <a:gd name="T20" fmla="*/ 0 w 338"/>
                    <a:gd name="T21" fmla="*/ 0 h 440"/>
                    <a:gd name="T22" fmla="*/ 0 w 338"/>
                    <a:gd name="T23" fmla="*/ 0 h 440"/>
                    <a:gd name="T24" fmla="*/ 0 w 338"/>
                    <a:gd name="T25" fmla="*/ 0 h 440"/>
                    <a:gd name="T26" fmla="*/ 0 w 338"/>
                    <a:gd name="T27" fmla="*/ 0 h 440"/>
                    <a:gd name="T28" fmla="*/ 0 w 338"/>
                    <a:gd name="T29" fmla="*/ 0 h 440"/>
                    <a:gd name="T30" fmla="*/ 0 w 338"/>
                    <a:gd name="T31" fmla="*/ 0 h 440"/>
                    <a:gd name="T32" fmla="*/ 0 w 338"/>
                    <a:gd name="T33" fmla="*/ 0 h 440"/>
                    <a:gd name="T34" fmla="*/ 0 w 338"/>
                    <a:gd name="T35" fmla="*/ 0 h 440"/>
                    <a:gd name="T36" fmla="*/ 0 w 338"/>
                    <a:gd name="T37" fmla="*/ 0 h 440"/>
                    <a:gd name="T38" fmla="*/ 0 w 338"/>
                    <a:gd name="T39" fmla="*/ 0 h 440"/>
                    <a:gd name="T40" fmla="*/ 0 w 338"/>
                    <a:gd name="T41" fmla="*/ 0 h 440"/>
                    <a:gd name="T42" fmla="*/ 0 w 338"/>
                    <a:gd name="T43" fmla="*/ 0 h 440"/>
                    <a:gd name="T44" fmla="*/ 0 w 338"/>
                    <a:gd name="T45" fmla="*/ 0 h 440"/>
                    <a:gd name="T46" fmla="*/ 0 w 338"/>
                    <a:gd name="T47" fmla="*/ 0 h 440"/>
                    <a:gd name="T48" fmla="*/ 0 w 338"/>
                    <a:gd name="T49" fmla="*/ 0 h 440"/>
                    <a:gd name="T50" fmla="*/ 0 w 338"/>
                    <a:gd name="T51" fmla="*/ 0 h 440"/>
                    <a:gd name="T52" fmla="*/ 0 w 338"/>
                    <a:gd name="T53" fmla="*/ 0 h 440"/>
                    <a:gd name="T54" fmla="*/ 0 w 338"/>
                    <a:gd name="T55" fmla="*/ 0 h 440"/>
                    <a:gd name="T56" fmla="*/ 0 w 338"/>
                    <a:gd name="T57" fmla="*/ 0 h 440"/>
                    <a:gd name="T58" fmla="*/ 0 w 338"/>
                    <a:gd name="T59" fmla="*/ 0 h 440"/>
                    <a:gd name="T60" fmla="*/ 0 w 338"/>
                    <a:gd name="T61" fmla="*/ 0 h 4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8"/>
                    <a:gd name="T94" fmla="*/ 0 h 440"/>
                    <a:gd name="T95" fmla="*/ 338 w 338"/>
                    <a:gd name="T96" fmla="*/ 440 h 4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8" h="440">
                      <a:moveTo>
                        <a:pt x="14" y="36"/>
                      </a:moveTo>
                      <a:lnTo>
                        <a:pt x="0" y="98"/>
                      </a:lnTo>
                      <a:lnTo>
                        <a:pt x="31" y="137"/>
                      </a:lnTo>
                      <a:lnTo>
                        <a:pt x="41" y="173"/>
                      </a:lnTo>
                      <a:lnTo>
                        <a:pt x="22" y="216"/>
                      </a:lnTo>
                      <a:lnTo>
                        <a:pt x="58" y="266"/>
                      </a:lnTo>
                      <a:lnTo>
                        <a:pt x="22" y="277"/>
                      </a:lnTo>
                      <a:lnTo>
                        <a:pt x="50" y="314"/>
                      </a:lnTo>
                      <a:lnTo>
                        <a:pt x="79" y="323"/>
                      </a:lnTo>
                      <a:lnTo>
                        <a:pt x="91" y="357"/>
                      </a:lnTo>
                      <a:lnTo>
                        <a:pt x="89" y="391"/>
                      </a:lnTo>
                      <a:lnTo>
                        <a:pt x="110" y="407"/>
                      </a:lnTo>
                      <a:lnTo>
                        <a:pt x="148" y="403"/>
                      </a:lnTo>
                      <a:lnTo>
                        <a:pt x="148" y="440"/>
                      </a:lnTo>
                      <a:lnTo>
                        <a:pt x="178" y="434"/>
                      </a:lnTo>
                      <a:lnTo>
                        <a:pt x="276" y="373"/>
                      </a:lnTo>
                      <a:lnTo>
                        <a:pt x="338" y="332"/>
                      </a:lnTo>
                      <a:lnTo>
                        <a:pt x="326" y="291"/>
                      </a:lnTo>
                      <a:lnTo>
                        <a:pt x="276" y="314"/>
                      </a:lnTo>
                      <a:lnTo>
                        <a:pt x="271" y="277"/>
                      </a:lnTo>
                      <a:lnTo>
                        <a:pt x="300" y="234"/>
                      </a:lnTo>
                      <a:lnTo>
                        <a:pt x="267" y="186"/>
                      </a:lnTo>
                      <a:lnTo>
                        <a:pt x="259" y="155"/>
                      </a:lnTo>
                      <a:lnTo>
                        <a:pt x="252" y="129"/>
                      </a:lnTo>
                      <a:lnTo>
                        <a:pt x="309" y="86"/>
                      </a:lnTo>
                      <a:lnTo>
                        <a:pt x="271" y="64"/>
                      </a:lnTo>
                      <a:lnTo>
                        <a:pt x="255" y="23"/>
                      </a:lnTo>
                      <a:lnTo>
                        <a:pt x="187" y="0"/>
                      </a:lnTo>
                      <a:lnTo>
                        <a:pt x="94" y="47"/>
                      </a:lnTo>
                      <a:lnTo>
                        <a:pt x="14" y="36"/>
                      </a:lnTo>
                      <a:close/>
                    </a:path>
                  </a:pathLst>
                </a:custGeom>
                <a:solidFill>
                  <a:srgbClr val="DCAB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20" name="Freeform 141"/>
                <p:cNvSpPr>
                  <a:spLocks/>
                </p:cNvSpPr>
                <p:nvPr/>
              </p:nvSpPr>
              <p:spPr bwMode="auto">
                <a:xfrm>
                  <a:off x="5394" y="671"/>
                  <a:ext cx="19" cy="41"/>
                </a:xfrm>
                <a:custGeom>
                  <a:avLst/>
                  <a:gdLst>
                    <a:gd name="T0" fmla="*/ 0 w 80"/>
                    <a:gd name="T1" fmla="*/ 0 h 121"/>
                    <a:gd name="T2" fmla="*/ 0 w 80"/>
                    <a:gd name="T3" fmla="*/ 0 h 121"/>
                    <a:gd name="T4" fmla="*/ 0 w 80"/>
                    <a:gd name="T5" fmla="*/ 0 h 121"/>
                    <a:gd name="T6" fmla="*/ 0 w 80"/>
                    <a:gd name="T7" fmla="*/ 0 h 121"/>
                    <a:gd name="T8" fmla="*/ 0 w 80"/>
                    <a:gd name="T9" fmla="*/ 0 h 121"/>
                    <a:gd name="T10" fmla="*/ 0 w 80"/>
                    <a:gd name="T11" fmla="*/ 0 h 121"/>
                    <a:gd name="T12" fmla="*/ 0 w 80"/>
                    <a:gd name="T13" fmla="*/ 0 h 121"/>
                    <a:gd name="T14" fmla="*/ 0 w 80"/>
                    <a:gd name="T15" fmla="*/ 0 h 121"/>
                    <a:gd name="T16" fmla="*/ 0 w 80"/>
                    <a:gd name="T17" fmla="*/ 0 h 121"/>
                    <a:gd name="T18" fmla="*/ 0 w 80"/>
                    <a:gd name="T19" fmla="*/ 0 h 121"/>
                    <a:gd name="T20" fmla="*/ 0 w 80"/>
                    <a:gd name="T21" fmla="*/ 0 h 121"/>
                    <a:gd name="T22" fmla="*/ 0 w 80"/>
                    <a:gd name="T23" fmla="*/ 0 h 121"/>
                    <a:gd name="T24" fmla="*/ 0 w 80"/>
                    <a:gd name="T25" fmla="*/ 0 h 121"/>
                    <a:gd name="T26" fmla="*/ 0 w 80"/>
                    <a:gd name="T27" fmla="*/ 0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121"/>
                    <a:gd name="T44" fmla="*/ 80 w 80"/>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121">
                      <a:moveTo>
                        <a:pt x="0" y="44"/>
                      </a:moveTo>
                      <a:lnTo>
                        <a:pt x="20" y="19"/>
                      </a:lnTo>
                      <a:lnTo>
                        <a:pt x="17" y="0"/>
                      </a:lnTo>
                      <a:lnTo>
                        <a:pt x="72" y="0"/>
                      </a:lnTo>
                      <a:lnTo>
                        <a:pt x="56" y="31"/>
                      </a:lnTo>
                      <a:lnTo>
                        <a:pt x="75" y="62"/>
                      </a:lnTo>
                      <a:lnTo>
                        <a:pt x="48" y="87"/>
                      </a:lnTo>
                      <a:lnTo>
                        <a:pt x="80" y="94"/>
                      </a:lnTo>
                      <a:lnTo>
                        <a:pt x="48" y="121"/>
                      </a:lnTo>
                      <a:lnTo>
                        <a:pt x="20" y="119"/>
                      </a:lnTo>
                      <a:lnTo>
                        <a:pt x="9" y="82"/>
                      </a:lnTo>
                      <a:lnTo>
                        <a:pt x="29" y="53"/>
                      </a:lnTo>
                      <a:lnTo>
                        <a:pt x="0" y="44"/>
                      </a:lnTo>
                      <a:close/>
                    </a:path>
                  </a:pathLst>
                </a:custGeom>
                <a:solidFill>
                  <a:srgbClr val="DCAB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21" name="Freeform 142"/>
                <p:cNvSpPr>
                  <a:spLocks/>
                </p:cNvSpPr>
                <p:nvPr/>
              </p:nvSpPr>
              <p:spPr bwMode="auto">
                <a:xfrm>
                  <a:off x="5201" y="789"/>
                  <a:ext cx="44" cy="41"/>
                </a:xfrm>
                <a:custGeom>
                  <a:avLst/>
                  <a:gdLst>
                    <a:gd name="T0" fmla="*/ 0 w 175"/>
                    <a:gd name="T1" fmla="*/ 0 h 124"/>
                    <a:gd name="T2" fmla="*/ 0 w 175"/>
                    <a:gd name="T3" fmla="*/ 0 h 124"/>
                    <a:gd name="T4" fmla="*/ 0 w 175"/>
                    <a:gd name="T5" fmla="*/ 0 h 124"/>
                    <a:gd name="T6" fmla="*/ 0 w 175"/>
                    <a:gd name="T7" fmla="*/ 0 h 124"/>
                    <a:gd name="T8" fmla="*/ 0 w 175"/>
                    <a:gd name="T9" fmla="*/ 0 h 124"/>
                    <a:gd name="T10" fmla="*/ 0 w 175"/>
                    <a:gd name="T11" fmla="*/ 0 h 124"/>
                    <a:gd name="T12" fmla="*/ 0 w 175"/>
                    <a:gd name="T13" fmla="*/ 0 h 124"/>
                    <a:gd name="T14" fmla="*/ 0 w 175"/>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75"/>
                    <a:gd name="T25" fmla="*/ 0 h 124"/>
                    <a:gd name="T26" fmla="*/ 175 w 175"/>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5" h="124">
                      <a:moveTo>
                        <a:pt x="41" y="19"/>
                      </a:moveTo>
                      <a:lnTo>
                        <a:pt x="0" y="119"/>
                      </a:lnTo>
                      <a:lnTo>
                        <a:pt x="57" y="124"/>
                      </a:lnTo>
                      <a:lnTo>
                        <a:pt x="131" y="76"/>
                      </a:lnTo>
                      <a:lnTo>
                        <a:pt x="175" y="0"/>
                      </a:lnTo>
                      <a:lnTo>
                        <a:pt x="113" y="21"/>
                      </a:lnTo>
                      <a:lnTo>
                        <a:pt x="41" y="19"/>
                      </a:lnTo>
                      <a:close/>
                    </a:path>
                  </a:pathLst>
                </a:custGeom>
                <a:solidFill>
                  <a:srgbClr val="FFD9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22" name="Freeform 143"/>
                <p:cNvSpPr>
                  <a:spLocks/>
                </p:cNvSpPr>
                <p:nvPr/>
              </p:nvSpPr>
              <p:spPr bwMode="auto">
                <a:xfrm>
                  <a:off x="4972" y="772"/>
                  <a:ext cx="79" cy="75"/>
                </a:xfrm>
                <a:custGeom>
                  <a:avLst/>
                  <a:gdLst>
                    <a:gd name="T0" fmla="*/ 0 w 317"/>
                    <a:gd name="T1" fmla="*/ 0 h 225"/>
                    <a:gd name="T2" fmla="*/ 0 w 317"/>
                    <a:gd name="T3" fmla="*/ 0 h 225"/>
                    <a:gd name="T4" fmla="*/ 0 w 317"/>
                    <a:gd name="T5" fmla="*/ 0 h 225"/>
                    <a:gd name="T6" fmla="*/ 0 w 317"/>
                    <a:gd name="T7" fmla="*/ 0 h 225"/>
                    <a:gd name="T8" fmla="*/ 0 w 317"/>
                    <a:gd name="T9" fmla="*/ 0 h 225"/>
                    <a:gd name="T10" fmla="*/ 0 w 317"/>
                    <a:gd name="T11" fmla="*/ 0 h 225"/>
                    <a:gd name="T12" fmla="*/ 0 w 317"/>
                    <a:gd name="T13" fmla="*/ 0 h 225"/>
                    <a:gd name="T14" fmla="*/ 0 w 317"/>
                    <a:gd name="T15" fmla="*/ 0 h 225"/>
                    <a:gd name="T16" fmla="*/ 0 w 317"/>
                    <a:gd name="T17" fmla="*/ 0 h 225"/>
                    <a:gd name="T18" fmla="*/ 0 w 317"/>
                    <a:gd name="T19" fmla="*/ 0 h 225"/>
                    <a:gd name="T20" fmla="*/ 0 w 317"/>
                    <a:gd name="T21" fmla="*/ 0 h 225"/>
                    <a:gd name="T22" fmla="*/ 0 w 317"/>
                    <a:gd name="T23" fmla="*/ 0 h 225"/>
                    <a:gd name="T24" fmla="*/ 0 w 317"/>
                    <a:gd name="T25" fmla="*/ 0 h 225"/>
                    <a:gd name="T26" fmla="*/ 0 w 317"/>
                    <a:gd name="T27" fmla="*/ 0 h 225"/>
                    <a:gd name="T28" fmla="*/ 0 w 317"/>
                    <a:gd name="T29" fmla="*/ 0 h 225"/>
                    <a:gd name="T30" fmla="*/ 0 w 317"/>
                    <a:gd name="T31" fmla="*/ 0 h 225"/>
                    <a:gd name="T32" fmla="*/ 0 w 317"/>
                    <a:gd name="T33" fmla="*/ 0 h 225"/>
                    <a:gd name="T34" fmla="*/ 0 w 317"/>
                    <a:gd name="T35" fmla="*/ 0 h 225"/>
                    <a:gd name="T36" fmla="*/ 0 w 317"/>
                    <a:gd name="T37" fmla="*/ 0 h 225"/>
                    <a:gd name="T38" fmla="*/ 0 w 317"/>
                    <a:gd name="T39" fmla="*/ 0 h 2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7"/>
                    <a:gd name="T61" fmla="*/ 0 h 225"/>
                    <a:gd name="T62" fmla="*/ 317 w 317"/>
                    <a:gd name="T63" fmla="*/ 225 h 2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7" h="225">
                      <a:moveTo>
                        <a:pt x="57" y="0"/>
                      </a:moveTo>
                      <a:lnTo>
                        <a:pt x="36" y="52"/>
                      </a:lnTo>
                      <a:lnTo>
                        <a:pt x="57" y="98"/>
                      </a:lnTo>
                      <a:lnTo>
                        <a:pt x="30" y="134"/>
                      </a:lnTo>
                      <a:lnTo>
                        <a:pt x="0" y="161"/>
                      </a:lnTo>
                      <a:lnTo>
                        <a:pt x="39" y="180"/>
                      </a:lnTo>
                      <a:lnTo>
                        <a:pt x="60" y="225"/>
                      </a:lnTo>
                      <a:lnTo>
                        <a:pt x="137" y="200"/>
                      </a:lnTo>
                      <a:lnTo>
                        <a:pt x="206" y="125"/>
                      </a:lnTo>
                      <a:lnTo>
                        <a:pt x="248" y="79"/>
                      </a:lnTo>
                      <a:lnTo>
                        <a:pt x="317" y="39"/>
                      </a:lnTo>
                      <a:lnTo>
                        <a:pt x="254" y="35"/>
                      </a:lnTo>
                      <a:lnTo>
                        <a:pt x="232" y="40"/>
                      </a:lnTo>
                      <a:lnTo>
                        <a:pt x="200" y="46"/>
                      </a:lnTo>
                      <a:lnTo>
                        <a:pt x="180" y="39"/>
                      </a:lnTo>
                      <a:lnTo>
                        <a:pt x="147" y="26"/>
                      </a:lnTo>
                      <a:lnTo>
                        <a:pt x="116" y="11"/>
                      </a:lnTo>
                      <a:lnTo>
                        <a:pt x="101" y="4"/>
                      </a:lnTo>
                      <a:lnTo>
                        <a:pt x="57" y="0"/>
                      </a:lnTo>
                      <a:close/>
                    </a:path>
                  </a:pathLst>
                </a:custGeom>
                <a:solidFill>
                  <a:srgbClr val="FFD9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23" name="Freeform 144"/>
                <p:cNvSpPr>
                  <a:spLocks/>
                </p:cNvSpPr>
                <p:nvPr/>
              </p:nvSpPr>
              <p:spPr bwMode="auto">
                <a:xfrm>
                  <a:off x="4734" y="838"/>
                  <a:ext cx="104" cy="64"/>
                </a:xfrm>
                <a:custGeom>
                  <a:avLst/>
                  <a:gdLst>
                    <a:gd name="T0" fmla="*/ 0 w 417"/>
                    <a:gd name="T1" fmla="*/ 0 h 191"/>
                    <a:gd name="T2" fmla="*/ 0 w 417"/>
                    <a:gd name="T3" fmla="*/ 0 h 191"/>
                    <a:gd name="T4" fmla="*/ 0 w 417"/>
                    <a:gd name="T5" fmla="*/ 0 h 191"/>
                    <a:gd name="T6" fmla="*/ 0 w 417"/>
                    <a:gd name="T7" fmla="*/ 0 h 191"/>
                    <a:gd name="T8" fmla="*/ 0 w 417"/>
                    <a:gd name="T9" fmla="*/ 0 h 191"/>
                    <a:gd name="T10" fmla="*/ 0 w 417"/>
                    <a:gd name="T11" fmla="*/ 0 h 191"/>
                    <a:gd name="T12" fmla="*/ 0 w 417"/>
                    <a:gd name="T13" fmla="*/ 0 h 191"/>
                    <a:gd name="T14" fmla="*/ 0 w 417"/>
                    <a:gd name="T15" fmla="*/ 0 h 191"/>
                    <a:gd name="T16" fmla="*/ 0 w 417"/>
                    <a:gd name="T17" fmla="*/ 0 h 191"/>
                    <a:gd name="T18" fmla="*/ 0 w 417"/>
                    <a:gd name="T19" fmla="*/ 0 h 191"/>
                    <a:gd name="T20" fmla="*/ 0 w 417"/>
                    <a:gd name="T21" fmla="*/ 0 h 191"/>
                    <a:gd name="T22" fmla="*/ 0 w 417"/>
                    <a:gd name="T23" fmla="*/ 0 h 191"/>
                    <a:gd name="T24" fmla="*/ 0 w 417"/>
                    <a:gd name="T25" fmla="*/ 0 h 191"/>
                    <a:gd name="T26" fmla="*/ 0 w 417"/>
                    <a:gd name="T27" fmla="*/ 0 h 1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7"/>
                    <a:gd name="T43" fmla="*/ 0 h 191"/>
                    <a:gd name="T44" fmla="*/ 417 w 417"/>
                    <a:gd name="T45" fmla="*/ 191 h 1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7" h="191">
                      <a:moveTo>
                        <a:pt x="155" y="0"/>
                      </a:moveTo>
                      <a:lnTo>
                        <a:pt x="141" y="44"/>
                      </a:lnTo>
                      <a:lnTo>
                        <a:pt x="198" y="71"/>
                      </a:lnTo>
                      <a:lnTo>
                        <a:pt x="316" y="80"/>
                      </a:lnTo>
                      <a:lnTo>
                        <a:pt x="391" y="85"/>
                      </a:lnTo>
                      <a:lnTo>
                        <a:pt x="417" y="189"/>
                      </a:lnTo>
                      <a:lnTo>
                        <a:pt x="349" y="191"/>
                      </a:lnTo>
                      <a:lnTo>
                        <a:pt x="155" y="182"/>
                      </a:lnTo>
                      <a:lnTo>
                        <a:pt x="48" y="171"/>
                      </a:lnTo>
                      <a:lnTo>
                        <a:pt x="21" y="151"/>
                      </a:lnTo>
                      <a:lnTo>
                        <a:pt x="0" y="116"/>
                      </a:lnTo>
                      <a:lnTo>
                        <a:pt x="69" y="32"/>
                      </a:lnTo>
                      <a:lnTo>
                        <a:pt x="155" y="0"/>
                      </a:lnTo>
                      <a:close/>
                    </a:path>
                  </a:pathLst>
                </a:custGeom>
                <a:solidFill>
                  <a:srgbClr val="FFED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24" name="Freeform 145"/>
                <p:cNvSpPr>
                  <a:spLocks/>
                </p:cNvSpPr>
                <p:nvPr/>
              </p:nvSpPr>
              <p:spPr bwMode="auto">
                <a:xfrm>
                  <a:off x="4729" y="630"/>
                  <a:ext cx="23" cy="42"/>
                </a:xfrm>
                <a:custGeom>
                  <a:avLst/>
                  <a:gdLst>
                    <a:gd name="T0" fmla="*/ 0 w 89"/>
                    <a:gd name="T1" fmla="*/ 0 h 127"/>
                    <a:gd name="T2" fmla="*/ 0 w 89"/>
                    <a:gd name="T3" fmla="*/ 0 h 127"/>
                    <a:gd name="T4" fmla="*/ 0 w 89"/>
                    <a:gd name="T5" fmla="*/ 0 h 127"/>
                    <a:gd name="T6" fmla="*/ 0 w 89"/>
                    <a:gd name="T7" fmla="*/ 0 h 127"/>
                    <a:gd name="T8" fmla="*/ 0 w 89"/>
                    <a:gd name="T9" fmla="*/ 0 h 127"/>
                    <a:gd name="T10" fmla="*/ 0 w 89"/>
                    <a:gd name="T11" fmla="*/ 0 h 127"/>
                    <a:gd name="T12" fmla="*/ 0 w 89"/>
                    <a:gd name="T13" fmla="*/ 0 h 127"/>
                    <a:gd name="T14" fmla="*/ 0 w 89"/>
                    <a:gd name="T15" fmla="*/ 0 h 127"/>
                    <a:gd name="T16" fmla="*/ 0 w 89"/>
                    <a:gd name="T17" fmla="*/ 0 h 127"/>
                    <a:gd name="T18" fmla="*/ 0 w 89"/>
                    <a:gd name="T19" fmla="*/ 0 h 127"/>
                    <a:gd name="T20" fmla="*/ 0 w 89"/>
                    <a:gd name="T21" fmla="*/ 0 h 1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127"/>
                    <a:gd name="T35" fmla="*/ 89 w 89"/>
                    <a:gd name="T36" fmla="*/ 127 h 1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127">
                      <a:moveTo>
                        <a:pt x="45" y="20"/>
                      </a:moveTo>
                      <a:lnTo>
                        <a:pt x="23" y="0"/>
                      </a:lnTo>
                      <a:lnTo>
                        <a:pt x="0" y="15"/>
                      </a:lnTo>
                      <a:lnTo>
                        <a:pt x="23" y="56"/>
                      </a:lnTo>
                      <a:lnTo>
                        <a:pt x="45" y="111"/>
                      </a:lnTo>
                      <a:lnTo>
                        <a:pt x="74" y="127"/>
                      </a:lnTo>
                      <a:lnTo>
                        <a:pt x="62" y="71"/>
                      </a:lnTo>
                      <a:lnTo>
                        <a:pt x="89" y="38"/>
                      </a:lnTo>
                      <a:lnTo>
                        <a:pt x="77" y="20"/>
                      </a:lnTo>
                      <a:lnTo>
                        <a:pt x="45" y="20"/>
                      </a:lnTo>
                      <a:close/>
                    </a:path>
                  </a:pathLst>
                </a:custGeom>
                <a:solidFill>
                  <a:srgbClr val="FFED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25" name="Freeform 146"/>
                <p:cNvSpPr>
                  <a:spLocks/>
                </p:cNvSpPr>
                <p:nvPr/>
              </p:nvSpPr>
              <p:spPr bwMode="auto">
                <a:xfrm>
                  <a:off x="4759" y="581"/>
                  <a:ext cx="77" cy="150"/>
                </a:xfrm>
                <a:custGeom>
                  <a:avLst/>
                  <a:gdLst>
                    <a:gd name="T0" fmla="*/ 0 w 307"/>
                    <a:gd name="T1" fmla="*/ 0 h 448"/>
                    <a:gd name="T2" fmla="*/ 0 w 307"/>
                    <a:gd name="T3" fmla="*/ 0 h 448"/>
                    <a:gd name="T4" fmla="*/ 0 w 307"/>
                    <a:gd name="T5" fmla="*/ 0 h 448"/>
                    <a:gd name="T6" fmla="*/ 0 w 307"/>
                    <a:gd name="T7" fmla="*/ 0 h 448"/>
                    <a:gd name="T8" fmla="*/ 0 w 307"/>
                    <a:gd name="T9" fmla="*/ 0 h 448"/>
                    <a:gd name="T10" fmla="*/ 0 w 307"/>
                    <a:gd name="T11" fmla="*/ 0 h 448"/>
                    <a:gd name="T12" fmla="*/ 0 w 307"/>
                    <a:gd name="T13" fmla="*/ 0 h 448"/>
                    <a:gd name="T14" fmla="*/ 0 w 307"/>
                    <a:gd name="T15" fmla="*/ 0 h 448"/>
                    <a:gd name="T16" fmla="*/ 0 w 307"/>
                    <a:gd name="T17" fmla="*/ 0 h 448"/>
                    <a:gd name="T18" fmla="*/ 0 w 307"/>
                    <a:gd name="T19" fmla="*/ 0 h 448"/>
                    <a:gd name="T20" fmla="*/ 0 w 307"/>
                    <a:gd name="T21" fmla="*/ 0 h 448"/>
                    <a:gd name="T22" fmla="*/ 0 w 307"/>
                    <a:gd name="T23" fmla="*/ 0 h 448"/>
                    <a:gd name="T24" fmla="*/ 0 w 307"/>
                    <a:gd name="T25" fmla="*/ 0 h 448"/>
                    <a:gd name="T26" fmla="*/ 0 w 307"/>
                    <a:gd name="T27" fmla="*/ 0 h 448"/>
                    <a:gd name="T28" fmla="*/ 0 w 307"/>
                    <a:gd name="T29" fmla="*/ 0 h 448"/>
                    <a:gd name="T30" fmla="*/ 0 w 307"/>
                    <a:gd name="T31" fmla="*/ 0 h 448"/>
                    <a:gd name="T32" fmla="*/ 0 w 307"/>
                    <a:gd name="T33" fmla="*/ 0 h 448"/>
                    <a:gd name="T34" fmla="*/ 0 w 307"/>
                    <a:gd name="T35" fmla="*/ 0 h 448"/>
                    <a:gd name="T36" fmla="*/ 0 w 307"/>
                    <a:gd name="T37" fmla="*/ 0 h 448"/>
                    <a:gd name="T38" fmla="*/ 0 w 307"/>
                    <a:gd name="T39" fmla="*/ 0 h 448"/>
                    <a:gd name="T40" fmla="*/ 0 w 307"/>
                    <a:gd name="T41" fmla="*/ 0 h 448"/>
                    <a:gd name="T42" fmla="*/ 0 w 307"/>
                    <a:gd name="T43" fmla="*/ 0 h 448"/>
                    <a:gd name="T44" fmla="*/ 0 w 307"/>
                    <a:gd name="T45" fmla="*/ 0 h 448"/>
                    <a:gd name="T46" fmla="*/ 0 w 307"/>
                    <a:gd name="T47" fmla="*/ 0 h 448"/>
                    <a:gd name="T48" fmla="*/ 0 w 307"/>
                    <a:gd name="T49" fmla="*/ 0 h 448"/>
                    <a:gd name="T50" fmla="*/ 0 w 307"/>
                    <a:gd name="T51" fmla="*/ 0 h 448"/>
                    <a:gd name="T52" fmla="*/ 0 w 307"/>
                    <a:gd name="T53" fmla="*/ 0 h 4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7"/>
                    <a:gd name="T82" fmla="*/ 0 h 448"/>
                    <a:gd name="T83" fmla="*/ 307 w 307"/>
                    <a:gd name="T84" fmla="*/ 448 h 4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7" h="448">
                      <a:moveTo>
                        <a:pt x="253" y="5"/>
                      </a:moveTo>
                      <a:lnTo>
                        <a:pt x="289" y="41"/>
                      </a:lnTo>
                      <a:lnTo>
                        <a:pt x="277" y="82"/>
                      </a:lnTo>
                      <a:lnTo>
                        <a:pt x="293" y="122"/>
                      </a:lnTo>
                      <a:lnTo>
                        <a:pt x="307" y="155"/>
                      </a:lnTo>
                      <a:lnTo>
                        <a:pt x="283" y="225"/>
                      </a:lnTo>
                      <a:lnTo>
                        <a:pt x="277" y="273"/>
                      </a:lnTo>
                      <a:lnTo>
                        <a:pt x="283" y="309"/>
                      </a:lnTo>
                      <a:lnTo>
                        <a:pt x="247" y="343"/>
                      </a:lnTo>
                      <a:lnTo>
                        <a:pt x="233" y="378"/>
                      </a:lnTo>
                      <a:lnTo>
                        <a:pt x="190" y="387"/>
                      </a:lnTo>
                      <a:lnTo>
                        <a:pt x="122" y="448"/>
                      </a:lnTo>
                      <a:lnTo>
                        <a:pt x="83" y="418"/>
                      </a:lnTo>
                      <a:lnTo>
                        <a:pt x="27" y="352"/>
                      </a:lnTo>
                      <a:lnTo>
                        <a:pt x="0" y="309"/>
                      </a:lnTo>
                      <a:lnTo>
                        <a:pt x="63" y="312"/>
                      </a:lnTo>
                      <a:lnTo>
                        <a:pt x="75" y="277"/>
                      </a:lnTo>
                      <a:lnTo>
                        <a:pt x="41" y="234"/>
                      </a:lnTo>
                      <a:lnTo>
                        <a:pt x="53" y="175"/>
                      </a:lnTo>
                      <a:lnTo>
                        <a:pt x="3" y="125"/>
                      </a:lnTo>
                      <a:lnTo>
                        <a:pt x="27" y="73"/>
                      </a:lnTo>
                      <a:lnTo>
                        <a:pt x="24" y="47"/>
                      </a:lnTo>
                      <a:lnTo>
                        <a:pt x="75" y="43"/>
                      </a:lnTo>
                      <a:lnTo>
                        <a:pt x="152" y="0"/>
                      </a:lnTo>
                      <a:lnTo>
                        <a:pt x="214" y="7"/>
                      </a:lnTo>
                      <a:lnTo>
                        <a:pt x="253" y="5"/>
                      </a:lnTo>
                      <a:close/>
                    </a:path>
                  </a:pathLst>
                </a:custGeom>
                <a:solidFill>
                  <a:srgbClr val="FFED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26" name="Freeform 147"/>
                <p:cNvSpPr>
                  <a:spLocks/>
                </p:cNvSpPr>
                <p:nvPr/>
              </p:nvSpPr>
              <p:spPr bwMode="auto">
                <a:xfrm>
                  <a:off x="4780" y="738"/>
                  <a:ext cx="37" cy="95"/>
                </a:xfrm>
                <a:custGeom>
                  <a:avLst/>
                  <a:gdLst>
                    <a:gd name="T0" fmla="*/ 0 w 150"/>
                    <a:gd name="T1" fmla="*/ 0 h 283"/>
                    <a:gd name="T2" fmla="*/ 0 w 150"/>
                    <a:gd name="T3" fmla="*/ 0 h 283"/>
                    <a:gd name="T4" fmla="*/ 0 w 150"/>
                    <a:gd name="T5" fmla="*/ 0 h 283"/>
                    <a:gd name="T6" fmla="*/ 0 w 150"/>
                    <a:gd name="T7" fmla="*/ 0 h 283"/>
                    <a:gd name="T8" fmla="*/ 0 w 150"/>
                    <a:gd name="T9" fmla="*/ 0 h 283"/>
                    <a:gd name="T10" fmla="*/ 0 w 150"/>
                    <a:gd name="T11" fmla="*/ 0 h 283"/>
                    <a:gd name="T12" fmla="*/ 0 w 150"/>
                    <a:gd name="T13" fmla="*/ 0 h 283"/>
                    <a:gd name="T14" fmla="*/ 0 w 150"/>
                    <a:gd name="T15" fmla="*/ 0 h 283"/>
                    <a:gd name="T16" fmla="*/ 0 w 150"/>
                    <a:gd name="T17" fmla="*/ 0 h 283"/>
                    <a:gd name="T18" fmla="*/ 0 w 150"/>
                    <a:gd name="T19" fmla="*/ 0 h 283"/>
                    <a:gd name="T20" fmla="*/ 0 w 150"/>
                    <a:gd name="T21" fmla="*/ 0 h 283"/>
                    <a:gd name="T22" fmla="*/ 0 w 150"/>
                    <a:gd name="T23" fmla="*/ 0 h 283"/>
                    <a:gd name="T24" fmla="*/ 0 w 150"/>
                    <a:gd name="T25" fmla="*/ 0 h 283"/>
                    <a:gd name="T26" fmla="*/ 0 w 150"/>
                    <a:gd name="T27" fmla="*/ 0 h 283"/>
                    <a:gd name="T28" fmla="*/ 0 w 150"/>
                    <a:gd name="T29" fmla="*/ 0 h 283"/>
                    <a:gd name="T30" fmla="*/ 0 w 150"/>
                    <a:gd name="T31" fmla="*/ 0 h 283"/>
                    <a:gd name="T32" fmla="*/ 0 w 150"/>
                    <a:gd name="T33" fmla="*/ 0 h 283"/>
                    <a:gd name="T34" fmla="*/ 0 w 150"/>
                    <a:gd name="T35" fmla="*/ 0 h 283"/>
                    <a:gd name="T36" fmla="*/ 0 w 150"/>
                    <a:gd name="T37" fmla="*/ 0 h 2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
                    <a:gd name="T58" fmla="*/ 0 h 283"/>
                    <a:gd name="T59" fmla="*/ 150 w 150"/>
                    <a:gd name="T60" fmla="*/ 283 h 2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 h="283">
                      <a:moveTo>
                        <a:pt x="102" y="0"/>
                      </a:moveTo>
                      <a:lnTo>
                        <a:pt x="122" y="2"/>
                      </a:lnTo>
                      <a:lnTo>
                        <a:pt x="138" y="32"/>
                      </a:lnTo>
                      <a:lnTo>
                        <a:pt x="83" y="64"/>
                      </a:lnTo>
                      <a:lnTo>
                        <a:pt x="90" y="102"/>
                      </a:lnTo>
                      <a:lnTo>
                        <a:pt x="134" y="152"/>
                      </a:lnTo>
                      <a:lnTo>
                        <a:pt x="143" y="203"/>
                      </a:lnTo>
                      <a:lnTo>
                        <a:pt x="119" y="216"/>
                      </a:lnTo>
                      <a:lnTo>
                        <a:pt x="150" y="261"/>
                      </a:lnTo>
                      <a:lnTo>
                        <a:pt x="57" y="283"/>
                      </a:lnTo>
                      <a:lnTo>
                        <a:pt x="9" y="248"/>
                      </a:lnTo>
                      <a:lnTo>
                        <a:pt x="57" y="230"/>
                      </a:lnTo>
                      <a:lnTo>
                        <a:pt x="27" y="205"/>
                      </a:lnTo>
                      <a:lnTo>
                        <a:pt x="0" y="143"/>
                      </a:lnTo>
                      <a:lnTo>
                        <a:pt x="6" y="111"/>
                      </a:lnTo>
                      <a:lnTo>
                        <a:pt x="21" y="68"/>
                      </a:lnTo>
                      <a:lnTo>
                        <a:pt x="69" y="16"/>
                      </a:lnTo>
                      <a:lnTo>
                        <a:pt x="102" y="0"/>
                      </a:lnTo>
                      <a:close/>
                    </a:path>
                  </a:pathLst>
                </a:custGeom>
                <a:solidFill>
                  <a:srgbClr val="B87D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27" name="Freeform 148"/>
                <p:cNvSpPr>
                  <a:spLocks/>
                </p:cNvSpPr>
                <p:nvPr/>
              </p:nvSpPr>
              <p:spPr bwMode="auto">
                <a:xfrm>
                  <a:off x="4905" y="712"/>
                  <a:ext cx="81" cy="108"/>
                </a:xfrm>
                <a:custGeom>
                  <a:avLst/>
                  <a:gdLst>
                    <a:gd name="T0" fmla="*/ 0 w 322"/>
                    <a:gd name="T1" fmla="*/ 0 h 326"/>
                    <a:gd name="T2" fmla="*/ 0 w 322"/>
                    <a:gd name="T3" fmla="*/ 0 h 326"/>
                    <a:gd name="T4" fmla="*/ 0 w 322"/>
                    <a:gd name="T5" fmla="*/ 0 h 326"/>
                    <a:gd name="T6" fmla="*/ 0 w 322"/>
                    <a:gd name="T7" fmla="*/ 0 h 326"/>
                    <a:gd name="T8" fmla="*/ 0 w 322"/>
                    <a:gd name="T9" fmla="*/ 0 h 326"/>
                    <a:gd name="T10" fmla="*/ 0 w 322"/>
                    <a:gd name="T11" fmla="*/ 0 h 326"/>
                    <a:gd name="T12" fmla="*/ 0 w 322"/>
                    <a:gd name="T13" fmla="*/ 0 h 326"/>
                    <a:gd name="T14" fmla="*/ 0 w 322"/>
                    <a:gd name="T15" fmla="*/ 0 h 326"/>
                    <a:gd name="T16" fmla="*/ 0 w 322"/>
                    <a:gd name="T17" fmla="*/ 0 h 326"/>
                    <a:gd name="T18" fmla="*/ 0 w 322"/>
                    <a:gd name="T19" fmla="*/ 0 h 326"/>
                    <a:gd name="T20" fmla="*/ 0 w 322"/>
                    <a:gd name="T21" fmla="*/ 0 h 326"/>
                    <a:gd name="T22" fmla="*/ 0 w 322"/>
                    <a:gd name="T23" fmla="*/ 0 h 326"/>
                    <a:gd name="T24" fmla="*/ 0 w 322"/>
                    <a:gd name="T25" fmla="*/ 0 h 326"/>
                    <a:gd name="T26" fmla="*/ 0 w 322"/>
                    <a:gd name="T27" fmla="*/ 0 h 326"/>
                    <a:gd name="T28" fmla="*/ 0 w 322"/>
                    <a:gd name="T29" fmla="*/ 0 h 3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2"/>
                    <a:gd name="T46" fmla="*/ 0 h 326"/>
                    <a:gd name="T47" fmla="*/ 322 w 322"/>
                    <a:gd name="T48" fmla="*/ 326 h 3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2" h="326">
                      <a:moveTo>
                        <a:pt x="0" y="144"/>
                      </a:moveTo>
                      <a:lnTo>
                        <a:pt x="122" y="135"/>
                      </a:lnTo>
                      <a:lnTo>
                        <a:pt x="194" y="55"/>
                      </a:lnTo>
                      <a:lnTo>
                        <a:pt x="229" y="0"/>
                      </a:lnTo>
                      <a:lnTo>
                        <a:pt x="232" y="51"/>
                      </a:lnTo>
                      <a:lnTo>
                        <a:pt x="239" y="89"/>
                      </a:lnTo>
                      <a:lnTo>
                        <a:pt x="292" y="107"/>
                      </a:lnTo>
                      <a:lnTo>
                        <a:pt x="289" y="151"/>
                      </a:lnTo>
                      <a:lnTo>
                        <a:pt x="322" y="180"/>
                      </a:lnTo>
                      <a:lnTo>
                        <a:pt x="229" y="326"/>
                      </a:lnTo>
                      <a:lnTo>
                        <a:pt x="167" y="321"/>
                      </a:lnTo>
                      <a:lnTo>
                        <a:pt x="131" y="262"/>
                      </a:lnTo>
                      <a:lnTo>
                        <a:pt x="78" y="206"/>
                      </a:lnTo>
                      <a:lnTo>
                        <a:pt x="0" y="144"/>
                      </a:lnTo>
                      <a:close/>
                    </a:path>
                  </a:pathLst>
                </a:custGeom>
                <a:solidFill>
                  <a:srgbClr val="8585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28" name="Freeform 149"/>
                <p:cNvSpPr>
                  <a:spLocks/>
                </p:cNvSpPr>
                <p:nvPr/>
              </p:nvSpPr>
              <p:spPr bwMode="auto">
                <a:xfrm>
                  <a:off x="4990" y="512"/>
                  <a:ext cx="14" cy="15"/>
                </a:xfrm>
                <a:custGeom>
                  <a:avLst/>
                  <a:gdLst>
                    <a:gd name="T0" fmla="*/ 0 w 58"/>
                    <a:gd name="T1" fmla="*/ 0 h 43"/>
                    <a:gd name="T2" fmla="*/ 0 w 58"/>
                    <a:gd name="T3" fmla="*/ 0 h 43"/>
                    <a:gd name="T4" fmla="*/ 0 w 58"/>
                    <a:gd name="T5" fmla="*/ 0 h 43"/>
                    <a:gd name="T6" fmla="*/ 0 w 58"/>
                    <a:gd name="T7" fmla="*/ 0 h 43"/>
                    <a:gd name="T8" fmla="*/ 0 w 58"/>
                    <a:gd name="T9" fmla="*/ 0 h 43"/>
                    <a:gd name="T10" fmla="*/ 0 w 58"/>
                    <a:gd name="T11" fmla="*/ 0 h 43"/>
                    <a:gd name="T12" fmla="*/ 0 w 58"/>
                    <a:gd name="T13" fmla="*/ 0 h 43"/>
                    <a:gd name="T14" fmla="*/ 0 w 58"/>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43"/>
                    <a:gd name="T26" fmla="*/ 58 w 5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43">
                      <a:moveTo>
                        <a:pt x="6" y="14"/>
                      </a:moveTo>
                      <a:lnTo>
                        <a:pt x="24" y="3"/>
                      </a:lnTo>
                      <a:lnTo>
                        <a:pt x="58" y="0"/>
                      </a:lnTo>
                      <a:lnTo>
                        <a:pt x="52" y="38"/>
                      </a:lnTo>
                      <a:lnTo>
                        <a:pt x="8" y="43"/>
                      </a:lnTo>
                      <a:lnTo>
                        <a:pt x="0" y="41"/>
                      </a:lnTo>
                      <a:lnTo>
                        <a:pt x="6" y="14"/>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29" name="Freeform 150"/>
                <p:cNvSpPr>
                  <a:spLocks/>
                </p:cNvSpPr>
                <p:nvPr/>
              </p:nvSpPr>
              <p:spPr bwMode="auto">
                <a:xfrm>
                  <a:off x="4930" y="591"/>
                  <a:ext cx="12" cy="9"/>
                </a:xfrm>
                <a:custGeom>
                  <a:avLst/>
                  <a:gdLst>
                    <a:gd name="T0" fmla="*/ 0 w 48"/>
                    <a:gd name="T1" fmla="*/ 0 h 28"/>
                    <a:gd name="T2" fmla="*/ 0 w 48"/>
                    <a:gd name="T3" fmla="*/ 0 h 28"/>
                    <a:gd name="T4" fmla="*/ 0 w 48"/>
                    <a:gd name="T5" fmla="*/ 0 h 28"/>
                    <a:gd name="T6" fmla="*/ 0 w 48"/>
                    <a:gd name="T7" fmla="*/ 0 h 28"/>
                    <a:gd name="T8" fmla="*/ 0 w 48"/>
                    <a:gd name="T9" fmla="*/ 0 h 28"/>
                    <a:gd name="T10" fmla="*/ 0 w 48"/>
                    <a:gd name="T11" fmla="*/ 0 h 28"/>
                    <a:gd name="T12" fmla="*/ 0 w 48"/>
                    <a:gd name="T13" fmla="*/ 0 h 28"/>
                    <a:gd name="T14" fmla="*/ 0 w 48"/>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28"/>
                    <a:gd name="T26" fmla="*/ 48 w 4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28">
                      <a:moveTo>
                        <a:pt x="1" y="6"/>
                      </a:moveTo>
                      <a:lnTo>
                        <a:pt x="19" y="9"/>
                      </a:lnTo>
                      <a:lnTo>
                        <a:pt x="38" y="0"/>
                      </a:lnTo>
                      <a:lnTo>
                        <a:pt x="48" y="14"/>
                      </a:lnTo>
                      <a:lnTo>
                        <a:pt x="29" y="28"/>
                      </a:lnTo>
                      <a:lnTo>
                        <a:pt x="0" y="24"/>
                      </a:lnTo>
                      <a:lnTo>
                        <a:pt x="1" y="6"/>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30" name="Freeform 151"/>
                <p:cNvSpPr>
                  <a:spLocks/>
                </p:cNvSpPr>
                <p:nvPr/>
              </p:nvSpPr>
              <p:spPr bwMode="auto">
                <a:xfrm>
                  <a:off x="4946" y="595"/>
                  <a:ext cx="12" cy="11"/>
                </a:xfrm>
                <a:custGeom>
                  <a:avLst/>
                  <a:gdLst>
                    <a:gd name="T0" fmla="*/ 0 w 50"/>
                    <a:gd name="T1" fmla="*/ 0 h 32"/>
                    <a:gd name="T2" fmla="*/ 0 w 50"/>
                    <a:gd name="T3" fmla="*/ 0 h 32"/>
                    <a:gd name="T4" fmla="*/ 0 w 50"/>
                    <a:gd name="T5" fmla="*/ 0 h 32"/>
                    <a:gd name="T6" fmla="*/ 0 w 50"/>
                    <a:gd name="T7" fmla="*/ 0 h 32"/>
                    <a:gd name="T8" fmla="*/ 0 w 50"/>
                    <a:gd name="T9" fmla="*/ 0 h 32"/>
                    <a:gd name="T10" fmla="*/ 0 w 50"/>
                    <a:gd name="T11" fmla="*/ 0 h 32"/>
                    <a:gd name="T12" fmla="*/ 0 w 50"/>
                    <a:gd name="T13" fmla="*/ 0 h 32"/>
                    <a:gd name="T14" fmla="*/ 0 w 50"/>
                    <a:gd name="T15" fmla="*/ 0 h 32"/>
                    <a:gd name="T16" fmla="*/ 0 w 50"/>
                    <a:gd name="T17" fmla="*/ 0 h 32"/>
                    <a:gd name="T18" fmla="*/ 0 w 50"/>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32"/>
                    <a:gd name="T32" fmla="*/ 50 w 50"/>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32">
                      <a:moveTo>
                        <a:pt x="5" y="11"/>
                      </a:moveTo>
                      <a:lnTo>
                        <a:pt x="18" y="12"/>
                      </a:lnTo>
                      <a:lnTo>
                        <a:pt x="21" y="0"/>
                      </a:lnTo>
                      <a:lnTo>
                        <a:pt x="50" y="1"/>
                      </a:lnTo>
                      <a:lnTo>
                        <a:pt x="50" y="19"/>
                      </a:lnTo>
                      <a:lnTo>
                        <a:pt x="22" y="32"/>
                      </a:lnTo>
                      <a:lnTo>
                        <a:pt x="8" y="30"/>
                      </a:lnTo>
                      <a:lnTo>
                        <a:pt x="0" y="19"/>
                      </a:lnTo>
                      <a:lnTo>
                        <a:pt x="5" y="11"/>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31" name="Freeform 152"/>
                <p:cNvSpPr>
                  <a:spLocks/>
                </p:cNvSpPr>
                <p:nvPr/>
              </p:nvSpPr>
              <p:spPr bwMode="auto">
                <a:xfrm>
                  <a:off x="4963" y="585"/>
                  <a:ext cx="8" cy="12"/>
                </a:xfrm>
                <a:custGeom>
                  <a:avLst/>
                  <a:gdLst>
                    <a:gd name="T0" fmla="*/ 0 w 32"/>
                    <a:gd name="T1" fmla="*/ 0 h 38"/>
                    <a:gd name="T2" fmla="*/ 0 w 32"/>
                    <a:gd name="T3" fmla="*/ 0 h 38"/>
                    <a:gd name="T4" fmla="*/ 0 w 32"/>
                    <a:gd name="T5" fmla="*/ 0 h 38"/>
                    <a:gd name="T6" fmla="*/ 0 w 32"/>
                    <a:gd name="T7" fmla="*/ 0 h 38"/>
                    <a:gd name="T8" fmla="*/ 0 w 32"/>
                    <a:gd name="T9" fmla="*/ 0 h 38"/>
                    <a:gd name="T10" fmla="*/ 0 w 32"/>
                    <a:gd name="T11" fmla="*/ 0 h 38"/>
                    <a:gd name="T12" fmla="*/ 0 w 32"/>
                    <a:gd name="T13" fmla="*/ 0 h 38"/>
                    <a:gd name="T14" fmla="*/ 0 w 32"/>
                    <a:gd name="T15" fmla="*/ 0 h 38"/>
                    <a:gd name="T16" fmla="*/ 0 w 32"/>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38"/>
                    <a:gd name="T29" fmla="*/ 32 w 32"/>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38">
                      <a:moveTo>
                        <a:pt x="2" y="20"/>
                      </a:moveTo>
                      <a:lnTo>
                        <a:pt x="12" y="17"/>
                      </a:lnTo>
                      <a:lnTo>
                        <a:pt x="8" y="0"/>
                      </a:lnTo>
                      <a:lnTo>
                        <a:pt x="28" y="11"/>
                      </a:lnTo>
                      <a:lnTo>
                        <a:pt x="32" y="27"/>
                      </a:lnTo>
                      <a:lnTo>
                        <a:pt x="14" y="38"/>
                      </a:lnTo>
                      <a:lnTo>
                        <a:pt x="0" y="34"/>
                      </a:lnTo>
                      <a:lnTo>
                        <a:pt x="2" y="20"/>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32" name="Freeform 153"/>
                <p:cNvSpPr>
                  <a:spLocks/>
                </p:cNvSpPr>
                <p:nvPr/>
              </p:nvSpPr>
              <p:spPr bwMode="auto">
                <a:xfrm>
                  <a:off x="4929" y="549"/>
                  <a:ext cx="25" cy="15"/>
                </a:xfrm>
                <a:custGeom>
                  <a:avLst/>
                  <a:gdLst>
                    <a:gd name="T0" fmla="*/ 0 w 100"/>
                    <a:gd name="T1" fmla="*/ 0 h 45"/>
                    <a:gd name="T2" fmla="*/ 0 w 100"/>
                    <a:gd name="T3" fmla="*/ 0 h 45"/>
                    <a:gd name="T4" fmla="*/ 0 w 100"/>
                    <a:gd name="T5" fmla="*/ 0 h 45"/>
                    <a:gd name="T6" fmla="*/ 0 w 100"/>
                    <a:gd name="T7" fmla="*/ 0 h 45"/>
                    <a:gd name="T8" fmla="*/ 0 w 100"/>
                    <a:gd name="T9" fmla="*/ 0 h 45"/>
                    <a:gd name="T10" fmla="*/ 0 w 100"/>
                    <a:gd name="T11" fmla="*/ 0 h 45"/>
                    <a:gd name="T12" fmla="*/ 0 w 100"/>
                    <a:gd name="T13" fmla="*/ 0 h 45"/>
                    <a:gd name="T14" fmla="*/ 0 w 100"/>
                    <a:gd name="T15" fmla="*/ 0 h 45"/>
                    <a:gd name="T16" fmla="*/ 0 w 100"/>
                    <a:gd name="T17" fmla="*/ 0 h 45"/>
                    <a:gd name="T18" fmla="*/ 0 w 100"/>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45"/>
                    <a:gd name="T32" fmla="*/ 100 w 100"/>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45">
                      <a:moveTo>
                        <a:pt x="0" y="13"/>
                      </a:moveTo>
                      <a:lnTo>
                        <a:pt x="20" y="1"/>
                      </a:lnTo>
                      <a:lnTo>
                        <a:pt x="47" y="12"/>
                      </a:lnTo>
                      <a:lnTo>
                        <a:pt x="69" y="0"/>
                      </a:lnTo>
                      <a:lnTo>
                        <a:pt x="100" y="7"/>
                      </a:lnTo>
                      <a:lnTo>
                        <a:pt x="87" y="26"/>
                      </a:lnTo>
                      <a:lnTo>
                        <a:pt x="60" y="45"/>
                      </a:lnTo>
                      <a:lnTo>
                        <a:pt x="7" y="29"/>
                      </a:lnTo>
                      <a:lnTo>
                        <a:pt x="0" y="13"/>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33" name="Freeform 154"/>
                <p:cNvSpPr>
                  <a:spLocks/>
                </p:cNvSpPr>
                <p:nvPr/>
              </p:nvSpPr>
              <p:spPr bwMode="auto">
                <a:xfrm>
                  <a:off x="5313" y="591"/>
                  <a:ext cx="62" cy="53"/>
                </a:xfrm>
                <a:custGeom>
                  <a:avLst/>
                  <a:gdLst>
                    <a:gd name="T0" fmla="*/ 0 w 247"/>
                    <a:gd name="T1" fmla="*/ 0 h 160"/>
                    <a:gd name="T2" fmla="*/ 0 w 247"/>
                    <a:gd name="T3" fmla="*/ 0 h 160"/>
                    <a:gd name="T4" fmla="*/ 0 w 247"/>
                    <a:gd name="T5" fmla="*/ 0 h 160"/>
                    <a:gd name="T6" fmla="*/ 0 w 247"/>
                    <a:gd name="T7" fmla="*/ 0 h 160"/>
                    <a:gd name="T8" fmla="*/ 0 w 247"/>
                    <a:gd name="T9" fmla="*/ 0 h 160"/>
                    <a:gd name="T10" fmla="*/ 0 w 247"/>
                    <a:gd name="T11" fmla="*/ 0 h 160"/>
                    <a:gd name="T12" fmla="*/ 0 w 247"/>
                    <a:gd name="T13" fmla="*/ 0 h 160"/>
                    <a:gd name="T14" fmla="*/ 0 w 247"/>
                    <a:gd name="T15" fmla="*/ 0 h 160"/>
                    <a:gd name="T16" fmla="*/ 0 w 247"/>
                    <a:gd name="T17" fmla="*/ 0 h 160"/>
                    <a:gd name="T18" fmla="*/ 0 w 247"/>
                    <a:gd name="T19" fmla="*/ 0 h 160"/>
                    <a:gd name="T20" fmla="*/ 0 w 247"/>
                    <a:gd name="T21" fmla="*/ 0 h 160"/>
                    <a:gd name="T22" fmla="*/ 0 w 247"/>
                    <a:gd name="T23" fmla="*/ 0 h 160"/>
                    <a:gd name="T24" fmla="*/ 0 w 247"/>
                    <a:gd name="T25" fmla="*/ 0 h 160"/>
                    <a:gd name="T26" fmla="*/ 0 w 247"/>
                    <a:gd name="T27" fmla="*/ 0 h 160"/>
                    <a:gd name="T28" fmla="*/ 0 w 247"/>
                    <a:gd name="T29" fmla="*/ 0 h 160"/>
                    <a:gd name="T30" fmla="*/ 0 w 247"/>
                    <a:gd name="T31" fmla="*/ 0 h 160"/>
                    <a:gd name="T32" fmla="*/ 0 w 247"/>
                    <a:gd name="T33" fmla="*/ 0 h 160"/>
                    <a:gd name="T34" fmla="*/ 0 w 247"/>
                    <a:gd name="T35" fmla="*/ 0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7"/>
                    <a:gd name="T55" fmla="*/ 0 h 160"/>
                    <a:gd name="T56" fmla="*/ 247 w 247"/>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7" h="160">
                      <a:moveTo>
                        <a:pt x="41" y="110"/>
                      </a:moveTo>
                      <a:lnTo>
                        <a:pt x="0" y="126"/>
                      </a:lnTo>
                      <a:lnTo>
                        <a:pt x="7" y="146"/>
                      </a:lnTo>
                      <a:lnTo>
                        <a:pt x="55" y="160"/>
                      </a:lnTo>
                      <a:lnTo>
                        <a:pt x="115" y="153"/>
                      </a:lnTo>
                      <a:lnTo>
                        <a:pt x="144" y="124"/>
                      </a:lnTo>
                      <a:lnTo>
                        <a:pt x="192" y="119"/>
                      </a:lnTo>
                      <a:lnTo>
                        <a:pt x="163" y="100"/>
                      </a:lnTo>
                      <a:lnTo>
                        <a:pt x="199" y="80"/>
                      </a:lnTo>
                      <a:lnTo>
                        <a:pt x="175" y="57"/>
                      </a:lnTo>
                      <a:lnTo>
                        <a:pt x="247" y="7"/>
                      </a:lnTo>
                      <a:lnTo>
                        <a:pt x="190" y="0"/>
                      </a:lnTo>
                      <a:lnTo>
                        <a:pt x="139" y="27"/>
                      </a:lnTo>
                      <a:lnTo>
                        <a:pt x="103" y="44"/>
                      </a:lnTo>
                      <a:lnTo>
                        <a:pt x="112" y="71"/>
                      </a:lnTo>
                      <a:lnTo>
                        <a:pt x="26" y="91"/>
                      </a:lnTo>
                      <a:lnTo>
                        <a:pt x="41" y="110"/>
                      </a:lnTo>
                      <a:close/>
                    </a:path>
                  </a:pathLst>
                </a:custGeom>
                <a:solidFill>
                  <a:srgbClr val="836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34" name="Freeform 155"/>
                <p:cNvSpPr>
                  <a:spLocks/>
                </p:cNvSpPr>
                <p:nvPr/>
              </p:nvSpPr>
              <p:spPr bwMode="auto">
                <a:xfrm>
                  <a:off x="4954" y="502"/>
                  <a:ext cx="9" cy="7"/>
                </a:xfrm>
                <a:custGeom>
                  <a:avLst/>
                  <a:gdLst>
                    <a:gd name="T0" fmla="*/ 0 w 35"/>
                    <a:gd name="T1" fmla="*/ 0 h 22"/>
                    <a:gd name="T2" fmla="*/ 0 w 35"/>
                    <a:gd name="T3" fmla="*/ 0 h 22"/>
                    <a:gd name="T4" fmla="*/ 0 w 35"/>
                    <a:gd name="T5" fmla="*/ 0 h 22"/>
                    <a:gd name="T6" fmla="*/ 0 w 35"/>
                    <a:gd name="T7" fmla="*/ 0 h 22"/>
                    <a:gd name="T8" fmla="*/ 0 w 35"/>
                    <a:gd name="T9" fmla="*/ 0 h 22"/>
                    <a:gd name="T10" fmla="*/ 0 w 35"/>
                    <a:gd name="T11" fmla="*/ 0 h 22"/>
                    <a:gd name="T12" fmla="*/ 0 w 35"/>
                    <a:gd name="T13" fmla="*/ 0 h 22"/>
                    <a:gd name="T14" fmla="*/ 0 60000 65536"/>
                    <a:gd name="T15" fmla="*/ 0 60000 65536"/>
                    <a:gd name="T16" fmla="*/ 0 60000 65536"/>
                    <a:gd name="T17" fmla="*/ 0 60000 65536"/>
                    <a:gd name="T18" fmla="*/ 0 60000 65536"/>
                    <a:gd name="T19" fmla="*/ 0 60000 65536"/>
                    <a:gd name="T20" fmla="*/ 0 60000 65536"/>
                    <a:gd name="T21" fmla="*/ 0 w 35"/>
                    <a:gd name="T22" fmla="*/ 0 h 22"/>
                    <a:gd name="T23" fmla="*/ 35 w 35"/>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22">
                      <a:moveTo>
                        <a:pt x="7" y="19"/>
                      </a:moveTo>
                      <a:lnTo>
                        <a:pt x="18" y="8"/>
                      </a:lnTo>
                      <a:lnTo>
                        <a:pt x="31" y="22"/>
                      </a:lnTo>
                      <a:lnTo>
                        <a:pt x="35" y="3"/>
                      </a:lnTo>
                      <a:lnTo>
                        <a:pt x="0" y="0"/>
                      </a:lnTo>
                      <a:lnTo>
                        <a:pt x="7" y="19"/>
                      </a:lnTo>
                      <a:close/>
                    </a:path>
                  </a:pathLst>
                </a:custGeom>
                <a:solidFill>
                  <a:srgbClr val="8B9D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35" name="Freeform 156"/>
                <p:cNvSpPr>
                  <a:spLocks/>
                </p:cNvSpPr>
                <p:nvPr/>
              </p:nvSpPr>
              <p:spPr bwMode="auto">
                <a:xfrm>
                  <a:off x="4611" y="857"/>
                  <a:ext cx="85" cy="34"/>
                </a:xfrm>
                <a:custGeom>
                  <a:avLst/>
                  <a:gdLst>
                    <a:gd name="T0" fmla="*/ 0 w 339"/>
                    <a:gd name="T1" fmla="*/ 0 h 103"/>
                    <a:gd name="T2" fmla="*/ 0 w 339"/>
                    <a:gd name="T3" fmla="*/ 0 h 103"/>
                    <a:gd name="T4" fmla="*/ 0 w 339"/>
                    <a:gd name="T5" fmla="*/ 0 h 103"/>
                    <a:gd name="T6" fmla="*/ 0 w 339"/>
                    <a:gd name="T7" fmla="*/ 0 h 103"/>
                    <a:gd name="T8" fmla="*/ 0 w 339"/>
                    <a:gd name="T9" fmla="*/ 0 h 103"/>
                    <a:gd name="T10" fmla="*/ 0 w 339"/>
                    <a:gd name="T11" fmla="*/ 0 h 103"/>
                    <a:gd name="T12" fmla="*/ 0 w 339"/>
                    <a:gd name="T13" fmla="*/ 0 h 103"/>
                    <a:gd name="T14" fmla="*/ 0 60000 65536"/>
                    <a:gd name="T15" fmla="*/ 0 60000 65536"/>
                    <a:gd name="T16" fmla="*/ 0 60000 65536"/>
                    <a:gd name="T17" fmla="*/ 0 60000 65536"/>
                    <a:gd name="T18" fmla="*/ 0 60000 65536"/>
                    <a:gd name="T19" fmla="*/ 0 60000 65536"/>
                    <a:gd name="T20" fmla="*/ 0 60000 65536"/>
                    <a:gd name="T21" fmla="*/ 0 w 339"/>
                    <a:gd name="T22" fmla="*/ 0 h 103"/>
                    <a:gd name="T23" fmla="*/ 339 w 339"/>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 h="103">
                      <a:moveTo>
                        <a:pt x="0" y="64"/>
                      </a:moveTo>
                      <a:lnTo>
                        <a:pt x="272" y="0"/>
                      </a:lnTo>
                      <a:lnTo>
                        <a:pt x="339" y="35"/>
                      </a:lnTo>
                      <a:lnTo>
                        <a:pt x="339" y="67"/>
                      </a:lnTo>
                      <a:lnTo>
                        <a:pt x="277" y="103"/>
                      </a:lnTo>
                      <a:lnTo>
                        <a:pt x="0" y="64"/>
                      </a:lnTo>
                      <a:close/>
                    </a:path>
                  </a:pathLst>
                </a:custGeom>
                <a:solidFill>
                  <a:srgbClr val="C2A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36" name="Freeform 157"/>
                <p:cNvSpPr>
                  <a:spLocks/>
                </p:cNvSpPr>
                <p:nvPr/>
              </p:nvSpPr>
              <p:spPr bwMode="auto">
                <a:xfrm>
                  <a:off x="4797" y="901"/>
                  <a:ext cx="58" cy="29"/>
                </a:xfrm>
                <a:custGeom>
                  <a:avLst/>
                  <a:gdLst>
                    <a:gd name="T0" fmla="*/ 0 w 233"/>
                    <a:gd name="T1" fmla="*/ 0 h 85"/>
                    <a:gd name="T2" fmla="*/ 0 w 233"/>
                    <a:gd name="T3" fmla="*/ 0 h 85"/>
                    <a:gd name="T4" fmla="*/ 0 w 233"/>
                    <a:gd name="T5" fmla="*/ 0 h 85"/>
                    <a:gd name="T6" fmla="*/ 0 w 233"/>
                    <a:gd name="T7" fmla="*/ 0 h 85"/>
                    <a:gd name="T8" fmla="*/ 0 w 233"/>
                    <a:gd name="T9" fmla="*/ 0 h 85"/>
                    <a:gd name="T10" fmla="*/ 0 w 233"/>
                    <a:gd name="T11" fmla="*/ 0 h 85"/>
                    <a:gd name="T12" fmla="*/ 0 60000 65536"/>
                    <a:gd name="T13" fmla="*/ 0 60000 65536"/>
                    <a:gd name="T14" fmla="*/ 0 60000 65536"/>
                    <a:gd name="T15" fmla="*/ 0 60000 65536"/>
                    <a:gd name="T16" fmla="*/ 0 60000 65536"/>
                    <a:gd name="T17" fmla="*/ 0 60000 65536"/>
                    <a:gd name="T18" fmla="*/ 0 w 233"/>
                    <a:gd name="T19" fmla="*/ 0 h 85"/>
                    <a:gd name="T20" fmla="*/ 233 w 233"/>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233" h="85">
                      <a:moveTo>
                        <a:pt x="0" y="11"/>
                      </a:moveTo>
                      <a:lnTo>
                        <a:pt x="165" y="0"/>
                      </a:lnTo>
                      <a:lnTo>
                        <a:pt x="233" y="85"/>
                      </a:lnTo>
                      <a:lnTo>
                        <a:pt x="132" y="71"/>
                      </a:lnTo>
                      <a:lnTo>
                        <a:pt x="0" y="11"/>
                      </a:lnTo>
                      <a:close/>
                    </a:path>
                  </a:pathLst>
                </a:custGeom>
                <a:solidFill>
                  <a:srgbClr val="C2A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37" name="Freeform 158"/>
                <p:cNvSpPr>
                  <a:spLocks/>
                </p:cNvSpPr>
                <p:nvPr/>
              </p:nvSpPr>
              <p:spPr bwMode="auto">
                <a:xfrm>
                  <a:off x="4742" y="923"/>
                  <a:ext cx="130" cy="78"/>
                </a:xfrm>
                <a:custGeom>
                  <a:avLst/>
                  <a:gdLst>
                    <a:gd name="T0" fmla="*/ 0 w 520"/>
                    <a:gd name="T1" fmla="*/ 0 h 234"/>
                    <a:gd name="T2" fmla="*/ 0 w 520"/>
                    <a:gd name="T3" fmla="*/ 0 h 234"/>
                    <a:gd name="T4" fmla="*/ 0 w 520"/>
                    <a:gd name="T5" fmla="*/ 0 h 234"/>
                    <a:gd name="T6" fmla="*/ 0 w 520"/>
                    <a:gd name="T7" fmla="*/ 0 h 234"/>
                    <a:gd name="T8" fmla="*/ 0 w 520"/>
                    <a:gd name="T9" fmla="*/ 0 h 234"/>
                    <a:gd name="T10" fmla="*/ 0 w 520"/>
                    <a:gd name="T11" fmla="*/ 0 h 234"/>
                    <a:gd name="T12" fmla="*/ 0 60000 65536"/>
                    <a:gd name="T13" fmla="*/ 0 60000 65536"/>
                    <a:gd name="T14" fmla="*/ 0 60000 65536"/>
                    <a:gd name="T15" fmla="*/ 0 60000 65536"/>
                    <a:gd name="T16" fmla="*/ 0 60000 65536"/>
                    <a:gd name="T17" fmla="*/ 0 60000 65536"/>
                    <a:gd name="T18" fmla="*/ 0 w 520"/>
                    <a:gd name="T19" fmla="*/ 0 h 234"/>
                    <a:gd name="T20" fmla="*/ 520 w 520"/>
                    <a:gd name="T21" fmla="*/ 234 h 234"/>
                  </a:gdLst>
                  <a:ahLst/>
                  <a:cxnLst>
                    <a:cxn ang="T12">
                      <a:pos x="T0" y="T1"/>
                    </a:cxn>
                    <a:cxn ang="T13">
                      <a:pos x="T2" y="T3"/>
                    </a:cxn>
                    <a:cxn ang="T14">
                      <a:pos x="T4" y="T5"/>
                    </a:cxn>
                    <a:cxn ang="T15">
                      <a:pos x="T6" y="T7"/>
                    </a:cxn>
                    <a:cxn ang="T16">
                      <a:pos x="T8" y="T9"/>
                    </a:cxn>
                    <a:cxn ang="T17">
                      <a:pos x="T10" y="T11"/>
                    </a:cxn>
                  </a:cxnLst>
                  <a:rect l="T18" t="T19" r="T20" b="T21"/>
                  <a:pathLst>
                    <a:path w="520" h="234">
                      <a:moveTo>
                        <a:pt x="0" y="234"/>
                      </a:moveTo>
                      <a:lnTo>
                        <a:pt x="106" y="212"/>
                      </a:lnTo>
                      <a:lnTo>
                        <a:pt x="520" y="44"/>
                      </a:lnTo>
                      <a:lnTo>
                        <a:pt x="427" y="0"/>
                      </a:lnTo>
                      <a:lnTo>
                        <a:pt x="0" y="234"/>
                      </a:lnTo>
                      <a:close/>
                    </a:path>
                  </a:pathLst>
                </a:custGeom>
                <a:solidFill>
                  <a:srgbClr val="C2A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38" name="Freeform 159"/>
                <p:cNvSpPr>
                  <a:spLocks/>
                </p:cNvSpPr>
                <p:nvPr/>
              </p:nvSpPr>
              <p:spPr bwMode="auto">
                <a:xfrm>
                  <a:off x="5134" y="929"/>
                  <a:ext cx="215" cy="100"/>
                </a:xfrm>
                <a:custGeom>
                  <a:avLst/>
                  <a:gdLst>
                    <a:gd name="T0" fmla="*/ 0 w 859"/>
                    <a:gd name="T1" fmla="*/ 0 h 302"/>
                    <a:gd name="T2" fmla="*/ 0 w 859"/>
                    <a:gd name="T3" fmla="*/ 0 h 302"/>
                    <a:gd name="T4" fmla="*/ 0 w 859"/>
                    <a:gd name="T5" fmla="*/ 0 h 302"/>
                    <a:gd name="T6" fmla="*/ 0 w 859"/>
                    <a:gd name="T7" fmla="*/ 0 h 302"/>
                    <a:gd name="T8" fmla="*/ 0 w 859"/>
                    <a:gd name="T9" fmla="*/ 0 h 302"/>
                    <a:gd name="T10" fmla="*/ 0 w 859"/>
                    <a:gd name="T11" fmla="*/ 0 h 302"/>
                    <a:gd name="T12" fmla="*/ 0 w 859"/>
                    <a:gd name="T13" fmla="*/ 0 h 302"/>
                    <a:gd name="T14" fmla="*/ 0 w 859"/>
                    <a:gd name="T15" fmla="*/ 0 h 302"/>
                    <a:gd name="T16" fmla="*/ 0 w 859"/>
                    <a:gd name="T17" fmla="*/ 0 h 302"/>
                    <a:gd name="T18" fmla="*/ 0 w 859"/>
                    <a:gd name="T19" fmla="*/ 0 h 302"/>
                    <a:gd name="T20" fmla="*/ 0 w 859"/>
                    <a:gd name="T21" fmla="*/ 0 h 302"/>
                    <a:gd name="T22" fmla="*/ 0 w 859"/>
                    <a:gd name="T23" fmla="*/ 0 h 302"/>
                    <a:gd name="T24" fmla="*/ 0 w 859"/>
                    <a:gd name="T25" fmla="*/ 0 h 302"/>
                    <a:gd name="T26" fmla="*/ 0 w 859"/>
                    <a:gd name="T27" fmla="*/ 0 h 302"/>
                    <a:gd name="T28" fmla="*/ 0 w 859"/>
                    <a:gd name="T29" fmla="*/ 0 h 302"/>
                    <a:gd name="T30" fmla="*/ 0 w 859"/>
                    <a:gd name="T31" fmla="*/ 0 h 302"/>
                    <a:gd name="T32" fmla="*/ 0 w 859"/>
                    <a:gd name="T33" fmla="*/ 0 h 302"/>
                    <a:gd name="T34" fmla="*/ 0 w 859"/>
                    <a:gd name="T35" fmla="*/ 0 h 302"/>
                    <a:gd name="T36" fmla="*/ 0 w 859"/>
                    <a:gd name="T37" fmla="*/ 0 h 302"/>
                    <a:gd name="T38" fmla="*/ 0 w 859"/>
                    <a:gd name="T39" fmla="*/ 0 h 302"/>
                    <a:gd name="T40" fmla="*/ 0 w 859"/>
                    <a:gd name="T41" fmla="*/ 0 h 302"/>
                    <a:gd name="T42" fmla="*/ 0 w 859"/>
                    <a:gd name="T43" fmla="*/ 0 h 302"/>
                    <a:gd name="T44" fmla="*/ 0 w 859"/>
                    <a:gd name="T45" fmla="*/ 0 h 302"/>
                    <a:gd name="T46" fmla="*/ 0 w 859"/>
                    <a:gd name="T47" fmla="*/ 0 h 302"/>
                    <a:gd name="T48" fmla="*/ 0 w 859"/>
                    <a:gd name="T49" fmla="*/ 0 h 302"/>
                    <a:gd name="T50" fmla="*/ 0 w 859"/>
                    <a:gd name="T51" fmla="*/ 0 h 3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9"/>
                    <a:gd name="T79" fmla="*/ 0 h 302"/>
                    <a:gd name="T80" fmla="*/ 859 w 859"/>
                    <a:gd name="T81" fmla="*/ 302 h 3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9" h="302">
                      <a:moveTo>
                        <a:pt x="0" y="170"/>
                      </a:moveTo>
                      <a:lnTo>
                        <a:pt x="7" y="137"/>
                      </a:lnTo>
                      <a:lnTo>
                        <a:pt x="40" y="123"/>
                      </a:lnTo>
                      <a:lnTo>
                        <a:pt x="72" y="125"/>
                      </a:lnTo>
                      <a:lnTo>
                        <a:pt x="140" y="148"/>
                      </a:lnTo>
                      <a:lnTo>
                        <a:pt x="265" y="173"/>
                      </a:lnTo>
                      <a:lnTo>
                        <a:pt x="352" y="228"/>
                      </a:lnTo>
                      <a:lnTo>
                        <a:pt x="412" y="239"/>
                      </a:lnTo>
                      <a:lnTo>
                        <a:pt x="460" y="224"/>
                      </a:lnTo>
                      <a:lnTo>
                        <a:pt x="524" y="238"/>
                      </a:lnTo>
                      <a:lnTo>
                        <a:pt x="560" y="210"/>
                      </a:lnTo>
                      <a:lnTo>
                        <a:pt x="728" y="129"/>
                      </a:lnTo>
                      <a:lnTo>
                        <a:pt x="710" y="0"/>
                      </a:lnTo>
                      <a:lnTo>
                        <a:pt x="828" y="85"/>
                      </a:lnTo>
                      <a:lnTo>
                        <a:pt x="859" y="115"/>
                      </a:lnTo>
                      <a:lnTo>
                        <a:pt x="775" y="151"/>
                      </a:lnTo>
                      <a:lnTo>
                        <a:pt x="693" y="194"/>
                      </a:lnTo>
                      <a:lnTo>
                        <a:pt x="631" y="232"/>
                      </a:lnTo>
                      <a:lnTo>
                        <a:pt x="562" y="298"/>
                      </a:lnTo>
                      <a:lnTo>
                        <a:pt x="492" y="302"/>
                      </a:lnTo>
                      <a:lnTo>
                        <a:pt x="455" y="300"/>
                      </a:lnTo>
                      <a:lnTo>
                        <a:pt x="387" y="284"/>
                      </a:lnTo>
                      <a:lnTo>
                        <a:pt x="180" y="216"/>
                      </a:lnTo>
                      <a:lnTo>
                        <a:pt x="43" y="197"/>
                      </a:lnTo>
                      <a:lnTo>
                        <a:pt x="0" y="170"/>
                      </a:lnTo>
                      <a:close/>
                    </a:path>
                  </a:pathLst>
                </a:custGeom>
                <a:solidFill>
                  <a:srgbClr val="CCC4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39" name="Freeform 160"/>
                <p:cNvSpPr>
                  <a:spLocks/>
                </p:cNvSpPr>
                <p:nvPr/>
              </p:nvSpPr>
              <p:spPr bwMode="auto">
                <a:xfrm>
                  <a:off x="4601" y="893"/>
                  <a:ext cx="254" cy="103"/>
                </a:xfrm>
                <a:custGeom>
                  <a:avLst/>
                  <a:gdLst>
                    <a:gd name="T0" fmla="*/ 0 w 1015"/>
                    <a:gd name="T1" fmla="*/ 0 h 309"/>
                    <a:gd name="T2" fmla="*/ 0 w 1015"/>
                    <a:gd name="T3" fmla="*/ 0 h 309"/>
                    <a:gd name="T4" fmla="*/ 0 w 1015"/>
                    <a:gd name="T5" fmla="*/ 0 h 309"/>
                    <a:gd name="T6" fmla="*/ 0 w 1015"/>
                    <a:gd name="T7" fmla="*/ 0 h 309"/>
                    <a:gd name="T8" fmla="*/ 0 w 1015"/>
                    <a:gd name="T9" fmla="*/ 0 h 309"/>
                    <a:gd name="T10" fmla="*/ 0 w 1015"/>
                    <a:gd name="T11" fmla="*/ 0 h 309"/>
                    <a:gd name="T12" fmla="*/ 0 w 1015"/>
                    <a:gd name="T13" fmla="*/ 0 h 309"/>
                    <a:gd name="T14" fmla="*/ 0 w 1015"/>
                    <a:gd name="T15" fmla="*/ 0 h 309"/>
                    <a:gd name="T16" fmla="*/ 0 w 1015"/>
                    <a:gd name="T17" fmla="*/ 0 h 309"/>
                    <a:gd name="T18" fmla="*/ 0 w 1015"/>
                    <a:gd name="T19" fmla="*/ 0 h 309"/>
                    <a:gd name="T20" fmla="*/ 0 w 1015"/>
                    <a:gd name="T21" fmla="*/ 0 h 309"/>
                    <a:gd name="T22" fmla="*/ 0 w 1015"/>
                    <a:gd name="T23" fmla="*/ 0 h 309"/>
                    <a:gd name="T24" fmla="*/ 0 w 1015"/>
                    <a:gd name="T25" fmla="*/ 0 h 309"/>
                    <a:gd name="T26" fmla="*/ 0 w 1015"/>
                    <a:gd name="T27" fmla="*/ 0 h 309"/>
                    <a:gd name="T28" fmla="*/ 0 w 1015"/>
                    <a:gd name="T29" fmla="*/ 0 h 309"/>
                    <a:gd name="T30" fmla="*/ 0 w 1015"/>
                    <a:gd name="T31" fmla="*/ 0 h 309"/>
                    <a:gd name="T32" fmla="*/ 0 w 1015"/>
                    <a:gd name="T33" fmla="*/ 0 h 309"/>
                    <a:gd name="T34" fmla="*/ 0 w 1015"/>
                    <a:gd name="T35" fmla="*/ 0 h 309"/>
                    <a:gd name="T36" fmla="*/ 0 w 1015"/>
                    <a:gd name="T37" fmla="*/ 0 h 309"/>
                    <a:gd name="T38" fmla="*/ 0 w 1015"/>
                    <a:gd name="T39" fmla="*/ 0 h 309"/>
                    <a:gd name="T40" fmla="*/ 0 w 1015"/>
                    <a:gd name="T41" fmla="*/ 0 h 309"/>
                    <a:gd name="T42" fmla="*/ 0 w 1015"/>
                    <a:gd name="T43" fmla="*/ 0 h 309"/>
                    <a:gd name="T44" fmla="*/ 0 w 1015"/>
                    <a:gd name="T45" fmla="*/ 0 h 309"/>
                    <a:gd name="T46" fmla="*/ 0 w 1015"/>
                    <a:gd name="T47" fmla="*/ 0 h 309"/>
                    <a:gd name="T48" fmla="*/ 0 w 1015"/>
                    <a:gd name="T49" fmla="*/ 0 h 309"/>
                    <a:gd name="T50" fmla="*/ 0 w 1015"/>
                    <a:gd name="T51" fmla="*/ 0 h 309"/>
                    <a:gd name="T52" fmla="*/ 0 w 1015"/>
                    <a:gd name="T53" fmla="*/ 0 h 309"/>
                    <a:gd name="T54" fmla="*/ 0 w 1015"/>
                    <a:gd name="T55" fmla="*/ 0 h 3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15"/>
                    <a:gd name="T85" fmla="*/ 0 h 309"/>
                    <a:gd name="T86" fmla="*/ 1015 w 1015"/>
                    <a:gd name="T87" fmla="*/ 309 h 3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15" h="309">
                      <a:moveTo>
                        <a:pt x="420" y="0"/>
                      </a:moveTo>
                      <a:lnTo>
                        <a:pt x="386" y="13"/>
                      </a:lnTo>
                      <a:lnTo>
                        <a:pt x="385" y="27"/>
                      </a:lnTo>
                      <a:lnTo>
                        <a:pt x="546" y="53"/>
                      </a:lnTo>
                      <a:lnTo>
                        <a:pt x="773" y="60"/>
                      </a:lnTo>
                      <a:lnTo>
                        <a:pt x="837" y="108"/>
                      </a:lnTo>
                      <a:lnTo>
                        <a:pt x="438" y="133"/>
                      </a:lnTo>
                      <a:lnTo>
                        <a:pt x="370" y="142"/>
                      </a:lnTo>
                      <a:lnTo>
                        <a:pt x="394" y="155"/>
                      </a:lnTo>
                      <a:lnTo>
                        <a:pt x="643" y="169"/>
                      </a:lnTo>
                      <a:lnTo>
                        <a:pt x="845" y="133"/>
                      </a:lnTo>
                      <a:lnTo>
                        <a:pt x="839" y="154"/>
                      </a:lnTo>
                      <a:lnTo>
                        <a:pt x="554" y="252"/>
                      </a:lnTo>
                      <a:lnTo>
                        <a:pt x="507" y="266"/>
                      </a:lnTo>
                      <a:lnTo>
                        <a:pt x="0" y="101"/>
                      </a:lnTo>
                      <a:lnTo>
                        <a:pt x="21" y="126"/>
                      </a:lnTo>
                      <a:lnTo>
                        <a:pt x="337" y="234"/>
                      </a:lnTo>
                      <a:lnTo>
                        <a:pt x="542" y="309"/>
                      </a:lnTo>
                      <a:lnTo>
                        <a:pt x="782" y="206"/>
                      </a:lnTo>
                      <a:lnTo>
                        <a:pt x="970" y="135"/>
                      </a:lnTo>
                      <a:lnTo>
                        <a:pt x="1015" y="111"/>
                      </a:lnTo>
                      <a:lnTo>
                        <a:pt x="956" y="110"/>
                      </a:lnTo>
                      <a:lnTo>
                        <a:pt x="790" y="37"/>
                      </a:lnTo>
                      <a:lnTo>
                        <a:pt x="592" y="8"/>
                      </a:lnTo>
                      <a:lnTo>
                        <a:pt x="566" y="23"/>
                      </a:lnTo>
                      <a:lnTo>
                        <a:pt x="458" y="17"/>
                      </a:lnTo>
                      <a:lnTo>
                        <a:pt x="420" y="0"/>
                      </a:lnTo>
                      <a:close/>
                    </a:path>
                  </a:pathLst>
                </a:custGeom>
                <a:solidFill>
                  <a:srgbClr val="D6D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40" name="Freeform 161"/>
                <p:cNvSpPr>
                  <a:spLocks/>
                </p:cNvSpPr>
                <p:nvPr/>
              </p:nvSpPr>
              <p:spPr bwMode="auto">
                <a:xfrm>
                  <a:off x="4696" y="925"/>
                  <a:ext cx="107" cy="15"/>
                </a:xfrm>
                <a:custGeom>
                  <a:avLst/>
                  <a:gdLst>
                    <a:gd name="T0" fmla="*/ 0 w 431"/>
                    <a:gd name="T1" fmla="*/ 0 h 46"/>
                    <a:gd name="T2" fmla="*/ 0 w 431"/>
                    <a:gd name="T3" fmla="*/ 0 h 46"/>
                    <a:gd name="T4" fmla="*/ 0 w 431"/>
                    <a:gd name="T5" fmla="*/ 0 h 46"/>
                    <a:gd name="T6" fmla="*/ 0 w 431"/>
                    <a:gd name="T7" fmla="*/ 0 h 46"/>
                    <a:gd name="T8" fmla="*/ 0 w 431"/>
                    <a:gd name="T9" fmla="*/ 0 h 46"/>
                    <a:gd name="T10" fmla="*/ 0 w 431"/>
                    <a:gd name="T11" fmla="*/ 0 h 46"/>
                    <a:gd name="T12" fmla="*/ 0 w 431"/>
                    <a:gd name="T13" fmla="*/ 0 h 46"/>
                    <a:gd name="T14" fmla="*/ 0 w 431"/>
                    <a:gd name="T15" fmla="*/ 0 h 46"/>
                    <a:gd name="T16" fmla="*/ 0 w 431"/>
                    <a:gd name="T17" fmla="*/ 0 h 46"/>
                    <a:gd name="T18" fmla="*/ 0 w 431"/>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
                    <a:gd name="T31" fmla="*/ 0 h 46"/>
                    <a:gd name="T32" fmla="*/ 431 w 43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 h="46">
                      <a:moveTo>
                        <a:pt x="4" y="17"/>
                      </a:moveTo>
                      <a:lnTo>
                        <a:pt x="168" y="17"/>
                      </a:lnTo>
                      <a:lnTo>
                        <a:pt x="359" y="0"/>
                      </a:lnTo>
                      <a:lnTo>
                        <a:pt x="431" y="14"/>
                      </a:lnTo>
                      <a:lnTo>
                        <a:pt x="388" y="33"/>
                      </a:lnTo>
                      <a:lnTo>
                        <a:pt x="214" y="46"/>
                      </a:lnTo>
                      <a:lnTo>
                        <a:pt x="80" y="39"/>
                      </a:lnTo>
                      <a:lnTo>
                        <a:pt x="0" y="33"/>
                      </a:lnTo>
                      <a:lnTo>
                        <a:pt x="4" y="17"/>
                      </a:lnTo>
                      <a:close/>
                    </a:path>
                  </a:pathLst>
                </a:custGeom>
                <a:solidFill>
                  <a:srgbClr val="FFDB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41" name="Freeform 162"/>
                <p:cNvSpPr>
                  <a:spLocks/>
                </p:cNvSpPr>
                <p:nvPr/>
              </p:nvSpPr>
              <p:spPr bwMode="auto">
                <a:xfrm>
                  <a:off x="4967" y="417"/>
                  <a:ext cx="48" cy="90"/>
                </a:xfrm>
                <a:custGeom>
                  <a:avLst/>
                  <a:gdLst>
                    <a:gd name="T0" fmla="*/ 0 w 193"/>
                    <a:gd name="T1" fmla="*/ 0 h 268"/>
                    <a:gd name="T2" fmla="*/ 0 w 193"/>
                    <a:gd name="T3" fmla="*/ 0 h 268"/>
                    <a:gd name="T4" fmla="*/ 0 w 193"/>
                    <a:gd name="T5" fmla="*/ 0 h 268"/>
                    <a:gd name="T6" fmla="*/ 0 w 193"/>
                    <a:gd name="T7" fmla="*/ 0 h 268"/>
                    <a:gd name="T8" fmla="*/ 0 w 193"/>
                    <a:gd name="T9" fmla="*/ 0 h 268"/>
                    <a:gd name="T10" fmla="*/ 0 w 193"/>
                    <a:gd name="T11" fmla="*/ 0 h 268"/>
                    <a:gd name="T12" fmla="*/ 0 w 193"/>
                    <a:gd name="T13" fmla="*/ 0 h 268"/>
                    <a:gd name="T14" fmla="*/ 0 w 193"/>
                    <a:gd name="T15" fmla="*/ 0 h 268"/>
                    <a:gd name="T16" fmla="*/ 0 w 193"/>
                    <a:gd name="T17" fmla="*/ 0 h 268"/>
                    <a:gd name="T18" fmla="*/ 0 w 193"/>
                    <a:gd name="T19" fmla="*/ 0 h 268"/>
                    <a:gd name="T20" fmla="*/ 0 w 193"/>
                    <a:gd name="T21" fmla="*/ 0 h 268"/>
                    <a:gd name="T22" fmla="*/ 0 w 193"/>
                    <a:gd name="T23" fmla="*/ 0 h 268"/>
                    <a:gd name="T24" fmla="*/ 0 w 193"/>
                    <a:gd name="T25" fmla="*/ 0 h 268"/>
                    <a:gd name="T26" fmla="*/ 0 w 193"/>
                    <a:gd name="T27" fmla="*/ 0 h 268"/>
                    <a:gd name="T28" fmla="*/ 0 w 193"/>
                    <a:gd name="T29" fmla="*/ 0 h 268"/>
                    <a:gd name="T30" fmla="*/ 0 w 193"/>
                    <a:gd name="T31" fmla="*/ 0 h 268"/>
                    <a:gd name="T32" fmla="*/ 0 w 193"/>
                    <a:gd name="T33" fmla="*/ 0 h 268"/>
                    <a:gd name="T34" fmla="*/ 0 w 193"/>
                    <a:gd name="T35" fmla="*/ 0 h 268"/>
                    <a:gd name="T36" fmla="*/ 0 w 193"/>
                    <a:gd name="T37" fmla="*/ 0 h 268"/>
                    <a:gd name="T38" fmla="*/ 0 w 193"/>
                    <a:gd name="T39" fmla="*/ 0 h 268"/>
                    <a:gd name="T40" fmla="*/ 0 w 193"/>
                    <a:gd name="T41" fmla="*/ 0 h 268"/>
                    <a:gd name="T42" fmla="*/ 0 w 193"/>
                    <a:gd name="T43" fmla="*/ 0 h 268"/>
                    <a:gd name="T44" fmla="*/ 0 w 193"/>
                    <a:gd name="T45" fmla="*/ 0 h 268"/>
                    <a:gd name="T46" fmla="*/ 0 w 193"/>
                    <a:gd name="T47" fmla="*/ 0 h 268"/>
                    <a:gd name="T48" fmla="*/ 0 w 193"/>
                    <a:gd name="T49" fmla="*/ 0 h 268"/>
                    <a:gd name="T50" fmla="*/ 0 w 193"/>
                    <a:gd name="T51" fmla="*/ 0 h 268"/>
                    <a:gd name="T52" fmla="*/ 0 w 193"/>
                    <a:gd name="T53" fmla="*/ 0 h 268"/>
                    <a:gd name="T54" fmla="*/ 0 w 193"/>
                    <a:gd name="T55" fmla="*/ 0 h 268"/>
                    <a:gd name="T56" fmla="*/ 0 w 193"/>
                    <a:gd name="T57" fmla="*/ 0 h 268"/>
                    <a:gd name="T58" fmla="*/ 0 w 193"/>
                    <a:gd name="T59" fmla="*/ 0 h 268"/>
                    <a:gd name="T60" fmla="*/ 0 w 193"/>
                    <a:gd name="T61" fmla="*/ 0 h 2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3"/>
                    <a:gd name="T94" fmla="*/ 0 h 268"/>
                    <a:gd name="T95" fmla="*/ 193 w 193"/>
                    <a:gd name="T96" fmla="*/ 268 h 2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3" h="268">
                      <a:moveTo>
                        <a:pt x="5" y="2"/>
                      </a:moveTo>
                      <a:lnTo>
                        <a:pt x="71" y="0"/>
                      </a:lnTo>
                      <a:lnTo>
                        <a:pt x="98" y="7"/>
                      </a:lnTo>
                      <a:lnTo>
                        <a:pt x="122" y="22"/>
                      </a:lnTo>
                      <a:lnTo>
                        <a:pt x="138" y="43"/>
                      </a:lnTo>
                      <a:lnTo>
                        <a:pt x="144" y="65"/>
                      </a:lnTo>
                      <a:lnTo>
                        <a:pt x="141" y="114"/>
                      </a:lnTo>
                      <a:lnTo>
                        <a:pt x="169" y="148"/>
                      </a:lnTo>
                      <a:lnTo>
                        <a:pt x="169" y="168"/>
                      </a:lnTo>
                      <a:lnTo>
                        <a:pt x="178" y="186"/>
                      </a:lnTo>
                      <a:lnTo>
                        <a:pt x="193" y="223"/>
                      </a:lnTo>
                      <a:lnTo>
                        <a:pt x="189" y="237"/>
                      </a:lnTo>
                      <a:lnTo>
                        <a:pt x="178" y="249"/>
                      </a:lnTo>
                      <a:lnTo>
                        <a:pt x="164" y="258"/>
                      </a:lnTo>
                      <a:lnTo>
                        <a:pt x="148" y="268"/>
                      </a:lnTo>
                      <a:lnTo>
                        <a:pt x="140" y="261"/>
                      </a:lnTo>
                      <a:lnTo>
                        <a:pt x="164" y="223"/>
                      </a:lnTo>
                      <a:lnTo>
                        <a:pt x="158" y="203"/>
                      </a:lnTo>
                      <a:lnTo>
                        <a:pt x="148" y="186"/>
                      </a:lnTo>
                      <a:lnTo>
                        <a:pt x="138" y="147"/>
                      </a:lnTo>
                      <a:lnTo>
                        <a:pt x="129" y="135"/>
                      </a:lnTo>
                      <a:lnTo>
                        <a:pt x="113" y="125"/>
                      </a:lnTo>
                      <a:lnTo>
                        <a:pt x="110" y="117"/>
                      </a:lnTo>
                      <a:lnTo>
                        <a:pt x="108" y="31"/>
                      </a:lnTo>
                      <a:lnTo>
                        <a:pt x="98" y="23"/>
                      </a:lnTo>
                      <a:lnTo>
                        <a:pt x="88" y="17"/>
                      </a:lnTo>
                      <a:lnTo>
                        <a:pt x="64" y="10"/>
                      </a:lnTo>
                      <a:lnTo>
                        <a:pt x="7" y="11"/>
                      </a:lnTo>
                      <a:lnTo>
                        <a:pt x="0" y="8"/>
                      </a:lnTo>
                      <a:lnTo>
                        <a:pt x="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42" name="Freeform 163"/>
                <p:cNvSpPr>
                  <a:spLocks/>
                </p:cNvSpPr>
                <p:nvPr/>
              </p:nvSpPr>
              <p:spPr bwMode="auto">
                <a:xfrm>
                  <a:off x="4735" y="574"/>
                  <a:ext cx="100" cy="42"/>
                </a:xfrm>
                <a:custGeom>
                  <a:avLst/>
                  <a:gdLst>
                    <a:gd name="T0" fmla="*/ 0 w 400"/>
                    <a:gd name="T1" fmla="*/ 0 h 125"/>
                    <a:gd name="T2" fmla="*/ 0 w 400"/>
                    <a:gd name="T3" fmla="*/ 0 h 125"/>
                    <a:gd name="T4" fmla="*/ 0 w 400"/>
                    <a:gd name="T5" fmla="*/ 0 h 125"/>
                    <a:gd name="T6" fmla="*/ 0 w 400"/>
                    <a:gd name="T7" fmla="*/ 0 h 125"/>
                    <a:gd name="T8" fmla="*/ 0 w 400"/>
                    <a:gd name="T9" fmla="*/ 0 h 125"/>
                    <a:gd name="T10" fmla="*/ 0 w 400"/>
                    <a:gd name="T11" fmla="*/ 0 h 125"/>
                    <a:gd name="T12" fmla="*/ 0 w 400"/>
                    <a:gd name="T13" fmla="*/ 0 h 125"/>
                    <a:gd name="T14" fmla="*/ 0 w 400"/>
                    <a:gd name="T15" fmla="*/ 0 h 125"/>
                    <a:gd name="T16" fmla="*/ 0 w 400"/>
                    <a:gd name="T17" fmla="*/ 0 h 125"/>
                    <a:gd name="T18" fmla="*/ 0 w 400"/>
                    <a:gd name="T19" fmla="*/ 0 h 125"/>
                    <a:gd name="T20" fmla="*/ 0 w 400"/>
                    <a:gd name="T21" fmla="*/ 0 h 125"/>
                    <a:gd name="T22" fmla="*/ 0 w 400"/>
                    <a:gd name="T23" fmla="*/ 0 h 125"/>
                    <a:gd name="T24" fmla="*/ 0 w 400"/>
                    <a:gd name="T25" fmla="*/ 0 h 125"/>
                    <a:gd name="T26" fmla="*/ 0 w 400"/>
                    <a:gd name="T27" fmla="*/ 0 h 125"/>
                    <a:gd name="T28" fmla="*/ 0 w 400"/>
                    <a:gd name="T29" fmla="*/ 0 h 125"/>
                    <a:gd name="T30" fmla="*/ 0 w 400"/>
                    <a:gd name="T31" fmla="*/ 0 h 125"/>
                    <a:gd name="T32" fmla="*/ 0 w 400"/>
                    <a:gd name="T33" fmla="*/ 0 h 125"/>
                    <a:gd name="T34" fmla="*/ 0 w 400"/>
                    <a:gd name="T35" fmla="*/ 0 h 125"/>
                    <a:gd name="T36" fmla="*/ 0 w 400"/>
                    <a:gd name="T37" fmla="*/ 0 h 125"/>
                    <a:gd name="T38" fmla="*/ 0 w 400"/>
                    <a:gd name="T39" fmla="*/ 0 h 125"/>
                    <a:gd name="T40" fmla="*/ 0 w 400"/>
                    <a:gd name="T41" fmla="*/ 0 h 125"/>
                    <a:gd name="T42" fmla="*/ 0 w 400"/>
                    <a:gd name="T43" fmla="*/ 0 h 125"/>
                    <a:gd name="T44" fmla="*/ 0 w 400"/>
                    <a:gd name="T45" fmla="*/ 0 h 125"/>
                    <a:gd name="T46" fmla="*/ 0 w 400"/>
                    <a:gd name="T47" fmla="*/ 0 h 125"/>
                    <a:gd name="T48" fmla="*/ 0 w 400"/>
                    <a:gd name="T49" fmla="*/ 0 h 125"/>
                    <a:gd name="T50" fmla="*/ 0 w 400"/>
                    <a:gd name="T51" fmla="*/ 0 h 125"/>
                    <a:gd name="T52" fmla="*/ 0 w 400"/>
                    <a:gd name="T53" fmla="*/ 0 h 125"/>
                    <a:gd name="T54" fmla="*/ 0 w 400"/>
                    <a:gd name="T55" fmla="*/ 0 h 125"/>
                    <a:gd name="T56" fmla="*/ 0 w 400"/>
                    <a:gd name="T57" fmla="*/ 0 h 125"/>
                    <a:gd name="T58" fmla="*/ 0 w 400"/>
                    <a:gd name="T59" fmla="*/ 0 h 125"/>
                    <a:gd name="T60" fmla="*/ 0 w 400"/>
                    <a:gd name="T61" fmla="*/ 0 h 125"/>
                    <a:gd name="T62" fmla="*/ 0 w 400"/>
                    <a:gd name="T63" fmla="*/ 0 h 1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125"/>
                    <a:gd name="T98" fmla="*/ 400 w 400"/>
                    <a:gd name="T99" fmla="*/ 125 h 1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125">
                      <a:moveTo>
                        <a:pt x="394" y="10"/>
                      </a:moveTo>
                      <a:lnTo>
                        <a:pt x="361" y="21"/>
                      </a:lnTo>
                      <a:lnTo>
                        <a:pt x="346" y="30"/>
                      </a:lnTo>
                      <a:lnTo>
                        <a:pt x="329" y="37"/>
                      </a:lnTo>
                      <a:lnTo>
                        <a:pt x="293" y="35"/>
                      </a:lnTo>
                      <a:lnTo>
                        <a:pt x="257" y="32"/>
                      </a:lnTo>
                      <a:lnTo>
                        <a:pt x="229" y="40"/>
                      </a:lnTo>
                      <a:lnTo>
                        <a:pt x="205" y="54"/>
                      </a:lnTo>
                      <a:lnTo>
                        <a:pt x="183" y="70"/>
                      </a:lnTo>
                      <a:lnTo>
                        <a:pt x="156" y="84"/>
                      </a:lnTo>
                      <a:lnTo>
                        <a:pt x="108" y="80"/>
                      </a:lnTo>
                      <a:lnTo>
                        <a:pt x="64" y="88"/>
                      </a:lnTo>
                      <a:lnTo>
                        <a:pt x="44" y="118"/>
                      </a:lnTo>
                      <a:lnTo>
                        <a:pt x="23" y="125"/>
                      </a:lnTo>
                      <a:lnTo>
                        <a:pt x="2" y="120"/>
                      </a:lnTo>
                      <a:lnTo>
                        <a:pt x="0" y="112"/>
                      </a:lnTo>
                      <a:lnTo>
                        <a:pt x="8" y="104"/>
                      </a:lnTo>
                      <a:lnTo>
                        <a:pt x="19" y="98"/>
                      </a:lnTo>
                      <a:lnTo>
                        <a:pt x="40" y="69"/>
                      </a:lnTo>
                      <a:lnTo>
                        <a:pt x="68" y="60"/>
                      </a:lnTo>
                      <a:lnTo>
                        <a:pt x="93" y="55"/>
                      </a:lnTo>
                      <a:lnTo>
                        <a:pt x="152" y="55"/>
                      </a:lnTo>
                      <a:lnTo>
                        <a:pt x="201" y="29"/>
                      </a:lnTo>
                      <a:lnTo>
                        <a:pt x="222" y="17"/>
                      </a:lnTo>
                      <a:lnTo>
                        <a:pt x="252" y="10"/>
                      </a:lnTo>
                      <a:lnTo>
                        <a:pt x="288" y="15"/>
                      </a:lnTo>
                      <a:lnTo>
                        <a:pt x="322" y="19"/>
                      </a:lnTo>
                      <a:lnTo>
                        <a:pt x="358" y="7"/>
                      </a:lnTo>
                      <a:lnTo>
                        <a:pt x="395" y="0"/>
                      </a:lnTo>
                      <a:lnTo>
                        <a:pt x="400" y="6"/>
                      </a:lnTo>
                      <a:lnTo>
                        <a:pt x="39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43" name="Freeform 164"/>
                <p:cNvSpPr>
                  <a:spLocks/>
                </p:cNvSpPr>
                <p:nvPr/>
              </p:nvSpPr>
              <p:spPr bwMode="auto">
                <a:xfrm>
                  <a:off x="4724" y="550"/>
                  <a:ext cx="109" cy="21"/>
                </a:xfrm>
                <a:custGeom>
                  <a:avLst/>
                  <a:gdLst>
                    <a:gd name="T0" fmla="*/ 0 w 439"/>
                    <a:gd name="T1" fmla="*/ 0 h 65"/>
                    <a:gd name="T2" fmla="*/ 0 w 439"/>
                    <a:gd name="T3" fmla="*/ 0 h 65"/>
                    <a:gd name="T4" fmla="*/ 0 w 439"/>
                    <a:gd name="T5" fmla="*/ 0 h 65"/>
                    <a:gd name="T6" fmla="*/ 0 w 439"/>
                    <a:gd name="T7" fmla="*/ 0 h 65"/>
                    <a:gd name="T8" fmla="*/ 0 w 439"/>
                    <a:gd name="T9" fmla="*/ 0 h 65"/>
                    <a:gd name="T10" fmla="*/ 0 w 439"/>
                    <a:gd name="T11" fmla="*/ 0 h 65"/>
                    <a:gd name="T12" fmla="*/ 0 w 439"/>
                    <a:gd name="T13" fmla="*/ 0 h 65"/>
                    <a:gd name="T14" fmla="*/ 0 w 439"/>
                    <a:gd name="T15" fmla="*/ 0 h 65"/>
                    <a:gd name="T16" fmla="*/ 0 w 439"/>
                    <a:gd name="T17" fmla="*/ 0 h 65"/>
                    <a:gd name="T18" fmla="*/ 0 w 439"/>
                    <a:gd name="T19" fmla="*/ 0 h 65"/>
                    <a:gd name="T20" fmla="*/ 0 w 439"/>
                    <a:gd name="T21" fmla="*/ 0 h 65"/>
                    <a:gd name="T22" fmla="*/ 0 w 439"/>
                    <a:gd name="T23" fmla="*/ 0 h 65"/>
                    <a:gd name="T24" fmla="*/ 0 w 439"/>
                    <a:gd name="T25" fmla="*/ 0 h 65"/>
                    <a:gd name="T26" fmla="*/ 0 w 439"/>
                    <a:gd name="T27" fmla="*/ 0 h 65"/>
                    <a:gd name="T28" fmla="*/ 0 w 439"/>
                    <a:gd name="T29" fmla="*/ 0 h 65"/>
                    <a:gd name="T30" fmla="*/ 0 w 439"/>
                    <a:gd name="T31" fmla="*/ 0 h 65"/>
                    <a:gd name="T32" fmla="*/ 0 w 439"/>
                    <a:gd name="T33" fmla="*/ 0 h 65"/>
                    <a:gd name="T34" fmla="*/ 0 w 439"/>
                    <a:gd name="T35" fmla="*/ 0 h 65"/>
                    <a:gd name="T36" fmla="*/ 0 w 439"/>
                    <a:gd name="T37" fmla="*/ 0 h 65"/>
                    <a:gd name="T38" fmla="*/ 0 w 439"/>
                    <a:gd name="T39" fmla="*/ 0 h 65"/>
                    <a:gd name="T40" fmla="*/ 0 w 439"/>
                    <a:gd name="T41" fmla="*/ 0 h 65"/>
                    <a:gd name="T42" fmla="*/ 0 w 439"/>
                    <a:gd name="T43" fmla="*/ 0 h 65"/>
                    <a:gd name="T44" fmla="*/ 0 w 439"/>
                    <a:gd name="T45" fmla="*/ 0 h 65"/>
                    <a:gd name="T46" fmla="*/ 0 w 439"/>
                    <a:gd name="T47" fmla="*/ 0 h 65"/>
                    <a:gd name="T48" fmla="*/ 0 w 439"/>
                    <a:gd name="T49" fmla="*/ 0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9"/>
                    <a:gd name="T76" fmla="*/ 0 h 65"/>
                    <a:gd name="T77" fmla="*/ 439 w 439"/>
                    <a:gd name="T78" fmla="*/ 65 h 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9" h="65">
                      <a:moveTo>
                        <a:pt x="432" y="48"/>
                      </a:moveTo>
                      <a:lnTo>
                        <a:pt x="372" y="42"/>
                      </a:lnTo>
                      <a:lnTo>
                        <a:pt x="315" y="26"/>
                      </a:lnTo>
                      <a:lnTo>
                        <a:pt x="259" y="24"/>
                      </a:lnTo>
                      <a:lnTo>
                        <a:pt x="201" y="27"/>
                      </a:lnTo>
                      <a:lnTo>
                        <a:pt x="163" y="21"/>
                      </a:lnTo>
                      <a:lnTo>
                        <a:pt x="130" y="20"/>
                      </a:lnTo>
                      <a:lnTo>
                        <a:pt x="62" y="39"/>
                      </a:lnTo>
                      <a:lnTo>
                        <a:pt x="15" y="64"/>
                      </a:lnTo>
                      <a:lnTo>
                        <a:pt x="1" y="65"/>
                      </a:lnTo>
                      <a:lnTo>
                        <a:pt x="0" y="55"/>
                      </a:lnTo>
                      <a:lnTo>
                        <a:pt x="12" y="46"/>
                      </a:lnTo>
                      <a:lnTo>
                        <a:pt x="24" y="39"/>
                      </a:lnTo>
                      <a:lnTo>
                        <a:pt x="52" y="27"/>
                      </a:lnTo>
                      <a:lnTo>
                        <a:pt x="72" y="18"/>
                      </a:lnTo>
                      <a:lnTo>
                        <a:pt x="90" y="11"/>
                      </a:lnTo>
                      <a:lnTo>
                        <a:pt x="126" y="0"/>
                      </a:lnTo>
                      <a:lnTo>
                        <a:pt x="206" y="5"/>
                      </a:lnTo>
                      <a:lnTo>
                        <a:pt x="319" y="13"/>
                      </a:lnTo>
                      <a:lnTo>
                        <a:pt x="375" y="31"/>
                      </a:lnTo>
                      <a:lnTo>
                        <a:pt x="401" y="38"/>
                      </a:lnTo>
                      <a:lnTo>
                        <a:pt x="432" y="39"/>
                      </a:lnTo>
                      <a:lnTo>
                        <a:pt x="439" y="44"/>
                      </a:lnTo>
                      <a:lnTo>
                        <a:pt x="43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44" name="Freeform 165"/>
                <p:cNvSpPr>
                  <a:spLocks/>
                </p:cNvSpPr>
                <p:nvPr/>
              </p:nvSpPr>
              <p:spPr bwMode="auto">
                <a:xfrm>
                  <a:off x="4715" y="574"/>
                  <a:ext cx="9" cy="48"/>
                </a:xfrm>
                <a:custGeom>
                  <a:avLst/>
                  <a:gdLst>
                    <a:gd name="T0" fmla="*/ 0 w 35"/>
                    <a:gd name="T1" fmla="*/ 0 h 146"/>
                    <a:gd name="T2" fmla="*/ 0 w 35"/>
                    <a:gd name="T3" fmla="*/ 0 h 146"/>
                    <a:gd name="T4" fmla="*/ 0 w 35"/>
                    <a:gd name="T5" fmla="*/ 0 h 146"/>
                    <a:gd name="T6" fmla="*/ 0 w 35"/>
                    <a:gd name="T7" fmla="*/ 0 h 146"/>
                    <a:gd name="T8" fmla="*/ 0 w 35"/>
                    <a:gd name="T9" fmla="*/ 0 h 146"/>
                    <a:gd name="T10" fmla="*/ 0 w 35"/>
                    <a:gd name="T11" fmla="*/ 0 h 146"/>
                    <a:gd name="T12" fmla="*/ 0 w 35"/>
                    <a:gd name="T13" fmla="*/ 0 h 146"/>
                    <a:gd name="T14" fmla="*/ 0 w 35"/>
                    <a:gd name="T15" fmla="*/ 0 h 146"/>
                    <a:gd name="T16" fmla="*/ 0 w 35"/>
                    <a:gd name="T17" fmla="*/ 0 h 146"/>
                    <a:gd name="T18" fmla="*/ 0 w 35"/>
                    <a:gd name="T19" fmla="*/ 0 h 146"/>
                    <a:gd name="T20" fmla="*/ 0 w 35"/>
                    <a:gd name="T21" fmla="*/ 0 h 146"/>
                    <a:gd name="T22" fmla="*/ 0 w 35"/>
                    <a:gd name="T23" fmla="*/ 0 h 146"/>
                    <a:gd name="T24" fmla="*/ 0 w 35"/>
                    <a:gd name="T25" fmla="*/ 0 h 146"/>
                    <a:gd name="T26" fmla="*/ 0 w 35"/>
                    <a:gd name="T27" fmla="*/ 0 h 1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146"/>
                    <a:gd name="T44" fmla="*/ 35 w 35"/>
                    <a:gd name="T45" fmla="*/ 146 h 1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146">
                      <a:moveTo>
                        <a:pt x="23" y="9"/>
                      </a:moveTo>
                      <a:lnTo>
                        <a:pt x="14" y="30"/>
                      </a:lnTo>
                      <a:lnTo>
                        <a:pt x="20" y="70"/>
                      </a:lnTo>
                      <a:lnTo>
                        <a:pt x="28" y="112"/>
                      </a:lnTo>
                      <a:lnTo>
                        <a:pt x="35" y="135"/>
                      </a:lnTo>
                      <a:lnTo>
                        <a:pt x="34" y="143"/>
                      </a:lnTo>
                      <a:lnTo>
                        <a:pt x="26" y="146"/>
                      </a:lnTo>
                      <a:lnTo>
                        <a:pt x="11" y="140"/>
                      </a:lnTo>
                      <a:lnTo>
                        <a:pt x="0" y="115"/>
                      </a:lnTo>
                      <a:lnTo>
                        <a:pt x="2" y="30"/>
                      </a:lnTo>
                      <a:lnTo>
                        <a:pt x="6" y="7"/>
                      </a:lnTo>
                      <a:lnTo>
                        <a:pt x="15" y="0"/>
                      </a:lnTo>
                      <a:lnTo>
                        <a:pt x="2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45" name="Freeform 166"/>
                <p:cNvSpPr>
                  <a:spLocks/>
                </p:cNvSpPr>
                <p:nvPr/>
              </p:nvSpPr>
              <p:spPr bwMode="auto">
                <a:xfrm>
                  <a:off x="4723" y="628"/>
                  <a:ext cx="19" cy="41"/>
                </a:xfrm>
                <a:custGeom>
                  <a:avLst/>
                  <a:gdLst>
                    <a:gd name="T0" fmla="*/ 0 w 78"/>
                    <a:gd name="T1" fmla="*/ 0 h 123"/>
                    <a:gd name="T2" fmla="*/ 0 w 78"/>
                    <a:gd name="T3" fmla="*/ 0 h 123"/>
                    <a:gd name="T4" fmla="*/ 0 w 78"/>
                    <a:gd name="T5" fmla="*/ 0 h 123"/>
                    <a:gd name="T6" fmla="*/ 0 w 78"/>
                    <a:gd name="T7" fmla="*/ 0 h 123"/>
                    <a:gd name="T8" fmla="*/ 0 w 78"/>
                    <a:gd name="T9" fmla="*/ 0 h 123"/>
                    <a:gd name="T10" fmla="*/ 0 w 78"/>
                    <a:gd name="T11" fmla="*/ 0 h 123"/>
                    <a:gd name="T12" fmla="*/ 0 w 78"/>
                    <a:gd name="T13" fmla="*/ 0 h 123"/>
                    <a:gd name="T14" fmla="*/ 0 w 78"/>
                    <a:gd name="T15" fmla="*/ 0 h 123"/>
                    <a:gd name="T16" fmla="*/ 0 w 78"/>
                    <a:gd name="T17" fmla="*/ 0 h 123"/>
                    <a:gd name="T18" fmla="*/ 0 w 78"/>
                    <a:gd name="T19" fmla="*/ 0 h 123"/>
                    <a:gd name="T20" fmla="*/ 0 w 78"/>
                    <a:gd name="T21" fmla="*/ 0 h 123"/>
                    <a:gd name="T22" fmla="*/ 0 w 78"/>
                    <a:gd name="T23" fmla="*/ 0 h 123"/>
                    <a:gd name="T24" fmla="*/ 0 w 78"/>
                    <a:gd name="T25" fmla="*/ 0 h 123"/>
                    <a:gd name="T26" fmla="*/ 0 w 78"/>
                    <a:gd name="T27" fmla="*/ 0 h 123"/>
                    <a:gd name="T28" fmla="*/ 0 w 78"/>
                    <a:gd name="T29" fmla="*/ 0 h 123"/>
                    <a:gd name="T30" fmla="*/ 0 w 78"/>
                    <a:gd name="T31" fmla="*/ 0 h 123"/>
                    <a:gd name="T32" fmla="*/ 0 w 78"/>
                    <a:gd name="T33" fmla="*/ 0 h 123"/>
                    <a:gd name="T34" fmla="*/ 0 w 78"/>
                    <a:gd name="T35" fmla="*/ 0 h 123"/>
                    <a:gd name="T36" fmla="*/ 0 w 78"/>
                    <a:gd name="T37" fmla="*/ 0 h 123"/>
                    <a:gd name="T38" fmla="*/ 0 w 78"/>
                    <a:gd name="T39" fmla="*/ 0 h 1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123"/>
                    <a:gd name="T62" fmla="*/ 78 w 78"/>
                    <a:gd name="T63" fmla="*/ 123 h 1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123">
                      <a:moveTo>
                        <a:pt x="25" y="9"/>
                      </a:moveTo>
                      <a:lnTo>
                        <a:pt x="13" y="13"/>
                      </a:lnTo>
                      <a:lnTo>
                        <a:pt x="8" y="20"/>
                      </a:lnTo>
                      <a:lnTo>
                        <a:pt x="16" y="42"/>
                      </a:lnTo>
                      <a:lnTo>
                        <a:pt x="27" y="55"/>
                      </a:lnTo>
                      <a:lnTo>
                        <a:pt x="37" y="70"/>
                      </a:lnTo>
                      <a:lnTo>
                        <a:pt x="57" y="96"/>
                      </a:lnTo>
                      <a:lnTo>
                        <a:pt x="65" y="107"/>
                      </a:lnTo>
                      <a:lnTo>
                        <a:pt x="74" y="115"/>
                      </a:lnTo>
                      <a:lnTo>
                        <a:pt x="78" y="121"/>
                      </a:lnTo>
                      <a:lnTo>
                        <a:pt x="70" y="123"/>
                      </a:lnTo>
                      <a:lnTo>
                        <a:pt x="37" y="104"/>
                      </a:lnTo>
                      <a:lnTo>
                        <a:pt x="17" y="74"/>
                      </a:lnTo>
                      <a:lnTo>
                        <a:pt x="1" y="40"/>
                      </a:lnTo>
                      <a:lnTo>
                        <a:pt x="0" y="14"/>
                      </a:lnTo>
                      <a:lnTo>
                        <a:pt x="8" y="5"/>
                      </a:lnTo>
                      <a:lnTo>
                        <a:pt x="24" y="0"/>
                      </a:lnTo>
                      <a:lnTo>
                        <a:pt x="31" y="4"/>
                      </a:lnTo>
                      <a:lnTo>
                        <a:pt x="2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46" name="Freeform 167"/>
                <p:cNvSpPr>
                  <a:spLocks/>
                </p:cNvSpPr>
                <p:nvPr/>
              </p:nvSpPr>
              <p:spPr bwMode="auto">
                <a:xfrm>
                  <a:off x="4823" y="584"/>
                  <a:ext cx="24" cy="125"/>
                </a:xfrm>
                <a:custGeom>
                  <a:avLst/>
                  <a:gdLst>
                    <a:gd name="T0" fmla="*/ 0 w 97"/>
                    <a:gd name="T1" fmla="*/ 0 h 374"/>
                    <a:gd name="T2" fmla="*/ 0 w 97"/>
                    <a:gd name="T3" fmla="*/ 0 h 374"/>
                    <a:gd name="T4" fmla="*/ 0 w 97"/>
                    <a:gd name="T5" fmla="*/ 0 h 374"/>
                    <a:gd name="T6" fmla="*/ 0 w 97"/>
                    <a:gd name="T7" fmla="*/ 0 h 374"/>
                    <a:gd name="T8" fmla="*/ 0 w 97"/>
                    <a:gd name="T9" fmla="*/ 0 h 374"/>
                    <a:gd name="T10" fmla="*/ 0 w 97"/>
                    <a:gd name="T11" fmla="*/ 0 h 374"/>
                    <a:gd name="T12" fmla="*/ 0 w 97"/>
                    <a:gd name="T13" fmla="*/ 0 h 374"/>
                    <a:gd name="T14" fmla="*/ 0 w 97"/>
                    <a:gd name="T15" fmla="*/ 0 h 374"/>
                    <a:gd name="T16" fmla="*/ 0 w 97"/>
                    <a:gd name="T17" fmla="*/ 0 h 374"/>
                    <a:gd name="T18" fmla="*/ 0 w 97"/>
                    <a:gd name="T19" fmla="*/ 0 h 374"/>
                    <a:gd name="T20" fmla="*/ 0 w 97"/>
                    <a:gd name="T21" fmla="*/ 0 h 374"/>
                    <a:gd name="T22" fmla="*/ 0 w 97"/>
                    <a:gd name="T23" fmla="*/ 0 h 374"/>
                    <a:gd name="T24" fmla="*/ 0 w 97"/>
                    <a:gd name="T25" fmla="*/ 0 h 374"/>
                    <a:gd name="T26" fmla="*/ 0 w 97"/>
                    <a:gd name="T27" fmla="*/ 0 h 374"/>
                    <a:gd name="T28" fmla="*/ 0 w 97"/>
                    <a:gd name="T29" fmla="*/ 0 h 374"/>
                    <a:gd name="T30" fmla="*/ 0 w 97"/>
                    <a:gd name="T31" fmla="*/ 0 h 374"/>
                    <a:gd name="T32" fmla="*/ 0 w 97"/>
                    <a:gd name="T33" fmla="*/ 0 h 374"/>
                    <a:gd name="T34" fmla="*/ 0 w 97"/>
                    <a:gd name="T35" fmla="*/ 0 h 374"/>
                    <a:gd name="T36" fmla="*/ 0 w 97"/>
                    <a:gd name="T37" fmla="*/ 0 h 374"/>
                    <a:gd name="T38" fmla="*/ 0 w 97"/>
                    <a:gd name="T39" fmla="*/ 0 h 374"/>
                    <a:gd name="T40" fmla="*/ 0 w 97"/>
                    <a:gd name="T41" fmla="*/ 0 h 374"/>
                    <a:gd name="T42" fmla="*/ 0 w 97"/>
                    <a:gd name="T43" fmla="*/ 0 h 3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7"/>
                    <a:gd name="T67" fmla="*/ 0 h 374"/>
                    <a:gd name="T68" fmla="*/ 97 w 97"/>
                    <a:gd name="T69" fmla="*/ 374 h 3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7" h="374">
                      <a:moveTo>
                        <a:pt x="60" y="3"/>
                      </a:moveTo>
                      <a:lnTo>
                        <a:pt x="79" y="106"/>
                      </a:lnTo>
                      <a:lnTo>
                        <a:pt x="97" y="150"/>
                      </a:lnTo>
                      <a:lnTo>
                        <a:pt x="92" y="192"/>
                      </a:lnTo>
                      <a:lnTo>
                        <a:pt x="75" y="283"/>
                      </a:lnTo>
                      <a:lnTo>
                        <a:pt x="65" y="314"/>
                      </a:lnTo>
                      <a:lnTo>
                        <a:pt x="49" y="343"/>
                      </a:lnTo>
                      <a:lnTo>
                        <a:pt x="20" y="371"/>
                      </a:lnTo>
                      <a:lnTo>
                        <a:pt x="4" y="374"/>
                      </a:lnTo>
                      <a:lnTo>
                        <a:pt x="0" y="362"/>
                      </a:lnTo>
                      <a:lnTo>
                        <a:pt x="14" y="346"/>
                      </a:lnTo>
                      <a:lnTo>
                        <a:pt x="30" y="332"/>
                      </a:lnTo>
                      <a:lnTo>
                        <a:pt x="51" y="281"/>
                      </a:lnTo>
                      <a:lnTo>
                        <a:pt x="56" y="234"/>
                      </a:lnTo>
                      <a:lnTo>
                        <a:pt x="69" y="187"/>
                      </a:lnTo>
                      <a:lnTo>
                        <a:pt x="79" y="148"/>
                      </a:lnTo>
                      <a:lnTo>
                        <a:pt x="65" y="107"/>
                      </a:lnTo>
                      <a:lnTo>
                        <a:pt x="67" y="56"/>
                      </a:lnTo>
                      <a:lnTo>
                        <a:pt x="48" y="6"/>
                      </a:lnTo>
                      <a:lnTo>
                        <a:pt x="52" y="0"/>
                      </a:lnTo>
                      <a:lnTo>
                        <a:pt x="6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47" name="Freeform 168"/>
                <p:cNvSpPr>
                  <a:spLocks/>
                </p:cNvSpPr>
                <p:nvPr/>
              </p:nvSpPr>
              <p:spPr bwMode="auto">
                <a:xfrm>
                  <a:off x="4757" y="686"/>
                  <a:ext cx="56" cy="27"/>
                </a:xfrm>
                <a:custGeom>
                  <a:avLst/>
                  <a:gdLst>
                    <a:gd name="T0" fmla="*/ 0 w 223"/>
                    <a:gd name="T1" fmla="*/ 0 h 83"/>
                    <a:gd name="T2" fmla="*/ 0 w 223"/>
                    <a:gd name="T3" fmla="*/ 0 h 83"/>
                    <a:gd name="T4" fmla="*/ 0 w 223"/>
                    <a:gd name="T5" fmla="*/ 0 h 83"/>
                    <a:gd name="T6" fmla="*/ 0 w 223"/>
                    <a:gd name="T7" fmla="*/ 0 h 83"/>
                    <a:gd name="T8" fmla="*/ 0 w 223"/>
                    <a:gd name="T9" fmla="*/ 0 h 83"/>
                    <a:gd name="T10" fmla="*/ 0 w 223"/>
                    <a:gd name="T11" fmla="*/ 0 h 83"/>
                    <a:gd name="T12" fmla="*/ 0 w 223"/>
                    <a:gd name="T13" fmla="*/ 0 h 83"/>
                    <a:gd name="T14" fmla="*/ 0 w 223"/>
                    <a:gd name="T15" fmla="*/ 0 h 83"/>
                    <a:gd name="T16" fmla="*/ 0 w 223"/>
                    <a:gd name="T17" fmla="*/ 0 h 83"/>
                    <a:gd name="T18" fmla="*/ 0 w 223"/>
                    <a:gd name="T19" fmla="*/ 0 h 83"/>
                    <a:gd name="T20" fmla="*/ 0 w 223"/>
                    <a:gd name="T21" fmla="*/ 0 h 83"/>
                    <a:gd name="T22" fmla="*/ 0 w 223"/>
                    <a:gd name="T23" fmla="*/ 0 h 83"/>
                    <a:gd name="T24" fmla="*/ 0 w 223"/>
                    <a:gd name="T25" fmla="*/ 0 h 83"/>
                    <a:gd name="T26" fmla="*/ 0 w 223"/>
                    <a:gd name="T27" fmla="*/ 0 h 83"/>
                    <a:gd name="T28" fmla="*/ 0 w 223"/>
                    <a:gd name="T29" fmla="*/ 0 h 83"/>
                    <a:gd name="T30" fmla="*/ 0 w 223"/>
                    <a:gd name="T31" fmla="*/ 0 h 83"/>
                    <a:gd name="T32" fmla="*/ 0 w 223"/>
                    <a:gd name="T33" fmla="*/ 0 h 83"/>
                    <a:gd name="T34" fmla="*/ 0 w 223"/>
                    <a:gd name="T35" fmla="*/ 0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
                    <a:gd name="T55" fmla="*/ 0 h 83"/>
                    <a:gd name="T56" fmla="*/ 223 w 223"/>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 h="83">
                      <a:moveTo>
                        <a:pt x="8" y="0"/>
                      </a:moveTo>
                      <a:lnTo>
                        <a:pt x="46" y="15"/>
                      </a:lnTo>
                      <a:lnTo>
                        <a:pt x="78" y="29"/>
                      </a:lnTo>
                      <a:lnTo>
                        <a:pt x="111" y="42"/>
                      </a:lnTo>
                      <a:lnTo>
                        <a:pt x="151" y="55"/>
                      </a:lnTo>
                      <a:lnTo>
                        <a:pt x="214" y="65"/>
                      </a:lnTo>
                      <a:lnTo>
                        <a:pt x="223" y="75"/>
                      </a:lnTo>
                      <a:lnTo>
                        <a:pt x="219" y="81"/>
                      </a:lnTo>
                      <a:lnTo>
                        <a:pt x="211" y="83"/>
                      </a:lnTo>
                      <a:lnTo>
                        <a:pt x="146" y="75"/>
                      </a:lnTo>
                      <a:lnTo>
                        <a:pt x="73" y="44"/>
                      </a:lnTo>
                      <a:lnTo>
                        <a:pt x="58" y="34"/>
                      </a:lnTo>
                      <a:lnTo>
                        <a:pt x="41" y="25"/>
                      </a:lnTo>
                      <a:lnTo>
                        <a:pt x="24" y="16"/>
                      </a:lnTo>
                      <a:lnTo>
                        <a:pt x="4" y="8"/>
                      </a:lnTo>
                      <a:lnTo>
                        <a:pt x="0"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48" name="Freeform 169"/>
                <p:cNvSpPr>
                  <a:spLocks/>
                </p:cNvSpPr>
                <p:nvPr/>
              </p:nvSpPr>
              <p:spPr bwMode="auto">
                <a:xfrm>
                  <a:off x="4763" y="697"/>
                  <a:ext cx="39" cy="40"/>
                </a:xfrm>
                <a:custGeom>
                  <a:avLst/>
                  <a:gdLst>
                    <a:gd name="T0" fmla="*/ 0 w 157"/>
                    <a:gd name="T1" fmla="*/ 0 h 120"/>
                    <a:gd name="T2" fmla="*/ 0 w 157"/>
                    <a:gd name="T3" fmla="*/ 0 h 120"/>
                    <a:gd name="T4" fmla="*/ 0 w 157"/>
                    <a:gd name="T5" fmla="*/ 0 h 120"/>
                    <a:gd name="T6" fmla="*/ 0 w 157"/>
                    <a:gd name="T7" fmla="*/ 0 h 120"/>
                    <a:gd name="T8" fmla="*/ 0 w 157"/>
                    <a:gd name="T9" fmla="*/ 0 h 120"/>
                    <a:gd name="T10" fmla="*/ 0 w 157"/>
                    <a:gd name="T11" fmla="*/ 0 h 120"/>
                    <a:gd name="T12" fmla="*/ 0 w 157"/>
                    <a:gd name="T13" fmla="*/ 0 h 120"/>
                    <a:gd name="T14" fmla="*/ 0 w 157"/>
                    <a:gd name="T15" fmla="*/ 0 h 120"/>
                    <a:gd name="T16" fmla="*/ 0 w 157"/>
                    <a:gd name="T17" fmla="*/ 0 h 120"/>
                    <a:gd name="T18" fmla="*/ 0 w 157"/>
                    <a:gd name="T19" fmla="*/ 0 h 120"/>
                    <a:gd name="T20" fmla="*/ 0 w 157"/>
                    <a:gd name="T21" fmla="*/ 0 h 120"/>
                    <a:gd name="T22" fmla="*/ 0 w 157"/>
                    <a:gd name="T23" fmla="*/ 0 h 120"/>
                    <a:gd name="T24" fmla="*/ 0 w 157"/>
                    <a:gd name="T25" fmla="*/ 0 h 120"/>
                    <a:gd name="T26" fmla="*/ 0 w 157"/>
                    <a:gd name="T27" fmla="*/ 0 h 120"/>
                    <a:gd name="T28" fmla="*/ 0 w 157"/>
                    <a:gd name="T29" fmla="*/ 0 h 120"/>
                    <a:gd name="T30" fmla="*/ 0 w 157"/>
                    <a:gd name="T31" fmla="*/ 0 h 120"/>
                    <a:gd name="T32" fmla="*/ 0 w 157"/>
                    <a:gd name="T33" fmla="*/ 0 h 120"/>
                    <a:gd name="T34" fmla="*/ 0 w 157"/>
                    <a:gd name="T35" fmla="*/ 0 h 120"/>
                    <a:gd name="T36" fmla="*/ 0 w 157"/>
                    <a:gd name="T37" fmla="*/ 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120"/>
                    <a:gd name="T59" fmla="*/ 157 w 157"/>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120">
                      <a:moveTo>
                        <a:pt x="8" y="0"/>
                      </a:moveTo>
                      <a:lnTo>
                        <a:pt x="39" y="27"/>
                      </a:lnTo>
                      <a:lnTo>
                        <a:pt x="62" y="53"/>
                      </a:lnTo>
                      <a:lnTo>
                        <a:pt x="87" y="76"/>
                      </a:lnTo>
                      <a:lnTo>
                        <a:pt x="103" y="87"/>
                      </a:lnTo>
                      <a:lnTo>
                        <a:pt x="121" y="97"/>
                      </a:lnTo>
                      <a:lnTo>
                        <a:pt x="151" y="106"/>
                      </a:lnTo>
                      <a:lnTo>
                        <a:pt x="157" y="115"/>
                      </a:lnTo>
                      <a:lnTo>
                        <a:pt x="145" y="120"/>
                      </a:lnTo>
                      <a:lnTo>
                        <a:pt x="115" y="115"/>
                      </a:lnTo>
                      <a:lnTo>
                        <a:pt x="79" y="93"/>
                      </a:lnTo>
                      <a:lnTo>
                        <a:pt x="54" y="65"/>
                      </a:lnTo>
                      <a:lnTo>
                        <a:pt x="43" y="51"/>
                      </a:lnTo>
                      <a:lnTo>
                        <a:pt x="31" y="36"/>
                      </a:lnTo>
                      <a:lnTo>
                        <a:pt x="18" y="21"/>
                      </a:lnTo>
                      <a:lnTo>
                        <a:pt x="0" y="6"/>
                      </a:lnTo>
                      <a:lnTo>
                        <a:pt x="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49" name="Freeform 170"/>
                <p:cNvSpPr>
                  <a:spLocks/>
                </p:cNvSpPr>
                <p:nvPr/>
              </p:nvSpPr>
              <p:spPr bwMode="auto">
                <a:xfrm>
                  <a:off x="4740" y="691"/>
                  <a:ext cx="34" cy="65"/>
                </a:xfrm>
                <a:custGeom>
                  <a:avLst/>
                  <a:gdLst>
                    <a:gd name="T0" fmla="*/ 0 w 136"/>
                    <a:gd name="T1" fmla="*/ 0 h 195"/>
                    <a:gd name="T2" fmla="*/ 0 w 136"/>
                    <a:gd name="T3" fmla="*/ 0 h 195"/>
                    <a:gd name="T4" fmla="*/ 0 w 136"/>
                    <a:gd name="T5" fmla="*/ 0 h 195"/>
                    <a:gd name="T6" fmla="*/ 0 w 136"/>
                    <a:gd name="T7" fmla="*/ 0 h 195"/>
                    <a:gd name="T8" fmla="*/ 0 w 136"/>
                    <a:gd name="T9" fmla="*/ 0 h 195"/>
                    <a:gd name="T10" fmla="*/ 0 w 136"/>
                    <a:gd name="T11" fmla="*/ 0 h 195"/>
                    <a:gd name="T12" fmla="*/ 0 w 136"/>
                    <a:gd name="T13" fmla="*/ 0 h 195"/>
                    <a:gd name="T14" fmla="*/ 0 w 136"/>
                    <a:gd name="T15" fmla="*/ 0 h 195"/>
                    <a:gd name="T16" fmla="*/ 0 w 136"/>
                    <a:gd name="T17" fmla="*/ 0 h 195"/>
                    <a:gd name="T18" fmla="*/ 0 w 136"/>
                    <a:gd name="T19" fmla="*/ 0 h 195"/>
                    <a:gd name="T20" fmla="*/ 0 w 136"/>
                    <a:gd name="T21" fmla="*/ 0 h 195"/>
                    <a:gd name="T22" fmla="*/ 0 w 136"/>
                    <a:gd name="T23" fmla="*/ 0 h 195"/>
                    <a:gd name="T24" fmla="*/ 0 w 136"/>
                    <a:gd name="T25" fmla="*/ 0 h 195"/>
                    <a:gd name="T26" fmla="*/ 0 w 136"/>
                    <a:gd name="T27" fmla="*/ 0 h 195"/>
                    <a:gd name="T28" fmla="*/ 0 w 136"/>
                    <a:gd name="T29" fmla="*/ 0 h 195"/>
                    <a:gd name="T30" fmla="*/ 0 w 136"/>
                    <a:gd name="T31" fmla="*/ 0 h 195"/>
                    <a:gd name="T32" fmla="*/ 0 w 136"/>
                    <a:gd name="T33" fmla="*/ 0 h 195"/>
                    <a:gd name="T34" fmla="*/ 0 w 136"/>
                    <a:gd name="T35" fmla="*/ 0 h 195"/>
                    <a:gd name="T36" fmla="*/ 0 w 136"/>
                    <a:gd name="T37" fmla="*/ 0 h 1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95"/>
                    <a:gd name="T59" fmla="*/ 136 w 136"/>
                    <a:gd name="T60" fmla="*/ 195 h 1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95">
                      <a:moveTo>
                        <a:pt x="12" y="3"/>
                      </a:moveTo>
                      <a:lnTo>
                        <a:pt x="23" y="21"/>
                      </a:lnTo>
                      <a:lnTo>
                        <a:pt x="36" y="37"/>
                      </a:lnTo>
                      <a:lnTo>
                        <a:pt x="63" y="69"/>
                      </a:lnTo>
                      <a:lnTo>
                        <a:pt x="86" y="115"/>
                      </a:lnTo>
                      <a:lnTo>
                        <a:pt x="98" y="136"/>
                      </a:lnTo>
                      <a:lnTo>
                        <a:pt x="116" y="158"/>
                      </a:lnTo>
                      <a:lnTo>
                        <a:pt x="136" y="183"/>
                      </a:lnTo>
                      <a:lnTo>
                        <a:pt x="130" y="195"/>
                      </a:lnTo>
                      <a:lnTo>
                        <a:pt x="113" y="192"/>
                      </a:lnTo>
                      <a:lnTo>
                        <a:pt x="92" y="169"/>
                      </a:lnTo>
                      <a:lnTo>
                        <a:pt x="65" y="124"/>
                      </a:lnTo>
                      <a:lnTo>
                        <a:pt x="45" y="74"/>
                      </a:lnTo>
                      <a:lnTo>
                        <a:pt x="33" y="56"/>
                      </a:lnTo>
                      <a:lnTo>
                        <a:pt x="21" y="41"/>
                      </a:lnTo>
                      <a:lnTo>
                        <a:pt x="0" y="5"/>
                      </a:lnTo>
                      <a:lnTo>
                        <a:pt x="5" y="0"/>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50" name="Freeform 171"/>
                <p:cNvSpPr>
                  <a:spLocks/>
                </p:cNvSpPr>
                <p:nvPr/>
              </p:nvSpPr>
              <p:spPr bwMode="auto">
                <a:xfrm>
                  <a:off x="4777" y="738"/>
                  <a:ext cx="29" cy="33"/>
                </a:xfrm>
                <a:custGeom>
                  <a:avLst/>
                  <a:gdLst>
                    <a:gd name="T0" fmla="*/ 0 w 117"/>
                    <a:gd name="T1" fmla="*/ 0 h 100"/>
                    <a:gd name="T2" fmla="*/ 0 w 117"/>
                    <a:gd name="T3" fmla="*/ 0 h 100"/>
                    <a:gd name="T4" fmla="*/ 0 w 117"/>
                    <a:gd name="T5" fmla="*/ 0 h 100"/>
                    <a:gd name="T6" fmla="*/ 0 w 117"/>
                    <a:gd name="T7" fmla="*/ 0 h 100"/>
                    <a:gd name="T8" fmla="*/ 0 w 117"/>
                    <a:gd name="T9" fmla="*/ 0 h 100"/>
                    <a:gd name="T10" fmla="*/ 0 w 117"/>
                    <a:gd name="T11" fmla="*/ 0 h 100"/>
                    <a:gd name="T12" fmla="*/ 0 w 117"/>
                    <a:gd name="T13" fmla="*/ 0 h 100"/>
                    <a:gd name="T14" fmla="*/ 0 w 117"/>
                    <a:gd name="T15" fmla="*/ 0 h 100"/>
                    <a:gd name="T16" fmla="*/ 0 w 117"/>
                    <a:gd name="T17" fmla="*/ 0 h 100"/>
                    <a:gd name="T18" fmla="*/ 0 w 117"/>
                    <a:gd name="T19" fmla="*/ 0 h 100"/>
                    <a:gd name="T20" fmla="*/ 0 w 117"/>
                    <a:gd name="T21" fmla="*/ 0 h 100"/>
                    <a:gd name="T22" fmla="*/ 0 w 117"/>
                    <a:gd name="T23" fmla="*/ 0 h 100"/>
                    <a:gd name="T24" fmla="*/ 0 w 117"/>
                    <a:gd name="T25" fmla="*/ 0 h 100"/>
                    <a:gd name="T26" fmla="*/ 0 w 117"/>
                    <a:gd name="T27" fmla="*/ 0 h 100"/>
                    <a:gd name="T28" fmla="*/ 0 w 117"/>
                    <a:gd name="T29" fmla="*/ 0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
                    <a:gd name="T46" fmla="*/ 0 h 100"/>
                    <a:gd name="T47" fmla="*/ 117 w 117"/>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 h="100">
                      <a:moveTo>
                        <a:pt x="115" y="8"/>
                      </a:moveTo>
                      <a:lnTo>
                        <a:pt x="87" y="30"/>
                      </a:lnTo>
                      <a:lnTo>
                        <a:pt x="61" y="55"/>
                      </a:lnTo>
                      <a:lnTo>
                        <a:pt x="37" y="78"/>
                      </a:lnTo>
                      <a:lnTo>
                        <a:pt x="11" y="98"/>
                      </a:lnTo>
                      <a:lnTo>
                        <a:pt x="3" y="100"/>
                      </a:lnTo>
                      <a:lnTo>
                        <a:pt x="0" y="94"/>
                      </a:lnTo>
                      <a:lnTo>
                        <a:pt x="15" y="65"/>
                      </a:lnTo>
                      <a:lnTo>
                        <a:pt x="40" y="40"/>
                      </a:lnTo>
                      <a:lnTo>
                        <a:pt x="67" y="15"/>
                      </a:lnTo>
                      <a:lnTo>
                        <a:pt x="87" y="7"/>
                      </a:lnTo>
                      <a:lnTo>
                        <a:pt x="111" y="0"/>
                      </a:lnTo>
                      <a:lnTo>
                        <a:pt x="117" y="2"/>
                      </a:lnTo>
                      <a:lnTo>
                        <a:pt x="1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51" name="Freeform 172"/>
                <p:cNvSpPr>
                  <a:spLocks/>
                </p:cNvSpPr>
                <p:nvPr/>
              </p:nvSpPr>
              <p:spPr bwMode="auto">
                <a:xfrm>
                  <a:off x="4804" y="711"/>
                  <a:ext cx="10" cy="27"/>
                </a:xfrm>
                <a:custGeom>
                  <a:avLst/>
                  <a:gdLst>
                    <a:gd name="T0" fmla="*/ 0 w 43"/>
                    <a:gd name="T1" fmla="*/ 0 h 82"/>
                    <a:gd name="T2" fmla="*/ 0 w 43"/>
                    <a:gd name="T3" fmla="*/ 0 h 82"/>
                    <a:gd name="T4" fmla="*/ 0 w 43"/>
                    <a:gd name="T5" fmla="*/ 0 h 82"/>
                    <a:gd name="T6" fmla="*/ 0 w 43"/>
                    <a:gd name="T7" fmla="*/ 0 h 82"/>
                    <a:gd name="T8" fmla="*/ 0 w 43"/>
                    <a:gd name="T9" fmla="*/ 0 h 82"/>
                    <a:gd name="T10" fmla="*/ 0 w 43"/>
                    <a:gd name="T11" fmla="*/ 0 h 82"/>
                    <a:gd name="T12" fmla="*/ 0 w 43"/>
                    <a:gd name="T13" fmla="*/ 0 h 82"/>
                    <a:gd name="T14" fmla="*/ 0 w 43"/>
                    <a:gd name="T15" fmla="*/ 0 h 82"/>
                    <a:gd name="T16" fmla="*/ 0 w 43"/>
                    <a:gd name="T17" fmla="*/ 0 h 82"/>
                    <a:gd name="T18" fmla="*/ 0 w 43"/>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82"/>
                    <a:gd name="T32" fmla="*/ 43 w 43"/>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82">
                      <a:moveTo>
                        <a:pt x="0" y="76"/>
                      </a:moveTo>
                      <a:lnTo>
                        <a:pt x="6" y="41"/>
                      </a:lnTo>
                      <a:lnTo>
                        <a:pt x="31" y="3"/>
                      </a:lnTo>
                      <a:lnTo>
                        <a:pt x="37" y="0"/>
                      </a:lnTo>
                      <a:lnTo>
                        <a:pt x="43" y="5"/>
                      </a:lnTo>
                      <a:lnTo>
                        <a:pt x="27" y="49"/>
                      </a:lnTo>
                      <a:lnTo>
                        <a:pt x="14" y="77"/>
                      </a:lnTo>
                      <a:lnTo>
                        <a:pt x="7" y="82"/>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52" name="Freeform 173"/>
                <p:cNvSpPr>
                  <a:spLocks/>
                </p:cNvSpPr>
                <p:nvPr/>
              </p:nvSpPr>
              <p:spPr bwMode="auto">
                <a:xfrm>
                  <a:off x="4714" y="671"/>
                  <a:ext cx="23" cy="24"/>
                </a:xfrm>
                <a:custGeom>
                  <a:avLst/>
                  <a:gdLst>
                    <a:gd name="T0" fmla="*/ 0 w 92"/>
                    <a:gd name="T1" fmla="*/ 0 h 72"/>
                    <a:gd name="T2" fmla="*/ 0 w 92"/>
                    <a:gd name="T3" fmla="*/ 0 h 72"/>
                    <a:gd name="T4" fmla="*/ 0 w 92"/>
                    <a:gd name="T5" fmla="*/ 0 h 72"/>
                    <a:gd name="T6" fmla="*/ 0 w 92"/>
                    <a:gd name="T7" fmla="*/ 0 h 72"/>
                    <a:gd name="T8" fmla="*/ 0 w 92"/>
                    <a:gd name="T9" fmla="*/ 0 h 72"/>
                    <a:gd name="T10" fmla="*/ 0 w 92"/>
                    <a:gd name="T11" fmla="*/ 0 h 72"/>
                    <a:gd name="T12" fmla="*/ 0 w 92"/>
                    <a:gd name="T13" fmla="*/ 0 h 72"/>
                    <a:gd name="T14" fmla="*/ 0 w 92"/>
                    <a:gd name="T15" fmla="*/ 0 h 72"/>
                    <a:gd name="T16" fmla="*/ 0 w 92"/>
                    <a:gd name="T17" fmla="*/ 0 h 72"/>
                    <a:gd name="T18" fmla="*/ 0 w 92"/>
                    <a:gd name="T19" fmla="*/ 0 h 72"/>
                    <a:gd name="T20" fmla="*/ 0 w 92"/>
                    <a:gd name="T21" fmla="*/ 0 h 72"/>
                    <a:gd name="T22" fmla="*/ 0 w 92"/>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72"/>
                    <a:gd name="T38" fmla="*/ 92 w 92"/>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72">
                      <a:moveTo>
                        <a:pt x="89" y="8"/>
                      </a:moveTo>
                      <a:lnTo>
                        <a:pt x="37" y="41"/>
                      </a:lnTo>
                      <a:lnTo>
                        <a:pt x="11" y="70"/>
                      </a:lnTo>
                      <a:lnTo>
                        <a:pt x="3" y="72"/>
                      </a:lnTo>
                      <a:lnTo>
                        <a:pt x="0" y="67"/>
                      </a:lnTo>
                      <a:lnTo>
                        <a:pt x="23" y="32"/>
                      </a:lnTo>
                      <a:lnTo>
                        <a:pt x="36" y="22"/>
                      </a:lnTo>
                      <a:lnTo>
                        <a:pt x="51" y="14"/>
                      </a:lnTo>
                      <a:lnTo>
                        <a:pt x="82" y="0"/>
                      </a:lnTo>
                      <a:lnTo>
                        <a:pt x="92" y="2"/>
                      </a:lnTo>
                      <a:lnTo>
                        <a:pt x="8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53" name="Freeform 174"/>
                <p:cNvSpPr>
                  <a:spLocks/>
                </p:cNvSpPr>
                <p:nvPr/>
              </p:nvSpPr>
              <p:spPr bwMode="auto">
                <a:xfrm>
                  <a:off x="4566" y="679"/>
                  <a:ext cx="147" cy="187"/>
                </a:xfrm>
                <a:custGeom>
                  <a:avLst/>
                  <a:gdLst>
                    <a:gd name="T0" fmla="*/ 0 w 586"/>
                    <a:gd name="T1" fmla="*/ 0 h 561"/>
                    <a:gd name="T2" fmla="*/ 0 w 586"/>
                    <a:gd name="T3" fmla="*/ 0 h 561"/>
                    <a:gd name="T4" fmla="*/ 0 w 586"/>
                    <a:gd name="T5" fmla="*/ 0 h 561"/>
                    <a:gd name="T6" fmla="*/ 0 w 586"/>
                    <a:gd name="T7" fmla="*/ 0 h 561"/>
                    <a:gd name="T8" fmla="*/ 0 w 586"/>
                    <a:gd name="T9" fmla="*/ 0 h 561"/>
                    <a:gd name="T10" fmla="*/ 0 w 586"/>
                    <a:gd name="T11" fmla="*/ 0 h 561"/>
                    <a:gd name="T12" fmla="*/ 0 w 586"/>
                    <a:gd name="T13" fmla="*/ 0 h 561"/>
                    <a:gd name="T14" fmla="*/ 0 w 586"/>
                    <a:gd name="T15" fmla="*/ 0 h 561"/>
                    <a:gd name="T16" fmla="*/ 0 w 586"/>
                    <a:gd name="T17" fmla="*/ 0 h 561"/>
                    <a:gd name="T18" fmla="*/ 0 w 586"/>
                    <a:gd name="T19" fmla="*/ 0 h 561"/>
                    <a:gd name="T20" fmla="*/ 0 w 586"/>
                    <a:gd name="T21" fmla="*/ 0 h 561"/>
                    <a:gd name="T22" fmla="*/ 0 w 586"/>
                    <a:gd name="T23" fmla="*/ 0 h 561"/>
                    <a:gd name="T24" fmla="*/ 0 w 586"/>
                    <a:gd name="T25" fmla="*/ 0 h 561"/>
                    <a:gd name="T26" fmla="*/ 0 w 586"/>
                    <a:gd name="T27" fmla="*/ 0 h 561"/>
                    <a:gd name="T28" fmla="*/ 0 w 586"/>
                    <a:gd name="T29" fmla="*/ 0 h 561"/>
                    <a:gd name="T30" fmla="*/ 0 w 586"/>
                    <a:gd name="T31" fmla="*/ 0 h 561"/>
                    <a:gd name="T32" fmla="*/ 0 w 586"/>
                    <a:gd name="T33" fmla="*/ 0 h 561"/>
                    <a:gd name="T34" fmla="*/ 0 w 586"/>
                    <a:gd name="T35" fmla="*/ 0 h 561"/>
                    <a:gd name="T36" fmla="*/ 0 w 586"/>
                    <a:gd name="T37" fmla="*/ 0 h 561"/>
                    <a:gd name="T38" fmla="*/ 0 w 586"/>
                    <a:gd name="T39" fmla="*/ 0 h 561"/>
                    <a:gd name="T40" fmla="*/ 0 w 586"/>
                    <a:gd name="T41" fmla="*/ 0 h 561"/>
                    <a:gd name="T42" fmla="*/ 0 w 586"/>
                    <a:gd name="T43" fmla="*/ 0 h 561"/>
                    <a:gd name="T44" fmla="*/ 0 w 586"/>
                    <a:gd name="T45" fmla="*/ 0 h 561"/>
                    <a:gd name="T46" fmla="*/ 0 w 586"/>
                    <a:gd name="T47" fmla="*/ 0 h 561"/>
                    <a:gd name="T48" fmla="*/ 0 w 586"/>
                    <a:gd name="T49" fmla="*/ 0 h 561"/>
                    <a:gd name="T50" fmla="*/ 0 w 586"/>
                    <a:gd name="T51" fmla="*/ 0 h 561"/>
                    <a:gd name="T52" fmla="*/ 0 w 586"/>
                    <a:gd name="T53" fmla="*/ 0 h 561"/>
                    <a:gd name="T54" fmla="*/ 0 w 586"/>
                    <a:gd name="T55" fmla="*/ 0 h 561"/>
                    <a:gd name="T56" fmla="*/ 0 w 586"/>
                    <a:gd name="T57" fmla="*/ 0 h 561"/>
                    <a:gd name="T58" fmla="*/ 0 w 586"/>
                    <a:gd name="T59" fmla="*/ 0 h 561"/>
                    <a:gd name="T60" fmla="*/ 0 w 586"/>
                    <a:gd name="T61" fmla="*/ 0 h 561"/>
                    <a:gd name="T62" fmla="*/ 0 w 586"/>
                    <a:gd name="T63" fmla="*/ 0 h 561"/>
                    <a:gd name="T64" fmla="*/ 0 w 586"/>
                    <a:gd name="T65" fmla="*/ 0 h 561"/>
                    <a:gd name="T66" fmla="*/ 0 w 586"/>
                    <a:gd name="T67" fmla="*/ 0 h 561"/>
                    <a:gd name="T68" fmla="*/ 0 w 586"/>
                    <a:gd name="T69" fmla="*/ 0 h 561"/>
                    <a:gd name="T70" fmla="*/ 0 w 586"/>
                    <a:gd name="T71" fmla="*/ 0 h 561"/>
                    <a:gd name="T72" fmla="*/ 0 w 586"/>
                    <a:gd name="T73" fmla="*/ 0 h 561"/>
                    <a:gd name="T74" fmla="*/ 0 w 586"/>
                    <a:gd name="T75" fmla="*/ 0 h 561"/>
                    <a:gd name="T76" fmla="*/ 0 w 586"/>
                    <a:gd name="T77" fmla="*/ 0 h 561"/>
                    <a:gd name="T78" fmla="*/ 0 w 586"/>
                    <a:gd name="T79" fmla="*/ 0 h 561"/>
                    <a:gd name="T80" fmla="*/ 0 w 586"/>
                    <a:gd name="T81" fmla="*/ 0 h 561"/>
                    <a:gd name="T82" fmla="*/ 0 w 586"/>
                    <a:gd name="T83" fmla="*/ 0 h 561"/>
                    <a:gd name="T84" fmla="*/ 0 w 586"/>
                    <a:gd name="T85" fmla="*/ 0 h 561"/>
                    <a:gd name="T86" fmla="*/ 0 w 586"/>
                    <a:gd name="T87" fmla="*/ 0 h 561"/>
                    <a:gd name="T88" fmla="*/ 0 w 586"/>
                    <a:gd name="T89" fmla="*/ 0 h 561"/>
                    <a:gd name="T90" fmla="*/ 0 w 586"/>
                    <a:gd name="T91" fmla="*/ 0 h 561"/>
                    <a:gd name="T92" fmla="*/ 0 w 586"/>
                    <a:gd name="T93" fmla="*/ 0 h 561"/>
                    <a:gd name="T94" fmla="*/ 0 w 586"/>
                    <a:gd name="T95" fmla="*/ 0 h 561"/>
                    <a:gd name="T96" fmla="*/ 0 w 586"/>
                    <a:gd name="T97" fmla="*/ 0 h 561"/>
                    <a:gd name="T98" fmla="*/ 0 w 586"/>
                    <a:gd name="T99" fmla="*/ 0 h 561"/>
                    <a:gd name="T100" fmla="*/ 0 w 586"/>
                    <a:gd name="T101" fmla="*/ 0 h 561"/>
                    <a:gd name="T102" fmla="*/ 0 w 586"/>
                    <a:gd name="T103" fmla="*/ 0 h 561"/>
                    <a:gd name="T104" fmla="*/ 0 w 586"/>
                    <a:gd name="T105" fmla="*/ 0 h 561"/>
                    <a:gd name="T106" fmla="*/ 0 w 586"/>
                    <a:gd name="T107" fmla="*/ 0 h 561"/>
                    <a:gd name="T108" fmla="*/ 0 w 586"/>
                    <a:gd name="T109" fmla="*/ 0 h 561"/>
                    <a:gd name="T110" fmla="*/ 0 w 586"/>
                    <a:gd name="T111" fmla="*/ 0 h 561"/>
                    <a:gd name="T112" fmla="*/ 0 w 586"/>
                    <a:gd name="T113" fmla="*/ 0 h 561"/>
                    <a:gd name="T114" fmla="*/ 0 w 586"/>
                    <a:gd name="T115" fmla="*/ 0 h 561"/>
                    <a:gd name="T116" fmla="*/ 0 w 586"/>
                    <a:gd name="T117" fmla="*/ 0 h 5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6"/>
                    <a:gd name="T178" fmla="*/ 0 h 561"/>
                    <a:gd name="T179" fmla="*/ 586 w 586"/>
                    <a:gd name="T180" fmla="*/ 561 h 5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6" h="561">
                      <a:moveTo>
                        <a:pt x="586" y="8"/>
                      </a:moveTo>
                      <a:lnTo>
                        <a:pt x="540" y="26"/>
                      </a:lnTo>
                      <a:lnTo>
                        <a:pt x="490" y="42"/>
                      </a:lnTo>
                      <a:lnTo>
                        <a:pt x="451" y="56"/>
                      </a:lnTo>
                      <a:lnTo>
                        <a:pt x="432" y="65"/>
                      </a:lnTo>
                      <a:lnTo>
                        <a:pt x="411" y="74"/>
                      </a:lnTo>
                      <a:lnTo>
                        <a:pt x="363" y="81"/>
                      </a:lnTo>
                      <a:lnTo>
                        <a:pt x="346" y="94"/>
                      </a:lnTo>
                      <a:lnTo>
                        <a:pt x="330" y="106"/>
                      </a:lnTo>
                      <a:lnTo>
                        <a:pt x="314" y="117"/>
                      </a:lnTo>
                      <a:lnTo>
                        <a:pt x="298" y="128"/>
                      </a:lnTo>
                      <a:lnTo>
                        <a:pt x="282" y="138"/>
                      </a:lnTo>
                      <a:lnTo>
                        <a:pt x="264" y="149"/>
                      </a:lnTo>
                      <a:lnTo>
                        <a:pt x="246" y="160"/>
                      </a:lnTo>
                      <a:lnTo>
                        <a:pt x="225" y="171"/>
                      </a:lnTo>
                      <a:lnTo>
                        <a:pt x="199" y="193"/>
                      </a:lnTo>
                      <a:lnTo>
                        <a:pt x="185" y="218"/>
                      </a:lnTo>
                      <a:lnTo>
                        <a:pt x="174" y="275"/>
                      </a:lnTo>
                      <a:lnTo>
                        <a:pt x="165" y="305"/>
                      </a:lnTo>
                      <a:lnTo>
                        <a:pt x="146" y="369"/>
                      </a:lnTo>
                      <a:lnTo>
                        <a:pt x="136" y="395"/>
                      </a:lnTo>
                      <a:lnTo>
                        <a:pt x="122" y="419"/>
                      </a:lnTo>
                      <a:lnTo>
                        <a:pt x="109" y="440"/>
                      </a:lnTo>
                      <a:lnTo>
                        <a:pt x="94" y="462"/>
                      </a:lnTo>
                      <a:lnTo>
                        <a:pt x="78" y="482"/>
                      </a:lnTo>
                      <a:lnTo>
                        <a:pt x="64" y="504"/>
                      </a:lnTo>
                      <a:lnTo>
                        <a:pt x="32" y="553"/>
                      </a:lnTo>
                      <a:lnTo>
                        <a:pt x="23" y="561"/>
                      </a:lnTo>
                      <a:lnTo>
                        <a:pt x="9" y="560"/>
                      </a:lnTo>
                      <a:lnTo>
                        <a:pt x="0" y="543"/>
                      </a:lnTo>
                      <a:lnTo>
                        <a:pt x="15" y="517"/>
                      </a:lnTo>
                      <a:lnTo>
                        <a:pt x="31" y="494"/>
                      </a:lnTo>
                      <a:lnTo>
                        <a:pt x="47" y="474"/>
                      </a:lnTo>
                      <a:lnTo>
                        <a:pt x="61" y="454"/>
                      </a:lnTo>
                      <a:lnTo>
                        <a:pt x="90" y="412"/>
                      </a:lnTo>
                      <a:lnTo>
                        <a:pt x="113" y="362"/>
                      </a:lnTo>
                      <a:lnTo>
                        <a:pt x="128" y="299"/>
                      </a:lnTo>
                      <a:lnTo>
                        <a:pt x="136" y="270"/>
                      </a:lnTo>
                      <a:lnTo>
                        <a:pt x="145" y="238"/>
                      </a:lnTo>
                      <a:lnTo>
                        <a:pt x="161" y="210"/>
                      </a:lnTo>
                      <a:lnTo>
                        <a:pt x="185" y="186"/>
                      </a:lnTo>
                      <a:lnTo>
                        <a:pt x="201" y="175"/>
                      </a:lnTo>
                      <a:lnTo>
                        <a:pt x="218" y="164"/>
                      </a:lnTo>
                      <a:lnTo>
                        <a:pt x="238" y="153"/>
                      </a:lnTo>
                      <a:lnTo>
                        <a:pt x="257" y="142"/>
                      </a:lnTo>
                      <a:lnTo>
                        <a:pt x="274" y="131"/>
                      </a:lnTo>
                      <a:lnTo>
                        <a:pt x="291" y="121"/>
                      </a:lnTo>
                      <a:lnTo>
                        <a:pt x="307" y="110"/>
                      </a:lnTo>
                      <a:lnTo>
                        <a:pt x="323" y="99"/>
                      </a:lnTo>
                      <a:lnTo>
                        <a:pt x="339" y="87"/>
                      </a:lnTo>
                      <a:lnTo>
                        <a:pt x="356" y="74"/>
                      </a:lnTo>
                      <a:lnTo>
                        <a:pt x="377" y="60"/>
                      </a:lnTo>
                      <a:lnTo>
                        <a:pt x="400" y="49"/>
                      </a:lnTo>
                      <a:lnTo>
                        <a:pt x="439" y="32"/>
                      </a:lnTo>
                      <a:lnTo>
                        <a:pt x="457" y="25"/>
                      </a:lnTo>
                      <a:lnTo>
                        <a:pt x="478" y="18"/>
                      </a:lnTo>
                      <a:lnTo>
                        <a:pt x="581" y="0"/>
                      </a:lnTo>
                      <a:lnTo>
                        <a:pt x="58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54" name="Freeform 175"/>
                <p:cNvSpPr>
                  <a:spLocks/>
                </p:cNvSpPr>
                <p:nvPr/>
              </p:nvSpPr>
              <p:spPr bwMode="auto">
                <a:xfrm>
                  <a:off x="4648" y="755"/>
                  <a:ext cx="122" cy="52"/>
                </a:xfrm>
                <a:custGeom>
                  <a:avLst/>
                  <a:gdLst>
                    <a:gd name="T0" fmla="*/ 0 w 489"/>
                    <a:gd name="T1" fmla="*/ 0 h 155"/>
                    <a:gd name="T2" fmla="*/ 0 w 489"/>
                    <a:gd name="T3" fmla="*/ 0 h 155"/>
                    <a:gd name="T4" fmla="*/ 0 w 489"/>
                    <a:gd name="T5" fmla="*/ 0 h 155"/>
                    <a:gd name="T6" fmla="*/ 0 w 489"/>
                    <a:gd name="T7" fmla="*/ 0 h 155"/>
                    <a:gd name="T8" fmla="*/ 0 w 489"/>
                    <a:gd name="T9" fmla="*/ 0 h 155"/>
                    <a:gd name="T10" fmla="*/ 0 w 489"/>
                    <a:gd name="T11" fmla="*/ 0 h 155"/>
                    <a:gd name="T12" fmla="*/ 0 w 489"/>
                    <a:gd name="T13" fmla="*/ 0 h 155"/>
                    <a:gd name="T14" fmla="*/ 0 w 489"/>
                    <a:gd name="T15" fmla="*/ 0 h 155"/>
                    <a:gd name="T16" fmla="*/ 0 w 489"/>
                    <a:gd name="T17" fmla="*/ 0 h 155"/>
                    <a:gd name="T18" fmla="*/ 0 w 489"/>
                    <a:gd name="T19" fmla="*/ 0 h 155"/>
                    <a:gd name="T20" fmla="*/ 0 w 489"/>
                    <a:gd name="T21" fmla="*/ 0 h 155"/>
                    <a:gd name="T22" fmla="*/ 0 w 489"/>
                    <a:gd name="T23" fmla="*/ 0 h 155"/>
                    <a:gd name="T24" fmla="*/ 0 w 489"/>
                    <a:gd name="T25" fmla="*/ 0 h 155"/>
                    <a:gd name="T26" fmla="*/ 0 w 489"/>
                    <a:gd name="T27" fmla="*/ 0 h 155"/>
                    <a:gd name="T28" fmla="*/ 0 w 489"/>
                    <a:gd name="T29" fmla="*/ 0 h 155"/>
                    <a:gd name="T30" fmla="*/ 0 w 489"/>
                    <a:gd name="T31" fmla="*/ 0 h 155"/>
                    <a:gd name="T32" fmla="*/ 0 w 489"/>
                    <a:gd name="T33" fmla="*/ 0 h 155"/>
                    <a:gd name="T34" fmla="*/ 0 w 489"/>
                    <a:gd name="T35" fmla="*/ 0 h 155"/>
                    <a:gd name="T36" fmla="*/ 0 w 489"/>
                    <a:gd name="T37" fmla="*/ 0 h 155"/>
                    <a:gd name="T38" fmla="*/ 0 w 489"/>
                    <a:gd name="T39" fmla="*/ 0 h 155"/>
                    <a:gd name="T40" fmla="*/ 0 w 489"/>
                    <a:gd name="T41" fmla="*/ 0 h 155"/>
                    <a:gd name="T42" fmla="*/ 0 w 489"/>
                    <a:gd name="T43" fmla="*/ 0 h 155"/>
                    <a:gd name="T44" fmla="*/ 0 w 489"/>
                    <a:gd name="T45" fmla="*/ 0 h 155"/>
                    <a:gd name="T46" fmla="*/ 0 w 489"/>
                    <a:gd name="T47" fmla="*/ 0 h 155"/>
                    <a:gd name="T48" fmla="*/ 0 w 489"/>
                    <a:gd name="T49" fmla="*/ 0 h 155"/>
                    <a:gd name="T50" fmla="*/ 0 w 489"/>
                    <a:gd name="T51" fmla="*/ 0 h 155"/>
                    <a:gd name="T52" fmla="*/ 0 w 489"/>
                    <a:gd name="T53" fmla="*/ 0 h 1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9"/>
                    <a:gd name="T82" fmla="*/ 0 h 155"/>
                    <a:gd name="T83" fmla="*/ 489 w 489"/>
                    <a:gd name="T84" fmla="*/ 155 h 1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9" h="155">
                      <a:moveTo>
                        <a:pt x="11" y="1"/>
                      </a:moveTo>
                      <a:lnTo>
                        <a:pt x="31" y="20"/>
                      </a:lnTo>
                      <a:lnTo>
                        <a:pt x="54" y="32"/>
                      </a:lnTo>
                      <a:lnTo>
                        <a:pt x="110" y="41"/>
                      </a:lnTo>
                      <a:lnTo>
                        <a:pt x="242" y="38"/>
                      </a:lnTo>
                      <a:lnTo>
                        <a:pt x="328" y="53"/>
                      </a:lnTo>
                      <a:lnTo>
                        <a:pt x="367" y="69"/>
                      </a:lnTo>
                      <a:lnTo>
                        <a:pt x="405" y="88"/>
                      </a:lnTo>
                      <a:lnTo>
                        <a:pt x="429" y="102"/>
                      </a:lnTo>
                      <a:lnTo>
                        <a:pt x="448" y="117"/>
                      </a:lnTo>
                      <a:lnTo>
                        <a:pt x="466" y="132"/>
                      </a:lnTo>
                      <a:lnTo>
                        <a:pt x="488" y="148"/>
                      </a:lnTo>
                      <a:lnTo>
                        <a:pt x="489" y="154"/>
                      </a:lnTo>
                      <a:lnTo>
                        <a:pt x="481" y="155"/>
                      </a:lnTo>
                      <a:lnTo>
                        <a:pt x="457" y="142"/>
                      </a:lnTo>
                      <a:lnTo>
                        <a:pt x="435" y="132"/>
                      </a:lnTo>
                      <a:lnTo>
                        <a:pt x="387" y="110"/>
                      </a:lnTo>
                      <a:lnTo>
                        <a:pt x="351" y="93"/>
                      </a:lnTo>
                      <a:lnTo>
                        <a:pt x="318" y="80"/>
                      </a:lnTo>
                      <a:lnTo>
                        <a:pt x="283" y="70"/>
                      </a:lnTo>
                      <a:lnTo>
                        <a:pt x="240" y="66"/>
                      </a:lnTo>
                      <a:lnTo>
                        <a:pt x="104" y="59"/>
                      </a:lnTo>
                      <a:lnTo>
                        <a:pt x="46" y="41"/>
                      </a:lnTo>
                      <a:lnTo>
                        <a:pt x="0" y="6"/>
                      </a:lnTo>
                      <a:lnTo>
                        <a:pt x="3" y="0"/>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55" name="Freeform 176"/>
                <p:cNvSpPr>
                  <a:spLocks/>
                </p:cNvSpPr>
                <p:nvPr/>
              </p:nvSpPr>
              <p:spPr bwMode="auto">
                <a:xfrm>
                  <a:off x="4639" y="710"/>
                  <a:ext cx="66" cy="24"/>
                </a:xfrm>
                <a:custGeom>
                  <a:avLst/>
                  <a:gdLst>
                    <a:gd name="T0" fmla="*/ 0 w 267"/>
                    <a:gd name="T1" fmla="*/ 0 h 70"/>
                    <a:gd name="T2" fmla="*/ 0 w 267"/>
                    <a:gd name="T3" fmla="*/ 0 h 70"/>
                    <a:gd name="T4" fmla="*/ 0 w 267"/>
                    <a:gd name="T5" fmla="*/ 0 h 70"/>
                    <a:gd name="T6" fmla="*/ 0 w 267"/>
                    <a:gd name="T7" fmla="*/ 0 h 70"/>
                    <a:gd name="T8" fmla="*/ 0 w 267"/>
                    <a:gd name="T9" fmla="*/ 0 h 70"/>
                    <a:gd name="T10" fmla="*/ 0 w 267"/>
                    <a:gd name="T11" fmla="*/ 0 h 70"/>
                    <a:gd name="T12" fmla="*/ 0 w 267"/>
                    <a:gd name="T13" fmla="*/ 0 h 70"/>
                    <a:gd name="T14" fmla="*/ 0 w 267"/>
                    <a:gd name="T15" fmla="*/ 0 h 70"/>
                    <a:gd name="T16" fmla="*/ 0 w 267"/>
                    <a:gd name="T17" fmla="*/ 0 h 70"/>
                    <a:gd name="T18" fmla="*/ 0 w 267"/>
                    <a:gd name="T19" fmla="*/ 0 h 70"/>
                    <a:gd name="T20" fmla="*/ 0 w 267"/>
                    <a:gd name="T21" fmla="*/ 0 h 70"/>
                    <a:gd name="T22" fmla="*/ 0 w 267"/>
                    <a:gd name="T23" fmla="*/ 0 h 70"/>
                    <a:gd name="T24" fmla="*/ 0 w 267"/>
                    <a:gd name="T25" fmla="*/ 0 h 70"/>
                    <a:gd name="T26" fmla="*/ 0 w 267"/>
                    <a:gd name="T27" fmla="*/ 0 h 70"/>
                    <a:gd name="T28" fmla="*/ 0 w 267"/>
                    <a:gd name="T29" fmla="*/ 0 h 70"/>
                    <a:gd name="T30" fmla="*/ 0 w 267"/>
                    <a:gd name="T31" fmla="*/ 0 h 70"/>
                    <a:gd name="T32" fmla="*/ 0 w 267"/>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7"/>
                    <a:gd name="T52" fmla="*/ 0 h 70"/>
                    <a:gd name="T53" fmla="*/ 267 w 26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7" h="70">
                      <a:moveTo>
                        <a:pt x="2" y="60"/>
                      </a:moveTo>
                      <a:lnTo>
                        <a:pt x="24" y="43"/>
                      </a:lnTo>
                      <a:lnTo>
                        <a:pt x="42" y="29"/>
                      </a:lnTo>
                      <a:lnTo>
                        <a:pt x="62" y="16"/>
                      </a:lnTo>
                      <a:lnTo>
                        <a:pt x="87" y="4"/>
                      </a:lnTo>
                      <a:lnTo>
                        <a:pt x="175" y="0"/>
                      </a:lnTo>
                      <a:lnTo>
                        <a:pt x="263" y="20"/>
                      </a:lnTo>
                      <a:lnTo>
                        <a:pt x="267" y="25"/>
                      </a:lnTo>
                      <a:lnTo>
                        <a:pt x="259" y="28"/>
                      </a:lnTo>
                      <a:lnTo>
                        <a:pt x="218" y="19"/>
                      </a:lnTo>
                      <a:lnTo>
                        <a:pt x="179" y="16"/>
                      </a:lnTo>
                      <a:lnTo>
                        <a:pt x="99" y="24"/>
                      </a:lnTo>
                      <a:lnTo>
                        <a:pt x="16" y="70"/>
                      </a:lnTo>
                      <a:lnTo>
                        <a:pt x="2" y="70"/>
                      </a:lnTo>
                      <a:lnTo>
                        <a:pt x="0" y="65"/>
                      </a:lnTo>
                      <a:lnTo>
                        <a:pt x="2"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56" name="Freeform 177"/>
                <p:cNvSpPr>
                  <a:spLocks/>
                </p:cNvSpPr>
                <p:nvPr/>
              </p:nvSpPr>
              <p:spPr bwMode="auto">
                <a:xfrm>
                  <a:off x="4628" y="755"/>
                  <a:ext cx="66" cy="114"/>
                </a:xfrm>
                <a:custGeom>
                  <a:avLst/>
                  <a:gdLst>
                    <a:gd name="T0" fmla="*/ 0 w 265"/>
                    <a:gd name="T1" fmla="*/ 0 h 343"/>
                    <a:gd name="T2" fmla="*/ 0 w 265"/>
                    <a:gd name="T3" fmla="*/ 0 h 343"/>
                    <a:gd name="T4" fmla="*/ 0 w 265"/>
                    <a:gd name="T5" fmla="*/ 0 h 343"/>
                    <a:gd name="T6" fmla="*/ 0 w 265"/>
                    <a:gd name="T7" fmla="*/ 0 h 343"/>
                    <a:gd name="T8" fmla="*/ 0 w 265"/>
                    <a:gd name="T9" fmla="*/ 0 h 343"/>
                    <a:gd name="T10" fmla="*/ 0 w 265"/>
                    <a:gd name="T11" fmla="*/ 0 h 343"/>
                    <a:gd name="T12" fmla="*/ 0 w 265"/>
                    <a:gd name="T13" fmla="*/ 0 h 343"/>
                    <a:gd name="T14" fmla="*/ 0 w 265"/>
                    <a:gd name="T15" fmla="*/ 0 h 343"/>
                    <a:gd name="T16" fmla="*/ 0 w 265"/>
                    <a:gd name="T17" fmla="*/ 0 h 343"/>
                    <a:gd name="T18" fmla="*/ 0 w 265"/>
                    <a:gd name="T19" fmla="*/ 0 h 343"/>
                    <a:gd name="T20" fmla="*/ 0 w 265"/>
                    <a:gd name="T21" fmla="*/ 0 h 343"/>
                    <a:gd name="T22" fmla="*/ 0 w 265"/>
                    <a:gd name="T23" fmla="*/ 0 h 343"/>
                    <a:gd name="T24" fmla="*/ 0 w 265"/>
                    <a:gd name="T25" fmla="*/ 0 h 343"/>
                    <a:gd name="T26" fmla="*/ 0 w 265"/>
                    <a:gd name="T27" fmla="*/ 0 h 343"/>
                    <a:gd name="T28" fmla="*/ 0 w 265"/>
                    <a:gd name="T29" fmla="*/ 0 h 343"/>
                    <a:gd name="T30" fmla="*/ 0 w 265"/>
                    <a:gd name="T31" fmla="*/ 0 h 343"/>
                    <a:gd name="T32" fmla="*/ 0 w 265"/>
                    <a:gd name="T33" fmla="*/ 0 h 343"/>
                    <a:gd name="T34" fmla="*/ 0 w 265"/>
                    <a:gd name="T35" fmla="*/ 0 h 343"/>
                    <a:gd name="T36" fmla="*/ 0 w 265"/>
                    <a:gd name="T37" fmla="*/ 0 h 343"/>
                    <a:gd name="T38" fmla="*/ 0 w 265"/>
                    <a:gd name="T39" fmla="*/ 0 h 343"/>
                    <a:gd name="T40" fmla="*/ 0 w 265"/>
                    <a:gd name="T41" fmla="*/ 0 h 343"/>
                    <a:gd name="T42" fmla="*/ 0 w 265"/>
                    <a:gd name="T43" fmla="*/ 0 h 343"/>
                    <a:gd name="T44" fmla="*/ 0 w 265"/>
                    <a:gd name="T45" fmla="*/ 0 h 343"/>
                    <a:gd name="T46" fmla="*/ 0 w 265"/>
                    <a:gd name="T47" fmla="*/ 0 h 343"/>
                    <a:gd name="T48" fmla="*/ 0 w 265"/>
                    <a:gd name="T49" fmla="*/ 0 h 343"/>
                    <a:gd name="T50" fmla="*/ 0 w 265"/>
                    <a:gd name="T51" fmla="*/ 0 h 343"/>
                    <a:gd name="T52" fmla="*/ 0 w 265"/>
                    <a:gd name="T53" fmla="*/ 0 h 343"/>
                    <a:gd name="T54" fmla="*/ 0 w 265"/>
                    <a:gd name="T55" fmla="*/ 0 h 343"/>
                    <a:gd name="T56" fmla="*/ 0 w 265"/>
                    <a:gd name="T57" fmla="*/ 0 h 343"/>
                    <a:gd name="T58" fmla="*/ 0 w 265"/>
                    <a:gd name="T59" fmla="*/ 0 h 343"/>
                    <a:gd name="T60" fmla="*/ 0 w 265"/>
                    <a:gd name="T61" fmla="*/ 0 h 343"/>
                    <a:gd name="T62" fmla="*/ 0 w 265"/>
                    <a:gd name="T63" fmla="*/ 0 h 343"/>
                    <a:gd name="T64" fmla="*/ 0 w 265"/>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
                    <a:gd name="T100" fmla="*/ 0 h 343"/>
                    <a:gd name="T101" fmla="*/ 265 w 265"/>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 h="343">
                      <a:moveTo>
                        <a:pt x="11" y="3"/>
                      </a:moveTo>
                      <a:lnTo>
                        <a:pt x="28" y="30"/>
                      </a:lnTo>
                      <a:lnTo>
                        <a:pt x="45" y="54"/>
                      </a:lnTo>
                      <a:lnTo>
                        <a:pt x="61" y="77"/>
                      </a:lnTo>
                      <a:lnTo>
                        <a:pt x="80" y="98"/>
                      </a:lnTo>
                      <a:lnTo>
                        <a:pt x="97" y="118"/>
                      </a:lnTo>
                      <a:lnTo>
                        <a:pt x="117" y="138"/>
                      </a:lnTo>
                      <a:lnTo>
                        <a:pt x="138" y="161"/>
                      </a:lnTo>
                      <a:lnTo>
                        <a:pt x="161" y="185"/>
                      </a:lnTo>
                      <a:lnTo>
                        <a:pt x="188" y="219"/>
                      </a:lnTo>
                      <a:lnTo>
                        <a:pt x="206" y="250"/>
                      </a:lnTo>
                      <a:lnTo>
                        <a:pt x="225" y="280"/>
                      </a:lnTo>
                      <a:lnTo>
                        <a:pt x="237" y="297"/>
                      </a:lnTo>
                      <a:lnTo>
                        <a:pt x="251" y="314"/>
                      </a:lnTo>
                      <a:lnTo>
                        <a:pt x="263" y="325"/>
                      </a:lnTo>
                      <a:lnTo>
                        <a:pt x="265" y="342"/>
                      </a:lnTo>
                      <a:lnTo>
                        <a:pt x="243" y="343"/>
                      </a:lnTo>
                      <a:lnTo>
                        <a:pt x="223" y="334"/>
                      </a:lnTo>
                      <a:lnTo>
                        <a:pt x="196" y="301"/>
                      </a:lnTo>
                      <a:lnTo>
                        <a:pt x="176" y="269"/>
                      </a:lnTo>
                      <a:lnTo>
                        <a:pt x="156" y="237"/>
                      </a:lnTo>
                      <a:lnTo>
                        <a:pt x="142" y="220"/>
                      </a:lnTo>
                      <a:lnTo>
                        <a:pt x="128" y="202"/>
                      </a:lnTo>
                      <a:lnTo>
                        <a:pt x="107" y="177"/>
                      </a:lnTo>
                      <a:lnTo>
                        <a:pt x="88" y="154"/>
                      </a:lnTo>
                      <a:lnTo>
                        <a:pt x="57" y="108"/>
                      </a:lnTo>
                      <a:lnTo>
                        <a:pt x="44" y="86"/>
                      </a:lnTo>
                      <a:lnTo>
                        <a:pt x="31" y="61"/>
                      </a:lnTo>
                      <a:lnTo>
                        <a:pt x="16" y="35"/>
                      </a:lnTo>
                      <a:lnTo>
                        <a:pt x="0" y="6"/>
                      </a:lnTo>
                      <a:lnTo>
                        <a:pt x="3" y="0"/>
                      </a:lnTo>
                      <a:lnTo>
                        <a:pt x="1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57" name="Freeform 178"/>
                <p:cNvSpPr>
                  <a:spLocks/>
                </p:cNvSpPr>
                <p:nvPr/>
              </p:nvSpPr>
              <p:spPr bwMode="auto">
                <a:xfrm>
                  <a:off x="4620" y="818"/>
                  <a:ext cx="46" cy="43"/>
                </a:xfrm>
                <a:custGeom>
                  <a:avLst/>
                  <a:gdLst>
                    <a:gd name="T0" fmla="*/ 0 w 182"/>
                    <a:gd name="T1" fmla="*/ 0 h 130"/>
                    <a:gd name="T2" fmla="*/ 0 w 182"/>
                    <a:gd name="T3" fmla="*/ 0 h 130"/>
                    <a:gd name="T4" fmla="*/ 0 w 182"/>
                    <a:gd name="T5" fmla="*/ 0 h 130"/>
                    <a:gd name="T6" fmla="*/ 0 w 182"/>
                    <a:gd name="T7" fmla="*/ 0 h 130"/>
                    <a:gd name="T8" fmla="*/ 0 w 182"/>
                    <a:gd name="T9" fmla="*/ 0 h 130"/>
                    <a:gd name="T10" fmla="*/ 0 w 182"/>
                    <a:gd name="T11" fmla="*/ 0 h 130"/>
                    <a:gd name="T12" fmla="*/ 0 w 182"/>
                    <a:gd name="T13" fmla="*/ 0 h 130"/>
                    <a:gd name="T14" fmla="*/ 0 w 182"/>
                    <a:gd name="T15" fmla="*/ 0 h 130"/>
                    <a:gd name="T16" fmla="*/ 0 w 182"/>
                    <a:gd name="T17" fmla="*/ 0 h 130"/>
                    <a:gd name="T18" fmla="*/ 0 w 182"/>
                    <a:gd name="T19" fmla="*/ 0 h 130"/>
                    <a:gd name="T20" fmla="*/ 0 w 182"/>
                    <a:gd name="T21" fmla="*/ 0 h 130"/>
                    <a:gd name="T22" fmla="*/ 0 w 182"/>
                    <a:gd name="T23" fmla="*/ 0 h 130"/>
                    <a:gd name="T24" fmla="*/ 0 w 182"/>
                    <a:gd name="T25" fmla="*/ 0 h 130"/>
                    <a:gd name="T26" fmla="*/ 0 w 182"/>
                    <a:gd name="T27" fmla="*/ 0 h 130"/>
                    <a:gd name="T28" fmla="*/ 0 w 182"/>
                    <a:gd name="T29" fmla="*/ 0 h 130"/>
                    <a:gd name="T30" fmla="*/ 0 w 182"/>
                    <a:gd name="T31" fmla="*/ 0 h 130"/>
                    <a:gd name="T32" fmla="*/ 0 w 182"/>
                    <a:gd name="T33" fmla="*/ 0 h 130"/>
                    <a:gd name="T34" fmla="*/ 0 w 182"/>
                    <a:gd name="T35" fmla="*/ 0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
                    <a:gd name="T55" fmla="*/ 0 h 130"/>
                    <a:gd name="T56" fmla="*/ 182 w 182"/>
                    <a:gd name="T57" fmla="*/ 130 h 1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 h="130">
                      <a:moveTo>
                        <a:pt x="182" y="8"/>
                      </a:moveTo>
                      <a:lnTo>
                        <a:pt x="153" y="21"/>
                      </a:lnTo>
                      <a:lnTo>
                        <a:pt x="135" y="40"/>
                      </a:lnTo>
                      <a:lnTo>
                        <a:pt x="117" y="62"/>
                      </a:lnTo>
                      <a:lnTo>
                        <a:pt x="100" y="85"/>
                      </a:lnTo>
                      <a:lnTo>
                        <a:pt x="80" y="100"/>
                      </a:lnTo>
                      <a:lnTo>
                        <a:pt x="59" y="111"/>
                      </a:lnTo>
                      <a:lnTo>
                        <a:pt x="10" y="130"/>
                      </a:lnTo>
                      <a:lnTo>
                        <a:pt x="0" y="128"/>
                      </a:lnTo>
                      <a:lnTo>
                        <a:pt x="3" y="122"/>
                      </a:lnTo>
                      <a:lnTo>
                        <a:pt x="42" y="98"/>
                      </a:lnTo>
                      <a:lnTo>
                        <a:pt x="71" y="69"/>
                      </a:lnTo>
                      <a:lnTo>
                        <a:pt x="93" y="46"/>
                      </a:lnTo>
                      <a:lnTo>
                        <a:pt x="117" y="27"/>
                      </a:lnTo>
                      <a:lnTo>
                        <a:pt x="144" y="12"/>
                      </a:lnTo>
                      <a:lnTo>
                        <a:pt x="178" y="0"/>
                      </a:lnTo>
                      <a:lnTo>
                        <a:pt x="1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58" name="Freeform 179"/>
                <p:cNvSpPr>
                  <a:spLocks/>
                </p:cNvSpPr>
                <p:nvPr/>
              </p:nvSpPr>
              <p:spPr bwMode="auto">
                <a:xfrm>
                  <a:off x="4846" y="668"/>
                  <a:ext cx="88" cy="125"/>
                </a:xfrm>
                <a:custGeom>
                  <a:avLst/>
                  <a:gdLst>
                    <a:gd name="T0" fmla="*/ 0 w 351"/>
                    <a:gd name="T1" fmla="*/ 0 h 375"/>
                    <a:gd name="T2" fmla="*/ 0 w 351"/>
                    <a:gd name="T3" fmla="*/ 0 h 375"/>
                    <a:gd name="T4" fmla="*/ 0 w 351"/>
                    <a:gd name="T5" fmla="*/ 0 h 375"/>
                    <a:gd name="T6" fmla="*/ 0 w 351"/>
                    <a:gd name="T7" fmla="*/ 0 h 375"/>
                    <a:gd name="T8" fmla="*/ 0 w 351"/>
                    <a:gd name="T9" fmla="*/ 0 h 375"/>
                    <a:gd name="T10" fmla="*/ 0 w 351"/>
                    <a:gd name="T11" fmla="*/ 0 h 375"/>
                    <a:gd name="T12" fmla="*/ 0 w 351"/>
                    <a:gd name="T13" fmla="*/ 0 h 375"/>
                    <a:gd name="T14" fmla="*/ 0 w 351"/>
                    <a:gd name="T15" fmla="*/ 0 h 375"/>
                    <a:gd name="T16" fmla="*/ 0 w 351"/>
                    <a:gd name="T17" fmla="*/ 0 h 375"/>
                    <a:gd name="T18" fmla="*/ 0 w 351"/>
                    <a:gd name="T19" fmla="*/ 0 h 375"/>
                    <a:gd name="T20" fmla="*/ 0 w 351"/>
                    <a:gd name="T21" fmla="*/ 0 h 375"/>
                    <a:gd name="T22" fmla="*/ 0 w 351"/>
                    <a:gd name="T23" fmla="*/ 0 h 375"/>
                    <a:gd name="T24" fmla="*/ 0 w 351"/>
                    <a:gd name="T25" fmla="*/ 0 h 375"/>
                    <a:gd name="T26" fmla="*/ 0 w 351"/>
                    <a:gd name="T27" fmla="*/ 0 h 375"/>
                    <a:gd name="T28" fmla="*/ 0 w 351"/>
                    <a:gd name="T29" fmla="*/ 0 h 375"/>
                    <a:gd name="T30" fmla="*/ 0 w 351"/>
                    <a:gd name="T31" fmla="*/ 0 h 375"/>
                    <a:gd name="T32" fmla="*/ 0 w 351"/>
                    <a:gd name="T33" fmla="*/ 0 h 375"/>
                    <a:gd name="T34" fmla="*/ 0 w 351"/>
                    <a:gd name="T35" fmla="*/ 0 h 375"/>
                    <a:gd name="T36" fmla="*/ 0 w 351"/>
                    <a:gd name="T37" fmla="*/ 0 h 375"/>
                    <a:gd name="T38" fmla="*/ 0 w 351"/>
                    <a:gd name="T39" fmla="*/ 0 h 375"/>
                    <a:gd name="T40" fmla="*/ 0 w 351"/>
                    <a:gd name="T41" fmla="*/ 0 h 375"/>
                    <a:gd name="T42" fmla="*/ 0 w 351"/>
                    <a:gd name="T43" fmla="*/ 0 h 375"/>
                    <a:gd name="T44" fmla="*/ 0 w 351"/>
                    <a:gd name="T45" fmla="*/ 0 h 375"/>
                    <a:gd name="T46" fmla="*/ 0 w 351"/>
                    <a:gd name="T47" fmla="*/ 0 h 375"/>
                    <a:gd name="T48" fmla="*/ 0 w 351"/>
                    <a:gd name="T49" fmla="*/ 0 h 375"/>
                    <a:gd name="T50" fmla="*/ 0 w 351"/>
                    <a:gd name="T51" fmla="*/ 0 h 375"/>
                    <a:gd name="T52" fmla="*/ 0 w 351"/>
                    <a:gd name="T53" fmla="*/ 0 h 375"/>
                    <a:gd name="T54" fmla="*/ 0 w 351"/>
                    <a:gd name="T55" fmla="*/ 0 h 375"/>
                    <a:gd name="T56" fmla="*/ 0 w 351"/>
                    <a:gd name="T57" fmla="*/ 0 h 375"/>
                    <a:gd name="T58" fmla="*/ 0 w 351"/>
                    <a:gd name="T59" fmla="*/ 0 h 375"/>
                    <a:gd name="T60" fmla="*/ 0 w 351"/>
                    <a:gd name="T61" fmla="*/ 0 h 375"/>
                    <a:gd name="T62" fmla="*/ 0 w 351"/>
                    <a:gd name="T63" fmla="*/ 0 h 375"/>
                    <a:gd name="T64" fmla="*/ 0 w 351"/>
                    <a:gd name="T65" fmla="*/ 0 h 375"/>
                    <a:gd name="T66" fmla="*/ 0 w 351"/>
                    <a:gd name="T67" fmla="*/ 0 h 375"/>
                    <a:gd name="T68" fmla="*/ 0 w 351"/>
                    <a:gd name="T69" fmla="*/ 0 h 375"/>
                    <a:gd name="T70" fmla="*/ 0 w 351"/>
                    <a:gd name="T71" fmla="*/ 0 h 375"/>
                    <a:gd name="T72" fmla="*/ 0 w 351"/>
                    <a:gd name="T73" fmla="*/ 0 h 375"/>
                    <a:gd name="T74" fmla="*/ 0 w 351"/>
                    <a:gd name="T75" fmla="*/ 0 h 3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1"/>
                    <a:gd name="T115" fmla="*/ 0 h 375"/>
                    <a:gd name="T116" fmla="*/ 351 w 351"/>
                    <a:gd name="T117" fmla="*/ 375 h 3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1" h="375">
                      <a:moveTo>
                        <a:pt x="8" y="0"/>
                      </a:moveTo>
                      <a:lnTo>
                        <a:pt x="61" y="22"/>
                      </a:lnTo>
                      <a:lnTo>
                        <a:pt x="83" y="37"/>
                      </a:lnTo>
                      <a:lnTo>
                        <a:pt x="100" y="53"/>
                      </a:lnTo>
                      <a:lnTo>
                        <a:pt x="131" y="89"/>
                      </a:lnTo>
                      <a:lnTo>
                        <a:pt x="154" y="134"/>
                      </a:lnTo>
                      <a:lnTo>
                        <a:pt x="170" y="157"/>
                      </a:lnTo>
                      <a:lnTo>
                        <a:pt x="197" y="192"/>
                      </a:lnTo>
                      <a:lnTo>
                        <a:pt x="208" y="208"/>
                      </a:lnTo>
                      <a:lnTo>
                        <a:pt x="221" y="226"/>
                      </a:lnTo>
                      <a:lnTo>
                        <a:pt x="244" y="252"/>
                      </a:lnTo>
                      <a:lnTo>
                        <a:pt x="263" y="274"/>
                      </a:lnTo>
                      <a:lnTo>
                        <a:pt x="285" y="294"/>
                      </a:lnTo>
                      <a:lnTo>
                        <a:pt x="297" y="304"/>
                      </a:lnTo>
                      <a:lnTo>
                        <a:pt x="313" y="314"/>
                      </a:lnTo>
                      <a:lnTo>
                        <a:pt x="338" y="338"/>
                      </a:lnTo>
                      <a:lnTo>
                        <a:pt x="351" y="369"/>
                      </a:lnTo>
                      <a:lnTo>
                        <a:pt x="347" y="375"/>
                      </a:lnTo>
                      <a:lnTo>
                        <a:pt x="339" y="372"/>
                      </a:lnTo>
                      <a:lnTo>
                        <a:pt x="333" y="359"/>
                      </a:lnTo>
                      <a:lnTo>
                        <a:pt x="321" y="350"/>
                      </a:lnTo>
                      <a:lnTo>
                        <a:pt x="290" y="335"/>
                      </a:lnTo>
                      <a:lnTo>
                        <a:pt x="237" y="291"/>
                      </a:lnTo>
                      <a:lnTo>
                        <a:pt x="216" y="267"/>
                      </a:lnTo>
                      <a:lnTo>
                        <a:pt x="192" y="239"/>
                      </a:lnTo>
                      <a:lnTo>
                        <a:pt x="177" y="221"/>
                      </a:lnTo>
                      <a:lnTo>
                        <a:pt x="162" y="206"/>
                      </a:lnTo>
                      <a:lnTo>
                        <a:pt x="131" y="171"/>
                      </a:lnTo>
                      <a:lnTo>
                        <a:pt x="115" y="147"/>
                      </a:lnTo>
                      <a:lnTo>
                        <a:pt x="96" y="105"/>
                      </a:lnTo>
                      <a:lnTo>
                        <a:pt x="77" y="65"/>
                      </a:lnTo>
                      <a:lnTo>
                        <a:pt x="65" y="47"/>
                      </a:lnTo>
                      <a:lnTo>
                        <a:pt x="50" y="32"/>
                      </a:lnTo>
                      <a:lnTo>
                        <a:pt x="30" y="18"/>
                      </a:lnTo>
                      <a:lnTo>
                        <a:pt x="4" y="8"/>
                      </a:lnTo>
                      <a:lnTo>
                        <a:pt x="0" y="3"/>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59" name="Freeform 180"/>
                <p:cNvSpPr>
                  <a:spLocks/>
                </p:cNvSpPr>
                <p:nvPr/>
              </p:nvSpPr>
              <p:spPr bwMode="auto">
                <a:xfrm>
                  <a:off x="4796" y="742"/>
                  <a:ext cx="18" cy="23"/>
                </a:xfrm>
                <a:custGeom>
                  <a:avLst/>
                  <a:gdLst>
                    <a:gd name="T0" fmla="*/ 0 w 76"/>
                    <a:gd name="T1" fmla="*/ 0 h 69"/>
                    <a:gd name="T2" fmla="*/ 0 w 76"/>
                    <a:gd name="T3" fmla="*/ 0 h 69"/>
                    <a:gd name="T4" fmla="*/ 0 w 76"/>
                    <a:gd name="T5" fmla="*/ 0 h 69"/>
                    <a:gd name="T6" fmla="*/ 0 w 76"/>
                    <a:gd name="T7" fmla="*/ 0 h 69"/>
                    <a:gd name="T8" fmla="*/ 0 w 76"/>
                    <a:gd name="T9" fmla="*/ 0 h 69"/>
                    <a:gd name="T10" fmla="*/ 0 w 76"/>
                    <a:gd name="T11" fmla="*/ 0 h 69"/>
                    <a:gd name="T12" fmla="*/ 0 w 76"/>
                    <a:gd name="T13" fmla="*/ 0 h 69"/>
                    <a:gd name="T14" fmla="*/ 0 w 76"/>
                    <a:gd name="T15" fmla="*/ 0 h 69"/>
                    <a:gd name="T16" fmla="*/ 0 w 76"/>
                    <a:gd name="T17" fmla="*/ 0 h 69"/>
                    <a:gd name="T18" fmla="*/ 0 w 76"/>
                    <a:gd name="T19" fmla="*/ 0 h 69"/>
                    <a:gd name="T20" fmla="*/ 0 w 76"/>
                    <a:gd name="T21" fmla="*/ 0 h 69"/>
                    <a:gd name="T22" fmla="*/ 0 w 76"/>
                    <a:gd name="T23" fmla="*/ 0 h 69"/>
                    <a:gd name="T24" fmla="*/ 0 w 76"/>
                    <a:gd name="T25" fmla="*/ 0 h 69"/>
                    <a:gd name="T26" fmla="*/ 0 w 76"/>
                    <a:gd name="T27" fmla="*/ 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69"/>
                    <a:gd name="T44" fmla="*/ 76 w 76"/>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69">
                      <a:moveTo>
                        <a:pt x="73" y="3"/>
                      </a:moveTo>
                      <a:lnTo>
                        <a:pt x="76" y="21"/>
                      </a:lnTo>
                      <a:lnTo>
                        <a:pt x="70" y="39"/>
                      </a:lnTo>
                      <a:lnTo>
                        <a:pt x="54" y="53"/>
                      </a:lnTo>
                      <a:lnTo>
                        <a:pt x="33" y="62"/>
                      </a:lnTo>
                      <a:lnTo>
                        <a:pt x="19" y="69"/>
                      </a:lnTo>
                      <a:lnTo>
                        <a:pt x="0" y="67"/>
                      </a:lnTo>
                      <a:lnTo>
                        <a:pt x="3" y="52"/>
                      </a:lnTo>
                      <a:lnTo>
                        <a:pt x="21" y="42"/>
                      </a:lnTo>
                      <a:lnTo>
                        <a:pt x="53" y="27"/>
                      </a:lnTo>
                      <a:lnTo>
                        <a:pt x="61" y="6"/>
                      </a:lnTo>
                      <a:lnTo>
                        <a:pt x="65" y="0"/>
                      </a:lnTo>
                      <a:lnTo>
                        <a:pt x="7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60" name="Freeform 181"/>
                <p:cNvSpPr>
                  <a:spLocks/>
                </p:cNvSpPr>
                <p:nvPr/>
              </p:nvSpPr>
              <p:spPr bwMode="auto">
                <a:xfrm>
                  <a:off x="4812" y="753"/>
                  <a:ext cx="16" cy="11"/>
                </a:xfrm>
                <a:custGeom>
                  <a:avLst/>
                  <a:gdLst>
                    <a:gd name="T0" fmla="*/ 0 w 66"/>
                    <a:gd name="T1" fmla="*/ 0 h 34"/>
                    <a:gd name="T2" fmla="*/ 0 w 66"/>
                    <a:gd name="T3" fmla="*/ 0 h 34"/>
                    <a:gd name="T4" fmla="*/ 0 w 66"/>
                    <a:gd name="T5" fmla="*/ 0 h 34"/>
                    <a:gd name="T6" fmla="*/ 0 w 66"/>
                    <a:gd name="T7" fmla="*/ 0 h 34"/>
                    <a:gd name="T8" fmla="*/ 0 w 66"/>
                    <a:gd name="T9" fmla="*/ 0 h 34"/>
                    <a:gd name="T10" fmla="*/ 0 w 66"/>
                    <a:gd name="T11" fmla="*/ 0 h 34"/>
                    <a:gd name="T12" fmla="*/ 0 w 66"/>
                    <a:gd name="T13" fmla="*/ 0 h 34"/>
                    <a:gd name="T14" fmla="*/ 0 w 66"/>
                    <a:gd name="T15" fmla="*/ 0 h 34"/>
                    <a:gd name="T16" fmla="*/ 0 w 66"/>
                    <a:gd name="T17" fmla="*/ 0 h 34"/>
                    <a:gd name="T18" fmla="*/ 0 w 66"/>
                    <a:gd name="T19" fmla="*/ 0 h 34"/>
                    <a:gd name="T20" fmla="*/ 0 w 66"/>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34"/>
                    <a:gd name="T35" fmla="*/ 66 w 6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34">
                      <a:moveTo>
                        <a:pt x="10" y="0"/>
                      </a:moveTo>
                      <a:lnTo>
                        <a:pt x="34" y="14"/>
                      </a:lnTo>
                      <a:lnTo>
                        <a:pt x="44" y="22"/>
                      </a:lnTo>
                      <a:lnTo>
                        <a:pt x="60" y="26"/>
                      </a:lnTo>
                      <a:lnTo>
                        <a:pt x="66" y="30"/>
                      </a:lnTo>
                      <a:lnTo>
                        <a:pt x="60" y="34"/>
                      </a:lnTo>
                      <a:lnTo>
                        <a:pt x="16" y="22"/>
                      </a:lnTo>
                      <a:lnTo>
                        <a:pt x="2" y="7"/>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61" name="Freeform 182"/>
                <p:cNvSpPr>
                  <a:spLocks/>
                </p:cNvSpPr>
                <p:nvPr/>
              </p:nvSpPr>
              <p:spPr bwMode="auto">
                <a:xfrm>
                  <a:off x="4828" y="748"/>
                  <a:ext cx="13" cy="49"/>
                </a:xfrm>
                <a:custGeom>
                  <a:avLst/>
                  <a:gdLst>
                    <a:gd name="T0" fmla="*/ 0 w 54"/>
                    <a:gd name="T1" fmla="*/ 0 h 145"/>
                    <a:gd name="T2" fmla="*/ 0 w 54"/>
                    <a:gd name="T3" fmla="*/ 0 h 145"/>
                    <a:gd name="T4" fmla="*/ 0 w 54"/>
                    <a:gd name="T5" fmla="*/ 0 h 145"/>
                    <a:gd name="T6" fmla="*/ 0 w 54"/>
                    <a:gd name="T7" fmla="*/ 0 h 145"/>
                    <a:gd name="T8" fmla="*/ 0 w 54"/>
                    <a:gd name="T9" fmla="*/ 0 h 145"/>
                    <a:gd name="T10" fmla="*/ 0 w 54"/>
                    <a:gd name="T11" fmla="*/ 0 h 145"/>
                    <a:gd name="T12" fmla="*/ 0 w 54"/>
                    <a:gd name="T13" fmla="*/ 0 h 145"/>
                    <a:gd name="T14" fmla="*/ 0 w 54"/>
                    <a:gd name="T15" fmla="*/ 0 h 145"/>
                    <a:gd name="T16" fmla="*/ 0 w 54"/>
                    <a:gd name="T17" fmla="*/ 0 h 145"/>
                    <a:gd name="T18" fmla="*/ 0 w 54"/>
                    <a:gd name="T19" fmla="*/ 0 h 145"/>
                    <a:gd name="T20" fmla="*/ 0 w 54"/>
                    <a:gd name="T21" fmla="*/ 0 h 145"/>
                    <a:gd name="T22" fmla="*/ 0 w 54"/>
                    <a:gd name="T23" fmla="*/ 0 h 145"/>
                    <a:gd name="T24" fmla="*/ 0 w 54"/>
                    <a:gd name="T25" fmla="*/ 0 h 145"/>
                    <a:gd name="T26" fmla="*/ 0 w 54"/>
                    <a:gd name="T27" fmla="*/ 0 h 145"/>
                    <a:gd name="T28" fmla="*/ 0 w 54"/>
                    <a:gd name="T29" fmla="*/ 0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45"/>
                    <a:gd name="T47" fmla="*/ 54 w 54"/>
                    <a:gd name="T48" fmla="*/ 145 h 1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45">
                      <a:moveTo>
                        <a:pt x="50" y="3"/>
                      </a:moveTo>
                      <a:lnTo>
                        <a:pt x="53" y="36"/>
                      </a:lnTo>
                      <a:lnTo>
                        <a:pt x="44" y="69"/>
                      </a:lnTo>
                      <a:lnTo>
                        <a:pt x="42" y="95"/>
                      </a:lnTo>
                      <a:lnTo>
                        <a:pt x="54" y="139"/>
                      </a:lnTo>
                      <a:lnTo>
                        <a:pt x="53" y="145"/>
                      </a:lnTo>
                      <a:lnTo>
                        <a:pt x="45" y="143"/>
                      </a:lnTo>
                      <a:lnTo>
                        <a:pt x="1" y="107"/>
                      </a:lnTo>
                      <a:lnTo>
                        <a:pt x="0" y="61"/>
                      </a:lnTo>
                      <a:lnTo>
                        <a:pt x="11" y="46"/>
                      </a:lnTo>
                      <a:lnTo>
                        <a:pt x="26" y="34"/>
                      </a:lnTo>
                      <a:lnTo>
                        <a:pt x="40" y="6"/>
                      </a:lnTo>
                      <a:lnTo>
                        <a:pt x="44" y="0"/>
                      </a:lnTo>
                      <a:lnTo>
                        <a:pt x="5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62" name="Freeform 183"/>
                <p:cNvSpPr>
                  <a:spLocks/>
                </p:cNvSpPr>
                <p:nvPr/>
              </p:nvSpPr>
              <p:spPr bwMode="auto">
                <a:xfrm>
                  <a:off x="4847" y="787"/>
                  <a:ext cx="56" cy="16"/>
                </a:xfrm>
                <a:custGeom>
                  <a:avLst/>
                  <a:gdLst>
                    <a:gd name="T0" fmla="*/ 0 w 226"/>
                    <a:gd name="T1" fmla="*/ 0 h 48"/>
                    <a:gd name="T2" fmla="*/ 0 w 226"/>
                    <a:gd name="T3" fmla="*/ 0 h 48"/>
                    <a:gd name="T4" fmla="*/ 0 w 226"/>
                    <a:gd name="T5" fmla="*/ 0 h 48"/>
                    <a:gd name="T6" fmla="*/ 0 w 226"/>
                    <a:gd name="T7" fmla="*/ 0 h 48"/>
                    <a:gd name="T8" fmla="*/ 0 w 226"/>
                    <a:gd name="T9" fmla="*/ 0 h 48"/>
                    <a:gd name="T10" fmla="*/ 0 w 226"/>
                    <a:gd name="T11" fmla="*/ 0 h 48"/>
                    <a:gd name="T12" fmla="*/ 0 w 226"/>
                    <a:gd name="T13" fmla="*/ 0 h 48"/>
                    <a:gd name="T14" fmla="*/ 0 w 226"/>
                    <a:gd name="T15" fmla="*/ 0 h 48"/>
                    <a:gd name="T16" fmla="*/ 0 w 226"/>
                    <a:gd name="T17" fmla="*/ 0 h 48"/>
                    <a:gd name="T18" fmla="*/ 0 w 226"/>
                    <a:gd name="T19" fmla="*/ 0 h 48"/>
                    <a:gd name="T20" fmla="*/ 0 w 226"/>
                    <a:gd name="T21" fmla="*/ 0 h 48"/>
                    <a:gd name="T22" fmla="*/ 0 w 226"/>
                    <a:gd name="T23" fmla="*/ 0 h 48"/>
                    <a:gd name="T24" fmla="*/ 0 w 226"/>
                    <a:gd name="T25" fmla="*/ 0 h 48"/>
                    <a:gd name="T26" fmla="*/ 0 w 226"/>
                    <a:gd name="T27" fmla="*/ 0 h 48"/>
                    <a:gd name="T28" fmla="*/ 0 w 226"/>
                    <a:gd name="T29" fmla="*/ 0 h 48"/>
                    <a:gd name="T30" fmla="*/ 0 w 226"/>
                    <a:gd name="T31" fmla="*/ 0 h 48"/>
                    <a:gd name="T32" fmla="*/ 0 w 226"/>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6"/>
                    <a:gd name="T52" fmla="*/ 0 h 48"/>
                    <a:gd name="T53" fmla="*/ 226 w 22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6" h="48">
                      <a:moveTo>
                        <a:pt x="0" y="40"/>
                      </a:moveTo>
                      <a:lnTo>
                        <a:pt x="24" y="24"/>
                      </a:lnTo>
                      <a:lnTo>
                        <a:pt x="48" y="10"/>
                      </a:lnTo>
                      <a:lnTo>
                        <a:pt x="73" y="2"/>
                      </a:lnTo>
                      <a:lnTo>
                        <a:pt x="102" y="0"/>
                      </a:lnTo>
                      <a:lnTo>
                        <a:pt x="154" y="6"/>
                      </a:lnTo>
                      <a:lnTo>
                        <a:pt x="186" y="11"/>
                      </a:lnTo>
                      <a:lnTo>
                        <a:pt x="219" y="13"/>
                      </a:lnTo>
                      <a:lnTo>
                        <a:pt x="226" y="16"/>
                      </a:lnTo>
                      <a:lnTo>
                        <a:pt x="220" y="21"/>
                      </a:lnTo>
                      <a:lnTo>
                        <a:pt x="186" y="29"/>
                      </a:lnTo>
                      <a:lnTo>
                        <a:pt x="150" y="32"/>
                      </a:lnTo>
                      <a:lnTo>
                        <a:pt x="98" y="25"/>
                      </a:lnTo>
                      <a:lnTo>
                        <a:pt x="50" y="28"/>
                      </a:lnTo>
                      <a:lnTo>
                        <a:pt x="8" y="48"/>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63" name="Freeform 184"/>
                <p:cNvSpPr>
                  <a:spLocks/>
                </p:cNvSpPr>
                <p:nvPr/>
              </p:nvSpPr>
              <p:spPr bwMode="auto">
                <a:xfrm>
                  <a:off x="4919" y="788"/>
                  <a:ext cx="30" cy="35"/>
                </a:xfrm>
                <a:custGeom>
                  <a:avLst/>
                  <a:gdLst>
                    <a:gd name="T0" fmla="*/ 0 w 119"/>
                    <a:gd name="T1" fmla="*/ 0 h 107"/>
                    <a:gd name="T2" fmla="*/ 0 w 119"/>
                    <a:gd name="T3" fmla="*/ 0 h 107"/>
                    <a:gd name="T4" fmla="*/ 0 w 119"/>
                    <a:gd name="T5" fmla="*/ 0 h 107"/>
                    <a:gd name="T6" fmla="*/ 0 w 119"/>
                    <a:gd name="T7" fmla="*/ 0 h 107"/>
                    <a:gd name="T8" fmla="*/ 0 w 119"/>
                    <a:gd name="T9" fmla="*/ 0 h 107"/>
                    <a:gd name="T10" fmla="*/ 0 w 119"/>
                    <a:gd name="T11" fmla="*/ 0 h 107"/>
                    <a:gd name="T12" fmla="*/ 0 w 119"/>
                    <a:gd name="T13" fmla="*/ 0 h 107"/>
                    <a:gd name="T14" fmla="*/ 0 w 119"/>
                    <a:gd name="T15" fmla="*/ 0 h 107"/>
                    <a:gd name="T16" fmla="*/ 0 w 119"/>
                    <a:gd name="T17" fmla="*/ 0 h 107"/>
                    <a:gd name="T18" fmla="*/ 0 w 119"/>
                    <a:gd name="T19" fmla="*/ 0 h 107"/>
                    <a:gd name="T20" fmla="*/ 0 w 119"/>
                    <a:gd name="T21" fmla="*/ 0 h 107"/>
                    <a:gd name="T22" fmla="*/ 0 w 119"/>
                    <a:gd name="T23" fmla="*/ 0 h 107"/>
                    <a:gd name="T24" fmla="*/ 0 w 119"/>
                    <a:gd name="T25" fmla="*/ 0 h 107"/>
                    <a:gd name="T26" fmla="*/ 0 w 119"/>
                    <a:gd name="T27" fmla="*/ 0 h 107"/>
                    <a:gd name="T28" fmla="*/ 0 w 119"/>
                    <a:gd name="T29" fmla="*/ 0 h 107"/>
                    <a:gd name="T30" fmla="*/ 0 w 119"/>
                    <a:gd name="T31" fmla="*/ 0 h 107"/>
                    <a:gd name="T32" fmla="*/ 0 w 11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07"/>
                    <a:gd name="T53" fmla="*/ 119 w 11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07">
                      <a:moveTo>
                        <a:pt x="5" y="0"/>
                      </a:moveTo>
                      <a:lnTo>
                        <a:pt x="50" y="6"/>
                      </a:lnTo>
                      <a:lnTo>
                        <a:pt x="90" y="22"/>
                      </a:lnTo>
                      <a:lnTo>
                        <a:pt x="111" y="51"/>
                      </a:lnTo>
                      <a:lnTo>
                        <a:pt x="119" y="84"/>
                      </a:lnTo>
                      <a:lnTo>
                        <a:pt x="106" y="107"/>
                      </a:lnTo>
                      <a:lnTo>
                        <a:pt x="95" y="107"/>
                      </a:lnTo>
                      <a:lnTo>
                        <a:pt x="83" y="84"/>
                      </a:lnTo>
                      <a:lnTo>
                        <a:pt x="79" y="61"/>
                      </a:lnTo>
                      <a:lnTo>
                        <a:pt x="65" y="40"/>
                      </a:lnTo>
                      <a:lnTo>
                        <a:pt x="50" y="30"/>
                      </a:lnTo>
                      <a:lnTo>
                        <a:pt x="37" y="20"/>
                      </a:lnTo>
                      <a:lnTo>
                        <a:pt x="24" y="13"/>
                      </a:lnTo>
                      <a:lnTo>
                        <a:pt x="5" y="9"/>
                      </a:lnTo>
                      <a:lnTo>
                        <a:pt x="0" y="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64" name="Freeform 185"/>
                <p:cNvSpPr>
                  <a:spLocks/>
                </p:cNvSpPr>
                <p:nvPr/>
              </p:nvSpPr>
              <p:spPr bwMode="auto">
                <a:xfrm>
                  <a:off x="4693" y="815"/>
                  <a:ext cx="109" cy="43"/>
                </a:xfrm>
                <a:custGeom>
                  <a:avLst/>
                  <a:gdLst>
                    <a:gd name="T0" fmla="*/ 0 w 434"/>
                    <a:gd name="T1" fmla="*/ 0 h 130"/>
                    <a:gd name="T2" fmla="*/ 0 w 434"/>
                    <a:gd name="T3" fmla="*/ 0 h 130"/>
                    <a:gd name="T4" fmla="*/ 0 w 434"/>
                    <a:gd name="T5" fmla="*/ 0 h 130"/>
                    <a:gd name="T6" fmla="*/ 0 w 434"/>
                    <a:gd name="T7" fmla="*/ 0 h 130"/>
                    <a:gd name="T8" fmla="*/ 0 w 434"/>
                    <a:gd name="T9" fmla="*/ 0 h 130"/>
                    <a:gd name="T10" fmla="*/ 0 w 434"/>
                    <a:gd name="T11" fmla="*/ 0 h 130"/>
                    <a:gd name="T12" fmla="*/ 0 w 434"/>
                    <a:gd name="T13" fmla="*/ 0 h 130"/>
                    <a:gd name="T14" fmla="*/ 0 w 434"/>
                    <a:gd name="T15" fmla="*/ 0 h 130"/>
                    <a:gd name="T16" fmla="*/ 0 w 434"/>
                    <a:gd name="T17" fmla="*/ 0 h 130"/>
                    <a:gd name="T18" fmla="*/ 0 w 434"/>
                    <a:gd name="T19" fmla="*/ 0 h 130"/>
                    <a:gd name="T20" fmla="*/ 0 w 434"/>
                    <a:gd name="T21" fmla="*/ 0 h 130"/>
                    <a:gd name="T22" fmla="*/ 0 w 434"/>
                    <a:gd name="T23" fmla="*/ 0 h 130"/>
                    <a:gd name="T24" fmla="*/ 0 w 434"/>
                    <a:gd name="T25" fmla="*/ 0 h 130"/>
                    <a:gd name="T26" fmla="*/ 0 w 434"/>
                    <a:gd name="T27" fmla="*/ 0 h 130"/>
                    <a:gd name="T28" fmla="*/ 0 w 434"/>
                    <a:gd name="T29" fmla="*/ 0 h 130"/>
                    <a:gd name="T30" fmla="*/ 0 w 434"/>
                    <a:gd name="T31" fmla="*/ 0 h 130"/>
                    <a:gd name="T32" fmla="*/ 0 w 434"/>
                    <a:gd name="T33" fmla="*/ 0 h 130"/>
                    <a:gd name="T34" fmla="*/ 0 w 434"/>
                    <a:gd name="T35" fmla="*/ 0 h 130"/>
                    <a:gd name="T36" fmla="*/ 0 w 434"/>
                    <a:gd name="T37" fmla="*/ 0 h 130"/>
                    <a:gd name="T38" fmla="*/ 0 w 434"/>
                    <a:gd name="T39" fmla="*/ 0 h 130"/>
                    <a:gd name="T40" fmla="*/ 0 w 434"/>
                    <a:gd name="T41" fmla="*/ 0 h 130"/>
                    <a:gd name="T42" fmla="*/ 0 w 434"/>
                    <a:gd name="T43" fmla="*/ 0 h 130"/>
                    <a:gd name="T44" fmla="*/ 0 w 434"/>
                    <a:gd name="T45" fmla="*/ 0 h 130"/>
                    <a:gd name="T46" fmla="*/ 0 w 434"/>
                    <a:gd name="T47" fmla="*/ 0 h 130"/>
                    <a:gd name="T48" fmla="*/ 0 w 434"/>
                    <a:gd name="T49" fmla="*/ 0 h 130"/>
                    <a:gd name="T50" fmla="*/ 0 w 434"/>
                    <a:gd name="T51" fmla="*/ 0 h 130"/>
                    <a:gd name="T52" fmla="*/ 0 w 434"/>
                    <a:gd name="T53" fmla="*/ 0 h 130"/>
                    <a:gd name="T54" fmla="*/ 0 w 434"/>
                    <a:gd name="T55" fmla="*/ 0 h 130"/>
                    <a:gd name="T56" fmla="*/ 0 w 434"/>
                    <a:gd name="T57" fmla="*/ 0 h 130"/>
                    <a:gd name="T58" fmla="*/ 0 w 434"/>
                    <a:gd name="T59" fmla="*/ 0 h 130"/>
                    <a:gd name="T60" fmla="*/ 0 w 434"/>
                    <a:gd name="T61" fmla="*/ 0 h 130"/>
                    <a:gd name="T62" fmla="*/ 0 w 434"/>
                    <a:gd name="T63" fmla="*/ 0 h 130"/>
                    <a:gd name="T64" fmla="*/ 0 w 434"/>
                    <a:gd name="T65" fmla="*/ 0 h 130"/>
                    <a:gd name="T66" fmla="*/ 0 w 434"/>
                    <a:gd name="T67" fmla="*/ 0 h 130"/>
                    <a:gd name="T68" fmla="*/ 0 w 434"/>
                    <a:gd name="T69" fmla="*/ 0 h 130"/>
                    <a:gd name="T70" fmla="*/ 0 w 434"/>
                    <a:gd name="T71" fmla="*/ 0 h 1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4"/>
                    <a:gd name="T109" fmla="*/ 0 h 130"/>
                    <a:gd name="T110" fmla="*/ 434 w 434"/>
                    <a:gd name="T111" fmla="*/ 130 h 1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4" h="130">
                      <a:moveTo>
                        <a:pt x="0" y="124"/>
                      </a:moveTo>
                      <a:lnTo>
                        <a:pt x="14" y="108"/>
                      </a:lnTo>
                      <a:lnTo>
                        <a:pt x="29" y="96"/>
                      </a:lnTo>
                      <a:lnTo>
                        <a:pt x="45" y="85"/>
                      </a:lnTo>
                      <a:lnTo>
                        <a:pt x="61" y="76"/>
                      </a:lnTo>
                      <a:lnTo>
                        <a:pt x="97" y="61"/>
                      </a:lnTo>
                      <a:lnTo>
                        <a:pt x="142" y="48"/>
                      </a:lnTo>
                      <a:lnTo>
                        <a:pt x="164" y="33"/>
                      </a:lnTo>
                      <a:lnTo>
                        <a:pt x="172" y="25"/>
                      </a:lnTo>
                      <a:lnTo>
                        <a:pt x="182" y="19"/>
                      </a:lnTo>
                      <a:lnTo>
                        <a:pt x="203" y="12"/>
                      </a:lnTo>
                      <a:lnTo>
                        <a:pt x="256" y="6"/>
                      </a:lnTo>
                      <a:lnTo>
                        <a:pt x="329" y="0"/>
                      </a:lnTo>
                      <a:lnTo>
                        <a:pt x="361" y="4"/>
                      </a:lnTo>
                      <a:lnTo>
                        <a:pt x="388" y="20"/>
                      </a:lnTo>
                      <a:lnTo>
                        <a:pt x="421" y="52"/>
                      </a:lnTo>
                      <a:lnTo>
                        <a:pt x="433" y="74"/>
                      </a:lnTo>
                      <a:lnTo>
                        <a:pt x="434" y="80"/>
                      </a:lnTo>
                      <a:lnTo>
                        <a:pt x="425" y="81"/>
                      </a:lnTo>
                      <a:lnTo>
                        <a:pt x="396" y="64"/>
                      </a:lnTo>
                      <a:lnTo>
                        <a:pt x="384" y="50"/>
                      </a:lnTo>
                      <a:lnTo>
                        <a:pt x="368" y="35"/>
                      </a:lnTo>
                      <a:lnTo>
                        <a:pt x="357" y="27"/>
                      </a:lnTo>
                      <a:lnTo>
                        <a:pt x="345" y="21"/>
                      </a:lnTo>
                      <a:lnTo>
                        <a:pt x="319" y="17"/>
                      </a:lnTo>
                      <a:lnTo>
                        <a:pt x="258" y="19"/>
                      </a:lnTo>
                      <a:lnTo>
                        <a:pt x="218" y="27"/>
                      </a:lnTo>
                      <a:lnTo>
                        <a:pt x="190" y="48"/>
                      </a:lnTo>
                      <a:lnTo>
                        <a:pt x="172" y="60"/>
                      </a:lnTo>
                      <a:lnTo>
                        <a:pt x="154" y="69"/>
                      </a:lnTo>
                      <a:lnTo>
                        <a:pt x="71" y="90"/>
                      </a:lnTo>
                      <a:lnTo>
                        <a:pt x="38" y="104"/>
                      </a:lnTo>
                      <a:lnTo>
                        <a:pt x="9" y="129"/>
                      </a:lnTo>
                      <a:lnTo>
                        <a:pt x="1" y="130"/>
                      </a:lnTo>
                      <a:lnTo>
                        <a:pt x="0"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65" name="Freeform 186"/>
                <p:cNvSpPr>
                  <a:spLocks/>
                </p:cNvSpPr>
                <p:nvPr/>
              </p:nvSpPr>
              <p:spPr bwMode="auto">
                <a:xfrm>
                  <a:off x="4734" y="835"/>
                  <a:ext cx="45" cy="42"/>
                </a:xfrm>
                <a:custGeom>
                  <a:avLst/>
                  <a:gdLst>
                    <a:gd name="T0" fmla="*/ 0 w 182"/>
                    <a:gd name="T1" fmla="*/ 0 h 127"/>
                    <a:gd name="T2" fmla="*/ 0 w 182"/>
                    <a:gd name="T3" fmla="*/ 0 h 127"/>
                    <a:gd name="T4" fmla="*/ 0 w 182"/>
                    <a:gd name="T5" fmla="*/ 0 h 127"/>
                    <a:gd name="T6" fmla="*/ 0 w 182"/>
                    <a:gd name="T7" fmla="*/ 0 h 127"/>
                    <a:gd name="T8" fmla="*/ 0 w 182"/>
                    <a:gd name="T9" fmla="*/ 0 h 127"/>
                    <a:gd name="T10" fmla="*/ 0 w 182"/>
                    <a:gd name="T11" fmla="*/ 0 h 127"/>
                    <a:gd name="T12" fmla="*/ 0 w 182"/>
                    <a:gd name="T13" fmla="*/ 0 h 127"/>
                    <a:gd name="T14" fmla="*/ 0 w 182"/>
                    <a:gd name="T15" fmla="*/ 0 h 127"/>
                    <a:gd name="T16" fmla="*/ 0 w 182"/>
                    <a:gd name="T17" fmla="*/ 0 h 127"/>
                    <a:gd name="T18" fmla="*/ 0 w 182"/>
                    <a:gd name="T19" fmla="*/ 0 h 127"/>
                    <a:gd name="T20" fmla="*/ 0 w 182"/>
                    <a:gd name="T21" fmla="*/ 0 h 127"/>
                    <a:gd name="T22" fmla="*/ 0 w 182"/>
                    <a:gd name="T23" fmla="*/ 0 h 127"/>
                    <a:gd name="T24" fmla="*/ 0 w 182"/>
                    <a:gd name="T25" fmla="*/ 0 h 127"/>
                    <a:gd name="T26" fmla="*/ 0 w 182"/>
                    <a:gd name="T27" fmla="*/ 0 h 127"/>
                    <a:gd name="T28" fmla="*/ 0 w 182"/>
                    <a:gd name="T29" fmla="*/ 0 h 127"/>
                    <a:gd name="T30" fmla="*/ 0 w 182"/>
                    <a:gd name="T31" fmla="*/ 0 h 127"/>
                    <a:gd name="T32" fmla="*/ 0 w 182"/>
                    <a:gd name="T33" fmla="*/ 0 h 127"/>
                    <a:gd name="T34" fmla="*/ 0 w 182"/>
                    <a:gd name="T35" fmla="*/ 0 h 127"/>
                    <a:gd name="T36" fmla="*/ 0 w 182"/>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2"/>
                    <a:gd name="T58" fmla="*/ 0 h 127"/>
                    <a:gd name="T59" fmla="*/ 182 w 182"/>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2" h="127">
                      <a:moveTo>
                        <a:pt x="177" y="10"/>
                      </a:moveTo>
                      <a:lnTo>
                        <a:pt x="143" y="19"/>
                      </a:lnTo>
                      <a:lnTo>
                        <a:pt x="129" y="27"/>
                      </a:lnTo>
                      <a:lnTo>
                        <a:pt x="111" y="34"/>
                      </a:lnTo>
                      <a:lnTo>
                        <a:pt x="81" y="55"/>
                      </a:lnTo>
                      <a:lnTo>
                        <a:pt x="56" y="76"/>
                      </a:lnTo>
                      <a:lnTo>
                        <a:pt x="34" y="99"/>
                      </a:lnTo>
                      <a:lnTo>
                        <a:pt x="10" y="126"/>
                      </a:lnTo>
                      <a:lnTo>
                        <a:pt x="1" y="127"/>
                      </a:lnTo>
                      <a:lnTo>
                        <a:pt x="0" y="120"/>
                      </a:lnTo>
                      <a:lnTo>
                        <a:pt x="40" y="59"/>
                      </a:lnTo>
                      <a:lnTo>
                        <a:pt x="58" y="30"/>
                      </a:lnTo>
                      <a:lnTo>
                        <a:pt x="72" y="17"/>
                      </a:lnTo>
                      <a:lnTo>
                        <a:pt x="90" y="6"/>
                      </a:lnTo>
                      <a:lnTo>
                        <a:pt x="131" y="0"/>
                      </a:lnTo>
                      <a:lnTo>
                        <a:pt x="177" y="1"/>
                      </a:lnTo>
                      <a:lnTo>
                        <a:pt x="182" y="5"/>
                      </a:lnTo>
                      <a:lnTo>
                        <a:pt x="17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66" name="Freeform 187"/>
                <p:cNvSpPr>
                  <a:spLocks/>
                </p:cNvSpPr>
                <p:nvPr/>
              </p:nvSpPr>
              <p:spPr bwMode="auto">
                <a:xfrm>
                  <a:off x="4691" y="865"/>
                  <a:ext cx="60" cy="36"/>
                </a:xfrm>
                <a:custGeom>
                  <a:avLst/>
                  <a:gdLst>
                    <a:gd name="T0" fmla="*/ 0 w 241"/>
                    <a:gd name="T1" fmla="*/ 0 h 108"/>
                    <a:gd name="T2" fmla="*/ 0 w 241"/>
                    <a:gd name="T3" fmla="*/ 0 h 108"/>
                    <a:gd name="T4" fmla="*/ 0 w 241"/>
                    <a:gd name="T5" fmla="*/ 0 h 108"/>
                    <a:gd name="T6" fmla="*/ 0 w 241"/>
                    <a:gd name="T7" fmla="*/ 0 h 108"/>
                    <a:gd name="T8" fmla="*/ 0 w 241"/>
                    <a:gd name="T9" fmla="*/ 0 h 108"/>
                    <a:gd name="T10" fmla="*/ 0 w 241"/>
                    <a:gd name="T11" fmla="*/ 0 h 108"/>
                    <a:gd name="T12" fmla="*/ 0 w 241"/>
                    <a:gd name="T13" fmla="*/ 0 h 108"/>
                    <a:gd name="T14" fmla="*/ 0 w 241"/>
                    <a:gd name="T15" fmla="*/ 0 h 108"/>
                    <a:gd name="T16" fmla="*/ 0 w 241"/>
                    <a:gd name="T17" fmla="*/ 0 h 108"/>
                    <a:gd name="T18" fmla="*/ 0 w 241"/>
                    <a:gd name="T19" fmla="*/ 0 h 108"/>
                    <a:gd name="T20" fmla="*/ 0 w 241"/>
                    <a:gd name="T21" fmla="*/ 0 h 108"/>
                    <a:gd name="T22" fmla="*/ 0 w 241"/>
                    <a:gd name="T23" fmla="*/ 0 h 108"/>
                    <a:gd name="T24" fmla="*/ 0 w 241"/>
                    <a:gd name="T25" fmla="*/ 0 h 108"/>
                    <a:gd name="T26" fmla="*/ 0 w 241"/>
                    <a:gd name="T27" fmla="*/ 0 h 108"/>
                    <a:gd name="T28" fmla="*/ 0 w 241"/>
                    <a:gd name="T29" fmla="*/ 0 h 108"/>
                    <a:gd name="T30" fmla="*/ 0 w 241"/>
                    <a:gd name="T31" fmla="*/ 0 h 108"/>
                    <a:gd name="T32" fmla="*/ 0 w 241"/>
                    <a:gd name="T33" fmla="*/ 0 h 108"/>
                    <a:gd name="T34" fmla="*/ 0 w 241"/>
                    <a:gd name="T35" fmla="*/ 0 h 108"/>
                    <a:gd name="T36" fmla="*/ 0 w 241"/>
                    <a:gd name="T37" fmla="*/ 0 h 108"/>
                    <a:gd name="T38" fmla="*/ 0 w 241"/>
                    <a:gd name="T39" fmla="*/ 0 h 108"/>
                    <a:gd name="T40" fmla="*/ 0 w 241"/>
                    <a:gd name="T41" fmla="*/ 0 h 108"/>
                    <a:gd name="T42" fmla="*/ 0 w 241"/>
                    <a:gd name="T43" fmla="*/ 0 h 108"/>
                    <a:gd name="T44" fmla="*/ 0 w 241"/>
                    <a:gd name="T45" fmla="*/ 0 h 1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1"/>
                    <a:gd name="T70" fmla="*/ 0 h 108"/>
                    <a:gd name="T71" fmla="*/ 241 w 241"/>
                    <a:gd name="T72" fmla="*/ 108 h 1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1" h="108">
                      <a:moveTo>
                        <a:pt x="21" y="0"/>
                      </a:moveTo>
                      <a:lnTo>
                        <a:pt x="31" y="22"/>
                      </a:lnTo>
                      <a:lnTo>
                        <a:pt x="39" y="45"/>
                      </a:lnTo>
                      <a:lnTo>
                        <a:pt x="41" y="57"/>
                      </a:lnTo>
                      <a:lnTo>
                        <a:pt x="74" y="67"/>
                      </a:lnTo>
                      <a:lnTo>
                        <a:pt x="104" y="80"/>
                      </a:lnTo>
                      <a:lnTo>
                        <a:pt x="132" y="90"/>
                      </a:lnTo>
                      <a:lnTo>
                        <a:pt x="160" y="98"/>
                      </a:lnTo>
                      <a:lnTo>
                        <a:pt x="193" y="100"/>
                      </a:lnTo>
                      <a:lnTo>
                        <a:pt x="231" y="88"/>
                      </a:lnTo>
                      <a:lnTo>
                        <a:pt x="239" y="87"/>
                      </a:lnTo>
                      <a:lnTo>
                        <a:pt x="241" y="93"/>
                      </a:lnTo>
                      <a:lnTo>
                        <a:pt x="231" y="101"/>
                      </a:lnTo>
                      <a:lnTo>
                        <a:pt x="221" y="105"/>
                      </a:lnTo>
                      <a:lnTo>
                        <a:pt x="193" y="108"/>
                      </a:lnTo>
                      <a:lnTo>
                        <a:pt x="125" y="107"/>
                      </a:lnTo>
                      <a:lnTo>
                        <a:pt x="60" y="90"/>
                      </a:lnTo>
                      <a:lnTo>
                        <a:pt x="29" y="81"/>
                      </a:lnTo>
                      <a:lnTo>
                        <a:pt x="20" y="77"/>
                      </a:lnTo>
                      <a:lnTo>
                        <a:pt x="0" y="45"/>
                      </a:lnTo>
                      <a:lnTo>
                        <a:pt x="9" y="0"/>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67" name="Freeform 188"/>
                <p:cNvSpPr>
                  <a:spLocks/>
                </p:cNvSpPr>
                <p:nvPr/>
              </p:nvSpPr>
              <p:spPr bwMode="auto">
                <a:xfrm>
                  <a:off x="4747" y="894"/>
                  <a:ext cx="85" cy="13"/>
                </a:xfrm>
                <a:custGeom>
                  <a:avLst/>
                  <a:gdLst>
                    <a:gd name="T0" fmla="*/ 0 w 339"/>
                    <a:gd name="T1" fmla="*/ 0 h 39"/>
                    <a:gd name="T2" fmla="*/ 0 w 339"/>
                    <a:gd name="T3" fmla="*/ 0 h 39"/>
                    <a:gd name="T4" fmla="*/ 0 w 339"/>
                    <a:gd name="T5" fmla="*/ 0 h 39"/>
                    <a:gd name="T6" fmla="*/ 0 w 339"/>
                    <a:gd name="T7" fmla="*/ 0 h 39"/>
                    <a:gd name="T8" fmla="*/ 0 w 339"/>
                    <a:gd name="T9" fmla="*/ 0 h 39"/>
                    <a:gd name="T10" fmla="*/ 0 w 339"/>
                    <a:gd name="T11" fmla="*/ 0 h 39"/>
                    <a:gd name="T12" fmla="*/ 0 w 339"/>
                    <a:gd name="T13" fmla="*/ 0 h 39"/>
                    <a:gd name="T14" fmla="*/ 0 w 339"/>
                    <a:gd name="T15" fmla="*/ 0 h 39"/>
                    <a:gd name="T16" fmla="*/ 0 w 339"/>
                    <a:gd name="T17" fmla="*/ 0 h 39"/>
                    <a:gd name="T18" fmla="*/ 0 w 339"/>
                    <a:gd name="T19" fmla="*/ 0 h 39"/>
                    <a:gd name="T20" fmla="*/ 0 w 339"/>
                    <a:gd name="T21" fmla="*/ 0 h 39"/>
                    <a:gd name="T22" fmla="*/ 0 w 339"/>
                    <a:gd name="T23" fmla="*/ 0 h 39"/>
                    <a:gd name="T24" fmla="*/ 0 w 339"/>
                    <a:gd name="T25" fmla="*/ 0 h 39"/>
                    <a:gd name="T26" fmla="*/ 0 w 339"/>
                    <a:gd name="T27" fmla="*/ 0 h 39"/>
                    <a:gd name="T28" fmla="*/ 0 w 339"/>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9"/>
                    <a:gd name="T46" fmla="*/ 0 h 39"/>
                    <a:gd name="T47" fmla="*/ 339 w 339"/>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9" h="39">
                      <a:moveTo>
                        <a:pt x="6" y="0"/>
                      </a:moveTo>
                      <a:lnTo>
                        <a:pt x="137" y="10"/>
                      </a:lnTo>
                      <a:lnTo>
                        <a:pt x="210" y="14"/>
                      </a:lnTo>
                      <a:lnTo>
                        <a:pt x="330" y="16"/>
                      </a:lnTo>
                      <a:lnTo>
                        <a:pt x="339" y="23"/>
                      </a:lnTo>
                      <a:lnTo>
                        <a:pt x="337" y="27"/>
                      </a:lnTo>
                      <a:lnTo>
                        <a:pt x="330" y="31"/>
                      </a:lnTo>
                      <a:lnTo>
                        <a:pt x="200" y="39"/>
                      </a:lnTo>
                      <a:lnTo>
                        <a:pt x="156" y="36"/>
                      </a:lnTo>
                      <a:lnTo>
                        <a:pt x="80" y="21"/>
                      </a:lnTo>
                      <a:lnTo>
                        <a:pt x="45" y="13"/>
                      </a:lnTo>
                      <a:lnTo>
                        <a:pt x="6" y="8"/>
                      </a:lnTo>
                      <a:lnTo>
                        <a:pt x="0" y="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68" name="Freeform 189"/>
                <p:cNvSpPr>
                  <a:spLocks/>
                </p:cNvSpPr>
                <p:nvPr/>
              </p:nvSpPr>
              <p:spPr bwMode="auto">
                <a:xfrm>
                  <a:off x="4784" y="837"/>
                  <a:ext cx="44" cy="20"/>
                </a:xfrm>
                <a:custGeom>
                  <a:avLst/>
                  <a:gdLst>
                    <a:gd name="T0" fmla="*/ 0 w 174"/>
                    <a:gd name="T1" fmla="*/ 0 h 60"/>
                    <a:gd name="T2" fmla="*/ 0 w 174"/>
                    <a:gd name="T3" fmla="*/ 0 h 60"/>
                    <a:gd name="T4" fmla="*/ 0 w 174"/>
                    <a:gd name="T5" fmla="*/ 0 h 60"/>
                    <a:gd name="T6" fmla="*/ 0 w 174"/>
                    <a:gd name="T7" fmla="*/ 0 h 60"/>
                    <a:gd name="T8" fmla="*/ 0 w 174"/>
                    <a:gd name="T9" fmla="*/ 0 h 60"/>
                    <a:gd name="T10" fmla="*/ 0 w 174"/>
                    <a:gd name="T11" fmla="*/ 0 h 60"/>
                    <a:gd name="T12" fmla="*/ 0 w 174"/>
                    <a:gd name="T13" fmla="*/ 0 h 60"/>
                    <a:gd name="T14" fmla="*/ 0 w 174"/>
                    <a:gd name="T15" fmla="*/ 0 h 60"/>
                    <a:gd name="T16" fmla="*/ 0 w 174"/>
                    <a:gd name="T17" fmla="*/ 0 h 60"/>
                    <a:gd name="T18" fmla="*/ 0 w 174"/>
                    <a:gd name="T19" fmla="*/ 0 h 60"/>
                    <a:gd name="T20" fmla="*/ 0 w 174"/>
                    <a:gd name="T21" fmla="*/ 0 h 60"/>
                    <a:gd name="T22" fmla="*/ 0 w 174"/>
                    <a:gd name="T23" fmla="*/ 0 h 60"/>
                    <a:gd name="T24" fmla="*/ 0 w 174"/>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
                    <a:gd name="T40" fmla="*/ 0 h 60"/>
                    <a:gd name="T41" fmla="*/ 174 w 174"/>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 h="60">
                      <a:moveTo>
                        <a:pt x="8" y="0"/>
                      </a:moveTo>
                      <a:lnTo>
                        <a:pt x="163" y="31"/>
                      </a:lnTo>
                      <a:lnTo>
                        <a:pt x="174" y="40"/>
                      </a:lnTo>
                      <a:lnTo>
                        <a:pt x="173" y="52"/>
                      </a:lnTo>
                      <a:lnTo>
                        <a:pt x="162" y="60"/>
                      </a:lnTo>
                      <a:lnTo>
                        <a:pt x="146" y="60"/>
                      </a:lnTo>
                      <a:lnTo>
                        <a:pt x="107" y="45"/>
                      </a:lnTo>
                      <a:lnTo>
                        <a:pt x="74" y="32"/>
                      </a:lnTo>
                      <a:lnTo>
                        <a:pt x="41" y="20"/>
                      </a:lnTo>
                      <a:lnTo>
                        <a:pt x="2" y="8"/>
                      </a:lnTo>
                      <a:lnTo>
                        <a:pt x="0"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69" name="Freeform 190"/>
                <p:cNvSpPr>
                  <a:spLocks/>
                </p:cNvSpPr>
                <p:nvPr/>
              </p:nvSpPr>
              <p:spPr bwMode="auto">
                <a:xfrm>
                  <a:off x="4800" y="766"/>
                  <a:ext cx="16" cy="38"/>
                </a:xfrm>
                <a:custGeom>
                  <a:avLst/>
                  <a:gdLst>
                    <a:gd name="T0" fmla="*/ 0 w 63"/>
                    <a:gd name="T1" fmla="*/ 0 h 114"/>
                    <a:gd name="T2" fmla="*/ 0 w 63"/>
                    <a:gd name="T3" fmla="*/ 0 h 114"/>
                    <a:gd name="T4" fmla="*/ 0 w 63"/>
                    <a:gd name="T5" fmla="*/ 0 h 114"/>
                    <a:gd name="T6" fmla="*/ 0 w 63"/>
                    <a:gd name="T7" fmla="*/ 0 h 114"/>
                    <a:gd name="T8" fmla="*/ 0 w 63"/>
                    <a:gd name="T9" fmla="*/ 0 h 114"/>
                    <a:gd name="T10" fmla="*/ 0 w 63"/>
                    <a:gd name="T11" fmla="*/ 0 h 114"/>
                    <a:gd name="T12" fmla="*/ 0 w 63"/>
                    <a:gd name="T13" fmla="*/ 0 h 114"/>
                    <a:gd name="T14" fmla="*/ 0 w 63"/>
                    <a:gd name="T15" fmla="*/ 0 h 114"/>
                    <a:gd name="T16" fmla="*/ 0 w 63"/>
                    <a:gd name="T17" fmla="*/ 0 h 114"/>
                    <a:gd name="T18" fmla="*/ 0 w 63"/>
                    <a:gd name="T19" fmla="*/ 0 h 114"/>
                    <a:gd name="T20" fmla="*/ 0 w 63"/>
                    <a:gd name="T21" fmla="*/ 0 h 114"/>
                    <a:gd name="T22" fmla="*/ 0 w 63"/>
                    <a:gd name="T23" fmla="*/ 0 h 114"/>
                    <a:gd name="T24" fmla="*/ 0 w 63"/>
                    <a:gd name="T25" fmla="*/ 0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114"/>
                    <a:gd name="T41" fmla="*/ 63 w 63"/>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114">
                      <a:moveTo>
                        <a:pt x="12" y="0"/>
                      </a:moveTo>
                      <a:lnTo>
                        <a:pt x="17" y="16"/>
                      </a:lnTo>
                      <a:lnTo>
                        <a:pt x="30" y="29"/>
                      </a:lnTo>
                      <a:lnTo>
                        <a:pt x="59" y="57"/>
                      </a:lnTo>
                      <a:lnTo>
                        <a:pt x="63" y="82"/>
                      </a:lnTo>
                      <a:lnTo>
                        <a:pt x="63" y="109"/>
                      </a:lnTo>
                      <a:lnTo>
                        <a:pt x="59" y="114"/>
                      </a:lnTo>
                      <a:lnTo>
                        <a:pt x="51" y="111"/>
                      </a:lnTo>
                      <a:lnTo>
                        <a:pt x="42" y="88"/>
                      </a:lnTo>
                      <a:lnTo>
                        <a:pt x="29" y="68"/>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70" name="Freeform 191"/>
                <p:cNvSpPr>
                  <a:spLocks/>
                </p:cNvSpPr>
                <p:nvPr/>
              </p:nvSpPr>
              <p:spPr bwMode="auto">
                <a:xfrm>
                  <a:off x="4768" y="763"/>
                  <a:ext cx="17" cy="51"/>
                </a:xfrm>
                <a:custGeom>
                  <a:avLst/>
                  <a:gdLst>
                    <a:gd name="T0" fmla="*/ 0 w 65"/>
                    <a:gd name="T1" fmla="*/ 0 h 152"/>
                    <a:gd name="T2" fmla="*/ 0 w 65"/>
                    <a:gd name="T3" fmla="*/ 0 h 152"/>
                    <a:gd name="T4" fmla="*/ 0 w 65"/>
                    <a:gd name="T5" fmla="*/ 0 h 152"/>
                    <a:gd name="T6" fmla="*/ 0 w 65"/>
                    <a:gd name="T7" fmla="*/ 0 h 152"/>
                    <a:gd name="T8" fmla="*/ 0 w 65"/>
                    <a:gd name="T9" fmla="*/ 0 h 152"/>
                    <a:gd name="T10" fmla="*/ 0 w 65"/>
                    <a:gd name="T11" fmla="*/ 0 h 152"/>
                    <a:gd name="T12" fmla="*/ 0 w 65"/>
                    <a:gd name="T13" fmla="*/ 0 h 152"/>
                    <a:gd name="T14" fmla="*/ 0 w 65"/>
                    <a:gd name="T15" fmla="*/ 0 h 152"/>
                    <a:gd name="T16" fmla="*/ 0 w 65"/>
                    <a:gd name="T17" fmla="*/ 0 h 152"/>
                    <a:gd name="T18" fmla="*/ 0 w 65"/>
                    <a:gd name="T19" fmla="*/ 0 h 152"/>
                    <a:gd name="T20" fmla="*/ 0 w 65"/>
                    <a:gd name="T21" fmla="*/ 0 h 152"/>
                    <a:gd name="T22" fmla="*/ 0 w 65"/>
                    <a:gd name="T23" fmla="*/ 0 h 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152"/>
                    <a:gd name="T38" fmla="*/ 65 w 65"/>
                    <a:gd name="T39" fmla="*/ 152 h 1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152">
                      <a:moveTo>
                        <a:pt x="65" y="6"/>
                      </a:moveTo>
                      <a:lnTo>
                        <a:pt x="45" y="93"/>
                      </a:lnTo>
                      <a:lnTo>
                        <a:pt x="24" y="144"/>
                      </a:lnTo>
                      <a:lnTo>
                        <a:pt x="19" y="151"/>
                      </a:lnTo>
                      <a:lnTo>
                        <a:pt x="11" y="152"/>
                      </a:lnTo>
                      <a:lnTo>
                        <a:pt x="0" y="142"/>
                      </a:lnTo>
                      <a:lnTo>
                        <a:pt x="7" y="112"/>
                      </a:lnTo>
                      <a:lnTo>
                        <a:pt x="17" y="84"/>
                      </a:lnTo>
                      <a:lnTo>
                        <a:pt x="53" y="3"/>
                      </a:lnTo>
                      <a:lnTo>
                        <a:pt x="61" y="0"/>
                      </a:lnTo>
                      <a:lnTo>
                        <a:pt x="6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71" name="Freeform 192"/>
                <p:cNvSpPr>
                  <a:spLocks/>
                </p:cNvSpPr>
                <p:nvPr/>
              </p:nvSpPr>
              <p:spPr bwMode="auto">
                <a:xfrm>
                  <a:off x="4784" y="774"/>
                  <a:ext cx="19" cy="30"/>
                </a:xfrm>
                <a:custGeom>
                  <a:avLst/>
                  <a:gdLst>
                    <a:gd name="T0" fmla="*/ 0 w 79"/>
                    <a:gd name="T1" fmla="*/ 0 h 90"/>
                    <a:gd name="T2" fmla="*/ 0 w 79"/>
                    <a:gd name="T3" fmla="*/ 0 h 90"/>
                    <a:gd name="T4" fmla="*/ 0 w 79"/>
                    <a:gd name="T5" fmla="*/ 0 h 90"/>
                    <a:gd name="T6" fmla="*/ 0 w 79"/>
                    <a:gd name="T7" fmla="*/ 0 h 90"/>
                    <a:gd name="T8" fmla="*/ 0 w 79"/>
                    <a:gd name="T9" fmla="*/ 0 h 90"/>
                    <a:gd name="T10" fmla="*/ 0 w 79"/>
                    <a:gd name="T11" fmla="*/ 0 h 90"/>
                    <a:gd name="T12" fmla="*/ 0 w 79"/>
                    <a:gd name="T13" fmla="*/ 0 h 90"/>
                    <a:gd name="T14" fmla="*/ 0 w 79"/>
                    <a:gd name="T15" fmla="*/ 0 h 90"/>
                    <a:gd name="T16" fmla="*/ 0 w 79"/>
                    <a:gd name="T17" fmla="*/ 0 h 90"/>
                    <a:gd name="T18" fmla="*/ 0 w 79"/>
                    <a:gd name="T19" fmla="*/ 0 h 90"/>
                    <a:gd name="T20" fmla="*/ 0 w 79"/>
                    <a:gd name="T21" fmla="*/ 0 h 90"/>
                    <a:gd name="T22" fmla="*/ 0 w 79"/>
                    <a:gd name="T23" fmla="*/ 0 h 90"/>
                    <a:gd name="T24" fmla="*/ 0 w 79"/>
                    <a:gd name="T25" fmla="*/ 0 h 90"/>
                    <a:gd name="T26" fmla="*/ 0 w 79"/>
                    <a:gd name="T27" fmla="*/ 0 h 90"/>
                    <a:gd name="T28" fmla="*/ 0 w 79"/>
                    <a:gd name="T29" fmla="*/ 0 h 90"/>
                    <a:gd name="T30" fmla="*/ 0 w 79"/>
                    <a:gd name="T31" fmla="*/ 0 h 90"/>
                    <a:gd name="T32" fmla="*/ 0 w 79"/>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90"/>
                    <a:gd name="T53" fmla="*/ 79 w 79"/>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90">
                      <a:moveTo>
                        <a:pt x="11" y="86"/>
                      </a:moveTo>
                      <a:lnTo>
                        <a:pt x="0" y="49"/>
                      </a:lnTo>
                      <a:lnTo>
                        <a:pt x="8" y="22"/>
                      </a:lnTo>
                      <a:lnTo>
                        <a:pt x="32" y="0"/>
                      </a:lnTo>
                      <a:lnTo>
                        <a:pt x="45" y="1"/>
                      </a:lnTo>
                      <a:lnTo>
                        <a:pt x="65" y="19"/>
                      </a:lnTo>
                      <a:lnTo>
                        <a:pt x="79" y="53"/>
                      </a:lnTo>
                      <a:lnTo>
                        <a:pt x="75" y="58"/>
                      </a:lnTo>
                      <a:lnTo>
                        <a:pt x="67" y="55"/>
                      </a:lnTo>
                      <a:lnTo>
                        <a:pt x="57" y="41"/>
                      </a:lnTo>
                      <a:lnTo>
                        <a:pt x="45" y="29"/>
                      </a:lnTo>
                      <a:lnTo>
                        <a:pt x="36" y="17"/>
                      </a:lnTo>
                      <a:lnTo>
                        <a:pt x="28" y="49"/>
                      </a:lnTo>
                      <a:lnTo>
                        <a:pt x="23" y="86"/>
                      </a:lnTo>
                      <a:lnTo>
                        <a:pt x="17" y="90"/>
                      </a:lnTo>
                      <a:lnTo>
                        <a:pt x="11"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72" name="Freeform 193"/>
                <p:cNvSpPr>
                  <a:spLocks/>
                </p:cNvSpPr>
                <p:nvPr/>
              </p:nvSpPr>
              <p:spPr bwMode="auto">
                <a:xfrm>
                  <a:off x="4737" y="620"/>
                  <a:ext cx="17" cy="12"/>
                </a:xfrm>
                <a:custGeom>
                  <a:avLst/>
                  <a:gdLst>
                    <a:gd name="T0" fmla="*/ 0 w 70"/>
                    <a:gd name="T1" fmla="*/ 0 h 36"/>
                    <a:gd name="T2" fmla="*/ 0 w 70"/>
                    <a:gd name="T3" fmla="*/ 0 h 36"/>
                    <a:gd name="T4" fmla="*/ 0 w 70"/>
                    <a:gd name="T5" fmla="*/ 0 h 36"/>
                    <a:gd name="T6" fmla="*/ 0 w 70"/>
                    <a:gd name="T7" fmla="*/ 0 h 36"/>
                    <a:gd name="T8" fmla="*/ 0 w 70"/>
                    <a:gd name="T9" fmla="*/ 0 h 36"/>
                    <a:gd name="T10" fmla="*/ 0 w 70"/>
                    <a:gd name="T11" fmla="*/ 0 h 36"/>
                    <a:gd name="T12" fmla="*/ 0 w 70"/>
                    <a:gd name="T13" fmla="*/ 0 h 36"/>
                    <a:gd name="T14" fmla="*/ 0 w 70"/>
                    <a:gd name="T15" fmla="*/ 0 h 36"/>
                    <a:gd name="T16" fmla="*/ 0 w 70"/>
                    <a:gd name="T17" fmla="*/ 0 h 36"/>
                    <a:gd name="T18" fmla="*/ 0 w 70"/>
                    <a:gd name="T19" fmla="*/ 0 h 36"/>
                    <a:gd name="T20" fmla="*/ 0 w 70"/>
                    <a:gd name="T21" fmla="*/ 0 h 36"/>
                    <a:gd name="T22" fmla="*/ 0 w 70"/>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
                    <a:gd name="T37" fmla="*/ 0 h 36"/>
                    <a:gd name="T38" fmla="*/ 70 w 70"/>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 h="36">
                      <a:moveTo>
                        <a:pt x="0" y="31"/>
                      </a:moveTo>
                      <a:lnTo>
                        <a:pt x="6" y="20"/>
                      </a:lnTo>
                      <a:lnTo>
                        <a:pt x="17" y="13"/>
                      </a:lnTo>
                      <a:lnTo>
                        <a:pt x="44" y="0"/>
                      </a:lnTo>
                      <a:lnTo>
                        <a:pt x="65" y="0"/>
                      </a:lnTo>
                      <a:lnTo>
                        <a:pt x="70" y="8"/>
                      </a:lnTo>
                      <a:lnTo>
                        <a:pt x="65" y="17"/>
                      </a:lnTo>
                      <a:lnTo>
                        <a:pt x="34" y="23"/>
                      </a:lnTo>
                      <a:lnTo>
                        <a:pt x="12" y="32"/>
                      </a:lnTo>
                      <a:lnTo>
                        <a:pt x="4" y="36"/>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73" name="Freeform 194"/>
                <p:cNvSpPr>
                  <a:spLocks/>
                </p:cNvSpPr>
                <p:nvPr/>
              </p:nvSpPr>
              <p:spPr bwMode="auto">
                <a:xfrm>
                  <a:off x="4737" y="631"/>
                  <a:ext cx="16" cy="10"/>
                </a:xfrm>
                <a:custGeom>
                  <a:avLst/>
                  <a:gdLst>
                    <a:gd name="T0" fmla="*/ 0 w 66"/>
                    <a:gd name="T1" fmla="*/ 0 h 29"/>
                    <a:gd name="T2" fmla="*/ 0 w 66"/>
                    <a:gd name="T3" fmla="*/ 0 h 29"/>
                    <a:gd name="T4" fmla="*/ 0 w 66"/>
                    <a:gd name="T5" fmla="*/ 0 h 29"/>
                    <a:gd name="T6" fmla="*/ 0 w 66"/>
                    <a:gd name="T7" fmla="*/ 0 h 29"/>
                    <a:gd name="T8" fmla="*/ 0 w 66"/>
                    <a:gd name="T9" fmla="*/ 0 h 29"/>
                    <a:gd name="T10" fmla="*/ 0 w 66"/>
                    <a:gd name="T11" fmla="*/ 0 h 29"/>
                    <a:gd name="T12" fmla="*/ 0 w 66"/>
                    <a:gd name="T13" fmla="*/ 0 h 29"/>
                    <a:gd name="T14" fmla="*/ 0 w 66"/>
                    <a:gd name="T15" fmla="*/ 0 h 29"/>
                    <a:gd name="T16" fmla="*/ 0 w 66"/>
                    <a:gd name="T17" fmla="*/ 0 h 29"/>
                    <a:gd name="T18" fmla="*/ 0 w 66"/>
                    <a:gd name="T19" fmla="*/ 0 h 29"/>
                    <a:gd name="T20" fmla="*/ 0 w 66"/>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29"/>
                    <a:gd name="T35" fmla="*/ 66 w 6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29">
                      <a:moveTo>
                        <a:pt x="0" y="23"/>
                      </a:moveTo>
                      <a:lnTo>
                        <a:pt x="9" y="16"/>
                      </a:lnTo>
                      <a:lnTo>
                        <a:pt x="20" y="10"/>
                      </a:lnTo>
                      <a:lnTo>
                        <a:pt x="45" y="0"/>
                      </a:lnTo>
                      <a:lnTo>
                        <a:pt x="65" y="5"/>
                      </a:lnTo>
                      <a:lnTo>
                        <a:pt x="66" y="13"/>
                      </a:lnTo>
                      <a:lnTo>
                        <a:pt x="58" y="20"/>
                      </a:lnTo>
                      <a:lnTo>
                        <a:pt x="9" y="28"/>
                      </a:lnTo>
                      <a:lnTo>
                        <a:pt x="1" y="29"/>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74" name="Freeform 195"/>
                <p:cNvSpPr>
                  <a:spLocks/>
                </p:cNvSpPr>
                <p:nvPr/>
              </p:nvSpPr>
              <p:spPr bwMode="auto">
                <a:xfrm>
                  <a:off x="4769" y="611"/>
                  <a:ext cx="29" cy="14"/>
                </a:xfrm>
                <a:custGeom>
                  <a:avLst/>
                  <a:gdLst>
                    <a:gd name="T0" fmla="*/ 0 w 118"/>
                    <a:gd name="T1" fmla="*/ 0 h 43"/>
                    <a:gd name="T2" fmla="*/ 0 w 118"/>
                    <a:gd name="T3" fmla="*/ 0 h 43"/>
                    <a:gd name="T4" fmla="*/ 0 w 118"/>
                    <a:gd name="T5" fmla="*/ 0 h 43"/>
                    <a:gd name="T6" fmla="*/ 0 w 118"/>
                    <a:gd name="T7" fmla="*/ 0 h 43"/>
                    <a:gd name="T8" fmla="*/ 0 w 118"/>
                    <a:gd name="T9" fmla="*/ 0 h 43"/>
                    <a:gd name="T10" fmla="*/ 0 w 118"/>
                    <a:gd name="T11" fmla="*/ 0 h 43"/>
                    <a:gd name="T12" fmla="*/ 0 w 118"/>
                    <a:gd name="T13" fmla="*/ 0 h 43"/>
                    <a:gd name="T14" fmla="*/ 0 w 118"/>
                    <a:gd name="T15" fmla="*/ 0 h 43"/>
                    <a:gd name="T16" fmla="*/ 0 w 118"/>
                    <a:gd name="T17" fmla="*/ 0 h 43"/>
                    <a:gd name="T18" fmla="*/ 0 w 118"/>
                    <a:gd name="T19" fmla="*/ 0 h 43"/>
                    <a:gd name="T20" fmla="*/ 0 w 118"/>
                    <a:gd name="T21" fmla="*/ 0 h 43"/>
                    <a:gd name="T22" fmla="*/ 0 w 118"/>
                    <a:gd name="T23" fmla="*/ 0 h 43"/>
                    <a:gd name="T24" fmla="*/ 0 w 118"/>
                    <a:gd name="T25" fmla="*/ 0 h 43"/>
                    <a:gd name="T26" fmla="*/ 0 w 118"/>
                    <a:gd name="T27" fmla="*/ 0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
                    <a:gd name="T43" fmla="*/ 0 h 43"/>
                    <a:gd name="T44" fmla="*/ 118 w 118"/>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 h="43">
                      <a:moveTo>
                        <a:pt x="0" y="37"/>
                      </a:moveTo>
                      <a:lnTo>
                        <a:pt x="16" y="21"/>
                      </a:lnTo>
                      <a:lnTo>
                        <a:pt x="24" y="14"/>
                      </a:lnTo>
                      <a:lnTo>
                        <a:pt x="36" y="9"/>
                      </a:lnTo>
                      <a:lnTo>
                        <a:pt x="77" y="0"/>
                      </a:lnTo>
                      <a:lnTo>
                        <a:pt x="113" y="9"/>
                      </a:lnTo>
                      <a:lnTo>
                        <a:pt x="118" y="14"/>
                      </a:lnTo>
                      <a:lnTo>
                        <a:pt x="113" y="18"/>
                      </a:lnTo>
                      <a:lnTo>
                        <a:pt x="77" y="18"/>
                      </a:lnTo>
                      <a:lnTo>
                        <a:pt x="45" y="26"/>
                      </a:lnTo>
                      <a:lnTo>
                        <a:pt x="9" y="43"/>
                      </a:lnTo>
                      <a:lnTo>
                        <a:pt x="1" y="43"/>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75" name="Freeform 196"/>
                <p:cNvSpPr>
                  <a:spLocks/>
                </p:cNvSpPr>
                <p:nvPr/>
              </p:nvSpPr>
              <p:spPr bwMode="auto">
                <a:xfrm>
                  <a:off x="4841" y="801"/>
                  <a:ext cx="143" cy="34"/>
                </a:xfrm>
                <a:custGeom>
                  <a:avLst/>
                  <a:gdLst>
                    <a:gd name="T0" fmla="*/ 0 w 572"/>
                    <a:gd name="T1" fmla="*/ 0 h 103"/>
                    <a:gd name="T2" fmla="*/ 0 w 572"/>
                    <a:gd name="T3" fmla="*/ 0 h 103"/>
                    <a:gd name="T4" fmla="*/ 0 w 572"/>
                    <a:gd name="T5" fmla="*/ 0 h 103"/>
                    <a:gd name="T6" fmla="*/ 0 w 572"/>
                    <a:gd name="T7" fmla="*/ 0 h 103"/>
                    <a:gd name="T8" fmla="*/ 0 w 572"/>
                    <a:gd name="T9" fmla="*/ 0 h 103"/>
                    <a:gd name="T10" fmla="*/ 0 w 572"/>
                    <a:gd name="T11" fmla="*/ 0 h 103"/>
                    <a:gd name="T12" fmla="*/ 0 w 572"/>
                    <a:gd name="T13" fmla="*/ 0 h 103"/>
                    <a:gd name="T14" fmla="*/ 0 w 572"/>
                    <a:gd name="T15" fmla="*/ 0 h 103"/>
                    <a:gd name="T16" fmla="*/ 0 w 572"/>
                    <a:gd name="T17" fmla="*/ 0 h 103"/>
                    <a:gd name="T18" fmla="*/ 0 w 572"/>
                    <a:gd name="T19" fmla="*/ 0 h 103"/>
                    <a:gd name="T20" fmla="*/ 0 w 572"/>
                    <a:gd name="T21" fmla="*/ 0 h 103"/>
                    <a:gd name="T22" fmla="*/ 0 w 572"/>
                    <a:gd name="T23" fmla="*/ 0 h 103"/>
                    <a:gd name="T24" fmla="*/ 0 w 572"/>
                    <a:gd name="T25" fmla="*/ 0 h 103"/>
                    <a:gd name="T26" fmla="*/ 0 w 572"/>
                    <a:gd name="T27" fmla="*/ 0 h 103"/>
                    <a:gd name="T28" fmla="*/ 0 w 572"/>
                    <a:gd name="T29" fmla="*/ 0 h 103"/>
                    <a:gd name="T30" fmla="*/ 0 w 572"/>
                    <a:gd name="T31" fmla="*/ 0 h 103"/>
                    <a:gd name="T32" fmla="*/ 0 w 572"/>
                    <a:gd name="T33" fmla="*/ 0 h 103"/>
                    <a:gd name="T34" fmla="*/ 0 w 572"/>
                    <a:gd name="T35" fmla="*/ 0 h 103"/>
                    <a:gd name="T36" fmla="*/ 0 w 572"/>
                    <a:gd name="T37" fmla="*/ 0 h 103"/>
                    <a:gd name="T38" fmla="*/ 0 w 572"/>
                    <a:gd name="T39" fmla="*/ 0 h 103"/>
                    <a:gd name="T40" fmla="*/ 0 w 572"/>
                    <a:gd name="T41" fmla="*/ 0 h 103"/>
                    <a:gd name="T42" fmla="*/ 0 w 572"/>
                    <a:gd name="T43" fmla="*/ 0 h 1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2"/>
                    <a:gd name="T67" fmla="*/ 0 h 103"/>
                    <a:gd name="T68" fmla="*/ 572 w 572"/>
                    <a:gd name="T69" fmla="*/ 103 h 1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2" h="103">
                      <a:moveTo>
                        <a:pt x="7" y="0"/>
                      </a:moveTo>
                      <a:lnTo>
                        <a:pt x="81" y="7"/>
                      </a:lnTo>
                      <a:lnTo>
                        <a:pt x="156" y="20"/>
                      </a:lnTo>
                      <a:lnTo>
                        <a:pt x="245" y="32"/>
                      </a:lnTo>
                      <a:lnTo>
                        <a:pt x="323" y="37"/>
                      </a:lnTo>
                      <a:lnTo>
                        <a:pt x="490" y="56"/>
                      </a:lnTo>
                      <a:lnTo>
                        <a:pt x="541" y="68"/>
                      </a:lnTo>
                      <a:lnTo>
                        <a:pt x="566" y="84"/>
                      </a:lnTo>
                      <a:lnTo>
                        <a:pt x="572" y="98"/>
                      </a:lnTo>
                      <a:lnTo>
                        <a:pt x="564" y="103"/>
                      </a:lnTo>
                      <a:lnTo>
                        <a:pt x="553" y="102"/>
                      </a:lnTo>
                      <a:lnTo>
                        <a:pt x="532" y="98"/>
                      </a:lnTo>
                      <a:lnTo>
                        <a:pt x="480" y="86"/>
                      </a:lnTo>
                      <a:lnTo>
                        <a:pt x="392" y="70"/>
                      </a:lnTo>
                      <a:lnTo>
                        <a:pt x="316" y="57"/>
                      </a:lnTo>
                      <a:lnTo>
                        <a:pt x="241" y="45"/>
                      </a:lnTo>
                      <a:lnTo>
                        <a:pt x="152" y="31"/>
                      </a:lnTo>
                      <a:lnTo>
                        <a:pt x="80" y="17"/>
                      </a:lnTo>
                      <a:lnTo>
                        <a:pt x="7" y="10"/>
                      </a:lnTo>
                      <a:lnTo>
                        <a:pt x="0" y="5"/>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76" name="Freeform 197"/>
                <p:cNvSpPr>
                  <a:spLocks/>
                </p:cNvSpPr>
                <p:nvPr/>
              </p:nvSpPr>
              <p:spPr bwMode="auto">
                <a:xfrm>
                  <a:off x="4810" y="799"/>
                  <a:ext cx="25" cy="13"/>
                </a:xfrm>
                <a:custGeom>
                  <a:avLst/>
                  <a:gdLst>
                    <a:gd name="T0" fmla="*/ 0 w 100"/>
                    <a:gd name="T1" fmla="*/ 0 h 37"/>
                    <a:gd name="T2" fmla="*/ 0 w 100"/>
                    <a:gd name="T3" fmla="*/ 0 h 37"/>
                    <a:gd name="T4" fmla="*/ 0 w 100"/>
                    <a:gd name="T5" fmla="*/ 0 h 37"/>
                    <a:gd name="T6" fmla="*/ 0 w 100"/>
                    <a:gd name="T7" fmla="*/ 0 h 37"/>
                    <a:gd name="T8" fmla="*/ 0 w 100"/>
                    <a:gd name="T9" fmla="*/ 0 h 37"/>
                    <a:gd name="T10" fmla="*/ 0 w 100"/>
                    <a:gd name="T11" fmla="*/ 0 h 37"/>
                    <a:gd name="T12" fmla="*/ 0 w 100"/>
                    <a:gd name="T13" fmla="*/ 0 h 37"/>
                    <a:gd name="T14" fmla="*/ 0 w 100"/>
                    <a:gd name="T15" fmla="*/ 0 h 37"/>
                    <a:gd name="T16" fmla="*/ 0 w 100"/>
                    <a:gd name="T17" fmla="*/ 0 h 37"/>
                    <a:gd name="T18" fmla="*/ 0 w 100"/>
                    <a:gd name="T19" fmla="*/ 0 h 37"/>
                    <a:gd name="T20" fmla="*/ 0 w 100"/>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37"/>
                    <a:gd name="T35" fmla="*/ 100 w 100"/>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37">
                      <a:moveTo>
                        <a:pt x="95" y="10"/>
                      </a:moveTo>
                      <a:lnTo>
                        <a:pt x="55" y="19"/>
                      </a:lnTo>
                      <a:lnTo>
                        <a:pt x="37" y="28"/>
                      </a:lnTo>
                      <a:lnTo>
                        <a:pt x="17" y="37"/>
                      </a:lnTo>
                      <a:lnTo>
                        <a:pt x="0" y="32"/>
                      </a:lnTo>
                      <a:lnTo>
                        <a:pt x="5" y="19"/>
                      </a:lnTo>
                      <a:lnTo>
                        <a:pt x="49" y="5"/>
                      </a:lnTo>
                      <a:lnTo>
                        <a:pt x="95" y="0"/>
                      </a:lnTo>
                      <a:lnTo>
                        <a:pt x="100" y="5"/>
                      </a:lnTo>
                      <a:lnTo>
                        <a:pt x="9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77" name="Freeform 198"/>
                <p:cNvSpPr>
                  <a:spLocks/>
                </p:cNvSpPr>
                <p:nvPr/>
              </p:nvSpPr>
              <p:spPr bwMode="auto">
                <a:xfrm>
                  <a:off x="4819" y="816"/>
                  <a:ext cx="139" cy="37"/>
                </a:xfrm>
                <a:custGeom>
                  <a:avLst/>
                  <a:gdLst>
                    <a:gd name="T0" fmla="*/ 0 w 553"/>
                    <a:gd name="T1" fmla="*/ 0 h 112"/>
                    <a:gd name="T2" fmla="*/ 0 w 553"/>
                    <a:gd name="T3" fmla="*/ 0 h 112"/>
                    <a:gd name="T4" fmla="*/ 0 w 553"/>
                    <a:gd name="T5" fmla="*/ 0 h 112"/>
                    <a:gd name="T6" fmla="*/ 0 w 553"/>
                    <a:gd name="T7" fmla="*/ 0 h 112"/>
                    <a:gd name="T8" fmla="*/ 0 w 553"/>
                    <a:gd name="T9" fmla="*/ 0 h 112"/>
                    <a:gd name="T10" fmla="*/ 0 w 553"/>
                    <a:gd name="T11" fmla="*/ 0 h 112"/>
                    <a:gd name="T12" fmla="*/ 0 w 553"/>
                    <a:gd name="T13" fmla="*/ 0 h 112"/>
                    <a:gd name="T14" fmla="*/ 0 w 553"/>
                    <a:gd name="T15" fmla="*/ 0 h 112"/>
                    <a:gd name="T16" fmla="*/ 0 w 553"/>
                    <a:gd name="T17" fmla="*/ 0 h 112"/>
                    <a:gd name="T18" fmla="*/ 0 w 553"/>
                    <a:gd name="T19" fmla="*/ 0 h 112"/>
                    <a:gd name="T20" fmla="*/ 0 w 553"/>
                    <a:gd name="T21" fmla="*/ 0 h 112"/>
                    <a:gd name="T22" fmla="*/ 0 w 553"/>
                    <a:gd name="T23" fmla="*/ 0 h 112"/>
                    <a:gd name="T24" fmla="*/ 0 w 553"/>
                    <a:gd name="T25" fmla="*/ 0 h 112"/>
                    <a:gd name="T26" fmla="*/ 0 w 553"/>
                    <a:gd name="T27" fmla="*/ 0 h 112"/>
                    <a:gd name="T28" fmla="*/ 0 w 553"/>
                    <a:gd name="T29" fmla="*/ 0 h 112"/>
                    <a:gd name="T30" fmla="*/ 0 w 553"/>
                    <a:gd name="T31" fmla="*/ 0 h 112"/>
                    <a:gd name="T32" fmla="*/ 0 w 553"/>
                    <a:gd name="T33" fmla="*/ 0 h 112"/>
                    <a:gd name="T34" fmla="*/ 0 w 553"/>
                    <a:gd name="T35" fmla="*/ 0 h 112"/>
                    <a:gd name="T36" fmla="*/ 0 w 553"/>
                    <a:gd name="T37" fmla="*/ 0 h 112"/>
                    <a:gd name="T38" fmla="*/ 0 w 553"/>
                    <a:gd name="T39" fmla="*/ 0 h 112"/>
                    <a:gd name="T40" fmla="*/ 0 w 553"/>
                    <a:gd name="T41" fmla="*/ 0 h 112"/>
                    <a:gd name="T42" fmla="*/ 0 w 553"/>
                    <a:gd name="T43" fmla="*/ 0 h 112"/>
                    <a:gd name="T44" fmla="*/ 0 w 553"/>
                    <a:gd name="T45" fmla="*/ 0 h 1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3"/>
                    <a:gd name="T70" fmla="*/ 0 h 112"/>
                    <a:gd name="T71" fmla="*/ 553 w 553"/>
                    <a:gd name="T72" fmla="*/ 112 h 1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3" h="112">
                      <a:moveTo>
                        <a:pt x="6" y="0"/>
                      </a:moveTo>
                      <a:lnTo>
                        <a:pt x="135" y="12"/>
                      </a:lnTo>
                      <a:lnTo>
                        <a:pt x="196" y="25"/>
                      </a:lnTo>
                      <a:lnTo>
                        <a:pt x="265" y="41"/>
                      </a:lnTo>
                      <a:lnTo>
                        <a:pt x="335" y="54"/>
                      </a:lnTo>
                      <a:lnTo>
                        <a:pt x="392" y="66"/>
                      </a:lnTo>
                      <a:lnTo>
                        <a:pt x="450" y="76"/>
                      </a:lnTo>
                      <a:lnTo>
                        <a:pt x="518" y="89"/>
                      </a:lnTo>
                      <a:lnTo>
                        <a:pt x="550" y="102"/>
                      </a:lnTo>
                      <a:lnTo>
                        <a:pt x="553" y="108"/>
                      </a:lnTo>
                      <a:lnTo>
                        <a:pt x="546" y="112"/>
                      </a:lnTo>
                      <a:lnTo>
                        <a:pt x="513" y="112"/>
                      </a:lnTo>
                      <a:lnTo>
                        <a:pt x="444" y="98"/>
                      </a:lnTo>
                      <a:lnTo>
                        <a:pt x="386" y="86"/>
                      </a:lnTo>
                      <a:lnTo>
                        <a:pt x="328" y="73"/>
                      </a:lnTo>
                      <a:lnTo>
                        <a:pt x="259" y="59"/>
                      </a:lnTo>
                      <a:lnTo>
                        <a:pt x="191" y="42"/>
                      </a:lnTo>
                      <a:lnTo>
                        <a:pt x="133" y="25"/>
                      </a:lnTo>
                      <a:lnTo>
                        <a:pt x="74" y="14"/>
                      </a:lnTo>
                      <a:lnTo>
                        <a:pt x="6" y="9"/>
                      </a:lnTo>
                      <a:lnTo>
                        <a:pt x="0" y="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78" name="Freeform 199"/>
                <p:cNvSpPr>
                  <a:spLocks/>
                </p:cNvSpPr>
                <p:nvPr/>
              </p:nvSpPr>
              <p:spPr bwMode="auto">
                <a:xfrm>
                  <a:off x="4814" y="819"/>
                  <a:ext cx="40" cy="110"/>
                </a:xfrm>
                <a:custGeom>
                  <a:avLst/>
                  <a:gdLst>
                    <a:gd name="T0" fmla="*/ 0 w 157"/>
                    <a:gd name="T1" fmla="*/ 0 h 331"/>
                    <a:gd name="T2" fmla="*/ 0 w 157"/>
                    <a:gd name="T3" fmla="*/ 0 h 331"/>
                    <a:gd name="T4" fmla="*/ 0 w 157"/>
                    <a:gd name="T5" fmla="*/ 0 h 331"/>
                    <a:gd name="T6" fmla="*/ 0 w 157"/>
                    <a:gd name="T7" fmla="*/ 0 h 331"/>
                    <a:gd name="T8" fmla="*/ 0 w 157"/>
                    <a:gd name="T9" fmla="*/ 0 h 331"/>
                    <a:gd name="T10" fmla="*/ 0 w 157"/>
                    <a:gd name="T11" fmla="*/ 0 h 331"/>
                    <a:gd name="T12" fmla="*/ 0 w 157"/>
                    <a:gd name="T13" fmla="*/ 0 h 331"/>
                    <a:gd name="T14" fmla="*/ 0 w 157"/>
                    <a:gd name="T15" fmla="*/ 0 h 331"/>
                    <a:gd name="T16" fmla="*/ 0 w 157"/>
                    <a:gd name="T17" fmla="*/ 0 h 331"/>
                    <a:gd name="T18" fmla="*/ 0 w 157"/>
                    <a:gd name="T19" fmla="*/ 0 h 331"/>
                    <a:gd name="T20" fmla="*/ 0 w 157"/>
                    <a:gd name="T21" fmla="*/ 0 h 331"/>
                    <a:gd name="T22" fmla="*/ 0 w 157"/>
                    <a:gd name="T23" fmla="*/ 0 h 331"/>
                    <a:gd name="T24" fmla="*/ 0 w 157"/>
                    <a:gd name="T25" fmla="*/ 0 h 331"/>
                    <a:gd name="T26" fmla="*/ 0 w 157"/>
                    <a:gd name="T27" fmla="*/ 0 h 331"/>
                    <a:gd name="T28" fmla="*/ 0 w 157"/>
                    <a:gd name="T29" fmla="*/ 0 h 331"/>
                    <a:gd name="T30" fmla="*/ 0 w 157"/>
                    <a:gd name="T31" fmla="*/ 0 h 331"/>
                    <a:gd name="T32" fmla="*/ 0 w 157"/>
                    <a:gd name="T33" fmla="*/ 0 h 331"/>
                    <a:gd name="T34" fmla="*/ 0 w 157"/>
                    <a:gd name="T35" fmla="*/ 0 h 331"/>
                    <a:gd name="T36" fmla="*/ 0 w 157"/>
                    <a:gd name="T37" fmla="*/ 0 h 331"/>
                    <a:gd name="T38" fmla="*/ 0 w 157"/>
                    <a:gd name="T39" fmla="*/ 0 h 331"/>
                    <a:gd name="T40" fmla="*/ 0 w 157"/>
                    <a:gd name="T41" fmla="*/ 0 h 3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331"/>
                    <a:gd name="T65" fmla="*/ 157 w 157"/>
                    <a:gd name="T66" fmla="*/ 331 h 3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331">
                      <a:moveTo>
                        <a:pt x="10" y="2"/>
                      </a:moveTo>
                      <a:lnTo>
                        <a:pt x="34" y="38"/>
                      </a:lnTo>
                      <a:lnTo>
                        <a:pt x="52" y="70"/>
                      </a:lnTo>
                      <a:lnTo>
                        <a:pt x="79" y="143"/>
                      </a:lnTo>
                      <a:lnTo>
                        <a:pt x="95" y="191"/>
                      </a:lnTo>
                      <a:lnTo>
                        <a:pt x="114" y="231"/>
                      </a:lnTo>
                      <a:lnTo>
                        <a:pt x="134" y="272"/>
                      </a:lnTo>
                      <a:lnTo>
                        <a:pt x="157" y="319"/>
                      </a:lnTo>
                      <a:lnTo>
                        <a:pt x="149" y="331"/>
                      </a:lnTo>
                      <a:lnTo>
                        <a:pt x="134" y="324"/>
                      </a:lnTo>
                      <a:lnTo>
                        <a:pt x="110" y="277"/>
                      </a:lnTo>
                      <a:lnTo>
                        <a:pt x="87" y="236"/>
                      </a:lnTo>
                      <a:lnTo>
                        <a:pt x="68" y="197"/>
                      </a:lnTo>
                      <a:lnTo>
                        <a:pt x="49" y="149"/>
                      </a:lnTo>
                      <a:lnTo>
                        <a:pt x="32" y="75"/>
                      </a:lnTo>
                      <a:lnTo>
                        <a:pt x="21" y="42"/>
                      </a:lnTo>
                      <a:lnTo>
                        <a:pt x="12" y="24"/>
                      </a:lnTo>
                      <a:lnTo>
                        <a:pt x="0" y="6"/>
                      </a:lnTo>
                      <a:lnTo>
                        <a:pt x="2" y="0"/>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79" name="Freeform 200"/>
                <p:cNvSpPr>
                  <a:spLocks/>
                </p:cNvSpPr>
                <p:nvPr/>
              </p:nvSpPr>
              <p:spPr bwMode="auto">
                <a:xfrm>
                  <a:off x="4850" y="924"/>
                  <a:ext cx="116" cy="52"/>
                </a:xfrm>
                <a:custGeom>
                  <a:avLst/>
                  <a:gdLst>
                    <a:gd name="T0" fmla="*/ 0 w 464"/>
                    <a:gd name="T1" fmla="*/ 0 h 155"/>
                    <a:gd name="T2" fmla="*/ 0 w 464"/>
                    <a:gd name="T3" fmla="*/ 0 h 155"/>
                    <a:gd name="T4" fmla="*/ 0 w 464"/>
                    <a:gd name="T5" fmla="*/ 0 h 155"/>
                    <a:gd name="T6" fmla="*/ 0 w 464"/>
                    <a:gd name="T7" fmla="*/ 0 h 155"/>
                    <a:gd name="T8" fmla="*/ 0 w 464"/>
                    <a:gd name="T9" fmla="*/ 0 h 155"/>
                    <a:gd name="T10" fmla="*/ 0 w 464"/>
                    <a:gd name="T11" fmla="*/ 0 h 155"/>
                    <a:gd name="T12" fmla="*/ 0 w 464"/>
                    <a:gd name="T13" fmla="*/ 0 h 155"/>
                    <a:gd name="T14" fmla="*/ 0 w 464"/>
                    <a:gd name="T15" fmla="*/ 0 h 155"/>
                    <a:gd name="T16" fmla="*/ 0 w 464"/>
                    <a:gd name="T17" fmla="*/ 0 h 155"/>
                    <a:gd name="T18" fmla="*/ 0 w 464"/>
                    <a:gd name="T19" fmla="*/ 0 h 155"/>
                    <a:gd name="T20" fmla="*/ 0 w 464"/>
                    <a:gd name="T21" fmla="*/ 0 h 155"/>
                    <a:gd name="T22" fmla="*/ 0 w 464"/>
                    <a:gd name="T23" fmla="*/ 0 h 155"/>
                    <a:gd name="T24" fmla="*/ 0 w 464"/>
                    <a:gd name="T25" fmla="*/ 0 h 155"/>
                    <a:gd name="T26" fmla="*/ 0 w 464"/>
                    <a:gd name="T27" fmla="*/ 0 h 155"/>
                    <a:gd name="T28" fmla="*/ 0 w 464"/>
                    <a:gd name="T29" fmla="*/ 0 h 155"/>
                    <a:gd name="T30" fmla="*/ 0 w 464"/>
                    <a:gd name="T31" fmla="*/ 0 h 155"/>
                    <a:gd name="T32" fmla="*/ 0 w 464"/>
                    <a:gd name="T33" fmla="*/ 0 h 155"/>
                    <a:gd name="T34" fmla="*/ 0 w 464"/>
                    <a:gd name="T35" fmla="*/ 0 h 155"/>
                    <a:gd name="T36" fmla="*/ 0 w 464"/>
                    <a:gd name="T37" fmla="*/ 0 h 155"/>
                    <a:gd name="T38" fmla="*/ 0 w 464"/>
                    <a:gd name="T39" fmla="*/ 0 h 155"/>
                    <a:gd name="T40" fmla="*/ 0 w 464"/>
                    <a:gd name="T41" fmla="*/ 0 h 155"/>
                    <a:gd name="T42" fmla="*/ 0 w 464"/>
                    <a:gd name="T43" fmla="*/ 0 h 155"/>
                    <a:gd name="T44" fmla="*/ 0 w 464"/>
                    <a:gd name="T45" fmla="*/ 0 h 155"/>
                    <a:gd name="T46" fmla="*/ 0 w 464"/>
                    <a:gd name="T47" fmla="*/ 0 h 155"/>
                    <a:gd name="T48" fmla="*/ 0 w 464"/>
                    <a:gd name="T49" fmla="*/ 0 h 155"/>
                    <a:gd name="T50" fmla="*/ 0 w 464"/>
                    <a:gd name="T51" fmla="*/ 0 h 155"/>
                    <a:gd name="T52" fmla="*/ 0 w 464"/>
                    <a:gd name="T53" fmla="*/ 0 h 1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64"/>
                    <a:gd name="T82" fmla="*/ 0 h 155"/>
                    <a:gd name="T83" fmla="*/ 464 w 464"/>
                    <a:gd name="T84" fmla="*/ 155 h 1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64" h="155">
                      <a:moveTo>
                        <a:pt x="17" y="0"/>
                      </a:moveTo>
                      <a:lnTo>
                        <a:pt x="101" y="25"/>
                      </a:lnTo>
                      <a:lnTo>
                        <a:pt x="137" y="39"/>
                      </a:lnTo>
                      <a:lnTo>
                        <a:pt x="175" y="52"/>
                      </a:lnTo>
                      <a:lnTo>
                        <a:pt x="214" y="65"/>
                      </a:lnTo>
                      <a:lnTo>
                        <a:pt x="250" y="79"/>
                      </a:lnTo>
                      <a:lnTo>
                        <a:pt x="283" y="92"/>
                      </a:lnTo>
                      <a:lnTo>
                        <a:pt x="315" y="104"/>
                      </a:lnTo>
                      <a:lnTo>
                        <a:pt x="347" y="115"/>
                      </a:lnTo>
                      <a:lnTo>
                        <a:pt x="381" y="126"/>
                      </a:lnTo>
                      <a:lnTo>
                        <a:pt x="419" y="137"/>
                      </a:lnTo>
                      <a:lnTo>
                        <a:pt x="460" y="147"/>
                      </a:lnTo>
                      <a:lnTo>
                        <a:pt x="464" y="152"/>
                      </a:lnTo>
                      <a:lnTo>
                        <a:pt x="457" y="155"/>
                      </a:lnTo>
                      <a:lnTo>
                        <a:pt x="377" y="136"/>
                      </a:lnTo>
                      <a:lnTo>
                        <a:pt x="307" y="119"/>
                      </a:lnTo>
                      <a:lnTo>
                        <a:pt x="274" y="109"/>
                      </a:lnTo>
                      <a:lnTo>
                        <a:pt x="239" y="98"/>
                      </a:lnTo>
                      <a:lnTo>
                        <a:pt x="203" y="86"/>
                      </a:lnTo>
                      <a:lnTo>
                        <a:pt x="163" y="72"/>
                      </a:lnTo>
                      <a:lnTo>
                        <a:pt x="88" y="44"/>
                      </a:lnTo>
                      <a:lnTo>
                        <a:pt x="52" y="31"/>
                      </a:lnTo>
                      <a:lnTo>
                        <a:pt x="12" y="24"/>
                      </a:lnTo>
                      <a:lnTo>
                        <a:pt x="0" y="9"/>
                      </a:lnTo>
                      <a:lnTo>
                        <a:pt x="5" y="2"/>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80" name="Freeform 201"/>
                <p:cNvSpPr>
                  <a:spLocks/>
                </p:cNvSpPr>
                <p:nvPr/>
              </p:nvSpPr>
              <p:spPr bwMode="auto">
                <a:xfrm>
                  <a:off x="4869" y="934"/>
                  <a:ext cx="8" cy="26"/>
                </a:xfrm>
                <a:custGeom>
                  <a:avLst/>
                  <a:gdLst>
                    <a:gd name="T0" fmla="*/ 0 w 31"/>
                    <a:gd name="T1" fmla="*/ 0 h 78"/>
                    <a:gd name="T2" fmla="*/ 0 w 31"/>
                    <a:gd name="T3" fmla="*/ 0 h 78"/>
                    <a:gd name="T4" fmla="*/ 0 w 31"/>
                    <a:gd name="T5" fmla="*/ 0 h 78"/>
                    <a:gd name="T6" fmla="*/ 0 w 31"/>
                    <a:gd name="T7" fmla="*/ 0 h 78"/>
                    <a:gd name="T8" fmla="*/ 0 w 31"/>
                    <a:gd name="T9" fmla="*/ 0 h 78"/>
                    <a:gd name="T10" fmla="*/ 0 w 31"/>
                    <a:gd name="T11" fmla="*/ 0 h 78"/>
                    <a:gd name="T12" fmla="*/ 0 w 31"/>
                    <a:gd name="T13" fmla="*/ 0 h 78"/>
                    <a:gd name="T14" fmla="*/ 0 w 31"/>
                    <a:gd name="T15" fmla="*/ 0 h 78"/>
                    <a:gd name="T16" fmla="*/ 0 w 31"/>
                    <a:gd name="T17" fmla="*/ 0 h 78"/>
                    <a:gd name="T18" fmla="*/ 0 w 31"/>
                    <a:gd name="T19" fmla="*/ 0 h 78"/>
                    <a:gd name="T20" fmla="*/ 0 w 31"/>
                    <a:gd name="T21" fmla="*/ 0 h 78"/>
                    <a:gd name="T22" fmla="*/ 0 w 31"/>
                    <a:gd name="T23" fmla="*/ 0 h 78"/>
                    <a:gd name="T24" fmla="*/ 0 w 31"/>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78"/>
                    <a:gd name="T41" fmla="*/ 31 w 31"/>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78">
                      <a:moveTo>
                        <a:pt x="27" y="7"/>
                      </a:moveTo>
                      <a:lnTo>
                        <a:pt x="31" y="36"/>
                      </a:lnTo>
                      <a:lnTo>
                        <a:pt x="28" y="64"/>
                      </a:lnTo>
                      <a:lnTo>
                        <a:pt x="21" y="73"/>
                      </a:lnTo>
                      <a:lnTo>
                        <a:pt x="15" y="78"/>
                      </a:lnTo>
                      <a:lnTo>
                        <a:pt x="7" y="73"/>
                      </a:lnTo>
                      <a:lnTo>
                        <a:pt x="0" y="64"/>
                      </a:lnTo>
                      <a:lnTo>
                        <a:pt x="3" y="35"/>
                      </a:lnTo>
                      <a:lnTo>
                        <a:pt x="8" y="7"/>
                      </a:lnTo>
                      <a:lnTo>
                        <a:pt x="11" y="1"/>
                      </a:lnTo>
                      <a:lnTo>
                        <a:pt x="17" y="0"/>
                      </a:lnTo>
                      <a:lnTo>
                        <a:pt x="2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81" name="Freeform 202"/>
                <p:cNvSpPr>
                  <a:spLocks/>
                </p:cNvSpPr>
                <p:nvPr/>
              </p:nvSpPr>
              <p:spPr bwMode="auto">
                <a:xfrm>
                  <a:off x="4998" y="975"/>
                  <a:ext cx="9" cy="23"/>
                </a:xfrm>
                <a:custGeom>
                  <a:avLst/>
                  <a:gdLst>
                    <a:gd name="T0" fmla="*/ 0 w 39"/>
                    <a:gd name="T1" fmla="*/ 0 h 68"/>
                    <a:gd name="T2" fmla="*/ 0 w 39"/>
                    <a:gd name="T3" fmla="*/ 0 h 68"/>
                    <a:gd name="T4" fmla="*/ 0 w 39"/>
                    <a:gd name="T5" fmla="*/ 0 h 68"/>
                    <a:gd name="T6" fmla="*/ 0 w 39"/>
                    <a:gd name="T7" fmla="*/ 0 h 68"/>
                    <a:gd name="T8" fmla="*/ 0 w 39"/>
                    <a:gd name="T9" fmla="*/ 0 h 68"/>
                    <a:gd name="T10" fmla="*/ 0 w 39"/>
                    <a:gd name="T11" fmla="*/ 0 h 68"/>
                    <a:gd name="T12" fmla="*/ 0 w 39"/>
                    <a:gd name="T13" fmla="*/ 0 h 68"/>
                    <a:gd name="T14" fmla="*/ 0 w 39"/>
                    <a:gd name="T15" fmla="*/ 0 h 68"/>
                    <a:gd name="T16" fmla="*/ 0 w 39"/>
                    <a:gd name="T17" fmla="*/ 0 h 68"/>
                    <a:gd name="T18" fmla="*/ 0 w 39"/>
                    <a:gd name="T19" fmla="*/ 0 h 68"/>
                    <a:gd name="T20" fmla="*/ 0 w 39"/>
                    <a:gd name="T21" fmla="*/ 0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68"/>
                    <a:gd name="T35" fmla="*/ 39 w 39"/>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68">
                      <a:moveTo>
                        <a:pt x="39" y="16"/>
                      </a:moveTo>
                      <a:lnTo>
                        <a:pt x="32" y="42"/>
                      </a:lnTo>
                      <a:lnTo>
                        <a:pt x="25" y="68"/>
                      </a:lnTo>
                      <a:lnTo>
                        <a:pt x="13" y="68"/>
                      </a:lnTo>
                      <a:lnTo>
                        <a:pt x="7" y="42"/>
                      </a:lnTo>
                      <a:lnTo>
                        <a:pt x="0" y="16"/>
                      </a:lnTo>
                      <a:lnTo>
                        <a:pt x="7" y="4"/>
                      </a:lnTo>
                      <a:lnTo>
                        <a:pt x="20" y="0"/>
                      </a:lnTo>
                      <a:lnTo>
                        <a:pt x="33" y="4"/>
                      </a:lnTo>
                      <a:lnTo>
                        <a:pt x="3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82" name="Freeform 203"/>
                <p:cNvSpPr>
                  <a:spLocks/>
                </p:cNvSpPr>
                <p:nvPr/>
              </p:nvSpPr>
              <p:spPr bwMode="auto">
                <a:xfrm>
                  <a:off x="5110" y="937"/>
                  <a:ext cx="8" cy="26"/>
                </a:xfrm>
                <a:custGeom>
                  <a:avLst/>
                  <a:gdLst>
                    <a:gd name="T0" fmla="*/ 0 w 33"/>
                    <a:gd name="T1" fmla="*/ 0 h 79"/>
                    <a:gd name="T2" fmla="*/ 0 w 33"/>
                    <a:gd name="T3" fmla="*/ 0 h 79"/>
                    <a:gd name="T4" fmla="*/ 0 w 33"/>
                    <a:gd name="T5" fmla="*/ 0 h 79"/>
                    <a:gd name="T6" fmla="*/ 0 w 33"/>
                    <a:gd name="T7" fmla="*/ 0 h 79"/>
                    <a:gd name="T8" fmla="*/ 0 w 33"/>
                    <a:gd name="T9" fmla="*/ 0 h 79"/>
                    <a:gd name="T10" fmla="*/ 0 w 33"/>
                    <a:gd name="T11" fmla="*/ 0 h 79"/>
                    <a:gd name="T12" fmla="*/ 0 w 33"/>
                    <a:gd name="T13" fmla="*/ 0 h 79"/>
                    <a:gd name="T14" fmla="*/ 0 w 33"/>
                    <a:gd name="T15" fmla="*/ 0 h 79"/>
                    <a:gd name="T16" fmla="*/ 0 w 33"/>
                    <a:gd name="T17" fmla="*/ 0 h 79"/>
                    <a:gd name="T18" fmla="*/ 0 w 33"/>
                    <a:gd name="T19" fmla="*/ 0 h 79"/>
                    <a:gd name="T20" fmla="*/ 0 w 33"/>
                    <a:gd name="T21" fmla="*/ 0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79"/>
                    <a:gd name="T35" fmla="*/ 33 w 33"/>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79">
                      <a:moveTo>
                        <a:pt x="20" y="6"/>
                      </a:moveTo>
                      <a:lnTo>
                        <a:pt x="29" y="23"/>
                      </a:lnTo>
                      <a:lnTo>
                        <a:pt x="33" y="56"/>
                      </a:lnTo>
                      <a:lnTo>
                        <a:pt x="28" y="79"/>
                      </a:lnTo>
                      <a:lnTo>
                        <a:pt x="16" y="79"/>
                      </a:lnTo>
                      <a:lnTo>
                        <a:pt x="6" y="60"/>
                      </a:lnTo>
                      <a:lnTo>
                        <a:pt x="0" y="23"/>
                      </a:lnTo>
                      <a:lnTo>
                        <a:pt x="3" y="8"/>
                      </a:lnTo>
                      <a:lnTo>
                        <a:pt x="11" y="0"/>
                      </a:lnTo>
                      <a:lnTo>
                        <a:pt x="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83" name="Freeform 204"/>
                <p:cNvSpPr>
                  <a:spLocks/>
                </p:cNvSpPr>
                <p:nvPr/>
              </p:nvSpPr>
              <p:spPr bwMode="auto">
                <a:xfrm>
                  <a:off x="4974" y="703"/>
                  <a:ext cx="67" cy="85"/>
                </a:xfrm>
                <a:custGeom>
                  <a:avLst/>
                  <a:gdLst>
                    <a:gd name="T0" fmla="*/ 0 w 267"/>
                    <a:gd name="T1" fmla="*/ 0 h 256"/>
                    <a:gd name="T2" fmla="*/ 0 w 267"/>
                    <a:gd name="T3" fmla="*/ 0 h 256"/>
                    <a:gd name="T4" fmla="*/ 0 w 267"/>
                    <a:gd name="T5" fmla="*/ 0 h 256"/>
                    <a:gd name="T6" fmla="*/ 0 w 267"/>
                    <a:gd name="T7" fmla="*/ 0 h 256"/>
                    <a:gd name="T8" fmla="*/ 0 w 267"/>
                    <a:gd name="T9" fmla="*/ 0 h 256"/>
                    <a:gd name="T10" fmla="*/ 0 w 267"/>
                    <a:gd name="T11" fmla="*/ 0 h 256"/>
                    <a:gd name="T12" fmla="*/ 0 w 267"/>
                    <a:gd name="T13" fmla="*/ 0 h 256"/>
                    <a:gd name="T14" fmla="*/ 0 w 267"/>
                    <a:gd name="T15" fmla="*/ 0 h 256"/>
                    <a:gd name="T16" fmla="*/ 0 w 267"/>
                    <a:gd name="T17" fmla="*/ 0 h 256"/>
                    <a:gd name="T18" fmla="*/ 0 w 267"/>
                    <a:gd name="T19" fmla="*/ 0 h 256"/>
                    <a:gd name="T20" fmla="*/ 0 w 267"/>
                    <a:gd name="T21" fmla="*/ 0 h 256"/>
                    <a:gd name="T22" fmla="*/ 0 w 267"/>
                    <a:gd name="T23" fmla="*/ 0 h 256"/>
                    <a:gd name="T24" fmla="*/ 0 w 267"/>
                    <a:gd name="T25" fmla="*/ 0 h 256"/>
                    <a:gd name="T26" fmla="*/ 0 w 267"/>
                    <a:gd name="T27" fmla="*/ 0 h 256"/>
                    <a:gd name="T28" fmla="*/ 0 w 267"/>
                    <a:gd name="T29" fmla="*/ 0 h 256"/>
                    <a:gd name="T30" fmla="*/ 0 w 267"/>
                    <a:gd name="T31" fmla="*/ 0 h 256"/>
                    <a:gd name="T32" fmla="*/ 0 w 267"/>
                    <a:gd name="T33" fmla="*/ 0 h 256"/>
                    <a:gd name="T34" fmla="*/ 0 w 267"/>
                    <a:gd name="T35" fmla="*/ 0 h 256"/>
                    <a:gd name="T36" fmla="*/ 0 w 267"/>
                    <a:gd name="T37" fmla="*/ 0 h 256"/>
                    <a:gd name="T38" fmla="*/ 0 w 267"/>
                    <a:gd name="T39" fmla="*/ 0 h 256"/>
                    <a:gd name="T40" fmla="*/ 0 w 267"/>
                    <a:gd name="T41" fmla="*/ 0 h 256"/>
                    <a:gd name="T42" fmla="*/ 0 w 267"/>
                    <a:gd name="T43" fmla="*/ 0 h 256"/>
                    <a:gd name="T44" fmla="*/ 0 w 267"/>
                    <a:gd name="T45" fmla="*/ 0 h 256"/>
                    <a:gd name="T46" fmla="*/ 0 w 267"/>
                    <a:gd name="T47" fmla="*/ 0 h 256"/>
                    <a:gd name="T48" fmla="*/ 0 w 267"/>
                    <a:gd name="T49" fmla="*/ 0 h 256"/>
                    <a:gd name="T50" fmla="*/ 0 w 267"/>
                    <a:gd name="T51" fmla="*/ 0 h 256"/>
                    <a:gd name="T52" fmla="*/ 0 w 267"/>
                    <a:gd name="T53" fmla="*/ 0 h 256"/>
                    <a:gd name="T54" fmla="*/ 0 w 267"/>
                    <a:gd name="T55" fmla="*/ 0 h 256"/>
                    <a:gd name="T56" fmla="*/ 0 w 267"/>
                    <a:gd name="T57" fmla="*/ 0 h 256"/>
                    <a:gd name="T58" fmla="*/ 0 w 267"/>
                    <a:gd name="T59" fmla="*/ 0 h 2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7"/>
                    <a:gd name="T91" fmla="*/ 0 h 256"/>
                    <a:gd name="T92" fmla="*/ 267 w 267"/>
                    <a:gd name="T93" fmla="*/ 256 h 2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7" h="256">
                      <a:moveTo>
                        <a:pt x="66" y="12"/>
                      </a:moveTo>
                      <a:lnTo>
                        <a:pt x="54" y="15"/>
                      </a:lnTo>
                      <a:lnTo>
                        <a:pt x="28" y="54"/>
                      </a:lnTo>
                      <a:lnTo>
                        <a:pt x="37" y="93"/>
                      </a:lnTo>
                      <a:lnTo>
                        <a:pt x="28" y="168"/>
                      </a:lnTo>
                      <a:lnTo>
                        <a:pt x="27" y="178"/>
                      </a:lnTo>
                      <a:lnTo>
                        <a:pt x="28" y="187"/>
                      </a:lnTo>
                      <a:lnTo>
                        <a:pt x="68" y="196"/>
                      </a:lnTo>
                      <a:lnTo>
                        <a:pt x="108" y="205"/>
                      </a:lnTo>
                      <a:lnTo>
                        <a:pt x="150" y="220"/>
                      </a:lnTo>
                      <a:lnTo>
                        <a:pt x="169" y="229"/>
                      </a:lnTo>
                      <a:lnTo>
                        <a:pt x="191" y="235"/>
                      </a:lnTo>
                      <a:lnTo>
                        <a:pt x="229" y="238"/>
                      </a:lnTo>
                      <a:lnTo>
                        <a:pt x="262" y="234"/>
                      </a:lnTo>
                      <a:lnTo>
                        <a:pt x="267" y="242"/>
                      </a:lnTo>
                      <a:lnTo>
                        <a:pt x="230" y="253"/>
                      </a:lnTo>
                      <a:lnTo>
                        <a:pt x="187" y="256"/>
                      </a:lnTo>
                      <a:lnTo>
                        <a:pt x="92" y="232"/>
                      </a:lnTo>
                      <a:lnTo>
                        <a:pt x="53" y="213"/>
                      </a:lnTo>
                      <a:lnTo>
                        <a:pt x="15" y="195"/>
                      </a:lnTo>
                      <a:lnTo>
                        <a:pt x="0" y="170"/>
                      </a:lnTo>
                      <a:lnTo>
                        <a:pt x="1" y="131"/>
                      </a:lnTo>
                      <a:lnTo>
                        <a:pt x="7" y="93"/>
                      </a:lnTo>
                      <a:lnTo>
                        <a:pt x="16" y="54"/>
                      </a:lnTo>
                      <a:lnTo>
                        <a:pt x="27" y="29"/>
                      </a:lnTo>
                      <a:lnTo>
                        <a:pt x="46" y="8"/>
                      </a:lnTo>
                      <a:lnTo>
                        <a:pt x="56" y="0"/>
                      </a:lnTo>
                      <a:lnTo>
                        <a:pt x="69" y="2"/>
                      </a:lnTo>
                      <a:lnTo>
                        <a:pt x="6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84" name="Freeform 205"/>
                <p:cNvSpPr>
                  <a:spLocks/>
                </p:cNvSpPr>
                <p:nvPr/>
              </p:nvSpPr>
              <p:spPr bwMode="auto">
                <a:xfrm>
                  <a:off x="5000" y="716"/>
                  <a:ext cx="74" cy="27"/>
                </a:xfrm>
                <a:custGeom>
                  <a:avLst/>
                  <a:gdLst>
                    <a:gd name="T0" fmla="*/ 0 w 297"/>
                    <a:gd name="T1" fmla="*/ 0 h 82"/>
                    <a:gd name="T2" fmla="*/ 0 w 297"/>
                    <a:gd name="T3" fmla="*/ 0 h 82"/>
                    <a:gd name="T4" fmla="*/ 0 w 297"/>
                    <a:gd name="T5" fmla="*/ 0 h 82"/>
                    <a:gd name="T6" fmla="*/ 0 w 297"/>
                    <a:gd name="T7" fmla="*/ 0 h 82"/>
                    <a:gd name="T8" fmla="*/ 0 w 297"/>
                    <a:gd name="T9" fmla="*/ 0 h 82"/>
                    <a:gd name="T10" fmla="*/ 0 w 297"/>
                    <a:gd name="T11" fmla="*/ 0 h 82"/>
                    <a:gd name="T12" fmla="*/ 0 w 297"/>
                    <a:gd name="T13" fmla="*/ 0 h 82"/>
                    <a:gd name="T14" fmla="*/ 0 w 297"/>
                    <a:gd name="T15" fmla="*/ 0 h 82"/>
                    <a:gd name="T16" fmla="*/ 0 w 297"/>
                    <a:gd name="T17" fmla="*/ 0 h 82"/>
                    <a:gd name="T18" fmla="*/ 0 w 297"/>
                    <a:gd name="T19" fmla="*/ 0 h 82"/>
                    <a:gd name="T20" fmla="*/ 0 w 297"/>
                    <a:gd name="T21" fmla="*/ 0 h 82"/>
                    <a:gd name="T22" fmla="*/ 0 w 297"/>
                    <a:gd name="T23" fmla="*/ 0 h 82"/>
                    <a:gd name="T24" fmla="*/ 0 w 297"/>
                    <a:gd name="T25" fmla="*/ 0 h 82"/>
                    <a:gd name="T26" fmla="*/ 0 w 297"/>
                    <a:gd name="T27" fmla="*/ 0 h 82"/>
                    <a:gd name="T28" fmla="*/ 0 w 297"/>
                    <a:gd name="T29" fmla="*/ 0 h 82"/>
                    <a:gd name="T30" fmla="*/ 0 w 297"/>
                    <a:gd name="T31" fmla="*/ 0 h 82"/>
                    <a:gd name="T32" fmla="*/ 0 w 297"/>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
                    <a:gd name="T52" fmla="*/ 0 h 82"/>
                    <a:gd name="T53" fmla="*/ 297 w 297"/>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 h="82">
                      <a:moveTo>
                        <a:pt x="8" y="0"/>
                      </a:moveTo>
                      <a:lnTo>
                        <a:pt x="68" y="24"/>
                      </a:lnTo>
                      <a:lnTo>
                        <a:pt x="112" y="38"/>
                      </a:lnTo>
                      <a:lnTo>
                        <a:pt x="160" y="50"/>
                      </a:lnTo>
                      <a:lnTo>
                        <a:pt x="225" y="59"/>
                      </a:lnTo>
                      <a:lnTo>
                        <a:pt x="289" y="57"/>
                      </a:lnTo>
                      <a:lnTo>
                        <a:pt x="297" y="61"/>
                      </a:lnTo>
                      <a:lnTo>
                        <a:pt x="293" y="66"/>
                      </a:lnTo>
                      <a:lnTo>
                        <a:pt x="221" y="80"/>
                      </a:lnTo>
                      <a:lnTo>
                        <a:pt x="150" y="82"/>
                      </a:lnTo>
                      <a:lnTo>
                        <a:pt x="47" y="54"/>
                      </a:lnTo>
                      <a:lnTo>
                        <a:pt x="27" y="29"/>
                      </a:lnTo>
                      <a:lnTo>
                        <a:pt x="19" y="17"/>
                      </a:lnTo>
                      <a:lnTo>
                        <a:pt x="4" y="8"/>
                      </a:lnTo>
                      <a:lnTo>
                        <a:pt x="0" y="3"/>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85" name="Freeform 206"/>
                <p:cNvSpPr>
                  <a:spLocks/>
                </p:cNvSpPr>
                <p:nvPr/>
              </p:nvSpPr>
              <p:spPr bwMode="auto">
                <a:xfrm>
                  <a:off x="5078" y="690"/>
                  <a:ext cx="28" cy="50"/>
                </a:xfrm>
                <a:custGeom>
                  <a:avLst/>
                  <a:gdLst>
                    <a:gd name="T0" fmla="*/ 0 w 110"/>
                    <a:gd name="T1" fmla="*/ 0 h 150"/>
                    <a:gd name="T2" fmla="*/ 0 w 110"/>
                    <a:gd name="T3" fmla="*/ 0 h 150"/>
                    <a:gd name="T4" fmla="*/ 0 w 110"/>
                    <a:gd name="T5" fmla="*/ 0 h 150"/>
                    <a:gd name="T6" fmla="*/ 0 w 110"/>
                    <a:gd name="T7" fmla="*/ 0 h 150"/>
                    <a:gd name="T8" fmla="*/ 0 w 110"/>
                    <a:gd name="T9" fmla="*/ 0 h 150"/>
                    <a:gd name="T10" fmla="*/ 0 w 110"/>
                    <a:gd name="T11" fmla="*/ 0 h 150"/>
                    <a:gd name="T12" fmla="*/ 0 w 110"/>
                    <a:gd name="T13" fmla="*/ 0 h 150"/>
                    <a:gd name="T14" fmla="*/ 0 w 110"/>
                    <a:gd name="T15" fmla="*/ 0 h 150"/>
                    <a:gd name="T16" fmla="*/ 0 w 110"/>
                    <a:gd name="T17" fmla="*/ 0 h 150"/>
                    <a:gd name="T18" fmla="*/ 0 w 110"/>
                    <a:gd name="T19" fmla="*/ 0 h 150"/>
                    <a:gd name="T20" fmla="*/ 0 w 110"/>
                    <a:gd name="T21" fmla="*/ 0 h 150"/>
                    <a:gd name="T22" fmla="*/ 0 w 110"/>
                    <a:gd name="T23" fmla="*/ 0 h 150"/>
                    <a:gd name="T24" fmla="*/ 0 w 110"/>
                    <a:gd name="T25" fmla="*/ 0 h 150"/>
                    <a:gd name="T26" fmla="*/ 0 w 110"/>
                    <a:gd name="T27" fmla="*/ 0 h 150"/>
                    <a:gd name="T28" fmla="*/ 0 w 110"/>
                    <a:gd name="T29" fmla="*/ 0 h 150"/>
                    <a:gd name="T30" fmla="*/ 0 w 110"/>
                    <a:gd name="T31" fmla="*/ 0 h 150"/>
                    <a:gd name="T32" fmla="*/ 0 w 110"/>
                    <a:gd name="T33" fmla="*/ 0 h 150"/>
                    <a:gd name="T34" fmla="*/ 0 w 110"/>
                    <a:gd name="T35" fmla="*/ 0 h 150"/>
                    <a:gd name="T36" fmla="*/ 0 w 110"/>
                    <a:gd name="T37" fmla="*/ 0 h 1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0"/>
                    <a:gd name="T58" fmla="*/ 0 h 150"/>
                    <a:gd name="T59" fmla="*/ 110 w 110"/>
                    <a:gd name="T60" fmla="*/ 150 h 1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0" h="150">
                      <a:moveTo>
                        <a:pt x="108" y="8"/>
                      </a:moveTo>
                      <a:lnTo>
                        <a:pt x="93" y="29"/>
                      </a:lnTo>
                      <a:lnTo>
                        <a:pt x="88" y="55"/>
                      </a:lnTo>
                      <a:lnTo>
                        <a:pt x="77" y="83"/>
                      </a:lnTo>
                      <a:lnTo>
                        <a:pt x="58" y="105"/>
                      </a:lnTo>
                      <a:lnTo>
                        <a:pt x="34" y="127"/>
                      </a:lnTo>
                      <a:lnTo>
                        <a:pt x="9" y="149"/>
                      </a:lnTo>
                      <a:lnTo>
                        <a:pt x="0" y="150"/>
                      </a:lnTo>
                      <a:lnTo>
                        <a:pt x="0" y="144"/>
                      </a:lnTo>
                      <a:lnTo>
                        <a:pt x="32" y="100"/>
                      </a:lnTo>
                      <a:lnTo>
                        <a:pt x="46" y="51"/>
                      </a:lnTo>
                      <a:lnTo>
                        <a:pt x="53" y="36"/>
                      </a:lnTo>
                      <a:lnTo>
                        <a:pt x="65" y="23"/>
                      </a:lnTo>
                      <a:lnTo>
                        <a:pt x="80" y="12"/>
                      </a:lnTo>
                      <a:lnTo>
                        <a:pt x="97" y="0"/>
                      </a:lnTo>
                      <a:lnTo>
                        <a:pt x="108" y="0"/>
                      </a:lnTo>
                      <a:lnTo>
                        <a:pt x="110" y="4"/>
                      </a:lnTo>
                      <a:lnTo>
                        <a:pt x="10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86" name="Freeform 207"/>
                <p:cNvSpPr>
                  <a:spLocks/>
                </p:cNvSpPr>
                <p:nvPr/>
              </p:nvSpPr>
              <p:spPr bwMode="auto">
                <a:xfrm>
                  <a:off x="5041" y="739"/>
                  <a:ext cx="49" cy="49"/>
                </a:xfrm>
                <a:custGeom>
                  <a:avLst/>
                  <a:gdLst>
                    <a:gd name="T0" fmla="*/ 0 w 195"/>
                    <a:gd name="T1" fmla="*/ 0 h 146"/>
                    <a:gd name="T2" fmla="*/ 0 w 195"/>
                    <a:gd name="T3" fmla="*/ 0 h 146"/>
                    <a:gd name="T4" fmla="*/ 0 w 195"/>
                    <a:gd name="T5" fmla="*/ 0 h 146"/>
                    <a:gd name="T6" fmla="*/ 0 w 195"/>
                    <a:gd name="T7" fmla="*/ 0 h 146"/>
                    <a:gd name="T8" fmla="*/ 0 w 195"/>
                    <a:gd name="T9" fmla="*/ 0 h 146"/>
                    <a:gd name="T10" fmla="*/ 0 w 195"/>
                    <a:gd name="T11" fmla="*/ 0 h 146"/>
                    <a:gd name="T12" fmla="*/ 0 w 195"/>
                    <a:gd name="T13" fmla="*/ 0 h 146"/>
                    <a:gd name="T14" fmla="*/ 0 w 195"/>
                    <a:gd name="T15" fmla="*/ 0 h 146"/>
                    <a:gd name="T16" fmla="*/ 0 w 195"/>
                    <a:gd name="T17" fmla="*/ 0 h 146"/>
                    <a:gd name="T18" fmla="*/ 0 w 195"/>
                    <a:gd name="T19" fmla="*/ 0 h 146"/>
                    <a:gd name="T20" fmla="*/ 0 w 195"/>
                    <a:gd name="T21" fmla="*/ 0 h 146"/>
                    <a:gd name="T22" fmla="*/ 0 w 195"/>
                    <a:gd name="T23" fmla="*/ 0 h 146"/>
                    <a:gd name="T24" fmla="*/ 0 w 195"/>
                    <a:gd name="T25" fmla="*/ 0 h 146"/>
                    <a:gd name="T26" fmla="*/ 0 w 195"/>
                    <a:gd name="T27" fmla="*/ 0 h 146"/>
                    <a:gd name="T28" fmla="*/ 0 w 195"/>
                    <a:gd name="T29" fmla="*/ 0 h 146"/>
                    <a:gd name="T30" fmla="*/ 0 w 195"/>
                    <a:gd name="T31" fmla="*/ 0 h 146"/>
                    <a:gd name="T32" fmla="*/ 0 w 195"/>
                    <a:gd name="T33" fmla="*/ 0 h 146"/>
                    <a:gd name="T34" fmla="*/ 0 w 195"/>
                    <a:gd name="T35" fmla="*/ 0 h 146"/>
                    <a:gd name="T36" fmla="*/ 0 w 195"/>
                    <a:gd name="T37" fmla="*/ 0 h 146"/>
                    <a:gd name="T38" fmla="*/ 0 w 195"/>
                    <a:gd name="T39" fmla="*/ 0 h 146"/>
                    <a:gd name="T40" fmla="*/ 0 w 195"/>
                    <a:gd name="T41" fmla="*/ 0 h 146"/>
                    <a:gd name="T42" fmla="*/ 0 w 195"/>
                    <a:gd name="T43" fmla="*/ 0 h 1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5"/>
                    <a:gd name="T67" fmla="*/ 0 h 146"/>
                    <a:gd name="T68" fmla="*/ 195 w 195"/>
                    <a:gd name="T69" fmla="*/ 146 h 1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5" h="146">
                      <a:moveTo>
                        <a:pt x="195" y="0"/>
                      </a:moveTo>
                      <a:lnTo>
                        <a:pt x="187" y="45"/>
                      </a:lnTo>
                      <a:lnTo>
                        <a:pt x="178" y="64"/>
                      </a:lnTo>
                      <a:lnTo>
                        <a:pt x="165" y="82"/>
                      </a:lnTo>
                      <a:lnTo>
                        <a:pt x="147" y="98"/>
                      </a:lnTo>
                      <a:lnTo>
                        <a:pt x="127" y="112"/>
                      </a:lnTo>
                      <a:lnTo>
                        <a:pt x="105" y="126"/>
                      </a:lnTo>
                      <a:lnTo>
                        <a:pt x="78" y="138"/>
                      </a:lnTo>
                      <a:lnTo>
                        <a:pt x="45" y="146"/>
                      </a:lnTo>
                      <a:lnTo>
                        <a:pt x="5" y="144"/>
                      </a:lnTo>
                      <a:lnTo>
                        <a:pt x="0" y="140"/>
                      </a:lnTo>
                      <a:lnTo>
                        <a:pt x="5" y="135"/>
                      </a:lnTo>
                      <a:lnTo>
                        <a:pt x="33" y="128"/>
                      </a:lnTo>
                      <a:lnTo>
                        <a:pt x="57" y="112"/>
                      </a:lnTo>
                      <a:lnTo>
                        <a:pt x="81" y="102"/>
                      </a:lnTo>
                      <a:lnTo>
                        <a:pt x="103" y="91"/>
                      </a:lnTo>
                      <a:lnTo>
                        <a:pt x="126" y="80"/>
                      </a:lnTo>
                      <a:lnTo>
                        <a:pt x="145" y="68"/>
                      </a:lnTo>
                      <a:lnTo>
                        <a:pt x="173" y="39"/>
                      </a:lnTo>
                      <a:lnTo>
                        <a:pt x="184" y="0"/>
                      </a:lnTo>
                      <a:lnTo>
                        <a:pt x="1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87" name="Freeform 208"/>
                <p:cNvSpPr>
                  <a:spLocks/>
                </p:cNvSpPr>
                <p:nvPr/>
              </p:nvSpPr>
              <p:spPr bwMode="auto">
                <a:xfrm>
                  <a:off x="4961" y="771"/>
                  <a:ext cx="26" cy="53"/>
                </a:xfrm>
                <a:custGeom>
                  <a:avLst/>
                  <a:gdLst>
                    <a:gd name="T0" fmla="*/ 0 w 102"/>
                    <a:gd name="T1" fmla="*/ 0 h 158"/>
                    <a:gd name="T2" fmla="*/ 0 w 102"/>
                    <a:gd name="T3" fmla="*/ 0 h 158"/>
                    <a:gd name="T4" fmla="*/ 0 w 102"/>
                    <a:gd name="T5" fmla="*/ 0 h 158"/>
                    <a:gd name="T6" fmla="*/ 0 w 102"/>
                    <a:gd name="T7" fmla="*/ 0 h 158"/>
                    <a:gd name="T8" fmla="*/ 0 w 102"/>
                    <a:gd name="T9" fmla="*/ 0 h 158"/>
                    <a:gd name="T10" fmla="*/ 0 w 102"/>
                    <a:gd name="T11" fmla="*/ 0 h 158"/>
                    <a:gd name="T12" fmla="*/ 0 w 102"/>
                    <a:gd name="T13" fmla="*/ 0 h 158"/>
                    <a:gd name="T14" fmla="*/ 0 w 102"/>
                    <a:gd name="T15" fmla="*/ 0 h 158"/>
                    <a:gd name="T16" fmla="*/ 0 w 102"/>
                    <a:gd name="T17" fmla="*/ 0 h 158"/>
                    <a:gd name="T18" fmla="*/ 0 w 102"/>
                    <a:gd name="T19" fmla="*/ 0 h 158"/>
                    <a:gd name="T20" fmla="*/ 0 w 102"/>
                    <a:gd name="T21" fmla="*/ 0 h 158"/>
                    <a:gd name="T22" fmla="*/ 0 w 102"/>
                    <a:gd name="T23" fmla="*/ 0 h 158"/>
                    <a:gd name="T24" fmla="*/ 0 w 102"/>
                    <a:gd name="T25" fmla="*/ 0 h 158"/>
                    <a:gd name="T26" fmla="*/ 0 w 102"/>
                    <a:gd name="T27" fmla="*/ 0 h 158"/>
                    <a:gd name="T28" fmla="*/ 0 w 102"/>
                    <a:gd name="T29" fmla="*/ 0 h 158"/>
                    <a:gd name="T30" fmla="*/ 0 w 102"/>
                    <a:gd name="T31" fmla="*/ 0 h 158"/>
                    <a:gd name="T32" fmla="*/ 0 w 102"/>
                    <a:gd name="T33" fmla="*/ 0 h 158"/>
                    <a:gd name="T34" fmla="*/ 0 w 102"/>
                    <a:gd name="T35" fmla="*/ 0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158"/>
                    <a:gd name="T56" fmla="*/ 102 w 102"/>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158">
                      <a:moveTo>
                        <a:pt x="102" y="0"/>
                      </a:moveTo>
                      <a:lnTo>
                        <a:pt x="100" y="41"/>
                      </a:lnTo>
                      <a:lnTo>
                        <a:pt x="80" y="67"/>
                      </a:lnTo>
                      <a:lnTo>
                        <a:pt x="75" y="81"/>
                      </a:lnTo>
                      <a:lnTo>
                        <a:pt x="60" y="103"/>
                      </a:lnTo>
                      <a:lnTo>
                        <a:pt x="45" y="120"/>
                      </a:lnTo>
                      <a:lnTo>
                        <a:pt x="29" y="137"/>
                      </a:lnTo>
                      <a:lnTo>
                        <a:pt x="11" y="157"/>
                      </a:lnTo>
                      <a:lnTo>
                        <a:pt x="1" y="158"/>
                      </a:lnTo>
                      <a:lnTo>
                        <a:pt x="0" y="152"/>
                      </a:lnTo>
                      <a:lnTo>
                        <a:pt x="23" y="112"/>
                      </a:lnTo>
                      <a:lnTo>
                        <a:pt x="40" y="70"/>
                      </a:lnTo>
                      <a:lnTo>
                        <a:pt x="47" y="57"/>
                      </a:lnTo>
                      <a:lnTo>
                        <a:pt x="64" y="30"/>
                      </a:lnTo>
                      <a:lnTo>
                        <a:pt x="79" y="15"/>
                      </a:lnTo>
                      <a:lnTo>
                        <a:pt x="91" y="0"/>
                      </a:lnTo>
                      <a:lnTo>
                        <a:pt x="1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88" name="Freeform 209"/>
                <p:cNvSpPr>
                  <a:spLocks/>
                </p:cNvSpPr>
                <p:nvPr/>
              </p:nvSpPr>
              <p:spPr bwMode="auto">
                <a:xfrm>
                  <a:off x="4998" y="787"/>
                  <a:ext cx="50" cy="58"/>
                </a:xfrm>
                <a:custGeom>
                  <a:avLst/>
                  <a:gdLst>
                    <a:gd name="T0" fmla="*/ 0 w 197"/>
                    <a:gd name="T1" fmla="*/ 0 h 173"/>
                    <a:gd name="T2" fmla="*/ 0 w 197"/>
                    <a:gd name="T3" fmla="*/ 0 h 173"/>
                    <a:gd name="T4" fmla="*/ 0 w 197"/>
                    <a:gd name="T5" fmla="*/ 0 h 173"/>
                    <a:gd name="T6" fmla="*/ 0 w 197"/>
                    <a:gd name="T7" fmla="*/ 0 h 173"/>
                    <a:gd name="T8" fmla="*/ 0 w 197"/>
                    <a:gd name="T9" fmla="*/ 0 h 173"/>
                    <a:gd name="T10" fmla="*/ 0 w 197"/>
                    <a:gd name="T11" fmla="*/ 0 h 173"/>
                    <a:gd name="T12" fmla="*/ 0 w 197"/>
                    <a:gd name="T13" fmla="*/ 0 h 173"/>
                    <a:gd name="T14" fmla="*/ 0 w 197"/>
                    <a:gd name="T15" fmla="*/ 0 h 173"/>
                    <a:gd name="T16" fmla="*/ 0 w 197"/>
                    <a:gd name="T17" fmla="*/ 0 h 173"/>
                    <a:gd name="T18" fmla="*/ 0 w 197"/>
                    <a:gd name="T19" fmla="*/ 0 h 173"/>
                    <a:gd name="T20" fmla="*/ 0 w 197"/>
                    <a:gd name="T21" fmla="*/ 0 h 173"/>
                    <a:gd name="T22" fmla="*/ 0 w 197"/>
                    <a:gd name="T23" fmla="*/ 0 h 173"/>
                    <a:gd name="T24" fmla="*/ 0 w 197"/>
                    <a:gd name="T25" fmla="*/ 0 h 173"/>
                    <a:gd name="T26" fmla="*/ 0 w 197"/>
                    <a:gd name="T27" fmla="*/ 0 h 173"/>
                    <a:gd name="T28" fmla="*/ 0 w 197"/>
                    <a:gd name="T29" fmla="*/ 0 h 173"/>
                    <a:gd name="T30" fmla="*/ 0 w 197"/>
                    <a:gd name="T31" fmla="*/ 0 h 173"/>
                    <a:gd name="T32" fmla="*/ 0 w 197"/>
                    <a:gd name="T33" fmla="*/ 0 h 173"/>
                    <a:gd name="T34" fmla="*/ 0 w 197"/>
                    <a:gd name="T35" fmla="*/ 0 h 173"/>
                    <a:gd name="T36" fmla="*/ 0 w 197"/>
                    <a:gd name="T37" fmla="*/ 0 h 173"/>
                    <a:gd name="T38" fmla="*/ 0 w 197"/>
                    <a:gd name="T39" fmla="*/ 0 h 173"/>
                    <a:gd name="T40" fmla="*/ 0 w 197"/>
                    <a:gd name="T41" fmla="*/ 0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7"/>
                    <a:gd name="T64" fmla="*/ 0 h 173"/>
                    <a:gd name="T65" fmla="*/ 197 w 197"/>
                    <a:gd name="T66" fmla="*/ 173 h 1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7" h="173">
                      <a:moveTo>
                        <a:pt x="197" y="6"/>
                      </a:moveTo>
                      <a:lnTo>
                        <a:pt x="179" y="22"/>
                      </a:lnTo>
                      <a:lnTo>
                        <a:pt x="161" y="34"/>
                      </a:lnTo>
                      <a:lnTo>
                        <a:pt x="126" y="63"/>
                      </a:lnTo>
                      <a:lnTo>
                        <a:pt x="97" y="109"/>
                      </a:lnTo>
                      <a:lnTo>
                        <a:pt x="84" y="131"/>
                      </a:lnTo>
                      <a:lnTo>
                        <a:pt x="61" y="152"/>
                      </a:lnTo>
                      <a:lnTo>
                        <a:pt x="8" y="173"/>
                      </a:lnTo>
                      <a:lnTo>
                        <a:pt x="0" y="166"/>
                      </a:lnTo>
                      <a:lnTo>
                        <a:pt x="21" y="150"/>
                      </a:lnTo>
                      <a:lnTo>
                        <a:pt x="31" y="143"/>
                      </a:lnTo>
                      <a:lnTo>
                        <a:pt x="41" y="135"/>
                      </a:lnTo>
                      <a:lnTo>
                        <a:pt x="80" y="97"/>
                      </a:lnTo>
                      <a:lnTo>
                        <a:pt x="94" y="78"/>
                      </a:lnTo>
                      <a:lnTo>
                        <a:pt x="112" y="56"/>
                      </a:lnTo>
                      <a:lnTo>
                        <a:pt x="129" y="40"/>
                      </a:lnTo>
                      <a:lnTo>
                        <a:pt x="149" y="28"/>
                      </a:lnTo>
                      <a:lnTo>
                        <a:pt x="186" y="1"/>
                      </a:lnTo>
                      <a:lnTo>
                        <a:pt x="194" y="0"/>
                      </a:lnTo>
                      <a:lnTo>
                        <a:pt x="19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89" name="Freeform 210"/>
                <p:cNvSpPr>
                  <a:spLocks/>
                </p:cNvSpPr>
                <p:nvPr/>
              </p:nvSpPr>
              <p:spPr bwMode="auto">
                <a:xfrm>
                  <a:off x="5095" y="855"/>
                  <a:ext cx="53" cy="61"/>
                </a:xfrm>
                <a:custGeom>
                  <a:avLst/>
                  <a:gdLst>
                    <a:gd name="T0" fmla="*/ 0 w 210"/>
                    <a:gd name="T1" fmla="*/ 0 h 182"/>
                    <a:gd name="T2" fmla="*/ 0 w 210"/>
                    <a:gd name="T3" fmla="*/ 0 h 182"/>
                    <a:gd name="T4" fmla="*/ 0 w 210"/>
                    <a:gd name="T5" fmla="*/ 0 h 182"/>
                    <a:gd name="T6" fmla="*/ 0 w 210"/>
                    <a:gd name="T7" fmla="*/ 0 h 182"/>
                    <a:gd name="T8" fmla="*/ 0 w 210"/>
                    <a:gd name="T9" fmla="*/ 0 h 182"/>
                    <a:gd name="T10" fmla="*/ 0 w 210"/>
                    <a:gd name="T11" fmla="*/ 0 h 182"/>
                    <a:gd name="T12" fmla="*/ 0 w 210"/>
                    <a:gd name="T13" fmla="*/ 0 h 182"/>
                    <a:gd name="T14" fmla="*/ 0 w 210"/>
                    <a:gd name="T15" fmla="*/ 0 h 182"/>
                    <a:gd name="T16" fmla="*/ 0 w 210"/>
                    <a:gd name="T17" fmla="*/ 0 h 182"/>
                    <a:gd name="T18" fmla="*/ 0 w 210"/>
                    <a:gd name="T19" fmla="*/ 0 h 182"/>
                    <a:gd name="T20" fmla="*/ 0 w 210"/>
                    <a:gd name="T21" fmla="*/ 0 h 182"/>
                    <a:gd name="T22" fmla="*/ 0 w 210"/>
                    <a:gd name="T23" fmla="*/ 0 h 182"/>
                    <a:gd name="T24" fmla="*/ 0 w 210"/>
                    <a:gd name="T25" fmla="*/ 0 h 182"/>
                    <a:gd name="T26" fmla="*/ 0 w 210"/>
                    <a:gd name="T27" fmla="*/ 0 h 182"/>
                    <a:gd name="T28" fmla="*/ 0 w 210"/>
                    <a:gd name="T29" fmla="*/ 0 h 182"/>
                    <a:gd name="T30" fmla="*/ 0 w 210"/>
                    <a:gd name="T31" fmla="*/ 0 h 182"/>
                    <a:gd name="T32" fmla="*/ 0 w 210"/>
                    <a:gd name="T33" fmla="*/ 0 h 182"/>
                    <a:gd name="T34" fmla="*/ 0 w 210"/>
                    <a:gd name="T35" fmla="*/ 0 h 182"/>
                    <a:gd name="T36" fmla="*/ 0 w 210"/>
                    <a:gd name="T37" fmla="*/ 0 h 182"/>
                    <a:gd name="T38" fmla="*/ 0 w 210"/>
                    <a:gd name="T39" fmla="*/ 0 h 182"/>
                    <a:gd name="T40" fmla="*/ 0 w 210"/>
                    <a:gd name="T41" fmla="*/ 0 h 182"/>
                    <a:gd name="T42" fmla="*/ 0 w 210"/>
                    <a:gd name="T43" fmla="*/ 0 h 182"/>
                    <a:gd name="T44" fmla="*/ 0 w 210"/>
                    <a:gd name="T45" fmla="*/ 0 h 182"/>
                    <a:gd name="T46" fmla="*/ 0 w 210"/>
                    <a:gd name="T47" fmla="*/ 0 h 182"/>
                    <a:gd name="T48" fmla="*/ 0 w 210"/>
                    <a:gd name="T49" fmla="*/ 0 h 182"/>
                    <a:gd name="T50" fmla="*/ 0 w 210"/>
                    <a:gd name="T51" fmla="*/ 0 h 182"/>
                    <a:gd name="T52" fmla="*/ 0 w 210"/>
                    <a:gd name="T53" fmla="*/ 0 h 182"/>
                    <a:gd name="T54" fmla="*/ 0 w 210"/>
                    <a:gd name="T55" fmla="*/ 0 h 182"/>
                    <a:gd name="T56" fmla="*/ 0 w 210"/>
                    <a:gd name="T57" fmla="*/ 0 h 182"/>
                    <a:gd name="T58" fmla="*/ 0 w 210"/>
                    <a:gd name="T59" fmla="*/ 0 h 1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0"/>
                    <a:gd name="T91" fmla="*/ 0 h 182"/>
                    <a:gd name="T92" fmla="*/ 210 w 210"/>
                    <a:gd name="T93" fmla="*/ 182 h 1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0" h="182">
                      <a:moveTo>
                        <a:pt x="202" y="19"/>
                      </a:moveTo>
                      <a:lnTo>
                        <a:pt x="170" y="17"/>
                      </a:lnTo>
                      <a:lnTo>
                        <a:pt x="141" y="33"/>
                      </a:lnTo>
                      <a:lnTo>
                        <a:pt x="129" y="38"/>
                      </a:lnTo>
                      <a:lnTo>
                        <a:pt x="98" y="34"/>
                      </a:lnTo>
                      <a:lnTo>
                        <a:pt x="78" y="39"/>
                      </a:lnTo>
                      <a:lnTo>
                        <a:pt x="71" y="57"/>
                      </a:lnTo>
                      <a:lnTo>
                        <a:pt x="60" y="72"/>
                      </a:lnTo>
                      <a:lnTo>
                        <a:pt x="20" y="93"/>
                      </a:lnTo>
                      <a:lnTo>
                        <a:pt x="9" y="119"/>
                      </a:lnTo>
                      <a:lnTo>
                        <a:pt x="12" y="148"/>
                      </a:lnTo>
                      <a:lnTo>
                        <a:pt x="21" y="164"/>
                      </a:lnTo>
                      <a:lnTo>
                        <a:pt x="34" y="176"/>
                      </a:lnTo>
                      <a:lnTo>
                        <a:pt x="36" y="179"/>
                      </a:lnTo>
                      <a:lnTo>
                        <a:pt x="34" y="182"/>
                      </a:lnTo>
                      <a:lnTo>
                        <a:pt x="25" y="182"/>
                      </a:lnTo>
                      <a:lnTo>
                        <a:pt x="0" y="150"/>
                      </a:lnTo>
                      <a:lnTo>
                        <a:pt x="2" y="85"/>
                      </a:lnTo>
                      <a:lnTo>
                        <a:pt x="20" y="70"/>
                      </a:lnTo>
                      <a:lnTo>
                        <a:pt x="41" y="55"/>
                      </a:lnTo>
                      <a:lnTo>
                        <a:pt x="61" y="35"/>
                      </a:lnTo>
                      <a:lnTo>
                        <a:pt x="70" y="24"/>
                      </a:lnTo>
                      <a:lnTo>
                        <a:pt x="83" y="18"/>
                      </a:lnTo>
                      <a:lnTo>
                        <a:pt x="118" y="12"/>
                      </a:lnTo>
                      <a:lnTo>
                        <a:pt x="138" y="3"/>
                      </a:lnTo>
                      <a:lnTo>
                        <a:pt x="162" y="0"/>
                      </a:lnTo>
                      <a:lnTo>
                        <a:pt x="208" y="11"/>
                      </a:lnTo>
                      <a:lnTo>
                        <a:pt x="210" y="17"/>
                      </a:lnTo>
                      <a:lnTo>
                        <a:pt x="20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90" name="Freeform 211"/>
                <p:cNvSpPr>
                  <a:spLocks/>
                </p:cNvSpPr>
                <p:nvPr/>
              </p:nvSpPr>
              <p:spPr bwMode="auto">
                <a:xfrm>
                  <a:off x="5109" y="879"/>
                  <a:ext cx="8" cy="46"/>
                </a:xfrm>
                <a:custGeom>
                  <a:avLst/>
                  <a:gdLst>
                    <a:gd name="T0" fmla="*/ 0 w 33"/>
                    <a:gd name="T1" fmla="*/ 0 h 138"/>
                    <a:gd name="T2" fmla="*/ 0 w 33"/>
                    <a:gd name="T3" fmla="*/ 0 h 138"/>
                    <a:gd name="T4" fmla="*/ 0 w 33"/>
                    <a:gd name="T5" fmla="*/ 0 h 138"/>
                    <a:gd name="T6" fmla="*/ 0 w 33"/>
                    <a:gd name="T7" fmla="*/ 0 h 138"/>
                    <a:gd name="T8" fmla="*/ 0 w 33"/>
                    <a:gd name="T9" fmla="*/ 0 h 138"/>
                    <a:gd name="T10" fmla="*/ 0 w 33"/>
                    <a:gd name="T11" fmla="*/ 0 h 138"/>
                    <a:gd name="T12" fmla="*/ 0 w 33"/>
                    <a:gd name="T13" fmla="*/ 0 h 138"/>
                    <a:gd name="T14" fmla="*/ 0 w 33"/>
                    <a:gd name="T15" fmla="*/ 0 h 138"/>
                    <a:gd name="T16" fmla="*/ 0 w 33"/>
                    <a:gd name="T17" fmla="*/ 0 h 138"/>
                    <a:gd name="T18" fmla="*/ 0 w 33"/>
                    <a:gd name="T19" fmla="*/ 0 h 138"/>
                    <a:gd name="T20" fmla="*/ 0 w 33"/>
                    <a:gd name="T21" fmla="*/ 0 h 138"/>
                    <a:gd name="T22" fmla="*/ 0 w 33"/>
                    <a:gd name="T23" fmla="*/ 0 h 138"/>
                    <a:gd name="T24" fmla="*/ 0 w 33"/>
                    <a:gd name="T25" fmla="*/ 0 h 1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38"/>
                    <a:gd name="T41" fmla="*/ 33 w 33"/>
                    <a:gd name="T42" fmla="*/ 138 h 1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38">
                      <a:moveTo>
                        <a:pt x="33" y="5"/>
                      </a:moveTo>
                      <a:lnTo>
                        <a:pt x="25" y="88"/>
                      </a:lnTo>
                      <a:lnTo>
                        <a:pt x="23" y="119"/>
                      </a:lnTo>
                      <a:lnTo>
                        <a:pt x="31" y="131"/>
                      </a:lnTo>
                      <a:lnTo>
                        <a:pt x="32" y="137"/>
                      </a:lnTo>
                      <a:lnTo>
                        <a:pt x="24" y="138"/>
                      </a:lnTo>
                      <a:lnTo>
                        <a:pt x="0" y="123"/>
                      </a:lnTo>
                      <a:lnTo>
                        <a:pt x="0" y="87"/>
                      </a:lnTo>
                      <a:lnTo>
                        <a:pt x="8" y="45"/>
                      </a:lnTo>
                      <a:lnTo>
                        <a:pt x="21" y="3"/>
                      </a:lnTo>
                      <a:lnTo>
                        <a:pt x="29" y="0"/>
                      </a:lnTo>
                      <a:lnTo>
                        <a:pt x="3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91" name="Freeform 212"/>
                <p:cNvSpPr>
                  <a:spLocks/>
                </p:cNvSpPr>
                <p:nvPr/>
              </p:nvSpPr>
              <p:spPr bwMode="auto">
                <a:xfrm>
                  <a:off x="5139" y="840"/>
                  <a:ext cx="29" cy="47"/>
                </a:xfrm>
                <a:custGeom>
                  <a:avLst/>
                  <a:gdLst>
                    <a:gd name="T0" fmla="*/ 0 w 115"/>
                    <a:gd name="T1" fmla="*/ 0 h 141"/>
                    <a:gd name="T2" fmla="*/ 0 w 115"/>
                    <a:gd name="T3" fmla="*/ 0 h 141"/>
                    <a:gd name="T4" fmla="*/ 0 w 115"/>
                    <a:gd name="T5" fmla="*/ 0 h 141"/>
                    <a:gd name="T6" fmla="*/ 0 w 115"/>
                    <a:gd name="T7" fmla="*/ 0 h 141"/>
                    <a:gd name="T8" fmla="*/ 0 w 115"/>
                    <a:gd name="T9" fmla="*/ 0 h 141"/>
                    <a:gd name="T10" fmla="*/ 0 w 115"/>
                    <a:gd name="T11" fmla="*/ 0 h 141"/>
                    <a:gd name="T12" fmla="*/ 0 w 115"/>
                    <a:gd name="T13" fmla="*/ 0 h 141"/>
                    <a:gd name="T14" fmla="*/ 0 w 115"/>
                    <a:gd name="T15" fmla="*/ 0 h 141"/>
                    <a:gd name="T16" fmla="*/ 0 w 115"/>
                    <a:gd name="T17" fmla="*/ 0 h 141"/>
                    <a:gd name="T18" fmla="*/ 0 w 115"/>
                    <a:gd name="T19" fmla="*/ 0 h 141"/>
                    <a:gd name="T20" fmla="*/ 0 w 115"/>
                    <a:gd name="T21" fmla="*/ 0 h 141"/>
                    <a:gd name="T22" fmla="*/ 0 w 115"/>
                    <a:gd name="T23" fmla="*/ 0 h 141"/>
                    <a:gd name="T24" fmla="*/ 0 w 115"/>
                    <a:gd name="T25" fmla="*/ 0 h 141"/>
                    <a:gd name="T26" fmla="*/ 0 w 115"/>
                    <a:gd name="T27" fmla="*/ 0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141"/>
                    <a:gd name="T44" fmla="*/ 115 w 115"/>
                    <a:gd name="T45" fmla="*/ 141 h 1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141">
                      <a:moveTo>
                        <a:pt x="0" y="135"/>
                      </a:moveTo>
                      <a:lnTo>
                        <a:pt x="28" y="75"/>
                      </a:lnTo>
                      <a:lnTo>
                        <a:pt x="52" y="50"/>
                      </a:lnTo>
                      <a:lnTo>
                        <a:pt x="76" y="26"/>
                      </a:lnTo>
                      <a:lnTo>
                        <a:pt x="105" y="3"/>
                      </a:lnTo>
                      <a:lnTo>
                        <a:pt x="113" y="0"/>
                      </a:lnTo>
                      <a:lnTo>
                        <a:pt x="115" y="6"/>
                      </a:lnTo>
                      <a:lnTo>
                        <a:pt x="95" y="37"/>
                      </a:lnTo>
                      <a:lnTo>
                        <a:pt x="48" y="85"/>
                      </a:lnTo>
                      <a:lnTo>
                        <a:pt x="29" y="111"/>
                      </a:lnTo>
                      <a:lnTo>
                        <a:pt x="12" y="138"/>
                      </a:lnTo>
                      <a:lnTo>
                        <a:pt x="4" y="141"/>
                      </a:lnTo>
                      <a:lnTo>
                        <a:pt x="0"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92" name="Freeform 213"/>
                <p:cNvSpPr>
                  <a:spLocks/>
                </p:cNvSpPr>
                <p:nvPr/>
              </p:nvSpPr>
              <p:spPr bwMode="auto">
                <a:xfrm>
                  <a:off x="5147" y="832"/>
                  <a:ext cx="35" cy="59"/>
                </a:xfrm>
                <a:custGeom>
                  <a:avLst/>
                  <a:gdLst>
                    <a:gd name="T0" fmla="*/ 0 w 140"/>
                    <a:gd name="T1" fmla="*/ 0 h 178"/>
                    <a:gd name="T2" fmla="*/ 0 w 140"/>
                    <a:gd name="T3" fmla="*/ 0 h 178"/>
                    <a:gd name="T4" fmla="*/ 0 w 140"/>
                    <a:gd name="T5" fmla="*/ 0 h 178"/>
                    <a:gd name="T6" fmla="*/ 0 w 140"/>
                    <a:gd name="T7" fmla="*/ 0 h 178"/>
                    <a:gd name="T8" fmla="*/ 0 w 140"/>
                    <a:gd name="T9" fmla="*/ 0 h 178"/>
                    <a:gd name="T10" fmla="*/ 0 w 140"/>
                    <a:gd name="T11" fmla="*/ 0 h 178"/>
                    <a:gd name="T12" fmla="*/ 0 w 140"/>
                    <a:gd name="T13" fmla="*/ 0 h 178"/>
                    <a:gd name="T14" fmla="*/ 0 w 140"/>
                    <a:gd name="T15" fmla="*/ 0 h 178"/>
                    <a:gd name="T16" fmla="*/ 0 w 140"/>
                    <a:gd name="T17" fmla="*/ 0 h 178"/>
                    <a:gd name="T18" fmla="*/ 0 w 140"/>
                    <a:gd name="T19" fmla="*/ 0 h 178"/>
                    <a:gd name="T20" fmla="*/ 0 w 140"/>
                    <a:gd name="T21" fmla="*/ 0 h 178"/>
                    <a:gd name="T22" fmla="*/ 0 w 140"/>
                    <a:gd name="T23" fmla="*/ 0 h 178"/>
                    <a:gd name="T24" fmla="*/ 0 w 140"/>
                    <a:gd name="T25" fmla="*/ 0 h 178"/>
                    <a:gd name="T26" fmla="*/ 0 w 140"/>
                    <a:gd name="T27" fmla="*/ 0 h 178"/>
                    <a:gd name="T28" fmla="*/ 0 w 140"/>
                    <a:gd name="T29" fmla="*/ 0 h 178"/>
                    <a:gd name="T30" fmla="*/ 0 w 140"/>
                    <a:gd name="T31" fmla="*/ 0 h 178"/>
                    <a:gd name="T32" fmla="*/ 0 w 140"/>
                    <a:gd name="T33" fmla="*/ 0 h 178"/>
                    <a:gd name="T34" fmla="*/ 0 w 140"/>
                    <a:gd name="T35" fmla="*/ 0 h 178"/>
                    <a:gd name="T36" fmla="*/ 0 w 140"/>
                    <a:gd name="T37" fmla="*/ 0 h 178"/>
                    <a:gd name="T38" fmla="*/ 0 w 140"/>
                    <a:gd name="T39" fmla="*/ 0 h 178"/>
                    <a:gd name="T40" fmla="*/ 0 w 140"/>
                    <a:gd name="T41" fmla="*/ 0 h 1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78"/>
                    <a:gd name="T65" fmla="*/ 140 w 140"/>
                    <a:gd name="T66" fmla="*/ 178 h 1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78">
                      <a:moveTo>
                        <a:pt x="130" y="0"/>
                      </a:moveTo>
                      <a:lnTo>
                        <a:pt x="140" y="11"/>
                      </a:lnTo>
                      <a:lnTo>
                        <a:pt x="138" y="25"/>
                      </a:lnTo>
                      <a:lnTo>
                        <a:pt x="121" y="53"/>
                      </a:lnTo>
                      <a:lnTo>
                        <a:pt x="110" y="70"/>
                      </a:lnTo>
                      <a:lnTo>
                        <a:pt x="98" y="84"/>
                      </a:lnTo>
                      <a:lnTo>
                        <a:pt x="77" y="109"/>
                      </a:lnTo>
                      <a:lnTo>
                        <a:pt x="55" y="133"/>
                      </a:lnTo>
                      <a:lnTo>
                        <a:pt x="28" y="163"/>
                      </a:lnTo>
                      <a:lnTo>
                        <a:pt x="16" y="173"/>
                      </a:lnTo>
                      <a:lnTo>
                        <a:pt x="0" y="178"/>
                      </a:lnTo>
                      <a:lnTo>
                        <a:pt x="0" y="165"/>
                      </a:lnTo>
                      <a:lnTo>
                        <a:pt x="7" y="155"/>
                      </a:lnTo>
                      <a:lnTo>
                        <a:pt x="35" y="126"/>
                      </a:lnTo>
                      <a:lnTo>
                        <a:pt x="61" y="103"/>
                      </a:lnTo>
                      <a:lnTo>
                        <a:pt x="86" y="78"/>
                      </a:lnTo>
                      <a:lnTo>
                        <a:pt x="109" y="48"/>
                      </a:lnTo>
                      <a:lnTo>
                        <a:pt x="124" y="7"/>
                      </a:lnTo>
                      <a:lnTo>
                        <a:pt x="122" y="1"/>
                      </a:lnTo>
                      <a:lnTo>
                        <a:pt x="1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93" name="Freeform 214"/>
                <p:cNvSpPr>
                  <a:spLocks/>
                </p:cNvSpPr>
                <p:nvPr/>
              </p:nvSpPr>
              <p:spPr bwMode="auto">
                <a:xfrm>
                  <a:off x="5131" y="887"/>
                  <a:ext cx="30" cy="29"/>
                </a:xfrm>
                <a:custGeom>
                  <a:avLst/>
                  <a:gdLst>
                    <a:gd name="T0" fmla="*/ 0 w 122"/>
                    <a:gd name="T1" fmla="*/ 0 h 86"/>
                    <a:gd name="T2" fmla="*/ 0 w 122"/>
                    <a:gd name="T3" fmla="*/ 0 h 86"/>
                    <a:gd name="T4" fmla="*/ 0 w 122"/>
                    <a:gd name="T5" fmla="*/ 0 h 86"/>
                    <a:gd name="T6" fmla="*/ 0 w 122"/>
                    <a:gd name="T7" fmla="*/ 0 h 86"/>
                    <a:gd name="T8" fmla="*/ 0 w 122"/>
                    <a:gd name="T9" fmla="*/ 0 h 86"/>
                    <a:gd name="T10" fmla="*/ 0 w 122"/>
                    <a:gd name="T11" fmla="*/ 0 h 86"/>
                    <a:gd name="T12" fmla="*/ 0 w 122"/>
                    <a:gd name="T13" fmla="*/ 0 h 86"/>
                    <a:gd name="T14" fmla="*/ 0 w 122"/>
                    <a:gd name="T15" fmla="*/ 0 h 86"/>
                    <a:gd name="T16" fmla="*/ 0 w 122"/>
                    <a:gd name="T17" fmla="*/ 0 h 86"/>
                    <a:gd name="T18" fmla="*/ 0 w 122"/>
                    <a:gd name="T19" fmla="*/ 0 h 86"/>
                    <a:gd name="T20" fmla="*/ 0 w 122"/>
                    <a:gd name="T21" fmla="*/ 0 h 86"/>
                    <a:gd name="T22" fmla="*/ 0 w 122"/>
                    <a:gd name="T23" fmla="*/ 0 h 86"/>
                    <a:gd name="T24" fmla="*/ 0 w 122"/>
                    <a:gd name="T25" fmla="*/ 0 h 86"/>
                    <a:gd name="T26" fmla="*/ 0 w 122"/>
                    <a:gd name="T27" fmla="*/ 0 h 86"/>
                    <a:gd name="T28" fmla="*/ 0 w 122"/>
                    <a:gd name="T29" fmla="*/ 0 h 86"/>
                    <a:gd name="T30" fmla="*/ 0 w 122"/>
                    <a:gd name="T31" fmla="*/ 0 h 86"/>
                    <a:gd name="T32" fmla="*/ 0 w 122"/>
                    <a:gd name="T33" fmla="*/ 0 h 86"/>
                    <a:gd name="T34" fmla="*/ 0 w 122"/>
                    <a:gd name="T35" fmla="*/ 0 h 86"/>
                    <a:gd name="T36" fmla="*/ 0 w 122"/>
                    <a:gd name="T37" fmla="*/ 0 h 86"/>
                    <a:gd name="T38" fmla="*/ 0 w 122"/>
                    <a:gd name="T39" fmla="*/ 0 h 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86"/>
                    <a:gd name="T62" fmla="*/ 122 w 122"/>
                    <a:gd name="T63" fmla="*/ 86 h 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86">
                      <a:moveTo>
                        <a:pt x="93" y="8"/>
                      </a:moveTo>
                      <a:lnTo>
                        <a:pt x="23" y="38"/>
                      </a:lnTo>
                      <a:lnTo>
                        <a:pt x="37" y="50"/>
                      </a:lnTo>
                      <a:lnTo>
                        <a:pt x="56" y="60"/>
                      </a:lnTo>
                      <a:lnTo>
                        <a:pt x="117" y="47"/>
                      </a:lnTo>
                      <a:lnTo>
                        <a:pt x="122" y="56"/>
                      </a:lnTo>
                      <a:lnTo>
                        <a:pt x="92" y="71"/>
                      </a:lnTo>
                      <a:lnTo>
                        <a:pt x="78" y="79"/>
                      </a:lnTo>
                      <a:lnTo>
                        <a:pt x="61" y="85"/>
                      </a:lnTo>
                      <a:lnTo>
                        <a:pt x="52" y="86"/>
                      </a:lnTo>
                      <a:lnTo>
                        <a:pt x="13" y="68"/>
                      </a:lnTo>
                      <a:lnTo>
                        <a:pt x="0" y="49"/>
                      </a:lnTo>
                      <a:lnTo>
                        <a:pt x="3" y="29"/>
                      </a:lnTo>
                      <a:lnTo>
                        <a:pt x="11" y="21"/>
                      </a:lnTo>
                      <a:lnTo>
                        <a:pt x="20" y="16"/>
                      </a:lnTo>
                      <a:lnTo>
                        <a:pt x="40" y="9"/>
                      </a:lnTo>
                      <a:lnTo>
                        <a:pt x="89" y="0"/>
                      </a:lnTo>
                      <a:lnTo>
                        <a:pt x="97" y="3"/>
                      </a:lnTo>
                      <a:lnTo>
                        <a:pt x="9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94" name="Freeform 215"/>
                <p:cNvSpPr>
                  <a:spLocks/>
                </p:cNvSpPr>
                <p:nvPr/>
              </p:nvSpPr>
              <p:spPr bwMode="auto">
                <a:xfrm>
                  <a:off x="5153" y="883"/>
                  <a:ext cx="21" cy="31"/>
                </a:xfrm>
                <a:custGeom>
                  <a:avLst/>
                  <a:gdLst>
                    <a:gd name="T0" fmla="*/ 0 w 85"/>
                    <a:gd name="T1" fmla="*/ 0 h 93"/>
                    <a:gd name="T2" fmla="*/ 0 w 85"/>
                    <a:gd name="T3" fmla="*/ 0 h 93"/>
                    <a:gd name="T4" fmla="*/ 0 w 85"/>
                    <a:gd name="T5" fmla="*/ 0 h 93"/>
                    <a:gd name="T6" fmla="*/ 0 w 85"/>
                    <a:gd name="T7" fmla="*/ 0 h 93"/>
                    <a:gd name="T8" fmla="*/ 0 w 85"/>
                    <a:gd name="T9" fmla="*/ 0 h 93"/>
                    <a:gd name="T10" fmla="*/ 0 w 85"/>
                    <a:gd name="T11" fmla="*/ 0 h 93"/>
                    <a:gd name="T12" fmla="*/ 0 w 85"/>
                    <a:gd name="T13" fmla="*/ 0 h 93"/>
                    <a:gd name="T14" fmla="*/ 0 w 85"/>
                    <a:gd name="T15" fmla="*/ 0 h 93"/>
                    <a:gd name="T16" fmla="*/ 0 w 85"/>
                    <a:gd name="T17" fmla="*/ 0 h 93"/>
                    <a:gd name="T18" fmla="*/ 0 w 85"/>
                    <a:gd name="T19" fmla="*/ 0 h 93"/>
                    <a:gd name="T20" fmla="*/ 0 w 85"/>
                    <a:gd name="T21" fmla="*/ 0 h 93"/>
                    <a:gd name="T22" fmla="*/ 0 w 85"/>
                    <a:gd name="T23" fmla="*/ 0 h 93"/>
                    <a:gd name="T24" fmla="*/ 0 w 85"/>
                    <a:gd name="T25" fmla="*/ 0 h 93"/>
                    <a:gd name="T26" fmla="*/ 0 w 85"/>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93"/>
                    <a:gd name="T44" fmla="*/ 85 w 85"/>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93">
                      <a:moveTo>
                        <a:pt x="79" y="4"/>
                      </a:moveTo>
                      <a:lnTo>
                        <a:pt x="85" y="74"/>
                      </a:lnTo>
                      <a:lnTo>
                        <a:pt x="69" y="85"/>
                      </a:lnTo>
                      <a:lnTo>
                        <a:pt x="50" y="91"/>
                      </a:lnTo>
                      <a:lnTo>
                        <a:pt x="5" y="93"/>
                      </a:lnTo>
                      <a:lnTo>
                        <a:pt x="0" y="89"/>
                      </a:lnTo>
                      <a:lnTo>
                        <a:pt x="5" y="85"/>
                      </a:lnTo>
                      <a:lnTo>
                        <a:pt x="37" y="78"/>
                      </a:lnTo>
                      <a:lnTo>
                        <a:pt x="61" y="60"/>
                      </a:lnTo>
                      <a:lnTo>
                        <a:pt x="71" y="34"/>
                      </a:lnTo>
                      <a:lnTo>
                        <a:pt x="67" y="5"/>
                      </a:lnTo>
                      <a:lnTo>
                        <a:pt x="73" y="0"/>
                      </a:lnTo>
                      <a:lnTo>
                        <a:pt x="7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95" name="Freeform 216"/>
                <p:cNvSpPr>
                  <a:spLocks/>
                </p:cNvSpPr>
                <p:nvPr/>
              </p:nvSpPr>
              <p:spPr bwMode="auto">
                <a:xfrm>
                  <a:off x="5178" y="886"/>
                  <a:ext cx="50" cy="11"/>
                </a:xfrm>
                <a:custGeom>
                  <a:avLst/>
                  <a:gdLst>
                    <a:gd name="T0" fmla="*/ 0 w 202"/>
                    <a:gd name="T1" fmla="*/ 0 h 33"/>
                    <a:gd name="T2" fmla="*/ 0 w 202"/>
                    <a:gd name="T3" fmla="*/ 0 h 33"/>
                    <a:gd name="T4" fmla="*/ 0 w 202"/>
                    <a:gd name="T5" fmla="*/ 0 h 33"/>
                    <a:gd name="T6" fmla="*/ 0 w 202"/>
                    <a:gd name="T7" fmla="*/ 0 h 33"/>
                    <a:gd name="T8" fmla="*/ 0 w 202"/>
                    <a:gd name="T9" fmla="*/ 0 h 33"/>
                    <a:gd name="T10" fmla="*/ 0 w 202"/>
                    <a:gd name="T11" fmla="*/ 0 h 33"/>
                    <a:gd name="T12" fmla="*/ 0 w 202"/>
                    <a:gd name="T13" fmla="*/ 0 h 33"/>
                    <a:gd name="T14" fmla="*/ 0 w 202"/>
                    <a:gd name="T15" fmla="*/ 0 h 33"/>
                    <a:gd name="T16" fmla="*/ 0 w 202"/>
                    <a:gd name="T17" fmla="*/ 0 h 33"/>
                    <a:gd name="T18" fmla="*/ 0 w 202"/>
                    <a:gd name="T19" fmla="*/ 0 h 33"/>
                    <a:gd name="T20" fmla="*/ 0 w 202"/>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2"/>
                    <a:gd name="T34" fmla="*/ 0 h 33"/>
                    <a:gd name="T35" fmla="*/ 202 w 20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2" h="33">
                      <a:moveTo>
                        <a:pt x="0" y="25"/>
                      </a:moveTo>
                      <a:lnTo>
                        <a:pt x="48" y="9"/>
                      </a:lnTo>
                      <a:lnTo>
                        <a:pt x="95" y="0"/>
                      </a:lnTo>
                      <a:lnTo>
                        <a:pt x="197" y="4"/>
                      </a:lnTo>
                      <a:lnTo>
                        <a:pt x="202" y="8"/>
                      </a:lnTo>
                      <a:lnTo>
                        <a:pt x="197" y="12"/>
                      </a:lnTo>
                      <a:lnTo>
                        <a:pt x="146" y="16"/>
                      </a:lnTo>
                      <a:lnTo>
                        <a:pt x="97" y="23"/>
                      </a:lnTo>
                      <a:lnTo>
                        <a:pt x="4" y="33"/>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96" name="Freeform 217"/>
                <p:cNvSpPr>
                  <a:spLocks/>
                </p:cNvSpPr>
                <p:nvPr/>
              </p:nvSpPr>
              <p:spPr bwMode="auto">
                <a:xfrm>
                  <a:off x="5164" y="856"/>
                  <a:ext cx="23" cy="11"/>
                </a:xfrm>
                <a:custGeom>
                  <a:avLst/>
                  <a:gdLst>
                    <a:gd name="T0" fmla="*/ 0 w 92"/>
                    <a:gd name="T1" fmla="*/ 0 h 31"/>
                    <a:gd name="T2" fmla="*/ 0 w 92"/>
                    <a:gd name="T3" fmla="*/ 0 h 31"/>
                    <a:gd name="T4" fmla="*/ 0 w 92"/>
                    <a:gd name="T5" fmla="*/ 0 h 31"/>
                    <a:gd name="T6" fmla="*/ 0 w 92"/>
                    <a:gd name="T7" fmla="*/ 0 h 31"/>
                    <a:gd name="T8" fmla="*/ 0 w 92"/>
                    <a:gd name="T9" fmla="*/ 0 h 31"/>
                    <a:gd name="T10" fmla="*/ 0 w 92"/>
                    <a:gd name="T11" fmla="*/ 0 h 31"/>
                    <a:gd name="T12" fmla="*/ 0 w 92"/>
                    <a:gd name="T13" fmla="*/ 0 h 31"/>
                    <a:gd name="T14" fmla="*/ 0 w 92"/>
                    <a:gd name="T15" fmla="*/ 0 h 31"/>
                    <a:gd name="T16" fmla="*/ 0 w 92"/>
                    <a:gd name="T17" fmla="*/ 0 h 31"/>
                    <a:gd name="T18" fmla="*/ 0 w 92"/>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31"/>
                    <a:gd name="T32" fmla="*/ 92 w 92"/>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31">
                      <a:moveTo>
                        <a:pt x="0" y="22"/>
                      </a:moveTo>
                      <a:lnTo>
                        <a:pt x="26" y="12"/>
                      </a:lnTo>
                      <a:lnTo>
                        <a:pt x="48" y="1"/>
                      </a:lnTo>
                      <a:lnTo>
                        <a:pt x="86" y="0"/>
                      </a:lnTo>
                      <a:lnTo>
                        <a:pt x="92" y="5"/>
                      </a:lnTo>
                      <a:lnTo>
                        <a:pt x="86" y="9"/>
                      </a:lnTo>
                      <a:lnTo>
                        <a:pt x="59" y="21"/>
                      </a:lnTo>
                      <a:lnTo>
                        <a:pt x="3" y="31"/>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97" name="Freeform 218"/>
                <p:cNvSpPr>
                  <a:spLocks/>
                </p:cNvSpPr>
                <p:nvPr/>
              </p:nvSpPr>
              <p:spPr bwMode="auto">
                <a:xfrm>
                  <a:off x="5183" y="857"/>
                  <a:ext cx="24" cy="17"/>
                </a:xfrm>
                <a:custGeom>
                  <a:avLst/>
                  <a:gdLst>
                    <a:gd name="T0" fmla="*/ 0 w 100"/>
                    <a:gd name="T1" fmla="*/ 0 h 52"/>
                    <a:gd name="T2" fmla="*/ 0 w 100"/>
                    <a:gd name="T3" fmla="*/ 0 h 52"/>
                    <a:gd name="T4" fmla="*/ 0 w 100"/>
                    <a:gd name="T5" fmla="*/ 0 h 52"/>
                    <a:gd name="T6" fmla="*/ 0 w 100"/>
                    <a:gd name="T7" fmla="*/ 0 h 52"/>
                    <a:gd name="T8" fmla="*/ 0 w 100"/>
                    <a:gd name="T9" fmla="*/ 0 h 52"/>
                    <a:gd name="T10" fmla="*/ 0 w 100"/>
                    <a:gd name="T11" fmla="*/ 0 h 52"/>
                    <a:gd name="T12" fmla="*/ 0 w 100"/>
                    <a:gd name="T13" fmla="*/ 0 h 52"/>
                    <a:gd name="T14" fmla="*/ 0 w 100"/>
                    <a:gd name="T15" fmla="*/ 0 h 52"/>
                    <a:gd name="T16" fmla="*/ 0 w 100"/>
                    <a:gd name="T17" fmla="*/ 0 h 52"/>
                    <a:gd name="T18" fmla="*/ 0 w 100"/>
                    <a:gd name="T19" fmla="*/ 0 h 52"/>
                    <a:gd name="T20" fmla="*/ 0 w 100"/>
                    <a:gd name="T21" fmla="*/ 0 h 52"/>
                    <a:gd name="T22" fmla="*/ 0 w 100"/>
                    <a:gd name="T23" fmla="*/ 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52"/>
                    <a:gd name="T38" fmla="*/ 100 w 100"/>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52">
                      <a:moveTo>
                        <a:pt x="6" y="0"/>
                      </a:moveTo>
                      <a:lnTo>
                        <a:pt x="47" y="3"/>
                      </a:lnTo>
                      <a:lnTo>
                        <a:pt x="84" y="17"/>
                      </a:lnTo>
                      <a:lnTo>
                        <a:pt x="100" y="47"/>
                      </a:lnTo>
                      <a:lnTo>
                        <a:pt x="95" y="52"/>
                      </a:lnTo>
                      <a:lnTo>
                        <a:pt x="88" y="49"/>
                      </a:lnTo>
                      <a:lnTo>
                        <a:pt x="68" y="30"/>
                      </a:lnTo>
                      <a:lnTo>
                        <a:pt x="39" y="15"/>
                      </a:lnTo>
                      <a:lnTo>
                        <a:pt x="6" y="9"/>
                      </a:lnTo>
                      <a:lnTo>
                        <a:pt x="0" y="5"/>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98" name="Freeform 219"/>
                <p:cNvSpPr>
                  <a:spLocks/>
                </p:cNvSpPr>
                <p:nvPr/>
              </p:nvSpPr>
              <p:spPr bwMode="auto">
                <a:xfrm>
                  <a:off x="5178" y="830"/>
                  <a:ext cx="69" cy="60"/>
                </a:xfrm>
                <a:custGeom>
                  <a:avLst/>
                  <a:gdLst>
                    <a:gd name="T0" fmla="*/ 0 w 276"/>
                    <a:gd name="T1" fmla="*/ 0 h 182"/>
                    <a:gd name="T2" fmla="*/ 0 w 276"/>
                    <a:gd name="T3" fmla="*/ 0 h 182"/>
                    <a:gd name="T4" fmla="*/ 0 w 276"/>
                    <a:gd name="T5" fmla="*/ 0 h 182"/>
                    <a:gd name="T6" fmla="*/ 0 w 276"/>
                    <a:gd name="T7" fmla="*/ 0 h 182"/>
                    <a:gd name="T8" fmla="*/ 0 w 276"/>
                    <a:gd name="T9" fmla="*/ 0 h 182"/>
                    <a:gd name="T10" fmla="*/ 0 w 276"/>
                    <a:gd name="T11" fmla="*/ 0 h 182"/>
                    <a:gd name="T12" fmla="*/ 0 w 276"/>
                    <a:gd name="T13" fmla="*/ 0 h 182"/>
                    <a:gd name="T14" fmla="*/ 0 w 276"/>
                    <a:gd name="T15" fmla="*/ 0 h 182"/>
                    <a:gd name="T16" fmla="*/ 0 w 276"/>
                    <a:gd name="T17" fmla="*/ 0 h 182"/>
                    <a:gd name="T18" fmla="*/ 0 w 276"/>
                    <a:gd name="T19" fmla="*/ 0 h 182"/>
                    <a:gd name="T20" fmla="*/ 0 w 276"/>
                    <a:gd name="T21" fmla="*/ 0 h 182"/>
                    <a:gd name="T22" fmla="*/ 0 w 276"/>
                    <a:gd name="T23" fmla="*/ 0 h 182"/>
                    <a:gd name="T24" fmla="*/ 0 w 276"/>
                    <a:gd name="T25" fmla="*/ 0 h 182"/>
                    <a:gd name="T26" fmla="*/ 0 w 276"/>
                    <a:gd name="T27" fmla="*/ 0 h 182"/>
                    <a:gd name="T28" fmla="*/ 0 w 276"/>
                    <a:gd name="T29" fmla="*/ 0 h 182"/>
                    <a:gd name="T30" fmla="*/ 0 w 276"/>
                    <a:gd name="T31" fmla="*/ 0 h 182"/>
                    <a:gd name="T32" fmla="*/ 0 w 276"/>
                    <a:gd name="T33" fmla="*/ 0 h 182"/>
                    <a:gd name="T34" fmla="*/ 0 w 276"/>
                    <a:gd name="T35" fmla="*/ 0 h 182"/>
                    <a:gd name="T36" fmla="*/ 0 w 276"/>
                    <a:gd name="T37" fmla="*/ 0 h 182"/>
                    <a:gd name="T38" fmla="*/ 0 w 276"/>
                    <a:gd name="T39" fmla="*/ 0 h 182"/>
                    <a:gd name="T40" fmla="*/ 0 w 276"/>
                    <a:gd name="T41" fmla="*/ 0 h 182"/>
                    <a:gd name="T42" fmla="*/ 0 w 276"/>
                    <a:gd name="T43" fmla="*/ 0 h 182"/>
                    <a:gd name="T44" fmla="*/ 0 w 276"/>
                    <a:gd name="T45" fmla="*/ 0 h 182"/>
                    <a:gd name="T46" fmla="*/ 0 w 276"/>
                    <a:gd name="T47" fmla="*/ 0 h 182"/>
                    <a:gd name="T48" fmla="*/ 0 w 276"/>
                    <a:gd name="T49" fmla="*/ 0 h 182"/>
                    <a:gd name="T50" fmla="*/ 0 w 276"/>
                    <a:gd name="T51" fmla="*/ 0 h 182"/>
                    <a:gd name="T52" fmla="*/ 0 w 276"/>
                    <a:gd name="T53" fmla="*/ 0 h 1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182"/>
                    <a:gd name="T83" fmla="*/ 276 w 276"/>
                    <a:gd name="T84" fmla="*/ 182 h 1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182">
                      <a:moveTo>
                        <a:pt x="6" y="29"/>
                      </a:moveTo>
                      <a:lnTo>
                        <a:pt x="34" y="9"/>
                      </a:lnTo>
                      <a:lnTo>
                        <a:pt x="46" y="3"/>
                      </a:lnTo>
                      <a:lnTo>
                        <a:pt x="66" y="0"/>
                      </a:lnTo>
                      <a:lnTo>
                        <a:pt x="142" y="1"/>
                      </a:lnTo>
                      <a:lnTo>
                        <a:pt x="195" y="23"/>
                      </a:lnTo>
                      <a:lnTo>
                        <a:pt x="236" y="57"/>
                      </a:lnTo>
                      <a:lnTo>
                        <a:pt x="256" y="86"/>
                      </a:lnTo>
                      <a:lnTo>
                        <a:pt x="264" y="113"/>
                      </a:lnTo>
                      <a:lnTo>
                        <a:pt x="276" y="174"/>
                      </a:lnTo>
                      <a:lnTo>
                        <a:pt x="269" y="182"/>
                      </a:lnTo>
                      <a:lnTo>
                        <a:pt x="259" y="177"/>
                      </a:lnTo>
                      <a:lnTo>
                        <a:pt x="243" y="121"/>
                      </a:lnTo>
                      <a:lnTo>
                        <a:pt x="232" y="98"/>
                      </a:lnTo>
                      <a:lnTo>
                        <a:pt x="223" y="85"/>
                      </a:lnTo>
                      <a:lnTo>
                        <a:pt x="212" y="72"/>
                      </a:lnTo>
                      <a:lnTo>
                        <a:pt x="186" y="45"/>
                      </a:lnTo>
                      <a:lnTo>
                        <a:pt x="172" y="36"/>
                      </a:lnTo>
                      <a:lnTo>
                        <a:pt x="151" y="28"/>
                      </a:lnTo>
                      <a:lnTo>
                        <a:pt x="109" y="19"/>
                      </a:lnTo>
                      <a:lnTo>
                        <a:pt x="89" y="13"/>
                      </a:lnTo>
                      <a:lnTo>
                        <a:pt x="67" y="11"/>
                      </a:lnTo>
                      <a:lnTo>
                        <a:pt x="33" y="26"/>
                      </a:lnTo>
                      <a:lnTo>
                        <a:pt x="2" y="51"/>
                      </a:lnTo>
                      <a:lnTo>
                        <a:pt x="0" y="43"/>
                      </a:lnTo>
                      <a:lnTo>
                        <a:pt x="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599" name="Freeform 220"/>
                <p:cNvSpPr>
                  <a:spLocks/>
                </p:cNvSpPr>
                <p:nvPr/>
              </p:nvSpPr>
              <p:spPr bwMode="auto">
                <a:xfrm>
                  <a:off x="5257" y="773"/>
                  <a:ext cx="30" cy="94"/>
                </a:xfrm>
                <a:custGeom>
                  <a:avLst/>
                  <a:gdLst>
                    <a:gd name="T0" fmla="*/ 0 w 120"/>
                    <a:gd name="T1" fmla="*/ 0 h 283"/>
                    <a:gd name="T2" fmla="*/ 0 w 120"/>
                    <a:gd name="T3" fmla="*/ 0 h 283"/>
                    <a:gd name="T4" fmla="*/ 0 w 120"/>
                    <a:gd name="T5" fmla="*/ 0 h 283"/>
                    <a:gd name="T6" fmla="*/ 0 w 120"/>
                    <a:gd name="T7" fmla="*/ 0 h 283"/>
                    <a:gd name="T8" fmla="*/ 0 w 120"/>
                    <a:gd name="T9" fmla="*/ 0 h 283"/>
                    <a:gd name="T10" fmla="*/ 0 w 120"/>
                    <a:gd name="T11" fmla="*/ 0 h 283"/>
                    <a:gd name="T12" fmla="*/ 0 w 120"/>
                    <a:gd name="T13" fmla="*/ 0 h 283"/>
                    <a:gd name="T14" fmla="*/ 0 w 120"/>
                    <a:gd name="T15" fmla="*/ 0 h 283"/>
                    <a:gd name="T16" fmla="*/ 0 w 120"/>
                    <a:gd name="T17" fmla="*/ 0 h 283"/>
                    <a:gd name="T18" fmla="*/ 0 w 120"/>
                    <a:gd name="T19" fmla="*/ 0 h 283"/>
                    <a:gd name="T20" fmla="*/ 0 w 120"/>
                    <a:gd name="T21" fmla="*/ 0 h 283"/>
                    <a:gd name="T22" fmla="*/ 0 w 120"/>
                    <a:gd name="T23" fmla="*/ 0 h 283"/>
                    <a:gd name="T24" fmla="*/ 0 w 120"/>
                    <a:gd name="T25" fmla="*/ 0 h 283"/>
                    <a:gd name="T26" fmla="*/ 0 w 120"/>
                    <a:gd name="T27" fmla="*/ 0 h 283"/>
                    <a:gd name="T28" fmla="*/ 0 w 120"/>
                    <a:gd name="T29" fmla="*/ 0 h 283"/>
                    <a:gd name="T30" fmla="*/ 0 w 120"/>
                    <a:gd name="T31" fmla="*/ 0 h 283"/>
                    <a:gd name="T32" fmla="*/ 0 w 120"/>
                    <a:gd name="T33" fmla="*/ 0 h 283"/>
                    <a:gd name="T34" fmla="*/ 0 w 120"/>
                    <a:gd name="T35" fmla="*/ 0 h 283"/>
                    <a:gd name="T36" fmla="*/ 0 w 120"/>
                    <a:gd name="T37" fmla="*/ 0 h 283"/>
                    <a:gd name="T38" fmla="*/ 0 w 120"/>
                    <a:gd name="T39" fmla="*/ 0 h 283"/>
                    <a:gd name="T40" fmla="*/ 0 w 120"/>
                    <a:gd name="T41" fmla="*/ 0 h 283"/>
                    <a:gd name="T42" fmla="*/ 0 w 120"/>
                    <a:gd name="T43" fmla="*/ 0 h 283"/>
                    <a:gd name="T44" fmla="*/ 0 w 120"/>
                    <a:gd name="T45" fmla="*/ 0 h 283"/>
                    <a:gd name="T46" fmla="*/ 0 w 120"/>
                    <a:gd name="T47" fmla="*/ 0 h 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283"/>
                    <a:gd name="T74" fmla="*/ 120 w 120"/>
                    <a:gd name="T75" fmla="*/ 283 h 2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283">
                      <a:moveTo>
                        <a:pt x="119" y="7"/>
                      </a:moveTo>
                      <a:lnTo>
                        <a:pt x="93" y="24"/>
                      </a:lnTo>
                      <a:lnTo>
                        <a:pt x="72" y="41"/>
                      </a:lnTo>
                      <a:lnTo>
                        <a:pt x="45" y="81"/>
                      </a:lnTo>
                      <a:lnTo>
                        <a:pt x="36" y="128"/>
                      </a:lnTo>
                      <a:lnTo>
                        <a:pt x="43" y="179"/>
                      </a:lnTo>
                      <a:lnTo>
                        <a:pt x="40" y="229"/>
                      </a:lnTo>
                      <a:lnTo>
                        <a:pt x="29" y="280"/>
                      </a:lnTo>
                      <a:lnTo>
                        <a:pt x="23" y="283"/>
                      </a:lnTo>
                      <a:lnTo>
                        <a:pt x="18" y="278"/>
                      </a:lnTo>
                      <a:lnTo>
                        <a:pt x="15" y="229"/>
                      </a:lnTo>
                      <a:lnTo>
                        <a:pt x="4" y="182"/>
                      </a:lnTo>
                      <a:lnTo>
                        <a:pt x="0" y="127"/>
                      </a:lnTo>
                      <a:lnTo>
                        <a:pt x="7" y="102"/>
                      </a:lnTo>
                      <a:lnTo>
                        <a:pt x="19" y="78"/>
                      </a:lnTo>
                      <a:lnTo>
                        <a:pt x="35" y="57"/>
                      </a:lnTo>
                      <a:lnTo>
                        <a:pt x="56" y="36"/>
                      </a:lnTo>
                      <a:lnTo>
                        <a:pt x="68" y="27"/>
                      </a:lnTo>
                      <a:lnTo>
                        <a:pt x="81" y="18"/>
                      </a:lnTo>
                      <a:lnTo>
                        <a:pt x="96" y="8"/>
                      </a:lnTo>
                      <a:lnTo>
                        <a:pt x="112" y="0"/>
                      </a:lnTo>
                      <a:lnTo>
                        <a:pt x="120" y="1"/>
                      </a:lnTo>
                      <a:lnTo>
                        <a:pt x="11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00" name="Freeform 221"/>
                <p:cNvSpPr>
                  <a:spLocks/>
                </p:cNvSpPr>
                <p:nvPr/>
              </p:nvSpPr>
              <p:spPr bwMode="auto">
                <a:xfrm>
                  <a:off x="5209" y="738"/>
                  <a:ext cx="102" cy="94"/>
                </a:xfrm>
                <a:custGeom>
                  <a:avLst/>
                  <a:gdLst>
                    <a:gd name="T0" fmla="*/ 0 w 407"/>
                    <a:gd name="T1" fmla="*/ 0 h 280"/>
                    <a:gd name="T2" fmla="*/ 0 w 407"/>
                    <a:gd name="T3" fmla="*/ 0 h 280"/>
                    <a:gd name="T4" fmla="*/ 0 w 407"/>
                    <a:gd name="T5" fmla="*/ 0 h 280"/>
                    <a:gd name="T6" fmla="*/ 0 w 407"/>
                    <a:gd name="T7" fmla="*/ 0 h 280"/>
                    <a:gd name="T8" fmla="*/ 0 w 407"/>
                    <a:gd name="T9" fmla="*/ 0 h 280"/>
                    <a:gd name="T10" fmla="*/ 0 w 407"/>
                    <a:gd name="T11" fmla="*/ 0 h 280"/>
                    <a:gd name="T12" fmla="*/ 0 w 407"/>
                    <a:gd name="T13" fmla="*/ 0 h 280"/>
                    <a:gd name="T14" fmla="*/ 0 w 407"/>
                    <a:gd name="T15" fmla="*/ 0 h 280"/>
                    <a:gd name="T16" fmla="*/ 0 w 407"/>
                    <a:gd name="T17" fmla="*/ 0 h 280"/>
                    <a:gd name="T18" fmla="*/ 0 w 407"/>
                    <a:gd name="T19" fmla="*/ 0 h 280"/>
                    <a:gd name="T20" fmla="*/ 0 w 407"/>
                    <a:gd name="T21" fmla="*/ 0 h 280"/>
                    <a:gd name="T22" fmla="*/ 0 w 407"/>
                    <a:gd name="T23" fmla="*/ 0 h 280"/>
                    <a:gd name="T24" fmla="*/ 0 w 407"/>
                    <a:gd name="T25" fmla="*/ 0 h 280"/>
                    <a:gd name="T26" fmla="*/ 0 w 407"/>
                    <a:gd name="T27" fmla="*/ 0 h 280"/>
                    <a:gd name="T28" fmla="*/ 0 w 407"/>
                    <a:gd name="T29" fmla="*/ 0 h 280"/>
                    <a:gd name="T30" fmla="*/ 0 w 407"/>
                    <a:gd name="T31" fmla="*/ 0 h 280"/>
                    <a:gd name="T32" fmla="*/ 0 w 407"/>
                    <a:gd name="T33" fmla="*/ 0 h 280"/>
                    <a:gd name="T34" fmla="*/ 0 w 407"/>
                    <a:gd name="T35" fmla="*/ 0 h 280"/>
                    <a:gd name="T36" fmla="*/ 0 w 407"/>
                    <a:gd name="T37" fmla="*/ 0 h 280"/>
                    <a:gd name="T38" fmla="*/ 0 w 407"/>
                    <a:gd name="T39" fmla="*/ 0 h 280"/>
                    <a:gd name="T40" fmla="*/ 0 w 407"/>
                    <a:gd name="T41" fmla="*/ 0 h 280"/>
                    <a:gd name="T42" fmla="*/ 0 w 407"/>
                    <a:gd name="T43" fmla="*/ 0 h 280"/>
                    <a:gd name="T44" fmla="*/ 0 w 407"/>
                    <a:gd name="T45" fmla="*/ 0 h 280"/>
                    <a:gd name="T46" fmla="*/ 0 w 407"/>
                    <a:gd name="T47" fmla="*/ 0 h 280"/>
                    <a:gd name="T48" fmla="*/ 0 w 407"/>
                    <a:gd name="T49" fmla="*/ 0 h 280"/>
                    <a:gd name="T50" fmla="*/ 0 w 407"/>
                    <a:gd name="T51" fmla="*/ 0 h 280"/>
                    <a:gd name="T52" fmla="*/ 0 w 407"/>
                    <a:gd name="T53" fmla="*/ 0 h 280"/>
                    <a:gd name="T54" fmla="*/ 0 w 407"/>
                    <a:gd name="T55" fmla="*/ 0 h 280"/>
                    <a:gd name="T56" fmla="*/ 0 w 407"/>
                    <a:gd name="T57" fmla="*/ 0 h 280"/>
                    <a:gd name="T58" fmla="*/ 0 w 407"/>
                    <a:gd name="T59" fmla="*/ 0 h 280"/>
                    <a:gd name="T60" fmla="*/ 0 w 407"/>
                    <a:gd name="T61" fmla="*/ 0 h 280"/>
                    <a:gd name="T62" fmla="*/ 0 w 407"/>
                    <a:gd name="T63" fmla="*/ 0 h 280"/>
                    <a:gd name="T64" fmla="*/ 0 w 407"/>
                    <a:gd name="T65" fmla="*/ 0 h 280"/>
                    <a:gd name="T66" fmla="*/ 0 w 407"/>
                    <a:gd name="T67" fmla="*/ 0 h 280"/>
                    <a:gd name="T68" fmla="*/ 0 w 407"/>
                    <a:gd name="T69" fmla="*/ 0 h 280"/>
                    <a:gd name="T70" fmla="*/ 0 w 407"/>
                    <a:gd name="T71" fmla="*/ 0 h 280"/>
                    <a:gd name="T72" fmla="*/ 0 w 407"/>
                    <a:gd name="T73" fmla="*/ 0 h 280"/>
                    <a:gd name="T74" fmla="*/ 0 w 407"/>
                    <a:gd name="T75" fmla="*/ 0 h 280"/>
                    <a:gd name="T76" fmla="*/ 0 w 407"/>
                    <a:gd name="T77" fmla="*/ 0 h 280"/>
                    <a:gd name="T78" fmla="*/ 0 w 407"/>
                    <a:gd name="T79" fmla="*/ 0 h 2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7"/>
                    <a:gd name="T121" fmla="*/ 0 h 280"/>
                    <a:gd name="T122" fmla="*/ 407 w 407"/>
                    <a:gd name="T123" fmla="*/ 280 h 2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7" h="280">
                      <a:moveTo>
                        <a:pt x="3" y="272"/>
                      </a:moveTo>
                      <a:lnTo>
                        <a:pt x="57" y="246"/>
                      </a:lnTo>
                      <a:lnTo>
                        <a:pt x="96" y="210"/>
                      </a:lnTo>
                      <a:lnTo>
                        <a:pt x="117" y="186"/>
                      </a:lnTo>
                      <a:lnTo>
                        <a:pt x="153" y="143"/>
                      </a:lnTo>
                      <a:lnTo>
                        <a:pt x="182" y="113"/>
                      </a:lnTo>
                      <a:lnTo>
                        <a:pt x="201" y="100"/>
                      </a:lnTo>
                      <a:lnTo>
                        <a:pt x="219" y="89"/>
                      </a:lnTo>
                      <a:lnTo>
                        <a:pt x="235" y="78"/>
                      </a:lnTo>
                      <a:lnTo>
                        <a:pt x="252" y="69"/>
                      </a:lnTo>
                      <a:lnTo>
                        <a:pt x="268" y="59"/>
                      </a:lnTo>
                      <a:lnTo>
                        <a:pt x="286" y="49"/>
                      </a:lnTo>
                      <a:lnTo>
                        <a:pt x="304" y="38"/>
                      </a:lnTo>
                      <a:lnTo>
                        <a:pt x="324" y="26"/>
                      </a:lnTo>
                      <a:lnTo>
                        <a:pt x="337" y="16"/>
                      </a:lnTo>
                      <a:lnTo>
                        <a:pt x="399" y="0"/>
                      </a:lnTo>
                      <a:lnTo>
                        <a:pt x="407" y="4"/>
                      </a:lnTo>
                      <a:lnTo>
                        <a:pt x="401" y="10"/>
                      </a:lnTo>
                      <a:lnTo>
                        <a:pt x="376" y="20"/>
                      </a:lnTo>
                      <a:lnTo>
                        <a:pt x="353" y="33"/>
                      </a:lnTo>
                      <a:lnTo>
                        <a:pt x="340" y="41"/>
                      </a:lnTo>
                      <a:lnTo>
                        <a:pt x="320" y="53"/>
                      </a:lnTo>
                      <a:lnTo>
                        <a:pt x="303" y="64"/>
                      </a:lnTo>
                      <a:lnTo>
                        <a:pt x="287" y="74"/>
                      </a:lnTo>
                      <a:lnTo>
                        <a:pt x="272" y="84"/>
                      </a:lnTo>
                      <a:lnTo>
                        <a:pt x="256" y="93"/>
                      </a:lnTo>
                      <a:lnTo>
                        <a:pt x="240" y="104"/>
                      </a:lnTo>
                      <a:lnTo>
                        <a:pt x="224" y="117"/>
                      </a:lnTo>
                      <a:lnTo>
                        <a:pt x="206" y="129"/>
                      </a:lnTo>
                      <a:lnTo>
                        <a:pt x="177" y="158"/>
                      </a:lnTo>
                      <a:lnTo>
                        <a:pt x="134" y="194"/>
                      </a:lnTo>
                      <a:lnTo>
                        <a:pt x="115" y="220"/>
                      </a:lnTo>
                      <a:lnTo>
                        <a:pt x="94" y="241"/>
                      </a:lnTo>
                      <a:lnTo>
                        <a:pt x="82" y="249"/>
                      </a:lnTo>
                      <a:lnTo>
                        <a:pt x="70" y="256"/>
                      </a:lnTo>
                      <a:lnTo>
                        <a:pt x="41" y="269"/>
                      </a:lnTo>
                      <a:lnTo>
                        <a:pt x="8" y="280"/>
                      </a:lnTo>
                      <a:lnTo>
                        <a:pt x="0" y="278"/>
                      </a:lnTo>
                      <a:lnTo>
                        <a:pt x="3" y="2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01" name="Freeform 222"/>
                <p:cNvSpPr>
                  <a:spLocks/>
                </p:cNvSpPr>
                <p:nvPr/>
              </p:nvSpPr>
              <p:spPr bwMode="auto">
                <a:xfrm>
                  <a:off x="5298" y="789"/>
                  <a:ext cx="12" cy="80"/>
                </a:xfrm>
                <a:custGeom>
                  <a:avLst/>
                  <a:gdLst>
                    <a:gd name="T0" fmla="*/ 0 w 51"/>
                    <a:gd name="T1" fmla="*/ 0 h 241"/>
                    <a:gd name="T2" fmla="*/ 0 w 51"/>
                    <a:gd name="T3" fmla="*/ 0 h 241"/>
                    <a:gd name="T4" fmla="*/ 0 w 51"/>
                    <a:gd name="T5" fmla="*/ 0 h 241"/>
                    <a:gd name="T6" fmla="*/ 0 w 51"/>
                    <a:gd name="T7" fmla="*/ 0 h 241"/>
                    <a:gd name="T8" fmla="*/ 0 w 51"/>
                    <a:gd name="T9" fmla="*/ 0 h 241"/>
                    <a:gd name="T10" fmla="*/ 0 w 51"/>
                    <a:gd name="T11" fmla="*/ 0 h 241"/>
                    <a:gd name="T12" fmla="*/ 0 w 51"/>
                    <a:gd name="T13" fmla="*/ 0 h 241"/>
                    <a:gd name="T14" fmla="*/ 0 w 51"/>
                    <a:gd name="T15" fmla="*/ 0 h 241"/>
                    <a:gd name="T16" fmla="*/ 0 w 51"/>
                    <a:gd name="T17" fmla="*/ 0 h 241"/>
                    <a:gd name="T18" fmla="*/ 0 w 51"/>
                    <a:gd name="T19" fmla="*/ 0 h 241"/>
                    <a:gd name="T20" fmla="*/ 0 w 51"/>
                    <a:gd name="T21" fmla="*/ 0 h 241"/>
                    <a:gd name="T22" fmla="*/ 0 w 51"/>
                    <a:gd name="T23" fmla="*/ 0 h 241"/>
                    <a:gd name="T24" fmla="*/ 0 w 51"/>
                    <a:gd name="T25" fmla="*/ 0 h 241"/>
                    <a:gd name="T26" fmla="*/ 0 w 51"/>
                    <a:gd name="T27" fmla="*/ 0 h 241"/>
                    <a:gd name="T28" fmla="*/ 0 w 51"/>
                    <a:gd name="T29" fmla="*/ 0 h 241"/>
                    <a:gd name="T30" fmla="*/ 0 w 51"/>
                    <a:gd name="T31" fmla="*/ 0 h 241"/>
                    <a:gd name="T32" fmla="*/ 0 w 51"/>
                    <a:gd name="T33" fmla="*/ 0 h 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241"/>
                    <a:gd name="T53" fmla="*/ 51 w 51"/>
                    <a:gd name="T54" fmla="*/ 241 h 2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241">
                      <a:moveTo>
                        <a:pt x="39" y="7"/>
                      </a:moveTo>
                      <a:lnTo>
                        <a:pt x="21" y="38"/>
                      </a:lnTo>
                      <a:lnTo>
                        <a:pt x="21" y="71"/>
                      </a:lnTo>
                      <a:lnTo>
                        <a:pt x="32" y="104"/>
                      </a:lnTo>
                      <a:lnTo>
                        <a:pt x="48" y="142"/>
                      </a:lnTo>
                      <a:lnTo>
                        <a:pt x="51" y="192"/>
                      </a:lnTo>
                      <a:lnTo>
                        <a:pt x="43" y="241"/>
                      </a:lnTo>
                      <a:lnTo>
                        <a:pt x="31" y="240"/>
                      </a:lnTo>
                      <a:lnTo>
                        <a:pt x="29" y="194"/>
                      </a:lnTo>
                      <a:lnTo>
                        <a:pt x="19" y="146"/>
                      </a:lnTo>
                      <a:lnTo>
                        <a:pt x="0" y="71"/>
                      </a:lnTo>
                      <a:lnTo>
                        <a:pt x="7" y="36"/>
                      </a:lnTo>
                      <a:lnTo>
                        <a:pt x="16" y="19"/>
                      </a:lnTo>
                      <a:lnTo>
                        <a:pt x="28" y="2"/>
                      </a:lnTo>
                      <a:lnTo>
                        <a:pt x="36" y="0"/>
                      </a:lnTo>
                      <a:lnTo>
                        <a:pt x="3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02" name="Freeform 223"/>
                <p:cNvSpPr>
                  <a:spLocks/>
                </p:cNvSpPr>
                <p:nvPr/>
              </p:nvSpPr>
              <p:spPr bwMode="auto">
                <a:xfrm>
                  <a:off x="5269" y="847"/>
                  <a:ext cx="39" cy="36"/>
                </a:xfrm>
                <a:custGeom>
                  <a:avLst/>
                  <a:gdLst>
                    <a:gd name="T0" fmla="*/ 0 w 160"/>
                    <a:gd name="T1" fmla="*/ 0 h 110"/>
                    <a:gd name="T2" fmla="*/ 0 w 160"/>
                    <a:gd name="T3" fmla="*/ 0 h 110"/>
                    <a:gd name="T4" fmla="*/ 0 w 160"/>
                    <a:gd name="T5" fmla="*/ 0 h 110"/>
                    <a:gd name="T6" fmla="*/ 0 w 160"/>
                    <a:gd name="T7" fmla="*/ 0 h 110"/>
                    <a:gd name="T8" fmla="*/ 0 w 160"/>
                    <a:gd name="T9" fmla="*/ 0 h 110"/>
                    <a:gd name="T10" fmla="*/ 0 w 160"/>
                    <a:gd name="T11" fmla="*/ 0 h 110"/>
                    <a:gd name="T12" fmla="*/ 0 w 160"/>
                    <a:gd name="T13" fmla="*/ 0 h 110"/>
                    <a:gd name="T14" fmla="*/ 0 w 160"/>
                    <a:gd name="T15" fmla="*/ 0 h 110"/>
                    <a:gd name="T16" fmla="*/ 0 w 160"/>
                    <a:gd name="T17" fmla="*/ 0 h 110"/>
                    <a:gd name="T18" fmla="*/ 0 w 160"/>
                    <a:gd name="T19" fmla="*/ 0 h 110"/>
                    <a:gd name="T20" fmla="*/ 0 w 160"/>
                    <a:gd name="T21" fmla="*/ 0 h 110"/>
                    <a:gd name="T22" fmla="*/ 0 w 160"/>
                    <a:gd name="T23" fmla="*/ 0 h 110"/>
                    <a:gd name="T24" fmla="*/ 0 w 160"/>
                    <a:gd name="T25" fmla="*/ 0 h 110"/>
                    <a:gd name="T26" fmla="*/ 0 w 160"/>
                    <a:gd name="T27" fmla="*/ 0 h 110"/>
                    <a:gd name="T28" fmla="*/ 0 w 160"/>
                    <a:gd name="T29" fmla="*/ 0 h 110"/>
                    <a:gd name="T30" fmla="*/ 0 w 160"/>
                    <a:gd name="T31" fmla="*/ 0 h 110"/>
                    <a:gd name="T32" fmla="*/ 0 w 160"/>
                    <a:gd name="T33" fmla="*/ 0 h 110"/>
                    <a:gd name="T34" fmla="*/ 0 w 160"/>
                    <a:gd name="T35" fmla="*/ 0 h 1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0"/>
                    <a:gd name="T55" fmla="*/ 0 h 110"/>
                    <a:gd name="T56" fmla="*/ 160 w 160"/>
                    <a:gd name="T57" fmla="*/ 110 h 1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0" h="110">
                      <a:moveTo>
                        <a:pt x="156" y="8"/>
                      </a:moveTo>
                      <a:lnTo>
                        <a:pt x="121" y="25"/>
                      </a:lnTo>
                      <a:lnTo>
                        <a:pt x="107" y="35"/>
                      </a:lnTo>
                      <a:lnTo>
                        <a:pt x="89" y="45"/>
                      </a:lnTo>
                      <a:lnTo>
                        <a:pt x="50" y="77"/>
                      </a:lnTo>
                      <a:lnTo>
                        <a:pt x="32" y="92"/>
                      </a:lnTo>
                      <a:lnTo>
                        <a:pt x="11" y="110"/>
                      </a:lnTo>
                      <a:lnTo>
                        <a:pt x="2" y="110"/>
                      </a:lnTo>
                      <a:lnTo>
                        <a:pt x="0" y="107"/>
                      </a:lnTo>
                      <a:lnTo>
                        <a:pt x="2" y="104"/>
                      </a:lnTo>
                      <a:lnTo>
                        <a:pt x="39" y="68"/>
                      </a:lnTo>
                      <a:lnTo>
                        <a:pt x="56" y="51"/>
                      </a:lnTo>
                      <a:lnTo>
                        <a:pt x="76" y="33"/>
                      </a:lnTo>
                      <a:lnTo>
                        <a:pt x="113" y="14"/>
                      </a:lnTo>
                      <a:lnTo>
                        <a:pt x="152" y="0"/>
                      </a:lnTo>
                      <a:lnTo>
                        <a:pt x="160" y="2"/>
                      </a:lnTo>
                      <a:lnTo>
                        <a:pt x="15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03" name="Freeform 224"/>
                <p:cNvSpPr>
                  <a:spLocks/>
                </p:cNvSpPr>
                <p:nvPr/>
              </p:nvSpPr>
              <p:spPr bwMode="auto">
                <a:xfrm>
                  <a:off x="5320" y="872"/>
                  <a:ext cx="14" cy="28"/>
                </a:xfrm>
                <a:custGeom>
                  <a:avLst/>
                  <a:gdLst>
                    <a:gd name="T0" fmla="*/ 0 w 59"/>
                    <a:gd name="T1" fmla="*/ 0 h 82"/>
                    <a:gd name="T2" fmla="*/ 0 w 59"/>
                    <a:gd name="T3" fmla="*/ 0 h 82"/>
                    <a:gd name="T4" fmla="*/ 0 w 59"/>
                    <a:gd name="T5" fmla="*/ 0 h 82"/>
                    <a:gd name="T6" fmla="*/ 0 w 59"/>
                    <a:gd name="T7" fmla="*/ 0 h 82"/>
                    <a:gd name="T8" fmla="*/ 0 w 59"/>
                    <a:gd name="T9" fmla="*/ 0 h 82"/>
                    <a:gd name="T10" fmla="*/ 0 w 59"/>
                    <a:gd name="T11" fmla="*/ 0 h 82"/>
                    <a:gd name="T12" fmla="*/ 0 w 59"/>
                    <a:gd name="T13" fmla="*/ 0 h 82"/>
                    <a:gd name="T14" fmla="*/ 0 w 59"/>
                    <a:gd name="T15" fmla="*/ 0 h 82"/>
                    <a:gd name="T16" fmla="*/ 0 w 59"/>
                    <a:gd name="T17" fmla="*/ 0 h 82"/>
                    <a:gd name="T18" fmla="*/ 0 w 59"/>
                    <a:gd name="T19" fmla="*/ 0 h 82"/>
                    <a:gd name="T20" fmla="*/ 0 w 59"/>
                    <a:gd name="T21" fmla="*/ 0 h 82"/>
                    <a:gd name="T22" fmla="*/ 0 w 59"/>
                    <a:gd name="T23" fmla="*/ 0 h 82"/>
                    <a:gd name="T24" fmla="*/ 0 w 59"/>
                    <a:gd name="T25" fmla="*/ 0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82"/>
                    <a:gd name="T41" fmla="*/ 59 w 59"/>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82">
                      <a:moveTo>
                        <a:pt x="39" y="76"/>
                      </a:moveTo>
                      <a:lnTo>
                        <a:pt x="41" y="55"/>
                      </a:lnTo>
                      <a:lnTo>
                        <a:pt x="36" y="33"/>
                      </a:lnTo>
                      <a:lnTo>
                        <a:pt x="24" y="18"/>
                      </a:lnTo>
                      <a:lnTo>
                        <a:pt x="4" y="8"/>
                      </a:lnTo>
                      <a:lnTo>
                        <a:pt x="0" y="3"/>
                      </a:lnTo>
                      <a:lnTo>
                        <a:pt x="8" y="0"/>
                      </a:lnTo>
                      <a:lnTo>
                        <a:pt x="37" y="10"/>
                      </a:lnTo>
                      <a:lnTo>
                        <a:pt x="59" y="28"/>
                      </a:lnTo>
                      <a:lnTo>
                        <a:pt x="51" y="80"/>
                      </a:lnTo>
                      <a:lnTo>
                        <a:pt x="43" y="82"/>
                      </a:lnTo>
                      <a:lnTo>
                        <a:pt x="39"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04" name="Freeform 225"/>
                <p:cNvSpPr>
                  <a:spLocks/>
                </p:cNvSpPr>
                <p:nvPr/>
              </p:nvSpPr>
              <p:spPr bwMode="auto">
                <a:xfrm>
                  <a:off x="5260" y="862"/>
                  <a:ext cx="64" cy="65"/>
                </a:xfrm>
                <a:custGeom>
                  <a:avLst/>
                  <a:gdLst>
                    <a:gd name="T0" fmla="*/ 0 w 256"/>
                    <a:gd name="T1" fmla="*/ 0 h 194"/>
                    <a:gd name="T2" fmla="*/ 0 w 256"/>
                    <a:gd name="T3" fmla="*/ 0 h 194"/>
                    <a:gd name="T4" fmla="*/ 0 w 256"/>
                    <a:gd name="T5" fmla="*/ 0 h 194"/>
                    <a:gd name="T6" fmla="*/ 0 w 256"/>
                    <a:gd name="T7" fmla="*/ 0 h 194"/>
                    <a:gd name="T8" fmla="*/ 0 w 256"/>
                    <a:gd name="T9" fmla="*/ 0 h 194"/>
                    <a:gd name="T10" fmla="*/ 0 w 256"/>
                    <a:gd name="T11" fmla="*/ 0 h 194"/>
                    <a:gd name="T12" fmla="*/ 0 w 256"/>
                    <a:gd name="T13" fmla="*/ 0 h 194"/>
                    <a:gd name="T14" fmla="*/ 0 w 256"/>
                    <a:gd name="T15" fmla="*/ 0 h 194"/>
                    <a:gd name="T16" fmla="*/ 0 w 256"/>
                    <a:gd name="T17" fmla="*/ 0 h 194"/>
                    <a:gd name="T18" fmla="*/ 0 w 256"/>
                    <a:gd name="T19" fmla="*/ 0 h 194"/>
                    <a:gd name="T20" fmla="*/ 0 w 256"/>
                    <a:gd name="T21" fmla="*/ 0 h 194"/>
                    <a:gd name="T22" fmla="*/ 0 w 256"/>
                    <a:gd name="T23" fmla="*/ 0 h 194"/>
                    <a:gd name="T24" fmla="*/ 0 w 256"/>
                    <a:gd name="T25" fmla="*/ 0 h 194"/>
                    <a:gd name="T26" fmla="*/ 0 w 256"/>
                    <a:gd name="T27" fmla="*/ 0 h 194"/>
                    <a:gd name="T28" fmla="*/ 0 w 256"/>
                    <a:gd name="T29" fmla="*/ 0 h 194"/>
                    <a:gd name="T30" fmla="*/ 0 w 256"/>
                    <a:gd name="T31" fmla="*/ 0 h 194"/>
                    <a:gd name="T32" fmla="*/ 0 w 256"/>
                    <a:gd name="T33" fmla="*/ 0 h 194"/>
                    <a:gd name="T34" fmla="*/ 0 w 256"/>
                    <a:gd name="T35" fmla="*/ 0 h 194"/>
                    <a:gd name="T36" fmla="*/ 0 w 256"/>
                    <a:gd name="T37" fmla="*/ 0 h 194"/>
                    <a:gd name="T38" fmla="*/ 0 w 256"/>
                    <a:gd name="T39" fmla="*/ 0 h 194"/>
                    <a:gd name="T40" fmla="*/ 0 w 256"/>
                    <a:gd name="T41" fmla="*/ 0 h 194"/>
                    <a:gd name="T42" fmla="*/ 0 w 256"/>
                    <a:gd name="T43" fmla="*/ 0 h 194"/>
                    <a:gd name="T44" fmla="*/ 0 w 256"/>
                    <a:gd name="T45" fmla="*/ 0 h 194"/>
                    <a:gd name="T46" fmla="*/ 0 w 256"/>
                    <a:gd name="T47" fmla="*/ 0 h 194"/>
                    <a:gd name="T48" fmla="*/ 0 w 256"/>
                    <a:gd name="T49" fmla="*/ 0 h 194"/>
                    <a:gd name="T50" fmla="*/ 0 w 256"/>
                    <a:gd name="T51" fmla="*/ 0 h 194"/>
                    <a:gd name="T52" fmla="*/ 0 w 256"/>
                    <a:gd name="T53" fmla="*/ 0 h 194"/>
                    <a:gd name="T54" fmla="*/ 0 w 256"/>
                    <a:gd name="T55" fmla="*/ 0 h 194"/>
                    <a:gd name="T56" fmla="*/ 0 w 256"/>
                    <a:gd name="T57" fmla="*/ 0 h 194"/>
                    <a:gd name="T58" fmla="*/ 0 w 256"/>
                    <a:gd name="T59" fmla="*/ 0 h 194"/>
                    <a:gd name="T60" fmla="*/ 0 w 256"/>
                    <a:gd name="T61" fmla="*/ 0 h 194"/>
                    <a:gd name="T62" fmla="*/ 0 w 256"/>
                    <a:gd name="T63" fmla="*/ 0 h 194"/>
                    <a:gd name="T64" fmla="*/ 0 w 256"/>
                    <a:gd name="T65" fmla="*/ 0 h 194"/>
                    <a:gd name="T66" fmla="*/ 0 w 256"/>
                    <a:gd name="T67" fmla="*/ 0 h 194"/>
                    <a:gd name="T68" fmla="*/ 0 w 256"/>
                    <a:gd name="T69" fmla="*/ 0 h 194"/>
                    <a:gd name="T70" fmla="*/ 0 w 256"/>
                    <a:gd name="T71" fmla="*/ 0 h 194"/>
                    <a:gd name="T72" fmla="*/ 0 w 256"/>
                    <a:gd name="T73" fmla="*/ 0 h 194"/>
                    <a:gd name="T74" fmla="*/ 0 w 256"/>
                    <a:gd name="T75" fmla="*/ 0 h 194"/>
                    <a:gd name="T76" fmla="*/ 0 w 256"/>
                    <a:gd name="T77" fmla="*/ 0 h 1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6"/>
                    <a:gd name="T118" fmla="*/ 0 h 194"/>
                    <a:gd name="T119" fmla="*/ 256 w 256"/>
                    <a:gd name="T120" fmla="*/ 194 h 1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6" h="194">
                      <a:moveTo>
                        <a:pt x="244" y="60"/>
                      </a:moveTo>
                      <a:lnTo>
                        <a:pt x="240" y="40"/>
                      </a:lnTo>
                      <a:lnTo>
                        <a:pt x="230" y="24"/>
                      </a:lnTo>
                      <a:lnTo>
                        <a:pt x="216" y="18"/>
                      </a:lnTo>
                      <a:lnTo>
                        <a:pt x="198" y="19"/>
                      </a:lnTo>
                      <a:lnTo>
                        <a:pt x="161" y="29"/>
                      </a:lnTo>
                      <a:lnTo>
                        <a:pt x="114" y="39"/>
                      </a:lnTo>
                      <a:lnTo>
                        <a:pt x="104" y="51"/>
                      </a:lnTo>
                      <a:lnTo>
                        <a:pt x="92" y="59"/>
                      </a:lnTo>
                      <a:lnTo>
                        <a:pt x="40" y="73"/>
                      </a:lnTo>
                      <a:lnTo>
                        <a:pt x="25" y="107"/>
                      </a:lnTo>
                      <a:lnTo>
                        <a:pt x="13" y="137"/>
                      </a:lnTo>
                      <a:lnTo>
                        <a:pt x="24" y="147"/>
                      </a:lnTo>
                      <a:lnTo>
                        <a:pt x="37" y="154"/>
                      </a:lnTo>
                      <a:lnTo>
                        <a:pt x="62" y="161"/>
                      </a:lnTo>
                      <a:lnTo>
                        <a:pt x="126" y="176"/>
                      </a:lnTo>
                      <a:lnTo>
                        <a:pt x="155" y="182"/>
                      </a:lnTo>
                      <a:lnTo>
                        <a:pt x="190" y="185"/>
                      </a:lnTo>
                      <a:lnTo>
                        <a:pt x="195" y="190"/>
                      </a:lnTo>
                      <a:lnTo>
                        <a:pt x="190" y="194"/>
                      </a:lnTo>
                      <a:lnTo>
                        <a:pt x="123" y="187"/>
                      </a:lnTo>
                      <a:lnTo>
                        <a:pt x="57" y="175"/>
                      </a:lnTo>
                      <a:lnTo>
                        <a:pt x="29" y="163"/>
                      </a:lnTo>
                      <a:lnTo>
                        <a:pt x="0" y="140"/>
                      </a:lnTo>
                      <a:lnTo>
                        <a:pt x="3" y="101"/>
                      </a:lnTo>
                      <a:lnTo>
                        <a:pt x="13" y="81"/>
                      </a:lnTo>
                      <a:lnTo>
                        <a:pt x="26" y="62"/>
                      </a:lnTo>
                      <a:lnTo>
                        <a:pt x="81" y="42"/>
                      </a:lnTo>
                      <a:lnTo>
                        <a:pt x="97" y="30"/>
                      </a:lnTo>
                      <a:lnTo>
                        <a:pt x="110" y="20"/>
                      </a:lnTo>
                      <a:lnTo>
                        <a:pt x="123" y="12"/>
                      </a:lnTo>
                      <a:lnTo>
                        <a:pt x="157" y="8"/>
                      </a:lnTo>
                      <a:lnTo>
                        <a:pt x="206" y="0"/>
                      </a:lnTo>
                      <a:lnTo>
                        <a:pt x="247" y="15"/>
                      </a:lnTo>
                      <a:lnTo>
                        <a:pt x="256" y="36"/>
                      </a:lnTo>
                      <a:lnTo>
                        <a:pt x="256" y="48"/>
                      </a:lnTo>
                      <a:lnTo>
                        <a:pt x="256" y="60"/>
                      </a:lnTo>
                      <a:lnTo>
                        <a:pt x="244"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05" name="Freeform 226"/>
                <p:cNvSpPr>
                  <a:spLocks/>
                </p:cNvSpPr>
                <p:nvPr/>
              </p:nvSpPr>
              <p:spPr bwMode="auto">
                <a:xfrm>
                  <a:off x="5318" y="904"/>
                  <a:ext cx="24" cy="27"/>
                </a:xfrm>
                <a:custGeom>
                  <a:avLst/>
                  <a:gdLst>
                    <a:gd name="T0" fmla="*/ 0 w 93"/>
                    <a:gd name="T1" fmla="*/ 0 h 82"/>
                    <a:gd name="T2" fmla="*/ 0 w 93"/>
                    <a:gd name="T3" fmla="*/ 0 h 82"/>
                    <a:gd name="T4" fmla="*/ 0 w 93"/>
                    <a:gd name="T5" fmla="*/ 0 h 82"/>
                    <a:gd name="T6" fmla="*/ 0 w 93"/>
                    <a:gd name="T7" fmla="*/ 0 h 82"/>
                    <a:gd name="T8" fmla="*/ 0 w 93"/>
                    <a:gd name="T9" fmla="*/ 0 h 82"/>
                    <a:gd name="T10" fmla="*/ 0 w 93"/>
                    <a:gd name="T11" fmla="*/ 0 h 82"/>
                    <a:gd name="T12" fmla="*/ 0 w 93"/>
                    <a:gd name="T13" fmla="*/ 0 h 82"/>
                    <a:gd name="T14" fmla="*/ 0 w 93"/>
                    <a:gd name="T15" fmla="*/ 0 h 82"/>
                    <a:gd name="T16" fmla="*/ 0 w 93"/>
                    <a:gd name="T17" fmla="*/ 0 h 82"/>
                    <a:gd name="T18" fmla="*/ 0 w 93"/>
                    <a:gd name="T19" fmla="*/ 0 h 82"/>
                    <a:gd name="T20" fmla="*/ 0 w 93"/>
                    <a:gd name="T21" fmla="*/ 0 h 82"/>
                    <a:gd name="T22" fmla="*/ 0 w 93"/>
                    <a:gd name="T23" fmla="*/ 0 h 82"/>
                    <a:gd name="T24" fmla="*/ 0 w 93"/>
                    <a:gd name="T25" fmla="*/ 0 h 82"/>
                    <a:gd name="T26" fmla="*/ 0 w 93"/>
                    <a:gd name="T27" fmla="*/ 0 h 82"/>
                    <a:gd name="T28" fmla="*/ 0 w 93"/>
                    <a:gd name="T29" fmla="*/ 0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82"/>
                    <a:gd name="T47" fmla="*/ 93 w 93"/>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82">
                      <a:moveTo>
                        <a:pt x="87" y="13"/>
                      </a:moveTo>
                      <a:lnTo>
                        <a:pt x="62" y="22"/>
                      </a:lnTo>
                      <a:lnTo>
                        <a:pt x="45" y="36"/>
                      </a:lnTo>
                      <a:lnTo>
                        <a:pt x="24" y="76"/>
                      </a:lnTo>
                      <a:lnTo>
                        <a:pt x="17" y="82"/>
                      </a:lnTo>
                      <a:lnTo>
                        <a:pt x="8" y="82"/>
                      </a:lnTo>
                      <a:lnTo>
                        <a:pt x="0" y="69"/>
                      </a:lnTo>
                      <a:lnTo>
                        <a:pt x="13" y="44"/>
                      </a:lnTo>
                      <a:lnTo>
                        <a:pt x="29" y="25"/>
                      </a:lnTo>
                      <a:lnTo>
                        <a:pt x="40" y="17"/>
                      </a:lnTo>
                      <a:lnTo>
                        <a:pt x="52" y="10"/>
                      </a:lnTo>
                      <a:lnTo>
                        <a:pt x="82" y="0"/>
                      </a:lnTo>
                      <a:lnTo>
                        <a:pt x="93" y="4"/>
                      </a:lnTo>
                      <a:lnTo>
                        <a:pt x="8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06" name="Freeform 227"/>
                <p:cNvSpPr>
                  <a:spLocks/>
                </p:cNvSpPr>
                <p:nvPr/>
              </p:nvSpPr>
              <p:spPr bwMode="auto">
                <a:xfrm>
                  <a:off x="5311" y="911"/>
                  <a:ext cx="12" cy="9"/>
                </a:xfrm>
                <a:custGeom>
                  <a:avLst/>
                  <a:gdLst>
                    <a:gd name="T0" fmla="*/ 0 w 49"/>
                    <a:gd name="T1" fmla="*/ 0 h 29"/>
                    <a:gd name="T2" fmla="*/ 0 w 49"/>
                    <a:gd name="T3" fmla="*/ 0 h 29"/>
                    <a:gd name="T4" fmla="*/ 0 w 49"/>
                    <a:gd name="T5" fmla="*/ 0 h 29"/>
                    <a:gd name="T6" fmla="*/ 0 w 49"/>
                    <a:gd name="T7" fmla="*/ 0 h 29"/>
                    <a:gd name="T8" fmla="*/ 0 w 49"/>
                    <a:gd name="T9" fmla="*/ 0 h 29"/>
                    <a:gd name="T10" fmla="*/ 0 w 49"/>
                    <a:gd name="T11" fmla="*/ 0 h 29"/>
                    <a:gd name="T12" fmla="*/ 0 w 49"/>
                    <a:gd name="T13" fmla="*/ 0 h 29"/>
                    <a:gd name="T14" fmla="*/ 0 w 49"/>
                    <a:gd name="T15" fmla="*/ 0 h 29"/>
                    <a:gd name="T16" fmla="*/ 0 w 49"/>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29"/>
                    <a:gd name="T29" fmla="*/ 49 w 4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29">
                      <a:moveTo>
                        <a:pt x="15" y="0"/>
                      </a:moveTo>
                      <a:lnTo>
                        <a:pt x="29" y="11"/>
                      </a:lnTo>
                      <a:lnTo>
                        <a:pt x="47" y="21"/>
                      </a:lnTo>
                      <a:lnTo>
                        <a:pt x="49" y="28"/>
                      </a:lnTo>
                      <a:lnTo>
                        <a:pt x="41" y="29"/>
                      </a:lnTo>
                      <a:lnTo>
                        <a:pt x="2" y="13"/>
                      </a:lnTo>
                      <a:lnTo>
                        <a:pt x="0" y="2"/>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07" name="Freeform 228"/>
                <p:cNvSpPr>
                  <a:spLocks/>
                </p:cNvSpPr>
                <p:nvPr/>
              </p:nvSpPr>
              <p:spPr bwMode="auto">
                <a:xfrm>
                  <a:off x="5332" y="776"/>
                  <a:ext cx="16" cy="39"/>
                </a:xfrm>
                <a:custGeom>
                  <a:avLst/>
                  <a:gdLst>
                    <a:gd name="T0" fmla="*/ 0 w 62"/>
                    <a:gd name="T1" fmla="*/ 0 h 116"/>
                    <a:gd name="T2" fmla="*/ 0 w 62"/>
                    <a:gd name="T3" fmla="*/ 0 h 116"/>
                    <a:gd name="T4" fmla="*/ 0 w 62"/>
                    <a:gd name="T5" fmla="*/ 0 h 116"/>
                    <a:gd name="T6" fmla="*/ 0 w 62"/>
                    <a:gd name="T7" fmla="*/ 0 h 116"/>
                    <a:gd name="T8" fmla="*/ 0 w 62"/>
                    <a:gd name="T9" fmla="*/ 0 h 116"/>
                    <a:gd name="T10" fmla="*/ 0 w 62"/>
                    <a:gd name="T11" fmla="*/ 0 h 116"/>
                    <a:gd name="T12" fmla="*/ 0 w 62"/>
                    <a:gd name="T13" fmla="*/ 0 h 116"/>
                    <a:gd name="T14" fmla="*/ 0 w 62"/>
                    <a:gd name="T15" fmla="*/ 0 h 116"/>
                    <a:gd name="T16" fmla="*/ 0 w 62"/>
                    <a:gd name="T17" fmla="*/ 0 h 116"/>
                    <a:gd name="T18" fmla="*/ 0 w 62"/>
                    <a:gd name="T19" fmla="*/ 0 h 116"/>
                    <a:gd name="T20" fmla="*/ 0 w 62"/>
                    <a:gd name="T21" fmla="*/ 0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16"/>
                    <a:gd name="T35" fmla="*/ 62 w 62"/>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16">
                      <a:moveTo>
                        <a:pt x="62" y="7"/>
                      </a:moveTo>
                      <a:lnTo>
                        <a:pt x="34" y="70"/>
                      </a:lnTo>
                      <a:lnTo>
                        <a:pt x="10" y="116"/>
                      </a:lnTo>
                      <a:lnTo>
                        <a:pt x="0" y="116"/>
                      </a:lnTo>
                      <a:lnTo>
                        <a:pt x="0" y="63"/>
                      </a:lnTo>
                      <a:lnTo>
                        <a:pt x="9" y="45"/>
                      </a:lnTo>
                      <a:lnTo>
                        <a:pt x="22" y="32"/>
                      </a:lnTo>
                      <a:lnTo>
                        <a:pt x="51" y="3"/>
                      </a:lnTo>
                      <a:lnTo>
                        <a:pt x="59" y="0"/>
                      </a:lnTo>
                      <a:lnTo>
                        <a:pt x="6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08" name="Freeform 229"/>
                <p:cNvSpPr>
                  <a:spLocks/>
                </p:cNvSpPr>
                <p:nvPr/>
              </p:nvSpPr>
              <p:spPr bwMode="auto">
                <a:xfrm>
                  <a:off x="5352" y="779"/>
                  <a:ext cx="22" cy="31"/>
                </a:xfrm>
                <a:custGeom>
                  <a:avLst/>
                  <a:gdLst>
                    <a:gd name="T0" fmla="*/ 0 w 86"/>
                    <a:gd name="T1" fmla="*/ 0 h 93"/>
                    <a:gd name="T2" fmla="*/ 0 w 86"/>
                    <a:gd name="T3" fmla="*/ 0 h 93"/>
                    <a:gd name="T4" fmla="*/ 0 w 86"/>
                    <a:gd name="T5" fmla="*/ 0 h 93"/>
                    <a:gd name="T6" fmla="*/ 0 w 86"/>
                    <a:gd name="T7" fmla="*/ 0 h 93"/>
                    <a:gd name="T8" fmla="*/ 0 w 86"/>
                    <a:gd name="T9" fmla="*/ 0 h 93"/>
                    <a:gd name="T10" fmla="*/ 0 w 86"/>
                    <a:gd name="T11" fmla="*/ 0 h 93"/>
                    <a:gd name="T12" fmla="*/ 0 w 86"/>
                    <a:gd name="T13" fmla="*/ 0 h 93"/>
                    <a:gd name="T14" fmla="*/ 0 w 86"/>
                    <a:gd name="T15" fmla="*/ 0 h 93"/>
                    <a:gd name="T16" fmla="*/ 0 w 86"/>
                    <a:gd name="T17" fmla="*/ 0 h 93"/>
                    <a:gd name="T18" fmla="*/ 0 w 86"/>
                    <a:gd name="T19" fmla="*/ 0 h 93"/>
                    <a:gd name="T20" fmla="*/ 0 w 86"/>
                    <a:gd name="T21" fmla="*/ 0 h 93"/>
                    <a:gd name="T22" fmla="*/ 0 w 86"/>
                    <a:gd name="T23" fmla="*/ 0 h 93"/>
                    <a:gd name="T24" fmla="*/ 0 w 86"/>
                    <a:gd name="T25" fmla="*/ 0 h 93"/>
                    <a:gd name="T26" fmla="*/ 0 w 86"/>
                    <a:gd name="T27" fmla="*/ 0 h 93"/>
                    <a:gd name="T28" fmla="*/ 0 w 86"/>
                    <a:gd name="T29" fmla="*/ 0 h 93"/>
                    <a:gd name="T30" fmla="*/ 0 w 86"/>
                    <a:gd name="T31" fmla="*/ 0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
                    <a:gd name="T49" fmla="*/ 0 h 93"/>
                    <a:gd name="T50" fmla="*/ 86 w 86"/>
                    <a:gd name="T51" fmla="*/ 93 h 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 h="93">
                      <a:moveTo>
                        <a:pt x="8" y="0"/>
                      </a:moveTo>
                      <a:lnTo>
                        <a:pt x="31" y="6"/>
                      </a:lnTo>
                      <a:lnTo>
                        <a:pt x="47" y="17"/>
                      </a:lnTo>
                      <a:lnTo>
                        <a:pt x="66" y="52"/>
                      </a:lnTo>
                      <a:lnTo>
                        <a:pt x="86" y="87"/>
                      </a:lnTo>
                      <a:lnTo>
                        <a:pt x="85" y="93"/>
                      </a:lnTo>
                      <a:lnTo>
                        <a:pt x="77" y="92"/>
                      </a:lnTo>
                      <a:lnTo>
                        <a:pt x="66" y="84"/>
                      </a:lnTo>
                      <a:lnTo>
                        <a:pt x="56" y="78"/>
                      </a:lnTo>
                      <a:lnTo>
                        <a:pt x="36" y="63"/>
                      </a:lnTo>
                      <a:lnTo>
                        <a:pt x="28" y="30"/>
                      </a:lnTo>
                      <a:lnTo>
                        <a:pt x="21" y="17"/>
                      </a:lnTo>
                      <a:lnTo>
                        <a:pt x="5" y="11"/>
                      </a:lnTo>
                      <a:lnTo>
                        <a:pt x="0" y="5"/>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09" name="Freeform 230"/>
                <p:cNvSpPr>
                  <a:spLocks/>
                </p:cNvSpPr>
                <p:nvPr/>
              </p:nvSpPr>
              <p:spPr bwMode="auto">
                <a:xfrm>
                  <a:off x="5351" y="730"/>
                  <a:ext cx="57" cy="49"/>
                </a:xfrm>
                <a:custGeom>
                  <a:avLst/>
                  <a:gdLst>
                    <a:gd name="T0" fmla="*/ 0 w 231"/>
                    <a:gd name="T1" fmla="*/ 0 h 145"/>
                    <a:gd name="T2" fmla="*/ 0 w 231"/>
                    <a:gd name="T3" fmla="*/ 0 h 145"/>
                    <a:gd name="T4" fmla="*/ 0 w 231"/>
                    <a:gd name="T5" fmla="*/ 0 h 145"/>
                    <a:gd name="T6" fmla="*/ 0 w 231"/>
                    <a:gd name="T7" fmla="*/ 0 h 145"/>
                    <a:gd name="T8" fmla="*/ 0 w 231"/>
                    <a:gd name="T9" fmla="*/ 0 h 145"/>
                    <a:gd name="T10" fmla="*/ 0 w 231"/>
                    <a:gd name="T11" fmla="*/ 0 h 145"/>
                    <a:gd name="T12" fmla="*/ 0 w 231"/>
                    <a:gd name="T13" fmla="*/ 0 h 145"/>
                    <a:gd name="T14" fmla="*/ 0 w 231"/>
                    <a:gd name="T15" fmla="*/ 0 h 145"/>
                    <a:gd name="T16" fmla="*/ 0 w 231"/>
                    <a:gd name="T17" fmla="*/ 0 h 145"/>
                    <a:gd name="T18" fmla="*/ 0 w 231"/>
                    <a:gd name="T19" fmla="*/ 0 h 145"/>
                    <a:gd name="T20" fmla="*/ 0 w 231"/>
                    <a:gd name="T21" fmla="*/ 0 h 145"/>
                    <a:gd name="T22" fmla="*/ 0 w 231"/>
                    <a:gd name="T23" fmla="*/ 0 h 145"/>
                    <a:gd name="T24" fmla="*/ 0 w 231"/>
                    <a:gd name="T25" fmla="*/ 0 h 145"/>
                    <a:gd name="T26" fmla="*/ 0 w 231"/>
                    <a:gd name="T27" fmla="*/ 0 h 145"/>
                    <a:gd name="T28" fmla="*/ 0 w 231"/>
                    <a:gd name="T29" fmla="*/ 0 h 145"/>
                    <a:gd name="T30" fmla="*/ 0 w 231"/>
                    <a:gd name="T31" fmla="*/ 0 h 145"/>
                    <a:gd name="T32" fmla="*/ 0 w 231"/>
                    <a:gd name="T33" fmla="*/ 0 h 145"/>
                    <a:gd name="T34" fmla="*/ 0 w 231"/>
                    <a:gd name="T35" fmla="*/ 0 h 145"/>
                    <a:gd name="T36" fmla="*/ 0 w 231"/>
                    <a:gd name="T37" fmla="*/ 0 h 145"/>
                    <a:gd name="T38" fmla="*/ 0 w 231"/>
                    <a:gd name="T39" fmla="*/ 0 h 145"/>
                    <a:gd name="T40" fmla="*/ 0 w 231"/>
                    <a:gd name="T41" fmla="*/ 0 h 145"/>
                    <a:gd name="T42" fmla="*/ 0 w 231"/>
                    <a:gd name="T43" fmla="*/ 0 h 145"/>
                    <a:gd name="T44" fmla="*/ 0 w 231"/>
                    <a:gd name="T45" fmla="*/ 0 h 145"/>
                    <a:gd name="T46" fmla="*/ 0 w 231"/>
                    <a:gd name="T47" fmla="*/ 0 h 1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1"/>
                    <a:gd name="T73" fmla="*/ 0 h 145"/>
                    <a:gd name="T74" fmla="*/ 231 w 231"/>
                    <a:gd name="T75" fmla="*/ 145 h 1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1" h="145">
                      <a:moveTo>
                        <a:pt x="1" y="137"/>
                      </a:moveTo>
                      <a:lnTo>
                        <a:pt x="33" y="118"/>
                      </a:lnTo>
                      <a:lnTo>
                        <a:pt x="48" y="108"/>
                      </a:lnTo>
                      <a:lnTo>
                        <a:pt x="65" y="99"/>
                      </a:lnTo>
                      <a:lnTo>
                        <a:pt x="87" y="84"/>
                      </a:lnTo>
                      <a:lnTo>
                        <a:pt x="107" y="72"/>
                      </a:lnTo>
                      <a:lnTo>
                        <a:pt x="126" y="60"/>
                      </a:lnTo>
                      <a:lnTo>
                        <a:pt x="145" y="50"/>
                      </a:lnTo>
                      <a:lnTo>
                        <a:pt x="162" y="39"/>
                      </a:lnTo>
                      <a:lnTo>
                        <a:pt x="180" y="28"/>
                      </a:lnTo>
                      <a:lnTo>
                        <a:pt x="199" y="15"/>
                      </a:lnTo>
                      <a:lnTo>
                        <a:pt x="220" y="0"/>
                      </a:lnTo>
                      <a:lnTo>
                        <a:pt x="228" y="0"/>
                      </a:lnTo>
                      <a:lnTo>
                        <a:pt x="231" y="3"/>
                      </a:lnTo>
                      <a:lnTo>
                        <a:pt x="228" y="6"/>
                      </a:lnTo>
                      <a:lnTo>
                        <a:pt x="190" y="37"/>
                      </a:lnTo>
                      <a:lnTo>
                        <a:pt x="159" y="65"/>
                      </a:lnTo>
                      <a:lnTo>
                        <a:pt x="126" y="91"/>
                      </a:lnTo>
                      <a:lnTo>
                        <a:pt x="107" y="105"/>
                      </a:lnTo>
                      <a:lnTo>
                        <a:pt x="86" y="120"/>
                      </a:lnTo>
                      <a:lnTo>
                        <a:pt x="8" y="145"/>
                      </a:lnTo>
                      <a:lnTo>
                        <a:pt x="0" y="144"/>
                      </a:lnTo>
                      <a:lnTo>
                        <a:pt x="1"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10" name="Freeform 231"/>
                <p:cNvSpPr>
                  <a:spLocks/>
                </p:cNvSpPr>
                <p:nvPr/>
              </p:nvSpPr>
              <p:spPr bwMode="auto">
                <a:xfrm>
                  <a:off x="5381" y="736"/>
                  <a:ext cx="48" cy="80"/>
                </a:xfrm>
                <a:custGeom>
                  <a:avLst/>
                  <a:gdLst>
                    <a:gd name="T0" fmla="*/ 0 w 191"/>
                    <a:gd name="T1" fmla="*/ 0 h 239"/>
                    <a:gd name="T2" fmla="*/ 0 w 191"/>
                    <a:gd name="T3" fmla="*/ 0 h 239"/>
                    <a:gd name="T4" fmla="*/ 0 w 191"/>
                    <a:gd name="T5" fmla="*/ 0 h 239"/>
                    <a:gd name="T6" fmla="*/ 0 w 191"/>
                    <a:gd name="T7" fmla="*/ 0 h 239"/>
                    <a:gd name="T8" fmla="*/ 0 w 191"/>
                    <a:gd name="T9" fmla="*/ 0 h 239"/>
                    <a:gd name="T10" fmla="*/ 0 w 191"/>
                    <a:gd name="T11" fmla="*/ 0 h 239"/>
                    <a:gd name="T12" fmla="*/ 0 w 191"/>
                    <a:gd name="T13" fmla="*/ 0 h 239"/>
                    <a:gd name="T14" fmla="*/ 0 w 191"/>
                    <a:gd name="T15" fmla="*/ 0 h 239"/>
                    <a:gd name="T16" fmla="*/ 0 w 191"/>
                    <a:gd name="T17" fmla="*/ 0 h 239"/>
                    <a:gd name="T18" fmla="*/ 0 w 191"/>
                    <a:gd name="T19" fmla="*/ 0 h 239"/>
                    <a:gd name="T20" fmla="*/ 0 w 191"/>
                    <a:gd name="T21" fmla="*/ 0 h 239"/>
                    <a:gd name="T22" fmla="*/ 0 w 191"/>
                    <a:gd name="T23" fmla="*/ 0 h 239"/>
                    <a:gd name="T24" fmla="*/ 0 w 191"/>
                    <a:gd name="T25" fmla="*/ 0 h 239"/>
                    <a:gd name="T26" fmla="*/ 0 w 191"/>
                    <a:gd name="T27" fmla="*/ 0 h 239"/>
                    <a:gd name="T28" fmla="*/ 0 w 191"/>
                    <a:gd name="T29" fmla="*/ 0 h 239"/>
                    <a:gd name="T30" fmla="*/ 0 w 191"/>
                    <a:gd name="T31" fmla="*/ 0 h 239"/>
                    <a:gd name="T32" fmla="*/ 0 w 191"/>
                    <a:gd name="T33" fmla="*/ 0 h 239"/>
                    <a:gd name="T34" fmla="*/ 0 w 191"/>
                    <a:gd name="T35" fmla="*/ 0 h 239"/>
                    <a:gd name="T36" fmla="*/ 0 w 191"/>
                    <a:gd name="T37" fmla="*/ 0 h 239"/>
                    <a:gd name="T38" fmla="*/ 0 w 191"/>
                    <a:gd name="T39" fmla="*/ 0 h 239"/>
                    <a:gd name="T40" fmla="*/ 0 w 191"/>
                    <a:gd name="T41" fmla="*/ 0 h 239"/>
                    <a:gd name="T42" fmla="*/ 0 w 191"/>
                    <a:gd name="T43" fmla="*/ 0 h 2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1"/>
                    <a:gd name="T67" fmla="*/ 0 h 239"/>
                    <a:gd name="T68" fmla="*/ 191 w 191"/>
                    <a:gd name="T69" fmla="*/ 239 h 2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1" h="239">
                      <a:moveTo>
                        <a:pt x="191" y="8"/>
                      </a:moveTo>
                      <a:lnTo>
                        <a:pt x="143" y="33"/>
                      </a:lnTo>
                      <a:lnTo>
                        <a:pt x="127" y="52"/>
                      </a:lnTo>
                      <a:lnTo>
                        <a:pt x="110" y="72"/>
                      </a:lnTo>
                      <a:lnTo>
                        <a:pt x="83" y="113"/>
                      </a:lnTo>
                      <a:lnTo>
                        <a:pt x="67" y="148"/>
                      </a:lnTo>
                      <a:lnTo>
                        <a:pt x="51" y="177"/>
                      </a:lnTo>
                      <a:lnTo>
                        <a:pt x="33" y="206"/>
                      </a:lnTo>
                      <a:lnTo>
                        <a:pt x="10" y="238"/>
                      </a:lnTo>
                      <a:lnTo>
                        <a:pt x="2" y="239"/>
                      </a:lnTo>
                      <a:lnTo>
                        <a:pt x="0" y="234"/>
                      </a:lnTo>
                      <a:lnTo>
                        <a:pt x="33" y="171"/>
                      </a:lnTo>
                      <a:lnTo>
                        <a:pt x="57" y="105"/>
                      </a:lnTo>
                      <a:lnTo>
                        <a:pt x="70" y="84"/>
                      </a:lnTo>
                      <a:lnTo>
                        <a:pt x="86" y="62"/>
                      </a:lnTo>
                      <a:lnTo>
                        <a:pt x="106" y="40"/>
                      </a:lnTo>
                      <a:lnTo>
                        <a:pt x="117" y="31"/>
                      </a:lnTo>
                      <a:lnTo>
                        <a:pt x="129" y="23"/>
                      </a:lnTo>
                      <a:lnTo>
                        <a:pt x="155" y="10"/>
                      </a:lnTo>
                      <a:lnTo>
                        <a:pt x="187" y="0"/>
                      </a:lnTo>
                      <a:lnTo>
                        <a:pt x="19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11" name="Freeform 232"/>
                <p:cNvSpPr>
                  <a:spLocks/>
                </p:cNvSpPr>
                <p:nvPr/>
              </p:nvSpPr>
              <p:spPr bwMode="auto">
                <a:xfrm>
                  <a:off x="5354" y="798"/>
                  <a:ext cx="13" cy="22"/>
                </a:xfrm>
                <a:custGeom>
                  <a:avLst/>
                  <a:gdLst>
                    <a:gd name="T0" fmla="*/ 0 w 53"/>
                    <a:gd name="T1" fmla="*/ 0 h 64"/>
                    <a:gd name="T2" fmla="*/ 0 w 53"/>
                    <a:gd name="T3" fmla="*/ 0 h 64"/>
                    <a:gd name="T4" fmla="*/ 0 w 53"/>
                    <a:gd name="T5" fmla="*/ 0 h 64"/>
                    <a:gd name="T6" fmla="*/ 0 w 53"/>
                    <a:gd name="T7" fmla="*/ 0 h 64"/>
                    <a:gd name="T8" fmla="*/ 0 w 53"/>
                    <a:gd name="T9" fmla="*/ 0 h 64"/>
                    <a:gd name="T10" fmla="*/ 0 w 53"/>
                    <a:gd name="T11" fmla="*/ 0 h 64"/>
                    <a:gd name="T12" fmla="*/ 0 w 53"/>
                    <a:gd name="T13" fmla="*/ 0 h 64"/>
                    <a:gd name="T14" fmla="*/ 0 w 53"/>
                    <a:gd name="T15" fmla="*/ 0 h 64"/>
                    <a:gd name="T16" fmla="*/ 0 w 53"/>
                    <a:gd name="T17" fmla="*/ 0 h 64"/>
                    <a:gd name="T18" fmla="*/ 0 w 53"/>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64"/>
                    <a:gd name="T32" fmla="*/ 53 w 53"/>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64">
                      <a:moveTo>
                        <a:pt x="53" y="9"/>
                      </a:moveTo>
                      <a:lnTo>
                        <a:pt x="32" y="56"/>
                      </a:lnTo>
                      <a:lnTo>
                        <a:pt x="11" y="64"/>
                      </a:lnTo>
                      <a:lnTo>
                        <a:pt x="1" y="64"/>
                      </a:lnTo>
                      <a:lnTo>
                        <a:pt x="0" y="57"/>
                      </a:lnTo>
                      <a:lnTo>
                        <a:pt x="5" y="41"/>
                      </a:lnTo>
                      <a:lnTo>
                        <a:pt x="37" y="4"/>
                      </a:lnTo>
                      <a:lnTo>
                        <a:pt x="49" y="0"/>
                      </a:lnTo>
                      <a:lnTo>
                        <a:pt x="5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12" name="Freeform 233"/>
                <p:cNvSpPr>
                  <a:spLocks/>
                </p:cNvSpPr>
                <p:nvPr/>
              </p:nvSpPr>
              <p:spPr bwMode="auto">
                <a:xfrm>
                  <a:off x="5355" y="818"/>
                  <a:ext cx="23" cy="76"/>
                </a:xfrm>
                <a:custGeom>
                  <a:avLst/>
                  <a:gdLst>
                    <a:gd name="T0" fmla="*/ 0 w 91"/>
                    <a:gd name="T1" fmla="*/ 0 h 228"/>
                    <a:gd name="T2" fmla="*/ 0 w 91"/>
                    <a:gd name="T3" fmla="*/ 0 h 228"/>
                    <a:gd name="T4" fmla="*/ 0 w 91"/>
                    <a:gd name="T5" fmla="*/ 0 h 228"/>
                    <a:gd name="T6" fmla="*/ 0 w 91"/>
                    <a:gd name="T7" fmla="*/ 0 h 228"/>
                    <a:gd name="T8" fmla="*/ 0 w 91"/>
                    <a:gd name="T9" fmla="*/ 0 h 228"/>
                    <a:gd name="T10" fmla="*/ 0 w 91"/>
                    <a:gd name="T11" fmla="*/ 0 h 228"/>
                    <a:gd name="T12" fmla="*/ 0 w 91"/>
                    <a:gd name="T13" fmla="*/ 0 h 228"/>
                    <a:gd name="T14" fmla="*/ 0 w 91"/>
                    <a:gd name="T15" fmla="*/ 0 h 228"/>
                    <a:gd name="T16" fmla="*/ 0 w 91"/>
                    <a:gd name="T17" fmla="*/ 0 h 228"/>
                    <a:gd name="T18" fmla="*/ 0 w 91"/>
                    <a:gd name="T19" fmla="*/ 0 h 228"/>
                    <a:gd name="T20" fmla="*/ 0 w 91"/>
                    <a:gd name="T21" fmla="*/ 0 h 228"/>
                    <a:gd name="T22" fmla="*/ 0 w 91"/>
                    <a:gd name="T23" fmla="*/ 0 h 228"/>
                    <a:gd name="T24" fmla="*/ 0 w 91"/>
                    <a:gd name="T25" fmla="*/ 0 h 228"/>
                    <a:gd name="T26" fmla="*/ 0 w 91"/>
                    <a:gd name="T27" fmla="*/ 0 h 228"/>
                    <a:gd name="T28" fmla="*/ 0 w 91"/>
                    <a:gd name="T29" fmla="*/ 0 h 228"/>
                    <a:gd name="T30" fmla="*/ 0 w 91"/>
                    <a:gd name="T31" fmla="*/ 0 h 228"/>
                    <a:gd name="T32" fmla="*/ 0 w 91"/>
                    <a:gd name="T33" fmla="*/ 0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228"/>
                    <a:gd name="T53" fmla="*/ 91 w 91"/>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228">
                      <a:moveTo>
                        <a:pt x="10" y="1"/>
                      </a:moveTo>
                      <a:lnTo>
                        <a:pt x="38" y="31"/>
                      </a:lnTo>
                      <a:lnTo>
                        <a:pt x="62" y="58"/>
                      </a:lnTo>
                      <a:lnTo>
                        <a:pt x="85" y="122"/>
                      </a:lnTo>
                      <a:lnTo>
                        <a:pt x="91" y="157"/>
                      </a:lnTo>
                      <a:lnTo>
                        <a:pt x="83" y="228"/>
                      </a:lnTo>
                      <a:lnTo>
                        <a:pt x="71" y="227"/>
                      </a:lnTo>
                      <a:lnTo>
                        <a:pt x="69" y="193"/>
                      </a:lnTo>
                      <a:lnTo>
                        <a:pt x="63" y="158"/>
                      </a:lnTo>
                      <a:lnTo>
                        <a:pt x="57" y="123"/>
                      </a:lnTo>
                      <a:lnTo>
                        <a:pt x="54" y="89"/>
                      </a:lnTo>
                      <a:lnTo>
                        <a:pt x="42" y="61"/>
                      </a:lnTo>
                      <a:lnTo>
                        <a:pt x="24" y="34"/>
                      </a:lnTo>
                      <a:lnTo>
                        <a:pt x="0" y="6"/>
                      </a:lnTo>
                      <a:lnTo>
                        <a:pt x="1" y="0"/>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13" name="Freeform 234"/>
                <p:cNvSpPr>
                  <a:spLocks/>
                </p:cNvSpPr>
                <p:nvPr/>
              </p:nvSpPr>
              <p:spPr bwMode="auto">
                <a:xfrm>
                  <a:off x="5330" y="819"/>
                  <a:ext cx="27" cy="59"/>
                </a:xfrm>
                <a:custGeom>
                  <a:avLst/>
                  <a:gdLst>
                    <a:gd name="T0" fmla="*/ 0 w 108"/>
                    <a:gd name="T1" fmla="*/ 0 h 176"/>
                    <a:gd name="T2" fmla="*/ 0 w 108"/>
                    <a:gd name="T3" fmla="*/ 0 h 176"/>
                    <a:gd name="T4" fmla="*/ 0 w 108"/>
                    <a:gd name="T5" fmla="*/ 0 h 176"/>
                    <a:gd name="T6" fmla="*/ 0 w 108"/>
                    <a:gd name="T7" fmla="*/ 0 h 176"/>
                    <a:gd name="T8" fmla="*/ 0 w 108"/>
                    <a:gd name="T9" fmla="*/ 0 h 176"/>
                    <a:gd name="T10" fmla="*/ 0 w 108"/>
                    <a:gd name="T11" fmla="*/ 0 h 176"/>
                    <a:gd name="T12" fmla="*/ 0 w 108"/>
                    <a:gd name="T13" fmla="*/ 0 h 176"/>
                    <a:gd name="T14" fmla="*/ 0 w 108"/>
                    <a:gd name="T15" fmla="*/ 0 h 176"/>
                    <a:gd name="T16" fmla="*/ 0 w 108"/>
                    <a:gd name="T17" fmla="*/ 0 h 176"/>
                    <a:gd name="T18" fmla="*/ 0 w 108"/>
                    <a:gd name="T19" fmla="*/ 0 h 176"/>
                    <a:gd name="T20" fmla="*/ 0 w 108"/>
                    <a:gd name="T21" fmla="*/ 0 h 176"/>
                    <a:gd name="T22" fmla="*/ 0 w 108"/>
                    <a:gd name="T23" fmla="*/ 0 h 176"/>
                    <a:gd name="T24" fmla="*/ 0 w 108"/>
                    <a:gd name="T25" fmla="*/ 0 h 176"/>
                    <a:gd name="T26" fmla="*/ 0 w 108"/>
                    <a:gd name="T27" fmla="*/ 0 h 176"/>
                    <a:gd name="T28" fmla="*/ 0 w 108"/>
                    <a:gd name="T29" fmla="*/ 0 h 176"/>
                    <a:gd name="T30" fmla="*/ 0 w 108"/>
                    <a:gd name="T31" fmla="*/ 0 h 176"/>
                    <a:gd name="T32" fmla="*/ 0 w 108"/>
                    <a:gd name="T33" fmla="*/ 0 h 176"/>
                    <a:gd name="T34" fmla="*/ 0 w 108"/>
                    <a:gd name="T35" fmla="*/ 0 h 176"/>
                    <a:gd name="T36" fmla="*/ 0 w 108"/>
                    <a:gd name="T37" fmla="*/ 0 h 176"/>
                    <a:gd name="T38" fmla="*/ 0 w 108"/>
                    <a:gd name="T39" fmla="*/ 0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8"/>
                    <a:gd name="T61" fmla="*/ 0 h 176"/>
                    <a:gd name="T62" fmla="*/ 108 w 108"/>
                    <a:gd name="T63" fmla="*/ 176 h 1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8" h="176">
                      <a:moveTo>
                        <a:pt x="0" y="176"/>
                      </a:moveTo>
                      <a:lnTo>
                        <a:pt x="11" y="38"/>
                      </a:lnTo>
                      <a:lnTo>
                        <a:pt x="24" y="14"/>
                      </a:lnTo>
                      <a:lnTo>
                        <a:pt x="35" y="6"/>
                      </a:lnTo>
                      <a:lnTo>
                        <a:pt x="51" y="0"/>
                      </a:lnTo>
                      <a:lnTo>
                        <a:pt x="56" y="0"/>
                      </a:lnTo>
                      <a:lnTo>
                        <a:pt x="89" y="25"/>
                      </a:lnTo>
                      <a:lnTo>
                        <a:pt x="108" y="77"/>
                      </a:lnTo>
                      <a:lnTo>
                        <a:pt x="96" y="119"/>
                      </a:lnTo>
                      <a:lnTo>
                        <a:pt x="84" y="119"/>
                      </a:lnTo>
                      <a:lnTo>
                        <a:pt x="72" y="77"/>
                      </a:lnTo>
                      <a:lnTo>
                        <a:pt x="67" y="54"/>
                      </a:lnTo>
                      <a:lnTo>
                        <a:pt x="55" y="31"/>
                      </a:lnTo>
                      <a:lnTo>
                        <a:pt x="52" y="9"/>
                      </a:lnTo>
                      <a:lnTo>
                        <a:pt x="41" y="23"/>
                      </a:lnTo>
                      <a:lnTo>
                        <a:pt x="39" y="43"/>
                      </a:lnTo>
                      <a:lnTo>
                        <a:pt x="18" y="109"/>
                      </a:lnTo>
                      <a:lnTo>
                        <a:pt x="12" y="176"/>
                      </a:lnTo>
                      <a:lnTo>
                        <a:pt x="0"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14" name="Freeform 235"/>
                <p:cNvSpPr>
                  <a:spLocks/>
                </p:cNvSpPr>
                <p:nvPr/>
              </p:nvSpPr>
              <p:spPr bwMode="auto">
                <a:xfrm>
                  <a:off x="5338" y="797"/>
                  <a:ext cx="7" cy="19"/>
                </a:xfrm>
                <a:custGeom>
                  <a:avLst/>
                  <a:gdLst>
                    <a:gd name="T0" fmla="*/ 0 w 28"/>
                    <a:gd name="T1" fmla="*/ 0 h 59"/>
                    <a:gd name="T2" fmla="*/ 0 w 28"/>
                    <a:gd name="T3" fmla="*/ 0 h 59"/>
                    <a:gd name="T4" fmla="*/ 0 w 28"/>
                    <a:gd name="T5" fmla="*/ 0 h 59"/>
                    <a:gd name="T6" fmla="*/ 0 w 28"/>
                    <a:gd name="T7" fmla="*/ 0 h 59"/>
                    <a:gd name="T8" fmla="*/ 0 w 28"/>
                    <a:gd name="T9" fmla="*/ 0 h 59"/>
                    <a:gd name="T10" fmla="*/ 0 w 28"/>
                    <a:gd name="T11" fmla="*/ 0 h 59"/>
                    <a:gd name="T12" fmla="*/ 0 w 28"/>
                    <a:gd name="T13" fmla="*/ 0 h 59"/>
                    <a:gd name="T14" fmla="*/ 0 w 28"/>
                    <a:gd name="T15" fmla="*/ 0 h 59"/>
                    <a:gd name="T16" fmla="*/ 0 w 28"/>
                    <a:gd name="T17" fmla="*/ 0 h 59"/>
                    <a:gd name="T18" fmla="*/ 0 w 28"/>
                    <a:gd name="T19" fmla="*/ 0 h 59"/>
                    <a:gd name="T20" fmla="*/ 0 w 28"/>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59"/>
                    <a:gd name="T35" fmla="*/ 28 w 28"/>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59">
                      <a:moveTo>
                        <a:pt x="10" y="3"/>
                      </a:moveTo>
                      <a:lnTo>
                        <a:pt x="20" y="12"/>
                      </a:lnTo>
                      <a:lnTo>
                        <a:pt x="28" y="55"/>
                      </a:lnTo>
                      <a:lnTo>
                        <a:pt x="21" y="59"/>
                      </a:lnTo>
                      <a:lnTo>
                        <a:pt x="16" y="55"/>
                      </a:lnTo>
                      <a:lnTo>
                        <a:pt x="10" y="36"/>
                      </a:lnTo>
                      <a:lnTo>
                        <a:pt x="0" y="18"/>
                      </a:lnTo>
                      <a:lnTo>
                        <a:pt x="0" y="5"/>
                      </a:lnTo>
                      <a:lnTo>
                        <a:pt x="4" y="0"/>
                      </a:lnTo>
                      <a:lnTo>
                        <a:pt x="1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15" name="Freeform 236"/>
                <p:cNvSpPr>
                  <a:spLocks/>
                </p:cNvSpPr>
                <p:nvPr/>
              </p:nvSpPr>
              <p:spPr bwMode="auto">
                <a:xfrm>
                  <a:off x="5338" y="717"/>
                  <a:ext cx="58" cy="52"/>
                </a:xfrm>
                <a:custGeom>
                  <a:avLst/>
                  <a:gdLst>
                    <a:gd name="T0" fmla="*/ 0 w 232"/>
                    <a:gd name="T1" fmla="*/ 0 h 155"/>
                    <a:gd name="T2" fmla="*/ 0 w 232"/>
                    <a:gd name="T3" fmla="*/ 0 h 155"/>
                    <a:gd name="T4" fmla="*/ 0 w 232"/>
                    <a:gd name="T5" fmla="*/ 0 h 155"/>
                    <a:gd name="T6" fmla="*/ 0 w 232"/>
                    <a:gd name="T7" fmla="*/ 0 h 155"/>
                    <a:gd name="T8" fmla="*/ 0 w 232"/>
                    <a:gd name="T9" fmla="*/ 0 h 155"/>
                    <a:gd name="T10" fmla="*/ 0 w 232"/>
                    <a:gd name="T11" fmla="*/ 0 h 155"/>
                    <a:gd name="T12" fmla="*/ 0 w 232"/>
                    <a:gd name="T13" fmla="*/ 0 h 155"/>
                    <a:gd name="T14" fmla="*/ 0 w 232"/>
                    <a:gd name="T15" fmla="*/ 0 h 155"/>
                    <a:gd name="T16" fmla="*/ 0 w 232"/>
                    <a:gd name="T17" fmla="*/ 0 h 155"/>
                    <a:gd name="T18" fmla="*/ 0 w 232"/>
                    <a:gd name="T19" fmla="*/ 0 h 155"/>
                    <a:gd name="T20" fmla="*/ 0 w 232"/>
                    <a:gd name="T21" fmla="*/ 0 h 155"/>
                    <a:gd name="T22" fmla="*/ 0 w 232"/>
                    <a:gd name="T23" fmla="*/ 0 h 155"/>
                    <a:gd name="T24" fmla="*/ 0 w 232"/>
                    <a:gd name="T25" fmla="*/ 0 h 155"/>
                    <a:gd name="T26" fmla="*/ 0 w 232"/>
                    <a:gd name="T27" fmla="*/ 0 h 155"/>
                    <a:gd name="T28" fmla="*/ 0 w 232"/>
                    <a:gd name="T29" fmla="*/ 0 h 155"/>
                    <a:gd name="T30" fmla="*/ 0 w 232"/>
                    <a:gd name="T31" fmla="*/ 0 h 155"/>
                    <a:gd name="T32" fmla="*/ 0 w 232"/>
                    <a:gd name="T33" fmla="*/ 0 h 155"/>
                    <a:gd name="T34" fmla="*/ 0 w 232"/>
                    <a:gd name="T35" fmla="*/ 0 h 155"/>
                    <a:gd name="T36" fmla="*/ 0 w 232"/>
                    <a:gd name="T37" fmla="*/ 0 h 155"/>
                    <a:gd name="T38" fmla="*/ 0 w 232"/>
                    <a:gd name="T39" fmla="*/ 0 h 155"/>
                    <a:gd name="T40" fmla="*/ 0 w 232"/>
                    <a:gd name="T41" fmla="*/ 0 h 155"/>
                    <a:gd name="T42" fmla="*/ 0 w 232"/>
                    <a:gd name="T43" fmla="*/ 0 h 155"/>
                    <a:gd name="T44" fmla="*/ 0 w 232"/>
                    <a:gd name="T45" fmla="*/ 0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155"/>
                    <a:gd name="T71" fmla="*/ 232 w 232"/>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155">
                      <a:moveTo>
                        <a:pt x="232" y="5"/>
                      </a:moveTo>
                      <a:lnTo>
                        <a:pt x="227" y="20"/>
                      </a:lnTo>
                      <a:lnTo>
                        <a:pt x="219" y="33"/>
                      </a:lnTo>
                      <a:lnTo>
                        <a:pt x="195" y="54"/>
                      </a:lnTo>
                      <a:lnTo>
                        <a:pt x="182" y="63"/>
                      </a:lnTo>
                      <a:lnTo>
                        <a:pt x="169" y="73"/>
                      </a:lnTo>
                      <a:lnTo>
                        <a:pt x="142" y="96"/>
                      </a:lnTo>
                      <a:lnTo>
                        <a:pt x="110" y="114"/>
                      </a:lnTo>
                      <a:lnTo>
                        <a:pt x="81" y="129"/>
                      </a:lnTo>
                      <a:lnTo>
                        <a:pt x="50" y="142"/>
                      </a:lnTo>
                      <a:lnTo>
                        <a:pt x="14" y="155"/>
                      </a:lnTo>
                      <a:lnTo>
                        <a:pt x="0" y="150"/>
                      </a:lnTo>
                      <a:lnTo>
                        <a:pt x="5" y="138"/>
                      </a:lnTo>
                      <a:lnTo>
                        <a:pt x="65" y="112"/>
                      </a:lnTo>
                      <a:lnTo>
                        <a:pt x="90" y="96"/>
                      </a:lnTo>
                      <a:lnTo>
                        <a:pt x="121" y="80"/>
                      </a:lnTo>
                      <a:lnTo>
                        <a:pt x="134" y="68"/>
                      </a:lnTo>
                      <a:lnTo>
                        <a:pt x="149" y="59"/>
                      </a:lnTo>
                      <a:lnTo>
                        <a:pt x="179" y="45"/>
                      </a:lnTo>
                      <a:lnTo>
                        <a:pt x="220" y="4"/>
                      </a:lnTo>
                      <a:lnTo>
                        <a:pt x="228" y="0"/>
                      </a:lnTo>
                      <a:lnTo>
                        <a:pt x="23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16" name="Freeform 237"/>
                <p:cNvSpPr>
                  <a:spLocks/>
                </p:cNvSpPr>
                <p:nvPr/>
              </p:nvSpPr>
              <p:spPr bwMode="auto">
                <a:xfrm>
                  <a:off x="5334" y="668"/>
                  <a:ext cx="30" cy="13"/>
                </a:xfrm>
                <a:custGeom>
                  <a:avLst/>
                  <a:gdLst>
                    <a:gd name="T0" fmla="*/ 0 w 121"/>
                    <a:gd name="T1" fmla="*/ 0 h 39"/>
                    <a:gd name="T2" fmla="*/ 0 w 121"/>
                    <a:gd name="T3" fmla="*/ 0 h 39"/>
                    <a:gd name="T4" fmla="*/ 0 w 121"/>
                    <a:gd name="T5" fmla="*/ 0 h 39"/>
                    <a:gd name="T6" fmla="*/ 0 w 121"/>
                    <a:gd name="T7" fmla="*/ 0 h 39"/>
                    <a:gd name="T8" fmla="*/ 0 w 121"/>
                    <a:gd name="T9" fmla="*/ 0 h 39"/>
                    <a:gd name="T10" fmla="*/ 0 w 121"/>
                    <a:gd name="T11" fmla="*/ 0 h 39"/>
                    <a:gd name="T12" fmla="*/ 0 w 121"/>
                    <a:gd name="T13" fmla="*/ 0 h 39"/>
                    <a:gd name="T14" fmla="*/ 0 w 121"/>
                    <a:gd name="T15" fmla="*/ 0 h 39"/>
                    <a:gd name="T16" fmla="*/ 0 w 121"/>
                    <a:gd name="T17" fmla="*/ 0 h 39"/>
                    <a:gd name="T18" fmla="*/ 0 w 121"/>
                    <a:gd name="T19" fmla="*/ 0 h 39"/>
                    <a:gd name="T20" fmla="*/ 0 w 121"/>
                    <a:gd name="T21" fmla="*/ 0 h 39"/>
                    <a:gd name="T22" fmla="*/ 0 w 121"/>
                    <a:gd name="T23" fmla="*/ 0 h 39"/>
                    <a:gd name="T24" fmla="*/ 0 w 121"/>
                    <a:gd name="T25" fmla="*/ 0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39"/>
                    <a:gd name="T41" fmla="*/ 121 w 121"/>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39">
                      <a:moveTo>
                        <a:pt x="6" y="5"/>
                      </a:moveTo>
                      <a:lnTo>
                        <a:pt x="28" y="0"/>
                      </a:lnTo>
                      <a:lnTo>
                        <a:pt x="51" y="0"/>
                      </a:lnTo>
                      <a:lnTo>
                        <a:pt x="95" y="8"/>
                      </a:lnTo>
                      <a:lnTo>
                        <a:pt x="121" y="33"/>
                      </a:lnTo>
                      <a:lnTo>
                        <a:pt x="121" y="39"/>
                      </a:lnTo>
                      <a:lnTo>
                        <a:pt x="113" y="39"/>
                      </a:lnTo>
                      <a:lnTo>
                        <a:pt x="83" y="23"/>
                      </a:lnTo>
                      <a:lnTo>
                        <a:pt x="47" y="17"/>
                      </a:lnTo>
                      <a:lnTo>
                        <a:pt x="7" y="14"/>
                      </a:lnTo>
                      <a:lnTo>
                        <a:pt x="0" y="11"/>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17" name="Freeform 238"/>
                <p:cNvSpPr>
                  <a:spLocks/>
                </p:cNvSpPr>
                <p:nvPr/>
              </p:nvSpPr>
              <p:spPr bwMode="auto">
                <a:xfrm>
                  <a:off x="5334" y="686"/>
                  <a:ext cx="26" cy="9"/>
                </a:xfrm>
                <a:custGeom>
                  <a:avLst/>
                  <a:gdLst>
                    <a:gd name="T0" fmla="*/ 0 w 106"/>
                    <a:gd name="T1" fmla="*/ 0 h 26"/>
                    <a:gd name="T2" fmla="*/ 0 w 106"/>
                    <a:gd name="T3" fmla="*/ 0 h 26"/>
                    <a:gd name="T4" fmla="*/ 0 w 106"/>
                    <a:gd name="T5" fmla="*/ 0 h 26"/>
                    <a:gd name="T6" fmla="*/ 0 w 106"/>
                    <a:gd name="T7" fmla="*/ 0 h 26"/>
                    <a:gd name="T8" fmla="*/ 0 w 106"/>
                    <a:gd name="T9" fmla="*/ 0 h 26"/>
                    <a:gd name="T10" fmla="*/ 0 w 106"/>
                    <a:gd name="T11" fmla="*/ 0 h 26"/>
                    <a:gd name="T12" fmla="*/ 0 w 106"/>
                    <a:gd name="T13" fmla="*/ 0 h 26"/>
                    <a:gd name="T14" fmla="*/ 0 w 106"/>
                    <a:gd name="T15" fmla="*/ 0 h 26"/>
                    <a:gd name="T16" fmla="*/ 0 w 106"/>
                    <a:gd name="T17" fmla="*/ 0 h 26"/>
                    <a:gd name="T18" fmla="*/ 0 w 106"/>
                    <a:gd name="T19" fmla="*/ 0 h 26"/>
                    <a:gd name="T20" fmla="*/ 0 w 106"/>
                    <a:gd name="T21" fmla="*/ 0 h 26"/>
                    <a:gd name="T22" fmla="*/ 0 w 106"/>
                    <a:gd name="T23" fmla="*/ 0 h 26"/>
                    <a:gd name="T24" fmla="*/ 0 w 106"/>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26"/>
                    <a:gd name="T41" fmla="*/ 106 w 10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26">
                      <a:moveTo>
                        <a:pt x="11" y="0"/>
                      </a:moveTo>
                      <a:lnTo>
                        <a:pt x="58" y="8"/>
                      </a:lnTo>
                      <a:lnTo>
                        <a:pt x="100" y="5"/>
                      </a:lnTo>
                      <a:lnTo>
                        <a:pt x="106" y="8"/>
                      </a:lnTo>
                      <a:lnTo>
                        <a:pt x="102" y="13"/>
                      </a:lnTo>
                      <a:lnTo>
                        <a:pt x="78" y="20"/>
                      </a:lnTo>
                      <a:lnTo>
                        <a:pt x="54" y="26"/>
                      </a:lnTo>
                      <a:lnTo>
                        <a:pt x="32" y="18"/>
                      </a:lnTo>
                      <a:lnTo>
                        <a:pt x="9" y="14"/>
                      </a:lnTo>
                      <a:lnTo>
                        <a:pt x="0" y="6"/>
                      </a:lnTo>
                      <a:lnTo>
                        <a:pt x="3" y="1"/>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18" name="Freeform 239"/>
                <p:cNvSpPr>
                  <a:spLocks/>
                </p:cNvSpPr>
                <p:nvPr/>
              </p:nvSpPr>
              <p:spPr bwMode="auto">
                <a:xfrm>
                  <a:off x="5307" y="580"/>
                  <a:ext cx="134" cy="118"/>
                </a:xfrm>
                <a:custGeom>
                  <a:avLst/>
                  <a:gdLst>
                    <a:gd name="T0" fmla="*/ 0 w 537"/>
                    <a:gd name="T1" fmla="*/ 0 h 354"/>
                    <a:gd name="T2" fmla="*/ 0 w 537"/>
                    <a:gd name="T3" fmla="*/ 0 h 354"/>
                    <a:gd name="T4" fmla="*/ 0 w 537"/>
                    <a:gd name="T5" fmla="*/ 0 h 354"/>
                    <a:gd name="T6" fmla="*/ 0 w 537"/>
                    <a:gd name="T7" fmla="*/ 0 h 354"/>
                    <a:gd name="T8" fmla="*/ 0 w 537"/>
                    <a:gd name="T9" fmla="*/ 0 h 354"/>
                    <a:gd name="T10" fmla="*/ 0 w 537"/>
                    <a:gd name="T11" fmla="*/ 0 h 354"/>
                    <a:gd name="T12" fmla="*/ 0 w 537"/>
                    <a:gd name="T13" fmla="*/ 0 h 354"/>
                    <a:gd name="T14" fmla="*/ 0 w 537"/>
                    <a:gd name="T15" fmla="*/ 0 h 354"/>
                    <a:gd name="T16" fmla="*/ 0 w 537"/>
                    <a:gd name="T17" fmla="*/ 0 h 354"/>
                    <a:gd name="T18" fmla="*/ 0 w 537"/>
                    <a:gd name="T19" fmla="*/ 0 h 354"/>
                    <a:gd name="T20" fmla="*/ 0 w 537"/>
                    <a:gd name="T21" fmla="*/ 0 h 354"/>
                    <a:gd name="T22" fmla="*/ 0 w 537"/>
                    <a:gd name="T23" fmla="*/ 0 h 354"/>
                    <a:gd name="T24" fmla="*/ 0 w 537"/>
                    <a:gd name="T25" fmla="*/ 0 h 354"/>
                    <a:gd name="T26" fmla="*/ 0 w 537"/>
                    <a:gd name="T27" fmla="*/ 0 h 354"/>
                    <a:gd name="T28" fmla="*/ 0 w 537"/>
                    <a:gd name="T29" fmla="*/ 0 h 354"/>
                    <a:gd name="T30" fmla="*/ 0 w 537"/>
                    <a:gd name="T31" fmla="*/ 0 h 354"/>
                    <a:gd name="T32" fmla="*/ 0 w 537"/>
                    <a:gd name="T33" fmla="*/ 0 h 354"/>
                    <a:gd name="T34" fmla="*/ 0 w 537"/>
                    <a:gd name="T35" fmla="*/ 0 h 354"/>
                    <a:gd name="T36" fmla="*/ 0 w 537"/>
                    <a:gd name="T37" fmla="*/ 0 h 354"/>
                    <a:gd name="T38" fmla="*/ 0 w 537"/>
                    <a:gd name="T39" fmla="*/ 0 h 354"/>
                    <a:gd name="T40" fmla="*/ 0 w 537"/>
                    <a:gd name="T41" fmla="*/ 0 h 354"/>
                    <a:gd name="T42" fmla="*/ 0 w 537"/>
                    <a:gd name="T43" fmla="*/ 0 h 354"/>
                    <a:gd name="T44" fmla="*/ 0 w 537"/>
                    <a:gd name="T45" fmla="*/ 0 h 354"/>
                    <a:gd name="T46" fmla="*/ 0 w 537"/>
                    <a:gd name="T47" fmla="*/ 0 h 354"/>
                    <a:gd name="T48" fmla="*/ 0 w 537"/>
                    <a:gd name="T49" fmla="*/ 0 h 354"/>
                    <a:gd name="T50" fmla="*/ 0 w 537"/>
                    <a:gd name="T51" fmla="*/ 0 h 354"/>
                    <a:gd name="T52" fmla="*/ 0 w 537"/>
                    <a:gd name="T53" fmla="*/ 0 h 354"/>
                    <a:gd name="T54" fmla="*/ 0 w 537"/>
                    <a:gd name="T55" fmla="*/ 0 h 354"/>
                    <a:gd name="T56" fmla="*/ 0 w 537"/>
                    <a:gd name="T57" fmla="*/ 0 h 354"/>
                    <a:gd name="T58" fmla="*/ 0 w 537"/>
                    <a:gd name="T59" fmla="*/ 0 h 354"/>
                    <a:gd name="T60" fmla="*/ 0 w 537"/>
                    <a:gd name="T61" fmla="*/ 0 h 354"/>
                    <a:gd name="T62" fmla="*/ 0 w 537"/>
                    <a:gd name="T63" fmla="*/ 0 h 354"/>
                    <a:gd name="T64" fmla="*/ 0 w 537"/>
                    <a:gd name="T65" fmla="*/ 0 h 3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7"/>
                    <a:gd name="T100" fmla="*/ 0 h 354"/>
                    <a:gd name="T101" fmla="*/ 537 w 537"/>
                    <a:gd name="T102" fmla="*/ 354 h 3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7" h="354">
                      <a:moveTo>
                        <a:pt x="0" y="143"/>
                      </a:moveTo>
                      <a:lnTo>
                        <a:pt x="18" y="86"/>
                      </a:lnTo>
                      <a:lnTo>
                        <a:pt x="51" y="77"/>
                      </a:lnTo>
                      <a:lnTo>
                        <a:pt x="76" y="58"/>
                      </a:lnTo>
                      <a:lnTo>
                        <a:pt x="84" y="44"/>
                      </a:lnTo>
                      <a:lnTo>
                        <a:pt x="96" y="32"/>
                      </a:lnTo>
                      <a:lnTo>
                        <a:pt x="109" y="25"/>
                      </a:lnTo>
                      <a:lnTo>
                        <a:pt x="128" y="22"/>
                      </a:lnTo>
                      <a:lnTo>
                        <a:pt x="168" y="6"/>
                      </a:lnTo>
                      <a:lnTo>
                        <a:pt x="196" y="0"/>
                      </a:lnTo>
                      <a:lnTo>
                        <a:pt x="235" y="5"/>
                      </a:lnTo>
                      <a:lnTo>
                        <a:pt x="325" y="2"/>
                      </a:lnTo>
                      <a:lnTo>
                        <a:pt x="363" y="6"/>
                      </a:lnTo>
                      <a:lnTo>
                        <a:pt x="400" y="22"/>
                      </a:lnTo>
                      <a:lnTo>
                        <a:pt x="430" y="46"/>
                      </a:lnTo>
                      <a:lnTo>
                        <a:pt x="447" y="57"/>
                      </a:lnTo>
                      <a:lnTo>
                        <a:pt x="464" y="69"/>
                      </a:lnTo>
                      <a:lnTo>
                        <a:pt x="480" y="80"/>
                      </a:lnTo>
                      <a:lnTo>
                        <a:pt x="493" y="91"/>
                      </a:lnTo>
                      <a:lnTo>
                        <a:pt x="513" y="117"/>
                      </a:lnTo>
                      <a:lnTo>
                        <a:pt x="520" y="150"/>
                      </a:lnTo>
                      <a:lnTo>
                        <a:pt x="521" y="175"/>
                      </a:lnTo>
                      <a:lnTo>
                        <a:pt x="525" y="197"/>
                      </a:lnTo>
                      <a:lnTo>
                        <a:pt x="536" y="220"/>
                      </a:lnTo>
                      <a:lnTo>
                        <a:pt x="537" y="252"/>
                      </a:lnTo>
                      <a:lnTo>
                        <a:pt x="509" y="276"/>
                      </a:lnTo>
                      <a:lnTo>
                        <a:pt x="499" y="321"/>
                      </a:lnTo>
                      <a:lnTo>
                        <a:pt x="487" y="339"/>
                      </a:lnTo>
                      <a:lnTo>
                        <a:pt x="477" y="347"/>
                      </a:lnTo>
                      <a:lnTo>
                        <a:pt x="464" y="354"/>
                      </a:lnTo>
                      <a:lnTo>
                        <a:pt x="449" y="351"/>
                      </a:lnTo>
                      <a:lnTo>
                        <a:pt x="453" y="341"/>
                      </a:lnTo>
                      <a:lnTo>
                        <a:pt x="471" y="327"/>
                      </a:lnTo>
                      <a:lnTo>
                        <a:pt x="477" y="310"/>
                      </a:lnTo>
                      <a:lnTo>
                        <a:pt x="481" y="270"/>
                      </a:lnTo>
                      <a:lnTo>
                        <a:pt x="509" y="245"/>
                      </a:lnTo>
                      <a:lnTo>
                        <a:pt x="511" y="224"/>
                      </a:lnTo>
                      <a:lnTo>
                        <a:pt x="493" y="175"/>
                      </a:lnTo>
                      <a:lnTo>
                        <a:pt x="500" y="150"/>
                      </a:lnTo>
                      <a:lnTo>
                        <a:pt x="493" y="120"/>
                      </a:lnTo>
                      <a:lnTo>
                        <a:pt x="485" y="109"/>
                      </a:lnTo>
                      <a:lnTo>
                        <a:pt x="475" y="98"/>
                      </a:lnTo>
                      <a:lnTo>
                        <a:pt x="461" y="88"/>
                      </a:lnTo>
                      <a:lnTo>
                        <a:pt x="448" y="79"/>
                      </a:lnTo>
                      <a:lnTo>
                        <a:pt x="432" y="69"/>
                      </a:lnTo>
                      <a:lnTo>
                        <a:pt x="416" y="58"/>
                      </a:lnTo>
                      <a:lnTo>
                        <a:pt x="390" y="33"/>
                      </a:lnTo>
                      <a:lnTo>
                        <a:pt x="371" y="25"/>
                      </a:lnTo>
                      <a:lnTo>
                        <a:pt x="354" y="19"/>
                      </a:lnTo>
                      <a:lnTo>
                        <a:pt x="317" y="16"/>
                      </a:lnTo>
                      <a:lnTo>
                        <a:pt x="233" y="19"/>
                      </a:lnTo>
                      <a:lnTo>
                        <a:pt x="200" y="14"/>
                      </a:lnTo>
                      <a:lnTo>
                        <a:pt x="177" y="22"/>
                      </a:lnTo>
                      <a:lnTo>
                        <a:pt x="156" y="32"/>
                      </a:lnTo>
                      <a:lnTo>
                        <a:pt x="130" y="40"/>
                      </a:lnTo>
                      <a:lnTo>
                        <a:pt x="108" y="46"/>
                      </a:lnTo>
                      <a:lnTo>
                        <a:pt x="95" y="63"/>
                      </a:lnTo>
                      <a:lnTo>
                        <a:pt x="81" y="82"/>
                      </a:lnTo>
                      <a:lnTo>
                        <a:pt x="71" y="89"/>
                      </a:lnTo>
                      <a:lnTo>
                        <a:pt x="59" y="94"/>
                      </a:lnTo>
                      <a:lnTo>
                        <a:pt x="27" y="102"/>
                      </a:lnTo>
                      <a:lnTo>
                        <a:pt x="15" y="120"/>
                      </a:lnTo>
                      <a:lnTo>
                        <a:pt x="11" y="146"/>
                      </a:lnTo>
                      <a:lnTo>
                        <a:pt x="4" y="148"/>
                      </a:lnTo>
                      <a:lnTo>
                        <a:pt x="0"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19" name="Freeform 240"/>
                <p:cNvSpPr>
                  <a:spLocks/>
                </p:cNvSpPr>
                <p:nvPr/>
              </p:nvSpPr>
              <p:spPr bwMode="auto">
                <a:xfrm>
                  <a:off x="5318" y="628"/>
                  <a:ext cx="73" cy="21"/>
                </a:xfrm>
                <a:custGeom>
                  <a:avLst/>
                  <a:gdLst>
                    <a:gd name="T0" fmla="*/ 0 w 288"/>
                    <a:gd name="T1" fmla="*/ 0 h 62"/>
                    <a:gd name="T2" fmla="*/ 0 w 288"/>
                    <a:gd name="T3" fmla="*/ 0 h 62"/>
                    <a:gd name="T4" fmla="*/ 0 w 288"/>
                    <a:gd name="T5" fmla="*/ 0 h 62"/>
                    <a:gd name="T6" fmla="*/ 0 w 288"/>
                    <a:gd name="T7" fmla="*/ 0 h 62"/>
                    <a:gd name="T8" fmla="*/ 0 w 288"/>
                    <a:gd name="T9" fmla="*/ 0 h 62"/>
                    <a:gd name="T10" fmla="*/ 0 w 288"/>
                    <a:gd name="T11" fmla="*/ 0 h 62"/>
                    <a:gd name="T12" fmla="*/ 0 w 288"/>
                    <a:gd name="T13" fmla="*/ 0 h 62"/>
                    <a:gd name="T14" fmla="*/ 0 w 288"/>
                    <a:gd name="T15" fmla="*/ 0 h 62"/>
                    <a:gd name="T16" fmla="*/ 0 w 288"/>
                    <a:gd name="T17" fmla="*/ 0 h 62"/>
                    <a:gd name="T18" fmla="*/ 0 w 288"/>
                    <a:gd name="T19" fmla="*/ 0 h 62"/>
                    <a:gd name="T20" fmla="*/ 0 w 288"/>
                    <a:gd name="T21" fmla="*/ 0 h 62"/>
                    <a:gd name="T22" fmla="*/ 0 w 288"/>
                    <a:gd name="T23" fmla="*/ 0 h 62"/>
                    <a:gd name="T24" fmla="*/ 0 w 288"/>
                    <a:gd name="T25" fmla="*/ 0 h 62"/>
                    <a:gd name="T26" fmla="*/ 0 w 288"/>
                    <a:gd name="T27" fmla="*/ 0 h 62"/>
                    <a:gd name="T28" fmla="*/ 0 w 288"/>
                    <a:gd name="T29" fmla="*/ 0 h 62"/>
                    <a:gd name="T30" fmla="*/ 0 w 288"/>
                    <a:gd name="T31" fmla="*/ 0 h 62"/>
                    <a:gd name="T32" fmla="*/ 0 w 288"/>
                    <a:gd name="T33" fmla="*/ 0 h 62"/>
                    <a:gd name="T34" fmla="*/ 0 w 288"/>
                    <a:gd name="T35" fmla="*/ 0 h 62"/>
                    <a:gd name="T36" fmla="*/ 0 w 288"/>
                    <a:gd name="T37" fmla="*/ 0 h 62"/>
                    <a:gd name="T38" fmla="*/ 0 w 288"/>
                    <a:gd name="T39" fmla="*/ 0 h 62"/>
                    <a:gd name="T40" fmla="*/ 0 w 288"/>
                    <a:gd name="T41" fmla="*/ 0 h 62"/>
                    <a:gd name="T42" fmla="*/ 0 w 288"/>
                    <a:gd name="T43" fmla="*/ 0 h 62"/>
                    <a:gd name="T44" fmla="*/ 0 w 288"/>
                    <a:gd name="T45" fmla="*/ 0 h 62"/>
                    <a:gd name="T46" fmla="*/ 0 w 288"/>
                    <a:gd name="T47" fmla="*/ 0 h 62"/>
                    <a:gd name="T48" fmla="*/ 0 w 288"/>
                    <a:gd name="T49" fmla="*/ 0 h 62"/>
                    <a:gd name="T50" fmla="*/ 0 w 288"/>
                    <a:gd name="T51" fmla="*/ 0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8"/>
                    <a:gd name="T79" fmla="*/ 0 h 62"/>
                    <a:gd name="T80" fmla="*/ 288 w 288"/>
                    <a:gd name="T81" fmla="*/ 62 h 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8" h="62">
                      <a:moveTo>
                        <a:pt x="8" y="38"/>
                      </a:moveTo>
                      <a:lnTo>
                        <a:pt x="56" y="38"/>
                      </a:lnTo>
                      <a:lnTo>
                        <a:pt x="86" y="27"/>
                      </a:lnTo>
                      <a:lnTo>
                        <a:pt x="110" y="16"/>
                      </a:lnTo>
                      <a:lnTo>
                        <a:pt x="137" y="6"/>
                      </a:lnTo>
                      <a:lnTo>
                        <a:pt x="167" y="0"/>
                      </a:lnTo>
                      <a:lnTo>
                        <a:pt x="194" y="12"/>
                      </a:lnTo>
                      <a:lnTo>
                        <a:pt x="238" y="32"/>
                      </a:lnTo>
                      <a:lnTo>
                        <a:pt x="258" y="40"/>
                      </a:lnTo>
                      <a:lnTo>
                        <a:pt x="283" y="44"/>
                      </a:lnTo>
                      <a:lnTo>
                        <a:pt x="288" y="48"/>
                      </a:lnTo>
                      <a:lnTo>
                        <a:pt x="283" y="52"/>
                      </a:lnTo>
                      <a:lnTo>
                        <a:pt x="232" y="43"/>
                      </a:lnTo>
                      <a:lnTo>
                        <a:pt x="211" y="33"/>
                      </a:lnTo>
                      <a:lnTo>
                        <a:pt x="184" y="24"/>
                      </a:lnTo>
                      <a:lnTo>
                        <a:pt x="165" y="11"/>
                      </a:lnTo>
                      <a:lnTo>
                        <a:pt x="135" y="18"/>
                      </a:lnTo>
                      <a:lnTo>
                        <a:pt x="114" y="33"/>
                      </a:lnTo>
                      <a:lnTo>
                        <a:pt x="94" y="49"/>
                      </a:lnTo>
                      <a:lnTo>
                        <a:pt x="82" y="56"/>
                      </a:lnTo>
                      <a:lnTo>
                        <a:pt x="66" y="62"/>
                      </a:lnTo>
                      <a:lnTo>
                        <a:pt x="34" y="59"/>
                      </a:lnTo>
                      <a:lnTo>
                        <a:pt x="4" y="47"/>
                      </a:lnTo>
                      <a:lnTo>
                        <a:pt x="0" y="41"/>
                      </a:lnTo>
                      <a:lnTo>
                        <a:pt x="8"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20" name="Freeform 241"/>
                <p:cNvSpPr>
                  <a:spLocks/>
                </p:cNvSpPr>
                <p:nvPr/>
              </p:nvSpPr>
              <p:spPr bwMode="auto">
                <a:xfrm>
                  <a:off x="5376" y="652"/>
                  <a:ext cx="14" cy="31"/>
                </a:xfrm>
                <a:custGeom>
                  <a:avLst/>
                  <a:gdLst>
                    <a:gd name="T0" fmla="*/ 0 w 54"/>
                    <a:gd name="T1" fmla="*/ 0 h 95"/>
                    <a:gd name="T2" fmla="*/ 0 w 54"/>
                    <a:gd name="T3" fmla="*/ 0 h 95"/>
                    <a:gd name="T4" fmla="*/ 0 w 54"/>
                    <a:gd name="T5" fmla="*/ 0 h 95"/>
                    <a:gd name="T6" fmla="*/ 0 w 54"/>
                    <a:gd name="T7" fmla="*/ 0 h 95"/>
                    <a:gd name="T8" fmla="*/ 0 w 54"/>
                    <a:gd name="T9" fmla="*/ 0 h 95"/>
                    <a:gd name="T10" fmla="*/ 0 w 54"/>
                    <a:gd name="T11" fmla="*/ 0 h 95"/>
                    <a:gd name="T12" fmla="*/ 0 w 54"/>
                    <a:gd name="T13" fmla="*/ 0 h 95"/>
                    <a:gd name="T14" fmla="*/ 0 w 54"/>
                    <a:gd name="T15" fmla="*/ 0 h 95"/>
                    <a:gd name="T16" fmla="*/ 0 w 54"/>
                    <a:gd name="T17" fmla="*/ 0 h 95"/>
                    <a:gd name="T18" fmla="*/ 0 w 54"/>
                    <a:gd name="T19" fmla="*/ 0 h 95"/>
                    <a:gd name="T20" fmla="*/ 0 w 54"/>
                    <a:gd name="T21" fmla="*/ 0 h 95"/>
                    <a:gd name="T22" fmla="*/ 0 w 54"/>
                    <a:gd name="T23" fmla="*/ 0 h 95"/>
                    <a:gd name="T24" fmla="*/ 0 w 54"/>
                    <a:gd name="T25" fmla="*/ 0 h 95"/>
                    <a:gd name="T26" fmla="*/ 0 w 54"/>
                    <a:gd name="T27" fmla="*/ 0 h 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95"/>
                    <a:gd name="T44" fmla="*/ 54 w 54"/>
                    <a:gd name="T45" fmla="*/ 95 h 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95">
                      <a:moveTo>
                        <a:pt x="5" y="0"/>
                      </a:moveTo>
                      <a:lnTo>
                        <a:pt x="52" y="17"/>
                      </a:lnTo>
                      <a:lnTo>
                        <a:pt x="54" y="31"/>
                      </a:lnTo>
                      <a:lnTo>
                        <a:pt x="48" y="48"/>
                      </a:lnTo>
                      <a:lnTo>
                        <a:pt x="53" y="86"/>
                      </a:lnTo>
                      <a:lnTo>
                        <a:pt x="48" y="95"/>
                      </a:lnTo>
                      <a:lnTo>
                        <a:pt x="37" y="91"/>
                      </a:lnTo>
                      <a:lnTo>
                        <a:pt x="19" y="42"/>
                      </a:lnTo>
                      <a:lnTo>
                        <a:pt x="36" y="22"/>
                      </a:lnTo>
                      <a:lnTo>
                        <a:pt x="23" y="13"/>
                      </a:lnTo>
                      <a:lnTo>
                        <a:pt x="4" y="10"/>
                      </a:lnTo>
                      <a:lnTo>
                        <a:pt x="0" y="5"/>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21" name="Freeform 242"/>
                <p:cNvSpPr>
                  <a:spLocks/>
                </p:cNvSpPr>
                <p:nvPr/>
              </p:nvSpPr>
              <p:spPr bwMode="auto">
                <a:xfrm>
                  <a:off x="5399" y="662"/>
                  <a:ext cx="22" cy="40"/>
                </a:xfrm>
                <a:custGeom>
                  <a:avLst/>
                  <a:gdLst>
                    <a:gd name="T0" fmla="*/ 0 w 91"/>
                    <a:gd name="T1" fmla="*/ 0 h 120"/>
                    <a:gd name="T2" fmla="*/ 0 w 91"/>
                    <a:gd name="T3" fmla="*/ 0 h 120"/>
                    <a:gd name="T4" fmla="*/ 0 w 91"/>
                    <a:gd name="T5" fmla="*/ 0 h 120"/>
                    <a:gd name="T6" fmla="*/ 0 w 91"/>
                    <a:gd name="T7" fmla="*/ 0 h 120"/>
                    <a:gd name="T8" fmla="*/ 0 w 91"/>
                    <a:gd name="T9" fmla="*/ 0 h 120"/>
                    <a:gd name="T10" fmla="*/ 0 w 91"/>
                    <a:gd name="T11" fmla="*/ 0 h 120"/>
                    <a:gd name="T12" fmla="*/ 0 w 91"/>
                    <a:gd name="T13" fmla="*/ 0 h 120"/>
                    <a:gd name="T14" fmla="*/ 0 w 91"/>
                    <a:gd name="T15" fmla="*/ 0 h 120"/>
                    <a:gd name="T16" fmla="*/ 0 w 91"/>
                    <a:gd name="T17" fmla="*/ 0 h 120"/>
                    <a:gd name="T18" fmla="*/ 0 w 91"/>
                    <a:gd name="T19" fmla="*/ 0 h 120"/>
                    <a:gd name="T20" fmla="*/ 0 w 91"/>
                    <a:gd name="T21" fmla="*/ 0 h 120"/>
                    <a:gd name="T22" fmla="*/ 0 w 91"/>
                    <a:gd name="T23" fmla="*/ 0 h 120"/>
                    <a:gd name="T24" fmla="*/ 0 w 91"/>
                    <a:gd name="T25" fmla="*/ 0 h 120"/>
                    <a:gd name="T26" fmla="*/ 0 w 91"/>
                    <a:gd name="T27" fmla="*/ 0 h 120"/>
                    <a:gd name="T28" fmla="*/ 0 w 91"/>
                    <a:gd name="T29" fmla="*/ 0 h 120"/>
                    <a:gd name="T30" fmla="*/ 0 w 91"/>
                    <a:gd name="T31" fmla="*/ 0 h 120"/>
                    <a:gd name="T32" fmla="*/ 0 w 91"/>
                    <a:gd name="T33" fmla="*/ 0 h 120"/>
                    <a:gd name="T34" fmla="*/ 0 w 91"/>
                    <a:gd name="T35" fmla="*/ 0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20"/>
                    <a:gd name="T56" fmla="*/ 91 w 91"/>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20">
                      <a:moveTo>
                        <a:pt x="6" y="0"/>
                      </a:moveTo>
                      <a:lnTo>
                        <a:pt x="73" y="14"/>
                      </a:lnTo>
                      <a:lnTo>
                        <a:pt x="91" y="40"/>
                      </a:lnTo>
                      <a:lnTo>
                        <a:pt x="84" y="70"/>
                      </a:lnTo>
                      <a:lnTo>
                        <a:pt x="60" y="94"/>
                      </a:lnTo>
                      <a:lnTo>
                        <a:pt x="54" y="109"/>
                      </a:lnTo>
                      <a:lnTo>
                        <a:pt x="36" y="120"/>
                      </a:lnTo>
                      <a:lnTo>
                        <a:pt x="22" y="119"/>
                      </a:lnTo>
                      <a:lnTo>
                        <a:pt x="23" y="107"/>
                      </a:lnTo>
                      <a:lnTo>
                        <a:pt x="31" y="88"/>
                      </a:lnTo>
                      <a:lnTo>
                        <a:pt x="44" y="74"/>
                      </a:lnTo>
                      <a:lnTo>
                        <a:pt x="56" y="59"/>
                      </a:lnTo>
                      <a:lnTo>
                        <a:pt x="65" y="21"/>
                      </a:lnTo>
                      <a:lnTo>
                        <a:pt x="39" y="11"/>
                      </a:lnTo>
                      <a:lnTo>
                        <a:pt x="6" y="9"/>
                      </a:lnTo>
                      <a:lnTo>
                        <a:pt x="0" y="5"/>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22" name="Freeform 243"/>
                <p:cNvSpPr>
                  <a:spLocks/>
                </p:cNvSpPr>
                <p:nvPr/>
              </p:nvSpPr>
              <p:spPr bwMode="auto">
                <a:xfrm>
                  <a:off x="5148" y="591"/>
                  <a:ext cx="9" cy="33"/>
                </a:xfrm>
                <a:custGeom>
                  <a:avLst/>
                  <a:gdLst>
                    <a:gd name="T0" fmla="*/ 0 w 35"/>
                    <a:gd name="T1" fmla="*/ 0 h 98"/>
                    <a:gd name="T2" fmla="*/ 0 w 35"/>
                    <a:gd name="T3" fmla="*/ 0 h 98"/>
                    <a:gd name="T4" fmla="*/ 0 w 35"/>
                    <a:gd name="T5" fmla="*/ 0 h 98"/>
                    <a:gd name="T6" fmla="*/ 0 w 35"/>
                    <a:gd name="T7" fmla="*/ 0 h 98"/>
                    <a:gd name="T8" fmla="*/ 0 w 35"/>
                    <a:gd name="T9" fmla="*/ 0 h 98"/>
                    <a:gd name="T10" fmla="*/ 0 w 35"/>
                    <a:gd name="T11" fmla="*/ 0 h 98"/>
                    <a:gd name="T12" fmla="*/ 0 w 35"/>
                    <a:gd name="T13" fmla="*/ 0 h 98"/>
                    <a:gd name="T14" fmla="*/ 0 w 35"/>
                    <a:gd name="T15" fmla="*/ 0 h 98"/>
                    <a:gd name="T16" fmla="*/ 0 w 35"/>
                    <a:gd name="T17" fmla="*/ 0 h 98"/>
                    <a:gd name="T18" fmla="*/ 0 w 35"/>
                    <a:gd name="T19" fmla="*/ 0 h 98"/>
                    <a:gd name="T20" fmla="*/ 0 w 35"/>
                    <a:gd name="T21" fmla="*/ 0 h 98"/>
                    <a:gd name="T22" fmla="*/ 0 w 35"/>
                    <a:gd name="T23" fmla="*/ 0 h 98"/>
                    <a:gd name="T24" fmla="*/ 0 w 35"/>
                    <a:gd name="T25" fmla="*/ 0 h 98"/>
                    <a:gd name="T26" fmla="*/ 0 w 35"/>
                    <a:gd name="T27" fmla="*/ 0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98"/>
                    <a:gd name="T44" fmla="*/ 35 w 35"/>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98">
                      <a:moveTo>
                        <a:pt x="35" y="7"/>
                      </a:moveTo>
                      <a:lnTo>
                        <a:pt x="30" y="34"/>
                      </a:lnTo>
                      <a:lnTo>
                        <a:pt x="28" y="52"/>
                      </a:lnTo>
                      <a:lnTo>
                        <a:pt x="22" y="71"/>
                      </a:lnTo>
                      <a:lnTo>
                        <a:pt x="11" y="96"/>
                      </a:lnTo>
                      <a:lnTo>
                        <a:pt x="3" y="98"/>
                      </a:lnTo>
                      <a:lnTo>
                        <a:pt x="0" y="92"/>
                      </a:lnTo>
                      <a:lnTo>
                        <a:pt x="6" y="52"/>
                      </a:lnTo>
                      <a:lnTo>
                        <a:pt x="8" y="29"/>
                      </a:lnTo>
                      <a:lnTo>
                        <a:pt x="14" y="7"/>
                      </a:lnTo>
                      <a:lnTo>
                        <a:pt x="18" y="2"/>
                      </a:lnTo>
                      <a:lnTo>
                        <a:pt x="24" y="0"/>
                      </a:lnTo>
                      <a:lnTo>
                        <a:pt x="3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23" name="Freeform 244"/>
                <p:cNvSpPr>
                  <a:spLocks/>
                </p:cNvSpPr>
                <p:nvPr/>
              </p:nvSpPr>
              <p:spPr bwMode="auto">
                <a:xfrm>
                  <a:off x="5168" y="604"/>
                  <a:ext cx="16" cy="34"/>
                </a:xfrm>
                <a:custGeom>
                  <a:avLst/>
                  <a:gdLst>
                    <a:gd name="T0" fmla="*/ 0 w 64"/>
                    <a:gd name="T1" fmla="*/ 0 h 101"/>
                    <a:gd name="T2" fmla="*/ 0 w 64"/>
                    <a:gd name="T3" fmla="*/ 0 h 101"/>
                    <a:gd name="T4" fmla="*/ 0 w 64"/>
                    <a:gd name="T5" fmla="*/ 0 h 101"/>
                    <a:gd name="T6" fmla="*/ 0 w 64"/>
                    <a:gd name="T7" fmla="*/ 0 h 101"/>
                    <a:gd name="T8" fmla="*/ 0 w 64"/>
                    <a:gd name="T9" fmla="*/ 0 h 101"/>
                    <a:gd name="T10" fmla="*/ 0 w 64"/>
                    <a:gd name="T11" fmla="*/ 0 h 101"/>
                    <a:gd name="T12" fmla="*/ 0 w 64"/>
                    <a:gd name="T13" fmla="*/ 0 h 101"/>
                    <a:gd name="T14" fmla="*/ 0 w 64"/>
                    <a:gd name="T15" fmla="*/ 0 h 101"/>
                    <a:gd name="T16" fmla="*/ 0 w 64"/>
                    <a:gd name="T17" fmla="*/ 0 h 101"/>
                    <a:gd name="T18" fmla="*/ 0 w 64"/>
                    <a:gd name="T19" fmla="*/ 0 h 101"/>
                    <a:gd name="T20" fmla="*/ 0 w 64"/>
                    <a:gd name="T21" fmla="*/ 0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01"/>
                    <a:gd name="T35" fmla="*/ 64 w 64"/>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01">
                      <a:moveTo>
                        <a:pt x="64" y="0"/>
                      </a:moveTo>
                      <a:lnTo>
                        <a:pt x="57" y="34"/>
                      </a:lnTo>
                      <a:lnTo>
                        <a:pt x="45" y="67"/>
                      </a:lnTo>
                      <a:lnTo>
                        <a:pt x="27" y="95"/>
                      </a:lnTo>
                      <a:lnTo>
                        <a:pt x="19" y="101"/>
                      </a:lnTo>
                      <a:lnTo>
                        <a:pt x="8" y="101"/>
                      </a:lnTo>
                      <a:lnTo>
                        <a:pt x="0" y="87"/>
                      </a:lnTo>
                      <a:lnTo>
                        <a:pt x="17" y="57"/>
                      </a:lnTo>
                      <a:lnTo>
                        <a:pt x="52" y="0"/>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24" name="Freeform 245"/>
                <p:cNvSpPr>
                  <a:spLocks/>
                </p:cNvSpPr>
                <p:nvPr/>
              </p:nvSpPr>
              <p:spPr bwMode="auto">
                <a:xfrm>
                  <a:off x="5165" y="590"/>
                  <a:ext cx="29" cy="31"/>
                </a:xfrm>
                <a:custGeom>
                  <a:avLst/>
                  <a:gdLst>
                    <a:gd name="T0" fmla="*/ 0 w 114"/>
                    <a:gd name="T1" fmla="*/ 0 h 92"/>
                    <a:gd name="T2" fmla="*/ 0 w 114"/>
                    <a:gd name="T3" fmla="*/ 0 h 92"/>
                    <a:gd name="T4" fmla="*/ 0 w 114"/>
                    <a:gd name="T5" fmla="*/ 0 h 92"/>
                    <a:gd name="T6" fmla="*/ 0 w 114"/>
                    <a:gd name="T7" fmla="*/ 0 h 92"/>
                    <a:gd name="T8" fmla="*/ 0 w 114"/>
                    <a:gd name="T9" fmla="*/ 0 h 92"/>
                    <a:gd name="T10" fmla="*/ 0 w 114"/>
                    <a:gd name="T11" fmla="*/ 0 h 92"/>
                    <a:gd name="T12" fmla="*/ 0 w 114"/>
                    <a:gd name="T13" fmla="*/ 0 h 92"/>
                    <a:gd name="T14" fmla="*/ 0 w 114"/>
                    <a:gd name="T15" fmla="*/ 0 h 92"/>
                    <a:gd name="T16" fmla="*/ 0 w 114"/>
                    <a:gd name="T17" fmla="*/ 0 h 92"/>
                    <a:gd name="T18" fmla="*/ 0 w 114"/>
                    <a:gd name="T19" fmla="*/ 0 h 92"/>
                    <a:gd name="T20" fmla="*/ 0 w 114"/>
                    <a:gd name="T21" fmla="*/ 0 h 92"/>
                    <a:gd name="T22" fmla="*/ 0 w 114"/>
                    <a:gd name="T23" fmla="*/ 0 h 92"/>
                    <a:gd name="T24" fmla="*/ 0 w 114"/>
                    <a:gd name="T25" fmla="*/ 0 h 92"/>
                    <a:gd name="T26" fmla="*/ 0 w 114"/>
                    <a:gd name="T27" fmla="*/ 0 h 92"/>
                    <a:gd name="T28" fmla="*/ 0 w 114"/>
                    <a:gd name="T29" fmla="*/ 0 h 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
                    <a:gd name="T46" fmla="*/ 0 h 92"/>
                    <a:gd name="T47" fmla="*/ 114 w 114"/>
                    <a:gd name="T48" fmla="*/ 92 h 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 h="92">
                      <a:moveTo>
                        <a:pt x="5" y="0"/>
                      </a:moveTo>
                      <a:lnTo>
                        <a:pt x="54" y="10"/>
                      </a:lnTo>
                      <a:lnTo>
                        <a:pt x="89" y="39"/>
                      </a:lnTo>
                      <a:lnTo>
                        <a:pt x="114" y="86"/>
                      </a:lnTo>
                      <a:lnTo>
                        <a:pt x="111" y="92"/>
                      </a:lnTo>
                      <a:lnTo>
                        <a:pt x="103" y="91"/>
                      </a:lnTo>
                      <a:lnTo>
                        <a:pt x="93" y="81"/>
                      </a:lnTo>
                      <a:lnTo>
                        <a:pt x="80" y="73"/>
                      </a:lnTo>
                      <a:lnTo>
                        <a:pt x="56" y="54"/>
                      </a:lnTo>
                      <a:lnTo>
                        <a:pt x="36" y="24"/>
                      </a:lnTo>
                      <a:lnTo>
                        <a:pt x="24" y="13"/>
                      </a:lnTo>
                      <a:lnTo>
                        <a:pt x="5" y="9"/>
                      </a:lnTo>
                      <a:lnTo>
                        <a:pt x="0" y="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25" name="Freeform 246"/>
                <p:cNvSpPr>
                  <a:spLocks/>
                </p:cNvSpPr>
                <p:nvPr/>
              </p:nvSpPr>
              <p:spPr bwMode="auto">
                <a:xfrm>
                  <a:off x="5140" y="629"/>
                  <a:ext cx="24" cy="207"/>
                </a:xfrm>
                <a:custGeom>
                  <a:avLst/>
                  <a:gdLst>
                    <a:gd name="T0" fmla="*/ 0 w 98"/>
                    <a:gd name="T1" fmla="*/ 0 h 622"/>
                    <a:gd name="T2" fmla="*/ 0 w 98"/>
                    <a:gd name="T3" fmla="*/ 0 h 622"/>
                    <a:gd name="T4" fmla="*/ 0 w 98"/>
                    <a:gd name="T5" fmla="*/ 0 h 622"/>
                    <a:gd name="T6" fmla="*/ 0 w 98"/>
                    <a:gd name="T7" fmla="*/ 0 h 622"/>
                    <a:gd name="T8" fmla="*/ 0 w 98"/>
                    <a:gd name="T9" fmla="*/ 0 h 622"/>
                    <a:gd name="T10" fmla="*/ 0 w 98"/>
                    <a:gd name="T11" fmla="*/ 0 h 622"/>
                    <a:gd name="T12" fmla="*/ 0 w 98"/>
                    <a:gd name="T13" fmla="*/ 0 h 622"/>
                    <a:gd name="T14" fmla="*/ 0 w 98"/>
                    <a:gd name="T15" fmla="*/ 0 h 622"/>
                    <a:gd name="T16" fmla="*/ 0 w 98"/>
                    <a:gd name="T17" fmla="*/ 0 h 622"/>
                    <a:gd name="T18" fmla="*/ 0 w 98"/>
                    <a:gd name="T19" fmla="*/ 0 h 622"/>
                    <a:gd name="T20" fmla="*/ 0 w 98"/>
                    <a:gd name="T21" fmla="*/ 0 h 622"/>
                    <a:gd name="T22" fmla="*/ 0 w 98"/>
                    <a:gd name="T23" fmla="*/ 0 h 622"/>
                    <a:gd name="T24" fmla="*/ 0 w 98"/>
                    <a:gd name="T25" fmla="*/ 0 h 622"/>
                    <a:gd name="T26" fmla="*/ 0 w 98"/>
                    <a:gd name="T27" fmla="*/ 0 h 622"/>
                    <a:gd name="T28" fmla="*/ 0 w 98"/>
                    <a:gd name="T29" fmla="*/ 0 h 622"/>
                    <a:gd name="T30" fmla="*/ 0 w 98"/>
                    <a:gd name="T31" fmla="*/ 0 h 622"/>
                    <a:gd name="T32" fmla="*/ 0 w 98"/>
                    <a:gd name="T33" fmla="*/ 0 h 622"/>
                    <a:gd name="T34" fmla="*/ 0 w 98"/>
                    <a:gd name="T35" fmla="*/ 0 h 622"/>
                    <a:gd name="T36" fmla="*/ 0 w 98"/>
                    <a:gd name="T37" fmla="*/ 0 h 622"/>
                    <a:gd name="T38" fmla="*/ 0 w 98"/>
                    <a:gd name="T39" fmla="*/ 0 h 622"/>
                    <a:gd name="T40" fmla="*/ 0 w 98"/>
                    <a:gd name="T41" fmla="*/ 0 h 622"/>
                    <a:gd name="T42" fmla="*/ 0 w 98"/>
                    <a:gd name="T43" fmla="*/ 0 h 622"/>
                    <a:gd name="T44" fmla="*/ 0 w 98"/>
                    <a:gd name="T45" fmla="*/ 0 h 622"/>
                    <a:gd name="T46" fmla="*/ 0 w 98"/>
                    <a:gd name="T47" fmla="*/ 0 h 622"/>
                    <a:gd name="T48" fmla="*/ 0 w 98"/>
                    <a:gd name="T49" fmla="*/ 0 h 622"/>
                    <a:gd name="T50" fmla="*/ 0 w 98"/>
                    <a:gd name="T51" fmla="*/ 0 h 622"/>
                    <a:gd name="T52" fmla="*/ 0 w 98"/>
                    <a:gd name="T53" fmla="*/ 0 h 622"/>
                    <a:gd name="T54" fmla="*/ 0 w 98"/>
                    <a:gd name="T55" fmla="*/ 0 h 622"/>
                    <a:gd name="T56" fmla="*/ 0 w 98"/>
                    <a:gd name="T57" fmla="*/ 0 h 622"/>
                    <a:gd name="T58" fmla="*/ 0 w 98"/>
                    <a:gd name="T59" fmla="*/ 0 h 622"/>
                    <a:gd name="T60" fmla="*/ 0 w 98"/>
                    <a:gd name="T61" fmla="*/ 0 h 622"/>
                    <a:gd name="T62" fmla="*/ 0 w 98"/>
                    <a:gd name="T63" fmla="*/ 0 h 622"/>
                    <a:gd name="T64" fmla="*/ 0 w 98"/>
                    <a:gd name="T65" fmla="*/ 0 h 622"/>
                    <a:gd name="T66" fmla="*/ 0 w 98"/>
                    <a:gd name="T67" fmla="*/ 0 h 622"/>
                    <a:gd name="T68" fmla="*/ 0 w 98"/>
                    <a:gd name="T69" fmla="*/ 0 h 622"/>
                    <a:gd name="T70" fmla="*/ 0 w 98"/>
                    <a:gd name="T71" fmla="*/ 0 h 6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622"/>
                    <a:gd name="T110" fmla="*/ 98 w 98"/>
                    <a:gd name="T111" fmla="*/ 622 h 6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622">
                      <a:moveTo>
                        <a:pt x="94" y="9"/>
                      </a:moveTo>
                      <a:lnTo>
                        <a:pt x="74" y="19"/>
                      </a:lnTo>
                      <a:lnTo>
                        <a:pt x="68" y="38"/>
                      </a:lnTo>
                      <a:lnTo>
                        <a:pt x="54" y="81"/>
                      </a:lnTo>
                      <a:lnTo>
                        <a:pt x="40" y="131"/>
                      </a:lnTo>
                      <a:lnTo>
                        <a:pt x="28" y="181"/>
                      </a:lnTo>
                      <a:lnTo>
                        <a:pt x="25" y="199"/>
                      </a:lnTo>
                      <a:lnTo>
                        <a:pt x="32" y="237"/>
                      </a:lnTo>
                      <a:lnTo>
                        <a:pt x="41" y="274"/>
                      </a:lnTo>
                      <a:lnTo>
                        <a:pt x="46" y="306"/>
                      </a:lnTo>
                      <a:lnTo>
                        <a:pt x="52" y="343"/>
                      </a:lnTo>
                      <a:lnTo>
                        <a:pt x="61" y="382"/>
                      </a:lnTo>
                      <a:lnTo>
                        <a:pt x="60" y="417"/>
                      </a:lnTo>
                      <a:lnTo>
                        <a:pt x="52" y="448"/>
                      </a:lnTo>
                      <a:lnTo>
                        <a:pt x="38" y="513"/>
                      </a:lnTo>
                      <a:lnTo>
                        <a:pt x="26" y="561"/>
                      </a:lnTo>
                      <a:lnTo>
                        <a:pt x="37" y="572"/>
                      </a:lnTo>
                      <a:lnTo>
                        <a:pt x="53" y="582"/>
                      </a:lnTo>
                      <a:lnTo>
                        <a:pt x="68" y="615"/>
                      </a:lnTo>
                      <a:lnTo>
                        <a:pt x="69" y="621"/>
                      </a:lnTo>
                      <a:lnTo>
                        <a:pt x="61" y="622"/>
                      </a:lnTo>
                      <a:lnTo>
                        <a:pt x="20" y="592"/>
                      </a:lnTo>
                      <a:lnTo>
                        <a:pt x="14" y="560"/>
                      </a:lnTo>
                      <a:lnTo>
                        <a:pt x="26" y="512"/>
                      </a:lnTo>
                      <a:lnTo>
                        <a:pt x="36" y="384"/>
                      </a:lnTo>
                      <a:lnTo>
                        <a:pt x="17" y="307"/>
                      </a:lnTo>
                      <a:lnTo>
                        <a:pt x="12" y="274"/>
                      </a:lnTo>
                      <a:lnTo>
                        <a:pt x="0" y="199"/>
                      </a:lnTo>
                      <a:lnTo>
                        <a:pt x="1" y="178"/>
                      </a:lnTo>
                      <a:lnTo>
                        <a:pt x="30" y="72"/>
                      </a:lnTo>
                      <a:lnTo>
                        <a:pt x="53" y="28"/>
                      </a:lnTo>
                      <a:lnTo>
                        <a:pt x="66" y="11"/>
                      </a:lnTo>
                      <a:lnTo>
                        <a:pt x="91" y="0"/>
                      </a:lnTo>
                      <a:lnTo>
                        <a:pt x="98" y="3"/>
                      </a:lnTo>
                      <a:lnTo>
                        <a:pt x="9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26" name="Freeform 247"/>
                <p:cNvSpPr>
                  <a:spLocks/>
                </p:cNvSpPr>
                <p:nvPr/>
              </p:nvSpPr>
              <p:spPr bwMode="auto">
                <a:xfrm>
                  <a:off x="5168" y="634"/>
                  <a:ext cx="25" cy="131"/>
                </a:xfrm>
                <a:custGeom>
                  <a:avLst/>
                  <a:gdLst>
                    <a:gd name="T0" fmla="*/ 0 w 99"/>
                    <a:gd name="T1" fmla="*/ 0 h 395"/>
                    <a:gd name="T2" fmla="*/ 0 w 99"/>
                    <a:gd name="T3" fmla="*/ 0 h 395"/>
                    <a:gd name="T4" fmla="*/ 0 w 99"/>
                    <a:gd name="T5" fmla="*/ 0 h 395"/>
                    <a:gd name="T6" fmla="*/ 0 w 99"/>
                    <a:gd name="T7" fmla="*/ 0 h 395"/>
                    <a:gd name="T8" fmla="*/ 0 w 99"/>
                    <a:gd name="T9" fmla="*/ 0 h 395"/>
                    <a:gd name="T10" fmla="*/ 0 w 99"/>
                    <a:gd name="T11" fmla="*/ 0 h 395"/>
                    <a:gd name="T12" fmla="*/ 0 w 99"/>
                    <a:gd name="T13" fmla="*/ 0 h 395"/>
                    <a:gd name="T14" fmla="*/ 0 w 99"/>
                    <a:gd name="T15" fmla="*/ 0 h 395"/>
                    <a:gd name="T16" fmla="*/ 0 w 99"/>
                    <a:gd name="T17" fmla="*/ 0 h 395"/>
                    <a:gd name="T18" fmla="*/ 0 w 99"/>
                    <a:gd name="T19" fmla="*/ 0 h 395"/>
                    <a:gd name="T20" fmla="*/ 0 w 99"/>
                    <a:gd name="T21" fmla="*/ 0 h 395"/>
                    <a:gd name="T22" fmla="*/ 0 w 99"/>
                    <a:gd name="T23" fmla="*/ 0 h 395"/>
                    <a:gd name="T24" fmla="*/ 0 w 99"/>
                    <a:gd name="T25" fmla="*/ 0 h 395"/>
                    <a:gd name="T26" fmla="*/ 0 w 99"/>
                    <a:gd name="T27" fmla="*/ 0 h 395"/>
                    <a:gd name="T28" fmla="*/ 0 w 99"/>
                    <a:gd name="T29" fmla="*/ 0 h 395"/>
                    <a:gd name="T30" fmla="*/ 0 w 99"/>
                    <a:gd name="T31" fmla="*/ 0 h 395"/>
                    <a:gd name="T32" fmla="*/ 0 w 99"/>
                    <a:gd name="T33" fmla="*/ 0 h 395"/>
                    <a:gd name="T34" fmla="*/ 0 w 99"/>
                    <a:gd name="T35" fmla="*/ 0 h 395"/>
                    <a:gd name="T36" fmla="*/ 0 w 99"/>
                    <a:gd name="T37" fmla="*/ 0 h 395"/>
                    <a:gd name="T38" fmla="*/ 0 w 99"/>
                    <a:gd name="T39" fmla="*/ 0 h 395"/>
                    <a:gd name="T40" fmla="*/ 0 w 99"/>
                    <a:gd name="T41" fmla="*/ 0 h 395"/>
                    <a:gd name="T42" fmla="*/ 0 w 99"/>
                    <a:gd name="T43" fmla="*/ 0 h 395"/>
                    <a:gd name="T44" fmla="*/ 0 w 99"/>
                    <a:gd name="T45" fmla="*/ 0 h 395"/>
                    <a:gd name="T46" fmla="*/ 0 w 99"/>
                    <a:gd name="T47" fmla="*/ 0 h 395"/>
                    <a:gd name="T48" fmla="*/ 0 w 99"/>
                    <a:gd name="T49" fmla="*/ 0 h 395"/>
                    <a:gd name="T50" fmla="*/ 0 w 99"/>
                    <a:gd name="T51" fmla="*/ 0 h 3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9"/>
                    <a:gd name="T79" fmla="*/ 0 h 395"/>
                    <a:gd name="T80" fmla="*/ 99 w 99"/>
                    <a:gd name="T81" fmla="*/ 395 h 3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9" h="395">
                      <a:moveTo>
                        <a:pt x="10" y="2"/>
                      </a:moveTo>
                      <a:lnTo>
                        <a:pt x="41" y="82"/>
                      </a:lnTo>
                      <a:lnTo>
                        <a:pt x="36" y="98"/>
                      </a:lnTo>
                      <a:lnTo>
                        <a:pt x="37" y="119"/>
                      </a:lnTo>
                      <a:lnTo>
                        <a:pt x="49" y="186"/>
                      </a:lnTo>
                      <a:lnTo>
                        <a:pt x="56" y="213"/>
                      </a:lnTo>
                      <a:lnTo>
                        <a:pt x="65" y="235"/>
                      </a:lnTo>
                      <a:lnTo>
                        <a:pt x="83" y="283"/>
                      </a:lnTo>
                      <a:lnTo>
                        <a:pt x="97" y="336"/>
                      </a:lnTo>
                      <a:lnTo>
                        <a:pt x="99" y="390"/>
                      </a:lnTo>
                      <a:lnTo>
                        <a:pt x="94" y="395"/>
                      </a:lnTo>
                      <a:lnTo>
                        <a:pt x="87" y="391"/>
                      </a:lnTo>
                      <a:lnTo>
                        <a:pt x="82" y="364"/>
                      </a:lnTo>
                      <a:lnTo>
                        <a:pt x="73" y="340"/>
                      </a:lnTo>
                      <a:lnTo>
                        <a:pt x="49" y="290"/>
                      </a:lnTo>
                      <a:lnTo>
                        <a:pt x="40" y="262"/>
                      </a:lnTo>
                      <a:lnTo>
                        <a:pt x="30" y="240"/>
                      </a:lnTo>
                      <a:lnTo>
                        <a:pt x="14" y="189"/>
                      </a:lnTo>
                      <a:lnTo>
                        <a:pt x="13" y="155"/>
                      </a:lnTo>
                      <a:lnTo>
                        <a:pt x="14" y="119"/>
                      </a:lnTo>
                      <a:lnTo>
                        <a:pt x="16" y="96"/>
                      </a:lnTo>
                      <a:lnTo>
                        <a:pt x="17" y="83"/>
                      </a:lnTo>
                      <a:lnTo>
                        <a:pt x="0" y="5"/>
                      </a:lnTo>
                      <a:lnTo>
                        <a:pt x="2" y="0"/>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27" name="Freeform 248"/>
                <p:cNvSpPr>
                  <a:spLocks/>
                </p:cNvSpPr>
                <p:nvPr/>
              </p:nvSpPr>
              <p:spPr bwMode="auto">
                <a:xfrm>
                  <a:off x="5205" y="512"/>
                  <a:ext cx="39" cy="115"/>
                </a:xfrm>
                <a:custGeom>
                  <a:avLst/>
                  <a:gdLst>
                    <a:gd name="T0" fmla="*/ 0 w 155"/>
                    <a:gd name="T1" fmla="*/ 0 h 345"/>
                    <a:gd name="T2" fmla="*/ 0 w 155"/>
                    <a:gd name="T3" fmla="*/ 0 h 345"/>
                    <a:gd name="T4" fmla="*/ 0 w 155"/>
                    <a:gd name="T5" fmla="*/ 0 h 345"/>
                    <a:gd name="T6" fmla="*/ 0 w 155"/>
                    <a:gd name="T7" fmla="*/ 0 h 345"/>
                    <a:gd name="T8" fmla="*/ 0 w 155"/>
                    <a:gd name="T9" fmla="*/ 0 h 345"/>
                    <a:gd name="T10" fmla="*/ 0 w 155"/>
                    <a:gd name="T11" fmla="*/ 0 h 345"/>
                    <a:gd name="T12" fmla="*/ 0 w 155"/>
                    <a:gd name="T13" fmla="*/ 0 h 345"/>
                    <a:gd name="T14" fmla="*/ 0 w 155"/>
                    <a:gd name="T15" fmla="*/ 0 h 345"/>
                    <a:gd name="T16" fmla="*/ 0 w 155"/>
                    <a:gd name="T17" fmla="*/ 0 h 345"/>
                    <a:gd name="T18" fmla="*/ 0 w 155"/>
                    <a:gd name="T19" fmla="*/ 0 h 345"/>
                    <a:gd name="T20" fmla="*/ 0 w 155"/>
                    <a:gd name="T21" fmla="*/ 0 h 345"/>
                    <a:gd name="T22" fmla="*/ 0 w 155"/>
                    <a:gd name="T23" fmla="*/ 0 h 345"/>
                    <a:gd name="T24" fmla="*/ 0 w 155"/>
                    <a:gd name="T25" fmla="*/ 0 h 345"/>
                    <a:gd name="T26" fmla="*/ 0 w 155"/>
                    <a:gd name="T27" fmla="*/ 0 h 345"/>
                    <a:gd name="T28" fmla="*/ 0 w 155"/>
                    <a:gd name="T29" fmla="*/ 0 h 345"/>
                    <a:gd name="T30" fmla="*/ 0 w 155"/>
                    <a:gd name="T31" fmla="*/ 0 h 345"/>
                    <a:gd name="T32" fmla="*/ 0 w 155"/>
                    <a:gd name="T33" fmla="*/ 0 h 345"/>
                    <a:gd name="T34" fmla="*/ 0 w 155"/>
                    <a:gd name="T35" fmla="*/ 0 h 345"/>
                    <a:gd name="T36" fmla="*/ 0 w 155"/>
                    <a:gd name="T37" fmla="*/ 0 h 345"/>
                    <a:gd name="T38" fmla="*/ 0 w 155"/>
                    <a:gd name="T39" fmla="*/ 0 h 345"/>
                    <a:gd name="T40" fmla="*/ 0 w 155"/>
                    <a:gd name="T41" fmla="*/ 0 h 345"/>
                    <a:gd name="T42" fmla="*/ 0 w 155"/>
                    <a:gd name="T43" fmla="*/ 0 h 345"/>
                    <a:gd name="T44" fmla="*/ 0 w 155"/>
                    <a:gd name="T45" fmla="*/ 0 h 3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5"/>
                    <a:gd name="T70" fmla="*/ 0 h 345"/>
                    <a:gd name="T71" fmla="*/ 155 w 155"/>
                    <a:gd name="T72" fmla="*/ 345 h 3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5" h="345">
                      <a:moveTo>
                        <a:pt x="154" y="7"/>
                      </a:moveTo>
                      <a:lnTo>
                        <a:pt x="132" y="19"/>
                      </a:lnTo>
                      <a:lnTo>
                        <a:pt x="114" y="31"/>
                      </a:lnTo>
                      <a:lnTo>
                        <a:pt x="85" y="57"/>
                      </a:lnTo>
                      <a:lnTo>
                        <a:pt x="53" y="122"/>
                      </a:lnTo>
                      <a:lnTo>
                        <a:pt x="38" y="159"/>
                      </a:lnTo>
                      <a:lnTo>
                        <a:pt x="31" y="248"/>
                      </a:lnTo>
                      <a:lnTo>
                        <a:pt x="43" y="338"/>
                      </a:lnTo>
                      <a:lnTo>
                        <a:pt x="39" y="345"/>
                      </a:lnTo>
                      <a:lnTo>
                        <a:pt x="33" y="341"/>
                      </a:lnTo>
                      <a:lnTo>
                        <a:pt x="0" y="153"/>
                      </a:lnTo>
                      <a:lnTo>
                        <a:pt x="16" y="116"/>
                      </a:lnTo>
                      <a:lnTo>
                        <a:pt x="21" y="95"/>
                      </a:lnTo>
                      <a:lnTo>
                        <a:pt x="30" y="77"/>
                      </a:lnTo>
                      <a:lnTo>
                        <a:pt x="43" y="62"/>
                      </a:lnTo>
                      <a:lnTo>
                        <a:pt x="59" y="49"/>
                      </a:lnTo>
                      <a:lnTo>
                        <a:pt x="78" y="36"/>
                      </a:lnTo>
                      <a:lnTo>
                        <a:pt x="99" y="25"/>
                      </a:lnTo>
                      <a:lnTo>
                        <a:pt x="122" y="13"/>
                      </a:lnTo>
                      <a:lnTo>
                        <a:pt x="147" y="0"/>
                      </a:lnTo>
                      <a:lnTo>
                        <a:pt x="155" y="1"/>
                      </a:lnTo>
                      <a:lnTo>
                        <a:pt x="15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28" name="Freeform 249"/>
                <p:cNvSpPr>
                  <a:spLocks/>
                </p:cNvSpPr>
                <p:nvPr/>
              </p:nvSpPr>
              <p:spPr bwMode="auto">
                <a:xfrm>
                  <a:off x="5207" y="559"/>
                  <a:ext cx="34" cy="175"/>
                </a:xfrm>
                <a:custGeom>
                  <a:avLst/>
                  <a:gdLst>
                    <a:gd name="T0" fmla="*/ 0 w 135"/>
                    <a:gd name="T1" fmla="*/ 0 h 525"/>
                    <a:gd name="T2" fmla="*/ 0 w 135"/>
                    <a:gd name="T3" fmla="*/ 0 h 525"/>
                    <a:gd name="T4" fmla="*/ 0 w 135"/>
                    <a:gd name="T5" fmla="*/ 0 h 525"/>
                    <a:gd name="T6" fmla="*/ 0 w 135"/>
                    <a:gd name="T7" fmla="*/ 0 h 525"/>
                    <a:gd name="T8" fmla="*/ 0 w 135"/>
                    <a:gd name="T9" fmla="*/ 0 h 525"/>
                    <a:gd name="T10" fmla="*/ 0 w 135"/>
                    <a:gd name="T11" fmla="*/ 0 h 525"/>
                    <a:gd name="T12" fmla="*/ 0 w 135"/>
                    <a:gd name="T13" fmla="*/ 0 h 525"/>
                    <a:gd name="T14" fmla="*/ 0 w 135"/>
                    <a:gd name="T15" fmla="*/ 0 h 525"/>
                    <a:gd name="T16" fmla="*/ 0 w 135"/>
                    <a:gd name="T17" fmla="*/ 0 h 525"/>
                    <a:gd name="T18" fmla="*/ 0 w 135"/>
                    <a:gd name="T19" fmla="*/ 0 h 525"/>
                    <a:gd name="T20" fmla="*/ 0 w 135"/>
                    <a:gd name="T21" fmla="*/ 0 h 525"/>
                    <a:gd name="T22" fmla="*/ 0 w 135"/>
                    <a:gd name="T23" fmla="*/ 0 h 525"/>
                    <a:gd name="T24" fmla="*/ 0 w 135"/>
                    <a:gd name="T25" fmla="*/ 0 h 525"/>
                    <a:gd name="T26" fmla="*/ 0 w 135"/>
                    <a:gd name="T27" fmla="*/ 0 h 525"/>
                    <a:gd name="T28" fmla="*/ 0 w 135"/>
                    <a:gd name="T29" fmla="*/ 0 h 525"/>
                    <a:gd name="T30" fmla="*/ 0 w 135"/>
                    <a:gd name="T31" fmla="*/ 0 h 525"/>
                    <a:gd name="T32" fmla="*/ 0 w 135"/>
                    <a:gd name="T33" fmla="*/ 0 h 525"/>
                    <a:gd name="T34" fmla="*/ 0 w 135"/>
                    <a:gd name="T35" fmla="*/ 0 h 525"/>
                    <a:gd name="T36" fmla="*/ 0 w 135"/>
                    <a:gd name="T37" fmla="*/ 0 h 525"/>
                    <a:gd name="T38" fmla="*/ 0 w 135"/>
                    <a:gd name="T39" fmla="*/ 0 h 525"/>
                    <a:gd name="T40" fmla="*/ 0 w 135"/>
                    <a:gd name="T41" fmla="*/ 0 h 525"/>
                    <a:gd name="T42" fmla="*/ 0 w 135"/>
                    <a:gd name="T43" fmla="*/ 0 h 525"/>
                    <a:gd name="T44" fmla="*/ 0 w 135"/>
                    <a:gd name="T45" fmla="*/ 0 h 525"/>
                    <a:gd name="T46" fmla="*/ 0 w 135"/>
                    <a:gd name="T47" fmla="*/ 0 h 525"/>
                    <a:gd name="T48" fmla="*/ 0 w 135"/>
                    <a:gd name="T49" fmla="*/ 0 h 525"/>
                    <a:gd name="T50" fmla="*/ 0 w 135"/>
                    <a:gd name="T51" fmla="*/ 0 h 525"/>
                    <a:gd name="T52" fmla="*/ 0 w 135"/>
                    <a:gd name="T53" fmla="*/ 0 h 525"/>
                    <a:gd name="T54" fmla="*/ 0 w 135"/>
                    <a:gd name="T55" fmla="*/ 0 h 525"/>
                    <a:gd name="T56" fmla="*/ 0 w 135"/>
                    <a:gd name="T57" fmla="*/ 0 h 525"/>
                    <a:gd name="T58" fmla="*/ 0 w 135"/>
                    <a:gd name="T59" fmla="*/ 0 h 525"/>
                    <a:gd name="T60" fmla="*/ 0 w 135"/>
                    <a:gd name="T61" fmla="*/ 0 h 525"/>
                    <a:gd name="T62" fmla="*/ 0 w 135"/>
                    <a:gd name="T63" fmla="*/ 0 h 525"/>
                    <a:gd name="T64" fmla="*/ 0 w 135"/>
                    <a:gd name="T65" fmla="*/ 0 h 5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525"/>
                    <a:gd name="T101" fmla="*/ 135 w 135"/>
                    <a:gd name="T102" fmla="*/ 525 h 5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525">
                      <a:moveTo>
                        <a:pt x="134" y="6"/>
                      </a:moveTo>
                      <a:lnTo>
                        <a:pt x="92" y="50"/>
                      </a:lnTo>
                      <a:lnTo>
                        <a:pt x="73" y="93"/>
                      </a:lnTo>
                      <a:lnTo>
                        <a:pt x="62" y="140"/>
                      </a:lnTo>
                      <a:lnTo>
                        <a:pt x="46" y="193"/>
                      </a:lnTo>
                      <a:lnTo>
                        <a:pt x="36" y="229"/>
                      </a:lnTo>
                      <a:lnTo>
                        <a:pt x="36" y="265"/>
                      </a:lnTo>
                      <a:lnTo>
                        <a:pt x="42" y="313"/>
                      </a:lnTo>
                      <a:lnTo>
                        <a:pt x="50" y="372"/>
                      </a:lnTo>
                      <a:lnTo>
                        <a:pt x="57" y="404"/>
                      </a:lnTo>
                      <a:lnTo>
                        <a:pt x="53" y="430"/>
                      </a:lnTo>
                      <a:lnTo>
                        <a:pt x="45" y="455"/>
                      </a:lnTo>
                      <a:lnTo>
                        <a:pt x="20" y="523"/>
                      </a:lnTo>
                      <a:lnTo>
                        <a:pt x="13" y="525"/>
                      </a:lnTo>
                      <a:lnTo>
                        <a:pt x="9" y="520"/>
                      </a:lnTo>
                      <a:lnTo>
                        <a:pt x="15" y="484"/>
                      </a:lnTo>
                      <a:lnTo>
                        <a:pt x="16" y="450"/>
                      </a:lnTo>
                      <a:lnTo>
                        <a:pt x="28" y="405"/>
                      </a:lnTo>
                      <a:lnTo>
                        <a:pt x="26" y="373"/>
                      </a:lnTo>
                      <a:lnTo>
                        <a:pt x="19" y="314"/>
                      </a:lnTo>
                      <a:lnTo>
                        <a:pt x="0" y="265"/>
                      </a:lnTo>
                      <a:lnTo>
                        <a:pt x="1" y="225"/>
                      </a:lnTo>
                      <a:lnTo>
                        <a:pt x="12" y="184"/>
                      </a:lnTo>
                      <a:lnTo>
                        <a:pt x="33" y="131"/>
                      </a:lnTo>
                      <a:lnTo>
                        <a:pt x="52" y="85"/>
                      </a:lnTo>
                      <a:lnTo>
                        <a:pt x="64" y="64"/>
                      </a:lnTo>
                      <a:lnTo>
                        <a:pt x="80" y="43"/>
                      </a:lnTo>
                      <a:lnTo>
                        <a:pt x="100" y="22"/>
                      </a:lnTo>
                      <a:lnTo>
                        <a:pt x="125" y="0"/>
                      </a:lnTo>
                      <a:lnTo>
                        <a:pt x="134" y="0"/>
                      </a:lnTo>
                      <a:lnTo>
                        <a:pt x="135" y="3"/>
                      </a:lnTo>
                      <a:lnTo>
                        <a:pt x="13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29" name="Freeform 250"/>
                <p:cNvSpPr>
                  <a:spLocks/>
                </p:cNvSpPr>
                <p:nvPr/>
              </p:nvSpPr>
              <p:spPr bwMode="auto">
                <a:xfrm>
                  <a:off x="5257" y="726"/>
                  <a:ext cx="22" cy="38"/>
                </a:xfrm>
                <a:custGeom>
                  <a:avLst/>
                  <a:gdLst>
                    <a:gd name="T0" fmla="*/ 0 w 90"/>
                    <a:gd name="T1" fmla="*/ 0 h 115"/>
                    <a:gd name="T2" fmla="*/ 0 w 90"/>
                    <a:gd name="T3" fmla="*/ 0 h 115"/>
                    <a:gd name="T4" fmla="*/ 0 w 90"/>
                    <a:gd name="T5" fmla="*/ 0 h 115"/>
                    <a:gd name="T6" fmla="*/ 0 w 90"/>
                    <a:gd name="T7" fmla="*/ 0 h 115"/>
                    <a:gd name="T8" fmla="*/ 0 w 90"/>
                    <a:gd name="T9" fmla="*/ 0 h 115"/>
                    <a:gd name="T10" fmla="*/ 0 w 90"/>
                    <a:gd name="T11" fmla="*/ 0 h 115"/>
                    <a:gd name="T12" fmla="*/ 0 w 90"/>
                    <a:gd name="T13" fmla="*/ 0 h 115"/>
                    <a:gd name="T14" fmla="*/ 0 w 90"/>
                    <a:gd name="T15" fmla="*/ 0 h 115"/>
                    <a:gd name="T16" fmla="*/ 0 w 90"/>
                    <a:gd name="T17" fmla="*/ 0 h 115"/>
                    <a:gd name="T18" fmla="*/ 0 w 90"/>
                    <a:gd name="T19" fmla="*/ 0 h 115"/>
                    <a:gd name="T20" fmla="*/ 0 w 90"/>
                    <a:gd name="T21" fmla="*/ 0 h 115"/>
                    <a:gd name="T22" fmla="*/ 0 w 90"/>
                    <a:gd name="T23" fmla="*/ 0 h 115"/>
                    <a:gd name="T24" fmla="*/ 0 w 90"/>
                    <a:gd name="T25" fmla="*/ 0 h 115"/>
                    <a:gd name="T26" fmla="*/ 0 w 90"/>
                    <a:gd name="T27" fmla="*/ 0 h 115"/>
                    <a:gd name="T28" fmla="*/ 0 w 90"/>
                    <a:gd name="T29" fmla="*/ 0 h 1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115"/>
                    <a:gd name="T47" fmla="*/ 90 w 90"/>
                    <a:gd name="T48" fmla="*/ 115 h 1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115">
                      <a:moveTo>
                        <a:pt x="74" y="115"/>
                      </a:moveTo>
                      <a:lnTo>
                        <a:pt x="41" y="96"/>
                      </a:lnTo>
                      <a:lnTo>
                        <a:pt x="18" y="73"/>
                      </a:lnTo>
                      <a:lnTo>
                        <a:pt x="0" y="16"/>
                      </a:lnTo>
                      <a:lnTo>
                        <a:pt x="5" y="5"/>
                      </a:lnTo>
                      <a:lnTo>
                        <a:pt x="18" y="0"/>
                      </a:lnTo>
                      <a:lnTo>
                        <a:pt x="33" y="4"/>
                      </a:lnTo>
                      <a:lnTo>
                        <a:pt x="39" y="15"/>
                      </a:lnTo>
                      <a:lnTo>
                        <a:pt x="47" y="63"/>
                      </a:lnTo>
                      <a:lnTo>
                        <a:pt x="62" y="84"/>
                      </a:lnTo>
                      <a:lnTo>
                        <a:pt x="71" y="93"/>
                      </a:lnTo>
                      <a:lnTo>
                        <a:pt x="86" y="100"/>
                      </a:lnTo>
                      <a:lnTo>
                        <a:pt x="90" y="112"/>
                      </a:lnTo>
                      <a:lnTo>
                        <a:pt x="74"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30" name="Freeform 251"/>
                <p:cNvSpPr>
                  <a:spLocks/>
                </p:cNvSpPr>
                <p:nvPr/>
              </p:nvSpPr>
              <p:spPr bwMode="auto">
                <a:xfrm>
                  <a:off x="5189" y="727"/>
                  <a:ext cx="69" cy="71"/>
                </a:xfrm>
                <a:custGeom>
                  <a:avLst/>
                  <a:gdLst>
                    <a:gd name="T0" fmla="*/ 0 w 276"/>
                    <a:gd name="T1" fmla="*/ 0 h 211"/>
                    <a:gd name="T2" fmla="*/ 0 w 276"/>
                    <a:gd name="T3" fmla="*/ 0 h 211"/>
                    <a:gd name="T4" fmla="*/ 0 w 276"/>
                    <a:gd name="T5" fmla="*/ 0 h 211"/>
                    <a:gd name="T6" fmla="*/ 0 w 276"/>
                    <a:gd name="T7" fmla="*/ 0 h 211"/>
                    <a:gd name="T8" fmla="*/ 0 w 276"/>
                    <a:gd name="T9" fmla="*/ 0 h 211"/>
                    <a:gd name="T10" fmla="*/ 0 w 276"/>
                    <a:gd name="T11" fmla="*/ 0 h 211"/>
                    <a:gd name="T12" fmla="*/ 0 w 276"/>
                    <a:gd name="T13" fmla="*/ 0 h 211"/>
                    <a:gd name="T14" fmla="*/ 0 w 276"/>
                    <a:gd name="T15" fmla="*/ 0 h 211"/>
                    <a:gd name="T16" fmla="*/ 0 w 276"/>
                    <a:gd name="T17" fmla="*/ 0 h 211"/>
                    <a:gd name="T18" fmla="*/ 0 w 276"/>
                    <a:gd name="T19" fmla="*/ 0 h 211"/>
                    <a:gd name="T20" fmla="*/ 0 w 276"/>
                    <a:gd name="T21" fmla="*/ 0 h 211"/>
                    <a:gd name="T22" fmla="*/ 0 w 276"/>
                    <a:gd name="T23" fmla="*/ 0 h 211"/>
                    <a:gd name="T24" fmla="*/ 0 w 276"/>
                    <a:gd name="T25" fmla="*/ 0 h 211"/>
                    <a:gd name="T26" fmla="*/ 0 w 276"/>
                    <a:gd name="T27" fmla="*/ 0 h 211"/>
                    <a:gd name="T28" fmla="*/ 0 w 276"/>
                    <a:gd name="T29" fmla="*/ 0 h 211"/>
                    <a:gd name="T30" fmla="*/ 0 w 276"/>
                    <a:gd name="T31" fmla="*/ 0 h 211"/>
                    <a:gd name="T32" fmla="*/ 0 w 276"/>
                    <a:gd name="T33" fmla="*/ 0 h 211"/>
                    <a:gd name="T34" fmla="*/ 0 w 276"/>
                    <a:gd name="T35" fmla="*/ 0 h 211"/>
                    <a:gd name="T36" fmla="*/ 0 w 276"/>
                    <a:gd name="T37" fmla="*/ 0 h 211"/>
                    <a:gd name="T38" fmla="*/ 0 w 276"/>
                    <a:gd name="T39" fmla="*/ 0 h 211"/>
                    <a:gd name="T40" fmla="*/ 0 w 276"/>
                    <a:gd name="T41" fmla="*/ 0 h 211"/>
                    <a:gd name="T42" fmla="*/ 0 w 276"/>
                    <a:gd name="T43" fmla="*/ 0 h 211"/>
                    <a:gd name="T44" fmla="*/ 0 w 276"/>
                    <a:gd name="T45" fmla="*/ 0 h 211"/>
                    <a:gd name="T46" fmla="*/ 0 w 276"/>
                    <a:gd name="T47" fmla="*/ 0 h 211"/>
                    <a:gd name="T48" fmla="*/ 0 w 276"/>
                    <a:gd name="T49" fmla="*/ 0 h 211"/>
                    <a:gd name="T50" fmla="*/ 0 w 276"/>
                    <a:gd name="T51" fmla="*/ 0 h 211"/>
                    <a:gd name="T52" fmla="*/ 0 w 276"/>
                    <a:gd name="T53" fmla="*/ 0 h 211"/>
                    <a:gd name="T54" fmla="*/ 0 w 276"/>
                    <a:gd name="T55" fmla="*/ 0 h 211"/>
                    <a:gd name="T56" fmla="*/ 0 w 276"/>
                    <a:gd name="T57" fmla="*/ 0 h 211"/>
                    <a:gd name="T58" fmla="*/ 0 w 276"/>
                    <a:gd name="T59" fmla="*/ 0 h 211"/>
                    <a:gd name="T60" fmla="*/ 0 w 276"/>
                    <a:gd name="T61" fmla="*/ 0 h 211"/>
                    <a:gd name="T62" fmla="*/ 0 w 276"/>
                    <a:gd name="T63" fmla="*/ 0 h 211"/>
                    <a:gd name="T64" fmla="*/ 0 w 276"/>
                    <a:gd name="T65" fmla="*/ 0 h 211"/>
                    <a:gd name="T66" fmla="*/ 0 w 276"/>
                    <a:gd name="T67" fmla="*/ 0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6"/>
                    <a:gd name="T103" fmla="*/ 0 h 211"/>
                    <a:gd name="T104" fmla="*/ 276 w 276"/>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6" h="211">
                      <a:moveTo>
                        <a:pt x="271" y="9"/>
                      </a:moveTo>
                      <a:lnTo>
                        <a:pt x="239" y="23"/>
                      </a:lnTo>
                      <a:lnTo>
                        <a:pt x="227" y="33"/>
                      </a:lnTo>
                      <a:lnTo>
                        <a:pt x="212" y="42"/>
                      </a:lnTo>
                      <a:lnTo>
                        <a:pt x="189" y="52"/>
                      </a:lnTo>
                      <a:lnTo>
                        <a:pt x="165" y="57"/>
                      </a:lnTo>
                      <a:lnTo>
                        <a:pt x="111" y="62"/>
                      </a:lnTo>
                      <a:lnTo>
                        <a:pt x="80" y="52"/>
                      </a:lnTo>
                      <a:lnTo>
                        <a:pt x="49" y="44"/>
                      </a:lnTo>
                      <a:lnTo>
                        <a:pt x="30" y="102"/>
                      </a:lnTo>
                      <a:lnTo>
                        <a:pt x="32" y="144"/>
                      </a:lnTo>
                      <a:lnTo>
                        <a:pt x="42" y="164"/>
                      </a:lnTo>
                      <a:lnTo>
                        <a:pt x="60" y="183"/>
                      </a:lnTo>
                      <a:lnTo>
                        <a:pt x="117" y="197"/>
                      </a:lnTo>
                      <a:lnTo>
                        <a:pt x="174" y="198"/>
                      </a:lnTo>
                      <a:lnTo>
                        <a:pt x="181" y="201"/>
                      </a:lnTo>
                      <a:lnTo>
                        <a:pt x="175" y="206"/>
                      </a:lnTo>
                      <a:lnTo>
                        <a:pt x="109" y="211"/>
                      </a:lnTo>
                      <a:lnTo>
                        <a:pt x="41" y="201"/>
                      </a:lnTo>
                      <a:lnTo>
                        <a:pt x="20" y="176"/>
                      </a:lnTo>
                      <a:lnTo>
                        <a:pt x="5" y="152"/>
                      </a:lnTo>
                      <a:lnTo>
                        <a:pt x="0" y="97"/>
                      </a:lnTo>
                      <a:lnTo>
                        <a:pt x="8" y="81"/>
                      </a:lnTo>
                      <a:lnTo>
                        <a:pt x="17" y="67"/>
                      </a:lnTo>
                      <a:lnTo>
                        <a:pt x="36" y="37"/>
                      </a:lnTo>
                      <a:lnTo>
                        <a:pt x="44" y="33"/>
                      </a:lnTo>
                      <a:lnTo>
                        <a:pt x="115" y="36"/>
                      </a:lnTo>
                      <a:lnTo>
                        <a:pt x="158" y="34"/>
                      </a:lnTo>
                      <a:lnTo>
                        <a:pt x="195" y="24"/>
                      </a:lnTo>
                      <a:lnTo>
                        <a:pt x="230" y="9"/>
                      </a:lnTo>
                      <a:lnTo>
                        <a:pt x="270" y="0"/>
                      </a:lnTo>
                      <a:lnTo>
                        <a:pt x="276" y="4"/>
                      </a:lnTo>
                      <a:lnTo>
                        <a:pt x="27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31" name="Freeform 252"/>
                <p:cNvSpPr>
                  <a:spLocks/>
                </p:cNvSpPr>
                <p:nvPr/>
              </p:nvSpPr>
              <p:spPr bwMode="auto">
                <a:xfrm>
                  <a:off x="5189" y="790"/>
                  <a:ext cx="14" cy="41"/>
                </a:xfrm>
                <a:custGeom>
                  <a:avLst/>
                  <a:gdLst>
                    <a:gd name="T0" fmla="*/ 0 w 59"/>
                    <a:gd name="T1" fmla="*/ 0 h 125"/>
                    <a:gd name="T2" fmla="*/ 0 w 59"/>
                    <a:gd name="T3" fmla="*/ 0 h 125"/>
                    <a:gd name="T4" fmla="*/ 0 w 59"/>
                    <a:gd name="T5" fmla="*/ 0 h 125"/>
                    <a:gd name="T6" fmla="*/ 0 w 59"/>
                    <a:gd name="T7" fmla="*/ 0 h 125"/>
                    <a:gd name="T8" fmla="*/ 0 w 59"/>
                    <a:gd name="T9" fmla="*/ 0 h 125"/>
                    <a:gd name="T10" fmla="*/ 0 w 59"/>
                    <a:gd name="T11" fmla="*/ 0 h 125"/>
                    <a:gd name="T12" fmla="*/ 0 w 59"/>
                    <a:gd name="T13" fmla="*/ 0 h 125"/>
                    <a:gd name="T14" fmla="*/ 0 w 59"/>
                    <a:gd name="T15" fmla="*/ 0 h 125"/>
                    <a:gd name="T16" fmla="*/ 0 w 59"/>
                    <a:gd name="T17" fmla="*/ 0 h 125"/>
                    <a:gd name="T18" fmla="*/ 0 w 59"/>
                    <a:gd name="T19" fmla="*/ 0 h 125"/>
                    <a:gd name="T20" fmla="*/ 0 w 59"/>
                    <a:gd name="T21" fmla="*/ 0 h 125"/>
                    <a:gd name="T22" fmla="*/ 0 w 59"/>
                    <a:gd name="T23" fmla="*/ 0 h 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125"/>
                    <a:gd name="T38" fmla="*/ 59 w 59"/>
                    <a:gd name="T39" fmla="*/ 125 h 1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125">
                      <a:moveTo>
                        <a:pt x="59" y="11"/>
                      </a:moveTo>
                      <a:lnTo>
                        <a:pt x="41" y="92"/>
                      </a:lnTo>
                      <a:lnTo>
                        <a:pt x="27" y="118"/>
                      </a:lnTo>
                      <a:lnTo>
                        <a:pt x="17" y="124"/>
                      </a:lnTo>
                      <a:lnTo>
                        <a:pt x="8" y="125"/>
                      </a:lnTo>
                      <a:lnTo>
                        <a:pt x="0" y="110"/>
                      </a:lnTo>
                      <a:lnTo>
                        <a:pt x="8" y="84"/>
                      </a:lnTo>
                      <a:lnTo>
                        <a:pt x="35" y="7"/>
                      </a:lnTo>
                      <a:lnTo>
                        <a:pt x="40" y="1"/>
                      </a:lnTo>
                      <a:lnTo>
                        <a:pt x="49" y="0"/>
                      </a:lnTo>
                      <a:lnTo>
                        <a:pt x="5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32" name="Freeform 253"/>
                <p:cNvSpPr>
                  <a:spLocks/>
                </p:cNvSpPr>
                <p:nvPr/>
              </p:nvSpPr>
              <p:spPr bwMode="auto">
                <a:xfrm>
                  <a:off x="5279" y="544"/>
                  <a:ext cx="36" cy="149"/>
                </a:xfrm>
                <a:custGeom>
                  <a:avLst/>
                  <a:gdLst>
                    <a:gd name="T0" fmla="*/ 0 w 148"/>
                    <a:gd name="T1" fmla="*/ 0 h 446"/>
                    <a:gd name="T2" fmla="*/ 0 w 148"/>
                    <a:gd name="T3" fmla="*/ 0 h 446"/>
                    <a:gd name="T4" fmla="*/ 0 w 148"/>
                    <a:gd name="T5" fmla="*/ 0 h 446"/>
                    <a:gd name="T6" fmla="*/ 0 w 148"/>
                    <a:gd name="T7" fmla="*/ 0 h 446"/>
                    <a:gd name="T8" fmla="*/ 0 w 148"/>
                    <a:gd name="T9" fmla="*/ 0 h 446"/>
                    <a:gd name="T10" fmla="*/ 0 w 148"/>
                    <a:gd name="T11" fmla="*/ 0 h 446"/>
                    <a:gd name="T12" fmla="*/ 0 w 148"/>
                    <a:gd name="T13" fmla="*/ 0 h 446"/>
                    <a:gd name="T14" fmla="*/ 0 w 148"/>
                    <a:gd name="T15" fmla="*/ 0 h 446"/>
                    <a:gd name="T16" fmla="*/ 0 w 148"/>
                    <a:gd name="T17" fmla="*/ 0 h 446"/>
                    <a:gd name="T18" fmla="*/ 0 w 148"/>
                    <a:gd name="T19" fmla="*/ 0 h 446"/>
                    <a:gd name="T20" fmla="*/ 0 w 148"/>
                    <a:gd name="T21" fmla="*/ 0 h 446"/>
                    <a:gd name="T22" fmla="*/ 0 w 148"/>
                    <a:gd name="T23" fmla="*/ 0 h 446"/>
                    <a:gd name="T24" fmla="*/ 0 w 148"/>
                    <a:gd name="T25" fmla="*/ 0 h 446"/>
                    <a:gd name="T26" fmla="*/ 0 w 148"/>
                    <a:gd name="T27" fmla="*/ 0 h 446"/>
                    <a:gd name="T28" fmla="*/ 0 w 148"/>
                    <a:gd name="T29" fmla="*/ 0 h 446"/>
                    <a:gd name="T30" fmla="*/ 0 w 148"/>
                    <a:gd name="T31" fmla="*/ 0 h 446"/>
                    <a:gd name="T32" fmla="*/ 0 w 148"/>
                    <a:gd name="T33" fmla="*/ 0 h 446"/>
                    <a:gd name="T34" fmla="*/ 0 w 148"/>
                    <a:gd name="T35" fmla="*/ 0 h 446"/>
                    <a:gd name="T36" fmla="*/ 0 w 148"/>
                    <a:gd name="T37" fmla="*/ 0 h 446"/>
                    <a:gd name="T38" fmla="*/ 0 w 148"/>
                    <a:gd name="T39" fmla="*/ 0 h 446"/>
                    <a:gd name="T40" fmla="*/ 0 w 148"/>
                    <a:gd name="T41" fmla="*/ 0 h 446"/>
                    <a:gd name="T42" fmla="*/ 0 w 148"/>
                    <a:gd name="T43" fmla="*/ 0 h 446"/>
                    <a:gd name="T44" fmla="*/ 0 w 148"/>
                    <a:gd name="T45" fmla="*/ 0 h 446"/>
                    <a:gd name="T46" fmla="*/ 0 w 148"/>
                    <a:gd name="T47" fmla="*/ 0 h 446"/>
                    <a:gd name="T48" fmla="*/ 0 w 148"/>
                    <a:gd name="T49" fmla="*/ 0 h 446"/>
                    <a:gd name="T50" fmla="*/ 0 w 148"/>
                    <a:gd name="T51" fmla="*/ 0 h 446"/>
                    <a:gd name="T52" fmla="*/ 0 w 148"/>
                    <a:gd name="T53" fmla="*/ 0 h 446"/>
                    <a:gd name="T54" fmla="*/ 0 w 148"/>
                    <a:gd name="T55" fmla="*/ 0 h 4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8"/>
                    <a:gd name="T85" fmla="*/ 0 h 446"/>
                    <a:gd name="T86" fmla="*/ 148 w 148"/>
                    <a:gd name="T87" fmla="*/ 446 h 4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8" h="446">
                      <a:moveTo>
                        <a:pt x="103" y="3"/>
                      </a:moveTo>
                      <a:lnTo>
                        <a:pt x="148" y="144"/>
                      </a:lnTo>
                      <a:lnTo>
                        <a:pt x="111" y="210"/>
                      </a:lnTo>
                      <a:lnTo>
                        <a:pt x="101" y="225"/>
                      </a:lnTo>
                      <a:lnTo>
                        <a:pt x="91" y="238"/>
                      </a:lnTo>
                      <a:lnTo>
                        <a:pt x="68" y="267"/>
                      </a:lnTo>
                      <a:lnTo>
                        <a:pt x="30" y="343"/>
                      </a:lnTo>
                      <a:lnTo>
                        <a:pt x="35" y="370"/>
                      </a:lnTo>
                      <a:lnTo>
                        <a:pt x="26" y="408"/>
                      </a:lnTo>
                      <a:lnTo>
                        <a:pt x="12" y="446"/>
                      </a:lnTo>
                      <a:lnTo>
                        <a:pt x="0" y="445"/>
                      </a:lnTo>
                      <a:lnTo>
                        <a:pt x="3" y="408"/>
                      </a:lnTo>
                      <a:lnTo>
                        <a:pt x="2" y="370"/>
                      </a:lnTo>
                      <a:lnTo>
                        <a:pt x="0" y="341"/>
                      </a:lnTo>
                      <a:lnTo>
                        <a:pt x="8" y="318"/>
                      </a:lnTo>
                      <a:lnTo>
                        <a:pt x="18" y="298"/>
                      </a:lnTo>
                      <a:lnTo>
                        <a:pt x="41" y="257"/>
                      </a:lnTo>
                      <a:lnTo>
                        <a:pt x="72" y="200"/>
                      </a:lnTo>
                      <a:lnTo>
                        <a:pt x="87" y="162"/>
                      </a:lnTo>
                      <a:lnTo>
                        <a:pt x="97" y="147"/>
                      </a:lnTo>
                      <a:lnTo>
                        <a:pt x="112" y="130"/>
                      </a:lnTo>
                      <a:lnTo>
                        <a:pt x="121" y="97"/>
                      </a:lnTo>
                      <a:lnTo>
                        <a:pt x="117" y="67"/>
                      </a:lnTo>
                      <a:lnTo>
                        <a:pt x="105" y="39"/>
                      </a:lnTo>
                      <a:lnTo>
                        <a:pt x="92" y="5"/>
                      </a:lnTo>
                      <a:lnTo>
                        <a:pt x="96" y="0"/>
                      </a:lnTo>
                      <a:lnTo>
                        <a:pt x="10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33" name="Freeform 254"/>
                <p:cNvSpPr>
                  <a:spLocks/>
                </p:cNvSpPr>
                <p:nvPr/>
              </p:nvSpPr>
              <p:spPr bwMode="auto">
                <a:xfrm>
                  <a:off x="5075" y="616"/>
                  <a:ext cx="77" cy="145"/>
                </a:xfrm>
                <a:custGeom>
                  <a:avLst/>
                  <a:gdLst>
                    <a:gd name="T0" fmla="*/ 0 w 309"/>
                    <a:gd name="T1" fmla="*/ 0 h 437"/>
                    <a:gd name="T2" fmla="*/ 0 w 309"/>
                    <a:gd name="T3" fmla="*/ 0 h 437"/>
                    <a:gd name="T4" fmla="*/ 0 w 309"/>
                    <a:gd name="T5" fmla="*/ 0 h 437"/>
                    <a:gd name="T6" fmla="*/ 0 w 309"/>
                    <a:gd name="T7" fmla="*/ 0 h 437"/>
                    <a:gd name="T8" fmla="*/ 0 w 309"/>
                    <a:gd name="T9" fmla="*/ 0 h 437"/>
                    <a:gd name="T10" fmla="*/ 0 w 309"/>
                    <a:gd name="T11" fmla="*/ 0 h 437"/>
                    <a:gd name="T12" fmla="*/ 0 w 309"/>
                    <a:gd name="T13" fmla="*/ 0 h 437"/>
                    <a:gd name="T14" fmla="*/ 0 w 309"/>
                    <a:gd name="T15" fmla="*/ 0 h 437"/>
                    <a:gd name="T16" fmla="*/ 0 w 309"/>
                    <a:gd name="T17" fmla="*/ 0 h 437"/>
                    <a:gd name="T18" fmla="*/ 0 w 309"/>
                    <a:gd name="T19" fmla="*/ 0 h 437"/>
                    <a:gd name="T20" fmla="*/ 0 w 309"/>
                    <a:gd name="T21" fmla="*/ 0 h 437"/>
                    <a:gd name="T22" fmla="*/ 0 w 309"/>
                    <a:gd name="T23" fmla="*/ 0 h 437"/>
                    <a:gd name="T24" fmla="*/ 0 w 309"/>
                    <a:gd name="T25" fmla="*/ 0 h 437"/>
                    <a:gd name="T26" fmla="*/ 0 w 309"/>
                    <a:gd name="T27" fmla="*/ 0 h 437"/>
                    <a:gd name="T28" fmla="*/ 0 w 309"/>
                    <a:gd name="T29" fmla="*/ 0 h 437"/>
                    <a:gd name="T30" fmla="*/ 0 w 309"/>
                    <a:gd name="T31" fmla="*/ 0 h 437"/>
                    <a:gd name="T32" fmla="*/ 0 w 309"/>
                    <a:gd name="T33" fmla="*/ 0 h 437"/>
                    <a:gd name="T34" fmla="*/ 0 w 309"/>
                    <a:gd name="T35" fmla="*/ 0 h 437"/>
                    <a:gd name="T36" fmla="*/ 0 w 309"/>
                    <a:gd name="T37" fmla="*/ 0 h 437"/>
                    <a:gd name="T38" fmla="*/ 0 w 309"/>
                    <a:gd name="T39" fmla="*/ 0 h 437"/>
                    <a:gd name="T40" fmla="*/ 0 w 309"/>
                    <a:gd name="T41" fmla="*/ 0 h 437"/>
                    <a:gd name="T42" fmla="*/ 0 w 309"/>
                    <a:gd name="T43" fmla="*/ 0 h 437"/>
                    <a:gd name="T44" fmla="*/ 0 w 309"/>
                    <a:gd name="T45" fmla="*/ 0 h 437"/>
                    <a:gd name="T46" fmla="*/ 0 w 309"/>
                    <a:gd name="T47" fmla="*/ 0 h 437"/>
                    <a:gd name="T48" fmla="*/ 0 w 309"/>
                    <a:gd name="T49" fmla="*/ 0 h 437"/>
                    <a:gd name="T50" fmla="*/ 0 w 309"/>
                    <a:gd name="T51" fmla="*/ 0 h 437"/>
                    <a:gd name="T52" fmla="*/ 0 w 309"/>
                    <a:gd name="T53" fmla="*/ 0 h 437"/>
                    <a:gd name="T54" fmla="*/ 0 w 309"/>
                    <a:gd name="T55" fmla="*/ 0 h 437"/>
                    <a:gd name="T56" fmla="*/ 0 w 309"/>
                    <a:gd name="T57" fmla="*/ 0 h 437"/>
                    <a:gd name="T58" fmla="*/ 0 w 309"/>
                    <a:gd name="T59" fmla="*/ 0 h 437"/>
                    <a:gd name="T60" fmla="*/ 0 w 309"/>
                    <a:gd name="T61" fmla="*/ 0 h 437"/>
                    <a:gd name="T62" fmla="*/ 0 w 309"/>
                    <a:gd name="T63" fmla="*/ 0 h 437"/>
                    <a:gd name="T64" fmla="*/ 0 w 309"/>
                    <a:gd name="T65" fmla="*/ 0 h 437"/>
                    <a:gd name="T66" fmla="*/ 0 w 309"/>
                    <a:gd name="T67" fmla="*/ 0 h 4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9"/>
                    <a:gd name="T103" fmla="*/ 0 h 437"/>
                    <a:gd name="T104" fmla="*/ 309 w 309"/>
                    <a:gd name="T105" fmla="*/ 437 h 4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9" h="437">
                      <a:moveTo>
                        <a:pt x="8" y="0"/>
                      </a:moveTo>
                      <a:lnTo>
                        <a:pt x="47" y="22"/>
                      </a:lnTo>
                      <a:lnTo>
                        <a:pt x="63" y="54"/>
                      </a:lnTo>
                      <a:lnTo>
                        <a:pt x="73" y="91"/>
                      </a:lnTo>
                      <a:lnTo>
                        <a:pt x="80" y="111"/>
                      </a:lnTo>
                      <a:lnTo>
                        <a:pt x="92" y="129"/>
                      </a:lnTo>
                      <a:lnTo>
                        <a:pt x="128" y="206"/>
                      </a:lnTo>
                      <a:lnTo>
                        <a:pt x="153" y="236"/>
                      </a:lnTo>
                      <a:lnTo>
                        <a:pt x="176" y="271"/>
                      </a:lnTo>
                      <a:lnTo>
                        <a:pt x="192" y="290"/>
                      </a:lnTo>
                      <a:lnTo>
                        <a:pt x="206" y="307"/>
                      </a:lnTo>
                      <a:lnTo>
                        <a:pt x="225" y="323"/>
                      </a:lnTo>
                      <a:lnTo>
                        <a:pt x="246" y="341"/>
                      </a:lnTo>
                      <a:lnTo>
                        <a:pt x="285" y="376"/>
                      </a:lnTo>
                      <a:lnTo>
                        <a:pt x="302" y="402"/>
                      </a:lnTo>
                      <a:lnTo>
                        <a:pt x="309" y="432"/>
                      </a:lnTo>
                      <a:lnTo>
                        <a:pt x="303" y="437"/>
                      </a:lnTo>
                      <a:lnTo>
                        <a:pt x="297" y="433"/>
                      </a:lnTo>
                      <a:lnTo>
                        <a:pt x="285" y="409"/>
                      </a:lnTo>
                      <a:lnTo>
                        <a:pt x="263" y="386"/>
                      </a:lnTo>
                      <a:lnTo>
                        <a:pt x="232" y="352"/>
                      </a:lnTo>
                      <a:lnTo>
                        <a:pt x="157" y="279"/>
                      </a:lnTo>
                      <a:lnTo>
                        <a:pt x="144" y="262"/>
                      </a:lnTo>
                      <a:lnTo>
                        <a:pt x="131" y="247"/>
                      </a:lnTo>
                      <a:lnTo>
                        <a:pt x="99" y="220"/>
                      </a:lnTo>
                      <a:lnTo>
                        <a:pt x="60" y="140"/>
                      </a:lnTo>
                      <a:lnTo>
                        <a:pt x="46" y="102"/>
                      </a:lnTo>
                      <a:lnTo>
                        <a:pt x="44" y="64"/>
                      </a:lnTo>
                      <a:lnTo>
                        <a:pt x="38" y="32"/>
                      </a:lnTo>
                      <a:lnTo>
                        <a:pt x="26" y="18"/>
                      </a:lnTo>
                      <a:lnTo>
                        <a:pt x="3" y="8"/>
                      </a:lnTo>
                      <a:lnTo>
                        <a:pt x="0"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34" name="Freeform 255"/>
                <p:cNvSpPr>
                  <a:spLocks/>
                </p:cNvSpPr>
                <p:nvPr/>
              </p:nvSpPr>
              <p:spPr bwMode="auto">
                <a:xfrm>
                  <a:off x="5042" y="586"/>
                  <a:ext cx="40" cy="124"/>
                </a:xfrm>
                <a:custGeom>
                  <a:avLst/>
                  <a:gdLst>
                    <a:gd name="T0" fmla="*/ 0 w 157"/>
                    <a:gd name="T1" fmla="*/ 0 h 371"/>
                    <a:gd name="T2" fmla="*/ 0 w 157"/>
                    <a:gd name="T3" fmla="*/ 0 h 371"/>
                    <a:gd name="T4" fmla="*/ 0 w 157"/>
                    <a:gd name="T5" fmla="*/ 0 h 371"/>
                    <a:gd name="T6" fmla="*/ 0 w 157"/>
                    <a:gd name="T7" fmla="*/ 0 h 371"/>
                    <a:gd name="T8" fmla="*/ 0 w 157"/>
                    <a:gd name="T9" fmla="*/ 0 h 371"/>
                    <a:gd name="T10" fmla="*/ 0 w 157"/>
                    <a:gd name="T11" fmla="*/ 0 h 371"/>
                    <a:gd name="T12" fmla="*/ 0 w 157"/>
                    <a:gd name="T13" fmla="*/ 0 h 371"/>
                    <a:gd name="T14" fmla="*/ 0 w 157"/>
                    <a:gd name="T15" fmla="*/ 0 h 371"/>
                    <a:gd name="T16" fmla="*/ 0 w 157"/>
                    <a:gd name="T17" fmla="*/ 0 h 371"/>
                    <a:gd name="T18" fmla="*/ 0 w 157"/>
                    <a:gd name="T19" fmla="*/ 0 h 371"/>
                    <a:gd name="T20" fmla="*/ 0 w 157"/>
                    <a:gd name="T21" fmla="*/ 0 h 371"/>
                    <a:gd name="T22" fmla="*/ 0 w 157"/>
                    <a:gd name="T23" fmla="*/ 0 h 371"/>
                    <a:gd name="T24" fmla="*/ 0 w 157"/>
                    <a:gd name="T25" fmla="*/ 0 h 371"/>
                    <a:gd name="T26" fmla="*/ 0 w 157"/>
                    <a:gd name="T27" fmla="*/ 0 h 371"/>
                    <a:gd name="T28" fmla="*/ 0 w 157"/>
                    <a:gd name="T29" fmla="*/ 0 h 371"/>
                    <a:gd name="T30" fmla="*/ 0 w 157"/>
                    <a:gd name="T31" fmla="*/ 0 h 371"/>
                    <a:gd name="T32" fmla="*/ 0 w 157"/>
                    <a:gd name="T33" fmla="*/ 0 h 371"/>
                    <a:gd name="T34" fmla="*/ 0 w 157"/>
                    <a:gd name="T35" fmla="*/ 0 h 371"/>
                    <a:gd name="T36" fmla="*/ 0 w 157"/>
                    <a:gd name="T37" fmla="*/ 0 h 371"/>
                    <a:gd name="T38" fmla="*/ 0 w 157"/>
                    <a:gd name="T39" fmla="*/ 0 h 371"/>
                    <a:gd name="T40" fmla="*/ 0 w 157"/>
                    <a:gd name="T41" fmla="*/ 0 h 371"/>
                    <a:gd name="T42" fmla="*/ 0 w 157"/>
                    <a:gd name="T43" fmla="*/ 0 h 371"/>
                    <a:gd name="T44" fmla="*/ 0 w 157"/>
                    <a:gd name="T45" fmla="*/ 0 h 371"/>
                    <a:gd name="T46" fmla="*/ 0 w 157"/>
                    <a:gd name="T47" fmla="*/ 0 h 371"/>
                    <a:gd name="T48" fmla="*/ 0 w 157"/>
                    <a:gd name="T49" fmla="*/ 0 h 371"/>
                    <a:gd name="T50" fmla="*/ 0 w 157"/>
                    <a:gd name="T51" fmla="*/ 0 h 371"/>
                    <a:gd name="T52" fmla="*/ 0 w 157"/>
                    <a:gd name="T53" fmla="*/ 0 h 371"/>
                    <a:gd name="T54" fmla="*/ 0 w 157"/>
                    <a:gd name="T55" fmla="*/ 0 h 371"/>
                    <a:gd name="T56" fmla="*/ 0 w 157"/>
                    <a:gd name="T57" fmla="*/ 0 h 371"/>
                    <a:gd name="T58" fmla="*/ 0 w 157"/>
                    <a:gd name="T59" fmla="*/ 0 h 371"/>
                    <a:gd name="T60" fmla="*/ 0 w 157"/>
                    <a:gd name="T61" fmla="*/ 0 h 371"/>
                    <a:gd name="T62" fmla="*/ 0 w 157"/>
                    <a:gd name="T63" fmla="*/ 0 h 371"/>
                    <a:gd name="T64" fmla="*/ 0 w 157"/>
                    <a:gd name="T65" fmla="*/ 0 h 3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371"/>
                    <a:gd name="T101" fmla="*/ 157 w 157"/>
                    <a:gd name="T102" fmla="*/ 371 h 3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371">
                      <a:moveTo>
                        <a:pt x="38" y="0"/>
                      </a:moveTo>
                      <a:lnTo>
                        <a:pt x="89" y="23"/>
                      </a:lnTo>
                      <a:lnTo>
                        <a:pt x="100" y="53"/>
                      </a:lnTo>
                      <a:lnTo>
                        <a:pt x="92" y="86"/>
                      </a:lnTo>
                      <a:lnTo>
                        <a:pt x="83" y="109"/>
                      </a:lnTo>
                      <a:lnTo>
                        <a:pt x="71" y="131"/>
                      </a:lnTo>
                      <a:lnTo>
                        <a:pt x="48" y="169"/>
                      </a:lnTo>
                      <a:lnTo>
                        <a:pt x="39" y="208"/>
                      </a:lnTo>
                      <a:lnTo>
                        <a:pt x="44" y="227"/>
                      </a:lnTo>
                      <a:lnTo>
                        <a:pt x="56" y="248"/>
                      </a:lnTo>
                      <a:lnTo>
                        <a:pt x="76" y="268"/>
                      </a:lnTo>
                      <a:lnTo>
                        <a:pt x="96" y="286"/>
                      </a:lnTo>
                      <a:lnTo>
                        <a:pt x="140" y="320"/>
                      </a:lnTo>
                      <a:lnTo>
                        <a:pt x="157" y="362"/>
                      </a:lnTo>
                      <a:lnTo>
                        <a:pt x="153" y="371"/>
                      </a:lnTo>
                      <a:lnTo>
                        <a:pt x="141" y="368"/>
                      </a:lnTo>
                      <a:lnTo>
                        <a:pt x="124" y="354"/>
                      </a:lnTo>
                      <a:lnTo>
                        <a:pt x="105" y="340"/>
                      </a:lnTo>
                      <a:lnTo>
                        <a:pt x="81" y="321"/>
                      </a:lnTo>
                      <a:lnTo>
                        <a:pt x="60" y="305"/>
                      </a:lnTo>
                      <a:lnTo>
                        <a:pt x="19" y="265"/>
                      </a:lnTo>
                      <a:lnTo>
                        <a:pt x="0" y="219"/>
                      </a:lnTo>
                      <a:lnTo>
                        <a:pt x="3" y="198"/>
                      </a:lnTo>
                      <a:lnTo>
                        <a:pt x="12" y="176"/>
                      </a:lnTo>
                      <a:lnTo>
                        <a:pt x="24" y="154"/>
                      </a:lnTo>
                      <a:lnTo>
                        <a:pt x="39" y="132"/>
                      </a:lnTo>
                      <a:lnTo>
                        <a:pt x="66" y="81"/>
                      </a:lnTo>
                      <a:lnTo>
                        <a:pt x="75" y="33"/>
                      </a:lnTo>
                      <a:lnTo>
                        <a:pt x="55" y="19"/>
                      </a:lnTo>
                      <a:lnTo>
                        <a:pt x="31" y="10"/>
                      </a:lnTo>
                      <a:lnTo>
                        <a:pt x="28" y="2"/>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35" name="Freeform 256"/>
                <p:cNvSpPr>
                  <a:spLocks/>
                </p:cNvSpPr>
                <p:nvPr/>
              </p:nvSpPr>
              <p:spPr bwMode="auto">
                <a:xfrm>
                  <a:off x="4999" y="517"/>
                  <a:ext cx="99" cy="193"/>
                </a:xfrm>
                <a:custGeom>
                  <a:avLst/>
                  <a:gdLst>
                    <a:gd name="T0" fmla="*/ 0 w 393"/>
                    <a:gd name="T1" fmla="*/ 0 h 579"/>
                    <a:gd name="T2" fmla="*/ 0 w 393"/>
                    <a:gd name="T3" fmla="*/ 0 h 579"/>
                    <a:gd name="T4" fmla="*/ 0 w 393"/>
                    <a:gd name="T5" fmla="*/ 0 h 579"/>
                    <a:gd name="T6" fmla="*/ 0 w 393"/>
                    <a:gd name="T7" fmla="*/ 0 h 579"/>
                    <a:gd name="T8" fmla="*/ 0 w 393"/>
                    <a:gd name="T9" fmla="*/ 0 h 579"/>
                    <a:gd name="T10" fmla="*/ 0 w 393"/>
                    <a:gd name="T11" fmla="*/ 0 h 579"/>
                    <a:gd name="T12" fmla="*/ 0 w 393"/>
                    <a:gd name="T13" fmla="*/ 0 h 579"/>
                    <a:gd name="T14" fmla="*/ 0 w 393"/>
                    <a:gd name="T15" fmla="*/ 0 h 579"/>
                    <a:gd name="T16" fmla="*/ 0 w 393"/>
                    <a:gd name="T17" fmla="*/ 0 h 579"/>
                    <a:gd name="T18" fmla="*/ 0 w 393"/>
                    <a:gd name="T19" fmla="*/ 0 h 579"/>
                    <a:gd name="T20" fmla="*/ 0 w 393"/>
                    <a:gd name="T21" fmla="*/ 0 h 579"/>
                    <a:gd name="T22" fmla="*/ 0 w 393"/>
                    <a:gd name="T23" fmla="*/ 0 h 579"/>
                    <a:gd name="T24" fmla="*/ 0 w 393"/>
                    <a:gd name="T25" fmla="*/ 0 h 579"/>
                    <a:gd name="T26" fmla="*/ 0 w 393"/>
                    <a:gd name="T27" fmla="*/ 0 h 579"/>
                    <a:gd name="T28" fmla="*/ 0 w 393"/>
                    <a:gd name="T29" fmla="*/ 0 h 579"/>
                    <a:gd name="T30" fmla="*/ 0 w 393"/>
                    <a:gd name="T31" fmla="*/ 0 h 579"/>
                    <a:gd name="T32" fmla="*/ 0 w 393"/>
                    <a:gd name="T33" fmla="*/ 0 h 579"/>
                    <a:gd name="T34" fmla="*/ 0 w 393"/>
                    <a:gd name="T35" fmla="*/ 0 h 579"/>
                    <a:gd name="T36" fmla="*/ 0 w 393"/>
                    <a:gd name="T37" fmla="*/ 0 h 579"/>
                    <a:gd name="T38" fmla="*/ 0 w 393"/>
                    <a:gd name="T39" fmla="*/ 0 h 579"/>
                    <a:gd name="T40" fmla="*/ 0 w 393"/>
                    <a:gd name="T41" fmla="*/ 0 h 579"/>
                    <a:gd name="T42" fmla="*/ 0 w 393"/>
                    <a:gd name="T43" fmla="*/ 0 h 579"/>
                    <a:gd name="T44" fmla="*/ 0 w 393"/>
                    <a:gd name="T45" fmla="*/ 0 h 579"/>
                    <a:gd name="T46" fmla="*/ 0 w 393"/>
                    <a:gd name="T47" fmla="*/ 0 h 579"/>
                    <a:gd name="T48" fmla="*/ 0 w 393"/>
                    <a:gd name="T49" fmla="*/ 0 h 579"/>
                    <a:gd name="T50" fmla="*/ 0 w 393"/>
                    <a:gd name="T51" fmla="*/ 0 h 579"/>
                    <a:gd name="T52" fmla="*/ 0 w 393"/>
                    <a:gd name="T53" fmla="*/ 0 h 579"/>
                    <a:gd name="T54" fmla="*/ 0 w 393"/>
                    <a:gd name="T55" fmla="*/ 0 h 579"/>
                    <a:gd name="T56" fmla="*/ 0 w 393"/>
                    <a:gd name="T57" fmla="*/ 0 h 579"/>
                    <a:gd name="T58" fmla="*/ 0 w 393"/>
                    <a:gd name="T59" fmla="*/ 0 h 579"/>
                    <a:gd name="T60" fmla="*/ 0 w 393"/>
                    <a:gd name="T61" fmla="*/ 0 h 579"/>
                    <a:gd name="T62" fmla="*/ 0 w 393"/>
                    <a:gd name="T63" fmla="*/ 0 h 579"/>
                    <a:gd name="T64" fmla="*/ 0 w 393"/>
                    <a:gd name="T65" fmla="*/ 0 h 579"/>
                    <a:gd name="T66" fmla="*/ 0 w 393"/>
                    <a:gd name="T67" fmla="*/ 0 h 579"/>
                    <a:gd name="T68" fmla="*/ 0 w 393"/>
                    <a:gd name="T69" fmla="*/ 0 h 579"/>
                    <a:gd name="T70" fmla="*/ 0 w 393"/>
                    <a:gd name="T71" fmla="*/ 0 h 579"/>
                    <a:gd name="T72" fmla="*/ 0 w 393"/>
                    <a:gd name="T73" fmla="*/ 0 h 579"/>
                    <a:gd name="T74" fmla="*/ 0 w 393"/>
                    <a:gd name="T75" fmla="*/ 0 h 579"/>
                    <a:gd name="T76" fmla="*/ 0 w 393"/>
                    <a:gd name="T77" fmla="*/ 0 h 579"/>
                    <a:gd name="T78" fmla="*/ 0 w 393"/>
                    <a:gd name="T79" fmla="*/ 0 h 579"/>
                    <a:gd name="T80" fmla="*/ 0 w 393"/>
                    <a:gd name="T81" fmla="*/ 0 h 579"/>
                    <a:gd name="T82" fmla="*/ 0 w 393"/>
                    <a:gd name="T83" fmla="*/ 0 h 579"/>
                    <a:gd name="T84" fmla="*/ 0 w 393"/>
                    <a:gd name="T85" fmla="*/ 0 h 579"/>
                    <a:gd name="T86" fmla="*/ 0 w 393"/>
                    <a:gd name="T87" fmla="*/ 0 h 579"/>
                    <a:gd name="T88" fmla="*/ 0 w 393"/>
                    <a:gd name="T89" fmla="*/ 0 h 579"/>
                    <a:gd name="T90" fmla="*/ 0 w 393"/>
                    <a:gd name="T91" fmla="*/ 0 h 5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3"/>
                    <a:gd name="T139" fmla="*/ 0 h 579"/>
                    <a:gd name="T140" fmla="*/ 393 w 393"/>
                    <a:gd name="T141" fmla="*/ 579 h 5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3" h="579">
                      <a:moveTo>
                        <a:pt x="391" y="9"/>
                      </a:moveTo>
                      <a:lnTo>
                        <a:pt x="338" y="40"/>
                      </a:lnTo>
                      <a:lnTo>
                        <a:pt x="318" y="59"/>
                      </a:lnTo>
                      <a:lnTo>
                        <a:pt x="298" y="82"/>
                      </a:lnTo>
                      <a:lnTo>
                        <a:pt x="278" y="102"/>
                      </a:lnTo>
                      <a:lnTo>
                        <a:pt x="258" y="120"/>
                      </a:lnTo>
                      <a:lnTo>
                        <a:pt x="223" y="152"/>
                      </a:lnTo>
                      <a:lnTo>
                        <a:pt x="209" y="170"/>
                      </a:lnTo>
                      <a:lnTo>
                        <a:pt x="195" y="184"/>
                      </a:lnTo>
                      <a:lnTo>
                        <a:pt x="162" y="213"/>
                      </a:lnTo>
                      <a:lnTo>
                        <a:pt x="147" y="241"/>
                      </a:lnTo>
                      <a:lnTo>
                        <a:pt x="138" y="259"/>
                      </a:lnTo>
                      <a:lnTo>
                        <a:pt x="132" y="286"/>
                      </a:lnTo>
                      <a:lnTo>
                        <a:pt x="118" y="312"/>
                      </a:lnTo>
                      <a:lnTo>
                        <a:pt x="92" y="367"/>
                      </a:lnTo>
                      <a:lnTo>
                        <a:pt x="80" y="389"/>
                      </a:lnTo>
                      <a:lnTo>
                        <a:pt x="69" y="408"/>
                      </a:lnTo>
                      <a:lnTo>
                        <a:pt x="48" y="447"/>
                      </a:lnTo>
                      <a:lnTo>
                        <a:pt x="40" y="475"/>
                      </a:lnTo>
                      <a:lnTo>
                        <a:pt x="40" y="522"/>
                      </a:lnTo>
                      <a:lnTo>
                        <a:pt x="27" y="550"/>
                      </a:lnTo>
                      <a:lnTo>
                        <a:pt x="11" y="576"/>
                      </a:lnTo>
                      <a:lnTo>
                        <a:pt x="3" y="579"/>
                      </a:lnTo>
                      <a:lnTo>
                        <a:pt x="0" y="573"/>
                      </a:lnTo>
                      <a:lnTo>
                        <a:pt x="12" y="520"/>
                      </a:lnTo>
                      <a:lnTo>
                        <a:pt x="17" y="474"/>
                      </a:lnTo>
                      <a:lnTo>
                        <a:pt x="17" y="442"/>
                      </a:lnTo>
                      <a:lnTo>
                        <a:pt x="28" y="420"/>
                      </a:lnTo>
                      <a:lnTo>
                        <a:pt x="40" y="400"/>
                      </a:lnTo>
                      <a:lnTo>
                        <a:pt x="64" y="358"/>
                      </a:lnTo>
                      <a:lnTo>
                        <a:pt x="85" y="334"/>
                      </a:lnTo>
                      <a:lnTo>
                        <a:pt x="108" y="309"/>
                      </a:lnTo>
                      <a:lnTo>
                        <a:pt x="126" y="259"/>
                      </a:lnTo>
                      <a:lnTo>
                        <a:pt x="128" y="233"/>
                      </a:lnTo>
                      <a:lnTo>
                        <a:pt x="151" y="208"/>
                      </a:lnTo>
                      <a:lnTo>
                        <a:pt x="213" y="149"/>
                      </a:lnTo>
                      <a:lnTo>
                        <a:pt x="230" y="104"/>
                      </a:lnTo>
                      <a:lnTo>
                        <a:pt x="267" y="68"/>
                      </a:lnTo>
                      <a:lnTo>
                        <a:pt x="291" y="44"/>
                      </a:lnTo>
                      <a:lnTo>
                        <a:pt x="303" y="35"/>
                      </a:lnTo>
                      <a:lnTo>
                        <a:pt x="315" y="28"/>
                      </a:lnTo>
                      <a:lnTo>
                        <a:pt x="342" y="13"/>
                      </a:lnTo>
                      <a:lnTo>
                        <a:pt x="377" y="0"/>
                      </a:lnTo>
                      <a:lnTo>
                        <a:pt x="393" y="4"/>
                      </a:lnTo>
                      <a:lnTo>
                        <a:pt x="39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36" name="Freeform 257"/>
                <p:cNvSpPr>
                  <a:spLocks/>
                </p:cNvSpPr>
                <p:nvPr/>
              </p:nvSpPr>
              <p:spPr bwMode="auto">
                <a:xfrm>
                  <a:off x="5027" y="679"/>
                  <a:ext cx="30" cy="37"/>
                </a:xfrm>
                <a:custGeom>
                  <a:avLst/>
                  <a:gdLst>
                    <a:gd name="T0" fmla="*/ 0 w 120"/>
                    <a:gd name="T1" fmla="*/ 0 h 112"/>
                    <a:gd name="T2" fmla="*/ 0 w 120"/>
                    <a:gd name="T3" fmla="*/ 0 h 112"/>
                    <a:gd name="T4" fmla="*/ 0 w 120"/>
                    <a:gd name="T5" fmla="*/ 0 h 112"/>
                    <a:gd name="T6" fmla="*/ 0 w 120"/>
                    <a:gd name="T7" fmla="*/ 0 h 112"/>
                    <a:gd name="T8" fmla="*/ 0 w 120"/>
                    <a:gd name="T9" fmla="*/ 0 h 112"/>
                    <a:gd name="T10" fmla="*/ 0 w 120"/>
                    <a:gd name="T11" fmla="*/ 0 h 112"/>
                    <a:gd name="T12" fmla="*/ 0 w 120"/>
                    <a:gd name="T13" fmla="*/ 0 h 112"/>
                    <a:gd name="T14" fmla="*/ 0 w 120"/>
                    <a:gd name="T15" fmla="*/ 0 h 112"/>
                    <a:gd name="T16" fmla="*/ 0 w 120"/>
                    <a:gd name="T17" fmla="*/ 0 h 112"/>
                    <a:gd name="T18" fmla="*/ 0 w 120"/>
                    <a:gd name="T19" fmla="*/ 0 h 112"/>
                    <a:gd name="T20" fmla="*/ 0 w 120"/>
                    <a:gd name="T21" fmla="*/ 0 h 112"/>
                    <a:gd name="T22" fmla="*/ 0 w 120"/>
                    <a:gd name="T23" fmla="*/ 0 h 112"/>
                    <a:gd name="T24" fmla="*/ 0 w 120"/>
                    <a:gd name="T25" fmla="*/ 0 h 112"/>
                    <a:gd name="T26" fmla="*/ 0 w 120"/>
                    <a:gd name="T27" fmla="*/ 0 h 112"/>
                    <a:gd name="T28" fmla="*/ 0 w 120"/>
                    <a:gd name="T29" fmla="*/ 0 h 112"/>
                    <a:gd name="T30" fmla="*/ 0 w 120"/>
                    <a:gd name="T31" fmla="*/ 0 h 112"/>
                    <a:gd name="T32" fmla="*/ 0 w 120"/>
                    <a:gd name="T33" fmla="*/ 0 h 112"/>
                    <a:gd name="T34" fmla="*/ 0 w 120"/>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12"/>
                    <a:gd name="T56" fmla="*/ 120 w 120"/>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12">
                      <a:moveTo>
                        <a:pt x="11" y="3"/>
                      </a:moveTo>
                      <a:lnTo>
                        <a:pt x="19" y="26"/>
                      </a:lnTo>
                      <a:lnTo>
                        <a:pt x="29" y="46"/>
                      </a:lnTo>
                      <a:lnTo>
                        <a:pt x="42" y="63"/>
                      </a:lnTo>
                      <a:lnTo>
                        <a:pt x="62" y="82"/>
                      </a:lnTo>
                      <a:lnTo>
                        <a:pt x="73" y="90"/>
                      </a:lnTo>
                      <a:lnTo>
                        <a:pt x="85" y="97"/>
                      </a:lnTo>
                      <a:lnTo>
                        <a:pt x="113" y="102"/>
                      </a:lnTo>
                      <a:lnTo>
                        <a:pt x="120" y="106"/>
                      </a:lnTo>
                      <a:lnTo>
                        <a:pt x="113" y="111"/>
                      </a:lnTo>
                      <a:lnTo>
                        <a:pt x="70" y="112"/>
                      </a:lnTo>
                      <a:lnTo>
                        <a:pt x="37" y="100"/>
                      </a:lnTo>
                      <a:lnTo>
                        <a:pt x="17" y="79"/>
                      </a:lnTo>
                      <a:lnTo>
                        <a:pt x="9" y="56"/>
                      </a:lnTo>
                      <a:lnTo>
                        <a:pt x="0" y="5"/>
                      </a:lnTo>
                      <a:lnTo>
                        <a:pt x="4" y="0"/>
                      </a:lnTo>
                      <a:lnTo>
                        <a:pt x="1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37" name="Freeform 258"/>
                <p:cNvSpPr>
                  <a:spLocks/>
                </p:cNvSpPr>
                <p:nvPr/>
              </p:nvSpPr>
              <p:spPr bwMode="auto">
                <a:xfrm>
                  <a:off x="5075" y="393"/>
                  <a:ext cx="89" cy="69"/>
                </a:xfrm>
                <a:custGeom>
                  <a:avLst/>
                  <a:gdLst>
                    <a:gd name="T0" fmla="*/ 0 w 356"/>
                    <a:gd name="T1" fmla="*/ 0 h 209"/>
                    <a:gd name="T2" fmla="*/ 0 w 356"/>
                    <a:gd name="T3" fmla="*/ 0 h 209"/>
                    <a:gd name="T4" fmla="*/ 0 w 356"/>
                    <a:gd name="T5" fmla="*/ 0 h 209"/>
                    <a:gd name="T6" fmla="*/ 0 w 356"/>
                    <a:gd name="T7" fmla="*/ 0 h 209"/>
                    <a:gd name="T8" fmla="*/ 0 w 356"/>
                    <a:gd name="T9" fmla="*/ 0 h 209"/>
                    <a:gd name="T10" fmla="*/ 0 w 356"/>
                    <a:gd name="T11" fmla="*/ 0 h 209"/>
                    <a:gd name="T12" fmla="*/ 0 w 356"/>
                    <a:gd name="T13" fmla="*/ 0 h 209"/>
                    <a:gd name="T14" fmla="*/ 0 w 356"/>
                    <a:gd name="T15" fmla="*/ 0 h 209"/>
                    <a:gd name="T16" fmla="*/ 0 w 356"/>
                    <a:gd name="T17" fmla="*/ 0 h 209"/>
                    <a:gd name="T18" fmla="*/ 0 w 356"/>
                    <a:gd name="T19" fmla="*/ 0 h 209"/>
                    <a:gd name="T20" fmla="*/ 0 w 356"/>
                    <a:gd name="T21" fmla="*/ 0 h 209"/>
                    <a:gd name="T22" fmla="*/ 0 w 356"/>
                    <a:gd name="T23" fmla="*/ 0 h 209"/>
                    <a:gd name="T24" fmla="*/ 0 w 356"/>
                    <a:gd name="T25" fmla="*/ 0 h 209"/>
                    <a:gd name="T26" fmla="*/ 0 w 356"/>
                    <a:gd name="T27" fmla="*/ 0 h 209"/>
                    <a:gd name="T28" fmla="*/ 0 w 356"/>
                    <a:gd name="T29" fmla="*/ 0 h 209"/>
                    <a:gd name="T30" fmla="*/ 0 w 356"/>
                    <a:gd name="T31" fmla="*/ 0 h 209"/>
                    <a:gd name="T32" fmla="*/ 0 w 356"/>
                    <a:gd name="T33" fmla="*/ 0 h 209"/>
                    <a:gd name="T34" fmla="*/ 0 w 356"/>
                    <a:gd name="T35" fmla="*/ 0 h 209"/>
                    <a:gd name="T36" fmla="*/ 0 w 356"/>
                    <a:gd name="T37" fmla="*/ 0 h 209"/>
                    <a:gd name="T38" fmla="*/ 0 w 356"/>
                    <a:gd name="T39" fmla="*/ 0 h 209"/>
                    <a:gd name="T40" fmla="*/ 0 w 356"/>
                    <a:gd name="T41" fmla="*/ 0 h 209"/>
                    <a:gd name="T42" fmla="*/ 0 w 356"/>
                    <a:gd name="T43" fmla="*/ 0 h 209"/>
                    <a:gd name="T44" fmla="*/ 0 w 356"/>
                    <a:gd name="T45" fmla="*/ 0 h 209"/>
                    <a:gd name="T46" fmla="*/ 0 w 356"/>
                    <a:gd name="T47" fmla="*/ 0 h 209"/>
                    <a:gd name="T48" fmla="*/ 0 w 356"/>
                    <a:gd name="T49" fmla="*/ 0 h 209"/>
                    <a:gd name="T50" fmla="*/ 0 w 356"/>
                    <a:gd name="T51" fmla="*/ 0 h 209"/>
                    <a:gd name="T52" fmla="*/ 0 w 356"/>
                    <a:gd name="T53" fmla="*/ 0 h 209"/>
                    <a:gd name="T54" fmla="*/ 0 w 356"/>
                    <a:gd name="T55" fmla="*/ 0 h 209"/>
                    <a:gd name="T56" fmla="*/ 0 w 356"/>
                    <a:gd name="T57" fmla="*/ 0 h 209"/>
                    <a:gd name="T58" fmla="*/ 0 w 356"/>
                    <a:gd name="T59" fmla="*/ 0 h 209"/>
                    <a:gd name="T60" fmla="*/ 0 w 356"/>
                    <a:gd name="T61" fmla="*/ 0 h 209"/>
                    <a:gd name="T62" fmla="*/ 0 w 356"/>
                    <a:gd name="T63" fmla="*/ 0 h 209"/>
                    <a:gd name="T64" fmla="*/ 0 w 356"/>
                    <a:gd name="T65" fmla="*/ 0 h 2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6"/>
                    <a:gd name="T100" fmla="*/ 0 h 209"/>
                    <a:gd name="T101" fmla="*/ 356 w 356"/>
                    <a:gd name="T102" fmla="*/ 209 h 2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6" h="209">
                      <a:moveTo>
                        <a:pt x="350" y="9"/>
                      </a:moveTo>
                      <a:lnTo>
                        <a:pt x="279" y="13"/>
                      </a:lnTo>
                      <a:lnTo>
                        <a:pt x="214" y="36"/>
                      </a:lnTo>
                      <a:lnTo>
                        <a:pt x="193" y="52"/>
                      </a:lnTo>
                      <a:lnTo>
                        <a:pt x="181" y="60"/>
                      </a:lnTo>
                      <a:lnTo>
                        <a:pt x="170" y="69"/>
                      </a:lnTo>
                      <a:lnTo>
                        <a:pt x="158" y="75"/>
                      </a:lnTo>
                      <a:lnTo>
                        <a:pt x="127" y="85"/>
                      </a:lnTo>
                      <a:lnTo>
                        <a:pt x="103" y="109"/>
                      </a:lnTo>
                      <a:lnTo>
                        <a:pt x="79" y="130"/>
                      </a:lnTo>
                      <a:lnTo>
                        <a:pt x="42" y="152"/>
                      </a:lnTo>
                      <a:lnTo>
                        <a:pt x="35" y="172"/>
                      </a:lnTo>
                      <a:lnTo>
                        <a:pt x="27" y="188"/>
                      </a:lnTo>
                      <a:lnTo>
                        <a:pt x="12" y="209"/>
                      </a:lnTo>
                      <a:lnTo>
                        <a:pt x="0" y="209"/>
                      </a:lnTo>
                      <a:lnTo>
                        <a:pt x="6" y="181"/>
                      </a:lnTo>
                      <a:lnTo>
                        <a:pt x="12" y="167"/>
                      </a:lnTo>
                      <a:lnTo>
                        <a:pt x="23" y="141"/>
                      </a:lnTo>
                      <a:lnTo>
                        <a:pt x="43" y="128"/>
                      </a:lnTo>
                      <a:lnTo>
                        <a:pt x="63" y="116"/>
                      </a:lnTo>
                      <a:lnTo>
                        <a:pt x="113" y="75"/>
                      </a:lnTo>
                      <a:lnTo>
                        <a:pt x="131" y="64"/>
                      </a:lnTo>
                      <a:lnTo>
                        <a:pt x="152" y="58"/>
                      </a:lnTo>
                      <a:lnTo>
                        <a:pt x="165" y="51"/>
                      </a:lnTo>
                      <a:lnTo>
                        <a:pt x="176" y="39"/>
                      </a:lnTo>
                      <a:lnTo>
                        <a:pt x="188" y="30"/>
                      </a:lnTo>
                      <a:lnTo>
                        <a:pt x="201" y="22"/>
                      </a:lnTo>
                      <a:lnTo>
                        <a:pt x="238" y="8"/>
                      </a:lnTo>
                      <a:lnTo>
                        <a:pt x="274" y="1"/>
                      </a:lnTo>
                      <a:lnTo>
                        <a:pt x="352" y="0"/>
                      </a:lnTo>
                      <a:lnTo>
                        <a:pt x="356" y="5"/>
                      </a:lnTo>
                      <a:lnTo>
                        <a:pt x="35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38" name="Freeform 259"/>
                <p:cNvSpPr>
                  <a:spLocks/>
                </p:cNvSpPr>
                <p:nvPr/>
              </p:nvSpPr>
              <p:spPr bwMode="auto">
                <a:xfrm>
                  <a:off x="5083" y="441"/>
                  <a:ext cx="97" cy="41"/>
                </a:xfrm>
                <a:custGeom>
                  <a:avLst/>
                  <a:gdLst>
                    <a:gd name="T0" fmla="*/ 0 w 386"/>
                    <a:gd name="T1" fmla="*/ 0 h 122"/>
                    <a:gd name="T2" fmla="*/ 0 w 386"/>
                    <a:gd name="T3" fmla="*/ 0 h 122"/>
                    <a:gd name="T4" fmla="*/ 0 w 386"/>
                    <a:gd name="T5" fmla="*/ 0 h 122"/>
                    <a:gd name="T6" fmla="*/ 0 w 386"/>
                    <a:gd name="T7" fmla="*/ 0 h 122"/>
                    <a:gd name="T8" fmla="*/ 0 w 386"/>
                    <a:gd name="T9" fmla="*/ 0 h 122"/>
                    <a:gd name="T10" fmla="*/ 0 w 386"/>
                    <a:gd name="T11" fmla="*/ 0 h 122"/>
                    <a:gd name="T12" fmla="*/ 0 w 386"/>
                    <a:gd name="T13" fmla="*/ 0 h 122"/>
                    <a:gd name="T14" fmla="*/ 0 w 386"/>
                    <a:gd name="T15" fmla="*/ 0 h 122"/>
                    <a:gd name="T16" fmla="*/ 0 w 386"/>
                    <a:gd name="T17" fmla="*/ 0 h 122"/>
                    <a:gd name="T18" fmla="*/ 0 w 386"/>
                    <a:gd name="T19" fmla="*/ 0 h 122"/>
                    <a:gd name="T20" fmla="*/ 0 w 386"/>
                    <a:gd name="T21" fmla="*/ 0 h 122"/>
                    <a:gd name="T22" fmla="*/ 0 w 386"/>
                    <a:gd name="T23" fmla="*/ 0 h 122"/>
                    <a:gd name="T24" fmla="*/ 0 w 386"/>
                    <a:gd name="T25" fmla="*/ 0 h 122"/>
                    <a:gd name="T26" fmla="*/ 0 w 386"/>
                    <a:gd name="T27" fmla="*/ 0 h 122"/>
                    <a:gd name="T28" fmla="*/ 0 w 386"/>
                    <a:gd name="T29" fmla="*/ 0 h 122"/>
                    <a:gd name="T30" fmla="*/ 0 w 386"/>
                    <a:gd name="T31" fmla="*/ 0 h 122"/>
                    <a:gd name="T32" fmla="*/ 0 w 386"/>
                    <a:gd name="T33" fmla="*/ 0 h 122"/>
                    <a:gd name="T34" fmla="*/ 0 w 386"/>
                    <a:gd name="T35" fmla="*/ 0 h 122"/>
                    <a:gd name="T36" fmla="*/ 0 w 386"/>
                    <a:gd name="T37" fmla="*/ 0 h 122"/>
                    <a:gd name="T38" fmla="*/ 0 w 386"/>
                    <a:gd name="T39" fmla="*/ 0 h 122"/>
                    <a:gd name="T40" fmla="*/ 0 w 386"/>
                    <a:gd name="T41" fmla="*/ 0 h 122"/>
                    <a:gd name="T42" fmla="*/ 0 w 386"/>
                    <a:gd name="T43" fmla="*/ 0 h 122"/>
                    <a:gd name="T44" fmla="*/ 0 w 386"/>
                    <a:gd name="T45" fmla="*/ 0 h 122"/>
                    <a:gd name="T46" fmla="*/ 0 w 386"/>
                    <a:gd name="T47" fmla="*/ 0 h 122"/>
                    <a:gd name="T48" fmla="*/ 0 w 386"/>
                    <a:gd name="T49" fmla="*/ 0 h 122"/>
                    <a:gd name="T50" fmla="*/ 0 w 386"/>
                    <a:gd name="T51" fmla="*/ 0 h 122"/>
                    <a:gd name="T52" fmla="*/ 0 w 386"/>
                    <a:gd name="T53" fmla="*/ 0 h 122"/>
                    <a:gd name="T54" fmla="*/ 0 w 386"/>
                    <a:gd name="T55" fmla="*/ 0 h 122"/>
                    <a:gd name="T56" fmla="*/ 0 w 386"/>
                    <a:gd name="T57" fmla="*/ 0 h 122"/>
                    <a:gd name="T58" fmla="*/ 0 w 386"/>
                    <a:gd name="T59" fmla="*/ 0 h 122"/>
                    <a:gd name="T60" fmla="*/ 0 w 386"/>
                    <a:gd name="T61" fmla="*/ 0 h 122"/>
                    <a:gd name="T62" fmla="*/ 0 w 386"/>
                    <a:gd name="T63" fmla="*/ 0 h 1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122"/>
                    <a:gd name="T98" fmla="*/ 386 w 386"/>
                    <a:gd name="T99" fmla="*/ 122 h 1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122">
                      <a:moveTo>
                        <a:pt x="9" y="87"/>
                      </a:moveTo>
                      <a:lnTo>
                        <a:pt x="21" y="97"/>
                      </a:lnTo>
                      <a:lnTo>
                        <a:pt x="34" y="104"/>
                      </a:lnTo>
                      <a:lnTo>
                        <a:pt x="63" y="109"/>
                      </a:lnTo>
                      <a:lnTo>
                        <a:pt x="131" y="107"/>
                      </a:lnTo>
                      <a:lnTo>
                        <a:pt x="195" y="93"/>
                      </a:lnTo>
                      <a:lnTo>
                        <a:pt x="241" y="55"/>
                      </a:lnTo>
                      <a:lnTo>
                        <a:pt x="273" y="43"/>
                      </a:lnTo>
                      <a:lnTo>
                        <a:pt x="309" y="35"/>
                      </a:lnTo>
                      <a:lnTo>
                        <a:pt x="336" y="19"/>
                      </a:lnTo>
                      <a:lnTo>
                        <a:pt x="346" y="10"/>
                      </a:lnTo>
                      <a:lnTo>
                        <a:pt x="360" y="1"/>
                      </a:lnTo>
                      <a:lnTo>
                        <a:pt x="373" y="0"/>
                      </a:lnTo>
                      <a:lnTo>
                        <a:pt x="384" y="6"/>
                      </a:lnTo>
                      <a:lnTo>
                        <a:pt x="386" y="15"/>
                      </a:lnTo>
                      <a:lnTo>
                        <a:pt x="377" y="24"/>
                      </a:lnTo>
                      <a:lnTo>
                        <a:pt x="350" y="43"/>
                      </a:lnTo>
                      <a:lnTo>
                        <a:pt x="338" y="53"/>
                      </a:lnTo>
                      <a:lnTo>
                        <a:pt x="322" y="60"/>
                      </a:lnTo>
                      <a:lnTo>
                        <a:pt x="268" y="72"/>
                      </a:lnTo>
                      <a:lnTo>
                        <a:pt x="256" y="86"/>
                      </a:lnTo>
                      <a:lnTo>
                        <a:pt x="243" y="97"/>
                      </a:lnTo>
                      <a:lnTo>
                        <a:pt x="228" y="107"/>
                      </a:lnTo>
                      <a:lnTo>
                        <a:pt x="211" y="113"/>
                      </a:lnTo>
                      <a:lnTo>
                        <a:pt x="174" y="120"/>
                      </a:lnTo>
                      <a:lnTo>
                        <a:pt x="131" y="122"/>
                      </a:lnTo>
                      <a:lnTo>
                        <a:pt x="58" y="120"/>
                      </a:lnTo>
                      <a:lnTo>
                        <a:pt x="26" y="112"/>
                      </a:lnTo>
                      <a:lnTo>
                        <a:pt x="0" y="93"/>
                      </a:lnTo>
                      <a:lnTo>
                        <a:pt x="1" y="86"/>
                      </a:lnTo>
                      <a:lnTo>
                        <a:pt x="9"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39" name="Freeform 260"/>
                <p:cNvSpPr>
                  <a:spLocks/>
                </p:cNvSpPr>
                <p:nvPr/>
              </p:nvSpPr>
              <p:spPr bwMode="auto">
                <a:xfrm>
                  <a:off x="5175" y="395"/>
                  <a:ext cx="40" cy="71"/>
                </a:xfrm>
                <a:custGeom>
                  <a:avLst/>
                  <a:gdLst>
                    <a:gd name="T0" fmla="*/ 0 w 162"/>
                    <a:gd name="T1" fmla="*/ 0 h 212"/>
                    <a:gd name="T2" fmla="*/ 0 w 162"/>
                    <a:gd name="T3" fmla="*/ 0 h 212"/>
                    <a:gd name="T4" fmla="*/ 0 w 162"/>
                    <a:gd name="T5" fmla="*/ 0 h 212"/>
                    <a:gd name="T6" fmla="*/ 0 w 162"/>
                    <a:gd name="T7" fmla="*/ 0 h 212"/>
                    <a:gd name="T8" fmla="*/ 0 w 162"/>
                    <a:gd name="T9" fmla="*/ 0 h 212"/>
                    <a:gd name="T10" fmla="*/ 0 w 162"/>
                    <a:gd name="T11" fmla="*/ 0 h 212"/>
                    <a:gd name="T12" fmla="*/ 0 w 162"/>
                    <a:gd name="T13" fmla="*/ 0 h 212"/>
                    <a:gd name="T14" fmla="*/ 0 w 162"/>
                    <a:gd name="T15" fmla="*/ 0 h 212"/>
                    <a:gd name="T16" fmla="*/ 0 w 162"/>
                    <a:gd name="T17" fmla="*/ 0 h 212"/>
                    <a:gd name="T18" fmla="*/ 0 w 162"/>
                    <a:gd name="T19" fmla="*/ 0 h 212"/>
                    <a:gd name="T20" fmla="*/ 0 w 162"/>
                    <a:gd name="T21" fmla="*/ 0 h 212"/>
                    <a:gd name="T22" fmla="*/ 0 w 162"/>
                    <a:gd name="T23" fmla="*/ 0 h 212"/>
                    <a:gd name="T24" fmla="*/ 0 w 162"/>
                    <a:gd name="T25" fmla="*/ 0 h 212"/>
                    <a:gd name="T26" fmla="*/ 0 w 162"/>
                    <a:gd name="T27" fmla="*/ 0 h 212"/>
                    <a:gd name="T28" fmla="*/ 0 w 162"/>
                    <a:gd name="T29" fmla="*/ 0 h 212"/>
                    <a:gd name="T30" fmla="*/ 0 w 162"/>
                    <a:gd name="T31" fmla="*/ 0 h 212"/>
                    <a:gd name="T32" fmla="*/ 0 w 162"/>
                    <a:gd name="T33" fmla="*/ 0 h 212"/>
                    <a:gd name="T34" fmla="*/ 0 w 162"/>
                    <a:gd name="T35" fmla="*/ 0 h 212"/>
                    <a:gd name="T36" fmla="*/ 0 w 162"/>
                    <a:gd name="T37" fmla="*/ 0 h 212"/>
                    <a:gd name="T38" fmla="*/ 0 w 162"/>
                    <a:gd name="T39" fmla="*/ 0 h 212"/>
                    <a:gd name="T40" fmla="*/ 0 w 162"/>
                    <a:gd name="T41" fmla="*/ 0 h 212"/>
                    <a:gd name="T42" fmla="*/ 0 w 162"/>
                    <a:gd name="T43" fmla="*/ 0 h 212"/>
                    <a:gd name="T44" fmla="*/ 0 w 162"/>
                    <a:gd name="T45" fmla="*/ 0 h 212"/>
                    <a:gd name="T46" fmla="*/ 0 w 162"/>
                    <a:gd name="T47" fmla="*/ 0 h 212"/>
                    <a:gd name="T48" fmla="*/ 0 w 162"/>
                    <a:gd name="T49" fmla="*/ 0 h 212"/>
                    <a:gd name="T50" fmla="*/ 0 w 162"/>
                    <a:gd name="T51" fmla="*/ 0 h 212"/>
                    <a:gd name="T52" fmla="*/ 0 w 162"/>
                    <a:gd name="T53" fmla="*/ 0 h 2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2"/>
                    <a:gd name="T82" fmla="*/ 0 h 212"/>
                    <a:gd name="T83" fmla="*/ 162 w 162"/>
                    <a:gd name="T84" fmla="*/ 212 h 2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2" h="212">
                      <a:moveTo>
                        <a:pt x="5" y="0"/>
                      </a:moveTo>
                      <a:lnTo>
                        <a:pt x="42" y="4"/>
                      </a:lnTo>
                      <a:lnTo>
                        <a:pt x="71" y="16"/>
                      </a:lnTo>
                      <a:lnTo>
                        <a:pt x="98" y="34"/>
                      </a:lnTo>
                      <a:lnTo>
                        <a:pt x="125" y="55"/>
                      </a:lnTo>
                      <a:lnTo>
                        <a:pt x="146" y="69"/>
                      </a:lnTo>
                      <a:lnTo>
                        <a:pt x="158" y="88"/>
                      </a:lnTo>
                      <a:lnTo>
                        <a:pt x="162" y="134"/>
                      </a:lnTo>
                      <a:lnTo>
                        <a:pt x="142" y="169"/>
                      </a:lnTo>
                      <a:lnTo>
                        <a:pt x="139" y="187"/>
                      </a:lnTo>
                      <a:lnTo>
                        <a:pt x="142" y="207"/>
                      </a:lnTo>
                      <a:lnTo>
                        <a:pt x="138" y="212"/>
                      </a:lnTo>
                      <a:lnTo>
                        <a:pt x="131" y="208"/>
                      </a:lnTo>
                      <a:lnTo>
                        <a:pt x="117" y="166"/>
                      </a:lnTo>
                      <a:lnTo>
                        <a:pt x="117" y="146"/>
                      </a:lnTo>
                      <a:lnTo>
                        <a:pt x="126" y="126"/>
                      </a:lnTo>
                      <a:lnTo>
                        <a:pt x="122" y="98"/>
                      </a:lnTo>
                      <a:lnTo>
                        <a:pt x="115" y="87"/>
                      </a:lnTo>
                      <a:lnTo>
                        <a:pt x="102" y="78"/>
                      </a:lnTo>
                      <a:lnTo>
                        <a:pt x="79" y="55"/>
                      </a:lnTo>
                      <a:lnTo>
                        <a:pt x="59" y="33"/>
                      </a:lnTo>
                      <a:lnTo>
                        <a:pt x="49" y="24"/>
                      </a:lnTo>
                      <a:lnTo>
                        <a:pt x="37" y="17"/>
                      </a:lnTo>
                      <a:lnTo>
                        <a:pt x="5" y="9"/>
                      </a:lnTo>
                      <a:lnTo>
                        <a:pt x="0" y="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40" name="Freeform 261"/>
                <p:cNvSpPr>
                  <a:spLocks/>
                </p:cNvSpPr>
                <p:nvPr/>
              </p:nvSpPr>
              <p:spPr bwMode="auto">
                <a:xfrm>
                  <a:off x="5173" y="462"/>
                  <a:ext cx="15" cy="34"/>
                </a:xfrm>
                <a:custGeom>
                  <a:avLst/>
                  <a:gdLst>
                    <a:gd name="T0" fmla="*/ 0 w 58"/>
                    <a:gd name="T1" fmla="*/ 0 h 104"/>
                    <a:gd name="T2" fmla="*/ 0 w 58"/>
                    <a:gd name="T3" fmla="*/ 0 h 104"/>
                    <a:gd name="T4" fmla="*/ 0 w 58"/>
                    <a:gd name="T5" fmla="*/ 0 h 104"/>
                    <a:gd name="T6" fmla="*/ 0 w 58"/>
                    <a:gd name="T7" fmla="*/ 0 h 104"/>
                    <a:gd name="T8" fmla="*/ 0 w 58"/>
                    <a:gd name="T9" fmla="*/ 0 h 104"/>
                    <a:gd name="T10" fmla="*/ 0 w 58"/>
                    <a:gd name="T11" fmla="*/ 0 h 104"/>
                    <a:gd name="T12" fmla="*/ 0 w 58"/>
                    <a:gd name="T13" fmla="*/ 0 h 104"/>
                    <a:gd name="T14" fmla="*/ 0 w 58"/>
                    <a:gd name="T15" fmla="*/ 0 h 104"/>
                    <a:gd name="T16" fmla="*/ 0 w 58"/>
                    <a:gd name="T17" fmla="*/ 0 h 104"/>
                    <a:gd name="T18" fmla="*/ 0 w 58"/>
                    <a:gd name="T19" fmla="*/ 0 h 104"/>
                    <a:gd name="T20" fmla="*/ 0 w 58"/>
                    <a:gd name="T21" fmla="*/ 0 h 104"/>
                    <a:gd name="T22" fmla="*/ 0 w 58"/>
                    <a:gd name="T23" fmla="*/ 0 h 104"/>
                    <a:gd name="T24" fmla="*/ 0 w 58"/>
                    <a:gd name="T25" fmla="*/ 0 h 104"/>
                    <a:gd name="T26" fmla="*/ 0 w 58"/>
                    <a:gd name="T27" fmla="*/ 0 h 104"/>
                    <a:gd name="T28" fmla="*/ 0 w 58"/>
                    <a:gd name="T29" fmla="*/ 0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104"/>
                    <a:gd name="T47" fmla="*/ 58 w 58"/>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104">
                      <a:moveTo>
                        <a:pt x="8" y="0"/>
                      </a:moveTo>
                      <a:lnTo>
                        <a:pt x="28" y="14"/>
                      </a:lnTo>
                      <a:lnTo>
                        <a:pt x="33" y="34"/>
                      </a:lnTo>
                      <a:lnTo>
                        <a:pt x="39" y="56"/>
                      </a:lnTo>
                      <a:lnTo>
                        <a:pt x="48" y="76"/>
                      </a:lnTo>
                      <a:lnTo>
                        <a:pt x="56" y="96"/>
                      </a:lnTo>
                      <a:lnTo>
                        <a:pt x="58" y="102"/>
                      </a:lnTo>
                      <a:lnTo>
                        <a:pt x="51" y="104"/>
                      </a:lnTo>
                      <a:lnTo>
                        <a:pt x="24" y="77"/>
                      </a:lnTo>
                      <a:lnTo>
                        <a:pt x="9" y="32"/>
                      </a:lnTo>
                      <a:lnTo>
                        <a:pt x="11" y="18"/>
                      </a:lnTo>
                      <a:lnTo>
                        <a:pt x="3" y="8"/>
                      </a:lnTo>
                      <a:lnTo>
                        <a:pt x="0" y="3"/>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41" name="Freeform 262"/>
                <p:cNvSpPr>
                  <a:spLocks/>
                </p:cNvSpPr>
                <p:nvPr/>
              </p:nvSpPr>
              <p:spPr bwMode="auto">
                <a:xfrm>
                  <a:off x="5197" y="461"/>
                  <a:ext cx="20" cy="48"/>
                </a:xfrm>
                <a:custGeom>
                  <a:avLst/>
                  <a:gdLst>
                    <a:gd name="T0" fmla="*/ 0 w 79"/>
                    <a:gd name="T1" fmla="*/ 0 h 144"/>
                    <a:gd name="T2" fmla="*/ 0 w 79"/>
                    <a:gd name="T3" fmla="*/ 0 h 144"/>
                    <a:gd name="T4" fmla="*/ 0 w 79"/>
                    <a:gd name="T5" fmla="*/ 0 h 144"/>
                    <a:gd name="T6" fmla="*/ 0 w 79"/>
                    <a:gd name="T7" fmla="*/ 0 h 144"/>
                    <a:gd name="T8" fmla="*/ 0 w 79"/>
                    <a:gd name="T9" fmla="*/ 0 h 144"/>
                    <a:gd name="T10" fmla="*/ 0 w 79"/>
                    <a:gd name="T11" fmla="*/ 0 h 144"/>
                    <a:gd name="T12" fmla="*/ 0 w 79"/>
                    <a:gd name="T13" fmla="*/ 0 h 144"/>
                    <a:gd name="T14" fmla="*/ 0 w 79"/>
                    <a:gd name="T15" fmla="*/ 0 h 144"/>
                    <a:gd name="T16" fmla="*/ 0 w 79"/>
                    <a:gd name="T17" fmla="*/ 0 h 144"/>
                    <a:gd name="T18" fmla="*/ 0 w 79"/>
                    <a:gd name="T19" fmla="*/ 0 h 144"/>
                    <a:gd name="T20" fmla="*/ 0 w 79"/>
                    <a:gd name="T21" fmla="*/ 0 h 144"/>
                    <a:gd name="T22" fmla="*/ 0 w 79"/>
                    <a:gd name="T23" fmla="*/ 0 h 144"/>
                    <a:gd name="T24" fmla="*/ 0 w 79"/>
                    <a:gd name="T25" fmla="*/ 0 h 144"/>
                    <a:gd name="T26" fmla="*/ 0 w 79"/>
                    <a:gd name="T27" fmla="*/ 0 h 144"/>
                    <a:gd name="T28" fmla="*/ 0 w 79"/>
                    <a:gd name="T29" fmla="*/ 0 h 144"/>
                    <a:gd name="T30" fmla="*/ 0 w 79"/>
                    <a:gd name="T31" fmla="*/ 0 h 144"/>
                    <a:gd name="T32" fmla="*/ 0 w 79"/>
                    <a:gd name="T33" fmla="*/ 0 h 144"/>
                    <a:gd name="T34" fmla="*/ 0 w 79"/>
                    <a:gd name="T35" fmla="*/ 0 h 144"/>
                    <a:gd name="T36" fmla="*/ 0 w 79"/>
                    <a:gd name="T37" fmla="*/ 0 h 144"/>
                    <a:gd name="T38" fmla="*/ 0 w 79"/>
                    <a:gd name="T39" fmla="*/ 0 h 144"/>
                    <a:gd name="T40" fmla="*/ 0 w 79"/>
                    <a:gd name="T41" fmla="*/ 0 h 144"/>
                    <a:gd name="T42" fmla="*/ 0 w 79"/>
                    <a:gd name="T43" fmla="*/ 0 h 144"/>
                    <a:gd name="T44" fmla="*/ 0 w 79"/>
                    <a:gd name="T45" fmla="*/ 0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9"/>
                    <a:gd name="T70" fmla="*/ 0 h 144"/>
                    <a:gd name="T71" fmla="*/ 79 w 7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9" h="144">
                      <a:moveTo>
                        <a:pt x="0" y="32"/>
                      </a:moveTo>
                      <a:lnTo>
                        <a:pt x="14" y="11"/>
                      </a:lnTo>
                      <a:lnTo>
                        <a:pt x="25" y="3"/>
                      </a:lnTo>
                      <a:lnTo>
                        <a:pt x="40" y="0"/>
                      </a:lnTo>
                      <a:lnTo>
                        <a:pt x="69" y="11"/>
                      </a:lnTo>
                      <a:lnTo>
                        <a:pt x="79" y="34"/>
                      </a:lnTo>
                      <a:lnTo>
                        <a:pt x="71" y="51"/>
                      </a:lnTo>
                      <a:lnTo>
                        <a:pt x="62" y="67"/>
                      </a:lnTo>
                      <a:lnTo>
                        <a:pt x="67" y="111"/>
                      </a:lnTo>
                      <a:lnTo>
                        <a:pt x="53" y="128"/>
                      </a:lnTo>
                      <a:lnTo>
                        <a:pt x="36" y="143"/>
                      </a:lnTo>
                      <a:lnTo>
                        <a:pt x="28" y="144"/>
                      </a:lnTo>
                      <a:lnTo>
                        <a:pt x="26" y="138"/>
                      </a:lnTo>
                      <a:lnTo>
                        <a:pt x="40" y="107"/>
                      </a:lnTo>
                      <a:lnTo>
                        <a:pt x="36" y="64"/>
                      </a:lnTo>
                      <a:lnTo>
                        <a:pt x="52" y="32"/>
                      </a:lnTo>
                      <a:lnTo>
                        <a:pt x="50" y="20"/>
                      </a:lnTo>
                      <a:lnTo>
                        <a:pt x="40" y="14"/>
                      </a:lnTo>
                      <a:lnTo>
                        <a:pt x="21" y="21"/>
                      </a:lnTo>
                      <a:lnTo>
                        <a:pt x="10" y="36"/>
                      </a:lnTo>
                      <a:lnTo>
                        <a:pt x="2" y="38"/>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42" name="Freeform 263"/>
                <p:cNvSpPr>
                  <a:spLocks/>
                </p:cNvSpPr>
                <p:nvPr/>
              </p:nvSpPr>
              <p:spPr bwMode="auto">
                <a:xfrm>
                  <a:off x="5086" y="487"/>
                  <a:ext cx="65" cy="101"/>
                </a:xfrm>
                <a:custGeom>
                  <a:avLst/>
                  <a:gdLst>
                    <a:gd name="T0" fmla="*/ 0 w 260"/>
                    <a:gd name="T1" fmla="*/ 0 h 304"/>
                    <a:gd name="T2" fmla="*/ 0 w 260"/>
                    <a:gd name="T3" fmla="*/ 0 h 304"/>
                    <a:gd name="T4" fmla="*/ 0 w 260"/>
                    <a:gd name="T5" fmla="*/ 0 h 304"/>
                    <a:gd name="T6" fmla="*/ 0 w 260"/>
                    <a:gd name="T7" fmla="*/ 0 h 304"/>
                    <a:gd name="T8" fmla="*/ 0 w 260"/>
                    <a:gd name="T9" fmla="*/ 0 h 304"/>
                    <a:gd name="T10" fmla="*/ 0 w 260"/>
                    <a:gd name="T11" fmla="*/ 0 h 304"/>
                    <a:gd name="T12" fmla="*/ 0 w 260"/>
                    <a:gd name="T13" fmla="*/ 0 h 304"/>
                    <a:gd name="T14" fmla="*/ 0 w 260"/>
                    <a:gd name="T15" fmla="*/ 0 h 304"/>
                    <a:gd name="T16" fmla="*/ 0 w 260"/>
                    <a:gd name="T17" fmla="*/ 0 h 304"/>
                    <a:gd name="T18" fmla="*/ 0 w 260"/>
                    <a:gd name="T19" fmla="*/ 0 h 304"/>
                    <a:gd name="T20" fmla="*/ 0 w 260"/>
                    <a:gd name="T21" fmla="*/ 0 h 304"/>
                    <a:gd name="T22" fmla="*/ 0 w 260"/>
                    <a:gd name="T23" fmla="*/ 0 h 304"/>
                    <a:gd name="T24" fmla="*/ 0 w 260"/>
                    <a:gd name="T25" fmla="*/ 0 h 304"/>
                    <a:gd name="T26" fmla="*/ 0 w 260"/>
                    <a:gd name="T27" fmla="*/ 0 h 304"/>
                    <a:gd name="T28" fmla="*/ 0 w 260"/>
                    <a:gd name="T29" fmla="*/ 0 h 304"/>
                    <a:gd name="T30" fmla="*/ 0 w 260"/>
                    <a:gd name="T31" fmla="*/ 0 h 304"/>
                    <a:gd name="T32" fmla="*/ 0 w 260"/>
                    <a:gd name="T33" fmla="*/ 0 h 304"/>
                    <a:gd name="T34" fmla="*/ 0 w 260"/>
                    <a:gd name="T35" fmla="*/ 0 h 304"/>
                    <a:gd name="T36" fmla="*/ 0 w 260"/>
                    <a:gd name="T37" fmla="*/ 0 h 304"/>
                    <a:gd name="T38" fmla="*/ 0 w 260"/>
                    <a:gd name="T39" fmla="*/ 0 h 304"/>
                    <a:gd name="T40" fmla="*/ 0 w 260"/>
                    <a:gd name="T41" fmla="*/ 0 h 304"/>
                    <a:gd name="T42" fmla="*/ 0 w 260"/>
                    <a:gd name="T43" fmla="*/ 0 h 304"/>
                    <a:gd name="T44" fmla="*/ 0 w 260"/>
                    <a:gd name="T45" fmla="*/ 0 h 304"/>
                    <a:gd name="T46" fmla="*/ 0 w 260"/>
                    <a:gd name="T47" fmla="*/ 0 h 304"/>
                    <a:gd name="T48" fmla="*/ 0 w 260"/>
                    <a:gd name="T49" fmla="*/ 0 h 304"/>
                    <a:gd name="T50" fmla="*/ 0 w 260"/>
                    <a:gd name="T51" fmla="*/ 0 h 304"/>
                    <a:gd name="T52" fmla="*/ 0 w 260"/>
                    <a:gd name="T53" fmla="*/ 0 h 304"/>
                    <a:gd name="T54" fmla="*/ 0 w 260"/>
                    <a:gd name="T55" fmla="*/ 0 h 304"/>
                    <a:gd name="T56" fmla="*/ 0 w 260"/>
                    <a:gd name="T57" fmla="*/ 0 h 304"/>
                    <a:gd name="T58" fmla="*/ 0 w 260"/>
                    <a:gd name="T59" fmla="*/ 0 h 304"/>
                    <a:gd name="T60" fmla="*/ 0 w 260"/>
                    <a:gd name="T61" fmla="*/ 0 h 304"/>
                    <a:gd name="T62" fmla="*/ 0 w 260"/>
                    <a:gd name="T63" fmla="*/ 0 h 304"/>
                    <a:gd name="T64" fmla="*/ 0 w 260"/>
                    <a:gd name="T65" fmla="*/ 0 h 304"/>
                    <a:gd name="T66" fmla="*/ 0 w 260"/>
                    <a:gd name="T67" fmla="*/ 0 h 304"/>
                    <a:gd name="T68" fmla="*/ 0 w 260"/>
                    <a:gd name="T69" fmla="*/ 0 h 304"/>
                    <a:gd name="T70" fmla="*/ 0 w 260"/>
                    <a:gd name="T71" fmla="*/ 0 h 304"/>
                    <a:gd name="T72" fmla="*/ 0 w 260"/>
                    <a:gd name="T73" fmla="*/ 0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0"/>
                    <a:gd name="T112" fmla="*/ 0 h 304"/>
                    <a:gd name="T113" fmla="*/ 260 w 260"/>
                    <a:gd name="T114" fmla="*/ 304 h 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0" h="304">
                      <a:moveTo>
                        <a:pt x="12" y="3"/>
                      </a:moveTo>
                      <a:lnTo>
                        <a:pt x="22" y="57"/>
                      </a:lnTo>
                      <a:lnTo>
                        <a:pt x="33" y="77"/>
                      </a:lnTo>
                      <a:lnTo>
                        <a:pt x="44" y="85"/>
                      </a:lnTo>
                      <a:lnTo>
                        <a:pt x="57" y="91"/>
                      </a:lnTo>
                      <a:lnTo>
                        <a:pt x="78" y="101"/>
                      </a:lnTo>
                      <a:lnTo>
                        <a:pt x="93" y="140"/>
                      </a:lnTo>
                      <a:lnTo>
                        <a:pt x="93" y="159"/>
                      </a:lnTo>
                      <a:lnTo>
                        <a:pt x="102" y="174"/>
                      </a:lnTo>
                      <a:lnTo>
                        <a:pt x="118" y="189"/>
                      </a:lnTo>
                      <a:lnTo>
                        <a:pt x="134" y="206"/>
                      </a:lnTo>
                      <a:lnTo>
                        <a:pt x="146" y="217"/>
                      </a:lnTo>
                      <a:lnTo>
                        <a:pt x="170" y="238"/>
                      </a:lnTo>
                      <a:lnTo>
                        <a:pt x="183" y="247"/>
                      </a:lnTo>
                      <a:lnTo>
                        <a:pt x="195" y="252"/>
                      </a:lnTo>
                      <a:lnTo>
                        <a:pt x="215" y="266"/>
                      </a:lnTo>
                      <a:lnTo>
                        <a:pt x="252" y="289"/>
                      </a:lnTo>
                      <a:lnTo>
                        <a:pt x="259" y="297"/>
                      </a:lnTo>
                      <a:lnTo>
                        <a:pt x="260" y="303"/>
                      </a:lnTo>
                      <a:lnTo>
                        <a:pt x="254" y="304"/>
                      </a:lnTo>
                      <a:lnTo>
                        <a:pt x="239" y="303"/>
                      </a:lnTo>
                      <a:lnTo>
                        <a:pt x="222" y="291"/>
                      </a:lnTo>
                      <a:lnTo>
                        <a:pt x="202" y="280"/>
                      </a:lnTo>
                      <a:lnTo>
                        <a:pt x="182" y="268"/>
                      </a:lnTo>
                      <a:lnTo>
                        <a:pt x="170" y="259"/>
                      </a:lnTo>
                      <a:lnTo>
                        <a:pt x="154" y="250"/>
                      </a:lnTo>
                      <a:lnTo>
                        <a:pt x="127" y="229"/>
                      </a:lnTo>
                      <a:lnTo>
                        <a:pt x="115" y="217"/>
                      </a:lnTo>
                      <a:lnTo>
                        <a:pt x="69" y="139"/>
                      </a:lnTo>
                      <a:lnTo>
                        <a:pt x="65" y="111"/>
                      </a:lnTo>
                      <a:lnTo>
                        <a:pt x="52" y="108"/>
                      </a:lnTo>
                      <a:lnTo>
                        <a:pt x="24" y="92"/>
                      </a:lnTo>
                      <a:lnTo>
                        <a:pt x="12" y="68"/>
                      </a:lnTo>
                      <a:lnTo>
                        <a:pt x="0" y="5"/>
                      </a:lnTo>
                      <a:lnTo>
                        <a:pt x="4" y="0"/>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43" name="Freeform 264"/>
                <p:cNvSpPr>
                  <a:spLocks/>
                </p:cNvSpPr>
                <p:nvPr/>
              </p:nvSpPr>
              <p:spPr bwMode="auto">
                <a:xfrm>
                  <a:off x="5161" y="518"/>
                  <a:ext cx="43" cy="68"/>
                </a:xfrm>
                <a:custGeom>
                  <a:avLst/>
                  <a:gdLst>
                    <a:gd name="T0" fmla="*/ 0 w 172"/>
                    <a:gd name="T1" fmla="*/ 0 h 204"/>
                    <a:gd name="T2" fmla="*/ 0 w 172"/>
                    <a:gd name="T3" fmla="*/ 0 h 204"/>
                    <a:gd name="T4" fmla="*/ 0 w 172"/>
                    <a:gd name="T5" fmla="*/ 0 h 204"/>
                    <a:gd name="T6" fmla="*/ 0 w 172"/>
                    <a:gd name="T7" fmla="*/ 0 h 204"/>
                    <a:gd name="T8" fmla="*/ 0 w 172"/>
                    <a:gd name="T9" fmla="*/ 0 h 204"/>
                    <a:gd name="T10" fmla="*/ 0 w 172"/>
                    <a:gd name="T11" fmla="*/ 0 h 204"/>
                    <a:gd name="T12" fmla="*/ 0 w 172"/>
                    <a:gd name="T13" fmla="*/ 0 h 204"/>
                    <a:gd name="T14" fmla="*/ 0 w 172"/>
                    <a:gd name="T15" fmla="*/ 0 h 204"/>
                    <a:gd name="T16" fmla="*/ 0 w 172"/>
                    <a:gd name="T17" fmla="*/ 0 h 204"/>
                    <a:gd name="T18" fmla="*/ 0 w 172"/>
                    <a:gd name="T19" fmla="*/ 0 h 204"/>
                    <a:gd name="T20" fmla="*/ 0 w 172"/>
                    <a:gd name="T21" fmla="*/ 0 h 204"/>
                    <a:gd name="T22" fmla="*/ 0 w 172"/>
                    <a:gd name="T23" fmla="*/ 0 h 204"/>
                    <a:gd name="T24" fmla="*/ 0 w 172"/>
                    <a:gd name="T25" fmla="*/ 0 h 204"/>
                    <a:gd name="T26" fmla="*/ 0 w 172"/>
                    <a:gd name="T27" fmla="*/ 0 h 204"/>
                    <a:gd name="T28" fmla="*/ 0 w 172"/>
                    <a:gd name="T29" fmla="*/ 0 h 204"/>
                    <a:gd name="T30" fmla="*/ 0 w 172"/>
                    <a:gd name="T31" fmla="*/ 0 h 204"/>
                    <a:gd name="T32" fmla="*/ 0 w 172"/>
                    <a:gd name="T33" fmla="*/ 0 h 204"/>
                    <a:gd name="T34" fmla="*/ 0 w 172"/>
                    <a:gd name="T35" fmla="*/ 0 h 204"/>
                    <a:gd name="T36" fmla="*/ 0 w 172"/>
                    <a:gd name="T37" fmla="*/ 0 h 204"/>
                    <a:gd name="T38" fmla="*/ 0 w 172"/>
                    <a:gd name="T39" fmla="*/ 0 h 204"/>
                    <a:gd name="T40" fmla="*/ 0 w 172"/>
                    <a:gd name="T41" fmla="*/ 0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204"/>
                    <a:gd name="T65" fmla="*/ 172 w 172"/>
                    <a:gd name="T66" fmla="*/ 204 h 2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204">
                      <a:moveTo>
                        <a:pt x="172" y="6"/>
                      </a:moveTo>
                      <a:lnTo>
                        <a:pt x="131" y="104"/>
                      </a:lnTo>
                      <a:lnTo>
                        <a:pt x="103" y="136"/>
                      </a:lnTo>
                      <a:lnTo>
                        <a:pt x="91" y="152"/>
                      </a:lnTo>
                      <a:lnTo>
                        <a:pt x="78" y="170"/>
                      </a:lnTo>
                      <a:lnTo>
                        <a:pt x="61" y="183"/>
                      </a:lnTo>
                      <a:lnTo>
                        <a:pt x="43" y="191"/>
                      </a:lnTo>
                      <a:lnTo>
                        <a:pt x="7" y="204"/>
                      </a:lnTo>
                      <a:lnTo>
                        <a:pt x="0" y="201"/>
                      </a:lnTo>
                      <a:lnTo>
                        <a:pt x="2" y="195"/>
                      </a:lnTo>
                      <a:lnTo>
                        <a:pt x="29" y="178"/>
                      </a:lnTo>
                      <a:lnTo>
                        <a:pt x="50" y="154"/>
                      </a:lnTo>
                      <a:lnTo>
                        <a:pt x="75" y="121"/>
                      </a:lnTo>
                      <a:lnTo>
                        <a:pt x="86" y="106"/>
                      </a:lnTo>
                      <a:lnTo>
                        <a:pt x="101" y="88"/>
                      </a:lnTo>
                      <a:lnTo>
                        <a:pt x="118" y="67"/>
                      </a:lnTo>
                      <a:lnTo>
                        <a:pt x="132" y="48"/>
                      </a:lnTo>
                      <a:lnTo>
                        <a:pt x="162" y="3"/>
                      </a:lnTo>
                      <a:lnTo>
                        <a:pt x="170" y="0"/>
                      </a:lnTo>
                      <a:lnTo>
                        <a:pt x="17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44" name="Freeform 265"/>
                <p:cNvSpPr>
                  <a:spLocks/>
                </p:cNvSpPr>
                <p:nvPr/>
              </p:nvSpPr>
              <p:spPr bwMode="auto">
                <a:xfrm>
                  <a:off x="5135" y="553"/>
                  <a:ext cx="27" cy="13"/>
                </a:xfrm>
                <a:custGeom>
                  <a:avLst/>
                  <a:gdLst>
                    <a:gd name="T0" fmla="*/ 0 w 108"/>
                    <a:gd name="T1" fmla="*/ 0 h 38"/>
                    <a:gd name="T2" fmla="*/ 0 w 108"/>
                    <a:gd name="T3" fmla="*/ 0 h 38"/>
                    <a:gd name="T4" fmla="*/ 0 w 108"/>
                    <a:gd name="T5" fmla="*/ 0 h 38"/>
                    <a:gd name="T6" fmla="*/ 0 w 108"/>
                    <a:gd name="T7" fmla="*/ 0 h 38"/>
                    <a:gd name="T8" fmla="*/ 0 w 108"/>
                    <a:gd name="T9" fmla="*/ 0 h 38"/>
                    <a:gd name="T10" fmla="*/ 0 w 108"/>
                    <a:gd name="T11" fmla="*/ 0 h 38"/>
                    <a:gd name="T12" fmla="*/ 0 w 108"/>
                    <a:gd name="T13" fmla="*/ 0 h 38"/>
                    <a:gd name="T14" fmla="*/ 0 w 108"/>
                    <a:gd name="T15" fmla="*/ 0 h 38"/>
                    <a:gd name="T16" fmla="*/ 0 w 108"/>
                    <a:gd name="T17" fmla="*/ 0 h 38"/>
                    <a:gd name="T18" fmla="*/ 0 w 108"/>
                    <a:gd name="T19" fmla="*/ 0 h 38"/>
                    <a:gd name="T20" fmla="*/ 0 w 108"/>
                    <a:gd name="T21" fmla="*/ 0 h 38"/>
                    <a:gd name="T22" fmla="*/ 0 w 108"/>
                    <a:gd name="T23" fmla="*/ 0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38"/>
                    <a:gd name="T38" fmla="*/ 108 w 108"/>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38">
                      <a:moveTo>
                        <a:pt x="5" y="29"/>
                      </a:moveTo>
                      <a:lnTo>
                        <a:pt x="46" y="18"/>
                      </a:lnTo>
                      <a:lnTo>
                        <a:pt x="66" y="9"/>
                      </a:lnTo>
                      <a:lnTo>
                        <a:pt x="89" y="0"/>
                      </a:lnTo>
                      <a:lnTo>
                        <a:pt x="108" y="8"/>
                      </a:lnTo>
                      <a:lnTo>
                        <a:pt x="108" y="16"/>
                      </a:lnTo>
                      <a:lnTo>
                        <a:pt x="98" y="22"/>
                      </a:lnTo>
                      <a:lnTo>
                        <a:pt x="52" y="33"/>
                      </a:lnTo>
                      <a:lnTo>
                        <a:pt x="5" y="38"/>
                      </a:lnTo>
                      <a:lnTo>
                        <a:pt x="0" y="33"/>
                      </a:lnTo>
                      <a:lnTo>
                        <a:pt x="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45" name="Freeform 266"/>
                <p:cNvSpPr>
                  <a:spLocks/>
                </p:cNvSpPr>
                <p:nvPr/>
              </p:nvSpPr>
              <p:spPr bwMode="auto">
                <a:xfrm>
                  <a:off x="5121" y="506"/>
                  <a:ext cx="10" cy="42"/>
                </a:xfrm>
                <a:custGeom>
                  <a:avLst/>
                  <a:gdLst>
                    <a:gd name="T0" fmla="*/ 0 w 40"/>
                    <a:gd name="T1" fmla="*/ 0 h 126"/>
                    <a:gd name="T2" fmla="*/ 0 w 40"/>
                    <a:gd name="T3" fmla="*/ 0 h 126"/>
                    <a:gd name="T4" fmla="*/ 0 w 40"/>
                    <a:gd name="T5" fmla="*/ 0 h 126"/>
                    <a:gd name="T6" fmla="*/ 0 w 40"/>
                    <a:gd name="T7" fmla="*/ 0 h 126"/>
                    <a:gd name="T8" fmla="*/ 0 w 40"/>
                    <a:gd name="T9" fmla="*/ 0 h 126"/>
                    <a:gd name="T10" fmla="*/ 0 w 40"/>
                    <a:gd name="T11" fmla="*/ 0 h 126"/>
                    <a:gd name="T12" fmla="*/ 0 w 40"/>
                    <a:gd name="T13" fmla="*/ 0 h 126"/>
                    <a:gd name="T14" fmla="*/ 0 w 40"/>
                    <a:gd name="T15" fmla="*/ 0 h 126"/>
                    <a:gd name="T16" fmla="*/ 0 w 40"/>
                    <a:gd name="T17" fmla="*/ 0 h 126"/>
                    <a:gd name="T18" fmla="*/ 0 w 40"/>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26"/>
                    <a:gd name="T32" fmla="*/ 40 w 40"/>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26">
                      <a:moveTo>
                        <a:pt x="11" y="3"/>
                      </a:moveTo>
                      <a:lnTo>
                        <a:pt x="40" y="76"/>
                      </a:lnTo>
                      <a:lnTo>
                        <a:pt x="31" y="121"/>
                      </a:lnTo>
                      <a:lnTo>
                        <a:pt x="25" y="126"/>
                      </a:lnTo>
                      <a:lnTo>
                        <a:pt x="19" y="121"/>
                      </a:lnTo>
                      <a:lnTo>
                        <a:pt x="9" y="77"/>
                      </a:lnTo>
                      <a:lnTo>
                        <a:pt x="0" y="6"/>
                      </a:lnTo>
                      <a:lnTo>
                        <a:pt x="4" y="0"/>
                      </a:lnTo>
                      <a:lnTo>
                        <a:pt x="1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46" name="Freeform 267"/>
                <p:cNvSpPr>
                  <a:spLocks/>
                </p:cNvSpPr>
                <p:nvPr/>
              </p:nvSpPr>
              <p:spPr bwMode="auto">
                <a:xfrm>
                  <a:off x="5132" y="540"/>
                  <a:ext cx="18" cy="7"/>
                </a:xfrm>
                <a:custGeom>
                  <a:avLst/>
                  <a:gdLst>
                    <a:gd name="T0" fmla="*/ 0 w 73"/>
                    <a:gd name="T1" fmla="*/ 0 h 22"/>
                    <a:gd name="T2" fmla="*/ 0 w 73"/>
                    <a:gd name="T3" fmla="*/ 0 h 22"/>
                    <a:gd name="T4" fmla="*/ 0 w 73"/>
                    <a:gd name="T5" fmla="*/ 0 h 22"/>
                    <a:gd name="T6" fmla="*/ 0 w 73"/>
                    <a:gd name="T7" fmla="*/ 0 h 22"/>
                    <a:gd name="T8" fmla="*/ 0 w 73"/>
                    <a:gd name="T9" fmla="*/ 0 h 22"/>
                    <a:gd name="T10" fmla="*/ 0 w 73"/>
                    <a:gd name="T11" fmla="*/ 0 h 22"/>
                    <a:gd name="T12" fmla="*/ 0 w 73"/>
                    <a:gd name="T13" fmla="*/ 0 h 22"/>
                    <a:gd name="T14" fmla="*/ 0 w 73"/>
                    <a:gd name="T15" fmla="*/ 0 h 22"/>
                    <a:gd name="T16" fmla="*/ 0 w 73"/>
                    <a:gd name="T17" fmla="*/ 0 h 22"/>
                    <a:gd name="T18" fmla="*/ 0 w 73"/>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22"/>
                    <a:gd name="T32" fmla="*/ 73 w 73"/>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22">
                      <a:moveTo>
                        <a:pt x="7" y="9"/>
                      </a:moveTo>
                      <a:lnTo>
                        <a:pt x="48" y="0"/>
                      </a:lnTo>
                      <a:lnTo>
                        <a:pt x="57" y="0"/>
                      </a:lnTo>
                      <a:lnTo>
                        <a:pt x="73" y="6"/>
                      </a:lnTo>
                      <a:lnTo>
                        <a:pt x="65" y="18"/>
                      </a:lnTo>
                      <a:lnTo>
                        <a:pt x="50" y="22"/>
                      </a:lnTo>
                      <a:lnTo>
                        <a:pt x="7" y="19"/>
                      </a:lnTo>
                      <a:lnTo>
                        <a:pt x="0" y="14"/>
                      </a:lnTo>
                      <a:lnTo>
                        <a:pt x="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47" name="Freeform 268"/>
                <p:cNvSpPr>
                  <a:spLocks/>
                </p:cNvSpPr>
                <p:nvPr/>
              </p:nvSpPr>
              <p:spPr bwMode="auto">
                <a:xfrm>
                  <a:off x="5141" y="491"/>
                  <a:ext cx="27" cy="9"/>
                </a:xfrm>
                <a:custGeom>
                  <a:avLst/>
                  <a:gdLst>
                    <a:gd name="T0" fmla="*/ 0 w 109"/>
                    <a:gd name="T1" fmla="*/ 0 h 25"/>
                    <a:gd name="T2" fmla="*/ 0 w 109"/>
                    <a:gd name="T3" fmla="*/ 0 h 25"/>
                    <a:gd name="T4" fmla="*/ 0 w 109"/>
                    <a:gd name="T5" fmla="*/ 0 h 25"/>
                    <a:gd name="T6" fmla="*/ 0 w 109"/>
                    <a:gd name="T7" fmla="*/ 0 h 25"/>
                    <a:gd name="T8" fmla="*/ 0 w 109"/>
                    <a:gd name="T9" fmla="*/ 0 h 25"/>
                    <a:gd name="T10" fmla="*/ 0 w 109"/>
                    <a:gd name="T11" fmla="*/ 0 h 25"/>
                    <a:gd name="T12" fmla="*/ 0 w 109"/>
                    <a:gd name="T13" fmla="*/ 0 h 25"/>
                    <a:gd name="T14" fmla="*/ 0 w 109"/>
                    <a:gd name="T15" fmla="*/ 0 h 25"/>
                    <a:gd name="T16" fmla="*/ 0 w 109"/>
                    <a:gd name="T17" fmla="*/ 0 h 25"/>
                    <a:gd name="T18" fmla="*/ 0 w 109"/>
                    <a:gd name="T19" fmla="*/ 0 h 25"/>
                    <a:gd name="T20" fmla="*/ 0 w 109"/>
                    <a:gd name="T21" fmla="*/ 0 h 25"/>
                    <a:gd name="T22" fmla="*/ 0 w 109"/>
                    <a:gd name="T23" fmla="*/ 0 h 25"/>
                    <a:gd name="T24" fmla="*/ 0 w 109"/>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25"/>
                    <a:gd name="T41" fmla="*/ 109 w 109"/>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25">
                      <a:moveTo>
                        <a:pt x="3" y="8"/>
                      </a:moveTo>
                      <a:lnTo>
                        <a:pt x="39" y="0"/>
                      </a:lnTo>
                      <a:lnTo>
                        <a:pt x="79" y="4"/>
                      </a:lnTo>
                      <a:lnTo>
                        <a:pt x="100" y="7"/>
                      </a:lnTo>
                      <a:lnTo>
                        <a:pt x="109" y="18"/>
                      </a:lnTo>
                      <a:lnTo>
                        <a:pt x="104" y="23"/>
                      </a:lnTo>
                      <a:lnTo>
                        <a:pt x="94" y="25"/>
                      </a:lnTo>
                      <a:lnTo>
                        <a:pt x="77" y="23"/>
                      </a:lnTo>
                      <a:lnTo>
                        <a:pt x="41" y="14"/>
                      </a:lnTo>
                      <a:lnTo>
                        <a:pt x="9" y="15"/>
                      </a:lnTo>
                      <a:lnTo>
                        <a:pt x="0" y="14"/>
                      </a:ln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48" name="Freeform 269"/>
                <p:cNvSpPr>
                  <a:spLocks/>
                </p:cNvSpPr>
                <p:nvPr/>
              </p:nvSpPr>
              <p:spPr bwMode="auto">
                <a:xfrm>
                  <a:off x="5135" y="508"/>
                  <a:ext cx="33" cy="6"/>
                </a:xfrm>
                <a:custGeom>
                  <a:avLst/>
                  <a:gdLst>
                    <a:gd name="T0" fmla="*/ 0 w 131"/>
                    <a:gd name="T1" fmla="*/ 0 h 19"/>
                    <a:gd name="T2" fmla="*/ 0 w 131"/>
                    <a:gd name="T3" fmla="*/ 0 h 19"/>
                    <a:gd name="T4" fmla="*/ 0 w 131"/>
                    <a:gd name="T5" fmla="*/ 0 h 19"/>
                    <a:gd name="T6" fmla="*/ 0 w 131"/>
                    <a:gd name="T7" fmla="*/ 0 h 19"/>
                    <a:gd name="T8" fmla="*/ 0 w 131"/>
                    <a:gd name="T9" fmla="*/ 0 h 19"/>
                    <a:gd name="T10" fmla="*/ 0 w 131"/>
                    <a:gd name="T11" fmla="*/ 0 h 19"/>
                    <a:gd name="T12" fmla="*/ 0 w 131"/>
                    <a:gd name="T13" fmla="*/ 0 h 19"/>
                    <a:gd name="T14" fmla="*/ 0 w 131"/>
                    <a:gd name="T15" fmla="*/ 0 h 19"/>
                    <a:gd name="T16" fmla="*/ 0 w 131"/>
                    <a:gd name="T17" fmla="*/ 0 h 19"/>
                    <a:gd name="T18" fmla="*/ 0 w 131"/>
                    <a:gd name="T19" fmla="*/ 0 h 19"/>
                    <a:gd name="T20" fmla="*/ 0 w 131"/>
                    <a:gd name="T21" fmla="*/ 0 h 19"/>
                    <a:gd name="T22" fmla="*/ 0 w 131"/>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
                    <a:gd name="T37" fmla="*/ 0 h 19"/>
                    <a:gd name="T38" fmla="*/ 131 w 131"/>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 h="19">
                      <a:moveTo>
                        <a:pt x="3" y="11"/>
                      </a:moveTo>
                      <a:lnTo>
                        <a:pt x="34" y="0"/>
                      </a:lnTo>
                      <a:lnTo>
                        <a:pt x="69" y="1"/>
                      </a:lnTo>
                      <a:lnTo>
                        <a:pt x="98" y="5"/>
                      </a:lnTo>
                      <a:lnTo>
                        <a:pt x="127" y="4"/>
                      </a:lnTo>
                      <a:lnTo>
                        <a:pt x="131" y="13"/>
                      </a:lnTo>
                      <a:lnTo>
                        <a:pt x="62" y="17"/>
                      </a:lnTo>
                      <a:lnTo>
                        <a:pt x="34" y="14"/>
                      </a:lnTo>
                      <a:lnTo>
                        <a:pt x="8" y="19"/>
                      </a:lnTo>
                      <a:lnTo>
                        <a:pt x="0" y="17"/>
                      </a:lnTo>
                      <a:lnTo>
                        <a:pt x="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49" name="Freeform 270"/>
                <p:cNvSpPr>
                  <a:spLocks/>
                </p:cNvSpPr>
                <p:nvPr/>
              </p:nvSpPr>
              <p:spPr bwMode="auto">
                <a:xfrm>
                  <a:off x="5097" y="514"/>
                  <a:ext cx="17" cy="8"/>
                </a:xfrm>
                <a:custGeom>
                  <a:avLst/>
                  <a:gdLst>
                    <a:gd name="T0" fmla="*/ 0 w 67"/>
                    <a:gd name="T1" fmla="*/ 0 h 24"/>
                    <a:gd name="T2" fmla="*/ 0 w 67"/>
                    <a:gd name="T3" fmla="*/ 0 h 24"/>
                    <a:gd name="T4" fmla="*/ 0 w 67"/>
                    <a:gd name="T5" fmla="*/ 0 h 24"/>
                    <a:gd name="T6" fmla="*/ 0 w 67"/>
                    <a:gd name="T7" fmla="*/ 0 h 24"/>
                    <a:gd name="T8" fmla="*/ 0 w 67"/>
                    <a:gd name="T9" fmla="*/ 0 h 24"/>
                    <a:gd name="T10" fmla="*/ 0 w 67"/>
                    <a:gd name="T11" fmla="*/ 0 h 24"/>
                    <a:gd name="T12" fmla="*/ 0 w 67"/>
                    <a:gd name="T13" fmla="*/ 0 h 24"/>
                    <a:gd name="T14" fmla="*/ 0 w 67"/>
                    <a:gd name="T15" fmla="*/ 0 h 24"/>
                    <a:gd name="T16" fmla="*/ 0 w 67"/>
                    <a:gd name="T17" fmla="*/ 0 h 24"/>
                    <a:gd name="T18" fmla="*/ 0 w 67"/>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24"/>
                    <a:gd name="T32" fmla="*/ 67 w 67"/>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24">
                      <a:moveTo>
                        <a:pt x="5" y="13"/>
                      </a:moveTo>
                      <a:lnTo>
                        <a:pt x="14" y="0"/>
                      </a:lnTo>
                      <a:lnTo>
                        <a:pt x="61" y="0"/>
                      </a:lnTo>
                      <a:lnTo>
                        <a:pt x="67" y="4"/>
                      </a:lnTo>
                      <a:lnTo>
                        <a:pt x="62" y="9"/>
                      </a:lnTo>
                      <a:lnTo>
                        <a:pt x="29" y="24"/>
                      </a:lnTo>
                      <a:lnTo>
                        <a:pt x="6" y="22"/>
                      </a:lnTo>
                      <a:lnTo>
                        <a:pt x="0" y="18"/>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50" name="Freeform 271"/>
                <p:cNvSpPr>
                  <a:spLocks/>
                </p:cNvSpPr>
                <p:nvPr/>
              </p:nvSpPr>
              <p:spPr bwMode="auto">
                <a:xfrm>
                  <a:off x="5089" y="497"/>
                  <a:ext cx="24" cy="10"/>
                </a:xfrm>
                <a:custGeom>
                  <a:avLst/>
                  <a:gdLst>
                    <a:gd name="T0" fmla="*/ 0 w 98"/>
                    <a:gd name="T1" fmla="*/ 0 h 32"/>
                    <a:gd name="T2" fmla="*/ 0 w 98"/>
                    <a:gd name="T3" fmla="*/ 0 h 32"/>
                    <a:gd name="T4" fmla="*/ 0 w 98"/>
                    <a:gd name="T5" fmla="*/ 0 h 32"/>
                    <a:gd name="T6" fmla="*/ 0 w 98"/>
                    <a:gd name="T7" fmla="*/ 0 h 32"/>
                    <a:gd name="T8" fmla="*/ 0 w 98"/>
                    <a:gd name="T9" fmla="*/ 0 h 32"/>
                    <a:gd name="T10" fmla="*/ 0 w 98"/>
                    <a:gd name="T11" fmla="*/ 0 h 32"/>
                    <a:gd name="T12" fmla="*/ 0 w 98"/>
                    <a:gd name="T13" fmla="*/ 0 h 32"/>
                    <a:gd name="T14" fmla="*/ 0 w 98"/>
                    <a:gd name="T15" fmla="*/ 0 h 32"/>
                    <a:gd name="T16" fmla="*/ 0 w 98"/>
                    <a:gd name="T17" fmla="*/ 0 h 32"/>
                    <a:gd name="T18" fmla="*/ 0 w 98"/>
                    <a:gd name="T19" fmla="*/ 0 h 32"/>
                    <a:gd name="T20" fmla="*/ 0 w 98"/>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32"/>
                    <a:gd name="T35" fmla="*/ 98 w 98"/>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32">
                      <a:moveTo>
                        <a:pt x="3" y="24"/>
                      </a:moveTo>
                      <a:lnTo>
                        <a:pt x="15" y="14"/>
                      </a:lnTo>
                      <a:lnTo>
                        <a:pt x="92" y="0"/>
                      </a:lnTo>
                      <a:lnTo>
                        <a:pt x="98" y="4"/>
                      </a:lnTo>
                      <a:lnTo>
                        <a:pt x="93" y="10"/>
                      </a:lnTo>
                      <a:lnTo>
                        <a:pt x="24" y="25"/>
                      </a:lnTo>
                      <a:lnTo>
                        <a:pt x="13" y="32"/>
                      </a:lnTo>
                      <a:lnTo>
                        <a:pt x="3" y="32"/>
                      </a:lnTo>
                      <a:lnTo>
                        <a:pt x="0" y="28"/>
                      </a:lnTo>
                      <a:lnTo>
                        <a:pt x="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51" name="Freeform 272"/>
                <p:cNvSpPr>
                  <a:spLocks/>
                </p:cNvSpPr>
                <p:nvPr/>
              </p:nvSpPr>
              <p:spPr bwMode="auto">
                <a:xfrm>
                  <a:off x="5093" y="425"/>
                  <a:ext cx="75" cy="41"/>
                </a:xfrm>
                <a:custGeom>
                  <a:avLst/>
                  <a:gdLst>
                    <a:gd name="T0" fmla="*/ 0 w 297"/>
                    <a:gd name="T1" fmla="*/ 0 h 122"/>
                    <a:gd name="T2" fmla="*/ 0 w 297"/>
                    <a:gd name="T3" fmla="*/ 0 h 122"/>
                    <a:gd name="T4" fmla="*/ 0 w 297"/>
                    <a:gd name="T5" fmla="*/ 0 h 122"/>
                    <a:gd name="T6" fmla="*/ 0 w 297"/>
                    <a:gd name="T7" fmla="*/ 0 h 122"/>
                    <a:gd name="T8" fmla="*/ 0 w 297"/>
                    <a:gd name="T9" fmla="*/ 0 h 122"/>
                    <a:gd name="T10" fmla="*/ 0 w 297"/>
                    <a:gd name="T11" fmla="*/ 0 h 122"/>
                    <a:gd name="T12" fmla="*/ 0 w 297"/>
                    <a:gd name="T13" fmla="*/ 0 h 122"/>
                    <a:gd name="T14" fmla="*/ 0 w 297"/>
                    <a:gd name="T15" fmla="*/ 0 h 122"/>
                    <a:gd name="T16" fmla="*/ 0 w 297"/>
                    <a:gd name="T17" fmla="*/ 0 h 122"/>
                    <a:gd name="T18" fmla="*/ 0 w 297"/>
                    <a:gd name="T19" fmla="*/ 0 h 122"/>
                    <a:gd name="T20" fmla="*/ 0 w 297"/>
                    <a:gd name="T21" fmla="*/ 0 h 122"/>
                    <a:gd name="T22" fmla="*/ 0 w 297"/>
                    <a:gd name="T23" fmla="*/ 0 h 122"/>
                    <a:gd name="T24" fmla="*/ 0 w 297"/>
                    <a:gd name="T25" fmla="*/ 0 h 122"/>
                    <a:gd name="T26" fmla="*/ 0 w 297"/>
                    <a:gd name="T27" fmla="*/ 0 h 122"/>
                    <a:gd name="T28" fmla="*/ 0 w 297"/>
                    <a:gd name="T29" fmla="*/ 0 h 122"/>
                    <a:gd name="T30" fmla="*/ 0 w 297"/>
                    <a:gd name="T31" fmla="*/ 0 h 122"/>
                    <a:gd name="T32" fmla="*/ 0 w 297"/>
                    <a:gd name="T33" fmla="*/ 0 h 122"/>
                    <a:gd name="T34" fmla="*/ 0 w 297"/>
                    <a:gd name="T35" fmla="*/ 0 h 122"/>
                    <a:gd name="T36" fmla="*/ 0 w 297"/>
                    <a:gd name="T37" fmla="*/ 0 h 122"/>
                    <a:gd name="T38" fmla="*/ 0 w 297"/>
                    <a:gd name="T39" fmla="*/ 0 h 122"/>
                    <a:gd name="T40" fmla="*/ 0 w 297"/>
                    <a:gd name="T41" fmla="*/ 0 h 122"/>
                    <a:gd name="T42" fmla="*/ 0 w 297"/>
                    <a:gd name="T43" fmla="*/ 0 h 122"/>
                    <a:gd name="T44" fmla="*/ 0 w 297"/>
                    <a:gd name="T45" fmla="*/ 0 h 122"/>
                    <a:gd name="T46" fmla="*/ 0 w 297"/>
                    <a:gd name="T47" fmla="*/ 0 h 122"/>
                    <a:gd name="T48" fmla="*/ 0 w 297"/>
                    <a:gd name="T49" fmla="*/ 0 h 122"/>
                    <a:gd name="T50" fmla="*/ 0 w 297"/>
                    <a:gd name="T51" fmla="*/ 0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7"/>
                    <a:gd name="T79" fmla="*/ 0 h 122"/>
                    <a:gd name="T80" fmla="*/ 297 w 297"/>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7" h="122">
                      <a:moveTo>
                        <a:pt x="5" y="113"/>
                      </a:moveTo>
                      <a:lnTo>
                        <a:pt x="73" y="105"/>
                      </a:lnTo>
                      <a:lnTo>
                        <a:pt x="102" y="94"/>
                      </a:lnTo>
                      <a:lnTo>
                        <a:pt x="133" y="78"/>
                      </a:lnTo>
                      <a:lnTo>
                        <a:pt x="145" y="68"/>
                      </a:lnTo>
                      <a:lnTo>
                        <a:pt x="158" y="62"/>
                      </a:lnTo>
                      <a:lnTo>
                        <a:pt x="190" y="52"/>
                      </a:lnTo>
                      <a:lnTo>
                        <a:pt x="218" y="44"/>
                      </a:lnTo>
                      <a:lnTo>
                        <a:pt x="239" y="28"/>
                      </a:lnTo>
                      <a:lnTo>
                        <a:pt x="260" y="10"/>
                      </a:lnTo>
                      <a:lnTo>
                        <a:pt x="289" y="0"/>
                      </a:lnTo>
                      <a:lnTo>
                        <a:pt x="297" y="5"/>
                      </a:lnTo>
                      <a:lnTo>
                        <a:pt x="291" y="11"/>
                      </a:lnTo>
                      <a:lnTo>
                        <a:pt x="263" y="23"/>
                      </a:lnTo>
                      <a:lnTo>
                        <a:pt x="244" y="44"/>
                      </a:lnTo>
                      <a:lnTo>
                        <a:pt x="224" y="64"/>
                      </a:lnTo>
                      <a:lnTo>
                        <a:pt x="212" y="70"/>
                      </a:lnTo>
                      <a:lnTo>
                        <a:pt x="196" y="74"/>
                      </a:lnTo>
                      <a:lnTo>
                        <a:pt x="157" y="98"/>
                      </a:lnTo>
                      <a:lnTo>
                        <a:pt x="138" y="106"/>
                      </a:lnTo>
                      <a:lnTo>
                        <a:pt x="121" y="112"/>
                      </a:lnTo>
                      <a:lnTo>
                        <a:pt x="85" y="120"/>
                      </a:lnTo>
                      <a:lnTo>
                        <a:pt x="5" y="122"/>
                      </a:lnTo>
                      <a:lnTo>
                        <a:pt x="0" y="118"/>
                      </a:lnTo>
                      <a:lnTo>
                        <a:pt x="5"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52" name="Freeform 273"/>
                <p:cNvSpPr>
                  <a:spLocks/>
                </p:cNvSpPr>
                <p:nvPr/>
              </p:nvSpPr>
              <p:spPr bwMode="auto">
                <a:xfrm>
                  <a:off x="5184" y="453"/>
                  <a:ext cx="15" cy="7"/>
                </a:xfrm>
                <a:custGeom>
                  <a:avLst/>
                  <a:gdLst>
                    <a:gd name="T0" fmla="*/ 0 w 60"/>
                    <a:gd name="T1" fmla="*/ 0 h 21"/>
                    <a:gd name="T2" fmla="*/ 0 w 60"/>
                    <a:gd name="T3" fmla="*/ 0 h 21"/>
                    <a:gd name="T4" fmla="*/ 0 w 60"/>
                    <a:gd name="T5" fmla="*/ 0 h 21"/>
                    <a:gd name="T6" fmla="*/ 0 w 60"/>
                    <a:gd name="T7" fmla="*/ 0 h 21"/>
                    <a:gd name="T8" fmla="*/ 0 w 60"/>
                    <a:gd name="T9" fmla="*/ 0 h 21"/>
                    <a:gd name="T10" fmla="*/ 0 w 60"/>
                    <a:gd name="T11" fmla="*/ 0 h 21"/>
                    <a:gd name="T12" fmla="*/ 0 w 60"/>
                    <a:gd name="T13" fmla="*/ 0 h 21"/>
                    <a:gd name="T14" fmla="*/ 0 w 60"/>
                    <a:gd name="T15" fmla="*/ 0 h 21"/>
                    <a:gd name="T16" fmla="*/ 0 w 60"/>
                    <a:gd name="T17" fmla="*/ 0 h 21"/>
                    <a:gd name="T18" fmla="*/ 0 w 6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21"/>
                    <a:gd name="T32" fmla="*/ 60 w 6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21">
                      <a:moveTo>
                        <a:pt x="7" y="1"/>
                      </a:moveTo>
                      <a:lnTo>
                        <a:pt x="45" y="0"/>
                      </a:lnTo>
                      <a:lnTo>
                        <a:pt x="56" y="3"/>
                      </a:lnTo>
                      <a:lnTo>
                        <a:pt x="60" y="10"/>
                      </a:lnTo>
                      <a:lnTo>
                        <a:pt x="56" y="18"/>
                      </a:lnTo>
                      <a:lnTo>
                        <a:pt x="45" y="21"/>
                      </a:lnTo>
                      <a:lnTo>
                        <a:pt x="6" y="10"/>
                      </a:lnTo>
                      <a:lnTo>
                        <a:pt x="0" y="5"/>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53" name="Freeform 274"/>
                <p:cNvSpPr>
                  <a:spLocks/>
                </p:cNvSpPr>
                <p:nvPr/>
              </p:nvSpPr>
              <p:spPr bwMode="auto">
                <a:xfrm>
                  <a:off x="5184" y="466"/>
                  <a:ext cx="11" cy="6"/>
                </a:xfrm>
                <a:custGeom>
                  <a:avLst/>
                  <a:gdLst>
                    <a:gd name="T0" fmla="*/ 0 w 42"/>
                    <a:gd name="T1" fmla="*/ 0 h 19"/>
                    <a:gd name="T2" fmla="*/ 0 w 42"/>
                    <a:gd name="T3" fmla="*/ 0 h 19"/>
                    <a:gd name="T4" fmla="*/ 0 w 42"/>
                    <a:gd name="T5" fmla="*/ 0 h 19"/>
                    <a:gd name="T6" fmla="*/ 0 w 42"/>
                    <a:gd name="T7" fmla="*/ 0 h 19"/>
                    <a:gd name="T8" fmla="*/ 0 w 42"/>
                    <a:gd name="T9" fmla="*/ 0 h 19"/>
                    <a:gd name="T10" fmla="*/ 0 w 42"/>
                    <a:gd name="T11" fmla="*/ 0 h 19"/>
                    <a:gd name="T12" fmla="*/ 0 w 42"/>
                    <a:gd name="T13" fmla="*/ 0 h 19"/>
                    <a:gd name="T14" fmla="*/ 0 w 42"/>
                    <a:gd name="T15" fmla="*/ 0 h 19"/>
                    <a:gd name="T16" fmla="*/ 0 w 42"/>
                    <a:gd name="T17" fmla="*/ 0 h 19"/>
                    <a:gd name="T18" fmla="*/ 0 w 42"/>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9"/>
                    <a:gd name="T32" fmla="*/ 42 w 42"/>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9">
                      <a:moveTo>
                        <a:pt x="14" y="0"/>
                      </a:moveTo>
                      <a:lnTo>
                        <a:pt x="21" y="0"/>
                      </a:lnTo>
                      <a:lnTo>
                        <a:pt x="41" y="9"/>
                      </a:lnTo>
                      <a:lnTo>
                        <a:pt x="42" y="14"/>
                      </a:lnTo>
                      <a:lnTo>
                        <a:pt x="34" y="14"/>
                      </a:lnTo>
                      <a:lnTo>
                        <a:pt x="9" y="19"/>
                      </a:lnTo>
                      <a:lnTo>
                        <a:pt x="0" y="8"/>
                      </a:lnTo>
                      <a:lnTo>
                        <a:pt x="4" y="2"/>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54" name="Freeform 275"/>
                <p:cNvSpPr>
                  <a:spLocks/>
                </p:cNvSpPr>
                <p:nvPr/>
              </p:nvSpPr>
              <p:spPr bwMode="auto">
                <a:xfrm>
                  <a:off x="5214" y="472"/>
                  <a:ext cx="45" cy="16"/>
                </a:xfrm>
                <a:custGeom>
                  <a:avLst/>
                  <a:gdLst>
                    <a:gd name="T0" fmla="*/ 0 w 178"/>
                    <a:gd name="T1" fmla="*/ 0 h 49"/>
                    <a:gd name="T2" fmla="*/ 0 w 178"/>
                    <a:gd name="T3" fmla="*/ 0 h 49"/>
                    <a:gd name="T4" fmla="*/ 0 w 178"/>
                    <a:gd name="T5" fmla="*/ 0 h 49"/>
                    <a:gd name="T6" fmla="*/ 0 w 178"/>
                    <a:gd name="T7" fmla="*/ 0 h 49"/>
                    <a:gd name="T8" fmla="*/ 0 w 178"/>
                    <a:gd name="T9" fmla="*/ 0 h 49"/>
                    <a:gd name="T10" fmla="*/ 0 w 178"/>
                    <a:gd name="T11" fmla="*/ 0 h 49"/>
                    <a:gd name="T12" fmla="*/ 0 w 178"/>
                    <a:gd name="T13" fmla="*/ 0 h 49"/>
                    <a:gd name="T14" fmla="*/ 0 w 178"/>
                    <a:gd name="T15" fmla="*/ 0 h 49"/>
                    <a:gd name="T16" fmla="*/ 0 w 178"/>
                    <a:gd name="T17" fmla="*/ 0 h 49"/>
                    <a:gd name="T18" fmla="*/ 0 w 178"/>
                    <a:gd name="T19" fmla="*/ 0 h 49"/>
                    <a:gd name="T20" fmla="*/ 0 w 178"/>
                    <a:gd name="T21" fmla="*/ 0 h 49"/>
                    <a:gd name="T22" fmla="*/ 0 w 178"/>
                    <a:gd name="T23" fmla="*/ 0 h 49"/>
                    <a:gd name="T24" fmla="*/ 0 w 178"/>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49"/>
                    <a:gd name="T41" fmla="*/ 178 w 178"/>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49">
                      <a:moveTo>
                        <a:pt x="5" y="0"/>
                      </a:moveTo>
                      <a:lnTo>
                        <a:pt x="64" y="1"/>
                      </a:lnTo>
                      <a:lnTo>
                        <a:pt x="113" y="18"/>
                      </a:lnTo>
                      <a:lnTo>
                        <a:pt x="175" y="41"/>
                      </a:lnTo>
                      <a:lnTo>
                        <a:pt x="178" y="47"/>
                      </a:lnTo>
                      <a:lnTo>
                        <a:pt x="170" y="49"/>
                      </a:lnTo>
                      <a:lnTo>
                        <a:pt x="99" y="37"/>
                      </a:lnTo>
                      <a:lnTo>
                        <a:pt x="78" y="26"/>
                      </a:lnTo>
                      <a:lnTo>
                        <a:pt x="56" y="17"/>
                      </a:lnTo>
                      <a:lnTo>
                        <a:pt x="5" y="10"/>
                      </a:lnTo>
                      <a:lnTo>
                        <a:pt x="0" y="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55" name="Freeform 276"/>
                <p:cNvSpPr>
                  <a:spLocks/>
                </p:cNvSpPr>
                <p:nvPr/>
              </p:nvSpPr>
              <p:spPr bwMode="auto">
                <a:xfrm>
                  <a:off x="5244" y="489"/>
                  <a:ext cx="106" cy="98"/>
                </a:xfrm>
                <a:custGeom>
                  <a:avLst/>
                  <a:gdLst>
                    <a:gd name="T0" fmla="*/ 0 w 425"/>
                    <a:gd name="T1" fmla="*/ 0 h 294"/>
                    <a:gd name="T2" fmla="*/ 0 w 425"/>
                    <a:gd name="T3" fmla="*/ 0 h 294"/>
                    <a:gd name="T4" fmla="*/ 0 w 425"/>
                    <a:gd name="T5" fmla="*/ 0 h 294"/>
                    <a:gd name="T6" fmla="*/ 0 w 425"/>
                    <a:gd name="T7" fmla="*/ 0 h 294"/>
                    <a:gd name="T8" fmla="*/ 0 w 425"/>
                    <a:gd name="T9" fmla="*/ 0 h 294"/>
                    <a:gd name="T10" fmla="*/ 0 w 425"/>
                    <a:gd name="T11" fmla="*/ 0 h 294"/>
                    <a:gd name="T12" fmla="*/ 0 w 425"/>
                    <a:gd name="T13" fmla="*/ 0 h 294"/>
                    <a:gd name="T14" fmla="*/ 0 w 425"/>
                    <a:gd name="T15" fmla="*/ 0 h 294"/>
                    <a:gd name="T16" fmla="*/ 0 w 425"/>
                    <a:gd name="T17" fmla="*/ 0 h 294"/>
                    <a:gd name="T18" fmla="*/ 0 w 425"/>
                    <a:gd name="T19" fmla="*/ 0 h 294"/>
                    <a:gd name="T20" fmla="*/ 0 w 425"/>
                    <a:gd name="T21" fmla="*/ 0 h 294"/>
                    <a:gd name="T22" fmla="*/ 0 w 425"/>
                    <a:gd name="T23" fmla="*/ 0 h 294"/>
                    <a:gd name="T24" fmla="*/ 0 w 425"/>
                    <a:gd name="T25" fmla="*/ 0 h 294"/>
                    <a:gd name="T26" fmla="*/ 0 w 425"/>
                    <a:gd name="T27" fmla="*/ 0 h 294"/>
                    <a:gd name="T28" fmla="*/ 0 w 425"/>
                    <a:gd name="T29" fmla="*/ 0 h 294"/>
                    <a:gd name="T30" fmla="*/ 0 w 425"/>
                    <a:gd name="T31" fmla="*/ 0 h 294"/>
                    <a:gd name="T32" fmla="*/ 0 w 425"/>
                    <a:gd name="T33" fmla="*/ 0 h 294"/>
                    <a:gd name="T34" fmla="*/ 0 w 425"/>
                    <a:gd name="T35" fmla="*/ 0 h 294"/>
                    <a:gd name="T36" fmla="*/ 0 w 425"/>
                    <a:gd name="T37" fmla="*/ 0 h 294"/>
                    <a:gd name="T38" fmla="*/ 0 w 425"/>
                    <a:gd name="T39" fmla="*/ 0 h 294"/>
                    <a:gd name="T40" fmla="*/ 0 w 425"/>
                    <a:gd name="T41" fmla="*/ 0 h 294"/>
                    <a:gd name="T42" fmla="*/ 0 w 425"/>
                    <a:gd name="T43" fmla="*/ 0 h 294"/>
                    <a:gd name="T44" fmla="*/ 0 w 425"/>
                    <a:gd name="T45" fmla="*/ 0 h 294"/>
                    <a:gd name="T46" fmla="*/ 0 w 425"/>
                    <a:gd name="T47" fmla="*/ 0 h 294"/>
                    <a:gd name="T48" fmla="*/ 0 w 425"/>
                    <a:gd name="T49" fmla="*/ 0 h 294"/>
                    <a:gd name="T50" fmla="*/ 0 w 425"/>
                    <a:gd name="T51" fmla="*/ 0 h 294"/>
                    <a:gd name="T52" fmla="*/ 0 w 425"/>
                    <a:gd name="T53" fmla="*/ 0 h 294"/>
                    <a:gd name="T54" fmla="*/ 0 w 425"/>
                    <a:gd name="T55" fmla="*/ 0 h 294"/>
                    <a:gd name="T56" fmla="*/ 0 w 425"/>
                    <a:gd name="T57" fmla="*/ 0 h 294"/>
                    <a:gd name="T58" fmla="*/ 0 w 425"/>
                    <a:gd name="T59" fmla="*/ 0 h 294"/>
                    <a:gd name="T60" fmla="*/ 0 w 425"/>
                    <a:gd name="T61" fmla="*/ 0 h 294"/>
                    <a:gd name="T62" fmla="*/ 0 w 425"/>
                    <a:gd name="T63" fmla="*/ 0 h 294"/>
                    <a:gd name="T64" fmla="*/ 0 w 425"/>
                    <a:gd name="T65" fmla="*/ 0 h 294"/>
                    <a:gd name="T66" fmla="*/ 0 w 425"/>
                    <a:gd name="T67" fmla="*/ 0 h 294"/>
                    <a:gd name="T68" fmla="*/ 0 w 425"/>
                    <a:gd name="T69" fmla="*/ 0 h 294"/>
                    <a:gd name="T70" fmla="*/ 0 w 425"/>
                    <a:gd name="T71" fmla="*/ 0 h 294"/>
                    <a:gd name="T72" fmla="*/ 0 w 425"/>
                    <a:gd name="T73" fmla="*/ 0 h 2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5"/>
                    <a:gd name="T112" fmla="*/ 0 h 294"/>
                    <a:gd name="T113" fmla="*/ 425 w 425"/>
                    <a:gd name="T114" fmla="*/ 294 h 2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5" h="294">
                      <a:moveTo>
                        <a:pt x="7" y="0"/>
                      </a:moveTo>
                      <a:lnTo>
                        <a:pt x="133" y="1"/>
                      </a:lnTo>
                      <a:lnTo>
                        <a:pt x="172" y="16"/>
                      </a:lnTo>
                      <a:lnTo>
                        <a:pt x="205" y="34"/>
                      </a:lnTo>
                      <a:lnTo>
                        <a:pt x="219" y="44"/>
                      </a:lnTo>
                      <a:lnTo>
                        <a:pt x="234" y="54"/>
                      </a:lnTo>
                      <a:lnTo>
                        <a:pt x="250" y="66"/>
                      </a:lnTo>
                      <a:lnTo>
                        <a:pt x="266" y="78"/>
                      </a:lnTo>
                      <a:lnTo>
                        <a:pt x="275" y="99"/>
                      </a:lnTo>
                      <a:lnTo>
                        <a:pt x="294" y="122"/>
                      </a:lnTo>
                      <a:lnTo>
                        <a:pt x="320" y="142"/>
                      </a:lnTo>
                      <a:lnTo>
                        <a:pt x="350" y="176"/>
                      </a:lnTo>
                      <a:lnTo>
                        <a:pt x="371" y="210"/>
                      </a:lnTo>
                      <a:lnTo>
                        <a:pt x="393" y="243"/>
                      </a:lnTo>
                      <a:lnTo>
                        <a:pt x="407" y="260"/>
                      </a:lnTo>
                      <a:lnTo>
                        <a:pt x="423" y="278"/>
                      </a:lnTo>
                      <a:lnTo>
                        <a:pt x="425" y="287"/>
                      </a:lnTo>
                      <a:lnTo>
                        <a:pt x="420" y="294"/>
                      </a:lnTo>
                      <a:lnTo>
                        <a:pt x="399" y="291"/>
                      </a:lnTo>
                      <a:lnTo>
                        <a:pt x="370" y="256"/>
                      </a:lnTo>
                      <a:lnTo>
                        <a:pt x="350" y="223"/>
                      </a:lnTo>
                      <a:lnTo>
                        <a:pt x="330" y="190"/>
                      </a:lnTo>
                      <a:lnTo>
                        <a:pt x="316" y="172"/>
                      </a:lnTo>
                      <a:lnTo>
                        <a:pt x="300" y="154"/>
                      </a:lnTo>
                      <a:lnTo>
                        <a:pt x="251" y="104"/>
                      </a:lnTo>
                      <a:lnTo>
                        <a:pt x="243" y="90"/>
                      </a:lnTo>
                      <a:lnTo>
                        <a:pt x="215" y="68"/>
                      </a:lnTo>
                      <a:lnTo>
                        <a:pt x="203" y="58"/>
                      </a:lnTo>
                      <a:lnTo>
                        <a:pt x="190" y="50"/>
                      </a:lnTo>
                      <a:lnTo>
                        <a:pt x="177" y="41"/>
                      </a:lnTo>
                      <a:lnTo>
                        <a:pt x="164" y="34"/>
                      </a:lnTo>
                      <a:lnTo>
                        <a:pt x="128" y="20"/>
                      </a:lnTo>
                      <a:lnTo>
                        <a:pt x="68" y="14"/>
                      </a:lnTo>
                      <a:lnTo>
                        <a:pt x="7" y="9"/>
                      </a:lnTo>
                      <a:lnTo>
                        <a:pt x="0" y="5"/>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56" name="Freeform 277"/>
                <p:cNvSpPr>
                  <a:spLocks/>
                </p:cNvSpPr>
                <p:nvPr/>
              </p:nvSpPr>
              <p:spPr bwMode="auto">
                <a:xfrm>
                  <a:off x="4863" y="413"/>
                  <a:ext cx="99" cy="114"/>
                </a:xfrm>
                <a:custGeom>
                  <a:avLst/>
                  <a:gdLst>
                    <a:gd name="T0" fmla="*/ 0 w 398"/>
                    <a:gd name="T1" fmla="*/ 0 h 344"/>
                    <a:gd name="T2" fmla="*/ 0 w 398"/>
                    <a:gd name="T3" fmla="*/ 0 h 344"/>
                    <a:gd name="T4" fmla="*/ 0 w 398"/>
                    <a:gd name="T5" fmla="*/ 0 h 344"/>
                    <a:gd name="T6" fmla="*/ 0 w 398"/>
                    <a:gd name="T7" fmla="*/ 0 h 344"/>
                    <a:gd name="T8" fmla="*/ 0 w 398"/>
                    <a:gd name="T9" fmla="*/ 0 h 344"/>
                    <a:gd name="T10" fmla="*/ 0 w 398"/>
                    <a:gd name="T11" fmla="*/ 0 h 344"/>
                    <a:gd name="T12" fmla="*/ 0 w 398"/>
                    <a:gd name="T13" fmla="*/ 0 h 344"/>
                    <a:gd name="T14" fmla="*/ 0 w 398"/>
                    <a:gd name="T15" fmla="*/ 0 h 344"/>
                    <a:gd name="T16" fmla="*/ 0 w 398"/>
                    <a:gd name="T17" fmla="*/ 0 h 344"/>
                    <a:gd name="T18" fmla="*/ 0 w 398"/>
                    <a:gd name="T19" fmla="*/ 0 h 344"/>
                    <a:gd name="T20" fmla="*/ 0 w 398"/>
                    <a:gd name="T21" fmla="*/ 0 h 344"/>
                    <a:gd name="T22" fmla="*/ 0 w 398"/>
                    <a:gd name="T23" fmla="*/ 0 h 344"/>
                    <a:gd name="T24" fmla="*/ 0 w 398"/>
                    <a:gd name="T25" fmla="*/ 0 h 344"/>
                    <a:gd name="T26" fmla="*/ 0 w 398"/>
                    <a:gd name="T27" fmla="*/ 0 h 344"/>
                    <a:gd name="T28" fmla="*/ 0 w 398"/>
                    <a:gd name="T29" fmla="*/ 0 h 344"/>
                    <a:gd name="T30" fmla="*/ 0 w 398"/>
                    <a:gd name="T31" fmla="*/ 0 h 344"/>
                    <a:gd name="T32" fmla="*/ 0 w 398"/>
                    <a:gd name="T33" fmla="*/ 0 h 344"/>
                    <a:gd name="T34" fmla="*/ 0 w 398"/>
                    <a:gd name="T35" fmla="*/ 0 h 344"/>
                    <a:gd name="T36" fmla="*/ 0 w 398"/>
                    <a:gd name="T37" fmla="*/ 0 h 344"/>
                    <a:gd name="T38" fmla="*/ 0 w 398"/>
                    <a:gd name="T39" fmla="*/ 0 h 344"/>
                    <a:gd name="T40" fmla="*/ 0 w 398"/>
                    <a:gd name="T41" fmla="*/ 0 h 344"/>
                    <a:gd name="T42" fmla="*/ 0 w 398"/>
                    <a:gd name="T43" fmla="*/ 0 h 344"/>
                    <a:gd name="T44" fmla="*/ 0 w 398"/>
                    <a:gd name="T45" fmla="*/ 0 h 344"/>
                    <a:gd name="T46" fmla="*/ 0 w 398"/>
                    <a:gd name="T47" fmla="*/ 0 h 344"/>
                    <a:gd name="T48" fmla="*/ 0 w 398"/>
                    <a:gd name="T49" fmla="*/ 0 h 344"/>
                    <a:gd name="T50" fmla="*/ 0 w 398"/>
                    <a:gd name="T51" fmla="*/ 0 h 344"/>
                    <a:gd name="T52" fmla="*/ 0 w 398"/>
                    <a:gd name="T53" fmla="*/ 0 h 344"/>
                    <a:gd name="T54" fmla="*/ 0 w 398"/>
                    <a:gd name="T55" fmla="*/ 0 h 344"/>
                    <a:gd name="T56" fmla="*/ 0 w 398"/>
                    <a:gd name="T57" fmla="*/ 0 h 344"/>
                    <a:gd name="T58" fmla="*/ 0 w 398"/>
                    <a:gd name="T59" fmla="*/ 0 h 344"/>
                    <a:gd name="T60" fmla="*/ 0 w 398"/>
                    <a:gd name="T61" fmla="*/ 0 h 344"/>
                    <a:gd name="T62" fmla="*/ 0 w 398"/>
                    <a:gd name="T63" fmla="*/ 0 h 344"/>
                    <a:gd name="T64" fmla="*/ 0 w 398"/>
                    <a:gd name="T65" fmla="*/ 0 h 344"/>
                    <a:gd name="T66" fmla="*/ 0 w 398"/>
                    <a:gd name="T67" fmla="*/ 0 h 344"/>
                    <a:gd name="T68" fmla="*/ 0 w 398"/>
                    <a:gd name="T69" fmla="*/ 0 h 344"/>
                    <a:gd name="T70" fmla="*/ 0 w 398"/>
                    <a:gd name="T71" fmla="*/ 0 h 344"/>
                    <a:gd name="T72" fmla="*/ 0 w 398"/>
                    <a:gd name="T73" fmla="*/ 0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8"/>
                    <a:gd name="T112" fmla="*/ 0 h 344"/>
                    <a:gd name="T113" fmla="*/ 398 w 398"/>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8" h="344">
                      <a:moveTo>
                        <a:pt x="391" y="31"/>
                      </a:moveTo>
                      <a:lnTo>
                        <a:pt x="350" y="22"/>
                      </a:lnTo>
                      <a:lnTo>
                        <a:pt x="307" y="17"/>
                      </a:lnTo>
                      <a:lnTo>
                        <a:pt x="265" y="22"/>
                      </a:lnTo>
                      <a:lnTo>
                        <a:pt x="208" y="46"/>
                      </a:lnTo>
                      <a:lnTo>
                        <a:pt x="198" y="50"/>
                      </a:lnTo>
                      <a:lnTo>
                        <a:pt x="145" y="62"/>
                      </a:lnTo>
                      <a:lnTo>
                        <a:pt x="117" y="74"/>
                      </a:lnTo>
                      <a:lnTo>
                        <a:pt x="87" y="100"/>
                      </a:lnTo>
                      <a:lnTo>
                        <a:pt x="66" y="133"/>
                      </a:lnTo>
                      <a:lnTo>
                        <a:pt x="67" y="156"/>
                      </a:lnTo>
                      <a:lnTo>
                        <a:pt x="64" y="178"/>
                      </a:lnTo>
                      <a:lnTo>
                        <a:pt x="55" y="200"/>
                      </a:lnTo>
                      <a:lnTo>
                        <a:pt x="20" y="234"/>
                      </a:lnTo>
                      <a:lnTo>
                        <a:pt x="20" y="259"/>
                      </a:lnTo>
                      <a:lnTo>
                        <a:pt x="30" y="287"/>
                      </a:lnTo>
                      <a:lnTo>
                        <a:pt x="35" y="317"/>
                      </a:lnTo>
                      <a:lnTo>
                        <a:pt x="82" y="325"/>
                      </a:lnTo>
                      <a:lnTo>
                        <a:pt x="129" y="317"/>
                      </a:lnTo>
                      <a:lnTo>
                        <a:pt x="155" y="304"/>
                      </a:lnTo>
                      <a:lnTo>
                        <a:pt x="175" y="288"/>
                      </a:lnTo>
                      <a:lnTo>
                        <a:pt x="196" y="273"/>
                      </a:lnTo>
                      <a:lnTo>
                        <a:pt x="216" y="258"/>
                      </a:lnTo>
                      <a:lnTo>
                        <a:pt x="238" y="235"/>
                      </a:lnTo>
                      <a:lnTo>
                        <a:pt x="229" y="213"/>
                      </a:lnTo>
                      <a:lnTo>
                        <a:pt x="221" y="191"/>
                      </a:lnTo>
                      <a:lnTo>
                        <a:pt x="228" y="173"/>
                      </a:lnTo>
                      <a:lnTo>
                        <a:pt x="237" y="160"/>
                      </a:lnTo>
                      <a:lnTo>
                        <a:pt x="252" y="149"/>
                      </a:lnTo>
                      <a:lnTo>
                        <a:pt x="268" y="139"/>
                      </a:lnTo>
                      <a:lnTo>
                        <a:pt x="286" y="130"/>
                      </a:lnTo>
                      <a:lnTo>
                        <a:pt x="306" y="122"/>
                      </a:lnTo>
                      <a:lnTo>
                        <a:pt x="347" y="100"/>
                      </a:lnTo>
                      <a:lnTo>
                        <a:pt x="354" y="107"/>
                      </a:lnTo>
                      <a:lnTo>
                        <a:pt x="338" y="118"/>
                      </a:lnTo>
                      <a:lnTo>
                        <a:pt x="322" y="127"/>
                      </a:lnTo>
                      <a:lnTo>
                        <a:pt x="293" y="144"/>
                      </a:lnTo>
                      <a:lnTo>
                        <a:pt x="272" y="164"/>
                      </a:lnTo>
                      <a:lnTo>
                        <a:pt x="260" y="192"/>
                      </a:lnTo>
                      <a:lnTo>
                        <a:pt x="264" y="235"/>
                      </a:lnTo>
                      <a:lnTo>
                        <a:pt x="254" y="257"/>
                      </a:lnTo>
                      <a:lnTo>
                        <a:pt x="245" y="266"/>
                      </a:lnTo>
                      <a:lnTo>
                        <a:pt x="232" y="273"/>
                      </a:lnTo>
                      <a:lnTo>
                        <a:pt x="200" y="307"/>
                      </a:lnTo>
                      <a:lnTo>
                        <a:pt x="172" y="322"/>
                      </a:lnTo>
                      <a:lnTo>
                        <a:pt x="139" y="333"/>
                      </a:lnTo>
                      <a:lnTo>
                        <a:pt x="108" y="342"/>
                      </a:lnTo>
                      <a:lnTo>
                        <a:pt x="79" y="344"/>
                      </a:lnTo>
                      <a:lnTo>
                        <a:pt x="20" y="332"/>
                      </a:lnTo>
                      <a:lnTo>
                        <a:pt x="14" y="327"/>
                      </a:lnTo>
                      <a:lnTo>
                        <a:pt x="0" y="288"/>
                      </a:lnTo>
                      <a:lnTo>
                        <a:pt x="3" y="229"/>
                      </a:lnTo>
                      <a:lnTo>
                        <a:pt x="20" y="212"/>
                      </a:lnTo>
                      <a:lnTo>
                        <a:pt x="39" y="194"/>
                      </a:lnTo>
                      <a:lnTo>
                        <a:pt x="44" y="158"/>
                      </a:lnTo>
                      <a:lnTo>
                        <a:pt x="46" y="129"/>
                      </a:lnTo>
                      <a:lnTo>
                        <a:pt x="58" y="110"/>
                      </a:lnTo>
                      <a:lnTo>
                        <a:pt x="72" y="94"/>
                      </a:lnTo>
                      <a:lnTo>
                        <a:pt x="89" y="80"/>
                      </a:lnTo>
                      <a:lnTo>
                        <a:pt x="109" y="66"/>
                      </a:lnTo>
                      <a:lnTo>
                        <a:pt x="121" y="57"/>
                      </a:lnTo>
                      <a:lnTo>
                        <a:pt x="137" y="50"/>
                      </a:lnTo>
                      <a:lnTo>
                        <a:pt x="165" y="40"/>
                      </a:lnTo>
                      <a:lnTo>
                        <a:pt x="196" y="37"/>
                      </a:lnTo>
                      <a:lnTo>
                        <a:pt x="201" y="36"/>
                      </a:lnTo>
                      <a:lnTo>
                        <a:pt x="230" y="22"/>
                      </a:lnTo>
                      <a:lnTo>
                        <a:pt x="260" y="11"/>
                      </a:lnTo>
                      <a:lnTo>
                        <a:pt x="310" y="0"/>
                      </a:lnTo>
                      <a:lnTo>
                        <a:pt x="361" y="2"/>
                      </a:lnTo>
                      <a:lnTo>
                        <a:pt x="377" y="13"/>
                      </a:lnTo>
                      <a:lnTo>
                        <a:pt x="394" y="22"/>
                      </a:lnTo>
                      <a:lnTo>
                        <a:pt x="398" y="28"/>
                      </a:lnTo>
                      <a:lnTo>
                        <a:pt x="39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57" name="Freeform 278"/>
                <p:cNvSpPr>
                  <a:spLocks/>
                </p:cNvSpPr>
                <p:nvPr/>
              </p:nvSpPr>
              <p:spPr bwMode="auto">
                <a:xfrm>
                  <a:off x="4955" y="444"/>
                  <a:ext cx="39" cy="59"/>
                </a:xfrm>
                <a:custGeom>
                  <a:avLst/>
                  <a:gdLst>
                    <a:gd name="T0" fmla="*/ 0 w 158"/>
                    <a:gd name="T1" fmla="*/ 0 h 179"/>
                    <a:gd name="T2" fmla="*/ 0 w 158"/>
                    <a:gd name="T3" fmla="*/ 0 h 179"/>
                    <a:gd name="T4" fmla="*/ 0 w 158"/>
                    <a:gd name="T5" fmla="*/ 0 h 179"/>
                    <a:gd name="T6" fmla="*/ 0 w 158"/>
                    <a:gd name="T7" fmla="*/ 0 h 179"/>
                    <a:gd name="T8" fmla="*/ 0 w 158"/>
                    <a:gd name="T9" fmla="*/ 0 h 179"/>
                    <a:gd name="T10" fmla="*/ 0 w 158"/>
                    <a:gd name="T11" fmla="*/ 0 h 179"/>
                    <a:gd name="T12" fmla="*/ 0 w 158"/>
                    <a:gd name="T13" fmla="*/ 0 h 179"/>
                    <a:gd name="T14" fmla="*/ 0 w 158"/>
                    <a:gd name="T15" fmla="*/ 0 h 179"/>
                    <a:gd name="T16" fmla="*/ 0 w 158"/>
                    <a:gd name="T17" fmla="*/ 0 h 179"/>
                    <a:gd name="T18" fmla="*/ 0 w 158"/>
                    <a:gd name="T19" fmla="*/ 0 h 179"/>
                    <a:gd name="T20" fmla="*/ 0 w 158"/>
                    <a:gd name="T21" fmla="*/ 0 h 179"/>
                    <a:gd name="T22" fmla="*/ 0 w 158"/>
                    <a:gd name="T23" fmla="*/ 0 h 179"/>
                    <a:gd name="T24" fmla="*/ 0 w 158"/>
                    <a:gd name="T25" fmla="*/ 0 h 179"/>
                    <a:gd name="T26" fmla="*/ 0 w 158"/>
                    <a:gd name="T27" fmla="*/ 0 h 179"/>
                    <a:gd name="T28" fmla="*/ 0 w 158"/>
                    <a:gd name="T29" fmla="*/ 0 h 179"/>
                    <a:gd name="T30" fmla="*/ 0 w 158"/>
                    <a:gd name="T31" fmla="*/ 0 h 179"/>
                    <a:gd name="T32" fmla="*/ 0 w 158"/>
                    <a:gd name="T33" fmla="*/ 0 h 179"/>
                    <a:gd name="T34" fmla="*/ 0 w 158"/>
                    <a:gd name="T35" fmla="*/ 0 h 179"/>
                    <a:gd name="T36" fmla="*/ 0 w 158"/>
                    <a:gd name="T37" fmla="*/ 0 h 179"/>
                    <a:gd name="T38" fmla="*/ 0 w 158"/>
                    <a:gd name="T39" fmla="*/ 0 h 179"/>
                    <a:gd name="T40" fmla="*/ 0 w 158"/>
                    <a:gd name="T41" fmla="*/ 0 h 179"/>
                    <a:gd name="T42" fmla="*/ 0 w 158"/>
                    <a:gd name="T43" fmla="*/ 0 h 179"/>
                    <a:gd name="T44" fmla="*/ 0 w 158"/>
                    <a:gd name="T45" fmla="*/ 0 h 179"/>
                    <a:gd name="T46" fmla="*/ 0 w 158"/>
                    <a:gd name="T47" fmla="*/ 0 h 179"/>
                    <a:gd name="T48" fmla="*/ 0 w 158"/>
                    <a:gd name="T49" fmla="*/ 0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8"/>
                    <a:gd name="T76" fmla="*/ 0 h 179"/>
                    <a:gd name="T77" fmla="*/ 158 w 158"/>
                    <a:gd name="T78" fmla="*/ 179 h 1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8" h="179">
                      <a:moveTo>
                        <a:pt x="5" y="0"/>
                      </a:moveTo>
                      <a:lnTo>
                        <a:pt x="37" y="0"/>
                      </a:lnTo>
                      <a:lnTo>
                        <a:pt x="42" y="5"/>
                      </a:lnTo>
                      <a:lnTo>
                        <a:pt x="37" y="33"/>
                      </a:lnTo>
                      <a:lnTo>
                        <a:pt x="27" y="58"/>
                      </a:lnTo>
                      <a:lnTo>
                        <a:pt x="25" y="81"/>
                      </a:lnTo>
                      <a:lnTo>
                        <a:pt x="30" y="91"/>
                      </a:lnTo>
                      <a:lnTo>
                        <a:pt x="41" y="101"/>
                      </a:lnTo>
                      <a:lnTo>
                        <a:pt x="102" y="110"/>
                      </a:lnTo>
                      <a:lnTo>
                        <a:pt x="143" y="130"/>
                      </a:lnTo>
                      <a:lnTo>
                        <a:pt x="158" y="168"/>
                      </a:lnTo>
                      <a:lnTo>
                        <a:pt x="154" y="175"/>
                      </a:lnTo>
                      <a:lnTo>
                        <a:pt x="144" y="179"/>
                      </a:lnTo>
                      <a:lnTo>
                        <a:pt x="130" y="168"/>
                      </a:lnTo>
                      <a:lnTo>
                        <a:pt x="122" y="145"/>
                      </a:lnTo>
                      <a:lnTo>
                        <a:pt x="111" y="138"/>
                      </a:lnTo>
                      <a:lnTo>
                        <a:pt x="97" y="133"/>
                      </a:lnTo>
                      <a:lnTo>
                        <a:pt x="25" y="121"/>
                      </a:lnTo>
                      <a:lnTo>
                        <a:pt x="6" y="98"/>
                      </a:lnTo>
                      <a:lnTo>
                        <a:pt x="10" y="71"/>
                      </a:lnTo>
                      <a:lnTo>
                        <a:pt x="30" y="9"/>
                      </a:lnTo>
                      <a:lnTo>
                        <a:pt x="5" y="9"/>
                      </a:lnTo>
                      <a:lnTo>
                        <a:pt x="0" y="5"/>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58" name="Freeform 279"/>
                <p:cNvSpPr>
                  <a:spLocks/>
                </p:cNvSpPr>
                <p:nvPr/>
              </p:nvSpPr>
              <p:spPr bwMode="auto">
                <a:xfrm>
                  <a:off x="4901" y="517"/>
                  <a:ext cx="90" cy="64"/>
                </a:xfrm>
                <a:custGeom>
                  <a:avLst/>
                  <a:gdLst>
                    <a:gd name="T0" fmla="*/ 0 w 360"/>
                    <a:gd name="T1" fmla="*/ 0 h 192"/>
                    <a:gd name="T2" fmla="*/ 0 w 360"/>
                    <a:gd name="T3" fmla="*/ 0 h 192"/>
                    <a:gd name="T4" fmla="*/ 0 w 360"/>
                    <a:gd name="T5" fmla="*/ 0 h 192"/>
                    <a:gd name="T6" fmla="*/ 0 w 360"/>
                    <a:gd name="T7" fmla="*/ 0 h 192"/>
                    <a:gd name="T8" fmla="*/ 0 w 360"/>
                    <a:gd name="T9" fmla="*/ 0 h 192"/>
                    <a:gd name="T10" fmla="*/ 0 w 360"/>
                    <a:gd name="T11" fmla="*/ 0 h 192"/>
                    <a:gd name="T12" fmla="*/ 0 w 360"/>
                    <a:gd name="T13" fmla="*/ 0 h 192"/>
                    <a:gd name="T14" fmla="*/ 0 w 360"/>
                    <a:gd name="T15" fmla="*/ 0 h 192"/>
                    <a:gd name="T16" fmla="*/ 0 w 360"/>
                    <a:gd name="T17" fmla="*/ 0 h 192"/>
                    <a:gd name="T18" fmla="*/ 0 w 360"/>
                    <a:gd name="T19" fmla="*/ 0 h 192"/>
                    <a:gd name="T20" fmla="*/ 0 w 360"/>
                    <a:gd name="T21" fmla="*/ 0 h 192"/>
                    <a:gd name="T22" fmla="*/ 0 w 360"/>
                    <a:gd name="T23" fmla="*/ 0 h 192"/>
                    <a:gd name="T24" fmla="*/ 0 w 360"/>
                    <a:gd name="T25" fmla="*/ 0 h 192"/>
                    <a:gd name="T26" fmla="*/ 0 w 360"/>
                    <a:gd name="T27" fmla="*/ 0 h 192"/>
                    <a:gd name="T28" fmla="*/ 0 w 360"/>
                    <a:gd name="T29" fmla="*/ 0 h 192"/>
                    <a:gd name="T30" fmla="*/ 0 w 360"/>
                    <a:gd name="T31" fmla="*/ 0 h 192"/>
                    <a:gd name="T32" fmla="*/ 0 w 360"/>
                    <a:gd name="T33" fmla="*/ 0 h 192"/>
                    <a:gd name="T34" fmla="*/ 0 w 360"/>
                    <a:gd name="T35" fmla="*/ 0 h 192"/>
                    <a:gd name="T36" fmla="*/ 0 w 360"/>
                    <a:gd name="T37" fmla="*/ 0 h 192"/>
                    <a:gd name="T38" fmla="*/ 0 w 360"/>
                    <a:gd name="T39" fmla="*/ 0 h 192"/>
                    <a:gd name="T40" fmla="*/ 0 w 360"/>
                    <a:gd name="T41" fmla="*/ 0 h 192"/>
                    <a:gd name="T42" fmla="*/ 0 w 360"/>
                    <a:gd name="T43" fmla="*/ 0 h 192"/>
                    <a:gd name="T44" fmla="*/ 0 w 360"/>
                    <a:gd name="T45" fmla="*/ 0 h 192"/>
                    <a:gd name="T46" fmla="*/ 0 w 360"/>
                    <a:gd name="T47" fmla="*/ 0 h 192"/>
                    <a:gd name="T48" fmla="*/ 0 w 360"/>
                    <a:gd name="T49" fmla="*/ 0 h 192"/>
                    <a:gd name="T50" fmla="*/ 0 w 360"/>
                    <a:gd name="T51" fmla="*/ 0 h 192"/>
                    <a:gd name="T52" fmla="*/ 0 w 360"/>
                    <a:gd name="T53" fmla="*/ 0 h 192"/>
                    <a:gd name="T54" fmla="*/ 0 w 360"/>
                    <a:gd name="T55" fmla="*/ 0 h 192"/>
                    <a:gd name="T56" fmla="*/ 0 w 360"/>
                    <a:gd name="T57" fmla="*/ 0 h 192"/>
                    <a:gd name="T58" fmla="*/ 0 w 360"/>
                    <a:gd name="T59" fmla="*/ 0 h 192"/>
                    <a:gd name="T60" fmla="*/ 0 w 360"/>
                    <a:gd name="T61" fmla="*/ 0 h 192"/>
                    <a:gd name="T62" fmla="*/ 0 w 360"/>
                    <a:gd name="T63" fmla="*/ 0 h 192"/>
                    <a:gd name="T64" fmla="*/ 0 w 360"/>
                    <a:gd name="T65" fmla="*/ 0 h 192"/>
                    <a:gd name="T66" fmla="*/ 0 w 360"/>
                    <a:gd name="T67" fmla="*/ 0 h 192"/>
                    <a:gd name="T68" fmla="*/ 0 w 360"/>
                    <a:gd name="T69" fmla="*/ 0 h 192"/>
                    <a:gd name="T70" fmla="*/ 0 w 360"/>
                    <a:gd name="T71" fmla="*/ 0 h 192"/>
                    <a:gd name="T72" fmla="*/ 0 w 360"/>
                    <a:gd name="T73" fmla="*/ 0 h 192"/>
                    <a:gd name="T74" fmla="*/ 0 w 360"/>
                    <a:gd name="T75" fmla="*/ 0 h 192"/>
                    <a:gd name="T76" fmla="*/ 0 w 360"/>
                    <a:gd name="T77" fmla="*/ 0 h 1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0"/>
                    <a:gd name="T118" fmla="*/ 0 h 192"/>
                    <a:gd name="T119" fmla="*/ 360 w 360"/>
                    <a:gd name="T120" fmla="*/ 192 h 1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0" h="192">
                      <a:moveTo>
                        <a:pt x="10" y="52"/>
                      </a:moveTo>
                      <a:lnTo>
                        <a:pt x="24" y="80"/>
                      </a:lnTo>
                      <a:lnTo>
                        <a:pt x="41" y="104"/>
                      </a:lnTo>
                      <a:lnTo>
                        <a:pt x="62" y="125"/>
                      </a:lnTo>
                      <a:lnTo>
                        <a:pt x="75" y="135"/>
                      </a:lnTo>
                      <a:lnTo>
                        <a:pt x="93" y="144"/>
                      </a:lnTo>
                      <a:lnTo>
                        <a:pt x="122" y="160"/>
                      </a:lnTo>
                      <a:lnTo>
                        <a:pt x="151" y="173"/>
                      </a:lnTo>
                      <a:lnTo>
                        <a:pt x="180" y="179"/>
                      </a:lnTo>
                      <a:lnTo>
                        <a:pt x="210" y="169"/>
                      </a:lnTo>
                      <a:lnTo>
                        <a:pt x="226" y="157"/>
                      </a:lnTo>
                      <a:lnTo>
                        <a:pt x="241" y="146"/>
                      </a:lnTo>
                      <a:lnTo>
                        <a:pt x="259" y="135"/>
                      </a:lnTo>
                      <a:lnTo>
                        <a:pt x="277" y="124"/>
                      </a:lnTo>
                      <a:lnTo>
                        <a:pt x="295" y="114"/>
                      </a:lnTo>
                      <a:lnTo>
                        <a:pt x="333" y="54"/>
                      </a:lnTo>
                      <a:lnTo>
                        <a:pt x="348" y="0"/>
                      </a:lnTo>
                      <a:lnTo>
                        <a:pt x="360" y="0"/>
                      </a:lnTo>
                      <a:lnTo>
                        <a:pt x="356" y="60"/>
                      </a:lnTo>
                      <a:lnTo>
                        <a:pt x="336" y="93"/>
                      </a:lnTo>
                      <a:lnTo>
                        <a:pt x="324" y="108"/>
                      </a:lnTo>
                      <a:lnTo>
                        <a:pt x="308" y="124"/>
                      </a:lnTo>
                      <a:lnTo>
                        <a:pt x="289" y="136"/>
                      </a:lnTo>
                      <a:lnTo>
                        <a:pt x="272" y="147"/>
                      </a:lnTo>
                      <a:lnTo>
                        <a:pt x="255" y="158"/>
                      </a:lnTo>
                      <a:lnTo>
                        <a:pt x="240" y="168"/>
                      </a:lnTo>
                      <a:lnTo>
                        <a:pt x="224" y="181"/>
                      </a:lnTo>
                      <a:lnTo>
                        <a:pt x="207" y="189"/>
                      </a:lnTo>
                      <a:lnTo>
                        <a:pt x="190" y="192"/>
                      </a:lnTo>
                      <a:lnTo>
                        <a:pt x="155" y="186"/>
                      </a:lnTo>
                      <a:lnTo>
                        <a:pt x="121" y="170"/>
                      </a:lnTo>
                      <a:lnTo>
                        <a:pt x="102" y="161"/>
                      </a:lnTo>
                      <a:lnTo>
                        <a:pt x="85" y="152"/>
                      </a:lnTo>
                      <a:lnTo>
                        <a:pt x="54" y="132"/>
                      </a:lnTo>
                      <a:lnTo>
                        <a:pt x="32" y="110"/>
                      </a:lnTo>
                      <a:lnTo>
                        <a:pt x="0" y="55"/>
                      </a:lnTo>
                      <a:lnTo>
                        <a:pt x="2" y="49"/>
                      </a:lnTo>
                      <a:lnTo>
                        <a:pt x="1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59" name="Freeform 280"/>
                <p:cNvSpPr>
                  <a:spLocks/>
                </p:cNvSpPr>
                <p:nvPr/>
              </p:nvSpPr>
              <p:spPr bwMode="auto">
                <a:xfrm>
                  <a:off x="4914" y="567"/>
                  <a:ext cx="35" cy="131"/>
                </a:xfrm>
                <a:custGeom>
                  <a:avLst/>
                  <a:gdLst>
                    <a:gd name="T0" fmla="*/ 0 w 142"/>
                    <a:gd name="T1" fmla="*/ 0 h 392"/>
                    <a:gd name="T2" fmla="*/ 0 w 142"/>
                    <a:gd name="T3" fmla="*/ 0 h 392"/>
                    <a:gd name="T4" fmla="*/ 0 w 142"/>
                    <a:gd name="T5" fmla="*/ 0 h 392"/>
                    <a:gd name="T6" fmla="*/ 0 w 142"/>
                    <a:gd name="T7" fmla="*/ 0 h 392"/>
                    <a:gd name="T8" fmla="*/ 0 w 142"/>
                    <a:gd name="T9" fmla="*/ 0 h 392"/>
                    <a:gd name="T10" fmla="*/ 0 w 142"/>
                    <a:gd name="T11" fmla="*/ 0 h 392"/>
                    <a:gd name="T12" fmla="*/ 0 w 142"/>
                    <a:gd name="T13" fmla="*/ 0 h 392"/>
                    <a:gd name="T14" fmla="*/ 0 w 142"/>
                    <a:gd name="T15" fmla="*/ 0 h 392"/>
                    <a:gd name="T16" fmla="*/ 0 w 142"/>
                    <a:gd name="T17" fmla="*/ 0 h 392"/>
                    <a:gd name="T18" fmla="*/ 0 w 142"/>
                    <a:gd name="T19" fmla="*/ 0 h 392"/>
                    <a:gd name="T20" fmla="*/ 0 w 142"/>
                    <a:gd name="T21" fmla="*/ 0 h 392"/>
                    <a:gd name="T22" fmla="*/ 0 w 142"/>
                    <a:gd name="T23" fmla="*/ 0 h 392"/>
                    <a:gd name="T24" fmla="*/ 0 w 142"/>
                    <a:gd name="T25" fmla="*/ 0 h 392"/>
                    <a:gd name="T26" fmla="*/ 0 w 142"/>
                    <a:gd name="T27" fmla="*/ 0 h 392"/>
                    <a:gd name="T28" fmla="*/ 0 w 142"/>
                    <a:gd name="T29" fmla="*/ 0 h 392"/>
                    <a:gd name="T30" fmla="*/ 0 w 142"/>
                    <a:gd name="T31" fmla="*/ 0 h 392"/>
                    <a:gd name="T32" fmla="*/ 0 w 142"/>
                    <a:gd name="T33" fmla="*/ 0 h 392"/>
                    <a:gd name="T34" fmla="*/ 0 w 142"/>
                    <a:gd name="T35" fmla="*/ 0 h 392"/>
                    <a:gd name="T36" fmla="*/ 0 w 142"/>
                    <a:gd name="T37" fmla="*/ 0 h 392"/>
                    <a:gd name="T38" fmla="*/ 0 w 142"/>
                    <a:gd name="T39" fmla="*/ 0 h 392"/>
                    <a:gd name="T40" fmla="*/ 0 w 142"/>
                    <a:gd name="T41" fmla="*/ 0 h 392"/>
                    <a:gd name="T42" fmla="*/ 0 w 142"/>
                    <a:gd name="T43" fmla="*/ 0 h 3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2"/>
                    <a:gd name="T67" fmla="*/ 0 h 392"/>
                    <a:gd name="T68" fmla="*/ 142 w 142"/>
                    <a:gd name="T69" fmla="*/ 392 h 3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2" h="392">
                      <a:moveTo>
                        <a:pt x="11" y="1"/>
                      </a:moveTo>
                      <a:lnTo>
                        <a:pt x="73" y="101"/>
                      </a:lnTo>
                      <a:lnTo>
                        <a:pt x="79" y="118"/>
                      </a:lnTo>
                      <a:lnTo>
                        <a:pt x="92" y="134"/>
                      </a:lnTo>
                      <a:lnTo>
                        <a:pt x="102" y="155"/>
                      </a:lnTo>
                      <a:lnTo>
                        <a:pt x="120" y="227"/>
                      </a:lnTo>
                      <a:lnTo>
                        <a:pt x="128" y="308"/>
                      </a:lnTo>
                      <a:lnTo>
                        <a:pt x="129" y="346"/>
                      </a:lnTo>
                      <a:lnTo>
                        <a:pt x="142" y="386"/>
                      </a:lnTo>
                      <a:lnTo>
                        <a:pt x="138" y="392"/>
                      </a:lnTo>
                      <a:lnTo>
                        <a:pt x="130" y="389"/>
                      </a:lnTo>
                      <a:lnTo>
                        <a:pt x="110" y="311"/>
                      </a:lnTo>
                      <a:lnTo>
                        <a:pt x="97" y="231"/>
                      </a:lnTo>
                      <a:lnTo>
                        <a:pt x="80" y="160"/>
                      </a:lnTo>
                      <a:lnTo>
                        <a:pt x="67" y="144"/>
                      </a:lnTo>
                      <a:lnTo>
                        <a:pt x="44" y="102"/>
                      </a:lnTo>
                      <a:lnTo>
                        <a:pt x="32" y="52"/>
                      </a:lnTo>
                      <a:lnTo>
                        <a:pt x="19" y="30"/>
                      </a:lnTo>
                      <a:lnTo>
                        <a:pt x="0" y="6"/>
                      </a:lnTo>
                      <a:lnTo>
                        <a:pt x="1" y="0"/>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60" name="Freeform 281"/>
                <p:cNvSpPr>
                  <a:spLocks/>
                </p:cNvSpPr>
                <p:nvPr/>
              </p:nvSpPr>
              <p:spPr bwMode="auto">
                <a:xfrm>
                  <a:off x="4958" y="552"/>
                  <a:ext cx="33" cy="126"/>
                </a:xfrm>
                <a:custGeom>
                  <a:avLst/>
                  <a:gdLst>
                    <a:gd name="T0" fmla="*/ 0 w 134"/>
                    <a:gd name="T1" fmla="*/ 0 h 376"/>
                    <a:gd name="T2" fmla="*/ 0 w 134"/>
                    <a:gd name="T3" fmla="*/ 0 h 376"/>
                    <a:gd name="T4" fmla="*/ 0 w 134"/>
                    <a:gd name="T5" fmla="*/ 0 h 376"/>
                    <a:gd name="T6" fmla="*/ 0 w 134"/>
                    <a:gd name="T7" fmla="*/ 0 h 376"/>
                    <a:gd name="T8" fmla="*/ 0 w 134"/>
                    <a:gd name="T9" fmla="*/ 0 h 376"/>
                    <a:gd name="T10" fmla="*/ 0 w 134"/>
                    <a:gd name="T11" fmla="*/ 0 h 376"/>
                    <a:gd name="T12" fmla="*/ 0 w 134"/>
                    <a:gd name="T13" fmla="*/ 0 h 376"/>
                    <a:gd name="T14" fmla="*/ 0 w 134"/>
                    <a:gd name="T15" fmla="*/ 0 h 376"/>
                    <a:gd name="T16" fmla="*/ 0 w 134"/>
                    <a:gd name="T17" fmla="*/ 0 h 376"/>
                    <a:gd name="T18" fmla="*/ 0 w 134"/>
                    <a:gd name="T19" fmla="*/ 0 h 376"/>
                    <a:gd name="T20" fmla="*/ 0 w 134"/>
                    <a:gd name="T21" fmla="*/ 0 h 376"/>
                    <a:gd name="T22" fmla="*/ 0 w 134"/>
                    <a:gd name="T23" fmla="*/ 0 h 376"/>
                    <a:gd name="T24" fmla="*/ 0 w 134"/>
                    <a:gd name="T25" fmla="*/ 0 h 376"/>
                    <a:gd name="T26" fmla="*/ 0 w 134"/>
                    <a:gd name="T27" fmla="*/ 0 h 376"/>
                    <a:gd name="T28" fmla="*/ 0 w 134"/>
                    <a:gd name="T29" fmla="*/ 0 h 376"/>
                    <a:gd name="T30" fmla="*/ 0 w 134"/>
                    <a:gd name="T31" fmla="*/ 0 h 376"/>
                    <a:gd name="T32" fmla="*/ 0 w 134"/>
                    <a:gd name="T33" fmla="*/ 0 h 376"/>
                    <a:gd name="T34" fmla="*/ 0 w 134"/>
                    <a:gd name="T35" fmla="*/ 0 h 376"/>
                    <a:gd name="T36" fmla="*/ 0 w 134"/>
                    <a:gd name="T37" fmla="*/ 0 h 376"/>
                    <a:gd name="T38" fmla="*/ 0 w 134"/>
                    <a:gd name="T39" fmla="*/ 0 h 376"/>
                    <a:gd name="T40" fmla="*/ 0 w 134"/>
                    <a:gd name="T41" fmla="*/ 0 h 376"/>
                    <a:gd name="T42" fmla="*/ 0 w 134"/>
                    <a:gd name="T43" fmla="*/ 0 h 376"/>
                    <a:gd name="T44" fmla="*/ 0 w 134"/>
                    <a:gd name="T45" fmla="*/ 0 h 376"/>
                    <a:gd name="T46" fmla="*/ 0 w 134"/>
                    <a:gd name="T47" fmla="*/ 0 h 376"/>
                    <a:gd name="T48" fmla="*/ 0 w 134"/>
                    <a:gd name="T49" fmla="*/ 0 h 376"/>
                    <a:gd name="T50" fmla="*/ 0 w 134"/>
                    <a:gd name="T51" fmla="*/ 0 h 376"/>
                    <a:gd name="T52" fmla="*/ 0 w 134"/>
                    <a:gd name="T53" fmla="*/ 0 h 376"/>
                    <a:gd name="T54" fmla="*/ 0 w 134"/>
                    <a:gd name="T55" fmla="*/ 0 h 376"/>
                    <a:gd name="T56" fmla="*/ 0 w 134"/>
                    <a:gd name="T57" fmla="*/ 0 h 376"/>
                    <a:gd name="T58" fmla="*/ 0 w 134"/>
                    <a:gd name="T59" fmla="*/ 0 h 376"/>
                    <a:gd name="T60" fmla="*/ 0 w 134"/>
                    <a:gd name="T61" fmla="*/ 0 h 376"/>
                    <a:gd name="T62" fmla="*/ 0 w 134"/>
                    <a:gd name="T63" fmla="*/ 0 h 3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376"/>
                    <a:gd name="T98" fmla="*/ 134 w 134"/>
                    <a:gd name="T99" fmla="*/ 376 h 3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376">
                      <a:moveTo>
                        <a:pt x="98" y="2"/>
                      </a:moveTo>
                      <a:lnTo>
                        <a:pt x="134" y="63"/>
                      </a:lnTo>
                      <a:lnTo>
                        <a:pt x="126" y="89"/>
                      </a:lnTo>
                      <a:lnTo>
                        <a:pt x="107" y="115"/>
                      </a:lnTo>
                      <a:lnTo>
                        <a:pt x="97" y="151"/>
                      </a:lnTo>
                      <a:lnTo>
                        <a:pt x="123" y="217"/>
                      </a:lnTo>
                      <a:lnTo>
                        <a:pt x="123" y="249"/>
                      </a:lnTo>
                      <a:lnTo>
                        <a:pt x="116" y="265"/>
                      </a:lnTo>
                      <a:lnTo>
                        <a:pt x="106" y="281"/>
                      </a:lnTo>
                      <a:lnTo>
                        <a:pt x="91" y="293"/>
                      </a:lnTo>
                      <a:lnTo>
                        <a:pt x="78" y="304"/>
                      </a:lnTo>
                      <a:lnTo>
                        <a:pt x="54" y="325"/>
                      </a:lnTo>
                      <a:lnTo>
                        <a:pt x="31" y="347"/>
                      </a:lnTo>
                      <a:lnTo>
                        <a:pt x="10" y="374"/>
                      </a:lnTo>
                      <a:lnTo>
                        <a:pt x="2" y="376"/>
                      </a:lnTo>
                      <a:lnTo>
                        <a:pt x="0" y="369"/>
                      </a:lnTo>
                      <a:lnTo>
                        <a:pt x="30" y="312"/>
                      </a:lnTo>
                      <a:lnTo>
                        <a:pt x="46" y="286"/>
                      </a:lnTo>
                      <a:lnTo>
                        <a:pt x="57" y="274"/>
                      </a:lnTo>
                      <a:lnTo>
                        <a:pt x="71" y="261"/>
                      </a:lnTo>
                      <a:lnTo>
                        <a:pt x="86" y="235"/>
                      </a:lnTo>
                      <a:lnTo>
                        <a:pt x="87" y="210"/>
                      </a:lnTo>
                      <a:lnTo>
                        <a:pt x="79" y="185"/>
                      </a:lnTo>
                      <a:lnTo>
                        <a:pt x="67" y="158"/>
                      </a:lnTo>
                      <a:lnTo>
                        <a:pt x="69" y="133"/>
                      </a:lnTo>
                      <a:lnTo>
                        <a:pt x="78" y="108"/>
                      </a:lnTo>
                      <a:lnTo>
                        <a:pt x="106" y="63"/>
                      </a:lnTo>
                      <a:lnTo>
                        <a:pt x="101" y="33"/>
                      </a:lnTo>
                      <a:lnTo>
                        <a:pt x="86" y="6"/>
                      </a:lnTo>
                      <a:lnTo>
                        <a:pt x="90" y="0"/>
                      </a:lnTo>
                      <a:lnTo>
                        <a:pt x="9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61" name="Freeform 282"/>
                <p:cNvSpPr>
                  <a:spLocks/>
                </p:cNvSpPr>
                <p:nvPr/>
              </p:nvSpPr>
              <p:spPr bwMode="auto">
                <a:xfrm>
                  <a:off x="4947" y="615"/>
                  <a:ext cx="34" cy="26"/>
                </a:xfrm>
                <a:custGeom>
                  <a:avLst/>
                  <a:gdLst>
                    <a:gd name="T0" fmla="*/ 0 w 136"/>
                    <a:gd name="T1" fmla="*/ 0 h 76"/>
                    <a:gd name="T2" fmla="*/ 0 w 136"/>
                    <a:gd name="T3" fmla="*/ 0 h 76"/>
                    <a:gd name="T4" fmla="*/ 0 w 136"/>
                    <a:gd name="T5" fmla="*/ 0 h 76"/>
                    <a:gd name="T6" fmla="*/ 0 w 136"/>
                    <a:gd name="T7" fmla="*/ 0 h 76"/>
                    <a:gd name="T8" fmla="*/ 0 w 136"/>
                    <a:gd name="T9" fmla="*/ 0 h 76"/>
                    <a:gd name="T10" fmla="*/ 0 w 136"/>
                    <a:gd name="T11" fmla="*/ 0 h 76"/>
                    <a:gd name="T12" fmla="*/ 0 w 136"/>
                    <a:gd name="T13" fmla="*/ 0 h 76"/>
                    <a:gd name="T14" fmla="*/ 0 w 136"/>
                    <a:gd name="T15" fmla="*/ 0 h 76"/>
                    <a:gd name="T16" fmla="*/ 0 w 136"/>
                    <a:gd name="T17" fmla="*/ 0 h 76"/>
                    <a:gd name="T18" fmla="*/ 0 w 136"/>
                    <a:gd name="T19" fmla="*/ 0 h 76"/>
                    <a:gd name="T20" fmla="*/ 0 w 136"/>
                    <a:gd name="T21" fmla="*/ 0 h 76"/>
                    <a:gd name="T22" fmla="*/ 0 w 136"/>
                    <a:gd name="T23" fmla="*/ 0 h 76"/>
                    <a:gd name="T24" fmla="*/ 0 w 136"/>
                    <a:gd name="T25" fmla="*/ 0 h 76"/>
                    <a:gd name="T26" fmla="*/ 0 w 136"/>
                    <a:gd name="T27" fmla="*/ 0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76"/>
                    <a:gd name="T44" fmla="*/ 136 w 136"/>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76">
                      <a:moveTo>
                        <a:pt x="8" y="63"/>
                      </a:moveTo>
                      <a:lnTo>
                        <a:pt x="53" y="58"/>
                      </a:lnTo>
                      <a:lnTo>
                        <a:pt x="72" y="46"/>
                      </a:lnTo>
                      <a:lnTo>
                        <a:pt x="89" y="30"/>
                      </a:lnTo>
                      <a:lnTo>
                        <a:pt x="124" y="0"/>
                      </a:lnTo>
                      <a:lnTo>
                        <a:pt x="136" y="1"/>
                      </a:lnTo>
                      <a:lnTo>
                        <a:pt x="126" y="52"/>
                      </a:lnTo>
                      <a:lnTo>
                        <a:pt x="113" y="61"/>
                      </a:lnTo>
                      <a:lnTo>
                        <a:pt x="100" y="68"/>
                      </a:lnTo>
                      <a:lnTo>
                        <a:pt x="70" y="76"/>
                      </a:lnTo>
                      <a:lnTo>
                        <a:pt x="5" y="71"/>
                      </a:lnTo>
                      <a:lnTo>
                        <a:pt x="0" y="66"/>
                      </a:lnTo>
                      <a:lnTo>
                        <a:pt x="8"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62" name="Freeform 283"/>
                <p:cNvSpPr>
                  <a:spLocks/>
                </p:cNvSpPr>
                <p:nvPr/>
              </p:nvSpPr>
              <p:spPr bwMode="auto">
                <a:xfrm>
                  <a:off x="5006" y="517"/>
                  <a:ext cx="30" cy="11"/>
                </a:xfrm>
                <a:custGeom>
                  <a:avLst/>
                  <a:gdLst>
                    <a:gd name="T0" fmla="*/ 0 w 120"/>
                    <a:gd name="T1" fmla="*/ 0 h 33"/>
                    <a:gd name="T2" fmla="*/ 0 w 120"/>
                    <a:gd name="T3" fmla="*/ 0 h 33"/>
                    <a:gd name="T4" fmla="*/ 0 w 120"/>
                    <a:gd name="T5" fmla="*/ 0 h 33"/>
                    <a:gd name="T6" fmla="*/ 0 w 120"/>
                    <a:gd name="T7" fmla="*/ 0 h 33"/>
                    <a:gd name="T8" fmla="*/ 0 w 120"/>
                    <a:gd name="T9" fmla="*/ 0 h 33"/>
                    <a:gd name="T10" fmla="*/ 0 w 120"/>
                    <a:gd name="T11" fmla="*/ 0 h 33"/>
                    <a:gd name="T12" fmla="*/ 0 w 120"/>
                    <a:gd name="T13" fmla="*/ 0 h 33"/>
                    <a:gd name="T14" fmla="*/ 0 w 120"/>
                    <a:gd name="T15" fmla="*/ 0 h 33"/>
                    <a:gd name="T16" fmla="*/ 0 w 120"/>
                    <a:gd name="T17" fmla="*/ 0 h 33"/>
                    <a:gd name="T18" fmla="*/ 0 w 120"/>
                    <a:gd name="T19" fmla="*/ 0 h 33"/>
                    <a:gd name="T20" fmla="*/ 0 w 120"/>
                    <a:gd name="T21" fmla="*/ 0 h 33"/>
                    <a:gd name="T22" fmla="*/ 0 w 120"/>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33"/>
                    <a:gd name="T38" fmla="*/ 120 w 120"/>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33">
                      <a:moveTo>
                        <a:pt x="7" y="0"/>
                      </a:moveTo>
                      <a:lnTo>
                        <a:pt x="105" y="9"/>
                      </a:lnTo>
                      <a:lnTo>
                        <a:pt x="116" y="13"/>
                      </a:lnTo>
                      <a:lnTo>
                        <a:pt x="120" y="21"/>
                      </a:lnTo>
                      <a:lnTo>
                        <a:pt x="116" y="30"/>
                      </a:lnTo>
                      <a:lnTo>
                        <a:pt x="105" y="33"/>
                      </a:lnTo>
                      <a:lnTo>
                        <a:pt x="55" y="22"/>
                      </a:lnTo>
                      <a:lnTo>
                        <a:pt x="32" y="14"/>
                      </a:lnTo>
                      <a:lnTo>
                        <a:pt x="6" y="8"/>
                      </a:lnTo>
                      <a:lnTo>
                        <a:pt x="0" y="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63" name="Freeform 284"/>
                <p:cNvSpPr>
                  <a:spLocks/>
                </p:cNvSpPr>
                <p:nvPr/>
              </p:nvSpPr>
              <p:spPr bwMode="auto">
                <a:xfrm>
                  <a:off x="5040" y="519"/>
                  <a:ext cx="21" cy="39"/>
                </a:xfrm>
                <a:custGeom>
                  <a:avLst/>
                  <a:gdLst>
                    <a:gd name="T0" fmla="*/ 0 w 86"/>
                    <a:gd name="T1" fmla="*/ 0 h 117"/>
                    <a:gd name="T2" fmla="*/ 0 w 86"/>
                    <a:gd name="T3" fmla="*/ 0 h 117"/>
                    <a:gd name="T4" fmla="*/ 0 w 86"/>
                    <a:gd name="T5" fmla="*/ 0 h 117"/>
                    <a:gd name="T6" fmla="*/ 0 w 86"/>
                    <a:gd name="T7" fmla="*/ 0 h 117"/>
                    <a:gd name="T8" fmla="*/ 0 w 86"/>
                    <a:gd name="T9" fmla="*/ 0 h 117"/>
                    <a:gd name="T10" fmla="*/ 0 w 86"/>
                    <a:gd name="T11" fmla="*/ 0 h 117"/>
                    <a:gd name="T12" fmla="*/ 0 w 86"/>
                    <a:gd name="T13" fmla="*/ 0 h 117"/>
                    <a:gd name="T14" fmla="*/ 0 w 86"/>
                    <a:gd name="T15" fmla="*/ 0 h 117"/>
                    <a:gd name="T16" fmla="*/ 0 w 86"/>
                    <a:gd name="T17" fmla="*/ 0 h 117"/>
                    <a:gd name="T18" fmla="*/ 0 w 86"/>
                    <a:gd name="T19" fmla="*/ 0 h 117"/>
                    <a:gd name="T20" fmla="*/ 0 w 86"/>
                    <a:gd name="T21" fmla="*/ 0 h 117"/>
                    <a:gd name="T22" fmla="*/ 0 w 86"/>
                    <a:gd name="T23" fmla="*/ 0 h 117"/>
                    <a:gd name="T24" fmla="*/ 0 w 86"/>
                    <a:gd name="T25" fmla="*/ 0 h 117"/>
                    <a:gd name="T26" fmla="*/ 0 w 86"/>
                    <a:gd name="T27" fmla="*/ 0 h 117"/>
                    <a:gd name="T28" fmla="*/ 0 w 86"/>
                    <a:gd name="T29" fmla="*/ 0 h 1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117"/>
                    <a:gd name="T47" fmla="*/ 86 w 86"/>
                    <a:gd name="T48" fmla="*/ 117 h 1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117">
                      <a:moveTo>
                        <a:pt x="18" y="0"/>
                      </a:moveTo>
                      <a:lnTo>
                        <a:pt x="52" y="11"/>
                      </a:lnTo>
                      <a:lnTo>
                        <a:pt x="74" y="37"/>
                      </a:lnTo>
                      <a:lnTo>
                        <a:pt x="86" y="69"/>
                      </a:lnTo>
                      <a:lnTo>
                        <a:pt x="81" y="117"/>
                      </a:lnTo>
                      <a:lnTo>
                        <a:pt x="69" y="117"/>
                      </a:lnTo>
                      <a:lnTo>
                        <a:pt x="64" y="72"/>
                      </a:lnTo>
                      <a:lnTo>
                        <a:pt x="57" y="46"/>
                      </a:lnTo>
                      <a:lnTo>
                        <a:pt x="52" y="36"/>
                      </a:lnTo>
                      <a:lnTo>
                        <a:pt x="41" y="27"/>
                      </a:lnTo>
                      <a:lnTo>
                        <a:pt x="9" y="22"/>
                      </a:lnTo>
                      <a:lnTo>
                        <a:pt x="0" y="7"/>
                      </a:lnTo>
                      <a:lnTo>
                        <a:pt x="6"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64" name="Freeform 285"/>
                <p:cNvSpPr>
                  <a:spLocks/>
                </p:cNvSpPr>
                <p:nvPr/>
              </p:nvSpPr>
              <p:spPr bwMode="auto">
                <a:xfrm>
                  <a:off x="5031" y="536"/>
                  <a:ext cx="12" cy="50"/>
                </a:xfrm>
                <a:custGeom>
                  <a:avLst/>
                  <a:gdLst>
                    <a:gd name="T0" fmla="*/ 0 w 47"/>
                    <a:gd name="T1" fmla="*/ 0 h 152"/>
                    <a:gd name="T2" fmla="*/ 0 w 47"/>
                    <a:gd name="T3" fmla="*/ 0 h 152"/>
                    <a:gd name="T4" fmla="*/ 0 w 47"/>
                    <a:gd name="T5" fmla="*/ 0 h 152"/>
                    <a:gd name="T6" fmla="*/ 0 w 47"/>
                    <a:gd name="T7" fmla="*/ 0 h 152"/>
                    <a:gd name="T8" fmla="*/ 0 w 47"/>
                    <a:gd name="T9" fmla="*/ 0 h 152"/>
                    <a:gd name="T10" fmla="*/ 0 w 47"/>
                    <a:gd name="T11" fmla="*/ 0 h 152"/>
                    <a:gd name="T12" fmla="*/ 0 w 47"/>
                    <a:gd name="T13" fmla="*/ 0 h 152"/>
                    <a:gd name="T14" fmla="*/ 0 w 47"/>
                    <a:gd name="T15" fmla="*/ 0 h 152"/>
                    <a:gd name="T16" fmla="*/ 0 w 47"/>
                    <a:gd name="T17" fmla="*/ 0 h 152"/>
                    <a:gd name="T18" fmla="*/ 0 w 47"/>
                    <a:gd name="T19" fmla="*/ 0 h 152"/>
                    <a:gd name="T20" fmla="*/ 0 w 47"/>
                    <a:gd name="T21" fmla="*/ 0 h 152"/>
                    <a:gd name="T22" fmla="*/ 0 w 47"/>
                    <a:gd name="T23" fmla="*/ 0 h 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152"/>
                    <a:gd name="T38" fmla="*/ 47 w 47"/>
                    <a:gd name="T39" fmla="*/ 152 h 1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152">
                      <a:moveTo>
                        <a:pt x="9" y="1"/>
                      </a:moveTo>
                      <a:lnTo>
                        <a:pt x="38" y="41"/>
                      </a:lnTo>
                      <a:lnTo>
                        <a:pt x="47" y="88"/>
                      </a:lnTo>
                      <a:lnTo>
                        <a:pt x="41" y="120"/>
                      </a:lnTo>
                      <a:lnTo>
                        <a:pt x="34" y="152"/>
                      </a:lnTo>
                      <a:lnTo>
                        <a:pt x="22" y="152"/>
                      </a:lnTo>
                      <a:lnTo>
                        <a:pt x="17" y="120"/>
                      </a:lnTo>
                      <a:lnTo>
                        <a:pt x="12" y="88"/>
                      </a:lnTo>
                      <a:lnTo>
                        <a:pt x="0" y="6"/>
                      </a:lnTo>
                      <a:lnTo>
                        <a:pt x="1" y="0"/>
                      </a:lnTo>
                      <a:lnTo>
                        <a:pt x="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65" name="Freeform 286"/>
                <p:cNvSpPr>
                  <a:spLocks/>
                </p:cNvSpPr>
                <p:nvPr/>
              </p:nvSpPr>
              <p:spPr bwMode="auto">
                <a:xfrm>
                  <a:off x="4836" y="525"/>
                  <a:ext cx="51" cy="36"/>
                </a:xfrm>
                <a:custGeom>
                  <a:avLst/>
                  <a:gdLst>
                    <a:gd name="T0" fmla="*/ 0 w 204"/>
                    <a:gd name="T1" fmla="*/ 0 h 108"/>
                    <a:gd name="T2" fmla="*/ 0 w 204"/>
                    <a:gd name="T3" fmla="*/ 0 h 108"/>
                    <a:gd name="T4" fmla="*/ 0 w 204"/>
                    <a:gd name="T5" fmla="*/ 0 h 108"/>
                    <a:gd name="T6" fmla="*/ 0 w 204"/>
                    <a:gd name="T7" fmla="*/ 0 h 108"/>
                    <a:gd name="T8" fmla="*/ 0 w 204"/>
                    <a:gd name="T9" fmla="*/ 0 h 108"/>
                    <a:gd name="T10" fmla="*/ 0 w 204"/>
                    <a:gd name="T11" fmla="*/ 0 h 108"/>
                    <a:gd name="T12" fmla="*/ 0 w 204"/>
                    <a:gd name="T13" fmla="*/ 0 h 108"/>
                    <a:gd name="T14" fmla="*/ 0 w 204"/>
                    <a:gd name="T15" fmla="*/ 0 h 108"/>
                    <a:gd name="T16" fmla="*/ 0 w 204"/>
                    <a:gd name="T17" fmla="*/ 0 h 108"/>
                    <a:gd name="T18" fmla="*/ 0 w 204"/>
                    <a:gd name="T19" fmla="*/ 0 h 108"/>
                    <a:gd name="T20" fmla="*/ 0 w 204"/>
                    <a:gd name="T21" fmla="*/ 0 h 108"/>
                    <a:gd name="T22" fmla="*/ 0 w 204"/>
                    <a:gd name="T23" fmla="*/ 0 h 108"/>
                    <a:gd name="T24" fmla="*/ 0 w 204"/>
                    <a:gd name="T25" fmla="*/ 0 h 108"/>
                    <a:gd name="T26" fmla="*/ 0 w 204"/>
                    <a:gd name="T27" fmla="*/ 0 h 108"/>
                    <a:gd name="T28" fmla="*/ 0 w 204"/>
                    <a:gd name="T29" fmla="*/ 0 h 108"/>
                    <a:gd name="T30" fmla="*/ 0 w 204"/>
                    <a:gd name="T31" fmla="*/ 0 h 108"/>
                    <a:gd name="T32" fmla="*/ 0 w 204"/>
                    <a:gd name="T33" fmla="*/ 0 h 108"/>
                    <a:gd name="T34" fmla="*/ 0 w 204"/>
                    <a:gd name="T35" fmla="*/ 0 h 108"/>
                    <a:gd name="T36" fmla="*/ 0 w 204"/>
                    <a:gd name="T37" fmla="*/ 0 h 108"/>
                    <a:gd name="T38" fmla="*/ 0 w 204"/>
                    <a:gd name="T39" fmla="*/ 0 h 108"/>
                    <a:gd name="T40" fmla="*/ 0 w 204"/>
                    <a:gd name="T41" fmla="*/ 0 h 108"/>
                    <a:gd name="T42" fmla="*/ 0 w 204"/>
                    <a:gd name="T43" fmla="*/ 0 h 1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108"/>
                    <a:gd name="T68" fmla="*/ 204 w 204"/>
                    <a:gd name="T69" fmla="*/ 108 h 1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108">
                      <a:moveTo>
                        <a:pt x="198" y="9"/>
                      </a:moveTo>
                      <a:lnTo>
                        <a:pt x="155" y="19"/>
                      </a:lnTo>
                      <a:lnTo>
                        <a:pt x="137" y="30"/>
                      </a:lnTo>
                      <a:lnTo>
                        <a:pt x="118" y="41"/>
                      </a:lnTo>
                      <a:lnTo>
                        <a:pt x="85" y="55"/>
                      </a:lnTo>
                      <a:lnTo>
                        <a:pt x="58" y="70"/>
                      </a:lnTo>
                      <a:lnTo>
                        <a:pt x="33" y="87"/>
                      </a:lnTo>
                      <a:lnTo>
                        <a:pt x="8" y="107"/>
                      </a:lnTo>
                      <a:lnTo>
                        <a:pt x="0" y="108"/>
                      </a:lnTo>
                      <a:lnTo>
                        <a:pt x="0" y="102"/>
                      </a:lnTo>
                      <a:lnTo>
                        <a:pt x="24" y="78"/>
                      </a:lnTo>
                      <a:lnTo>
                        <a:pt x="45" y="57"/>
                      </a:lnTo>
                      <a:lnTo>
                        <a:pt x="56" y="47"/>
                      </a:lnTo>
                      <a:lnTo>
                        <a:pt x="69" y="38"/>
                      </a:lnTo>
                      <a:lnTo>
                        <a:pt x="84" y="30"/>
                      </a:lnTo>
                      <a:lnTo>
                        <a:pt x="102" y="22"/>
                      </a:lnTo>
                      <a:lnTo>
                        <a:pt x="125" y="11"/>
                      </a:lnTo>
                      <a:lnTo>
                        <a:pt x="147" y="4"/>
                      </a:lnTo>
                      <a:lnTo>
                        <a:pt x="199" y="0"/>
                      </a:lnTo>
                      <a:lnTo>
                        <a:pt x="204" y="5"/>
                      </a:lnTo>
                      <a:lnTo>
                        <a:pt x="19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66" name="Freeform 287"/>
                <p:cNvSpPr>
                  <a:spLocks/>
                </p:cNvSpPr>
                <p:nvPr/>
              </p:nvSpPr>
              <p:spPr bwMode="auto">
                <a:xfrm>
                  <a:off x="4847" y="562"/>
                  <a:ext cx="56" cy="163"/>
                </a:xfrm>
                <a:custGeom>
                  <a:avLst/>
                  <a:gdLst>
                    <a:gd name="T0" fmla="*/ 0 w 227"/>
                    <a:gd name="T1" fmla="*/ 0 h 489"/>
                    <a:gd name="T2" fmla="*/ 0 w 227"/>
                    <a:gd name="T3" fmla="*/ 0 h 489"/>
                    <a:gd name="T4" fmla="*/ 0 w 227"/>
                    <a:gd name="T5" fmla="*/ 0 h 489"/>
                    <a:gd name="T6" fmla="*/ 0 w 227"/>
                    <a:gd name="T7" fmla="*/ 0 h 489"/>
                    <a:gd name="T8" fmla="*/ 0 w 227"/>
                    <a:gd name="T9" fmla="*/ 0 h 489"/>
                    <a:gd name="T10" fmla="*/ 0 w 227"/>
                    <a:gd name="T11" fmla="*/ 0 h 489"/>
                    <a:gd name="T12" fmla="*/ 0 w 227"/>
                    <a:gd name="T13" fmla="*/ 0 h 489"/>
                    <a:gd name="T14" fmla="*/ 0 w 227"/>
                    <a:gd name="T15" fmla="*/ 0 h 489"/>
                    <a:gd name="T16" fmla="*/ 0 w 227"/>
                    <a:gd name="T17" fmla="*/ 0 h 489"/>
                    <a:gd name="T18" fmla="*/ 0 w 227"/>
                    <a:gd name="T19" fmla="*/ 0 h 489"/>
                    <a:gd name="T20" fmla="*/ 0 w 227"/>
                    <a:gd name="T21" fmla="*/ 0 h 489"/>
                    <a:gd name="T22" fmla="*/ 0 w 227"/>
                    <a:gd name="T23" fmla="*/ 0 h 489"/>
                    <a:gd name="T24" fmla="*/ 0 w 227"/>
                    <a:gd name="T25" fmla="*/ 0 h 489"/>
                    <a:gd name="T26" fmla="*/ 0 w 227"/>
                    <a:gd name="T27" fmla="*/ 0 h 489"/>
                    <a:gd name="T28" fmla="*/ 0 w 227"/>
                    <a:gd name="T29" fmla="*/ 0 h 489"/>
                    <a:gd name="T30" fmla="*/ 0 w 227"/>
                    <a:gd name="T31" fmla="*/ 0 h 489"/>
                    <a:gd name="T32" fmla="*/ 0 w 227"/>
                    <a:gd name="T33" fmla="*/ 0 h 489"/>
                    <a:gd name="T34" fmla="*/ 0 w 227"/>
                    <a:gd name="T35" fmla="*/ 0 h 489"/>
                    <a:gd name="T36" fmla="*/ 0 w 227"/>
                    <a:gd name="T37" fmla="*/ 0 h 489"/>
                    <a:gd name="T38" fmla="*/ 0 w 227"/>
                    <a:gd name="T39" fmla="*/ 0 h 489"/>
                    <a:gd name="T40" fmla="*/ 0 w 227"/>
                    <a:gd name="T41" fmla="*/ 0 h 489"/>
                    <a:gd name="T42" fmla="*/ 0 w 227"/>
                    <a:gd name="T43" fmla="*/ 0 h 489"/>
                    <a:gd name="T44" fmla="*/ 0 w 227"/>
                    <a:gd name="T45" fmla="*/ 0 h 489"/>
                    <a:gd name="T46" fmla="*/ 0 w 227"/>
                    <a:gd name="T47" fmla="*/ 0 h 489"/>
                    <a:gd name="T48" fmla="*/ 0 w 227"/>
                    <a:gd name="T49" fmla="*/ 0 h 489"/>
                    <a:gd name="T50" fmla="*/ 0 w 227"/>
                    <a:gd name="T51" fmla="*/ 0 h 489"/>
                    <a:gd name="T52" fmla="*/ 0 w 227"/>
                    <a:gd name="T53" fmla="*/ 0 h 489"/>
                    <a:gd name="T54" fmla="*/ 0 w 227"/>
                    <a:gd name="T55" fmla="*/ 0 h 489"/>
                    <a:gd name="T56" fmla="*/ 0 w 227"/>
                    <a:gd name="T57" fmla="*/ 0 h 489"/>
                    <a:gd name="T58" fmla="*/ 0 w 227"/>
                    <a:gd name="T59" fmla="*/ 0 h 489"/>
                    <a:gd name="T60" fmla="*/ 0 w 227"/>
                    <a:gd name="T61" fmla="*/ 0 h 489"/>
                    <a:gd name="T62" fmla="*/ 0 w 227"/>
                    <a:gd name="T63" fmla="*/ 0 h 489"/>
                    <a:gd name="T64" fmla="*/ 0 w 227"/>
                    <a:gd name="T65" fmla="*/ 0 h 489"/>
                    <a:gd name="T66" fmla="*/ 0 w 227"/>
                    <a:gd name="T67" fmla="*/ 0 h 489"/>
                    <a:gd name="T68" fmla="*/ 0 w 227"/>
                    <a:gd name="T69" fmla="*/ 0 h 489"/>
                    <a:gd name="T70" fmla="*/ 0 w 227"/>
                    <a:gd name="T71" fmla="*/ 0 h 489"/>
                    <a:gd name="T72" fmla="*/ 0 w 227"/>
                    <a:gd name="T73" fmla="*/ 0 h 489"/>
                    <a:gd name="T74" fmla="*/ 0 w 227"/>
                    <a:gd name="T75" fmla="*/ 0 h 489"/>
                    <a:gd name="T76" fmla="*/ 0 w 227"/>
                    <a:gd name="T77" fmla="*/ 0 h 4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7"/>
                    <a:gd name="T118" fmla="*/ 0 h 489"/>
                    <a:gd name="T119" fmla="*/ 227 w 227"/>
                    <a:gd name="T120" fmla="*/ 489 h 4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7" h="489">
                      <a:moveTo>
                        <a:pt x="6" y="0"/>
                      </a:moveTo>
                      <a:lnTo>
                        <a:pt x="41" y="7"/>
                      </a:lnTo>
                      <a:lnTo>
                        <a:pt x="67" y="22"/>
                      </a:lnTo>
                      <a:lnTo>
                        <a:pt x="89" y="45"/>
                      </a:lnTo>
                      <a:lnTo>
                        <a:pt x="107" y="70"/>
                      </a:lnTo>
                      <a:lnTo>
                        <a:pt x="126" y="89"/>
                      </a:lnTo>
                      <a:lnTo>
                        <a:pt x="145" y="108"/>
                      </a:lnTo>
                      <a:lnTo>
                        <a:pt x="164" y="162"/>
                      </a:lnTo>
                      <a:lnTo>
                        <a:pt x="162" y="179"/>
                      </a:lnTo>
                      <a:lnTo>
                        <a:pt x="171" y="230"/>
                      </a:lnTo>
                      <a:lnTo>
                        <a:pt x="178" y="281"/>
                      </a:lnTo>
                      <a:lnTo>
                        <a:pt x="187" y="298"/>
                      </a:lnTo>
                      <a:lnTo>
                        <a:pt x="200" y="313"/>
                      </a:lnTo>
                      <a:lnTo>
                        <a:pt x="222" y="345"/>
                      </a:lnTo>
                      <a:lnTo>
                        <a:pt x="227" y="382"/>
                      </a:lnTo>
                      <a:lnTo>
                        <a:pt x="220" y="414"/>
                      </a:lnTo>
                      <a:lnTo>
                        <a:pt x="207" y="448"/>
                      </a:lnTo>
                      <a:lnTo>
                        <a:pt x="194" y="486"/>
                      </a:lnTo>
                      <a:lnTo>
                        <a:pt x="187" y="489"/>
                      </a:lnTo>
                      <a:lnTo>
                        <a:pt x="182" y="484"/>
                      </a:lnTo>
                      <a:lnTo>
                        <a:pt x="199" y="416"/>
                      </a:lnTo>
                      <a:lnTo>
                        <a:pt x="191" y="351"/>
                      </a:lnTo>
                      <a:lnTo>
                        <a:pt x="182" y="333"/>
                      </a:lnTo>
                      <a:lnTo>
                        <a:pt x="168" y="319"/>
                      </a:lnTo>
                      <a:lnTo>
                        <a:pt x="146" y="287"/>
                      </a:lnTo>
                      <a:lnTo>
                        <a:pt x="138" y="233"/>
                      </a:lnTo>
                      <a:lnTo>
                        <a:pt x="131" y="180"/>
                      </a:lnTo>
                      <a:lnTo>
                        <a:pt x="129" y="162"/>
                      </a:lnTo>
                      <a:lnTo>
                        <a:pt x="125" y="141"/>
                      </a:lnTo>
                      <a:lnTo>
                        <a:pt x="114" y="121"/>
                      </a:lnTo>
                      <a:lnTo>
                        <a:pt x="97" y="100"/>
                      </a:lnTo>
                      <a:lnTo>
                        <a:pt x="79" y="81"/>
                      </a:lnTo>
                      <a:lnTo>
                        <a:pt x="66" y="57"/>
                      </a:lnTo>
                      <a:lnTo>
                        <a:pt x="51" y="33"/>
                      </a:lnTo>
                      <a:lnTo>
                        <a:pt x="33" y="17"/>
                      </a:lnTo>
                      <a:lnTo>
                        <a:pt x="5" y="9"/>
                      </a:lnTo>
                      <a:lnTo>
                        <a:pt x="0" y="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67" name="Freeform 288"/>
                <p:cNvSpPr>
                  <a:spLocks/>
                </p:cNvSpPr>
                <p:nvPr/>
              </p:nvSpPr>
              <p:spPr bwMode="auto">
                <a:xfrm>
                  <a:off x="4897" y="617"/>
                  <a:ext cx="17" cy="50"/>
                </a:xfrm>
                <a:custGeom>
                  <a:avLst/>
                  <a:gdLst>
                    <a:gd name="T0" fmla="*/ 0 w 68"/>
                    <a:gd name="T1" fmla="*/ 0 h 151"/>
                    <a:gd name="T2" fmla="*/ 0 w 68"/>
                    <a:gd name="T3" fmla="*/ 0 h 151"/>
                    <a:gd name="T4" fmla="*/ 0 w 68"/>
                    <a:gd name="T5" fmla="*/ 0 h 151"/>
                    <a:gd name="T6" fmla="*/ 0 w 68"/>
                    <a:gd name="T7" fmla="*/ 0 h 151"/>
                    <a:gd name="T8" fmla="*/ 0 w 68"/>
                    <a:gd name="T9" fmla="*/ 0 h 151"/>
                    <a:gd name="T10" fmla="*/ 0 w 68"/>
                    <a:gd name="T11" fmla="*/ 0 h 151"/>
                    <a:gd name="T12" fmla="*/ 0 w 68"/>
                    <a:gd name="T13" fmla="*/ 0 h 151"/>
                    <a:gd name="T14" fmla="*/ 0 w 68"/>
                    <a:gd name="T15" fmla="*/ 0 h 151"/>
                    <a:gd name="T16" fmla="*/ 0 w 68"/>
                    <a:gd name="T17" fmla="*/ 0 h 151"/>
                    <a:gd name="T18" fmla="*/ 0 w 68"/>
                    <a:gd name="T19" fmla="*/ 0 h 151"/>
                    <a:gd name="T20" fmla="*/ 0 w 68"/>
                    <a:gd name="T21" fmla="*/ 0 h 151"/>
                    <a:gd name="T22" fmla="*/ 0 w 68"/>
                    <a:gd name="T23" fmla="*/ 0 h 151"/>
                    <a:gd name="T24" fmla="*/ 0 w 68"/>
                    <a:gd name="T25" fmla="*/ 0 h 151"/>
                    <a:gd name="T26" fmla="*/ 0 w 68"/>
                    <a:gd name="T27" fmla="*/ 0 h 151"/>
                    <a:gd name="T28" fmla="*/ 0 w 68"/>
                    <a:gd name="T29" fmla="*/ 0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
                    <a:gd name="T46" fmla="*/ 0 h 151"/>
                    <a:gd name="T47" fmla="*/ 68 w 68"/>
                    <a:gd name="T48" fmla="*/ 151 h 1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 h="151">
                      <a:moveTo>
                        <a:pt x="59" y="3"/>
                      </a:moveTo>
                      <a:lnTo>
                        <a:pt x="68" y="73"/>
                      </a:lnTo>
                      <a:lnTo>
                        <a:pt x="51" y="109"/>
                      </a:lnTo>
                      <a:lnTo>
                        <a:pt x="40" y="124"/>
                      </a:lnTo>
                      <a:lnTo>
                        <a:pt x="28" y="140"/>
                      </a:lnTo>
                      <a:lnTo>
                        <a:pt x="14" y="149"/>
                      </a:lnTo>
                      <a:lnTo>
                        <a:pt x="4" y="151"/>
                      </a:lnTo>
                      <a:lnTo>
                        <a:pt x="2" y="145"/>
                      </a:lnTo>
                      <a:lnTo>
                        <a:pt x="0" y="130"/>
                      </a:lnTo>
                      <a:lnTo>
                        <a:pt x="39" y="66"/>
                      </a:lnTo>
                      <a:lnTo>
                        <a:pt x="51" y="36"/>
                      </a:lnTo>
                      <a:lnTo>
                        <a:pt x="47" y="5"/>
                      </a:lnTo>
                      <a:lnTo>
                        <a:pt x="51" y="0"/>
                      </a:lnTo>
                      <a:lnTo>
                        <a:pt x="5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68" name="Freeform 289"/>
                <p:cNvSpPr>
                  <a:spLocks/>
                </p:cNvSpPr>
                <p:nvPr/>
              </p:nvSpPr>
              <p:spPr bwMode="auto">
                <a:xfrm>
                  <a:off x="4843" y="586"/>
                  <a:ext cx="24" cy="47"/>
                </a:xfrm>
                <a:custGeom>
                  <a:avLst/>
                  <a:gdLst>
                    <a:gd name="T0" fmla="*/ 0 w 96"/>
                    <a:gd name="T1" fmla="*/ 0 h 141"/>
                    <a:gd name="T2" fmla="*/ 0 w 96"/>
                    <a:gd name="T3" fmla="*/ 0 h 141"/>
                    <a:gd name="T4" fmla="*/ 0 w 96"/>
                    <a:gd name="T5" fmla="*/ 0 h 141"/>
                    <a:gd name="T6" fmla="*/ 0 w 96"/>
                    <a:gd name="T7" fmla="*/ 0 h 141"/>
                    <a:gd name="T8" fmla="*/ 0 w 96"/>
                    <a:gd name="T9" fmla="*/ 0 h 141"/>
                    <a:gd name="T10" fmla="*/ 0 w 96"/>
                    <a:gd name="T11" fmla="*/ 0 h 141"/>
                    <a:gd name="T12" fmla="*/ 0 w 96"/>
                    <a:gd name="T13" fmla="*/ 0 h 141"/>
                    <a:gd name="T14" fmla="*/ 0 w 96"/>
                    <a:gd name="T15" fmla="*/ 0 h 141"/>
                    <a:gd name="T16" fmla="*/ 0 w 96"/>
                    <a:gd name="T17" fmla="*/ 0 h 141"/>
                    <a:gd name="T18" fmla="*/ 0 w 96"/>
                    <a:gd name="T19" fmla="*/ 0 h 141"/>
                    <a:gd name="T20" fmla="*/ 0 w 96"/>
                    <a:gd name="T21" fmla="*/ 0 h 141"/>
                    <a:gd name="T22" fmla="*/ 0 w 96"/>
                    <a:gd name="T23" fmla="*/ 0 h 141"/>
                    <a:gd name="T24" fmla="*/ 0 w 96"/>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141"/>
                    <a:gd name="T41" fmla="*/ 96 w 96"/>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141">
                      <a:moveTo>
                        <a:pt x="14" y="4"/>
                      </a:moveTo>
                      <a:lnTo>
                        <a:pt x="24" y="30"/>
                      </a:lnTo>
                      <a:lnTo>
                        <a:pt x="40" y="52"/>
                      </a:lnTo>
                      <a:lnTo>
                        <a:pt x="59" y="72"/>
                      </a:lnTo>
                      <a:lnTo>
                        <a:pt x="77" y="96"/>
                      </a:lnTo>
                      <a:lnTo>
                        <a:pt x="96" y="135"/>
                      </a:lnTo>
                      <a:lnTo>
                        <a:pt x="95" y="141"/>
                      </a:lnTo>
                      <a:lnTo>
                        <a:pt x="85" y="140"/>
                      </a:lnTo>
                      <a:lnTo>
                        <a:pt x="47" y="106"/>
                      </a:lnTo>
                      <a:lnTo>
                        <a:pt x="0" y="5"/>
                      </a:lnTo>
                      <a:lnTo>
                        <a:pt x="6" y="0"/>
                      </a:lnTo>
                      <a:lnTo>
                        <a:pt x="1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69" name="Freeform 290"/>
                <p:cNvSpPr>
                  <a:spLocks/>
                </p:cNvSpPr>
                <p:nvPr/>
              </p:nvSpPr>
              <p:spPr bwMode="auto">
                <a:xfrm>
                  <a:off x="4930" y="509"/>
                  <a:ext cx="5" cy="29"/>
                </a:xfrm>
                <a:custGeom>
                  <a:avLst/>
                  <a:gdLst>
                    <a:gd name="T0" fmla="*/ 0 w 21"/>
                    <a:gd name="T1" fmla="*/ 0 h 89"/>
                    <a:gd name="T2" fmla="*/ 0 w 21"/>
                    <a:gd name="T3" fmla="*/ 0 h 89"/>
                    <a:gd name="T4" fmla="*/ 0 w 21"/>
                    <a:gd name="T5" fmla="*/ 0 h 89"/>
                    <a:gd name="T6" fmla="*/ 0 w 21"/>
                    <a:gd name="T7" fmla="*/ 0 h 89"/>
                    <a:gd name="T8" fmla="*/ 0 w 21"/>
                    <a:gd name="T9" fmla="*/ 0 h 89"/>
                    <a:gd name="T10" fmla="*/ 0 w 21"/>
                    <a:gd name="T11" fmla="*/ 0 h 89"/>
                    <a:gd name="T12" fmla="*/ 0 w 21"/>
                    <a:gd name="T13" fmla="*/ 0 h 89"/>
                    <a:gd name="T14" fmla="*/ 0 w 21"/>
                    <a:gd name="T15" fmla="*/ 0 h 89"/>
                    <a:gd name="T16" fmla="*/ 0 w 21"/>
                    <a:gd name="T17" fmla="*/ 0 h 89"/>
                    <a:gd name="T18" fmla="*/ 0 w 21"/>
                    <a:gd name="T19" fmla="*/ 0 h 89"/>
                    <a:gd name="T20" fmla="*/ 0 w 21"/>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89"/>
                    <a:gd name="T35" fmla="*/ 21 w 21"/>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89">
                      <a:moveTo>
                        <a:pt x="16" y="0"/>
                      </a:moveTo>
                      <a:lnTo>
                        <a:pt x="14" y="39"/>
                      </a:lnTo>
                      <a:lnTo>
                        <a:pt x="20" y="83"/>
                      </a:lnTo>
                      <a:lnTo>
                        <a:pt x="21" y="86"/>
                      </a:lnTo>
                      <a:lnTo>
                        <a:pt x="20" y="89"/>
                      </a:lnTo>
                      <a:lnTo>
                        <a:pt x="11" y="89"/>
                      </a:lnTo>
                      <a:lnTo>
                        <a:pt x="0" y="67"/>
                      </a:lnTo>
                      <a:lnTo>
                        <a:pt x="3" y="39"/>
                      </a:lnTo>
                      <a:lnTo>
                        <a:pt x="4"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70" name="Freeform 291"/>
                <p:cNvSpPr>
                  <a:spLocks/>
                </p:cNvSpPr>
                <p:nvPr/>
              </p:nvSpPr>
              <p:spPr bwMode="auto">
                <a:xfrm>
                  <a:off x="4938" y="536"/>
                  <a:ext cx="11" cy="5"/>
                </a:xfrm>
                <a:custGeom>
                  <a:avLst/>
                  <a:gdLst>
                    <a:gd name="T0" fmla="*/ 0 w 46"/>
                    <a:gd name="T1" fmla="*/ 0 h 15"/>
                    <a:gd name="T2" fmla="*/ 0 w 46"/>
                    <a:gd name="T3" fmla="*/ 0 h 15"/>
                    <a:gd name="T4" fmla="*/ 0 w 46"/>
                    <a:gd name="T5" fmla="*/ 0 h 15"/>
                    <a:gd name="T6" fmla="*/ 0 w 46"/>
                    <a:gd name="T7" fmla="*/ 0 h 15"/>
                    <a:gd name="T8" fmla="*/ 0 w 46"/>
                    <a:gd name="T9" fmla="*/ 0 h 15"/>
                    <a:gd name="T10" fmla="*/ 0 w 46"/>
                    <a:gd name="T11" fmla="*/ 0 h 15"/>
                    <a:gd name="T12" fmla="*/ 0 w 46"/>
                    <a:gd name="T13" fmla="*/ 0 h 15"/>
                    <a:gd name="T14" fmla="*/ 0 w 46"/>
                    <a:gd name="T15" fmla="*/ 0 h 15"/>
                    <a:gd name="T16" fmla="*/ 0 w 4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5"/>
                    <a:gd name="T29" fmla="*/ 46 w 46"/>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5">
                      <a:moveTo>
                        <a:pt x="5" y="4"/>
                      </a:moveTo>
                      <a:lnTo>
                        <a:pt x="25" y="1"/>
                      </a:lnTo>
                      <a:lnTo>
                        <a:pt x="40" y="0"/>
                      </a:lnTo>
                      <a:lnTo>
                        <a:pt x="46" y="7"/>
                      </a:lnTo>
                      <a:lnTo>
                        <a:pt x="26" y="15"/>
                      </a:lnTo>
                      <a:lnTo>
                        <a:pt x="5" y="13"/>
                      </a:lnTo>
                      <a:lnTo>
                        <a:pt x="0" y="8"/>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71" name="Freeform 292"/>
                <p:cNvSpPr>
                  <a:spLocks/>
                </p:cNvSpPr>
                <p:nvPr/>
              </p:nvSpPr>
              <p:spPr bwMode="auto">
                <a:xfrm>
                  <a:off x="4928" y="547"/>
                  <a:ext cx="30" cy="7"/>
                </a:xfrm>
                <a:custGeom>
                  <a:avLst/>
                  <a:gdLst>
                    <a:gd name="T0" fmla="*/ 0 w 118"/>
                    <a:gd name="T1" fmla="*/ 0 h 23"/>
                    <a:gd name="T2" fmla="*/ 0 w 118"/>
                    <a:gd name="T3" fmla="*/ 0 h 23"/>
                    <a:gd name="T4" fmla="*/ 0 w 118"/>
                    <a:gd name="T5" fmla="*/ 0 h 23"/>
                    <a:gd name="T6" fmla="*/ 0 w 118"/>
                    <a:gd name="T7" fmla="*/ 0 h 23"/>
                    <a:gd name="T8" fmla="*/ 0 w 118"/>
                    <a:gd name="T9" fmla="*/ 0 h 23"/>
                    <a:gd name="T10" fmla="*/ 0 w 118"/>
                    <a:gd name="T11" fmla="*/ 0 h 23"/>
                    <a:gd name="T12" fmla="*/ 0 w 118"/>
                    <a:gd name="T13" fmla="*/ 0 h 23"/>
                    <a:gd name="T14" fmla="*/ 0 w 118"/>
                    <a:gd name="T15" fmla="*/ 0 h 23"/>
                    <a:gd name="T16" fmla="*/ 0 w 118"/>
                    <a:gd name="T17" fmla="*/ 0 h 23"/>
                    <a:gd name="T18" fmla="*/ 0 w 118"/>
                    <a:gd name="T19" fmla="*/ 0 h 23"/>
                    <a:gd name="T20" fmla="*/ 0 w 118"/>
                    <a:gd name="T21" fmla="*/ 0 h 23"/>
                    <a:gd name="T22" fmla="*/ 0 w 118"/>
                    <a:gd name="T23" fmla="*/ 0 h 23"/>
                    <a:gd name="T24" fmla="*/ 0 w 118"/>
                    <a:gd name="T25" fmla="*/ 0 h 23"/>
                    <a:gd name="T26" fmla="*/ 0 w 118"/>
                    <a:gd name="T27" fmla="*/ 0 h 23"/>
                    <a:gd name="T28" fmla="*/ 0 w 118"/>
                    <a:gd name="T29" fmla="*/ 0 h 23"/>
                    <a:gd name="T30" fmla="*/ 0 w 118"/>
                    <a:gd name="T31" fmla="*/ 0 h 23"/>
                    <a:gd name="T32" fmla="*/ 0 w 118"/>
                    <a:gd name="T33" fmla="*/ 0 h 23"/>
                    <a:gd name="T34" fmla="*/ 0 w 118"/>
                    <a:gd name="T35" fmla="*/ 0 h 23"/>
                    <a:gd name="T36" fmla="*/ 0 w 118"/>
                    <a:gd name="T37" fmla="*/ 0 h 23"/>
                    <a:gd name="T38" fmla="*/ 0 w 118"/>
                    <a:gd name="T39" fmla="*/ 0 h 23"/>
                    <a:gd name="T40" fmla="*/ 0 w 118"/>
                    <a:gd name="T41" fmla="*/ 0 h 23"/>
                    <a:gd name="T42" fmla="*/ 0 w 118"/>
                    <a:gd name="T43" fmla="*/ 0 h 23"/>
                    <a:gd name="T44" fmla="*/ 0 w 118"/>
                    <a:gd name="T45" fmla="*/ 0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8"/>
                    <a:gd name="T70" fmla="*/ 0 h 23"/>
                    <a:gd name="T71" fmla="*/ 118 w 118"/>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8" h="23">
                      <a:moveTo>
                        <a:pt x="4" y="13"/>
                      </a:moveTo>
                      <a:lnTo>
                        <a:pt x="25" y="1"/>
                      </a:lnTo>
                      <a:lnTo>
                        <a:pt x="30" y="2"/>
                      </a:lnTo>
                      <a:lnTo>
                        <a:pt x="42" y="9"/>
                      </a:lnTo>
                      <a:lnTo>
                        <a:pt x="63" y="0"/>
                      </a:lnTo>
                      <a:lnTo>
                        <a:pt x="87" y="4"/>
                      </a:lnTo>
                      <a:lnTo>
                        <a:pt x="101" y="7"/>
                      </a:lnTo>
                      <a:lnTo>
                        <a:pt x="110" y="8"/>
                      </a:lnTo>
                      <a:lnTo>
                        <a:pt x="118" y="12"/>
                      </a:lnTo>
                      <a:lnTo>
                        <a:pt x="114" y="17"/>
                      </a:lnTo>
                      <a:lnTo>
                        <a:pt x="97" y="23"/>
                      </a:lnTo>
                      <a:lnTo>
                        <a:pt x="93" y="22"/>
                      </a:lnTo>
                      <a:lnTo>
                        <a:pt x="81" y="19"/>
                      </a:lnTo>
                      <a:lnTo>
                        <a:pt x="66" y="14"/>
                      </a:lnTo>
                      <a:lnTo>
                        <a:pt x="58" y="18"/>
                      </a:lnTo>
                      <a:lnTo>
                        <a:pt x="50" y="22"/>
                      </a:lnTo>
                      <a:lnTo>
                        <a:pt x="41" y="22"/>
                      </a:lnTo>
                      <a:lnTo>
                        <a:pt x="37" y="21"/>
                      </a:lnTo>
                      <a:lnTo>
                        <a:pt x="25" y="13"/>
                      </a:lnTo>
                      <a:lnTo>
                        <a:pt x="8" y="22"/>
                      </a:lnTo>
                      <a:lnTo>
                        <a:pt x="0" y="19"/>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72" name="Freeform 293"/>
                <p:cNvSpPr>
                  <a:spLocks/>
                </p:cNvSpPr>
                <p:nvPr/>
              </p:nvSpPr>
              <p:spPr bwMode="auto">
                <a:xfrm>
                  <a:off x="4932" y="554"/>
                  <a:ext cx="21" cy="10"/>
                </a:xfrm>
                <a:custGeom>
                  <a:avLst/>
                  <a:gdLst>
                    <a:gd name="T0" fmla="*/ 0 w 86"/>
                    <a:gd name="T1" fmla="*/ 0 h 30"/>
                    <a:gd name="T2" fmla="*/ 0 w 86"/>
                    <a:gd name="T3" fmla="*/ 0 h 30"/>
                    <a:gd name="T4" fmla="*/ 0 w 86"/>
                    <a:gd name="T5" fmla="*/ 0 h 30"/>
                    <a:gd name="T6" fmla="*/ 0 w 86"/>
                    <a:gd name="T7" fmla="*/ 0 h 30"/>
                    <a:gd name="T8" fmla="*/ 0 w 86"/>
                    <a:gd name="T9" fmla="*/ 0 h 30"/>
                    <a:gd name="T10" fmla="*/ 0 w 86"/>
                    <a:gd name="T11" fmla="*/ 0 h 30"/>
                    <a:gd name="T12" fmla="*/ 0 w 86"/>
                    <a:gd name="T13" fmla="*/ 0 h 30"/>
                    <a:gd name="T14" fmla="*/ 0 w 86"/>
                    <a:gd name="T15" fmla="*/ 0 h 30"/>
                    <a:gd name="T16" fmla="*/ 0 w 86"/>
                    <a:gd name="T17" fmla="*/ 0 h 30"/>
                    <a:gd name="T18" fmla="*/ 0 w 86"/>
                    <a:gd name="T19" fmla="*/ 0 h 30"/>
                    <a:gd name="T20" fmla="*/ 0 w 86"/>
                    <a:gd name="T21" fmla="*/ 0 h 30"/>
                    <a:gd name="T22" fmla="*/ 0 w 86"/>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
                    <a:gd name="T37" fmla="*/ 0 h 30"/>
                    <a:gd name="T38" fmla="*/ 86 w 8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 h="30">
                      <a:moveTo>
                        <a:pt x="8" y="7"/>
                      </a:moveTo>
                      <a:lnTo>
                        <a:pt x="49" y="11"/>
                      </a:lnTo>
                      <a:lnTo>
                        <a:pt x="77" y="1"/>
                      </a:lnTo>
                      <a:lnTo>
                        <a:pt x="85" y="0"/>
                      </a:lnTo>
                      <a:lnTo>
                        <a:pt x="86" y="7"/>
                      </a:lnTo>
                      <a:lnTo>
                        <a:pt x="58" y="29"/>
                      </a:lnTo>
                      <a:lnTo>
                        <a:pt x="52" y="30"/>
                      </a:lnTo>
                      <a:lnTo>
                        <a:pt x="28" y="25"/>
                      </a:lnTo>
                      <a:lnTo>
                        <a:pt x="3" y="15"/>
                      </a:lnTo>
                      <a:lnTo>
                        <a:pt x="0" y="9"/>
                      </a:lnTo>
                      <a:lnTo>
                        <a:pt x="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73" name="Freeform 294"/>
                <p:cNvSpPr>
                  <a:spLocks/>
                </p:cNvSpPr>
                <p:nvPr/>
              </p:nvSpPr>
              <p:spPr bwMode="auto">
                <a:xfrm>
                  <a:off x="4885" y="463"/>
                  <a:ext cx="31" cy="45"/>
                </a:xfrm>
                <a:custGeom>
                  <a:avLst/>
                  <a:gdLst>
                    <a:gd name="T0" fmla="*/ 0 w 122"/>
                    <a:gd name="T1" fmla="*/ 0 h 134"/>
                    <a:gd name="T2" fmla="*/ 0 w 122"/>
                    <a:gd name="T3" fmla="*/ 0 h 134"/>
                    <a:gd name="T4" fmla="*/ 0 w 122"/>
                    <a:gd name="T5" fmla="*/ 0 h 134"/>
                    <a:gd name="T6" fmla="*/ 0 w 122"/>
                    <a:gd name="T7" fmla="*/ 0 h 134"/>
                    <a:gd name="T8" fmla="*/ 0 w 122"/>
                    <a:gd name="T9" fmla="*/ 0 h 134"/>
                    <a:gd name="T10" fmla="*/ 0 w 122"/>
                    <a:gd name="T11" fmla="*/ 0 h 134"/>
                    <a:gd name="T12" fmla="*/ 0 w 122"/>
                    <a:gd name="T13" fmla="*/ 0 h 134"/>
                    <a:gd name="T14" fmla="*/ 0 w 122"/>
                    <a:gd name="T15" fmla="*/ 0 h 134"/>
                    <a:gd name="T16" fmla="*/ 0 w 122"/>
                    <a:gd name="T17" fmla="*/ 0 h 134"/>
                    <a:gd name="T18" fmla="*/ 0 w 122"/>
                    <a:gd name="T19" fmla="*/ 0 h 134"/>
                    <a:gd name="T20" fmla="*/ 0 w 122"/>
                    <a:gd name="T21" fmla="*/ 0 h 134"/>
                    <a:gd name="T22" fmla="*/ 0 w 122"/>
                    <a:gd name="T23" fmla="*/ 0 h 134"/>
                    <a:gd name="T24" fmla="*/ 0 w 122"/>
                    <a:gd name="T25" fmla="*/ 0 h 134"/>
                    <a:gd name="T26" fmla="*/ 0 w 122"/>
                    <a:gd name="T27" fmla="*/ 0 h 134"/>
                    <a:gd name="T28" fmla="*/ 0 w 122"/>
                    <a:gd name="T29" fmla="*/ 0 h 134"/>
                    <a:gd name="T30" fmla="*/ 0 w 122"/>
                    <a:gd name="T31" fmla="*/ 0 h 134"/>
                    <a:gd name="T32" fmla="*/ 0 w 122"/>
                    <a:gd name="T33" fmla="*/ 0 h 134"/>
                    <a:gd name="T34" fmla="*/ 0 w 122"/>
                    <a:gd name="T35" fmla="*/ 0 h 134"/>
                    <a:gd name="T36" fmla="*/ 0 w 122"/>
                    <a:gd name="T37" fmla="*/ 0 h 134"/>
                    <a:gd name="T38" fmla="*/ 0 w 122"/>
                    <a:gd name="T39" fmla="*/ 0 h 134"/>
                    <a:gd name="T40" fmla="*/ 0 w 122"/>
                    <a:gd name="T41" fmla="*/ 0 h 134"/>
                    <a:gd name="T42" fmla="*/ 0 w 122"/>
                    <a:gd name="T43" fmla="*/ 0 h 134"/>
                    <a:gd name="T44" fmla="*/ 0 w 122"/>
                    <a:gd name="T45" fmla="*/ 0 h 134"/>
                    <a:gd name="T46" fmla="*/ 0 w 122"/>
                    <a:gd name="T47" fmla="*/ 0 h 134"/>
                    <a:gd name="T48" fmla="*/ 0 w 122"/>
                    <a:gd name="T49" fmla="*/ 0 h 134"/>
                    <a:gd name="T50" fmla="*/ 0 w 122"/>
                    <a:gd name="T51" fmla="*/ 0 h 1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
                    <a:gd name="T79" fmla="*/ 0 h 134"/>
                    <a:gd name="T80" fmla="*/ 122 w 122"/>
                    <a:gd name="T81" fmla="*/ 134 h 1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 h="134">
                      <a:moveTo>
                        <a:pt x="119" y="7"/>
                      </a:moveTo>
                      <a:lnTo>
                        <a:pt x="105" y="22"/>
                      </a:lnTo>
                      <a:lnTo>
                        <a:pt x="107" y="36"/>
                      </a:lnTo>
                      <a:lnTo>
                        <a:pt x="115" y="48"/>
                      </a:lnTo>
                      <a:lnTo>
                        <a:pt x="122" y="73"/>
                      </a:lnTo>
                      <a:lnTo>
                        <a:pt x="114" y="82"/>
                      </a:lnTo>
                      <a:lnTo>
                        <a:pt x="102" y="87"/>
                      </a:lnTo>
                      <a:lnTo>
                        <a:pt x="81" y="102"/>
                      </a:lnTo>
                      <a:lnTo>
                        <a:pt x="62" y="123"/>
                      </a:lnTo>
                      <a:lnTo>
                        <a:pt x="46" y="130"/>
                      </a:lnTo>
                      <a:lnTo>
                        <a:pt x="30" y="134"/>
                      </a:lnTo>
                      <a:lnTo>
                        <a:pt x="0" y="125"/>
                      </a:lnTo>
                      <a:lnTo>
                        <a:pt x="0" y="119"/>
                      </a:lnTo>
                      <a:lnTo>
                        <a:pt x="9" y="120"/>
                      </a:lnTo>
                      <a:lnTo>
                        <a:pt x="24" y="119"/>
                      </a:lnTo>
                      <a:lnTo>
                        <a:pt x="41" y="106"/>
                      </a:lnTo>
                      <a:lnTo>
                        <a:pt x="54" y="92"/>
                      </a:lnTo>
                      <a:lnTo>
                        <a:pt x="62" y="84"/>
                      </a:lnTo>
                      <a:lnTo>
                        <a:pt x="74" y="80"/>
                      </a:lnTo>
                      <a:lnTo>
                        <a:pt x="93" y="67"/>
                      </a:lnTo>
                      <a:lnTo>
                        <a:pt x="93" y="21"/>
                      </a:lnTo>
                      <a:lnTo>
                        <a:pt x="98" y="11"/>
                      </a:lnTo>
                      <a:lnTo>
                        <a:pt x="110" y="1"/>
                      </a:lnTo>
                      <a:lnTo>
                        <a:pt x="118" y="0"/>
                      </a:lnTo>
                      <a:lnTo>
                        <a:pt x="11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74" name="Freeform 295"/>
                <p:cNvSpPr>
                  <a:spLocks/>
                </p:cNvSpPr>
                <p:nvPr/>
              </p:nvSpPr>
              <p:spPr bwMode="auto">
                <a:xfrm>
                  <a:off x="4988" y="508"/>
                  <a:ext cx="18" cy="23"/>
                </a:xfrm>
                <a:custGeom>
                  <a:avLst/>
                  <a:gdLst>
                    <a:gd name="T0" fmla="*/ 0 w 72"/>
                    <a:gd name="T1" fmla="*/ 0 h 69"/>
                    <a:gd name="T2" fmla="*/ 0 w 72"/>
                    <a:gd name="T3" fmla="*/ 0 h 69"/>
                    <a:gd name="T4" fmla="*/ 0 w 72"/>
                    <a:gd name="T5" fmla="*/ 0 h 69"/>
                    <a:gd name="T6" fmla="*/ 0 w 72"/>
                    <a:gd name="T7" fmla="*/ 0 h 69"/>
                    <a:gd name="T8" fmla="*/ 0 w 72"/>
                    <a:gd name="T9" fmla="*/ 0 h 69"/>
                    <a:gd name="T10" fmla="*/ 0 w 72"/>
                    <a:gd name="T11" fmla="*/ 0 h 69"/>
                    <a:gd name="T12" fmla="*/ 0 w 72"/>
                    <a:gd name="T13" fmla="*/ 0 h 69"/>
                    <a:gd name="T14" fmla="*/ 0 w 72"/>
                    <a:gd name="T15" fmla="*/ 0 h 69"/>
                    <a:gd name="T16" fmla="*/ 0 w 72"/>
                    <a:gd name="T17" fmla="*/ 0 h 69"/>
                    <a:gd name="T18" fmla="*/ 0 w 72"/>
                    <a:gd name="T19" fmla="*/ 0 h 69"/>
                    <a:gd name="T20" fmla="*/ 0 w 72"/>
                    <a:gd name="T21" fmla="*/ 0 h 69"/>
                    <a:gd name="T22" fmla="*/ 0 w 72"/>
                    <a:gd name="T23" fmla="*/ 0 h 69"/>
                    <a:gd name="T24" fmla="*/ 0 w 72"/>
                    <a:gd name="T25" fmla="*/ 0 h 69"/>
                    <a:gd name="T26" fmla="*/ 0 w 72"/>
                    <a:gd name="T27" fmla="*/ 0 h 69"/>
                    <a:gd name="T28" fmla="*/ 0 w 72"/>
                    <a:gd name="T29" fmla="*/ 0 h 69"/>
                    <a:gd name="T30" fmla="*/ 0 w 72"/>
                    <a:gd name="T31" fmla="*/ 0 h 69"/>
                    <a:gd name="T32" fmla="*/ 0 w 72"/>
                    <a:gd name="T33" fmla="*/ 0 h 69"/>
                    <a:gd name="T34" fmla="*/ 0 w 72"/>
                    <a:gd name="T35" fmla="*/ 0 h 69"/>
                    <a:gd name="T36" fmla="*/ 0 w 72"/>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69"/>
                    <a:gd name="T59" fmla="*/ 72 w 72"/>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69">
                      <a:moveTo>
                        <a:pt x="47" y="0"/>
                      </a:moveTo>
                      <a:lnTo>
                        <a:pt x="66" y="7"/>
                      </a:lnTo>
                      <a:lnTo>
                        <a:pt x="72" y="22"/>
                      </a:lnTo>
                      <a:lnTo>
                        <a:pt x="71" y="48"/>
                      </a:lnTo>
                      <a:lnTo>
                        <a:pt x="63" y="60"/>
                      </a:lnTo>
                      <a:lnTo>
                        <a:pt x="47" y="68"/>
                      </a:lnTo>
                      <a:lnTo>
                        <a:pt x="40" y="69"/>
                      </a:lnTo>
                      <a:lnTo>
                        <a:pt x="11" y="67"/>
                      </a:lnTo>
                      <a:lnTo>
                        <a:pt x="2" y="62"/>
                      </a:lnTo>
                      <a:lnTo>
                        <a:pt x="0" y="53"/>
                      </a:lnTo>
                      <a:lnTo>
                        <a:pt x="7" y="45"/>
                      </a:lnTo>
                      <a:lnTo>
                        <a:pt x="20" y="44"/>
                      </a:lnTo>
                      <a:lnTo>
                        <a:pt x="36" y="45"/>
                      </a:lnTo>
                      <a:lnTo>
                        <a:pt x="62" y="23"/>
                      </a:lnTo>
                      <a:lnTo>
                        <a:pt x="56" y="13"/>
                      </a:lnTo>
                      <a:lnTo>
                        <a:pt x="46" y="9"/>
                      </a:lnTo>
                      <a:lnTo>
                        <a:pt x="40" y="4"/>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75" name="Freeform 296"/>
                <p:cNvSpPr>
                  <a:spLocks/>
                </p:cNvSpPr>
                <p:nvPr/>
              </p:nvSpPr>
              <p:spPr bwMode="auto">
                <a:xfrm>
                  <a:off x="4821" y="607"/>
                  <a:ext cx="22" cy="11"/>
                </a:xfrm>
                <a:custGeom>
                  <a:avLst/>
                  <a:gdLst>
                    <a:gd name="T0" fmla="*/ 0 w 88"/>
                    <a:gd name="T1" fmla="*/ 0 h 32"/>
                    <a:gd name="T2" fmla="*/ 0 w 88"/>
                    <a:gd name="T3" fmla="*/ 0 h 32"/>
                    <a:gd name="T4" fmla="*/ 0 w 88"/>
                    <a:gd name="T5" fmla="*/ 0 h 32"/>
                    <a:gd name="T6" fmla="*/ 0 w 88"/>
                    <a:gd name="T7" fmla="*/ 0 h 32"/>
                    <a:gd name="T8" fmla="*/ 0 w 88"/>
                    <a:gd name="T9" fmla="*/ 0 h 32"/>
                    <a:gd name="T10" fmla="*/ 0 w 88"/>
                    <a:gd name="T11" fmla="*/ 0 h 32"/>
                    <a:gd name="T12" fmla="*/ 0 w 88"/>
                    <a:gd name="T13" fmla="*/ 0 h 32"/>
                    <a:gd name="T14" fmla="*/ 0 w 88"/>
                    <a:gd name="T15" fmla="*/ 0 h 32"/>
                    <a:gd name="T16" fmla="*/ 0 w 88"/>
                    <a:gd name="T17" fmla="*/ 0 h 32"/>
                    <a:gd name="T18" fmla="*/ 0 w 88"/>
                    <a:gd name="T19" fmla="*/ 0 h 32"/>
                    <a:gd name="T20" fmla="*/ 0 w 88"/>
                    <a:gd name="T21" fmla="*/ 0 h 32"/>
                    <a:gd name="T22" fmla="*/ 0 w 88"/>
                    <a:gd name="T23" fmla="*/ 0 h 32"/>
                    <a:gd name="T24" fmla="*/ 0 w 88"/>
                    <a:gd name="T25" fmla="*/ 0 h 32"/>
                    <a:gd name="T26" fmla="*/ 0 w 88"/>
                    <a:gd name="T27" fmla="*/ 0 h 32"/>
                    <a:gd name="T28" fmla="*/ 0 w 88"/>
                    <a:gd name="T29" fmla="*/ 0 h 32"/>
                    <a:gd name="T30" fmla="*/ 0 w 88"/>
                    <a:gd name="T31" fmla="*/ 0 h 32"/>
                    <a:gd name="T32" fmla="*/ 0 w 88"/>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32"/>
                    <a:gd name="T53" fmla="*/ 88 w 88"/>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32">
                      <a:moveTo>
                        <a:pt x="7" y="6"/>
                      </a:moveTo>
                      <a:lnTo>
                        <a:pt x="36" y="0"/>
                      </a:lnTo>
                      <a:lnTo>
                        <a:pt x="64" y="4"/>
                      </a:lnTo>
                      <a:lnTo>
                        <a:pt x="77" y="11"/>
                      </a:lnTo>
                      <a:lnTo>
                        <a:pt x="81" y="13"/>
                      </a:lnTo>
                      <a:lnTo>
                        <a:pt x="84" y="16"/>
                      </a:lnTo>
                      <a:lnTo>
                        <a:pt x="88" y="24"/>
                      </a:lnTo>
                      <a:lnTo>
                        <a:pt x="84" y="31"/>
                      </a:lnTo>
                      <a:lnTo>
                        <a:pt x="62" y="31"/>
                      </a:lnTo>
                      <a:lnTo>
                        <a:pt x="58" y="29"/>
                      </a:lnTo>
                      <a:lnTo>
                        <a:pt x="62" y="32"/>
                      </a:lnTo>
                      <a:lnTo>
                        <a:pt x="47" y="23"/>
                      </a:lnTo>
                      <a:lnTo>
                        <a:pt x="28" y="15"/>
                      </a:lnTo>
                      <a:lnTo>
                        <a:pt x="7" y="15"/>
                      </a:lnTo>
                      <a:lnTo>
                        <a:pt x="0" y="10"/>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76" name="Freeform 297"/>
                <p:cNvSpPr>
                  <a:spLocks/>
                </p:cNvSpPr>
                <p:nvPr/>
              </p:nvSpPr>
              <p:spPr bwMode="auto">
                <a:xfrm>
                  <a:off x="4779" y="626"/>
                  <a:ext cx="28" cy="8"/>
                </a:xfrm>
                <a:custGeom>
                  <a:avLst/>
                  <a:gdLst>
                    <a:gd name="T0" fmla="*/ 0 w 112"/>
                    <a:gd name="T1" fmla="*/ 0 h 23"/>
                    <a:gd name="T2" fmla="*/ 0 w 112"/>
                    <a:gd name="T3" fmla="*/ 0 h 23"/>
                    <a:gd name="T4" fmla="*/ 0 w 112"/>
                    <a:gd name="T5" fmla="*/ 0 h 23"/>
                    <a:gd name="T6" fmla="*/ 0 w 112"/>
                    <a:gd name="T7" fmla="*/ 0 h 23"/>
                    <a:gd name="T8" fmla="*/ 0 w 112"/>
                    <a:gd name="T9" fmla="*/ 0 h 23"/>
                    <a:gd name="T10" fmla="*/ 0 w 112"/>
                    <a:gd name="T11" fmla="*/ 0 h 23"/>
                    <a:gd name="T12" fmla="*/ 0 w 112"/>
                    <a:gd name="T13" fmla="*/ 0 h 23"/>
                    <a:gd name="T14" fmla="*/ 0 w 112"/>
                    <a:gd name="T15" fmla="*/ 0 h 23"/>
                    <a:gd name="T16" fmla="*/ 0 w 112"/>
                    <a:gd name="T17" fmla="*/ 0 h 23"/>
                    <a:gd name="T18" fmla="*/ 0 w 112"/>
                    <a:gd name="T19" fmla="*/ 0 h 23"/>
                    <a:gd name="T20" fmla="*/ 0 w 112"/>
                    <a:gd name="T21" fmla="*/ 0 h 23"/>
                    <a:gd name="T22" fmla="*/ 0 w 112"/>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
                    <a:gd name="T37" fmla="*/ 0 h 23"/>
                    <a:gd name="T38" fmla="*/ 112 w 112"/>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 h="23">
                      <a:moveTo>
                        <a:pt x="5" y="14"/>
                      </a:moveTo>
                      <a:lnTo>
                        <a:pt x="36" y="8"/>
                      </a:lnTo>
                      <a:lnTo>
                        <a:pt x="65" y="0"/>
                      </a:lnTo>
                      <a:lnTo>
                        <a:pt x="86" y="6"/>
                      </a:lnTo>
                      <a:lnTo>
                        <a:pt x="108" y="15"/>
                      </a:lnTo>
                      <a:lnTo>
                        <a:pt x="112" y="20"/>
                      </a:lnTo>
                      <a:lnTo>
                        <a:pt x="104" y="23"/>
                      </a:lnTo>
                      <a:lnTo>
                        <a:pt x="66" y="18"/>
                      </a:lnTo>
                      <a:lnTo>
                        <a:pt x="5" y="23"/>
                      </a:lnTo>
                      <a:lnTo>
                        <a:pt x="0" y="19"/>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77" name="Freeform 298"/>
                <p:cNvSpPr>
                  <a:spLocks/>
                </p:cNvSpPr>
                <p:nvPr/>
              </p:nvSpPr>
              <p:spPr bwMode="auto">
                <a:xfrm>
                  <a:off x="4794" y="631"/>
                  <a:ext cx="7" cy="5"/>
                </a:xfrm>
                <a:custGeom>
                  <a:avLst/>
                  <a:gdLst>
                    <a:gd name="T0" fmla="*/ 0 w 29"/>
                    <a:gd name="T1" fmla="*/ 0 h 15"/>
                    <a:gd name="T2" fmla="*/ 0 w 29"/>
                    <a:gd name="T3" fmla="*/ 0 h 15"/>
                    <a:gd name="T4" fmla="*/ 0 w 29"/>
                    <a:gd name="T5" fmla="*/ 0 h 15"/>
                    <a:gd name="T6" fmla="*/ 0 w 29"/>
                    <a:gd name="T7" fmla="*/ 0 h 15"/>
                    <a:gd name="T8" fmla="*/ 0 w 29"/>
                    <a:gd name="T9" fmla="*/ 0 h 15"/>
                    <a:gd name="T10" fmla="*/ 0 w 29"/>
                    <a:gd name="T11" fmla="*/ 0 h 15"/>
                    <a:gd name="T12" fmla="*/ 0 w 29"/>
                    <a:gd name="T13" fmla="*/ 0 h 15"/>
                    <a:gd name="T14" fmla="*/ 0 w 29"/>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5"/>
                    <a:gd name="T26" fmla="*/ 29 w 2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5">
                      <a:moveTo>
                        <a:pt x="9" y="1"/>
                      </a:moveTo>
                      <a:lnTo>
                        <a:pt x="24" y="3"/>
                      </a:lnTo>
                      <a:lnTo>
                        <a:pt x="29" y="9"/>
                      </a:lnTo>
                      <a:lnTo>
                        <a:pt x="21" y="15"/>
                      </a:lnTo>
                      <a:lnTo>
                        <a:pt x="0" y="6"/>
                      </a:lnTo>
                      <a:lnTo>
                        <a:pt x="2" y="0"/>
                      </a:lnTo>
                      <a:lnTo>
                        <a:pt x="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78" name="Freeform 299"/>
                <p:cNvSpPr>
                  <a:spLocks/>
                </p:cNvSpPr>
                <p:nvPr/>
              </p:nvSpPr>
              <p:spPr bwMode="auto">
                <a:xfrm>
                  <a:off x="4822" y="624"/>
                  <a:ext cx="18" cy="7"/>
                </a:xfrm>
                <a:custGeom>
                  <a:avLst/>
                  <a:gdLst>
                    <a:gd name="T0" fmla="*/ 0 w 69"/>
                    <a:gd name="T1" fmla="*/ 0 h 21"/>
                    <a:gd name="T2" fmla="*/ 0 w 69"/>
                    <a:gd name="T3" fmla="*/ 0 h 21"/>
                    <a:gd name="T4" fmla="*/ 0 w 69"/>
                    <a:gd name="T5" fmla="*/ 0 h 21"/>
                    <a:gd name="T6" fmla="*/ 0 w 69"/>
                    <a:gd name="T7" fmla="*/ 0 h 21"/>
                    <a:gd name="T8" fmla="*/ 0 w 69"/>
                    <a:gd name="T9" fmla="*/ 0 h 21"/>
                    <a:gd name="T10" fmla="*/ 0 w 69"/>
                    <a:gd name="T11" fmla="*/ 0 h 21"/>
                    <a:gd name="T12" fmla="*/ 0 w 69"/>
                    <a:gd name="T13" fmla="*/ 0 h 21"/>
                    <a:gd name="T14" fmla="*/ 0 w 69"/>
                    <a:gd name="T15" fmla="*/ 0 h 21"/>
                    <a:gd name="T16" fmla="*/ 0 w 69"/>
                    <a:gd name="T17" fmla="*/ 0 h 21"/>
                    <a:gd name="T18" fmla="*/ 0 w 69"/>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21"/>
                    <a:gd name="T32" fmla="*/ 69 w 69"/>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21">
                      <a:moveTo>
                        <a:pt x="6" y="10"/>
                      </a:moveTo>
                      <a:lnTo>
                        <a:pt x="34" y="0"/>
                      </a:lnTo>
                      <a:lnTo>
                        <a:pt x="67" y="13"/>
                      </a:lnTo>
                      <a:lnTo>
                        <a:pt x="69" y="19"/>
                      </a:lnTo>
                      <a:lnTo>
                        <a:pt x="61" y="21"/>
                      </a:lnTo>
                      <a:lnTo>
                        <a:pt x="36" y="17"/>
                      </a:lnTo>
                      <a:lnTo>
                        <a:pt x="6" y="19"/>
                      </a:lnTo>
                      <a:lnTo>
                        <a:pt x="0" y="15"/>
                      </a:lnTo>
                      <a:lnTo>
                        <a:pt x="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79" name="Freeform 300"/>
                <p:cNvSpPr>
                  <a:spLocks/>
                </p:cNvSpPr>
                <p:nvPr/>
              </p:nvSpPr>
              <p:spPr bwMode="auto">
                <a:xfrm>
                  <a:off x="4832" y="629"/>
                  <a:ext cx="5" cy="5"/>
                </a:xfrm>
                <a:custGeom>
                  <a:avLst/>
                  <a:gdLst>
                    <a:gd name="T0" fmla="*/ 0 w 21"/>
                    <a:gd name="T1" fmla="*/ 0 h 16"/>
                    <a:gd name="T2" fmla="*/ 0 w 21"/>
                    <a:gd name="T3" fmla="*/ 0 h 16"/>
                    <a:gd name="T4" fmla="*/ 0 w 21"/>
                    <a:gd name="T5" fmla="*/ 0 h 16"/>
                    <a:gd name="T6" fmla="*/ 0 w 21"/>
                    <a:gd name="T7" fmla="*/ 0 h 16"/>
                    <a:gd name="T8" fmla="*/ 0 w 21"/>
                    <a:gd name="T9" fmla="*/ 0 h 16"/>
                    <a:gd name="T10" fmla="*/ 0 w 21"/>
                    <a:gd name="T11" fmla="*/ 0 h 16"/>
                    <a:gd name="T12" fmla="*/ 0 w 21"/>
                    <a:gd name="T13" fmla="*/ 0 h 16"/>
                    <a:gd name="T14" fmla="*/ 0 w 21"/>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6"/>
                    <a:gd name="T26" fmla="*/ 21 w 2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6">
                      <a:moveTo>
                        <a:pt x="5" y="0"/>
                      </a:moveTo>
                      <a:lnTo>
                        <a:pt x="18" y="1"/>
                      </a:lnTo>
                      <a:lnTo>
                        <a:pt x="21" y="11"/>
                      </a:lnTo>
                      <a:lnTo>
                        <a:pt x="5" y="16"/>
                      </a:lnTo>
                      <a:lnTo>
                        <a:pt x="0" y="12"/>
                      </a:lnTo>
                      <a:lnTo>
                        <a:pt x="0" y="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680" name="Freeform 301"/>
                <p:cNvSpPr>
                  <a:spLocks/>
                </p:cNvSpPr>
                <p:nvPr/>
              </p:nvSpPr>
              <p:spPr bwMode="auto">
                <a:xfrm>
                  <a:off x="4814" y="619"/>
                  <a:ext cx="14" cy="41"/>
                </a:xfrm>
                <a:custGeom>
                  <a:avLst/>
                  <a:gdLst>
                    <a:gd name="T0" fmla="*/ 0 w 56"/>
                    <a:gd name="T1" fmla="*/ 0 h 123"/>
                    <a:gd name="T2" fmla="*/ 0 w 56"/>
                    <a:gd name="T3" fmla="*/ 0 h 123"/>
                    <a:gd name="T4" fmla="*/ 0 w 56"/>
                    <a:gd name="T5" fmla="*/ 0 h 123"/>
                    <a:gd name="T6" fmla="*/ 0 w 56"/>
                    <a:gd name="T7" fmla="*/ 0 h 123"/>
                    <a:gd name="T8" fmla="*/ 0 w 56"/>
                    <a:gd name="T9" fmla="*/ 0 h 123"/>
                    <a:gd name="T10" fmla="*/ 0 w 56"/>
                    <a:gd name="T11" fmla="*/ 0 h 123"/>
                    <a:gd name="T12" fmla="*/ 0 w 56"/>
                    <a:gd name="T13" fmla="*/ 0 h 123"/>
                    <a:gd name="T14" fmla="*/ 0 w 56"/>
                    <a:gd name="T15" fmla="*/ 0 h 123"/>
                    <a:gd name="T16" fmla="*/ 0 w 56"/>
                    <a:gd name="T17" fmla="*/ 0 h 123"/>
                    <a:gd name="T18" fmla="*/ 0 w 56"/>
                    <a:gd name="T19" fmla="*/ 0 h 123"/>
                    <a:gd name="T20" fmla="*/ 0 w 56"/>
                    <a:gd name="T21" fmla="*/ 0 h 123"/>
                    <a:gd name="T22" fmla="*/ 0 w 56"/>
                    <a:gd name="T23" fmla="*/ 0 h 123"/>
                    <a:gd name="T24" fmla="*/ 0 w 56"/>
                    <a:gd name="T25" fmla="*/ 0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23"/>
                    <a:gd name="T41" fmla="*/ 56 w 56"/>
                    <a:gd name="T42" fmla="*/ 123 h 1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23">
                      <a:moveTo>
                        <a:pt x="11" y="2"/>
                      </a:moveTo>
                      <a:lnTo>
                        <a:pt x="32" y="35"/>
                      </a:lnTo>
                      <a:lnTo>
                        <a:pt x="40" y="71"/>
                      </a:lnTo>
                      <a:lnTo>
                        <a:pt x="49" y="97"/>
                      </a:lnTo>
                      <a:lnTo>
                        <a:pt x="56" y="123"/>
                      </a:lnTo>
                      <a:lnTo>
                        <a:pt x="44" y="123"/>
                      </a:lnTo>
                      <a:lnTo>
                        <a:pt x="36" y="99"/>
                      </a:lnTo>
                      <a:lnTo>
                        <a:pt x="27" y="72"/>
                      </a:lnTo>
                      <a:lnTo>
                        <a:pt x="20" y="38"/>
                      </a:lnTo>
                      <a:lnTo>
                        <a:pt x="0" y="6"/>
                      </a:lnTo>
                      <a:lnTo>
                        <a:pt x="3" y="0"/>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grpSp>
          <p:sp>
            <p:nvSpPr>
              <p:cNvPr id="14412" name="Freeform 303"/>
              <p:cNvSpPr>
                <a:spLocks/>
              </p:cNvSpPr>
              <p:nvPr/>
            </p:nvSpPr>
            <p:spPr bwMode="auto">
              <a:xfrm>
                <a:off x="4802" y="659"/>
                <a:ext cx="18" cy="6"/>
              </a:xfrm>
              <a:custGeom>
                <a:avLst/>
                <a:gdLst>
                  <a:gd name="T0" fmla="*/ 0 w 69"/>
                  <a:gd name="T1" fmla="*/ 0 h 19"/>
                  <a:gd name="T2" fmla="*/ 0 w 69"/>
                  <a:gd name="T3" fmla="*/ 0 h 19"/>
                  <a:gd name="T4" fmla="*/ 0 w 69"/>
                  <a:gd name="T5" fmla="*/ 0 h 19"/>
                  <a:gd name="T6" fmla="*/ 0 w 69"/>
                  <a:gd name="T7" fmla="*/ 0 h 19"/>
                  <a:gd name="T8" fmla="*/ 0 w 69"/>
                  <a:gd name="T9" fmla="*/ 0 h 19"/>
                  <a:gd name="T10" fmla="*/ 0 w 69"/>
                  <a:gd name="T11" fmla="*/ 0 h 19"/>
                  <a:gd name="T12" fmla="*/ 0 w 69"/>
                  <a:gd name="T13" fmla="*/ 0 h 19"/>
                  <a:gd name="T14" fmla="*/ 0 w 69"/>
                  <a:gd name="T15" fmla="*/ 0 h 19"/>
                  <a:gd name="T16" fmla="*/ 0 w 69"/>
                  <a:gd name="T17" fmla="*/ 0 h 19"/>
                  <a:gd name="T18" fmla="*/ 0 w 69"/>
                  <a:gd name="T19" fmla="*/ 0 h 19"/>
                  <a:gd name="T20" fmla="*/ 0 w 69"/>
                  <a:gd name="T21" fmla="*/ 0 h 19"/>
                  <a:gd name="T22" fmla="*/ 0 w 69"/>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19"/>
                  <a:gd name="T38" fmla="*/ 69 w 6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19">
                    <a:moveTo>
                      <a:pt x="8" y="1"/>
                    </a:moveTo>
                    <a:lnTo>
                      <a:pt x="46" y="0"/>
                    </a:lnTo>
                    <a:lnTo>
                      <a:pt x="57" y="0"/>
                    </a:lnTo>
                    <a:lnTo>
                      <a:pt x="69" y="9"/>
                    </a:lnTo>
                    <a:lnTo>
                      <a:pt x="66" y="15"/>
                    </a:lnTo>
                    <a:lnTo>
                      <a:pt x="57" y="18"/>
                    </a:lnTo>
                    <a:lnTo>
                      <a:pt x="49" y="19"/>
                    </a:lnTo>
                    <a:lnTo>
                      <a:pt x="26" y="18"/>
                    </a:lnTo>
                    <a:lnTo>
                      <a:pt x="3" y="9"/>
                    </a:lnTo>
                    <a:lnTo>
                      <a:pt x="0" y="4"/>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13" name="Freeform 304"/>
              <p:cNvSpPr>
                <a:spLocks/>
              </p:cNvSpPr>
              <p:nvPr/>
            </p:nvSpPr>
            <p:spPr bwMode="auto">
              <a:xfrm>
                <a:off x="5427" y="714"/>
                <a:ext cx="116" cy="200"/>
              </a:xfrm>
              <a:custGeom>
                <a:avLst/>
                <a:gdLst>
                  <a:gd name="T0" fmla="*/ 0 w 466"/>
                  <a:gd name="T1" fmla="*/ 0 h 600"/>
                  <a:gd name="T2" fmla="*/ 0 w 466"/>
                  <a:gd name="T3" fmla="*/ 0 h 600"/>
                  <a:gd name="T4" fmla="*/ 0 w 466"/>
                  <a:gd name="T5" fmla="*/ 0 h 600"/>
                  <a:gd name="T6" fmla="*/ 0 w 466"/>
                  <a:gd name="T7" fmla="*/ 0 h 600"/>
                  <a:gd name="T8" fmla="*/ 0 w 466"/>
                  <a:gd name="T9" fmla="*/ 0 h 600"/>
                  <a:gd name="T10" fmla="*/ 0 w 466"/>
                  <a:gd name="T11" fmla="*/ 0 h 600"/>
                  <a:gd name="T12" fmla="*/ 0 w 466"/>
                  <a:gd name="T13" fmla="*/ 0 h 600"/>
                  <a:gd name="T14" fmla="*/ 0 w 466"/>
                  <a:gd name="T15" fmla="*/ 0 h 600"/>
                  <a:gd name="T16" fmla="*/ 0 w 466"/>
                  <a:gd name="T17" fmla="*/ 0 h 600"/>
                  <a:gd name="T18" fmla="*/ 0 w 466"/>
                  <a:gd name="T19" fmla="*/ 0 h 600"/>
                  <a:gd name="T20" fmla="*/ 0 w 466"/>
                  <a:gd name="T21" fmla="*/ 0 h 600"/>
                  <a:gd name="T22" fmla="*/ 0 w 466"/>
                  <a:gd name="T23" fmla="*/ 0 h 600"/>
                  <a:gd name="T24" fmla="*/ 0 w 466"/>
                  <a:gd name="T25" fmla="*/ 0 h 600"/>
                  <a:gd name="T26" fmla="*/ 0 w 466"/>
                  <a:gd name="T27" fmla="*/ 0 h 600"/>
                  <a:gd name="T28" fmla="*/ 0 w 466"/>
                  <a:gd name="T29" fmla="*/ 0 h 600"/>
                  <a:gd name="T30" fmla="*/ 0 w 466"/>
                  <a:gd name="T31" fmla="*/ 0 h 600"/>
                  <a:gd name="T32" fmla="*/ 0 w 466"/>
                  <a:gd name="T33" fmla="*/ 0 h 600"/>
                  <a:gd name="T34" fmla="*/ 0 w 466"/>
                  <a:gd name="T35" fmla="*/ 0 h 600"/>
                  <a:gd name="T36" fmla="*/ 0 w 466"/>
                  <a:gd name="T37" fmla="*/ 0 h 600"/>
                  <a:gd name="T38" fmla="*/ 0 w 466"/>
                  <a:gd name="T39" fmla="*/ 0 h 600"/>
                  <a:gd name="T40" fmla="*/ 0 w 466"/>
                  <a:gd name="T41" fmla="*/ 0 h 600"/>
                  <a:gd name="T42" fmla="*/ 0 w 466"/>
                  <a:gd name="T43" fmla="*/ 0 h 600"/>
                  <a:gd name="T44" fmla="*/ 0 w 466"/>
                  <a:gd name="T45" fmla="*/ 0 h 600"/>
                  <a:gd name="T46" fmla="*/ 0 w 466"/>
                  <a:gd name="T47" fmla="*/ 0 h 600"/>
                  <a:gd name="T48" fmla="*/ 0 w 466"/>
                  <a:gd name="T49" fmla="*/ 0 h 600"/>
                  <a:gd name="T50" fmla="*/ 0 w 466"/>
                  <a:gd name="T51" fmla="*/ 0 h 600"/>
                  <a:gd name="T52" fmla="*/ 0 w 466"/>
                  <a:gd name="T53" fmla="*/ 0 h 600"/>
                  <a:gd name="T54" fmla="*/ 0 w 466"/>
                  <a:gd name="T55" fmla="*/ 0 h 600"/>
                  <a:gd name="T56" fmla="*/ 0 w 466"/>
                  <a:gd name="T57" fmla="*/ 0 h 600"/>
                  <a:gd name="T58" fmla="*/ 0 w 466"/>
                  <a:gd name="T59" fmla="*/ 0 h 600"/>
                  <a:gd name="T60" fmla="*/ 0 w 466"/>
                  <a:gd name="T61" fmla="*/ 0 h 600"/>
                  <a:gd name="T62" fmla="*/ 0 w 466"/>
                  <a:gd name="T63" fmla="*/ 0 h 600"/>
                  <a:gd name="T64" fmla="*/ 0 w 466"/>
                  <a:gd name="T65" fmla="*/ 0 h 600"/>
                  <a:gd name="T66" fmla="*/ 0 w 466"/>
                  <a:gd name="T67" fmla="*/ 0 h 600"/>
                  <a:gd name="T68" fmla="*/ 0 w 466"/>
                  <a:gd name="T69" fmla="*/ 0 h 600"/>
                  <a:gd name="T70" fmla="*/ 0 w 466"/>
                  <a:gd name="T71" fmla="*/ 0 h 600"/>
                  <a:gd name="T72" fmla="*/ 0 w 466"/>
                  <a:gd name="T73" fmla="*/ 0 h 600"/>
                  <a:gd name="T74" fmla="*/ 0 w 466"/>
                  <a:gd name="T75" fmla="*/ 0 h 600"/>
                  <a:gd name="T76" fmla="*/ 0 w 466"/>
                  <a:gd name="T77" fmla="*/ 0 h 600"/>
                  <a:gd name="T78" fmla="*/ 0 w 466"/>
                  <a:gd name="T79" fmla="*/ 0 h 600"/>
                  <a:gd name="T80" fmla="*/ 0 w 466"/>
                  <a:gd name="T81" fmla="*/ 0 h 600"/>
                  <a:gd name="T82" fmla="*/ 0 w 466"/>
                  <a:gd name="T83" fmla="*/ 0 h 600"/>
                  <a:gd name="T84" fmla="*/ 0 w 466"/>
                  <a:gd name="T85" fmla="*/ 0 h 600"/>
                  <a:gd name="T86" fmla="*/ 0 w 466"/>
                  <a:gd name="T87" fmla="*/ 0 h 600"/>
                  <a:gd name="T88" fmla="*/ 0 w 466"/>
                  <a:gd name="T89" fmla="*/ 0 h 600"/>
                  <a:gd name="T90" fmla="*/ 0 w 466"/>
                  <a:gd name="T91" fmla="*/ 0 h 600"/>
                  <a:gd name="T92" fmla="*/ 0 w 466"/>
                  <a:gd name="T93" fmla="*/ 0 h 600"/>
                  <a:gd name="T94" fmla="*/ 0 w 466"/>
                  <a:gd name="T95" fmla="*/ 0 h 600"/>
                  <a:gd name="T96" fmla="*/ 0 w 466"/>
                  <a:gd name="T97" fmla="*/ 0 h 600"/>
                  <a:gd name="T98" fmla="*/ 0 w 466"/>
                  <a:gd name="T99" fmla="*/ 0 h 600"/>
                  <a:gd name="T100" fmla="*/ 0 w 466"/>
                  <a:gd name="T101" fmla="*/ 0 h 600"/>
                  <a:gd name="T102" fmla="*/ 0 w 466"/>
                  <a:gd name="T103" fmla="*/ 0 h 600"/>
                  <a:gd name="T104" fmla="*/ 0 w 466"/>
                  <a:gd name="T105" fmla="*/ 0 h 600"/>
                  <a:gd name="T106" fmla="*/ 0 w 466"/>
                  <a:gd name="T107" fmla="*/ 0 h 600"/>
                  <a:gd name="T108" fmla="*/ 0 w 466"/>
                  <a:gd name="T109" fmla="*/ 0 h 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66"/>
                  <a:gd name="T166" fmla="*/ 0 h 600"/>
                  <a:gd name="T167" fmla="*/ 466 w 466"/>
                  <a:gd name="T168" fmla="*/ 600 h 6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66" h="600">
                    <a:moveTo>
                      <a:pt x="9" y="0"/>
                    </a:moveTo>
                    <a:lnTo>
                      <a:pt x="35" y="16"/>
                    </a:lnTo>
                    <a:lnTo>
                      <a:pt x="60" y="32"/>
                    </a:lnTo>
                    <a:lnTo>
                      <a:pt x="82" y="49"/>
                    </a:lnTo>
                    <a:lnTo>
                      <a:pt x="104" y="64"/>
                    </a:lnTo>
                    <a:lnTo>
                      <a:pt x="142" y="94"/>
                    </a:lnTo>
                    <a:lnTo>
                      <a:pt x="177" y="125"/>
                    </a:lnTo>
                    <a:lnTo>
                      <a:pt x="194" y="141"/>
                    </a:lnTo>
                    <a:lnTo>
                      <a:pt x="210" y="157"/>
                    </a:lnTo>
                    <a:lnTo>
                      <a:pt x="227" y="174"/>
                    </a:lnTo>
                    <a:lnTo>
                      <a:pt x="243" y="192"/>
                    </a:lnTo>
                    <a:lnTo>
                      <a:pt x="260" y="210"/>
                    </a:lnTo>
                    <a:lnTo>
                      <a:pt x="278" y="228"/>
                    </a:lnTo>
                    <a:lnTo>
                      <a:pt x="296" y="248"/>
                    </a:lnTo>
                    <a:lnTo>
                      <a:pt x="316" y="270"/>
                    </a:lnTo>
                    <a:lnTo>
                      <a:pt x="350" y="298"/>
                    </a:lnTo>
                    <a:lnTo>
                      <a:pt x="373" y="327"/>
                    </a:lnTo>
                    <a:lnTo>
                      <a:pt x="392" y="360"/>
                    </a:lnTo>
                    <a:lnTo>
                      <a:pt x="409" y="396"/>
                    </a:lnTo>
                    <a:lnTo>
                      <a:pt x="423" y="423"/>
                    </a:lnTo>
                    <a:lnTo>
                      <a:pt x="436" y="446"/>
                    </a:lnTo>
                    <a:lnTo>
                      <a:pt x="457" y="498"/>
                    </a:lnTo>
                    <a:lnTo>
                      <a:pt x="466" y="594"/>
                    </a:lnTo>
                    <a:lnTo>
                      <a:pt x="461" y="600"/>
                    </a:lnTo>
                    <a:lnTo>
                      <a:pt x="455" y="596"/>
                    </a:lnTo>
                    <a:lnTo>
                      <a:pt x="440" y="548"/>
                    </a:lnTo>
                    <a:lnTo>
                      <a:pt x="424" y="502"/>
                    </a:lnTo>
                    <a:lnTo>
                      <a:pt x="415" y="475"/>
                    </a:lnTo>
                    <a:lnTo>
                      <a:pt x="404" y="452"/>
                    </a:lnTo>
                    <a:lnTo>
                      <a:pt x="377" y="404"/>
                    </a:lnTo>
                    <a:lnTo>
                      <a:pt x="360" y="371"/>
                    </a:lnTo>
                    <a:lnTo>
                      <a:pt x="343" y="341"/>
                    </a:lnTo>
                    <a:lnTo>
                      <a:pt x="334" y="326"/>
                    </a:lnTo>
                    <a:lnTo>
                      <a:pt x="322" y="313"/>
                    </a:lnTo>
                    <a:lnTo>
                      <a:pt x="307" y="299"/>
                    </a:lnTo>
                    <a:lnTo>
                      <a:pt x="290" y="286"/>
                    </a:lnTo>
                    <a:lnTo>
                      <a:pt x="271" y="265"/>
                    </a:lnTo>
                    <a:lnTo>
                      <a:pt x="254" y="245"/>
                    </a:lnTo>
                    <a:lnTo>
                      <a:pt x="237" y="225"/>
                    </a:lnTo>
                    <a:lnTo>
                      <a:pt x="221" y="207"/>
                    </a:lnTo>
                    <a:lnTo>
                      <a:pt x="206" y="188"/>
                    </a:lnTo>
                    <a:lnTo>
                      <a:pt x="190" y="171"/>
                    </a:lnTo>
                    <a:lnTo>
                      <a:pt x="175" y="154"/>
                    </a:lnTo>
                    <a:lnTo>
                      <a:pt x="161" y="137"/>
                    </a:lnTo>
                    <a:lnTo>
                      <a:pt x="145" y="121"/>
                    </a:lnTo>
                    <a:lnTo>
                      <a:pt x="128" y="104"/>
                    </a:lnTo>
                    <a:lnTo>
                      <a:pt x="112" y="88"/>
                    </a:lnTo>
                    <a:lnTo>
                      <a:pt x="93" y="72"/>
                    </a:lnTo>
                    <a:lnTo>
                      <a:pt x="73" y="56"/>
                    </a:lnTo>
                    <a:lnTo>
                      <a:pt x="51" y="40"/>
                    </a:lnTo>
                    <a:lnTo>
                      <a:pt x="28" y="23"/>
                    </a:lnTo>
                    <a:lnTo>
                      <a:pt x="1" y="7"/>
                    </a:lnTo>
                    <a:lnTo>
                      <a:pt x="0"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14" name="Freeform 305"/>
              <p:cNvSpPr>
                <a:spLocks/>
              </p:cNvSpPr>
              <p:nvPr/>
            </p:nvSpPr>
            <p:spPr bwMode="auto">
              <a:xfrm>
                <a:off x="5397" y="800"/>
                <a:ext cx="46" cy="126"/>
              </a:xfrm>
              <a:custGeom>
                <a:avLst/>
                <a:gdLst>
                  <a:gd name="T0" fmla="*/ 0 w 184"/>
                  <a:gd name="T1" fmla="*/ 0 h 380"/>
                  <a:gd name="T2" fmla="*/ 0 w 184"/>
                  <a:gd name="T3" fmla="*/ 0 h 380"/>
                  <a:gd name="T4" fmla="*/ 0 w 184"/>
                  <a:gd name="T5" fmla="*/ 0 h 380"/>
                  <a:gd name="T6" fmla="*/ 0 w 184"/>
                  <a:gd name="T7" fmla="*/ 0 h 380"/>
                  <a:gd name="T8" fmla="*/ 0 w 184"/>
                  <a:gd name="T9" fmla="*/ 0 h 380"/>
                  <a:gd name="T10" fmla="*/ 0 w 184"/>
                  <a:gd name="T11" fmla="*/ 0 h 380"/>
                  <a:gd name="T12" fmla="*/ 0 w 184"/>
                  <a:gd name="T13" fmla="*/ 0 h 380"/>
                  <a:gd name="T14" fmla="*/ 0 w 184"/>
                  <a:gd name="T15" fmla="*/ 0 h 380"/>
                  <a:gd name="T16" fmla="*/ 0 w 184"/>
                  <a:gd name="T17" fmla="*/ 0 h 380"/>
                  <a:gd name="T18" fmla="*/ 0 w 184"/>
                  <a:gd name="T19" fmla="*/ 0 h 380"/>
                  <a:gd name="T20" fmla="*/ 0 w 184"/>
                  <a:gd name="T21" fmla="*/ 0 h 380"/>
                  <a:gd name="T22" fmla="*/ 0 w 184"/>
                  <a:gd name="T23" fmla="*/ 0 h 380"/>
                  <a:gd name="T24" fmla="*/ 0 w 184"/>
                  <a:gd name="T25" fmla="*/ 0 h 380"/>
                  <a:gd name="T26" fmla="*/ 0 w 184"/>
                  <a:gd name="T27" fmla="*/ 0 h 380"/>
                  <a:gd name="T28" fmla="*/ 0 w 184"/>
                  <a:gd name="T29" fmla="*/ 0 h 380"/>
                  <a:gd name="T30" fmla="*/ 0 w 184"/>
                  <a:gd name="T31" fmla="*/ 0 h 380"/>
                  <a:gd name="T32" fmla="*/ 0 w 184"/>
                  <a:gd name="T33" fmla="*/ 0 h 380"/>
                  <a:gd name="T34" fmla="*/ 0 w 184"/>
                  <a:gd name="T35" fmla="*/ 0 h 380"/>
                  <a:gd name="T36" fmla="*/ 0 w 184"/>
                  <a:gd name="T37" fmla="*/ 0 h 380"/>
                  <a:gd name="T38" fmla="*/ 0 w 184"/>
                  <a:gd name="T39" fmla="*/ 0 h 380"/>
                  <a:gd name="T40" fmla="*/ 0 w 184"/>
                  <a:gd name="T41" fmla="*/ 0 h 380"/>
                  <a:gd name="T42" fmla="*/ 0 w 184"/>
                  <a:gd name="T43" fmla="*/ 0 h 380"/>
                  <a:gd name="T44" fmla="*/ 0 w 184"/>
                  <a:gd name="T45" fmla="*/ 0 h 380"/>
                  <a:gd name="T46" fmla="*/ 0 w 184"/>
                  <a:gd name="T47" fmla="*/ 0 h 380"/>
                  <a:gd name="T48" fmla="*/ 0 w 184"/>
                  <a:gd name="T49" fmla="*/ 0 h 380"/>
                  <a:gd name="T50" fmla="*/ 0 w 184"/>
                  <a:gd name="T51" fmla="*/ 0 h 380"/>
                  <a:gd name="T52" fmla="*/ 0 w 184"/>
                  <a:gd name="T53" fmla="*/ 0 h 380"/>
                  <a:gd name="T54" fmla="*/ 0 w 184"/>
                  <a:gd name="T55" fmla="*/ 0 h 3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4"/>
                  <a:gd name="T85" fmla="*/ 0 h 380"/>
                  <a:gd name="T86" fmla="*/ 184 w 184"/>
                  <a:gd name="T87" fmla="*/ 380 h 3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4" h="380">
                    <a:moveTo>
                      <a:pt x="180" y="10"/>
                    </a:moveTo>
                    <a:lnTo>
                      <a:pt x="136" y="25"/>
                    </a:lnTo>
                    <a:lnTo>
                      <a:pt x="104" y="45"/>
                    </a:lnTo>
                    <a:lnTo>
                      <a:pt x="77" y="70"/>
                    </a:lnTo>
                    <a:lnTo>
                      <a:pt x="52" y="101"/>
                    </a:lnTo>
                    <a:lnTo>
                      <a:pt x="44" y="122"/>
                    </a:lnTo>
                    <a:lnTo>
                      <a:pt x="47" y="143"/>
                    </a:lnTo>
                    <a:lnTo>
                      <a:pt x="56" y="189"/>
                    </a:lnTo>
                    <a:lnTo>
                      <a:pt x="52" y="287"/>
                    </a:lnTo>
                    <a:lnTo>
                      <a:pt x="38" y="331"/>
                    </a:lnTo>
                    <a:lnTo>
                      <a:pt x="27" y="354"/>
                    </a:lnTo>
                    <a:lnTo>
                      <a:pt x="11" y="378"/>
                    </a:lnTo>
                    <a:lnTo>
                      <a:pt x="3" y="380"/>
                    </a:lnTo>
                    <a:lnTo>
                      <a:pt x="0" y="374"/>
                    </a:lnTo>
                    <a:lnTo>
                      <a:pt x="22" y="328"/>
                    </a:lnTo>
                    <a:lnTo>
                      <a:pt x="26" y="284"/>
                    </a:lnTo>
                    <a:lnTo>
                      <a:pt x="18" y="188"/>
                    </a:lnTo>
                    <a:lnTo>
                      <a:pt x="27" y="90"/>
                    </a:lnTo>
                    <a:lnTo>
                      <a:pt x="42" y="72"/>
                    </a:lnTo>
                    <a:lnTo>
                      <a:pt x="56" y="58"/>
                    </a:lnTo>
                    <a:lnTo>
                      <a:pt x="71" y="45"/>
                    </a:lnTo>
                    <a:lnTo>
                      <a:pt x="88" y="34"/>
                    </a:lnTo>
                    <a:lnTo>
                      <a:pt x="107" y="25"/>
                    </a:lnTo>
                    <a:lnTo>
                      <a:pt x="128" y="16"/>
                    </a:lnTo>
                    <a:lnTo>
                      <a:pt x="177" y="0"/>
                    </a:lnTo>
                    <a:lnTo>
                      <a:pt x="184" y="3"/>
                    </a:lnTo>
                    <a:lnTo>
                      <a:pt x="18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15" name="Freeform 306"/>
              <p:cNvSpPr>
                <a:spLocks/>
              </p:cNvSpPr>
              <p:nvPr/>
            </p:nvSpPr>
            <p:spPr bwMode="auto">
              <a:xfrm>
                <a:off x="5447" y="857"/>
                <a:ext cx="59" cy="124"/>
              </a:xfrm>
              <a:custGeom>
                <a:avLst/>
                <a:gdLst>
                  <a:gd name="T0" fmla="*/ 0 w 236"/>
                  <a:gd name="T1" fmla="*/ 0 h 371"/>
                  <a:gd name="T2" fmla="*/ 0 w 236"/>
                  <a:gd name="T3" fmla="*/ 0 h 371"/>
                  <a:gd name="T4" fmla="*/ 0 w 236"/>
                  <a:gd name="T5" fmla="*/ 0 h 371"/>
                  <a:gd name="T6" fmla="*/ 0 w 236"/>
                  <a:gd name="T7" fmla="*/ 0 h 371"/>
                  <a:gd name="T8" fmla="*/ 0 w 236"/>
                  <a:gd name="T9" fmla="*/ 0 h 371"/>
                  <a:gd name="T10" fmla="*/ 0 w 236"/>
                  <a:gd name="T11" fmla="*/ 0 h 371"/>
                  <a:gd name="T12" fmla="*/ 0 w 236"/>
                  <a:gd name="T13" fmla="*/ 0 h 371"/>
                  <a:gd name="T14" fmla="*/ 0 w 236"/>
                  <a:gd name="T15" fmla="*/ 0 h 371"/>
                  <a:gd name="T16" fmla="*/ 0 w 236"/>
                  <a:gd name="T17" fmla="*/ 0 h 371"/>
                  <a:gd name="T18" fmla="*/ 0 w 236"/>
                  <a:gd name="T19" fmla="*/ 0 h 371"/>
                  <a:gd name="T20" fmla="*/ 0 w 236"/>
                  <a:gd name="T21" fmla="*/ 0 h 371"/>
                  <a:gd name="T22" fmla="*/ 0 w 236"/>
                  <a:gd name="T23" fmla="*/ 0 h 371"/>
                  <a:gd name="T24" fmla="*/ 0 w 236"/>
                  <a:gd name="T25" fmla="*/ 0 h 371"/>
                  <a:gd name="T26" fmla="*/ 0 w 236"/>
                  <a:gd name="T27" fmla="*/ 0 h 371"/>
                  <a:gd name="T28" fmla="*/ 0 w 236"/>
                  <a:gd name="T29" fmla="*/ 0 h 371"/>
                  <a:gd name="T30" fmla="*/ 0 w 236"/>
                  <a:gd name="T31" fmla="*/ 0 h 371"/>
                  <a:gd name="T32" fmla="*/ 0 w 236"/>
                  <a:gd name="T33" fmla="*/ 0 h 371"/>
                  <a:gd name="T34" fmla="*/ 0 w 236"/>
                  <a:gd name="T35" fmla="*/ 0 h 371"/>
                  <a:gd name="T36" fmla="*/ 0 w 236"/>
                  <a:gd name="T37" fmla="*/ 0 h 371"/>
                  <a:gd name="T38" fmla="*/ 0 w 236"/>
                  <a:gd name="T39" fmla="*/ 0 h 371"/>
                  <a:gd name="T40" fmla="*/ 0 w 236"/>
                  <a:gd name="T41" fmla="*/ 0 h 371"/>
                  <a:gd name="T42" fmla="*/ 0 w 236"/>
                  <a:gd name="T43" fmla="*/ 0 h 371"/>
                  <a:gd name="T44" fmla="*/ 0 w 236"/>
                  <a:gd name="T45" fmla="*/ 0 h 371"/>
                  <a:gd name="T46" fmla="*/ 0 w 236"/>
                  <a:gd name="T47" fmla="*/ 0 h 371"/>
                  <a:gd name="T48" fmla="*/ 0 w 236"/>
                  <a:gd name="T49" fmla="*/ 0 h 371"/>
                  <a:gd name="T50" fmla="*/ 0 w 236"/>
                  <a:gd name="T51" fmla="*/ 0 h 371"/>
                  <a:gd name="T52" fmla="*/ 0 w 236"/>
                  <a:gd name="T53" fmla="*/ 0 h 371"/>
                  <a:gd name="T54" fmla="*/ 0 w 236"/>
                  <a:gd name="T55" fmla="*/ 0 h 371"/>
                  <a:gd name="T56" fmla="*/ 0 w 236"/>
                  <a:gd name="T57" fmla="*/ 0 h 371"/>
                  <a:gd name="T58" fmla="*/ 0 w 236"/>
                  <a:gd name="T59" fmla="*/ 0 h 371"/>
                  <a:gd name="T60" fmla="*/ 0 w 236"/>
                  <a:gd name="T61" fmla="*/ 0 h 371"/>
                  <a:gd name="T62" fmla="*/ 0 w 236"/>
                  <a:gd name="T63" fmla="*/ 0 h 371"/>
                  <a:gd name="T64" fmla="*/ 0 w 236"/>
                  <a:gd name="T65" fmla="*/ 0 h 371"/>
                  <a:gd name="T66" fmla="*/ 0 w 236"/>
                  <a:gd name="T67" fmla="*/ 0 h 371"/>
                  <a:gd name="T68" fmla="*/ 0 w 236"/>
                  <a:gd name="T69" fmla="*/ 0 h 3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6"/>
                  <a:gd name="T106" fmla="*/ 0 h 371"/>
                  <a:gd name="T107" fmla="*/ 236 w 236"/>
                  <a:gd name="T108" fmla="*/ 371 h 3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6" h="371">
                    <a:moveTo>
                      <a:pt x="236" y="0"/>
                    </a:moveTo>
                    <a:lnTo>
                      <a:pt x="236" y="42"/>
                    </a:lnTo>
                    <a:lnTo>
                      <a:pt x="220" y="58"/>
                    </a:lnTo>
                    <a:lnTo>
                      <a:pt x="204" y="75"/>
                    </a:lnTo>
                    <a:lnTo>
                      <a:pt x="199" y="105"/>
                    </a:lnTo>
                    <a:lnTo>
                      <a:pt x="203" y="138"/>
                    </a:lnTo>
                    <a:lnTo>
                      <a:pt x="198" y="177"/>
                    </a:lnTo>
                    <a:lnTo>
                      <a:pt x="183" y="212"/>
                    </a:lnTo>
                    <a:lnTo>
                      <a:pt x="173" y="229"/>
                    </a:lnTo>
                    <a:lnTo>
                      <a:pt x="158" y="245"/>
                    </a:lnTo>
                    <a:lnTo>
                      <a:pt x="143" y="262"/>
                    </a:lnTo>
                    <a:lnTo>
                      <a:pt x="126" y="279"/>
                    </a:lnTo>
                    <a:lnTo>
                      <a:pt x="64" y="330"/>
                    </a:lnTo>
                    <a:lnTo>
                      <a:pt x="49" y="351"/>
                    </a:lnTo>
                    <a:lnTo>
                      <a:pt x="40" y="359"/>
                    </a:lnTo>
                    <a:lnTo>
                      <a:pt x="26" y="369"/>
                    </a:lnTo>
                    <a:lnTo>
                      <a:pt x="13" y="371"/>
                    </a:lnTo>
                    <a:lnTo>
                      <a:pt x="2" y="366"/>
                    </a:lnTo>
                    <a:lnTo>
                      <a:pt x="0" y="356"/>
                    </a:lnTo>
                    <a:lnTo>
                      <a:pt x="6" y="347"/>
                    </a:lnTo>
                    <a:lnTo>
                      <a:pt x="34" y="317"/>
                    </a:lnTo>
                    <a:lnTo>
                      <a:pt x="66" y="289"/>
                    </a:lnTo>
                    <a:lnTo>
                      <a:pt x="99" y="262"/>
                    </a:lnTo>
                    <a:lnTo>
                      <a:pt x="130" y="232"/>
                    </a:lnTo>
                    <a:lnTo>
                      <a:pt x="155" y="203"/>
                    </a:lnTo>
                    <a:lnTo>
                      <a:pt x="170" y="173"/>
                    </a:lnTo>
                    <a:lnTo>
                      <a:pt x="175" y="138"/>
                    </a:lnTo>
                    <a:lnTo>
                      <a:pt x="180" y="68"/>
                    </a:lnTo>
                    <a:lnTo>
                      <a:pt x="190" y="59"/>
                    </a:lnTo>
                    <a:lnTo>
                      <a:pt x="203" y="53"/>
                    </a:lnTo>
                    <a:lnTo>
                      <a:pt x="224" y="38"/>
                    </a:lnTo>
                    <a:lnTo>
                      <a:pt x="227" y="19"/>
                    </a:lnTo>
                    <a:lnTo>
                      <a:pt x="224" y="0"/>
                    </a:lnTo>
                    <a:lnTo>
                      <a:pt x="2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16" name="Freeform 307"/>
              <p:cNvSpPr>
                <a:spLocks/>
              </p:cNvSpPr>
              <p:nvPr/>
            </p:nvSpPr>
            <p:spPr bwMode="auto">
              <a:xfrm>
                <a:off x="5346" y="901"/>
                <a:ext cx="65" cy="99"/>
              </a:xfrm>
              <a:custGeom>
                <a:avLst/>
                <a:gdLst>
                  <a:gd name="T0" fmla="*/ 0 w 262"/>
                  <a:gd name="T1" fmla="*/ 0 h 298"/>
                  <a:gd name="T2" fmla="*/ 0 w 262"/>
                  <a:gd name="T3" fmla="*/ 0 h 298"/>
                  <a:gd name="T4" fmla="*/ 0 w 262"/>
                  <a:gd name="T5" fmla="*/ 0 h 298"/>
                  <a:gd name="T6" fmla="*/ 0 w 262"/>
                  <a:gd name="T7" fmla="*/ 0 h 298"/>
                  <a:gd name="T8" fmla="*/ 0 w 262"/>
                  <a:gd name="T9" fmla="*/ 0 h 298"/>
                  <a:gd name="T10" fmla="*/ 0 w 262"/>
                  <a:gd name="T11" fmla="*/ 0 h 298"/>
                  <a:gd name="T12" fmla="*/ 0 w 262"/>
                  <a:gd name="T13" fmla="*/ 0 h 298"/>
                  <a:gd name="T14" fmla="*/ 0 w 262"/>
                  <a:gd name="T15" fmla="*/ 0 h 298"/>
                  <a:gd name="T16" fmla="*/ 0 w 262"/>
                  <a:gd name="T17" fmla="*/ 0 h 298"/>
                  <a:gd name="T18" fmla="*/ 0 w 262"/>
                  <a:gd name="T19" fmla="*/ 0 h 298"/>
                  <a:gd name="T20" fmla="*/ 0 w 262"/>
                  <a:gd name="T21" fmla="*/ 0 h 298"/>
                  <a:gd name="T22" fmla="*/ 0 w 262"/>
                  <a:gd name="T23" fmla="*/ 0 h 298"/>
                  <a:gd name="T24" fmla="*/ 0 w 262"/>
                  <a:gd name="T25" fmla="*/ 0 h 298"/>
                  <a:gd name="T26" fmla="*/ 0 w 262"/>
                  <a:gd name="T27" fmla="*/ 0 h 298"/>
                  <a:gd name="T28" fmla="*/ 0 w 262"/>
                  <a:gd name="T29" fmla="*/ 0 h 298"/>
                  <a:gd name="T30" fmla="*/ 0 w 262"/>
                  <a:gd name="T31" fmla="*/ 0 h 298"/>
                  <a:gd name="T32" fmla="*/ 0 w 262"/>
                  <a:gd name="T33" fmla="*/ 0 h 298"/>
                  <a:gd name="T34" fmla="*/ 0 w 262"/>
                  <a:gd name="T35" fmla="*/ 0 h 298"/>
                  <a:gd name="T36" fmla="*/ 0 w 262"/>
                  <a:gd name="T37" fmla="*/ 0 h 298"/>
                  <a:gd name="T38" fmla="*/ 0 w 262"/>
                  <a:gd name="T39" fmla="*/ 0 h 298"/>
                  <a:gd name="T40" fmla="*/ 0 w 262"/>
                  <a:gd name="T41" fmla="*/ 0 h 298"/>
                  <a:gd name="T42" fmla="*/ 0 w 262"/>
                  <a:gd name="T43" fmla="*/ 0 h 298"/>
                  <a:gd name="T44" fmla="*/ 0 w 262"/>
                  <a:gd name="T45" fmla="*/ 0 h 298"/>
                  <a:gd name="T46" fmla="*/ 0 w 262"/>
                  <a:gd name="T47" fmla="*/ 0 h 298"/>
                  <a:gd name="T48" fmla="*/ 0 w 262"/>
                  <a:gd name="T49" fmla="*/ 0 h 298"/>
                  <a:gd name="T50" fmla="*/ 0 w 262"/>
                  <a:gd name="T51" fmla="*/ 0 h 298"/>
                  <a:gd name="T52" fmla="*/ 0 w 262"/>
                  <a:gd name="T53" fmla="*/ 0 h 298"/>
                  <a:gd name="T54" fmla="*/ 0 w 262"/>
                  <a:gd name="T55" fmla="*/ 0 h 298"/>
                  <a:gd name="T56" fmla="*/ 0 w 262"/>
                  <a:gd name="T57" fmla="*/ 0 h 298"/>
                  <a:gd name="T58" fmla="*/ 0 w 262"/>
                  <a:gd name="T59" fmla="*/ 0 h 298"/>
                  <a:gd name="T60" fmla="*/ 0 w 262"/>
                  <a:gd name="T61" fmla="*/ 0 h 298"/>
                  <a:gd name="T62" fmla="*/ 0 w 262"/>
                  <a:gd name="T63" fmla="*/ 0 h 298"/>
                  <a:gd name="T64" fmla="*/ 0 w 262"/>
                  <a:gd name="T65" fmla="*/ 0 h 298"/>
                  <a:gd name="T66" fmla="*/ 0 w 262"/>
                  <a:gd name="T67" fmla="*/ 0 h 298"/>
                  <a:gd name="T68" fmla="*/ 0 w 262"/>
                  <a:gd name="T69" fmla="*/ 0 h 298"/>
                  <a:gd name="T70" fmla="*/ 0 w 262"/>
                  <a:gd name="T71" fmla="*/ 0 h 298"/>
                  <a:gd name="T72" fmla="*/ 0 w 262"/>
                  <a:gd name="T73" fmla="*/ 0 h 298"/>
                  <a:gd name="T74" fmla="*/ 0 w 262"/>
                  <a:gd name="T75" fmla="*/ 0 h 298"/>
                  <a:gd name="T76" fmla="*/ 0 w 262"/>
                  <a:gd name="T77" fmla="*/ 0 h 298"/>
                  <a:gd name="T78" fmla="*/ 0 w 262"/>
                  <a:gd name="T79" fmla="*/ 0 h 298"/>
                  <a:gd name="T80" fmla="*/ 0 w 262"/>
                  <a:gd name="T81" fmla="*/ 0 h 298"/>
                  <a:gd name="T82" fmla="*/ 0 w 262"/>
                  <a:gd name="T83" fmla="*/ 0 h 298"/>
                  <a:gd name="T84" fmla="*/ 0 w 262"/>
                  <a:gd name="T85" fmla="*/ 0 h 2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2"/>
                  <a:gd name="T130" fmla="*/ 0 h 298"/>
                  <a:gd name="T131" fmla="*/ 262 w 262"/>
                  <a:gd name="T132" fmla="*/ 298 h 2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2" h="298">
                    <a:moveTo>
                      <a:pt x="219" y="22"/>
                    </a:moveTo>
                    <a:lnTo>
                      <a:pt x="186" y="17"/>
                    </a:lnTo>
                    <a:lnTo>
                      <a:pt x="155" y="19"/>
                    </a:lnTo>
                    <a:lnTo>
                      <a:pt x="137" y="38"/>
                    </a:lnTo>
                    <a:lnTo>
                      <a:pt x="122" y="55"/>
                    </a:lnTo>
                    <a:lnTo>
                      <a:pt x="97" y="89"/>
                    </a:lnTo>
                    <a:lnTo>
                      <a:pt x="85" y="105"/>
                    </a:lnTo>
                    <a:lnTo>
                      <a:pt x="73" y="122"/>
                    </a:lnTo>
                    <a:lnTo>
                      <a:pt x="58" y="140"/>
                    </a:lnTo>
                    <a:lnTo>
                      <a:pt x="41" y="160"/>
                    </a:lnTo>
                    <a:lnTo>
                      <a:pt x="29" y="180"/>
                    </a:lnTo>
                    <a:lnTo>
                      <a:pt x="34" y="210"/>
                    </a:lnTo>
                    <a:lnTo>
                      <a:pt x="52" y="237"/>
                    </a:lnTo>
                    <a:lnTo>
                      <a:pt x="66" y="245"/>
                    </a:lnTo>
                    <a:lnTo>
                      <a:pt x="83" y="249"/>
                    </a:lnTo>
                    <a:lnTo>
                      <a:pt x="119" y="258"/>
                    </a:lnTo>
                    <a:lnTo>
                      <a:pt x="135" y="267"/>
                    </a:lnTo>
                    <a:lnTo>
                      <a:pt x="151" y="274"/>
                    </a:lnTo>
                    <a:lnTo>
                      <a:pt x="183" y="283"/>
                    </a:lnTo>
                    <a:lnTo>
                      <a:pt x="255" y="283"/>
                    </a:lnTo>
                    <a:lnTo>
                      <a:pt x="262" y="286"/>
                    </a:lnTo>
                    <a:lnTo>
                      <a:pt x="258" y="291"/>
                    </a:lnTo>
                    <a:lnTo>
                      <a:pt x="175" y="298"/>
                    </a:lnTo>
                    <a:lnTo>
                      <a:pt x="138" y="292"/>
                    </a:lnTo>
                    <a:lnTo>
                      <a:pt x="102" y="276"/>
                    </a:lnTo>
                    <a:lnTo>
                      <a:pt x="30" y="252"/>
                    </a:lnTo>
                    <a:lnTo>
                      <a:pt x="6" y="217"/>
                    </a:lnTo>
                    <a:lnTo>
                      <a:pt x="0" y="178"/>
                    </a:lnTo>
                    <a:lnTo>
                      <a:pt x="10" y="149"/>
                    </a:lnTo>
                    <a:lnTo>
                      <a:pt x="29" y="130"/>
                    </a:lnTo>
                    <a:lnTo>
                      <a:pt x="45" y="112"/>
                    </a:lnTo>
                    <a:lnTo>
                      <a:pt x="62" y="96"/>
                    </a:lnTo>
                    <a:lnTo>
                      <a:pt x="78" y="79"/>
                    </a:lnTo>
                    <a:lnTo>
                      <a:pt x="94" y="64"/>
                    </a:lnTo>
                    <a:lnTo>
                      <a:pt x="111" y="48"/>
                    </a:lnTo>
                    <a:lnTo>
                      <a:pt x="129" y="31"/>
                    </a:lnTo>
                    <a:lnTo>
                      <a:pt x="149" y="13"/>
                    </a:lnTo>
                    <a:lnTo>
                      <a:pt x="183" y="2"/>
                    </a:lnTo>
                    <a:lnTo>
                      <a:pt x="220" y="0"/>
                    </a:lnTo>
                    <a:lnTo>
                      <a:pt x="234" y="12"/>
                    </a:lnTo>
                    <a:lnTo>
                      <a:pt x="230" y="19"/>
                    </a:lnTo>
                    <a:lnTo>
                      <a:pt x="21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17" name="Freeform 308"/>
              <p:cNvSpPr>
                <a:spLocks/>
              </p:cNvSpPr>
              <p:nvPr/>
            </p:nvSpPr>
            <p:spPr bwMode="auto">
              <a:xfrm>
                <a:off x="5390" y="945"/>
                <a:ext cx="35" cy="52"/>
              </a:xfrm>
              <a:custGeom>
                <a:avLst/>
                <a:gdLst>
                  <a:gd name="T0" fmla="*/ 0 w 141"/>
                  <a:gd name="T1" fmla="*/ 0 h 156"/>
                  <a:gd name="T2" fmla="*/ 0 w 141"/>
                  <a:gd name="T3" fmla="*/ 0 h 156"/>
                  <a:gd name="T4" fmla="*/ 0 w 141"/>
                  <a:gd name="T5" fmla="*/ 0 h 156"/>
                  <a:gd name="T6" fmla="*/ 0 w 141"/>
                  <a:gd name="T7" fmla="*/ 0 h 156"/>
                  <a:gd name="T8" fmla="*/ 0 w 141"/>
                  <a:gd name="T9" fmla="*/ 0 h 156"/>
                  <a:gd name="T10" fmla="*/ 0 w 141"/>
                  <a:gd name="T11" fmla="*/ 0 h 156"/>
                  <a:gd name="T12" fmla="*/ 0 w 141"/>
                  <a:gd name="T13" fmla="*/ 0 h 156"/>
                  <a:gd name="T14" fmla="*/ 0 w 141"/>
                  <a:gd name="T15" fmla="*/ 0 h 156"/>
                  <a:gd name="T16" fmla="*/ 0 w 141"/>
                  <a:gd name="T17" fmla="*/ 0 h 156"/>
                  <a:gd name="T18" fmla="*/ 0 w 141"/>
                  <a:gd name="T19" fmla="*/ 0 h 156"/>
                  <a:gd name="T20" fmla="*/ 0 w 141"/>
                  <a:gd name="T21" fmla="*/ 0 h 156"/>
                  <a:gd name="T22" fmla="*/ 0 w 141"/>
                  <a:gd name="T23" fmla="*/ 0 h 156"/>
                  <a:gd name="T24" fmla="*/ 0 w 141"/>
                  <a:gd name="T25" fmla="*/ 0 h 156"/>
                  <a:gd name="T26" fmla="*/ 0 w 141"/>
                  <a:gd name="T27" fmla="*/ 0 h 156"/>
                  <a:gd name="T28" fmla="*/ 0 w 141"/>
                  <a:gd name="T29" fmla="*/ 0 h 156"/>
                  <a:gd name="T30" fmla="*/ 0 w 141"/>
                  <a:gd name="T31" fmla="*/ 0 h 156"/>
                  <a:gd name="T32" fmla="*/ 0 w 141"/>
                  <a:gd name="T33" fmla="*/ 0 h 156"/>
                  <a:gd name="T34" fmla="*/ 0 w 141"/>
                  <a:gd name="T35" fmla="*/ 0 h 156"/>
                  <a:gd name="T36" fmla="*/ 0 w 141"/>
                  <a:gd name="T37" fmla="*/ 0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1"/>
                  <a:gd name="T58" fmla="*/ 0 h 156"/>
                  <a:gd name="T59" fmla="*/ 141 w 141"/>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1" h="156">
                    <a:moveTo>
                      <a:pt x="20" y="0"/>
                    </a:moveTo>
                    <a:lnTo>
                      <a:pt x="28" y="50"/>
                    </a:lnTo>
                    <a:lnTo>
                      <a:pt x="35" y="73"/>
                    </a:lnTo>
                    <a:lnTo>
                      <a:pt x="53" y="91"/>
                    </a:lnTo>
                    <a:lnTo>
                      <a:pt x="63" y="106"/>
                    </a:lnTo>
                    <a:lnTo>
                      <a:pt x="76" y="117"/>
                    </a:lnTo>
                    <a:lnTo>
                      <a:pt x="101" y="126"/>
                    </a:lnTo>
                    <a:lnTo>
                      <a:pt x="120" y="138"/>
                    </a:lnTo>
                    <a:lnTo>
                      <a:pt x="138" y="148"/>
                    </a:lnTo>
                    <a:lnTo>
                      <a:pt x="141" y="154"/>
                    </a:lnTo>
                    <a:lnTo>
                      <a:pt x="133" y="156"/>
                    </a:lnTo>
                    <a:lnTo>
                      <a:pt x="91" y="139"/>
                    </a:lnTo>
                    <a:lnTo>
                      <a:pt x="68" y="130"/>
                    </a:lnTo>
                    <a:lnTo>
                      <a:pt x="32" y="105"/>
                    </a:lnTo>
                    <a:lnTo>
                      <a:pt x="8" y="81"/>
                    </a:lnTo>
                    <a:lnTo>
                      <a:pt x="0" y="50"/>
                    </a:lnTo>
                    <a:lnTo>
                      <a:pt x="9"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18" name="Freeform 309"/>
              <p:cNvSpPr>
                <a:spLocks/>
              </p:cNvSpPr>
              <p:nvPr/>
            </p:nvSpPr>
            <p:spPr bwMode="auto">
              <a:xfrm>
                <a:off x="5310" y="926"/>
                <a:ext cx="35" cy="34"/>
              </a:xfrm>
              <a:custGeom>
                <a:avLst/>
                <a:gdLst>
                  <a:gd name="T0" fmla="*/ 0 w 138"/>
                  <a:gd name="T1" fmla="*/ 0 h 101"/>
                  <a:gd name="T2" fmla="*/ 0 w 138"/>
                  <a:gd name="T3" fmla="*/ 0 h 101"/>
                  <a:gd name="T4" fmla="*/ 0 w 138"/>
                  <a:gd name="T5" fmla="*/ 0 h 101"/>
                  <a:gd name="T6" fmla="*/ 0 w 138"/>
                  <a:gd name="T7" fmla="*/ 0 h 101"/>
                  <a:gd name="T8" fmla="*/ 0 w 138"/>
                  <a:gd name="T9" fmla="*/ 0 h 101"/>
                  <a:gd name="T10" fmla="*/ 0 w 138"/>
                  <a:gd name="T11" fmla="*/ 0 h 101"/>
                  <a:gd name="T12" fmla="*/ 0 w 138"/>
                  <a:gd name="T13" fmla="*/ 0 h 101"/>
                  <a:gd name="T14" fmla="*/ 0 w 138"/>
                  <a:gd name="T15" fmla="*/ 0 h 101"/>
                  <a:gd name="T16" fmla="*/ 0 w 138"/>
                  <a:gd name="T17" fmla="*/ 0 h 101"/>
                  <a:gd name="T18" fmla="*/ 0 w 138"/>
                  <a:gd name="T19" fmla="*/ 0 h 101"/>
                  <a:gd name="T20" fmla="*/ 0 w 138"/>
                  <a:gd name="T21" fmla="*/ 0 h 101"/>
                  <a:gd name="T22" fmla="*/ 0 w 138"/>
                  <a:gd name="T23" fmla="*/ 0 h 101"/>
                  <a:gd name="T24" fmla="*/ 0 w 138"/>
                  <a:gd name="T25" fmla="*/ 0 h 101"/>
                  <a:gd name="T26" fmla="*/ 0 w 138"/>
                  <a:gd name="T27" fmla="*/ 0 h 101"/>
                  <a:gd name="T28" fmla="*/ 0 w 138"/>
                  <a:gd name="T29" fmla="*/ 0 h 101"/>
                  <a:gd name="T30" fmla="*/ 0 w 138"/>
                  <a:gd name="T31" fmla="*/ 0 h 101"/>
                  <a:gd name="T32" fmla="*/ 0 w 138"/>
                  <a:gd name="T33" fmla="*/ 0 h 101"/>
                  <a:gd name="T34" fmla="*/ 0 w 138"/>
                  <a:gd name="T35" fmla="*/ 0 h 101"/>
                  <a:gd name="T36" fmla="*/ 0 w 138"/>
                  <a:gd name="T37" fmla="*/ 0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101"/>
                  <a:gd name="T59" fmla="*/ 138 w 138"/>
                  <a:gd name="T60" fmla="*/ 101 h 1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101">
                    <a:moveTo>
                      <a:pt x="8" y="0"/>
                    </a:moveTo>
                    <a:lnTo>
                      <a:pt x="25" y="12"/>
                    </a:lnTo>
                    <a:lnTo>
                      <a:pt x="41" y="22"/>
                    </a:lnTo>
                    <a:lnTo>
                      <a:pt x="57" y="32"/>
                    </a:lnTo>
                    <a:lnTo>
                      <a:pt x="72" y="41"/>
                    </a:lnTo>
                    <a:lnTo>
                      <a:pt x="101" y="60"/>
                    </a:lnTo>
                    <a:lnTo>
                      <a:pt x="117" y="71"/>
                    </a:lnTo>
                    <a:lnTo>
                      <a:pt x="134" y="84"/>
                    </a:lnTo>
                    <a:lnTo>
                      <a:pt x="138" y="93"/>
                    </a:lnTo>
                    <a:lnTo>
                      <a:pt x="134" y="101"/>
                    </a:lnTo>
                    <a:lnTo>
                      <a:pt x="112" y="101"/>
                    </a:lnTo>
                    <a:lnTo>
                      <a:pt x="82" y="75"/>
                    </a:lnTo>
                    <a:lnTo>
                      <a:pt x="57" y="53"/>
                    </a:lnTo>
                    <a:lnTo>
                      <a:pt x="32" y="31"/>
                    </a:lnTo>
                    <a:lnTo>
                      <a:pt x="17" y="20"/>
                    </a:lnTo>
                    <a:lnTo>
                      <a:pt x="1" y="8"/>
                    </a:lnTo>
                    <a:lnTo>
                      <a:pt x="0"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19" name="Freeform 310"/>
              <p:cNvSpPr>
                <a:spLocks/>
              </p:cNvSpPr>
              <p:nvPr/>
            </p:nvSpPr>
            <p:spPr bwMode="auto">
              <a:xfrm>
                <a:off x="5203" y="889"/>
                <a:ext cx="61" cy="17"/>
              </a:xfrm>
              <a:custGeom>
                <a:avLst/>
                <a:gdLst>
                  <a:gd name="T0" fmla="*/ 0 w 243"/>
                  <a:gd name="T1" fmla="*/ 0 h 51"/>
                  <a:gd name="T2" fmla="*/ 0 w 243"/>
                  <a:gd name="T3" fmla="*/ 0 h 51"/>
                  <a:gd name="T4" fmla="*/ 0 w 243"/>
                  <a:gd name="T5" fmla="*/ 0 h 51"/>
                  <a:gd name="T6" fmla="*/ 0 w 243"/>
                  <a:gd name="T7" fmla="*/ 0 h 51"/>
                  <a:gd name="T8" fmla="*/ 0 w 243"/>
                  <a:gd name="T9" fmla="*/ 0 h 51"/>
                  <a:gd name="T10" fmla="*/ 0 w 243"/>
                  <a:gd name="T11" fmla="*/ 0 h 51"/>
                  <a:gd name="T12" fmla="*/ 0 w 243"/>
                  <a:gd name="T13" fmla="*/ 0 h 51"/>
                  <a:gd name="T14" fmla="*/ 0 w 243"/>
                  <a:gd name="T15" fmla="*/ 0 h 51"/>
                  <a:gd name="T16" fmla="*/ 0 w 243"/>
                  <a:gd name="T17" fmla="*/ 0 h 51"/>
                  <a:gd name="T18" fmla="*/ 0 w 243"/>
                  <a:gd name="T19" fmla="*/ 0 h 51"/>
                  <a:gd name="T20" fmla="*/ 0 w 243"/>
                  <a:gd name="T21" fmla="*/ 0 h 51"/>
                  <a:gd name="T22" fmla="*/ 0 w 243"/>
                  <a:gd name="T23" fmla="*/ 0 h 51"/>
                  <a:gd name="T24" fmla="*/ 0 w 243"/>
                  <a:gd name="T25" fmla="*/ 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3"/>
                  <a:gd name="T40" fmla="*/ 0 h 51"/>
                  <a:gd name="T41" fmla="*/ 243 w 243"/>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3" h="51">
                    <a:moveTo>
                      <a:pt x="57" y="0"/>
                    </a:moveTo>
                    <a:lnTo>
                      <a:pt x="236" y="32"/>
                    </a:lnTo>
                    <a:lnTo>
                      <a:pt x="243" y="45"/>
                    </a:lnTo>
                    <a:lnTo>
                      <a:pt x="234" y="51"/>
                    </a:lnTo>
                    <a:lnTo>
                      <a:pt x="220" y="51"/>
                    </a:lnTo>
                    <a:lnTo>
                      <a:pt x="167" y="38"/>
                    </a:lnTo>
                    <a:lnTo>
                      <a:pt x="114" y="27"/>
                    </a:lnTo>
                    <a:lnTo>
                      <a:pt x="59" y="17"/>
                    </a:lnTo>
                    <a:lnTo>
                      <a:pt x="6" y="11"/>
                    </a:lnTo>
                    <a:lnTo>
                      <a:pt x="0" y="8"/>
                    </a:lnTo>
                    <a:lnTo>
                      <a:pt x="17" y="4"/>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20" name="Freeform 311"/>
              <p:cNvSpPr>
                <a:spLocks/>
              </p:cNvSpPr>
              <p:nvPr/>
            </p:nvSpPr>
            <p:spPr bwMode="auto">
              <a:xfrm>
                <a:off x="4996" y="839"/>
                <a:ext cx="110" cy="27"/>
              </a:xfrm>
              <a:custGeom>
                <a:avLst/>
                <a:gdLst>
                  <a:gd name="T0" fmla="*/ 0 w 443"/>
                  <a:gd name="T1" fmla="*/ 0 h 82"/>
                  <a:gd name="T2" fmla="*/ 0 w 443"/>
                  <a:gd name="T3" fmla="*/ 0 h 82"/>
                  <a:gd name="T4" fmla="*/ 0 w 443"/>
                  <a:gd name="T5" fmla="*/ 0 h 82"/>
                  <a:gd name="T6" fmla="*/ 0 w 443"/>
                  <a:gd name="T7" fmla="*/ 0 h 82"/>
                  <a:gd name="T8" fmla="*/ 0 w 443"/>
                  <a:gd name="T9" fmla="*/ 0 h 82"/>
                  <a:gd name="T10" fmla="*/ 0 w 443"/>
                  <a:gd name="T11" fmla="*/ 0 h 82"/>
                  <a:gd name="T12" fmla="*/ 0 w 443"/>
                  <a:gd name="T13" fmla="*/ 0 h 82"/>
                  <a:gd name="T14" fmla="*/ 0 w 443"/>
                  <a:gd name="T15" fmla="*/ 0 h 82"/>
                  <a:gd name="T16" fmla="*/ 0 w 443"/>
                  <a:gd name="T17" fmla="*/ 0 h 82"/>
                  <a:gd name="T18" fmla="*/ 0 w 443"/>
                  <a:gd name="T19" fmla="*/ 0 h 82"/>
                  <a:gd name="T20" fmla="*/ 0 w 443"/>
                  <a:gd name="T21" fmla="*/ 0 h 82"/>
                  <a:gd name="T22" fmla="*/ 0 w 443"/>
                  <a:gd name="T23" fmla="*/ 0 h 82"/>
                  <a:gd name="T24" fmla="*/ 0 w 443"/>
                  <a:gd name="T25" fmla="*/ 0 h 82"/>
                  <a:gd name="T26" fmla="*/ 0 w 443"/>
                  <a:gd name="T27" fmla="*/ 0 h 82"/>
                  <a:gd name="T28" fmla="*/ 0 w 443"/>
                  <a:gd name="T29" fmla="*/ 0 h 82"/>
                  <a:gd name="T30" fmla="*/ 0 w 443"/>
                  <a:gd name="T31" fmla="*/ 0 h 82"/>
                  <a:gd name="T32" fmla="*/ 0 w 443"/>
                  <a:gd name="T33" fmla="*/ 0 h 82"/>
                  <a:gd name="T34" fmla="*/ 0 w 443"/>
                  <a:gd name="T35" fmla="*/ 0 h 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3"/>
                  <a:gd name="T55" fmla="*/ 0 h 82"/>
                  <a:gd name="T56" fmla="*/ 443 w 443"/>
                  <a:gd name="T57" fmla="*/ 82 h 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3" h="82">
                    <a:moveTo>
                      <a:pt x="31" y="0"/>
                    </a:moveTo>
                    <a:lnTo>
                      <a:pt x="191" y="24"/>
                    </a:lnTo>
                    <a:lnTo>
                      <a:pt x="263" y="34"/>
                    </a:lnTo>
                    <a:lnTo>
                      <a:pt x="335" y="47"/>
                    </a:lnTo>
                    <a:lnTo>
                      <a:pt x="387" y="60"/>
                    </a:lnTo>
                    <a:lnTo>
                      <a:pt x="411" y="68"/>
                    </a:lnTo>
                    <a:lnTo>
                      <a:pt x="439" y="74"/>
                    </a:lnTo>
                    <a:lnTo>
                      <a:pt x="443" y="79"/>
                    </a:lnTo>
                    <a:lnTo>
                      <a:pt x="436" y="82"/>
                    </a:lnTo>
                    <a:lnTo>
                      <a:pt x="342" y="69"/>
                    </a:lnTo>
                    <a:lnTo>
                      <a:pt x="276" y="57"/>
                    </a:lnTo>
                    <a:lnTo>
                      <a:pt x="213" y="48"/>
                    </a:lnTo>
                    <a:lnTo>
                      <a:pt x="160" y="38"/>
                    </a:lnTo>
                    <a:lnTo>
                      <a:pt x="106" y="30"/>
                    </a:lnTo>
                    <a:lnTo>
                      <a:pt x="0" y="16"/>
                    </a:lnTo>
                    <a:lnTo>
                      <a:pt x="9" y="8"/>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21" name="Freeform 312"/>
              <p:cNvSpPr>
                <a:spLocks/>
              </p:cNvSpPr>
              <p:nvPr/>
            </p:nvSpPr>
            <p:spPr bwMode="auto">
              <a:xfrm>
                <a:off x="5302" y="644"/>
                <a:ext cx="11" cy="57"/>
              </a:xfrm>
              <a:custGeom>
                <a:avLst/>
                <a:gdLst>
                  <a:gd name="T0" fmla="*/ 0 w 44"/>
                  <a:gd name="T1" fmla="*/ 0 h 172"/>
                  <a:gd name="T2" fmla="*/ 0 w 44"/>
                  <a:gd name="T3" fmla="*/ 0 h 172"/>
                  <a:gd name="T4" fmla="*/ 0 w 44"/>
                  <a:gd name="T5" fmla="*/ 0 h 172"/>
                  <a:gd name="T6" fmla="*/ 0 w 44"/>
                  <a:gd name="T7" fmla="*/ 0 h 172"/>
                  <a:gd name="T8" fmla="*/ 0 w 44"/>
                  <a:gd name="T9" fmla="*/ 0 h 172"/>
                  <a:gd name="T10" fmla="*/ 0 w 44"/>
                  <a:gd name="T11" fmla="*/ 0 h 172"/>
                  <a:gd name="T12" fmla="*/ 0 w 44"/>
                  <a:gd name="T13" fmla="*/ 0 h 172"/>
                  <a:gd name="T14" fmla="*/ 0 w 44"/>
                  <a:gd name="T15" fmla="*/ 0 h 172"/>
                  <a:gd name="T16" fmla="*/ 0 w 44"/>
                  <a:gd name="T17" fmla="*/ 0 h 172"/>
                  <a:gd name="T18" fmla="*/ 0 w 44"/>
                  <a:gd name="T19" fmla="*/ 0 h 172"/>
                  <a:gd name="T20" fmla="*/ 0 w 44"/>
                  <a:gd name="T21" fmla="*/ 0 h 172"/>
                  <a:gd name="T22" fmla="*/ 0 w 44"/>
                  <a:gd name="T23" fmla="*/ 0 h 172"/>
                  <a:gd name="T24" fmla="*/ 0 w 44"/>
                  <a:gd name="T25" fmla="*/ 0 h 172"/>
                  <a:gd name="T26" fmla="*/ 0 w 44"/>
                  <a:gd name="T27" fmla="*/ 0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172"/>
                  <a:gd name="T44" fmla="*/ 44 w 44"/>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172">
                    <a:moveTo>
                      <a:pt x="18" y="0"/>
                    </a:moveTo>
                    <a:lnTo>
                      <a:pt x="12" y="65"/>
                    </a:lnTo>
                    <a:lnTo>
                      <a:pt x="14" y="76"/>
                    </a:lnTo>
                    <a:lnTo>
                      <a:pt x="22" y="85"/>
                    </a:lnTo>
                    <a:lnTo>
                      <a:pt x="40" y="104"/>
                    </a:lnTo>
                    <a:lnTo>
                      <a:pt x="44" y="145"/>
                    </a:lnTo>
                    <a:lnTo>
                      <a:pt x="32" y="172"/>
                    </a:lnTo>
                    <a:lnTo>
                      <a:pt x="20" y="171"/>
                    </a:lnTo>
                    <a:lnTo>
                      <a:pt x="20" y="144"/>
                    </a:lnTo>
                    <a:lnTo>
                      <a:pt x="18" y="111"/>
                    </a:lnTo>
                    <a:lnTo>
                      <a:pt x="0" y="65"/>
                    </a:lnTo>
                    <a:lnTo>
                      <a:pt x="6"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22" name="Freeform 313"/>
              <p:cNvSpPr>
                <a:spLocks/>
              </p:cNvSpPr>
              <p:nvPr/>
            </p:nvSpPr>
            <p:spPr bwMode="auto">
              <a:xfrm>
                <a:off x="5307" y="717"/>
                <a:ext cx="23" cy="8"/>
              </a:xfrm>
              <a:custGeom>
                <a:avLst/>
                <a:gdLst>
                  <a:gd name="T0" fmla="*/ 0 w 91"/>
                  <a:gd name="T1" fmla="*/ 0 h 24"/>
                  <a:gd name="T2" fmla="*/ 0 w 91"/>
                  <a:gd name="T3" fmla="*/ 0 h 24"/>
                  <a:gd name="T4" fmla="*/ 0 w 91"/>
                  <a:gd name="T5" fmla="*/ 0 h 24"/>
                  <a:gd name="T6" fmla="*/ 0 w 91"/>
                  <a:gd name="T7" fmla="*/ 0 h 24"/>
                  <a:gd name="T8" fmla="*/ 0 w 91"/>
                  <a:gd name="T9" fmla="*/ 0 h 24"/>
                  <a:gd name="T10" fmla="*/ 0 w 91"/>
                  <a:gd name="T11" fmla="*/ 0 h 24"/>
                  <a:gd name="T12" fmla="*/ 0 w 91"/>
                  <a:gd name="T13" fmla="*/ 0 h 24"/>
                  <a:gd name="T14" fmla="*/ 0 w 91"/>
                  <a:gd name="T15" fmla="*/ 0 h 24"/>
                  <a:gd name="T16" fmla="*/ 0 w 91"/>
                  <a:gd name="T17" fmla="*/ 0 h 24"/>
                  <a:gd name="T18" fmla="*/ 0 w 91"/>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24"/>
                  <a:gd name="T32" fmla="*/ 91 w 91"/>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24">
                    <a:moveTo>
                      <a:pt x="6" y="0"/>
                    </a:moveTo>
                    <a:lnTo>
                      <a:pt x="62" y="6"/>
                    </a:lnTo>
                    <a:lnTo>
                      <a:pt x="83" y="5"/>
                    </a:lnTo>
                    <a:lnTo>
                      <a:pt x="91" y="6"/>
                    </a:lnTo>
                    <a:lnTo>
                      <a:pt x="89" y="12"/>
                    </a:lnTo>
                    <a:lnTo>
                      <a:pt x="63" y="24"/>
                    </a:lnTo>
                    <a:lnTo>
                      <a:pt x="4" y="9"/>
                    </a:lnTo>
                    <a:lnTo>
                      <a:pt x="0" y="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23" name="Freeform 314"/>
              <p:cNvSpPr>
                <a:spLocks/>
              </p:cNvSpPr>
              <p:nvPr/>
            </p:nvSpPr>
            <p:spPr bwMode="auto">
              <a:xfrm>
                <a:off x="5313" y="721"/>
                <a:ext cx="17" cy="43"/>
              </a:xfrm>
              <a:custGeom>
                <a:avLst/>
                <a:gdLst>
                  <a:gd name="T0" fmla="*/ 0 w 69"/>
                  <a:gd name="T1" fmla="*/ 0 h 129"/>
                  <a:gd name="T2" fmla="*/ 0 w 69"/>
                  <a:gd name="T3" fmla="*/ 0 h 129"/>
                  <a:gd name="T4" fmla="*/ 0 w 69"/>
                  <a:gd name="T5" fmla="*/ 0 h 129"/>
                  <a:gd name="T6" fmla="*/ 0 w 69"/>
                  <a:gd name="T7" fmla="*/ 0 h 129"/>
                  <a:gd name="T8" fmla="*/ 0 w 69"/>
                  <a:gd name="T9" fmla="*/ 0 h 129"/>
                  <a:gd name="T10" fmla="*/ 0 w 69"/>
                  <a:gd name="T11" fmla="*/ 0 h 129"/>
                  <a:gd name="T12" fmla="*/ 0 w 69"/>
                  <a:gd name="T13" fmla="*/ 0 h 129"/>
                  <a:gd name="T14" fmla="*/ 0 w 69"/>
                  <a:gd name="T15" fmla="*/ 0 h 129"/>
                  <a:gd name="T16" fmla="*/ 0 w 69"/>
                  <a:gd name="T17" fmla="*/ 0 h 129"/>
                  <a:gd name="T18" fmla="*/ 0 w 69"/>
                  <a:gd name="T19" fmla="*/ 0 h 129"/>
                  <a:gd name="T20" fmla="*/ 0 w 69"/>
                  <a:gd name="T21" fmla="*/ 0 h 129"/>
                  <a:gd name="T22" fmla="*/ 0 w 69"/>
                  <a:gd name="T23" fmla="*/ 0 h 129"/>
                  <a:gd name="T24" fmla="*/ 0 w 69"/>
                  <a:gd name="T25" fmla="*/ 0 h 129"/>
                  <a:gd name="T26" fmla="*/ 0 w 69"/>
                  <a:gd name="T27" fmla="*/ 0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29"/>
                  <a:gd name="T44" fmla="*/ 69 w 69"/>
                  <a:gd name="T45" fmla="*/ 129 h 1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29">
                    <a:moveTo>
                      <a:pt x="12" y="3"/>
                    </a:moveTo>
                    <a:lnTo>
                      <a:pt x="31" y="49"/>
                    </a:lnTo>
                    <a:lnTo>
                      <a:pt x="41" y="69"/>
                    </a:lnTo>
                    <a:lnTo>
                      <a:pt x="59" y="95"/>
                    </a:lnTo>
                    <a:lnTo>
                      <a:pt x="68" y="123"/>
                    </a:lnTo>
                    <a:lnTo>
                      <a:pt x="69" y="126"/>
                    </a:lnTo>
                    <a:lnTo>
                      <a:pt x="68" y="129"/>
                    </a:lnTo>
                    <a:lnTo>
                      <a:pt x="60" y="129"/>
                    </a:lnTo>
                    <a:lnTo>
                      <a:pt x="33" y="106"/>
                    </a:lnTo>
                    <a:lnTo>
                      <a:pt x="12" y="56"/>
                    </a:lnTo>
                    <a:lnTo>
                      <a:pt x="0" y="6"/>
                    </a:lnTo>
                    <a:lnTo>
                      <a:pt x="4" y="0"/>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24" name="Freeform 315"/>
              <p:cNvSpPr>
                <a:spLocks/>
              </p:cNvSpPr>
              <p:nvPr/>
            </p:nvSpPr>
            <p:spPr bwMode="auto">
              <a:xfrm>
                <a:off x="5326" y="734"/>
                <a:ext cx="21" cy="6"/>
              </a:xfrm>
              <a:custGeom>
                <a:avLst/>
                <a:gdLst>
                  <a:gd name="T0" fmla="*/ 0 w 83"/>
                  <a:gd name="T1" fmla="*/ 0 h 18"/>
                  <a:gd name="T2" fmla="*/ 0 w 83"/>
                  <a:gd name="T3" fmla="*/ 0 h 18"/>
                  <a:gd name="T4" fmla="*/ 0 w 83"/>
                  <a:gd name="T5" fmla="*/ 0 h 18"/>
                  <a:gd name="T6" fmla="*/ 0 w 83"/>
                  <a:gd name="T7" fmla="*/ 0 h 18"/>
                  <a:gd name="T8" fmla="*/ 0 w 83"/>
                  <a:gd name="T9" fmla="*/ 0 h 18"/>
                  <a:gd name="T10" fmla="*/ 0 w 83"/>
                  <a:gd name="T11" fmla="*/ 0 h 18"/>
                  <a:gd name="T12" fmla="*/ 0 w 83"/>
                  <a:gd name="T13" fmla="*/ 0 h 18"/>
                  <a:gd name="T14" fmla="*/ 0 w 83"/>
                  <a:gd name="T15" fmla="*/ 0 h 18"/>
                  <a:gd name="T16" fmla="*/ 0 w 83"/>
                  <a:gd name="T17" fmla="*/ 0 h 18"/>
                  <a:gd name="T18" fmla="*/ 0 w 83"/>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8"/>
                  <a:gd name="T32" fmla="*/ 83 w 83"/>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8">
                    <a:moveTo>
                      <a:pt x="6" y="3"/>
                    </a:moveTo>
                    <a:lnTo>
                      <a:pt x="40" y="4"/>
                    </a:lnTo>
                    <a:lnTo>
                      <a:pt x="71" y="0"/>
                    </a:lnTo>
                    <a:lnTo>
                      <a:pt x="83" y="9"/>
                    </a:lnTo>
                    <a:lnTo>
                      <a:pt x="79" y="15"/>
                    </a:lnTo>
                    <a:lnTo>
                      <a:pt x="71" y="18"/>
                    </a:lnTo>
                    <a:lnTo>
                      <a:pt x="2" y="11"/>
                    </a:lnTo>
                    <a:lnTo>
                      <a:pt x="0" y="5"/>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25" name="Freeform 316"/>
              <p:cNvSpPr>
                <a:spLocks/>
              </p:cNvSpPr>
              <p:nvPr/>
            </p:nvSpPr>
            <p:spPr bwMode="auto">
              <a:xfrm>
                <a:off x="4556" y="854"/>
                <a:ext cx="133" cy="50"/>
              </a:xfrm>
              <a:custGeom>
                <a:avLst/>
                <a:gdLst>
                  <a:gd name="T0" fmla="*/ 0 w 530"/>
                  <a:gd name="T1" fmla="*/ 0 h 149"/>
                  <a:gd name="T2" fmla="*/ 0 w 530"/>
                  <a:gd name="T3" fmla="*/ 0 h 149"/>
                  <a:gd name="T4" fmla="*/ 0 w 530"/>
                  <a:gd name="T5" fmla="*/ 0 h 149"/>
                  <a:gd name="T6" fmla="*/ 0 w 530"/>
                  <a:gd name="T7" fmla="*/ 0 h 149"/>
                  <a:gd name="T8" fmla="*/ 0 w 530"/>
                  <a:gd name="T9" fmla="*/ 0 h 149"/>
                  <a:gd name="T10" fmla="*/ 0 w 530"/>
                  <a:gd name="T11" fmla="*/ 0 h 149"/>
                  <a:gd name="T12" fmla="*/ 0 w 530"/>
                  <a:gd name="T13" fmla="*/ 0 h 149"/>
                  <a:gd name="T14" fmla="*/ 0 w 530"/>
                  <a:gd name="T15" fmla="*/ 0 h 149"/>
                  <a:gd name="T16" fmla="*/ 0 w 530"/>
                  <a:gd name="T17" fmla="*/ 0 h 149"/>
                  <a:gd name="T18" fmla="*/ 0 w 530"/>
                  <a:gd name="T19" fmla="*/ 0 h 149"/>
                  <a:gd name="T20" fmla="*/ 0 w 530"/>
                  <a:gd name="T21" fmla="*/ 0 h 149"/>
                  <a:gd name="T22" fmla="*/ 0 w 530"/>
                  <a:gd name="T23" fmla="*/ 0 h 149"/>
                  <a:gd name="T24" fmla="*/ 0 w 530"/>
                  <a:gd name="T25" fmla="*/ 0 h 149"/>
                  <a:gd name="T26" fmla="*/ 0 w 530"/>
                  <a:gd name="T27" fmla="*/ 0 h 149"/>
                  <a:gd name="T28" fmla="*/ 0 w 530"/>
                  <a:gd name="T29" fmla="*/ 0 h 149"/>
                  <a:gd name="T30" fmla="*/ 0 w 530"/>
                  <a:gd name="T31" fmla="*/ 0 h 149"/>
                  <a:gd name="T32" fmla="*/ 0 w 530"/>
                  <a:gd name="T33" fmla="*/ 0 h 149"/>
                  <a:gd name="T34" fmla="*/ 0 w 530"/>
                  <a:gd name="T35" fmla="*/ 0 h 149"/>
                  <a:gd name="T36" fmla="*/ 0 w 530"/>
                  <a:gd name="T37" fmla="*/ 0 h 149"/>
                  <a:gd name="T38" fmla="*/ 0 w 530"/>
                  <a:gd name="T39" fmla="*/ 0 h 149"/>
                  <a:gd name="T40" fmla="*/ 0 w 530"/>
                  <a:gd name="T41" fmla="*/ 0 h 149"/>
                  <a:gd name="T42" fmla="*/ 0 w 530"/>
                  <a:gd name="T43" fmla="*/ 0 h 149"/>
                  <a:gd name="T44" fmla="*/ 0 w 530"/>
                  <a:gd name="T45" fmla="*/ 0 h 149"/>
                  <a:gd name="T46" fmla="*/ 0 w 530"/>
                  <a:gd name="T47" fmla="*/ 0 h 149"/>
                  <a:gd name="T48" fmla="*/ 0 w 530"/>
                  <a:gd name="T49" fmla="*/ 0 h 1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0"/>
                  <a:gd name="T76" fmla="*/ 0 h 149"/>
                  <a:gd name="T77" fmla="*/ 530 w 530"/>
                  <a:gd name="T78" fmla="*/ 149 h 1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0" h="149">
                    <a:moveTo>
                      <a:pt x="0" y="138"/>
                    </a:moveTo>
                    <a:lnTo>
                      <a:pt x="106" y="108"/>
                    </a:lnTo>
                    <a:lnTo>
                      <a:pt x="142" y="95"/>
                    </a:lnTo>
                    <a:lnTo>
                      <a:pt x="170" y="87"/>
                    </a:lnTo>
                    <a:lnTo>
                      <a:pt x="211" y="75"/>
                    </a:lnTo>
                    <a:lnTo>
                      <a:pt x="259" y="57"/>
                    </a:lnTo>
                    <a:lnTo>
                      <a:pt x="282" y="49"/>
                    </a:lnTo>
                    <a:lnTo>
                      <a:pt x="307" y="42"/>
                    </a:lnTo>
                    <a:lnTo>
                      <a:pt x="328" y="38"/>
                    </a:lnTo>
                    <a:lnTo>
                      <a:pt x="377" y="26"/>
                    </a:lnTo>
                    <a:lnTo>
                      <a:pt x="420" y="16"/>
                    </a:lnTo>
                    <a:lnTo>
                      <a:pt x="462" y="8"/>
                    </a:lnTo>
                    <a:lnTo>
                      <a:pt x="510" y="0"/>
                    </a:lnTo>
                    <a:lnTo>
                      <a:pt x="523" y="3"/>
                    </a:lnTo>
                    <a:lnTo>
                      <a:pt x="530" y="11"/>
                    </a:lnTo>
                    <a:lnTo>
                      <a:pt x="527" y="20"/>
                    </a:lnTo>
                    <a:lnTo>
                      <a:pt x="515" y="26"/>
                    </a:lnTo>
                    <a:lnTo>
                      <a:pt x="339" y="60"/>
                    </a:lnTo>
                    <a:lnTo>
                      <a:pt x="317" y="67"/>
                    </a:lnTo>
                    <a:lnTo>
                      <a:pt x="219" y="91"/>
                    </a:lnTo>
                    <a:lnTo>
                      <a:pt x="122" y="123"/>
                    </a:lnTo>
                    <a:lnTo>
                      <a:pt x="92" y="132"/>
                    </a:lnTo>
                    <a:lnTo>
                      <a:pt x="24" y="149"/>
                    </a:lnTo>
                    <a:lnTo>
                      <a:pt x="0"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26" name="Freeform 317"/>
              <p:cNvSpPr>
                <a:spLocks/>
              </p:cNvSpPr>
              <p:nvPr/>
            </p:nvSpPr>
            <p:spPr bwMode="auto">
              <a:xfrm>
                <a:off x="4791" y="826"/>
                <a:ext cx="20" cy="10"/>
              </a:xfrm>
              <a:custGeom>
                <a:avLst/>
                <a:gdLst>
                  <a:gd name="T0" fmla="*/ 0 w 82"/>
                  <a:gd name="T1" fmla="*/ 0 h 30"/>
                  <a:gd name="T2" fmla="*/ 0 w 82"/>
                  <a:gd name="T3" fmla="*/ 0 h 30"/>
                  <a:gd name="T4" fmla="*/ 0 w 82"/>
                  <a:gd name="T5" fmla="*/ 0 h 30"/>
                  <a:gd name="T6" fmla="*/ 0 w 82"/>
                  <a:gd name="T7" fmla="*/ 0 h 30"/>
                  <a:gd name="T8" fmla="*/ 0 w 82"/>
                  <a:gd name="T9" fmla="*/ 0 h 30"/>
                  <a:gd name="T10" fmla="*/ 0 w 82"/>
                  <a:gd name="T11" fmla="*/ 0 h 30"/>
                  <a:gd name="T12" fmla="*/ 0 w 82"/>
                  <a:gd name="T13" fmla="*/ 0 h 30"/>
                  <a:gd name="T14" fmla="*/ 0 w 82"/>
                  <a:gd name="T15" fmla="*/ 0 h 30"/>
                  <a:gd name="T16" fmla="*/ 0 w 82"/>
                  <a:gd name="T17" fmla="*/ 0 h 30"/>
                  <a:gd name="T18" fmla="*/ 0 w 82"/>
                  <a:gd name="T19" fmla="*/ 0 h 30"/>
                  <a:gd name="T20" fmla="*/ 0 w 82"/>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30"/>
                  <a:gd name="T35" fmla="*/ 82 w 82"/>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30">
                    <a:moveTo>
                      <a:pt x="15" y="4"/>
                    </a:moveTo>
                    <a:lnTo>
                      <a:pt x="76" y="0"/>
                    </a:lnTo>
                    <a:lnTo>
                      <a:pt x="82" y="5"/>
                    </a:lnTo>
                    <a:lnTo>
                      <a:pt x="78" y="10"/>
                    </a:lnTo>
                    <a:lnTo>
                      <a:pt x="49" y="21"/>
                    </a:lnTo>
                    <a:lnTo>
                      <a:pt x="19" y="30"/>
                    </a:lnTo>
                    <a:lnTo>
                      <a:pt x="5" y="27"/>
                    </a:lnTo>
                    <a:lnTo>
                      <a:pt x="0" y="18"/>
                    </a:lnTo>
                    <a:lnTo>
                      <a:pt x="3" y="9"/>
                    </a:lnTo>
                    <a:lnTo>
                      <a:pt x="1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27" name="Freeform 318"/>
              <p:cNvSpPr>
                <a:spLocks/>
              </p:cNvSpPr>
              <p:nvPr/>
            </p:nvSpPr>
            <p:spPr bwMode="auto">
              <a:xfrm>
                <a:off x="4588" y="880"/>
                <a:ext cx="107" cy="40"/>
              </a:xfrm>
              <a:custGeom>
                <a:avLst/>
                <a:gdLst>
                  <a:gd name="T0" fmla="*/ 0 w 427"/>
                  <a:gd name="T1" fmla="*/ 0 h 120"/>
                  <a:gd name="T2" fmla="*/ 0 w 427"/>
                  <a:gd name="T3" fmla="*/ 0 h 120"/>
                  <a:gd name="T4" fmla="*/ 0 w 427"/>
                  <a:gd name="T5" fmla="*/ 0 h 120"/>
                  <a:gd name="T6" fmla="*/ 0 w 427"/>
                  <a:gd name="T7" fmla="*/ 0 h 120"/>
                  <a:gd name="T8" fmla="*/ 0 w 427"/>
                  <a:gd name="T9" fmla="*/ 0 h 120"/>
                  <a:gd name="T10" fmla="*/ 0 w 427"/>
                  <a:gd name="T11" fmla="*/ 0 h 120"/>
                  <a:gd name="T12" fmla="*/ 0 w 427"/>
                  <a:gd name="T13" fmla="*/ 0 h 120"/>
                  <a:gd name="T14" fmla="*/ 0 w 427"/>
                  <a:gd name="T15" fmla="*/ 0 h 120"/>
                  <a:gd name="T16" fmla="*/ 0 w 427"/>
                  <a:gd name="T17" fmla="*/ 0 h 120"/>
                  <a:gd name="T18" fmla="*/ 0 w 427"/>
                  <a:gd name="T19" fmla="*/ 0 h 120"/>
                  <a:gd name="T20" fmla="*/ 0 w 427"/>
                  <a:gd name="T21" fmla="*/ 0 h 120"/>
                  <a:gd name="T22" fmla="*/ 0 w 427"/>
                  <a:gd name="T23" fmla="*/ 0 h 120"/>
                  <a:gd name="T24" fmla="*/ 0 w 427"/>
                  <a:gd name="T25" fmla="*/ 0 h 120"/>
                  <a:gd name="T26" fmla="*/ 0 w 427"/>
                  <a:gd name="T27" fmla="*/ 0 h 120"/>
                  <a:gd name="T28" fmla="*/ 0 w 427"/>
                  <a:gd name="T29" fmla="*/ 0 h 120"/>
                  <a:gd name="T30" fmla="*/ 0 w 427"/>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7"/>
                  <a:gd name="T49" fmla="*/ 0 h 120"/>
                  <a:gd name="T50" fmla="*/ 427 w 427"/>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7" h="120">
                    <a:moveTo>
                      <a:pt x="427" y="8"/>
                    </a:moveTo>
                    <a:lnTo>
                      <a:pt x="387" y="24"/>
                    </a:lnTo>
                    <a:lnTo>
                      <a:pt x="351" y="38"/>
                    </a:lnTo>
                    <a:lnTo>
                      <a:pt x="313" y="50"/>
                    </a:lnTo>
                    <a:lnTo>
                      <a:pt x="270" y="61"/>
                    </a:lnTo>
                    <a:lnTo>
                      <a:pt x="8" y="120"/>
                    </a:lnTo>
                    <a:lnTo>
                      <a:pt x="0" y="117"/>
                    </a:lnTo>
                    <a:lnTo>
                      <a:pt x="4" y="111"/>
                    </a:lnTo>
                    <a:lnTo>
                      <a:pt x="40" y="101"/>
                    </a:lnTo>
                    <a:lnTo>
                      <a:pt x="74" y="91"/>
                    </a:lnTo>
                    <a:lnTo>
                      <a:pt x="132" y="73"/>
                    </a:lnTo>
                    <a:lnTo>
                      <a:pt x="192" y="56"/>
                    </a:lnTo>
                    <a:lnTo>
                      <a:pt x="262" y="39"/>
                    </a:lnTo>
                    <a:lnTo>
                      <a:pt x="422" y="0"/>
                    </a:lnTo>
                    <a:lnTo>
                      <a:pt x="42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28" name="Freeform 319"/>
              <p:cNvSpPr>
                <a:spLocks/>
              </p:cNvSpPr>
              <p:nvPr/>
            </p:nvSpPr>
            <p:spPr bwMode="auto">
              <a:xfrm>
                <a:off x="4695" y="920"/>
                <a:ext cx="64" cy="8"/>
              </a:xfrm>
              <a:custGeom>
                <a:avLst/>
                <a:gdLst>
                  <a:gd name="T0" fmla="*/ 0 w 254"/>
                  <a:gd name="T1" fmla="*/ 0 h 24"/>
                  <a:gd name="T2" fmla="*/ 0 w 254"/>
                  <a:gd name="T3" fmla="*/ 0 h 24"/>
                  <a:gd name="T4" fmla="*/ 0 w 254"/>
                  <a:gd name="T5" fmla="*/ 0 h 24"/>
                  <a:gd name="T6" fmla="*/ 0 w 254"/>
                  <a:gd name="T7" fmla="*/ 0 h 24"/>
                  <a:gd name="T8" fmla="*/ 0 w 254"/>
                  <a:gd name="T9" fmla="*/ 0 h 24"/>
                  <a:gd name="T10" fmla="*/ 0 w 254"/>
                  <a:gd name="T11" fmla="*/ 0 h 24"/>
                  <a:gd name="T12" fmla="*/ 0 w 254"/>
                  <a:gd name="T13" fmla="*/ 0 h 24"/>
                  <a:gd name="T14" fmla="*/ 0 w 254"/>
                  <a:gd name="T15" fmla="*/ 0 h 24"/>
                  <a:gd name="T16" fmla="*/ 0 w 254"/>
                  <a:gd name="T17" fmla="*/ 0 h 24"/>
                  <a:gd name="T18" fmla="*/ 0 w 254"/>
                  <a:gd name="T19" fmla="*/ 0 h 24"/>
                  <a:gd name="T20" fmla="*/ 0 w 254"/>
                  <a:gd name="T21" fmla="*/ 0 h 24"/>
                  <a:gd name="T22" fmla="*/ 0 w 254"/>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4"/>
                  <a:gd name="T37" fmla="*/ 0 h 24"/>
                  <a:gd name="T38" fmla="*/ 254 w 25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4" h="24">
                    <a:moveTo>
                      <a:pt x="4" y="15"/>
                    </a:moveTo>
                    <a:lnTo>
                      <a:pt x="84" y="4"/>
                    </a:lnTo>
                    <a:lnTo>
                      <a:pt x="163" y="0"/>
                    </a:lnTo>
                    <a:lnTo>
                      <a:pt x="247" y="7"/>
                    </a:lnTo>
                    <a:lnTo>
                      <a:pt x="254" y="12"/>
                    </a:lnTo>
                    <a:lnTo>
                      <a:pt x="247" y="16"/>
                    </a:lnTo>
                    <a:lnTo>
                      <a:pt x="163" y="21"/>
                    </a:lnTo>
                    <a:lnTo>
                      <a:pt x="85" y="20"/>
                    </a:lnTo>
                    <a:lnTo>
                      <a:pt x="7" y="24"/>
                    </a:lnTo>
                    <a:lnTo>
                      <a:pt x="0" y="21"/>
                    </a:lnTo>
                    <a:lnTo>
                      <a:pt x="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29" name="Freeform 320"/>
              <p:cNvSpPr>
                <a:spLocks/>
              </p:cNvSpPr>
              <p:nvPr/>
            </p:nvSpPr>
            <p:spPr bwMode="auto">
              <a:xfrm>
                <a:off x="4761" y="916"/>
                <a:ext cx="54" cy="16"/>
              </a:xfrm>
              <a:custGeom>
                <a:avLst/>
                <a:gdLst>
                  <a:gd name="T0" fmla="*/ 0 w 217"/>
                  <a:gd name="T1" fmla="*/ 0 h 50"/>
                  <a:gd name="T2" fmla="*/ 0 w 217"/>
                  <a:gd name="T3" fmla="*/ 0 h 50"/>
                  <a:gd name="T4" fmla="*/ 0 w 217"/>
                  <a:gd name="T5" fmla="*/ 0 h 50"/>
                  <a:gd name="T6" fmla="*/ 0 w 217"/>
                  <a:gd name="T7" fmla="*/ 0 h 50"/>
                  <a:gd name="T8" fmla="*/ 0 w 217"/>
                  <a:gd name="T9" fmla="*/ 0 h 50"/>
                  <a:gd name="T10" fmla="*/ 0 w 217"/>
                  <a:gd name="T11" fmla="*/ 0 h 50"/>
                  <a:gd name="T12" fmla="*/ 0 w 217"/>
                  <a:gd name="T13" fmla="*/ 0 h 50"/>
                  <a:gd name="T14" fmla="*/ 0 w 217"/>
                  <a:gd name="T15" fmla="*/ 0 h 50"/>
                  <a:gd name="T16" fmla="*/ 0 w 217"/>
                  <a:gd name="T17" fmla="*/ 0 h 50"/>
                  <a:gd name="T18" fmla="*/ 0 w 217"/>
                  <a:gd name="T19" fmla="*/ 0 h 50"/>
                  <a:gd name="T20" fmla="*/ 0 w 217"/>
                  <a:gd name="T21" fmla="*/ 0 h 50"/>
                  <a:gd name="T22" fmla="*/ 0 w 217"/>
                  <a:gd name="T23" fmla="*/ 0 h 50"/>
                  <a:gd name="T24" fmla="*/ 0 w 217"/>
                  <a:gd name="T25" fmla="*/ 0 h 50"/>
                  <a:gd name="T26" fmla="*/ 0 w 217"/>
                  <a:gd name="T27" fmla="*/ 0 h 50"/>
                  <a:gd name="T28" fmla="*/ 0 w 217"/>
                  <a:gd name="T29" fmla="*/ 0 h 50"/>
                  <a:gd name="T30" fmla="*/ 0 w 217"/>
                  <a:gd name="T31" fmla="*/ 0 h 50"/>
                  <a:gd name="T32" fmla="*/ 0 w 217"/>
                  <a:gd name="T33" fmla="*/ 0 h 50"/>
                  <a:gd name="T34" fmla="*/ 0 w 217"/>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
                  <a:gd name="T55" fmla="*/ 0 h 50"/>
                  <a:gd name="T56" fmla="*/ 217 w 217"/>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 h="50">
                    <a:moveTo>
                      <a:pt x="8" y="2"/>
                    </a:moveTo>
                    <a:lnTo>
                      <a:pt x="54" y="4"/>
                    </a:lnTo>
                    <a:lnTo>
                      <a:pt x="100" y="0"/>
                    </a:lnTo>
                    <a:lnTo>
                      <a:pt x="140" y="12"/>
                    </a:lnTo>
                    <a:lnTo>
                      <a:pt x="159" y="21"/>
                    </a:lnTo>
                    <a:lnTo>
                      <a:pt x="181" y="27"/>
                    </a:lnTo>
                    <a:lnTo>
                      <a:pt x="210" y="34"/>
                    </a:lnTo>
                    <a:lnTo>
                      <a:pt x="217" y="37"/>
                    </a:lnTo>
                    <a:lnTo>
                      <a:pt x="212" y="43"/>
                    </a:lnTo>
                    <a:lnTo>
                      <a:pt x="176" y="50"/>
                    </a:lnTo>
                    <a:lnTo>
                      <a:pt x="137" y="30"/>
                    </a:lnTo>
                    <a:lnTo>
                      <a:pt x="121" y="20"/>
                    </a:lnTo>
                    <a:lnTo>
                      <a:pt x="100" y="15"/>
                    </a:lnTo>
                    <a:lnTo>
                      <a:pt x="51" y="16"/>
                    </a:lnTo>
                    <a:lnTo>
                      <a:pt x="3" y="10"/>
                    </a:lnTo>
                    <a:lnTo>
                      <a:pt x="0" y="4"/>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30" name="Freeform 321"/>
              <p:cNvSpPr>
                <a:spLocks/>
              </p:cNvSpPr>
              <p:nvPr/>
            </p:nvSpPr>
            <p:spPr bwMode="auto">
              <a:xfrm>
                <a:off x="4693" y="933"/>
                <a:ext cx="106" cy="10"/>
              </a:xfrm>
              <a:custGeom>
                <a:avLst/>
                <a:gdLst>
                  <a:gd name="T0" fmla="*/ 0 w 428"/>
                  <a:gd name="T1" fmla="*/ 0 h 31"/>
                  <a:gd name="T2" fmla="*/ 0 w 428"/>
                  <a:gd name="T3" fmla="*/ 0 h 31"/>
                  <a:gd name="T4" fmla="*/ 0 w 428"/>
                  <a:gd name="T5" fmla="*/ 0 h 31"/>
                  <a:gd name="T6" fmla="*/ 0 w 428"/>
                  <a:gd name="T7" fmla="*/ 0 h 31"/>
                  <a:gd name="T8" fmla="*/ 0 w 428"/>
                  <a:gd name="T9" fmla="*/ 0 h 31"/>
                  <a:gd name="T10" fmla="*/ 0 w 428"/>
                  <a:gd name="T11" fmla="*/ 0 h 31"/>
                  <a:gd name="T12" fmla="*/ 0 w 428"/>
                  <a:gd name="T13" fmla="*/ 0 h 31"/>
                  <a:gd name="T14" fmla="*/ 0 w 428"/>
                  <a:gd name="T15" fmla="*/ 0 h 31"/>
                  <a:gd name="T16" fmla="*/ 0 w 428"/>
                  <a:gd name="T17" fmla="*/ 0 h 31"/>
                  <a:gd name="T18" fmla="*/ 0 w 428"/>
                  <a:gd name="T19" fmla="*/ 0 h 31"/>
                  <a:gd name="T20" fmla="*/ 0 w 428"/>
                  <a:gd name="T21" fmla="*/ 0 h 31"/>
                  <a:gd name="T22" fmla="*/ 0 w 428"/>
                  <a:gd name="T23" fmla="*/ 0 h 31"/>
                  <a:gd name="T24" fmla="*/ 0 w 428"/>
                  <a:gd name="T25" fmla="*/ 0 h 31"/>
                  <a:gd name="T26" fmla="*/ 0 w 428"/>
                  <a:gd name="T27" fmla="*/ 0 h 31"/>
                  <a:gd name="T28" fmla="*/ 0 w 428"/>
                  <a:gd name="T29" fmla="*/ 0 h 31"/>
                  <a:gd name="T30" fmla="*/ 0 w 428"/>
                  <a:gd name="T31" fmla="*/ 0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8"/>
                  <a:gd name="T49" fmla="*/ 0 h 31"/>
                  <a:gd name="T50" fmla="*/ 428 w 428"/>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8" h="31">
                    <a:moveTo>
                      <a:pt x="7" y="4"/>
                    </a:moveTo>
                    <a:lnTo>
                      <a:pt x="101" y="10"/>
                    </a:lnTo>
                    <a:lnTo>
                      <a:pt x="197" y="9"/>
                    </a:lnTo>
                    <a:lnTo>
                      <a:pt x="276" y="8"/>
                    </a:lnTo>
                    <a:lnTo>
                      <a:pt x="421" y="0"/>
                    </a:lnTo>
                    <a:lnTo>
                      <a:pt x="428" y="4"/>
                    </a:lnTo>
                    <a:lnTo>
                      <a:pt x="423" y="9"/>
                    </a:lnTo>
                    <a:lnTo>
                      <a:pt x="350" y="19"/>
                    </a:lnTo>
                    <a:lnTo>
                      <a:pt x="278" y="30"/>
                    </a:lnTo>
                    <a:lnTo>
                      <a:pt x="202" y="31"/>
                    </a:lnTo>
                    <a:lnTo>
                      <a:pt x="104" y="26"/>
                    </a:lnTo>
                    <a:lnTo>
                      <a:pt x="59" y="18"/>
                    </a:lnTo>
                    <a:lnTo>
                      <a:pt x="5" y="13"/>
                    </a:lnTo>
                    <a:lnTo>
                      <a:pt x="0" y="8"/>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31" name="Freeform 322"/>
              <p:cNvSpPr>
                <a:spLocks/>
              </p:cNvSpPr>
              <p:nvPr/>
            </p:nvSpPr>
            <p:spPr bwMode="auto">
              <a:xfrm>
                <a:off x="4790" y="903"/>
                <a:ext cx="57" cy="27"/>
              </a:xfrm>
              <a:custGeom>
                <a:avLst/>
                <a:gdLst>
                  <a:gd name="T0" fmla="*/ 0 w 226"/>
                  <a:gd name="T1" fmla="*/ 0 h 83"/>
                  <a:gd name="T2" fmla="*/ 0 w 226"/>
                  <a:gd name="T3" fmla="*/ 0 h 83"/>
                  <a:gd name="T4" fmla="*/ 0 w 226"/>
                  <a:gd name="T5" fmla="*/ 0 h 83"/>
                  <a:gd name="T6" fmla="*/ 0 w 226"/>
                  <a:gd name="T7" fmla="*/ 0 h 83"/>
                  <a:gd name="T8" fmla="*/ 0 w 226"/>
                  <a:gd name="T9" fmla="*/ 0 h 83"/>
                  <a:gd name="T10" fmla="*/ 0 w 226"/>
                  <a:gd name="T11" fmla="*/ 0 h 83"/>
                  <a:gd name="T12" fmla="*/ 0 w 226"/>
                  <a:gd name="T13" fmla="*/ 0 h 83"/>
                  <a:gd name="T14" fmla="*/ 0 w 226"/>
                  <a:gd name="T15" fmla="*/ 0 h 83"/>
                  <a:gd name="T16" fmla="*/ 0 w 226"/>
                  <a:gd name="T17" fmla="*/ 0 h 83"/>
                  <a:gd name="T18" fmla="*/ 0 w 226"/>
                  <a:gd name="T19" fmla="*/ 0 h 83"/>
                  <a:gd name="T20" fmla="*/ 0 w 226"/>
                  <a:gd name="T21" fmla="*/ 0 h 83"/>
                  <a:gd name="T22" fmla="*/ 0 w 226"/>
                  <a:gd name="T23" fmla="*/ 0 h 83"/>
                  <a:gd name="T24" fmla="*/ 0 w 226"/>
                  <a:gd name="T25" fmla="*/ 0 h 83"/>
                  <a:gd name="T26" fmla="*/ 0 w 226"/>
                  <a:gd name="T27" fmla="*/ 0 h 83"/>
                  <a:gd name="T28" fmla="*/ 0 w 226"/>
                  <a:gd name="T29" fmla="*/ 0 h 83"/>
                  <a:gd name="T30" fmla="*/ 0 w 226"/>
                  <a:gd name="T31" fmla="*/ 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6"/>
                  <a:gd name="T49" fmla="*/ 0 h 83"/>
                  <a:gd name="T50" fmla="*/ 226 w 226"/>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6" h="83">
                    <a:moveTo>
                      <a:pt x="6" y="0"/>
                    </a:moveTo>
                    <a:lnTo>
                      <a:pt x="50" y="9"/>
                    </a:lnTo>
                    <a:lnTo>
                      <a:pt x="90" y="25"/>
                    </a:lnTo>
                    <a:lnTo>
                      <a:pt x="130" y="44"/>
                    </a:lnTo>
                    <a:lnTo>
                      <a:pt x="174" y="61"/>
                    </a:lnTo>
                    <a:lnTo>
                      <a:pt x="220" y="73"/>
                    </a:lnTo>
                    <a:lnTo>
                      <a:pt x="226" y="79"/>
                    </a:lnTo>
                    <a:lnTo>
                      <a:pt x="218" y="83"/>
                    </a:lnTo>
                    <a:lnTo>
                      <a:pt x="119" y="57"/>
                    </a:lnTo>
                    <a:lnTo>
                      <a:pt x="79" y="38"/>
                    </a:lnTo>
                    <a:lnTo>
                      <a:pt x="44" y="20"/>
                    </a:lnTo>
                    <a:lnTo>
                      <a:pt x="26" y="13"/>
                    </a:lnTo>
                    <a:lnTo>
                      <a:pt x="5" y="9"/>
                    </a:lnTo>
                    <a:lnTo>
                      <a:pt x="0" y="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32" name="Freeform 323"/>
              <p:cNvSpPr>
                <a:spLocks/>
              </p:cNvSpPr>
              <p:nvPr/>
            </p:nvSpPr>
            <p:spPr bwMode="auto">
              <a:xfrm>
                <a:off x="4983" y="837"/>
                <a:ext cx="36" cy="138"/>
              </a:xfrm>
              <a:custGeom>
                <a:avLst/>
                <a:gdLst>
                  <a:gd name="T0" fmla="*/ 0 w 144"/>
                  <a:gd name="T1" fmla="*/ 0 h 415"/>
                  <a:gd name="T2" fmla="*/ 0 w 144"/>
                  <a:gd name="T3" fmla="*/ 0 h 415"/>
                  <a:gd name="T4" fmla="*/ 0 w 144"/>
                  <a:gd name="T5" fmla="*/ 0 h 415"/>
                  <a:gd name="T6" fmla="*/ 0 w 144"/>
                  <a:gd name="T7" fmla="*/ 0 h 415"/>
                  <a:gd name="T8" fmla="*/ 0 w 144"/>
                  <a:gd name="T9" fmla="*/ 0 h 415"/>
                  <a:gd name="T10" fmla="*/ 0 w 144"/>
                  <a:gd name="T11" fmla="*/ 0 h 415"/>
                  <a:gd name="T12" fmla="*/ 0 w 144"/>
                  <a:gd name="T13" fmla="*/ 0 h 415"/>
                  <a:gd name="T14" fmla="*/ 0 w 144"/>
                  <a:gd name="T15" fmla="*/ 0 h 415"/>
                  <a:gd name="T16" fmla="*/ 0 w 144"/>
                  <a:gd name="T17" fmla="*/ 0 h 415"/>
                  <a:gd name="T18" fmla="*/ 0 w 144"/>
                  <a:gd name="T19" fmla="*/ 0 h 415"/>
                  <a:gd name="T20" fmla="*/ 0 w 144"/>
                  <a:gd name="T21" fmla="*/ 0 h 415"/>
                  <a:gd name="T22" fmla="*/ 0 w 144"/>
                  <a:gd name="T23" fmla="*/ 0 h 415"/>
                  <a:gd name="T24" fmla="*/ 0 w 144"/>
                  <a:gd name="T25" fmla="*/ 0 h 415"/>
                  <a:gd name="T26" fmla="*/ 0 w 144"/>
                  <a:gd name="T27" fmla="*/ 0 h 415"/>
                  <a:gd name="T28" fmla="*/ 0 w 144"/>
                  <a:gd name="T29" fmla="*/ 0 h 415"/>
                  <a:gd name="T30" fmla="*/ 0 w 144"/>
                  <a:gd name="T31" fmla="*/ 0 h 415"/>
                  <a:gd name="T32" fmla="*/ 0 w 144"/>
                  <a:gd name="T33" fmla="*/ 0 h 415"/>
                  <a:gd name="T34" fmla="*/ 0 w 144"/>
                  <a:gd name="T35" fmla="*/ 0 h 415"/>
                  <a:gd name="T36" fmla="*/ 0 w 144"/>
                  <a:gd name="T37" fmla="*/ 0 h 415"/>
                  <a:gd name="T38" fmla="*/ 0 w 144"/>
                  <a:gd name="T39" fmla="*/ 0 h 415"/>
                  <a:gd name="T40" fmla="*/ 0 w 144"/>
                  <a:gd name="T41" fmla="*/ 0 h 415"/>
                  <a:gd name="T42" fmla="*/ 0 w 144"/>
                  <a:gd name="T43" fmla="*/ 0 h 415"/>
                  <a:gd name="T44" fmla="*/ 0 w 144"/>
                  <a:gd name="T45" fmla="*/ 0 h 4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415"/>
                  <a:gd name="T71" fmla="*/ 144 w 144"/>
                  <a:gd name="T72" fmla="*/ 415 h 4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415">
                    <a:moveTo>
                      <a:pt x="10" y="3"/>
                    </a:moveTo>
                    <a:lnTo>
                      <a:pt x="41" y="91"/>
                    </a:lnTo>
                    <a:lnTo>
                      <a:pt x="62" y="171"/>
                    </a:lnTo>
                    <a:lnTo>
                      <a:pt x="81" y="241"/>
                    </a:lnTo>
                    <a:lnTo>
                      <a:pt x="91" y="275"/>
                    </a:lnTo>
                    <a:lnTo>
                      <a:pt x="105" y="309"/>
                    </a:lnTo>
                    <a:lnTo>
                      <a:pt x="122" y="344"/>
                    </a:lnTo>
                    <a:lnTo>
                      <a:pt x="144" y="381"/>
                    </a:lnTo>
                    <a:lnTo>
                      <a:pt x="143" y="405"/>
                    </a:lnTo>
                    <a:lnTo>
                      <a:pt x="139" y="412"/>
                    </a:lnTo>
                    <a:lnTo>
                      <a:pt x="130" y="415"/>
                    </a:lnTo>
                    <a:lnTo>
                      <a:pt x="118" y="405"/>
                    </a:lnTo>
                    <a:lnTo>
                      <a:pt x="115" y="387"/>
                    </a:lnTo>
                    <a:lnTo>
                      <a:pt x="94" y="348"/>
                    </a:lnTo>
                    <a:lnTo>
                      <a:pt x="78" y="313"/>
                    </a:lnTo>
                    <a:lnTo>
                      <a:pt x="59" y="245"/>
                    </a:lnTo>
                    <a:lnTo>
                      <a:pt x="47" y="174"/>
                    </a:lnTo>
                    <a:lnTo>
                      <a:pt x="39" y="136"/>
                    </a:lnTo>
                    <a:lnTo>
                      <a:pt x="29" y="93"/>
                    </a:lnTo>
                    <a:lnTo>
                      <a:pt x="0" y="6"/>
                    </a:lnTo>
                    <a:lnTo>
                      <a:pt x="4" y="0"/>
                    </a:lnTo>
                    <a:lnTo>
                      <a:pt x="1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33" name="Freeform 324"/>
              <p:cNvSpPr>
                <a:spLocks/>
              </p:cNvSpPr>
              <p:nvPr/>
            </p:nvSpPr>
            <p:spPr bwMode="auto">
              <a:xfrm>
                <a:off x="4960" y="851"/>
                <a:ext cx="33" cy="129"/>
              </a:xfrm>
              <a:custGeom>
                <a:avLst/>
                <a:gdLst>
                  <a:gd name="T0" fmla="*/ 0 w 132"/>
                  <a:gd name="T1" fmla="*/ 0 h 388"/>
                  <a:gd name="T2" fmla="*/ 0 w 132"/>
                  <a:gd name="T3" fmla="*/ 0 h 388"/>
                  <a:gd name="T4" fmla="*/ 0 w 132"/>
                  <a:gd name="T5" fmla="*/ 0 h 388"/>
                  <a:gd name="T6" fmla="*/ 0 w 132"/>
                  <a:gd name="T7" fmla="*/ 0 h 388"/>
                  <a:gd name="T8" fmla="*/ 0 w 132"/>
                  <a:gd name="T9" fmla="*/ 0 h 388"/>
                  <a:gd name="T10" fmla="*/ 0 w 132"/>
                  <a:gd name="T11" fmla="*/ 0 h 388"/>
                  <a:gd name="T12" fmla="*/ 0 w 132"/>
                  <a:gd name="T13" fmla="*/ 0 h 388"/>
                  <a:gd name="T14" fmla="*/ 0 w 132"/>
                  <a:gd name="T15" fmla="*/ 0 h 388"/>
                  <a:gd name="T16" fmla="*/ 0 w 132"/>
                  <a:gd name="T17" fmla="*/ 0 h 388"/>
                  <a:gd name="T18" fmla="*/ 0 w 132"/>
                  <a:gd name="T19" fmla="*/ 0 h 388"/>
                  <a:gd name="T20" fmla="*/ 0 w 132"/>
                  <a:gd name="T21" fmla="*/ 0 h 388"/>
                  <a:gd name="T22" fmla="*/ 0 w 132"/>
                  <a:gd name="T23" fmla="*/ 0 h 388"/>
                  <a:gd name="T24" fmla="*/ 0 w 132"/>
                  <a:gd name="T25" fmla="*/ 0 h 388"/>
                  <a:gd name="T26" fmla="*/ 0 w 132"/>
                  <a:gd name="T27" fmla="*/ 0 h 388"/>
                  <a:gd name="T28" fmla="*/ 0 w 132"/>
                  <a:gd name="T29" fmla="*/ 0 h 388"/>
                  <a:gd name="T30" fmla="*/ 0 w 132"/>
                  <a:gd name="T31" fmla="*/ 0 h 388"/>
                  <a:gd name="T32" fmla="*/ 0 w 132"/>
                  <a:gd name="T33" fmla="*/ 0 h 388"/>
                  <a:gd name="T34" fmla="*/ 0 w 132"/>
                  <a:gd name="T35" fmla="*/ 0 h 388"/>
                  <a:gd name="T36" fmla="*/ 0 w 132"/>
                  <a:gd name="T37" fmla="*/ 0 h 388"/>
                  <a:gd name="T38" fmla="*/ 0 w 132"/>
                  <a:gd name="T39" fmla="*/ 0 h 388"/>
                  <a:gd name="T40" fmla="*/ 0 w 132"/>
                  <a:gd name="T41" fmla="*/ 0 h 388"/>
                  <a:gd name="T42" fmla="*/ 0 w 132"/>
                  <a:gd name="T43" fmla="*/ 0 h 3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388"/>
                  <a:gd name="T68" fmla="*/ 132 w 132"/>
                  <a:gd name="T69" fmla="*/ 388 h 3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388">
                    <a:moveTo>
                      <a:pt x="11" y="6"/>
                    </a:moveTo>
                    <a:lnTo>
                      <a:pt x="26" y="60"/>
                    </a:lnTo>
                    <a:lnTo>
                      <a:pt x="39" y="116"/>
                    </a:lnTo>
                    <a:lnTo>
                      <a:pt x="47" y="167"/>
                    </a:lnTo>
                    <a:lnTo>
                      <a:pt x="59" y="210"/>
                    </a:lnTo>
                    <a:lnTo>
                      <a:pt x="78" y="253"/>
                    </a:lnTo>
                    <a:lnTo>
                      <a:pt x="89" y="275"/>
                    </a:lnTo>
                    <a:lnTo>
                      <a:pt x="103" y="299"/>
                    </a:lnTo>
                    <a:lnTo>
                      <a:pt x="119" y="336"/>
                    </a:lnTo>
                    <a:lnTo>
                      <a:pt x="132" y="373"/>
                    </a:lnTo>
                    <a:lnTo>
                      <a:pt x="130" y="384"/>
                    </a:lnTo>
                    <a:lnTo>
                      <a:pt x="120" y="388"/>
                    </a:lnTo>
                    <a:lnTo>
                      <a:pt x="102" y="378"/>
                    </a:lnTo>
                    <a:lnTo>
                      <a:pt x="89" y="342"/>
                    </a:lnTo>
                    <a:lnTo>
                      <a:pt x="74" y="306"/>
                    </a:lnTo>
                    <a:lnTo>
                      <a:pt x="35" y="214"/>
                    </a:lnTo>
                    <a:lnTo>
                      <a:pt x="22" y="117"/>
                    </a:lnTo>
                    <a:lnTo>
                      <a:pt x="10" y="61"/>
                    </a:lnTo>
                    <a:lnTo>
                      <a:pt x="0" y="6"/>
                    </a:lnTo>
                    <a:lnTo>
                      <a:pt x="5" y="0"/>
                    </a:lnTo>
                    <a:lnTo>
                      <a:pt x="1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34" name="Freeform 325"/>
              <p:cNvSpPr>
                <a:spLocks/>
              </p:cNvSpPr>
              <p:nvPr/>
            </p:nvSpPr>
            <p:spPr bwMode="auto">
              <a:xfrm>
                <a:off x="4985" y="975"/>
                <a:ext cx="17" cy="11"/>
              </a:xfrm>
              <a:custGeom>
                <a:avLst/>
                <a:gdLst>
                  <a:gd name="T0" fmla="*/ 0 w 70"/>
                  <a:gd name="T1" fmla="*/ 0 h 33"/>
                  <a:gd name="T2" fmla="*/ 0 w 70"/>
                  <a:gd name="T3" fmla="*/ 0 h 33"/>
                  <a:gd name="T4" fmla="*/ 0 w 70"/>
                  <a:gd name="T5" fmla="*/ 0 h 33"/>
                  <a:gd name="T6" fmla="*/ 0 w 70"/>
                  <a:gd name="T7" fmla="*/ 0 h 33"/>
                  <a:gd name="T8" fmla="*/ 0 w 70"/>
                  <a:gd name="T9" fmla="*/ 0 h 33"/>
                  <a:gd name="T10" fmla="*/ 0 w 70"/>
                  <a:gd name="T11" fmla="*/ 0 h 33"/>
                  <a:gd name="T12" fmla="*/ 0 w 70"/>
                  <a:gd name="T13" fmla="*/ 0 h 33"/>
                  <a:gd name="T14" fmla="*/ 0 w 70"/>
                  <a:gd name="T15" fmla="*/ 0 h 33"/>
                  <a:gd name="T16" fmla="*/ 0 w 70"/>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3"/>
                  <a:gd name="T29" fmla="*/ 70 w 7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3">
                    <a:moveTo>
                      <a:pt x="9" y="12"/>
                    </a:moveTo>
                    <a:lnTo>
                      <a:pt x="66" y="0"/>
                    </a:lnTo>
                    <a:lnTo>
                      <a:pt x="70" y="9"/>
                    </a:lnTo>
                    <a:lnTo>
                      <a:pt x="46" y="21"/>
                    </a:lnTo>
                    <a:lnTo>
                      <a:pt x="21" y="33"/>
                    </a:lnTo>
                    <a:lnTo>
                      <a:pt x="1" y="27"/>
                    </a:lnTo>
                    <a:lnTo>
                      <a:pt x="0" y="18"/>
                    </a:lnTo>
                    <a:lnTo>
                      <a:pt x="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35" name="Freeform 326"/>
              <p:cNvSpPr>
                <a:spLocks/>
              </p:cNvSpPr>
              <p:nvPr/>
            </p:nvSpPr>
            <p:spPr bwMode="auto">
              <a:xfrm>
                <a:off x="4878" y="960"/>
                <a:ext cx="122" cy="56"/>
              </a:xfrm>
              <a:custGeom>
                <a:avLst/>
                <a:gdLst>
                  <a:gd name="T0" fmla="*/ 0 w 489"/>
                  <a:gd name="T1" fmla="*/ 0 h 168"/>
                  <a:gd name="T2" fmla="*/ 0 w 489"/>
                  <a:gd name="T3" fmla="*/ 0 h 168"/>
                  <a:gd name="T4" fmla="*/ 0 w 489"/>
                  <a:gd name="T5" fmla="*/ 0 h 168"/>
                  <a:gd name="T6" fmla="*/ 0 w 489"/>
                  <a:gd name="T7" fmla="*/ 0 h 168"/>
                  <a:gd name="T8" fmla="*/ 0 w 489"/>
                  <a:gd name="T9" fmla="*/ 0 h 168"/>
                  <a:gd name="T10" fmla="*/ 0 w 489"/>
                  <a:gd name="T11" fmla="*/ 0 h 168"/>
                  <a:gd name="T12" fmla="*/ 0 w 489"/>
                  <a:gd name="T13" fmla="*/ 0 h 168"/>
                  <a:gd name="T14" fmla="*/ 0 w 489"/>
                  <a:gd name="T15" fmla="*/ 0 h 168"/>
                  <a:gd name="T16" fmla="*/ 0 w 489"/>
                  <a:gd name="T17" fmla="*/ 0 h 168"/>
                  <a:gd name="T18" fmla="*/ 0 w 489"/>
                  <a:gd name="T19" fmla="*/ 0 h 168"/>
                  <a:gd name="T20" fmla="*/ 0 w 489"/>
                  <a:gd name="T21" fmla="*/ 0 h 168"/>
                  <a:gd name="T22" fmla="*/ 0 w 489"/>
                  <a:gd name="T23" fmla="*/ 0 h 168"/>
                  <a:gd name="T24" fmla="*/ 0 w 489"/>
                  <a:gd name="T25" fmla="*/ 0 h 168"/>
                  <a:gd name="T26" fmla="*/ 0 w 489"/>
                  <a:gd name="T27" fmla="*/ 0 h 168"/>
                  <a:gd name="T28" fmla="*/ 0 w 489"/>
                  <a:gd name="T29" fmla="*/ 0 h 168"/>
                  <a:gd name="T30" fmla="*/ 0 w 489"/>
                  <a:gd name="T31" fmla="*/ 0 h 168"/>
                  <a:gd name="T32" fmla="*/ 0 w 489"/>
                  <a:gd name="T33" fmla="*/ 0 h 168"/>
                  <a:gd name="T34" fmla="*/ 0 w 489"/>
                  <a:gd name="T35" fmla="*/ 0 h 168"/>
                  <a:gd name="T36" fmla="*/ 0 w 489"/>
                  <a:gd name="T37" fmla="*/ 0 h 168"/>
                  <a:gd name="T38" fmla="*/ 0 w 489"/>
                  <a:gd name="T39" fmla="*/ 0 h 168"/>
                  <a:gd name="T40" fmla="*/ 0 w 489"/>
                  <a:gd name="T41" fmla="*/ 0 h 168"/>
                  <a:gd name="T42" fmla="*/ 0 w 489"/>
                  <a:gd name="T43" fmla="*/ 0 h 168"/>
                  <a:gd name="T44" fmla="*/ 0 w 489"/>
                  <a:gd name="T45" fmla="*/ 0 h 168"/>
                  <a:gd name="T46" fmla="*/ 0 w 489"/>
                  <a:gd name="T47" fmla="*/ 0 h 168"/>
                  <a:gd name="T48" fmla="*/ 0 w 489"/>
                  <a:gd name="T49" fmla="*/ 0 h 168"/>
                  <a:gd name="T50" fmla="*/ 0 w 489"/>
                  <a:gd name="T51" fmla="*/ 0 h 168"/>
                  <a:gd name="T52" fmla="*/ 0 w 489"/>
                  <a:gd name="T53" fmla="*/ 0 h 168"/>
                  <a:gd name="T54" fmla="*/ 0 w 489"/>
                  <a:gd name="T55" fmla="*/ 0 h 168"/>
                  <a:gd name="T56" fmla="*/ 0 w 489"/>
                  <a:gd name="T57" fmla="*/ 0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9"/>
                  <a:gd name="T88" fmla="*/ 0 h 168"/>
                  <a:gd name="T89" fmla="*/ 489 w 489"/>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9" h="168">
                    <a:moveTo>
                      <a:pt x="8" y="0"/>
                    </a:moveTo>
                    <a:lnTo>
                      <a:pt x="61" y="16"/>
                    </a:lnTo>
                    <a:lnTo>
                      <a:pt x="108" y="32"/>
                    </a:lnTo>
                    <a:lnTo>
                      <a:pt x="153" y="47"/>
                    </a:lnTo>
                    <a:lnTo>
                      <a:pt x="196" y="62"/>
                    </a:lnTo>
                    <a:lnTo>
                      <a:pt x="238" y="76"/>
                    </a:lnTo>
                    <a:lnTo>
                      <a:pt x="283" y="89"/>
                    </a:lnTo>
                    <a:lnTo>
                      <a:pt x="331" y="103"/>
                    </a:lnTo>
                    <a:lnTo>
                      <a:pt x="386" y="116"/>
                    </a:lnTo>
                    <a:lnTo>
                      <a:pt x="431" y="128"/>
                    </a:lnTo>
                    <a:lnTo>
                      <a:pt x="477" y="142"/>
                    </a:lnTo>
                    <a:lnTo>
                      <a:pt x="488" y="149"/>
                    </a:lnTo>
                    <a:lnTo>
                      <a:pt x="489" y="159"/>
                    </a:lnTo>
                    <a:lnTo>
                      <a:pt x="481" y="167"/>
                    </a:lnTo>
                    <a:lnTo>
                      <a:pt x="467" y="168"/>
                    </a:lnTo>
                    <a:lnTo>
                      <a:pt x="422" y="153"/>
                    </a:lnTo>
                    <a:lnTo>
                      <a:pt x="400" y="145"/>
                    </a:lnTo>
                    <a:lnTo>
                      <a:pt x="376" y="138"/>
                    </a:lnTo>
                    <a:lnTo>
                      <a:pt x="323" y="123"/>
                    </a:lnTo>
                    <a:lnTo>
                      <a:pt x="274" y="108"/>
                    </a:lnTo>
                    <a:lnTo>
                      <a:pt x="230" y="93"/>
                    </a:lnTo>
                    <a:lnTo>
                      <a:pt x="189" y="77"/>
                    </a:lnTo>
                    <a:lnTo>
                      <a:pt x="148" y="60"/>
                    </a:lnTo>
                    <a:lnTo>
                      <a:pt x="104" y="42"/>
                    </a:lnTo>
                    <a:lnTo>
                      <a:pt x="56" y="25"/>
                    </a:lnTo>
                    <a:lnTo>
                      <a:pt x="4" y="8"/>
                    </a:lnTo>
                    <a:lnTo>
                      <a:pt x="0" y="3"/>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36" name="Freeform 327"/>
              <p:cNvSpPr>
                <a:spLocks/>
              </p:cNvSpPr>
              <p:nvPr/>
            </p:nvSpPr>
            <p:spPr bwMode="auto">
              <a:xfrm>
                <a:off x="5003" y="964"/>
                <a:ext cx="109" cy="53"/>
              </a:xfrm>
              <a:custGeom>
                <a:avLst/>
                <a:gdLst>
                  <a:gd name="T0" fmla="*/ 0 w 433"/>
                  <a:gd name="T1" fmla="*/ 0 h 159"/>
                  <a:gd name="T2" fmla="*/ 0 w 433"/>
                  <a:gd name="T3" fmla="*/ 0 h 159"/>
                  <a:gd name="T4" fmla="*/ 0 w 433"/>
                  <a:gd name="T5" fmla="*/ 0 h 159"/>
                  <a:gd name="T6" fmla="*/ 0 w 433"/>
                  <a:gd name="T7" fmla="*/ 0 h 159"/>
                  <a:gd name="T8" fmla="*/ 0 w 433"/>
                  <a:gd name="T9" fmla="*/ 0 h 159"/>
                  <a:gd name="T10" fmla="*/ 0 w 433"/>
                  <a:gd name="T11" fmla="*/ 0 h 159"/>
                  <a:gd name="T12" fmla="*/ 0 w 433"/>
                  <a:gd name="T13" fmla="*/ 0 h 159"/>
                  <a:gd name="T14" fmla="*/ 0 w 433"/>
                  <a:gd name="T15" fmla="*/ 0 h 159"/>
                  <a:gd name="T16" fmla="*/ 0 w 433"/>
                  <a:gd name="T17" fmla="*/ 0 h 159"/>
                  <a:gd name="T18" fmla="*/ 0 w 433"/>
                  <a:gd name="T19" fmla="*/ 0 h 159"/>
                  <a:gd name="T20" fmla="*/ 0 w 433"/>
                  <a:gd name="T21" fmla="*/ 0 h 159"/>
                  <a:gd name="T22" fmla="*/ 0 w 433"/>
                  <a:gd name="T23" fmla="*/ 0 h 159"/>
                  <a:gd name="T24" fmla="*/ 0 w 433"/>
                  <a:gd name="T25" fmla="*/ 0 h 159"/>
                  <a:gd name="T26" fmla="*/ 0 w 433"/>
                  <a:gd name="T27" fmla="*/ 0 h 159"/>
                  <a:gd name="T28" fmla="*/ 0 w 433"/>
                  <a:gd name="T29" fmla="*/ 0 h 159"/>
                  <a:gd name="T30" fmla="*/ 0 w 433"/>
                  <a:gd name="T31" fmla="*/ 0 h 159"/>
                  <a:gd name="T32" fmla="*/ 0 w 433"/>
                  <a:gd name="T33" fmla="*/ 0 h 159"/>
                  <a:gd name="T34" fmla="*/ 0 w 433"/>
                  <a:gd name="T35" fmla="*/ 0 h 159"/>
                  <a:gd name="T36" fmla="*/ 0 w 433"/>
                  <a:gd name="T37" fmla="*/ 0 h 159"/>
                  <a:gd name="T38" fmla="*/ 0 w 433"/>
                  <a:gd name="T39" fmla="*/ 0 h 159"/>
                  <a:gd name="T40" fmla="*/ 0 w 433"/>
                  <a:gd name="T41" fmla="*/ 0 h 159"/>
                  <a:gd name="T42" fmla="*/ 0 w 433"/>
                  <a:gd name="T43" fmla="*/ 0 h 159"/>
                  <a:gd name="T44" fmla="*/ 0 w 433"/>
                  <a:gd name="T45" fmla="*/ 0 h 159"/>
                  <a:gd name="T46" fmla="*/ 0 w 433"/>
                  <a:gd name="T47" fmla="*/ 0 h 159"/>
                  <a:gd name="T48" fmla="*/ 0 w 433"/>
                  <a:gd name="T49" fmla="*/ 0 h 159"/>
                  <a:gd name="T50" fmla="*/ 0 w 433"/>
                  <a:gd name="T51" fmla="*/ 0 h 159"/>
                  <a:gd name="T52" fmla="*/ 0 w 433"/>
                  <a:gd name="T53" fmla="*/ 0 h 159"/>
                  <a:gd name="T54" fmla="*/ 0 w 433"/>
                  <a:gd name="T55" fmla="*/ 0 h 159"/>
                  <a:gd name="T56" fmla="*/ 0 w 433"/>
                  <a:gd name="T57" fmla="*/ 0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3"/>
                  <a:gd name="T88" fmla="*/ 0 h 159"/>
                  <a:gd name="T89" fmla="*/ 433 w 433"/>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3" h="159">
                    <a:moveTo>
                      <a:pt x="433" y="8"/>
                    </a:moveTo>
                    <a:lnTo>
                      <a:pt x="393" y="22"/>
                    </a:lnTo>
                    <a:lnTo>
                      <a:pt x="357" y="36"/>
                    </a:lnTo>
                    <a:lnTo>
                      <a:pt x="314" y="53"/>
                    </a:lnTo>
                    <a:lnTo>
                      <a:pt x="275" y="67"/>
                    </a:lnTo>
                    <a:lnTo>
                      <a:pt x="239" y="81"/>
                    </a:lnTo>
                    <a:lnTo>
                      <a:pt x="203" y="95"/>
                    </a:lnTo>
                    <a:lnTo>
                      <a:pt x="167" y="108"/>
                    </a:lnTo>
                    <a:lnTo>
                      <a:pt x="130" y="124"/>
                    </a:lnTo>
                    <a:lnTo>
                      <a:pt x="90" y="138"/>
                    </a:lnTo>
                    <a:lnTo>
                      <a:pt x="46" y="154"/>
                    </a:lnTo>
                    <a:lnTo>
                      <a:pt x="23" y="159"/>
                    </a:lnTo>
                    <a:lnTo>
                      <a:pt x="8" y="158"/>
                    </a:lnTo>
                    <a:lnTo>
                      <a:pt x="0" y="150"/>
                    </a:lnTo>
                    <a:lnTo>
                      <a:pt x="0" y="141"/>
                    </a:lnTo>
                    <a:lnTo>
                      <a:pt x="12" y="134"/>
                    </a:lnTo>
                    <a:lnTo>
                      <a:pt x="32" y="127"/>
                    </a:lnTo>
                    <a:lnTo>
                      <a:pt x="77" y="111"/>
                    </a:lnTo>
                    <a:lnTo>
                      <a:pt x="117" y="98"/>
                    </a:lnTo>
                    <a:lnTo>
                      <a:pt x="155" y="86"/>
                    </a:lnTo>
                    <a:lnTo>
                      <a:pt x="193" y="75"/>
                    </a:lnTo>
                    <a:lnTo>
                      <a:pt x="229" y="64"/>
                    </a:lnTo>
                    <a:lnTo>
                      <a:pt x="266" y="52"/>
                    </a:lnTo>
                    <a:lnTo>
                      <a:pt x="306" y="38"/>
                    </a:lnTo>
                    <a:lnTo>
                      <a:pt x="349" y="23"/>
                    </a:lnTo>
                    <a:lnTo>
                      <a:pt x="388" y="11"/>
                    </a:lnTo>
                    <a:lnTo>
                      <a:pt x="429" y="0"/>
                    </a:lnTo>
                    <a:lnTo>
                      <a:pt x="43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2" name="Freeform 328"/>
              <p:cNvSpPr>
                <a:spLocks/>
              </p:cNvSpPr>
              <p:nvPr/>
            </p:nvSpPr>
            <p:spPr bwMode="auto">
              <a:xfrm>
                <a:off x="5015" y="940"/>
                <a:ext cx="86" cy="46"/>
              </a:xfrm>
              <a:custGeom>
                <a:avLst/>
                <a:gdLst>
                  <a:gd name="T0" fmla="*/ 0 w 346"/>
                  <a:gd name="T1" fmla="*/ 0 h 138"/>
                  <a:gd name="T2" fmla="*/ 0 w 346"/>
                  <a:gd name="T3" fmla="*/ 0 h 138"/>
                  <a:gd name="T4" fmla="*/ 0 w 346"/>
                  <a:gd name="T5" fmla="*/ 0 h 138"/>
                  <a:gd name="T6" fmla="*/ 0 w 346"/>
                  <a:gd name="T7" fmla="*/ 0 h 138"/>
                  <a:gd name="T8" fmla="*/ 0 w 346"/>
                  <a:gd name="T9" fmla="*/ 0 h 138"/>
                  <a:gd name="T10" fmla="*/ 0 w 346"/>
                  <a:gd name="T11" fmla="*/ 0 h 138"/>
                  <a:gd name="T12" fmla="*/ 0 w 346"/>
                  <a:gd name="T13" fmla="*/ 0 h 138"/>
                  <a:gd name="T14" fmla="*/ 0 w 346"/>
                  <a:gd name="T15" fmla="*/ 0 h 138"/>
                  <a:gd name="T16" fmla="*/ 0 w 346"/>
                  <a:gd name="T17" fmla="*/ 0 h 138"/>
                  <a:gd name="T18" fmla="*/ 0 w 346"/>
                  <a:gd name="T19" fmla="*/ 0 h 138"/>
                  <a:gd name="T20" fmla="*/ 0 w 346"/>
                  <a:gd name="T21" fmla="*/ 0 h 138"/>
                  <a:gd name="T22" fmla="*/ 0 w 346"/>
                  <a:gd name="T23" fmla="*/ 0 h 138"/>
                  <a:gd name="T24" fmla="*/ 0 w 346"/>
                  <a:gd name="T25" fmla="*/ 0 h 138"/>
                  <a:gd name="T26" fmla="*/ 0 w 346"/>
                  <a:gd name="T27" fmla="*/ 0 h 138"/>
                  <a:gd name="T28" fmla="*/ 0 w 346"/>
                  <a:gd name="T29" fmla="*/ 0 h 138"/>
                  <a:gd name="T30" fmla="*/ 0 w 346"/>
                  <a:gd name="T31" fmla="*/ 0 h 138"/>
                  <a:gd name="T32" fmla="*/ 0 w 346"/>
                  <a:gd name="T33" fmla="*/ 0 h 138"/>
                  <a:gd name="T34" fmla="*/ 0 w 346"/>
                  <a:gd name="T35" fmla="*/ 0 h 138"/>
                  <a:gd name="T36" fmla="*/ 0 w 346"/>
                  <a:gd name="T37" fmla="*/ 0 h 1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6"/>
                  <a:gd name="T58" fmla="*/ 0 h 138"/>
                  <a:gd name="T59" fmla="*/ 346 w 346"/>
                  <a:gd name="T60" fmla="*/ 138 h 1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6" h="138">
                    <a:moveTo>
                      <a:pt x="343" y="8"/>
                    </a:moveTo>
                    <a:lnTo>
                      <a:pt x="299" y="27"/>
                    </a:lnTo>
                    <a:lnTo>
                      <a:pt x="261" y="46"/>
                    </a:lnTo>
                    <a:lnTo>
                      <a:pt x="222" y="63"/>
                    </a:lnTo>
                    <a:lnTo>
                      <a:pt x="176" y="79"/>
                    </a:lnTo>
                    <a:lnTo>
                      <a:pt x="23" y="138"/>
                    </a:lnTo>
                    <a:lnTo>
                      <a:pt x="0" y="137"/>
                    </a:lnTo>
                    <a:lnTo>
                      <a:pt x="3" y="120"/>
                    </a:lnTo>
                    <a:lnTo>
                      <a:pt x="23" y="108"/>
                    </a:lnTo>
                    <a:lnTo>
                      <a:pt x="43" y="99"/>
                    </a:lnTo>
                    <a:lnTo>
                      <a:pt x="83" y="87"/>
                    </a:lnTo>
                    <a:lnTo>
                      <a:pt x="168" y="64"/>
                    </a:lnTo>
                    <a:lnTo>
                      <a:pt x="214" y="49"/>
                    </a:lnTo>
                    <a:lnTo>
                      <a:pt x="254" y="34"/>
                    </a:lnTo>
                    <a:lnTo>
                      <a:pt x="293" y="18"/>
                    </a:lnTo>
                    <a:lnTo>
                      <a:pt x="338" y="0"/>
                    </a:lnTo>
                    <a:lnTo>
                      <a:pt x="346" y="2"/>
                    </a:lnTo>
                    <a:lnTo>
                      <a:pt x="34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38" name="Freeform 329"/>
              <p:cNvSpPr>
                <a:spLocks/>
              </p:cNvSpPr>
              <p:nvPr/>
            </p:nvSpPr>
            <p:spPr bwMode="auto">
              <a:xfrm>
                <a:off x="4995" y="897"/>
                <a:ext cx="115" cy="37"/>
              </a:xfrm>
              <a:custGeom>
                <a:avLst/>
                <a:gdLst>
                  <a:gd name="T0" fmla="*/ 0 w 460"/>
                  <a:gd name="T1" fmla="*/ 0 h 113"/>
                  <a:gd name="T2" fmla="*/ 0 w 460"/>
                  <a:gd name="T3" fmla="*/ 0 h 113"/>
                  <a:gd name="T4" fmla="*/ 0 w 460"/>
                  <a:gd name="T5" fmla="*/ 0 h 113"/>
                  <a:gd name="T6" fmla="*/ 0 w 460"/>
                  <a:gd name="T7" fmla="*/ 0 h 113"/>
                  <a:gd name="T8" fmla="*/ 0 w 460"/>
                  <a:gd name="T9" fmla="*/ 0 h 113"/>
                  <a:gd name="T10" fmla="*/ 0 w 460"/>
                  <a:gd name="T11" fmla="*/ 0 h 113"/>
                  <a:gd name="T12" fmla="*/ 0 w 460"/>
                  <a:gd name="T13" fmla="*/ 0 h 113"/>
                  <a:gd name="T14" fmla="*/ 0 w 460"/>
                  <a:gd name="T15" fmla="*/ 0 h 113"/>
                  <a:gd name="T16" fmla="*/ 0 w 460"/>
                  <a:gd name="T17" fmla="*/ 0 h 113"/>
                  <a:gd name="T18" fmla="*/ 0 w 460"/>
                  <a:gd name="T19" fmla="*/ 0 h 113"/>
                  <a:gd name="T20" fmla="*/ 0 w 460"/>
                  <a:gd name="T21" fmla="*/ 0 h 113"/>
                  <a:gd name="T22" fmla="*/ 0 w 460"/>
                  <a:gd name="T23" fmla="*/ 0 h 113"/>
                  <a:gd name="T24" fmla="*/ 0 w 460"/>
                  <a:gd name="T25" fmla="*/ 0 h 113"/>
                  <a:gd name="T26" fmla="*/ 0 w 460"/>
                  <a:gd name="T27" fmla="*/ 0 h 113"/>
                  <a:gd name="T28" fmla="*/ 0 w 460"/>
                  <a:gd name="T29" fmla="*/ 0 h 113"/>
                  <a:gd name="T30" fmla="*/ 0 w 460"/>
                  <a:gd name="T31" fmla="*/ 0 h 113"/>
                  <a:gd name="T32" fmla="*/ 0 w 460"/>
                  <a:gd name="T33" fmla="*/ 0 h 113"/>
                  <a:gd name="T34" fmla="*/ 0 w 460"/>
                  <a:gd name="T35" fmla="*/ 0 h 113"/>
                  <a:gd name="T36" fmla="*/ 0 w 460"/>
                  <a:gd name="T37" fmla="*/ 0 h 113"/>
                  <a:gd name="T38" fmla="*/ 0 w 460"/>
                  <a:gd name="T39" fmla="*/ 0 h 113"/>
                  <a:gd name="T40" fmla="*/ 0 w 460"/>
                  <a:gd name="T41" fmla="*/ 0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0"/>
                  <a:gd name="T64" fmla="*/ 0 h 113"/>
                  <a:gd name="T65" fmla="*/ 460 w 460"/>
                  <a:gd name="T66" fmla="*/ 113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0" h="113">
                    <a:moveTo>
                      <a:pt x="22" y="0"/>
                    </a:moveTo>
                    <a:lnTo>
                      <a:pt x="54" y="11"/>
                    </a:lnTo>
                    <a:lnTo>
                      <a:pt x="83" y="21"/>
                    </a:lnTo>
                    <a:lnTo>
                      <a:pt x="133" y="36"/>
                    </a:lnTo>
                    <a:lnTo>
                      <a:pt x="185" y="48"/>
                    </a:lnTo>
                    <a:lnTo>
                      <a:pt x="246" y="61"/>
                    </a:lnTo>
                    <a:lnTo>
                      <a:pt x="359" y="77"/>
                    </a:lnTo>
                    <a:lnTo>
                      <a:pt x="446" y="99"/>
                    </a:lnTo>
                    <a:lnTo>
                      <a:pt x="455" y="102"/>
                    </a:lnTo>
                    <a:lnTo>
                      <a:pt x="460" y="106"/>
                    </a:lnTo>
                    <a:lnTo>
                      <a:pt x="455" y="110"/>
                    </a:lnTo>
                    <a:lnTo>
                      <a:pt x="443" y="113"/>
                    </a:lnTo>
                    <a:lnTo>
                      <a:pt x="355" y="91"/>
                    </a:lnTo>
                    <a:lnTo>
                      <a:pt x="299" y="80"/>
                    </a:lnTo>
                    <a:lnTo>
                      <a:pt x="244" y="69"/>
                    </a:lnTo>
                    <a:lnTo>
                      <a:pt x="8" y="22"/>
                    </a:lnTo>
                    <a:lnTo>
                      <a:pt x="0" y="14"/>
                    </a:lnTo>
                    <a:lnTo>
                      <a:pt x="0" y="6"/>
                    </a:lnTo>
                    <a:lnTo>
                      <a:pt x="8" y="0"/>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39" name="Freeform 330"/>
              <p:cNvSpPr>
                <a:spLocks/>
              </p:cNvSpPr>
              <p:nvPr/>
            </p:nvSpPr>
            <p:spPr bwMode="auto">
              <a:xfrm>
                <a:off x="5003" y="920"/>
                <a:ext cx="60" cy="21"/>
              </a:xfrm>
              <a:custGeom>
                <a:avLst/>
                <a:gdLst>
                  <a:gd name="T0" fmla="*/ 0 w 242"/>
                  <a:gd name="T1" fmla="*/ 0 h 63"/>
                  <a:gd name="T2" fmla="*/ 0 w 242"/>
                  <a:gd name="T3" fmla="*/ 0 h 63"/>
                  <a:gd name="T4" fmla="*/ 0 w 242"/>
                  <a:gd name="T5" fmla="*/ 0 h 63"/>
                  <a:gd name="T6" fmla="*/ 0 w 242"/>
                  <a:gd name="T7" fmla="*/ 0 h 63"/>
                  <a:gd name="T8" fmla="*/ 0 w 242"/>
                  <a:gd name="T9" fmla="*/ 0 h 63"/>
                  <a:gd name="T10" fmla="*/ 0 w 242"/>
                  <a:gd name="T11" fmla="*/ 0 h 63"/>
                  <a:gd name="T12" fmla="*/ 0 w 242"/>
                  <a:gd name="T13" fmla="*/ 0 h 63"/>
                  <a:gd name="T14" fmla="*/ 0 w 242"/>
                  <a:gd name="T15" fmla="*/ 0 h 63"/>
                  <a:gd name="T16" fmla="*/ 0 w 242"/>
                  <a:gd name="T17" fmla="*/ 0 h 63"/>
                  <a:gd name="T18" fmla="*/ 0 w 242"/>
                  <a:gd name="T19" fmla="*/ 0 h 63"/>
                  <a:gd name="T20" fmla="*/ 0 w 242"/>
                  <a:gd name="T21" fmla="*/ 0 h 63"/>
                  <a:gd name="T22" fmla="*/ 0 w 242"/>
                  <a:gd name="T23" fmla="*/ 0 h 63"/>
                  <a:gd name="T24" fmla="*/ 0 w 242"/>
                  <a:gd name="T25" fmla="*/ 0 h 63"/>
                  <a:gd name="T26" fmla="*/ 0 w 242"/>
                  <a:gd name="T27" fmla="*/ 0 h 63"/>
                  <a:gd name="T28" fmla="*/ 0 w 242"/>
                  <a:gd name="T29" fmla="*/ 0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2"/>
                  <a:gd name="T46" fmla="*/ 0 h 63"/>
                  <a:gd name="T47" fmla="*/ 242 w 242"/>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2" h="63">
                    <a:moveTo>
                      <a:pt x="8" y="0"/>
                    </a:moveTo>
                    <a:lnTo>
                      <a:pt x="96" y="19"/>
                    </a:lnTo>
                    <a:lnTo>
                      <a:pt x="123" y="30"/>
                    </a:lnTo>
                    <a:lnTo>
                      <a:pt x="150" y="36"/>
                    </a:lnTo>
                    <a:lnTo>
                      <a:pt x="193" y="46"/>
                    </a:lnTo>
                    <a:lnTo>
                      <a:pt x="237" y="54"/>
                    </a:lnTo>
                    <a:lnTo>
                      <a:pt x="242" y="59"/>
                    </a:lnTo>
                    <a:lnTo>
                      <a:pt x="235" y="63"/>
                    </a:lnTo>
                    <a:lnTo>
                      <a:pt x="146" y="50"/>
                    </a:lnTo>
                    <a:lnTo>
                      <a:pt x="88" y="33"/>
                    </a:lnTo>
                    <a:lnTo>
                      <a:pt x="48" y="19"/>
                    </a:lnTo>
                    <a:lnTo>
                      <a:pt x="6" y="8"/>
                    </a:lnTo>
                    <a:lnTo>
                      <a:pt x="0" y="3"/>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40" name="Freeform 331"/>
              <p:cNvSpPr>
                <a:spLocks/>
              </p:cNvSpPr>
              <p:nvPr/>
            </p:nvSpPr>
            <p:spPr bwMode="auto">
              <a:xfrm>
                <a:off x="5003" y="932"/>
                <a:ext cx="40" cy="19"/>
              </a:xfrm>
              <a:custGeom>
                <a:avLst/>
                <a:gdLst>
                  <a:gd name="T0" fmla="*/ 0 w 160"/>
                  <a:gd name="T1" fmla="*/ 0 h 58"/>
                  <a:gd name="T2" fmla="*/ 0 w 160"/>
                  <a:gd name="T3" fmla="*/ 0 h 58"/>
                  <a:gd name="T4" fmla="*/ 0 w 160"/>
                  <a:gd name="T5" fmla="*/ 0 h 58"/>
                  <a:gd name="T6" fmla="*/ 0 w 160"/>
                  <a:gd name="T7" fmla="*/ 0 h 58"/>
                  <a:gd name="T8" fmla="*/ 0 w 160"/>
                  <a:gd name="T9" fmla="*/ 0 h 58"/>
                  <a:gd name="T10" fmla="*/ 0 w 160"/>
                  <a:gd name="T11" fmla="*/ 0 h 58"/>
                  <a:gd name="T12" fmla="*/ 0 w 160"/>
                  <a:gd name="T13" fmla="*/ 0 h 58"/>
                  <a:gd name="T14" fmla="*/ 0 w 160"/>
                  <a:gd name="T15" fmla="*/ 0 h 58"/>
                  <a:gd name="T16" fmla="*/ 0 w 160"/>
                  <a:gd name="T17" fmla="*/ 0 h 58"/>
                  <a:gd name="T18" fmla="*/ 0 w 160"/>
                  <a:gd name="T19" fmla="*/ 0 h 58"/>
                  <a:gd name="T20" fmla="*/ 0 w 160"/>
                  <a:gd name="T21" fmla="*/ 0 h 58"/>
                  <a:gd name="T22" fmla="*/ 0 w 160"/>
                  <a:gd name="T23" fmla="*/ 0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
                  <a:gd name="T37" fmla="*/ 0 h 58"/>
                  <a:gd name="T38" fmla="*/ 160 w 160"/>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 h="58">
                    <a:moveTo>
                      <a:pt x="7" y="0"/>
                    </a:moveTo>
                    <a:lnTo>
                      <a:pt x="79" y="14"/>
                    </a:lnTo>
                    <a:lnTo>
                      <a:pt x="119" y="32"/>
                    </a:lnTo>
                    <a:lnTo>
                      <a:pt x="157" y="51"/>
                    </a:lnTo>
                    <a:lnTo>
                      <a:pt x="160" y="57"/>
                    </a:lnTo>
                    <a:lnTo>
                      <a:pt x="152" y="58"/>
                    </a:lnTo>
                    <a:lnTo>
                      <a:pt x="68" y="30"/>
                    </a:lnTo>
                    <a:lnTo>
                      <a:pt x="37" y="18"/>
                    </a:lnTo>
                    <a:lnTo>
                      <a:pt x="4" y="9"/>
                    </a:lnTo>
                    <a:lnTo>
                      <a:pt x="0" y="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41" name="Freeform 332"/>
              <p:cNvSpPr>
                <a:spLocks/>
              </p:cNvSpPr>
              <p:nvPr/>
            </p:nvSpPr>
            <p:spPr bwMode="auto">
              <a:xfrm>
                <a:off x="5003" y="943"/>
                <a:ext cx="27" cy="16"/>
              </a:xfrm>
              <a:custGeom>
                <a:avLst/>
                <a:gdLst>
                  <a:gd name="T0" fmla="*/ 0 w 108"/>
                  <a:gd name="T1" fmla="*/ 0 h 49"/>
                  <a:gd name="T2" fmla="*/ 0 w 108"/>
                  <a:gd name="T3" fmla="*/ 0 h 49"/>
                  <a:gd name="T4" fmla="*/ 0 w 108"/>
                  <a:gd name="T5" fmla="*/ 0 h 49"/>
                  <a:gd name="T6" fmla="*/ 0 w 108"/>
                  <a:gd name="T7" fmla="*/ 0 h 49"/>
                  <a:gd name="T8" fmla="*/ 0 w 108"/>
                  <a:gd name="T9" fmla="*/ 0 h 49"/>
                  <a:gd name="T10" fmla="*/ 0 w 108"/>
                  <a:gd name="T11" fmla="*/ 0 h 49"/>
                  <a:gd name="T12" fmla="*/ 0 w 108"/>
                  <a:gd name="T13" fmla="*/ 0 h 49"/>
                  <a:gd name="T14" fmla="*/ 0 w 108"/>
                  <a:gd name="T15" fmla="*/ 0 h 49"/>
                  <a:gd name="T16" fmla="*/ 0 w 108"/>
                  <a:gd name="T17" fmla="*/ 0 h 49"/>
                  <a:gd name="T18" fmla="*/ 0 w 108"/>
                  <a:gd name="T19" fmla="*/ 0 h 49"/>
                  <a:gd name="T20" fmla="*/ 0 w 108"/>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49"/>
                  <a:gd name="T35" fmla="*/ 108 w 108"/>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49">
                    <a:moveTo>
                      <a:pt x="8" y="0"/>
                    </a:moveTo>
                    <a:lnTo>
                      <a:pt x="37" y="11"/>
                    </a:lnTo>
                    <a:lnTo>
                      <a:pt x="105" y="42"/>
                    </a:lnTo>
                    <a:lnTo>
                      <a:pt x="108" y="47"/>
                    </a:lnTo>
                    <a:lnTo>
                      <a:pt x="100" y="49"/>
                    </a:lnTo>
                    <a:lnTo>
                      <a:pt x="30" y="22"/>
                    </a:lnTo>
                    <a:lnTo>
                      <a:pt x="16" y="15"/>
                    </a:lnTo>
                    <a:lnTo>
                      <a:pt x="3" y="8"/>
                    </a:lnTo>
                    <a:lnTo>
                      <a:pt x="0" y="3"/>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42" name="Freeform 333"/>
              <p:cNvSpPr>
                <a:spLocks/>
              </p:cNvSpPr>
              <p:nvPr/>
            </p:nvSpPr>
            <p:spPr bwMode="auto">
              <a:xfrm>
                <a:off x="5023" y="943"/>
                <a:ext cx="45" cy="21"/>
              </a:xfrm>
              <a:custGeom>
                <a:avLst/>
                <a:gdLst>
                  <a:gd name="T0" fmla="*/ 0 w 179"/>
                  <a:gd name="T1" fmla="*/ 0 h 63"/>
                  <a:gd name="T2" fmla="*/ 0 w 179"/>
                  <a:gd name="T3" fmla="*/ 0 h 63"/>
                  <a:gd name="T4" fmla="*/ 0 w 179"/>
                  <a:gd name="T5" fmla="*/ 0 h 63"/>
                  <a:gd name="T6" fmla="*/ 0 w 179"/>
                  <a:gd name="T7" fmla="*/ 0 h 63"/>
                  <a:gd name="T8" fmla="*/ 0 w 179"/>
                  <a:gd name="T9" fmla="*/ 0 h 63"/>
                  <a:gd name="T10" fmla="*/ 0 w 179"/>
                  <a:gd name="T11" fmla="*/ 0 h 63"/>
                  <a:gd name="T12" fmla="*/ 0 w 179"/>
                  <a:gd name="T13" fmla="*/ 0 h 63"/>
                  <a:gd name="T14" fmla="*/ 0 w 179"/>
                  <a:gd name="T15" fmla="*/ 0 h 63"/>
                  <a:gd name="T16" fmla="*/ 0 w 179"/>
                  <a:gd name="T17" fmla="*/ 0 h 63"/>
                  <a:gd name="T18" fmla="*/ 0 w 179"/>
                  <a:gd name="T19" fmla="*/ 0 h 63"/>
                  <a:gd name="T20" fmla="*/ 0 w 179"/>
                  <a:gd name="T21" fmla="*/ 0 h 63"/>
                  <a:gd name="T22" fmla="*/ 0 w 179"/>
                  <a:gd name="T23" fmla="*/ 0 h 63"/>
                  <a:gd name="T24" fmla="*/ 0 w 179"/>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9"/>
                  <a:gd name="T40" fmla="*/ 0 h 63"/>
                  <a:gd name="T41" fmla="*/ 179 w 179"/>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9" h="63">
                    <a:moveTo>
                      <a:pt x="178" y="8"/>
                    </a:moveTo>
                    <a:lnTo>
                      <a:pt x="158" y="17"/>
                    </a:lnTo>
                    <a:lnTo>
                      <a:pt x="138" y="25"/>
                    </a:lnTo>
                    <a:lnTo>
                      <a:pt x="101" y="38"/>
                    </a:lnTo>
                    <a:lnTo>
                      <a:pt x="62" y="49"/>
                    </a:lnTo>
                    <a:lnTo>
                      <a:pt x="18" y="63"/>
                    </a:lnTo>
                    <a:lnTo>
                      <a:pt x="1" y="57"/>
                    </a:lnTo>
                    <a:lnTo>
                      <a:pt x="0" y="49"/>
                    </a:lnTo>
                    <a:lnTo>
                      <a:pt x="8" y="43"/>
                    </a:lnTo>
                    <a:lnTo>
                      <a:pt x="171" y="0"/>
                    </a:lnTo>
                    <a:lnTo>
                      <a:pt x="179" y="2"/>
                    </a:lnTo>
                    <a:lnTo>
                      <a:pt x="17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43" name="Freeform 334"/>
              <p:cNvSpPr>
                <a:spLocks/>
              </p:cNvSpPr>
              <p:nvPr/>
            </p:nvSpPr>
            <p:spPr bwMode="auto">
              <a:xfrm>
                <a:off x="5007" y="938"/>
                <a:ext cx="34" cy="18"/>
              </a:xfrm>
              <a:custGeom>
                <a:avLst/>
                <a:gdLst>
                  <a:gd name="T0" fmla="*/ 0 w 137"/>
                  <a:gd name="T1" fmla="*/ 0 h 53"/>
                  <a:gd name="T2" fmla="*/ 0 w 137"/>
                  <a:gd name="T3" fmla="*/ 0 h 53"/>
                  <a:gd name="T4" fmla="*/ 0 w 137"/>
                  <a:gd name="T5" fmla="*/ 0 h 53"/>
                  <a:gd name="T6" fmla="*/ 0 w 137"/>
                  <a:gd name="T7" fmla="*/ 0 h 53"/>
                  <a:gd name="T8" fmla="*/ 0 w 137"/>
                  <a:gd name="T9" fmla="*/ 0 h 53"/>
                  <a:gd name="T10" fmla="*/ 0 w 137"/>
                  <a:gd name="T11" fmla="*/ 0 h 53"/>
                  <a:gd name="T12" fmla="*/ 0 w 137"/>
                  <a:gd name="T13" fmla="*/ 0 h 53"/>
                  <a:gd name="T14" fmla="*/ 0 w 137"/>
                  <a:gd name="T15" fmla="*/ 0 h 53"/>
                  <a:gd name="T16" fmla="*/ 0 w 137"/>
                  <a:gd name="T17" fmla="*/ 0 h 53"/>
                  <a:gd name="T18" fmla="*/ 0 w 137"/>
                  <a:gd name="T19" fmla="*/ 0 h 53"/>
                  <a:gd name="T20" fmla="*/ 0 w 137"/>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53"/>
                  <a:gd name="T35" fmla="*/ 137 w 137"/>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53">
                    <a:moveTo>
                      <a:pt x="8" y="35"/>
                    </a:moveTo>
                    <a:lnTo>
                      <a:pt x="69" y="17"/>
                    </a:lnTo>
                    <a:lnTo>
                      <a:pt x="129" y="0"/>
                    </a:lnTo>
                    <a:lnTo>
                      <a:pt x="137" y="3"/>
                    </a:lnTo>
                    <a:lnTo>
                      <a:pt x="133" y="9"/>
                    </a:lnTo>
                    <a:lnTo>
                      <a:pt x="76" y="30"/>
                    </a:lnTo>
                    <a:lnTo>
                      <a:pt x="49" y="42"/>
                    </a:lnTo>
                    <a:lnTo>
                      <a:pt x="16" y="53"/>
                    </a:lnTo>
                    <a:lnTo>
                      <a:pt x="0" y="48"/>
                    </a:lnTo>
                    <a:lnTo>
                      <a:pt x="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44" name="Freeform 335"/>
              <p:cNvSpPr>
                <a:spLocks/>
              </p:cNvSpPr>
              <p:nvPr/>
            </p:nvSpPr>
            <p:spPr bwMode="auto">
              <a:xfrm>
                <a:off x="5006" y="926"/>
                <a:ext cx="22" cy="11"/>
              </a:xfrm>
              <a:custGeom>
                <a:avLst/>
                <a:gdLst>
                  <a:gd name="T0" fmla="*/ 0 w 91"/>
                  <a:gd name="T1" fmla="*/ 0 h 32"/>
                  <a:gd name="T2" fmla="*/ 0 w 91"/>
                  <a:gd name="T3" fmla="*/ 0 h 32"/>
                  <a:gd name="T4" fmla="*/ 0 w 91"/>
                  <a:gd name="T5" fmla="*/ 0 h 32"/>
                  <a:gd name="T6" fmla="*/ 0 w 91"/>
                  <a:gd name="T7" fmla="*/ 0 h 32"/>
                  <a:gd name="T8" fmla="*/ 0 w 91"/>
                  <a:gd name="T9" fmla="*/ 0 h 32"/>
                  <a:gd name="T10" fmla="*/ 0 w 91"/>
                  <a:gd name="T11" fmla="*/ 0 h 32"/>
                  <a:gd name="T12" fmla="*/ 0 w 91"/>
                  <a:gd name="T13" fmla="*/ 0 h 32"/>
                  <a:gd name="T14" fmla="*/ 0 w 91"/>
                  <a:gd name="T15" fmla="*/ 0 h 32"/>
                  <a:gd name="T16" fmla="*/ 0 w 91"/>
                  <a:gd name="T17" fmla="*/ 0 h 32"/>
                  <a:gd name="T18" fmla="*/ 0 w 91"/>
                  <a:gd name="T19" fmla="*/ 0 h 32"/>
                  <a:gd name="T20" fmla="*/ 0 w 91"/>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32"/>
                  <a:gd name="T35" fmla="*/ 91 w 91"/>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32">
                    <a:moveTo>
                      <a:pt x="8" y="17"/>
                    </a:moveTo>
                    <a:lnTo>
                      <a:pt x="36" y="10"/>
                    </a:lnTo>
                    <a:lnTo>
                      <a:pt x="83" y="0"/>
                    </a:lnTo>
                    <a:lnTo>
                      <a:pt x="91" y="3"/>
                    </a:lnTo>
                    <a:lnTo>
                      <a:pt x="87" y="10"/>
                    </a:lnTo>
                    <a:lnTo>
                      <a:pt x="64" y="19"/>
                    </a:lnTo>
                    <a:lnTo>
                      <a:pt x="40" y="28"/>
                    </a:lnTo>
                    <a:lnTo>
                      <a:pt x="11" y="32"/>
                    </a:lnTo>
                    <a:lnTo>
                      <a:pt x="0" y="26"/>
                    </a:lnTo>
                    <a:lnTo>
                      <a:pt x="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45" name="Freeform 336"/>
              <p:cNvSpPr>
                <a:spLocks/>
              </p:cNvSpPr>
              <p:nvPr/>
            </p:nvSpPr>
            <p:spPr bwMode="auto">
              <a:xfrm>
                <a:off x="5007" y="913"/>
                <a:ext cx="82" cy="27"/>
              </a:xfrm>
              <a:custGeom>
                <a:avLst/>
                <a:gdLst>
                  <a:gd name="T0" fmla="*/ 0 w 327"/>
                  <a:gd name="T1" fmla="*/ 0 h 83"/>
                  <a:gd name="T2" fmla="*/ 0 w 327"/>
                  <a:gd name="T3" fmla="*/ 0 h 83"/>
                  <a:gd name="T4" fmla="*/ 0 w 327"/>
                  <a:gd name="T5" fmla="*/ 0 h 83"/>
                  <a:gd name="T6" fmla="*/ 0 w 327"/>
                  <a:gd name="T7" fmla="*/ 0 h 83"/>
                  <a:gd name="T8" fmla="*/ 0 w 327"/>
                  <a:gd name="T9" fmla="*/ 0 h 83"/>
                  <a:gd name="T10" fmla="*/ 0 w 327"/>
                  <a:gd name="T11" fmla="*/ 0 h 83"/>
                  <a:gd name="T12" fmla="*/ 0 w 327"/>
                  <a:gd name="T13" fmla="*/ 0 h 83"/>
                  <a:gd name="T14" fmla="*/ 0 w 327"/>
                  <a:gd name="T15" fmla="*/ 0 h 83"/>
                  <a:gd name="T16" fmla="*/ 0 w 327"/>
                  <a:gd name="T17" fmla="*/ 0 h 83"/>
                  <a:gd name="T18" fmla="*/ 0 w 327"/>
                  <a:gd name="T19" fmla="*/ 0 h 83"/>
                  <a:gd name="T20" fmla="*/ 0 w 327"/>
                  <a:gd name="T21" fmla="*/ 0 h 83"/>
                  <a:gd name="T22" fmla="*/ 0 w 327"/>
                  <a:gd name="T23" fmla="*/ 0 h 83"/>
                  <a:gd name="T24" fmla="*/ 0 w 327"/>
                  <a:gd name="T25" fmla="*/ 0 h 83"/>
                  <a:gd name="T26" fmla="*/ 0 w 327"/>
                  <a:gd name="T27" fmla="*/ 0 h 83"/>
                  <a:gd name="T28" fmla="*/ 0 w 327"/>
                  <a:gd name="T29" fmla="*/ 0 h 83"/>
                  <a:gd name="T30" fmla="*/ 0 w 327"/>
                  <a:gd name="T31" fmla="*/ 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7"/>
                  <a:gd name="T49" fmla="*/ 0 h 83"/>
                  <a:gd name="T50" fmla="*/ 327 w 327"/>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7" h="83">
                    <a:moveTo>
                      <a:pt x="7" y="0"/>
                    </a:moveTo>
                    <a:lnTo>
                      <a:pt x="97" y="26"/>
                    </a:lnTo>
                    <a:lnTo>
                      <a:pt x="156" y="39"/>
                    </a:lnTo>
                    <a:lnTo>
                      <a:pt x="209" y="45"/>
                    </a:lnTo>
                    <a:lnTo>
                      <a:pt x="319" y="66"/>
                    </a:lnTo>
                    <a:lnTo>
                      <a:pt x="327" y="78"/>
                    </a:lnTo>
                    <a:lnTo>
                      <a:pt x="320" y="83"/>
                    </a:lnTo>
                    <a:lnTo>
                      <a:pt x="311" y="83"/>
                    </a:lnTo>
                    <a:lnTo>
                      <a:pt x="254" y="69"/>
                    </a:lnTo>
                    <a:lnTo>
                      <a:pt x="202" y="59"/>
                    </a:lnTo>
                    <a:lnTo>
                      <a:pt x="93" y="34"/>
                    </a:lnTo>
                    <a:lnTo>
                      <a:pt x="48" y="21"/>
                    </a:lnTo>
                    <a:lnTo>
                      <a:pt x="4" y="9"/>
                    </a:lnTo>
                    <a:lnTo>
                      <a:pt x="0" y="3"/>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46" name="Freeform 337"/>
              <p:cNvSpPr>
                <a:spLocks/>
              </p:cNvSpPr>
              <p:nvPr/>
            </p:nvSpPr>
            <p:spPr bwMode="auto">
              <a:xfrm>
                <a:off x="5109" y="551"/>
                <a:ext cx="17" cy="75"/>
              </a:xfrm>
              <a:custGeom>
                <a:avLst/>
                <a:gdLst>
                  <a:gd name="T0" fmla="*/ 0 w 67"/>
                  <a:gd name="T1" fmla="*/ 0 h 226"/>
                  <a:gd name="T2" fmla="*/ 0 w 67"/>
                  <a:gd name="T3" fmla="*/ 0 h 226"/>
                  <a:gd name="T4" fmla="*/ 0 w 67"/>
                  <a:gd name="T5" fmla="*/ 0 h 226"/>
                  <a:gd name="T6" fmla="*/ 0 w 67"/>
                  <a:gd name="T7" fmla="*/ 0 h 226"/>
                  <a:gd name="T8" fmla="*/ 0 w 67"/>
                  <a:gd name="T9" fmla="*/ 0 h 226"/>
                  <a:gd name="T10" fmla="*/ 0 w 67"/>
                  <a:gd name="T11" fmla="*/ 0 h 226"/>
                  <a:gd name="T12" fmla="*/ 0 w 67"/>
                  <a:gd name="T13" fmla="*/ 0 h 226"/>
                  <a:gd name="T14" fmla="*/ 0 w 67"/>
                  <a:gd name="T15" fmla="*/ 0 h 226"/>
                  <a:gd name="T16" fmla="*/ 0 w 67"/>
                  <a:gd name="T17" fmla="*/ 0 h 226"/>
                  <a:gd name="T18" fmla="*/ 0 w 67"/>
                  <a:gd name="T19" fmla="*/ 0 h 226"/>
                  <a:gd name="T20" fmla="*/ 0 w 67"/>
                  <a:gd name="T21" fmla="*/ 0 h 226"/>
                  <a:gd name="T22" fmla="*/ 0 w 67"/>
                  <a:gd name="T23" fmla="*/ 0 h 226"/>
                  <a:gd name="T24" fmla="*/ 0 w 67"/>
                  <a:gd name="T25" fmla="*/ 0 h 226"/>
                  <a:gd name="T26" fmla="*/ 0 w 67"/>
                  <a:gd name="T27" fmla="*/ 0 h 226"/>
                  <a:gd name="T28" fmla="*/ 0 w 67"/>
                  <a:gd name="T29" fmla="*/ 0 h 226"/>
                  <a:gd name="T30" fmla="*/ 0 w 67"/>
                  <a:gd name="T31" fmla="*/ 0 h 226"/>
                  <a:gd name="T32" fmla="*/ 0 w 67"/>
                  <a:gd name="T33" fmla="*/ 0 h 226"/>
                  <a:gd name="T34" fmla="*/ 0 w 67"/>
                  <a:gd name="T35" fmla="*/ 0 h 226"/>
                  <a:gd name="T36" fmla="*/ 0 w 67"/>
                  <a:gd name="T37" fmla="*/ 0 h 226"/>
                  <a:gd name="T38" fmla="*/ 0 w 67"/>
                  <a:gd name="T39" fmla="*/ 0 h 226"/>
                  <a:gd name="T40" fmla="*/ 0 w 67"/>
                  <a:gd name="T41" fmla="*/ 0 h 2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226"/>
                  <a:gd name="T65" fmla="*/ 67 w 67"/>
                  <a:gd name="T66" fmla="*/ 226 h 2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226">
                    <a:moveTo>
                      <a:pt x="22" y="1"/>
                    </a:moveTo>
                    <a:lnTo>
                      <a:pt x="34" y="21"/>
                    </a:lnTo>
                    <a:lnTo>
                      <a:pt x="35" y="40"/>
                    </a:lnTo>
                    <a:lnTo>
                      <a:pt x="33" y="59"/>
                    </a:lnTo>
                    <a:lnTo>
                      <a:pt x="35" y="82"/>
                    </a:lnTo>
                    <a:lnTo>
                      <a:pt x="49" y="107"/>
                    </a:lnTo>
                    <a:lnTo>
                      <a:pt x="67" y="130"/>
                    </a:lnTo>
                    <a:lnTo>
                      <a:pt x="63" y="176"/>
                    </a:lnTo>
                    <a:lnTo>
                      <a:pt x="54" y="220"/>
                    </a:lnTo>
                    <a:lnTo>
                      <a:pt x="49" y="226"/>
                    </a:lnTo>
                    <a:lnTo>
                      <a:pt x="42" y="220"/>
                    </a:lnTo>
                    <a:lnTo>
                      <a:pt x="37" y="180"/>
                    </a:lnTo>
                    <a:lnTo>
                      <a:pt x="27" y="139"/>
                    </a:lnTo>
                    <a:lnTo>
                      <a:pt x="0" y="87"/>
                    </a:lnTo>
                    <a:lnTo>
                      <a:pt x="2" y="64"/>
                    </a:lnTo>
                    <a:lnTo>
                      <a:pt x="13" y="44"/>
                    </a:lnTo>
                    <a:lnTo>
                      <a:pt x="19" y="25"/>
                    </a:lnTo>
                    <a:lnTo>
                      <a:pt x="13" y="6"/>
                    </a:lnTo>
                    <a:lnTo>
                      <a:pt x="14" y="0"/>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47" name="Freeform 338"/>
              <p:cNvSpPr>
                <a:spLocks/>
              </p:cNvSpPr>
              <p:nvPr/>
            </p:nvSpPr>
            <p:spPr bwMode="auto">
              <a:xfrm>
                <a:off x="5137" y="598"/>
                <a:ext cx="18" cy="22"/>
              </a:xfrm>
              <a:custGeom>
                <a:avLst/>
                <a:gdLst>
                  <a:gd name="T0" fmla="*/ 0 w 71"/>
                  <a:gd name="T1" fmla="*/ 0 h 66"/>
                  <a:gd name="T2" fmla="*/ 0 w 71"/>
                  <a:gd name="T3" fmla="*/ 0 h 66"/>
                  <a:gd name="T4" fmla="*/ 0 w 71"/>
                  <a:gd name="T5" fmla="*/ 0 h 66"/>
                  <a:gd name="T6" fmla="*/ 0 w 71"/>
                  <a:gd name="T7" fmla="*/ 0 h 66"/>
                  <a:gd name="T8" fmla="*/ 0 w 71"/>
                  <a:gd name="T9" fmla="*/ 0 h 66"/>
                  <a:gd name="T10" fmla="*/ 0 w 71"/>
                  <a:gd name="T11" fmla="*/ 0 h 66"/>
                  <a:gd name="T12" fmla="*/ 0 w 71"/>
                  <a:gd name="T13" fmla="*/ 0 h 66"/>
                  <a:gd name="T14" fmla="*/ 0 w 71"/>
                  <a:gd name="T15" fmla="*/ 0 h 66"/>
                  <a:gd name="T16" fmla="*/ 0 w 71"/>
                  <a:gd name="T17" fmla="*/ 0 h 66"/>
                  <a:gd name="T18" fmla="*/ 0 w 71"/>
                  <a:gd name="T19" fmla="*/ 0 h 66"/>
                  <a:gd name="T20" fmla="*/ 0 w 71"/>
                  <a:gd name="T21" fmla="*/ 0 h 66"/>
                  <a:gd name="T22" fmla="*/ 0 w 71"/>
                  <a:gd name="T23" fmla="*/ 0 h 66"/>
                  <a:gd name="T24" fmla="*/ 0 w 71"/>
                  <a:gd name="T25" fmla="*/ 0 h 66"/>
                  <a:gd name="T26" fmla="*/ 0 w 71"/>
                  <a:gd name="T27" fmla="*/ 0 h 66"/>
                  <a:gd name="T28" fmla="*/ 0 w 71"/>
                  <a:gd name="T29" fmla="*/ 0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66"/>
                  <a:gd name="T47" fmla="*/ 71 w 71"/>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66">
                    <a:moveTo>
                      <a:pt x="67" y="13"/>
                    </a:moveTo>
                    <a:lnTo>
                      <a:pt x="62" y="20"/>
                    </a:lnTo>
                    <a:lnTo>
                      <a:pt x="62" y="30"/>
                    </a:lnTo>
                    <a:lnTo>
                      <a:pt x="51" y="46"/>
                    </a:lnTo>
                    <a:lnTo>
                      <a:pt x="40" y="53"/>
                    </a:lnTo>
                    <a:lnTo>
                      <a:pt x="36" y="59"/>
                    </a:lnTo>
                    <a:lnTo>
                      <a:pt x="11" y="66"/>
                    </a:lnTo>
                    <a:lnTo>
                      <a:pt x="0" y="60"/>
                    </a:lnTo>
                    <a:lnTo>
                      <a:pt x="0" y="52"/>
                    </a:lnTo>
                    <a:lnTo>
                      <a:pt x="15" y="38"/>
                    </a:lnTo>
                    <a:lnTo>
                      <a:pt x="30" y="18"/>
                    </a:lnTo>
                    <a:lnTo>
                      <a:pt x="62" y="0"/>
                    </a:lnTo>
                    <a:lnTo>
                      <a:pt x="71" y="3"/>
                    </a:lnTo>
                    <a:lnTo>
                      <a:pt x="6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48" name="Freeform 339"/>
              <p:cNvSpPr>
                <a:spLocks/>
              </p:cNvSpPr>
              <p:nvPr/>
            </p:nvSpPr>
            <p:spPr bwMode="auto">
              <a:xfrm>
                <a:off x="5135" y="577"/>
                <a:ext cx="7" cy="29"/>
              </a:xfrm>
              <a:custGeom>
                <a:avLst/>
                <a:gdLst>
                  <a:gd name="T0" fmla="*/ 0 w 28"/>
                  <a:gd name="T1" fmla="*/ 0 h 87"/>
                  <a:gd name="T2" fmla="*/ 0 w 28"/>
                  <a:gd name="T3" fmla="*/ 0 h 87"/>
                  <a:gd name="T4" fmla="*/ 0 w 28"/>
                  <a:gd name="T5" fmla="*/ 0 h 87"/>
                  <a:gd name="T6" fmla="*/ 0 w 28"/>
                  <a:gd name="T7" fmla="*/ 0 h 87"/>
                  <a:gd name="T8" fmla="*/ 0 w 28"/>
                  <a:gd name="T9" fmla="*/ 0 h 87"/>
                  <a:gd name="T10" fmla="*/ 0 w 28"/>
                  <a:gd name="T11" fmla="*/ 0 h 87"/>
                  <a:gd name="T12" fmla="*/ 0 w 28"/>
                  <a:gd name="T13" fmla="*/ 0 h 87"/>
                  <a:gd name="T14" fmla="*/ 0 w 28"/>
                  <a:gd name="T15" fmla="*/ 0 h 87"/>
                  <a:gd name="T16" fmla="*/ 0 w 28"/>
                  <a:gd name="T17" fmla="*/ 0 h 87"/>
                  <a:gd name="T18" fmla="*/ 0 w 28"/>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87"/>
                  <a:gd name="T32" fmla="*/ 28 w 28"/>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87">
                    <a:moveTo>
                      <a:pt x="18" y="1"/>
                    </a:moveTo>
                    <a:lnTo>
                      <a:pt x="22" y="18"/>
                    </a:lnTo>
                    <a:lnTo>
                      <a:pt x="28" y="36"/>
                    </a:lnTo>
                    <a:lnTo>
                      <a:pt x="24" y="61"/>
                    </a:lnTo>
                    <a:lnTo>
                      <a:pt x="16" y="87"/>
                    </a:lnTo>
                    <a:lnTo>
                      <a:pt x="4" y="85"/>
                    </a:lnTo>
                    <a:lnTo>
                      <a:pt x="0" y="36"/>
                    </a:lnTo>
                    <a:lnTo>
                      <a:pt x="7" y="0"/>
                    </a:lnTo>
                    <a:lnTo>
                      <a:pt x="1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49" name="Freeform 340"/>
              <p:cNvSpPr>
                <a:spLocks/>
              </p:cNvSpPr>
              <p:nvPr/>
            </p:nvSpPr>
            <p:spPr bwMode="auto">
              <a:xfrm>
                <a:off x="5193" y="572"/>
                <a:ext cx="22" cy="46"/>
              </a:xfrm>
              <a:custGeom>
                <a:avLst/>
                <a:gdLst>
                  <a:gd name="T0" fmla="*/ 0 w 89"/>
                  <a:gd name="T1" fmla="*/ 0 h 138"/>
                  <a:gd name="T2" fmla="*/ 0 w 89"/>
                  <a:gd name="T3" fmla="*/ 0 h 138"/>
                  <a:gd name="T4" fmla="*/ 0 w 89"/>
                  <a:gd name="T5" fmla="*/ 0 h 138"/>
                  <a:gd name="T6" fmla="*/ 0 w 89"/>
                  <a:gd name="T7" fmla="*/ 0 h 138"/>
                  <a:gd name="T8" fmla="*/ 0 w 89"/>
                  <a:gd name="T9" fmla="*/ 0 h 138"/>
                  <a:gd name="T10" fmla="*/ 0 w 89"/>
                  <a:gd name="T11" fmla="*/ 0 h 138"/>
                  <a:gd name="T12" fmla="*/ 0 w 89"/>
                  <a:gd name="T13" fmla="*/ 0 h 138"/>
                  <a:gd name="T14" fmla="*/ 0 w 89"/>
                  <a:gd name="T15" fmla="*/ 0 h 138"/>
                  <a:gd name="T16" fmla="*/ 0 w 89"/>
                  <a:gd name="T17" fmla="*/ 0 h 138"/>
                  <a:gd name="T18" fmla="*/ 0 w 89"/>
                  <a:gd name="T19" fmla="*/ 0 h 138"/>
                  <a:gd name="T20" fmla="*/ 0 w 89"/>
                  <a:gd name="T21" fmla="*/ 0 h 138"/>
                  <a:gd name="T22" fmla="*/ 0 w 89"/>
                  <a:gd name="T23" fmla="*/ 0 h 138"/>
                  <a:gd name="T24" fmla="*/ 0 w 89"/>
                  <a:gd name="T25" fmla="*/ 0 h 138"/>
                  <a:gd name="T26" fmla="*/ 0 w 89"/>
                  <a:gd name="T27" fmla="*/ 0 h 138"/>
                  <a:gd name="T28" fmla="*/ 0 w 89"/>
                  <a:gd name="T29" fmla="*/ 0 h 138"/>
                  <a:gd name="T30" fmla="*/ 0 w 89"/>
                  <a:gd name="T31" fmla="*/ 0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138"/>
                  <a:gd name="T50" fmla="*/ 89 w 89"/>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138">
                    <a:moveTo>
                      <a:pt x="89" y="7"/>
                    </a:moveTo>
                    <a:lnTo>
                      <a:pt x="67" y="41"/>
                    </a:lnTo>
                    <a:lnTo>
                      <a:pt x="55" y="78"/>
                    </a:lnTo>
                    <a:lnTo>
                      <a:pt x="37" y="109"/>
                    </a:lnTo>
                    <a:lnTo>
                      <a:pt x="12" y="135"/>
                    </a:lnTo>
                    <a:lnTo>
                      <a:pt x="4" y="138"/>
                    </a:lnTo>
                    <a:lnTo>
                      <a:pt x="0" y="132"/>
                    </a:lnTo>
                    <a:lnTo>
                      <a:pt x="8" y="99"/>
                    </a:lnTo>
                    <a:lnTo>
                      <a:pt x="25" y="69"/>
                    </a:lnTo>
                    <a:lnTo>
                      <a:pt x="36" y="50"/>
                    </a:lnTo>
                    <a:lnTo>
                      <a:pt x="48" y="34"/>
                    </a:lnTo>
                    <a:lnTo>
                      <a:pt x="63" y="18"/>
                    </a:lnTo>
                    <a:lnTo>
                      <a:pt x="80" y="1"/>
                    </a:lnTo>
                    <a:lnTo>
                      <a:pt x="89" y="0"/>
                    </a:lnTo>
                    <a:lnTo>
                      <a:pt x="8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50" name="Freeform 341"/>
              <p:cNvSpPr>
                <a:spLocks/>
              </p:cNvSpPr>
              <p:nvPr/>
            </p:nvSpPr>
            <p:spPr bwMode="auto">
              <a:xfrm>
                <a:off x="4802" y="683"/>
                <a:ext cx="23" cy="7"/>
              </a:xfrm>
              <a:custGeom>
                <a:avLst/>
                <a:gdLst>
                  <a:gd name="T0" fmla="*/ 0 w 93"/>
                  <a:gd name="T1" fmla="*/ 0 h 22"/>
                  <a:gd name="T2" fmla="*/ 0 w 93"/>
                  <a:gd name="T3" fmla="*/ 0 h 22"/>
                  <a:gd name="T4" fmla="*/ 0 w 93"/>
                  <a:gd name="T5" fmla="*/ 0 h 22"/>
                  <a:gd name="T6" fmla="*/ 0 w 93"/>
                  <a:gd name="T7" fmla="*/ 0 h 22"/>
                  <a:gd name="T8" fmla="*/ 0 w 93"/>
                  <a:gd name="T9" fmla="*/ 0 h 22"/>
                  <a:gd name="T10" fmla="*/ 0 w 93"/>
                  <a:gd name="T11" fmla="*/ 0 h 22"/>
                  <a:gd name="T12" fmla="*/ 0 w 93"/>
                  <a:gd name="T13" fmla="*/ 0 h 22"/>
                  <a:gd name="T14" fmla="*/ 0 w 93"/>
                  <a:gd name="T15" fmla="*/ 0 h 22"/>
                  <a:gd name="T16" fmla="*/ 0 w 93"/>
                  <a:gd name="T17" fmla="*/ 0 h 22"/>
                  <a:gd name="T18" fmla="*/ 0 w 93"/>
                  <a:gd name="T19" fmla="*/ 0 h 22"/>
                  <a:gd name="T20" fmla="*/ 0 w 93"/>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22"/>
                  <a:gd name="T35" fmla="*/ 93 w 9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22">
                    <a:moveTo>
                      <a:pt x="6" y="1"/>
                    </a:moveTo>
                    <a:lnTo>
                      <a:pt x="55" y="0"/>
                    </a:lnTo>
                    <a:lnTo>
                      <a:pt x="85" y="3"/>
                    </a:lnTo>
                    <a:lnTo>
                      <a:pt x="93" y="7"/>
                    </a:lnTo>
                    <a:lnTo>
                      <a:pt x="88" y="12"/>
                    </a:lnTo>
                    <a:lnTo>
                      <a:pt x="51" y="22"/>
                    </a:lnTo>
                    <a:lnTo>
                      <a:pt x="28" y="15"/>
                    </a:lnTo>
                    <a:lnTo>
                      <a:pt x="6" y="10"/>
                    </a:lnTo>
                    <a:lnTo>
                      <a:pt x="0" y="5"/>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51" name="Freeform 342"/>
              <p:cNvSpPr>
                <a:spLocks/>
              </p:cNvSpPr>
              <p:nvPr/>
            </p:nvSpPr>
            <p:spPr bwMode="auto">
              <a:xfrm>
                <a:off x="4799" y="676"/>
                <a:ext cx="25" cy="9"/>
              </a:xfrm>
              <a:custGeom>
                <a:avLst/>
                <a:gdLst>
                  <a:gd name="T0" fmla="*/ 0 w 100"/>
                  <a:gd name="T1" fmla="*/ 0 h 29"/>
                  <a:gd name="T2" fmla="*/ 0 w 100"/>
                  <a:gd name="T3" fmla="*/ 0 h 29"/>
                  <a:gd name="T4" fmla="*/ 0 w 100"/>
                  <a:gd name="T5" fmla="*/ 0 h 29"/>
                  <a:gd name="T6" fmla="*/ 0 w 100"/>
                  <a:gd name="T7" fmla="*/ 0 h 29"/>
                  <a:gd name="T8" fmla="*/ 0 w 100"/>
                  <a:gd name="T9" fmla="*/ 0 h 29"/>
                  <a:gd name="T10" fmla="*/ 0 w 100"/>
                  <a:gd name="T11" fmla="*/ 0 h 29"/>
                  <a:gd name="T12" fmla="*/ 0 w 100"/>
                  <a:gd name="T13" fmla="*/ 0 h 29"/>
                  <a:gd name="T14" fmla="*/ 0 w 100"/>
                  <a:gd name="T15" fmla="*/ 0 h 29"/>
                  <a:gd name="T16" fmla="*/ 0 w 100"/>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29"/>
                  <a:gd name="T29" fmla="*/ 100 w 100"/>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29">
                    <a:moveTo>
                      <a:pt x="0" y="21"/>
                    </a:moveTo>
                    <a:lnTo>
                      <a:pt x="49" y="5"/>
                    </a:lnTo>
                    <a:lnTo>
                      <a:pt x="93" y="0"/>
                    </a:lnTo>
                    <a:lnTo>
                      <a:pt x="100" y="5"/>
                    </a:lnTo>
                    <a:lnTo>
                      <a:pt x="93" y="9"/>
                    </a:lnTo>
                    <a:lnTo>
                      <a:pt x="55" y="19"/>
                    </a:lnTo>
                    <a:lnTo>
                      <a:pt x="3" y="29"/>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52" name="Freeform 343"/>
              <p:cNvSpPr>
                <a:spLocks/>
              </p:cNvSpPr>
              <p:nvPr/>
            </p:nvSpPr>
            <p:spPr bwMode="auto">
              <a:xfrm>
                <a:off x="5145" y="510"/>
                <a:ext cx="6" cy="8"/>
              </a:xfrm>
              <a:custGeom>
                <a:avLst/>
                <a:gdLst>
                  <a:gd name="T0" fmla="*/ 0 w 25"/>
                  <a:gd name="T1" fmla="*/ 0 h 25"/>
                  <a:gd name="T2" fmla="*/ 0 w 25"/>
                  <a:gd name="T3" fmla="*/ 0 h 25"/>
                  <a:gd name="T4" fmla="*/ 0 w 25"/>
                  <a:gd name="T5" fmla="*/ 0 h 25"/>
                  <a:gd name="T6" fmla="*/ 0 w 25"/>
                  <a:gd name="T7" fmla="*/ 0 h 25"/>
                  <a:gd name="T8" fmla="*/ 0 w 25"/>
                  <a:gd name="T9" fmla="*/ 0 h 25"/>
                  <a:gd name="T10" fmla="*/ 0 w 25"/>
                  <a:gd name="T11" fmla="*/ 0 h 25"/>
                  <a:gd name="T12" fmla="*/ 0 w 25"/>
                  <a:gd name="T13" fmla="*/ 0 h 25"/>
                  <a:gd name="T14" fmla="*/ 0 w 25"/>
                  <a:gd name="T15" fmla="*/ 0 h 25"/>
                  <a:gd name="T16" fmla="*/ 0 w 25"/>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7" y="0"/>
                    </a:moveTo>
                    <a:lnTo>
                      <a:pt x="20" y="10"/>
                    </a:lnTo>
                    <a:lnTo>
                      <a:pt x="22" y="17"/>
                    </a:lnTo>
                    <a:lnTo>
                      <a:pt x="25" y="23"/>
                    </a:lnTo>
                    <a:lnTo>
                      <a:pt x="18" y="25"/>
                    </a:lnTo>
                    <a:lnTo>
                      <a:pt x="0" y="10"/>
                    </a:lnTo>
                    <a:lnTo>
                      <a:pt x="5"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53" name="Freeform 344"/>
              <p:cNvSpPr>
                <a:spLocks/>
              </p:cNvSpPr>
              <p:nvPr/>
            </p:nvSpPr>
            <p:spPr bwMode="auto">
              <a:xfrm>
                <a:off x="5155" y="511"/>
                <a:ext cx="5" cy="8"/>
              </a:xfrm>
              <a:custGeom>
                <a:avLst/>
                <a:gdLst>
                  <a:gd name="T0" fmla="*/ 0 w 19"/>
                  <a:gd name="T1" fmla="*/ 0 h 24"/>
                  <a:gd name="T2" fmla="*/ 0 w 19"/>
                  <a:gd name="T3" fmla="*/ 0 h 24"/>
                  <a:gd name="T4" fmla="*/ 0 w 19"/>
                  <a:gd name="T5" fmla="*/ 0 h 24"/>
                  <a:gd name="T6" fmla="*/ 0 w 19"/>
                  <a:gd name="T7" fmla="*/ 0 h 24"/>
                  <a:gd name="T8" fmla="*/ 0 w 19"/>
                  <a:gd name="T9" fmla="*/ 0 h 24"/>
                  <a:gd name="T10" fmla="*/ 0 w 19"/>
                  <a:gd name="T11" fmla="*/ 0 h 24"/>
                  <a:gd name="T12" fmla="*/ 0 w 19"/>
                  <a:gd name="T13" fmla="*/ 0 h 24"/>
                  <a:gd name="T14" fmla="*/ 0 w 19"/>
                  <a:gd name="T15" fmla="*/ 0 h 24"/>
                  <a:gd name="T16" fmla="*/ 0 w 19"/>
                  <a:gd name="T17" fmla="*/ 0 h 24"/>
                  <a:gd name="T18" fmla="*/ 0 w 19"/>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4"/>
                  <a:gd name="T32" fmla="*/ 19 w 19"/>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4">
                    <a:moveTo>
                      <a:pt x="15" y="3"/>
                    </a:moveTo>
                    <a:lnTo>
                      <a:pt x="19" y="14"/>
                    </a:lnTo>
                    <a:lnTo>
                      <a:pt x="16" y="18"/>
                    </a:lnTo>
                    <a:lnTo>
                      <a:pt x="10" y="24"/>
                    </a:lnTo>
                    <a:lnTo>
                      <a:pt x="2" y="18"/>
                    </a:lnTo>
                    <a:lnTo>
                      <a:pt x="0" y="14"/>
                    </a:lnTo>
                    <a:lnTo>
                      <a:pt x="4" y="5"/>
                    </a:lnTo>
                    <a:lnTo>
                      <a:pt x="8" y="0"/>
                    </a:lnTo>
                    <a:lnTo>
                      <a:pt x="1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54" name="Freeform 345"/>
              <p:cNvSpPr>
                <a:spLocks/>
              </p:cNvSpPr>
              <p:nvPr/>
            </p:nvSpPr>
            <p:spPr bwMode="auto">
              <a:xfrm>
                <a:off x="4948" y="497"/>
                <a:ext cx="27" cy="8"/>
              </a:xfrm>
              <a:custGeom>
                <a:avLst/>
                <a:gdLst>
                  <a:gd name="T0" fmla="*/ 0 w 107"/>
                  <a:gd name="T1" fmla="*/ 0 h 25"/>
                  <a:gd name="T2" fmla="*/ 0 w 107"/>
                  <a:gd name="T3" fmla="*/ 0 h 25"/>
                  <a:gd name="T4" fmla="*/ 0 w 107"/>
                  <a:gd name="T5" fmla="*/ 0 h 25"/>
                  <a:gd name="T6" fmla="*/ 0 w 107"/>
                  <a:gd name="T7" fmla="*/ 0 h 25"/>
                  <a:gd name="T8" fmla="*/ 0 w 107"/>
                  <a:gd name="T9" fmla="*/ 0 h 25"/>
                  <a:gd name="T10" fmla="*/ 0 w 107"/>
                  <a:gd name="T11" fmla="*/ 0 h 25"/>
                  <a:gd name="T12" fmla="*/ 0 w 107"/>
                  <a:gd name="T13" fmla="*/ 0 h 25"/>
                  <a:gd name="T14" fmla="*/ 0 w 107"/>
                  <a:gd name="T15" fmla="*/ 0 h 25"/>
                  <a:gd name="T16" fmla="*/ 0 w 107"/>
                  <a:gd name="T17" fmla="*/ 0 h 25"/>
                  <a:gd name="T18" fmla="*/ 0 w 107"/>
                  <a:gd name="T19" fmla="*/ 0 h 25"/>
                  <a:gd name="T20" fmla="*/ 0 w 107"/>
                  <a:gd name="T21" fmla="*/ 0 h 25"/>
                  <a:gd name="T22" fmla="*/ 0 w 107"/>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
                  <a:gd name="T37" fmla="*/ 0 h 25"/>
                  <a:gd name="T38" fmla="*/ 107 w 107"/>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 h="25">
                    <a:moveTo>
                      <a:pt x="0" y="18"/>
                    </a:moveTo>
                    <a:lnTo>
                      <a:pt x="36" y="10"/>
                    </a:lnTo>
                    <a:lnTo>
                      <a:pt x="73" y="9"/>
                    </a:lnTo>
                    <a:lnTo>
                      <a:pt x="99" y="0"/>
                    </a:lnTo>
                    <a:lnTo>
                      <a:pt x="107" y="0"/>
                    </a:lnTo>
                    <a:lnTo>
                      <a:pt x="107" y="6"/>
                    </a:lnTo>
                    <a:lnTo>
                      <a:pt x="95" y="15"/>
                    </a:lnTo>
                    <a:lnTo>
                      <a:pt x="80" y="22"/>
                    </a:lnTo>
                    <a:lnTo>
                      <a:pt x="43" y="21"/>
                    </a:lnTo>
                    <a:lnTo>
                      <a:pt x="6" y="25"/>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55" name="Freeform 346"/>
              <p:cNvSpPr>
                <a:spLocks/>
              </p:cNvSpPr>
              <p:nvPr/>
            </p:nvSpPr>
            <p:spPr bwMode="auto">
              <a:xfrm>
                <a:off x="4953" y="508"/>
                <a:ext cx="15" cy="4"/>
              </a:xfrm>
              <a:custGeom>
                <a:avLst/>
                <a:gdLst>
                  <a:gd name="T0" fmla="*/ 0 w 62"/>
                  <a:gd name="T1" fmla="*/ 0 h 14"/>
                  <a:gd name="T2" fmla="*/ 0 w 62"/>
                  <a:gd name="T3" fmla="*/ 0 h 14"/>
                  <a:gd name="T4" fmla="*/ 0 w 62"/>
                  <a:gd name="T5" fmla="*/ 0 h 14"/>
                  <a:gd name="T6" fmla="*/ 0 w 62"/>
                  <a:gd name="T7" fmla="*/ 0 h 14"/>
                  <a:gd name="T8" fmla="*/ 0 w 62"/>
                  <a:gd name="T9" fmla="*/ 0 h 14"/>
                  <a:gd name="T10" fmla="*/ 0 w 62"/>
                  <a:gd name="T11" fmla="*/ 0 h 14"/>
                  <a:gd name="T12" fmla="*/ 0 w 62"/>
                  <a:gd name="T13" fmla="*/ 0 h 14"/>
                  <a:gd name="T14" fmla="*/ 0 w 62"/>
                  <a:gd name="T15" fmla="*/ 0 h 14"/>
                  <a:gd name="T16" fmla="*/ 0 w 62"/>
                  <a:gd name="T17" fmla="*/ 0 h 14"/>
                  <a:gd name="T18" fmla="*/ 0 w 62"/>
                  <a:gd name="T19" fmla="*/ 0 h 14"/>
                  <a:gd name="T20" fmla="*/ 0 w 62"/>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4"/>
                  <a:gd name="T35" fmla="*/ 62 w 62"/>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4">
                    <a:moveTo>
                      <a:pt x="0" y="1"/>
                    </a:moveTo>
                    <a:lnTo>
                      <a:pt x="21" y="0"/>
                    </a:lnTo>
                    <a:lnTo>
                      <a:pt x="31" y="1"/>
                    </a:lnTo>
                    <a:lnTo>
                      <a:pt x="57" y="0"/>
                    </a:lnTo>
                    <a:lnTo>
                      <a:pt x="62" y="4"/>
                    </a:lnTo>
                    <a:lnTo>
                      <a:pt x="58" y="8"/>
                    </a:lnTo>
                    <a:lnTo>
                      <a:pt x="31" y="14"/>
                    </a:lnTo>
                    <a:lnTo>
                      <a:pt x="18" y="13"/>
                    </a:lnTo>
                    <a:lnTo>
                      <a:pt x="0" y="9"/>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56" name="Freeform 347"/>
              <p:cNvSpPr>
                <a:spLocks/>
              </p:cNvSpPr>
              <p:nvPr/>
            </p:nvSpPr>
            <p:spPr bwMode="auto">
              <a:xfrm>
                <a:off x="4961" y="503"/>
                <a:ext cx="2" cy="5"/>
              </a:xfrm>
              <a:custGeom>
                <a:avLst/>
                <a:gdLst>
                  <a:gd name="T0" fmla="*/ 0 w 11"/>
                  <a:gd name="T1" fmla="*/ 0 h 16"/>
                  <a:gd name="T2" fmla="*/ 0 w 11"/>
                  <a:gd name="T3" fmla="*/ 0 h 16"/>
                  <a:gd name="T4" fmla="*/ 0 w 11"/>
                  <a:gd name="T5" fmla="*/ 0 h 16"/>
                  <a:gd name="T6" fmla="*/ 0 w 11"/>
                  <a:gd name="T7" fmla="*/ 0 h 16"/>
                  <a:gd name="T8" fmla="*/ 0 w 11"/>
                  <a:gd name="T9" fmla="*/ 0 h 16"/>
                  <a:gd name="T10" fmla="*/ 0 w 11"/>
                  <a:gd name="T11" fmla="*/ 0 h 16"/>
                  <a:gd name="T12" fmla="*/ 0 w 11"/>
                  <a:gd name="T13" fmla="*/ 0 h 16"/>
                  <a:gd name="T14" fmla="*/ 0 60000 65536"/>
                  <a:gd name="T15" fmla="*/ 0 60000 65536"/>
                  <a:gd name="T16" fmla="*/ 0 60000 65536"/>
                  <a:gd name="T17" fmla="*/ 0 60000 65536"/>
                  <a:gd name="T18" fmla="*/ 0 60000 65536"/>
                  <a:gd name="T19" fmla="*/ 0 60000 65536"/>
                  <a:gd name="T20" fmla="*/ 0 60000 65536"/>
                  <a:gd name="T21" fmla="*/ 0 w 11"/>
                  <a:gd name="T22" fmla="*/ 0 h 16"/>
                  <a:gd name="T23" fmla="*/ 11 w 1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6">
                    <a:moveTo>
                      <a:pt x="10" y="1"/>
                    </a:moveTo>
                    <a:lnTo>
                      <a:pt x="11" y="16"/>
                    </a:lnTo>
                    <a:lnTo>
                      <a:pt x="0" y="15"/>
                    </a:lnTo>
                    <a:lnTo>
                      <a:pt x="2" y="6"/>
                    </a:lnTo>
                    <a:lnTo>
                      <a:pt x="3" y="0"/>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57" name="Freeform 348"/>
              <p:cNvSpPr>
                <a:spLocks/>
              </p:cNvSpPr>
              <p:nvPr/>
            </p:nvSpPr>
            <p:spPr bwMode="auto">
              <a:xfrm>
                <a:off x="4954" y="502"/>
                <a:ext cx="3" cy="7"/>
              </a:xfrm>
              <a:custGeom>
                <a:avLst/>
                <a:gdLst>
                  <a:gd name="T0" fmla="*/ 0 w 12"/>
                  <a:gd name="T1" fmla="*/ 0 h 22"/>
                  <a:gd name="T2" fmla="*/ 0 w 12"/>
                  <a:gd name="T3" fmla="*/ 0 h 22"/>
                  <a:gd name="T4" fmla="*/ 0 w 12"/>
                  <a:gd name="T5" fmla="*/ 0 h 22"/>
                  <a:gd name="T6" fmla="*/ 0 w 12"/>
                  <a:gd name="T7" fmla="*/ 0 h 22"/>
                  <a:gd name="T8" fmla="*/ 0 w 12"/>
                  <a:gd name="T9" fmla="*/ 0 h 22"/>
                  <a:gd name="T10" fmla="*/ 0 w 12"/>
                  <a:gd name="T11" fmla="*/ 0 h 22"/>
                  <a:gd name="T12" fmla="*/ 0 w 12"/>
                  <a:gd name="T13" fmla="*/ 0 h 22"/>
                  <a:gd name="T14" fmla="*/ 0 60000 65536"/>
                  <a:gd name="T15" fmla="*/ 0 60000 65536"/>
                  <a:gd name="T16" fmla="*/ 0 60000 65536"/>
                  <a:gd name="T17" fmla="*/ 0 60000 65536"/>
                  <a:gd name="T18" fmla="*/ 0 60000 65536"/>
                  <a:gd name="T19" fmla="*/ 0 60000 65536"/>
                  <a:gd name="T20" fmla="*/ 0 60000 65536"/>
                  <a:gd name="T21" fmla="*/ 0 w 12"/>
                  <a:gd name="T22" fmla="*/ 0 h 22"/>
                  <a:gd name="T23" fmla="*/ 12 w 12"/>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2">
                    <a:moveTo>
                      <a:pt x="9" y="2"/>
                    </a:moveTo>
                    <a:lnTo>
                      <a:pt x="12" y="17"/>
                    </a:lnTo>
                    <a:lnTo>
                      <a:pt x="9" y="22"/>
                    </a:lnTo>
                    <a:lnTo>
                      <a:pt x="2" y="20"/>
                    </a:lnTo>
                    <a:lnTo>
                      <a:pt x="0" y="0"/>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58" name="Freeform 349"/>
              <p:cNvSpPr>
                <a:spLocks/>
              </p:cNvSpPr>
              <p:nvPr/>
            </p:nvSpPr>
            <p:spPr bwMode="auto">
              <a:xfrm>
                <a:off x="5317" y="899"/>
                <a:ext cx="16" cy="10"/>
              </a:xfrm>
              <a:custGeom>
                <a:avLst/>
                <a:gdLst>
                  <a:gd name="T0" fmla="*/ 0 w 64"/>
                  <a:gd name="T1" fmla="*/ 0 h 30"/>
                  <a:gd name="T2" fmla="*/ 0 w 64"/>
                  <a:gd name="T3" fmla="*/ 0 h 30"/>
                  <a:gd name="T4" fmla="*/ 0 w 64"/>
                  <a:gd name="T5" fmla="*/ 0 h 30"/>
                  <a:gd name="T6" fmla="*/ 0 w 64"/>
                  <a:gd name="T7" fmla="*/ 0 h 30"/>
                  <a:gd name="T8" fmla="*/ 0 w 64"/>
                  <a:gd name="T9" fmla="*/ 0 h 30"/>
                  <a:gd name="T10" fmla="*/ 0 w 64"/>
                  <a:gd name="T11" fmla="*/ 0 h 30"/>
                  <a:gd name="T12" fmla="*/ 0 w 64"/>
                  <a:gd name="T13" fmla="*/ 0 h 30"/>
                  <a:gd name="T14" fmla="*/ 0 w 64"/>
                  <a:gd name="T15" fmla="*/ 0 h 30"/>
                  <a:gd name="T16" fmla="*/ 0 w 6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30"/>
                  <a:gd name="T29" fmla="*/ 64 w 64"/>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30">
                    <a:moveTo>
                      <a:pt x="18" y="0"/>
                    </a:moveTo>
                    <a:lnTo>
                      <a:pt x="61" y="22"/>
                    </a:lnTo>
                    <a:lnTo>
                      <a:pt x="64" y="28"/>
                    </a:lnTo>
                    <a:lnTo>
                      <a:pt x="56" y="30"/>
                    </a:lnTo>
                    <a:lnTo>
                      <a:pt x="8" y="20"/>
                    </a:lnTo>
                    <a:lnTo>
                      <a:pt x="0" y="5"/>
                    </a:lnTo>
                    <a:lnTo>
                      <a:pt x="6"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59" name="Freeform 350"/>
              <p:cNvSpPr>
                <a:spLocks/>
              </p:cNvSpPr>
              <p:nvPr/>
            </p:nvSpPr>
            <p:spPr bwMode="auto">
              <a:xfrm>
                <a:off x="5309" y="897"/>
                <a:ext cx="22" cy="23"/>
              </a:xfrm>
              <a:custGeom>
                <a:avLst/>
                <a:gdLst>
                  <a:gd name="T0" fmla="*/ 0 w 91"/>
                  <a:gd name="T1" fmla="*/ 0 h 68"/>
                  <a:gd name="T2" fmla="*/ 0 w 91"/>
                  <a:gd name="T3" fmla="*/ 0 h 68"/>
                  <a:gd name="T4" fmla="*/ 0 w 91"/>
                  <a:gd name="T5" fmla="*/ 0 h 68"/>
                  <a:gd name="T6" fmla="*/ 0 w 91"/>
                  <a:gd name="T7" fmla="*/ 0 h 68"/>
                  <a:gd name="T8" fmla="*/ 0 w 91"/>
                  <a:gd name="T9" fmla="*/ 0 h 68"/>
                  <a:gd name="T10" fmla="*/ 0 w 91"/>
                  <a:gd name="T11" fmla="*/ 0 h 68"/>
                  <a:gd name="T12" fmla="*/ 0 w 91"/>
                  <a:gd name="T13" fmla="*/ 0 h 68"/>
                  <a:gd name="T14" fmla="*/ 0 w 91"/>
                  <a:gd name="T15" fmla="*/ 0 h 68"/>
                  <a:gd name="T16" fmla="*/ 0 w 91"/>
                  <a:gd name="T17" fmla="*/ 0 h 68"/>
                  <a:gd name="T18" fmla="*/ 0 w 91"/>
                  <a:gd name="T19" fmla="*/ 0 h 68"/>
                  <a:gd name="T20" fmla="*/ 0 w 91"/>
                  <a:gd name="T21" fmla="*/ 0 h 68"/>
                  <a:gd name="T22" fmla="*/ 0 w 91"/>
                  <a:gd name="T23" fmla="*/ 0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68"/>
                  <a:gd name="T38" fmla="*/ 91 w 91"/>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68">
                    <a:moveTo>
                      <a:pt x="84" y="9"/>
                    </a:moveTo>
                    <a:lnTo>
                      <a:pt x="60" y="15"/>
                    </a:lnTo>
                    <a:lnTo>
                      <a:pt x="39" y="31"/>
                    </a:lnTo>
                    <a:lnTo>
                      <a:pt x="12" y="68"/>
                    </a:lnTo>
                    <a:lnTo>
                      <a:pt x="0" y="68"/>
                    </a:lnTo>
                    <a:lnTo>
                      <a:pt x="6" y="42"/>
                    </a:lnTo>
                    <a:lnTo>
                      <a:pt x="21" y="19"/>
                    </a:lnTo>
                    <a:lnTo>
                      <a:pt x="51" y="4"/>
                    </a:lnTo>
                    <a:lnTo>
                      <a:pt x="84" y="0"/>
                    </a:lnTo>
                    <a:lnTo>
                      <a:pt x="91" y="4"/>
                    </a:lnTo>
                    <a:lnTo>
                      <a:pt x="8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60" name="Freeform 351"/>
              <p:cNvSpPr>
                <a:spLocks/>
              </p:cNvSpPr>
              <p:nvPr/>
            </p:nvSpPr>
            <p:spPr bwMode="auto">
              <a:xfrm>
                <a:off x="5335" y="901"/>
                <a:ext cx="39" cy="19"/>
              </a:xfrm>
              <a:custGeom>
                <a:avLst/>
                <a:gdLst>
                  <a:gd name="T0" fmla="*/ 0 w 155"/>
                  <a:gd name="T1" fmla="*/ 0 h 56"/>
                  <a:gd name="T2" fmla="*/ 0 w 155"/>
                  <a:gd name="T3" fmla="*/ 0 h 56"/>
                  <a:gd name="T4" fmla="*/ 0 w 155"/>
                  <a:gd name="T5" fmla="*/ 0 h 56"/>
                  <a:gd name="T6" fmla="*/ 0 w 155"/>
                  <a:gd name="T7" fmla="*/ 0 h 56"/>
                  <a:gd name="T8" fmla="*/ 0 w 155"/>
                  <a:gd name="T9" fmla="*/ 0 h 56"/>
                  <a:gd name="T10" fmla="*/ 0 w 155"/>
                  <a:gd name="T11" fmla="*/ 0 h 56"/>
                  <a:gd name="T12" fmla="*/ 0 w 155"/>
                  <a:gd name="T13" fmla="*/ 0 h 56"/>
                  <a:gd name="T14" fmla="*/ 0 w 155"/>
                  <a:gd name="T15" fmla="*/ 0 h 56"/>
                  <a:gd name="T16" fmla="*/ 0 w 155"/>
                  <a:gd name="T17" fmla="*/ 0 h 56"/>
                  <a:gd name="T18" fmla="*/ 0 w 155"/>
                  <a:gd name="T19" fmla="*/ 0 h 56"/>
                  <a:gd name="T20" fmla="*/ 0 w 155"/>
                  <a:gd name="T21" fmla="*/ 0 h 56"/>
                  <a:gd name="T22" fmla="*/ 0 w 155"/>
                  <a:gd name="T23" fmla="*/ 0 h 56"/>
                  <a:gd name="T24" fmla="*/ 0 w 155"/>
                  <a:gd name="T25" fmla="*/ 0 h 56"/>
                  <a:gd name="T26" fmla="*/ 0 w 155"/>
                  <a:gd name="T27" fmla="*/ 0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56"/>
                  <a:gd name="T44" fmla="*/ 155 w 155"/>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56">
                    <a:moveTo>
                      <a:pt x="6" y="0"/>
                    </a:moveTo>
                    <a:lnTo>
                      <a:pt x="103" y="29"/>
                    </a:lnTo>
                    <a:lnTo>
                      <a:pt x="138" y="38"/>
                    </a:lnTo>
                    <a:lnTo>
                      <a:pt x="150" y="46"/>
                    </a:lnTo>
                    <a:lnTo>
                      <a:pt x="155" y="52"/>
                    </a:lnTo>
                    <a:lnTo>
                      <a:pt x="146" y="56"/>
                    </a:lnTo>
                    <a:lnTo>
                      <a:pt x="131" y="55"/>
                    </a:lnTo>
                    <a:lnTo>
                      <a:pt x="93" y="45"/>
                    </a:lnTo>
                    <a:lnTo>
                      <a:pt x="49" y="25"/>
                    </a:lnTo>
                    <a:lnTo>
                      <a:pt x="29" y="16"/>
                    </a:lnTo>
                    <a:lnTo>
                      <a:pt x="4" y="10"/>
                    </a:lnTo>
                    <a:lnTo>
                      <a:pt x="0" y="3"/>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61" name="Freeform 352"/>
              <p:cNvSpPr>
                <a:spLocks/>
              </p:cNvSpPr>
              <p:nvPr/>
            </p:nvSpPr>
            <p:spPr bwMode="auto">
              <a:xfrm>
                <a:off x="5228" y="909"/>
                <a:ext cx="61" cy="13"/>
              </a:xfrm>
              <a:custGeom>
                <a:avLst/>
                <a:gdLst>
                  <a:gd name="T0" fmla="*/ 0 w 243"/>
                  <a:gd name="T1" fmla="*/ 0 h 41"/>
                  <a:gd name="T2" fmla="*/ 0 w 243"/>
                  <a:gd name="T3" fmla="*/ 0 h 41"/>
                  <a:gd name="T4" fmla="*/ 0 w 243"/>
                  <a:gd name="T5" fmla="*/ 0 h 41"/>
                  <a:gd name="T6" fmla="*/ 0 w 243"/>
                  <a:gd name="T7" fmla="*/ 0 h 41"/>
                  <a:gd name="T8" fmla="*/ 0 w 243"/>
                  <a:gd name="T9" fmla="*/ 0 h 41"/>
                  <a:gd name="T10" fmla="*/ 0 w 243"/>
                  <a:gd name="T11" fmla="*/ 0 h 41"/>
                  <a:gd name="T12" fmla="*/ 0 w 243"/>
                  <a:gd name="T13" fmla="*/ 0 h 41"/>
                  <a:gd name="T14" fmla="*/ 0 w 243"/>
                  <a:gd name="T15" fmla="*/ 0 h 41"/>
                  <a:gd name="T16" fmla="*/ 0 w 243"/>
                  <a:gd name="T17" fmla="*/ 0 h 41"/>
                  <a:gd name="T18" fmla="*/ 0 w 243"/>
                  <a:gd name="T19" fmla="*/ 0 h 41"/>
                  <a:gd name="T20" fmla="*/ 0 w 243"/>
                  <a:gd name="T21" fmla="*/ 0 h 41"/>
                  <a:gd name="T22" fmla="*/ 0 w 243"/>
                  <a:gd name="T23" fmla="*/ 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3"/>
                  <a:gd name="T37" fmla="*/ 0 h 41"/>
                  <a:gd name="T38" fmla="*/ 243 w 243"/>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3" h="41">
                    <a:moveTo>
                      <a:pt x="7" y="0"/>
                    </a:moveTo>
                    <a:lnTo>
                      <a:pt x="45" y="5"/>
                    </a:lnTo>
                    <a:lnTo>
                      <a:pt x="135" y="15"/>
                    </a:lnTo>
                    <a:lnTo>
                      <a:pt x="238" y="32"/>
                    </a:lnTo>
                    <a:lnTo>
                      <a:pt x="243" y="37"/>
                    </a:lnTo>
                    <a:lnTo>
                      <a:pt x="236" y="41"/>
                    </a:lnTo>
                    <a:lnTo>
                      <a:pt x="133" y="26"/>
                    </a:lnTo>
                    <a:lnTo>
                      <a:pt x="43" y="16"/>
                    </a:lnTo>
                    <a:lnTo>
                      <a:pt x="6" y="9"/>
                    </a:lnTo>
                    <a:lnTo>
                      <a:pt x="0" y="3"/>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62" name="Freeform 353"/>
              <p:cNvSpPr>
                <a:spLocks/>
              </p:cNvSpPr>
              <p:nvPr/>
            </p:nvSpPr>
            <p:spPr bwMode="auto">
              <a:xfrm>
                <a:off x="5121" y="874"/>
                <a:ext cx="12" cy="30"/>
              </a:xfrm>
              <a:custGeom>
                <a:avLst/>
                <a:gdLst>
                  <a:gd name="T0" fmla="*/ 0 w 48"/>
                  <a:gd name="T1" fmla="*/ 0 h 90"/>
                  <a:gd name="T2" fmla="*/ 0 w 48"/>
                  <a:gd name="T3" fmla="*/ 0 h 90"/>
                  <a:gd name="T4" fmla="*/ 0 w 48"/>
                  <a:gd name="T5" fmla="*/ 0 h 90"/>
                  <a:gd name="T6" fmla="*/ 0 w 48"/>
                  <a:gd name="T7" fmla="*/ 0 h 90"/>
                  <a:gd name="T8" fmla="*/ 0 w 48"/>
                  <a:gd name="T9" fmla="*/ 0 h 90"/>
                  <a:gd name="T10" fmla="*/ 0 w 48"/>
                  <a:gd name="T11" fmla="*/ 0 h 90"/>
                  <a:gd name="T12" fmla="*/ 0 w 48"/>
                  <a:gd name="T13" fmla="*/ 0 h 90"/>
                  <a:gd name="T14" fmla="*/ 0 w 48"/>
                  <a:gd name="T15" fmla="*/ 0 h 90"/>
                  <a:gd name="T16" fmla="*/ 0 w 48"/>
                  <a:gd name="T17" fmla="*/ 0 h 90"/>
                  <a:gd name="T18" fmla="*/ 0 w 48"/>
                  <a:gd name="T19" fmla="*/ 0 h 90"/>
                  <a:gd name="T20" fmla="*/ 0 w 48"/>
                  <a:gd name="T21" fmla="*/ 0 h 90"/>
                  <a:gd name="T22" fmla="*/ 0 w 48"/>
                  <a:gd name="T23" fmla="*/ 0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90"/>
                  <a:gd name="T38" fmla="*/ 48 w 48"/>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90">
                    <a:moveTo>
                      <a:pt x="48" y="6"/>
                    </a:moveTo>
                    <a:lnTo>
                      <a:pt x="31" y="43"/>
                    </a:lnTo>
                    <a:lnTo>
                      <a:pt x="24" y="57"/>
                    </a:lnTo>
                    <a:lnTo>
                      <a:pt x="11" y="90"/>
                    </a:lnTo>
                    <a:lnTo>
                      <a:pt x="0" y="89"/>
                    </a:lnTo>
                    <a:lnTo>
                      <a:pt x="4" y="53"/>
                    </a:lnTo>
                    <a:lnTo>
                      <a:pt x="12" y="36"/>
                    </a:lnTo>
                    <a:lnTo>
                      <a:pt x="15" y="33"/>
                    </a:lnTo>
                    <a:lnTo>
                      <a:pt x="36" y="3"/>
                    </a:lnTo>
                    <a:lnTo>
                      <a:pt x="44" y="0"/>
                    </a:lnTo>
                    <a:lnTo>
                      <a:pt x="4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63" name="Freeform 354"/>
              <p:cNvSpPr>
                <a:spLocks/>
              </p:cNvSpPr>
              <p:nvPr/>
            </p:nvSpPr>
            <p:spPr bwMode="auto">
              <a:xfrm>
                <a:off x="5133" y="909"/>
                <a:ext cx="10" cy="13"/>
              </a:xfrm>
              <a:custGeom>
                <a:avLst/>
                <a:gdLst>
                  <a:gd name="T0" fmla="*/ 0 w 42"/>
                  <a:gd name="T1" fmla="*/ 0 h 40"/>
                  <a:gd name="T2" fmla="*/ 0 w 42"/>
                  <a:gd name="T3" fmla="*/ 0 h 40"/>
                  <a:gd name="T4" fmla="*/ 0 w 42"/>
                  <a:gd name="T5" fmla="*/ 0 h 40"/>
                  <a:gd name="T6" fmla="*/ 0 w 42"/>
                  <a:gd name="T7" fmla="*/ 0 h 40"/>
                  <a:gd name="T8" fmla="*/ 0 w 42"/>
                  <a:gd name="T9" fmla="*/ 0 h 40"/>
                  <a:gd name="T10" fmla="*/ 0 w 42"/>
                  <a:gd name="T11" fmla="*/ 0 h 40"/>
                  <a:gd name="T12" fmla="*/ 0 w 42"/>
                  <a:gd name="T13" fmla="*/ 0 h 40"/>
                  <a:gd name="T14" fmla="*/ 0 w 42"/>
                  <a:gd name="T15" fmla="*/ 0 h 40"/>
                  <a:gd name="T16" fmla="*/ 0 w 42"/>
                  <a:gd name="T17" fmla="*/ 0 h 40"/>
                  <a:gd name="T18" fmla="*/ 0 w 42"/>
                  <a:gd name="T19" fmla="*/ 0 h 40"/>
                  <a:gd name="T20" fmla="*/ 0 w 42"/>
                  <a:gd name="T21" fmla="*/ 0 h 40"/>
                  <a:gd name="T22" fmla="*/ 0 w 42"/>
                  <a:gd name="T23" fmla="*/ 0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40"/>
                  <a:gd name="T38" fmla="*/ 42 w 42"/>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40">
                    <a:moveTo>
                      <a:pt x="42" y="7"/>
                    </a:moveTo>
                    <a:lnTo>
                      <a:pt x="41" y="20"/>
                    </a:lnTo>
                    <a:lnTo>
                      <a:pt x="33" y="31"/>
                    </a:lnTo>
                    <a:lnTo>
                      <a:pt x="25" y="37"/>
                    </a:lnTo>
                    <a:lnTo>
                      <a:pt x="4" y="40"/>
                    </a:lnTo>
                    <a:lnTo>
                      <a:pt x="0" y="24"/>
                    </a:lnTo>
                    <a:lnTo>
                      <a:pt x="5" y="16"/>
                    </a:lnTo>
                    <a:lnTo>
                      <a:pt x="18" y="10"/>
                    </a:lnTo>
                    <a:lnTo>
                      <a:pt x="21" y="3"/>
                    </a:lnTo>
                    <a:lnTo>
                      <a:pt x="29" y="0"/>
                    </a:lnTo>
                    <a:lnTo>
                      <a:pt x="4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64" name="Freeform 355"/>
              <p:cNvSpPr>
                <a:spLocks/>
              </p:cNvSpPr>
              <p:nvPr/>
            </p:nvSpPr>
            <p:spPr bwMode="auto">
              <a:xfrm>
                <a:off x="5114" y="921"/>
                <a:ext cx="21" cy="13"/>
              </a:xfrm>
              <a:custGeom>
                <a:avLst/>
                <a:gdLst>
                  <a:gd name="T0" fmla="*/ 0 w 84"/>
                  <a:gd name="T1" fmla="*/ 0 h 39"/>
                  <a:gd name="T2" fmla="*/ 0 w 84"/>
                  <a:gd name="T3" fmla="*/ 0 h 39"/>
                  <a:gd name="T4" fmla="*/ 0 w 84"/>
                  <a:gd name="T5" fmla="*/ 0 h 39"/>
                  <a:gd name="T6" fmla="*/ 0 w 84"/>
                  <a:gd name="T7" fmla="*/ 0 h 39"/>
                  <a:gd name="T8" fmla="*/ 0 w 84"/>
                  <a:gd name="T9" fmla="*/ 0 h 39"/>
                  <a:gd name="T10" fmla="*/ 0 w 84"/>
                  <a:gd name="T11" fmla="*/ 0 h 39"/>
                  <a:gd name="T12" fmla="*/ 0 w 84"/>
                  <a:gd name="T13" fmla="*/ 0 h 39"/>
                  <a:gd name="T14" fmla="*/ 0 w 84"/>
                  <a:gd name="T15" fmla="*/ 0 h 39"/>
                  <a:gd name="T16" fmla="*/ 0 w 84"/>
                  <a:gd name="T17" fmla="*/ 0 h 39"/>
                  <a:gd name="T18" fmla="*/ 0 w 84"/>
                  <a:gd name="T19" fmla="*/ 0 h 39"/>
                  <a:gd name="T20" fmla="*/ 0 w 84"/>
                  <a:gd name="T21" fmla="*/ 0 h 39"/>
                  <a:gd name="T22" fmla="*/ 0 w 84"/>
                  <a:gd name="T23" fmla="*/ 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39"/>
                  <a:gd name="T38" fmla="*/ 84 w 84"/>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39">
                    <a:moveTo>
                      <a:pt x="9" y="24"/>
                    </a:moveTo>
                    <a:lnTo>
                      <a:pt x="28" y="28"/>
                    </a:lnTo>
                    <a:lnTo>
                      <a:pt x="51" y="16"/>
                    </a:lnTo>
                    <a:lnTo>
                      <a:pt x="73" y="1"/>
                    </a:lnTo>
                    <a:lnTo>
                      <a:pt x="83" y="0"/>
                    </a:lnTo>
                    <a:lnTo>
                      <a:pt x="84" y="6"/>
                    </a:lnTo>
                    <a:lnTo>
                      <a:pt x="61" y="29"/>
                    </a:lnTo>
                    <a:lnTo>
                      <a:pt x="27" y="39"/>
                    </a:lnTo>
                    <a:lnTo>
                      <a:pt x="0" y="29"/>
                    </a:lnTo>
                    <a:lnTo>
                      <a:pt x="1" y="22"/>
                    </a:lnTo>
                    <a:lnTo>
                      <a:pt x="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65" name="Freeform 356"/>
              <p:cNvSpPr>
                <a:spLocks/>
              </p:cNvSpPr>
              <p:nvPr/>
            </p:nvSpPr>
            <p:spPr bwMode="auto">
              <a:xfrm>
                <a:off x="5157" y="911"/>
                <a:ext cx="64" cy="47"/>
              </a:xfrm>
              <a:custGeom>
                <a:avLst/>
                <a:gdLst>
                  <a:gd name="T0" fmla="*/ 0 w 255"/>
                  <a:gd name="T1" fmla="*/ 0 h 140"/>
                  <a:gd name="T2" fmla="*/ 0 w 255"/>
                  <a:gd name="T3" fmla="*/ 0 h 140"/>
                  <a:gd name="T4" fmla="*/ 0 w 255"/>
                  <a:gd name="T5" fmla="*/ 0 h 140"/>
                  <a:gd name="T6" fmla="*/ 0 w 255"/>
                  <a:gd name="T7" fmla="*/ 0 h 140"/>
                  <a:gd name="T8" fmla="*/ 0 w 255"/>
                  <a:gd name="T9" fmla="*/ 0 h 140"/>
                  <a:gd name="T10" fmla="*/ 0 w 255"/>
                  <a:gd name="T11" fmla="*/ 0 h 140"/>
                  <a:gd name="T12" fmla="*/ 0 w 255"/>
                  <a:gd name="T13" fmla="*/ 0 h 140"/>
                  <a:gd name="T14" fmla="*/ 0 w 255"/>
                  <a:gd name="T15" fmla="*/ 0 h 140"/>
                  <a:gd name="T16" fmla="*/ 0 w 255"/>
                  <a:gd name="T17" fmla="*/ 0 h 140"/>
                  <a:gd name="T18" fmla="*/ 0 w 255"/>
                  <a:gd name="T19" fmla="*/ 0 h 140"/>
                  <a:gd name="T20" fmla="*/ 0 w 255"/>
                  <a:gd name="T21" fmla="*/ 0 h 140"/>
                  <a:gd name="T22" fmla="*/ 0 w 255"/>
                  <a:gd name="T23" fmla="*/ 0 h 140"/>
                  <a:gd name="T24" fmla="*/ 0 w 255"/>
                  <a:gd name="T25" fmla="*/ 0 h 140"/>
                  <a:gd name="T26" fmla="*/ 0 w 255"/>
                  <a:gd name="T27" fmla="*/ 0 h 140"/>
                  <a:gd name="T28" fmla="*/ 0 w 255"/>
                  <a:gd name="T29" fmla="*/ 0 h 140"/>
                  <a:gd name="T30" fmla="*/ 0 w 255"/>
                  <a:gd name="T31" fmla="*/ 0 h 140"/>
                  <a:gd name="T32" fmla="*/ 0 w 255"/>
                  <a:gd name="T33" fmla="*/ 0 h 140"/>
                  <a:gd name="T34" fmla="*/ 0 w 255"/>
                  <a:gd name="T35" fmla="*/ 0 h 140"/>
                  <a:gd name="T36" fmla="*/ 0 w 255"/>
                  <a:gd name="T37" fmla="*/ 0 h 140"/>
                  <a:gd name="T38" fmla="*/ 0 w 255"/>
                  <a:gd name="T39" fmla="*/ 0 h 140"/>
                  <a:gd name="T40" fmla="*/ 0 w 255"/>
                  <a:gd name="T41" fmla="*/ 0 h 140"/>
                  <a:gd name="T42" fmla="*/ 0 w 255"/>
                  <a:gd name="T43" fmla="*/ 0 h 140"/>
                  <a:gd name="T44" fmla="*/ 0 w 255"/>
                  <a:gd name="T45" fmla="*/ 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5"/>
                  <a:gd name="T70" fmla="*/ 0 h 140"/>
                  <a:gd name="T71" fmla="*/ 255 w 255"/>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5" h="140">
                    <a:moveTo>
                      <a:pt x="254" y="10"/>
                    </a:moveTo>
                    <a:lnTo>
                      <a:pt x="237" y="20"/>
                    </a:lnTo>
                    <a:lnTo>
                      <a:pt x="221" y="29"/>
                    </a:lnTo>
                    <a:lnTo>
                      <a:pt x="190" y="45"/>
                    </a:lnTo>
                    <a:lnTo>
                      <a:pt x="162" y="62"/>
                    </a:lnTo>
                    <a:lnTo>
                      <a:pt x="134" y="77"/>
                    </a:lnTo>
                    <a:lnTo>
                      <a:pt x="107" y="91"/>
                    </a:lnTo>
                    <a:lnTo>
                      <a:pt x="77" y="106"/>
                    </a:lnTo>
                    <a:lnTo>
                      <a:pt x="47" y="122"/>
                    </a:lnTo>
                    <a:lnTo>
                      <a:pt x="11" y="140"/>
                    </a:lnTo>
                    <a:lnTo>
                      <a:pt x="0" y="137"/>
                    </a:lnTo>
                    <a:lnTo>
                      <a:pt x="3" y="126"/>
                    </a:lnTo>
                    <a:lnTo>
                      <a:pt x="39" y="109"/>
                    </a:lnTo>
                    <a:lnTo>
                      <a:pt x="71" y="93"/>
                    </a:lnTo>
                    <a:lnTo>
                      <a:pt x="100" y="79"/>
                    </a:lnTo>
                    <a:lnTo>
                      <a:pt x="128" y="65"/>
                    </a:lnTo>
                    <a:lnTo>
                      <a:pt x="154" y="49"/>
                    </a:lnTo>
                    <a:lnTo>
                      <a:pt x="184" y="34"/>
                    </a:lnTo>
                    <a:lnTo>
                      <a:pt x="214" y="18"/>
                    </a:lnTo>
                    <a:lnTo>
                      <a:pt x="246" y="0"/>
                    </a:lnTo>
                    <a:lnTo>
                      <a:pt x="255" y="2"/>
                    </a:lnTo>
                    <a:lnTo>
                      <a:pt x="25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66" name="Freeform 357"/>
              <p:cNvSpPr>
                <a:spLocks/>
              </p:cNvSpPr>
              <p:nvPr/>
            </p:nvSpPr>
            <p:spPr bwMode="auto">
              <a:xfrm>
                <a:off x="5151" y="961"/>
                <a:ext cx="116" cy="49"/>
              </a:xfrm>
              <a:custGeom>
                <a:avLst/>
                <a:gdLst>
                  <a:gd name="T0" fmla="*/ 0 w 463"/>
                  <a:gd name="T1" fmla="*/ 0 h 147"/>
                  <a:gd name="T2" fmla="*/ 0 w 463"/>
                  <a:gd name="T3" fmla="*/ 0 h 147"/>
                  <a:gd name="T4" fmla="*/ 0 w 463"/>
                  <a:gd name="T5" fmla="*/ 0 h 147"/>
                  <a:gd name="T6" fmla="*/ 0 w 463"/>
                  <a:gd name="T7" fmla="*/ 0 h 147"/>
                  <a:gd name="T8" fmla="*/ 0 w 463"/>
                  <a:gd name="T9" fmla="*/ 0 h 147"/>
                  <a:gd name="T10" fmla="*/ 0 w 463"/>
                  <a:gd name="T11" fmla="*/ 0 h 147"/>
                  <a:gd name="T12" fmla="*/ 0 w 463"/>
                  <a:gd name="T13" fmla="*/ 0 h 147"/>
                  <a:gd name="T14" fmla="*/ 0 w 463"/>
                  <a:gd name="T15" fmla="*/ 0 h 147"/>
                  <a:gd name="T16" fmla="*/ 0 w 463"/>
                  <a:gd name="T17" fmla="*/ 0 h 147"/>
                  <a:gd name="T18" fmla="*/ 0 w 463"/>
                  <a:gd name="T19" fmla="*/ 0 h 147"/>
                  <a:gd name="T20" fmla="*/ 0 w 463"/>
                  <a:gd name="T21" fmla="*/ 0 h 147"/>
                  <a:gd name="T22" fmla="*/ 0 w 463"/>
                  <a:gd name="T23" fmla="*/ 0 h 147"/>
                  <a:gd name="T24" fmla="*/ 0 w 463"/>
                  <a:gd name="T25" fmla="*/ 0 h 147"/>
                  <a:gd name="T26" fmla="*/ 0 w 463"/>
                  <a:gd name="T27" fmla="*/ 0 h 147"/>
                  <a:gd name="T28" fmla="*/ 0 w 463"/>
                  <a:gd name="T29" fmla="*/ 0 h 147"/>
                  <a:gd name="T30" fmla="*/ 0 w 463"/>
                  <a:gd name="T31" fmla="*/ 0 h 147"/>
                  <a:gd name="T32" fmla="*/ 0 w 463"/>
                  <a:gd name="T33" fmla="*/ 0 h 147"/>
                  <a:gd name="T34" fmla="*/ 0 w 463"/>
                  <a:gd name="T35" fmla="*/ 0 h 147"/>
                  <a:gd name="T36" fmla="*/ 0 w 463"/>
                  <a:gd name="T37" fmla="*/ 0 h 147"/>
                  <a:gd name="T38" fmla="*/ 0 w 463"/>
                  <a:gd name="T39" fmla="*/ 0 h 147"/>
                  <a:gd name="T40" fmla="*/ 0 w 463"/>
                  <a:gd name="T41" fmla="*/ 0 h 147"/>
                  <a:gd name="T42" fmla="*/ 0 w 463"/>
                  <a:gd name="T43" fmla="*/ 0 h 147"/>
                  <a:gd name="T44" fmla="*/ 0 w 463"/>
                  <a:gd name="T45" fmla="*/ 0 h 147"/>
                  <a:gd name="T46" fmla="*/ 0 w 463"/>
                  <a:gd name="T47" fmla="*/ 0 h 1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3"/>
                  <a:gd name="T73" fmla="*/ 0 h 147"/>
                  <a:gd name="T74" fmla="*/ 463 w 463"/>
                  <a:gd name="T75" fmla="*/ 147 h 1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3" h="147">
                    <a:moveTo>
                      <a:pt x="450" y="141"/>
                    </a:moveTo>
                    <a:lnTo>
                      <a:pt x="440" y="118"/>
                    </a:lnTo>
                    <a:lnTo>
                      <a:pt x="414" y="107"/>
                    </a:lnTo>
                    <a:lnTo>
                      <a:pt x="347" y="104"/>
                    </a:lnTo>
                    <a:lnTo>
                      <a:pt x="271" y="87"/>
                    </a:lnTo>
                    <a:lnTo>
                      <a:pt x="235" y="74"/>
                    </a:lnTo>
                    <a:lnTo>
                      <a:pt x="195" y="62"/>
                    </a:lnTo>
                    <a:lnTo>
                      <a:pt x="145" y="48"/>
                    </a:lnTo>
                    <a:lnTo>
                      <a:pt x="99" y="36"/>
                    </a:lnTo>
                    <a:lnTo>
                      <a:pt x="55" y="24"/>
                    </a:lnTo>
                    <a:lnTo>
                      <a:pt x="4" y="11"/>
                    </a:lnTo>
                    <a:lnTo>
                      <a:pt x="0" y="4"/>
                    </a:lnTo>
                    <a:lnTo>
                      <a:pt x="8" y="0"/>
                    </a:lnTo>
                    <a:lnTo>
                      <a:pt x="202" y="36"/>
                    </a:lnTo>
                    <a:lnTo>
                      <a:pt x="273" y="56"/>
                    </a:lnTo>
                    <a:lnTo>
                      <a:pt x="308" y="63"/>
                    </a:lnTo>
                    <a:lnTo>
                      <a:pt x="347" y="68"/>
                    </a:lnTo>
                    <a:lnTo>
                      <a:pt x="388" y="71"/>
                    </a:lnTo>
                    <a:lnTo>
                      <a:pt x="425" y="84"/>
                    </a:lnTo>
                    <a:lnTo>
                      <a:pt x="451" y="107"/>
                    </a:lnTo>
                    <a:lnTo>
                      <a:pt x="463" y="141"/>
                    </a:lnTo>
                    <a:lnTo>
                      <a:pt x="457" y="147"/>
                    </a:lnTo>
                    <a:lnTo>
                      <a:pt x="45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67" name="Freeform 358"/>
              <p:cNvSpPr>
                <a:spLocks/>
              </p:cNvSpPr>
              <p:nvPr/>
            </p:nvSpPr>
            <p:spPr bwMode="auto">
              <a:xfrm>
                <a:off x="5269" y="959"/>
                <a:ext cx="70" cy="46"/>
              </a:xfrm>
              <a:custGeom>
                <a:avLst/>
                <a:gdLst>
                  <a:gd name="T0" fmla="*/ 0 w 281"/>
                  <a:gd name="T1" fmla="*/ 0 h 140"/>
                  <a:gd name="T2" fmla="*/ 0 w 281"/>
                  <a:gd name="T3" fmla="*/ 0 h 140"/>
                  <a:gd name="T4" fmla="*/ 0 w 281"/>
                  <a:gd name="T5" fmla="*/ 0 h 140"/>
                  <a:gd name="T6" fmla="*/ 0 w 281"/>
                  <a:gd name="T7" fmla="*/ 0 h 140"/>
                  <a:gd name="T8" fmla="*/ 0 w 281"/>
                  <a:gd name="T9" fmla="*/ 0 h 140"/>
                  <a:gd name="T10" fmla="*/ 0 w 281"/>
                  <a:gd name="T11" fmla="*/ 0 h 140"/>
                  <a:gd name="T12" fmla="*/ 0 w 281"/>
                  <a:gd name="T13" fmla="*/ 0 h 140"/>
                  <a:gd name="T14" fmla="*/ 0 w 281"/>
                  <a:gd name="T15" fmla="*/ 0 h 140"/>
                  <a:gd name="T16" fmla="*/ 0 w 281"/>
                  <a:gd name="T17" fmla="*/ 0 h 140"/>
                  <a:gd name="T18" fmla="*/ 0 w 281"/>
                  <a:gd name="T19" fmla="*/ 0 h 140"/>
                  <a:gd name="T20" fmla="*/ 0 w 281"/>
                  <a:gd name="T21" fmla="*/ 0 h 140"/>
                  <a:gd name="T22" fmla="*/ 0 w 281"/>
                  <a:gd name="T23" fmla="*/ 0 h 140"/>
                  <a:gd name="T24" fmla="*/ 0 w 281"/>
                  <a:gd name="T25" fmla="*/ 0 h 140"/>
                  <a:gd name="T26" fmla="*/ 0 w 281"/>
                  <a:gd name="T27" fmla="*/ 0 h 140"/>
                  <a:gd name="T28" fmla="*/ 0 w 281"/>
                  <a:gd name="T29" fmla="*/ 0 h 140"/>
                  <a:gd name="T30" fmla="*/ 0 w 281"/>
                  <a:gd name="T31" fmla="*/ 0 h 140"/>
                  <a:gd name="T32" fmla="*/ 0 w 281"/>
                  <a:gd name="T33" fmla="*/ 0 h 140"/>
                  <a:gd name="T34" fmla="*/ 0 w 281"/>
                  <a:gd name="T35" fmla="*/ 0 h 140"/>
                  <a:gd name="T36" fmla="*/ 0 w 281"/>
                  <a:gd name="T37" fmla="*/ 0 h 140"/>
                  <a:gd name="T38" fmla="*/ 0 w 281"/>
                  <a:gd name="T39" fmla="*/ 0 h 140"/>
                  <a:gd name="T40" fmla="*/ 0 w 281"/>
                  <a:gd name="T41" fmla="*/ 0 h 140"/>
                  <a:gd name="T42" fmla="*/ 0 w 281"/>
                  <a:gd name="T43" fmla="*/ 0 h 140"/>
                  <a:gd name="T44" fmla="*/ 0 w 281"/>
                  <a:gd name="T45" fmla="*/ 0 h 140"/>
                  <a:gd name="T46" fmla="*/ 0 w 281"/>
                  <a:gd name="T47" fmla="*/ 0 h 140"/>
                  <a:gd name="T48" fmla="*/ 0 w 281"/>
                  <a:gd name="T49" fmla="*/ 0 h 1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1"/>
                  <a:gd name="T76" fmla="*/ 0 h 140"/>
                  <a:gd name="T77" fmla="*/ 281 w 281"/>
                  <a:gd name="T78" fmla="*/ 140 h 1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1" h="140">
                    <a:moveTo>
                      <a:pt x="276" y="12"/>
                    </a:moveTo>
                    <a:lnTo>
                      <a:pt x="210" y="39"/>
                    </a:lnTo>
                    <a:lnTo>
                      <a:pt x="181" y="57"/>
                    </a:lnTo>
                    <a:lnTo>
                      <a:pt x="165" y="67"/>
                    </a:lnTo>
                    <a:lnTo>
                      <a:pt x="147" y="77"/>
                    </a:lnTo>
                    <a:lnTo>
                      <a:pt x="124" y="88"/>
                    </a:lnTo>
                    <a:lnTo>
                      <a:pt x="103" y="97"/>
                    </a:lnTo>
                    <a:lnTo>
                      <a:pt x="80" y="106"/>
                    </a:lnTo>
                    <a:lnTo>
                      <a:pt x="55" y="116"/>
                    </a:lnTo>
                    <a:lnTo>
                      <a:pt x="8" y="140"/>
                    </a:lnTo>
                    <a:lnTo>
                      <a:pt x="0" y="140"/>
                    </a:lnTo>
                    <a:lnTo>
                      <a:pt x="0" y="130"/>
                    </a:lnTo>
                    <a:lnTo>
                      <a:pt x="22" y="111"/>
                    </a:lnTo>
                    <a:lnTo>
                      <a:pt x="31" y="103"/>
                    </a:lnTo>
                    <a:lnTo>
                      <a:pt x="43" y="95"/>
                    </a:lnTo>
                    <a:lnTo>
                      <a:pt x="89" y="76"/>
                    </a:lnTo>
                    <a:lnTo>
                      <a:pt x="135" y="55"/>
                    </a:lnTo>
                    <a:lnTo>
                      <a:pt x="153" y="45"/>
                    </a:lnTo>
                    <a:lnTo>
                      <a:pt x="171" y="36"/>
                    </a:lnTo>
                    <a:lnTo>
                      <a:pt x="202" y="23"/>
                    </a:lnTo>
                    <a:lnTo>
                      <a:pt x="236" y="11"/>
                    </a:lnTo>
                    <a:lnTo>
                      <a:pt x="273" y="0"/>
                    </a:lnTo>
                    <a:lnTo>
                      <a:pt x="281" y="4"/>
                    </a:lnTo>
                    <a:lnTo>
                      <a:pt x="27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68" name="Freeform 359"/>
              <p:cNvSpPr>
                <a:spLocks/>
              </p:cNvSpPr>
              <p:nvPr/>
            </p:nvSpPr>
            <p:spPr bwMode="auto">
              <a:xfrm>
                <a:off x="5124" y="953"/>
                <a:ext cx="111" cy="72"/>
              </a:xfrm>
              <a:custGeom>
                <a:avLst/>
                <a:gdLst>
                  <a:gd name="T0" fmla="*/ 0 w 447"/>
                  <a:gd name="T1" fmla="*/ 0 h 216"/>
                  <a:gd name="T2" fmla="*/ 0 w 447"/>
                  <a:gd name="T3" fmla="*/ 0 h 216"/>
                  <a:gd name="T4" fmla="*/ 0 w 447"/>
                  <a:gd name="T5" fmla="*/ 0 h 216"/>
                  <a:gd name="T6" fmla="*/ 0 w 447"/>
                  <a:gd name="T7" fmla="*/ 0 h 216"/>
                  <a:gd name="T8" fmla="*/ 0 w 447"/>
                  <a:gd name="T9" fmla="*/ 0 h 216"/>
                  <a:gd name="T10" fmla="*/ 0 w 447"/>
                  <a:gd name="T11" fmla="*/ 0 h 216"/>
                  <a:gd name="T12" fmla="*/ 0 w 447"/>
                  <a:gd name="T13" fmla="*/ 0 h 216"/>
                  <a:gd name="T14" fmla="*/ 0 w 447"/>
                  <a:gd name="T15" fmla="*/ 0 h 216"/>
                  <a:gd name="T16" fmla="*/ 0 w 447"/>
                  <a:gd name="T17" fmla="*/ 0 h 216"/>
                  <a:gd name="T18" fmla="*/ 0 w 447"/>
                  <a:gd name="T19" fmla="*/ 0 h 216"/>
                  <a:gd name="T20" fmla="*/ 0 w 447"/>
                  <a:gd name="T21" fmla="*/ 0 h 216"/>
                  <a:gd name="T22" fmla="*/ 0 w 447"/>
                  <a:gd name="T23" fmla="*/ 0 h 216"/>
                  <a:gd name="T24" fmla="*/ 0 w 447"/>
                  <a:gd name="T25" fmla="*/ 0 h 216"/>
                  <a:gd name="T26" fmla="*/ 0 w 447"/>
                  <a:gd name="T27" fmla="*/ 0 h 216"/>
                  <a:gd name="T28" fmla="*/ 0 w 447"/>
                  <a:gd name="T29" fmla="*/ 0 h 216"/>
                  <a:gd name="T30" fmla="*/ 0 w 447"/>
                  <a:gd name="T31" fmla="*/ 0 h 216"/>
                  <a:gd name="T32" fmla="*/ 0 w 447"/>
                  <a:gd name="T33" fmla="*/ 0 h 216"/>
                  <a:gd name="T34" fmla="*/ 0 w 447"/>
                  <a:gd name="T35" fmla="*/ 0 h 216"/>
                  <a:gd name="T36" fmla="*/ 0 w 447"/>
                  <a:gd name="T37" fmla="*/ 0 h 216"/>
                  <a:gd name="T38" fmla="*/ 0 w 447"/>
                  <a:gd name="T39" fmla="*/ 0 h 216"/>
                  <a:gd name="T40" fmla="*/ 0 w 447"/>
                  <a:gd name="T41" fmla="*/ 0 h 216"/>
                  <a:gd name="T42" fmla="*/ 0 w 447"/>
                  <a:gd name="T43" fmla="*/ 0 h 216"/>
                  <a:gd name="T44" fmla="*/ 0 w 447"/>
                  <a:gd name="T45" fmla="*/ 0 h 216"/>
                  <a:gd name="T46" fmla="*/ 0 w 447"/>
                  <a:gd name="T47" fmla="*/ 0 h 216"/>
                  <a:gd name="T48" fmla="*/ 0 w 447"/>
                  <a:gd name="T49" fmla="*/ 0 h 216"/>
                  <a:gd name="T50" fmla="*/ 0 w 447"/>
                  <a:gd name="T51" fmla="*/ 0 h 216"/>
                  <a:gd name="T52" fmla="*/ 0 w 447"/>
                  <a:gd name="T53" fmla="*/ 0 h 216"/>
                  <a:gd name="T54" fmla="*/ 0 w 447"/>
                  <a:gd name="T55" fmla="*/ 0 h 216"/>
                  <a:gd name="T56" fmla="*/ 0 w 447"/>
                  <a:gd name="T57" fmla="*/ 0 h 216"/>
                  <a:gd name="T58" fmla="*/ 0 w 447"/>
                  <a:gd name="T59" fmla="*/ 0 h 216"/>
                  <a:gd name="T60" fmla="*/ 0 w 447"/>
                  <a:gd name="T61" fmla="*/ 0 h 216"/>
                  <a:gd name="T62" fmla="*/ 0 w 447"/>
                  <a:gd name="T63" fmla="*/ 0 h 216"/>
                  <a:gd name="T64" fmla="*/ 0 w 447"/>
                  <a:gd name="T65" fmla="*/ 0 h 216"/>
                  <a:gd name="T66" fmla="*/ 0 w 447"/>
                  <a:gd name="T67" fmla="*/ 0 h 216"/>
                  <a:gd name="T68" fmla="*/ 0 w 447"/>
                  <a:gd name="T69" fmla="*/ 0 h 216"/>
                  <a:gd name="T70" fmla="*/ 0 w 447"/>
                  <a:gd name="T71" fmla="*/ 0 h 2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7"/>
                  <a:gd name="T109" fmla="*/ 0 h 216"/>
                  <a:gd name="T110" fmla="*/ 447 w 447"/>
                  <a:gd name="T111" fmla="*/ 216 h 2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7" h="216">
                    <a:moveTo>
                      <a:pt x="92" y="19"/>
                    </a:moveTo>
                    <a:lnTo>
                      <a:pt x="76" y="13"/>
                    </a:lnTo>
                    <a:lnTo>
                      <a:pt x="60" y="13"/>
                    </a:lnTo>
                    <a:lnTo>
                      <a:pt x="32" y="38"/>
                    </a:lnTo>
                    <a:lnTo>
                      <a:pt x="28" y="57"/>
                    </a:lnTo>
                    <a:lnTo>
                      <a:pt x="32" y="77"/>
                    </a:lnTo>
                    <a:lnTo>
                      <a:pt x="61" y="100"/>
                    </a:lnTo>
                    <a:lnTo>
                      <a:pt x="97" y="114"/>
                    </a:lnTo>
                    <a:lnTo>
                      <a:pt x="165" y="120"/>
                    </a:lnTo>
                    <a:lnTo>
                      <a:pt x="231" y="132"/>
                    </a:lnTo>
                    <a:lnTo>
                      <a:pt x="288" y="153"/>
                    </a:lnTo>
                    <a:lnTo>
                      <a:pt x="312" y="164"/>
                    </a:lnTo>
                    <a:lnTo>
                      <a:pt x="336" y="174"/>
                    </a:lnTo>
                    <a:lnTo>
                      <a:pt x="359" y="184"/>
                    </a:lnTo>
                    <a:lnTo>
                      <a:pt x="384" y="192"/>
                    </a:lnTo>
                    <a:lnTo>
                      <a:pt x="441" y="204"/>
                    </a:lnTo>
                    <a:lnTo>
                      <a:pt x="447" y="210"/>
                    </a:lnTo>
                    <a:lnTo>
                      <a:pt x="440" y="216"/>
                    </a:lnTo>
                    <a:lnTo>
                      <a:pt x="328" y="197"/>
                    </a:lnTo>
                    <a:lnTo>
                      <a:pt x="276" y="184"/>
                    </a:lnTo>
                    <a:lnTo>
                      <a:pt x="218" y="167"/>
                    </a:lnTo>
                    <a:lnTo>
                      <a:pt x="183" y="155"/>
                    </a:lnTo>
                    <a:lnTo>
                      <a:pt x="154" y="146"/>
                    </a:lnTo>
                    <a:lnTo>
                      <a:pt x="92" y="131"/>
                    </a:lnTo>
                    <a:lnTo>
                      <a:pt x="5" y="94"/>
                    </a:lnTo>
                    <a:lnTo>
                      <a:pt x="0" y="64"/>
                    </a:lnTo>
                    <a:lnTo>
                      <a:pt x="9" y="37"/>
                    </a:lnTo>
                    <a:lnTo>
                      <a:pt x="19" y="25"/>
                    </a:lnTo>
                    <a:lnTo>
                      <a:pt x="29" y="15"/>
                    </a:lnTo>
                    <a:lnTo>
                      <a:pt x="43" y="7"/>
                    </a:lnTo>
                    <a:lnTo>
                      <a:pt x="57" y="1"/>
                    </a:lnTo>
                    <a:lnTo>
                      <a:pt x="76" y="0"/>
                    </a:lnTo>
                    <a:lnTo>
                      <a:pt x="96" y="7"/>
                    </a:lnTo>
                    <a:lnTo>
                      <a:pt x="101" y="15"/>
                    </a:lnTo>
                    <a:lnTo>
                      <a:pt x="9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69" name="Freeform 360"/>
              <p:cNvSpPr>
                <a:spLocks/>
              </p:cNvSpPr>
              <p:nvPr/>
            </p:nvSpPr>
            <p:spPr bwMode="auto">
              <a:xfrm>
                <a:off x="5249" y="975"/>
                <a:ext cx="80" cy="58"/>
              </a:xfrm>
              <a:custGeom>
                <a:avLst/>
                <a:gdLst>
                  <a:gd name="T0" fmla="*/ 0 w 322"/>
                  <a:gd name="T1" fmla="*/ 0 h 173"/>
                  <a:gd name="T2" fmla="*/ 0 w 322"/>
                  <a:gd name="T3" fmla="*/ 0 h 173"/>
                  <a:gd name="T4" fmla="*/ 0 w 322"/>
                  <a:gd name="T5" fmla="*/ 0 h 173"/>
                  <a:gd name="T6" fmla="*/ 0 w 322"/>
                  <a:gd name="T7" fmla="*/ 0 h 173"/>
                  <a:gd name="T8" fmla="*/ 0 w 322"/>
                  <a:gd name="T9" fmla="*/ 0 h 173"/>
                  <a:gd name="T10" fmla="*/ 0 w 322"/>
                  <a:gd name="T11" fmla="*/ 0 h 173"/>
                  <a:gd name="T12" fmla="*/ 0 w 322"/>
                  <a:gd name="T13" fmla="*/ 0 h 173"/>
                  <a:gd name="T14" fmla="*/ 0 w 322"/>
                  <a:gd name="T15" fmla="*/ 0 h 173"/>
                  <a:gd name="T16" fmla="*/ 0 w 322"/>
                  <a:gd name="T17" fmla="*/ 0 h 173"/>
                  <a:gd name="T18" fmla="*/ 0 w 322"/>
                  <a:gd name="T19" fmla="*/ 0 h 173"/>
                  <a:gd name="T20" fmla="*/ 0 w 322"/>
                  <a:gd name="T21" fmla="*/ 0 h 173"/>
                  <a:gd name="T22" fmla="*/ 0 w 322"/>
                  <a:gd name="T23" fmla="*/ 0 h 173"/>
                  <a:gd name="T24" fmla="*/ 0 w 322"/>
                  <a:gd name="T25" fmla="*/ 0 h 173"/>
                  <a:gd name="T26" fmla="*/ 0 w 322"/>
                  <a:gd name="T27" fmla="*/ 0 h 173"/>
                  <a:gd name="T28" fmla="*/ 0 w 322"/>
                  <a:gd name="T29" fmla="*/ 0 h 173"/>
                  <a:gd name="T30" fmla="*/ 0 w 322"/>
                  <a:gd name="T31" fmla="*/ 0 h 173"/>
                  <a:gd name="T32" fmla="*/ 0 w 322"/>
                  <a:gd name="T33" fmla="*/ 0 h 173"/>
                  <a:gd name="T34" fmla="*/ 0 w 322"/>
                  <a:gd name="T35" fmla="*/ 0 h 173"/>
                  <a:gd name="T36" fmla="*/ 0 w 322"/>
                  <a:gd name="T37" fmla="*/ 0 h 173"/>
                  <a:gd name="T38" fmla="*/ 0 w 322"/>
                  <a:gd name="T39" fmla="*/ 0 h 173"/>
                  <a:gd name="T40" fmla="*/ 0 w 322"/>
                  <a:gd name="T41" fmla="*/ 0 h 173"/>
                  <a:gd name="T42" fmla="*/ 0 w 322"/>
                  <a:gd name="T43" fmla="*/ 0 h 173"/>
                  <a:gd name="T44" fmla="*/ 0 w 322"/>
                  <a:gd name="T45" fmla="*/ 0 h 173"/>
                  <a:gd name="T46" fmla="*/ 0 w 322"/>
                  <a:gd name="T47" fmla="*/ 0 h 173"/>
                  <a:gd name="T48" fmla="*/ 0 w 322"/>
                  <a:gd name="T49" fmla="*/ 0 h 173"/>
                  <a:gd name="T50" fmla="*/ 0 w 322"/>
                  <a:gd name="T51" fmla="*/ 0 h 173"/>
                  <a:gd name="T52" fmla="*/ 0 w 322"/>
                  <a:gd name="T53" fmla="*/ 0 h 1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2"/>
                  <a:gd name="T82" fmla="*/ 0 h 173"/>
                  <a:gd name="T83" fmla="*/ 322 w 322"/>
                  <a:gd name="T84" fmla="*/ 173 h 1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2" h="173">
                    <a:moveTo>
                      <a:pt x="8" y="155"/>
                    </a:moveTo>
                    <a:lnTo>
                      <a:pt x="64" y="152"/>
                    </a:lnTo>
                    <a:lnTo>
                      <a:pt x="89" y="138"/>
                    </a:lnTo>
                    <a:lnTo>
                      <a:pt x="116" y="118"/>
                    </a:lnTo>
                    <a:lnTo>
                      <a:pt x="133" y="95"/>
                    </a:lnTo>
                    <a:lnTo>
                      <a:pt x="149" y="80"/>
                    </a:lnTo>
                    <a:lnTo>
                      <a:pt x="166" y="72"/>
                    </a:lnTo>
                    <a:lnTo>
                      <a:pt x="203" y="59"/>
                    </a:lnTo>
                    <a:lnTo>
                      <a:pt x="218" y="49"/>
                    </a:lnTo>
                    <a:lnTo>
                      <a:pt x="231" y="40"/>
                    </a:lnTo>
                    <a:lnTo>
                      <a:pt x="257" y="25"/>
                    </a:lnTo>
                    <a:lnTo>
                      <a:pt x="283" y="12"/>
                    </a:lnTo>
                    <a:lnTo>
                      <a:pt x="314" y="0"/>
                    </a:lnTo>
                    <a:lnTo>
                      <a:pt x="322" y="3"/>
                    </a:lnTo>
                    <a:lnTo>
                      <a:pt x="318" y="12"/>
                    </a:lnTo>
                    <a:lnTo>
                      <a:pt x="263" y="36"/>
                    </a:lnTo>
                    <a:lnTo>
                      <a:pt x="238" y="51"/>
                    </a:lnTo>
                    <a:lnTo>
                      <a:pt x="210" y="69"/>
                    </a:lnTo>
                    <a:lnTo>
                      <a:pt x="163" y="115"/>
                    </a:lnTo>
                    <a:lnTo>
                      <a:pt x="144" y="141"/>
                    </a:lnTo>
                    <a:lnTo>
                      <a:pt x="128" y="153"/>
                    </a:lnTo>
                    <a:lnTo>
                      <a:pt x="110" y="163"/>
                    </a:lnTo>
                    <a:lnTo>
                      <a:pt x="77" y="173"/>
                    </a:lnTo>
                    <a:lnTo>
                      <a:pt x="5" y="168"/>
                    </a:lnTo>
                    <a:lnTo>
                      <a:pt x="0" y="160"/>
                    </a:lnTo>
                    <a:lnTo>
                      <a:pt x="8"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70" name="Freeform 361"/>
              <p:cNvSpPr>
                <a:spLocks/>
              </p:cNvSpPr>
              <p:nvPr/>
            </p:nvSpPr>
            <p:spPr bwMode="auto">
              <a:xfrm>
                <a:off x="5237" y="1002"/>
                <a:ext cx="28" cy="29"/>
              </a:xfrm>
              <a:custGeom>
                <a:avLst/>
                <a:gdLst>
                  <a:gd name="T0" fmla="*/ 0 w 113"/>
                  <a:gd name="T1" fmla="*/ 0 h 88"/>
                  <a:gd name="T2" fmla="*/ 0 w 113"/>
                  <a:gd name="T3" fmla="*/ 0 h 88"/>
                  <a:gd name="T4" fmla="*/ 0 w 113"/>
                  <a:gd name="T5" fmla="*/ 0 h 88"/>
                  <a:gd name="T6" fmla="*/ 0 w 113"/>
                  <a:gd name="T7" fmla="*/ 0 h 88"/>
                  <a:gd name="T8" fmla="*/ 0 w 113"/>
                  <a:gd name="T9" fmla="*/ 0 h 88"/>
                  <a:gd name="T10" fmla="*/ 0 w 113"/>
                  <a:gd name="T11" fmla="*/ 0 h 88"/>
                  <a:gd name="T12" fmla="*/ 0 w 113"/>
                  <a:gd name="T13" fmla="*/ 0 h 88"/>
                  <a:gd name="T14" fmla="*/ 0 w 113"/>
                  <a:gd name="T15" fmla="*/ 0 h 88"/>
                  <a:gd name="T16" fmla="*/ 0 w 113"/>
                  <a:gd name="T17" fmla="*/ 0 h 88"/>
                  <a:gd name="T18" fmla="*/ 0 w 113"/>
                  <a:gd name="T19" fmla="*/ 0 h 88"/>
                  <a:gd name="T20" fmla="*/ 0 w 113"/>
                  <a:gd name="T21" fmla="*/ 0 h 88"/>
                  <a:gd name="T22" fmla="*/ 0 w 113"/>
                  <a:gd name="T23" fmla="*/ 0 h 88"/>
                  <a:gd name="T24" fmla="*/ 0 w 113"/>
                  <a:gd name="T25" fmla="*/ 0 h 88"/>
                  <a:gd name="T26" fmla="*/ 0 w 113"/>
                  <a:gd name="T27" fmla="*/ 0 h 88"/>
                  <a:gd name="T28" fmla="*/ 0 w 113"/>
                  <a:gd name="T29" fmla="*/ 0 h 88"/>
                  <a:gd name="T30" fmla="*/ 0 w 113"/>
                  <a:gd name="T31" fmla="*/ 0 h 88"/>
                  <a:gd name="T32" fmla="*/ 0 w 113"/>
                  <a:gd name="T33" fmla="*/ 0 h 88"/>
                  <a:gd name="T34" fmla="*/ 0 w 113"/>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88"/>
                  <a:gd name="T56" fmla="*/ 113 w 113"/>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88">
                    <a:moveTo>
                      <a:pt x="105" y="25"/>
                    </a:moveTo>
                    <a:lnTo>
                      <a:pt x="69" y="24"/>
                    </a:lnTo>
                    <a:lnTo>
                      <a:pt x="38" y="47"/>
                    </a:lnTo>
                    <a:lnTo>
                      <a:pt x="37" y="56"/>
                    </a:lnTo>
                    <a:lnTo>
                      <a:pt x="38" y="64"/>
                    </a:lnTo>
                    <a:lnTo>
                      <a:pt x="49" y="77"/>
                    </a:lnTo>
                    <a:lnTo>
                      <a:pt x="50" y="86"/>
                    </a:lnTo>
                    <a:lnTo>
                      <a:pt x="42" y="88"/>
                    </a:lnTo>
                    <a:lnTo>
                      <a:pt x="24" y="75"/>
                    </a:lnTo>
                    <a:lnTo>
                      <a:pt x="8" y="62"/>
                    </a:lnTo>
                    <a:lnTo>
                      <a:pt x="0" y="31"/>
                    </a:lnTo>
                    <a:lnTo>
                      <a:pt x="3" y="26"/>
                    </a:lnTo>
                    <a:lnTo>
                      <a:pt x="25" y="8"/>
                    </a:lnTo>
                    <a:lnTo>
                      <a:pt x="52" y="0"/>
                    </a:lnTo>
                    <a:lnTo>
                      <a:pt x="110" y="14"/>
                    </a:lnTo>
                    <a:lnTo>
                      <a:pt x="113" y="22"/>
                    </a:lnTo>
                    <a:lnTo>
                      <a:pt x="105"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71" name="Freeform 362"/>
              <p:cNvSpPr>
                <a:spLocks/>
              </p:cNvSpPr>
              <p:nvPr/>
            </p:nvSpPr>
            <p:spPr bwMode="auto">
              <a:xfrm>
                <a:off x="4600" y="925"/>
                <a:ext cx="139" cy="63"/>
              </a:xfrm>
              <a:custGeom>
                <a:avLst/>
                <a:gdLst>
                  <a:gd name="T0" fmla="*/ 0 w 553"/>
                  <a:gd name="T1" fmla="*/ 0 h 188"/>
                  <a:gd name="T2" fmla="*/ 0 w 553"/>
                  <a:gd name="T3" fmla="*/ 0 h 188"/>
                  <a:gd name="T4" fmla="*/ 0 w 553"/>
                  <a:gd name="T5" fmla="*/ 0 h 188"/>
                  <a:gd name="T6" fmla="*/ 0 w 553"/>
                  <a:gd name="T7" fmla="*/ 0 h 188"/>
                  <a:gd name="T8" fmla="*/ 0 w 553"/>
                  <a:gd name="T9" fmla="*/ 0 h 188"/>
                  <a:gd name="T10" fmla="*/ 0 w 553"/>
                  <a:gd name="T11" fmla="*/ 0 h 188"/>
                  <a:gd name="T12" fmla="*/ 0 w 553"/>
                  <a:gd name="T13" fmla="*/ 0 h 188"/>
                  <a:gd name="T14" fmla="*/ 0 w 553"/>
                  <a:gd name="T15" fmla="*/ 0 h 188"/>
                  <a:gd name="T16" fmla="*/ 0 w 553"/>
                  <a:gd name="T17" fmla="*/ 0 h 188"/>
                  <a:gd name="T18" fmla="*/ 0 w 553"/>
                  <a:gd name="T19" fmla="*/ 0 h 188"/>
                  <a:gd name="T20" fmla="*/ 0 w 553"/>
                  <a:gd name="T21" fmla="*/ 0 h 188"/>
                  <a:gd name="T22" fmla="*/ 0 w 553"/>
                  <a:gd name="T23" fmla="*/ 0 h 188"/>
                  <a:gd name="T24" fmla="*/ 0 w 553"/>
                  <a:gd name="T25" fmla="*/ 0 h 188"/>
                  <a:gd name="T26" fmla="*/ 0 w 553"/>
                  <a:gd name="T27" fmla="*/ 0 h 188"/>
                  <a:gd name="T28" fmla="*/ 0 w 553"/>
                  <a:gd name="T29" fmla="*/ 0 h 188"/>
                  <a:gd name="T30" fmla="*/ 0 w 553"/>
                  <a:gd name="T31" fmla="*/ 0 h 188"/>
                  <a:gd name="T32" fmla="*/ 0 w 553"/>
                  <a:gd name="T33" fmla="*/ 0 h 188"/>
                  <a:gd name="T34" fmla="*/ 0 w 553"/>
                  <a:gd name="T35" fmla="*/ 0 h 188"/>
                  <a:gd name="T36" fmla="*/ 0 w 553"/>
                  <a:gd name="T37" fmla="*/ 0 h 188"/>
                  <a:gd name="T38" fmla="*/ 0 w 553"/>
                  <a:gd name="T39" fmla="*/ 0 h 188"/>
                  <a:gd name="T40" fmla="*/ 0 w 553"/>
                  <a:gd name="T41" fmla="*/ 0 h 188"/>
                  <a:gd name="T42" fmla="*/ 0 w 553"/>
                  <a:gd name="T43" fmla="*/ 0 h 188"/>
                  <a:gd name="T44" fmla="*/ 0 w 553"/>
                  <a:gd name="T45" fmla="*/ 0 h 188"/>
                  <a:gd name="T46" fmla="*/ 0 w 553"/>
                  <a:gd name="T47" fmla="*/ 0 h 188"/>
                  <a:gd name="T48" fmla="*/ 0 w 553"/>
                  <a:gd name="T49" fmla="*/ 0 h 188"/>
                  <a:gd name="T50" fmla="*/ 0 w 553"/>
                  <a:gd name="T51" fmla="*/ 0 h 188"/>
                  <a:gd name="T52" fmla="*/ 0 w 553"/>
                  <a:gd name="T53" fmla="*/ 0 h 188"/>
                  <a:gd name="T54" fmla="*/ 0 w 553"/>
                  <a:gd name="T55" fmla="*/ 0 h 188"/>
                  <a:gd name="T56" fmla="*/ 0 w 553"/>
                  <a:gd name="T57" fmla="*/ 0 h 188"/>
                  <a:gd name="T58" fmla="*/ 0 w 553"/>
                  <a:gd name="T59" fmla="*/ 0 h 188"/>
                  <a:gd name="T60" fmla="*/ 0 w 553"/>
                  <a:gd name="T61" fmla="*/ 0 h 188"/>
                  <a:gd name="T62" fmla="*/ 0 w 553"/>
                  <a:gd name="T63" fmla="*/ 0 h 1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3"/>
                  <a:gd name="T97" fmla="*/ 0 h 188"/>
                  <a:gd name="T98" fmla="*/ 553 w 553"/>
                  <a:gd name="T99" fmla="*/ 188 h 1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3" h="188">
                    <a:moveTo>
                      <a:pt x="7" y="0"/>
                    </a:moveTo>
                    <a:lnTo>
                      <a:pt x="53" y="15"/>
                    </a:lnTo>
                    <a:lnTo>
                      <a:pt x="93" y="30"/>
                    </a:lnTo>
                    <a:lnTo>
                      <a:pt x="133" y="44"/>
                    </a:lnTo>
                    <a:lnTo>
                      <a:pt x="178" y="59"/>
                    </a:lnTo>
                    <a:lnTo>
                      <a:pt x="242" y="75"/>
                    </a:lnTo>
                    <a:lnTo>
                      <a:pt x="299" y="90"/>
                    </a:lnTo>
                    <a:lnTo>
                      <a:pt x="356" y="104"/>
                    </a:lnTo>
                    <a:lnTo>
                      <a:pt x="420" y="125"/>
                    </a:lnTo>
                    <a:lnTo>
                      <a:pt x="508" y="159"/>
                    </a:lnTo>
                    <a:lnTo>
                      <a:pt x="528" y="171"/>
                    </a:lnTo>
                    <a:lnTo>
                      <a:pt x="547" y="180"/>
                    </a:lnTo>
                    <a:lnTo>
                      <a:pt x="553" y="184"/>
                    </a:lnTo>
                    <a:lnTo>
                      <a:pt x="546" y="188"/>
                    </a:lnTo>
                    <a:lnTo>
                      <a:pt x="489" y="183"/>
                    </a:lnTo>
                    <a:lnTo>
                      <a:pt x="468" y="173"/>
                    </a:lnTo>
                    <a:lnTo>
                      <a:pt x="448" y="165"/>
                    </a:lnTo>
                    <a:lnTo>
                      <a:pt x="404" y="149"/>
                    </a:lnTo>
                    <a:lnTo>
                      <a:pt x="371" y="138"/>
                    </a:lnTo>
                    <a:lnTo>
                      <a:pt x="341" y="127"/>
                    </a:lnTo>
                    <a:lnTo>
                      <a:pt x="315" y="118"/>
                    </a:lnTo>
                    <a:lnTo>
                      <a:pt x="288" y="108"/>
                    </a:lnTo>
                    <a:lnTo>
                      <a:pt x="234" y="91"/>
                    </a:lnTo>
                    <a:lnTo>
                      <a:pt x="205" y="81"/>
                    </a:lnTo>
                    <a:lnTo>
                      <a:pt x="171" y="71"/>
                    </a:lnTo>
                    <a:lnTo>
                      <a:pt x="126" y="56"/>
                    </a:lnTo>
                    <a:lnTo>
                      <a:pt x="88" y="40"/>
                    </a:lnTo>
                    <a:lnTo>
                      <a:pt x="48" y="24"/>
                    </a:lnTo>
                    <a:lnTo>
                      <a:pt x="3" y="8"/>
                    </a:lnTo>
                    <a:lnTo>
                      <a:pt x="0"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72" name="Freeform 363"/>
              <p:cNvSpPr>
                <a:spLocks/>
              </p:cNvSpPr>
              <p:nvPr/>
            </p:nvSpPr>
            <p:spPr bwMode="auto">
              <a:xfrm>
                <a:off x="4752" y="937"/>
                <a:ext cx="92" cy="40"/>
              </a:xfrm>
              <a:custGeom>
                <a:avLst/>
                <a:gdLst>
                  <a:gd name="T0" fmla="*/ 0 w 366"/>
                  <a:gd name="T1" fmla="*/ 0 h 120"/>
                  <a:gd name="T2" fmla="*/ 0 w 366"/>
                  <a:gd name="T3" fmla="*/ 0 h 120"/>
                  <a:gd name="T4" fmla="*/ 0 w 366"/>
                  <a:gd name="T5" fmla="*/ 0 h 120"/>
                  <a:gd name="T6" fmla="*/ 0 w 366"/>
                  <a:gd name="T7" fmla="*/ 0 h 120"/>
                  <a:gd name="T8" fmla="*/ 0 w 366"/>
                  <a:gd name="T9" fmla="*/ 0 h 120"/>
                  <a:gd name="T10" fmla="*/ 0 w 366"/>
                  <a:gd name="T11" fmla="*/ 0 h 120"/>
                  <a:gd name="T12" fmla="*/ 0 w 366"/>
                  <a:gd name="T13" fmla="*/ 0 h 120"/>
                  <a:gd name="T14" fmla="*/ 0 w 366"/>
                  <a:gd name="T15" fmla="*/ 0 h 120"/>
                  <a:gd name="T16" fmla="*/ 0 w 366"/>
                  <a:gd name="T17" fmla="*/ 0 h 120"/>
                  <a:gd name="T18" fmla="*/ 0 w 366"/>
                  <a:gd name="T19" fmla="*/ 0 h 120"/>
                  <a:gd name="T20" fmla="*/ 0 w 366"/>
                  <a:gd name="T21" fmla="*/ 0 h 120"/>
                  <a:gd name="T22" fmla="*/ 0 w 366"/>
                  <a:gd name="T23" fmla="*/ 0 h 120"/>
                  <a:gd name="T24" fmla="*/ 0 w 366"/>
                  <a:gd name="T25" fmla="*/ 0 h 120"/>
                  <a:gd name="T26" fmla="*/ 0 w 366"/>
                  <a:gd name="T27" fmla="*/ 0 h 120"/>
                  <a:gd name="T28" fmla="*/ 0 w 366"/>
                  <a:gd name="T29" fmla="*/ 0 h 120"/>
                  <a:gd name="T30" fmla="*/ 0 w 366"/>
                  <a:gd name="T31" fmla="*/ 0 h 120"/>
                  <a:gd name="T32" fmla="*/ 0 w 366"/>
                  <a:gd name="T33" fmla="*/ 0 h 120"/>
                  <a:gd name="T34" fmla="*/ 0 w 366"/>
                  <a:gd name="T35" fmla="*/ 0 h 120"/>
                  <a:gd name="T36" fmla="*/ 0 w 366"/>
                  <a:gd name="T37" fmla="*/ 0 h 120"/>
                  <a:gd name="T38" fmla="*/ 0 w 366"/>
                  <a:gd name="T39" fmla="*/ 0 h 120"/>
                  <a:gd name="T40" fmla="*/ 0 w 366"/>
                  <a:gd name="T41" fmla="*/ 0 h 120"/>
                  <a:gd name="T42" fmla="*/ 0 w 366"/>
                  <a:gd name="T43" fmla="*/ 0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6"/>
                  <a:gd name="T67" fmla="*/ 0 h 120"/>
                  <a:gd name="T68" fmla="*/ 366 w 366"/>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6" h="120">
                    <a:moveTo>
                      <a:pt x="366" y="7"/>
                    </a:moveTo>
                    <a:lnTo>
                      <a:pt x="334" y="19"/>
                    </a:lnTo>
                    <a:lnTo>
                      <a:pt x="306" y="30"/>
                    </a:lnTo>
                    <a:lnTo>
                      <a:pt x="279" y="40"/>
                    </a:lnTo>
                    <a:lnTo>
                      <a:pt x="254" y="51"/>
                    </a:lnTo>
                    <a:lnTo>
                      <a:pt x="227" y="60"/>
                    </a:lnTo>
                    <a:lnTo>
                      <a:pt x="201" y="70"/>
                    </a:lnTo>
                    <a:lnTo>
                      <a:pt x="173" y="79"/>
                    </a:lnTo>
                    <a:lnTo>
                      <a:pt x="140" y="89"/>
                    </a:lnTo>
                    <a:lnTo>
                      <a:pt x="83" y="107"/>
                    </a:lnTo>
                    <a:lnTo>
                      <a:pt x="4" y="120"/>
                    </a:lnTo>
                    <a:lnTo>
                      <a:pt x="0" y="112"/>
                    </a:lnTo>
                    <a:lnTo>
                      <a:pt x="36" y="98"/>
                    </a:lnTo>
                    <a:lnTo>
                      <a:pt x="52" y="91"/>
                    </a:lnTo>
                    <a:lnTo>
                      <a:pt x="72" y="84"/>
                    </a:lnTo>
                    <a:lnTo>
                      <a:pt x="128" y="67"/>
                    </a:lnTo>
                    <a:lnTo>
                      <a:pt x="190" y="49"/>
                    </a:lnTo>
                    <a:lnTo>
                      <a:pt x="245" y="35"/>
                    </a:lnTo>
                    <a:lnTo>
                      <a:pt x="299" y="20"/>
                    </a:lnTo>
                    <a:lnTo>
                      <a:pt x="362" y="0"/>
                    </a:lnTo>
                    <a:lnTo>
                      <a:pt x="36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73" name="Freeform 364"/>
              <p:cNvSpPr>
                <a:spLocks/>
              </p:cNvSpPr>
              <p:nvPr/>
            </p:nvSpPr>
            <p:spPr bwMode="auto">
              <a:xfrm>
                <a:off x="4573" y="922"/>
                <a:ext cx="159" cy="80"/>
              </a:xfrm>
              <a:custGeom>
                <a:avLst/>
                <a:gdLst>
                  <a:gd name="T0" fmla="*/ 0 w 638"/>
                  <a:gd name="T1" fmla="*/ 0 h 240"/>
                  <a:gd name="T2" fmla="*/ 0 w 638"/>
                  <a:gd name="T3" fmla="*/ 0 h 240"/>
                  <a:gd name="T4" fmla="*/ 0 w 638"/>
                  <a:gd name="T5" fmla="*/ 0 h 240"/>
                  <a:gd name="T6" fmla="*/ 0 w 638"/>
                  <a:gd name="T7" fmla="*/ 0 h 240"/>
                  <a:gd name="T8" fmla="*/ 0 w 638"/>
                  <a:gd name="T9" fmla="*/ 0 h 240"/>
                  <a:gd name="T10" fmla="*/ 0 w 638"/>
                  <a:gd name="T11" fmla="*/ 0 h 240"/>
                  <a:gd name="T12" fmla="*/ 0 w 638"/>
                  <a:gd name="T13" fmla="*/ 0 h 240"/>
                  <a:gd name="T14" fmla="*/ 0 w 638"/>
                  <a:gd name="T15" fmla="*/ 0 h 240"/>
                  <a:gd name="T16" fmla="*/ 0 w 638"/>
                  <a:gd name="T17" fmla="*/ 0 h 240"/>
                  <a:gd name="T18" fmla="*/ 0 w 638"/>
                  <a:gd name="T19" fmla="*/ 0 h 240"/>
                  <a:gd name="T20" fmla="*/ 0 w 638"/>
                  <a:gd name="T21" fmla="*/ 0 h 240"/>
                  <a:gd name="T22" fmla="*/ 0 w 638"/>
                  <a:gd name="T23" fmla="*/ 0 h 240"/>
                  <a:gd name="T24" fmla="*/ 0 w 638"/>
                  <a:gd name="T25" fmla="*/ 0 h 240"/>
                  <a:gd name="T26" fmla="*/ 0 w 638"/>
                  <a:gd name="T27" fmla="*/ 0 h 240"/>
                  <a:gd name="T28" fmla="*/ 0 w 638"/>
                  <a:gd name="T29" fmla="*/ 0 h 240"/>
                  <a:gd name="T30" fmla="*/ 0 w 638"/>
                  <a:gd name="T31" fmla="*/ 0 h 240"/>
                  <a:gd name="T32" fmla="*/ 0 w 638"/>
                  <a:gd name="T33" fmla="*/ 0 h 240"/>
                  <a:gd name="T34" fmla="*/ 0 w 638"/>
                  <a:gd name="T35" fmla="*/ 0 h 240"/>
                  <a:gd name="T36" fmla="*/ 0 w 638"/>
                  <a:gd name="T37" fmla="*/ 0 h 240"/>
                  <a:gd name="T38" fmla="*/ 0 w 638"/>
                  <a:gd name="T39" fmla="*/ 0 h 240"/>
                  <a:gd name="T40" fmla="*/ 0 w 638"/>
                  <a:gd name="T41" fmla="*/ 0 h 240"/>
                  <a:gd name="T42" fmla="*/ 0 w 638"/>
                  <a:gd name="T43" fmla="*/ 0 h 240"/>
                  <a:gd name="T44" fmla="*/ 0 w 638"/>
                  <a:gd name="T45" fmla="*/ 0 h 240"/>
                  <a:gd name="T46" fmla="*/ 0 w 638"/>
                  <a:gd name="T47" fmla="*/ 0 h 240"/>
                  <a:gd name="T48" fmla="*/ 0 w 638"/>
                  <a:gd name="T49" fmla="*/ 0 h 240"/>
                  <a:gd name="T50" fmla="*/ 0 w 638"/>
                  <a:gd name="T51" fmla="*/ 0 h 240"/>
                  <a:gd name="T52" fmla="*/ 0 w 638"/>
                  <a:gd name="T53" fmla="*/ 0 h 240"/>
                  <a:gd name="T54" fmla="*/ 0 w 638"/>
                  <a:gd name="T55" fmla="*/ 0 h 240"/>
                  <a:gd name="T56" fmla="*/ 0 w 638"/>
                  <a:gd name="T57" fmla="*/ 0 h 240"/>
                  <a:gd name="T58" fmla="*/ 0 w 638"/>
                  <a:gd name="T59" fmla="*/ 0 h 240"/>
                  <a:gd name="T60" fmla="*/ 0 w 638"/>
                  <a:gd name="T61" fmla="*/ 0 h 240"/>
                  <a:gd name="T62" fmla="*/ 0 w 638"/>
                  <a:gd name="T63" fmla="*/ 0 h 240"/>
                  <a:gd name="T64" fmla="*/ 0 w 638"/>
                  <a:gd name="T65" fmla="*/ 0 h 240"/>
                  <a:gd name="T66" fmla="*/ 0 w 638"/>
                  <a:gd name="T67" fmla="*/ 0 h 240"/>
                  <a:gd name="T68" fmla="*/ 0 w 638"/>
                  <a:gd name="T69" fmla="*/ 0 h 240"/>
                  <a:gd name="T70" fmla="*/ 0 w 638"/>
                  <a:gd name="T71" fmla="*/ 0 h 240"/>
                  <a:gd name="T72" fmla="*/ 0 w 638"/>
                  <a:gd name="T73" fmla="*/ 0 h 240"/>
                  <a:gd name="T74" fmla="*/ 0 w 638"/>
                  <a:gd name="T75" fmla="*/ 0 h 240"/>
                  <a:gd name="T76" fmla="*/ 0 w 638"/>
                  <a:gd name="T77" fmla="*/ 0 h 240"/>
                  <a:gd name="T78" fmla="*/ 0 w 638"/>
                  <a:gd name="T79" fmla="*/ 0 h 240"/>
                  <a:gd name="T80" fmla="*/ 0 w 638"/>
                  <a:gd name="T81" fmla="*/ 0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8"/>
                  <a:gd name="T124" fmla="*/ 0 h 240"/>
                  <a:gd name="T125" fmla="*/ 638 w 638"/>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8" h="240">
                    <a:moveTo>
                      <a:pt x="73" y="8"/>
                    </a:moveTo>
                    <a:lnTo>
                      <a:pt x="32" y="25"/>
                    </a:lnTo>
                    <a:lnTo>
                      <a:pt x="72" y="33"/>
                    </a:lnTo>
                    <a:lnTo>
                      <a:pt x="125" y="50"/>
                    </a:lnTo>
                    <a:lnTo>
                      <a:pt x="172" y="67"/>
                    </a:lnTo>
                    <a:lnTo>
                      <a:pt x="218" y="85"/>
                    </a:lnTo>
                    <a:lnTo>
                      <a:pt x="242" y="95"/>
                    </a:lnTo>
                    <a:lnTo>
                      <a:pt x="270" y="105"/>
                    </a:lnTo>
                    <a:lnTo>
                      <a:pt x="321" y="123"/>
                    </a:lnTo>
                    <a:lnTo>
                      <a:pt x="367" y="139"/>
                    </a:lnTo>
                    <a:lnTo>
                      <a:pt x="411" y="154"/>
                    </a:lnTo>
                    <a:lnTo>
                      <a:pt x="452" y="169"/>
                    </a:lnTo>
                    <a:lnTo>
                      <a:pt x="495" y="184"/>
                    </a:lnTo>
                    <a:lnTo>
                      <a:pt x="539" y="199"/>
                    </a:lnTo>
                    <a:lnTo>
                      <a:pt x="585" y="215"/>
                    </a:lnTo>
                    <a:lnTo>
                      <a:pt x="636" y="232"/>
                    </a:lnTo>
                    <a:lnTo>
                      <a:pt x="638" y="238"/>
                    </a:lnTo>
                    <a:lnTo>
                      <a:pt x="632" y="240"/>
                    </a:lnTo>
                    <a:lnTo>
                      <a:pt x="580" y="223"/>
                    </a:lnTo>
                    <a:lnTo>
                      <a:pt x="533" y="209"/>
                    </a:lnTo>
                    <a:lnTo>
                      <a:pt x="488" y="196"/>
                    </a:lnTo>
                    <a:lnTo>
                      <a:pt x="444" y="183"/>
                    </a:lnTo>
                    <a:lnTo>
                      <a:pt x="402" y="171"/>
                    </a:lnTo>
                    <a:lnTo>
                      <a:pt x="356" y="157"/>
                    </a:lnTo>
                    <a:lnTo>
                      <a:pt x="309" y="142"/>
                    </a:lnTo>
                    <a:lnTo>
                      <a:pt x="258" y="125"/>
                    </a:lnTo>
                    <a:lnTo>
                      <a:pt x="230" y="115"/>
                    </a:lnTo>
                    <a:lnTo>
                      <a:pt x="206" y="104"/>
                    </a:lnTo>
                    <a:lnTo>
                      <a:pt x="184" y="93"/>
                    </a:lnTo>
                    <a:lnTo>
                      <a:pt x="162" y="84"/>
                    </a:lnTo>
                    <a:lnTo>
                      <a:pt x="140" y="74"/>
                    </a:lnTo>
                    <a:lnTo>
                      <a:pt x="117" y="65"/>
                    </a:lnTo>
                    <a:lnTo>
                      <a:pt x="92" y="56"/>
                    </a:lnTo>
                    <a:lnTo>
                      <a:pt x="65" y="47"/>
                    </a:lnTo>
                    <a:lnTo>
                      <a:pt x="6" y="30"/>
                    </a:lnTo>
                    <a:lnTo>
                      <a:pt x="0" y="24"/>
                    </a:lnTo>
                    <a:lnTo>
                      <a:pt x="7" y="17"/>
                    </a:lnTo>
                    <a:lnTo>
                      <a:pt x="67" y="0"/>
                    </a:lnTo>
                    <a:lnTo>
                      <a:pt x="75" y="2"/>
                    </a:lnTo>
                    <a:lnTo>
                      <a:pt x="7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74" name="Freeform 365"/>
              <p:cNvSpPr>
                <a:spLocks/>
              </p:cNvSpPr>
              <p:nvPr/>
            </p:nvSpPr>
            <p:spPr bwMode="auto">
              <a:xfrm>
                <a:off x="4738" y="949"/>
                <a:ext cx="80" cy="54"/>
              </a:xfrm>
              <a:custGeom>
                <a:avLst/>
                <a:gdLst>
                  <a:gd name="T0" fmla="*/ 0 w 322"/>
                  <a:gd name="T1" fmla="*/ 0 h 160"/>
                  <a:gd name="T2" fmla="*/ 0 w 322"/>
                  <a:gd name="T3" fmla="*/ 0 h 160"/>
                  <a:gd name="T4" fmla="*/ 0 w 322"/>
                  <a:gd name="T5" fmla="*/ 0 h 160"/>
                  <a:gd name="T6" fmla="*/ 0 w 322"/>
                  <a:gd name="T7" fmla="*/ 0 h 160"/>
                  <a:gd name="T8" fmla="*/ 0 w 322"/>
                  <a:gd name="T9" fmla="*/ 0 h 160"/>
                  <a:gd name="T10" fmla="*/ 0 w 322"/>
                  <a:gd name="T11" fmla="*/ 0 h 160"/>
                  <a:gd name="T12" fmla="*/ 0 w 322"/>
                  <a:gd name="T13" fmla="*/ 0 h 160"/>
                  <a:gd name="T14" fmla="*/ 0 w 322"/>
                  <a:gd name="T15" fmla="*/ 0 h 160"/>
                  <a:gd name="T16" fmla="*/ 0 w 322"/>
                  <a:gd name="T17" fmla="*/ 0 h 160"/>
                  <a:gd name="T18" fmla="*/ 0 w 322"/>
                  <a:gd name="T19" fmla="*/ 0 h 160"/>
                  <a:gd name="T20" fmla="*/ 0 w 322"/>
                  <a:gd name="T21" fmla="*/ 0 h 160"/>
                  <a:gd name="T22" fmla="*/ 0 w 322"/>
                  <a:gd name="T23" fmla="*/ 0 h 160"/>
                  <a:gd name="T24" fmla="*/ 0 w 322"/>
                  <a:gd name="T25" fmla="*/ 0 h 160"/>
                  <a:gd name="T26" fmla="*/ 0 w 322"/>
                  <a:gd name="T27" fmla="*/ 0 h 160"/>
                  <a:gd name="T28" fmla="*/ 0 w 322"/>
                  <a:gd name="T29" fmla="*/ 0 h 160"/>
                  <a:gd name="T30" fmla="*/ 0 w 322"/>
                  <a:gd name="T31" fmla="*/ 0 h 160"/>
                  <a:gd name="T32" fmla="*/ 0 w 322"/>
                  <a:gd name="T33" fmla="*/ 0 h 160"/>
                  <a:gd name="T34" fmla="*/ 0 w 322"/>
                  <a:gd name="T35" fmla="*/ 0 h 160"/>
                  <a:gd name="T36" fmla="*/ 0 w 322"/>
                  <a:gd name="T37" fmla="*/ 0 h 160"/>
                  <a:gd name="T38" fmla="*/ 0 w 322"/>
                  <a:gd name="T39" fmla="*/ 0 h 160"/>
                  <a:gd name="T40" fmla="*/ 0 w 322"/>
                  <a:gd name="T41" fmla="*/ 0 h 160"/>
                  <a:gd name="T42" fmla="*/ 0 w 322"/>
                  <a:gd name="T43" fmla="*/ 0 h 160"/>
                  <a:gd name="T44" fmla="*/ 0 w 322"/>
                  <a:gd name="T45" fmla="*/ 0 h 160"/>
                  <a:gd name="T46" fmla="*/ 0 w 322"/>
                  <a:gd name="T47" fmla="*/ 0 h 160"/>
                  <a:gd name="T48" fmla="*/ 0 w 322"/>
                  <a:gd name="T49" fmla="*/ 0 h 160"/>
                  <a:gd name="T50" fmla="*/ 0 w 322"/>
                  <a:gd name="T51" fmla="*/ 0 h 160"/>
                  <a:gd name="T52" fmla="*/ 0 w 322"/>
                  <a:gd name="T53" fmla="*/ 0 h 160"/>
                  <a:gd name="T54" fmla="*/ 0 w 322"/>
                  <a:gd name="T55" fmla="*/ 0 h 160"/>
                  <a:gd name="T56" fmla="*/ 0 w 322"/>
                  <a:gd name="T57" fmla="*/ 0 h 1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2"/>
                  <a:gd name="T88" fmla="*/ 0 h 160"/>
                  <a:gd name="T89" fmla="*/ 322 w 322"/>
                  <a:gd name="T90" fmla="*/ 160 h 1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2" h="160">
                    <a:moveTo>
                      <a:pt x="3" y="153"/>
                    </a:moveTo>
                    <a:lnTo>
                      <a:pt x="44" y="132"/>
                    </a:lnTo>
                    <a:lnTo>
                      <a:pt x="61" y="121"/>
                    </a:lnTo>
                    <a:lnTo>
                      <a:pt x="77" y="110"/>
                    </a:lnTo>
                    <a:lnTo>
                      <a:pt x="94" y="99"/>
                    </a:lnTo>
                    <a:lnTo>
                      <a:pt x="113" y="87"/>
                    </a:lnTo>
                    <a:lnTo>
                      <a:pt x="133" y="76"/>
                    </a:lnTo>
                    <a:lnTo>
                      <a:pt x="156" y="66"/>
                    </a:lnTo>
                    <a:lnTo>
                      <a:pt x="187" y="52"/>
                    </a:lnTo>
                    <a:lnTo>
                      <a:pt x="221" y="38"/>
                    </a:lnTo>
                    <a:lnTo>
                      <a:pt x="245" y="27"/>
                    </a:lnTo>
                    <a:lnTo>
                      <a:pt x="267" y="19"/>
                    </a:lnTo>
                    <a:lnTo>
                      <a:pt x="314" y="0"/>
                    </a:lnTo>
                    <a:lnTo>
                      <a:pt x="322" y="2"/>
                    </a:lnTo>
                    <a:lnTo>
                      <a:pt x="319" y="7"/>
                    </a:lnTo>
                    <a:lnTo>
                      <a:pt x="277" y="31"/>
                    </a:lnTo>
                    <a:lnTo>
                      <a:pt x="257" y="43"/>
                    </a:lnTo>
                    <a:lnTo>
                      <a:pt x="234" y="55"/>
                    </a:lnTo>
                    <a:lnTo>
                      <a:pt x="201" y="69"/>
                    </a:lnTo>
                    <a:lnTo>
                      <a:pt x="168" y="83"/>
                    </a:lnTo>
                    <a:lnTo>
                      <a:pt x="124" y="104"/>
                    </a:lnTo>
                    <a:lnTo>
                      <a:pt x="86" y="123"/>
                    </a:lnTo>
                    <a:lnTo>
                      <a:pt x="69" y="132"/>
                    </a:lnTo>
                    <a:lnTo>
                      <a:pt x="51" y="141"/>
                    </a:lnTo>
                    <a:lnTo>
                      <a:pt x="29" y="151"/>
                    </a:lnTo>
                    <a:lnTo>
                      <a:pt x="8" y="160"/>
                    </a:lnTo>
                    <a:lnTo>
                      <a:pt x="0" y="159"/>
                    </a:lnTo>
                    <a:lnTo>
                      <a:pt x="3"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75" name="Freeform 366"/>
              <p:cNvSpPr>
                <a:spLocks/>
              </p:cNvSpPr>
              <p:nvPr/>
            </p:nvSpPr>
            <p:spPr bwMode="auto">
              <a:xfrm>
                <a:off x="4764" y="925"/>
                <a:ext cx="7" cy="17"/>
              </a:xfrm>
              <a:custGeom>
                <a:avLst/>
                <a:gdLst>
                  <a:gd name="T0" fmla="*/ 0 w 25"/>
                  <a:gd name="T1" fmla="*/ 0 h 50"/>
                  <a:gd name="T2" fmla="*/ 0 w 25"/>
                  <a:gd name="T3" fmla="*/ 0 h 50"/>
                  <a:gd name="T4" fmla="*/ 0 w 25"/>
                  <a:gd name="T5" fmla="*/ 0 h 50"/>
                  <a:gd name="T6" fmla="*/ 0 w 25"/>
                  <a:gd name="T7" fmla="*/ 0 h 50"/>
                  <a:gd name="T8" fmla="*/ 0 w 25"/>
                  <a:gd name="T9" fmla="*/ 0 h 50"/>
                  <a:gd name="T10" fmla="*/ 0 w 25"/>
                  <a:gd name="T11" fmla="*/ 0 h 50"/>
                  <a:gd name="T12" fmla="*/ 0 w 25"/>
                  <a:gd name="T13" fmla="*/ 0 h 50"/>
                  <a:gd name="T14" fmla="*/ 0 w 25"/>
                  <a:gd name="T15" fmla="*/ 0 h 50"/>
                  <a:gd name="T16" fmla="*/ 0 w 25"/>
                  <a:gd name="T17" fmla="*/ 0 h 50"/>
                  <a:gd name="T18" fmla="*/ 0 w 25"/>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0"/>
                  <a:gd name="T32" fmla="*/ 25 w 25"/>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0">
                    <a:moveTo>
                      <a:pt x="17" y="4"/>
                    </a:moveTo>
                    <a:lnTo>
                      <a:pt x="25" y="32"/>
                    </a:lnTo>
                    <a:lnTo>
                      <a:pt x="12" y="46"/>
                    </a:lnTo>
                    <a:lnTo>
                      <a:pt x="5" y="50"/>
                    </a:lnTo>
                    <a:lnTo>
                      <a:pt x="1" y="44"/>
                    </a:lnTo>
                    <a:lnTo>
                      <a:pt x="0" y="30"/>
                    </a:lnTo>
                    <a:lnTo>
                      <a:pt x="5" y="5"/>
                    </a:lnTo>
                    <a:lnTo>
                      <a:pt x="11" y="0"/>
                    </a:lnTo>
                    <a:lnTo>
                      <a:pt x="1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76" name="Freeform 367"/>
              <p:cNvSpPr>
                <a:spLocks/>
              </p:cNvSpPr>
              <p:nvPr/>
            </p:nvSpPr>
            <p:spPr bwMode="auto">
              <a:xfrm>
                <a:off x="4908" y="720"/>
                <a:ext cx="51" cy="41"/>
              </a:xfrm>
              <a:custGeom>
                <a:avLst/>
                <a:gdLst>
                  <a:gd name="T0" fmla="*/ 0 w 205"/>
                  <a:gd name="T1" fmla="*/ 0 h 124"/>
                  <a:gd name="T2" fmla="*/ 0 w 205"/>
                  <a:gd name="T3" fmla="*/ 0 h 124"/>
                  <a:gd name="T4" fmla="*/ 0 w 205"/>
                  <a:gd name="T5" fmla="*/ 0 h 124"/>
                  <a:gd name="T6" fmla="*/ 0 w 205"/>
                  <a:gd name="T7" fmla="*/ 0 h 124"/>
                  <a:gd name="T8" fmla="*/ 0 w 205"/>
                  <a:gd name="T9" fmla="*/ 0 h 124"/>
                  <a:gd name="T10" fmla="*/ 0 w 205"/>
                  <a:gd name="T11" fmla="*/ 0 h 124"/>
                  <a:gd name="T12" fmla="*/ 0 w 205"/>
                  <a:gd name="T13" fmla="*/ 0 h 124"/>
                  <a:gd name="T14" fmla="*/ 0 w 205"/>
                  <a:gd name="T15" fmla="*/ 0 h 124"/>
                  <a:gd name="T16" fmla="*/ 0 w 205"/>
                  <a:gd name="T17" fmla="*/ 0 h 124"/>
                  <a:gd name="T18" fmla="*/ 0 w 205"/>
                  <a:gd name="T19" fmla="*/ 0 h 124"/>
                  <a:gd name="T20" fmla="*/ 0 w 205"/>
                  <a:gd name="T21" fmla="*/ 0 h 124"/>
                  <a:gd name="T22" fmla="*/ 0 w 205"/>
                  <a:gd name="T23" fmla="*/ 0 h 124"/>
                  <a:gd name="T24" fmla="*/ 0 w 205"/>
                  <a:gd name="T25" fmla="*/ 0 h 124"/>
                  <a:gd name="T26" fmla="*/ 0 w 205"/>
                  <a:gd name="T27" fmla="*/ 0 h 124"/>
                  <a:gd name="T28" fmla="*/ 0 w 205"/>
                  <a:gd name="T29" fmla="*/ 0 h 124"/>
                  <a:gd name="T30" fmla="*/ 0 w 205"/>
                  <a:gd name="T31" fmla="*/ 0 h 124"/>
                  <a:gd name="T32" fmla="*/ 0 w 205"/>
                  <a:gd name="T33" fmla="*/ 0 h 124"/>
                  <a:gd name="T34" fmla="*/ 0 w 205"/>
                  <a:gd name="T35" fmla="*/ 0 h 124"/>
                  <a:gd name="T36" fmla="*/ 0 w 205"/>
                  <a:gd name="T37" fmla="*/ 0 h 1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5"/>
                  <a:gd name="T58" fmla="*/ 0 h 124"/>
                  <a:gd name="T59" fmla="*/ 205 w 205"/>
                  <a:gd name="T60" fmla="*/ 124 h 1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5" h="124">
                    <a:moveTo>
                      <a:pt x="6" y="111"/>
                    </a:moveTo>
                    <a:lnTo>
                      <a:pt x="59" y="113"/>
                    </a:lnTo>
                    <a:lnTo>
                      <a:pt x="107" y="103"/>
                    </a:lnTo>
                    <a:lnTo>
                      <a:pt x="130" y="76"/>
                    </a:lnTo>
                    <a:lnTo>
                      <a:pt x="146" y="43"/>
                    </a:lnTo>
                    <a:lnTo>
                      <a:pt x="170" y="23"/>
                    </a:lnTo>
                    <a:lnTo>
                      <a:pt x="196" y="1"/>
                    </a:lnTo>
                    <a:lnTo>
                      <a:pt x="204" y="0"/>
                    </a:lnTo>
                    <a:lnTo>
                      <a:pt x="205" y="7"/>
                    </a:lnTo>
                    <a:lnTo>
                      <a:pt x="169" y="55"/>
                    </a:lnTo>
                    <a:lnTo>
                      <a:pt x="148" y="88"/>
                    </a:lnTo>
                    <a:lnTo>
                      <a:pt x="136" y="103"/>
                    </a:lnTo>
                    <a:lnTo>
                      <a:pt x="117" y="115"/>
                    </a:lnTo>
                    <a:lnTo>
                      <a:pt x="89" y="123"/>
                    </a:lnTo>
                    <a:lnTo>
                      <a:pt x="64" y="124"/>
                    </a:lnTo>
                    <a:lnTo>
                      <a:pt x="6" y="120"/>
                    </a:lnTo>
                    <a:lnTo>
                      <a:pt x="0" y="116"/>
                    </a:lnTo>
                    <a:lnTo>
                      <a:pt x="6"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77" name="Freeform 368"/>
              <p:cNvSpPr>
                <a:spLocks/>
              </p:cNvSpPr>
              <p:nvPr/>
            </p:nvSpPr>
            <p:spPr bwMode="auto">
              <a:xfrm>
                <a:off x="4952" y="735"/>
                <a:ext cx="25" cy="22"/>
              </a:xfrm>
              <a:custGeom>
                <a:avLst/>
                <a:gdLst>
                  <a:gd name="T0" fmla="*/ 0 w 98"/>
                  <a:gd name="T1" fmla="*/ 0 h 65"/>
                  <a:gd name="T2" fmla="*/ 0 w 98"/>
                  <a:gd name="T3" fmla="*/ 0 h 65"/>
                  <a:gd name="T4" fmla="*/ 0 w 98"/>
                  <a:gd name="T5" fmla="*/ 0 h 65"/>
                  <a:gd name="T6" fmla="*/ 0 w 98"/>
                  <a:gd name="T7" fmla="*/ 0 h 65"/>
                  <a:gd name="T8" fmla="*/ 0 w 98"/>
                  <a:gd name="T9" fmla="*/ 0 h 65"/>
                  <a:gd name="T10" fmla="*/ 0 w 98"/>
                  <a:gd name="T11" fmla="*/ 0 h 65"/>
                  <a:gd name="T12" fmla="*/ 0 w 98"/>
                  <a:gd name="T13" fmla="*/ 0 h 65"/>
                  <a:gd name="T14" fmla="*/ 0 w 98"/>
                  <a:gd name="T15" fmla="*/ 0 h 65"/>
                  <a:gd name="T16" fmla="*/ 0 w 98"/>
                  <a:gd name="T17" fmla="*/ 0 h 65"/>
                  <a:gd name="T18" fmla="*/ 0 w 98"/>
                  <a:gd name="T19" fmla="*/ 0 h 65"/>
                  <a:gd name="T20" fmla="*/ 0 w 98"/>
                  <a:gd name="T21" fmla="*/ 0 h 65"/>
                  <a:gd name="T22" fmla="*/ 0 w 98"/>
                  <a:gd name="T23" fmla="*/ 0 h 65"/>
                  <a:gd name="T24" fmla="*/ 0 w 98"/>
                  <a:gd name="T25" fmla="*/ 0 h 65"/>
                  <a:gd name="T26" fmla="*/ 0 w 98"/>
                  <a:gd name="T27" fmla="*/ 0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
                  <a:gd name="T43" fmla="*/ 0 h 65"/>
                  <a:gd name="T44" fmla="*/ 98 w 98"/>
                  <a:gd name="T45" fmla="*/ 65 h 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 h="65">
                    <a:moveTo>
                      <a:pt x="9" y="1"/>
                    </a:moveTo>
                    <a:lnTo>
                      <a:pt x="56" y="41"/>
                    </a:lnTo>
                    <a:lnTo>
                      <a:pt x="90" y="41"/>
                    </a:lnTo>
                    <a:lnTo>
                      <a:pt x="98" y="44"/>
                    </a:lnTo>
                    <a:lnTo>
                      <a:pt x="94" y="50"/>
                    </a:lnTo>
                    <a:lnTo>
                      <a:pt x="70" y="59"/>
                    </a:lnTo>
                    <a:lnTo>
                      <a:pt x="48" y="65"/>
                    </a:lnTo>
                    <a:lnTo>
                      <a:pt x="32" y="59"/>
                    </a:lnTo>
                    <a:lnTo>
                      <a:pt x="19" y="31"/>
                    </a:lnTo>
                    <a:lnTo>
                      <a:pt x="11" y="19"/>
                    </a:lnTo>
                    <a:lnTo>
                      <a:pt x="0" y="7"/>
                    </a:lnTo>
                    <a:lnTo>
                      <a:pt x="1" y="0"/>
                    </a:lnTo>
                    <a:lnTo>
                      <a:pt x="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78" name="Freeform 369"/>
              <p:cNvSpPr>
                <a:spLocks/>
              </p:cNvSpPr>
              <p:nvPr/>
            </p:nvSpPr>
            <p:spPr bwMode="auto">
              <a:xfrm>
                <a:off x="4928" y="591"/>
                <a:ext cx="16" cy="13"/>
              </a:xfrm>
              <a:custGeom>
                <a:avLst/>
                <a:gdLst>
                  <a:gd name="T0" fmla="*/ 0 w 61"/>
                  <a:gd name="T1" fmla="*/ 0 h 41"/>
                  <a:gd name="T2" fmla="*/ 0 w 61"/>
                  <a:gd name="T3" fmla="*/ 0 h 41"/>
                  <a:gd name="T4" fmla="*/ 0 w 61"/>
                  <a:gd name="T5" fmla="*/ 0 h 41"/>
                  <a:gd name="T6" fmla="*/ 0 w 61"/>
                  <a:gd name="T7" fmla="*/ 0 h 41"/>
                  <a:gd name="T8" fmla="*/ 0 w 61"/>
                  <a:gd name="T9" fmla="*/ 0 h 41"/>
                  <a:gd name="T10" fmla="*/ 0 w 61"/>
                  <a:gd name="T11" fmla="*/ 0 h 41"/>
                  <a:gd name="T12" fmla="*/ 0 w 61"/>
                  <a:gd name="T13" fmla="*/ 0 h 41"/>
                  <a:gd name="T14" fmla="*/ 0 w 61"/>
                  <a:gd name="T15" fmla="*/ 0 h 41"/>
                  <a:gd name="T16" fmla="*/ 0 w 61"/>
                  <a:gd name="T17" fmla="*/ 0 h 41"/>
                  <a:gd name="T18" fmla="*/ 0 w 61"/>
                  <a:gd name="T19" fmla="*/ 0 h 41"/>
                  <a:gd name="T20" fmla="*/ 0 w 61"/>
                  <a:gd name="T21" fmla="*/ 0 h 41"/>
                  <a:gd name="T22" fmla="*/ 0 w 61"/>
                  <a:gd name="T23" fmla="*/ 0 h 41"/>
                  <a:gd name="T24" fmla="*/ 0 w 61"/>
                  <a:gd name="T25" fmla="*/ 0 h 41"/>
                  <a:gd name="T26" fmla="*/ 0 w 61"/>
                  <a:gd name="T27" fmla="*/ 0 h 41"/>
                  <a:gd name="T28" fmla="*/ 0 w 61"/>
                  <a:gd name="T29" fmla="*/ 0 h 41"/>
                  <a:gd name="T30" fmla="*/ 0 w 61"/>
                  <a:gd name="T31" fmla="*/ 0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
                  <a:gd name="T49" fmla="*/ 0 h 41"/>
                  <a:gd name="T50" fmla="*/ 61 w 6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 h="41">
                    <a:moveTo>
                      <a:pt x="12" y="8"/>
                    </a:moveTo>
                    <a:lnTo>
                      <a:pt x="14" y="16"/>
                    </a:lnTo>
                    <a:lnTo>
                      <a:pt x="22" y="21"/>
                    </a:lnTo>
                    <a:lnTo>
                      <a:pt x="42" y="11"/>
                    </a:lnTo>
                    <a:lnTo>
                      <a:pt x="38" y="7"/>
                    </a:lnTo>
                    <a:lnTo>
                      <a:pt x="37" y="1"/>
                    </a:lnTo>
                    <a:lnTo>
                      <a:pt x="45" y="0"/>
                    </a:lnTo>
                    <a:lnTo>
                      <a:pt x="61" y="8"/>
                    </a:lnTo>
                    <a:lnTo>
                      <a:pt x="58" y="23"/>
                    </a:lnTo>
                    <a:lnTo>
                      <a:pt x="47" y="38"/>
                    </a:lnTo>
                    <a:lnTo>
                      <a:pt x="26" y="41"/>
                    </a:lnTo>
                    <a:lnTo>
                      <a:pt x="9" y="28"/>
                    </a:lnTo>
                    <a:lnTo>
                      <a:pt x="0" y="10"/>
                    </a:lnTo>
                    <a:lnTo>
                      <a:pt x="5" y="5"/>
                    </a:lnTo>
                    <a:lnTo>
                      <a:pt x="1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79" name="Freeform 370"/>
              <p:cNvSpPr>
                <a:spLocks/>
              </p:cNvSpPr>
              <p:nvPr/>
            </p:nvSpPr>
            <p:spPr bwMode="auto">
              <a:xfrm>
                <a:off x="4944" y="594"/>
                <a:ext cx="17" cy="15"/>
              </a:xfrm>
              <a:custGeom>
                <a:avLst/>
                <a:gdLst>
                  <a:gd name="T0" fmla="*/ 0 w 68"/>
                  <a:gd name="T1" fmla="*/ 0 h 43"/>
                  <a:gd name="T2" fmla="*/ 0 w 68"/>
                  <a:gd name="T3" fmla="*/ 0 h 43"/>
                  <a:gd name="T4" fmla="*/ 0 w 68"/>
                  <a:gd name="T5" fmla="*/ 0 h 43"/>
                  <a:gd name="T6" fmla="*/ 0 w 68"/>
                  <a:gd name="T7" fmla="*/ 0 h 43"/>
                  <a:gd name="T8" fmla="*/ 0 w 68"/>
                  <a:gd name="T9" fmla="*/ 0 h 43"/>
                  <a:gd name="T10" fmla="*/ 0 w 68"/>
                  <a:gd name="T11" fmla="*/ 0 h 43"/>
                  <a:gd name="T12" fmla="*/ 0 w 68"/>
                  <a:gd name="T13" fmla="*/ 0 h 43"/>
                  <a:gd name="T14" fmla="*/ 0 w 68"/>
                  <a:gd name="T15" fmla="*/ 0 h 43"/>
                  <a:gd name="T16" fmla="*/ 0 w 68"/>
                  <a:gd name="T17" fmla="*/ 0 h 43"/>
                  <a:gd name="T18" fmla="*/ 0 w 68"/>
                  <a:gd name="T19" fmla="*/ 0 h 43"/>
                  <a:gd name="T20" fmla="*/ 0 w 68"/>
                  <a:gd name="T21" fmla="*/ 0 h 43"/>
                  <a:gd name="T22" fmla="*/ 0 w 68"/>
                  <a:gd name="T23" fmla="*/ 0 h 43"/>
                  <a:gd name="T24" fmla="*/ 0 w 68"/>
                  <a:gd name="T25" fmla="*/ 0 h 43"/>
                  <a:gd name="T26" fmla="*/ 0 w 68"/>
                  <a:gd name="T27" fmla="*/ 0 h 43"/>
                  <a:gd name="T28" fmla="*/ 0 w 68"/>
                  <a:gd name="T29" fmla="*/ 0 h 43"/>
                  <a:gd name="T30" fmla="*/ 0 w 68"/>
                  <a:gd name="T31" fmla="*/ 0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43"/>
                  <a:gd name="T50" fmla="*/ 68 w 68"/>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43">
                    <a:moveTo>
                      <a:pt x="12" y="19"/>
                    </a:moveTo>
                    <a:lnTo>
                      <a:pt x="15" y="25"/>
                    </a:lnTo>
                    <a:lnTo>
                      <a:pt x="34" y="25"/>
                    </a:lnTo>
                    <a:lnTo>
                      <a:pt x="44" y="14"/>
                    </a:lnTo>
                    <a:lnTo>
                      <a:pt x="39" y="9"/>
                    </a:lnTo>
                    <a:lnTo>
                      <a:pt x="34" y="5"/>
                    </a:lnTo>
                    <a:lnTo>
                      <a:pt x="39" y="0"/>
                    </a:lnTo>
                    <a:lnTo>
                      <a:pt x="68" y="9"/>
                    </a:lnTo>
                    <a:lnTo>
                      <a:pt x="68" y="12"/>
                    </a:lnTo>
                    <a:lnTo>
                      <a:pt x="63" y="27"/>
                    </a:lnTo>
                    <a:lnTo>
                      <a:pt x="50" y="38"/>
                    </a:lnTo>
                    <a:lnTo>
                      <a:pt x="32" y="43"/>
                    </a:lnTo>
                    <a:lnTo>
                      <a:pt x="15" y="41"/>
                    </a:lnTo>
                    <a:lnTo>
                      <a:pt x="0" y="19"/>
                    </a:lnTo>
                    <a:lnTo>
                      <a:pt x="1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80" name="Freeform 371"/>
              <p:cNvSpPr>
                <a:spLocks/>
              </p:cNvSpPr>
              <p:nvPr/>
            </p:nvSpPr>
            <p:spPr bwMode="auto">
              <a:xfrm>
                <a:off x="4962" y="584"/>
                <a:ext cx="12" cy="15"/>
              </a:xfrm>
              <a:custGeom>
                <a:avLst/>
                <a:gdLst>
                  <a:gd name="T0" fmla="*/ 0 w 48"/>
                  <a:gd name="T1" fmla="*/ 0 h 46"/>
                  <a:gd name="T2" fmla="*/ 0 w 48"/>
                  <a:gd name="T3" fmla="*/ 0 h 46"/>
                  <a:gd name="T4" fmla="*/ 0 w 48"/>
                  <a:gd name="T5" fmla="*/ 0 h 46"/>
                  <a:gd name="T6" fmla="*/ 0 w 48"/>
                  <a:gd name="T7" fmla="*/ 0 h 46"/>
                  <a:gd name="T8" fmla="*/ 0 w 48"/>
                  <a:gd name="T9" fmla="*/ 0 h 46"/>
                  <a:gd name="T10" fmla="*/ 0 w 48"/>
                  <a:gd name="T11" fmla="*/ 0 h 46"/>
                  <a:gd name="T12" fmla="*/ 0 w 48"/>
                  <a:gd name="T13" fmla="*/ 0 h 46"/>
                  <a:gd name="T14" fmla="*/ 0 w 48"/>
                  <a:gd name="T15" fmla="*/ 0 h 46"/>
                  <a:gd name="T16" fmla="*/ 0 w 48"/>
                  <a:gd name="T17" fmla="*/ 0 h 46"/>
                  <a:gd name="T18" fmla="*/ 0 w 48"/>
                  <a:gd name="T19" fmla="*/ 0 h 46"/>
                  <a:gd name="T20" fmla="*/ 0 w 48"/>
                  <a:gd name="T21" fmla="*/ 0 h 46"/>
                  <a:gd name="T22" fmla="*/ 0 w 48"/>
                  <a:gd name="T23" fmla="*/ 0 h 46"/>
                  <a:gd name="T24" fmla="*/ 0 w 48"/>
                  <a:gd name="T25" fmla="*/ 0 h 46"/>
                  <a:gd name="T26" fmla="*/ 0 w 48"/>
                  <a:gd name="T27" fmla="*/ 0 h 46"/>
                  <a:gd name="T28" fmla="*/ 0 w 48"/>
                  <a:gd name="T29" fmla="*/ 0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46"/>
                  <a:gd name="T47" fmla="*/ 48 w 48"/>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46">
                    <a:moveTo>
                      <a:pt x="9" y="32"/>
                    </a:moveTo>
                    <a:lnTo>
                      <a:pt x="21" y="31"/>
                    </a:lnTo>
                    <a:lnTo>
                      <a:pt x="28" y="19"/>
                    </a:lnTo>
                    <a:lnTo>
                      <a:pt x="22" y="12"/>
                    </a:lnTo>
                    <a:lnTo>
                      <a:pt x="12" y="8"/>
                    </a:lnTo>
                    <a:lnTo>
                      <a:pt x="8" y="3"/>
                    </a:lnTo>
                    <a:lnTo>
                      <a:pt x="14" y="0"/>
                    </a:lnTo>
                    <a:lnTo>
                      <a:pt x="48" y="22"/>
                    </a:lnTo>
                    <a:lnTo>
                      <a:pt x="44" y="36"/>
                    </a:lnTo>
                    <a:lnTo>
                      <a:pt x="32" y="45"/>
                    </a:lnTo>
                    <a:lnTo>
                      <a:pt x="16" y="46"/>
                    </a:lnTo>
                    <a:lnTo>
                      <a:pt x="0" y="36"/>
                    </a:lnTo>
                    <a:lnTo>
                      <a:pt x="1" y="30"/>
                    </a:lnTo>
                    <a:lnTo>
                      <a:pt x="9"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grpSp>
        <p:grpSp>
          <p:nvGrpSpPr>
            <p:cNvPr id="14352" name="Group 384"/>
            <p:cNvGrpSpPr>
              <a:grpSpLocks/>
            </p:cNvGrpSpPr>
            <p:nvPr/>
          </p:nvGrpSpPr>
          <p:grpSpPr bwMode="auto">
            <a:xfrm>
              <a:off x="288" y="1650"/>
              <a:ext cx="2018" cy="616"/>
              <a:chOff x="288" y="1650"/>
              <a:chExt cx="2018" cy="616"/>
            </a:xfrm>
          </p:grpSpPr>
          <p:grpSp>
            <p:nvGrpSpPr>
              <p:cNvPr id="14400" name="Group 376"/>
              <p:cNvGrpSpPr>
                <a:grpSpLocks/>
              </p:cNvGrpSpPr>
              <p:nvPr/>
            </p:nvGrpSpPr>
            <p:grpSpPr bwMode="auto">
              <a:xfrm>
                <a:off x="288" y="1650"/>
                <a:ext cx="1382" cy="429"/>
                <a:chOff x="288" y="1650"/>
                <a:chExt cx="1382" cy="429"/>
              </a:xfrm>
            </p:grpSpPr>
            <p:sp>
              <p:nvSpPr>
                <p:cNvPr id="14408" name="Rectangle 373"/>
                <p:cNvSpPr>
                  <a:spLocks noChangeArrowheads="1"/>
                </p:cNvSpPr>
                <p:nvPr/>
              </p:nvSpPr>
              <p:spPr bwMode="auto">
                <a:xfrm>
                  <a:off x="288" y="1705"/>
                  <a:ext cx="1382"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solidFill>
                      <a:srgbClr val="002060"/>
                    </a:solidFill>
                    <a:latin typeface="Verdana" pitchFamily="34" charset="0"/>
                  </a:endParaRPr>
                </a:p>
              </p:txBody>
            </p:sp>
            <p:sp>
              <p:nvSpPr>
                <p:cNvPr id="14409" name="Rectangle 374"/>
                <p:cNvSpPr>
                  <a:spLocks noChangeArrowheads="1"/>
                </p:cNvSpPr>
                <p:nvPr/>
              </p:nvSpPr>
              <p:spPr bwMode="auto">
                <a:xfrm>
                  <a:off x="738" y="1738"/>
                  <a:ext cx="55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700" b="1">
                      <a:solidFill>
                        <a:srgbClr val="002060"/>
                      </a:solidFill>
                      <a:latin typeface="Verdana" pitchFamily="34" charset="0"/>
                    </a:rPr>
                    <a:t>CAMPO</a:t>
                  </a:r>
                  <a:endParaRPr lang="es-ES_tradnl" altLang="es-ES">
                    <a:solidFill>
                      <a:srgbClr val="002060"/>
                    </a:solidFill>
                    <a:latin typeface="Verdana" pitchFamily="34" charset="0"/>
                  </a:endParaRPr>
                </a:p>
              </p:txBody>
            </p:sp>
            <p:sp>
              <p:nvSpPr>
                <p:cNvPr id="14410" name="Oval 375"/>
                <p:cNvSpPr>
                  <a:spLocks noChangeArrowheads="1"/>
                </p:cNvSpPr>
                <p:nvPr/>
              </p:nvSpPr>
              <p:spPr bwMode="auto">
                <a:xfrm>
                  <a:off x="409" y="1650"/>
                  <a:ext cx="1140" cy="352"/>
                </a:xfrm>
                <a:prstGeom prst="ellipse">
                  <a:avLst/>
                </a:prstGeom>
                <a:noFill/>
                <a:ln w="52388">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s-ES" altLang="es-ES">
                    <a:solidFill>
                      <a:srgbClr val="002060"/>
                    </a:solidFill>
                    <a:latin typeface="Verdana" pitchFamily="34" charset="0"/>
                  </a:endParaRPr>
                </a:p>
              </p:txBody>
            </p:sp>
          </p:grpSp>
          <p:sp>
            <p:nvSpPr>
              <p:cNvPr id="14401" name="Rectangle 377"/>
              <p:cNvSpPr>
                <a:spLocks noChangeArrowheads="1"/>
              </p:cNvSpPr>
              <p:nvPr/>
            </p:nvSpPr>
            <p:spPr bwMode="auto">
              <a:xfrm>
                <a:off x="463" y="2002"/>
                <a:ext cx="127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solidFill>
                    <a:srgbClr val="002060"/>
                  </a:solidFill>
                  <a:latin typeface="Verdana" pitchFamily="34" charset="0"/>
                </a:endParaRPr>
              </a:p>
            </p:txBody>
          </p:sp>
          <p:sp>
            <p:nvSpPr>
              <p:cNvPr id="14402" name="Rectangle 378"/>
              <p:cNvSpPr>
                <a:spLocks noChangeArrowheads="1"/>
              </p:cNvSpPr>
              <p:nvPr/>
            </p:nvSpPr>
            <p:spPr bwMode="auto">
              <a:xfrm>
                <a:off x="529" y="2035"/>
                <a:ext cx="12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¿QUÉ PARTE DEL OBJETO</a:t>
                </a:r>
                <a:endParaRPr lang="es-ES_tradnl" altLang="es-ES">
                  <a:solidFill>
                    <a:srgbClr val="002060"/>
                  </a:solidFill>
                  <a:latin typeface="Verdana" pitchFamily="34" charset="0"/>
                </a:endParaRPr>
              </a:p>
            </p:txBody>
          </p:sp>
          <p:sp>
            <p:nvSpPr>
              <p:cNvPr id="14403" name="Rectangle 379"/>
              <p:cNvSpPr>
                <a:spLocks noChangeArrowheads="1"/>
              </p:cNvSpPr>
              <p:nvPr/>
            </p:nvSpPr>
            <p:spPr bwMode="auto">
              <a:xfrm>
                <a:off x="836" y="2145"/>
                <a:ext cx="6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INVESTIGO?</a:t>
                </a:r>
                <a:endParaRPr lang="es-ES_tradnl" altLang="es-ES">
                  <a:solidFill>
                    <a:srgbClr val="002060"/>
                  </a:solidFill>
                  <a:latin typeface="Verdana" pitchFamily="34" charset="0"/>
                </a:endParaRPr>
              </a:p>
            </p:txBody>
          </p:sp>
          <p:grpSp>
            <p:nvGrpSpPr>
              <p:cNvPr id="14404" name="Group 383"/>
              <p:cNvGrpSpPr>
                <a:grpSpLocks/>
              </p:cNvGrpSpPr>
              <p:nvPr/>
            </p:nvGrpSpPr>
            <p:grpSpPr bwMode="auto">
              <a:xfrm>
                <a:off x="1593" y="1804"/>
                <a:ext cx="713" cy="352"/>
                <a:chOff x="1593" y="1804"/>
                <a:chExt cx="713" cy="352"/>
              </a:xfrm>
            </p:grpSpPr>
            <p:sp>
              <p:nvSpPr>
                <p:cNvPr id="14405" name="Line 380"/>
                <p:cNvSpPr>
                  <a:spLocks noChangeShapeType="1"/>
                </p:cNvSpPr>
                <p:nvPr/>
              </p:nvSpPr>
              <p:spPr bwMode="auto">
                <a:xfrm flipH="1" flipV="1">
                  <a:off x="1648" y="1848"/>
                  <a:ext cx="603" cy="264"/>
                </a:xfrm>
                <a:prstGeom prst="line">
                  <a:avLst/>
                </a:prstGeom>
                <a:noFill/>
                <a:ln w="34925">
                  <a:solidFill>
                    <a:srgbClr val="3333CC"/>
                  </a:solidFill>
                  <a:round/>
                  <a:headEnd/>
                  <a:tailEnd/>
                </a:ln>
                <a:extLst>
                  <a:ext uri="{909E8E84-426E-40DD-AFC4-6F175D3DCCD1}">
                    <a14:hiddenFill xmlns:a14="http://schemas.microsoft.com/office/drawing/2010/main">
                      <a:noFill/>
                    </a14:hiddenFill>
                  </a:ext>
                </a:extLst>
              </p:spPr>
              <p:txBody>
                <a:bodyPr/>
                <a:lstStyle/>
                <a:p>
                  <a:endParaRPr lang="es-ES_tradnl"/>
                </a:p>
              </p:txBody>
            </p:sp>
            <p:sp>
              <p:nvSpPr>
                <p:cNvPr id="14406" name="Freeform 381"/>
                <p:cNvSpPr>
                  <a:spLocks/>
                </p:cNvSpPr>
                <p:nvPr/>
              </p:nvSpPr>
              <p:spPr bwMode="auto">
                <a:xfrm>
                  <a:off x="2207" y="2068"/>
                  <a:ext cx="99" cy="88"/>
                </a:xfrm>
                <a:custGeom>
                  <a:avLst/>
                  <a:gdLst>
                    <a:gd name="T0" fmla="*/ 0 w 99"/>
                    <a:gd name="T1" fmla="*/ 88 h 88"/>
                    <a:gd name="T2" fmla="*/ 99 w 99"/>
                    <a:gd name="T3" fmla="*/ 77 h 88"/>
                    <a:gd name="T4" fmla="*/ 33 w 99"/>
                    <a:gd name="T5" fmla="*/ 0 h 88"/>
                    <a:gd name="T6" fmla="*/ 0 w 99"/>
                    <a:gd name="T7" fmla="*/ 88 h 88"/>
                    <a:gd name="T8" fmla="*/ 0 60000 65536"/>
                    <a:gd name="T9" fmla="*/ 0 60000 65536"/>
                    <a:gd name="T10" fmla="*/ 0 60000 65536"/>
                    <a:gd name="T11" fmla="*/ 0 60000 65536"/>
                    <a:gd name="T12" fmla="*/ 0 w 99"/>
                    <a:gd name="T13" fmla="*/ 0 h 88"/>
                    <a:gd name="T14" fmla="*/ 99 w 99"/>
                    <a:gd name="T15" fmla="*/ 88 h 88"/>
                  </a:gdLst>
                  <a:ahLst/>
                  <a:cxnLst>
                    <a:cxn ang="T8">
                      <a:pos x="T0" y="T1"/>
                    </a:cxn>
                    <a:cxn ang="T9">
                      <a:pos x="T2" y="T3"/>
                    </a:cxn>
                    <a:cxn ang="T10">
                      <a:pos x="T4" y="T5"/>
                    </a:cxn>
                    <a:cxn ang="T11">
                      <a:pos x="T6" y="T7"/>
                    </a:cxn>
                  </a:cxnLst>
                  <a:rect l="T12" t="T13" r="T14" b="T15"/>
                  <a:pathLst>
                    <a:path w="99" h="88">
                      <a:moveTo>
                        <a:pt x="0" y="88"/>
                      </a:moveTo>
                      <a:lnTo>
                        <a:pt x="99" y="77"/>
                      </a:lnTo>
                      <a:lnTo>
                        <a:pt x="33" y="0"/>
                      </a:lnTo>
                      <a:lnTo>
                        <a:pt x="0" y="88"/>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407" name="Freeform 382"/>
                <p:cNvSpPr>
                  <a:spLocks/>
                </p:cNvSpPr>
                <p:nvPr/>
              </p:nvSpPr>
              <p:spPr bwMode="auto">
                <a:xfrm>
                  <a:off x="1593" y="1804"/>
                  <a:ext cx="99" cy="88"/>
                </a:xfrm>
                <a:custGeom>
                  <a:avLst/>
                  <a:gdLst>
                    <a:gd name="T0" fmla="*/ 99 w 99"/>
                    <a:gd name="T1" fmla="*/ 0 h 88"/>
                    <a:gd name="T2" fmla="*/ 0 w 99"/>
                    <a:gd name="T3" fmla="*/ 11 h 88"/>
                    <a:gd name="T4" fmla="*/ 66 w 99"/>
                    <a:gd name="T5" fmla="*/ 88 h 88"/>
                    <a:gd name="T6" fmla="*/ 99 w 99"/>
                    <a:gd name="T7" fmla="*/ 0 h 88"/>
                    <a:gd name="T8" fmla="*/ 0 60000 65536"/>
                    <a:gd name="T9" fmla="*/ 0 60000 65536"/>
                    <a:gd name="T10" fmla="*/ 0 60000 65536"/>
                    <a:gd name="T11" fmla="*/ 0 60000 65536"/>
                    <a:gd name="T12" fmla="*/ 0 w 99"/>
                    <a:gd name="T13" fmla="*/ 0 h 88"/>
                    <a:gd name="T14" fmla="*/ 99 w 99"/>
                    <a:gd name="T15" fmla="*/ 88 h 88"/>
                  </a:gdLst>
                  <a:ahLst/>
                  <a:cxnLst>
                    <a:cxn ang="T8">
                      <a:pos x="T0" y="T1"/>
                    </a:cxn>
                    <a:cxn ang="T9">
                      <a:pos x="T2" y="T3"/>
                    </a:cxn>
                    <a:cxn ang="T10">
                      <a:pos x="T4" y="T5"/>
                    </a:cxn>
                    <a:cxn ang="T11">
                      <a:pos x="T6" y="T7"/>
                    </a:cxn>
                  </a:cxnLst>
                  <a:rect l="T12" t="T13" r="T14" b="T15"/>
                  <a:pathLst>
                    <a:path w="99" h="88">
                      <a:moveTo>
                        <a:pt x="99" y="0"/>
                      </a:moveTo>
                      <a:lnTo>
                        <a:pt x="0" y="11"/>
                      </a:lnTo>
                      <a:lnTo>
                        <a:pt x="66" y="88"/>
                      </a:lnTo>
                      <a:lnTo>
                        <a:pt x="99"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grpSp>
        </p:grpSp>
        <p:grpSp>
          <p:nvGrpSpPr>
            <p:cNvPr id="14353" name="Group 397"/>
            <p:cNvGrpSpPr>
              <a:grpSpLocks/>
            </p:cNvGrpSpPr>
            <p:nvPr/>
          </p:nvGrpSpPr>
          <p:grpSpPr bwMode="auto">
            <a:xfrm>
              <a:off x="3590" y="2222"/>
              <a:ext cx="1946" cy="835"/>
              <a:chOff x="3590" y="2222"/>
              <a:chExt cx="1946" cy="835"/>
            </a:xfrm>
          </p:grpSpPr>
          <p:sp>
            <p:nvSpPr>
              <p:cNvPr id="14388" name="Rectangle 385"/>
              <p:cNvSpPr>
                <a:spLocks noChangeArrowheads="1"/>
              </p:cNvSpPr>
              <p:nvPr/>
            </p:nvSpPr>
            <p:spPr bwMode="auto">
              <a:xfrm>
                <a:off x="4193" y="2793"/>
                <a:ext cx="1097"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solidFill>
                    <a:srgbClr val="002060"/>
                  </a:solidFill>
                  <a:latin typeface="Verdana" pitchFamily="34" charset="0"/>
                </a:endParaRPr>
              </a:p>
            </p:txBody>
          </p:sp>
          <p:sp>
            <p:nvSpPr>
              <p:cNvPr id="14389" name="Rectangle 386"/>
              <p:cNvSpPr>
                <a:spLocks noChangeArrowheads="1"/>
              </p:cNvSpPr>
              <p:nvPr/>
            </p:nvSpPr>
            <p:spPr bwMode="auto">
              <a:xfrm>
                <a:off x="4390" y="2826"/>
                <a:ext cx="77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¿CÓMO SE VA A</a:t>
                </a:r>
                <a:endParaRPr lang="es-ES_tradnl" altLang="es-ES">
                  <a:solidFill>
                    <a:srgbClr val="002060"/>
                  </a:solidFill>
                  <a:latin typeface="Verdana" pitchFamily="34" charset="0"/>
                </a:endParaRPr>
              </a:p>
            </p:txBody>
          </p:sp>
          <p:sp>
            <p:nvSpPr>
              <p:cNvPr id="14390" name="Rectangle 387"/>
              <p:cNvSpPr>
                <a:spLocks noChangeArrowheads="1"/>
              </p:cNvSpPr>
              <p:nvPr/>
            </p:nvSpPr>
            <p:spPr bwMode="auto">
              <a:xfrm>
                <a:off x="4500" y="2936"/>
                <a:ext cx="5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100" b="1">
                    <a:solidFill>
                      <a:srgbClr val="002060"/>
                    </a:solidFill>
                    <a:latin typeface="Verdana" pitchFamily="34" charset="0"/>
                  </a:rPr>
                  <a:t>REALIZAR?</a:t>
                </a:r>
                <a:endParaRPr lang="es-ES_tradnl" altLang="es-ES">
                  <a:solidFill>
                    <a:srgbClr val="002060"/>
                  </a:solidFill>
                  <a:latin typeface="Verdana" pitchFamily="34" charset="0"/>
                </a:endParaRPr>
              </a:p>
            </p:txBody>
          </p:sp>
          <p:grpSp>
            <p:nvGrpSpPr>
              <p:cNvPr id="14391" name="Group 392"/>
              <p:cNvGrpSpPr>
                <a:grpSpLocks/>
              </p:cNvGrpSpPr>
              <p:nvPr/>
            </p:nvGrpSpPr>
            <p:grpSpPr bwMode="auto">
              <a:xfrm>
                <a:off x="4017" y="2255"/>
                <a:ext cx="1519" cy="538"/>
                <a:chOff x="4017" y="2255"/>
                <a:chExt cx="1519" cy="538"/>
              </a:xfrm>
            </p:grpSpPr>
            <p:sp>
              <p:nvSpPr>
                <p:cNvPr id="14396" name="Rectangle 388"/>
                <p:cNvSpPr>
                  <a:spLocks noChangeArrowheads="1"/>
                </p:cNvSpPr>
                <p:nvPr/>
              </p:nvSpPr>
              <p:spPr bwMode="auto">
                <a:xfrm>
                  <a:off x="4017" y="2309"/>
                  <a:ext cx="1382"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solidFill>
                      <a:srgbClr val="002060"/>
                    </a:solidFill>
                    <a:latin typeface="Verdana" pitchFamily="34" charset="0"/>
                  </a:endParaRPr>
                </a:p>
              </p:txBody>
            </p:sp>
            <p:sp>
              <p:nvSpPr>
                <p:cNvPr id="14397" name="Rectangle 389"/>
                <p:cNvSpPr>
                  <a:spLocks noChangeArrowheads="1"/>
                </p:cNvSpPr>
                <p:nvPr/>
              </p:nvSpPr>
              <p:spPr bwMode="auto">
                <a:xfrm>
                  <a:off x="4313" y="2342"/>
                  <a:ext cx="91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700" b="1">
                      <a:solidFill>
                        <a:srgbClr val="002060"/>
                      </a:solidFill>
                      <a:latin typeface="Verdana" pitchFamily="34" charset="0"/>
                    </a:rPr>
                    <a:t>MÉTODOS Y</a:t>
                  </a:r>
                  <a:endParaRPr lang="es-ES_tradnl" altLang="es-ES">
                    <a:solidFill>
                      <a:srgbClr val="002060"/>
                    </a:solidFill>
                    <a:latin typeface="Verdana" pitchFamily="34" charset="0"/>
                  </a:endParaRPr>
                </a:p>
              </p:txBody>
            </p:sp>
            <p:sp>
              <p:nvSpPr>
                <p:cNvPr id="14398" name="Rectangle 390"/>
                <p:cNvSpPr>
                  <a:spLocks noChangeArrowheads="1"/>
                </p:cNvSpPr>
                <p:nvPr/>
              </p:nvSpPr>
              <p:spPr bwMode="auto">
                <a:xfrm>
                  <a:off x="4105" y="2507"/>
                  <a:ext cx="143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s-ES_tradnl" altLang="es-ES" sz="1700" b="1">
                      <a:solidFill>
                        <a:srgbClr val="002060"/>
                      </a:solidFill>
                      <a:latin typeface="Verdana" pitchFamily="34" charset="0"/>
                    </a:rPr>
                    <a:t>PROCEDIMIENTOS</a:t>
                  </a:r>
                  <a:endParaRPr lang="es-ES_tradnl" altLang="es-ES">
                    <a:solidFill>
                      <a:srgbClr val="002060"/>
                    </a:solidFill>
                    <a:latin typeface="Verdana" pitchFamily="34" charset="0"/>
                  </a:endParaRPr>
                </a:p>
              </p:txBody>
            </p:sp>
            <p:sp>
              <p:nvSpPr>
                <p:cNvPr id="14399" name="Oval 391"/>
                <p:cNvSpPr>
                  <a:spLocks noChangeArrowheads="1"/>
                </p:cNvSpPr>
                <p:nvPr/>
              </p:nvSpPr>
              <p:spPr bwMode="auto">
                <a:xfrm>
                  <a:off x="4017" y="2255"/>
                  <a:ext cx="1416" cy="538"/>
                </a:xfrm>
                <a:prstGeom prst="ellipse">
                  <a:avLst/>
                </a:prstGeom>
                <a:noFill/>
                <a:ln w="52388">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s-ES" altLang="es-ES">
                    <a:solidFill>
                      <a:srgbClr val="002060"/>
                    </a:solidFill>
                    <a:latin typeface="Verdana" pitchFamily="34" charset="0"/>
                  </a:endParaRPr>
                </a:p>
              </p:txBody>
            </p:sp>
          </p:grpSp>
          <p:grpSp>
            <p:nvGrpSpPr>
              <p:cNvPr id="14392" name="Group 396"/>
              <p:cNvGrpSpPr>
                <a:grpSpLocks/>
              </p:cNvGrpSpPr>
              <p:nvPr/>
            </p:nvGrpSpPr>
            <p:grpSpPr bwMode="auto">
              <a:xfrm>
                <a:off x="3590" y="2222"/>
                <a:ext cx="372" cy="175"/>
                <a:chOff x="3590" y="2222"/>
                <a:chExt cx="372" cy="175"/>
              </a:xfrm>
            </p:grpSpPr>
            <p:sp>
              <p:nvSpPr>
                <p:cNvPr id="14393" name="Line 393"/>
                <p:cNvSpPr>
                  <a:spLocks noChangeShapeType="1"/>
                </p:cNvSpPr>
                <p:nvPr/>
              </p:nvSpPr>
              <p:spPr bwMode="auto">
                <a:xfrm flipH="1" flipV="1">
                  <a:off x="3644" y="2266"/>
                  <a:ext cx="264" cy="87"/>
                </a:xfrm>
                <a:prstGeom prst="line">
                  <a:avLst/>
                </a:prstGeom>
                <a:noFill/>
                <a:ln w="34925">
                  <a:solidFill>
                    <a:srgbClr val="3333CC"/>
                  </a:solidFill>
                  <a:round/>
                  <a:headEnd/>
                  <a:tailEnd/>
                </a:ln>
                <a:extLst>
                  <a:ext uri="{909E8E84-426E-40DD-AFC4-6F175D3DCCD1}">
                    <a14:hiddenFill xmlns:a14="http://schemas.microsoft.com/office/drawing/2010/main">
                      <a:noFill/>
                    </a14:hiddenFill>
                  </a:ext>
                </a:extLst>
              </p:spPr>
              <p:txBody>
                <a:bodyPr/>
                <a:lstStyle/>
                <a:p>
                  <a:endParaRPr lang="es-ES_tradnl"/>
                </a:p>
              </p:txBody>
            </p:sp>
            <p:sp>
              <p:nvSpPr>
                <p:cNvPr id="14394" name="Freeform 394"/>
                <p:cNvSpPr>
                  <a:spLocks/>
                </p:cNvSpPr>
                <p:nvPr/>
              </p:nvSpPr>
              <p:spPr bwMode="auto">
                <a:xfrm>
                  <a:off x="3864" y="2309"/>
                  <a:ext cx="98" cy="88"/>
                </a:xfrm>
                <a:custGeom>
                  <a:avLst/>
                  <a:gdLst>
                    <a:gd name="T0" fmla="*/ 0 w 98"/>
                    <a:gd name="T1" fmla="*/ 88 h 88"/>
                    <a:gd name="T2" fmla="*/ 98 w 98"/>
                    <a:gd name="T3" fmla="*/ 77 h 88"/>
                    <a:gd name="T4" fmla="*/ 33 w 98"/>
                    <a:gd name="T5" fmla="*/ 0 h 88"/>
                    <a:gd name="T6" fmla="*/ 0 w 98"/>
                    <a:gd name="T7" fmla="*/ 88 h 88"/>
                    <a:gd name="T8" fmla="*/ 0 60000 65536"/>
                    <a:gd name="T9" fmla="*/ 0 60000 65536"/>
                    <a:gd name="T10" fmla="*/ 0 60000 65536"/>
                    <a:gd name="T11" fmla="*/ 0 60000 65536"/>
                    <a:gd name="T12" fmla="*/ 0 w 98"/>
                    <a:gd name="T13" fmla="*/ 0 h 88"/>
                    <a:gd name="T14" fmla="*/ 98 w 98"/>
                    <a:gd name="T15" fmla="*/ 88 h 88"/>
                  </a:gdLst>
                  <a:ahLst/>
                  <a:cxnLst>
                    <a:cxn ang="T8">
                      <a:pos x="T0" y="T1"/>
                    </a:cxn>
                    <a:cxn ang="T9">
                      <a:pos x="T2" y="T3"/>
                    </a:cxn>
                    <a:cxn ang="T10">
                      <a:pos x="T4" y="T5"/>
                    </a:cxn>
                    <a:cxn ang="T11">
                      <a:pos x="T6" y="T7"/>
                    </a:cxn>
                  </a:cxnLst>
                  <a:rect l="T12" t="T13" r="T14" b="T15"/>
                  <a:pathLst>
                    <a:path w="98" h="88">
                      <a:moveTo>
                        <a:pt x="0" y="88"/>
                      </a:moveTo>
                      <a:lnTo>
                        <a:pt x="98" y="77"/>
                      </a:lnTo>
                      <a:lnTo>
                        <a:pt x="33" y="0"/>
                      </a:lnTo>
                      <a:lnTo>
                        <a:pt x="0" y="88"/>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395" name="Freeform 395"/>
                <p:cNvSpPr>
                  <a:spLocks/>
                </p:cNvSpPr>
                <p:nvPr/>
              </p:nvSpPr>
              <p:spPr bwMode="auto">
                <a:xfrm>
                  <a:off x="3590" y="2222"/>
                  <a:ext cx="98" cy="87"/>
                </a:xfrm>
                <a:custGeom>
                  <a:avLst/>
                  <a:gdLst>
                    <a:gd name="T0" fmla="*/ 98 w 98"/>
                    <a:gd name="T1" fmla="*/ 0 h 87"/>
                    <a:gd name="T2" fmla="*/ 0 w 98"/>
                    <a:gd name="T3" fmla="*/ 11 h 87"/>
                    <a:gd name="T4" fmla="*/ 65 w 98"/>
                    <a:gd name="T5" fmla="*/ 87 h 87"/>
                    <a:gd name="T6" fmla="*/ 98 w 98"/>
                    <a:gd name="T7" fmla="*/ 0 h 87"/>
                    <a:gd name="T8" fmla="*/ 0 60000 65536"/>
                    <a:gd name="T9" fmla="*/ 0 60000 65536"/>
                    <a:gd name="T10" fmla="*/ 0 60000 65536"/>
                    <a:gd name="T11" fmla="*/ 0 60000 65536"/>
                    <a:gd name="T12" fmla="*/ 0 w 98"/>
                    <a:gd name="T13" fmla="*/ 0 h 87"/>
                    <a:gd name="T14" fmla="*/ 98 w 98"/>
                    <a:gd name="T15" fmla="*/ 87 h 87"/>
                  </a:gdLst>
                  <a:ahLst/>
                  <a:cxnLst>
                    <a:cxn ang="T8">
                      <a:pos x="T0" y="T1"/>
                    </a:cxn>
                    <a:cxn ang="T9">
                      <a:pos x="T2" y="T3"/>
                    </a:cxn>
                    <a:cxn ang="T10">
                      <a:pos x="T4" y="T5"/>
                    </a:cxn>
                    <a:cxn ang="T11">
                      <a:pos x="T6" y="T7"/>
                    </a:cxn>
                  </a:cxnLst>
                  <a:rect l="T12" t="T13" r="T14" b="T15"/>
                  <a:pathLst>
                    <a:path w="98" h="87">
                      <a:moveTo>
                        <a:pt x="98" y="0"/>
                      </a:moveTo>
                      <a:lnTo>
                        <a:pt x="0" y="11"/>
                      </a:lnTo>
                      <a:lnTo>
                        <a:pt x="65" y="87"/>
                      </a:lnTo>
                      <a:lnTo>
                        <a:pt x="98"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grpSp>
        </p:grpSp>
        <p:grpSp>
          <p:nvGrpSpPr>
            <p:cNvPr id="14354" name="Group 431"/>
            <p:cNvGrpSpPr>
              <a:grpSpLocks/>
            </p:cNvGrpSpPr>
            <p:nvPr/>
          </p:nvGrpSpPr>
          <p:grpSpPr bwMode="auto">
            <a:xfrm>
              <a:off x="485" y="672"/>
              <a:ext cx="5038" cy="2945"/>
              <a:chOff x="485" y="672"/>
              <a:chExt cx="5038" cy="2945"/>
            </a:xfrm>
          </p:grpSpPr>
          <p:grpSp>
            <p:nvGrpSpPr>
              <p:cNvPr id="14355" name="Group 401"/>
              <p:cNvGrpSpPr>
                <a:grpSpLocks/>
              </p:cNvGrpSpPr>
              <p:nvPr/>
            </p:nvGrpSpPr>
            <p:grpSpPr bwMode="auto">
              <a:xfrm>
                <a:off x="1615" y="705"/>
                <a:ext cx="834" cy="231"/>
                <a:chOff x="1615" y="705"/>
                <a:chExt cx="834" cy="231"/>
              </a:xfrm>
            </p:grpSpPr>
            <p:sp>
              <p:nvSpPr>
                <p:cNvPr id="14385" name="Freeform 398"/>
                <p:cNvSpPr>
                  <a:spLocks/>
                </p:cNvSpPr>
                <p:nvPr/>
              </p:nvSpPr>
              <p:spPr bwMode="auto">
                <a:xfrm>
                  <a:off x="1714" y="749"/>
                  <a:ext cx="603" cy="121"/>
                </a:xfrm>
                <a:custGeom>
                  <a:avLst/>
                  <a:gdLst>
                    <a:gd name="T0" fmla="*/ 2147483646 w 55"/>
                    <a:gd name="T1" fmla="*/ 2147483646 h 11"/>
                    <a:gd name="T2" fmla="*/ 0 w 55"/>
                    <a:gd name="T3" fmla="*/ 2147483646 h 11"/>
                    <a:gd name="T4" fmla="*/ 0 60000 65536"/>
                    <a:gd name="T5" fmla="*/ 0 60000 65536"/>
                    <a:gd name="T6" fmla="*/ 0 w 55"/>
                    <a:gd name="T7" fmla="*/ 0 h 11"/>
                    <a:gd name="T8" fmla="*/ 55 w 55"/>
                    <a:gd name="T9" fmla="*/ 11 h 11"/>
                  </a:gdLst>
                  <a:ahLst/>
                  <a:cxnLst>
                    <a:cxn ang="T4">
                      <a:pos x="T0" y="T1"/>
                    </a:cxn>
                    <a:cxn ang="T5">
                      <a:pos x="T2" y="T3"/>
                    </a:cxn>
                  </a:cxnLst>
                  <a:rect l="T6" t="T7" r="T8" b="T9"/>
                  <a:pathLst>
                    <a:path w="55" h="11">
                      <a:moveTo>
                        <a:pt x="55" y="1"/>
                      </a:moveTo>
                      <a:cubicBezTo>
                        <a:pt x="34" y="0"/>
                        <a:pt x="15" y="3"/>
                        <a:pt x="0" y="11"/>
                      </a:cubicBezTo>
                    </a:path>
                  </a:pathLst>
                </a:custGeom>
                <a:noFill/>
                <a:ln w="52388">
                  <a:solidFill>
                    <a:srgbClr val="33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14386" name="Freeform 399"/>
                <p:cNvSpPr>
                  <a:spLocks/>
                </p:cNvSpPr>
                <p:nvPr/>
              </p:nvSpPr>
              <p:spPr bwMode="auto">
                <a:xfrm>
                  <a:off x="2328" y="705"/>
                  <a:ext cx="121" cy="121"/>
                </a:xfrm>
                <a:custGeom>
                  <a:avLst/>
                  <a:gdLst>
                    <a:gd name="T0" fmla="*/ 0 w 121"/>
                    <a:gd name="T1" fmla="*/ 121 h 121"/>
                    <a:gd name="T2" fmla="*/ 121 w 121"/>
                    <a:gd name="T3" fmla="*/ 66 h 121"/>
                    <a:gd name="T4" fmla="*/ 0 w 121"/>
                    <a:gd name="T5" fmla="*/ 0 h 121"/>
                    <a:gd name="T6" fmla="*/ 0 w 121"/>
                    <a:gd name="T7" fmla="*/ 121 h 121"/>
                    <a:gd name="T8" fmla="*/ 0 60000 65536"/>
                    <a:gd name="T9" fmla="*/ 0 60000 65536"/>
                    <a:gd name="T10" fmla="*/ 0 60000 65536"/>
                    <a:gd name="T11" fmla="*/ 0 60000 65536"/>
                    <a:gd name="T12" fmla="*/ 0 w 121"/>
                    <a:gd name="T13" fmla="*/ 0 h 121"/>
                    <a:gd name="T14" fmla="*/ 121 w 121"/>
                    <a:gd name="T15" fmla="*/ 121 h 121"/>
                  </a:gdLst>
                  <a:ahLst/>
                  <a:cxnLst>
                    <a:cxn ang="T8">
                      <a:pos x="T0" y="T1"/>
                    </a:cxn>
                    <a:cxn ang="T9">
                      <a:pos x="T2" y="T3"/>
                    </a:cxn>
                    <a:cxn ang="T10">
                      <a:pos x="T4" y="T5"/>
                    </a:cxn>
                    <a:cxn ang="T11">
                      <a:pos x="T6" y="T7"/>
                    </a:cxn>
                  </a:cxnLst>
                  <a:rect l="T12" t="T13" r="T14" b="T15"/>
                  <a:pathLst>
                    <a:path w="121" h="121">
                      <a:moveTo>
                        <a:pt x="0" y="121"/>
                      </a:moveTo>
                      <a:lnTo>
                        <a:pt x="121" y="66"/>
                      </a:lnTo>
                      <a:lnTo>
                        <a:pt x="0" y="0"/>
                      </a:lnTo>
                      <a:lnTo>
                        <a:pt x="0" y="121"/>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387" name="Freeform 400"/>
                <p:cNvSpPr>
                  <a:spLocks/>
                </p:cNvSpPr>
                <p:nvPr/>
              </p:nvSpPr>
              <p:spPr bwMode="auto">
                <a:xfrm>
                  <a:off x="1615" y="815"/>
                  <a:ext cx="132" cy="121"/>
                </a:xfrm>
                <a:custGeom>
                  <a:avLst/>
                  <a:gdLst>
                    <a:gd name="T0" fmla="*/ 66 w 132"/>
                    <a:gd name="T1" fmla="*/ 0 h 121"/>
                    <a:gd name="T2" fmla="*/ 0 w 132"/>
                    <a:gd name="T3" fmla="*/ 121 h 121"/>
                    <a:gd name="T4" fmla="*/ 132 w 132"/>
                    <a:gd name="T5" fmla="*/ 99 h 121"/>
                    <a:gd name="T6" fmla="*/ 66 w 132"/>
                    <a:gd name="T7" fmla="*/ 0 h 121"/>
                    <a:gd name="T8" fmla="*/ 0 60000 65536"/>
                    <a:gd name="T9" fmla="*/ 0 60000 65536"/>
                    <a:gd name="T10" fmla="*/ 0 60000 65536"/>
                    <a:gd name="T11" fmla="*/ 0 60000 65536"/>
                    <a:gd name="T12" fmla="*/ 0 w 132"/>
                    <a:gd name="T13" fmla="*/ 0 h 121"/>
                    <a:gd name="T14" fmla="*/ 132 w 132"/>
                    <a:gd name="T15" fmla="*/ 121 h 121"/>
                  </a:gdLst>
                  <a:ahLst/>
                  <a:cxnLst>
                    <a:cxn ang="T8">
                      <a:pos x="T0" y="T1"/>
                    </a:cxn>
                    <a:cxn ang="T9">
                      <a:pos x="T2" y="T3"/>
                    </a:cxn>
                    <a:cxn ang="T10">
                      <a:pos x="T4" y="T5"/>
                    </a:cxn>
                    <a:cxn ang="T11">
                      <a:pos x="T6" y="T7"/>
                    </a:cxn>
                  </a:cxnLst>
                  <a:rect l="T12" t="T13" r="T14" b="T15"/>
                  <a:pathLst>
                    <a:path w="132" h="121">
                      <a:moveTo>
                        <a:pt x="66" y="0"/>
                      </a:moveTo>
                      <a:lnTo>
                        <a:pt x="0" y="121"/>
                      </a:lnTo>
                      <a:lnTo>
                        <a:pt x="132" y="99"/>
                      </a:lnTo>
                      <a:lnTo>
                        <a:pt x="66"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grpSp>
          <p:grpSp>
            <p:nvGrpSpPr>
              <p:cNvPr id="14356" name="Group 405"/>
              <p:cNvGrpSpPr>
                <a:grpSpLocks/>
              </p:cNvGrpSpPr>
              <p:nvPr/>
            </p:nvGrpSpPr>
            <p:grpSpPr bwMode="auto">
              <a:xfrm>
                <a:off x="3392" y="672"/>
                <a:ext cx="1240" cy="582"/>
                <a:chOff x="3392" y="672"/>
                <a:chExt cx="1240" cy="582"/>
              </a:xfrm>
            </p:grpSpPr>
            <p:sp>
              <p:nvSpPr>
                <p:cNvPr id="14382" name="Freeform 402"/>
                <p:cNvSpPr>
                  <a:spLocks/>
                </p:cNvSpPr>
                <p:nvPr/>
              </p:nvSpPr>
              <p:spPr bwMode="auto">
                <a:xfrm>
                  <a:off x="3458" y="672"/>
                  <a:ext cx="1086" cy="494"/>
                </a:xfrm>
                <a:custGeom>
                  <a:avLst/>
                  <a:gdLst>
                    <a:gd name="T0" fmla="*/ 2147483646 w 99"/>
                    <a:gd name="T1" fmla="*/ 2147483646 h 45"/>
                    <a:gd name="T2" fmla="*/ 2147483646 w 99"/>
                    <a:gd name="T3" fmla="*/ 2147483646 h 45"/>
                    <a:gd name="T4" fmla="*/ 0 w 99"/>
                    <a:gd name="T5" fmla="*/ 2147483646 h 45"/>
                    <a:gd name="T6" fmla="*/ 0 60000 65536"/>
                    <a:gd name="T7" fmla="*/ 0 60000 65536"/>
                    <a:gd name="T8" fmla="*/ 0 60000 65536"/>
                    <a:gd name="T9" fmla="*/ 0 w 99"/>
                    <a:gd name="T10" fmla="*/ 0 h 45"/>
                    <a:gd name="T11" fmla="*/ 99 w 99"/>
                    <a:gd name="T12" fmla="*/ 45 h 45"/>
                  </a:gdLst>
                  <a:ahLst/>
                  <a:cxnLst>
                    <a:cxn ang="T6">
                      <a:pos x="T0" y="T1"/>
                    </a:cxn>
                    <a:cxn ang="T7">
                      <a:pos x="T2" y="T3"/>
                    </a:cxn>
                    <a:cxn ang="T8">
                      <a:pos x="T4" y="T5"/>
                    </a:cxn>
                  </a:cxnLst>
                  <a:rect l="T9" t="T10" r="T11" b="T12"/>
                  <a:pathLst>
                    <a:path w="99" h="45">
                      <a:moveTo>
                        <a:pt x="99" y="45"/>
                      </a:moveTo>
                      <a:cubicBezTo>
                        <a:pt x="64" y="13"/>
                        <a:pt x="23" y="0"/>
                        <a:pt x="2" y="16"/>
                      </a:cubicBezTo>
                      <a:cubicBezTo>
                        <a:pt x="0" y="18"/>
                        <a:pt x="0" y="18"/>
                        <a:pt x="0" y="18"/>
                      </a:cubicBezTo>
                    </a:path>
                  </a:pathLst>
                </a:custGeom>
                <a:noFill/>
                <a:ln w="52388">
                  <a:solidFill>
                    <a:srgbClr val="33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14383" name="Freeform 403"/>
                <p:cNvSpPr>
                  <a:spLocks/>
                </p:cNvSpPr>
                <p:nvPr/>
              </p:nvSpPr>
              <p:spPr bwMode="auto">
                <a:xfrm>
                  <a:off x="4500" y="1133"/>
                  <a:ext cx="132" cy="121"/>
                </a:xfrm>
                <a:custGeom>
                  <a:avLst/>
                  <a:gdLst>
                    <a:gd name="T0" fmla="*/ 0 w 132"/>
                    <a:gd name="T1" fmla="*/ 77 h 121"/>
                    <a:gd name="T2" fmla="*/ 132 w 132"/>
                    <a:gd name="T3" fmla="*/ 121 h 121"/>
                    <a:gd name="T4" fmla="*/ 88 w 132"/>
                    <a:gd name="T5" fmla="*/ 0 h 121"/>
                    <a:gd name="T6" fmla="*/ 0 w 132"/>
                    <a:gd name="T7" fmla="*/ 77 h 121"/>
                    <a:gd name="T8" fmla="*/ 0 60000 65536"/>
                    <a:gd name="T9" fmla="*/ 0 60000 65536"/>
                    <a:gd name="T10" fmla="*/ 0 60000 65536"/>
                    <a:gd name="T11" fmla="*/ 0 60000 65536"/>
                    <a:gd name="T12" fmla="*/ 0 w 132"/>
                    <a:gd name="T13" fmla="*/ 0 h 121"/>
                    <a:gd name="T14" fmla="*/ 132 w 132"/>
                    <a:gd name="T15" fmla="*/ 121 h 121"/>
                  </a:gdLst>
                  <a:ahLst/>
                  <a:cxnLst>
                    <a:cxn ang="T8">
                      <a:pos x="T0" y="T1"/>
                    </a:cxn>
                    <a:cxn ang="T9">
                      <a:pos x="T2" y="T3"/>
                    </a:cxn>
                    <a:cxn ang="T10">
                      <a:pos x="T4" y="T5"/>
                    </a:cxn>
                    <a:cxn ang="T11">
                      <a:pos x="T6" y="T7"/>
                    </a:cxn>
                  </a:cxnLst>
                  <a:rect l="T12" t="T13" r="T14" b="T15"/>
                  <a:pathLst>
                    <a:path w="132" h="121">
                      <a:moveTo>
                        <a:pt x="0" y="77"/>
                      </a:moveTo>
                      <a:lnTo>
                        <a:pt x="132" y="121"/>
                      </a:lnTo>
                      <a:lnTo>
                        <a:pt x="88" y="0"/>
                      </a:lnTo>
                      <a:lnTo>
                        <a:pt x="0" y="77"/>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384" name="Freeform 404"/>
                <p:cNvSpPr>
                  <a:spLocks/>
                </p:cNvSpPr>
                <p:nvPr/>
              </p:nvSpPr>
              <p:spPr bwMode="auto">
                <a:xfrm>
                  <a:off x="3392" y="804"/>
                  <a:ext cx="121" cy="132"/>
                </a:xfrm>
                <a:custGeom>
                  <a:avLst/>
                  <a:gdLst>
                    <a:gd name="T0" fmla="*/ 44 w 121"/>
                    <a:gd name="T1" fmla="*/ 0 h 132"/>
                    <a:gd name="T2" fmla="*/ 0 w 121"/>
                    <a:gd name="T3" fmla="*/ 132 h 132"/>
                    <a:gd name="T4" fmla="*/ 121 w 121"/>
                    <a:gd name="T5" fmla="*/ 88 h 132"/>
                    <a:gd name="T6" fmla="*/ 44 w 121"/>
                    <a:gd name="T7" fmla="*/ 0 h 132"/>
                    <a:gd name="T8" fmla="*/ 0 60000 65536"/>
                    <a:gd name="T9" fmla="*/ 0 60000 65536"/>
                    <a:gd name="T10" fmla="*/ 0 60000 65536"/>
                    <a:gd name="T11" fmla="*/ 0 60000 65536"/>
                    <a:gd name="T12" fmla="*/ 0 w 121"/>
                    <a:gd name="T13" fmla="*/ 0 h 132"/>
                    <a:gd name="T14" fmla="*/ 121 w 121"/>
                    <a:gd name="T15" fmla="*/ 132 h 132"/>
                  </a:gdLst>
                  <a:ahLst/>
                  <a:cxnLst>
                    <a:cxn ang="T8">
                      <a:pos x="T0" y="T1"/>
                    </a:cxn>
                    <a:cxn ang="T9">
                      <a:pos x="T2" y="T3"/>
                    </a:cxn>
                    <a:cxn ang="T10">
                      <a:pos x="T4" y="T5"/>
                    </a:cxn>
                    <a:cxn ang="T11">
                      <a:pos x="T6" y="T7"/>
                    </a:cxn>
                  </a:cxnLst>
                  <a:rect l="T12" t="T13" r="T14" b="T15"/>
                  <a:pathLst>
                    <a:path w="121" h="132">
                      <a:moveTo>
                        <a:pt x="44" y="0"/>
                      </a:moveTo>
                      <a:lnTo>
                        <a:pt x="0" y="132"/>
                      </a:lnTo>
                      <a:lnTo>
                        <a:pt x="121" y="88"/>
                      </a:lnTo>
                      <a:lnTo>
                        <a:pt x="44"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grpSp>
          <p:grpSp>
            <p:nvGrpSpPr>
              <p:cNvPr id="14357" name="Group 409"/>
              <p:cNvGrpSpPr>
                <a:grpSpLocks/>
              </p:cNvGrpSpPr>
              <p:nvPr/>
            </p:nvGrpSpPr>
            <p:grpSpPr bwMode="auto">
              <a:xfrm>
                <a:off x="4893" y="1649"/>
                <a:ext cx="630" cy="816"/>
                <a:chOff x="4893" y="1649"/>
                <a:chExt cx="630" cy="816"/>
              </a:xfrm>
            </p:grpSpPr>
            <p:sp>
              <p:nvSpPr>
                <p:cNvPr id="14379" name="Freeform 406"/>
                <p:cNvSpPr>
                  <a:spLocks/>
                </p:cNvSpPr>
                <p:nvPr/>
              </p:nvSpPr>
              <p:spPr bwMode="auto">
                <a:xfrm rot="-542483">
                  <a:off x="5048" y="1672"/>
                  <a:ext cx="351" cy="736"/>
                </a:xfrm>
                <a:custGeom>
                  <a:avLst/>
                  <a:gdLst>
                    <a:gd name="T0" fmla="*/ 2147483646 w 32"/>
                    <a:gd name="T1" fmla="*/ 2147483646 h 67"/>
                    <a:gd name="T2" fmla="*/ 2147483646 w 32"/>
                    <a:gd name="T3" fmla="*/ 2147483646 h 67"/>
                    <a:gd name="T4" fmla="*/ 0 w 32"/>
                    <a:gd name="T5" fmla="*/ 0 h 67"/>
                    <a:gd name="T6" fmla="*/ 0 60000 65536"/>
                    <a:gd name="T7" fmla="*/ 0 60000 65536"/>
                    <a:gd name="T8" fmla="*/ 0 60000 65536"/>
                    <a:gd name="T9" fmla="*/ 0 w 32"/>
                    <a:gd name="T10" fmla="*/ 0 h 67"/>
                    <a:gd name="T11" fmla="*/ 32 w 32"/>
                    <a:gd name="T12" fmla="*/ 67 h 67"/>
                  </a:gdLst>
                  <a:ahLst/>
                  <a:cxnLst>
                    <a:cxn ang="T6">
                      <a:pos x="T0" y="T1"/>
                    </a:cxn>
                    <a:cxn ang="T7">
                      <a:pos x="T2" y="T3"/>
                    </a:cxn>
                    <a:cxn ang="T8">
                      <a:pos x="T4" y="T5"/>
                    </a:cxn>
                  </a:cxnLst>
                  <a:rect l="T9" t="T10" r="T11" b="T12"/>
                  <a:pathLst>
                    <a:path w="32" h="67">
                      <a:moveTo>
                        <a:pt x="32" y="67"/>
                      </a:moveTo>
                      <a:cubicBezTo>
                        <a:pt x="32" y="67"/>
                        <a:pt x="32" y="67"/>
                        <a:pt x="32" y="64"/>
                      </a:cubicBezTo>
                      <a:cubicBezTo>
                        <a:pt x="32" y="36"/>
                        <a:pt x="20" y="11"/>
                        <a:pt x="0" y="0"/>
                      </a:cubicBezTo>
                    </a:path>
                  </a:pathLst>
                </a:custGeom>
                <a:noFill/>
                <a:ln w="52388">
                  <a:solidFill>
                    <a:srgbClr val="33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14380" name="Freeform 407"/>
                <p:cNvSpPr>
                  <a:spLocks/>
                </p:cNvSpPr>
                <p:nvPr/>
              </p:nvSpPr>
              <p:spPr bwMode="auto">
                <a:xfrm>
                  <a:off x="5403" y="2344"/>
                  <a:ext cx="120" cy="121"/>
                </a:xfrm>
                <a:custGeom>
                  <a:avLst/>
                  <a:gdLst>
                    <a:gd name="T0" fmla="*/ 0 w 120"/>
                    <a:gd name="T1" fmla="*/ 0 h 121"/>
                    <a:gd name="T2" fmla="*/ 54 w 120"/>
                    <a:gd name="T3" fmla="*/ 121 h 121"/>
                    <a:gd name="T4" fmla="*/ 120 w 120"/>
                    <a:gd name="T5" fmla="*/ 0 h 121"/>
                    <a:gd name="T6" fmla="*/ 0 w 120"/>
                    <a:gd name="T7" fmla="*/ 0 h 121"/>
                    <a:gd name="T8" fmla="*/ 0 60000 65536"/>
                    <a:gd name="T9" fmla="*/ 0 60000 65536"/>
                    <a:gd name="T10" fmla="*/ 0 60000 65536"/>
                    <a:gd name="T11" fmla="*/ 0 60000 65536"/>
                    <a:gd name="T12" fmla="*/ 0 w 120"/>
                    <a:gd name="T13" fmla="*/ 0 h 121"/>
                    <a:gd name="T14" fmla="*/ 120 w 120"/>
                    <a:gd name="T15" fmla="*/ 121 h 121"/>
                  </a:gdLst>
                  <a:ahLst/>
                  <a:cxnLst>
                    <a:cxn ang="T8">
                      <a:pos x="T0" y="T1"/>
                    </a:cxn>
                    <a:cxn ang="T9">
                      <a:pos x="T2" y="T3"/>
                    </a:cxn>
                    <a:cxn ang="T10">
                      <a:pos x="T4" y="T5"/>
                    </a:cxn>
                    <a:cxn ang="T11">
                      <a:pos x="T6" y="T7"/>
                    </a:cxn>
                  </a:cxnLst>
                  <a:rect l="T12" t="T13" r="T14" b="T15"/>
                  <a:pathLst>
                    <a:path w="120" h="121">
                      <a:moveTo>
                        <a:pt x="0" y="0"/>
                      </a:moveTo>
                      <a:lnTo>
                        <a:pt x="54" y="121"/>
                      </a:lnTo>
                      <a:lnTo>
                        <a:pt x="120" y="0"/>
                      </a:lnTo>
                      <a:lnTo>
                        <a:pt x="0"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381" name="Freeform 408"/>
                <p:cNvSpPr>
                  <a:spLocks/>
                </p:cNvSpPr>
                <p:nvPr/>
              </p:nvSpPr>
              <p:spPr bwMode="auto">
                <a:xfrm>
                  <a:off x="4893" y="1649"/>
                  <a:ext cx="131" cy="110"/>
                </a:xfrm>
                <a:custGeom>
                  <a:avLst/>
                  <a:gdLst>
                    <a:gd name="T0" fmla="*/ 131 w 131"/>
                    <a:gd name="T1" fmla="*/ 0 h 110"/>
                    <a:gd name="T2" fmla="*/ 0 w 131"/>
                    <a:gd name="T3" fmla="*/ 11 h 110"/>
                    <a:gd name="T4" fmla="*/ 87 w 131"/>
                    <a:gd name="T5" fmla="*/ 110 h 110"/>
                    <a:gd name="T6" fmla="*/ 131 w 131"/>
                    <a:gd name="T7" fmla="*/ 0 h 110"/>
                    <a:gd name="T8" fmla="*/ 0 60000 65536"/>
                    <a:gd name="T9" fmla="*/ 0 60000 65536"/>
                    <a:gd name="T10" fmla="*/ 0 60000 65536"/>
                    <a:gd name="T11" fmla="*/ 0 60000 65536"/>
                    <a:gd name="T12" fmla="*/ 0 w 131"/>
                    <a:gd name="T13" fmla="*/ 0 h 110"/>
                    <a:gd name="T14" fmla="*/ 131 w 131"/>
                    <a:gd name="T15" fmla="*/ 110 h 110"/>
                  </a:gdLst>
                  <a:ahLst/>
                  <a:cxnLst>
                    <a:cxn ang="T8">
                      <a:pos x="T0" y="T1"/>
                    </a:cxn>
                    <a:cxn ang="T9">
                      <a:pos x="T2" y="T3"/>
                    </a:cxn>
                    <a:cxn ang="T10">
                      <a:pos x="T4" y="T5"/>
                    </a:cxn>
                    <a:cxn ang="T11">
                      <a:pos x="T6" y="T7"/>
                    </a:cxn>
                  </a:cxnLst>
                  <a:rect l="T12" t="T13" r="T14" b="T15"/>
                  <a:pathLst>
                    <a:path w="131" h="110">
                      <a:moveTo>
                        <a:pt x="131" y="0"/>
                      </a:moveTo>
                      <a:lnTo>
                        <a:pt x="0" y="11"/>
                      </a:lnTo>
                      <a:lnTo>
                        <a:pt x="87" y="110"/>
                      </a:lnTo>
                      <a:lnTo>
                        <a:pt x="131"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grpSp>
          <p:grpSp>
            <p:nvGrpSpPr>
              <p:cNvPr id="14358" name="Group 413"/>
              <p:cNvGrpSpPr>
                <a:grpSpLocks/>
              </p:cNvGrpSpPr>
              <p:nvPr/>
            </p:nvGrpSpPr>
            <p:grpSpPr bwMode="auto">
              <a:xfrm>
                <a:off x="2690" y="3475"/>
                <a:ext cx="538" cy="142"/>
                <a:chOff x="2690" y="3475"/>
                <a:chExt cx="538" cy="142"/>
              </a:xfrm>
            </p:grpSpPr>
            <p:sp>
              <p:nvSpPr>
                <p:cNvPr id="14376" name="Freeform 410"/>
                <p:cNvSpPr>
                  <a:spLocks/>
                </p:cNvSpPr>
                <p:nvPr/>
              </p:nvSpPr>
              <p:spPr bwMode="auto">
                <a:xfrm>
                  <a:off x="2778" y="3530"/>
                  <a:ext cx="329" cy="33"/>
                </a:xfrm>
                <a:custGeom>
                  <a:avLst/>
                  <a:gdLst>
                    <a:gd name="T0" fmla="*/ 0 w 30"/>
                    <a:gd name="T1" fmla="*/ 2147483646 h 3"/>
                    <a:gd name="T2" fmla="*/ 2147483646 w 30"/>
                    <a:gd name="T3" fmla="*/ 0 h 3"/>
                    <a:gd name="T4" fmla="*/ 2147483646 w 30"/>
                    <a:gd name="T5" fmla="*/ 2147483646 h 3"/>
                    <a:gd name="T6" fmla="*/ 0 60000 65536"/>
                    <a:gd name="T7" fmla="*/ 0 60000 65536"/>
                    <a:gd name="T8" fmla="*/ 0 60000 65536"/>
                    <a:gd name="T9" fmla="*/ 0 w 30"/>
                    <a:gd name="T10" fmla="*/ 0 h 3"/>
                    <a:gd name="T11" fmla="*/ 30 w 30"/>
                    <a:gd name="T12" fmla="*/ 3 h 3"/>
                  </a:gdLst>
                  <a:ahLst/>
                  <a:cxnLst>
                    <a:cxn ang="T6">
                      <a:pos x="T0" y="T1"/>
                    </a:cxn>
                    <a:cxn ang="T7">
                      <a:pos x="T2" y="T3"/>
                    </a:cxn>
                    <a:cxn ang="T8">
                      <a:pos x="T4" y="T5"/>
                    </a:cxn>
                  </a:cxnLst>
                  <a:rect l="T9" t="T10" r="T11" b="T12"/>
                  <a:pathLst>
                    <a:path w="30" h="3">
                      <a:moveTo>
                        <a:pt x="0" y="1"/>
                      </a:moveTo>
                      <a:cubicBezTo>
                        <a:pt x="0" y="1"/>
                        <a:pt x="0" y="1"/>
                        <a:pt x="1" y="0"/>
                      </a:cubicBezTo>
                      <a:cubicBezTo>
                        <a:pt x="12" y="2"/>
                        <a:pt x="22" y="3"/>
                        <a:pt x="30" y="2"/>
                      </a:cubicBezTo>
                    </a:path>
                  </a:pathLst>
                </a:custGeom>
                <a:noFill/>
                <a:ln w="52388">
                  <a:solidFill>
                    <a:srgbClr val="33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14377" name="Freeform 411"/>
                <p:cNvSpPr>
                  <a:spLocks/>
                </p:cNvSpPr>
                <p:nvPr/>
              </p:nvSpPr>
              <p:spPr bwMode="auto">
                <a:xfrm>
                  <a:off x="2690" y="3475"/>
                  <a:ext cx="132" cy="121"/>
                </a:xfrm>
                <a:custGeom>
                  <a:avLst/>
                  <a:gdLst>
                    <a:gd name="T0" fmla="*/ 132 w 132"/>
                    <a:gd name="T1" fmla="*/ 0 h 121"/>
                    <a:gd name="T2" fmla="*/ 0 w 132"/>
                    <a:gd name="T3" fmla="*/ 33 h 121"/>
                    <a:gd name="T4" fmla="*/ 99 w 132"/>
                    <a:gd name="T5" fmla="*/ 121 h 121"/>
                    <a:gd name="T6" fmla="*/ 132 w 132"/>
                    <a:gd name="T7" fmla="*/ 0 h 121"/>
                    <a:gd name="T8" fmla="*/ 0 60000 65536"/>
                    <a:gd name="T9" fmla="*/ 0 60000 65536"/>
                    <a:gd name="T10" fmla="*/ 0 60000 65536"/>
                    <a:gd name="T11" fmla="*/ 0 60000 65536"/>
                    <a:gd name="T12" fmla="*/ 0 w 132"/>
                    <a:gd name="T13" fmla="*/ 0 h 121"/>
                    <a:gd name="T14" fmla="*/ 132 w 132"/>
                    <a:gd name="T15" fmla="*/ 121 h 121"/>
                  </a:gdLst>
                  <a:ahLst/>
                  <a:cxnLst>
                    <a:cxn ang="T8">
                      <a:pos x="T0" y="T1"/>
                    </a:cxn>
                    <a:cxn ang="T9">
                      <a:pos x="T2" y="T3"/>
                    </a:cxn>
                    <a:cxn ang="T10">
                      <a:pos x="T4" y="T5"/>
                    </a:cxn>
                    <a:cxn ang="T11">
                      <a:pos x="T6" y="T7"/>
                    </a:cxn>
                  </a:cxnLst>
                  <a:rect l="T12" t="T13" r="T14" b="T15"/>
                  <a:pathLst>
                    <a:path w="132" h="121">
                      <a:moveTo>
                        <a:pt x="132" y="0"/>
                      </a:moveTo>
                      <a:lnTo>
                        <a:pt x="0" y="33"/>
                      </a:lnTo>
                      <a:lnTo>
                        <a:pt x="99" y="121"/>
                      </a:lnTo>
                      <a:lnTo>
                        <a:pt x="132"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378" name="Freeform 412"/>
                <p:cNvSpPr>
                  <a:spLocks/>
                </p:cNvSpPr>
                <p:nvPr/>
              </p:nvSpPr>
              <p:spPr bwMode="auto">
                <a:xfrm>
                  <a:off x="3096" y="3508"/>
                  <a:ext cx="132" cy="109"/>
                </a:xfrm>
                <a:custGeom>
                  <a:avLst/>
                  <a:gdLst>
                    <a:gd name="T0" fmla="*/ 44 w 132"/>
                    <a:gd name="T1" fmla="*/ 109 h 109"/>
                    <a:gd name="T2" fmla="*/ 132 w 132"/>
                    <a:gd name="T3" fmla="*/ 11 h 109"/>
                    <a:gd name="T4" fmla="*/ 0 w 132"/>
                    <a:gd name="T5" fmla="*/ 0 h 109"/>
                    <a:gd name="T6" fmla="*/ 44 w 132"/>
                    <a:gd name="T7" fmla="*/ 109 h 109"/>
                    <a:gd name="T8" fmla="*/ 0 60000 65536"/>
                    <a:gd name="T9" fmla="*/ 0 60000 65536"/>
                    <a:gd name="T10" fmla="*/ 0 60000 65536"/>
                    <a:gd name="T11" fmla="*/ 0 60000 65536"/>
                    <a:gd name="T12" fmla="*/ 0 w 132"/>
                    <a:gd name="T13" fmla="*/ 0 h 109"/>
                    <a:gd name="T14" fmla="*/ 132 w 132"/>
                    <a:gd name="T15" fmla="*/ 109 h 109"/>
                  </a:gdLst>
                  <a:ahLst/>
                  <a:cxnLst>
                    <a:cxn ang="T8">
                      <a:pos x="T0" y="T1"/>
                    </a:cxn>
                    <a:cxn ang="T9">
                      <a:pos x="T2" y="T3"/>
                    </a:cxn>
                    <a:cxn ang="T10">
                      <a:pos x="T4" y="T5"/>
                    </a:cxn>
                    <a:cxn ang="T11">
                      <a:pos x="T6" y="T7"/>
                    </a:cxn>
                  </a:cxnLst>
                  <a:rect l="T12" t="T13" r="T14" b="T15"/>
                  <a:pathLst>
                    <a:path w="132" h="109">
                      <a:moveTo>
                        <a:pt x="44" y="109"/>
                      </a:moveTo>
                      <a:lnTo>
                        <a:pt x="132" y="11"/>
                      </a:lnTo>
                      <a:lnTo>
                        <a:pt x="0" y="0"/>
                      </a:lnTo>
                      <a:lnTo>
                        <a:pt x="44" y="109"/>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grpSp>
          <p:grpSp>
            <p:nvGrpSpPr>
              <p:cNvPr id="14359" name="Group 417"/>
              <p:cNvGrpSpPr>
                <a:grpSpLocks/>
              </p:cNvGrpSpPr>
              <p:nvPr/>
            </p:nvGrpSpPr>
            <p:grpSpPr bwMode="auto">
              <a:xfrm>
                <a:off x="4489" y="2925"/>
                <a:ext cx="812" cy="616"/>
                <a:chOff x="4489" y="2925"/>
                <a:chExt cx="812" cy="616"/>
              </a:xfrm>
            </p:grpSpPr>
            <p:sp>
              <p:nvSpPr>
                <p:cNvPr id="14373" name="Freeform 414"/>
                <p:cNvSpPr>
                  <a:spLocks/>
                </p:cNvSpPr>
                <p:nvPr/>
              </p:nvSpPr>
              <p:spPr bwMode="auto">
                <a:xfrm>
                  <a:off x="4588" y="3046"/>
                  <a:ext cx="647" cy="440"/>
                </a:xfrm>
                <a:custGeom>
                  <a:avLst/>
                  <a:gdLst>
                    <a:gd name="T0" fmla="*/ 0 w 59"/>
                    <a:gd name="T1" fmla="*/ 2147483646 h 40"/>
                    <a:gd name="T2" fmla="*/ 2147483646 w 59"/>
                    <a:gd name="T3" fmla="*/ 2147483646 h 40"/>
                    <a:gd name="T4" fmla="*/ 2147483646 w 59"/>
                    <a:gd name="T5" fmla="*/ 0 h 40"/>
                    <a:gd name="T6" fmla="*/ 0 60000 65536"/>
                    <a:gd name="T7" fmla="*/ 0 60000 65536"/>
                    <a:gd name="T8" fmla="*/ 0 60000 65536"/>
                    <a:gd name="T9" fmla="*/ 0 w 59"/>
                    <a:gd name="T10" fmla="*/ 0 h 40"/>
                    <a:gd name="T11" fmla="*/ 59 w 59"/>
                    <a:gd name="T12" fmla="*/ 40 h 40"/>
                  </a:gdLst>
                  <a:ahLst/>
                  <a:cxnLst>
                    <a:cxn ang="T6">
                      <a:pos x="T0" y="T1"/>
                    </a:cxn>
                    <a:cxn ang="T7">
                      <a:pos x="T2" y="T3"/>
                    </a:cxn>
                    <a:cxn ang="T8">
                      <a:pos x="T4" y="T5"/>
                    </a:cxn>
                  </a:cxnLst>
                  <a:rect l="T9" t="T10" r="T11" b="T12"/>
                  <a:pathLst>
                    <a:path w="59" h="40">
                      <a:moveTo>
                        <a:pt x="0" y="40"/>
                      </a:moveTo>
                      <a:cubicBezTo>
                        <a:pt x="0" y="40"/>
                        <a:pt x="0" y="40"/>
                        <a:pt x="2" y="39"/>
                      </a:cubicBezTo>
                      <a:cubicBezTo>
                        <a:pt x="28" y="35"/>
                        <a:pt x="50" y="20"/>
                        <a:pt x="59" y="0"/>
                      </a:cubicBezTo>
                    </a:path>
                  </a:pathLst>
                </a:custGeom>
                <a:noFill/>
                <a:ln w="52388">
                  <a:solidFill>
                    <a:srgbClr val="33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14374" name="Freeform 415"/>
                <p:cNvSpPr>
                  <a:spLocks/>
                </p:cNvSpPr>
                <p:nvPr/>
              </p:nvSpPr>
              <p:spPr bwMode="auto">
                <a:xfrm>
                  <a:off x="4489" y="3420"/>
                  <a:ext cx="121" cy="121"/>
                </a:xfrm>
                <a:custGeom>
                  <a:avLst/>
                  <a:gdLst>
                    <a:gd name="T0" fmla="*/ 121 w 121"/>
                    <a:gd name="T1" fmla="*/ 0 h 121"/>
                    <a:gd name="T2" fmla="*/ 0 w 121"/>
                    <a:gd name="T3" fmla="*/ 66 h 121"/>
                    <a:gd name="T4" fmla="*/ 121 w 121"/>
                    <a:gd name="T5" fmla="*/ 121 h 121"/>
                    <a:gd name="T6" fmla="*/ 121 w 121"/>
                    <a:gd name="T7" fmla="*/ 0 h 121"/>
                    <a:gd name="T8" fmla="*/ 0 60000 65536"/>
                    <a:gd name="T9" fmla="*/ 0 60000 65536"/>
                    <a:gd name="T10" fmla="*/ 0 60000 65536"/>
                    <a:gd name="T11" fmla="*/ 0 60000 65536"/>
                    <a:gd name="T12" fmla="*/ 0 w 121"/>
                    <a:gd name="T13" fmla="*/ 0 h 121"/>
                    <a:gd name="T14" fmla="*/ 121 w 121"/>
                    <a:gd name="T15" fmla="*/ 121 h 121"/>
                  </a:gdLst>
                  <a:ahLst/>
                  <a:cxnLst>
                    <a:cxn ang="T8">
                      <a:pos x="T0" y="T1"/>
                    </a:cxn>
                    <a:cxn ang="T9">
                      <a:pos x="T2" y="T3"/>
                    </a:cxn>
                    <a:cxn ang="T10">
                      <a:pos x="T4" y="T5"/>
                    </a:cxn>
                    <a:cxn ang="T11">
                      <a:pos x="T6" y="T7"/>
                    </a:cxn>
                  </a:cxnLst>
                  <a:rect l="T12" t="T13" r="T14" b="T15"/>
                  <a:pathLst>
                    <a:path w="121" h="121">
                      <a:moveTo>
                        <a:pt x="121" y="0"/>
                      </a:moveTo>
                      <a:lnTo>
                        <a:pt x="0" y="66"/>
                      </a:lnTo>
                      <a:lnTo>
                        <a:pt x="121" y="121"/>
                      </a:lnTo>
                      <a:lnTo>
                        <a:pt x="121"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375" name="Freeform 416"/>
                <p:cNvSpPr>
                  <a:spLocks/>
                </p:cNvSpPr>
                <p:nvPr/>
              </p:nvSpPr>
              <p:spPr bwMode="auto">
                <a:xfrm>
                  <a:off x="5191" y="2925"/>
                  <a:ext cx="110" cy="132"/>
                </a:xfrm>
                <a:custGeom>
                  <a:avLst/>
                  <a:gdLst>
                    <a:gd name="T0" fmla="*/ 110 w 110"/>
                    <a:gd name="T1" fmla="*/ 132 h 132"/>
                    <a:gd name="T2" fmla="*/ 88 w 110"/>
                    <a:gd name="T3" fmla="*/ 0 h 132"/>
                    <a:gd name="T4" fmla="*/ 0 w 110"/>
                    <a:gd name="T5" fmla="*/ 99 h 132"/>
                    <a:gd name="T6" fmla="*/ 110 w 110"/>
                    <a:gd name="T7" fmla="*/ 132 h 132"/>
                    <a:gd name="T8" fmla="*/ 0 60000 65536"/>
                    <a:gd name="T9" fmla="*/ 0 60000 65536"/>
                    <a:gd name="T10" fmla="*/ 0 60000 65536"/>
                    <a:gd name="T11" fmla="*/ 0 60000 65536"/>
                    <a:gd name="T12" fmla="*/ 0 w 110"/>
                    <a:gd name="T13" fmla="*/ 0 h 132"/>
                    <a:gd name="T14" fmla="*/ 110 w 110"/>
                    <a:gd name="T15" fmla="*/ 132 h 132"/>
                  </a:gdLst>
                  <a:ahLst/>
                  <a:cxnLst>
                    <a:cxn ang="T8">
                      <a:pos x="T0" y="T1"/>
                    </a:cxn>
                    <a:cxn ang="T9">
                      <a:pos x="T2" y="T3"/>
                    </a:cxn>
                    <a:cxn ang="T10">
                      <a:pos x="T4" y="T5"/>
                    </a:cxn>
                    <a:cxn ang="T11">
                      <a:pos x="T6" y="T7"/>
                    </a:cxn>
                  </a:cxnLst>
                  <a:rect l="T12" t="T13" r="T14" b="T15"/>
                  <a:pathLst>
                    <a:path w="110" h="132">
                      <a:moveTo>
                        <a:pt x="110" y="132"/>
                      </a:moveTo>
                      <a:lnTo>
                        <a:pt x="88" y="0"/>
                      </a:lnTo>
                      <a:lnTo>
                        <a:pt x="0" y="99"/>
                      </a:lnTo>
                      <a:lnTo>
                        <a:pt x="110" y="132"/>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grpSp>
          <p:grpSp>
            <p:nvGrpSpPr>
              <p:cNvPr id="14360" name="Group 430"/>
              <p:cNvGrpSpPr>
                <a:grpSpLocks/>
              </p:cNvGrpSpPr>
              <p:nvPr/>
            </p:nvGrpSpPr>
            <p:grpSpPr bwMode="auto">
              <a:xfrm>
                <a:off x="485" y="1408"/>
                <a:ext cx="1415" cy="1671"/>
                <a:chOff x="485" y="1408"/>
                <a:chExt cx="1415" cy="1671"/>
              </a:xfrm>
            </p:grpSpPr>
            <p:grpSp>
              <p:nvGrpSpPr>
                <p:cNvPr id="14361" name="Group 421"/>
                <p:cNvGrpSpPr>
                  <a:grpSpLocks/>
                </p:cNvGrpSpPr>
                <p:nvPr/>
              </p:nvGrpSpPr>
              <p:grpSpPr bwMode="auto">
                <a:xfrm>
                  <a:off x="1451" y="2738"/>
                  <a:ext cx="449" cy="341"/>
                  <a:chOff x="1451" y="2738"/>
                  <a:chExt cx="449" cy="341"/>
                </a:xfrm>
              </p:grpSpPr>
              <p:sp>
                <p:nvSpPr>
                  <p:cNvPr id="14370" name="Freeform 418"/>
                  <p:cNvSpPr>
                    <a:spLocks/>
                  </p:cNvSpPr>
                  <p:nvPr/>
                </p:nvSpPr>
                <p:spPr bwMode="auto">
                  <a:xfrm>
                    <a:off x="1506" y="2804"/>
                    <a:ext cx="263" cy="209"/>
                  </a:xfrm>
                  <a:custGeom>
                    <a:avLst/>
                    <a:gdLst>
                      <a:gd name="T0" fmla="*/ 0 w 24"/>
                      <a:gd name="T1" fmla="*/ 0 h 19"/>
                      <a:gd name="T2" fmla="*/ 2147483646 w 24"/>
                      <a:gd name="T3" fmla="*/ 2147483646 h 19"/>
                      <a:gd name="T4" fmla="*/ 2147483646 w 24"/>
                      <a:gd name="T5" fmla="*/ 2147483646 h 19"/>
                      <a:gd name="T6" fmla="*/ 0 60000 65536"/>
                      <a:gd name="T7" fmla="*/ 0 60000 65536"/>
                      <a:gd name="T8" fmla="*/ 0 60000 65536"/>
                      <a:gd name="T9" fmla="*/ 0 w 24"/>
                      <a:gd name="T10" fmla="*/ 0 h 19"/>
                      <a:gd name="T11" fmla="*/ 24 w 24"/>
                      <a:gd name="T12" fmla="*/ 19 h 19"/>
                    </a:gdLst>
                    <a:ahLst/>
                    <a:cxnLst>
                      <a:cxn ang="T6">
                        <a:pos x="T0" y="T1"/>
                      </a:cxn>
                      <a:cxn ang="T7">
                        <a:pos x="T2" y="T3"/>
                      </a:cxn>
                      <a:cxn ang="T8">
                        <a:pos x="T4" y="T5"/>
                      </a:cxn>
                    </a:cxnLst>
                    <a:rect l="T9" t="T10" r="T11" b="T12"/>
                    <a:pathLst>
                      <a:path w="24" h="19">
                        <a:moveTo>
                          <a:pt x="0" y="0"/>
                        </a:moveTo>
                        <a:cubicBezTo>
                          <a:pt x="0" y="0"/>
                          <a:pt x="0" y="0"/>
                          <a:pt x="1" y="1"/>
                        </a:cubicBezTo>
                        <a:cubicBezTo>
                          <a:pt x="9" y="9"/>
                          <a:pt x="17" y="16"/>
                          <a:pt x="24" y="19"/>
                        </a:cubicBezTo>
                      </a:path>
                    </a:pathLst>
                  </a:custGeom>
                  <a:noFill/>
                  <a:ln w="52388">
                    <a:solidFill>
                      <a:srgbClr val="33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14371" name="Freeform 419"/>
                  <p:cNvSpPr>
                    <a:spLocks/>
                  </p:cNvSpPr>
                  <p:nvPr/>
                </p:nvSpPr>
                <p:spPr bwMode="auto">
                  <a:xfrm>
                    <a:off x="1451" y="2738"/>
                    <a:ext cx="131" cy="132"/>
                  </a:xfrm>
                  <a:custGeom>
                    <a:avLst/>
                    <a:gdLst>
                      <a:gd name="T0" fmla="*/ 131 w 131"/>
                      <a:gd name="T1" fmla="*/ 44 h 132"/>
                      <a:gd name="T2" fmla="*/ 0 w 131"/>
                      <a:gd name="T3" fmla="*/ 0 h 132"/>
                      <a:gd name="T4" fmla="*/ 33 w 131"/>
                      <a:gd name="T5" fmla="*/ 132 h 132"/>
                      <a:gd name="T6" fmla="*/ 131 w 131"/>
                      <a:gd name="T7" fmla="*/ 44 h 132"/>
                      <a:gd name="T8" fmla="*/ 0 60000 65536"/>
                      <a:gd name="T9" fmla="*/ 0 60000 65536"/>
                      <a:gd name="T10" fmla="*/ 0 60000 65536"/>
                      <a:gd name="T11" fmla="*/ 0 60000 65536"/>
                      <a:gd name="T12" fmla="*/ 0 w 131"/>
                      <a:gd name="T13" fmla="*/ 0 h 132"/>
                      <a:gd name="T14" fmla="*/ 131 w 131"/>
                      <a:gd name="T15" fmla="*/ 132 h 132"/>
                    </a:gdLst>
                    <a:ahLst/>
                    <a:cxnLst>
                      <a:cxn ang="T8">
                        <a:pos x="T0" y="T1"/>
                      </a:cxn>
                      <a:cxn ang="T9">
                        <a:pos x="T2" y="T3"/>
                      </a:cxn>
                      <a:cxn ang="T10">
                        <a:pos x="T4" y="T5"/>
                      </a:cxn>
                      <a:cxn ang="T11">
                        <a:pos x="T6" y="T7"/>
                      </a:cxn>
                    </a:cxnLst>
                    <a:rect l="T12" t="T13" r="T14" b="T15"/>
                    <a:pathLst>
                      <a:path w="131" h="132">
                        <a:moveTo>
                          <a:pt x="131" y="44"/>
                        </a:moveTo>
                        <a:lnTo>
                          <a:pt x="0" y="0"/>
                        </a:lnTo>
                        <a:lnTo>
                          <a:pt x="33" y="132"/>
                        </a:lnTo>
                        <a:lnTo>
                          <a:pt x="131" y="44"/>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372" name="Freeform 420"/>
                  <p:cNvSpPr>
                    <a:spLocks/>
                  </p:cNvSpPr>
                  <p:nvPr/>
                </p:nvSpPr>
                <p:spPr bwMode="auto">
                  <a:xfrm>
                    <a:off x="1769" y="2958"/>
                    <a:ext cx="131" cy="121"/>
                  </a:xfrm>
                  <a:custGeom>
                    <a:avLst/>
                    <a:gdLst>
                      <a:gd name="T0" fmla="*/ 0 w 131"/>
                      <a:gd name="T1" fmla="*/ 121 h 121"/>
                      <a:gd name="T2" fmla="*/ 131 w 131"/>
                      <a:gd name="T3" fmla="*/ 88 h 121"/>
                      <a:gd name="T4" fmla="*/ 33 w 131"/>
                      <a:gd name="T5" fmla="*/ 0 h 121"/>
                      <a:gd name="T6" fmla="*/ 0 w 131"/>
                      <a:gd name="T7" fmla="*/ 121 h 121"/>
                      <a:gd name="T8" fmla="*/ 0 60000 65536"/>
                      <a:gd name="T9" fmla="*/ 0 60000 65536"/>
                      <a:gd name="T10" fmla="*/ 0 60000 65536"/>
                      <a:gd name="T11" fmla="*/ 0 60000 65536"/>
                      <a:gd name="T12" fmla="*/ 0 w 131"/>
                      <a:gd name="T13" fmla="*/ 0 h 121"/>
                      <a:gd name="T14" fmla="*/ 131 w 131"/>
                      <a:gd name="T15" fmla="*/ 121 h 121"/>
                    </a:gdLst>
                    <a:ahLst/>
                    <a:cxnLst>
                      <a:cxn ang="T8">
                        <a:pos x="T0" y="T1"/>
                      </a:cxn>
                      <a:cxn ang="T9">
                        <a:pos x="T2" y="T3"/>
                      </a:cxn>
                      <a:cxn ang="T10">
                        <a:pos x="T4" y="T5"/>
                      </a:cxn>
                      <a:cxn ang="T11">
                        <a:pos x="T6" y="T7"/>
                      </a:cxn>
                    </a:cxnLst>
                    <a:rect l="T12" t="T13" r="T14" b="T15"/>
                    <a:pathLst>
                      <a:path w="131" h="121">
                        <a:moveTo>
                          <a:pt x="0" y="121"/>
                        </a:moveTo>
                        <a:lnTo>
                          <a:pt x="131" y="88"/>
                        </a:lnTo>
                        <a:lnTo>
                          <a:pt x="33" y="0"/>
                        </a:lnTo>
                        <a:lnTo>
                          <a:pt x="0" y="121"/>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grpSp>
            <p:grpSp>
              <p:nvGrpSpPr>
                <p:cNvPr id="14362" name="Group 425"/>
                <p:cNvGrpSpPr>
                  <a:grpSpLocks/>
                </p:cNvGrpSpPr>
                <p:nvPr/>
              </p:nvGrpSpPr>
              <p:grpSpPr bwMode="auto">
                <a:xfrm>
                  <a:off x="661" y="2200"/>
                  <a:ext cx="274" cy="230"/>
                  <a:chOff x="661" y="2200"/>
                  <a:chExt cx="274" cy="230"/>
                </a:xfrm>
              </p:grpSpPr>
              <p:sp>
                <p:nvSpPr>
                  <p:cNvPr id="14367" name="Freeform 422"/>
                  <p:cNvSpPr>
                    <a:spLocks/>
                  </p:cNvSpPr>
                  <p:nvPr/>
                </p:nvSpPr>
                <p:spPr bwMode="auto">
                  <a:xfrm>
                    <a:off x="716" y="2288"/>
                    <a:ext cx="98" cy="76"/>
                  </a:xfrm>
                  <a:custGeom>
                    <a:avLst/>
                    <a:gdLst>
                      <a:gd name="T0" fmla="*/ 0 w 9"/>
                      <a:gd name="T1" fmla="*/ 0 h 7"/>
                      <a:gd name="T2" fmla="*/ 2147483646 w 9"/>
                      <a:gd name="T3" fmla="*/ 2147483646 h 7"/>
                      <a:gd name="T4" fmla="*/ 2147483646 w 9"/>
                      <a:gd name="T5" fmla="*/ 2147483646 h 7"/>
                      <a:gd name="T6" fmla="*/ 0 60000 65536"/>
                      <a:gd name="T7" fmla="*/ 0 60000 65536"/>
                      <a:gd name="T8" fmla="*/ 0 60000 65536"/>
                      <a:gd name="T9" fmla="*/ 0 w 9"/>
                      <a:gd name="T10" fmla="*/ 0 h 7"/>
                      <a:gd name="T11" fmla="*/ 9 w 9"/>
                      <a:gd name="T12" fmla="*/ 7 h 7"/>
                    </a:gdLst>
                    <a:ahLst/>
                    <a:cxnLst>
                      <a:cxn ang="T6">
                        <a:pos x="T0" y="T1"/>
                      </a:cxn>
                      <a:cxn ang="T7">
                        <a:pos x="T2" y="T3"/>
                      </a:cxn>
                      <a:cxn ang="T8">
                        <a:pos x="T4" y="T5"/>
                      </a:cxn>
                    </a:cxnLst>
                    <a:rect l="T9" t="T10" r="T11" b="T12"/>
                    <a:pathLst>
                      <a:path w="9" h="7">
                        <a:moveTo>
                          <a:pt x="0" y="0"/>
                        </a:moveTo>
                        <a:cubicBezTo>
                          <a:pt x="0" y="0"/>
                          <a:pt x="0" y="0"/>
                          <a:pt x="2" y="1"/>
                        </a:cubicBezTo>
                        <a:cubicBezTo>
                          <a:pt x="4" y="3"/>
                          <a:pt x="6" y="5"/>
                          <a:pt x="9" y="7"/>
                        </a:cubicBezTo>
                      </a:path>
                    </a:pathLst>
                  </a:custGeom>
                  <a:noFill/>
                  <a:ln w="52388">
                    <a:solidFill>
                      <a:srgbClr val="33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14368" name="Freeform 423"/>
                  <p:cNvSpPr>
                    <a:spLocks/>
                  </p:cNvSpPr>
                  <p:nvPr/>
                </p:nvSpPr>
                <p:spPr bwMode="auto">
                  <a:xfrm>
                    <a:off x="661" y="2200"/>
                    <a:ext cx="121" cy="131"/>
                  </a:xfrm>
                  <a:custGeom>
                    <a:avLst/>
                    <a:gdLst>
                      <a:gd name="T0" fmla="*/ 121 w 121"/>
                      <a:gd name="T1" fmla="*/ 66 h 131"/>
                      <a:gd name="T2" fmla="*/ 0 w 121"/>
                      <a:gd name="T3" fmla="*/ 0 h 131"/>
                      <a:gd name="T4" fmla="*/ 22 w 121"/>
                      <a:gd name="T5" fmla="*/ 131 h 131"/>
                      <a:gd name="T6" fmla="*/ 121 w 121"/>
                      <a:gd name="T7" fmla="*/ 66 h 131"/>
                      <a:gd name="T8" fmla="*/ 0 60000 65536"/>
                      <a:gd name="T9" fmla="*/ 0 60000 65536"/>
                      <a:gd name="T10" fmla="*/ 0 60000 65536"/>
                      <a:gd name="T11" fmla="*/ 0 60000 65536"/>
                      <a:gd name="T12" fmla="*/ 0 w 121"/>
                      <a:gd name="T13" fmla="*/ 0 h 131"/>
                      <a:gd name="T14" fmla="*/ 121 w 121"/>
                      <a:gd name="T15" fmla="*/ 131 h 131"/>
                    </a:gdLst>
                    <a:ahLst/>
                    <a:cxnLst>
                      <a:cxn ang="T8">
                        <a:pos x="T0" y="T1"/>
                      </a:cxn>
                      <a:cxn ang="T9">
                        <a:pos x="T2" y="T3"/>
                      </a:cxn>
                      <a:cxn ang="T10">
                        <a:pos x="T4" y="T5"/>
                      </a:cxn>
                      <a:cxn ang="T11">
                        <a:pos x="T6" y="T7"/>
                      </a:cxn>
                    </a:cxnLst>
                    <a:rect l="T12" t="T13" r="T14" b="T15"/>
                    <a:pathLst>
                      <a:path w="121" h="131">
                        <a:moveTo>
                          <a:pt x="121" y="66"/>
                        </a:moveTo>
                        <a:lnTo>
                          <a:pt x="0" y="0"/>
                        </a:lnTo>
                        <a:lnTo>
                          <a:pt x="22" y="131"/>
                        </a:lnTo>
                        <a:lnTo>
                          <a:pt x="121" y="66"/>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369" name="Freeform 424"/>
                  <p:cNvSpPr>
                    <a:spLocks/>
                  </p:cNvSpPr>
                  <p:nvPr/>
                </p:nvSpPr>
                <p:spPr bwMode="auto">
                  <a:xfrm>
                    <a:off x="804" y="2309"/>
                    <a:ext cx="131" cy="121"/>
                  </a:xfrm>
                  <a:custGeom>
                    <a:avLst/>
                    <a:gdLst>
                      <a:gd name="T0" fmla="*/ 0 w 131"/>
                      <a:gd name="T1" fmla="*/ 121 h 121"/>
                      <a:gd name="T2" fmla="*/ 131 w 131"/>
                      <a:gd name="T3" fmla="*/ 88 h 121"/>
                      <a:gd name="T4" fmla="*/ 32 w 131"/>
                      <a:gd name="T5" fmla="*/ 0 h 121"/>
                      <a:gd name="T6" fmla="*/ 0 w 131"/>
                      <a:gd name="T7" fmla="*/ 121 h 121"/>
                      <a:gd name="T8" fmla="*/ 0 60000 65536"/>
                      <a:gd name="T9" fmla="*/ 0 60000 65536"/>
                      <a:gd name="T10" fmla="*/ 0 60000 65536"/>
                      <a:gd name="T11" fmla="*/ 0 60000 65536"/>
                      <a:gd name="T12" fmla="*/ 0 w 131"/>
                      <a:gd name="T13" fmla="*/ 0 h 121"/>
                      <a:gd name="T14" fmla="*/ 131 w 131"/>
                      <a:gd name="T15" fmla="*/ 121 h 121"/>
                    </a:gdLst>
                    <a:ahLst/>
                    <a:cxnLst>
                      <a:cxn ang="T8">
                        <a:pos x="T0" y="T1"/>
                      </a:cxn>
                      <a:cxn ang="T9">
                        <a:pos x="T2" y="T3"/>
                      </a:cxn>
                      <a:cxn ang="T10">
                        <a:pos x="T4" y="T5"/>
                      </a:cxn>
                      <a:cxn ang="T11">
                        <a:pos x="T6" y="T7"/>
                      </a:cxn>
                    </a:cxnLst>
                    <a:rect l="T12" t="T13" r="T14" b="T15"/>
                    <a:pathLst>
                      <a:path w="131" h="121">
                        <a:moveTo>
                          <a:pt x="0" y="121"/>
                        </a:moveTo>
                        <a:lnTo>
                          <a:pt x="131" y="88"/>
                        </a:lnTo>
                        <a:lnTo>
                          <a:pt x="32" y="0"/>
                        </a:lnTo>
                        <a:lnTo>
                          <a:pt x="0" y="121"/>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grpSp>
            <p:grpSp>
              <p:nvGrpSpPr>
                <p:cNvPr id="14363" name="Group 429"/>
                <p:cNvGrpSpPr>
                  <a:grpSpLocks/>
                </p:cNvGrpSpPr>
                <p:nvPr/>
              </p:nvGrpSpPr>
              <p:grpSpPr bwMode="auto">
                <a:xfrm>
                  <a:off x="485" y="1408"/>
                  <a:ext cx="275" cy="231"/>
                  <a:chOff x="485" y="1408"/>
                  <a:chExt cx="275" cy="231"/>
                </a:xfrm>
              </p:grpSpPr>
              <p:sp>
                <p:nvSpPr>
                  <p:cNvPr id="14364" name="Freeform 426"/>
                  <p:cNvSpPr>
                    <a:spLocks/>
                  </p:cNvSpPr>
                  <p:nvPr/>
                </p:nvSpPr>
                <p:spPr bwMode="auto">
                  <a:xfrm>
                    <a:off x="540" y="1496"/>
                    <a:ext cx="99" cy="77"/>
                  </a:xfrm>
                  <a:custGeom>
                    <a:avLst/>
                    <a:gdLst>
                      <a:gd name="T0" fmla="*/ 0 w 9"/>
                      <a:gd name="T1" fmla="*/ 0 h 7"/>
                      <a:gd name="T2" fmla="*/ 2147483646 w 9"/>
                      <a:gd name="T3" fmla="*/ 2147483646 h 7"/>
                      <a:gd name="T4" fmla="*/ 2147483646 w 9"/>
                      <a:gd name="T5" fmla="*/ 2147483646 h 7"/>
                      <a:gd name="T6" fmla="*/ 0 60000 65536"/>
                      <a:gd name="T7" fmla="*/ 0 60000 65536"/>
                      <a:gd name="T8" fmla="*/ 0 60000 65536"/>
                      <a:gd name="T9" fmla="*/ 0 w 9"/>
                      <a:gd name="T10" fmla="*/ 0 h 7"/>
                      <a:gd name="T11" fmla="*/ 9 w 9"/>
                      <a:gd name="T12" fmla="*/ 7 h 7"/>
                    </a:gdLst>
                    <a:ahLst/>
                    <a:cxnLst>
                      <a:cxn ang="T6">
                        <a:pos x="T0" y="T1"/>
                      </a:cxn>
                      <a:cxn ang="T7">
                        <a:pos x="T2" y="T3"/>
                      </a:cxn>
                      <a:cxn ang="T8">
                        <a:pos x="T4" y="T5"/>
                      </a:cxn>
                    </a:cxnLst>
                    <a:rect l="T9" t="T10" r="T11" b="T12"/>
                    <a:pathLst>
                      <a:path w="9" h="7">
                        <a:moveTo>
                          <a:pt x="0" y="0"/>
                        </a:moveTo>
                        <a:cubicBezTo>
                          <a:pt x="0" y="0"/>
                          <a:pt x="0" y="0"/>
                          <a:pt x="2" y="1"/>
                        </a:cubicBezTo>
                        <a:cubicBezTo>
                          <a:pt x="4" y="3"/>
                          <a:pt x="6" y="5"/>
                          <a:pt x="9" y="7"/>
                        </a:cubicBezTo>
                      </a:path>
                    </a:pathLst>
                  </a:custGeom>
                  <a:noFill/>
                  <a:ln w="52388">
                    <a:solidFill>
                      <a:srgbClr val="33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_tradnl"/>
                  </a:p>
                </p:txBody>
              </p:sp>
              <p:sp>
                <p:nvSpPr>
                  <p:cNvPr id="14365" name="Freeform 427"/>
                  <p:cNvSpPr>
                    <a:spLocks/>
                  </p:cNvSpPr>
                  <p:nvPr/>
                </p:nvSpPr>
                <p:spPr bwMode="auto">
                  <a:xfrm>
                    <a:off x="485" y="1408"/>
                    <a:ext cx="121" cy="132"/>
                  </a:xfrm>
                  <a:custGeom>
                    <a:avLst/>
                    <a:gdLst>
                      <a:gd name="T0" fmla="*/ 121 w 121"/>
                      <a:gd name="T1" fmla="*/ 66 h 132"/>
                      <a:gd name="T2" fmla="*/ 0 w 121"/>
                      <a:gd name="T3" fmla="*/ 0 h 132"/>
                      <a:gd name="T4" fmla="*/ 22 w 121"/>
                      <a:gd name="T5" fmla="*/ 132 h 132"/>
                      <a:gd name="T6" fmla="*/ 121 w 121"/>
                      <a:gd name="T7" fmla="*/ 66 h 132"/>
                      <a:gd name="T8" fmla="*/ 0 60000 65536"/>
                      <a:gd name="T9" fmla="*/ 0 60000 65536"/>
                      <a:gd name="T10" fmla="*/ 0 60000 65536"/>
                      <a:gd name="T11" fmla="*/ 0 60000 65536"/>
                      <a:gd name="T12" fmla="*/ 0 w 121"/>
                      <a:gd name="T13" fmla="*/ 0 h 132"/>
                      <a:gd name="T14" fmla="*/ 121 w 121"/>
                      <a:gd name="T15" fmla="*/ 132 h 132"/>
                    </a:gdLst>
                    <a:ahLst/>
                    <a:cxnLst>
                      <a:cxn ang="T8">
                        <a:pos x="T0" y="T1"/>
                      </a:cxn>
                      <a:cxn ang="T9">
                        <a:pos x="T2" y="T3"/>
                      </a:cxn>
                      <a:cxn ang="T10">
                        <a:pos x="T4" y="T5"/>
                      </a:cxn>
                      <a:cxn ang="T11">
                        <a:pos x="T6" y="T7"/>
                      </a:cxn>
                    </a:cxnLst>
                    <a:rect l="T12" t="T13" r="T14" b="T15"/>
                    <a:pathLst>
                      <a:path w="121" h="132">
                        <a:moveTo>
                          <a:pt x="121" y="66"/>
                        </a:moveTo>
                        <a:lnTo>
                          <a:pt x="0" y="0"/>
                        </a:lnTo>
                        <a:lnTo>
                          <a:pt x="22" y="132"/>
                        </a:lnTo>
                        <a:lnTo>
                          <a:pt x="121" y="66"/>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366" name="Freeform 428"/>
                  <p:cNvSpPr>
                    <a:spLocks/>
                  </p:cNvSpPr>
                  <p:nvPr/>
                </p:nvSpPr>
                <p:spPr bwMode="auto">
                  <a:xfrm>
                    <a:off x="628" y="1518"/>
                    <a:ext cx="132" cy="121"/>
                  </a:xfrm>
                  <a:custGeom>
                    <a:avLst/>
                    <a:gdLst>
                      <a:gd name="T0" fmla="*/ 0 w 132"/>
                      <a:gd name="T1" fmla="*/ 121 h 121"/>
                      <a:gd name="T2" fmla="*/ 132 w 132"/>
                      <a:gd name="T3" fmla="*/ 88 h 121"/>
                      <a:gd name="T4" fmla="*/ 33 w 132"/>
                      <a:gd name="T5" fmla="*/ 0 h 121"/>
                      <a:gd name="T6" fmla="*/ 0 w 132"/>
                      <a:gd name="T7" fmla="*/ 121 h 121"/>
                      <a:gd name="T8" fmla="*/ 0 60000 65536"/>
                      <a:gd name="T9" fmla="*/ 0 60000 65536"/>
                      <a:gd name="T10" fmla="*/ 0 60000 65536"/>
                      <a:gd name="T11" fmla="*/ 0 60000 65536"/>
                      <a:gd name="T12" fmla="*/ 0 w 132"/>
                      <a:gd name="T13" fmla="*/ 0 h 121"/>
                      <a:gd name="T14" fmla="*/ 132 w 132"/>
                      <a:gd name="T15" fmla="*/ 121 h 121"/>
                    </a:gdLst>
                    <a:ahLst/>
                    <a:cxnLst>
                      <a:cxn ang="T8">
                        <a:pos x="T0" y="T1"/>
                      </a:cxn>
                      <a:cxn ang="T9">
                        <a:pos x="T2" y="T3"/>
                      </a:cxn>
                      <a:cxn ang="T10">
                        <a:pos x="T4" y="T5"/>
                      </a:cxn>
                      <a:cxn ang="T11">
                        <a:pos x="T6" y="T7"/>
                      </a:cxn>
                    </a:cxnLst>
                    <a:rect l="T12" t="T13" r="T14" b="T15"/>
                    <a:pathLst>
                      <a:path w="132" h="121">
                        <a:moveTo>
                          <a:pt x="0" y="121"/>
                        </a:moveTo>
                        <a:lnTo>
                          <a:pt x="132" y="88"/>
                        </a:lnTo>
                        <a:lnTo>
                          <a:pt x="33" y="0"/>
                        </a:lnTo>
                        <a:lnTo>
                          <a:pt x="0" y="121"/>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grpSp>
          </p:grpSp>
        </p:grpSp>
      </p:grpSp>
      <p:graphicFrame>
        <p:nvGraphicFramePr>
          <p:cNvPr id="433" name="432 Diagrama"/>
          <p:cNvGraphicFramePr/>
          <p:nvPr>
            <p:extLst>
              <p:ext uri="{D42A27DB-BD31-4B8C-83A1-F6EECF244321}">
                <p14:modId xmlns:p14="http://schemas.microsoft.com/office/powerpoint/2010/main" val="1703349429"/>
              </p:ext>
            </p:extLst>
          </p:nvPr>
        </p:nvGraphicFramePr>
        <p:xfrm>
          <a:off x="485776" y="152400"/>
          <a:ext cx="6845300" cy="58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2912948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0" y="0"/>
            <a:ext cx="9144000" cy="7294305"/>
          </a:xfrm>
          <a:prstGeom prst="rect">
            <a:avLst/>
          </a:prstGeom>
          <a:solidFill>
            <a:schemeClr val="bg1"/>
          </a:solidFill>
        </p:spPr>
        <p:txBody>
          <a:bodyPr wrap="square" rtlCol="0">
            <a:spAutoFit/>
          </a:bodyPr>
          <a:lstStyle/>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p:txBody>
      </p:sp>
      <p:sp>
        <p:nvSpPr>
          <p:cNvPr id="2" name="CuadroTexto 1"/>
          <p:cNvSpPr txBox="1"/>
          <p:nvPr/>
        </p:nvSpPr>
        <p:spPr>
          <a:xfrm>
            <a:off x="1547664" y="320230"/>
            <a:ext cx="6408711" cy="600164"/>
          </a:xfrm>
          <a:prstGeom prst="rect">
            <a:avLst/>
          </a:prstGeom>
          <a:gradFill rotWithShape="1">
            <a:gsLst>
              <a:gs pos="0">
                <a:schemeClr val="bg1"/>
              </a:gs>
              <a:gs pos="100000">
                <a:schemeClr val="bg2"/>
              </a:gs>
            </a:gsLst>
            <a:lin ang="2700000" scaled="1"/>
          </a:gradFill>
          <a:ln w="57150">
            <a:solidFill>
              <a:schemeClr val="tx1"/>
            </a:solidFill>
            <a:miter lim="800000"/>
            <a:headEnd/>
            <a:tailEnd/>
          </a:ln>
          <a:effectLst>
            <a:outerShdw dist="107763" dir="2700000" algn="ctr" rotWithShape="0">
              <a:schemeClr val="tx1">
                <a:alpha val="50000"/>
              </a:schemeClr>
            </a:outerShdw>
          </a:effectLst>
        </p:spPr>
        <p:txBody>
          <a:bodyPr/>
          <a:lstStyle>
            <a:defPPr>
              <a:defRPr lang="es-ES"/>
            </a:defPPr>
            <a:lvl1pPr algn="ctr">
              <a:buFont typeface="Wingdings" pitchFamily="2" charset="2"/>
              <a:buNone/>
              <a:defRPr sz="3600" b="1">
                <a:solidFill>
                  <a:srgbClr val="C00000"/>
                </a:solidFill>
                <a:latin typeface="Arial"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r>
              <a:rPr lang="es-ES" dirty="0"/>
              <a:t>ESTUDIO INDEPENDIENTE</a:t>
            </a:r>
          </a:p>
        </p:txBody>
      </p:sp>
      <p:sp>
        <p:nvSpPr>
          <p:cNvPr id="3" name="CuadroTexto 2"/>
          <p:cNvSpPr txBox="1"/>
          <p:nvPr/>
        </p:nvSpPr>
        <p:spPr>
          <a:xfrm>
            <a:off x="1548989" y="1143901"/>
            <a:ext cx="7304605" cy="5509200"/>
          </a:xfrm>
          <a:prstGeom prst="rect">
            <a:avLst/>
          </a:prstGeom>
          <a:noFill/>
        </p:spPr>
        <p:txBody>
          <a:bodyPr wrap="square" rtlCol="0">
            <a:spAutoFit/>
          </a:bodyPr>
          <a:lstStyle/>
          <a:p>
            <a:pPr marL="514350" indent="-514350" algn="just">
              <a:buAutoNum type="arabicPeriod"/>
            </a:pPr>
            <a:r>
              <a:rPr lang="es-ES" sz="3200" b="1" dirty="0" smtClean="0"/>
              <a:t>Identifique el tipo de investigación que  va a realizar</a:t>
            </a:r>
          </a:p>
          <a:p>
            <a:pPr marL="514350" indent="-514350" algn="just">
              <a:buAutoNum type="arabicPeriod"/>
            </a:pPr>
            <a:r>
              <a:rPr lang="es-ES" sz="3200" b="1" dirty="0" smtClean="0"/>
              <a:t>Seleccione la estrategia investigativa que va a utilizar</a:t>
            </a:r>
          </a:p>
          <a:p>
            <a:pPr marL="514350" indent="-514350" algn="just">
              <a:buAutoNum type="arabicPeriod"/>
            </a:pPr>
            <a:r>
              <a:rPr lang="es-ES" sz="3200" b="1" dirty="0" smtClean="0"/>
              <a:t>Determine la población y la muestra</a:t>
            </a:r>
          </a:p>
          <a:p>
            <a:pPr marL="514350" indent="-514350" algn="just">
              <a:buAutoNum type="arabicPeriod"/>
            </a:pPr>
            <a:r>
              <a:rPr lang="es-ES" sz="3200" b="1" dirty="0" smtClean="0"/>
              <a:t>Profundice en el estudio de los métodos científicos</a:t>
            </a:r>
          </a:p>
          <a:p>
            <a:pPr marL="514350" indent="-514350" algn="just">
              <a:buAutoNum type="arabicPeriod"/>
            </a:pPr>
            <a:r>
              <a:rPr lang="es-ES" sz="3200" b="1" dirty="0" smtClean="0"/>
              <a:t>Elabore el diseño metodológico de la investigación</a:t>
            </a:r>
          </a:p>
          <a:p>
            <a:pPr marL="514350" indent="-514350" algn="just">
              <a:buAutoNum type="arabicPeriod"/>
            </a:pPr>
            <a:r>
              <a:rPr lang="es-ES" sz="3200" b="1" dirty="0"/>
              <a:t>Construya la Visión horizontal de la Tesis</a:t>
            </a:r>
          </a:p>
        </p:txBody>
      </p:sp>
      <p:sp>
        <p:nvSpPr>
          <p:cNvPr id="4" name="3 Marcador de pie de página"/>
          <p:cNvSpPr>
            <a:spLocks noGrp="1"/>
          </p:cNvSpPr>
          <p:nvPr>
            <p:ph type="ftr" sz="quarter" idx="11"/>
          </p:nvPr>
        </p:nvSpPr>
        <p:spPr/>
        <p:txBody>
          <a:bodyPr/>
          <a:lstStyle/>
          <a:p>
            <a:r>
              <a:rPr lang="es-ES" smtClean="0"/>
              <a:t>Dr. C. Zeidy Sandra López Collazo</a:t>
            </a:r>
            <a:endParaRPr lang="es-ES"/>
          </a:p>
        </p:txBody>
      </p:sp>
      <p:pic>
        <p:nvPicPr>
          <p:cNvPr id="7" name="Picture 5" descr="C:\Documents and Settings\Administrador\Escritorio\Imagen1.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707776"/>
            <a:ext cx="1245172" cy="396044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3589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body" idx="1"/>
          </p:nvPr>
        </p:nvSpPr>
        <p:spPr>
          <a:xfrm>
            <a:off x="4191000" y="228600"/>
            <a:ext cx="4953000" cy="6400800"/>
          </a:xfrm>
        </p:spPr>
        <p:txBody>
          <a:bodyPr/>
          <a:lstStyle/>
          <a:p>
            <a:pPr marL="0" indent="0" algn="ctr">
              <a:lnSpc>
                <a:spcPct val="90000"/>
              </a:lnSpc>
              <a:buFont typeface="Arial" charset="0"/>
              <a:buNone/>
            </a:pPr>
            <a:r>
              <a:rPr lang="es-ES" sz="4000" b="1" dirty="0">
                <a:latin typeface="Monotype Corsiva" pitchFamily="66" charset="0"/>
              </a:rPr>
              <a:t>“El   maestro investigador  en  la escuela cubana actual es  aquel  que  posee autonomía en su juicio profesional, con un  conocimiento crítico y reflexivo  de su práctica educativa que le permita  resolver  la problemática de su escuela por la vía de </a:t>
            </a:r>
          </a:p>
          <a:p>
            <a:pPr marL="0" indent="0" algn="ctr">
              <a:lnSpc>
                <a:spcPct val="90000"/>
              </a:lnSpc>
              <a:buFont typeface="Arial" charset="0"/>
              <a:buNone/>
            </a:pPr>
            <a:r>
              <a:rPr lang="es-ES" sz="4000" b="1" dirty="0">
                <a:latin typeface="Monotype Corsiva" pitchFamily="66" charset="0"/>
              </a:rPr>
              <a:t>la investigación” </a:t>
            </a:r>
          </a:p>
        </p:txBody>
      </p:sp>
      <p:sp>
        <p:nvSpPr>
          <p:cNvPr id="46083" name="Rectangle 3"/>
          <p:cNvSpPr>
            <a:spLocks noChangeArrowheads="1"/>
          </p:cNvSpPr>
          <p:nvPr/>
        </p:nvSpPr>
        <p:spPr bwMode="auto">
          <a:xfrm>
            <a:off x="533400" y="5477858"/>
            <a:ext cx="33750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s-ES" sz="2800" b="1" dirty="0" err="1">
                <a:latin typeface="Monotype Corsiva" pitchFamily="66" charset="0"/>
              </a:rPr>
              <a:t>Lutgarda</a:t>
            </a:r>
            <a:r>
              <a:rPr lang="es-ES" sz="2800" b="1" dirty="0">
                <a:latin typeface="Monotype Corsiva" pitchFamily="66" charset="0"/>
              </a:rPr>
              <a:t> López </a:t>
            </a:r>
          </a:p>
        </p:txBody>
      </p:sp>
      <p:pic>
        <p:nvPicPr>
          <p:cNvPr id="46084"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473" y="762000"/>
            <a:ext cx="3581400"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937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46082">
                                            <p:txEl>
                                              <p:pRg st="0" end="0"/>
                                            </p:txEl>
                                          </p:spTgt>
                                        </p:tgtEl>
                                        <p:attrNameLst>
                                          <p:attrName>style.visibility</p:attrName>
                                        </p:attrNameLst>
                                      </p:cBhvr>
                                      <p:to>
                                        <p:strVal val="visible"/>
                                      </p:to>
                                    </p:set>
                                    <p:anim calcmode="discrete" valueType="clr">
                                      <p:cBhvr override="childStyle">
                                        <p:cTn id="7" dur="80"/>
                                        <p:tgtEl>
                                          <p:spTgt spid="4608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6082">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46082">
                                            <p:txEl>
                                              <p:pRg st="1" end="1"/>
                                            </p:txEl>
                                          </p:spTgt>
                                        </p:tgtEl>
                                        <p:attrNameLst>
                                          <p:attrName>style.visibility</p:attrName>
                                        </p:attrNameLst>
                                      </p:cBhvr>
                                      <p:to>
                                        <p:strVal val="visible"/>
                                      </p:to>
                                    </p:set>
                                    <p:anim calcmode="discrete" valueType="clr">
                                      <p:cBhvr override="childStyle">
                                        <p:cTn id="12" dur="80"/>
                                        <p:tgtEl>
                                          <p:spTgt spid="4608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6082">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4608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mtClean="0"/>
              <a:t>Dr. C. Zeidy Sandra López Collazo</a:t>
            </a:r>
            <a:endParaRPr lang="es-ES"/>
          </a:p>
        </p:txBody>
      </p:sp>
      <p:graphicFrame>
        <p:nvGraphicFramePr>
          <p:cNvPr id="5" name="4 Tabla"/>
          <p:cNvGraphicFramePr>
            <a:graphicFrameLocks noGrp="1"/>
          </p:cNvGraphicFramePr>
          <p:nvPr>
            <p:extLst>
              <p:ext uri="{D42A27DB-BD31-4B8C-83A1-F6EECF244321}">
                <p14:modId xmlns:p14="http://schemas.microsoft.com/office/powerpoint/2010/main" val="2321270286"/>
              </p:ext>
            </p:extLst>
          </p:nvPr>
        </p:nvGraphicFramePr>
        <p:xfrm>
          <a:off x="539551" y="2132856"/>
          <a:ext cx="8280919" cy="3925824"/>
        </p:xfrm>
        <a:graphic>
          <a:graphicData uri="http://schemas.openxmlformats.org/drawingml/2006/table">
            <a:tbl>
              <a:tblPr firstRow="1" firstCol="1" bandRow="1">
                <a:tableStyleId>{5C22544A-7EE6-4342-B048-85BDC9FD1C3A}</a:tableStyleId>
              </a:tblPr>
              <a:tblGrid>
                <a:gridCol w="552064"/>
                <a:gridCol w="7728855"/>
              </a:tblGrid>
              <a:tr h="167628">
                <a:tc>
                  <a:txBody>
                    <a:bodyPr/>
                    <a:lstStyle/>
                    <a:p>
                      <a:pPr algn="ctr">
                        <a:lnSpc>
                          <a:spcPct val="115000"/>
                        </a:lnSpc>
                        <a:spcAft>
                          <a:spcPts val="0"/>
                        </a:spcAft>
                      </a:pPr>
                      <a:r>
                        <a:rPr lang="es-ES" sz="2000" dirty="0" err="1" smtClean="0">
                          <a:effectLst/>
                        </a:rPr>
                        <a:t>Enc</a:t>
                      </a:r>
                      <a:endParaRPr lang="es-ES" sz="2000" dirty="0">
                        <a:effectLst/>
                        <a:latin typeface="Calibri"/>
                        <a:ea typeface="Calibri"/>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15000"/>
                        </a:lnSpc>
                        <a:spcAft>
                          <a:spcPts val="0"/>
                        </a:spcAft>
                      </a:pPr>
                      <a:r>
                        <a:rPr lang="es-ES" sz="3200" dirty="0" smtClean="0">
                          <a:effectLst/>
                        </a:rPr>
                        <a:t>Temáticas</a:t>
                      </a:r>
                      <a:endParaRPr lang="es-ES" sz="3200" dirty="0">
                        <a:effectLst/>
                        <a:latin typeface="Calibri"/>
                        <a:ea typeface="Calibri"/>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670513">
                <a:tc>
                  <a:txBody>
                    <a:bodyPr/>
                    <a:lstStyle/>
                    <a:p>
                      <a:pPr algn="ctr">
                        <a:lnSpc>
                          <a:spcPct val="115000"/>
                        </a:lnSpc>
                        <a:spcAft>
                          <a:spcPts val="0"/>
                        </a:spcAft>
                      </a:pPr>
                      <a:r>
                        <a:rPr lang="es-ES" sz="2400" dirty="0">
                          <a:effectLst/>
                        </a:rPr>
                        <a:t>4</a:t>
                      </a:r>
                      <a:endParaRPr lang="es-ES" sz="2400" dirty="0">
                        <a:effectLst/>
                        <a:latin typeface="Calibri"/>
                        <a:ea typeface="Calibri"/>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l">
                        <a:lnSpc>
                          <a:spcPct val="115000"/>
                        </a:lnSpc>
                        <a:spcAft>
                          <a:spcPts val="0"/>
                        </a:spcAft>
                      </a:pPr>
                      <a:r>
                        <a:rPr lang="es-ES" sz="2400" dirty="0">
                          <a:effectLst/>
                        </a:rPr>
                        <a:t>El diseño metodológico de la investigación. Población y muestra. El grupo de estudio. Los métodos de investigación. Clasificación de los métodos fundamentales de investigación</a:t>
                      </a:r>
                      <a:endParaRPr lang="es-ES" sz="2400" dirty="0">
                        <a:effectLst/>
                        <a:latin typeface="Calibri"/>
                        <a:ea typeface="Calibri"/>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502885">
                <a:tc>
                  <a:txBody>
                    <a:bodyPr/>
                    <a:lstStyle/>
                    <a:p>
                      <a:pPr algn="ctr">
                        <a:lnSpc>
                          <a:spcPct val="115000"/>
                        </a:lnSpc>
                        <a:spcAft>
                          <a:spcPts val="0"/>
                        </a:spcAft>
                      </a:pPr>
                      <a:r>
                        <a:rPr lang="es-ES" sz="2400" dirty="0">
                          <a:effectLst/>
                        </a:rPr>
                        <a:t>5 </a:t>
                      </a:r>
                      <a:endParaRPr lang="es-ES" sz="2400" dirty="0">
                        <a:effectLst/>
                        <a:latin typeface="Calibri"/>
                        <a:ea typeface="Calibri"/>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l">
                        <a:lnSpc>
                          <a:spcPct val="115000"/>
                        </a:lnSpc>
                        <a:spcAft>
                          <a:spcPts val="0"/>
                        </a:spcAft>
                      </a:pPr>
                      <a:r>
                        <a:rPr lang="es-ES_tradnl" sz="2400" dirty="0">
                          <a:effectLst/>
                        </a:rPr>
                        <a:t>Recolección, procesamiento y análisis de la información. </a:t>
                      </a:r>
                      <a:r>
                        <a:rPr lang="es-ES" sz="2400" dirty="0">
                          <a:effectLst/>
                        </a:rPr>
                        <a:t>Técnicas e instrumentos de indagación. Elaboración de instrumentos</a:t>
                      </a:r>
                      <a:endParaRPr lang="es-ES" sz="2400" dirty="0">
                        <a:effectLst/>
                        <a:latin typeface="Calibri"/>
                        <a:ea typeface="Calibri"/>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502885">
                <a:tc>
                  <a:txBody>
                    <a:bodyPr/>
                    <a:lstStyle/>
                    <a:p>
                      <a:pPr algn="ctr">
                        <a:lnSpc>
                          <a:spcPct val="115000"/>
                        </a:lnSpc>
                        <a:spcAft>
                          <a:spcPts val="0"/>
                        </a:spcAft>
                      </a:pPr>
                      <a:r>
                        <a:rPr lang="es-ES" sz="2400" dirty="0">
                          <a:effectLst/>
                        </a:rPr>
                        <a:t>6</a:t>
                      </a:r>
                      <a:endParaRPr lang="es-ES" sz="2400" dirty="0">
                        <a:effectLst/>
                        <a:latin typeface="Calibri"/>
                        <a:ea typeface="Calibri"/>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l">
                        <a:lnSpc>
                          <a:spcPct val="115000"/>
                        </a:lnSpc>
                        <a:spcAft>
                          <a:spcPts val="0"/>
                        </a:spcAft>
                      </a:pPr>
                      <a:r>
                        <a:rPr lang="es-ES_tradnl" sz="2400" dirty="0">
                          <a:effectLst/>
                        </a:rPr>
                        <a:t>Significación práctica, novedad y actualidad de la investigación. </a:t>
                      </a:r>
                      <a:r>
                        <a:rPr lang="es-ES" sz="2400" dirty="0">
                          <a:effectLst/>
                        </a:rPr>
                        <a:t>El informe de investigación o tesis</a:t>
                      </a:r>
                      <a:endParaRPr lang="es-ES" sz="2400" dirty="0">
                        <a:effectLst/>
                        <a:latin typeface="Calibri"/>
                        <a:ea typeface="Calibri"/>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
        <p:nvSpPr>
          <p:cNvPr id="6" name="5 Rectángulo"/>
          <p:cNvSpPr/>
          <p:nvPr/>
        </p:nvSpPr>
        <p:spPr>
          <a:xfrm>
            <a:off x="2339752" y="260648"/>
            <a:ext cx="6480720" cy="1008112"/>
          </a:xfrm>
          <a:prstGeom prst="rect">
            <a:avLst/>
          </a:prstGeom>
          <a:gradFill rotWithShape="1">
            <a:gsLst>
              <a:gs pos="0">
                <a:schemeClr val="bg1"/>
              </a:gs>
              <a:gs pos="100000">
                <a:schemeClr val="bg2"/>
              </a:gs>
            </a:gsLst>
            <a:lin ang="2700000" scaled="1"/>
          </a:gradFill>
          <a:ln w="57150">
            <a:solidFill>
              <a:schemeClr val="tx1"/>
            </a:solidFill>
            <a:miter lim="800000"/>
            <a:headEnd/>
            <a:tailEnd/>
          </a:ln>
          <a:effectLst>
            <a:outerShdw dist="107763" dir="2700000" algn="ctr" rotWithShape="0">
              <a:schemeClr val="tx1">
                <a:alpha val="50000"/>
              </a:schemeClr>
            </a:outerShdw>
          </a:effectLst>
        </p:spPr>
        <p:txBody>
          <a:bodyPr/>
          <a:lstStyle/>
          <a:p>
            <a:pPr algn="ctr">
              <a:buFont typeface="Wingdings" pitchFamily="2" charset="2"/>
              <a:buNone/>
            </a:pPr>
            <a:r>
              <a:rPr lang="es-ES" sz="2800" b="1" dirty="0">
                <a:solidFill>
                  <a:srgbClr val="C00000"/>
                </a:solidFill>
                <a:latin typeface="Arial" charset="0"/>
              </a:rPr>
              <a:t>DISTRIBUCIÓN  POR ENCUENTROS DEL SISTEMA DE  </a:t>
            </a:r>
            <a:r>
              <a:rPr lang="es-ES" sz="2800" b="1" dirty="0" smtClean="0">
                <a:solidFill>
                  <a:srgbClr val="C00000"/>
                </a:solidFill>
                <a:latin typeface="Arial" charset="0"/>
              </a:rPr>
              <a:t>CONOCIMIENTOS</a:t>
            </a:r>
            <a:endParaRPr lang="es-ES_tradnl" sz="2800" b="1" dirty="0">
              <a:solidFill>
                <a:srgbClr val="C00000"/>
              </a:solidFill>
              <a:latin typeface="Arial" charset="0"/>
            </a:endParaRPr>
          </a:p>
        </p:txBody>
      </p:sp>
      <p:pic>
        <p:nvPicPr>
          <p:cNvPr id="7" name="Picture 2" descr="índic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8575"/>
            <a:ext cx="2160811" cy="204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960620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l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3093244"/>
            <a:ext cx="3059113" cy="3516312"/>
          </a:xfrm>
          <a:prstGeom prst="rect">
            <a:avLst/>
          </a:prstGeom>
          <a:noFill/>
          <a:ln w="38100">
            <a:solidFill>
              <a:srgbClr val="000000"/>
            </a:solidFill>
            <a:miter lim="800000"/>
            <a:headEnd/>
            <a:tailEnd/>
          </a:ln>
          <a:effectLst>
            <a:outerShdw dist="107763" dir="189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sp>
        <p:nvSpPr>
          <p:cNvPr id="4100" name="Text Box 2"/>
          <p:cNvSpPr txBox="1">
            <a:spLocks noChangeArrowheads="1"/>
          </p:cNvSpPr>
          <p:nvPr/>
        </p:nvSpPr>
        <p:spPr bwMode="auto">
          <a:xfrm>
            <a:off x="3643313" y="642939"/>
            <a:ext cx="5214937" cy="1633934"/>
          </a:xfrm>
          <a:prstGeom prst="rect">
            <a:avLst/>
          </a:prstGeom>
          <a:gradFill rotWithShape="1">
            <a:gsLst>
              <a:gs pos="0">
                <a:schemeClr val="bg1"/>
              </a:gs>
              <a:gs pos="100000">
                <a:schemeClr val="bg2"/>
              </a:gs>
            </a:gsLst>
            <a:lin ang="2700000" scaled="1"/>
          </a:gradFill>
          <a:ln w="57150">
            <a:solidFill>
              <a:schemeClr val="tx1"/>
            </a:solidFill>
            <a:miter lim="800000"/>
            <a:headEnd/>
            <a:tailEnd/>
          </a:ln>
          <a:effectLst>
            <a:outerShdw dist="107763" dir="2700000" algn="ctr" rotWithShape="0">
              <a:schemeClr val="tx1">
                <a:alpha val="50000"/>
              </a:schemeClr>
            </a:outerShdw>
          </a:effectLst>
        </p:spPr>
        <p:txBody>
          <a:bodyPr/>
          <a:lstStyle>
            <a:lvl1pPr eaLnBrk="0" hangingPunct="0">
              <a:defRPr sz="2000" b="1">
                <a:solidFill>
                  <a:schemeClr val="accent2"/>
                </a:solidFill>
                <a:latin typeface="Century Gothic" pitchFamily="34"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pPr algn="ctr" eaLnBrk="1" hangingPunct="1">
              <a:buFont typeface="Wingdings" pitchFamily="2" charset="2"/>
              <a:buNone/>
              <a:defRPr/>
            </a:pPr>
            <a:r>
              <a:rPr lang="es-ES" sz="3600" dirty="0" smtClean="0">
                <a:solidFill>
                  <a:schemeClr val="tx1"/>
                </a:solidFill>
                <a:latin typeface="Arial" charset="0"/>
              </a:rPr>
              <a:t>Tema</a:t>
            </a:r>
          </a:p>
          <a:p>
            <a:pPr algn="ctr" eaLnBrk="1" hangingPunct="1">
              <a:buFont typeface="Wingdings" pitchFamily="2" charset="2"/>
              <a:buNone/>
              <a:defRPr/>
            </a:pPr>
            <a:r>
              <a:rPr lang="es-ES" sz="3200" dirty="0" smtClean="0">
                <a:solidFill>
                  <a:srgbClr val="C00000"/>
                </a:solidFill>
                <a:effectLst>
                  <a:outerShdw blurRad="38100" dist="38100" dir="2700000" algn="tl">
                    <a:srgbClr val="000000">
                      <a:alpha val="43137"/>
                    </a:srgbClr>
                  </a:outerShdw>
                </a:effectLst>
                <a:latin typeface="Arial" charset="0"/>
              </a:rPr>
              <a:t>El diseño metodológico de la investigación </a:t>
            </a:r>
            <a:endParaRPr lang="es-ES_tradnl" sz="3200" dirty="0" smtClean="0">
              <a:solidFill>
                <a:srgbClr val="C00000"/>
              </a:solidFill>
              <a:effectLst>
                <a:outerShdw blurRad="38100" dist="38100" dir="2700000" algn="tl">
                  <a:srgbClr val="000000">
                    <a:alpha val="43137"/>
                  </a:srgbClr>
                </a:outerShdw>
              </a:effectLst>
              <a:latin typeface="Arial" charset="0"/>
            </a:endParaRPr>
          </a:p>
        </p:txBody>
      </p:sp>
      <p:sp>
        <p:nvSpPr>
          <p:cNvPr id="2" name="1 Rectángulo"/>
          <p:cNvSpPr>
            <a:spLocks noChangeArrowheads="1"/>
          </p:cNvSpPr>
          <p:nvPr/>
        </p:nvSpPr>
        <p:spPr bwMode="auto">
          <a:xfrm>
            <a:off x="323528" y="3420239"/>
            <a:ext cx="5400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Wingdings" pitchFamily="2" charset="2"/>
              <a:buNone/>
            </a:pPr>
            <a:r>
              <a:rPr lang="es-ES" sz="3000" b="1" dirty="0">
                <a:solidFill>
                  <a:schemeClr val="tx1"/>
                </a:solidFill>
              </a:rPr>
              <a:t>El diseño metodológico de la investigación. Población y muestra. El grupo de estudio. Los métodos de investigación. Clasificación de los métodos fundamentales de investigación</a:t>
            </a:r>
            <a:endParaRPr lang="es-ES_tradnl" sz="3000" b="1" dirty="0">
              <a:solidFill>
                <a:schemeClr val="tx1"/>
              </a:solidFill>
            </a:endParaRPr>
          </a:p>
        </p:txBody>
      </p:sp>
      <p:pic>
        <p:nvPicPr>
          <p:cNvPr id="4101" name="Picture 2" descr="índic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8575"/>
            <a:ext cx="3092450" cy="292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53805468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ext Box 2"/>
          <p:cNvSpPr txBox="1">
            <a:spLocks noChangeArrowheads="1"/>
          </p:cNvSpPr>
          <p:nvPr/>
        </p:nvSpPr>
        <p:spPr bwMode="auto">
          <a:xfrm>
            <a:off x="687388" y="495300"/>
            <a:ext cx="2305050" cy="720725"/>
          </a:xfrm>
          <a:prstGeom prst="rect">
            <a:avLst/>
          </a:prstGeom>
          <a:gradFill rotWithShape="1">
            <a:gsLst>
              <a:gs pos="0">
                <a:schemeClr val="bg1"/>
              </a:gs>
              <a:gs pos="100000">
                <a:schemeClr val="bg2"/>
              </a:gs>
            </a:gsLst>
            <a:lin ang="2700000" scaled="1"/>
          </a:gradFill>
          <a:ln w="57150">
            <a:solidFill>
              <a:schemeClr val="tx1"/>
            </a:solidFill>
            <a:miter lim="800000"/>
            <a:headEnd/>
            <a:tailEnd/>
          </a:ln>
          <a:effectLst>
            <a:outerShdw dist="107763" dir="2700000" algn="ctr" rotWithShape="0">
              <a:schemeClr val="tx1">
                <a:alpha val="50000"/>
              </a:schemeClr>
            </a:outerShdw>
          </a:effectLst>
        </p:spPr>
        <p:txBody>
          <a:bodyPr/>
          <a:lstStyle>
            <a:defPPr>
              <a:defRPr lang="es-ES"/>
            </a:defPPr>
            <a:lvl1pPr algn="ctr">
              <a:buFont typeface="Wingdings" pitchFamily="2" charset="2"/>
              <a:buNone/>
              <a:defRPr sz="3600" b="1">
                <a:latin typeface="Arial"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r>
              <a:rPr lang="es-ES" dirty="0">
                <a:solidFill>
                  <a:srgbClr val="C00000"/>
                </a:solidFill>
              </a:rPr>
              <a:t>Objetivo</a:t>
            </a:r>
          </a:p>
        </p:txBody>
      </p:sp>
      <p:sp>
        <p:nvSpPr>
          <p:cNvPr id="5123" name="Text Box 3"/>
          <p:cNvSpPr txBox="1">
            <a:spLocks noChangeArrowheads="1"/>
          </p:cNvSpPr>
          <p:nvPr/>
        </p:nvSpPr>
        <p:spPr bwMode="auto">
          <a:xfrm>
            <a:off x="687388" y="2492375"/>
            <a:ext cx="8066087" cy="3529013"/>
          </a:xfrm>
          <a:prstGeom prst="rect">
            <a:avLst/>
          </a:prstGeom>
          <a:solidFill>
            <a:schemeClr val="bg1"/>
          </a:solidFill>
          <a:ln w="38100">
            <a:solidFill>
              <a:schemeClr val="tx1"/>
            </a:solidFill>
            <a:miter lim="800000"/>
            <a:headEnd/>
            <a:tailEnd/>
          </a:ln>
        </p:spPr>
        <p:txBody>
          <a:bodyPr/>
          <a:lstStyle>
            <a:lvl1pPr eaLnBrk="0" hangingPunct="0">
              <a:defRPr sz="2000" b="1">
                <a:solidFill>
                  <a:schemeClr val="accent2"/>
                </a:solidFill>
                <a:latin typeface="Century Gothic" pitchFamily="34"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pPr eaLnBrk="1" hangingPunct="1">
              <a:buFont typeface="Wingdings" pitchFamily="2" charset="2"/>
              <a:buNone/>
            </a:pPr>
            <a:r>
              <a:rPr lang="es-ES_tradnl" sz="2800">
                <a:solidFill>
                  <a:schemeClr val="tx1"/>
                </a:solidFill>
              </a:rPr>
              <a:t>Caracterizar los componentes esenciales del diseño metodológico de la investigación a partir de referentes bibliográficos y del intercambio de experiencias y conocimientos con los participantes, que permita la creación de una base teórica que posibilite asumir un criterio electivo a partir de valoraciones personales</a:t>
            </a:r>
            <a:endParaRPr lang="es-ES" sz="2800">
              <a:solidFill>
                <a:schemeClr val="tx1"/>
              </a:solidFill>
            </a:endParaRPr>
          </a:p>
        </p:txBody>
      </p:sp>
      <p:pic>
        <p:nvPicPr>
          <p:cNvPr id="5124" name="Picture 3" descr="índ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9525"/>
            <a:ext cx="2473325" cy="205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1 Marcador de pie de página"/>
          <p:cNvSpPr>
            <a:spLocks noGrp="1"/>
          </p:cNvSpPr>
          <p:nvPr>
            <p:ph type="ftr" sz="quarter" idx="11"/>
          </p:nvPr>
        </p:nvSpPr>
        <p:spPr/>
        <p:txBody>
          <a:bodyPr/>
          <a:lstStyle/>
          <a:p>
            <a:r>
              <a:rPr lang="es-ES" smtClean="0"/>
              <a:t>Dr. C. Zeidy Sandra López Collazo</a:t>
            </a:r>
            <a:endParaRPr lang="es-ES"/>
          </a:p>
        </p:txBody>
      </p:sp>
    </p:spTree>
    <p:extLst>
      <p:ext uri="{BB962C8B-B14F-4D97-AF65-F5344CB8AC3E}">
        <p14:creationId xmlns:p14="http://schemas.microsoft.com/office/powerpoint/2010/main" val="3949596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ext Box 2"/>
          <p:cNvSpPr txBox="1">
            <a:spLocks noChangeArrowheads="1"/>
          </p:cNvSpPr>
          <p:nvPr/>
        </p:nvSpPr>
        <p:spPr bwMode="auto">
          <a:xfrm>
            <a:off x="2339752" y="508323"/>
            <a:ext cx="5323209" cy="1296566"/>
          </a:xfrm>
          <a:prstGeom prst="rect">
            <a:avLst/>
          </a:prstGeom>
          <a:gradFill rotWithShape="1">
            <a:gsLst>
              <a:gs pos="0">
                <a:schemeClr val="bg1"/>
              </a:gs>
              <a:gs pos="100000">
                <a:schemeClr val="bg2"/>
              </a:gs>
            </a:gsLst>
            <a:lin ang="2700000" scaled="1"/>
          </a:gradFill>
          <a:ln w="57150">
            <a:solidFill>
              <a:schemeClr val="tx1"/>
            </a:solidFill>
            <a:miter lim="800000"/>
            <a:headEnd/>
            <a:tailEnd/>
          </a:ln>
          <a:effectLst>
            <a:outerShdw dist="107763" dir="2700000" algn="ctr" rotWithShape="0">
              <a:schemeClr val="tx1">
                <a:alpha val="50000"/>
              </a:schemeClr>
            </a:outerShdw>
          </a:effectLst>
        </p:spPr>
        <p:txBody>
          <a:bodyPr/>
          <a:lstStyle>
            <a:defPPr>
              <a:defRPr lang="es-ES"/>
            </a:defPPr>
            <a:lvl1pPr algn="ctr">
              <a:buFont typeface="Wingdings" pitchFamily="2" charset="2"/>
              <a:buNone/>
              <a:defRPr sz="3600" b="1">
                <a:solidFill>
                  <a:srgbClr val="C00000"/>
                </a:solidFill>
                <a:latin typeface="Arial"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r>
              <a:rPr lang="es-ES" dirty="0"/>
              <a:t>¿Qué es un </a:t>
            </a:r>
            <a:r>
              <a:rPr lang="es-ES" dirty="0" smtClean="0"/>
              <a:t>diseño de investigación ?</a:t>
            </a:r>
            <a:endParaRPr lang="es-ES" dirty="0"/>
          </a:p>
        </p:txBody>
      </p:sp>
      <p:sp>
        <p:nvSpPr>
          <p:cNvPr id="6147" name="Text Box 3"/>
          <p:cNvSpPr txBox="1">
            <a:spLocks noChangeArrowheads="1"/>
          </p:cNvSpPr>
          <p:nvPr/>
        </p:nvSpPr>
        <p:spPr bwMode="auto">
          <a:xfrm>
            <a:off x="684213" y="2420938"/>
            <a:ext cx="8064500" cy="3508375"/>
          </a:xfrm>
          <a:prstGeom prst="rect">
            <a:avLst/>
          </a:prstGeom>
          <a:solidFill>
            <a:schemeClr val="bg1"/>
          </a:solidFill>
          <a:ln w="38100">
            <a:solidFill>
              <a:schemeClr val="tx1"/>
            </a:solidFill>
            <a:miter lim="800000"/>
            <a:headEnd/>
            <a:tailEnd/>
          </a:ln>
        </p:spPr>
        <p:txBody>
          <a:bodyPr/>
          <a:lstStyle>
            <a:lvl1pPr marL="342900" indent="-342900" eaLnBrk="0" hangingPunct="0">
              <a:defRPr sz="2000" b="1">
                <a:solidFill>
                  <a:schemeClr val="accent2"/>
                </a:solidFill>
                <a:latin typeface="Century Gothic" pitchFamily="34" charset="0"/>
              </a:defRPr>
            </a:lvl1pPr>
            <a:lvl2pPr marL="742950" indent="-285750" eaLnBrk="0" hangingPunct="0">
              <a:defRPr sz="2000" b="1">
                <a:solidFill>
                  <a:schemeClr val="accent2"/>
                </a:solidFill>
                <a:latin typeface="Century Gothic" pitchFamily="34" charset="0"/>
              </a:defRPr>
            </a:lvl2pPr>
            <a:lvl3pPr marL="1143000" indent="-228600" eaLnBrk="0" hangingPunct="0">
              <a:defRPr sz="2000" b="1">
                <a:solidFill>
                  <a:schemeClr val="accent2"/>
                </a:solidFill>
                <a:latin typeface="Century Gothic" pitchFamily="34" charset="0"/>
              </a:defRPr>
            </a:lvl3pPr>
            <a:lvl4pPr marL="1600200" indent="-228600" eaLnBrk="0" hangingPunct="0">
              <a:defRPr sz="2000" b="1">
                <a:solidFill>
                  <a:schemeClr val="accent2"/>
                </a:solidFill>
                <a:latin typeface="Century Gothic" pitchFamily="34" charset="0"/>
              </a:defRPr>
            </a:lvl4pPr>
            <a:lvl5pPr marL="2057400" indent="-228600" eaLnBrk="0" hangingPunct="0">
              <a:defRPr sz="2000" b="1">
                <a:solidFill>
                  <a:schemeClr val="accent2"/>
                </a:solidFill>
                <a:latin typeface="Century Gothic" pitchFamily="34" charset="0"/>
              </a:defRPr>
            </a:lvl5pPr>
            <a:lvl6pPr marL="25146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6pPr>
            <a:lvl7pPr marL="29718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7pPr>
            <a:lvl8pPr marL="34290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8pPr>
            <a:lvl9pPr marL="3886200" indent="-228600" algn="ctr" eaLnBrk="0" fontAlgn="base" hangingPunct="0">
              <a:spcBef>
                <a:spcPct val="50000"/>
              </a:spcBef>
              <a:spcAft>
                <a:spcPct val="0"/>
              </a:spcAft>
              <a:buFont typeface="Wingdings" pitchFamily="2" charset="2"/>
              <a:buChar char="v"/>
              <a:defRPr sz="2000" b="1">
                <a:solidFill>
                  <a:schemeClr val="accent2"/>
                </a:solidFill>
                <a:latin typeface="Century Gothic" pitchFamily="34" charset="0"/>
              </a:defRPr>
            </a:lvl9pPr>
          </a:lstStyle>
          <a:p>
            <a:pPr marL="0" indent="0" algn="ctr">
              <a:lnSpc>
                <a:spcPct val="90000"/>
              </a:lnSpc>
              <a:spcBef>
                <a:spcPct val="0"/>
              </a:spcBef>
              <a:buClr>
                <a:schemeClr val="folHlink"/>
              </a:buClr>
              <a:buSzPct val="90000"/>
              <a:buFontTx/>
              <a:buNone/>
            </a:pPr>
            <a:r>
              <a:rPr lang="es-ES" altLang="en-US" sz="3200" dirty="0">
                <a:solidFill>
                  <a:schemeClr val="tx1"/>
                </a:solidFill>
                <a:latin typeface="Tahoma" pitchFamily="34" charset="0"/>
                <a:cs typeface="Times New Roman" pitchFamily="18" charset="0"/>
              </a:rPr>
              <a:t>Constituye un </a:t>
            </a:r>
            <a:r>
              <a:rPr lang="es-ES" altLang="en-US" sz="3200" dirty="0">
                <a:solidFill>
                  <a:srgbClr val="FF3300"/>
                </a:solidFill>
                <a:latin typeface="Tahoma" pitchFamily="34" charset="0"/>
                <a:cs typeface="Times New Roman" pitchFamily="18" charset="0"/>
              </a:rPr>
              <a:t>documento primario</a:t>
            </a:r>
            <a:r>
              <a:rPr lang="es-ES" altLang="en-US" sz="3200" dirty="0">
                <a:solidFill>
                  <a:schemeClr val="tx1"/>
                </a:solidFill>
                <a:latin typeface="Tahoma" pitchFamily="34" charset="0"/>
                <a:cs typeface="Times New Roman" pitchFamily="18" charset="0"/>
              </a:rPr>
              <a:t>, </a:t>
            </a:r>
            <a:r>
              <a:rPr lang="es-ES" altLang="en-US" sz="3200" dirty="0">
                <a:solidFill>
                  <a:srgbClr val="FF3300"/>
                </a:solidFill>
                <a:latin typeface="Tahoma" pitchFamily="34" charset="0"/>
                <a:cs typeface="Times New Roman" pitchFamily="18" charset="0"/>
              </a:rPr>
              <a:t>individual</a:t>
            </a:r>
            <a:r>
              <a:rPr lang="es-ES" altLang="en-US" sz="3200" dirty="0">
                <a:solidFill>
                  <a:srgbClr val="0000CC"/>
                </a:solidFill>
                <a:latin typeface="Tahoma" pitchFamily="34" charset="0"/>
                <a:cs typeface="Times New Roman" pitchFamily="18" charset="0"/>
              </a:rPr>
              <a:t> </a:t>
            </a:r>
            <a:r>
              <a:rPr lang="es-ES" altLang="en-US" sz="3200" dirty="0">
                <a:solidFill>
                  <a:schemeClr val="tx1"/>
                </a:solidFill>
                <a:latin typeface="Tahoma" pitchFamily="34" charset="0"/>
                <a:cs typeface="Times New Roman" pitchFamily="18" charset="0"/>
              </a:rPr>
              <a:t>y</a:t>
            </a:r>
            <a:r>
              <a:rPr lang="es-ES" altLang="en-US" sz="3200" dirty="0">
                <a:solidFill>
                  <a:srgbClr val="0000CC"/>
                </a:solidFill>
                <a:latin typeface="Tahoma" pitchFamily="34" charset="0"/>
                <a:cs typeface="Times New Roman" pitchFamily="18" charset="0"/>
              </a:rPr>
              <a:t> </a:t>
            </a:r>
            <a:r>
              <a:rPr lang="es-ES" altLang="en-US" sz="3200" dirty="0">
                <a:solidFill>
                  <a:srgbClr val="FF3300"/>
                </a:solidFill>
                <a:latin typeface="Tahoma" pitchFamily="34" charset="0"/>
                <a:cs typeface="Times New Roman" pitchFamily="18" charset="0"/>
              </a:rPr>
              <a:t>dinámico</a:t>
            </a:r>
            <a:r>
              <a:rPr lang="es-ES" altLang="en-US" sz="3200" dirty="0">
                <a:solidFill>
                  <a:schemeClr val="tx1"/>
                </a:solidFill>
                <a:latin typeface="Tahoma" pitchFamily="34" charset="0"/>
                <a:cs typeface="Times New Roman" pitchFamily="18" charset="0"/>
              </a:rPr>
              <a:t>, en el cual se expresan sus </a:t>
            </a:r>
            <a:r>
              <a:rPr lang="es-ES" altLang="en-US" sz="3200" dirty="0">
                <a:solidFill>
                  <a:srgbClr val="FF3300"/>
                </a:solidFill>
                <a:latin typeface="Tahoma" pitchFamily="34" charset="0"/>
                <a:cs typeface="Times New Roman" pitchFamily="18" charset="0"/>
              </a:rPr>
              <a:t>elementos principales</a:t>
            </a:r>
            <a:r>
              <a:rPr lang="es-ES" altLang="en-US" sz="3200" dirty="0">
                <a:solidFill>
                  <a:schemeClr val="tx1"/>
                </a:solidFill>
                <a:latin typeface="Tahoma" pitchFamily="34" charset="0"/>
                <a:cs typeface="Times New Roman" pitchFamily="18" charset="0"/>
              </a:rPr>
              <a:t>,</a:t>
            </a:r>
            <a:r>
              <a:rPr lang="es-ES" altLang="en-US" sz="3200" dirty="0">
                <a:solidFill>
                  <a:srgbClr val="0000CC"/>
                </a:solidFill>
                <a:latin typeface="Tahoma" pitchFamily="34" charset="0"/>
                <a:cs typeface="Times New Roman" pitchFamily="18" charset="0"/>
              </a:rPr>
              <a:t> </a:t>
            </a:r>
            <a:r>
              <a:rPr lang="es-ES" altLang="en-US" sz="3200" dirty="0">
                <a:solidFill>
                  <a:schemeClr val="tx1"/>
                </a:solidFill>
                <a:latin typeface="Tahoma" pitchFamily="34" charset="0"/>
                <a:cs typeface="Times New Roman" pitchFamily="18" charset="0"/>
              </a:rPr>
              <a:t>de forma </a:t>
            </a:r>
            <a:r>
              <a:rPr lang="es-ES" altLang="en-US" sz="3200" dirty="0">
                <a:solidFill>
                  <a:srgbClr val="FF3300"/>
                </a:solidFill>
                <a:latin typeface="Tahoma" pitchFamily="34" charset="0"/>
                <a:cs typeface="Times New Roman" pitchFamily="18" charset="0"/>
              </a:rPr>
              <a:t>clara y precisa</a:t>
            </a:r>
            <a:r>
              <a:rPr lang="es-ES" altLang="en-US" sz="3200" dirty="0">
                <a:solidFill>
                  <a:schemeClr val="tx1"/>
                </a:solidFill>
                <a:latin typeface="Tahoma" pitchFamily="34" charset="0"/>
                <a:cs typeface="Times New Roman" pitchFamily="18" charset="0"/>
              </a:rPr>
              <a:t>, de modo que sirva de </a:t>
            </a:r>
            <a:r>
              <a:rPr lang="es-ES" altLang="en-US" sz="3200" dirty="0">
                <a:solidFill>
                  <a:srgbClr val="FF3300"/>
                </a:solidFill>
                <a:latin typeface="Tahoma" pitchFamily="34" charset="0"/>
                <a:cs typeface="Times New Roman" pitchFamily="18" charset="0"/>
              </a:rPr>
              <a:t>esbozo general</a:t>
            </a:r>
            <a:r>
              <a:rPr lang="es-ES" altLang="en-US" sz="3200" dirty="0">
                <a:solidFill>
                  <a:schemeClr val="tx1"/>
                </a:solidFill>
                <a:latin typeface="Tahoma" pitchFamily="34" charset="0"/>
                <a:cs typeface="Times New Roman" pitchFamily="18" charset="0"/>
              </a:rPr>
              <a:t>,</a:t>
            </a:r>
            <a:r>
              <a:rPr lang="es-ES" altLang="en-US" sz="3200" dirty="0">
                <a:solidFill>
                  <a:srgbClr val="FF3300"/>
                </a:solidFill>
                <a:latin typeface="Tahoma" pitchFamily="34" charset="0"/>
                <a:cs typeface="Times New Roman" pitchFamily="18" charset="0"/>
              </a:rPr>
              <a:t> plan</a:t>
            </a:r>
            <a:r>
              <a:rPr lang="es-ES" altLang="en-US" sz="3200" dirty="0">
                <a:solidFill>
                  <a:schemeClr val="tx1"/>
                </a:solidFill>
                <a:latin typeface="Tahoma" pitchFamily="34" charset="0"/>
                <a:cs typeface="Times New Roman" pitchFamily="18" charset="0"/>
              </a:rPr>
              <a:t>, </a:t>
            </a:r>
            <a:r>
              <a:rPr lang="es-ES" altLang="en-US" sz="3200" dirty="0">
                <a:solidFill>
                  <a:srgbClr val="FF3300"/>
                </a:solidFill>
                <a:latin typeface="Tahoma" pitchFamily="34" charset="0"/>
                <a:cs typeface="Times New Roman" pitchFamily="18" charset="0"/>
              </a:rPr>
              <a:t>estrategia</a:t>
            </a:r>
            <a:r>
              <a:rPr lang="es-ES" altLang="en-US" sz="3200" dirty="0">
                <a:solidFill>
                  <a:srgbClr val="0000CC"/>
                </a:solidFill>
                <a:latin typeface="Tahoma" pitchFamily="34" charset="0"/>
                <a:cs typeface="Times New Roman" pitchFamily="18" charset="0"/>
              </a:rPr>
              <a:t> </a:t>
            </a:r>
            <a:r>
              <a:rPr lang="es-ES" altLang="en-US" sz="3200" dirty="0">
                <a:solidFill>
                  <a:schemeClr val="tx1"/>
                </a:solidFill>
                <a:latin typeface="Tahoma" pitchFamily="34" charset="0"/>
                <a:cs typeface="Times New Roman" pitchFamily="18" charset="0"/>
              </a:rPr>
              <a:t>o</a:t>
            </a:r>
            <a:r>
              <a:rPr lang="es-ES" altLang="en-US" sz="3200" dirty="0">
                <a:solidFill>
                  <a:srgbClr val="0000CC"/>
                </a:solidFill>
                <a:latin typeface="Tahoma" pitchFamily="34" charset="0"/>
                <a:cs typeface="Times New Roman" pitchFamily="18" charset="0"/>
              </a:rPr>
              <a:t> </a:t>
            </a:r>
            <a:r>
              <a:rPr lang="es-ES" altLang="en-US" sz="3200" dirty="0">
                <a:solidFill>
                  <a:srgbClr val="FF3300"/>
                </a:solidFill>
                <a:latin typeface="Tahoma" pitchFamily="34" charset="0"/>
                <a:cs typeface="Times New Roman" pitchFamily="18" charset="0"/>
              </a:rPr>
              <a:t>guía</a:t>
            </a:r>
            <a:r>
              <a:rPr lang="es-ES" altLang="en-US" sz="3200" dirty="0">
                <a:solidFill>
                  <a:srgbClr val="0000CC"/>
                </a:solidFill>
                <a:latin typeface="Tahoma" pitchFamily="34" charset="0"/>
                <a:cs typeface="Times New Roman" pitchFamily="18" charset="0"/>
              </a:rPr>
              <a:t> </a:t>
            </a:r>
            <a:r>
              <a:rPr lang="es-ES" altLang="en-US" sz="3200" dirty="0">
                <a:solidFill>
                  <a:schemeClr val="tx1"/>
                </a:solidFill>
                <a:latin typeface="Tahoma" pitchFamily="34" charset="0"/>
                <a:cs typeface="Times New Roman" pitchFamily="18" charset="0"/>
              </a:rPr>
              <a:t>para realizar la investigación</a:t>
            </a:r>
            <a:endParaRPr lang="es-ES" sz="2400" dirty="0">
              <a:solidFill>
                <a:schemeClr val="tx1"/>
              </a:solidFill>
              <a:latin typeface="Arial" charset="0"/>
            </a:endParaRPr>
          </a:p>
        </p:txBody>
      </p:sp>
      <p:pic>
        <p:nvPicPr>
          <p:cNvPr id="6148" name="Picture 9" descr="niño pregunta"/>
          <p:cNvPicPr>
            <a:picLocks noChangeAspect="1" noChangeArrowheads="1"/>
          </p:cNvPicPr>
          <p:nvPr/>
        </p:nvPicPr>
        <p:blipFill>
          <a:blip r:embed="rId2">
            <a:clrChange>
              <a:clrFrom>
                <a:srgbClr val="FEEFC6"/>
              </a:clrFrom>
              <a:clrTo>
                <a:srgbClr val="FEEFC6">
                  <a:alpha val="0"/>
                </a:srgbClr>
              </a:clrTo>
            </a:clrChange>
            <a:extLst>
              <a:ext uri="{28A0092B-C50C-407E-A947-70E740481C1C}">
                <a14:useLocalDpi xmlns:a14="http://schemas.microsoft.com/office/drawing/2010/main" val="0"/>
              </a:ext>
            </a:extLst>
          </a:blip>
          <a:srcRect/>
          <a:stretch>
            <a:fillRect/>
          </a:stretch>
        </p:blipFill>
        <p:spPr bwMode="auto">
          <a:xfrm>
            <a:off x="467544" y="35880"/>
            <a:ext cx="1017588"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índic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75" y="5389563"/>
            <a:ext cx="1317625" cy="146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CuadroTexto 4"/>
          <p:cNvSpPr txBox="1"/>
          <p:nvPr/>
        </p:nvSpPr>
        <p:spPr>
          <a:xfrm>
            <a:off x="875055" y="5561653"/>
            <a:ext cx="4378036" cy="338554"/>
          </a:xfrm>
          <a:prstGeom prst="rect">
            <a:avLst/>
          </a:prstGeom>
          <a:noFill/>
        </p:spPr>
        <p:txBody>
          <a:bodyPr wrap="square" rtlCol="0">
            <a:spAutoFit/>
          </a:bodyPr>
          <a:lstStyle/>
          <a:p>
            <a:r>
              <a:rPr lang="es-ES" sz="1600" dirty="0" smtClean="0">
                <a:latin typeface="Arial Black" panose="020B0A04020102020204" pitchFamily="34" charset="0"/>
              </a:rPr>
              <a:t>Dr. C. Andrés Rodríguez Jiménez</a:t>
            </a:r>
            <a:endParaRPr lang="es-ES" sz="1600" dirty="0">
              <a:latin typeface="Arial Black" panose="020B0A04020102020204" pitchFamily="34" charset="0"/>
            </a:endParaRPr>
          </a:p>
        </p:txBody>
      </p:sp>
      <p:sp>
        <p:nvSpPr>
          <p:cNvPr id="2" name="1 Marcador de pie de página"/>
          <p:cNvSpPr>
            <a:spLocks noGrp="1"/>
          </p:cNvSpPr>
          <p:nvPr>
            <p:ph type="ftr" sz="quarter" idx="11"/>
          </p:nvPr>
        </p:nvSpPr>
        <p:spPr>
          <a:xfrm>
            <a:off x="3109218" y="6399367"/>
            <a:ext cx="2895600" cy="365125"/>
          </a:xfrm>
        </p:spPr>
        <p:txBody>
          <a:bodyPr/>
          <a:lstStyle/>
          <a:p>
            <a:r>
              <a:rPr lang="es-ES" smtClean="0"/>
              <a:t>Dr. C. Zeidy Sandra López Collazo</a:t>
            </a:r>
            <a:endParaRPr lang="es-ES" dirty="0"/>
          </a:p>
        </p:txBody>
      </p:sp>
    </p:spTree>
    <p:extLst>
      <p:ext uri="{BB962C8B-B14F-4D97-AF65-F5344CB8AC3E}">
        <p14:creationId xmlns:p14="http://schemas.microsoft.com/office/powerpoint/2010/main" val="4146964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1246</TotalTime>
  <Words>3266</Words>
  <Application>Microsoft Office PowerPoint</Application>
  <PresentationFormat>Presentación en pantalla (4:3)</PresentationFormat>
  <Paragraphs>627</Paragraphs>
  <Slides>53</Slides>
  <Notes>5</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Tema de Office</vt:lpstr>
      <vt:lpstr>Presentación de PowerPoint</vt:lpstr>
      <vt:lpstr>Presentación de PowerPoint</vt:lpstr>
      <vt:lpstr>Presentación de PowerPoint</vt:lpstr>
      <vt:lpstr>Presentación de PowerPoint</vt:lpstr>
      <vt:lpstr>“El maestro debe conocer los métodos de investigación, para enseñar a aplicarlos, porque el hombre es un perpetuo investigador,  consciente o inconsciente. Conocer es una necesidad primordial como nutrirse”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¿Qué requisitos debe tener el DISEÑO METODOLÓGICO?  </vt:lpstr>
      <vt:lpstr> Elección de la Estrategia Investigativa</vt:lpstr>
      <vt:lpstr> La determinación del cómo investigar da lugar al DISEÑO METODOLÓGICO que incluye: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OBSERVACIÓN CIENTÍFICA</vt:lpstr>
      <vt:lpstr>ENCUESTA</vt:lpstr>
      <vt:lpstr>ENTREVISTA</vt:lpstr>
      <vt:lpstr>PRUEBA PEDAGÓGICA</vt:lpstr>
      <vt:lpstr>EXPERIMENTO PEDAGÓGICO</vt:lpstr>
      <vt:lpstr>CRITERIO DE ESPECIALISTAS</vt:lpstr>
      <vt:lpstr>CRITERIO DE USUARIOS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Zeidy</cp:lastModifiedBy>
  <cp:revision>125</cp:revision>
  <dcterms:modified xsi:type="dcterms:W3CDTF">2018-01-02T22:05:53Z</dcterms:modified>
</cp:coreProperties>
</file>