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54"/>
  </p:notesMasterIdLst>
  <p:sldIdLst>
    <p:sldId id="276" r:id="rId2"/>
    <p:sldId id="266" r:id="rId3"/>
    <p:sldId id="256" r:id="rId4"/>
    <p:sldId id="337" r:id="rId5"/>
    <p:sldId id="338" r:id="rId6"/>
    <p:sldId id="339" r:id="rId7"/>
    <p:sldId id="340" r:id="rId8"/>
    <p:sldId id="341" r:id="rId9"/>
    <p:sldId id="342" r:id="rId10"/>
    <p:sldId id="343" r:id="rId11"/>
    <p:sldId id="344" r:id="rId12"/>
    <p:sldId id="345" r:id="rId13"/>
    <p:sldId id="346" r:id="rId14"/>
    <p:sldId id="347" r:id="rId15"/>
    <p:sldId id="348" r:id="rId16"/>
    <p:sldId id="349" r:id="rId17"/>
    <p:sldId id="350" r:id="rId18"/>
    <p:sldId id="351" r:id="rId19"/>
    <p:sldId id="352" r:id="rId20"/>
    <p:sldId id="353" r:id="rId21"/>
    <p:sldId id="354" r:id="rId22"/>
    <p:sldId id="355" r:id="rId23"/>
    <p:sldId id="356" r:id="rId24"/>
    <p:sldId id="357" r:id="rId25"/>
    <p:sldId id="358" r:id="rId26"/>
    <p:sldId id="359" r:id="rId27"/>
    <p:sldId id="360" r:id="rId28"/>
    <p:sldId id="361" r:id="rId29"/>
    <p:sldId id="362" r:id="rId30"/>
    <p:sldId id="363" r:id="rId31"/>
    <p:sldId id="364" r:id="rId32"/>
    <p:sldId id="365" r:id="rId33"/>
    <p:sldId id="366" r:id="rId34"/>
    <p:sldId id="367" r:id="rId35"/>
    <p:sldId id="368" r:id="rId36"/>
    <p:sldId id="369" r:id="rId37"/>
    <p:sldId id="370" r:id="rId38"/>
    <p:sldId id="371" r:id="rId39"/>
    <p:sldId id="372" r:id="rId40"/>
    <p:sldId id="373" r:id="rId41"/>
    <p:sldId id="374" r:id="rId42"/>
    <p:sldId id="375" r:id="rId43"/>
    <p:sldId id="376" r:id="rId44"/>
    <p:sldId id="377" r:id="rId45"/>
    <p:sldId id="378" r:id="rId46"/>
    <p:sldId id="379" r:id="rId47"/>
    <p:sldId id="380" r:id="rId48"/>
    <p:sldId id="381" r:id="rId49"/>
    <p:sldId id="382" r:id="rId50"/>
    <p:sldId id="383" r:id="rId51"/>
    <p:sldId id="384" r:id="rId52"/>
    <p:sldId id="385" r:id="rId53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outlineView">
  <p:normalViewPr showOutlineIcons="0">
    <p:restoredLeft sz="8529" autoAdjust="0"/>
    <p:restoredTop sz="86481" autoAdjust="0"/>
  </p:normalViewPr>
  <p:slideViewPr>
    <p:cSldViewPr snapToGrid="0">
      <p:cViewPr varScale="1">
        <p:scale>
          <a:sx n="58" d="100"/>
          <a:sy n="58" d="100"/>
        </p:scale>
        <p:origin x="14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223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4E98550-A7A9-4963-B9F3-C5A1F6E665BC}" type="datetimeFigureOut">
              <a:rPr lang="es-ES" smtClean="0"/>
              <a:t>29/04/2026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575538-BD0C-4D02-97C8-ED4162583EC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7089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Marcador de imagen d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1" name="Marcador de notas 2"/>
          <p:cNvSpPr>
            <a:spLocks noGrp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es-ES" smtClean="0"/>
          </a:p>
        </p:txBody>
      </p:sp>
      <p:sp>
        <p:nvSpPr>
          <p:cNvPr id="53252" name="Marcador de número de diapositiva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3A134A0D-B755-4B17-AD24-C3793441830E}" type="slidenum">
              <a:rPr lang="es-ES" sz="1200" smtClean="0"/>
              <a:pPr/>
              <a:t>50</a:t>
            </a:fld>
            <a:endParaRPr lang="es-ES" sz="1200" smtClean="0"/>
          </a:p>
        </p:txBody>
      </p:sp>
    </p:spTree>
    <p:extLst>
      <p:ext uri="{BB962C8B-B14F-4D97-AF65-F5344CB8AC3E}">
        <p14:creationId xmlns:p14="http://schemas.microsoft.com/office/powerpoint/2010/main" val="3182631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85021F6-D1F4-454C-994C-6C396DBCE2E8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036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AEE3685-DBCD-4EC0-9182-5D83F6C0100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9970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686800" y="609600"/>
            <a:ext cx="25908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914400" y="609600"/>
            <a:ext cx="75692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E5C5519-FD4C-468F-AE9A-3347C697A79B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58964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FED45E-32E5-4D78-99D0-923AF5CFA5B9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202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6D46DF9-B4E0-4366-8485-D631D0DCF9E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542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8C0D9C0-6597-4B11-889A-0B49FD267BC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40242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AE8DCE0-2098-482E-842D-C317587CF605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424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59874F7-575E-4A3B-A97E-CBCB6B06CF9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4547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4C3BBCB-F1C0-41A4-98D6-C82A32A41234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82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MX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8195516-8C11-4B52-9D0F-59EE11BDD807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28984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MX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MX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71E6C7-EA45-4055-8965-7247BF7497FC}" type="slidenum">
              <a:rPr lang="es-ES">
                <a:solidFill>
                  <a:srgbClr val="000000"/>
                </a:solidFill>
              </a:rPr>
              <a:pPr/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17139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914400" y="60960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1981200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144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84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4ACA82D-05F6-44CE-A68B-7ADB85091072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‹Nº›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1834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MX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sicoactiva.com/atlas/cerebro.htm" TargetMode="External"/><Relationship Id="rId2" Type="http://schemas.openxmlformats.org/officeDocument/2006/relationships/hyperlink" Target="http://www.psicoactiva.com/default.htm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868680" y="228600"/>
            <a:ext cx="10363200" cy="34290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MAESTRÍA EN DIDÁCTICA</a:t>
            </a:r>
            <a:b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Curso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: </a:t>
            </a:r>
            <a:r>
              <a:rPr lang="es-ES" dirty="0" err="1">
                <a:solidFill>
                  <a:srgbClr val="FFFF00"/>
                </a:solidFill>
                <a:latin typeface="Arial Black" panose="020B0A04020102020204" pitchFamily="34" charset="0"/>
              </a:rPr>
              <a:t>Neuroeducación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 en el P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roceso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de </a:t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Enseñanza-aprendizaje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/>
            </a:r>
            <a:b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</a:b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86840" y="4770120"/>
            <a:ext cx="8534400" cy="1752600"/>
          </a:xfrm>
        </p:spPr>
        <p:txBody>
          <a:bodyPr/>
          <a:lstStyle/>
          <a:p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Dr. C. Raúl Rodríguez Calzado</a:t>
            </a:r>
            <a:endParaRPr lang="es-ES" dirty="0">
              <a:solidFill>
                <a:srgbClr val="FFFF00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51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D:\UCPEJV\Maestría Salud escolar\Preparación Maestría Salud\Doc. Psicología\FIGURAS, GRAFICOS Y ESQUEMAS\Figura 2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39" y="160339"/>
            <a:ext cx="5648325" cy="6537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6508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D:\UCPEJV\Maestría Salud escolar\Preparación Maestría Salud\Doc. Psicología\FIGURAS, GRAFICOS Y ESQUEMAS\Figura 1.t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5826" y="309564"/>
            <a:ext cx="5649913" cy="6288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5317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208213" y="692150"/>
            <a:ext cx="7315200" cy="4986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¿Por qué la plasticidad neural constituye un factor de desarrollo en el ser humano?</a:t>
            </a:r>
          </a:p>
          <a:p>
            <a:pPr algn="ctr">
              <a:spcBef>
                <a:spcPct val="5000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endParaRPr lang="es-ES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ctr"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¿Qué relación existe entre el aprendizaje y la plasticidad neural?</a:t>
            </a:r>
          </a:p>
        </p:txBody>
      </p:sp>
    </p:spTree>
    <p:extLst>
      <p:ext uri="{BB962C8B-B14F-4D97-AF65-F5344CB8AC3E}">
        <p14:creationId xmlns:p14="http://schemas.microsoft.com/office/powerpoint/2010/main" val="2862923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ángulo 1"/>
          <p:cNvSpPr>
            <a:spLocks noChangeArrowheads="1"/>
          </p:cNvSpPr>
          <p:nvPr/>
        </p:nvSpPr>
        <p:spPr bwMode="auto">
          <a:xfrm>
            <a:off x="2208214" y="890589"/>
            <a:ext cx="7559675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sz="28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Desde el punto de vista operacional se puede definir el </a:t>
            </a:r>
            <a:r>
              <a:rPr lang="es-ES" sz="2800" b="1" u="sng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aprendizaje</a:t>
            </a:r>
            <a:r>
              <a:rPr lang="es-ES" sz="28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como la modificación de la conducta determinada por la experiencia individual. Por otra parte, la </a:t>
            </a:r>
            <a:r>
              <a:rPr lang="es-ES" sz="2800" b="1" u="sng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memoria</a:t>
            </a:r>
            <a:r>
              <a:rPr lang="es-ES" sz="2800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sería la capacidad de retener en el tiempo esas modificaciones conductuales.</a:t>
            </a:r>
            <a:endParaRPr lang="es-ES" sz="28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0325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640013" y="1628776"/>
            <a:ext cx="7315200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 APRENDIZAJE Y MEMORIA</a:t>
            </a:r>
          </a:p>
        </p:txBody>
      </p:sp>
      <p:sp>
        <p:nvSpPr>
          <p:cNvPr id="3" name="Text Box 2"/>
          <p:cNvSpPr txBox="1">
            <a:spLocks noChangeArrowheads="1"/>
          </p:cNvSpPr>
          <p:nvPr/>
        </p:nvSpPr>
        <p:spPr bwMode="auto">
          <a:xfrm>
            <a:off x="2640013" y="3933826"/>
            <a:ext cx="731520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 PlASTICIDAD NEURAL</a:t>
            </a:r>
          </a:p>
        </p:txBody>
      </p:sp>
      <p:sp>
        <p:nvSpPr>
          <p:cNvPr id="4" name="Flecha arriba 3"/>
          <p:cNvSpPr/>
          <p:nvPr/>
        </p:nvSpPr>
        <p:spPr>
          <a:xfrm>
            <a:off x="5951539" y="2522538"/>
            <a:ext cx="485775" cy="9779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0072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  <p:bldP spid="3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2565400" y="439738"/>
            <a:ext cx="7315200" cy="830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DIFERENTES TIPOS DE APRENDIZAJE Y MEMORIA (Carlson, 1993)</a:t>
            </a:r>
          </a:p>
        </p:txBody>
      </p:sp>
      <p:sp>
        <p:nvSpPr>
          <p:cNvPr id="11267" name="Text Box 3"/>
          <p:cNvSpPr txBox="1">
            <a:spLocks noChangeArrowheads="1"/>
          </p:cNvSpPr>
          <p:nvPr/>
        </p:nvSpPr>
        <p:spPr bwMode="auto">
          <a:xfrm>
            <a:off x="2279650" y="2960688"/>
            <a:ext cx="7086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  perceptivo</a:t>
            </a:r>
          </a:p>
        </p:txBody>
      </p:sp>
      <p:sp>
        <p:nvSpPr>
          <p:cNvPr id="11268" name="Text Box 4"/>
          <p:cNvSpPr txBox="1">
            <a:spLocks noChangeArrowheads="1"/>
          </p:cNvSpPr>
          <p:nvPr/>
        </p:nvSpPr>
        <p:spPr bwMode="auto">
          <a:xfrm>
            <a:off x="2279650" y="3798888"/>
            <a:ext cx="80772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  estímulo-respuesta</a:t>
            </a:r>
          </a:p>
        </p:txBody>
      </p:sp>
      <p:sp>
        <p:nvSpPr>
          <p:cNvPr id="11269" name="Text Box 5"/>
          <p:cNvSpPr txBox="1">
            <a:spLocks noChangeArrowheads="1"/>
          </p:cNvSpPr>
          <p:nvPr/>
        </p:nvSpPr>
        <p:spPr bwMode="auto">
          <a:xfrm>
            <a:off x="2279650" y="4708526"/>
            <a:ext cx="5181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  motor</a:t>
            </a:r>
          </a:p>
        </p:txBody>
      </p:sp>
      <p:sp>
        <p:nvSpPr>
          <p:cNvPr id="11270" name="Text Box 6"/>
          <p:cNvSpPr txBox="1">
            <a:spLocks noChangeArrowheads="1"/>
          </p:cNvSpPr>
          <p:nvPr/>
        </p:nvSpPr>
        <p:spPr bwMode="auto">
          <a:xfrm>
            <a:off x="1954213" y="1920876"/>
            <a:ext cx="80708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1) Formas básicas de aprendizaje:</a:t>
            </a:r>
          </a:p>
        </p:txBody>
      </p:sp>
      <p:sp>
        <p:nvSpPr>
          <p:cNvPr id="11271" name="Text Box 7"/>
          <p:cNvSpPr txBox="1">
            <a:spLocks noChangeArrowheads="1"/>
          </p:cNvSpPr>
          <p:nvPr/>
        </p:nvSpPr>
        <p:spPr bwMode="auto">
          <a:xfrm>
            <a:off x="2065338" y="5876926"/>
            <a:ext cx="7848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2) Formas complejas de aprendizaje</a:t>
            </a:r>
          </a:p>
        </p:txBody>
      </p:sp>
    </p:spTree>
    <p:extLst>
      <p:ext uri="{BB962C8B-B14F-4D97-AF65-F5344CB8AC3E}">
        <p14:creationId xmlns:p14="http://schemas.microsoft.com/office/powerpoint/2010/main" val="494760174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2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6" grpId="0" autoUpdateAnimBg="0"/>
      <p:bldP spid="11267" grpId="0" autoUpdateAnimBg="0"/>
      <p:bldP spid="11268" grpId="0" autoUpdateAnimBg="0"/>
      <p:bldP spid="11269" grpId="0" autoUpdateAnimBg="0"/>
      <p:bldP spid="11270" grpId="0" autoUpdateAnimBg="0"/>
      <p:bldP spid="1127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1"/>
          <p:cNvSpPr>
            <a:spLocks noChangeArrowheads="1"/>
          </p:cNvSpPr>
          <p:nvPr/>
        </p:nvSpPr>
        <p:spPr bwMode="auto">
          <a:xfrm>
            <a:off x="2208214" y="333375"/>
            <a:ext cx="8135937" cy="3538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El </a:t>
            </a:r>
            <a:r>
              <a:rPr lang="es-ES" b="1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aprendizaje perceptivo</a:t>
            </a:r>
            <a:r>
              <a:rPr lang="es-ES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 es la capacidad para aprender a reconocer estímulos vistos con anterioridad y a distinguirlos de otros similares. Su función principal es la identificación y categorización de objetos (incluidos otros miembros de nuestra especie y situaciones). </a:t>
            </a:r>
            <a:endParaRPr lang="es-ES">
              <a:solidFill>
                <a:srgbClr val="FFFF99"/>
              </a:solidFill>
            </a:endParaRPr>
          </a:p>
        </p:txBody>
      </p:sp>
      <p:sp>
        <p:nvSpPr>
          <p:cNvPr id="17411" name="Rectángulo 2"/>
          <p:cNvSpPr>
            <a:spLocks noChangeArrowheads="1"/>
          </p:cNvSpPr>
          <p:nvPr/>
        </p:nvSpPr>
        <p:spPr bwMode="auto">
          <a:xfrm>
            <a:off x="1919288" y="4221163"/>
            <a:ext cx="8424862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*Diferentes experimentos han mostrado cambios en los patrones de respuestas neuronales en áreas de asociación perceptual de la corteza cerebral, asociados a aprendizajes perceptivos (Fuster y Jervey, 1981; Rolls y cols., 1989; Fuster, 1990)</a:t>
            </a:r>
            <a:endParaRPr lang="es-ES" sz="280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2873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2351089" y="404814"/>
            <a:ext cx="7705725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APRENDIZAJE  ESTÍMULO – RESPUESTA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(CONDICIONAMIENTO)</a:t>
            </a:r>
          </a:p>
        </p:txBody>
      </p:sp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2135188" y="2205038"/>
            <a:ext cx="7416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Condicionamiento clásico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2208213" y="4005263"/>
            <a:ext cx="80645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Condicionamiento  operante  o instrumental</a:t>
            </a:r>
          </a:p>
        </p:txBody>
      </p:sp>
    </p:spTree>
    <p:extLst>
      <p:ext uri="{BB962C8B-B14F-4D97-AF65-F5344CB8AC3E}">
        <p14:creationId xmlns:p14="http://schemas.microsoft.com/office/powerpoint/2010/main" val="1906947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19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1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88" grpId="0"/>
      <p:bldP spid="41989" grpId="0"/>
      <p:bldP spid="41990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978" name="Picture 2" descr="pavlov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4826" y="260350"/>
            <a:ext cx="8569325" cy="6337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73731477"/>
      </p:ext>
    </p:extLst>
  </p:cSld>
  <p:clrMapOvr>
    <a:masterClrMapping/>
  </p:clrMapOvr>
  <p:transition advClick="0" advTm="101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1269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126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Text Box 2"/>
          <p:cNvSpPr txBox="1">
            <a:spLocks noChangeArrowheads="1"/>
          </p:cNvSpPr>
          <p:nvPr/>
        </p:nvSpPr>
        <p:spPr bwMode="auto">
          <a:xfrm>
            <a:off x="2438400" y="2590800"/>
            <a:ext cx="2743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Estímulo incondicionado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87" name="Text Box 3"/>
          <p:cNvSpPr txBox="1">
            <a:spLocks noChangeArrowheads="1"/>
          </p:cNvSpPr>
          <p:nvPr/>
        </p:nvSpPr>
        <p:spPr bwMode="auto">
          <a:xfrm>
            <a:off x="6934200" y="2667000"/>
            <a:ext cx="2590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Respuesta incondicionada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88" name="Text Box 4"/>
          <p:cNvSpPr txBox="1">
            <a:spLocks noChangeArrowheads="1"/>
          </p:cNvSpPr>
          <p:nvPr/>
        </p:nvSpPr>
        <p:spPr bwMode="auto">
          <a:xfrm>
            <a:off x="1905000" y="1066800"/>
            <a:ext cx="2133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Estímulo indiferente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89" name="Text Box 5"/>
          <p:cNvSpPr txBox="1">
            <a:spLocks noChangeArrowheads="1"/>
          </p:cNvSpPr>
          <p:nvPr/>
        </p:nvSpPr>
        <p:spPr bwMode="auto">
          <a:xfrm>
            <a:off x="6781800" y="1143001"/>
            <a:ext cx="2743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No respuesta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4800600" y="3962401"/>
            <a:ext cx="2133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Repetición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91" name="Text Box 7"/>
          <p:cNvSpPr txBox="1">
            <a:spLocks noChangeArrowheads="1"/>
          </p:cNvSpPr>
          <p:nvPr/>
        </p:nvSpPr>
        <p:spPr bwMode="auto">
          <a:xfrm>
            <a:off x="1981200" y="5029200"/>
            <a:ext cx="25908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Estímulo condicionado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92" name="Text Box 8"/>
          <p:cNvSpPr txBox="1">
            <a:spLocks noChangeArrowheads="1"/>
          </p:cNvSpPr>
          <p:nvPr/>
        </p:nvSpPr>
        <p:spPr bwMode="auto">
          <a:xfrm>
            <a:off x="7010400" y="5105400"/>
            <a:ext cx="28956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Respuesta condicionada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67593" name="Line 9"/>
          <p:cNvSpPr>
            <a:spLocks noChangeShapeType="1"/>
          </p:cNvSpPr>
          <p:nvPr/>
        </p:nvSpPr>
        <p:spPr bwMode="auto">
          <a:xfrm>
            <a:off x="4343400" y="1524000"/>
            <a:ext cx="19812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7594" name="Line 10"/>
          <p:cNvSpPr>
            <a:spLocks noChangeShapeType="1"/>
          </p:cNvSpPr>
          <p:nvPr/>
        </p:nvSpPr>
        <p:spPr bwMode="auto">
          <a:xfrm>
            <a:off x="4648200" y="5638800"/>
            <a:ext cx="19812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7595" name="Line 11"/>
          <p:cNvSpPr>
            <a:spLocks noChangeShapeType="1"/>
          </p:cNvSpPr>
          <p:nvPr/>
        </p:nvSpPr>
        <p:spPr bwMode="auto">
          <a:xfrm>
            <a:off x="4800600" y="2971800"/>
            <a:ext cx="19812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7596" name="Line 12"/>
          <p:cNvSpPr>
            <a:spLocks noChangeShapeType="1"/>
          </p:cNvSpPr>
          <p:nvPr/>
        </p:nvSpPr>
        <p:spPr bwMode="auto">
          <a:xfrm>
            <a:off x="2063750" y="2133600"/>
            <a:ext cx="0" cy="28194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7597" name="Line 13"/>
          <p:cNvSpPr>
            <a:spLocks noChangeShapeType="1"/>
          </p:cNvSpPr>
          <p:nvPr/>
        </p:nvSpPr>
        <p:spPr bwMode="auto">
          <a:xfrm>
            <a:off x="7924800" y="3733800"/>
            <a:ext cx="0" cy="1143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7598" name="Text Box 14"/>
          <p:cNvSpPr txBox="1">
            <a:spLocks noChangeArrowheads="1"/>
          </p:cNvSpPr>
          <p:nvPr/>
        </p:nvSpPr>
        <p:spPr bwMode="auto">
          <a:xfrm>
            <a:off x="2895600" y="228600"/>
            <a:ext cx="693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400" b="1">
                <a:solidFill>
                  <a:srgbClr val="FFFF00"/>
                </a:solidFill>
              </a:rPr>
              <a:t>REFLEJO CONDICIONADO PAVLOVIANO</a:t>
            </a:r>
            <a:endParaRPr lang="es-ES" sz="2400" b="1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30079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67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6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675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6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67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6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6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7" dur="500"/>
                                        <p:tgtEl>
                                          <p:spTgt spid="67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2" dur="500"/>
                                        <p:tgtEl>
                                          <p:spTgt spid="6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7" dur="500"/>
                                        <p:tgtEl>
                                          <p:spTgt spid="67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2" dur="500"/>
                                        <p:tgtEl>
                                          <p:spTgt spid="67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67" dur="500"/>
                                        <p:tgtEl>
                                          <p:spTgt spid="6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6" grpId="0"/>
      <p:bldP spid="67587" grpId="0"/>
      <p:bldP spid="67588" grpId="0"/>
      <p:bldP spid="67589" grpId="0"/>
      <p:bldP spid="67590" grpId="0"/>
      <p:bldP spid="67591" grpId="0"/>
      <p:bldP spid="67592" grpId="0"/>
      <p:bldP spid="67593" grpId="0" animBg="1"/>
      <p:bldP spid="67594" grpId="0" animBg="1"/>
      <p:bldP spid="67595" grpId="0" animBg="1"/>
      <p:bldP spid="67596" grpId="0" animBg="1"/>
      <p:bldP spid="67597" grpId="0" animBg="1"/>
      <p:bldP spid="6759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594360" y="365419"/>
            <a:ext cx="10607040" cy="60016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Tema 1. Bases neurobiológicas de las funciones nerviosas superiores en el proceso de enseñanza-aprendizaje (PEA)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es-ES" dirty="0" smtClean="0">
              <a:solidFill>
                <a:srgbClr val="FFFF00"/>
              </a:solidFill>
              <a:latin typeface="Arial Black" panose="020B0A04020102020204" pitchFamily="34" charset="0"/>
            </a:endParaRPr>
          </a:p>
          <a:p>
            <a:pPr algn="just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Sumario: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Las funciones nerviosas superiores (FNS).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Bases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neurobiológicas del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aprendizaje- memoria y de los </a:t>
            </a:r>
            <a:r>
              <a:rPr lang="es-ES" dirty="0">
                <a:solidFill>
                  <a:srgbClr val="FFFF00"/>
                </a:solidFill>
                <a:latin typeface="Arial Black" panose="020B0A04020102020204" pitchFamily="34" charset="0"/>
              </a:rPr>
              <a:t>procesos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afectivo-motivacionales. Sus </a:t>
            </a:r>
            <a:r>
              <a:rPr lang="es-ES" dirty="0" smtClean="0">
                <a:solidFill>
                  <a:srgbClr val="FFFF00"/>
                </a:solidFill>
                <a:latin typeface="Arial Black" panose="020B0A04020102020204" pitchFamily="34" charset="0"/>
              </a:rPr>
              <a:t>implicaciones para la educación y el PEA.</a:t>
            </a:r>
          </a:p>
        </p:txBody>
      </p:sp>
    </p:spTree>
    <p:extLst>
      <p:ext uri="{BB962C8B-B14F-4D97-AF65-F5344CB8AC3E}">
        <p14:creationId xmlns:p14="http://schemas.microsoft.com/office/powerpoint/2010/main" val="175327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14"/>
          <p:cNvSpPr txBox="1">
            <a:spLocks noChangeArrowheads="1"/>
          </p:cNvSpPr>
          <p:nvPr/>
        </p:nvSpPr>
        <p:spPr bwMode="auto">
          <a:xfrm>
            <a:off x="1847850" y="476250"/>
            <a:ext cx="8013700" cy="585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b="1">
                <a:solidFill>
                  <a:srgbClr val="FFFF00"/>
                </a:solidFill>
              </a:rPr>
              <a:t>REFLEJO CONDICIONADO OPERANTE</a:t>
            </a:r>
            <a:endParaRPr lang="es-ES" b="1">
              <a:solidFill>
                <a:srgbClr val="FFFF00"/>
              </a:solidFill>
            </a:endParaRPr>
          </a:p>
        </p:txBody>
      </p:sp>
      <p:sp>
        <p:nvSpPr>
          <p:cNvPr id="4" name="Text Box 14"/>
          <p:cNvSpPr txBox="1">
            <a:spLocks noChangeArrowheads="1"/>
          </p:cNvSpPr>
          <p:nvPr/>
        </p:nvSpPr>
        <p:spPr bwMode="auto">
          <a:xfrm>
            <a:off x="2495550" y="1655764"/>
            <a:ext cx="6769100" cy="52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sz="2800" b="1">
                <a:solidFill>
                  <a:srgbClr val="FFFF00"/>
                </a:solidFill>
              </a:rPr>
              <a:t>MANIFESTACIÓN CONDUCTUAL</a:t>
            </a:r>
            <a:endParaRPr lang="es-ES" sz="2800" b="1">
              <a:solidFill>
                <a:srgbClr val="FFFF00"/>
              </a:solidFill>
            </a:endParaRPr>
          </a:p>
        </p:txBody>
      </p:sp>
      <p:sp>
        <p:nvSpPr>
          <p:cNvPr id="5" name="Line 13"/>
          <p:cNvSpPr>
            <a:spLocks noChangeShapeType="1"/>
          </p:cNvSpPr>
          <p:nvPr/>
        </p:nvSpPr>
        <p:spPr bwMode="auto">
          <a:xfrm>
            <a:off x="4943475" y="2420938"/>
            <a:ext cx="0" cy="114300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2027239" y="3870325"/>
            <a:ext cx="8245475" cy="2247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sz="2800" b="1" dirty="0">
                <a:solidFill>
                  <a:srgbClr val="FFFF00"/>
                </a:solidFill>
              </a:rPr>
              <a:t>    ESTÍMULO INCONDICIONADO 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FF00"/>
                </a:solidFill>
              </a:rPr>
              <a:t>Premio</a:t>
            </a:r>
            <a:r>
              <a:rPr lang="en-US" sz="2800" b="1" dirty="0">
                <a:solidFill>
                  <a:srgbClr val="FFFF00"/>
                </a:solidFill>
              </a:rPr>
              <a:t>: Se </a:t>
            </a:r>
            <a:r>
              <a:rPr lang="en-US" sz="2800" b="1" dirty="0" err="1">
                <a:solidFill>
                  <a:srgbClr val="FFFF00"/>
                </a:solidFill>
              </a:rPr>
              <a:t>refuerza</a:t>
            </a:r>
            <a:r>
              <a:rPr lang="en-US" sz="2800" b="1" dirty="0">
                <a:solidFill>
                  <a:srgbClr val="FFFF00"/>
                </a:solidFill>
              </a:rPr>
              <a:t> y </a:t>
            </a:r>
            <a:r>
              <a:rPr lang="en-US" sz="2800" b="1" dirty="0" err="1">
                <a:solidFill>
                  <a:srgbClr val="FFFF00"/>
                </a:solidFill>
              </a:rPr>
              <a:t>mantiene</a:t>
            </a:r>
            <a:r>
              <a:rPr lang="en-US" sz="2800" b="1" dirty="0">
                <a:solidFill>
                  <a:srgbClr val="FFFF00"/>
                </a:solidFill>
              </a:rPr>
              <a:t> la </a:t>
            </a:r>
            <a:r>
              <a:rPr lang="en-US" sz="2800" b="1" dirty="0" err="1">
                <a:solidFill>
                  <a:srgbClr val="FFFF00"/>
                </a:solidFill>
              </a:rPr>
              <a:t>manifestación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conductual</a:t>
            </a:r>
            <a:endParaRPr lang="en-US" sz="2800" b="1" dirty="0">
              <a:solidFill>
                <a:srgbClr val="FFFF00"/>
              </a:solidFill>
            </a:endParaRPr>
          </a:p>
          <a:p>
            <a:pPr marL="457200" indent="-457200">
              <a:spcBef>
                <a:spcPct val="50000"/>
              </a:spcBef>
              <a:defRPr/>
            </a:pPr>
            <a:r>
              <a:rPr lang="en-US" sz="2800" b="1" dirty="0" err="1">
                <a:solidFill>
                  <a:srgbClr val="FFFF00"/>
                </a:solidFill>
              </a:rPr>
              <a:t>Castigo</a:t>
            </a:r>
            <a:r>
              <a:rPr lang="en-US" sz="2800" b="1" dirty="0">
                <a:solidFill>
                  <a:srgbClr val="FFFF00"/>
                </a:solidFill>
              </a:rPr>
              <a:t>: Se </a:t>
            </a:r>
            <a:r>
              <a:rPr lang="en-US" sz="2800" b="1" dirty="0" err="1">
                <a:solidFill>
                  <a:srgbClr val="FFFF00"/>
                </a:solidFill>
              </a:rPr>
              <a:t>evita</a:t>
            </a:r>
            <a:r>
              <a:rPr lang="en-US" sz="2800" b="1" dirty="0">
                <a:solidFill>
                  <a:srgbClr val="FFFF00"/>
                </a:solidFill>
              </a:rPr>
              <a:t> la </a:t>
            </a:r>
            <a:r>
              <a:rPr lang="en-US" sz="2800" b="1" dirty="0" err="1">
                <a:solidFill>
                  <a:srgbClr val="FFFF00"/>
                </a:solidFill>
              </a:rPr>
              <a:t>manifestación</a:t>
            </a:r>
            <a:r>
              <a:rPr lang="en-US" sz="2800" b="1" dirty="0">
                <a:solidFill>
                  <a:srgbClr val="FFFF00"/>
                </a:solidFill>
              </a:rPr>
              <a:t> </a:t>
            </a:r>
            <a:r>
              <a:rPr lang="en-US" sz="2800" b="1" dirty="0" err="1">
                <a:solidFill>
                  <a:srgbClr val="FFFF00"/>
                </a:solidFill>
              </a:rPr>
              <a:t>conductual</a:t>
            </a:r>
            <a:endParaRPr lang="es-E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415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4"/>
          <p:cNvSpPr txBox="1">
            <a:spLocks noChangeArrowheads="1"/>
          </p:cNvSpPr>
          <p:nvPr/>
        </p:nvSpPr>
        <p:spPr bwMode="auto">
          <a:xfrm>
            <a:off x="1992314" y="333375"/>
            <a:ext cx="8351837" cy="6000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n-US" sz="2400" b="1" dirty="0">
                <a:solidFill>
                  <a:srgbClr val="FFFF00"/>
                </a:solidFill>
              </a:rPr>
              <a:t>CONDICIONES QUE FAVORECEN LA FORMACIÓN DE LOS REFLEJOS CONDICIONADOS: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</a:rPr>
              <a:t>Que el estímulo condicionado preceda en un tiempo crítico (de 500 a 1 000 </a:t>
            </a:r>
            <a:r>
              <a:rPr lang="es-ES" sz="2800" dirty="0" err="1">
                <a:solidFill>
                  <a:srgbClr val="FFFF99"/>
                </a:solidFill>
              </a:rPr>
              <a:t>mseg</a:t>
            </a:r>
            <a:r>
              <a:rPr lang="es-ES" sz="2800" dirty="0">
                <a:solidFill>
                  <a:srgbClr val="FFFF99"/>
                </a:solidFill>
              </a:rPr>
              <a:t>) al estímulo incondicionado.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</a:rPr>
              <a:t>El estímulo incondicionado tiene que acompañar y reforzar al estímulo indiferente. 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</a:rPr>
              <a:t>el estado normal de los hemisferios cerebrales y del sistema nervioso en general, así como la no presencia de estímulos extraños.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</a:rPr>
              <a:t>El estado de atención o alerta y la participación activa del sujeto.</a:t>
            </a:r>
            <a:endParaRPr lang="es-ES" sz="2800" b="1" dirty="0">
              <a:solidFill>
                <a:srgbClr val="FFFF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535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1774825" y="1720851"/>
            <a:ext cx="8281988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Aprendizaje motor: se produce por cambios en los sistemas motores asociados a las manifestaciones conductuales del individuo. Mientras más novedosas sean estas, más circuitos neurales del sistema motor cerebral deberán modificarse. </a:t>
            </a:r>
            <a:endParaRPr lang="es-ES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6846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2743200" y="304800"/>
            <a:ext cx="739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FORMAS COMPLEJAS DE</a:t>
            </a:r>
            <a:r>
              <a:rPr lang="es-ES" sz="2800">
                <a:latin typeface="Arial Black" panose="020B0A04020102020204" pitchFamily="34" charset="0"/>
              </a:rPr>
              <a:t> </a:t>
            </a: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</a:t>
            </a:r>
          </a:p>
        </p:txBody>
      </p:sp>
      <p:sp>
        <p:nvSpPr>
          <p:cNvPr id="12291" name="Text Box 3"/>
          <p:cNvSpPr txBox="1">
            <a:spLocks noChangeArrowheads="1"/>
          </p:cNvSpPr>
          <p:nvPr/>
        </p:nvSpPr>
        <p:spPr bwMode="auto">
          <a:xfrm>
            <a:off x="2095500" y="1447800"/>
            <a:ext cx="8001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Términos utilizados para describir dos tipos de memoria: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2438400" y="2909888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Denominaciones</a:t>
            </a:r>
          </a:p>
        </p:txBody>
      </p:sp>
      <p:sp>
        <p:nvSpPr>
          <p:cNvPr id="12293" name="Text Box 5"/>
          <p:cNvSpPr txBox="1">
            <a:spLocks noChangeArrowheads="1"/>
          </p:cNvSpPr>
          <p:nvPr/>
        </p:nvSpPr>
        <p:spPr bwMode="auto">
          <a:xfrm>
            <a:off x="8229600" y="29098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Autores</a:t>
            </a:r>
          </a:p>
        </p:txBody>
      </p:sp>
      <p:sp>
        <p:nvSpPr>
          <p:cNvPr id="12294" name="Text Box 6"/>
          <p:cNvSpPr txBox="1">
            <a:spLocks noChangeArrowheads="1"/>
          </p:cNvSpPr>
          <p:nvPr/>
        </p:nvSpPr>
        <p:spPr bwMode="auto">
          <a:xfrm>
            <a:off x="1752600" y="3657601"/>
            <a:ext cx="8686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Memoria                Memoria            Winograd, 1975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procedimental     declarativa             </a:t>
            </a:r>
          </a:p>
        </p:txBody>
      </p:sp>
      <p:sp>
        <p:nvSpPr>
          <p:cNvPr id="12295" name="Line 7"/>
          <p:cNvSpPr>
            <a:spLocks noChangeShapeType="1"/>
          </p:cNvSpPr>
          <p:nvPr/>
        </p:nvSpPr>
        <p:spPr bwMode="auto">
          <a:xfrm>
            <a:off x="7010400" y="2819400"/>
            <a:ext cx="0" cy="4038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296" name="Line 8"/>
          <p:cNvSpPr>
            <a:spLocks noChangeShapeType="1"/>
          </p:cNvSpPr>
          <p:nvPr/>
        </p:nvSpPr>
        <p:spPr bwMode="auto">
          <a:xfrm>
            <a:off x="1524000" y="3429000"/>
            <a:ext cx="9144000" cy="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2297" name="Text Box 9"/>
          <p:cNvSpPr txBox="1">
            <a:spLocks noChangeArrowheads="1"/>
          </p:cNvSpPr>
          <p:nvPr/>
        </p:nvSpPr>
        <p:spPr bwMode="auto">
          <a:xfrm>
            <a:off x="1524000" y="5334001"/>
            <a:ext cx="5181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Recolección        Recolección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automática          consciente</a:t>
            </a:r>
          </a:p>
        </p:txBody>
      </p:sp>
      <p:sp>
        <p:nvSpPr>
          <p:cNvPr id="12298" name="Text Box 10"/>
          <p:cNvSpPr txBox="1">
            <a:spLocks noChangeArrowheads="1"/>
          </p:cNvSpPr>
          <p:nvPr/>
        </p:nvSpPr>
        <p:spPr bwMode="auto">
          <a:xfrm>
            <a:off x="7391400" y="5334000"/>
            <a:ext cx="274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Baddeley, 1982</a:t>
            </a:r>
          </a:p>
        </p:txBody>
      </p:sp>
    </p:spTree>
    <p:extLst>
      <p:ext uri="{BB962C8B-B14F-4D97-AF65-F5344CB8AC3E}">
        <p14:creationId xmlns:p14="http://schemas.microsoft.com/office/powerpoint/2010/main" val="2028817455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0" grpId="0" autoUpdateAnimBg="0"/>
      <p:bldP spid="12291" grpId="0" autoUpdateAnimBg="0"/>
      <p:bldP spid="12292" grpId="0" autoUpdateAnimBg="0"/>
      <p:bldP spid="12293" grpId="0" autoUpdateAnimBg="0"/>
      <p:bldP spid="12294" grpId="0" autoUpdateAnimBg="0"/>
      <p:bldP spid="12295" grpId="0" animBg="1"/>
      <p:bldP spid="12296" grpId="0" animBg="1"/>
      <p:bldP spid="12297" grpId="0" autoUpdateAnimBg="0"/>
      <p:bldP spid="12298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2743200" y="304800"/>
            <a:ext cx="739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FORMAS COMPLEJAS DE</a:t>
            </a:r>
            <a:r>
              <a:rPr lang="es-ES" sz="2800">
                <a:latin typeface="Arial Black" panose="020B0A04020102020204" pitchFamily="34" charset="0"/>
              </a:rPr>
              <a:t> </a:t>
            </a: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2095500" y="1447800"/>
            <a:ext cx="80010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Términos utilizados para describir dos tipos de memoria:</a:t>
            </a:r>
          </a:p>
        </p:txBody>
      </p:sp>
      <p:sp>
        <p:nvSpPr>
          <p:cNvPr id="25604" name="Text Box 4"/>
          <p:cNvSpPr txBox="1">
            <a:spLocks noChangeArrowheads="1"/>
          </p:cNvSpPr>
          <p:nvPr/>
        </p:nvSpPr>
        <p:spPr bwMode="auto">
          <a:xfrm>
            <a:off x="2438400" y="2909888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Denominaciones</a:t>
            </a:r>
          </a:p>
        </p:txBody>
      </p:sp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8229600" y="2909888"/>
            <a:ext cx="2133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Autores</a:t>
            </a:r>
          </a:p>
        </p:txBody>
      </p:sp>
      <p:sp>
        <p:nvSpPr>
          <p:cNvPr id="25606" name="Text Box 6"/>
          <p:cNvSpPr txBox="1">
            <a:spLocks noChangeArrowheads="1"/>
          </p:cNvSpPr>
          <p:nvPr/>
        </p:nvSpPr>
        <p:spPr bwMode="auto">
          <a:xfrm>
            <a:off x="1752600" y="3657601"/>
            <a:ext cx="86868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Memoria                Memoria          Graf y Schacter, 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implícita                explícita          1985</a:t>
            </a:r>
          </a:p>
        </p:txBody>
      </p:sp>
      <p:sp>
        <p:nvSpPr>
          <p:cNvPr id="25607" name="Line 7"/>
          <p:cNvSpPr>
            <a:spLocks noChangeShapeType="1"/>
          </p:cNvSpPr>
          <p:nvPr/>
        </p:nvSpPr>
        <p:spPr bwMode="auto">
          <a:xfrm>
            <a:off x="7010400" y="2819400"/>
            <a:ext cx="0" cy="403860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>
            <a:off x="1524000" y="3429000"/>
            <a:ext cx="1066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5609" name="Line 9"/>
          <p:cNvSpPr>
            <a:spLocks noChangeShapeType="1"/>
          </p:cNvSpPr>
          <p:nvPr/>
        </p:nvSpPr>
        <p:spPr bwMode="auto">
          <a:xfrm>
            <a:off x="1524000" y="3429000"/>
            <a:ext cx="9144000" cy="0"/>
          </a:xfrm>
          <a:prstGeom prst="line">
            <a:avLst/>
          </a:prstGeom>
          <a:noFill/>
          <a:ln w="9525">
            <a:solidFill>
              <a:srgbClr val="FFFF99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25610" name="Text Box 10"/>
          <p:cNvSpPr txBox="1">
            <a:spLocks noChangeArrowheads="1"/>
          </p:cNvSpPr>
          <p:nvPr/>
        </p:nvSpPr>
        <p:spPr bwMode="auto">
          <a:xfrm>
            <a:off x="1524000" y="5334001"/>
            <a:ext cx="51816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Memoria                  Memoria</a:t>
            </a:r>
          </a:p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no declarativa    declarativa</a:t>
            </a:r>
          </a:p>
        </p:txBody>
      </p:sp>
      <p:sp>
        <p:nvSpPr>
          <p:cNvPr id="25611" name="Text Box 11"/>
          <p:cNvSpPr txBox="1">
            <a:spLocks noChangeArrowheads="1"/>
          </p:cNvSpPr>
          <p:nvPr/>
        </p:nvSpPr>
        <p:spPr bwMode="auto">
          <a:xfrm>
            <a:off x="7391400" y="5334001"/>
            <a:ext cx="27432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Benzing y Squire, 1989</a:t>
            </a:r>
          </a:p>
        </p:txBody>
      </p:sp>
    </p:spTree>
    <p:extLst>
      <p:ext uri="{BB962C8B-B14F-4D97-AF65-F5344CB8AC3E}">
        <p14:creationId xmlns:p14="http://schemas.microsoft.com/office/powerpoint/2010/main" val="119468851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ext Box 2"/>
          <p:cNvSpPr txBox="1">
            <a:spLocks noChangeArrowheads="1"/>
          </p:cNvSpPr>
          <p:nvPr/>
        </p:nvSpPr>
        <p:spPr bwMode="auto">
          <a:xfrm>
            <a:off x="2743200" y="304800"/>
            <a:ext cx="7391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FORMAS COMPLEJAS DE</a:t>
            </a:r>
            <a:r>
              <a:rPr lang="es-ES" sz="2800">
                <a:latin typeface="Arial Black" panose="020B0A04020102020204" pitchFamily="34" charset="0"/>
              </a:rPr>
              <a:t> </a:t>
            </a: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APRENDIZAJE</a:t>
            </a:r>
          </a:p>
        </p:txBody>
      </p:sp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847850" y="1989139"/>
            <a:ext cx="7391400" cy="310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  <a:defRPr/>
            </a:pP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MEMORIA DE PROCEDIMIENTOS</a:t>
            </a:r>
          </a:p>
          <a:p>
            <a:pPr>
              <a:spcBef>
                <a:spcPct val="50000"/>
              </a:spcBef>
              <a:buFontTx/>
              <a:buNone/>
              <a:defRPr/>
            </a:pPr>
            <a:endParaRPr lang="es-ES" sz="28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>
              <a:spcBef>
                <a:spcPct val="50000"/>
              </a:spcBef>
              <a:buFontTx/>
              <a:buNone/>
              <a:defRPr/>
            </a:pP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MEMORIA DECLARATIVA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Episódica</a:t>
            </a:r>
          </a:p>
          <a:p>
            <a:pPr marL="457200" indent="-457200">
              <a:spcBef>
                <a:spcPct val="50000"/>
              </a:spcBef>
              <a:defRPr/>
            </a:pP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Semántica</a:t>
            </a:r>
          </a:p>
        </p:txBody>
      </p:sp>
    </p:spTree>
    <p:extLst>
      <p:ext uri="{BB962C8B-B14F-4D97-AF65-F5344CB8AC3E}">
        <p14:creationId xmlns:p14="http://schemas.microsoft.com/office/powerpoint/2010/main" val="2749776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1"/>
          <p:cNvSpPr>
            <a:spLocks noChangeArrowheads="1"/>
          </p:cNvSpPr>
          <p:nvPr/>
        </p:nvSpPr>
        <p:spPr bwMode="auto">
          <a:xfrm>
            <a:off x="2208214" y="1700213"/>
            <a:ext cx="7343775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sz="3600" b="1">
                <a:solidFill>
                  <a:srgbClr val="FFFF00"/>
                </a:solidFill>
                <a:latin typeface="Arial" panose="020B0604020202020204" pitchFamily="34" charset="0"/>
                <a:cs typeface="Times New Roman" panose="02020603050405020304" pitchFamily="18" charset="0"/>
              </a:rPr>
              <a:t>¿Qué mecanismos neurales están involucrados en los procesos de aprendizaje y memoria?</a:t>
            </a:r>
            <a:endParaRPr lang="es-ES" sz="3600">
              <a:solidFill>
                <a:srgbClr val="FFFF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5787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ext Box 2"/>
          <p:cNvSpPr txBox="1">
            <a:spLocks noChangeArrowheads="1"/>
          </p:cNvSpPr>
          <p:nvPr/>
        </p:nvSpPr>
        <p:spPr bwMode="auto">
          <a:xfrm>
            <a:off x="2209800" y="228600"/>
            <a:ext cx="7696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DIRECCIÓN DE LOS ESTUDIOS</a:t>
            </a:r>
          </a:p>
        </p:txBody>
      </p:sp>
      <p:sp>
        <p:nvSpPr>
          <p:cNvPr id="14339" name="Text Box 3"/>
          <p:cNvSpPr txBox="1">
            <a:spLocks noChangeArrowheads="1"/>
          </p:cNvSpPr>
          <p:nvPr/>
        </p:nvSpPr>
        <p:spPr bwMode="auto">
          <a:xfrm>
            <a:off x="1905000" y="1447800"/>
            <a:ext cx="8534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Fases o estadios en el proceso de aprendizaje y memoria</a:t>
            </a:r>
          </a:p>
        </p:txBody>
      </p:sp>
      <p:sp>
        <p:nvSpPr>
          <p:cNvPr id="14340" name="Text Box 4"/>
          <p:cNvSpPr txBox="1">
            <a:spLocks noChangeArrowheads="1"/>
          </p:cNvSpPr>
          <p:nvPr/>
        </p:nvSpPr>
        <p:spPr bwMode="auto">
          <a:xfrm>
            <a:off x="1919288" y="5013325"/>
            <a:ext cx="79248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Localización anatómica de los diferentes tipos de memoria</a:t>
            </a:r>
          </a:p>
        </p:txBody>
      </p:sp>
      <p:sp>
        <p:nvSpPr>
          <p:cNvPr id="14341" name="Text Box 5"/>
          <p:cNvSpPr txBox="1">
            <a:spLocks noChangeArrowheads="1"/>
          </p:cNvSpPr>
          <p:nvPr/>
        </p:nvSpPr>
        <p:spPr bwMode="auto">
          <a:xfrm>
            <a:off x="1919288" y="3357564"/>
            <a:ext cx="84582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Procesos a nivel celular </a:t>
            </a:r>
          </a:p>
        </p:txBody>
      </p:sp>
    </p:spTree>
    <p:extLst>
      <p:ext uri="{BB962C8B-B14F-4D97-AF65-F5344CB8AC3E}">
        <p14:creationId xmlns:p14="http://schemas.microsoft.com/office/powerpoint/2010/main" val="232294707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3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8" grpId="0" autoUpdateAnimBg="0"/>
      <p:bldP spid="14339" grpId="0" autoUpdateAnimBg="0"/>
      <p:bldP spid="14340" grpId="0" autoUpdateAnimBg="0"/>
      <p:bldP spid="14341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2133600" y="228601"/>
            <a:ext cx="72390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MODELO GENERAL DE LAS FASES  O ESTADIOS DE MEMORIA</a:t>
            </a:r>
          </a:p>
        </p:txBody>
      </p:sp>
      <p:sp>
        <p:nvSpPr>
          <p:cNvPr id="15363" name="Text Box 3"/>
          <p:cNvSpPr txBox="1">
            <a:spLocks noChangeArrowheads="1"/>
          </p:cNvSpPr>
          <p:nvPr/>
        </p:nvSpPr>
        <p:spPr bwMode="auto">
          <a:xfrm>
            <a:off x="1524000" y="3017839"/>
            <a:ext cx="2209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Información sensorial</a:t>
            </a:r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4876800" y="2835276"/>
            <a:ext cx="1828800" cy="2308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Memoria a corto plazo (memoria de trabajo)</a:t>
            </a:r>
          </a:p>
        </p:txBody>
      </p:sp>
      <p:sp>
        <p:nvSpPr>
          <p:cNvPr id="15365" name="Text Box 5"/>
          <p:cNvSpPr txBox="1">
            <a:spLocks noChangeArrowheads="1"/>
          </p:cNvSpPr>
          <p:nvPr/>
        </p:nvSpPr>
        <p:spPr bwMode="auto">
          <a:xfrm>
            <a:off x="7696200" y="3017839"/>
            <a:ext cx="25908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Memoria a largo plazo</a:t>
            </a:r>
          </a:p>
        </p:txBody>
      </p:sp>
      <p:sp>
        <p:nvSpPr>
          <p:cNvPr id="15366" name="Line 6"/>
          <p:cNvSpPr>
            <a:spLocks noChangeShapeType="1"/>
          </p:cNvSpPr>
          <p:nvPr/>
        </p:nvSpPr>
        <p:spPr bwMode="auto">
          <a:xfrm>
            <a:off x="4008438" y="3429000"/>
            <a:ext cx="7620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67" name="Line 7"/>
          <p:cNvSpPr>
            <a:spLocks noChangeShapeType="1"/>
          </p:cNvSpPr>
          <p:nvPr/>
        </p:nvSpPr>
        <p:spPr bwMode="auto">
          <a:xfrm>
            <a:off x="6858000" y="3429000"/>
            <a:ext cx="762000" cy="0"/>
          </a:xfrm>
          <a:prstGeom prst="line">
            <a:avLst/>
          </a:prstGeom>
          <a:noFill/>
          <a:ln w="38100">
            <a:solidFill>
              <a:srgbClr val="FFFF99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68" name="AutoShape 8"/>
          <p:cNvSpPr>
            <a:spLocks noChangeArrowheads="1"/>
          </p:cNvSpPr>
          <p:nvPr/>
        </p:nvSpPr>
        <p:spPr bwMode="auto">
          <a:xfrm flipH="1" flipV="1">
            <a:off x="6311900" y="2276475"/>
            <a:ext cx="914400" cy="533400"/>
          </a:xfrm>
          <a:prstGeom prst="curvedUpArrow">
            <a:avLst>
              <a:gd name="adj1" fmla="val 48397"/>
              <a:gd name="adj2" fmla="val 82683"/>
              <a:gd name="adj3" fmla="val 33333"/>
            </a:avLst>
          </a:prstGeom>
          <a:solidFill>
            <a:srgbClr val="FFFF00"/>
          </a:solidFill>
          <a:ln w="9525">
            <a:solidFill>
              <a:srgbClr val="FFFF99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15369" name="Text Box 9"/>
          <p:cNvSpPr txBox="1">
            <a:spLocks noChangeArrowheads="1"/>
          </p:cNvSpPr>
          <p:nvPr/>
        </p:nvSpPr>
        <p:spPr bwMode="auto">
          <a:xfrm>
            <a:off x="5894388" y="5997575"/>
            <a:ext cx="43926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Búsqueda y evocación</a:t>
            </a:r>
          </a:p>
        </p:txBody>
      </p:sp>
      <p:sp>
        <p:nvSpPr>
          <p:cNvPr id="15370" name="Line 10"/>
          <p:cNvSpPr>
            <a:spLocks noChangeShapeType="1"/>
          </p:cNvSpPr>
          <p:nvPr/>
        </p:nvSpPr>
        <p:spPr bwMode="auto">
          <a:xfrm>
            <a:off x="6311900" y="5246688"/>
            <a:ext cx="0" cy="647700"/>
          </a:xfrm>
          <a:prstGeom prst="line">
            <a:avLst/>
          </a:prstGeom>
          <a:noFill/>
          <a:ln w="2857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  <p:sp>
        <p:nvSpPr>
          <p:cNvPr id="15371" name="Line 11"/>
          <p:cNvSpPr>
            <a:spLocks noChangeShapeType="1"/>
          </p:cNvSpPr>
          <p:nvPr/>
        </p:nvSpPr>
        <p:spPr bwMode="auto">
          <a:xfrm>
            <a:off x="8759825" y="4005264"/>
            <a:ext cx="0" cy="1908175"/>
          </a:xfrm>
          <a:prstGeom prst="line">
            <a:avLst/>
          </a:prstGeom>
          <a:noFill/>
          <a:ln w="28575">
            <a:solidFill>
              <a:srgbClr val="FFFF99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6534076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3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53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53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3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53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8" dur="500"/>
                                        <p:tgtEl>
                                          <p:spTgt spid="15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3" dur="500"/>
                                        <p:tgtEl>
                                          <p:spTgt spid="153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8" dur="500"/>
                                        <p:tgtEl>
                                          <p:spTgt spid="15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2" grpId="0"/>
      <p:bldP spid="15363" grpId="0" autoUpdateAnimBg="0"/>
      <p:bldP spid="15364" grpId="0" autoUpdateAnimBg="0"/>
      <p:bldP spid="15365" grpId="0" autoUpdateAnimBg="0"/>
      <p:bldP spid="15366" grpId="0" animBg="1"/>
      <p:bldP spid="15367" grpId="0" animBg="1"/>
      <p:bldP spid="15368" grpId="0" animBg="1"/>
      <p:bldP spid="15369" grpId="0"/>
      <p:bldP spid="15370" grpId="0" animBg="1"/>
      <p:bldP spid="15371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Text Box 2"/>
          <p:cNvSpPr txBox="1">
            <a:spLocks noChangeArrowheads="1"/>
          </p:cNvSpPr>
          <p:nvPr/>
        </p:nvSpPr>
        <p:spPr bwMode="auto">
          <a:xfrm>
            <a:off x="2286000" y="0"/>
            <a:ext cx="762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Bases celulares</a:t>
            </a:r>
          </a:p>
        </p:txBody>
      </p:sp>
      <p:sp>
        <p:nvSpPr>
          <p:cNvPr id="69635" name="Text Box 3"/>
          <p:cNvSpPr txBox="1">
            <a:spLocks noChangeArrowheads="1"/>
          </p:cNvSpPr>
          <p:nvPr/>
        </p:nvSpPr>
        <p:spPr bwMode="auto">
          <a:xfrm>
            <a:off x="411480" y="1125539"/>
            <a:ext cx="111252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Memoria a corto plazo: Procesos que involucran especialmente la actividad eléctrica de los circuitos neurales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. Se considera que la memoria de trabajo involucra el córtex </a:t>
            </a:r>
            <a:r>
              <a:rPr lang="es-ES" dirty="0" err="1" smtClean="0">
                <a:solidFill>
                  <a:srgbClr val="FFFF99"/>
                </a:solidFill>
                <a:latin typeface="Arial Black" panose="020B0A04020102020204" pitchFamily="34" charset="0"/>
              </a:rPr>
              <a:t>prefrontal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r>
              <a:rPr lang="es-ES" dirty="0" err="1" smtClean="0">
                <a:solidFill>
                  <a:srgbClr val="FFFF99"/>
                </a:solidFill>
                <a:latin typeface="Arial Black" panose="020B0A04020102020204" pitchFamily="34" charset="0"/>
              </a:rPr>
              <a:t>dorsolateral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, el córtex parietal, los ganglios basales y el cerebelo. 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  <p:sp>
        <p:nvSpPr>
          <p:cNvPr id="69637" name="Text Box 5"/>
          <p:cNvSpPr txBox="1">
            <a:spLocks noChangeArrowheads="1"/>
          </p:cNvSpPr>
          <p:nvPr/>
        </p:nvSpPr>
        <p:spPr bwMode="auto">
          <a:xfrm>
            <a:off x="2209800" y="5072063"/>
            <a:ext cx="7920038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Experimentos con TEC (</a:t>
            </a:r>
            <a:r>
              <a:rPr lang="es-ES" dirty="0" err="1">
                <a:solidFill>
                  <a:srgbClr val="FFFF99"/>
                </a:solidFill>
                <a:latin typeface="Arial Black" panose="020B0A04020102020204" pitchFamily="34" charset="0"/>
              </a:rPr>
              <a:t>Chorover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 y Schiller, 1965), otros</a:t>
            </a:r>
          </a:p>
        </p:txBody>
      </p:sp>
    </p:spTree>
    <p:extLst>
      <p:ext uri="{BB962C8B-B14F-4D97-AF65-F5344CB8AC3E}">
        <p14:creationId xmlns:p14="http://schemas.microsoft.com/office/powerpoint/2010/main" val="201650176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9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9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500"/>
                                        <p:tgtEl>
                                          <p:spTgt spid="696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9634" grpId="0" autoUpdateAnimBg="0"/>
      <p:bldP spid="69635" grpId="0" autoUpdateAnimBg="0"/>
      <p:bldP spid="6963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4" name="Text Box 4"/>
          <p:cNvSpPr txBox="1">
            <a:spLocks noChangeArrowheads="1"/>
          </p:cNvSpPr>
          <p:nvPr/>
        </p:nvSpPr>
        <p:spPr bwMode="auto">
          <a:xfrm>
            <a:off x="3000375" y="476251"/>
            <a:ext cx="6248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ES" sz="4000" dirty="0">
                <a:solidFill>
                  <a:srgbClr val="FFFF00"/>
                </a:solidFill>
                <a:latin typeface="Arial Black" panose="020B0A04020102020204" pitchFamily="34" charset="0"/>
              </a:rPr>
              <a:t>OBJETIVO:</a:t>
            </a:r>
          </a:p>
        </p:txBody>
      </p:sp>
      <p:sp>
        <p:nvSpPr>
          <p:cNvPr id="97285" name="Text Box 5"/>
          <p:cNvSpPr txBox="1">
            <a:spLocks noChangeArrowheads="1"/>
          </p:cNvSpPr>
          <p:nvPr/>
        </p:nvSpPr>
        <p:spPr bwMode="auto">
          <a:xfrm>
            <a:off x="2124075" y="2103121"/>
            <a:ext cx="8001000" cy="317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s-MX" sz="4000" b="1" dirty="0" smtClean="0">
                <a:solidFill>
                  <a:srgbClr val="FFFF00"/>
                </a:solidFill>
                <a:latin typeface="Arial" panose="020B0604020202020204" pitchFamily="34" charset="0"/>
              </a:rPr>
              <a:t>Fundamentar la importancia del conocimiento de las funciones nerviosas superiores para el PEA, desde sus bases neurobiológicas </a:t>
            </a:r>
            <a:endParaRPr lang="es-ES" sz="4000" b="1" dirty="0">
              <a:solidFill>
                <a:srgbClr val="FFFF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0560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97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4" grpId="0"/>
      <p:bldP spid="97285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2286000" y="0"/>
            <a:ext cx="7620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Bases celulares</a:t>
            </a:r>
          </a:p>
        </p:txBody>
      </p:sp>
      <p:sp>
        <p:nvSpPr>
          <p:cNvPr id="17412" name="Text Box 4"/>
          <p:cNvSpPr txBox="1">
            <a:spLocks noChangeArrowheads="1"/>
          </p:cNvSpPr>
          <p:nvPr/>
        </p:nvSpPr>
        <p:spPr bwMode="auto">
          <a:xfrm>
            <a:off x="1524000" y="1557338"/>
            <a:ext cx="8915400" cy="3046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Memoria a largo plazo: Variaciones estructurales con repercusiones funcionales a largo plazo (cambios bioquímicos, en el número de espinas sinápticas, de contactos sinápticos, etc).</a:t>
            </a:r>
          </a:p>
        </p:txBody>
      </p:sp>
    </p:spTree>
    <p:extLst>
      <p:ext uri="{BB962C8B-B14F-4D97-AF65-F5344CB8AC3E}">
        <p14:creationId xmlns:p14="http://schemas.microsoft.com/office/powerpoint/2010/main" val="1959812637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0" grpId="0" autoUpdateAnimBg="0"/>
      <p:bldP spid="17412" grpId="0" autoUpdateAnimBg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Text Box 2"/>
          <p:cNvSpPr txBox="1">
            <a:spLocks noChangeArrowheads="1"/>
          </p:cNvSpPr>
          <p:nvPr/>
        </p:nvSpPr>
        <p:spPr bwMode="auto">
          <a:xfrm>
            <a:off x="1992314" y="981076"/>
            <a:ext cx="7488237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Rosenzweig, 1984: Cortezas más gruesas, más capilares, más células gliales, más proteínas y acetilcolinesterasa.</a:t>
            </a:r>
          </a:p>
        </p:txBody>
      </p:sp>
      <p:sp>
        <p:nvSpPr>
          <p:cNvPr id="88067" name="Text Box 3"/>
          <p:cNvSpPr txBox="1">
            <a:spLocks noChangeArrowheads="1"/>
          </p:cNvSpPr>
          <p:nvPr/>
        </p:nvSpPr>
        <p:spPr bwMode="auto">
          <a:xfrm>
            <a:off x="2063750" y="2997201"/>
            <a:ext cx="7632700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Turner y Greenough (1985): Aproximadamente un 25 % más de sinapsis</a:t>
            </a:r>
          </a:p>
        </p:txBody>
      </p:sp>
      <p:sp>
        <p:nvSpPr>
          <p:cNvPr id="88068" name="Text Box 4"/>
          <p:cNvSpPr txBox="1">
            <a:spLocks noChangeArrowheads="1"/>
          </p:cNvSpPr>
          <p:nvPr/>
        </p:nvSpPr>
        <p:spPr bwMode="auto">
          <a:xfrm>
            <a:off x="2135188" y="4365626"/>
            <a:ext cx="7848600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Spinelli y cols. (1980): Aumento en la ramificación dendrítica de la corteza  en gatos</a:t>
            </a:r>
          </a:p>
        </p:txBody>
      </p:sp>
      <p:sp>
        <p:nvSpPr>
          <p:cNvPr id="88069" name="Text Box 5"/>
          <p:cNvSpPr txBox="1">
            <a:spLocks noChangeArrowheads="1"/>
          </p:cNvSpPr>
          <p:nvPr/>
        </p:nvSpPr>
        <p:spPr bwMode="auto">
          <a:xfrm>
            <a:off x="1992314" y="6035675"/>
            <a:ext cx="867568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E. Kandel (1990,  1997): Experimentos con Aplysia</a:t>
            </a:r>
          </a:p>
        </p:txBody>
      </p:sp>
    </p:spTree>
    <p:extLst>
      <p:ext uri="{BB962C8B-B14F-4D97-AF65-F5344CB8AC3E}">
        <p14:creationId xmlns:p14="http://schemas.microsoft.com/office/powerpoint/2010/main" val="8770725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8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88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880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7" grpId="0"/>
      <p:bldP spid="88068" grpId="0"/>
      <p:bldP spid="88069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Text Box 2"/>
          <p:cNvSpPr txBox="1">
            <a:spLocks noChangeArrowheads="1"/>
          </p:cNvSpPr>
          <p:nvPr/>
        </p:nvSpPr>
        <p:spPr bwMode="auto">
          <a:xfrm>
            <a:off x="3071814" y="333375"/>
            <a:ext cx="55451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APRENDIZAJE   PERCEPTIVO</a:t>
            </a:r>
          </a:p>
        </p:txBody>
      </p:sp>
      <p:sp>
        <p:nvSpPr>
          <p:cNvPr id="78851" name="Text Box 3"/>
          <p:cNvSpPr txBox="1">
            <a:spLocks noChangeArrowheads="1"/>
          </p:cNvSpPr>
          <p:nvPr/>
        </p:nvSpPr>
        <p:spPr bwMode="auto">
          <a:xfrm>
            <a:off x="2424114" y="1773238"/>
            <a:ext cx="77755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Estudios  con  lesiones (Mishkin, 1996)</a:t>
            </a:r>
          </a:p>
        </p:txBody>
      </p:sp>
      <p:sp>
        <p:nvSpPr>
          <p:cNvPr id="78852" name="Text Box 4"/>
          <p:cNvSpPr txBox="1">
            <a:spLocks noChangeArrowheads="1"/>
          </p:cNvSpPr>
          <p:nvPr/>
        </p:nvSpPr>
        <p:spPr bwMode="auto">
          <a:xfrm>
            <a:off x="2424114" y="3644901"/>
            <a:ext cx="7704137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Estudios de registros (Fuster y Jervey, 1981; Rolls y cols., 1989; Fuster, 1990)</a:t>
            </a:r>
          </a:p>
        </p:txBody>
      </p:sp>
    </p:spTree>
    <p:extLst>
      <p:ext uri="{BB962C8B-B14F-4D97-AF65-F5344CB8AC3E}">
        <p14:creationId xmlns:p14="http://schemas.microsoft.com/office/powerpoint/2010/main" val="380763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788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788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78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0" grpId="0"/>
      <p:bldP spid="78851" grpId="0"/>
      <p:bldP spid="7885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0" name="Text Box 4"/>
          <p:cNvSpPr txBox="1">
            <a:spLocks noChangeArrowheads="1"/>
          </p:cNvSpPr>
          <p:nvPr/>
        </p:nvSpPr>
        <p:spPr bwMode="auto">
          <a:xfrm>
            <a:off x="3143250" y="1"/>
            <a:ext cx="59055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ESTÍMULO-RESPUESTA</a:t>
            </a:r>
          </a:p>
        </p:txBody>
      </p:sp>
      <p:sp>
        <p:nvSpPr>
          <p:cNvPr id="45061" name="Text Box 5"/>
          <p:cNvSpPr txBox="1">
            <a:spLocks noChangeArrowheads="1"/>
          </p:cNvSpPr>
          <p:nvPr/>
        </p:nvSpPr>
        <p:spPr bwMode="auto">
          <a:xfrm>
            <a:off x="1524000" y="1125539"/>
            <a:ext cx="9144000" cy="1373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Weinberger y cols. (1982): Registro de neuronas en el NGM ante E.C. y E.I. cuando están pareados</a:t>
            </a:r>
          </a:p>
        </p:txBody>
      </p:sp>
      <p:sp>
        <p:nvSpPr>
          <p:cNvPr id="45062" name="Text Box 6"/>
          <p:cNvSpPr txBox="1">
            <a:spLocks noChangeArrowheads="1"/>
          </p:cNvSpPr>
          <p:nvPr/>
        </p:nvSpPr>
        <p:spPr bwMode="auto">
          <a:xfrm>
            <a:off x="1524001" y="3357563"/>
            <a:ext cx="84248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Suple y Kapp (1989): Registro diferencial de neuronas en el NGM, ante dos tonos </a:t>
            </a:r>
          </a:p>
        </p:txBody>
      </p:sp>
      <p:sp>
        <p:nvSpPr>
          <p:cNvPr id="45063" name="Text Box 7"/>
          <p:cNvSpPr txBox="1">
            <a:spLocks noChangeArrowheads="1"/>
          </p:cNvSpPr>
          <p:nvPr/>
        </p:nvSpPr>
        <p:spPr bwMode="auto">
          <a:xfrm>
            <a:off x="1524000" y="5057776"/>
            <a:ext cx="882015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</a:rPr>
              <a:t>(</a:t>
            </a: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Hitchkock y Davis, 1989) Lesiones en la amígdala influyen en las respuestas emocionales condicionadas con diferentes modalidades sensoriales</a:t>
            </a:r>
          </a:p>
        </p:txBody>
      </p:sp>
    </p:spTree>
    <p:extLst>
      <p:ext uri="{BB962C8B-B14F-4D97-AF65-F5344CB8AC3E}">
        <p14:creationId xmlns:p14="http://schemas.microsoft.com/office/powerpoint/2010/main" val="1667061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5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50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5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450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0" grpId="0"/>
      <p:bldP spid="45061" grpId="0"/>
      <p:bldP spid="45062" grpId="0"/>
      <p:bldP spid="4506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4" name="Text Box 4"/>
          <p:cNvSpPr txBox="1">
            <a:spLocks noChangeArrowheads="1"/>
          </p:cNvSpPr>
          <p:nvPr/>
        </p:nvSpPr>
        <p:spPr bwMode="auto">
          <a:xfrm>
            <a:off x="2279651" y="333375"/>
            <a:ext cx="7777163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FORMAS COMPLEJAS DE APRENDIZAJE</a:t>
            </a:r>
          </a:p>
        </p:txBody>
      </p:sp>
      <p:sp>
        <p:nvSpPr>
          <p:cNvPr id="46085" name="Text Box 5"/>
          <p:cNvSpPr txBox="1">
            <a:spLocks noChangeArrowheads="1"/>
          </p:cNvSpPr>
          <p:nvPr/>
        </p:nvSpPr>
        <p:spPr bwMode="auto">
          <a:xfrm>
            <a:off x="2424114" y="1412876"/>
            <a:ext cx="7488237" cy="2227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Afectación de la memoria declarativa en pacientes con amnesia anterógrada, en los que no se afectan otras formas de aprendizaje (Milner y cols, 1957) </a:t>
            </a:r>
          </a:p>
        </p:txBody>
      </p:sp>
      <p:sp>
        <p:nvSpPr>
          <p:cNvPr id="46086" name="Text Box 6"/>
          <p:cNvSpPr txBox="1">
            <a:spLocks noChangeArrowheads="1"/>
          </p:cNvSpPr>
          <p:nvPr/>
        </p:nvSpPr>
        <p:spPr bwMode="auto">
          <a:xfrm>
            <a:off x="2603500" y="4005264"/>
            <a:ext cx="8064500" cy="1800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Estudios bioquímicos, de registros y lesiones en región hipocampal (Zola –Morgan y cols., 1986, 1989; Olton, 1983, Nicoll y Schmitz, 2005)  </a:t>
            </a:r>
          </a:p>
        </p:txBody>
      </p:sp>
    </p:spTree>
    <p:extLst>
      <p:ext uri="{BB962C8B-B14F-4D97-AF65-F5344CB8AC3E}">
        <p14:creationId xmlns:p14="http://schemas.microsoft.com/office/powerpoint/2010/main" val="508793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6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6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46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4" grpId="0"/>
      <p:bldP spid="46085" grpId="0"/>
      <p:bldP spid="46086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Text Box 4"/>
          <p:cNvSpPr txBox="1">
            <a:spLocks noChangeArrowheads="1"/>
          </p:cNvSpPr>
          <p:nvPr/>
        </p:nvSpPr>
        <p:spPr bwMode="auto">
          <a:xfrm>
            <a:off x="2208213" y="2924175"/>
            <a:ext cx="7561262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LOCALIZACIÓN ANATÓMICA</a:t>
            </a:r>
          </a:p>
        </p:txBody>
      </p:sp>
    </p:spTree>
    <p:extLst>
      <p:ext uri="{BB962C8B-B14F-4D97-AF65-F5344CB8AC3E}">
        <p14:creationId xmlns:p14="http://schemas.microsoft.com/office/powerpoint/2010/main" val="218060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90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092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Text Box 2"/>
          <p:cNvSpPr txBox="1">
            <a:spLocks noChangeArrowheads="1"/>
          </p:cNvSpPr>
          <p:nvPr/>
        </p:nvSpPr>
        <p:spPr bwMode="auto">
          <a:xfrm>
            <a:off x="2209800" y="381000"/>
            <a:ext cx="7772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b="1">
                <a:solidFill>
                  <a:srgbClr val="FFFF99"/>
                </a:solidFill>
                <a:latin typeface="Arial Black" panose="020B0A04020102020204" pitchFamily="34" charset="0"/>
              </a:rPr>
              <a:t>LOCALIZACIÓN ANATÓMICA</a:t>
            </a:r>
          </a:p>
        </p:txBody>
      </p:sp>
      <p:sp>
        <p:nvSpPr>
          <p:cNvPr id="76803" name="Text Box 3"/>
          <p:cNvSpPr txBox="1">
            <a:spLocks noChangeArrowheads="1"/>
          </p:cNvSpPr>
          <p:nvPr/>
        </p:nvSpPr>
        <p:spPr bwMode="auto">
          <a:xfrm>
            <a:off x="1905000" y="1752600"/>
            <a:ext cx="79248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 b="1" dirty="0">
                <a:solidFill>
                  <a:srgbClr val="FFFF99"/>
                </a:solidFill>
                <a:latin typeface="Arial Black" panose="020B0A04020102020204" pitchFamily="34" charset="0"/>
              </a:rPr>
              <a:t>Memoria </a:t>
            </a:r>
            <a:r>
              <a:rPr lang="es-ES" sz="2800" b="1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implícita (procedimental) </a:t>
            </a:r>
            <a:r>
              <a:rPr lang="es-ES" sz="2800" b="1" dirty="0">
                <a:solidFill>
                  <a:srgbClr val="FFFF99"/>
                </a:solidFill>
                <a:latin typeface="Arial Black" panose="020B0A04020102020204" pitchFamily="34" charset="0"/>
              </a:rPr>
              <a:t>:  </a:t>
            </a: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Circuitos que involucran el cerebelo y la amígdala</a:t>
            </a:r>
          </a:p>
        </p:txBody>
      </p:sp>
      <p:sp>
        <p:nvSpPr>
          <p:cNvPr id="76804" name="Text Box 4"/>
          <p:cNvSpPr txBox="1">
            <a:spLocks noChangeArrowheads="1"/>
          </p:cNvSpPr>
          <p:nvPr/>
        </p:nvSpPr>
        <p:spPr bwMode="auto">
          <a:xfrm>
            <a:off x="2057400" y="4419600"/>
            <a:ext cx="80010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2800" b="1" dirty="0">
                <a:solidFill>
                  <a:srgbClr val="FFFF99"/>
                </a:solidFill>
                <a:latin typeface="Arial Black" panose="020B0A04020102020204" pitchFamily="34" charset="0"/>
              </a:rPr>
              <a:t>Memoria </a:t>
            </a:r>
            <a:r>
              <a:rPr lang="es-ES" sz="2800" b="1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explícita (declarativa)</a:t>
            </a:r>
            <a:r>
              <a:rPr lang="es-ES" sz="2800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:  </a:t>
            </a: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Circuitos que involucran el lóbulo temporal e hipocampo y el </a:t>
            </a:r>
            <a:r>
              <a:rPr lang="es-ES" sz="2800" dirty="0" err="1">
                <a:solidFill>
                  <a:srgbClr val="FFFF99"/>
                </a:solidFill>
                <a:latin typeface="Arial Black" panose="020B0A04020102020204" pitchFamily="34" charset="0"/>
              </a:rPr>
              <a:t>diencéfalo</a:t>
            </a:r>
            <a:r>
              <a:rPr lang="es-ES" sz="2800" dirty="0">
                <a:solidFill>
                  <a:srgbClr val="FFFF99"/>
                </a:solidFill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39558028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68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68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68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6802" grpId="0" autoUpdateAnimBg="0"/>
      <p:bldP spid="76803" grpId="0" autoUpdateAnimBg="0"/>
      <p:bldP spid="76804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2"/>
          <p:cNvSpPr txBox="1">
            <a:spLocks noChangeArrowheads="1"/>
          </p:cNvSpPr>
          <p:nvPr/>
        </p:nvSpPr>
        <p:spPr bwMode="auto">
          <a:xfrm>
            <a:off x="2279650" y="404813"/>
            <a:ext cx="777240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b="1">
                <a:solidFill>
                  <a:srgbClr val="FFFF99"/>
                </a:solidFill>
                <a:latin typeface="Arial Black" panose="020B0A04020102020204" pitchFamily="34" charset="0"/>
              </a:rPr>
              <a:t>ÚLTIMOS ESTUDIOS</a:t>
            </a:r>
          </a:p>
        </p:txBody>
      </p:sp>
      <p:sp>
        <p:nvSpPr>
          <p:cNvPr id="3" name="Rectángulo 2"/>
          <p:cNvSpPr/>
          <p:nvPr/>
        </p:nvSpPr>
        <p:spPr>
          <a:xfrm>
            <a:off x="1173480" y="1100138"/>
            <a:ext cx="10393680" cy="5368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  <a:defRPr/>
            </a:pP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Activación genética: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Guardianes del tiempo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Científicos han identificado que diferentes moléculas actúan como "interruptores" en momentos específicos. Por ejemplo, el factor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CAMTA1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es crucial para el mantenimiento inicial del recuerdo (días), mientras que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TCF4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y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ASH1L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son necesarios para su persistencia a largo plazo (semanas) .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Síntesis de proteínas "in situ"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Para que un recuerdo se "fije", las neuronas deben fabricar nuevas proteínas en el momento justo. Bloquear este proceso no solo impide recordar, sino que literalmente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reduce el número de conexiones (sinapsis) entre las células de memoria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y las debilita estructuralmente .</a:t>
            </a:r>
          </a:p>
        </p:txBody>
      </p:sp>
    </p:spTree>
    <p:extLst>
      <p:ext uri="{BB962C8B-B14F-4D97-AF65-F5344CB8AC3E}">
        <p14:creationId xmlns:p14="http://schemas.microsoft.com/office/powerpoint/2010/main" val="3360258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774825" y="404813"/>
            <a:ext cx="8497888" cy="6291262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El Papel de la Tensión Mecánica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Un novedoso estudio computacional sugiere que la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tensión física de las neuronas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actúa como un </a:t>
            </a:r>
            <a:r>
              <a:rPr lang="es-ES" sz="2800" dirty="0" err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neuromodulador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El aumento de la tensión mejora la eficiencia sináptica y la velocidad del recuerdo hasta en un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67%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, mientras que su disminución perjudica la asociación de ideas .</a:t>
            </a: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  <a:defRPr/>
            </a:pPr>
            <a:endParaRPr lang="es-ES" sz="2800" dirty="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  <a:defRPr/>
            </a:pP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El "Sueño" de las Neuronas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Mientras dormimos, el cerebro no descansa. Se produce un procesamiento en paralelo: por un lado, se </a:t>
            </a:r>
            <a:r>
              <a:rPr lang="es-ES" sz="2800" b="1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reactivan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 las neuronas que almacenan recuerdos pasados para consolidarlos, y por otro, se "</a:t>
            </a:r>
            <a:r>
              <a:rPr lang="es-ES" sz="2800" dirty="0" err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preconfiguran</a:t>
            </a:r>
            <a:r>
              <a:rPr lang="es-ES" sz="2800" dirty="0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" otras para prepararse para el aprendizaje del día siguiente .</a:t>
            </a:r>
          </a:p>
        </p:txBody>
      </p:sp>
    </p:spTree>
    <p:extLst>
      <p:ext uri="{BB962C8B-B14F-4D97-AF65-F5344CB8AC3E}">
        <p14:creationId xmlns:p14="http://schemas.microsoft.com/office/powerpoint/2010/main" val="28202730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ángulo 1"/>
          <p:cNvSpPr>
            <a:spLocks noChangeArrowheads="1"/>
          </p:cNvSpPr>
          <p:nvPr/>
        </p:nvSpPr>
        <p:spPr bwMode="auto">
          <a:xfrm>
            <a:off x="2063750" y="1125538"/>
            <a:ext cx="7920038" cy="4849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Vesículas Especializadas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En moscas de la fruta (modelo clave en neurociencia), se ha visto que existen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dos grupos distintos de vesículas sinápticas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unas para la memoria "frágil" (que se pierde fácilmente) y otras para la memoria "consolidada". La amnesia postraumática afecta selectivamente al primer grupo 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endParaRPr lang="es-ES" sz="280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3038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ángulo 1"/>
          <p:cNvSpPr>
            <a:spLocks noChangeArrowheads="1"/>
          </p:cNvSpPr>
          <p:nvPr/>
        </p:nvSpPr>
        <p:spPr bwMode="auto">
          <a:xfrm>
            <a:off x="2351088" y="620713"/>
            <a:ext cx="7993062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b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Funciones nerviosas superiores (la actividad nerviosa superior): </a:t>
            </a:r>
            <a:r>
              <a:rPr lang="es-ES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Son los mecanismos funcionales del cerebro que sirven de base a las funciones psicológicas típicamente humanas: la atención voluntaria, la memoria lógica, los procesos del pensamiento,  el lenguaje y otras.</a:t>
            </a:r>
            <a:r>
              <a:rPr lang="es-ES" b="1">
                <a:solidFill>
                  <a:srgbClr val="FFFF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endParaRPr lang="es-ES">
              <a:solidFill>
                <a:srgbClr val="FFFF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162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ángulo 1"/>
          <p:cNvSpPr>
            <a:spLocks noChangeArrowheads="1"/>
          </p:cNvSpPr>
          <p:nvPr/>
        </p:nvSpPr>
        <p:spPr bwMode="auto">
          <a:xfrm>
            <a:off x="2063751" y="692151"/>
            <a:ext cx="8208963" cy="536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tabLst>
                <a:tab pos="457200" algn="l"/>
              </a:tabLst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tabLst>
                <a:tab pos="457200" algn="l"/>
              </a:tabLst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tabLst>
                <a:tab pos="457200" algn="l"/>
              </a:tabLs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tabLst>
                <a:tab pos="457200" algn="l"/>
              </a:tabLst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</a:pP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Reprogramación Parcial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: En modelos de ratones con Alzheimer, los investigadores lograron revertir el deterioro cognitivo aplicando una terapia génica (con los genes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OSK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) </a:t>
            </a:r>
            <a:r>
              <a:rPr lang="es-ES" b="1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únicamente en las neuronas que almacenan el recuerdo (engramas)</a:t>
            </a:r>
            <a:r>
              <a:rPr lang="es-ES">
                <a:solidFill>
                  <a:srgbClr val="FFFF99"/>
                </a:solidFill>
                <a:latin typeface="Calibri" panose="020F0502020204030204" pitchFamily="34" charset="0"/>
                <a:ea typeface="Malgun Gothic" panose="020B0503020000020004" pitchFamily="34" charset="-127"/>
                <a:cs typeface="Times New Roman" panose="02020603050405020304" pitchFamily="18" charset="0"/>
              </a:rPr>
              <a:t>. Este tratamiento restauró la capacidad de aprendizaje y memoria a niveles de animales jóvenes, revirtiendo marcadores de envejecimiento en esas células específicas .</a:t>
            </a:r>
          </a:p>
        </p:txBody>
      </p:sp>
    </p:spTree>
    <p:extLst>
      <p:ext uri="{BB962C8B-B14F-4D97-AF65-F5344CB8AC3E}">
        <p14:creationId xmlns:p14="http://schemas.microsoft.com/office/powerpoint/2010/main" val="239655763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ángulo 1"/>
          <p:cNvSpPr>
            <a:spLocks noChangeArrowheads="1"/>
          </p:cNvSpPr>
          <p:nvPr/>
        </p:nvSpPr>
        <p:spPr bwMode="auto">
          <a:xfrm>
            <a:off x="1847850" y="620714"/>
            <a:ext cx="8820150" cy="599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2800" b="1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La </a:t>
            </a:r>
            <a:r>
              <a:rPr lang="es-ES" sz="2800" b="1" dirty="0" err="1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epigenética</a:t>
            </a:r>
            <a:r>
              <a:rPr lang="es-ES" sz="2800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 (mecanismos que activan o desactivan genes sin cambiar el ADN) está ganando protagonismo como el "sistema operativo" de la memoria.</a:t>
            </a: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s-ES" sz="2800" dirty="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s-ES" sz="2800" b="1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Modelos Computacionales</a:t>
            </a:r>
            <a:r>
              <a:rPr lang="es-ES" sz="2800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: Investigadores del Imperial </a:t>
            </a:r>
            <a:r>
              <a:rPr lang="es-ES" sz="2800" dirty="0" err="1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College</a:t>
            </a:r>
            <a:r>
              <a:rPr lang="es-ES" sz="2800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 y la EPFL están creando modelos informáticos que integran la </a:t>
            </a:r>
            <a:r>
              <a:rPr lang="es-ES" sz="2800" b="1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plasticidad </a:t>
            </a:r>
            <a:r>
              <a:rPr lang="es-ES" sz="2800" b="1" dirty="0" err="1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epigenética</a:t>
            </a:r>
            <a:r>
              <a:rPr lang="es-ES" sz="2800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. Estos modelos ayudan a explicar cómo los recuerdos pueden durar toda la vida a pesar de que las sinapsis individuales cambian constantemente, y cómo la </a:t>
            </a:r>
            <a:r>
              <a:rPr lang="es-ES" sz="2800" dirty="0" err="1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epigenética</a:t>
            </a:r>
            <a:r>
              <a:rPr lang="es-ES" sz="2800" dirty="0">
                <a:solidFill>
                  <a:srgbClr val="FFFF99"/>
                </a:solidFill>
                <a:ea typeface="Malgun Gothic" panose="020B0503020000020004" pitchFamily="34" charset="-127"/>
                <a:cs typeface="Times New Roman" panose="02020603050405020304" pitchFamily="18" charset="0"/>
              </a:rPr>
              <a:t> decide qué experiencias se convierten en recuerdos duraderos .</a:t>
            </a:r>
            <a:endParaRPr lang="es-ES" sz="2800" dirty="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s-ES" dirty="0">
              <a:solidFill>
                <a:srgbClr val="FFFF99"/>
              </a:solidFill>
              <a:latin typeface="Calibri" panose="020F0502020204030204" pitchFamily="34" charset="0"/>
              <a:ea typeface="Malgun Gothic" panose="020B0503020000020004" pitchFamily="34" charset="-127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25738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ext Box 2"/>
          <p:cNvSpPr txBox="1">
            <a:spLocks noChangeArrowheads="1"/>
          </p:cNvSpPr>
          <p:nvPr/>
        </p:nvSpPr>
        <p:spPr bwMode="auto">
          <a:xfrm>
            <a:off x="2362200" y="228601"/>
            <a:ext cx="7924800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000">
                <a:solidFill>
                  <a:srgbClr val="FFFF99"/>
                </a:solidFill>
                <a:latin typeface="Arial Black" panose="020B0A04020102020204" pitchFamily="34" charset="0"/>
              </a:rPr>
              <a:t>PARTICIPACIÓN DE DIFERENTES ESTRUCTURAS DEL SISTEMA NERVIOSO EN LOS ESTADOS EMOCIONALES</a:t>
            </a:r>
          </a:p>
        </p:txBody>
      </p:sp>
      <p:grpSp>
        <p:nvGrpSpPr>
          <p:cNvPr id="44035" name="Group 12"/>
          <p:cNvGrpSpPr>
            <a:grpSpLocks/>
          </p:cNvGrpSpPr>
          <p:nvPr/>
        </p:nvGrpSpPr>
        <p:grpSpPr bwMode="auto">
          <a:xfrm>
            <a:off x="1774825" y="1268413"/>
            <a:ext cx="8229600" cy="5194300"/>
            <a:chOff x="192" y="1056"/>
            <a:chExt cx="5184" cy="3272"/>
          </a:xfrm>
        </p:grpSpPr>
        <p:sp>
          <p:nvSpPr>
            <p:cNvPr id="44036" name="Text Box 3"/>
            <p:cNvSpPr txBox="1">
              <a:spLocks noChangeArrowheads="1"/>
            </p:cNvSpPr>
            <p:nvPr/>
          </p:nvSpPr>
          <p:spPr bwMode="auto">
            <a:xfrm>
              <a:off x="192" y="1056"/>
              <a:ext cx="1680" cy="9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s-ES" sz="2400">
                  <a:solidFill>
                    <a:srgbClr val="FFFF99"/>
                  </a:solidFill>
                  <a:latin typeface="Arial Black" panose="020B0A04020102020204" pitchFamily="34" charset="0"/>
                </a:rPr>
                <a:t>Corteza cerebral y núcleos basales</a:t>
              </a:r>
            </a:p>
          </p:txBody>
        </p:sp>
        <p:sp>
          <p:nvSpPr>
            <p:cNvPr id="44037" name="Text Box 4"/>
            <p:cNvSpPr txBox="1">
              <a:spLocks noChangeArrowheads="1"/>
            </p:cNvSpPr>
            <p:nvPr/>
          </p:nvSpPr>
          <p:spPr bwMode="auto">
            <a:xfrm>
              <a:off x="432" y="2736"/>
              <a:ext cx="129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s-ES" sz="2400">
                  <a:solidFill>
                    <a:srgbClr val="FFFF99"/>
                  </a:solidFill>
                  <a:latin typeface="Arial Black" panose="020B0A04020102020204" pitchFamily="34" charset="0"/>
                </a:rPr>
                <a:t>Sistema límbico</a:t>
              </a:r>
            </a:p>
          </p:txBody>
        </p:sp>
        <p:sp>
          <p:nvSpPr>
            <p:cNvPr id="44038" name="Text Box 5"/>
            <p:cNvSpPr txBox="1">
              <a:spLocks noChangeArrowheads="1"/>
            </p:cNvSpPr>
            <p:nvPr/>
          </p:nvSpPr>
          <p:spPr bwMode="auto">
            <a:xfrm>
              <a:off x="3456" y="2688"/>
              <a:ext cx="14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>
                <a:spcBef>
                  <a:spcPct val="50000"/>
                </a:spcBef>
                <a:buFontTx/>
                <a:buNone/>
              </a:pPr>
              <a:r>
                <a:rPr lang="es-ES" sz="2400">
                  <a:solidFill>
                    <a:srgbClr val="FFFF99"/>
                  </a:solidFill>
                  <a:latin typeface="Arial Black" panose="020B0A04020102020204" pitchFamily="34" charset="0"/>
                </a:rPr>
                <a:t>Hipotálamo</a:t>
              </a:r>
            </a:p>
          </p:txBody>
        </p:sp>
        <p:sp>
          <p:nvSpPr>
            <p:cNvPr id="44039" name="Text Box 6"/>
            <p:cNvSpPr txBox="1">
              <a:spLocks noChangeArrowheads="1"/>
            </p:cNvSpPr>
            <p:nvPr/>
          </p:nvSpPr>
          <p:spPr bwMode="auto">
            <a:xfrm>
              <a:off x="2640" y="3696"/>
              <a:ext cx="2736" cy="52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>
                <a:spcBef>
                  <a:spcPct val="50000"/>
                </a:spcBef>
                <a:buFontTx/>
                <a:buNone/>
              </a:pPr>
              <a:r>
                <a:rPr lang="es-ES" sz="2400">
                  <a:solidFill>
                    <a:srgbClr val="FFFF99"/>
                  </a:solidFill>
                  <a:latin typeface="Arial Black" panose="020B0A04020102020204" pitchFamily="34" charset="0"/>
                </a:rPr>
                <a:t>Tallo cerebral y médula espinal</a:t>
              </a:r>
            </a:p>
          </p:txBody>
        </p:sp>
        <p:sp>
          <p:nvSpPr>
            <p:cNvPr id="44040" name="Line 7"/>
            <p:cNvSpPr>
              <a:spLocks noChangeShapeType="1"/>
            </p:cNvSpPr>
            <p:nvPr/>
          </p:nvSpPr>
          <p:spPr bwMode="auto">
            <a:xfrm>
              <a:off x="960" y="2016"/>
              <a:ext cx="0" cy="72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4041" name="Line 8"/>
            <p:cNvSpPr>
              <a:spLocks noChangeShapeType="1"/>
            </p:cNvSpPr>
            <p:nvPr/>
          </p:nvSpPr>
          <p:spPr bwMode="auto">
            <a:xfrm>
              <a:off x="3888" y="2976"/>
              <a:ext cx="0" cy="72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4042" name="Line 9"/>
            <p:cNvSpPr>
              <a:spLocks noChangeShapeType="1"/>
            </p:cNvSpPr>
            <p:nvPr/>
          </p:nvSpPr>
          <p:spPr bwMode="auto">
            <a:xfrm>
              <a:off x="1776" y="2880"/>
              <a:ext cx="1392" cy="0"/>
            </a:xfrm>
            <a:prstGeom prst="line">
              <a:avLst/>
            </a:prstGeom>
            <a:noFill/>
            <a:ln w="19050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4043" name="Line 10"/>
            <p:cNvSpPr>
              <a:spLocks noChangeShapeType="1"/>
            </p:cNvSpPr>
            <p:nvPr/>
          </p:nvSpPr>
          <p:spPr bwMode="auto">
            <a:xfrm flipH="1">
              <a:off x="1701" y="3838"/>
              <a:ext cx="816" cy="0"/>
            </a:xfrm>
            <a:prstGeom prst="line">
              <a:avLst/>
            </a:prstGeom>
            <a:noFill/>
            <a:ln w="28575">
              <a:solidFill>
                <a:srgbClr val="FFFF99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s-ES"/>
            </a:p>
          </p:txBody>
        </p:sp>
        <p:sp>
          <p:nvSpPr>
            <p:cNvPr id="44044" name="Text Box 11"/>
            <p:cNvSpPr txBox="1">
              <a:spLocks noChangeArrowheads="1"/>
            </p:cNvSpPr>
            <p:nvPr/>
          </p:nvSpPr>
          <p:spPr bwMode="auto">
            <a:xfrm>
              <a:off x="385" y="3572"/>
              <a:ext cx="1292" cy="75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s-ES" sz="2400">
                  <a:solidFill>
                    <a:srgbClr val="FFFF99"/>
                  </a:solidFill>
                  <a:latin typeface="Arial Black" panose="020B0A04020102020204" pitchFamily="34" charset="0"/>
                </a:rPr>
                <a:t>Sistema nervoso vegetativo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909035939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6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18" grpId="0" autoUpdateAnimBg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1524001" y="-1962795"/>
            <a:ext cx="18473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45059" name="Rectangle 3"/>
          <p:cNvSpPr>
            <a:spLocks noChangeArrowheads="1"/>
          </p:cNvSpPr>
          <p:nvPr/>
        </p:nvSpPr>
        <p:spPr bwMode="auto">
          <a:xfrm>
            <a:off x="1524001" y="-1962795"/>
            <a:ext cx="184731" cy="461665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45060" name="Rectangle 5"/>
          <p:cNvSpPr>
            <a:spLocks noChangeArrowheads="1"/>
          </p:cNvSpPr>
          <p:nvPr/>
        </p:nvSpPr>
        <p:spPr bwMode="auto">
          <a:xfrm>
            <a:off x="1524001" y="-1922463"/>
            <a:ext cx="2098675" cy="381000"/>
          </a:xfrm>
          <a:prstGeom prst="rect">
            <a:avLst/>
          </a:prstGeom>
          <a:solidFill>
            <a:srgbClr val="E7D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900" b="1" i="1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    </a:t>
            </a:r>
            <a:r>
              <a:rPr lang="en-US" sz="1900" b="1" i="1">
                <a:solidFill>
                  <a:srgbClr val="D9C1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</a:t>
            </a:r>
            <a:r>
              <a:rPr lang="en-US" sz="1900" b="1" i="1">
                <a:solidFill>
                  <a:srgbClr val="DEC9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S</a:t>
            </a:r>
            <a:r>
              <a:rPr lang="en-US" sz="1900" b="1" i="1">
                <a:solidFill>
                  <a:srgbClr val="E3D1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I</a:t>
            </a:r>
            <a:r>
              <a:rPr lang="en-US" sz="1900" b="1" i="1">
                <a:solidFill>
                  <a:srgbClr val="E7D9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C</a:t>
            </a:r>
            <a:r>
              <a:rPr lang="en-US" sz="1900" b="1" i="1">
                <a:solidFill>
                  <a:srgbClr val="ECE1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O</a:t>
            </a:r>
            <a:r>
              <a:rPr lang="en-US" sz="1900" b="1" i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ACTIVA</a:t>
            </a:r>
            <a:endParaRPr lang="en-US" sz="2400"/>
          </a:p>
        </p:txBody>
      </p:sp>
      <p:sp>
        <p:nvSpPr>
          <p:cNvPr id="45061" name="Rectangle 6"/>
          <p:cNvSpPr>
            <a:spLocks noChangeArrowheads="1"/>
          </p:cNvSpPr>
          <p:nvPr/>
        </p:nvSpPr>
        <p:spPr bwMode="auto">
          <a:xfrm>
            <a:off x="5086350" y="-1960563"/>
            <a:ext cx="2019300" cy="457200"/>
          </a:xfrm>
          <a:prstGeom prst="rect">
            <a:avLst/>
          </a:prstGeom>
          <a:solidFill>
            <a:srgbClr val="E7D9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2400" b="1">
                <a:hlinkClick r:id="rId3"/>
              </a:rPr>
              <a:t>Atlas cerebral</a:t>
            </a:r>
            <a:endParaRPr lang="en-US" sz="2400"/>
          </a:p>
        </p:txBody>
      </p:sp>
      <p:sp>
        <p:nvSpPr>
          <p:cNvPr id="45062" name="Rectangle 7"/>
          <p:cNvSpPr>
            <a:spLocks noChangeArrowheads="1"/>
          </p:cNvSpPr>
          <p:nvPr/>
        </p:nvSpPr>
        <p:spPr bwMode="auto">
          <a:xfrm>
            <a:off x="1524001" y="-1954858"/>
            <a:ext cx="184731" cy="461665"/>
          </a:xfrm>
          <a:prstGeom prst="rect">
            <a:avLst/>
          </a:prstGeom>
          <a:solidFill>
            <a:srgbClr val="00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graphicFrame>
        <p:nvGraphicFramePr>
          <p:cNvPr id="94217" name="Group 9"/>
          <p:cNvGraphicFramePr>
            <a:graphicFrameLocks noGrp="1"/>
          </p:cNvGraphicFramePr>
          <p:nvPr/>
        </p:nvGraphicFramePr>
        <p:xfrm>
          <a:off x="1524000" y="-1731963"/>
          <a:ext cx="9144000" cy="9890126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98901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5065" name="Rectangle 15"/>
          <p:cNvSpPr>
            <a:spLocks noChangeArrowheads="1"/>
          </p:cNvSpPr>
          <p:nvPr/>
        </p:nvSpPr>
        <p:spPr bwMode="auto">
          <a:xfrm>
            <a:off x="6003636" y="8153827"/>
            <a:ext cx="184731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sz="2400"/>
          </a:p>
          <a:p>
            <a:pPr algn="ctr">
              <a:spcBef>
                <a:spcPct val="0"/>
              </a:spcBef>
              <a:buFontTx/>
              <a:buNone/>
            </a:pPr>
            <a:endParaRPr lang="en-US" sz="2400"/>
          </a:p>
        </p:txBody>
      </p:sp>
      <p:graphicFrame>
        <p:nvGraphicFramePr>
          <p:cNvPr id="94224" name="Group 16"/>
          <p:cNvGraphicFramePr>
            <a:graphicFrameLocks noGrp="1"/>
          </p:cNvGraphicFramePr>
          <p:nvPr/>
        </p:nvGraphicFramePr>
        <p:xfrm>
          <a:off x="1533525" y="-1722438"/>
          <a:ext cx="9124950" cy="9890126"/>
        </p:xfrm>
        <a:graphic>
          <a:graphicData uri="http://schemas.openxmlformats.org/drawingml/2006/table">
            <a:tbl>
              <a:tblPr/>
              <a:tblGrid>
                <a:gridCol w="9124950"/>
              </a:tblGrid>
              <a:tr h="989012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s-ES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94230" name="Group 22"/>
          <p:cNvGraphicFramePr>
            <a:graphicFrameLocks noGrp="1"/>
          </p:cNvGraphicFramePr>
          <p:nvPr/>
        </p:nvGraphicFramePr>
        <p:xfrm>
          <a:off x="1543050" y="-1712913"/>
          <a:ext cx="9124950" cy="9871076"/>
        </p:xfrm>
        <a:graphic>
          <a:graphicData uri="http://schemas.openxmlformats.org/drawingml/2006/table">
            <a:tbl>
              <a:tblPr/>
              <a:tblGrid>
                <a:gridCol w="9124950"/>
              </a:tblGrid>
              <a:tr h="9871076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61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  </a:t>
                      </a:r>
                      <a:r>
                        <a:rPr kumimoji="0" lang="en-US" sz="130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</a:t>
                      </a: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</a:rPr>
      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45070" name="AutoShape 28" descr="psico"/>
          <p:cNvSpPr>
            <a:spLocks noChangeAspect="1" noChangeArrowheads="1"/>
          </p:cNvSpPr>
          <p:nvPr/>
        </p:nvSpPr>
        <p:spPr bwMode="auto">
          <a:xfrm>
            <a:off x="1666875" y="-21209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pic>
        <p:nvPicPr>
          <p:cNvPr id="45071" name="Picture 29" descr="hipocamp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2538" y="1"/>
            <a:ext cx="4724400" cy="414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2" name="Picture 30" descr="hipocampo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4" y="4437063"/>
            <a:ext cx="5133975" cy="207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73" name="Picture 31" descr="barracol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7338" y="6505576"/>
            <a:ext cx="6667500" cy="2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437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8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196975"/>
            <a:ext cx="5695950" cy="421005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79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8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22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93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450" y="1412875"/>
            <a:ext cx="6985000" cy="4330700"/>
          </a:xfrm>
          <a:prstGeom prst="rect">
            <a:avLst/>
          </a:prstGeom>
          <a:noFill/>
          <a:ln w="38100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82098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24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2628900" y="0"/>
            <a:ext cx="693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CONCLUSIONES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063750" y="836614"/>
            <a:ext cx="8077200" cy="354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1. Los procesos de aprendizaje y memoria tienen sus bases neurofisiológicas en los cambios estructurales y funcionales del sistema nervioso como consecuencia de la experiencia individual. </a:t>
            </a: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919288" y="4868863"/>
            <a:ext cx="8420100" cy="20621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2. Estos cambios correlacionan en los diferentes niveles de organización de la materia viva en el ser humano.</a:t>
            </a:r>
          </a:p>
        </p:txBody>
      </p:sp>
    </p:spTree>
    <p:extLst>
      <p:ext uri="{BB962C8B-B14F-4D97-AF65-F5344CB8AC3E}">
        <p14:creationId xmlns:p14="http://schemas.microsoft.com/office/powerpoint/2010/main" val="3109061390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5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autoUpdateAnimBg="0"/>
      <p:bldP spid="21507" grpId="0" autoUpdateAnimBg="0"/>
      <p:bldP spid="2150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2" name="Text Box 4"/>
          <p:cNvSpPr txBox="1">
            <a:spLocks noChangeArrowheads="1"/>
          </p:cNvSpPr>
          <p:nvPr/>
        </p:nvSpPr>
        <p:spPr bwMode="auto">
          <a:xfrm>
            <a:off x="1847850" y="404814"/>
            <a:ext cx="8820150" cy="2554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3. Las variaciones que se producen se manifiestan en las diferentes estructuras del SN en dependencia del tipo de aprendizaje y de su  integración funcional.  </a:t>
            </a:r>
          </a:p>
        </p:txBody>
      </p:sp>
      <p:sp>
        <p:nvSpPr>
          <p:cNvPr id="48133" name="Text Box 5"/>
          <p:cNvSpPr txBox="1">
            <a:spLocks noChangeArrowheads="1"/>
          </p:cNvSpPr>
          <p:nvPr/>
        </p:nvSpPr>
        <p:spPr bwMode="auto">
          <a:xfrm>
            <a:off x="1919288" y="4149725"/>
            <a:ext cx="8748712" cy="255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4. Las investigaciones realizadas permiten explicaciones para la relación entre los procesos cognitivos y afectivos que tiene lugar durante el proceso de aprendizaje.</a:t>
            </a:r>
          </a:p>
        </p:txBody>
      </p:sp>
    </p:spTree>
    <p:extLst>
      <p:ext uri="{BB962C8B-B14F-4D97-AF65-F5344CB8AC3E}">
        <p14:creationId xmlns:p14="http://schemas.microsoft.com/office/powerpoint/2010/main" val="3423597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8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2" grpId="0"/>
      <p:bldP spid="4813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ángulo 1"/>
          <p:cNvSpPr>
            <a:spLocks noChangeArrowheads="1"/>
          </p:cNvSpPr>
          <p:nvPr/>
        </p:nvSpPr>
        <p:spPr bwMode="auto">
          <a:xfrm>
            <a:off x="487681" y="549276"/>
            <a:ext cx="11247120" cy="60324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4000" dirty="0">
                <a:solidFill>
                  <a:srgbClr val="FFFF99"/>
                </a:solidFill>
                <a:latin typeface="Arial Black" panose="020B0A04020102020204" pitchFamily="34" charset="0"/>
              </a:rPr>
              <a:t>Para estudiar:</a:t>
            </a:r>
          </a:p>
          <a:p>
            <a:pPr algn="just">
              <a:spcBef>
                <a:spcPct val="50000"/>
              </a:spcBef>
              <a:buFontTx/>
              <a:buNone/>
              <a:defRPr/>
            </a:pPr>
            <a:endParaRPr lang="es-ES" sz="40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marL="514350" indent="-514350" algn="just">
              <a:spcBef>
                <a:spcPct val="50000"/>
              </a:spcBef>
              <a:buFontTx/>
              <a:buAutoNum type="arabicPeriod"/>
              <a:defRPr/>
            </a:pP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Estudie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por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la bibliografía entregada, lo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inherente a las bases biológicas de los procesos de aprendizaje y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memoria,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así como las correspondientes a los procesos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afectivo-motivacionales. Puede auxiliarse del libro Anatomía y Fisiología…(2020) pág. (163-173).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  <a:defRPr/>
            </a:pPr>
            <a:endParaRPr lang="es-ES" sz="2800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  <a:defRPr/>
            </a:pPr>
            <a:r>
              <a:rPr lang="es-ES" sz="2400" dirty="0">
                <a:solidFill>
                  <a:srgbClr val="FFFF99"/>
                </a:solidFill>
                <a:latin typeface="Arial Black" panose="020B0A04020102020204" pitchFamily="34" charset="0"/>
              </a:rPr>
              <a:t> </a:t>
            </a:r>
            <a:endParaRPr lang="es-ES" sz="2400" dirty="0"/>
          </a:p>
        </p:txBody>
      </p:sp>
    </p:spTree>
    <p:extLst>
      <p:ext uri="{BB962C8B-B14F-4D97-AF65-F5344CB8AC3E}">
        <p14:creationId xmlns:p14="http://schemas.microsoft.com/office/powerpoint/2010/main" val="86597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ángulo 1"/>
          <p:cNvSpPr>
            <a:spLocks noChangeArrowheads="1"/>
          </p:cNvSpPr>
          <p:nvPr/>
        </p:nvSpPr>
        <p:spPr bwMode="auto">
          <a:xfrm>
            <a:off x="2063750" y="836613"/>
            <a:ext cx="8064500" cy="501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2.	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Profundice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por otras fuentes relacionadas con las bases biológicas (neurofisiológicas) de los procesos de aprendizaje y memoria y de los procesos afectivo-motivacionales.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Puede auxiliarse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de la Internet y la IA. ¿Qué relación tienen con los que involucran al estrés y las adicciones?</a:t>
            </a:r>
          </a:p>
        </p:txBody>
      </p:sp>
    </p:spTree>
    <p:extLst>
      <p:ext uri="{BB962C8B-B14F-4D97-AF65-F5344CB8AC3E}">
        <p14:creationId xmlns:p14="http://schemas.microsoft.com/office/powerpoint/2010/main" val="1794226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590800" y="228601"/>
            <a:ext cx="7391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800">
                <a:solidFill>
                  <a:srgbClr val="FFFF99"/>
                </a:solidFill>
                <a:latin typeface="Arial Black" panose="020B0A04020102020204" pitchFamily="34" charset="0"/>
              </a:rPr>
              <a:t>ANTECEDENTES IMPORTANTES</a:t>
            </a:r>
          </a:p>
        </p:txBody>
      </p:sp>
      <p:sp>
        <p:nvSpPr>
          <p:cNvPr id="5124" name="Text Box 4"/>
          <p:cNvSpPr txBox="1">
            <a:spLocks noChangeArrowheads="1"/>
          </p:cNvSpPr>
          <p:nvPr/>
        </p:nvSpPr>
        <p:spPr bwMode="auto">
          <a:xfrm>
            <a:off x="2286000" y="2924175"/>
            <a:ext cx="7696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Niveles funcionales del sistema nervioso</a:t>
            </a:r>
          </a:p>
        </p:txBody>
      </p:sp>
      <p:sp>
        <p:nvSpPr>
          <p:cNvPr id="5125" name="Text Box 5"/>
          <p:cNvSpPr txBox="1">
            <a:spLocks noChangeArrowheads="1"/>
          </p:cNvSpPr>
          <p:nvPr/>
        </p:nvSpPr>
        <p:spPr bwMode="auto">
          <a:xfrm>
            <a:off x="2289175" y="957263"/>
            <a:ext cx="7239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Características y propiedades de la neurona</a:t>
            </a: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2438400" y="4922839"/>
            <a:ext cx="7696200" cy="1076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Factores que determinan el desarrollo del sistema nervioso</a:t>
            </a:r>
          </a:p>
        </p:txBody>
      </p:sp>
    </p:spTree>
    <p:extLst>
      <p:ext uri="{BB962C8B-B14F-4D97-AF65-F5344CB8AC3E}">
        <p14:creationId xmlns:p14="http://schemas.microsoft.com/office/powerpoint/2010/main" val="180159122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/>
      <p:bldP spid="5124" grpId="0"/>
      <p:bldP spid="5125" grpId="0"/>
      <p:bldP spid="5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ángulo 1"/>
          <p:cNvSpPr>
            <a:spLocks noChangeArrowheads="1"/>
          </p:cNvSpPr>
          <p:nvPr/>
        </p:nvSpPr>
        <p:spPr bwMode="auto">
          <a:xfrm>
            <a:off x="2264411" y="1027113"/>
            <a:ext cx="7127875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3.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Argumente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y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ejemplifique 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qué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implicaciones tienen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esos conocimientos para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la educación en general y el PEA en particular.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  <a:p>
            <a:pPr algn="just">
              <a:spcBef>
                <a:spcPct val="50000"/>
              </a:spcBef>
              <a:buFontTx/>
              <a:buNone/>
            </a:pP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8947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ángulo 1"/>
          <p:cNvSpPr>
            <a:spLocks noChangeArrowheads="1"/>
          </p:cNvSpPr>
          <p:nvPr/>
        </p:nvSpPr>
        <p:spPr bwMode="auto">
          <a:xfrm>
            <a:off x="2135188" y="1341439"/>
            <a:ext cx="7200900" cy="40318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4.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Continúe integrando,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desde los fundamentos biológicos estudiados, cómo estos se relacionan con los fundamentos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didácticos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que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está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construyendo para el trabajo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final del curso o la tesis que está elaborando. </a:t>
            </a:r>
            <a:endParaRPr lang="es-ES" dirty="0">
              <a:solidFill>
                <a:srgbClr val="FFFF99"/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85815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ángulo 1"/>
          <p:cNvSpPr>
            <a:spLocks noChangeArrowheads="1"/>
          </p:cNvSpPr>
          <p:nvPr/>
        </p:nvSpPr>
        <p:spPr bwMode="auto">
          <a:xfrm>
            <a:off x="2135188" y="1341439"/>
            <a:ext cx="7200900" cy="452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  <a:buFontTx/>
              <a:buNone/>
            </a:pP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5.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Realice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una búsqueda en Internet o </a:t>
            </a:r>
            <a:r>
              <a:rPr lang="es-ES" dirty="0" smtClean="0">
                <a:solidFill>
                  <a:srgbClr val="FFFF99"/>
                </a:solidFill>
                <a:latin typeface="Arial Black" panose="020B0A04020102020204" pitchFamily="34" charset="0"/>
              </a:rPr>
              <a:t>utilice </a:t>
            </a:r>
            <a:r>
              <a:rPr lang="es-ES" dirty="0">
                <a:solidFill>
                  <a:srgbClr val="FFFF99"/>
                </a:solidFill>
                <a:latin typeface="Arial Black" panose="020B0A04020102020204" pitchFamily="34" charset="0"/>
              </a:rPr>
              <a:t>la IA para profundizar en las características de los principales métodos de estudio de la anatomía y fisiología cerebral, así como de  las funciones nerviosas superiores . </a:t>
            </a:r>
          </a:p>
        </p:txBody>
      </p:sp>
    </p:spTree>
    <p:extLst>
      <p:ext uri="{BB962C8B-B14F-4D97-AF65-F5344CB8AC3E}">
        <p14:creationId xmlns:p14="http://schemas.microsoft.com/office/powerpoint/2010/main" val="40916385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2438400" y="304800"/>
            <a:ext cx="7315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 sz="2400">
                <a:solidFill>
                  <a:srgbClr val="FFFF99"/>
                </a:solidFill>
                <a:latin typeface="Arial Black" panose="020B0A04020102020204" pitchFamily="34" charset="0"/>
              </a:rPr>
              <a:t>DESARROLLO DEL SISTEMA NERVIOSO</a:t>
            </a:r>
          </a:p>
        </p:txBody>
      </p:sp>
      <p:sp>
        <p:nvSpPr>
          <p:cNvPr id="9219" name="Text Box 3"/>
          <p:cNvSpPr txBox="1">
            <a:spLocks noChangeArrowheads="1"/>
          </p:cNvSpPr>
          <p:nvPr/>
        </p:nvSpPr>
        <p:spPr bwMode="auto">
          <a:xfrm>
            <a:off x="1524000" y="1981200"/>
            <a:ext cx="42672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Mielogénesis</a:t>
            </a:r>
          </a:p>
        </p:txBody>
      </p:sp>
      <p:sp>
        <p:nvSpPr>
          <p:cNvPr id="9220" name="Text Box 4"/>
          <p:cNvSpPr txBox="1">
            <a:spLocks noChangeArrowheads="1"/>
          </p:cNvSpPr>
          <p:nvPr/>
        </p:nvSpPr>
        <p:spPr bwMode="auto">
          <a:xfrm>
            <a:off x="1524000" y="3429000"/>
            <a:ext cx="40386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Sinaptogénesis</a:t>
            </a:r>
          </a:p>
        </p:txBody>
      </p:sp>
      <p:sp>
        <p:nvSpPr>
          <p:cNvPr id="9221" name="Text Box 5"/>
          <p:cNvSpPr txBox="1">
            <a:spLocks noChangeArrowheads="1"/>
          </p:cNvSpPr>
          <p:nvPr/>
        </p:nvSpPr>
        <p:spPr bwMode="auto">
          <a:xfrm>
            <a:off x="1524000" y="4724400"/>
            <a:ext cx="6477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s-ES" sz="3600">
                <a:solidFill>
                  <a:srgbClr val="FFFF99"/>
                </a:solidFill>
                <a:latin typeface="Arial Black" panose="020B0A04020102020204" pitchFamily="34" charset="0"/>
              </a:rPr>
              <a:t>Plasticidad neural</a:t>
            </a:r>
          </a:p>
        </p:txBody>
      </p:sp>
      <p:sp>
        <p:nvSpPr>
          <p:cNvPr id="9222" name="AutoShape 6"/>
          <p:cNvSpPr>
            <a:spLocks noChangeArrowheads="1"/>
          </p:cNvSpPr>
          <p:nvPr/>
        </p:nvSpPr>
        <p:spPr bwMode="auto">
          <a:xfrm>
            <a:off x="6096000" y="3429001"/>
            <a:ext cx="1214438" cy="485775"/>
          </a:xfrm>
          <a:prstGeom prst="leftRightArrow">
            <a:avLst>
              <a:gd name="adj1" fmla="val 50000"/>
              <a:gd name="adj2" fmla="val 50000"/>
            </a:avLst>
          </a:pr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sp>
        <p:nvSpPr>
          <p:cNvPr id="9223" name="Text Box 7"/>
          <p:cNvSpPr txBox="1">
            <a:spLocks noChangeArrowheads="1"/>
          </p:cNvSpPr>
          <p:nvPr/>
        </p:nvSpPr>
        <p:spPr bwMode="auto">
          <a:xfrm>
            <a:off x="7543800" y="3124200"/>
            <a:ext cx="31242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s-ES">
                <a:solidFill>
                  <a:srgbClr val="FFFF99"/>
                </a:solidFill>
                <a:latin typeface="Arial Black" panose="020B0A04020102020204" pitchFamily="34" charset="0"/>
              </a:rPr>
              <a:t>Estimulación ambiental</a:t>
            </a:r>
          </a:p>
        </p:txBody>
      </p:sp>
    </p:spTree>
    <p:extLst>
      <p:ext uri="{BB962C8B-B14F-4D97-AF65-F5344CB8AC3E}">
        <p14:creationId xmlns:p14="http://schemas.microsoft.com/office/powerpoint/2010/main" val="2425354553"/>
      </p:ext>
    </p:extLst>
  </p:cSld>
  <p:clrMapOvr>
    <a:masterClrMapping/>
  </p:clrMapOvr>
  <p:transition spd="med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2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utoUpdateAnimBg="0"/>
      <p:bldP spid="9219" grpId="0" autoUpdateAnimBg="0"/>
      <p:bldP spid="9220" grpId="0" autoUpdateAnimBg="0"/>
      <p:bldP spid="9221" grpId="0" autoUpdateAnimBg="0"/>
      <p:bldP spid="9222" grpId="0" animBg="1"/>
      <p:bldP spid="9223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nufs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8213" y="942975"/>
            <a:ext cx="8064500" cy="494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1187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523875" y="-5365749"/>
            <a:ext cx="11144250" cy="4954588"/>
            <a:chOff x="0" y="11081"/>
            <a:chExt cx="7020" cy="3121"/>
          </a:xfrm>
        </p:grpSpPr>
        <p:sp>
          <p:nvSpPr>
            <p:cNvPr id="9221" name="Rectangle 3"/>
            <p:cNvSpPr>
              <a:spLocks noChangeArrowheads="1"/>
            </p:cNvSpPr>
            <p:nvPr/>
          </p:nvSpPr>
          <p:spPr bwMode="auto">
            <a:xfrm>
              <a:off x="0" y="11081"/>
              <a:ext cx="7020" cy="2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s-MX" sz="2400"/>
            </a:p>
          </p:txBody>
        </p:sp>
        <p:grpSp>
          <p:nvGrpSpPr>
            <p:cNvPr id="9222" name="Group 4"/>
            <p:cNvGrpSpPr>
              <a:grpSpLocks/>
            </p:cNvGrpSpPr>
            <p:nvPr/>
          </p:nvGrpSpPr>
          <p:grpSpPr bwMode="auto">
            <a:xfrm>
              <a:off x="0" y="11081"/>
              <a:ext cx="5760" cy="3121"/>
              <a:chOff x="0" y="11081"/>
              <a:chExt cx="5760" cy="3121"/>
            </a:xfrm>
          </p:grpSpPr>
          <p:sp>
            <p:nvSpPr>
              <p:cNvPr id="9223" name="Rectangle 5"/>
              <p:cNvSpPr>
                <a:spLocks noChangeArrowheads="1"/>
              </p:cNvSpPr>
              <p:nvPr/>
            </p:nvSpPr>
            <p:spPr bwMode="auto">
              <a:xfrm>
                <a:off x="0" y="11081"/>
                <a:ext cx="5760" cy="34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la membrane présynaptique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 [</a:t>
                </a: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6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] et </a:t>
                </a:r>
                <a:r>
                  <a:rPr lang="es-ES_tradnl" sz="600" b="1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la membrane elle-même est recyclée</a:t>
                </a:r>
                <a:r>
                  <a:rPr lang="es-ES_tradnl" sz="600">
                    <a:solidFill>
                      <a:srgbClr val="000000"/>
                    </a:solidFill>
                    <a:latin typeface="Arial Narrow" panose="020B0606020202030204" pitchFamily="34" charset="0"/>
                  </a:rPr>
                  <a:t>.</a:t>
                </a:r>
                <a:endParaRPr lang="es-ES_tradnl" sz="140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es-ES_tradnl" sz="2400"/>
              </a:p>
            </p:txBody>
          </p:sp>
          <p:sp>
            <p:nvSpPr>
              <p:cNvPr id="9224" name="Rectangle 6"/>
              <p:cNvSpPr>
                <a:spLocks noChangeArrowheads="1"/>
              </p:cNvSpPr>
              <p:nvPr/>
            </p:nvSpPr>
            <p:spPr bwMode="auto">
              <a:xfrm>
                <a:off x="0" y="11427"/>
                <a:ext cx="5760" cy="277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>
                <a:lvl1pPr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algn="ctr">
                  <a:spcBef>
                    <a:spcPct val="0"/>
                  </a:spcBef>
                  <a:buFontTx/>
                  <a:buNone/>
                </a:pPr>
                <a:r>
                  <a:rPr lang="es-ES_tradnl" sz="600">
                    <a:hlinkClick r:id="" action="ppaction://noaction"/>
                  </a:rPr>
                  <a:t>  </a:t>
                </a:r>
                <a:r>
                  <a:rPr lang="es-ES_tradnl"/>
                  <a:t> </a:t>
                </a:r>
                <a:r>
                  <a:rPr lang="es-ES_tradnl" sz="600"/>
                  <a:t>                </a:t>
                </a:r>
                <a:r>
                  <a:rPr lang="es-ES_tradnl" sz="28300"/>
                  <a:t> </a:t>
                </a:r>
                <a:r>
                  <a:rPr lang="es-ES_tradnl" sz="600"/>
                  <a:t>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 </a:t>
                </a:r>
              </a:p>
            </p:txBody>
          </p:sp>
        </p:grpSp>
      </p:grpSp>
      <p:sp>
        <p:nvSpPr>
          <p:cNvPr id="9219" name="AutoShape 7" descr="flechehaut">
            <a:hlinkClick r:id="" action="ppaction://noaction"/>
          </p:cNvPr>
          <p:cNvSpPr>
            <a:spLocks noChangeAspect="1" noChangeArrowheads="1"/>
          </p:cNvSpPr>
          <p:nvPr/>
        </p:nvSpPr>
        <p:spPr bwMode="auto">
          <a:xfrm>
            <a:off x="2557463" y="-4770438"/>
            <a:ext cx="29686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s-MX" sz="2400"/>
          </a:p>
        </p:txBody>
      </p:sp>
      <p:pic>
        <p:nvPicPr>
          <p:cNvPr id="9220" name="Picture 8" descr="synap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0"/>
            <a:ext cx="65532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52448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spa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4" y="3424239"/>
            <a:ext cx="1809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spac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514" y="3424239"/>
            <a:ext cx="180975" cy="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1882776" y="859663"/>
            <a:ext cx="8785225" cy="4524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b="1">
                <a:solidFill>
                  <a:srgbClr val="FFFF99"/>
                </a:solidFill>
                <a:latin typeface="Arial Black" panose="020B0A04020102020204" pitchFamily="34" charset="0"/>
              </a:rPr>
              <a:t>Plasticidad neural—la capacidad cerebral de cambiar en respuesta a los procesos de desarrollo normal, la experiencia,  y las lesiones—es un fenómeno críticamente importante para las neurociencias  y la psicología. Evidencias crecientes sobre la plasticidad  han surgido recientemente (Huttenlocher, 2005). </a:t>
            </a:r>
          </a:p>
        </p:txBody>
      </p:sp>
    </p:spTree>
    <p:extLst>
      <p:ext uri="{BB962C8B-B14F-4D97-AF65-F5344CB8AC3E}">
        <p14:creationId xmlns:p14="http://schemas.microsoft.com/office/powerpoint/2010/main" val="3789444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1667</TotalTime>
  <Words>1448</Words>
  <Application>Microsoft Office PowerPoint</Application>
  <PresentationFormat>Panorámica</PresentationFormat>
  <Paragraphs>153</Paragraphs>
  <Slides>52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52</vt:i4>
      </vt:variant>
    </vt:vector>
  </HeadingPairs>
  <TitlesOfParts>
    <vt:vector size="60" baseType="lpstr">
      <vt:lpstr>Malgun Gothic</vt:lpstr>
      <vt:lpstr>Arial</vt:lpstr>
      <vt:lpstr>Arial Black</vt:lpstr>
      <vt:lpstr>Arial Narrow</vt:lpstr>
      <vt:lpstr>Calibri</vt:lpstr>
      <vt:lpstr>Symbol</vt:lpstr>
      <vt:lpstr>Times New Roman</vt:lpstr>
      <vt:lpstr>Diseño predeterminado</vt:lpstr>
      <vt:lpstr> MAESTRÍA EN DIDÁCTICA  Curso: Neuroeducación en el Proceso de  Enseñanza-aprendizaje 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Raul</dc:creator>
  <cp:lastModifiedBy>Raul</cp:lastModifiedBy>
  <cp:revision>164</cp:revision>
  <dcterms:created xsi:type="dcterms:W3CDTF">2024-09-18T18:26:03Z</dcterms:created>
  <dcterms:modified xsi:type="dcterms:W3CDTF">2026-04-29T17:37:26Z</dcterms:modified>
</cp:coreProperties>
</file>