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76" r:id="rId2"/>
    <p:sldId id="266" r:id="rId3"/>
    <p:sldId id="25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8529" autoAdjust="0"/>
    <p:restoredTop sz="86481" autoAdjust="0"/>
  </p:normalViewPr>
  <p:slideViewPr>
    <p:cSldViewPr snapToGrid="0">
      <p:cViewPr varScale="1">
        <p:scale>
          <a:sx n="58" d="100"/>
          <a:sy n="58" d="100"/>
        </p:scale>
        <p:origin x="144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8550-A7A9-4963-B9F3-C5A1F6E665BC}" type="datetimeFigureOut">
              <a:rPr lang="es-ES" smtClean="0"/>
              <a:t>29/04/2026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75538-BD0C-4D02-97C8-ED4162583E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8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5325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134A0D-B755-4B17-AD24-C3793441830E}" type="slidenum">
              <a:rPr lang="es-ES" sz="1200" smtClean="0"/>
              <a:pPr/>
              <a:t>50</a:t>
            </a:fld>
            <a:endParaRPr lang="es-ES" sz="1200" smtClean="0"/>
          </a:p>
        </p:txBody>
      </p:sp>
    </p:spTree>
    <p:extLst>
      <p:ext uri="{BB962C8B-B14F-4D97-AF65-F5344CB8AC3E}">
        <p14:creationId xmlns:p14="http://schemas.microsoft.com/office/powerpoint/2010/main" val="318263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021F6-D1F4-454C-994C-6C396DBCE2E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E3685-DBCD-4EC0-9182-5D83F6C0100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7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C5519-FD4C-468F-AE9A-3347C697A79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9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ED45E-32E5-4D78-99D0-923AF5CFA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0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46DF9-B4E0-4366-8485-D631D0DCF9E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2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0D9C0-6597-4B11-889A-0B49FD267BC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8DCE0-2098-482E-842D-C317587CF60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2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874F7-575E-4A3B-A97E-CBCB6B06CF9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5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3BBCB-F1C0-41A4-98D6-C82A32A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8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95516-8C11-4B52-9D0F-59EE11BDD80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1E6C7-EA45-4055-8965-7247BF7497F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ACA82D-05F6-44CE-A68B-7ADB85091072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icoactiva.com/atlas/cerebro.htm" TargetMode="External"/><Relationship Id="rId2" Type="http://schemas.openxmlformats.org/officeDocument/2006/relationships/hyperlink" Target="http://www.psicoactiva.com/default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8680" y="228600"/>
            <a:ext cx="10363200" cy="342900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MAESTRÍA EN DIDÁCTICA</a:t>
            </a:r>
            <a:b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Curso</a:t>
            </a: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>: </a:t>
            </a:r>
            <a:r>
              <a:rPr lang="es-ES" dirty="0" err="1">
                <a:solidFill>
                  <a:srgbClr val="FFFF00"/>
                </a:solidFill>
                <a:latin typeface="Arial Black" panose="020B0A04020102020204" pitchFamily="34" charset="0"/>
              </a:rPr>
              <a:t>Neuroeducación</a:t>
            </a: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> en el P</a:t>
            </a: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roceso </a:t>
            </a: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>de </a:t>
            </a:r>
            <a:b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Enseñanza-aprendizaje </a:t>
            </a: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6840" y="4770120"/>
            <a:ext cx="8534400" cy="175260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Dr. C. Raúl Rodríguez Calzado</a:t>
            </a:r>
            <a:endParaRPr lang="es-E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CPEJV\Maestría Salud escolar\Preparación Maestría Salud\Doc. Psicología\FIGURAS, GRAFICOS Y ESQUEMAS\Figura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9" y="160339"/>
            <a:ext cx="5648325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5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CPEJV\Maestría Salud escolar\Preparación Maestría Salud\Doc. Psicología\FIGURAS, GRAFICOS Y ESQUEMAS\Figura 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6" y="309564"/>
            <a:ext cx="5649913" cy="628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08213" y="692150"/>
            <a:ext cx="73152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 </a:t>
            </a: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¿Por qué la plasticidad neural constituye un factor de desarrollo en el ser humano?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s-ES">
              <a:solidFill>
                <a:srgbClr val="FFFF99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s-ES">
              <a:solidFill>
                <a:srgbClr val="FFFF99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s-ES" sz="3600">
                <a:solidFill>
                  <a:srgbClr val="FFFF99"/>
                </a:solidFill>
                <a:latin typeface="Arial Black" panose="020B0A04020102020204" pitchFamily="34" charset="0"/>
              </a:rPr>
              <a:t>¿Qué relación existe entre el aprendizaje y la plasticidad neural?</a:t>
            </a:r>
          </a:p>
        </p:txBody>
      </p:sp>
    </p:spTree>
    <p:extLst>
      <p:ext uri="{BB962C8B-B14F-4D97-AF65-F5344CB8AC3E}">
        <p14:creationId xmlns:p14="http://schemas.microsoft.com/office/powerpoint/2010/main" val="28629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ángulo 1"/>
          <p:cNvSpPr>
            <a:spLocks noChangeArrowheads="1"/>
          </p:cNvSpPr>
          <p:nvPr/>
        </p:nvSpPr>
        <p:spPr bwMode="auto">
          <a:xfrm>
            <a:off x="2208214" y="890589"/>
            <a:ext cx="75596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sz="280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Desde el punto de vista operacional se puede definir el </a:t>
            </a:r>
            <a:r>
              <a:rPr lang="es-ES" sz="2800" b="1" u="sng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aprendizaje</a:t>
            </a:r>
            <a:r>
              <a:rPr lang="es-ES" sz="280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como la modificación de la conducta determinada por la experiencia individual. Por otra parte, la </a:t>
            </a:r>
            <a:r>
              <a:rPr lang="es-ES" sz="2800" b="1" u="sng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memoria</a:t>
            </a:r>
            <a:r>
              <a:rPr lang="es-ES" sz="280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sería la capacidad de retener en el tiempo esas modificaciones conductuales.</a:t>
            </a:r>
            <a:endParaRPr lang="es-ES" sz="28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40013" y="1628776"/>
            <a:ext cx="7315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 APRENDIZAJE Y MEMORIA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40013" y="3933826"/>
            <a:ext cx="7315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 PlASTICIDAD NEURAL</a:t>
            </a:r>
          </a:p>
        </p:txBody>
      </p:sp>
      <p:sp>
        <p:nvSpPr>
          <p:cNvPr id="4" name="Flecha arriba 3"/>
          <p:cNvSpPr/>
          <p:nvPr/>
        </p:nvSpPr>
        <p:spPr>
          <a:xfrm>
            <a:off x="5951539" y="2522538"/>
            <a:ext cx="485775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7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65400" y="439738"/>
            <a:ext cx="7315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DIFERENTES TIPOS DE APRENDIZAJE Y MEMORIA (Carlson, 1993)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79650" y="2960688"/>
            <a:ext cx="708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Aprendizaje  perceptivo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79650" y="37988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Aprendizaje  estímulo-respuesta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79650" y="4708526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Aprendizaje  motor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54213" y="1920876"/>
            <a:ext cx="8070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1) Formas básicas de aprendizaje: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065338" y="5876926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2) Formas complejas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4947601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0" grpId="0" autoUpdateAnimBg="0"/>
      <p:bldP spid="112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ángulo 1"/>
          <p:cNvSpPr>
            <a:spLocks noChangeArrowheads="1"/>
          </p:cNvSpPr>
          <p:nvPr/>
        </p:nvSpPr>
        <p:spPr bwMode="auto">
          <a:xfrm>
            <a:off x="2208214" y="333375"/>
            <a:ext cx="813593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</a:t>
            </a:r>
            <a:r>
              <a:rPr lang="es-ES" b="1">
                <a:solidFill>
                  <a:srgbClr val="FFFF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aprendizaje perceptivo</a:t>
            </a:r>
            <a:r>
              <a:rPr lang="es-ES">
                <a:solidFill>
                  <a:srgbClr val="FFFF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es la capacidad para aprender a reconocer estímulos vistos con anterioridad y a distinguirlos de otros similares. Su función principal es la identificación y categorización de objetos (incluidos otros miembros de nuestra especie y situaciones). </a:t>
            </a:r>
            <a:endParaRPr lang="es-ES">
              <a:solidFill>
                <a:srgbClr val="FFFF99"/>
              </a:solidFill>
            </a:endParaRPr>
          </a:p>
        </p:txBody>
      </p:sp>
      <p:sp>
        <p:nvSpPr>
          <p:cNvPr id="17411" name="Rectángulo 2"/>
          <p:cNvSpPr>
            <a:spLocks noChangeArrowheads="1"/>
          </p:cNvSpPr>
          <p:nvPr/>
        </p:nvSpPr>
        <p:spPr bwMode="auto">
          <a:xfrm>
            <a:off x="1919288" y="4221163"/>
            <a:ext cx="84248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*Diferentes experimentos han mostrado cambios en los patrones de respuestas neuronales en áreas de asociación perceptual de la corteza cerebral, asociados a aprendizajes perceptivos (Fuster y Jervey, 1981; Rolls y cols., 1989; Fuster, 1990)</a:t>
            </a:r>
            <a:endParaRPr lang="es-ES" sz="280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351089" y="404814"/>
            <a:ext cx="77057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APRENDIZAJE  ESTÍMULO – RESPUESTA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(CONDICIONAMIENTO)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135188" y="2205038"/>
            <a:ext cx="741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Condicionamiento clásico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08213" y="4005263"/>
            <a:ext cx="8064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Condicionamiento  operante  o instrumental</a:t>
            </a:r>
          </a:p>
        </p:txBody>
      </p:sp>
    </p:spTree>
    <p:extLst>
      <p:ext uri="{BB962C8B-B14F-4D97-AF65-F5344CB8AC3E}">
        <p14:creationId xmlns:p14="http://schemas.microsoft.com/office/powerpoint/2010/main" val="190694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pavl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60350"/>
            <a:ext cx="85693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31477"/>
      </p:ext>
    </p:extLst>
  </p:cSld>
  <p:clrMapOvr>
    <a:masterClrMapping/>
  </p:clrMapOvr>
  <p:transition advClick="0" advTm="10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438400" y="2590800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Estímulo incondicionado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934200" y="2667000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Respuesta incondicionada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905000" y="1066800"/>
            <a:ext cx="213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Estímulo indiferente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781800" y="1143001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No respuesta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800600" y="39624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Repetición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981200" y="5029200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Estímulo condicionado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7010400" y="5105400"/>
            <a:ext cx="289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Respuesta condicionada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4343400" y="1524000"/>
            <a:ext cx="198120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4648200" y="5638800"/>
            <a:ext cx="198120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>
            <a:off x="4800600" y="2971800"/>
            <a:ext cx="198120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2063750" y="2133600"/>
            <a:ext cx="0" cy="28194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>
            <a:off x="7924800" y="3733800"/>
            <a:ext cx="0" cy="11430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895600" y="2286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REFLEJO CONDICIONADO PAVLOVIANO</a:t>
            </a:r>
            <a:endParaRPr lang="es-ES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0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  <p:bldP spid="67588" grpId="0"/>
      <p:bldP spid="67589" grpId="0"/>
      <p:bldP spid="67590" grpId="0"/>
      <p:bldP spid="67591" grpId="0"/>
      <p:bldP spid="67592" grpId="0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94360" y="365419"/>
            <a:ext cx="1060704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Tema 1. Bases neurobiológicas de las funciones nerviosas superiores en el proceso de enseñanza-aprendizaje (PEA)</a:t>
            </a: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s-ES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Sumario: </a:t>
            </a: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>Las funciones nerviosas superiores (FNS). </a:t>
            </a: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Bases </a:t>
            </a: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>neurobiológicas del </a:t>
            </a: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aprendizaje- memoria y de los </a:t>
            </a: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>procesos </a:t>
            </a: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afectivo-motivacionales. Sus </a:t>
            </a: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implicaciones para la educación y el PEA.</a:t>
            </a:r>
          </a:p>
        </p:txBody>
      </p:sp>
    </p:spTree>
    <p:extLst>
      <p:ext uri="{BB962C8B-B14F-4D97-AF65-F5344CB8AC3E}">
        <p14:creationId xmlns:p14="http://schemas.microsoft.com/office/powerpoint/2010/main" val="17532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847850" y="476250"/>
            <a:ext cx="80137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REFLEJO CONDICIONADO OPERANTE</a:t>
            </a:r>
            <a:endParaRPr lang="es-ES" b="1">
              <a:solidFill>
                <a:srgbClr val="FFFF00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495550" y="1655764"/>
            <a:ext cx="6769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</a:rPr>
              <a:t>MANIFESTACIÓN CONDUCTUAL</a:t>
            </a:r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4943475" y="2420938"/>
            <a:ext cx="0" cy="11430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9" y="3870325"/>
            <a:ext cx="82454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    ESTÍMULO INCONDICIONADO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Premio</a:t>
            </a:r>
            <a:r>
              <a:rPr lang="en-US" sz="2800" b="1" dirty="0">
                <a:solidFill>
                  <a:srgbClr val="FFFF00"/>
                </a:solidFill>
              </a:rPr>
              <a:t>: Se </a:t>
            </a:r>
            <a:r>
              <a:rPr lang="en-US" sz="2800" b="1" dirty="0" err="1">
                <a:solidFill>
                  <a:srgbClr val="FFFF00"/>
                </a:solidFill>
              </a:rPr>
              <a:t>refuerza</a:t>
            </a:r>
            <a:r>
              <a:rPr lang="en-US" sz="2800" b="1" dirty="0">
                <a:solidFill>
                  <a:srgbClr val="FFFF00"/>
                </a:solidFill>
              </a:rPr>
              <a:t> y </a:t>
            </a:r>
            <a:r>
              <a:rPr lang="en-US" sz="2800" b="1" dirty="0" err="1">
                <a:solidFill>
                  <a:srgbClr val="FFFF00"/>
                </a:solidFill>
              </a:rPr>
              <a:t>mantiene</a:t>
            </a:r>
            <a:r>
              <a:rPr lang="en-US" sz="2800" b="1" dirty="0">
                <a:solidFill>
                  <a:srgbClr val="FFFF00"/>
                </a:solidFill>
              </a:rPr>
              <a:t> la </a:t>
            </a:r>
            <a:r>
              <a:rPr lang="en-US" sz="2800" b="1" dirty="0" err="1">
                <a:solidFill>
                  <a:srgbClr val="FFFF00"/>
                </a:solidFill>
              </a:rPr>
              <a:t>manifestación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conductual</a:t>
            </a:r>
            <a:endParaRPr lang="en-US" sz="2800" b="1" dirty="0">
              <a:solidFill>
                <a:srgbClr val="FFFF00"/>
              </a:solidFill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Castigo</a:t>
            </a:r>
            <a:r>
              <a:rPr lang="en-US" sz="2800" b="1" dirty="0">
                <a:solidFill>
                  <a:srgbClr val="FFFF00"/>
                </a:solidFill>
              </a:rPr>
              <a:t>: Se </a:t>
            </a:r>
            <a:r>
              <a:rPr lang="en-US" sz="2800" b="1" dirty="0" err="1">
                <a:solidFill>
                  <a:srgbClr val="FFFF00"/>
                </a:solidFill>
              </a:rPr>
              <a:t>evita</a:t>
            </a:r>
            <a:r>
              <a:rPr lang="en-US" sz="2800" b="1" dirty="0">
                <a:solidFill>
                  <a:srgbClr val="FFFF00"/>
                </a:solidFill>
              </a:rPr>
              <a:t> la </a:t>
            </a:r>
            <a:r>
              <a:rPr lang="en-US" sz="2800" b="1" dirty="0" err="1">
                <a:solidFill>
                  <a:srgbClr val="FFFF00"/>
                </a:solidFill>
              </a:rPr>
              <a:t>manifestación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conductual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992314" y="333375"/>
            <a:ext cx="8351837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>
                <a:solidFill>
                  <a:srgbClr val="FFFF00"/>
                </a:solidFill>
              </a:rPr>
              <a:t>CONDICIONES QUE FAVORECEN LA FORMACIÓN DE LOS REFLEJOS CONDICIONADOS: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s-ES" sz="2800" dirty="0">
                <a:solidFill>
                  <a:srgbClr val="FFFF99"/>
                </a:solidFill>
              </a:rPr>
              <a:t>Que el estímulo condicionado preceda en un tiempo crítico (de 500 a 1 000 </a:t>
            </a:r>
            <a:r>
              <a:rPr lang="es-ES" sz="2800" dirty="0" err="1">
                <a:solidFill>
                  <a:srgbClr val="FFFF99"/>
                </a:solidFill>
              </a:rPr>
              <a:t>mseg</a:t>
            </a:r>
            <a:r>
              <a:rPr lang="es-ES" sz="2800" dirty="0">
                <a:solidFill>
                  <a:srgbClr val="FFFF99"/>
                </a:solidFill>
              </a:rPr>
              <a:t>) al estímulo incondicionado.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s-ES" sz="2800" dirty="0">
                <a:solidFill>
                  <a:srgbClr val="FFFF99"/>
                </a:solidFill>
              </a:rPr>
              <a:t>El estímulo incondicionado tiene que acompañar y reforzar al estímulo indiferente.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s-ES" sz="2800" dirty="0">
                <a:solidFill>
                  <a:srgbClr val="FFFF99"/>
                </a:solidFill>
              </a:rPr>
              <a:t>el estado normal de los hemisferios cerebrales y del sistema nervioso en general, así como la no presencia de estímulos extraños.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s-ES" sz="2800" dirty="0">
                <a:solidFill>
                  <a:srgbClr val="FFFF99"/>
                </a:solidFill>
              </a:rPr>
              <a:t>El estado de atención o alerta y la participación activa del sujeto.</a:t>
            </a:r>
            <a:endParaRPr lang="es-ES" sz="28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ángulo 1"/>
          <p:cNvSpPr>
            <a:spLocks noChangeArrowheads="1"/>
          </p:cNvSpPr>
          <p:nvPr/>
        </p:nvSpPr>
        <p:spPr bwMode="auto">
          <a:xfrm>
            <a:off x="1774825" y="1720851"/>
            <a:ext cx="82819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Aprendizaje motor: se produce por cambios en los sistemas motores asociados a las manifestaciones conductuales del individuo. Mientras más novedosas sean estas, más circuitos neurales del sistema motor cerebral deberán modificarse. </a:t>
            </a:r>
            <a:endParaRPr lang="es-E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743200" y="30480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FORMAS COMPLEJAS DE</a:t>
            </a:r>
            <a:r>
              <a:rPr lang="es-ES" sz="2800">
                <a:latin typeface="Arial Black" panose="020B0A04020102020204" pitchFamily="34" charset="0"/>
              </a:rPr>
              <a:t> </a:t>
            </a: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APRENDIZAJE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95500" y="14478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Términos utilizados para describir dos tipos de memoria: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38400" y="2909888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Denominaciones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229600" y="290988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Autores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52600" y="3657601"/>
            <a:ext cx="868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Memoria                Memoria            Winograd, 1975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procedimental     declarativa             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7010400" y="2819400"/>
            <a:ext cx="0" cy="403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524000" y="3429000"/>
            <a:ext cx="91440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524000" y="5334001"/>
            <a:ext cx="518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Recolección        Recolección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automática          consciente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391400" y="5334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Baddeley, 1982</a:t>
            </a:r>
          </a:p>
        </p:txBody>
      </p:sp>
    </p:spTree>
    <p:extLst>
      <p:ext uri="{BB962C8B-B14F-4D97-AF65-F5344CB8AC3E}">
        <p14:creationId xmlns:p14="http://schemas.microsoft.com/office/powerpoint/2010/main" val="20288174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3" grpId="0" autoUpdateAnimBg="0"/>
      <p:bldP spid="12294" grpId="0" autoUpdateAnimBg="0"/>
      <p:bldP spid="12295" grpId="0" animBg="1"/>
      <p:bldP spid="12296" grpId="0" animBg="1"/>
      <p:bldP spid="12297" grpId="0" autoUpdateAnimBg="0"/>
      <p:bldP spid="1229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743200" y="30480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FORMAS COMPLEJAS DE</a:t>
            </a:r>
            <a:r>
              <a:rPr lang="es-ES" sz="2800">
                <a:latin typeface="Arial Black" panose="020B0A04020102020204" pitchFamily="34" charset="0"/>
              </a:rPr>
              <a:t> </a:t>
            </a: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APRENDIZAJE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095500" y="14478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Términos utilizados para describir dos tipos de memoria: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38400" y="2909888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Denominaciones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229600" y="290988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Autores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752600" y="3657601"/>
            <a:ext cx="868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Memoria                Memoria          Graf y Schacter,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implícita                explícita          1985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7010400" y="2819400"/>
            <a:ext cx="0" cy="40386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524000" y="3429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524000" y="3429000"/>
            <a:ext cx="91440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524000" y="5334001"/>
            <a:ext cx="518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Memoria                  Memoria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no declarativa    declarativa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391400" y="5334001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Benzing y Squire, 1989</a:t>
            </a:r>
          </a:p>
        </p:txBody>
      </p:sp>
    </p:spTree>
    <p:extLst>
      <p:ext uri="{BB962C8B-B14F-4D97-AF65-F5344CB8AC3E}">
        <p14:creationId xmlns:p14="http://schemas.microsoft.com/office/powerpoint/2010/main" val="11946885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743200" y="30480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FORMAS COMPLEJAS DE</a:t>
            </a:r>
            <a:r>
              <a:rPr lang="es-ES" sz="2800">
                <a:latin typeface="Arial Black" panose="020B0A04020102020204" pitchFamily="34" charset="0"/>
              </a:rPr>
              <a:t> </a:t>
            </a: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APRENDIZAJE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47850" y="1989139"/>
            <a:ext cx="73914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s-ES" sz="2800" dirty="0">
                <a:solidFill>
                  <a:srgbClr val="FFFF99"/>
                </a:solidFill>
                <a:latin typeface="Arial Black" panose="020B0A04020102020204" pitchFamily="34" charset="0"/>
              </a:rPr>
              <a:t>MEMORIA DE PROCEDIMIENTOS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s-ES" sz="2800" dirty="0">
              <a:solidFill>
                <a:srgbClr val="FFFF99"/>
              </a:solidFill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s-ES" sz="2800" dirty="0">
                <a:solidFill>
                  <a:srgbClr val="FFFF99"/>
                </a:solidFill>
                <a:latin typeface="Arial Black" panose="020B0A04020102020204" pitchFamily="34" charset="0"/>
              </a:rPr>
              <a:t>MEMORIA DECLARATIVA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s-ES" sz="2800" dirty="0">
                <a:solidFill>
                  <a:srgbClr val="FFFF99"/>
                </a:solidFill>
                <a:latin typeface="Arial Black" panose="020B0A04020102020204" pitchFamily="34" charset="0"/>
              </a:rPr>
              <a:t>Episódica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s-ES" sz="2800" dirty="0">
                <a:solidFill>
                  <a:srgbClr val="FFFF99"/>
                </a:solidFill>
                <a:latin typeface="Arial Black" panose="020B0A04020102020204" pitchFamily="34" charset="0"/>
              </a:rPr>
              <a:t>Semántica</a:t>
            </a:r>
          </a:p>
        </p:txBody>
      </p:sp>
    </p:spTree>
    <p:extLst>
      <p:ext uri="{BB962C8B-B14F-4D97-AF65-F5344CB8AC3E}">
        <p14:creationId xmlns:p14="http://schemas.microsoft.com/office/powerpoint/2010/main" val="27497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1"/>
          <p:cNvSpPr>
            <a:spLocks noChangeArrowheads="1"/>
          </p:cNvSpPr>
          <p:nvPr/>
        </p:nvSpPr>
        <p:spPr bwMode="auto">
          <a:xfrm>
            <a:off x="2208214" y="1700213"/>
            <a:ext cx="73437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sz="3600" b="1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¿Qué mecanismos neurales están involucrados en los procesos de aprendizaje y memoria?</a:t>
            </a:r>
            <a:endParaRPr lang="es-ES" sz="36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09800" y="2286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DIRECCIÓN DE LOS ESTUDIOS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Fases o estadios en el proceso de aprendizaje y memoria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19288" y="5013325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Localización anatómica de los diferentes tipos de memoria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19288" y="3357564"/>
            <a:ext cx="845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Procesos a nivel celular </a:t>
            </a:r>
          </a:p>
        </p:txBody>
      </p:sp>
    </p:spTree>
    <p:extLst>
      <p:ext uri="{BB962C8B-B14F-4D97-AF65-F5344CB8AC3E}">
        <p14:creationId xmlns:p14="http://schemas.microsoft.com/office/powerpoint/2010/main" val="23229470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autoUpdateAnimBg="0"/>
      <p:bldP spid="14340" grpId="0" autoUpdateAnimBg="0"/>
      <p:bldP spid="1434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33600" y="228601"/>
            <a:ext cx="723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MODELO GENERAL DE LAS FASES  O ESTADIOS DE MEMORIA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0" y="3017839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Información sensorial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876800" y="2835276"/>
            <a:ext cx="1828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Memoria a corto plazo (memoria de trabajo)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696200" y="3017839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Memoria a largo plazo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008438" y="3429000"/>
            <a:ext cx="76200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6858000" y="3429000"/>
            <a:ext cx="76200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 flipH="1" flipV="1">
            <a:off x="6311900" y="2276475"/>
            <a:ext cx="914400" cy="533400"/>
          </a:xfrm>
          <a:prstGeom prst="curvedUpArrow">
            <a:avLst>
              <a:gd name="adj1" fmla="val 48397"/>
              <a:gd name="adj2" fmla="val 82683"/>
              <a:gd name="adj3" fmla="val 33333"/>
            </a:avLst>
          </a:prstGeom>
          <a:solidFill>
            <a:srgbClr val="FFFF00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894388" y="5997575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Búsqueda y evocación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6311900" y="5246688"/>
            <a:ext cx="0" cy="6477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8759825" y="4005264"/>
            <a:ext cx="0" cy="1908175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3407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utoUpdateAnimBg="0"/>
      <p:bldP spid="15364" grpId="0" autoUpdateAnimBg="0"/>
      <p:bldP spid="15365" grpId="0" autoUpdateAnimBg="0"/>
      <p:bldP spid="15366" grpId="0" animBg="1"/>
      <p:bldP spid="15367" grpId="0" animBg="1"/>
      <p:bldP spid="15368" grpId="0" animBg="1"/>
      <p:bldP spid="15369" grpId="0"/>
      <p:bldP spid="15370" grpId="0" animBg="1"/>
      <p:bldP spid="153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286000" y="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3600">
                <a:solidFill>
                  <a:srgbClr val="FFFF99"/>
                </a:solidFill>
                <a:latin typeface="Arial Black" panose="020B0A04020102020204" pitchFamily="34" charset="0"/>
              </a:rPr>
              <a:t>Bases celulares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11480" y="1125539"/>
            <a:ext cx="11125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Memoria a corto plazo: Procesos que involucran especialmente la actividad eléctrica de los circuitos neurales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. Se considera que la memoria de trabajo involucra el córtex </a:t>
            </a:r>
            <a:r>
              <a:rPr lang="es-ES" dirty="0" err="1" smtClean="0">
                <a:solidFill>
                  <a:srgbClr val="FFFF99"/>
                </a:solidFill>
                <a:latin typeface="Arial Black" panose="020B0A04020102020204" pitchFamily="34" charset="0"/>
              </a:rPr>
              <a:t>prefrontal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solidFill>
                  <a:srgbClr val="FFFF99"/>
                </a:solidFill>
                <a:latin typeface="Arial Black" panose="020B0A04020102020204" pitchFamily="34" charset="0"/>
              </a:rPr>
              <a:t>dorsolateral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, el córtex parietal, los ganglios basales y el cerebelo. </a:t>
            </a:r>
            <a:endParaRPr lang="es-ES" dirty="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09800" y="5072063"/>
            <a:ext cx="7920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Experimentos con TEC (</a:t>
            </a:r>
            <a:r>
              <a:rPr lang="es-ES" dirty="0" err="1">
                <a:solidFill>
                  <a:srgbClr val="FFFF99"/>
                </a:solidFill>
                <a:latin typeface="Arial Black" panose="020B0A04020102020204" pitchFamily="34" charset="0"/>
              </a:rPr>
              <a:t>Chorover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 y Schiller, 1965), otros</a:t>
            </a:r>
          </a:p>
        </p:txBody>
      </p:sp>
    </p:spTree>
    <p:extLst>
      <p:ext uri="{BB962C8B-B14F-4D97-AF65-F5344CB8AC3E}">
        <p14:creationId xmlns:p14="http://schemas.microsoft.com/office/powerpoint/2010/main" val="2016501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autoUpdateAnimBg="0"/>
      <p:bldP spid="696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000375" y="476251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OBJETIVO: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124075" y="2103121"/>
            <a:ext cx="8001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MX" sz="4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Fundamentar la importancia del conocimiento de las funciones nerviosas superiores para el PEA, desde sus bases neurobiológicas </a:t>
            </a:r>
            <a:endParaRPr lang="es-ES" sz="4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0" y="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3600">
                <a:solidFill>
                  <a:srgbClr val="FFFF99"/>
                </a:solidFill>
                <a:latin typeface="Arial Black" panose="020B0A04020102020204" pitchFamily="34" charset="0"/>
              </a:rPr>
              <a:t>Bases celulares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0" y="1557338"/>
            <a:ext cx="8915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Memoria a largo plazo: Variaciones estructurales con repercusiones funcionales a largo plazo (cambios bioquímicos, en el número de espinas sinápticas, de contactos sinápticos, etc).</a:t>
            </a:r>
          </a:p>
        </p:txBody>
      </p:sp>
    </p:spTree>
    <p:extLst>
      <p:ext uri="{BB962C8B-B14F-4D97-AF65-F5344CB8AC3E}">
        <p14:creationId xmlns:p14="http://schemas.microsoft.com/office/powerpoint/2010/main" val="195981263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992314" y="981076"/>
            <a:ext cx="74882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Rosenzweig, 1984: Cortezas más gruesas, más capilares, más células gliales, más proteínas y acetilcolinesterasa.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063750" y="2997201"/>
            <a:ext cx="763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Turner y Greenough (1985): Aproximadamente un 25 % más de sinapsis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2135188" y="4365626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Spinelli y cols. (1980): Aumento en la ramificación dendrítica de la corteza  en gatos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992314" y="6035675"/>
            <a:ext cx="8675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E. Kandel (1990,  1997): Experimentos con Aplysia</a:t>
            </a:r>
          </a:p>
        </p:txBody>
      </p:sp>
    </p:spTree>
    <p:extLst>
      <p:ext uri="{BB962C8B-B14F-4D97-AF65-F5344CB8AC3E}">
        <p14:creationId xmlns:p14="http://schemas.microsoft.com/office/powerpoint/2010/main" val="8770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/>
      <p:bldP spid="88068" grpId="0"/>
      <p:bldP spid="8806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71814" y="333375"/>
            <a:ext cx="554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APRENDIZAJE   PERCEPTIVO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424114" y="1773238"/>
            <a:ext cx="7775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Estudios  con  lesiones (Mishkin, 1996)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424114" y="3644901"/>
            <a:ext cx="770413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Estudios de registros (Fuster y Jervey, 1981; Rolls y cols., 1989; Fuster, 1990)</a:t>
            </a:r>
          </a:p>
        </p:txBody>
      </p:sp>
    </p:spTree>
    <p:extLst>
      <p:ext uri="{BB962C8B-B14F-4D97-AF65-F5344CB8AC3E}">
        <p14:creationId xmlns:p14="http://schemas.microsoft.com/office/powerpoint/2010/main" val="3807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  <p:bldP spid="788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43250" y="1"/>
            <a:ext cx="5905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ESTÍMULO-RESPUESTA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524000" y="1125539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Weinberger y cols. (1982): Registro de neuronas en el NGM ante E.C. y E.I. cuando están pareados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524001" y="3357563"/>
            <a:ext cx="8424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Suple y Kapp (1989): Registro diferencial de neuronas en el NGM, ante dos tonos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524000" y="5057776"/>
            <a:ext cx="88201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</a:rPr>
              <a:t>(</a:t>
            </a: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Hitchkock y Davis, 1989) Lesiones en la amígdala influyen en las respuestas emocionales condicionadas con diferentes modalidades sensoriales</a:t>
            </a:r>
          </a:p>
        </p:txBody>
      </p:sp>
    </p:spTree>
    <p:extLst>
      <p:ext uri="{BB962C8B-B14F-4D97-AF65-F5344CB8AC3E}">
        <p14:creationId xmlns:p14="http://schemas.microsoft.com/office/powerpoint/2010/main" val="16670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79651" y="333375"/>
            <a:ext cx="77771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FORMAS COMPLEJAS DE APRENDIZAJE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424114" y="1412876"/>
            <a:ext cx="7488237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Afectación de la memoria declarativa en pacientes con amnesia anterógrada, en los que no se afectan otras formas de aprendizaje (Milner y cols, 1957)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603500" y="4005264"/>
            <a:ext cx="8064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Estudios bioquímicos, de registros y lesiones en región hipocampal (Zola –Morgan y cols., 1986, 1989; Olton, 1983, Nicoll y Schmitz, 2005)  </a:t>
            </a:r>
          </a:p>
        </p:txBody>
      </p:sp>
    </p:spTree>
    <p:extLst>
      <p:ext uri="{BB962C8B-B14F-4D97-AF65-F5344CB8AC3E}">
        <p14:creationId xmlns:p14="http://schemas.microsoft.com/office/powerpoint/2010/main" val="5087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208213" y="2924175"/>
            <a:ext cx="7561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3600">
                <a:solidFill>
                  <a:srgbClr val="FFFF99"/>
                </a:solidFill>
                <a:latin typeface="Arial Black" panose="020B0A04020102020204" pitchFamily="34" charset="0"/>
              </a:rPr>
              <a:t>LOCALIZACIÓN ANATÓMICA</a:t>
            </a:r>
          </a:p>
        </p:txBody>
      </p:sp>
    </p:spTree>
    <p:extLst>
      <p:ext uri="{BB962C8B-B14F-4D97-AF65-F5344CB8AC3E}">
        <p14:creationId xmlns:p14="http://schemas.microsoft.com/office/powerpoint/2010/main" val="21806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209800" y="381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b="1">
                <a:solidFill>
                  <a:srgbClr val="FFFF99"/>
                </a:solidFill>
                <a:latin typeface="Arial Black" panose="020B0A04020102020204" pitchFamily="34" charset="0"/>
              </a:rPr>
              <a:t>LOCALIZACIÓN ANATÓMICA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905000" y="1752600"/>
            <a:ext cx="7924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800" b="1" dirty="0">
                <a:solidFill>
                  <a:srgbClr val="FFFF99"/>
                </a:solidFill>
                <a:latin typeface="Arial Black" panose="020B0A04020102020204" pitchFamily="34" charset="0"/>
              </a:rPr>
              <a:t>Memoria </a:t>
            </a:r>
            <a:r>
              <a:rPr lang="es-ES" sz="2800" b="1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implícita (procedimental) </a:t>
            </a:r>
            <a:r>
              <a:rPr lang="es-ES" sz="2800" b="1" dirty="0">
                <a:solidFill>
                  <a:srgbClr val="FFFF99"/>
                </a:solidFill>
                <a:latin typeface="Arial Black" panose="020B0A04020102020204" pitchFamily="34" charset="0"/>
              </a:rPr>
              <a:t>:  </a:t>
            </a:r>
            <a:r>
              <a:rPr lang="es-ES" sz="2800" dirty="0">
                <a:solidFill>
                  <a:srgbClr val="FFFF99"/>
                </a:solidFill>
                <a:latin typeface="Arial Black" panose="020B0A04020102020204" pitchFamily="34" charset="0"/>
              </a:rPr>
              <a:t>Circuitos que involucran el cerebelo y la amígdala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057400" y="4419600"/>
            <a:ext cx="8001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2800" b="1" dirty="0">
                <a:solidFill>
                  <a:srgbClr val="FFFF99"/>
                </a:solidFill>
                <a:latin typeface="Arial Black" panose="020B0A04020102020204" pitchFamily="34" charset="0"/>
              </a:rPr>
              <a:t>Memoria </a:t>
            </a:r>
            <a:r>
              <a:rPr lang="es-ES" sz="2800" b="1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explícita (declarativa)</a:t>
            </a:r>
            <a:r>
              <a:rPr lang="es-ES" sz="2800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:  </a:t>
            </a:r>
            <a:r>
              <a:rPr lang="es-ES" sz="2800" dirty="0">
                <a:solidFill>
                  <a:srgbClr val="FFFF99"/>
                </a:solidFill>
                <a:latin typeface="Arial Black" panose="020B0A04020102020204" pitchFamily="34" charset="0"/>
              </a:rPr>
              <a:t>Circuitos que involucran el lóbulo temporal e hipocampo y el </a:t>
            </a:r>
            <a:r>
              <a:rPr lang="es-ES" sz="2800" dirty="0" err="1">
                <a:solidFill>
                  <a:srgbClr val="FFFF99"/>
                </a:solidFill>
                <a:latin typeface="Arial Black" panose="020B0A04020102020204" pitchFamily="34" charset="0"/>
              </a:rPr>
              <a:t>diencéfalo</a:t>
            </a:r>
            <a:r>
              <a:rPr lang="es-ES" sz="2800" dirty="0">
                <a:solidFill>
                  <a:srgbClr val="FFFF99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5580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7680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79650" y="404813"/>
            <a:ext cx="7772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b="1">
                <a:solidFill>
                  <a:srgbClr val="FFFF99"/>
                </a:solidFill>
                <a:latin typeface="Arial Black" panose="020B0A04020102020204" pitchFamily="34" charset="0"/>
              </a:rPr>
              <a:t>ÚLTIMOS ESTUDIOS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73480" y="1100138"/>
            <a:ext cx="10393680" cy="536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Activación genética: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Guardianes del tiempo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Científicos han identificado que diferentes moléculas actúan como "interruptores" en momentos específicos. Por ejemplo, el factor </a:t>
            </a: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CAMTA1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es crucial para el mantenimiento inicial del recuerdo (días), mientras que </a:t>
            </a: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TCF4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y </a:t>
            </a: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ASH1L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son necesarios para su persistencia a largo plazo (semanas) 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Síntesis de proteínas "in situ"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Para que un recuerdo se "fije", las neuronas deben fabricar nuevas proteínas en el momento justo. Bloquear este proceso no solo impide recordar, sino que literalmente </a:t>
            </a: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reduce el número de conexiones (sinapsis) entre las células de memoria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y las debilita estructuralmente .</a:t>
            </a:r>
          </a:p>
        </p:txBody>
      </p:sp>
    </p:spTree>
    <p:extLst>
      <p:ext uri="{BB962C8B-B14F-4D97-AF65-F5344CB8AC3E}">
        <p14:creationId xmlns:p14="http://schemas.microsoft.com/office/powerpoint/2010/main" val="33602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74825" y="404813"/>
            <a:ext cx="8497888" cy="6291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 Papel de la Tensión Mecánica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Un novedoso estudio computacional sugiere que la </a:t>
            </a: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tensión física de las neuronas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actúa como un </a:t>
            </a:r>
            <a:r>
              <a:rPr lang="es-ES" sz="2800" dirty="0" err="1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neuromodulador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El aumento de la tensión mejora la eficiencia sináptica y la velocidad del recuerdo hasta en un </a:t>
            </a: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67%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, mientras que su disminución perjudica la asociación de ideas 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endParaRPr lang="es-ES" sz="2800" dirty="0">
              <a:solidFill>
                <a:srgbClr val="FFFF99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 "Sueño" de las Neuronas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Mientras dormimos, el cerebro no descansa. Se produce un procesamiento en paralelo: por un lado, se </a:t>
            </a:r>
            <a:r>
              <a:rPr lang="es-ES" sz="2800" b="1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reactivan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las neuronas que almacenan recuerdos pasados para consolidarlos, y por otro, se "</a:t>
            </a:r>
            <a:r>
              <a:rPr lang="es-ES" sz="2800" dirty="0" err="1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preconfiguran</a:t>
            </a:r>
            <a:r>
              <a:rPr lang="es-ES" sz="2800" dirty="0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" otras para prepararse para el aprendizaje del día siguiente .</a:t>
            </a:r>
          </a:p>
        </p:txBody>
      </p:sp>
    </p:spTree>
    <p:extLst>
      <p:ext uri="{BB962C8B-B14F-4D97-AF65-F5344CB8AC3E}">
        <p14:creationId xmlns:p14="http://schemas.microsoft.com/office/powerpoint/2010/main" val="2820273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ángulo 1"/>
          <p:cNvSpPr>
            <a:spLocks noChangeArrowheads="1"/>
          </p:cNvSpPr>
          <p:nvPr/>
        </p:nvSpPr>
        <p:spPr bwMode="auto">
          <a:xfrm>
            <a:off x="2063750" y="1125538"/>
            <a:ext cx="7920038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s-ES" b="1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Vesículas Especializadas</a:t>
            </a:r>
            <a:r>
              <a:rPr lang="es-ES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En moscas de la fruta (modelo clave en neurociencia), se ha visto que existen </a:t>
            </a:r>
            <a:r>
              <a:rPr lang="es-ES" b="1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dos grupos distintos de vesículas sinápticas</a:t>
            </a:r>
            <a:r>
              <a:rPr lang="es-ES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unas para la memoria "frágil" (que se pierde fácilmente) y otras para la memoria "consolidada". La amnesia postraumática afecta selectivamente al primer grupo 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endParaRPr lang="es-ES" sz="2800">
              <a:solidFill>
                <a:srgbClr val="FFFF99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3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ángulo 1"/>
          <p:cNvSpPr>
            <a:spLocks noChangeArrowheads="1"/>
          </p:cNvSpPr>
          <p:nvPr/>
        </p:nvSpPr>
        <p:spPr bwMode="auto">
          <a:xfrm>
            <a:off x="2351088" y="620713"/>
            <a:ext cx="79930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Funciones nerviosas superiores (la actividad nerviosa superior): </a:t>
            </a:r>
            <a:r>
              <a:rPr lang="es-ES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 los mecanismos funcionales del cerebro que sirven de base a las funciones psicológicas típicamente humanas: la atención voluntaria, la memoria lógica, los procesos del pensamiento,  el lenguaje y otras.</a:t>
            </a:r>
            <a:r>
              <a:rPr lang="es-ES" b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ángulo 1"/>
          <p:cNvSpPr>
            <a:spLocks noChangeArrowheads="1"/>
          </p:cNvSpPr>
          <p:nvPr/>
        </p:nvSpPr>
        <p:spPr bwMode="auto">
          <a:xfrm>
            <a:off x="2063751" y="692151"/>
            <a:ext cx="8208963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s-ES" b="1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Reprogramación Parcial</a:t>
            </a:r>
            <a:r>
              <a:rPr lang="es-ES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En modelos de ratones con Alzheimer, los investigadores lograron revertir el deterioro cognitivo aplicando una terapia génica (con los genes </a:t>
            </a:r>
            <a:r>
              <a:rPr lang="es-ES" b="1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OSK</a:t>
            </a:r>
            <a:r>
              <a:rPr lang="es-ES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 </a:t>
            </a:r>
            <a:r>
              <a:rPr lang="es-ES" b="1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únicamente en las neuronas que almacenan el recuerdo (engramas)</a:t>
            </a:r>
            <a:r>
              <a:rPr lang="es-ES">
                <a:solidFill>
                  <a:srgbClr val="FFFF99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Este tratamiento restauró la capacidad de aprendizaje y memoria a niveles de animales jóvenes, revirtiendo marcadores de envejecimiento en esas células específicas .</a:t>
            </a:r>
          </a:p>
        </p:txBody>
      </p:sp>
    </p:spTree>
    <p:extLst>
      <p:ext uri="{BB962C8B-B14F-4D97-AF65-F5344CB8AC3E}">
        <p14:creationId xmlns:p14="http://schemas.microsoft.com/office/powerpoint/2010/main" val="2396557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ángulo 1"/>
          <p:cNvSpPr>
            <a:spLocks noChangeArrowheads="1"/>
          </p:cNvSpPr>
          <p:nvPr/>
        </p:nvSpPr>
        <p:spPr bwMode="auto">
          <a:xfrm>
            <a:off x="1847850" y="620714"/>
            <a:ext cx="882015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sz="2800" b="1" dirty="0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La </a:t>
            </a:r>
            <a:r>
              <a:rPr lang="es-ES" sz="2800" b="1" dirty="0" err="1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epigenética</a:t>
            </a:r>
            <a:r>
              <a:rPr lang="es-ES" sz="2800" dirty="0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 (mecanismos que activan o desactivan genes sin cambiar el ADN) está ganando protagonismo como el "sistema operativo" de la memoria.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s-ES" sz="2800" dirty="0">
              <a:solidFill>
                <a:srgbClr val="FFFF99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s-ES" sz="2800" b="1" dirty="0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Modelos Computacionales</a:t>
            </a:r>
            <a:r>
              <a:rPr lang="es-ES" sz="2800" dirty="0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: Investigadores del Imperial </a:t>
            </a:r>
            <a:r>
              <a:rPr lang="es-ES" sz="2800" dirty="0" err="1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College</a:t>
            </a:r>
            <a:r>
              <a:rPr lang="es-ES" sz="2800" dirty="0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 y la EPFL están creando modelos informáticos que integran la </a:t>
            </a:r>
            <a:r>
              <a:rPr lang="es-ES" sz="2800" b="1" dirty="0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plasticidad </a:t>
            </a:r>
            <a:r>
              <a:rPr lang="es-ES" sz="2800" b="1" dirty="0" err="1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epigenética</a:t>
            </a:r>
            <a:r>
              <a:rPr lang="es-ES" sz="2800" dirty="0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. Estos modelos ayudan a explicar cómo los recuerdos pueden durar toda la vida a pesar de que las sinapsis individuales cambian constantemente, y cómo la </a:t>
            </a:r>
            <a:r>
              <a:rPr lang="es-ES" sz="2800" dirty="0" err="1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epigenética</a:t>
            </a:r>
            <a:r>
              <a:rPr lang="es-ES" sz="2800" dirty="0">
                <a:solidFill>
                  <a:srgbClr val="FFFF99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 decide qué experiencias se convierten en recuerdos duraderos .</a:t>
            </a:r>
            <a:endParaRPr lang="es-ES" sz="2800" dirty="0">
              <a:solidFill>
                <a:srgbClr val="FFFF99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s-ES" dirty="0">
              <a:solidFill>
                <a:srgbClr val="FFFF99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7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362200" y="228601"/>
            <a:ext cx="7924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000">
                <a:solidFill>
                  <a:srgbClr val="FFFF99"/>
                </a:solidFill>
                <a:latin typeface="Arial Black" panose="020B0A04020102020204" pitchFamily="34" charset="0"/>
              </a:rPr>
              <a:t>PARTICIPACIÓN DE DIFERENTES ESTRUCTURAS DEL SISTEMA NERVIOSO EN LOS ESTADOS EMOCIONALES</a:t>
            </a:r>
          </a:p>
        </p:txBody>
      </p:sp>
      <p:grpSp>
        <p:nvGrpSpPr>
          <p:cNvPr id="44035" name="Group 12"/>
          <p:cNvGrpSpPr>
            <a:grpSpLocks/>
          </p:cNvGrpSpPr>
          <p:nvPr/>
        </p:nvGrpSpPr>
        <p:grpSpPr bwMode="auto">
          <a:xfrm>
            <a:off x="1774825" y="1268413"/>
            <a:ext cx="8229600" cy="5194300"/>
            <a:chOff x="192" y="1056"/>
            <a:chExt cx="5184" cy="3272"/>
          </a:xfrm>
        </p:grpSpPr>
        <p:sp>
          <p:nvSpPr>
            <p:cNvPr id="44036" name="Text Box 3"/>
            <p:cNvSpPr txBox="1">
              <a:spLocks noChangeArrowheads="1"/>
            </p:cNvSpPr>
            <p:nvPr/>
          </p:nvSpPr>
          <p:spPr bwMode="auto">
            <a:xfrm>
              <a:off x="192" y="1056"/>
              <a:ext cx="168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2400">
                  <a:solidFill>
                    <a:srgbClr val="FFFF99"/>
                  </a:solidFill>
                  <a:latin typeface="Arial Black" panose="020B0A04020102020204" pitchFamily="34" charset="0"/>
                </a:rPr>
                <a:t>Corteza cerebral y núcleos basales</a:t>
              </a:r>
            </a:p>
          </p:txBody>
        </p:sp>
        <p:sp>
          <p:nvSpPr>
            <p:cNvPr id="44037" name="Text Box 4"/>
            <p:cNvSpPr txBox="1">
              <a:spLocks noChangeArrowheads="1"/>
            </p:cNvSpPr>
            <p:nvPr/>
          </p:nvSpPr>
          <p:spPr bwMode="auto">
            <a:xfrm>
              <a:off x="432" y="273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" sz="2400">
                  <a:solidFill>
                    <a:srgbClr val="FFFF99"/>
                  </a:solidFill>
                  <a:latin typeface="Arial Black" panose="020B0A04020102020204" pitchFamily="34" charset="0"/>
                </a:rPr>
                <a:t>Sistema límbico</a:t>
              </a:r>
            </a:p>
          </p:txBody>
        </p:sp>
        <p:sp>
          <p:nvSpPr>
            <p:cNvPr id="44038" name="Text Box 5"/>
            <p:cNvSpPr txBox="1">
              <a:spLocks noChangeArrowheads="1"/>
            </p:cNvSpPr>
            <p:nvPr/>
          </p:nvSpPr>
          <p:spPr bwMode="auto">
            <a:xfrm>
              <a:off x="3456" y="2688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" sz="2400">
                  <a:solidFill>
                    <a:srgbClr val="FFFF99"/>
                  </a:solidFill>
                  <a:latin typeface="Arial Black" panose="020B0A04020102020204" pitchFamily="34" charset="0"/>
                </a:rPr>
                <a:t>Hipotálamo</a:t>
              </a:r>
            </a:p>
          </p:txBody>
        </p:sp>
        <p:sp>
          <p:nvSpPr>
            <p:cNvPr id="44039" name="Text Box 6"/>
            <p:cNvSpPr txBox="1">
              <a:spLocks noChangeArrowheads="1"/>
            </p:cNvSpPr>
            <p:nvPr/>
          </p:nvSpPr>
          <p:spPr bwMode="auto">
            <a:xfrm>
              <a:off x="2640" y="3696"/>
              <a:ext cx="27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s-ES" sz="2400">
                  <a:solidFill>
                    <a:srgbClr val="FFFF99"/>
                  </a:solidFill>
                  <a:latin typeface="Arial Black" panose="020B0A04020102020204" pitchFamily="34" charset="0"/>
                </a:rPr>
                <a:t>Tallo cerebral y médula espinal</a:t>
              </a:r>
            </a:p>
          </p:txBody>
        </p:sp>
        <p:sp>
          <p:nvSpPr>
            <p:cNvPr id="44040" name="Line 7"/>
            <p:cNvSpPr>
              <a:spLocks noChangeShapeType="1"/>
            </p:cNvSpPr>
            <p:nvPr/>
          </p:nvSpPr>
          <p:spPr bwMode="auto">
            <a:xfrm>
              <a:off x="960" y="2016"/>
              <a:ext cx="0" cy="72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041" name="Line 8"/>
            <p:cNvSpPr>
              <a:spLocks noChangeShapeType="1"/>
            </p:cNvSpPr>
            <p:nvPr/>
          </p:nvSpPr>
          <p:spPr bwMode="auto">
            <a:xfrm>
              <a:off x="3888" y="2976"/>
              <a:ext cx="0" cy="72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042" name="Line 9"/>
            <p:cNvSpPr>
              <a:spLocks noChangeShapeType="1"/>
            </p:cNvSpPr>
            <p:nvPr/>
          </p:nvSpPr>
          <p:spPr bwMode="auto">
            <a:xfrm>
              <a:off x="1776" y="2880"/>
              <a:ext cx="1392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043" name="Line 10"/>
            <p:cNvSpPr>
              <a:spLocks noChangeShapeType="1"/>
            </p:cNvSpPr>
            <p:nvPr/>
          </p:nvSpPr>
          <p:spPr bwMode="auto">
            <a:xfrm flipH="1">
              <a:off x="1701" y="3838"/>
              <a:ext cx="816" cy="0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044" name="Text Box 11"/>
            <p:cNvSpPr txBox="1">
              <a:spLocks noChangeArrowheads="1"/>
            </p:cNvSpPr>
            <p:nvPr/>
          </p:nvSpPr>
          <p:spPr bwMode="auto">
            <a:xfrm>
              <a:off x="385" y="3572"/>
              <a:ext cx="129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sz="2400">
                  <a:solidFill>
                    <a:srgbClr val="FFFF99"/>
                  </a:solidFill>
                  <a:latin typeface="Arial Black" panose="020B0A04020102020204" pitchFamily="34" charset="0"/>
                </a:rPr>
                <a:t>Sistema nervoso vegetativo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0359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524001" y="-196279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1" y="-1962795"/>
            <a:ext cx="184731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1524001" y="-1922463"/>
            <a:ext cx="2098675" cy="381000"/>
          </a:xfrm>
          <a:prstGeom prst="rect">
            <a:avLst/>
          </a:prstGeom>
          <a:solidFill>
            <a:srgbClr val="E7D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900" b="1" i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   </a:t>
            </a:r>
            <a:r>
              <a:rPr lang="en-US" sz="1900" b="1" i="1">
                <a:solidFill>
                  <a:srgbClr val="D9C1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</a:t>
            </a:r>
            <a:r>
              <a:rPr lang="en-US" sz="1900" b="1" i="1">
                <a:solidFill>
                  <a:srgbClr val="DEC9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</a:t>
            </a:r>
            <a:r>
              <a:rPr lang="en-US" sz="1900" b="1" i="1">
                <a:solidFill>
                  <a:srgbClr val="E3D1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</a:t>
            </a:r>
            <a:r>
              <a:rPr lang="en-US" sz="1900" b="1" i="1">
                <a:solidFill>
                  <a:srgbClr val="E7D9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</a:t>
            </a:r>
            <a:r>
              <a:rPr lang="en-US" sz="1900" b="1" i="1">
                <a:solidFill>
                  <a:srgbClr val="ECE1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</a:t>
            </a:r>
            <a:r>
              <a:rPr lang="en-US" sz="1900" b="1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ACTIVA</a:t>
            </a:r>
            <a:endParaRPr lang="en-US" sz="2400"/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5086350" y="-1960563"/>
            <a:ext cx="2019300" cy="457200"/>
          </a:xfrm>
          <a:prstGeom prst="rect">
            <a:avLst/>
          </a:prstGeom>
          <a:solidFill>
            <a:srgbClr val="E7D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hlinkClick r:id="rId3"/>
              </a:rPr>
              <a:t>Atlas cerebral</a:t>
            </a:r>
            <a:endParaRPr lang="en-US" sz="2400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1524001" y="-1954858"/>
            <a:ext cx="184731" cy="46166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  <p:graphicFrame>
        <p:nvGraphicFramePr>
          <p:cNvPr id="94217" name="Group 9"/>
          <p:cNvGraphicFramePr>
            <a:graphicFrameLocks noGrp="1"/>
          </p:cNvGraphicFramePr>
          <p:nvPr/>
        </p:nvGraphicFramePr>
        <p:xfrm>
          <a:off x="1524000" y="-1731963"/>
          <a:ext cx="9144000" cy="989012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98901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5065" name="Rectangle 15"/>
          <p:cNvSpPr>
            <a:spLocks noChangeArrowheads="1"/>
          </p:cNvSpPr>
          <p:nvPr/>
        </p:nvSpPr>
        <p:spPr bwMode="auto">
          <a:xfrm>
            <a:off x="6003636" y="8153827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400"/>
          </a:p>
          <a:p>
            <a:pPr algn="ctr">
              <a:spcBef>
                <a:spcPct val="0"/>
              </a:spcBef>
              <a:buFontTx/>
              <a:buNone/>
            </a:pPr>
            <a:endParaRPr lang="en-US" sz="2400"/>
          </a:p>
        </p:txBody>
      </p:sp>
      <p:graphicFrame>
        <p:nvGraphicFramePr>
          <p:cNvPr id="94224" name="Group 16"/>
          <p:cNvGraphicFramePr>
            <a:graphicFrameLocks noGrp="1"/>
          </p:cNvGraphicFramePr>
          <p:nvPr/>
        </p:nvGraphicFramePr>
        <p:xfrm>
          <a:off x="1533525" y="-1722438"/>
          <a:ext cx="9124950" cy="9890126"/>
        </p:xfrm>
        <a:graphic>
          <a:graphicData uri="http://schemas.openxmlformats.org/drawingml/2006/table">
            <a:tbl>
              <a:tblPr/>
              <a:tblGrid>
                <a:gridCol w="9124950"/>
              </a:tblGrid>
              <a:tr h="98901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230" name="Group 22"/>
          <p:cNvGraphicFramePr>
            <a:graphicFrameLocks noGrp="1"/>
          </p:cNvGraphicFramePr>
          <p:nvPr/>
        </p:nvGraphicFramePr>
        <p:xfrm>
          <a:off x="1543050" y="-1712913"/>
          <a:ext cx="9124950" cy="9871076"/>
        </p:xfrm>
        <a:graphic>
          <a:graphicData uri="http://schemas.openxmlformats.org/drawingml/2006/table">
            <a:tbl>
              <a:tblPr/>
              <a:tblGrid>
                <a:gridCol w="9124950"/>
              </a:tblGrid>
              <a:tr h="9871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sz="1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5070" name="AutoShape 28" descr="psico"/>
          <p:cNvSpPr>
            <a:spLocks noChangeAspect="1" noChangeArrowheads="1"/>
          </p:cNvSpPr>
          <p:nvPr/>
        </p:nvSpPr>
        <p:spPr bwMode="auto">
          <a:xfrm>
            <a:off x="1666875" y="-2120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  <p:pic>
        <p:nvPicPr>
          <p:cNvPr id="45071" name="Picture 29" descr="hipocam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"/>
            <a:ext cx="47244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30" descr="hipocamp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4437063"/>
            <a:ext cx="5133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31" descr="barrac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6505576"/>
            <a:ext cx="66675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196975"/>
            <a:ext cx="5695950" cy="42100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412875"/>
            <a:ext cx="6985000" cy="4330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28900" y="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CONCLUSIONES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63750" y="836614"/>
            <a:ext cx="80772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1. Los procesos de aprendizaje y memoria tienen sus bases neurofisiológicas en los cambios estructurales y funcionales del sistema nervioso como consecuencia de la experiencia individual.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19288" y="4868863"/>
            <a:ext cx="84201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2. Estos cambios correlacionan en los diferentes niveles de organización de la materia viva en el ser humano.</a:t>
            </a:r>
          </a:p>
        </p:txBody>
      </p:sp>
    </p:spTree>
    <p:extLst>
      <p:ext uri="{BB962C8B-B14F-4D97-AF65-F5344CB8AC3E}">
        <p14:creationId xmlns:p14="http://schemas.microsoft.com/office/powerpoint/2010/main" val="310906139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autoUpdateAnimBg="0"/>
      <p:bldP spid="2150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847850" y="404814"/>
            <a:ext cx="88201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3. Las variaciones que se producen se manifiestan en las diferentes estructuras del SN en dependencia del tipo de aprendizaje y de su  integración funcional. 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919288" y="4149725"/>
            <a:ext cx="874871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4. Las investigaciones realizadas permiten explicaciones para la relación entre los procesos cognitivos y afectivos que tiene lugar durante el proceso de aprendizaje.</a:t>
            </a:r>
          </a:p>
        </p:txBody>
      </p:sp>
    </p:spTree>
    <p:extLst>
      <p:ext uri="{BB962C8B-B14F-4D97-AF65-F5344CB8AC3E}">
        <p14:creationId xmlns:p14="http://schemas.microsoft.com/office/powerpoint/2010/main" val="34235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ángulo 1"/>
          <p:cNvSpPr>
            <a:spLocks noChangeArrowheads="1"/>
          </p:cNvSpPr>
          <p:nvPr/>
        </p:nvSpPr>
        <p:spPr bwMode="auto">
          <a:xfrm>
            <a:off x="487681" y="549276"/>
            <a:ext cx="11247120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s-ES" sz="4000" dirty="0">
                <a:solidFill>
                  <a:srgbClr val="FFFF99"/>
                </a:solidFill>
                <a:latin typeface="Arial Black" panose="020B0A04020102020204" pitchFamily="34" charset="0"/>
              </a:rPr>
              <a:t>Para estudiar:</a:t>
            </a:r>
          </a:p>
          <a:p>
            <a:pPr algn="just">
              <a:spcBef>
                <a:spcPct val="50000"/>
              </a:spcBef>
              <a:buFontTx/>
              <a:buNone/>
              <a:defRPr/>
            </a:pPr>
            <a:endParaRPr lang="es-ES" sz="4000" dirty="0">
              <a:solidFill>
                <a:srgbClr val="FFFF99"/>
              </a:solidFill>
              <a:latin typeface="Arial Black" panose="020B0A04020102020204" pitchFamily="34" charset="0"/>
            </a:endParaRPr>
          </a:p>
          <a:p>
            <a:pPr marL="514350" indent="-514350" algn="just">
              <a:spcBef>
                <a:spcPct val="50000"/>
              </a:spcBef>
              <a:buFontTx/>
              <a:buAutoNum type="arabicPeriod"/>
              <a:defRPr/>
            </a:pP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Estudie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por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la bibliografía entregada, lo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inherente a las bases biológicas de los procesos de aprendizaje y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memoria,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así como las correspondientes a los procesos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afectivo-motivacionales. Puede auxiliarse del libro Anatomía y Fisiología…(2020) pág. (163-173).</a:t>
            </a:r>
            <a:endParaRPr lang="es-ES" dirty="0">
              <a:solidFill>
                <a:srgbClr val="FFFF99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  <a:defRPr/>
            </a:pPr>
            <a:endParaRPr lang="es-ES" sz="2800" dirty="0">
              <a:solidFill>
                <a:srgbClr val="FFFF99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s-ES" sz="2400" dirty="0">
                <a:solidFill>
                  <a:srgbClr val="FFFF99"/>
                </a:solidFill>
                <a:latin typeface="Arial Black" panose="020B0A04020102020204" pitchFamily="34" charset="0"/>
              </a:rPr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659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ángulo 1"/>
          <p:cNvSpPr>
            <a:spLocks noChangeArrowheads="1"/>
          </p:cNvSpPr>
          <p:nvPr/>
        </p:nvSpPr>
        <p:spPr bwMode="auto">
          <a:xfrm>
            <a:off x="2063750" y="836613"/>
            <a:ext cx="8064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2.	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Profundice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por otras fuentes relacionadas con las bases biológicas (neurofisiológicas) de los procesos de aprendizaje y memoria y de los procesos afectivo-motivacionales.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Puede auxiliarse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de la Internet y la IA. ¿Qué relación tienen con los que involucran al estrés y las adicciones?</a:t>
            </a:r>
          </a:p>
        </p:txBody>
      </p:sp>
    </p:spTree>
    <p:extLst>
      <p:ext uri="{BB962C8B-B14F-4D97-AF65-F5344CB8AC3E}">
        <p14:creationId xmlns:p14="http://schemas.microsoft.com/office/powerpoint/2010/main" val="17942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90800" y="228601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ANTECEDENTES IMPORTANTES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0" y="2924175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Niveles funcionales del sistema nervioso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9175" y="957263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Características y propiedades de la neurona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38400" y="4922839"/>
            <a:ext cx="76962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Factores que determinan el desarrollo del sistema nervioso</a:t>
            </a:r>
          </a:p>
        </p:txBody>
      </p:sp>
    </p:spTree>
    <p:extLst>
      <p:ext uri="{BB962C8B-B14F-4D97-AF65-F5344CB8AC3E}">
        <p14:creationId xmlns:p14="http://schemas.microsoft.com/office/powerpoint/2010/main" val="1801591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ángulo 1"/>
          <p:cNvSpPr>
            <a:spLocks noChangeArrowheads="1"/>
          </p:cNvSpPr>
          <p:nvPr/>
        </p:nvSpPr>
        <p:spPr bwMode="auto">
          <a:xfrm>
            <a:off x="2264411" y="1027113"/>
            <a:ext cx="712787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3.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Argumente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y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ejemplifique 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qué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implicaciones tienen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esos conocimientos para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la educación en general y el PEA en particular.</a:t>
            </a:r>
            <a:endParaRPr lang="es-ES" dirty="0">
              <a:solidFill>
                <a:srgbClr val="FFFF99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s-ES" dirty="0">
              <a:solidFill>
                <a:srgbClr val="FFFF99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s-ES" dirty="0">
              <a:solidFill>
                <a:srgbClr val="FFFF99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s-ES" dirty="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2135188" y="1341439"/>
            <a:ext cx="72009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4.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Continúe integrando,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desde los fundamentos biológicos estudiados, cómo estos se relacionan con los fundamentos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didácticos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que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está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construyendo para el trabajo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final del curso o la tesis que está elaborando. </a:t>
            </a:r>
            <a:endParaRPr lang="es-ES" dirty="0"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8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ángulo 1"/>
          <p:cNvSpPr>
            <a:spLocks noChangeArrowheads="1"/>
          </p:cNvSpPr>
          <p:nvPr/>
        </p:nvSpPr>
        <p:spPr bwMode="auto">
          <a:xfrm>
            <a:off x="2135188" y="1341439"/>
            <a:ext cx="72009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5.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Realice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una búsqueda en Internet o </a:t>
            </a:r>
            <a:r>
              <a:rPr lang="es-ES" dirty="0" smtClean="0">
                <a:solidFill>
                  <a:srgbClr val="FFFF99"/>
                </a:solidFill>
                <a:latin typeface="Arial Black" panose="020B0A04020102020204" pitchFamily="34" charset="0"/>
              </a:rPr>
              <a:t>utilice </a:t>
            </a:r>
            <a:r>
              <a:rPr lang="es-ES" dirty="0">
                <a:solidFill>
                  <a:srgbClr val="FFFF99"/>
                </a:solidFill>
                <a:latin typeface="Arial Black" panose="020B0A04020102020204" pitchFamily="34" charset="0"/>
              </a:rPr>
              <a:t>la IA para profundizar en las características de los principales métodos de estudio de la anatomía y fisiología cerebral, así como de  las funciones nerviosas superiores . </a:t>
            </a:r>
          </a:p>
        </p:txBody>
      </p:sp>
    </p:spTree>
    <p:extLst>
      <p:ext uri="{BB962C8B-B14F-4D97-AF65-F5344CB8AC3E}">
        <p14:creationId xmlns:p14="http://schemas.microsoft.com/office/powerpoint/2010/main" val="409163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438400" y="304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DESARROLLO DEL SISTEMA NERVIOSO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0" y="19812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3600">
                <a:solidFill>
                  <a:srgbClr val="FFFF99"/>
                </a:solidFill>
                <a:latin typeface="Arial Black" panose="020B0A04020102020204" pitchFamily="34" charset="0"/>
              </a:rPr>
              <a:t>Mielogénesis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0" y="34290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3600">
                <a:solidFill>
                  <a:srgbClr val="FFFF99"/>
                </a:solidFill>
                <a:latin typeface="Arial Black" panose="020B0A04020102020204" pitchFamily="34" charset="0"/>
              </a:rPr>
              <a:t>Sinaptogénesis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0" y="47244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3600">
                <a:solidFill>
                  <a:srgbClr val="FFFF99"/>
                </a:solidFill>
                <a:latin typeface="Arial Black" panose="020B0A04020102020204" pitchFamily="34" charset="0"/>
              </a:rPr>
              <a:t>Plasticidad neural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096000" y="3429001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543800" y="3124200"/>
            <a:ext cx="312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Estimulación ambiental</a:t>
            </a:r>
          </a:p>
        </p:txBody>
      </p:sp>
    </p:spTree>
    <p:extLst>
      <p:ext uri="{BB962C8B-B14F-4D97-AF65-F5344CB8AC3E}">
        <p14:creationId xmlns:p14="http://schemas.microsoft.com/office/powerpoint/2010/main" val="242535455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0" grpId="0" autoUpdateAnimBg="0"/>
      <p:bldP spid="9221" grpId="0" autoUpdateAnimBg="0"/>
      <p:bldP spid="9222" grpId="0" animBg="1"/>
      <p:bldP spid="92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f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942975"/>
            <a:ext cx="80645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1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523875" y="-5365749"/>
            <a:ext cx="11144250" cy="4954588"/>
            <a:chOff x="0" y="11081"/>
            <a:chExt cx="7020" cy="3121"/>
          </a:xfrm>
        </p:grpSpPr>
        <p:sp>
          <p:nvSpPr>
            <p:cNvPr id="9221" name="Rectangle 3"/>
            <p:cNvSpPr>
              <a:spLocks noChangeArrowheads="1"/>
            </p:cNvSpPr>
            <p:nvPr/>
          </p:nvSpPr>
          <p:spPr bwMode="auto">
            <a:xfrm>
              <a:off x="0" y="11081"/>
              <a:ext cx="70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2400"/>
            </a:p>
          </p:txBody>
        </p:sp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0" y="11081"/>
              <a:ext cx="5760" cy="3121"/>
              <a:chOff x="0" y="11081"/>
              <a:chExt cx="5760" cy="3121"/>
            </a:xfrm>
          </p:grpSpPr>
          <p:sp>
            <p:nvSpPr>
              <p:cNvPr id="9223" name="Rectangle 5"/>
              <p:cNvSpPr>
                <a:spLocks noChangeArrowheads="1"/>
              </p:cNvSpPr>
              <p:nvPr/>
            </p:nvSpPr>
            <p:spPr bwMode="auto">
              <a:xfrm>
                <a:off x="0" y="11081"/>
                <a:ext cx="576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_tradnl" sz="600" b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la membrane présynaptique</a:t>
                </a:r>
                <a:r>
                  <a:rPr lang="es-ES_tradnl" sz="60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[</a:t>
                </a:r>
                <a:r>
                  <a:rPr lang="es-ES_tradnl" sz="600" b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6</a:t>
                </a:r>
                <a:r>
                  <a:rPr lang="es-ES_tradnl" sz="60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] et </a:t>
                </a:r>
                <a:r>
                  <a:rPr lang="es-ES_tradnl" sz="600" b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la membrane elle-même est recyclée</a:t>
                </a:r>
                <a:r>
                  <a:rPr lang="es-ES_tradnl" sz="60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.</a:t>
                </a:r>
                <a:endParaRPr lang="es-ES_tradnl" sz="140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s-ES_tradnl" sz="2400"/>
              </a:p>
            </p:txBody>
          </p:sp>
          <p:sp>
            <p:nvSpPr>
              <p:cNvPr id="9224" name="Rectangle 6"/>
              <p:cNvSpPr>
                <a:spLocks noChangeArrowheads="1"/>
              </p:cNvSpPr>
              <p:nvPr/>
            </p:nvSpPr>
            <p:spPr bwMode="auto">
              <a:xfrm>
                <a:off x="0" y="11427"/>
                <a:ext cx="5760" cy="2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s-ES_tradnl" sz="600">
                    <a:hlinkClick r:id="" action="ppaction://noaction"/>
                  </a:rPr>
                  <a:t>  </a:t>
                </a:r>
                <a:r>
                  <a:rPr lang="es-ES_tradnl"/>
                  <a:t> </a:t>
                </a:r>
                <a:r>
                  <a:rPr lang="es-ES_tradnl" sz="600"/>
                  <a:t>                </a:t>
                </a:r>
                <a:r>
                  <a:rPr lang="es-ES_tradnl" sz="28300"/>
                  <a:t> </a:t>
                </a:r>
                <a:r>
                  <a:rPr lang="es-ES_tradnl" sz="600"/>
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sp>
        <p:nvSpPr>
          <p:cNvPr id="9219" name="AutoShape 7" descr="flechehaut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557463" y="-4770438"/>
            <a:ext cx="2968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  <p:pic>
        <p:nvPicPr>
          <p:cNvPr id="9220" name="Picture 8" descr="syn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244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4" y="3424239"/>
            <a:ext cx="1809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4" y="3424239"/>
            <a:ext cx="1809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882776" y="859663"/>
            <a:ext cx="87852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FF99"/>
                </a:solidFill>
                <a:latin typeface="Arial Black" panose="020B0A04020102020204" pitchFamily="34" charset="0"/>
              </a:rPr>
              <a:t>Plasticidad neural—la capacidad cerebral de cambiar en respuesta a los procesos de desarrollo normal, la experiencia,  y las lesiones—es un fenómeno críticamente importante para las neurociencias  y la psicología. Evidencias crecientes sobre la plasticidad  han surgido recientemente (Huttenlocher, 2005). </a:t>
            </a:r>
          </a:p>
        </p:txBody>
      </p:sp>
    </p:spTree>
    <p:extLst>
      <p:ext uri="{BB962C8B-B14F-4D97-AF65-F5344CB8AC3E}">
        <p14:creationId xmlns:p14="http://schemas.microsoft.com/office/powerpoint/2010/main" val="37894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1448</Words>
  <Application>Microsoft Office PowerPoint</Application>
  <PresentationFormat>Panorámica</PresentationFormat>
  <Paragraphs>153</Paragraphs>
  <Slides>52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0" baseType="lpstr">
      <vt:lpstr>Malgun Gothic</vt:lpstr>
      <vt:lpstr>Arial</vt:lpstr>
      <vt:lpstr>Arial Black</vt:lpstr>
      <vt:lpstr>Arial Narrow</vt:lpstr>
      <vt:lpstr>Calibri</vt:lpstr>
      <vt:lpstr>Symbol</vt:lpstr>
      <vt:lpstr>Times New Roman</vt:lpstr>
      <vt:lpstr>Diseño predeterminado</vt:lpstr>
      <vt:lpstr> MAESTRÍA EN DIDÁCTICA  Curso: Neuroeducación en el Proceso de  Enseñanza-aprendizaje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</dc:creator>
  <cp:lastModifiedBy>Raul</cp:lastModifiedBy>
  <cp:revision>164</cp:revision>
  <dcterms:created xsi:type="dcterms:W3CDTF">2024-09-18T18:26:03Z</dcterms:created>
  <dcterms:modified xsi:type="dcterms:W3CDTF">2026-04-29T17:37:26Z</dcterms:modified>
</cp:coreProperties>
</file>