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6" r:id="rId3"/>
    <p:sldId id="257" r:id="rId4"/>
    <p:sldId id="258" r:id="rId5"/>
    <p:sldId id="259" r:id="rId6"/>
    <p:sldId id="261" r:id="rId7"/>
    <p:sldId id="260" r:id="rId8"/>
    <p:sldId id="262" r:id="rId9"/>
    <p:sldId id="263" r:id="rId10"/>
    <p:sldId id="264" r:id="rId11"/>
    <p:sldId id="265" r:id="rId12"/>
    <p:sldId id="276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pPr/>
              <a:t>29/03/2026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pPr/>
              <a:t>29/03/2026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pPr/>
              <a:t>29/03/2026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pPr/>
              <a:t>29/03/2026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pPr/>
              <a:t>29/03/2026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pPr/>
              <a:t>29/03/2026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pPr/>
              <a:t>29/03/2026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pPr/>
              <a:t>29/03/2026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pPr/>
              <a:t>29/03/2026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pPr/>
              <a:t>29/03/2026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pPr/>
              <a:t>29/03/2026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2FE7C-5BD5-4961-BF25-B793604A8EAB}" type="datetimeFigureOut">
              <a:rPr lang="es-ES" smtClean="0"/>
              <a:pPr/>
              <a:t>29/03/2026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85A9A-859E-45C9-A625-9E7B944BE9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FOTOS, VIDEO Y OTROS DOC RANCHO MUNDITO\FOTOS DE NICETO PÉREZ\Rancho Mundito\camino a Rancho Mundito 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2000232" y="248173"/>
            <a:ext cx="7143768" cy="132343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pt-BR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Las</a:t>
            </a:r>
            <a:r>
              <a:rPr lang="pt-BR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variables</a:t>
            </a:r>
            <a:r>
              <a:rPr lang="pt-BR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demográficas: </a:t>
            </a:r>
          </a:p>
          <a:p>
            <a:pPr algn="ctr">
              <a:spcBef>
                <a:spcPts val="0"/>
              </a:spcBef>
              <a:defRPr/>
            </a:pPr>
            <a:r>
              <a:rPr lang="pt-BR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las</a:t>
            </a:r>
            <a:r>
              <a:rPr lang="pt-BR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migraciones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" name="Text Box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3276600" y="5589588"/>
            <a:ext cx="8569325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</a:t>
            </a:r>
            <a:r>
              <a:rPr lang="pt-BR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Prof.Tit</a:t>
            </a: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Luis </a:t>
            </a:r>
            <a:r>
              <a:rPr lang="pt-BR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Ugalde</a:t>
            </a: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Crespo</a:t>
            </a:r>
          </a:p>
          <a:p>
            <a:pPr algn="just">
              <a:spcBef>
                <a:spcPts val="0"/>
              </a:spcBef>
              <a:defRPr/>
            </a:pP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          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       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Arial" charset="0"/>
              </a:rPr>
              <a:t>Dr</a:t>
            </a: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Arial" charset="0"/>
              </a:rPr>
              <a:t>. </a:t>
            </a:r>
            <a:r>
              <a:rPr lang="pt-BR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Arial" charset="0"/>
              </a:rPr>
              <a:t>Ciencias</a:t>
            </a: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pt-BR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Arial" charset="0"/>
              </a:rPr>
              <a:t>Pedg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Arial" charset="0"/>
              </a:rPr>
              <a:t>.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4102" name="Imagen 1"/>
          <p:cNvPicPr>
            <a:picLocks noChangeAspect="1" noChangeArrowheads="1"/>
          </p:cNvPicPr>
          <p:nvPr/>
        </p:nvPicPr>
        <p:blipFill>
          <a:blip r:embed="rId3"/>
          <a:srcRect t="2" b="-421"/>
          <a:stretch>
            <a:fillRect/>
          </a:stretch>
        </p:blipFill>
        <p:spPr bwMode="auto">
          <a:xfrm>
            <a:off x="0" y="0"/>
            <a:ext cx="8001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2876" y="142852"/>
            <a:ext cx="8929718" cy="6357982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es-ES_tradnl" sz="2800" b="1" dirty="0">
                <a:solidFill>
                  <a:srgbClr val="FFFF00"/>
                </a:solidFill>
              </a:rPr>
              <a:t>- Tipo de migraciones</a:t>
            </a:r>
            <a:r>
              <a:rPr lang="es-ES_tradnl" sz="2800" b="1" dirty="0" smtClean="0">
                <a:solidFill>
                  <a:srgbClr val="FFFF00"/>
                </a:solidFill>
              </a:rPr>
              <a:t>:</a:t>
            </a:r>
            <a:endParaRPr lang="es-ES" sz="2800" dirty="0">
              <a:solidFill>
                <a:srgbClr val="FFFF00"/>
              </a:solidFill>
            </a:endParaRPr>
          </a:p>
          <a:p>
            <a:pPr algn="just">
              <a:spcBef>
                <a:spcPts val="0"/>
              </a:spcBef>
              <a:buNone/>
            </a:pPr>
            <a:r>
              <a:rPr lang="es-ES_tradnl" sz="2800" b="1" dirty="0">
                <a:solidFill>
                  <a:srgbClr val="FFFF00"/>
                </a:solidFill>
              </a:rPr>
              <a:t>Internacionales:</a:t>
            </a:r>
            <a:r>
              <a:rPr lang="es-ES_tradnl" sz="2800" dirty="0">
                <a:solidFill>
                  <a:srgbClr val="FFFF00"/>
                </a:solidFill>
              </a:rPr>
              <a:t> </a:t>
            </a:r>
            <a:endParaRPr lang="es-ES_tradnl" sz="2800" dirty="0" smtClean="0">
              <a:solidFill>
                <a:srgbClr val="FFFF0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s-ES_tradnl" sz="2800" u="sng" dirty="0" smtClean="0">
                <a:solidFill>
                  <a:srgbClr val="FFFF00"/>
                </a:solidFill>
              </a:rPr>
              <a:t>Cuando el cambio de residencia implica el cruce de una frontera de un país.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s-ES_tradnl" sz="2800" dirty="0" smtClean="0">
                <a:solidFill>
                  <a:srgbClr val="FFFF00"/>
                </a:solidFill>
              </a:rPr>
              <a:t>Esencialmente se produce por motivos económicos como en América Latina </a:t>
            </a:r>
            <a:r>
              <a:rPr lang="es-ES_tradnl" sz="2800" dirty="0">
                <a:solidFill>
                  <a:srgbClr val="FFFF00"/>
                </a:solidFill>
              </a:rPr>
              <a:t>(países del </a:t>
            </a:r>
            <a:r>
              <a:rPr lang="es-ES_tradnl" sz="2800" dirty="0" smtClean="0">
                <a:solidFill>
                  <a:srgbClr val="FFFF00"/>
                </a:solidFill>
              </a:rPr>
              <a:t>triángulo </a:t>
            </a:r>
            <a:r>
              <a:rPr lang="es-ES_tradnl" sz="2800" dirty="0">
                <a:solidFill>
                  <a:srgbClr val="FFFF00"/>
                </a:solidFill>
              </a:rPr>
              <a:t>norte centroamericano, Cuba y Haití hacia México y EE.UU</a:t>
            </a:r>
            <a:r>
              <a:rPr lang="es-ES_tradnl" sz="2800" dirty="0" smtClean="0">
                <a:solidFill>
                  <a:srgbClr val="FFFF00"/>
                </a:solidFill>
              </a:rPr>
              <a:t>).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s-ES_tradnl" sz="2800" dirty="0">
                <a:solidFill>
                  <a:srgbClr val="FFFF00"/>
                </a:solidFill>
              </a:rPr>
              <a:t>A</a:t>
            </a:r>
            <a:r>
              <a:rPr lang="es-ES_tradnl" sz="2800" dirty="0" smtClean="0">
                <a:solidFill>
                  <a:srgbClr val="FFFF00"/>
                </a:solidFill>
              </a:rPr>
              <a:t>unque </a:t>
            </a:r>
            <a:r>
              <a:rPr lang="es-ES_tradnl" sz="2800" dirty="0">
                <a:solidFill>
                  <a:srgbClr val="FFFF00"/>
                </a:solidFill>
              </a:rPr>
              <a:t>en la actualidad se han producidos inmensas corrientes migratorias en zonas de África por cuestiones religiosas, étnicas, conflictos armados;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s-ES_tradnl" sz="2800" dirty="0" smtClean="0">
                <a:solidFill>
                  <a:srgbClr val="FFFF00"/>
                </a:solidFill>
              </a:rPr>
              <a:t>Igualmente </a:t>
            </a:r>
            <a:r>
              <a:rPr lang="es-ES_tradnl" sz="2800" dirty="0">
                <a:solidFill>
                  <a:srgbClr val="FFFF00"/>
                </a:solidFill>
              </a:rPr>
              <a:t>ha sucedido en zonas de Asia (Oriente Cercano y Medio). </a:t>
            </a:r>
            <a:endParaRPr lang="es-ES" sz="2800" dirty="0">
              <a:solidFill>
                <a:srgbClr val="FFFF0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s-ES_tradnl" sz="2800" u="sng" dirty="0">
                <a:solidFill>
                  <a:srgbClr val="FFFF00"/>
                </a:solidFill>
              </a:rPr>
              <a:t>Estas migraciones son muy selectivas. </a:t>
            </a:r>
            <a:endParaRPr lang="es-ES_tradnl" sz="2800" u="sng" dirty="0" smtClean="0">
              <a:solidFill>
                <a:srgbClr val="FFFF0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s-ES_tradnl" sz="2800" u="sng" dirty="0" smtClean="0">
                <a:solidFill>
                  <a:srgbClr val="FFFF00"/>
                </a:solidFill>
              </a:rPr>
              <a:t>En </a:t>
            </a:r>
            <a:r>
              <a:rPr lang="es-ES_tradnl" sz="2800" u="sng" dirty="0">
                <a:solidFill>
                  <a:srgbClr val="FFFF00"/>
                </a:solidFill>
              </a:rPr>
              <a:t>general se da desde lo subdesarrollado a lo más desarrollado.</a:t>
            </a:r>
            <a:endParaRPr lang="es-ES" sz="2800" u="sng" dirty="0">
              <a:solidFill>
                <a:srgbClr val="FFFF00"/>
              </a:solidFill>
            </a:endParaRPr>
          </a:p>
          <a:p>
            <a:pPr algn="just">
              <a:spcBef>
                <a:spcPts val="0"/>
              </a:spcBef>
              <a:buNone/>
            </a:pPr>
            <a:r>
              <a:rPr lang="es-ES_tradnl" sz="2800" b="1" dirty="0">
                <a:solidFill>
                  <a:srgbClr val="FFFF00"/>
                </a:solidFill>
              </a:rPr>
              <a:t> </a:t>
            </a:r>
            <a:endParaRPr lang="es-ES" sz="2800" dirty="0">
              <a:solidFill>
                <a:srgbClr val="FFFF00"/>
              </a:solidFill>
            </a:endParaRPr>
          </a:p>
          <a:p>
            <a:pPr algn="just">
              <a:spcBef>
                <a:spcPts val="0"/>
              </a:spcBef>
              <a:buNone/>
            </a:pPr>
            <a:endParaRPr lang="es-ES" sz="2800" dirty="0">
              <a:solidFill>
                <a:srgbClr val="FFFF00"/>
              </a:solidFill>
            </a:endParaRPr>
          </a:p>
          <a:p>
            <a:pPr algn="just">
              <a:spcBef>
                <a:spcPts val="0"/>
              </a:spcBef>
            </a:pPr>
            <a:endParaRPr lang="es-ES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4314" y="142852"/>
            <a:ext cx="8858280" cy="6500834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s-ES_tradnl" b="1" dirty="0" smtClean="0">
                <a:solidFill>
                  <a:srgbClr val="FFFF00"/>
                </a:solidFill>
              </a:rPr>
              <a:t>Internas:</a:t>
            </a:r>
            <a:r>
              <a:rPr lang="es-ES_tradnl" dirty="0" smtClean="0">
                <a:solidFill>
                  <a:srgbClr val="FFFF00"/>
                </a:solidFill>
              </a:rPr>
              <a:t> </a:t>
            </a:r>
            <a:r>
              <a:rPr lang="es-ES_tradnl" u="sng" dirty="0" smtClean="0">
                <a:solidFill>
                  <a:srgbClr val="FFFF00"/>
                </a:solidFill>
              </a:rPr>
              <a:t>cuando el cambio de residencia se produce dentro (de los límites) del país</a:t>
            </a:r>
            <a:r>
              <a:rPr lang="es-ES_tradnl" dirty="0" smtClean="0">
                <a:solidFill>
                  <a:srgbClr val="FFFF00"/>
                </a:solidFill>
              </a:rPr>
              <a:t>.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Emigra generalmente, la población joven masculina (15-45 años). Esto contribuye al rejuvenecimiento de los países más desarrollados y un envejecimiento en los subdesarrollados.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Los países desarrollados, en general, son países de inmigración y los subdesarrollados son países de emigración. Cada vez más, los países desarrollados imponen limitaciones a los inmigrantes. </a:t>
            </a:r>
          </a:p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Sin embargo algunos países europeos, ante el decrecimiento poblacional agudo, atraen a nacionales de otros países del mundo (nacionales de antiguas colonias), para compensar en lo posible el decrecimiento de la población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En la actualidad existe un incremento de la migración internacional porque aumentan los refugiados y desplazados.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También se produce la emigración desde países subdesarrollados a otros países en vías de desarrollo (emigración sur-sur). </a:t>
            </a:r>
            <a:endParaRPr lang="es-ES" dirty="0" smtClean="0">
              <a:solidFill>
                <a:srgbClr val="FFFF00"/>
              </a:solidFill>
            </a:endParaRPr>
          </a:p>
          <a:p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42918" y="428604"/>
            <a:ext cx="8686800" cy="5697559"/>
          </a:xfrm>
        </p:spPr>
        <p:txBody>
          <a:bodyPr>
            <a:normAutofit fontScale="85000" lnSpcReduction="20000"/>
          </a:bodyPr>
          <a:lstStyle/>
          <a:p>
            <a:r>
              <a:rPr lang="es-ES_tradnl" b="1" dirty="0">
                <a:solidFill>
                  <a:srgbClr val="FFFF00"/>
                </a:solidFill>
              </a:rPr>
              <a:t>Aspectos a tener en cuenta para analizar el proceso migratorio interno:</a:t>
            </a:r>
            <a:endParaRPr lang="es-ES" dirty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es-ES_tradnl" b="1" dirty="0" smtClean="0">
                <a:solidFill>
                  <a:schemeClr val="bg1"/>
                </a:solidFill>
              </a:rPr>
              <a:t>Contexto </a:t>
            </a:r>
            <a:r>
              <a:rPr lang="es-ES_tradnl" b="1" dirty="0">
                <a:solidFill>
                  <a:schemeClr val="bg1"/>
                </a:solidFill>
              </a:rPr>
              <a:t>social de la migración</a:t>
            </a:r>
            <a:r>
              <a:rPr lang="es-ES_tradnl" dirty="0">
                <a:solidFill>
                  <a:srgbClr val="FFFF00"/>
                </a:solidFill>
              </a:rPr>
              <a:t>: las investigaciones de la migración le dan papel preponderante al aspecto económico. La migración interna actúa como mecanismo que ajusta la población de acuerdo a los diferentes grados de desarrollo de las regiones. En general, la migración interna se da de regiones menos favorecidas a regiones más favorecidas en términos económicos, de </a:t>
            </a:r>
            <a:r>
              <a:rPr lang="es-ES_tradnl" dirty="0" smtClean="0">
                <a:solidFill>
                  <a:srgbClr val="FFFF00"/>
                </a:solidFill>
              </a:rPr>
              <a:t>infraestructura</a:t>
            </a:r>
            <a:r>
              <a:rPr lang="es-ES_tradnl" dirty="0">
                <a:solidFill>
                  <a:srgbClr val="FFFF00"/>
                </a:solidFill>
              </a:rPr>
              <a:t>, </a:t>
            </a:r>
            <a:r>
              <a:rPr lang="es-ES_tradnl" dirty="0" smtClean="0">
                <a:solidFill>
                  <a:srgbClr val="FFFF00"/>
                </a:solidFill>
              </a:rPr>
              <a:t>de </a:t>
            </a:r>
            <a:r>
              <a:rPr lang="es-ES_tradnl" dirty="0">
                <a:solidFill>
                  <a:srgbClr val="FFFF00"/>
                </a:solidFill>
              </a:rPr>
              <a:t>ingreso, de ocupaciones, de urbanización, etc.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endParaRPr lang="es-ES" dirty="0">
              <a:solidFill>
                <a:srgbClr val="FFFF00"/>
              </a:solidFill>
            </a:endParaRPr>
          </a:p>
          <a:p>
            <a:r>
              <a:rPr lang="es-ES_tradnl" b="1" dirty="0">
                <a:solidFill>
                  <a:schemeClr val="bg1"/>
                </a:solidFill>
              </a:rPr>
              <a:t>Patrones de migración interna:</a:t>
            </a:r>
            <a:endParaRPr lang="es-ES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es-ES_tradnl" dirty="0" smtClean="0">
                <a:solidFill>
                  <a:srgbClr val="FFFF00"/>
                </a:solidFill>
              </a:rPr>
              <a:t>           Rural-rural                    </a:t>
            </a:r>
            <a:r>
              <a:rPr lang="es-ES_tradnl" dirty="0">
                <a:solidFill>
                  <a:srgbClr val="FFFF00"/>
                </a:solidFill>
              </a:rPr>
              <a:t>Urbana-urbana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dirty="0" smtClean="0">
                <a:solidFill>
                  <a:srgbClr val="FFFF00"/>
                </a:solidFill>
              </a:rPr>
              <a:t>           Rural-urbana                 </a:t>
            </a:r>
            <a:r>
              <a:rPr lang="es-ES_tradnl" dirty="0">
                <a:solidFill>
                  <a:srgbClr val="FFFF00"/>
                </a:solidFill>
              </a:rPr>
              <a:t>Urbana-rural</a:t>
            </a:r>
            <a:endParaRPr lang="es-ES" dirty="0">
              <a:solidFill>
                <a:srgbClr val="FFFF00"/>
              </a:solidFill>
            </a:endParaRPr>
          </a:p>
          <a:p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s-ES_tradnl" b="1" dirty="0">
                <a:solidFill>
                  <a:srgbClr val="FFFF00"/>
                </a:solidFill>
              </a:rPr>
              <a:t>Algunos factores que afectan la migración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b="1" dirty="0">
                <a:solidFill>
                  <a:srgbClr val="FFFF00"/>
                </a:solidFill>
              </a:rPr>
              <a:t>- Rural-rural:</a:t>
            </a:r>
            <a:endParaRPr lang="es-ES" dirty="0">
              <a:solidFill>
                <a:srgbClr val="FFFF00"/>
              </a:solidFill>
            </a:endParaRPr>
          </a:p>
          <a:p>
            <a:r>
              <a:rPr lang="es-ES_tradnl" dirty="0">
                <a:solidFill>
                  <a:srgbClr val="FFFF00"/>
                </a:solidFill>
              </a:rPr>
              <a:t>Económico:</a:t>
            </a:r>
            <a:endParaRPr lang="es-ES" dirty="0">
              <a:solidFill>
                <a:srgbClr val="FFFF00"/>
              </a:solidFill>
            </a:endParaRPr>
          </a:p>
          <a:p>
            <a:pPr lvl="0"/>
            <a:r>
              <a:rPr lang="es-ES_tradnl" dirty="0">
                <a:solidFill>
                  <a:srgbClr val="FFFF00"/>
                </a:solidFill>
              </a:rPr>
              <a:t>Proceso de industrialización</a:t>
            </a:r>
            <a:endParaRPr lang="es-ES" dirty="0">
              <a:solidFill>
                <a:srgbClr val="FFFF00"/>
              </a:solidFill>
            </a:endParaRPr>
          </a:p>
          <a:p>
            <a:pPr lvl="0"/>
            <a:r>
              <a:rPr lang="es-ES_tradnl" dirty="0">
                <a:solidFill>
                  <a:srgbClr val="FFFF00"/>
                </a:solidFill>
              </a:rPr>
              <a:t>Tecnificación agrícola</a:t>
            </a:r>
            <a:endParaRPr lang="es-ES" dirty="0">
              <a:solidFill>
                <a:srgbClr val="FFFF00"/>
              </a:solidFill>
            </a:endParaRPr>
          </a:p>
          <a:p>
            <a:pPr lvl="0"/>
            <a:r>
              <a:rPr lang="es-ES_tradnl" dirty="0">
                <a:solidFill>
                  <a:srgbClr val="FFFF00"/>
                </a:solidFill>
              </a:rPr>
              <a:t>Problema de la tenencia de tierra</a:t>
            </a:r>
            <a:endParaRPr lang="es-ES" dirty="0">
              <a:solidFill>
                <a:srgbClr val="FFFF00"/>
              </a:solidFill>
            </a:endParaRPr>
          </a:p>
          <a:p>
            <a:pPr lvl="0"/>
            <a:r>
              <a:rPr lang="es-ES_tradnl" dirty="0">
                <a:solidFill>
                  <a:srgbClr val="FFFF00"/>
                </a:solidFill>
              </a:rPr>
              <a:t>Socioculturales:</a:t>
            </a:r>
            <a:endParaRPr lang="es-ES" dirty="0">
              <a:solidFill>
                <a:srgbClr val="FFFF00"/>
              </a:solidFill>
            </a:endParaRPr>
          </a:p>
          <a:p>
            <a:pPr lvl="0"/>
            <a:r>
              <a:rPr lang="es-ES_tradnl" dirty="0">
                <a:solidFill>
                  <a:srgbClr val="FFFF00"/>
                </a:solidFill>
              </a:rPr>
              <a:t>El nivel de aspiraciones en cuanto a lo que puede ofrecer la urbanización</a:t>
            </a:r>
            <a:endParaRPr lang="es-ES" dirty="0">
              <a:solidFill>
                <a:srgbClr val="FFFF00"/>
              </a:solidFill>
            </a:endParaRPr>
          </a:p>
          <a:p>
            <a:pPr lvl="0"/>
            <a:r>
              <a:rPr lang="es-ES_tradnl" dirty="0">
                <a:solidFill>
                  <a:srgbClr val="FFFF00"/>
                </a:solidFill>
              </a:rPr>
              <a:t>Facilidades de la comunicación</a:t>
            </a:r>
            <a:endParaRPr lang="es-ES" dirty="0">
              <a:solidFill>
                <a:srgbClr val="FFFF00"/>
              </a:solidFill>
            </a:endParaRPr>
          </a:p>
          <a:p>
            <a:pPr lvl="0"/>
            <a:r>
              <a:rPr lang="es-ES_tradnl" dirty="0">
                <a:solidFill>
                  <a:srgbClr val="FFFF00"/>
                </a:solidFill>
              </a:rPr>
              <a:t>Cadenas de migrantes (se atrae hacia la urbanización a familiares o amigos con ocupaciones similares</a:t>
            </a:r>
            <a:r>
              <a:rPr lang="es-ES_tradnl" dirty="0" smtClean="0">
                <a:solidFill>
                  <a:srgbClr val="FFFF00"/>
                </a:solidFill>
              </a:rPr>
              <a:t>)</a:t>
            </a:r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20" y="500042"/>
            <a:ext cx="8572560" cy="607223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pt-BR" b="1" dirty="0" smtClean="0">
                <a:solidFill>
                  <a:srgbClr val="FFFF00"/>
                </a:solidFill>
              </a:rPr>
              <a:t>- Urbano-urbano</a:t>
            </a:r>
            <a:r>
              <a:rPr lang="pt-BR" b="1" dirty="0">
                <a:solidFill>
                  <a:srgbClr val="FFFF00"/>
                </a:solidFill>
              </a:rPr>
              <a:t>.</a:t>
            </a:r>
            <a:r>
              <a:rPr lang="pt-BR" dirty="0" smtClean="0">
                <a:solidFill>
                  <a:srgbClr val="FFFF00"/>
                </a:solidFill>
              </a:rPr>
              <a:t> </a:t>
            </a:r>
            <a:r>
              <a:rPr lang="pt-BR" dirty="0" err="1" smtClean="0">
                <a:solidFill>
                  <a:srgbClr val="FFFF00"/>
                </a:solidFill>
              </a:rPr>
              <a:t>En</a:t>
            </a:r>
            <a:r>
              <a:rPr lang="pt-BR" dirty="0" smtClean="0">
                <a:solidFill>
                  <a:srgbClr val="FFFF00"/>
                </a:solidFill>
              </a:rPr>
              <a:t> general se da por etapas. </a:t>
            </a:r>
            <a:r>
              <a:rPr lang="es-ES_tradnl" dirty="0" smtClean="0">
                <a:solidFill>
                  <a:srgbClr val="FFFF00"/>
                </a:solidFill>
              </a:rPr>
              <a:t>Se pasa de urbanizaciones más simples a más complejas (de municipio a capital de provincia). Se da también el retorno, pero esta migración de retorno es sumamente difícil de medir.</a:t>
            </a:r>
            <a:r>
              <a:rPr lang="es-ES_tradnl" b="1" dirty="0" smtClean="0">
                <a:solidFill>
                  <a:srgbClr val="FFFF00"/>
                </a:solidFill>
              </a:rPr>
              <a:t> </a:t>
            </a:r>
            <a:endParaRPr lang="es-ES" dirty="0" smtClean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b="1" dirty="0" smtClean="0">
                <a:solidFill>
                  <a:srgbClr val="FFFF00"/>
                </a:solidFill>
              </a:rPr>
              <a:t>- Urbano-rural.</a:t>
            </a:r>
            <a:r>
              <a:rPr lang="es-ES_tradnl" dirty="0" smtClean="0">
                <a:solidFill>
                  <a:srgbClr val="FFFF00"/>
                </a:solidFill>
              </a:rPr>
              <a:t> En China se ha tomado la iniciativa de industrializar las zonas rurales para que se emigre al campo (proceso de </a:t>
            </a:r>
            <a:r>
              <a:rPr lang="es-ES_tradnl" dirty="0" err="1" smtClean="0">
                <a:solidFill>
                  <a:srgbClr val="FFFF00"/>
                </a:solidFill>
              </a:rPr>
              <a:t>rururbanización</a:t>
            </a:r>
            <a:r>
              <a:rPr lang="es-ES_tradnl" dirty="0" smtClean="0">
                <a:solidFill>
                  <a:srgbClr val="FFFF00"/>
                </a:solidFill>
              </a:rPr>
              <a:t>). También están las personas adineradas que emigran al campo para disfrutar el paisaje.</a:t>
            </a:r>
            <a:endParaRPr lang="es-ES" dirty="0" smtClean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b="1" dirty="0" smtClean="0">
                <a:solidFill>
                  <a:srgbClr val="FFFF00"/>
                </a:solidFill>
              </a:rPr>
              <a:t>- Rural-urbano.</a:t>
            </a:r>
            <a:r>
              <a:rPr lang="es-ES_tradnl" dirty="0" smtClean="0">
                <a:solidFill>
                  <a:srgbClr val="FFFF00"/>
                </a:solidFill>
              </a:rPr>
              <a:t> Se da generalmente cuando los sujetos buscan mejores condiciones de vida, buscan el contexto urbano, consolidado.</a:t>
            </a:r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lnSpcReduction="10000"/>
          </a:bodyPr>
          <a:lstStyle/>
          <a:p>
            <a:pPr algn="just"/>
            <a:r>
              <a:rPr lang="es-ES_tradnl" b="1" dirty="0" smtClean="0">
                <a:solidFill>
                  <a:srgbClr val="FFFF00"/>
                </a:solidFill>
              </a:rPr>
              <a:t>VOLUMEN Y DISTANCIA</a:t>
            </a:r>
            <a:r>
              <a:rPr lang="es-ES_tradnl" dirty="0" smtClean="0">
                <a:solidFill>
                  <a:srgbClr val="FFFF00"/>
                </a:solidFill>
              </a:rPr>
              <a:t>: </a:t>
            </a:r>
            <a:endParaRPr lang="es-ES" dirty="0">
              <a:solidFill>
                <a:srgbClr val="FFFF00"/>
              </a:solidFill>
            </a:endParaRPr>
          </a:p>
          <a:p>
            <a:pPr lvl="0" algn="just"/>
            <a:r>
              <a:rPr lang="es-ES_tradnl" b="1" dirty="0">
                <a:solidFill>
                  <a:srgbClr val="FFFF00"/>
                </a:solidFill>
              </a:rPr>
              <a:t>El volumen</a:t>
            </a:r>
            <a:r>
              <a:rPr lang="es-ES_tradnl" dirty="0">
                <a:solidFill>
                  <a:srgbClr val="FFFF00"/>
                </a:solidFill>
              </a:rPr>
              <a:t>: ha tenido una relación muy directa al crecimiento de grandes metrópolis.</a:t>
            </a:r>
            <a:endParaRPr lang="es-ES" dirty="0">
              <a:solidFill>
                <a:srgbClr val="FFFF00"/>
              </a:solidFill>
            </a:endParaRPr>
          </a:p>
          <a:p>
            <a:pPr lvl="0" algn="just"/>
            <a:r>
              <a:rPr lang="es-ES_tradnl" b="1" dirty="0">
                <a:solidFill>
                  <a:srgbClr val="FFFF00"/>
                </a:solidFill>
              </a:rPr>
              <a:t>Distancia:</a:t>
            </a:r>
            <a:r>
              <a:rPr lang="es-ES_tradnl" dirty="0">
                <a:solidFill>
                  <a:srgbClr val="FFFF00"/>
                </a:solidFill>
              </a:rPr>
              <a:t> los migrantes internos cambian de acuerdo a la distancia. En la corta distancia predominan las mujeres y en la larga distancia de los hombres.</a:t>
            </a:r>
            <a:endParaRPr lang="es-ES" dirty="0">
              <a:solidFill>
                <a:srgbClr val="FFFF00"/>
              </a:solidFill>
            </a:endParaRPr>
          </a:p>
          <a:p>
            <a:pPr lvl="0" algn="just"/>
            <a:r>
              <a:rPr lang="es-ES_tradnl" b="1" dirty="0">
                <a:solidFill>
                  <a:srgbClr val="FFFF00"/>
                </a:solidFill>
              </a:rPr>
              <a:t>Selectividad en relación al lugar de origen</a:t>
            </a:r>
            <a:r>
              <a:rPr lang="es-ES_tradnl" dirty="0">
                <a:solidFill>
                  <a:srgbClr val="FFFF00"/>
                </a:solidFill>
              </a:rPr>
              <a:t>: </a:t>
            </a:r>
            <a:endParaRPr lang="es-ES_tradnl" dirty="0" smtClean="0">
              <a:solidFill>
                <a:srgbClr val="FFFF00"/>
              </a:solidFill>
            </a:endParaRPr>
          </a:p>
          <a:p>
            <a:pPr lvl="0" algn="just">
              <a:buFontTx/>
              <a:buChar char="-"/>
            </a:pPr>
            <a:r>
              <a:rPr lang="es-ES_tradnl" dirty="0" smtClean="0">
                <a:solidFill>
                  <a:srgbClr val="FFFF00"/>
                </a:solidFill>
              </a:rPr>
              <a:t>Los </a:t>
            </a:r>
            <a:r>
              <a:rPr lang="es-ES_tradnl" dirty="0">
                <a:solidFill>
                  <a:srgbClr val="FFFF00"/>
                </a:solidFill>
              </a:rPr>
              <a:t>migrantes no son </a:t>
            </a:r>
            <a:r>
              <a:rPr lang="es-ES_tradnl" dirty="0" smtClean="0">
                <a:solidFill>
                  <a:srgbClr val="FFFF00"/>
                </a:solidFill>
              </a:rPr>
              <a:t>una muestra </a:t>
            </a:r>
            <a:r>
              <a:rPr lang="es-ES_tradnl" dirty="0">
                <a:solidFill>
                  <a:srgbClr val="FFFF00"/>
                </a:solidFill>
              </a:rPr>
              <a:t>aleatoria de la población origen. </a:t>
            </a:r>
            <a:endParaRPr lang="es-ES_tradnl" dirty="0" smtClean="0">
              <a:solidFill>
                <a:srgbClr val="FFFF00"/>
              </a:solidFill>
            </a:endParaRPr>
          </a:p>
          <a:p>
            <a:pPr lvl="0" algn="just">
              <a:buFontTx/>
              <a:buChar char="-"/>
            </a:pPr>
            <a:r>
              <a:rPr lang="es-ES_tradnl" dirty="0" smtClean="0">
                <a:solidFill>
                  <a:srgbClr val="FFFF00"/>
                </a:solidFill>
              </a:rPr>
              <a:t>Los </a:t>
            </a:r>
            <a:r>
              <a:rPr lang="es-ES_tradnl" dirty="0">
                <a:solidFill>
                  <a:srgbClr val="FFFF00"/>
                </a:solidFill>
              </a:rPr>
              <a:t>migrantes no son una masa homogénea.</a:t>
            </a:r>
            <a:endParaRPr lang="es-ES" dirty="0">
              <a:solidFill>
                <a:srgbClr val="FFFF00"/>
              </a:solidFill>
            </a:endParaRPr>
          </a:p>
          <a:p>
            <a:pPr algn="just"/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429420"/>
          </a:xfrm>
        </p:spPr>
        <p:txBody>
          <a:bodyPr>
            <a:normAutofit lnSpcReduction="10000"/>
          </a:bodyPr>
          <a:lstStyle/>
          <a:p>
            <a:pPr algn="just"/>
            <a:r>
              <a:rPr lang="es-ES_tradnl" b="1" dirty="0">
                <a:solidFill>
                  <a:srgbClr val="FFFF00"/>
                </a:solidFill>
              </a:rPr>
              <a:t>Diferenciales entre los que emigran y los que se quedan</a:t>
            </a:r>
            <a:endParaRPr lang="es-ES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b="1" dirty="0">
                <a:solidFill>
                  <a:srgbClr val="FFFF00"/>
                </a:solidFill>
              </a:rPr>
              <a:t>- Edad:</a:t>
            </a:r>
            <a:endParaRPr lang="es-ES" dirty="0">
              <a:solidFill>
                <a:srgbClr val="FFFF00"/>
              </a:solidFill>
            </a:endParaRPr>
          </a:p>
          <a:p>
            <a:pPr algn="just"/>
            <a:r>
              <a:rPr lang="es-ES_tradnl" dirty="0">
                <a:solidFill>
                  <a:srgbClr val="FFFF00"/>
                </a:solidFill>
              </a:rPr>
              <a:t>En general, la mayor parte emigra entre 15-45 años</a:t>
            </a:r>
            <a:endParaRPr lang="es-ES" dirty="0">
              <a:solidFill>
                <a:srgbClr val="FFFF00"/>
              </a:solidFill>
            </a:endParaRPr>
          </a:p>
          <a:p>
            <a:pPr algn="just"/>
            <a:r>
              <a:rPr lang="es-ES_tradnl" dirty="0">
                <a:solidFill>
                  <a:srgbClr val="FFFF00"/>
                </a:solidFill>
              </a:rPr>
              <a:t>Predominio en edades más jóvenes</a:t>
            </a:r>
            <a:endParaRPr lang="es-ES" dirty="0">
              <a:solidFill>
                <a:srgbClr val="FFFF00"/>
              </a:solidFill>
            </a:endParaRPr>
          </a:p>
          <a:p>
            <a:pPr algn="just"/>
            <a:r>
              <a:rPr lang="es-ES_tradnl" dirty="0">
                <a:solidFill>
                  <a:srgbClr val="FFFF00"/>
                </a:solidFill>
              </a:rPr>
              <a:t>Tendencia decreciente al incremento de la edad</a:t>
            </a:r>
            <a:endParaRPr lang="es-ES" dirty="0">
              <a:solidFill>
                <a:srgbClr val="FFFF00"/>
              </a:solidFill>
            </a:endParaRPr>
          </a:p>
          <a:p>
            <a:pPr algn="just"/>
            <a:r>
              <a:rPr lang="es-ES_tradnl" dirty="0">
                <a:solidFill>
                  <a:srgbClr val="FFFF00"/>
                </a:solidFill>
              </a:rPr>
              <a:t>Si la migración es por familias completas, entonces se tiende a dar una concentración en edades adultas jóvenes y en edades </a:t>
            </a:r>
            <a:r>
              <a:rPr lang="es-ES_tradnl" dirty="0" smtClean="0">
                <a:solidFill>
                  <a:srgbClr val="FFFF00"/>
                </a:solidFill>
              </a:rPr>
              <a:t>tempranas</a:t>
            </a:r>
            <a:r>
              <a:rPr lang="es-ES_tradnl" dirty="0">
                <a:solidFill>
                  <a:srgbClr val="FFFF00"/>
                </a:solidFill>
              </a:rPr>
              <a:t>.</a:t>
            </a:r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4282" y="285728"/>
            <a:ext cx="8686800" cy="6572272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s-ES_tradnl" b="1" dirty="0" smtClean="0">
                <a:solidFill>
                  <a:srgbClr val="FFFF00"/>
                </a:solidFill>
              </a:rPr>
              <a:t>- Sexo: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Las mujeres predominan en las migraciones de corta distancia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Si el movimiento es pionero predominan los hombres, si es seguro predominan las mujeres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En las mujeres predomina el patrón rural-urbana y en los hombres rural-rural/urbana-urbana.</a:t>
            </a:r>
            <a:endParaRPr lang="es-ES" dirty="0" smtClean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b="1" dirty="0" smtClean="0">
                <a:solidFill>
                  <a:srgbClr val="FFFF00"/>
                </a:solidFill>
              </a:rPr>
              <a:t>- Situación conyugal: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En general, migran más las personas solteras (no siempre es así)</a:t>
            </a:r>
            <a:endParaRPr lang="es-ES" dirty="0" smtClean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b="1" dirty="0" smtClean="0">
                <a:solidFill>
                  <a:srgbClr val="FFFF00"/>
                </a:solidFill>
              </a:rPr>
              <a:t>- Educación: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En general, los que emigran tienen mayor nivel de instrucción que los que se quedan.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ES_tradnl" sz="3400" dirty="0">
                <a:solidFill>
                  <a:srgbClr val="FFFF00"/>
                </a:solidFill>
              </a:rPr>
              <a:t>- Algunas </a:t>
            </a:r>
            <a:r>
              <a:rPr lang="es-ES_tradnl" sz="3400" b="1" dirty="0">
                <a:solidFill>
                  <a:srgbClr val="FFFF00"/>
                </a:solidFill>
              </a:rPr>
              <a:t>consecuencias </a:t>
            </a:r>
            <a:r>
              <a:rPr lang="es-ES_tradnl" sz="3400" b="1" dirty="0" err="1">
                <a:solidFill>
                  <a:srgbClr val="FFFF00"/>
                </a:solidFill>
              </a:rPr>
              <a:t>sociodemográficas</a:t>
            </a:r>
            <a:r>
              <a:rPr lang="es-ES_tradnl" sz="3400" b="1" dirty="0">
                <a:solidFill>
                  <a:srgbClr val="FFFF00"/>
                </a:solidFill>
              </a:rPr>
              <a:t> del proceso migratorio</a:t>
            </a:r>
            <a:r>
              <a:rPr lang="es-ES_tradnl" sz="3400" dirty="0">
                <a:solidFill>
                  <a:srgbClr val="FFFF00"/>
                </a:solidFill>
              </a:rPr>
              <a:t>:</a:t>
            </a:r>
            <a:endParaRPr lang="es-ES" sz="3400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sz="3400" b="1" dirty="0">
                <a:solidFill>
                  <a:srgbClr val="FFFF00"/>
                </a:solidFill>
              </a:rPr>
              <a:t>- Sexo:</a:t>
            </a:r>
            <a:endParaRPr lang="es-ES" sz="3400" dirty="0">
              <a:solidFill>
                <a:srgbClr val="FFFF00"/>
              </a:solidFill>
            </a:endParaRPr>
          </a:p>
          <a:p>
            <a:pPr algn="just"/>
            <a:r>
              <a:rPr lang="es-ES_tradnl" sz="3400" dirty="0">
                <a:solidFill>
                  <a:srgbClr val="FFFF00"/>
                </a:solidFill>
              </a:rPr>
              <a:t>Se puede producir un desequilibrio entre los sexos. Esto implica un despoblamiento (patrón urbano-rural). Falta de mano de obra de mujeres y hombres en el lugar de origen.</a:t>
            </a:r>
            <a:endParaRPr lang="es-ES" sz="3400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sz="3400" b="1" dirty="0">
                <a:solidFill>
                  <a:srgbClr val="FFFF00"/>
                </a:solidFill>
              </a:rPr>
              <a:t>- Edad:</a:t>
            </a:r>
            <a:endParaRPr lang="es-ES" sz="3400" dirty="0">
              <a:solidFill>
                <a:srgbClr val="FFFF00"/>
              </a:solidFill>
            </a:endParaRPr>
          </a:p>
          <a:p>
            <a:pPr algn="just"/>
            <a:r>
              <a:rPr lang="es-ES_tradnl" sz="3400" dirty="0">
                <a:solidFill>
                  <a:srgbClr val="FFFF00"/>
                </a:solidFill>
              </a:rPr>
              <a:t>Se puede producir un desequilibrio de la estructura por edades de ambas áreas</a:t>
            </a:r>
            <a:endParaRPr lang="es-ES" sz="3400" dirty="0">
              <a:solidFill>
                <a:srgbClr val="FFFF00"/>
              </a:solidFill>
            </a:endParaRPr>
          </a:p>
          <a:p>
            <a:pPr algn="just"/>
            <a:endParaRPr lang="es-ES" sz="3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71472" y="2000240"/>
            <a:ext cx="8143932" cy="17526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FFFF00"/>
                </a:solidFill>
              </a:rPr>
              <a:t>Tema 3: Las variables </a:t>
            </a:r>
            <a:r>
              <a:rPr lang="es-ES_tradnl" sz="4000" b="1" dirty="0" smtClean="0">
                <a:solidFill>
                  <a:srgbClr val="FFFF00"/>
                </a:solidFill>
              </a:rPr>
              <a:t>demográficas</a:t>
            </a:r>
            <a:endParaRPr lang="es-ES" sz="4000" dirty="0">
              <a:solidFill>
                <a:srgbClr val="FFFF00"/>
              </a:solidFill>
            </a:endParaRPr>
          </a:p>
          <a:p>
            <a:endParaRPr lang="es-ES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s-ES_tradnl" b="1" dirty="0">
                <a:solidFill>
                  <a:srgbClr val="FFFF00"/>
                </a:solidFill>
              </a:rPr>
              <a:t>- Asimilación del inmigrante:</a:t>
            </a:r>
            <a:endParaRPr lang="es-ES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dirty="0">
                <a:solidFill>
                  <a:srgbClr val="FFFF00"/>
                </a:solidFill>
              </a:rPr>
              <a:t>¿Hasta dónde se integra o se asimila el inmigrante</a:t>
            </a:r>
            <a:r>
              <a:rPr lang="es-ES_tradnl" dirty="0" smtClean="0">
                <a:solidFill>
                  <a:srgbClr val="FFFF00"/>
                </a:solidFill>
              </a:rPr>
              <a:t>?</a:t>
            </a:r>
          </a:p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Generalmente </a:t>
            </a:r>
            <a:r>
              <a:rPr lang="es-ES_tradnl" dirty="0">
                <a:solidFill>
                  <a:srgbClr val="FFFF00"/>
                </a:solidFill>
              </a:rPr>
              <a:t>el inmigrante va a ocupar plazas del mercado laboral que no ocupa el nacional: trabajo peor remunerado y en peores condiciones laborales. Su asimilación generalmente es costosa y a veces repudiada por la población ya residente nacional. </a:t>
            </a:r>
            <a:endParaRPr lang="es-ES" dirty="0">
              <a:solidFill>
                <a:srgbClr val="FFFF00"/>
              </a:solidFill>
            </a:endParaRPr>
          </a:p>
          <a:p>
            <a:pPr algn="just"/>
            <a:r>
              <a:rPr lang="es-ES_tradnl" dirty="0">
                <a:solidFill>
                  <a:srgbClr val="FFFF00"/>
                </a:solidFill>
              </a:rPr>
              <a:t>El migrante a países con diferente idioma y costumbres culturales necesita atemperarse a las nuevas condiciones de vida, y muchas veces debe cambiar costumbres, para lograr ser asimilado por los nacionales.</a:t>
            </a:r>
            <a:endParaRPr lang="es-ES" dirty="0">
              <a:solidFill>
                <a:srgbClr val="FFFF00"/>
              </a:solidFill>
            </a:endParaRPr>
          </a:p>
          <a:p>
            <a:pPr algn="just"/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2844" y="214290"/>
            <a:ext cx="8715436" cy="642942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s-ES_tradnl" b="1" dirty="0">
                <a:solidFill>
                  <a:schemeClr val="bg1"/>
                </a:solidFill>
              </a:rPr>
              <a:t>Heterogeneidad:</a:t>
            </a:r>
            <a:endParaRPr lang="es-ES" dirty="0">
              <a:solidFill>
                <a:schemeClr val="bg1"/>
              </a:solidFill>
            </a:endParaRPr>
          </a:p>
          <a:p>
            <a:pPr algn="just"/>
            <a:r>
              <a:rPr lang="es-ES_tradnl" dirty="0">
                <a:solidFill>
                  <a:schemeClr val="bg1"/>
                </a:solidFill>
              </a:rPr>
              <a:t>En relación al sexo, edad, lugar de origen, tiempo de exposición, tiempo de llegada. </a:t>
            </a:r>
            <a:endParaRPr lang="es-ES_tradnl" dirty="0" smtClean="0">
              <a:solidFill>
                <a:schemeClr val="bg1"/>
              </a:solidFill>
            </a:endParaRPr>
          </a:p>
          <a:p>
            <a:pPr algn="just"/>
            <a:r>
              <a:rPr lang="es-ES_tradnl" dirty="0" smtClean="0">
                <a:solidFill>
                  <a:schemeClr val="bg1"/>
                </a:solidFill>
              </a:rPr>
              <a:t>Es </a:t>
            </a:r>
            <a:r>
              <a:rPr lang="es-ES_tradnl" dirty="0">
                <a:solidFill>
                  <a:schemeClr val="bg1"/>
                </a:solidFill>
              </a:rPr>
              <a:t>muy diversa.</a:t>
            </a:r>
            <a:endParaRPr lang="es-ES" dirty="0">
              <a:solidFill>
                <a:schemeClr val="bg1"/>
              </a:solidFill>
            </a:endParaRPr>
          </a:p>
          <a:p>
            <a:pPr algn="just">
              <a:buNone/>
            </a:pPr>
            <a:endParaRPr lang="es-ES" dirty="0">
              <a:solidFill>
                <a:schemeClr val="bg1"/>
              </a:solidFill>
            </a:endParaRPr>
          </a:p>
          <a:p>
            <a:pPr algn="just"/>
            <a:r>
              <a:rPr lang="es-ES_tradnl" b="1" dirty="0">
                <a:solidFill>
                  <a:schemeClr val="bg1"/>
                </a:solidFill>
              </a:rPr>
              <a:t>Poblaciones marginales</a:t>
            </a:r>
            <a:r>
              <a:rPr lang="es-ES_tradnl" b="1" dirty="0" smtClean="0">
                <a:solidFill>
                  <a:schemeClr val="bg1"/>
                </a:solidFill>
              </a:rPr>
              <a:t>:</a:t>
            </a:r>
            <a:endParaRPr lang="es-ES" dirty="0" smtClean="0">
              <a:solidFill>
                <a:schemeClr val="bg1"/>
              </a:solidFill>
            </a:endParaRPr>
          </a:p>
          <a:p>
            <a:pPr algn="just"/>
            <a:r>
              <a:rPr lang="es-ES" dirty="0" smtClean="0">
                <a:solidFill>
                  <a:schemeClr val="bg1"/>
                </a:solidFill>
              </a:rPr>
              <a:t>Surgen a menudo como consecuencia de las migraciones, especialmente internas.</a:t>
            </a:r>
          </a:p>
          <a:p>
            <a:pPr algn="just"/>
            <a:r>
              <a:rPr lang="es-ES_tradnl" dirty="0" smtClean="0">
                <a:solidFill>
                  <a:schemeClr val="bg1"/>
                </a:solidFill>
              </a:rPr>
              <a:t>Trae </a:t>
            </a:r>
            <a:r>
              <a:rPr lang="es-ES_tradnl" dirty="0">
                <a:solidFill>
                  <a:schemeClr val="bg1"/>
                </a:solidFill>
              </a:rPr>
              <a:t>como consecuencia problemas económicos (falta de empleo), problemas sociales (situaciones que se dan: hacinamiento, incremento de la criminalidad, falta de vivienda</a:t>
            </a:r>
            <a:r>
              <a:rPr lang="es-ES_tradnl" dirty="0" smtClean="0">
                <a:solidFill>
                  <a:schemeClr val="bg1"/>
                </a:solidFill>
              </a:rPr>
              <a:t>).</a:t>
            </a:r>
          </a:p>
          <a:p>
            <a:pPr algn="just"/>
            <a:r>
              <a:rPr lang="es-ES_tradnl" b="1" dirty="0" smtClean="0">
                <a:solidFill>
                  <a:schemeClr val="bg1"/>
                </a:solidFill>
              </a:rPr>
              <a:t>En migraciones internacionales</a:t>
            </a:r>
            <a:r>
              <a:rPr lang="es-ES_tradnl" dirty="0" smtClean="0">
                <a:solidFill>
                  <a:schemeClr val="bg1"/>
                </a:solidFill>
              </a:rPr>
              <a:t>, la marginalidad se expresa en el hacinamiento habitacional o la adaptación como viviendas de espacios dedicados a otras funciones anteriormente, faltando condiciones adecuadas de vida. </a:t>
            </a:r>
            <a:r>
              <a:rPr lang="es-ES_tradnl" dirty="0" err="1" smtClean="0">
                <a:solidFill>
                  <a:schemeClr val="bg1"/>
                </a:solidFill>
              </a:rPr>
              <a:t>Ej</a:t>
            </a:r>
            <a:r>
              <a:rPr lang="es-ES_tradnl" dirty="0" smtClean="0">
                <a:solidFill>
                  <a:schemeClr val="bg1"/>
                </a:solidFill>
              </a:rPr>
              <a:t>:  las chabolas en España, los “</a:t>
            </a:r>
            <a:r>
              <a:rPr lang="es-ES_tradnl" dirty="0" err="1" smtClean="0">
                <a:solidFill>
                  <a:schemeClr val="bg1"/>
                </a:solidFill>
              </a:rPr>
              <a:t>efiches</a:t>
            </a:r>
            <a:r>
              <a:rPr lang="es-ES_tradnl" dirty="0" smtClean="0">
                <a:solidFill>
                  <a:schemeClr val="bg1"/>
                </a:solidFill>
              </a:rPr>
              <a:t>” en EE.UU.</a:t>
            </a:r>
            <a:endParaRPr lang="es-ES" dirty="0">
              <a:solidFill>
                <a:schemeClr val="bg1"/>
              </a:solidFill>
            </a:endParaRPr>
          </a:p>
          <a:p>
            <a:pPr algn="just"/>
            <a:endParaRPr lang="es-E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s-ES_tradnl" b="1" dirty="0">
                <a:solidFill>
                  <a:srgbClr val="FFFF00"/>
                </a:solidFill>
              </a:rPr>
              <a:t>4- Migraciones y distribución espacial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b="1" dirty="0">
                <a:solidFill>
                  <a:srgbClr val="FFFF00"/>
                </a:solidFill>
              </a:rPr>
              <a:t>4.1 </a:t>
            </a:r>
            <a:r>
              <a:rPr lang="es-ES_tradnl" dirty="0">
                <a:solidFill>
                  <a:srgbClr val="FFFF00"/>
                </a:solidFill>
              </a:rPr>
              <a:t>Conceptos y definiciones.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b="1" dirty="0">
                <a:solidFill>
                  <a:srgbClr val="FFFF00"/>
                </a:solidFill>
              </a:rPr>
              <a:t>4.2 </a:t>
            </a:r>
            <a:r>
              <a:rPr lang="es-ES_tradnl" dirty="0">
                <a:solidFill>
                  <a:srgbClr val="FFFF00"/>
                </a:solidFill>
              </a:rPr>
              <a:t>Tipos de migraciones. Migraciones internas: sus características.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b="1" dirty="0">
                <a:solidFill>
                  <a:srgbClr val="FFFF00"/>
                </a:solidFill>
              </a:rPr>
              <a:t>4.3 </a:t>
            </a:r>
            <a:r>
              <a:rPr lang="es-ES_tradnl" dirty="0">
                <a:solidFill>
                  <a:srgbClr val="FFFF00"/>
                </a:solidFill>
              </a:rPr>
              <a:t>Procedimientos para medir y detectar las migraciones a través de diversas fuentes de datos.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dirty="0">
                <a:solidFill>
                  <a:srgbClr val="FFFF00"/>
                </a:solidFill>
              </a:rPr>
              <a:t>      - Usos del censo para el estudio de la migración.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dirty="0">
                <a:solidFill>
                  <a:srgbClr val="FFFF00"/>
                </a:solidFill>
              </a:rPr>
              <a:t>      - Usos de la encuesta.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dirty="0">
                <a:solidFill>
                  <a:srgbClr val="FFFF00"/>
                </a:solidFill>
              </a:rPr>
              <a:t>      - Usos del registro de población.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dirty="0">
                <a:solidFill>
                  <a:srgbClr val="FFFF00"/>
                </a:solidFill>
              </a:rPr>
              <a:t>      - Indicadores relativos de la migración tasa y otras relaciones.</a:t>
            </a:r>
            <a:endParaRPr lang="es-ES" dirty="0">
              <a:solidFill>
                <a:srgbClr val="FFFF00"/>
              </a:solidFill>
            </a:endParaRPr>
          </a:p>
          <a:p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1436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_tradnl" sz="3400" b="1" dirty="0" smtClean="0">
                <a:solidFill>
                  <a:srgbClr val="FFFF00"/>
                </a:solidFill>
              </a:rPr>
              <a:t>MIGRACIONES</a:t>
            </a:r>
            <a:endParaRPr lang="es-ES" sz="34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sz="3400" dirty="0" smtClean="0">
                <a:solidFill>
                  <a:srgbClr val="FFFF00"/>
                </a:solidFill>
              </a:rPr>
              <a:t>- </a:t>
            </a:r>
            <a:r>
              <a:rPr lang="es-ES_tradnl" sz="3400" dirty="0">
                <a:solidFill>
                  <a:srgbClr val="FFFF00"/>
                </a:solidFill>
              </a:rPr>
              <a:t>Elementos que definen el proceso migratorio:</a:t>
            </a:r>
            <a:endParaRPr lang="es-ES" sz="3400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sz="3400" dirty="0">
                <a:solidFill>
                  <a:srgbClr val="FFFF00"/>
                </a:solidFill>
              </a:rPr>
              <a:t>a) es un cambio de residencia habitual</a:t>
            </a:r>
            <a:endParaRPr lang="es-ES" sz="3400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sz="3400" dirty="0">
                <a:solidFill>
                  <a:srgbClr val="FFFF00"/>
                </a:solidFill>
              </a:rPr>
              <a:t>b) la permanencia es muy difícil de medir</a:t>
            </a:r>
            <a:endParaRPr lang="es-ES" sz="3400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sz="3400" dirty="0">
                <a:solidFill>
                  <a:srgbClr val="FFFF00"/>
                </a:solidFill>
              </a:rPr>
              <a:t>c) el cambio o cruce de un límite</a:t>
            </a:r>
            <a:endParaRPr lang="es-ES" sz="3400" dirty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es-ES_tradnl" sz="3400" b="1" u="sng" dirty="0" smtClean="0">
                <a:solidFill>
                  <a:srgbClr val="FFFF00"/>
                </a:solidFill>
              </a:rPr>
              <a:t>Concepto </a:t>
            </a:r>
            <a:r>
              <a:rPr lang="es-ES_tradnl" sz="3400" b="1" u="sng" dirty="0">
                <a:solidFill>
                  <a:srgbClr val="FFFF00"/>
                </a:solidFill>
              </a:rPr>
              <a:t>de migración (ONU):</a:t>
            </a:r>
            <a:r>
              <a:rPr lang="es-ES_tradnl" sz="3400" u="sng" dirty="0">
                <a:solidFill>
                  <a:srgbClr val="FFFF00"/>
                </a:solidFill>
              </a:rPr>
              <a:t> es el cambio permanente de residencia habitual que implica el cruce de una frontera en un período de tiempo dado.</a:t>
            </a:r>
            <a:endParaRPr lang="es-ES" sz="3400" u="sng" dirty="0">
              <a:solidFill>
                <a:srgbClr val="FFFF00"/>
              </a:solidFill>
            </a:endParaRPr>
          </a:p>
          <a:p>
            <a:endParaRPr lang="es-ES" sz="3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731837"/>
            <a:ext cx="8229600" cy="591187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s-ES_tradnl" sz="3600" b="1" dirty="0">
                <a:solidFill>
                  <a:srgbClr val="FFFF00"/>
                </a:solidFill>
              </a:rPr>
              <a:t>Intervalo de migración</a:t>
            </a:r>
            <a:r>
              <a:rPr lang="es-ES_tradnl" sz="3600" dirty="0">
                <a:solidFill>
                  <a:srgbClr val="FFFF00"/>
                </a:solidFill>
              </a:rPr>
              <a:t> (entre mayor sea el intervalo de tiempo, mayor migraciones hay):</a:t>
            </a:r>
            <a:endParaRPr lang="es-ES" sz="3600" dirty="0">
              <a:solidFill>
                <a:srgbClr val="FFFF00"/>
              </a:solidFill>
            </a:endParaRPr>
          </a:p>
          <a:p>
            <a:pPr lvl="0" algn="just"/>
            <a:r>
              <a:rPr lang="es-ES_tradnl" sz="3600" b="1" dirty="0">
                <a:solidFill>
                  <a:srgbClr val="FFFF00"/>
                </a:solidFill>
              </a:rPr>
              <a:t>Definido</a:t>
            </a:r>
            <a:r>
              <a:rPr lang="es-ES_tradnl" sz="3600" dirty="0">
                <a:solidFill>
                  <a:srgbClr val="FFFF00"/>
                </a:solidFill>
              </a:rPr>
              <a:t>: migración de plazo fijo</a:t>
            </a:r>
            <a:endParaRPr lang="es-ES" sz="3600" dirty="0">
              <a:solidFill>
                <a:srgbClr val="FFFF00"/>
              </a:solidFill>
            </a:endParaRPr>
          </a:p>
          <a:p>
            <a:pPr lvl="0" algn="just"/>
            <a:r>
              <a:rPr lang="es-ES_tradnl" sz="3600" b="1" dirty="0">
                <a:solidFill>
                  <a:srgbClr val="FFFF00"/>
                </a:solidFill>
              </a:rPr>
              <a:t>Indefinido</a:t>
            </a:r>
            <a:r>
              <a:rPr lang="es-ES_tradnl" sz="3600" dirty="0">
                <a:solidFill>
                  <a:srgbClr val="FFFF00"/>
                </a:solidFill>
              </a:rPr>
              <a:t>: migración de toda la vida (desde el nacimiento). Migración desde la última residencia</a:t>
            </a:r>
            <a:r>
              <a:rPr lang="es-ES_tradnl" sz="3600" dirty="0" smtClean="0">
                <a:solidFill>
                  <a:srgbClr val="FFFF00"/>
                </a:solidFill>
              </a:rPr>
              <a:t>.</a:t>
            </a:r>
            <a:endParaRPr lang="es-E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 lvl="0" algn="just">
              <a:buNone/>
            </a:pPr>
            <a:r>
              <a:rPr lang="es-ES_tradnl" sz="3600" b="1" dirty="0" smtClean="0">
                <a:solidFill>
                  <a:srgbClr val="FFFF00"/>
                </a:solidFill>
              </a:rPr>
              <a:t>Área de origen: </a:t>
            </a:r>
            <a:endParaRPr lang="es-ES" sz="3600" b="1" dirty="0" smtClean="0">
              <a:solidFill>
                <a:srgbClr val="FFFF00"/>
              </a:solidFill>
            </a:endParaRPr>
          </a:p>
          <a:p>
            <a:pPr lvl="0" algn="just"/>
            <a:r>
              <a:rPr lang="es-ES_tradnl" sz="3600" dirty="0" smtClean="0">
                <a:solidFill>
                  <a:srgbClr val="FFFF00"/>
                </a:solidFill>
              </a:rPr>
              <a:t>Desde el punto de vista del movimiento migratorio: es el área de donde parte el movimiento.</a:t>
            </a:r>
            <a:endParaRPr lang="es-ES" sz="3600" dirty="0" smtClean="0">
              <a:solidFill>
                <a:srgbClr val="FFFF00"/>
              </a:solidFill>
            </a:endParaRPr>
          </a:p>
          <a:p>
            <a:pPr lvl="0" algn="just"/>
            <a:r>
              <a:rPr lang="es-ES_tradnl" sz="3600" dirty="0" smtClean="0">
                <a:solidFill>
                  <a:srgbClr val="FFFF00"/>
                </a:solidFill>
              </a:rPr>
              <a:t>Desde el punto de vista del migrante: es el lugar de nacimiento, lugar de la última residencia, lugar que tendría según el intervalo determinado.</a:t>
            </a:r>
            <a:endParaRPr lang="es-ES" sz="3600" dirty="0" smtClean="0">
              <a:solidFill>
                <a:srgbClr val="FFFF00"/>
              </a:solidFill>
            </a:endParaRPr>
          </a:p>
          <a:p>
            <a:pPr algn="just"/>
            <a:endParaRPr lang="es-E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s-ES_tradnl" b="1" dirty="0" smtClean="0">
                <a:solidFill>
                  <a:srgbClr val="FFFF00"/>
                </a:solidFill>
              </a:rPr>
              <a:t>Área de destino:</a:t>
            </a:r>
            <a:endParaRPr lang="es-ES" b="1" dirty="0" smtClean="0">
              <a:solidFill>
                <a:srgbClr val="FFFF00"/>
              </a:solidFill>
            </a:endParaRPr>
          </a:p>
          <a:p>
            <a:pPr lvl="0"/>
            <a:r>
              <a:rPr lang="es-ES_tradnl" dirty="0" smtClean="0">
                <a:solidFill>
                  <a:srgbClr val="FFFF00"/>
                </a:solidFill>
              </a:rPr>
              <a:t>Desde el punto de vista del movimiento: es el área final del movimiento</a:t>
            </a:r>
            <a:endParaRPr lang="es-ES" dirty="0" smtClean="0">
              <a:solidFill>
                <a:srgbClr val="FFFF00"/>
              </a:solidFill>
            </a:endParaRPr>
          </a:p>
          <a:p>
            <a:pPr lvl="0"/>
            <a:r>
              <a:rPr lang="es-ES_tradnl" dirty="0" smtClean="0">
                <a:solidFill>
                  <a:srgbClr val="FFFF00"/>
                </a:solidFill>
              </a:rPr>
              <a:t>Desde el punto de vista del migrante: lugar de residencia al final del período.</a:t>
            </a:r>
            <a:endParaRPr lang="es-ES" dirty="0" smtClean="0">
              <a:solidFill>
                <a:srgbClr val="FFFF00"/>
              </a:solidFill>
            </a:endParaRPr>
          </a:p>
          <a:p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6143668"/>
          </a:xfrm>
        </p:spPr>
        <p:txBody>
          <a:bodyPr>
            <a:normAutofit lnSpcReduction="10000"/>
          </a:bodyPr>
          <a:lstStyle/>
          <a:p>
            <a:pPr algn="just">
              <a:buFontTx/>
              <a:buChar char="-"/>
            </a:pPr>
            <a:r>
              <a:rPr lang="es-ES_tradnl" b="1" dirty="0" smtClean="0">
                <a:solidFill>
                  <a:srgbClr val="FFFF00"/>
                </a:solidFill>
              </a:rPr>
              <a:t>Concepto </a:t>
            </a:r>
            <a:r>
              <a:rPr lang="es-ES_tradnl" b="1" dirty="0">
                <a:solidFill>
                  <a:srgbClr val="FFFF00"/>
                </a:solidFill>
              </a:rPr>
              <a:t>de migrante</a:t>
            </a:r>
            <a:r>
              <a:rPr lang="es-ES_tradnl" b="1" dirty="0" smtClean="0">
                <a:solidFill>
                  <a:srgbClr val="FFFF00"/>
                </a:solidFill>
              </a:rPr>
              <a:t>:</a:t>
            </a:r>
          </a:p>
          <a:p>
            <a:pPr algn="just">
              <a:buNone/>
            </a:pPr>
            <a:r>
              <a:rPr lang="es-ES_tradnl" dirty="0" smtClean="0">
                <a:solidFill>
                  <a:srgbClr val="FFFF00"/>
                </a:solidFill>
              </a:rPr>
              <a:t>Es </a:t>
            </a:r>
            <a:r>
              <a:rPr lang="es-ES_tradnl" dirty="0">
                <a:solidFill>
                  <a:srgbClr val="FFFF00"/>
                </a:solidFill>
              </a:rPr>
              <a:t>la persona que realiza la migración al menos una vez durante un intervalo de tiempo.</a:t>
            </a:r>
            <a:endParaRPr lang="es-ES" dirty="0">
              <a:solidFill>
                <a:srgbClr val="FFFF00"/>
              </a:solidFill>
            </a:endParaRPr>
          </a:p>
          <a:p>
            <a:pPr algn="just">
              <a:buNone/>
            </a:pPr>
            <a:endParaRPr lang="es-ES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dirty="0">
                <a:solidFill>
                  <a:srgbClr val="FFFF00"/>
                </a:solidFill>
              </a:rPr>
              <a:t>- </a:t>
            </a:r>
            <a:r>
              <a:rPr lang="es-ES_tradnl" b="1" dirty="0">
                <a:solidFill>
                  <a:srgbClr val="FFFF00"/>
                </a:solidFill>
              </a:rPr>
              <a:t>Tipos de migrantes</a:t>
            </a:r>
            <a:r>
              <a:rPr lang="es-ES_tradnl" dirty="0">
                <a:solidFill>
                  <a:srgbClr val="FFFF00"/>
                </a:solidFill>
              </a:rPr>
              <a:t>:</a:t>
            </a:r>
            <a:endParaRPr lang="es-ES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dirty="0">
                <a:solidFill>
                  <a:srgbClr val="FFFF00"/>
                </a:solidFill>
              </a:rPr>
              <a:t>a- </a:t>
            </a:r>
            <a:r>
              <a:rPr lang="es-ES_tradnl" u="sng" dirty="0">
                <a:solidFill>
                  <a:srgbClr val="FFFF00"/>
                </a:solidFill>
              </a:rPr>
              <a:t>Inmigrantes:</a:t>
            </a:r>
            <a:r>
              <a:rPr lang="es-ES_tradnl" dirty="0">
                <a:solidFill>
                  <a:srgbClr val="FFFF00"/>
                </a:solidFill>
              </a:rPr>
              <a:t> personas que entran o llegan a un área en relación a la zona de destino, trasladando a ella su residencia habitual.</a:t>
            </a:r>
            <a:endParaRPr lang="es-ES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u="sng" dirty="0">
                <a:solidFill>
                  <a:srgbClr val="FFFF00"/>
                </a:solidFill>
              </a:rPr>
              <a:t>b-  E</a:t>
            </a:r>
            <a:r>
              <a:rPr lang="es-ES_tradnl" u="sng" dirty="0" smtClean="0">
                <a:solidFill>
                  <a:srgbClr val="FFFF00"/>
                </a:solidFill>
              </a:rPr>
              <a:t>migrantes</a:t>
            </a:r>
            <a:r>
              <a:rPr lang="es-ES_tradnl" u="sng" dirty="0">
                <a:solidFill>
                  <a:srgbClr val="FFFF00"/>
                </a:solidFill>
              </a:rPr>
              <a:t>:</a:t>
            </a:r>
            <a:r>
              <a:rPr lang="es-ES_tradnl" dirty="0">
                <a:solidFill>
                  <a:srgbClr val="FFFF00"/>
                </a:solidFill>
              </a:rPr>
              <a:t> personas que emigran. Salen de un área en relación a la zona de origen y trasladan su residencia habitual al área de destino.</a:t>
            </a:r>
            <a:endParaRPr lang="es-ES" dirty="0">
              <a:solidFill>
                <a:srgbClr val="FFFF00"/>
              </a:solidFill>
            </a:endParaRPr>
          </a:p>
          <a:p>
            <a:pPr algn="just"/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pPr algn="just">
              <a:buFontTx/>
              <a:buChar char="-"/>
            </a:pPr>
            <a:r>
              <a:rPr lang="es-ES_tradnl" b="1" dirty="0" smtClean="0">
                <a:solidFill>
                  <a:srgbClr val="FFFF00"/>
                </a:solidFill>
              </a:rPr>
              <a:t>Corriente </a:t>
            </a:r>
            <a:r>
              <a:rPr lang="es-ES_tradnl" b="1" dirty="0">
                <a:solidFill>
                  <a:srgbClr val="FFFF00"/>
                </a:solidFill>
              </a:rPr>
              <a:t>migratoria:</a:t>
            </a:r>
            <a:r>
              <a:rPr lang="es-ES_tradnl" dirty="0">
                <a:solidFill>
                  <a:srgbClr val="FFFF00"/>
                </a:solidFill>
              </a:rPr>
              <a:t> es un cuerpo de migrantes que parten de un área común de origen y llegan a un área común de </a:t>
            </a:r>
            <a:r>
              <a:rPr lang="es-ES_tradnl" dirty="0" smtClean="0">
                <a:solidFill>
                  <a:srgbClr val="FFFF00"/>
                </a:solidFill>
              </a:rPr>
              <a:t>destino.</a:t>
            </a:r>
          </a:p>
          <a:p>
            <a:pPr>
              <a:buFontTx/>
              <a:buChar char="-"/>
            </a:pPr>
            <a:endParaRPr lang="es-ES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b="1" dirty="0" smtClean="0">
                <a:solidFill>
                  <a:srgbClr val="FFFF00"/>
                </a:solidFill>
              </a:rPr>
              <a:t>  - </a:t>
            </a:r>
            <a:r>
              <a:rPr lang="es-ES_tradnl" b="1" dirty="0">
                <a:solidFill>
                  <a:srgbClr val="FFFF00"/>
                </a:solidFill>
              </a:rPr>
              <a:t>Migración neta /Saldo Migratorio):</a:t>
            </a:r>
            <a:r>
              <a:rPr lang="es-ES_tradnl" dirty="0">
                <a:solidFill>
                  <a:srgbClr val="FFFF00"/>
                </a:solidFill>
              </a:rPr>
              <a:t>    </a:t>
            </a:r>
            <a:endParaRPr lang="es-ES_tradnl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dirty="0">
                <a:solidFill>
                  <a:srgbClr val="FFFF00"/>
                </a:solidFill>
              </a:rPr>
              <a:t> </a:t>
            </a:r>
            <a:r>
              <a:rPr lang="es-ES_tradnl" dirty="0" smtClean="0">
                <a:solidFill>
                  <a:srgbClr val="FFFF00"/>
                </a:solidFill>
              </a:rPr>
              <a:t>                           </a:t>
            </a:r>
            <a:r>
              <a:rPr lang="es-ES_tradnl" dirty="0" err="1">
                <a:solidFill>
                  <a:srgbClr val="FFFF00"/>
                </a:solidFill>
              </a:rPr>
              <a:t>I</a:t>
            </a:r>
            <a:r>
              <a:rPr lang="es-ES_tradnl" baseline="30000" dirty="0" err="1">
                <a:solidFill>
                  <a:srgbClr val="FFFF00"/>
                </a:solidFill>
              </a:rPr>
              <a:t>o,t</a:t>
            </a:r>
            <a:r>
              <a:rPr lang="es-ES_tradnl" baseline="30000" dirty="0">
                <a:solidFill>
                  <a:srgbClr val="FFFF00"/>
                </a:solidFill>
              </a:rPr>
              <a:t> </a:t>
            </a:r>
            <a:r>
              <a:rPr lang="es-ES_tradnl" dirty="0">
                <a:solidFill>
                  <a:srgbClr val="FFFF00"/>
                </a:solidFill>
              </a:rPr>
              <a:t>+ </a:t>
            </a:r>
            <a:r>
              <a:rPr lang="es-ES_tradnl" dirty="0" err="1">
                <a:solidFill>
                  <a:srgbClr val="FFFF00"/>
                </a:solidFill>
              </a:rPr>
              <a:t>E</a:t>
            </a:r>
            <a:r>
              <a:rPr lang="es-ES_tradnl" baseline="30000" dirty="0" err="1">
                <a:solidFill>
                  <a:srgbClr val="FFFF00"/>
                </a:solidFill>
              </a:rPr>
              <a:t>o,t</a:t>
            </a:r>
            <a:r>
              <a:rPr lang="es-ES_tradnl" dirty="0">
                <a:solidFill>
                  <a:srgbClr val="FFFF00"/>
                </a:solidFill>
              </a:rPr>
              <a:t> = SM</a:t>
            </a:r>
            <a:endParaRPr lang="es-ES" dirty="0">
              <a:solidFill>
                <a:srgbClr val="FFFF00"/>
              </a:solidFill>
            </a:endParaRPr>
          </a:p>
          <a:p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1331</Words>
  <Application>Microsoft Office PowerPoint</Application>
  <PresentationFormat>Presentación en pantalla (4:3)</PresentationFormat>
  <Paragraphs>110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LUIS UGALDE</dc:creator>
  <cp:lastModifiedBy>LUIS UGALDE</cp:lastModifiedBy>
  <cp:revision>4</cp:revision>
  <dcterms:created xsi:type="dcterms:W3CDTF">2025-04-16T14:24:45Z</dcterms:created>
  <dcterms:modified xsi:type="dcterms:W3CDTF">2026-03-29T10:19:28Z</dcterms:modified>
</cp:coreProperties>
</file>