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500" r:id="rId2"/>
    <p:sldId id="523" r:id="rId3"/>
    <p:sldId id="527" r:id="rId4"/>
    <p:sldId id="528" r:id="rId5"/>
    <p:sldId id="529" r:id="rId6"/>
    <p:sldId id="530" r:id="rId7"/>
    <p:sldId id="531" r:id="rId8"/>
    <p:sldId id="532" r:id="rId9"/>
    <p:sldId id="533" r:id="rId10"/>
    <p:sldId id="534" r:id="rId11"/>
    <p:sldId id="535" r:id="rId12"/>
    <p:sldId id="536" r:id="rId13"/>
    <p:sldId id="537" r:id="rId14"/>
    <p:sldId id="538" r:id="rId15"/>
    <p:sldId id="539" r:id="rId16"/>
    <p:sldId id="541" r:id="rId17"/>
    <p:sldId id="542" r:id="rId18"/>
    <p:sldId id="543" r:id="rId19"/>
    <p:sldId id="544" r:id="rId20"/>
    <p:sldId id="545" r:id="rId21"/>
    <p:sldId id="546" r:id="rId22"/>
    <p:sldId id="547" r:id="rId23"/>
    <p:sldId id="548" r:id="rId24"/>
    <p:sldId id="549" r:id="rId25"/>
    <p:sldId id="550" r:id="rId26"/>
    <p:sldId id="551" r:id="rId27"/>
    <p:sldId id="552" r:id="rId28"/>
    <p:sldId id="556" r:id="rId29"/>
    <p:sldId id="557" r:id="rId30"/>
  </p:sldIdLst>
  <p:sldSz cx="9144000" cy="5715000" type="screen16x10"/>
  <p:notesSz cx="7053263" cy="93091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63" autoAdjust="0"/>
    <p:restoredTop sz="84740" autoAdjust="0"/>
  </p:normalViewPr>
  <p:slideViewPr>
    <p:cSldViewPr>
      <p:cViewPr>
        <p:scale>
          <a:sx n="60" d="100"/>
          <a:sy n="60" d="100"/>
        </p:scale>
        <p:origin x="-1674" y="-330"/>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3489" tIns="46744" rIns="93489" bIns="46744" rtlCol="0"/>
          <a:lstStyle>
            <a:lvl1pPr algn="l">
              <a:defRPr sz="1200"/>
            </a:lvl1pPr>
          </a:lstStyle>
          <a:p>
            <a:endParaRPr lang="es-ES"/>
          </a:p>
        </p:txBody>
      </p:sp>
      <p:sp>
        <p:nvSpPr>
          <p:cNvPr id="3" name="2 Marcador de fecha"/>
          <p:cNvSpPr>
            <a:spLocks noGrp="1"/>
          </p:cNvSpPr>
          <p:nvPr>
            <p:ph type="dt" sz="quarter" idx="1"/>
          </p:nvPr>
        </p:nvSpPr>
        <p:spPr>
          <a:xfrm>
            <a:off x="3995219" y="0"/>
            <a:ext cx="3056414" cy="465455"/>
          </a:xfrm>
          <a:prstGeom prst="rect">
            <a:avLst/>
          </a:prstGeom>
        </p:spPr>
        <p:txBody>
          <a:bodyPr vert="horz" lIns="93489" tIns="46744" rIns="93489" bIns="46744" rtlCol="0"/>
          <a:lstStyle>
            <a:lvl1pPr algn="r">
              <a:defRPr sz="1200"/>
            </a:lvl1pPr>
          </a:lstStyle>
          <a:p>
            <a:fld id="{1F5CBAA6-8891-498E-9745-6B5E5086B0F2}" type="datetimeFigureOut">
              <a:rPr lang="es-ES" smtClean="0"/>
              <a:pPr/>
              <a:t>15/03/2026</a:t>
            </a:fld>
            <a:endParaRPr lang="es-ES"/>
          </a:p>
        </p:txBody>
      </p:sp>
      <p:sp>
        <p:nvSpPr>
          <p:cNvPr id="4" name="3 Marcador de pie de página"/>
          <p:cNvSpPr>
            <a:spLocks noGrp="1"/>
          </p:cNvSpPr>
          <p:nvPr>
            <p:ph type="ftr" sz="quarter" idx="2"/>
          </p:nvPr>
        </p:nvSpPr>
        <p:spPr>
          <a:xfrm>
            <a:off x="0" y="8842029"/>
            <a:ext cx="3056414" cy="465455"/>
          </a:xfrm>
          <a:prstGeom prst="rect">
            <a:avLst/>
          </a:prstGeom>
        </p:spPr>
        <p:txBody>
          <a:bodyPr vert="horz" lIns="93489" tIns="46744" rIns="93489" bIns="46744"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995219" y="8842029"/>
            <a:ext cx="3056414" cy="465455"/>
          </a:xfrm>
          <a:prstGeom prst="rect">
            <a:avLst/>
          </a:prstGeom>
        </p:spPr>
        <p:txBody>
          <a:bodyPr vert="horz" lIns="93489" tIns="46744" rIns="93489" bIns="46744" rtlCol="0" anchor="b"/>
          <a:lstStyle>
            <a:lvl1pPr algn="r">
              <a:defRPr sz="1200"/>
            </a:lvl1pPr>
          </a:lstStyle>
          <a:p>
            <a:fld id="{8B4F0FA0-5904-43B9-97C4-EBCEB99550DC}" type="slidenum">
              <a:rPr lang="es-ES" smtClean="0"/>
              <a:pPr/>
              <a:t>‹N°›</a:t>
            </a:fld>
            <a:endParaRPr lang="es-ES"/>
          </a:p>
        </p:txBody>
      </p:sp>
    </p:spTree>
    <p:extLst>
      <p:ext uri="{BB962C8B-B14F-4D97-AF65-F5344CB8AC3E}">
        <p14:creationId xmlns:p14="http://schemas.microsoft.com/office/powerpoint/2010/main" xmlns="" val="819013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3489" tIns="46744" rIns="93489" bIns="46744" rtlCol="0"/>
          <a:lstStyle>
            <a:lvl1pPr algn="l">
              <a:defRPr sz="1200"/>
            </a:lvl1pPr>
          </a:lstStyle>
          <a:p>
            <a:endParaRPr lang="es-ES"/>
          </a:p>
        </p:txBody>
      </p:sp>
      <p:sp>
        <p:nvSpPr>
          <p:cNvPr id="3" name="2 Marcador de fecha"/>
          <p:cNvSpPr>
            <a:spLocks noGrp="1"/>
          </p:cNvSpPr>
          <p:nvPr>
            <p:ph type="dt" idx="1"/>
          </p:nvPr>
        </p:nvSpPr>
        <p:spPr>
          <a:xfrm>
            <a:off x="3995219" y="0"/>
            <a:ext cx="3056414" cy="465455"/>
          </a:xfrm>
          <a:prstGeom prst="rect">
            <a:avLst/>
          </a:prstGeom>
        </p:spPr>
        <p:txBody>
          <a:bodyPr vert="horz" lIns="93489" tIns="46744" rIns="93489" bIns="46744" rtlCol="0"/>
          <a:lstStyle>
            <a:lvl1pPr algn="r">
              <a:defRPr sz="1200"/>
            </a:lvl1pPr>
          </a:lstStyle>
          <a:p>
            <a:fld id="{C5E3C730-DF57-4EF5-904F-E173CA538749}" type="datetimeFigureOut">
              <a:rPr lang="es-ES" smtClean="0"/>
              <a:pPr/>
              <a:t>15/03/2026</a:t>
            </a:fld>
            <a:endParaRPr lang="es-ES"/>
          </a:p>
        </p:txBody>
      </p:sp>
      <p:sp>
        <p:nvSpPr>
          <p:cNvPr id="4" name="3 Marcador de imagen de diapositiva"/>
          <p:cNvSpPr>
            <a:spLocks noGrp="1" noRot="1" noChangeAspect="1"/>
          </p:cNvSpPr>
          <p:nvPr>
            <p:ph type="sldImg" idx="2"/>
          </p:nvPr>
        </p:nvSpPr>
        <p:spPr>
          <a:xfrm>
            <a:off x="731838" y="696913"/>
            <a:ext cx="5589587" cy="3492500"/>
          </a:xfrm>
          <a:prstGeom prst="rect">
            <a:avLst/>
          </a:prstGeom>
          <a:noFill/>
          <a:ln w="12700">
            <a:solidFill>
              <a:prstClr val="black"/>
            </a:solidFill>
          </a:ln>
        </p:spPr>
        <p:txBody>
          <a:bodyPr vert="horz" lIns="93489" tIns="46744" rIns="93489" bIns="46744" rtlCol="0" anchor="ctr"/>
          <a:lstStyle/>
          <a:p>
            <a:endParaRPr lang="es-ES"/>
          </a:p>
        </p:txBody>
      </p:sp>
      <p:sp>
        <p:nvSpPr>
          <p:cNvPr id="5" name="4 Marcador de notas"/>
          <p:cNvSpPr>
            <a:spLocks noGrp="1"/>
          </p:cNvSpPr>
          <p:nvPr>
            <p:ph type="body" sz="quarter" idx="3"/>
          </p:nvPr>
        </p:nvSpPr>
        <p:spPr>
          <a:xfrm>
            <a:off x="705327" y="4421823"/>
            <a:ext cx="5642610" cy="4189095"/>
          </a:xfrm>
          <a:prstGeom prst="rect">
            <a:avLst/>
          </a:prstGeom>
        </p:spPr>
        <p:txBody>
          <a:bodyPr vert="horz" lIns="93489" tIns="46744" rIns="93489" bIns="46744"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42029"/>
            <a:ext cx="3056414" cy="465455"/>
          </a:xfrm>
          <a:prstGeom prst="rect">
            <a:avLst/>
          </a:prstGeom>
        </p:spPr>
        <p:txBody>
          <a:bodyPr vert="horz" lIns="93489" tIns="46744" rIns="93489" bIns="46744"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5219" y="8842029"/>
            <a:ext cx="3056414" cy="465455"/>
          </a:xfrm>
          <a:prstGeom prst="rect">
            <a:avLst/>
          </a:prstGeom>
        </p:spPr>
        <p:txBody>
          <a:bodyPr vert="horz" lIns="93489" tIns="46744" rIns="93489" bIns="46744" rtlCol="0" anchor="b"/>
          <a:lstStyle>
            <a:lvl1pPr algn="r">
              <a:defRPr sz="1200"/>
            </a:lvl1pPr>
          </a:lstStyle>
          <a:p>
            <a:fld id="{11D1C52C-6F78-4E8C-AB48-87C92EEA99A0}" type="slidenum">
              <a:rPr lang="es-ES" smtClean="0"/>
              <a:pPr/>
              <a:t>‹N°›</a:t>
            </a:fld>
            <a:endParaRPr lang="es-ES"/>
          </a:p>
        </p:txBody>
      </p:sp>
    </p:spTree>
    <p:extLst>
      <p:ext uri="{BB962C8B-B14F-4D97-AF65-F5344CB8AC3E}">
        <p14:creationId xmlns:p14="http://schemas.microsoft.com/office/powerpoint/2010/main" xmlns="" val="2169919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68A27A6A-2267-4FE4-8E38-1FDA16561142}" type="slidenum">
              <a:rPr lang="es-ES_tradnl" smtClean="0"/>
              <a:pPr/>
              <a:t>1</a:t>
            </a:fld>
            <a:endParaRPr lang="es-ES_tradnl" dirty="0"/>
          </a:p>
        </p:txBody>
      </p:sp>
    </p:spTree>
    <p:extLst>
      <p:ext uri="{BB962C8B-B14F-4D97-AF65-F5344CB8AC3E}">
        <p14:creationId xmlns="" xmlns:p14="http://schemas.microsoft.com/office/powerpoint/2010/main" val="1030980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33425" y="698500"/>
            <a:ext cx="5586413" cy="3490913"/>
          </a:xfrm>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58501A4D-482D-457D-AAFA-622718C72156}" type="slidenum">
              <a:rPr lang="es-ES_tradnl" altLang="es-ES" smtClean="0"/>
              <a:pPr>
                <a:defRPr/>
              </a:pPr>
              <a:t>2</a:t>
            </a:fld>
            <a:endParaRPr lang="es-ES_tradnl" altLang="es-ES" dirty="0"/>
          </a:p>
        </p:txBody>
      </p:sp>
    </p:spTree>
    <p:extLst>
      <p:ext uri="{BB962C8B-B14F-4D97-AF65-F5344CB8AC3E}">
        <p14:creationId xmlns="" xmlns:p14="http://schemas.microsoft.com/office/powerpoint/2010/main" val="4119813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Marcador de imagen de diapositiva 1"/>
          <p:cNvSpPr>
            <a:spLocks noGrp="1" noRot="1" noChangeAspect="1" noTextEdit="1"/>
          </p:cNvSpPr>
          <p:nvPr>
            <p:ph type="sldImg"/>
          </p:nvPr>
        </p:nvSpPr>
        <p:spPr bwMode="auto">
          <a:noFill/>
          <a:ln>
            <a:solidFill>
              <a:srgbClr val="000000"/>
            </a:solidFill>
            <a:miter lim="800000"/>
            <a:headEnd/>
            <a:tailEnd/>
          </a:ln>
        </p:spPr>
      </p:sp>
      <p:sp>
        <p:nvSpPr>
          <p:cNvPr id="17411" name="Marcador de notas 2"/>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17412" name="Marcador de número de diapositiva 3"/>
          <p:cNvSpPr>
            <a:spLocks noGrp="1"/>
          </p:cNvSpPr>
          <p:nvPr>
            <p:ph type="sldNum" sz="quarter" idx="5"/>
          </p:nvPr>
        </p:nvSpPr>
        <p:spPr bwMode="auto">
          <a:noFill/>
          <a:ln>
            <a:miter lim="800000"/>
            <a:headEnd/>
            <a:tailEnd/>
          </a:ln>
        </p:spPr>
        <p:txBody>
          <a:bodyPr/>
          <a:lstStyle/>
          <a:p>
            <a:fld id="{BD4EB0ED-C7B8-4365-B41F-B0A44D4A21CC}" type="slidenum">
              <a:rPr lang="es-MX" smtClean="0"/>
              <a:pPr/>
              <a:t>4</a:t>
            </a:fld>
            <a:endParaRPr lang="es-MX"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68A27A6A-2267-4FE4-8E38-1FDA16561142}" type="slidenum">
              <a:rPr lang="es-ES_tradnl" smtClean="0"/>
              <a:pPr/>
              <a:t>29</a:t>
            </a:fld>
            <a:endParaRPr lang="es-ES_tradnl" dirty="0"/>
          </a:p>
        </p:txBody>
      </p:sp>
    </p:spTree>
    <p:extLst>
      <p:ext uri="{BB962C8B-B14F-4D97-AF65-F5344CB8AC3E}">
        <p14:creationId xmlns="" xmlns:p14="http://schemas.microsoft.com/office/powerpoint/2010/main" val="1030980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75355"/>
            <a:ext cx="7772400" cy="1225021"/>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3262564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3779992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90500"/>
            <a:ext cx="2057400" cy="40640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190500"/>
            <a:ext cx="6019800" cy="4064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2731504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246097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672417"/>
            <a:ext cx="7772400" cy="1135063"/>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2402466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1033129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865"/>
            <a:ext cx="8229600" cy="9525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876873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1415848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149206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27542"/>
            <a:ext cx="3008313" cy="968375"/>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122615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000500"/>
            <a:ext cx="5486400" cy="472282"/>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3 Marcador de texto"/>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910BB90-7C7B-41C9-B8E1-0C85AD3DC949}" type="datetimeFigureOut">
              <a:rPr lang="es-ES" smtClean="0"/>
              <a:pPr/>
              <a:t>15/03/2026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1117684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A910BB90-7C7B-41C9-B8E1-0C85AD3DC949}" type="datetimeFigureOut">
              <a:rPr lang="es-ES" smtClean="0"/>
              <a:pPr/>
              <a:t>15/03/2026</a:t>
            </a:fld>
            <a:endParaRPr lang="es-ES"/>
          </a:p>
        </p:txBody>
      </p:sp>
      <p:sp>
        <p:nvSpPr>
          <p:cNvPr id="5" name="4 Marcador de pie de página"/>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E586DD75-6C83-4903-A158-8459323CCFB0}" type="slidenum">
              <a:rPr lang="es-ES" smtClean="0"/>
              <a:pPr/>
              <a:t>‹N°›</a:t>
            </a:fld>
            <a:endParaRPr lang="es-ES"/>
          </a:p>
        </p:txBody>
      </p:sp>
    </p:spTree>
    <p:extLst>
      <p:ext uri="{BB962C8B-B14F-4D97-AF65-F5344CB8AC3E}">
        <p14:creationId xmlns:p14="http://schemas.microsoft.com/office/powerpoint/2010/main" xmlns="" val="3780593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6"/>
          <p:cNvSpPr txBox="1"/>
          <p:nvPr/>
        </p:nvSpPr>
        <p:spPr>
          <a:xfrm>
            <a:off x="428596" y="1428740"/>
            <a:ext cx="8215370" cy="749129"/>
          </a:xfrm>
          <a:prstGeom prst="rect">
            <a:avLst/>
          </a:prstGeom>
          <a:solidFill>
            <a:srgbClr val="002060"/>
          </a:solidFill>
          <a:ln>
            <a:solidFill>
              <a:srgbClr val="002060"/>
            </a:solidFill>
          </a:ln>
        </p:spPr>
        <p:style>
          <a:lnRef idx="1">
            <a:schemeClr val="accent2"/>
          </a:lnRef>
          <a:fillRef idx="3">
            <a:schemeClr val="accent2"/>
          </a:fillRef>
          <a:effectRef idx="2">
            <a:schemeClr val="accent2"/>
          </a:effectRef>
          <a:fontRef idx="minor">
            <a:schemeClr val="lt1"/>
          </a:fontRef>
        </p:style>
        <p:txBody>
          <a:bodyPr wrap="square" lIns="71323" tIns="35662" rIns="71323" bIns="35662" rtlCol="0">
            <a:spAutoFit/>
          </a:bodyPr>
          <a:lstStyle>
            <a:defPPr>
              <a:defRPr lang="es-ES_tradnl"/>
            </a:defPPr>
            <a:lvl1pPr algn="ctr">
              <a:lnSpc>
                <a:spcPct val="150000"/>
              </a:lnSpc>
              <a:defRPr sz="2400" b="1">
                <a:solidFill>
                  <a:srgbClr val="00003A"/>
                </a:solidFill>
              </a:defRPr>
            </a:lvl1pPr>
          </a:lstStyle>
          <a:p>
            <a:pPr>
              <a:lnSpc>
                <a:spcPct val="100000"/>
              </a:lnSpc>
            </a:pPr>
            <a:r>
              <a:rPr lang="es-ES"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Curso: Problemas Sociales de la Ciencia y la Tecnología	 </a:t>
            </a:r>
            <a:endParaRPr lang="es-ES_tradnl" sz="22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2" name="Imagen 11">
            <a:extLst>
              <a:ext uri="{FF2B5EF4-FFF2-40B4-BE49-F238E27FC236}">
                <a16:creationId xmlns="" xmlns:a16="http://schemas.microsoft.com/office/drawing/2014/main" id="{92C5504E-BBD3-496F-970E-53755762FC57}"/>
              </a:ext>
            </a:extLst>
          </p:cNvPr>
          <p:cNvPicPr>
            <a:picLocks noChangeAspect="1"/>
          </p:cNvPicPr>
          <p:nvPr/>
        </p:nvPicPr>
        <p:blipFill>
          <a:blip r:embed="rId3">
            <a:extLst>
              <a:ext uri="{28A0092B-C50C-407E-A947-70E740481C1C}">
                <a14:useLocalDpi xmlns="" xmlns:a14="http://schemas.microsoft.com/office/drawing/2010/main" val="0"/>
              </a:ext>
            </a:extLst>
          </a:blip>
          <a:srcRect/>
          <a:stretch>
            <a:fillRect/>
          </a:stretch>
        </p:blipFill>
        <p:spPr bwMode="auto">
          <a:xfrm>
            <a:off x="7837884" y="0"/>
            <a:ext cx="1306116" cy="723636"/>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 name="3 Imagen" descr="C:\Users\TRABAJ~1\AppData\Local\Temp\Rar$DIa5072.27858\log con nombre debajo con colores.png"/>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430" y="76201"/>
            <a:ext cx="834390" cy="990600"/>
          </a:xfrm>
          <a:prstGeom prst="rect">
            <a:avLst/>
          </a:prstGeom>
          <a:noFill/>
          <a:ln>
            <a:noFill/>
          </a:ln>
        </p:spPr>
      </p:pic>
      <p:sp>
        <p:nvSpPr>
          <p:cNvPr id="6" name="Rectangle 5"/>
          <p:cNvSpPr/>
          <p:nvPr/>
        </p:nvSpPr>
        <p:spPr>
          <a:xfrm>
            <a:off x="1714480" y="285732"/>
            <a:ext cx="5929354" cy="784830"/>
          </a:xfrm>
          <a:prstGeom prst="rect">
            <a:avLst/>
          </a:prstGeom>
        </p:spPr>
        <p:txBody>
          <a:bodyPr wrap="square">
            <a:spAutoFit/>
          </a:bodyPr>
          <a:lstStyle/>
          <a:p>
            <a:pPr algn="ctr"/>
            <a:r>
              <a:rPr lang="es-MX" b="1" dirty="0" smtClean="0">
                <a:solidFill>
                  <a:srgbClr val="000000"/>
                </a:solidFill>
              </a:rPr>
              <a:t>UNIVERSIDAD DE ARTEMISA</a:t>
            </a:r>
          </a:p>
          <a:p>
            <a:pPr algn="ctr">
              <a:lnSpc>
                <a:spcPct val="150000"/>
              </a:lnSpc>
            </a:pPr>
            <a:r>
              <a:rPr lang="es-MX" b="1" dirty="0" smtClean="0">
                <a:solidFill>
                  <a:srgbClr val="000000"/>
                </a:solidFill>
              </a:rPr>
              <a:t>DIRECCION DE HISTORIA Y MARXISMO-LENINISMO </a:t>
            </a:r>
            <a:endParaRPr lang="es-MX" b="1" dirty="0">
              <a:solidFill>
                <a:srgbClr val="000000"/>
              </a:solidFill>
            </a:endParaRPr>
          </a:p>
        </p:txBody>
      </p:sp>
      <p:sp>
        <p:nvSpPr>
          <p:cNvPr id="7" name="ZoneTexte 6"/>
          <p:cNvSpPr txBox="1"/>
          <p:nvPr/>
        </p:nvSpPr>
        <p:spPr>
          <a:xfrm>
            <a:off x="285720" y="3000376"/>
            <a:ext cx="8358246" cy="853952"/>
          </a:xfrm>
          <a:prstGeom prst="rect">
            <a:avLst/>
          </a:prstGeom>
          <a:noFill/>
        </p:spPr>
        <p:txBody>
          <a:bodyPr wrap="square" rtlCol="0">
            <a:spAutoFit/>
          </a:bodyPr>
          <a:lstStyle/>
          <a:p>
            <a:pPr algn="ctr">
              <a:lnSpc>
                <a:spcPct val="107000"/>
              </a:lnSpc>
              <a:spcAft>
                <a:spcPts val="800"/>
              </a:spcAft>
            </a:pPr>
            <a:r>
              <a:rPr lang="es-MX" sz="2400" b="1" dirty="0" smtClean="0">
                <a:solidFill>
                  <a:srgbClr val="000000"/>
                </a:solidFill>
                <a:latin typeface="Arial" pitchFamily="34" charset="0"/>
                <a:cs typeface="Arial" pitchFamily="34" charset="0"/>
              </a:rPr>
              <a:t>Tema 2: Problemas del Mundo Contemporáneo: perspectiva desde América Latina y el Caribe</a:t>
            </a:r>
            <a:endParaRPr lang="es-MX" sz="2400" b="1" dirty="0">
              <a:solidFill>
                <a:srgbClr val="000000"/>
              </a:solidFill>
              <a:latin typeface="Arial" pitchFamily="34" charset="0"/>
              <a:ea typeface="Calibri" pitchFamily="34" charset="0"/>
              <a:cs typeface="Arial" pitchFamily="34" charset="0"/>
            </a:endParaRPr>
          </a:p>
        </p:txBody>
      </p:sp>
      <p:sp>
        <p:nvSpPr>
          <p:cNvPr id="8" name="ZoneTexte 7"/>
          <p:cNvSpPr txBox="1"/>
          <p:nvPr/>
        </p:nvSpPr>
        <p:spPr>
          <a:xfrm>
            <a:off x="571472" y="4857764"/>
            <a:ext cx="3497176" cy="400110"/>
          </a:xfrm>
          <a:prstGeom prst="rect">
            <a:avLst/>
          </a:prstGeom>
          <a:noFill/>
        </p:spPr>
        <p:txBody>
          <a:bodyPr wrap="none" rtlCol="0">
            <a:spAutoFit/>
          </a:bodyPr>
          <a:lstStyle/>
          <a:p>
            <a:r>
              <a:rPr lang="es-ES" sz="2000" b="1" dirty="0" smtClean="0">
                <a:latin typeface="Arial" pitchFamily="34" charset="0"/>
                <a:cs typeface="Arial" pitchFamily="34" charset="0"/>
              </a:rPr>
              <a:t>Dr. C. </a:t>
            </a:r>
            <a:r>
              <a:rPr lang="es-ES" sz="2000" b="1" dirty="0" err="1" smtClean="0">
                <a:latin typeface="Arial" pitchFamily="34" charset="0"/>
                <a:cs typeface="Arial" pitchFamily="34" charset="0"/>
              </a:rPr>
              <a:t>Yusdiel</a:t>
            </a:r>
            <a:r>
              <a:rPr lang="es-ES" sz="2000" b="1" dirty="0" smtClean="0">
                <a:latin typeface="Arial" pitchFamily="34" charset="0"/>
                <a:cs typeface="Arial" pitchFamily="34" charset="0"/>
              </a:rPr>
              <a:t> León Castillo</a:t>
            </a:r>
            <a:endParaRPr lang="es-ES" sz="2000" b="1" dirty="0">
              <a:latin typeface="Arial" pitchFamily="34" charset="0"/>
              <a:cs typeface="Arial" pitchFamily="34" charset="0"/>
            </a:endParaRPr>
          </a:p>
        </p:txBody>
      </p:sp>
    </p:spTree>
    <p:extLst>
      <p:ext uri="{BB962C8B-B14F-4D97-AF65-F5344CB8AC3E}">
        <p14:creationId xmlns="" xmlns:p14="http://schemas.microsoft.com/office/powerpoint/2010/main" val="1311790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p:cNvSpPr>
            <a:spLocks noGrp="1"/>
          </p:cNvSpPr>
          <p:nvPr>
            <p:ph type="title"/>
          </p:nvPr>
        </p:nvSpPr>
        <p:spPr>
          <a:xfrm>
            <a:off x="179389" y="145521"/>
            <a:ext cx="8766175" cy="801688"/>
          </a:xfrm>
        </p:spPr>
        <p:txBody>
          <a:bodyPr/>
          <a:lstStyle/>
          <a:p>
            <a:r>
              <a:rPr lang="es-ES" sz="3000" b="1" smtClean="0"/>
              <a:t>¿Es importante innovar desde el Sur?</a:t>
            </a:r>
            <a:endParaRPr lang="es-MX" sz="3000" b="1" smtClean="0"/>
          </a:p>
        </p:txBody>
      </p:sp>
      <p:sp>
        <p:nvSpPr>
          <p:cNvPr id="3" name="Marcador de contenido 2">
            <a:extLst>
              <a:ext uri="{FF2B5EF4-FFF2-40B4-BE49-F238E27FC236}"/>
            </a:extLst>
          </p:cNvPr>
          <p:cNvSpPr>
            <a:spLocks noGrp="1"/>
          </p:cNvSpPr>
          <p:nvPr>
            <p:ph idx="1"/>
          </p:nvPr>
        </p:nvSpPr>
        <p:spPr>
          <a:xfrm>
            <a:off x="179389" y="1057011"/>
            <a:ext cx="8766175" cy="4081198"/>
          </a:xfrm>
        </p:spPr>
        <p:txBody>
          <a:bodyPr>
            <a:normAutofit fontScale="25000" lnSpcReduction="20000"/>
          </a:bodyPr>
          <a:lstStyle/>
          <a:p>
            <a:pPr algn="just">
              <a:lnSpc>
                <a:spcPct val="150000"/>
              </a:lnSpc>
              <a:defRPr/>
            </a:pPr>
            <a:r>
              <a:rPr lang="es-ES" sz="9600" dirty="0"/>
              <a:t>Impulsar “estilos de resolución de problemas” adecuados  a la solución de problemas </a:t>
            </a:r>
            <a:r>
              <a:rPr lang="es-ES" sz="9600" dirty="0" smtClean="0"/>
              <a:t>propios.  </a:t>
            </a:r>
          </a:p>
          <a:p>
            <a:pPr algn="just">
              <a:lnSpc>
                <a:spcPct val="150000"/>
              </a:lnSpc>
              <a:defRPr/>
            </a:pPr>
            <a:r>
              <a:rPr lang="es-ES" sz="9600" dirty="0" smtClean="0"/>
              <a:t>Pensar </a:t>
            </a:r>
            <a:r>
              <a:rPr lang="es-ES" sz="9600" dirty="0"/>
              <a:t>con cabeza propia vs colonización cultural.</a:t>
            </a:r>
          </a:p>
          <a:p>
            <a:pPr algn="just">
              <a:lnSpc>
                <a:spcPct val="150000"/>
              </a:lnSpc>
              <a:defRPr/>
            </a:pPr>
            <a:r>
              <a:rPr lang="es-ES" sz="9600" dirty="0"/>
              <a:t>Buscar alternativas tecnológicas en condiciones de escasez: ¿qué problemas se abordan y cómo se abordan?</a:t>
            </a:r>
          </a:p>
          <a:p>
            <a:pPr algn="just">
              <a:lnSpc>
                <a:spcPct val="150000"/>
              </a:lnSpc>
              <a:defRPr/>
            </a:pPr>
            <a:r>
              <a:rPr lang="es-ES" sz="9600" dirty="0"/>
              <a:t>Innovar para </a:t>
            </a:r>
            <a:r>
              <a:rPr lang="es-ES" sz="9600" dirty="0" smtClean="0"/>
              <a:t>todos.</a:t>
            </a:r>
            <a:endParaRPr lang="es-ES" sz="9600" dirty="0"/>
          </a:p>
          <a:p>
            <a:pPr algn="just">
              <a:lnSpc>
                <a:spcPct val="150000"/>
              </a:lnSpc>
              <a:defRPr/>
            </a:pPr>
            <a:r>
              <a:rPr lang="es-ES" sz="9600" dirty="0"/>
              <a:t>Tecnologías inspiradas por valores </a:t>
            </a:r>
            <a:r>
              <a:rPr lang="es-ES" sz="9600" dirty="0" smtClean="0"/>
              <a:t>diferentes a </a:t>
            </a:r>
            <a:r>
              <a:rPr lang="es-ES" sz="9600" dirty="0"/>
              <a:t>los </a:t>
            </a:r>
            <a:r>
              <a:rPr lang="es-ES" sz="9600" dirty="0" smtClean="0"/>
              <a:t>hegemónicos </a:t>
            </a:r>
          </a:p>
          <a:p>
            <a:pPr marL="0" indent="0" algn="r">
              <a:lnSpc>
                <a:spcPct val="150000"/>
              </a:lnSpc>
              <a:buFontTx/>
              <a:buNone/>
              <a:defRPr/>
            </a:pPr>
            <a:r>
              <a:rPr lang="es-ES" sz="8000" b="1" i="1" dirty="0" smtClean="0"/>
              <a:t>Sutz (2021)</a:t>
            </a:r>
          </a:p>
          <a:p>
            <a:pPr algn="r">
              <a:lnSpc>
                <a:spcPct val="150000"/>
              </a:lnSpc>
              <a:defRPr/>
            </a:pPr>
            <a:endParaRPr lang="es-ES" sz="8000" b="1" dirty="0"/>
          </a:p>
          <a:p>
            <a:pPr marL="0" indent="0" algn="r">
              <a:lnSpc>
                <a:spcPct val="150000"/>
              </a:lnSpc>
              <a:buFontTx/>
              <a:buNone/>
              <a:defRPr/>
            </a:pPr>
            <a:r>
              <a:rPr lang="es-ES" sz="8000" b="1" dirty="0"/>
              <a:t>                                                                                   </a:t>
            </a:r>
            <a:r>
              <a:rPr lang="es-ES" sz="8000" b="1" dirty="0" smtClean="0"/>
              <a:t>                      </a:t>
            </a:r>
          </a:p>
          <a:p>
            <a:pPr marL="0" indent="0" algn="r">
              <a:lnSpc>
                <a:spcPct val="150000"/>
              </a:lnSpc>
              <a:buFontTx/>
              <a:buNone/>
              <a:defRPr/>
            </a:pPr>
            <a:r>
              <a:rPr lang="es-ES" sz="8000" i="1" dirty="0"/>
              <a:t> </a:t>
            </a:r>
            <a:r>
              <a:rPr lang="es-ES" sz="8000" i="1" dirty="0" smtClean="0"/>
              <a:t>  </a:t>
            </a:r>
            <a:endParaRPr lang="x-non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ítulo 1"/>
          <p:cNvSpPr>
            <a:spLocks noGrp="1"/>
          </p:cNvSpPr>
          <p:nvPr>
            <p:ph type="title"/>
          </p:nvPr>
        </p:nvSpPr>
        <p:spPr>
          <a:xfrm>
            <a:off x="1" y="-9261"/>
            <a:ext cx="9147175" cy="711730"/>
          </a:xfrm>
        </p:spPr>
        <p:txBody>
          <a:bodyPr/>
          <a:lstStyle/>
          <a:p>
            <a:r>
              <a:rPr lang="es-ES" sz="3200" b="1" smtClean="0">
                <a:solidFill>
                  <a:srgbClr val="000000"/>
                </a:solidFill>
              </a:rPr>
              <a:t>Cuba : </a:t>
            </a:r>
            <a:r>
              <a:rPr lang="es-ES" sz="3200" b="1" smtClean="0">
                <a:solidFill>
                  <a:schemeClr val="tx1"/>
                </a:solidFill>
              </a:rPr>
              <a:t>Ciencia, política, economía</a:t>
            </a:r>
            <a:endParaRPr lang="es-MX" sz="3200" b="1" smtClean="0"/>
          </a:p>
        </p:txBody>
      </p:sp>
      <p:graphicFrame>
        <p:nvGraphicFramePr>
          <p:cNvPr id="4" name="Marcador de contenido 3">
            <a:extLst>
              <a:ext uri="{FF2B5EF4-FFF2-40B4-BE49-F238E27FC236}"/>
            </a:extLst>
          </p:cNvPr>
          <p:cNvGraphicFramePr>
            <a:graphicFrameLocks noGrp="1"/>
          </p:cNvGraphicFramePr>
          <p:nvPr>
            <p:ph idx="1"/>
          </p:nvPr>
        </p:nvGraphicFramePr>
        <p:xfrm>
          <a:off x="179388" y="937949"/>
          <a:ext cx="8769350" cy="4255823"/>
        </p:xfrm>
        <a:graphic>
          <a:graphicData uri="http://schemas.openxmlformats.org/drawingml/2006/table">
            <a:tbl>
              <a:tblPr firstRow="1" firstCol="1" bandRow="1">
                <a:tableStyleId>{5C22544A-7EE6-4342-B048-85BDC9FD1C3A}</a:tableStyleId>
              </a:tblPr>
              <a:tblGrid>
                <a:gridCol w="1008204">
                  <a:extLst>
                    <a:ext uri="{9D8B030D-6E8A-4147-A177-3AD203B41FA5}"/>
                  </a:extLst>
                </a:gridCol>
                <a:gridCol w="3532642">
                  <a:extLst>
                    <a:ext uri="{9D8B030D-6E8A-4147-A177-3AD203B41FA5}"/>
                  </a:extLst>
                </a:gridCol>
                <a:gridCol w="2148913">
                  <a:extLst>
                    <a:ext uri="{9D8B030D-6E8A-4147-A177-3AD203B41FA5}"/>
                  </a:extLst>
                </a:gridCol>
                <a:gridCol w="2079591">
                  <a:extLst>
                    <a:ext uri="{9D8B030D-6E8A-4147-A177-3AD203B41FA5}"/>
                  </a:extLst>
                </a:gridCol>
              </a:tblGrid>
              <a:tr h="2880201">
                <a:tc>
                  <a:txBody>
                    <a:bodyPr/>
                    <a:lstStyle/>
                    <a:p>
                      <a:pPr algn="ctr">
                        <a:lnSpc>
                          <a:spcPct val="115000"/>
                        </a:lnSpc>
                        <a:spcAft>
                          <a:spcPts val="1000"/>
                        </a:spcAft>
                      </a:pPr>
                      <a:r>
                        <a:rPr lang="es-MX" sz="1200" dirty="0">
                          <a:solidFill>
                            <a:schemeClr val="tx1"/>
                          </a:solidFill>
                          <a:effectLst/>
                          <a:latin typeface="+mn-lt"/>
                        </a:rPr>
                        <a:t>S. XVIII-XIX</a:t>
                      </a:r>
                      <a:endParaRPr lang="x-none" sz="12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dirty="0">
                          <a:solidFill>
                            <a:schemeClr val="tx1"/>
                          </a:solidFill>
                          <a:effectLst/>
                          <a:latin typeface="+mn-lt"/>
                        </a:rPr>
                        <a:t>Colegio Seminario de San Carlos y San Ambrosio </a:t>
                      </a:r>
                      <a:r>
                        <a:rPr lang="es-MX" sz="1300" dirty="0" smtClean="0">
                          <a:solidFill>
                            <a:schemeClr val="tx1"/>
                          </a:solidFill>
                          <a:effectLst/>
                          <a:latin typeface="+mn-lt"/>
                        </a:rPr>
                        <a:t>(1689)</a:t>
                      </a:r>
                      <a:endParaRPr lang="es-MX" sz="1300" dirty="0">
                        <a:solidFill>
                          <a:schemeClr val="tx1"/>
                        </a:solidFill>
                        <a:effectLst/>
                        <a:latin typeface="+mn-lt"/>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s-MX" sz="1300" dirty="0" smtClean="0">
                          <a:solidFill>
                            <a:schemeClr val="tx1"/>
                          </a:solidFill>
                          <a:effectLst/>
                          <a:latin typeface="+mn-lt"/>
                        </a:rPr>
                        <a:t>Sociedad Económica Amigos</a:t>
                      </a:r>
                      <a:r>
                        <a:rPr lang="es-MX" sz="1300" baseline="0" dirty="0" smtClean="0">
                          <a:solidFill>
                            <a:schemeClr val="tx1"/>
                          </a:solidFill>
                          <a:effectLst/>
                          <a:latin typeface="+mn-lt"/>
                        </a:rPr>
                        <a:t> del </a:t>
                      </a:r>
                      <a:r>
                        <a:rPr lang="es-MX" sz="1300" dirty="0" smtClean="0">
                          <a:solidFill>
                            <a:schemeClr val="tx1"/>
                          </a:solidFill>
                          <a:effectLst/>
                          <a:latin typeface="+mn-lt"/>
                        </a:rPr>
                        <a:t>País (9.01.1793)</a:t>
                      </a: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C Médicas, Físicas y Naturales de La Habana 19.05.1861</a:t>
                      </a:r>
                      <a:endParaRPr lang="x-none"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Universidad de La Habana 1728. Facultad de Ciencias 1863</a:t>
                      </a:r>
                    </a:p>
                    <a:p>
                      <a:pPr algn="l">
                        <a:lnSpc>
                          <a:spcPct val="115000"/>
                        </a:lnSpc>
                        <a:spcAft>
                          <a:spcPts val="1000"/>
                        </a:spcAft>
                      </a:pPr>
                      <a:r>
                        <a:rPr lang="es-MX" sz="1300" dirty="0">
                          <a:solidFill>
                            <a:schemeClr val="tx1"/>
                          </a:solidFill>
                          <a:effectLst/>
                          <a:latin typeface="+mn-lt"/>
                          <a:ea typeface="Times New Roman" panose="02020603050405020304" pitchFamily="18" charset="0"/>
                          <a:cs typeface="Times New Roman" panose="02020603050405020304" pitchFamily="18" charset="0"/>
                        </a:rPr>
                        <a:t>Estación Central Agronómica en Santiago de las Vegas (1904)</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tc>
                  <a:txBody>
                    <a:bodyPr/>
                    <a:lstStyle/>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Colonia/Guerras de independencia</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tc>
                  <a:txBody>
                    <a:bodyPr/>
                    <a:lstStyle/>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Esclavitud, Azúcar, Comercio</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extLst>
                  <a:ext uri="{0D108BD9-81ED-4DB2-BD59-A6C34878D82A}"/>
                </a:extLst>
              </a:tr>
              <a:tr h="1375622">
                <a:tc>
                  <a:txBody>
                    <a:bodyPr/>
                    <a:lstStyle/>
                    <a:p>
                      <a:pPr algn="ctr">
                        <a:lnSpc>
                          <a:spcPct val="115000"/>
                        </a:lnSpc>
                        <a:spcAft>
                          <a:spcPts val="1000"/>
                        </a:spcAft>
                      </a:pPr>
                      <a:r>
                        <a:rPr lang="es-MX" sz="1200" dirty="0">
                          <a:solidFill>
                            <a:schemeClr val="tx1"/>
                          </a:solidFill>
                          <a:effectLst/>
                          <a:latin typeface="+mn-lt"/>
                        </a:rPr>
                        <a:t>S. Mitad  XX</a:t>
                      </a:r>
                      <a:endParaRPr lang="x-none" sz="12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Plan Varona.  UH, UO, UCLV. Pocas instituciones de investigación</a:t>
                      </a:r>
                      <a:endParaRPr lang="x-none" sz="1300" b="1" dirty="0">
                        <a:solidFill>
                          <a:schemeClr val="tx1"/>
                        </a:solidFill>
                        <a:effectLst/>
                        <a:latin typeface="+mn-lt"/>
                      </a:endParaRPr>
                    </a:p>
                    <a:p>
                      <a:pPr algn="l">
                        <a:lnSpc>
                          <a:spcPct val="115000"/>
                        </a:lnSpc>
                        <a:spcAft>
                          <a:spcPts val="1000"/>
                        </a:spcAft>
                      </a:pPr>
                      <a:r>
                        <a:rPr lang="es-MX" sz="1300" b="1" dirty="0">
                          <a:solidFill>
                            <a:schemeClr val="tx1"/>
                          </a:solidFill>
                          <a:effectLst/>
                          <a:latin typeface="+mn-lt"/>
                        </a:rPr>
                        <a:t>Desarrollos en medicina, arquitectura y otros.</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República. Subordinación a EUA</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Monoproductor, Dependencia tecnológica, modernización</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ítulo 1"/>
          <p:cNvSpPr>
            <a:spLocks noGrp="1"/>
          </p:cNvSpPr>
          <p:nvPr>
            <p:ph type="title"/>
          </p:nvPr>
        </p:nvSpPr>
        <p:spPr>
          <a:xfrm>
            <a:off x="0" y="157428"/>
            <a:ext cx="9036050" cy="724958"/>
          </a:xfrm>
        </p:spPr>
        <p:txBody>
          <a:bodyPr/>
          <a:lstStyle/>
          <a:p>
            <a:r>
              <a:rPr lang="es-ES" sz="2800" b="1" smtClean="0">
                <a:solidFill>
                  <a:srgbClr val="000000"/>
                </a:solidFill>
              </a:rPr>
              <a:t>Cuba : </a:t>
            </a:r>
            <a:r>
              <a:rPr lang="es-ES" sz="2800" b="1" smtClean="0">
                <a:solidFill>
                  <a:schemeClr val="tx1"/>
                </a:solidFill>
              </a:rPr>
              <a:t>Ciencia, política, economía</a:t>
            </a:r>
            <a:endParaRPr lang="es-MX" sz="2800" b="1" smtClean="0"/>
          </a:p>
        </p:txBody>
      </p:sp>
      <p:graphicFrame>
        <p:nvGraphicFramePr>
          <p:cNvPr id="4" name="Marcador de contenido 3">
            <a:extLst>
              <a:ext uri="{FF2B5EF4-FFF2-40B4-BE49-F238E27FC236}"/>
            </a:extLst>
          </p:cNvPr>
          <p:cNvGraphicFramePr>
            <a:graphicFrameLocks noGrp="1"/>
          </p:cNvGraphicFramePr>
          <p:nvPr>
            <p:ph idx="1"/>
          </p:nvPr>
        </p:nvGraphicFramePr>
        <p:xfrm>
          <a:off x="179388" y="937948"/>
          <a:ext cx="8856662" cy="4439708"/>
        </p:xfrm>
        <a:graphic>
          <a:graphicData uri="http://schemas.openxmlformats.org/drawingml/2006/table">
            <a:tbl>
              <a:tblPr firstRow="1" firstCol="1" bandRow="1">
                <a:tableStyleId>{5C22544A-7EE6-4342-B048-85BDC9FD1C3A}</a:tableStyleId>
              </a:tblPr>
              <a:tblGrid>
                <a:gridCol w="874872">
                  <a:extLst>
                    <a:ext uri="{9D8B030D-6E8A-4147-A177-3AD203B41FA5}"/>
                  </a:extLst>
                </a:gridCol>
                <a:gridCol w="2422205">
                  <a:extLst>
                    <a:ext uri="{9D8B030D-6E8A-4147-A177-3AD203B41FA5}"/>
                  </a:extLst>
                </a:gridCol>
                <a:gridCol w="3028640">
                  <a:extLst>
                    <a:ext uri="{9D8B030D-6E8A-4147-A177-3AD203B41FA5}"/>
                  </a:extLst>
                </a:gridCol>
                <a:gridCol w="2530945">
                  <a:extLst>
                    <a:ext uri="{9D8B030D-6E8A-4147-A177-3AD203B41FA5}"/>
                  </a:extLst>
                </a:gridCol>
              </a:tblGrid>
              <a:tr h="4439708">
                <a:tc>
                  <a:txBody>
                    <a:bodyPr/>
                    <a:lstStyle/>
                    <a:p>
                      <a:pPr algn="l">
                        <a:lnSpc>
                          <a:spcPct val="115000"/>
                        </a:lnSpc>
                        <a:spcAft>
                          <a:spcPts val="1000"/>
                        </a:spcAft>
                      </a:pPr>
                      <a:r>
                        <a:rPr lang="es-MX" sz="1300" dirty="0">
                          <a:solidFill>
                            <a:schemeClr val="tx1"/>
                          </a:solidFill>
                          <a:effectLst/>
                          <a:latin typeface="+mn-lt"/>
                        </a:rPr>
                        <a:t>2da. Mitad</a:t>
                      </a:r>
                      <a:endParaRPr lang="x-none" sz="1300" dirty="0">
                        <a:solidFill>
                          <a:schemeClr val="tx1"/>
                        </a:solidFill>
                        <a:effectLst/>
                        <a:latin typeface="+mn-lt"/>
                      </a:endParaRPr>
                    </a:p>
                    <a:p>
                      <a:pPr algn="l">
                        <a:lnSpc>
                          <a:spcPct val="115000"/>
                        </a:lnSpc>
                        <a:spcAft>
                          <a:spcPts val="1000"/>
                        </a:spcAft>
                      </a:pPr>
                      <a:r>
                        <a:rPr lang="es-MX" sz="1300" dirty="0" smtClean="0">
                          <a:solidFill>
                            <a:schemeClr val="tx1"/>
                          </a:solidFill>
                          <a:effectLst/>
                          <a:latin typeface="+mn-lt"/>
                        </a:rPr>
                        <a:t>S.XX (</a:t>
                      </a:r>
                      <a:r>
                        <a:rPr lang="es-MX" sz="1300" dirty="0" err="1" smtClean="0">
                          <a:solidFill>
                            <a:schemeClr val="tx1"/>
                          </a:solidFill>
                          <a:effectLst/>
                          <a:latin typeface="+mn-lt"/>
                        </a:rPr>
                        <a:t>cont</a:t>
                      </a:r>
                      <a:r>
                        <a:rPr lang="es-MX" sz="1300" dirty="0" smtClean="0">
                          <a:solidFill>
                            <a:schemeClr val="tx1"/>
                          </a:solidFill>
                          <a:effectLst/>
                          <a:latin typeface="+mn-lt"/>
                        </a:rPr>
                        <a:t>)</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tc>
                <a:tc>
                  <a:txBody>
                    <a:bodyPr/>
                    <a:lstStyle/>
                    <a:p>
                      <a:pPr algn="l">
                        <a:lnSpc>
                          <a:spcPct val="115000"/>
                        </a:lnSpc>
                        <a:spcAft>
                          <a:spcPts val="1000"/>
                        </a:spcAft>
                      </a:pPr>
                      <a:r>
                        <a:rPr lang="es-MX" sz="1500" dirty="0" smtClean="0">
                          <a:solidFill>
                            <a:schemeClr val="tx1"/>
                          </a:solidFill>
                          <a:effectLst/>
                          <a:latin typeface="+mn-lt"/>
                        </a:rPr>
                        <a:t>Alfabetización.</a:t>
                      </a:r>
                      <a:r>
                        <a:rPr lang="es-MX" sz="1500" baseline="0" dirty="0" smtClean="0">
                          <a:solidFill>
                            <a:schemeClr val="tx1"/>
                          </a:solidFill>
                          <a:effectLst/>
                          <a:latin typeface="+mn-lt"/>
                        </a:rPr>
                        <a:t> Política educacional.</a:t>
                      </a:r>
                      <a:endParaRPr lang="es-MX" sz="1500" dirty="0" smtClean="0">
                        <a:solidFill>
                          <a:schemeClr val="tx1"/>
                        </a:solidFill>
                        <a:effectLst/>
                        <a:latin typeface="+mn-lt"/>
                      </a:endParaRPr>
                    </a:p>
                    <a:p>
                      <a:pPr algn="l">
                        <a:lnSpc>
                          <a:spcPct val="115000"/>
                        </a:lnSpc>
                        <a:spcAft>
                          <a:spcPts val="1000"/>
                        </a:spcAft>
                      </a:pPr>
                      <a:r>
                        <a:rPr lang="es-MX" sz="1500" dirty="0" smtClean="0">
                          <a:solidFill>
                            <a:schemeClr val="tx1"/>
                          </a:solidFill>
                          <a:effectLst/>
                          <a:latin typeface="+mn-lt"/>
                        </a:rPr>
                        <a:t>Reforma </a:t>
                      </a:r>
                      <a:r>
                        <a:rPr lang="es-MX" sz="1500" dirty="0">
                          <a:solidFill>
                            <a:schemeClr val="tx1"/>
                          </a:solidFill>
                          <a:effectLst/>
                          <a:latin typeface="+mn-lt"/>
                        </a:rPr>
                        <a:t>Universitaria 1962.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ACC 1962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Ministerio  Industrias</a:t>
                      </a:r>
                    </a:p>
                    <a:p>
                      <a:pPr algn="l">
                        <a:lnSpc>
                          <a:spcPct val="115000"/>
                        </a:lnSpc>
                        <a:spcAft>
                          <a:spcPts val="1000"/>
                        </a:spcAft>
                      </a:pPr>
                      <a:r>
                        <a:rPr lang="es-MX" sz="1500" dirty="0">
                          <a:solidFill>
                            <a:schemeClr val="tx1"/>
                          </a:solidFill>
                          <a:effectLst/>
                          <a:latin typeface="+mn-lt"/>
                        </a:rPr>
                        <a:t>UH 1966-1972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Creación base científica nacional</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Política </a:t>
                      </a:r>
                      <a:r>
                        <a:rPr lang="es-MX" sz="1500" dirty="0" smtClean="0">
                          <a:solidFill>
                            <a:schemeClr val="tx1"/>
                          </a:solidFill>
                          <a:effectLst/>
                          <a:latin typeface="+mn-lt"/>
                        </a:rPr>
                        <a:t>Científica -1975</a:t>
                      </a:r>
                      <a:endParaRPr lang="es-MX"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Industria Biotecnológica</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tc>
                  <a:txBody>
                    <a:bodyPr/>
                    <a:lstStyle/>
                    <a:p>
                      <a:pPr algn="l">
                        <a:lnSpc>
                          <a:spcPct val="115000"/>
                        </a:lnSpc>
                        <a:spcAft>
                          <a:spcPts val="1000"/>
                        </a:spcAft>
                      </a:pPr>
                      <a:r>
                        <a:rPr lang="es-MX" sz="1500" dirty="0">
                          <a:solidFill>
                            <a:schemeClr val="tx1"/>
                          </a:solidFill>
                          <a:effectLst/>
                          <a:latin typeface="+mn-lt"/>
                        </a:rPr>
                        <a:t> </a:t>
                      </a:r>
                      <a:endParaRPr lang="x-none" sz="1500" dirty="0">
                        <a:solidFill>
                          <a:schemeClr val="tx1"/>
                        </a:solidFill>
                        <a:effectLst/>
                        <a:latin typeface="+mn-lt"/>
                      </a:endParaRPr>
                    </a:p>
                    <a:p>
                      <a:pPr algn="l">
                        <a:lnSpc>
                          <a:spcPct val="115000"/>
                        </a:lnSpc>
                        <a:spcAft>
                          <a:spcPts val="1000"/>
                        </a:spcAft>
                      </a:pPr>
                      <a:r>
                        <a:rPr lang="es-MX" sz="1500" dirty="0" smtClean="0">
                          <a:solidFill>
                            <a:schemeClr val="tx1"/>
                          </a:solidFill>
                          <a:effectLst/>
                          <a:latin typeface="+mn-lt"/>
                        </a:rPr>
                        <a:t>Triunfo </a:t>
                      </a:r>
                      <a:r>
                        <a:rPr lang="es-MX" sz="1500" dirty="0">
                          <a:solidFill>
                            <a:schemeClr val="tx1"/>
                          </a:solidFill>
                          <a:effectLst/>
                          <a:latin typeface="+mn-lt"/>
                        </a:rPr>
                        <a:t>de la Revolución</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Proyecto Socialista</a:t>
                      </a:r>
                      <a:endParaRPr lang="x-none" sz="1500" dirty="0">
                        <a:solidFill>
                          <a:schemeClr val="tx1"/>
                        </a:solidFill>
                        <a:effectLst/>
                        <a:latin typeface="+mn-lt"/>
                      </a:endParaRPr>
                    </a:p>
                    <a:p>
                      <a:pPr algn="l">
                        <a:lnSpc>
                          <a:spcPct val="115000"/>
                        </a:lnSpc>
                        <a:spcAft>
                          <a:spcPts val="1000"/>
                        </a:spcAft>
                      </a:pPr>
                      <a:r>
                        <a:rPr lang="es-ES" sz="1500" dirty="0">
                          <a:solidFill>
                            <a:schemeClr val="tx1"/>
                          </a:solidFill>
                          <a:effectLst/>
                          <a:latin typeface="+mn-lt"/>
                        </a:rPr>
                        <a:t>Alianza campo socialista</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Caída campo socialista</a:t>
                      </a:r>
                    </a:p>
                    <a:p>
                      <a:pPr algn="l">
                        <a:lnSpc>
                          <a:spcPct val="115000"/>
                        </a:lnSpc>
                        <a:spcAft>
                          <a:spcPts val="1000"/>
                        </a:spcAft>
                      </a:pPr>
                      <a:r>
                        <a:rPr lang="es-MX" sz="1500" dirty="0">
                          <a:solidFill>
                            <a:schemeClr val="tx1"/>
                          </a:solidFill>
                          <a:effectLst/>
                          <a:latin typeface="+mn-lt"/>
                        </a:rPr>
                        <a:t>Período especial</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tc>
                  <a:txBody>
                    <a:bodyPr/>
                    <a:lstStyle/>
                    <a:p>
                      <a:pPr algn="l">
                        <a:lnSpc>
                          <a:spcPct val="115000"/>
                        </a:lnSpc>
                        <a:spcAft>
                          <a:spcPts val="1000"/>
                        </a:spcAft>
                      </a:pPr>
                      <a:r>
                        <a:rPr lang="es-MX" sz="1500" dirty="0">
                          <a:solidFill>
                            <a:schemeClr val="tx1"/>
                          </a:solidFill>
                          <a:effectLst/>
                          <a:latin typeface="+mn-lt"/>
                        </a:rPr>
                        <a:t> </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Reforma agraria. </a:t>
                      </a:r>
                      <a:r>
                        <a:rPr lang="es-MX" sz="1500" dirty="0" smtClean="0">
                          <a:solidFill>
                            <a:schemeClr val="tx1"/>
                          </a:solidFill>
                          <a:effectLst/>
                          <a:latin typeface="+mn-lt"/>
                        </a:rPr>
                        <a:t>Industrialización.</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CAME</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Bloqueo norteamericano</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Maira\Desktop\imagenes universidad\IMG-20230109-WA0033.jpg"/>
          <p:cNvPicPr>
            <a:picLocks noChangeAspect="1" noChangeArrowheads="1"/>
          </p:cNvPicPr>
          <p:nvPr/>
        </p:nvPicPr>
        <p:blipFill>
          <a:blip r:embed="rId2"/>
          <a:srcRect/>
          <a:stretch>
            <a:fillRect/>
          </a:stretch>
        </p:blipFill>
        <p:spPr bwMode="auto">
          <a:xfrm>
            <a:off x="254001" y="277813"/>
            <a:ext cx="8856663" cy="5308865"/>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a:xfrm>
            <a:off x="1" y="-9261"/>
            <a:ext cx="9147175" cy="711730"/>
          </a:xfrm>
        </p:spPr>
        <p:txBody>
          <a:bodyPr/>
          <a:lstStyle/>
          <a:p>
            <a:r>
              <a:rPr lang="es-ES" sz="3200" b="1" smtClean="0">
                <a:solidFill>
                  <a:srgbClr val="000000"/>
                </a:solidFill>
              </a:rPr>
              <a:t>Cuba : </a:t>
            </a:r>
            <a:r>
              <a:rPr lang="es-ES" sz="3200" b="1" smtClean="0">
                <a:solidFill>
                  <a:schemeClr val="tx1"/>
                </a:solidFill>
              </a:rPr>
              <a:t>Ciencia, política, economía</a:t>
            </a:r>
            <a:endParaRPr lang="es-MX" sz="3200" b="1" smtClean="0"/>
          </a:p>
        </p:txBody>
      </p:sp>
      <p:graphicFrame>
        <p:nvGraphicFramePr>
          <p:cNvPr id="4" name="Marcador de contenido 3">
            <a:extLst>
              <a:ext uri="{FF2B5EF4-FFF2-40B4-BE49-F238E27FC236}"/>
            </a:extLst>
          </p:cNvPr>
          <p:cNvGraphicFramePr>
            <a:graphicFrameLocks noGrp="1"/>
          </p:cNvGraphicFramePr>
          <p:nvPr>
            <p:ph idx="1"/>
          </p:nvPr>
        </p:nvGraphicFramePr>
        <p:xfrm>
          <a:off x="179388" y="937949"/>
          <a:ext cx="8769350" cy="4255823"/>
        </p:xfrm>
        <a:graphic>
          <a:graphicData uri="http://schemas.openxmlformats.org/drawingml/2006/table">
            <a:tbl>
              <a:tblPr firstRow="1" firstCol="1" bandRow="1">
                <a:tableStyleId>{5C22544A-7EE6-4342-B048-85BDC9FD1C3A}</a:tableStyleId>
              </a:tblPr>
              <a:tblGrid>
                <a:gridCol w="1008204">
                  <a:extLst>
                    <a:ext uri="{9D8B030D-6E8A-4147-A177-3AD203B41FA5}"/>
                  </a:extLst>
                </a:gridCol>
                <a:gridCol w="3532642">
                  <a:extLst>
                    <a:ext uri="{9D8B030D-6E8A-4147-A177-3AD203B41FA5}"/>
                  </a:extLst>
                </a:gridCol>
                <a:gridCol w="2148913">
                  <a:extLst>
                    <a:ext uri="{9D8B030D-6E8A-4147-A177-3AD203B41FA5}"/>
                  </a:extLst>
                </a:gridCol>
                <a:gridCol w="2079591">
                  <a:extLst>
                    <a:ext uri="{9D8B030D-6E8A-4147-A177-3AD203B41FA5}"/>
                  </a:extLst>
                </a:gridCol>
              </a:tblGrid>
              <a:tr h="2880201">
                <a:tc>
                  <a:txBody>
                    <a:bodyPr/>
                    <a:lstStyle/>
                    <a:p>
                      <a:pPr algn="ctr">
                        <a:lnSpc>
                          <a:spcPct val="115000"/>
                        </a:lnSpc>
                        <a:spcAft>
                          <a:spcPts val="1000"/>
                        </a:spcAft>
                      </a:pPr>
                      <a:r>
                        <a:rPr lang="es-MX" sz="1200" dirty="0">
                          <a:solidFill>
                            <a:schemeClr val="tx1"/>
                          </a:solidFill>
                          <a:effectLst/>
                          <a:latin typeface="+mn-lt"/>
                        </a:rPr>
                        <a:t>S. XVIII-XIX</a:t>
                      </a:r>
                      <a:endParaRPr lang="x-none" sz="12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dirty="0">
                          <a:solidFill>
                            <a:schemeClr val="tx1"/>
                          </a:solidFill>
                          <a:effectLst/>
                          <a:latin typeface="+mn-lt"/>
                        </a:rPr>
                        <a:t>Colegio Seminario de San Carlos y San Ambrosio </a:t>
                      </a:r>
                      <a:r>
                        <a:rPr lang="es-MX" sz="1300" dirty="0" smtClean="0">
                          <a:solidFill>
                            <a:schemeClr val="tx1"/>
                          </a:solidFill>
                          <a:effectLst/>
                          <a:latin typeface="+mn-lt"/>
                        </a:rPr>
                        <a:t>(1689)</a:t>
                      </a:r>
                      <a:endParaRPr lang="es-MX" sz="1300" dirty="0">
                        <a:solidFill>
                          <a:schemeClr val="tx1"/>
                        </a:solidFill>
                        <a:effectLst/>
                        <a:latin typeface="+mn-lt"/>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s-MX" sz="1300" dirty="0" smtClean="0">
                          <a:solidFill>
                            <a:schemeClr val="tx1"/>
                          </a:solidFill>
                          <a:effectLst/>
                          <a:latin typeface="+mn-lt"/>
                        </a:rPr>
                        <a:t>Sociedad Económica Amigos</a:t>
                      </a:r>
                      <a:r>
                        <a:rPr lang="es-MX" sz="1300" baseline="0" dirty="0" smtClean="0">
                          <a:solidFill>
                            <a:schemeClr val="tx1"/>
                          </a:solidFill>
                          <a:effectLst/>
                          <a:latin typeface="+mn-lt"/>
                        </a:rPr>
                        <a:t> del </a:t>
                      </a:r>
                      <a:r>
                        <a:rPr lang="es-MX" sz="1300" dirty="0" smtClean="0">
                          <a:solidFill>
                            <a:schemeClr val="tx1"/>
                          </a:solidFill>
                          <a:effectLst/>
                          <a:latin typeface="+mn-lt"/>
                        </a:rPr>
                        <a:t>País (9.01.1793)</a:t>
                      </a: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C Médicas, Físicas y Naturales de La Habana 19.05.1861</a:t>
                      </a:r>
                      <a:endParaRPr lang="x-none"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Universidad de La Habana 1728. Facultad de Ciencias 1863</a:t>
                      </a:r>
                    </a:p>
                    <a:p>
                      <a:pPr algn="l">
                        <a:lnSpc>
                          <a:spcPct val="115000"/>
                        </a:lnSpc>
                        <a:spcAft>
                          <a:spcPts val="1000"/>
                        </a:spcAft>
                      </a:pPr>
                      <a:r>
                        <a:rPr lang="es-MX" sz="1300" dirty="0">
                          <a:solidFill>
                            <a:schemeClr val="tx1"/>
                          </a:solidFill>
                          <a:effectLst/>
                          <a:latin typeface="+mn-lt"/>
                          <a:ea typeface="Times New Roman" panose="02020603050405020304" pitchFamily="18" charset="0"/>
                          <a:cs typeface="Times New Roman" panose="02020603050405020304" pitchFamily="18" charset="0"/>
                        </a:rPr>
                        <a:t>Estación Central Agronómica en Santiago de las Vegas (1904)</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tc>
                  <a:txBody>
                    <a:bodyPr/>
                    <a:lstStyle/>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Colonia/Guerras de independencia</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tc>
                  <a:txBody>
                    <a:bodyPr/>
                    <a:lstStyle/>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endParaRPr lang="es-MX" sz="1300" dirty="0">
                        <a:solidFill>
                          <a:schemeClr val="tx1"/>
                        </a:solidFill>
                        <a:effectLst/>
                        <a:latin typeface="+mn-lt"/>
                      </a:endParaRPr>
                    </a:p>
                    <a:p>
                      <a:pPr algn="l">
                        <a:lnSpc>
                          <a:spcPct val="115000"/>
                        </a:lnSpc>
                        <a:spcAft>
                          <a:spcPts val="1000"/>
                        </a:spcAft>
                      </a:pPr>
                      <a:r>
                        <a:rPr lang="es-MX" sz="1300" dirty="0">
                          <a:solidFill>
                            <a:schemeClr val="tx1"/>
                          </a:solidFill>
                          <a:effectLst/>
                          <a:latin typeface="+mn-lt"/>
                        </a:rPr>
                        <a:t>Esclavitud, Azúcar, Comercio</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solidFill>
                      <a:schemeClr val="tx2">
                        <a:lumMod val="20000"/>
                        <a:lumOff val="80000"/>
                      </a:schemeClr>
                    </a:solidFill>
                  </a:tcPr>
                </a:tc>
                <a:extLst>
                  <a:ext uri="{0D108BD9-81ED-4DB2-BD59-A6C34878D82A}"/>
                </a:extLst>
              </a:tr>
              <a:tr h="1375622">
                <a:tc>
                  <a:txBody>
                    <a:bodyPr/>
                    <a:lstStyle/>
                    <a:p>
                      <a:pPr algn="ctr">
                        <a:lnSpc>
                          <a:spcPct val="115000"/>
                        </a:lnSpc>
                        <a:spcAft>
                          <a:spcPts val="1000"/>
                        </a:spcAft>
                      </a:pPr>
                      <a:r>
                        <a:rPr lang="es-MX" sz="1200" dirty="0">
                          <a:solidFill>
                            <a:schemeClr val="tx1"/>
                          </a:solidFill>
                          <a:effectLst/>
                          <a:latin typeface="+mn-lt"/>
                        </a:rPr>
                        <a:t>S. Mitad  XX</a:t>
                      </a:r>
                      <a:endParaRPr lang="x-none" sz="1200"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Plan Varona.  UH, UO, UCLV. Pocas instituciones de investigación</a:t>
                      </a:r>
                      <a:endParaRPr lang="x-none" sz="1300" b="1" dirty="0">
                        <a:solidFill>
                          <a:schemeClr val="tx1"/>
                        </a:solidFill>
                        <a:effectLst/>
                        <a:latin typeface="+mn-lt"/>
                      </a:endParaRPr>
                    </a:p>
                    <a:p>
                      <a:pPr algn="l">
                        <a:lnSpc>
                          <a:spcPct val="115000"/>
                        </a:lnSpc>
                        <a:spcAft>
                          <a:spcPts val="1000"/>
                        </a:spcAft>
                      </a:pPr>
                      <a:r>
                        <a:rPr lang="es-MX" sz="1300" b="1" dirty="0">
                          <a:solidFill>
                            <a:schemeClr val="tx1"/>
                          </a:solidFill>
                          <a:effectLst/>
                          <a:latin typeface="+mn-lt"/>
                        </a:rPr>
                        <a:t>Desarrollos en medicina, arquitectura y otros.</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República. Subordinación a EUA</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tc>
                  <a:txBody>
                    <a:bodyPr/>
                    <a:lstStyle/>
                    <a:p>
                      <a:pPr algn="l">
                        <a:lnSpc>
                          <a:spcPct val="115000"/>
                        </a:lnSpc>
                        <a:spcAft>
                          <a:spcPts val="1000"/>
                        </a:spcAft>
                      </a:pPr>
                      <a:r>
                        <a:rPr lang="es-MX" sz="1300" b="1" dirty="0">
                          <a:solidFill>
                            <a:schemeClr val="tx1"/>
                          </a:solidFill>
                          <a:effectLst/>
                          <a:latin typeface="+mn-lt"/>
                        </a:rPr>
                        <a:t>Monoproductor, Dependencia tecnológica, modernización</a:t>
                      </a:r>
                      <a:endParaRPr lang="x-none" sz="1300" b="1" dirty="0">
                        <a:solidFill>
                          <a:schemeClr val="tx1"/>
                        </a:solidFill>
                        <a:effectLst/>
                        <a:latin typeface="+mn-lt"/>
                        <a:ea typeface="Times New Roman" panose="02020603050405020304" pitchFamily="18" charset="0"/>
                        <a:cs typeface="Times New Roman" panose="02020603050405020304" pitchFamily="18" charset="0"/>
                      </a:endParaRPr>
                    </a:p>
                  </a:txBody>
                  <a:tcPr marL="38580" marR="38580" marT="0" marB="0"/>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p:cNvSpPr>
            <a:spLocks noGrp="1"/>
          </p:cNvSpPr>
          <p:nvPr>
            <p:ph type="title"/>
          </p:nvPr>
        </p:nvSpPr>
        <p:spPr>
          <a:xfrm>
            <a:off x="0" y="157428"/>
            <a:ext cx="9036050" cy="724958"/>
          </a:xfrm>
        </p:spPr>
        <p:txBody>
          <a:bodyPr/>
          <a:lstStyle/>
          <a:p>
            <a:r>
              <a:rPr lang="es-ES" sz="2800" b="1" smtClean="0">
                <a:solidFill>
                  <a:srgbClr val="000000"/>
                </a:solidFill>
              </a:rPr>
              <a:t>Cuba : </a:t>
            </a:r>
            <a:r>
              <a:rPr lang="es-ES" sz="2800" b="1" smtClean="0">
                <a:solidFill>
                  <a:schemeClr val="tx1"/>
                </a:solidFill>
              </a:rPr>
              <a:t>Ciencia, política, economía</a:t>
            </a:r>
            <a:endParaRPr lang="es-MX" sz="2800" b="1" smtClean="0"/>
          </a:p>
        </p:txBody>
      </p:sp>
      <p:graphicFrame>
        <p:nvGraphicFramePr>
          <p:cNvPr id="4" name="Marcador de contenido 3">
            <a:extLst>
              <a:ext uri="{FF2B5EF4-FFF2-40B4-BE49-F238E27FC236}"/>
            </a:extLst>
          </p:cNvPr>
          <p:cNvGraphicFramePr>
            <a:graphicFrameLocks noGrp="1"/>
          </p:cNvGraphicFramePr>
          <p:nvPr>
            <p:ph idx="1"/>
          </p:nvPr>
        </p:nvGraphicFramePr>
        <p:xfrm>
          <a:off x="179388" y="937948"/>
          <a:ext cx="8856662" cy="4439708"/>
        </p:xfrm>
        <a:graphic>
          <a:graphicData uri="http://schemas.openxmlformats.org/drawingml/2006/table">
            <a:tbl>
              <a:tblPr firstRow="1" firstCol="1" bandRow="1">
                <a:tableStyleId>{5C22544A-7EE6-4342-B048-85BDC9FD1C3A}</a:tableStyleId>
              </a:tblPr>
              <a:tblGrid>
                <a:gridCol w="874872">
                  <a:extLst>
                    <a:ext uri="{9D8B030D-6E8A-4147-A177-3AD203B41FA5}"/>
                  </a:extLst>
                </a:gridCol>
                <a:gridCol w="2422205">
                  <a:extLst>
                    <a:ext uri="{9D8B030D-6E8A-4147-A177-3AD203B41FA5}"/>
                  </a:extLst>
                </a:gridCol>
                <a:gridCol w="3028640">
                  <a:extLst>
                    <a:ext uri="{9D8B030D-6E8A-4147-A177-3AD203B41FA5}"/>
                  </a:extLst>
                </a:gridCol>
                <a:gridCol w="2530945">
                  <a:extLst>
                    <a:ext uri="{9D8B030D-6E8A-4147-A177-3AD203B41FA5}"/>
                  </a:extLst>
                </a:gridCol>
              </a:tblGrid>
              <a:tr h="4439708">
                <a:tc>
                  <a:txBody>
                    <a:bodyPr/>
                    <a:lstStyle/>
                    <a:p>
                      <a:pPr algn="l">
                        <a:lnSpc>
                          <a:spcPct val="115000"/>
                        </a:lnSpc>
                        <a:spcAft>
                          <a:spcPts val="1000"/>
                        </a:spcAft>
                      </a:pPr>
                      <a:r>
                        <a:rPr lang="es-MX" sz="1300" dirty="0">
                          <a:solidFill>
                            <a:schemeClr val="tx1"/>
                          </a:solidFill>
                          <a:effectLst/>
                          <a:latin typeface="+mn-lt"/>
                        </a:rPr>
                        <a:t>2da. Mitad</a:t>
                      </a:r>
                      <a:endParaRPr lang="x-none" sz="1300" dirty="0">
                        <a:solidFill>
                          <a:schemeClr val="tx1"/>
                        </a:solidFill>
                        <a:effectLst/>
                        <a:latin typeface="+mn-lt"/>
                      </a:endParaRPr>
                    </a:p>
                    <a:p>
                      <a:pPr algn="l">
                        <a:lnSpc>
                          <a:spcPct val="115000"/>
                        </a:lnSpc>
                        <a:spcAft>
                          <a:spcPts val="1000"/>
                        </a:spcAft>
                      </a:pPr>
                      <a:r>
                        <a:rPr lang="es-MX" sz="1300" dirty="0" smtClean="0">
                          <a:solidFill>
                            <a:schemeClr val="tx1"/>
                          </a:solidFill>
                          <a:effectLst/>
                          <a:latin typeface="+mn-lt"/>
                        </a:rPr>
                        <a:t>S.XX (</a:t>
                      </a:r>
                      <a:r>
                        <a:rPr lang="es-MX" sz="1300" dirty="0" err="1" smtClean="0">
                          <a:solidFill>
                            <a:schemeClr val="tx1"/>
                          </a:solidFill>
                          <a:effectLst/>
                          <a:latin typeface="+mn-lt"/>
                        </a:rPr>
                        <a:t>cont</a:t>
                      </a:r>
                      <a:r>
                        <a:rPr lang="es-MX" sz="1300" dirty="0" smtClean="0">
                          <a:solidFill>
                            <a:schemeClr val="tx1"/>
                          </a:solidFill>
                          <a:effectLst/>
                          <a:latin typeface="+mn-lt"/>
                        </a:rPr>
                        <a:t>)</a:t>
                      </a:r>
                      <a:endParaRPr lang="x-none" sz="13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tc>
                <a:tc>
                  <a:txBody>
                    <a:bodyPr/>
                    <a:lstStyle/>
                    <a:p>
                      <a:pPr algn="l">
                        <a:lnSpc>
                          <a:spcPct val="115000"/>
                        </a:lnSpc>
                        <a:spcAft>
                          <a:spcPts val="1000"/>
                        </a:spcAft>
                      </a:pPr>
                      <a:r>
                        <a:rPr lang="es-MX" sz="1500" dirty="0" smtClean="0">
                          <a:solidFill>
                            <a:schemeClr val="tx1"/>
                          </a:solidFill>
                          <a:effectLst/>
                          <a:latin typeface="+mn-lt"/>
                        </a:rPr>
                        <a:t>Alfabetización.</a:t>
                      </a:r>
                      <a:r>
                        <a:rPr lang="es-MX" sz="1500" baseline="0" dirty="0" smtClean="0">
                          <a:solidFill>
                            <a:schemeClr val="tx1"/>
                          </a:solidFill>
                          <a:effectLst/>
                          <a:latin typeface="+mn-lt"/>
                        </a:rPr>
                        <a:t> Política educacional.</a:t>
                      </a:r>
                      <a:endParaRPr lang="es-MX" sz="1500" dirty="0" smtClean="0">
                        <a:solidFill>
                          <a:schemeClr val="tx1"/>
                        </a:solidFill>
                        <a:effectLst/>
                        <a:latin typeface="+mn-lt"/>
                      </a:endParaRPr>
                    </a:p>
                    <a:p>
                      <a:pPr algn="l">
                        <a:lnSpc>
                          <a:spcPct val="115000"/>
                        </a:lnSpc>
                        <a:spcAft>
                          <a:spcPts val="1000"/>
                        </a:spcAft>
                      </a:pPr>
                      <a:r>
                        <a:rPr lang="es-MX" sz="1500" dirty="0" smtClean="0">
                          <a:solidFill>
                            <a:schemeClr val="tx1"/>
                          </a:solidFill>
                          <a:effectLst/>
                          <a:latin typeface="+mn-lt"/>
                        </a:rPr>
                        <a:t>Reforma </a:t>
                      </a:r>
                      <a:r>
                        <a:rPr lang="es-MX" sz="1500" dirty="0">
                          <a:solidFill>
                            <a:schemeClr val="tx1"/>
                          </a:solidFill>
                          <a:effectLst/>
                          <a:latin typeface="+mn-lt"/>
                        </a:rPr>
                        <a:t>Universitaria 1962.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ACC 1962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Ministerio  Industrias</a:t>
                      </a:r>
                    </a:p>
                    <a:p>
                      <a:pPr algn="l">
                        <a:lnSpc>
                          <a:spcPct val="115000"/>
                        </a:lnSpc>
                        <a:spcAft>
                          <a:spcPts val="1000"/>
                        </a:spcAft>
                      </a:pPr>
                      <a:r>
                        <a:rPr lang="es-MX" sz="1500" dirty="0">
                          <a:solidFill>
                            <a:schemeClr val="tx1"/>
                          </a:solidFill>
                          <a:effectLst/>
                          <a:latin typeface="+mn-lt"/>
                        </a:rPr>
                        <a:t>UH 1966-1972</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Creación base científica nacional</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Política </a:t>
                      </a:r>
                      <a:r>
                        <a:rPr lang="es-MX" sz="1500" dirty="0" smtClean="0">
                          <a:solidFill>
                            <a:schemeClr val="tx1"/>
                          </a:solidFill>
                          <a:effectLst/>
                          <a:latin typeface="+mn-lt"/>
                        </a:rPr>
                        <a:t>Científica -1975</a:t>
                      </a:r>
                      <a:endParaRPr lang="es-MX"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Industria Biotecnológica</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tc>
                  <a:txBody>
                    <a:bodyPr/>
                    <a:lstStyle/>
                    <a:p>
                      <a:pPr algn="l">
                        <a:lnSpc>
                          <a:spcPct val="115000"/>
                        </a:lnSpc>
                        <a:spcAft>
                          <a:spcPts val="1000"/>
                        </a:spcAft>
                      </a:pPr>
                      <a:r>
                        <a:rPr lang="es-MX" sz="1500" dirty="0">
                          <a:solidFill>
                            <a:schemeClr val="tx1"/>
                          </a:solidFill>
                          <a:effectLst/>
                          <a:latin typeface="+mn-lt"/>
                        </a:rPr>
                        <a:t> </a:t>
                      </a:r>
                      <a:endParaRPr lang="x-none" sz="1500" dirty="0">
                        <a:solidFill>
                          <a:schemeClr val="tx1"/>
                        </a:solidFill>
                        <a:effectLst/>
                        <a:latin typeface="+mn-lt"/>
                      </a:endParaRPr>
                    </a:p>
                    <a:p>
                      <a:pPr algn="l">
                        <a:lnSpc>
                          <a:spcPct val="115000"/>
                        </a:lnSpc>
                        <a:spcAft>
                          <a:spcPts val="1000"/>
                        </a:spcAft>
                      </a:pPr>
                      <a:r>
                        <a:rPr lang="es-MX" sz="1500" dirty="0" smtClean="0">
                          <a:solidFill>
                            <a:schemeClr val="tx1"/>
                          </a:solidFill>
                          <a:effectLst/>
                          <a:latin typeface="+mn-lt"/>
                        </a:rPr>
                        <a:t>Triunfo </a:t>
                      </a:r>
                      <a:r>
                        <a:rPr lang="es-MX" sz="1500" dirty="0">
                          <a:solidFill>
                            <a:schemeClr val="tx1"/>
                          </a:solidFill>
                          <a:effectLst/>
                          <a:latin typeface="+mn-lt"/>
                        </a:rPr>
                        <a:t>de la Revolución</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Proyecto Socialista</a:t>
                      </a:r>
                      <a:endParaRPr lang="x-none" sz="1500" dirty="0">
                        <a:solidFill>
                          <a:schemeClr val="tx1"/>
                        </a:solidFill>
                        <a:effectLst/>
                        <a:latin typeface="+mn-lt"/>
                      </a:endParaRPr>
                    </a:p>
                    <a:p>
                      <a:pPr algn="l">
                        <a:lnSpc>
                          <a:spcPct val="115000"/>
                        </a:lnSpc>
                        <a:spcAft>
                          <a:spcPts val="1000"/>
                        </a:spcAft>
                      </a:pPr>
                      <a:r>
                        <a:rPr lang="es-ES" sz="1500" dirty="0">
                          <a:solidFill>
                            <a:schemeClr val="tx1"/>
                          </a:solidFill>
                          <a:effectLst/>
                          <a:latin typeface="+mn-lt"/>
                        </a:rPr>
                        <a:t>Alianza campo socialista</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Caída campo socialista</a:t>
                      </a:r>
                    </a:p>
                    <a:p>
                      <a:pPr algn="l">
                        <a:lnSpc>
                          <a:spcPct val="115000"/>
                        </a:lnSpc>
                        <a:spcAft>
                          <a:spcPts val="1000"/>
                        </a:spcAft>
                      </a:pPr>
                      <a:r>
                        <a:rPr lang="es-MX" sz="1500" dirty="0">
                          <a:solidFill>
                            <a:schemeClr val="tx1"/>
                          </a:solidFill>
                          <a:effectLst/>
                          <a:latin typeface="+mn-lt"/>
                        </a:rPr>
                        <a:t>Período especial</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tc>
                  <a:txBody>
                    <a:bodyPr/>
                    <a:lstStyle/>
                    <a:p>
                      <a:pPr algn="l">
                        <a:lnSpc>
                          <a:spcPct val="115000"/>
                        </a:lnSpc>
                        <a:spcAft>
                          <a:spcPts val="1000"/>
                        </a:spcAft>
                      </a:pPr>
                      <a:r>
                        <a:rPr lang="es-MX" sz="1500" dirty="0">
                          <a:solidFill>
                            <a:schemeClr val="tx1"/>
                          </a:solidFill>
                          <a:effectLst/>
                          <a:latin typeface="+mn-lt"/>
                        </a:rPr>
                        <a:t> </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Reforma agraria. </a:t>
                      </a:r>
                      <a:r>
                        <a:rPr lang="es-MX" sz="1500" dirty="0" smtClean="0">
                          <a:solidFill>
                            <a:schemeClr val="tx1"/>
                          </a:solidFill>
                          <a:effectLst/>
                          <a:latin typeface="+mn-lt"/>
                        </a:rPr>
                        <a:t>Industrialización.</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CAME</a:t>
                      </a:r>
                      <a:endParaRPr lang="x-none" sz="1500" dirty="0">
                        <a:solidFill>
                          <a:schemeClr val="tx1"/>
                        </a:solidFill>
                        <a:effectLst/>
                        <a:latin typeface="+mn-lt"/>
                      </a:endParaRPr>
                    </a:p>
                    <a:p>
                      <a:pPr algn="l">
                        <a:lnSpc>
                          <a:spcPct val="115000"/>
                        </a:lnSpc>
                        <a:spcAft>
                          <a:spcPts val="1000"/>
                        </a:spcAft>
                      </a:pPr>
                      <a:r>
                        <a:rPr lang="es-MX" sz="1500" dirty="0">
                          <a:solidFill>
                            <a:schemeClr val="tx1"/>
                          </a:solidFill>
                          <a:effectLst/>
                          <a:latin typeface="+mn-lt"/>
                        </a:rPr>
                        <a:t>Bloqueo norteamericano</a:t>
                      </a:r>
                      <a:endParaRPr lang="x-none" sz="1500" dirty="0">
                        <a:solidFill>
                          <a:schemeClr val="tx1"/>
                        </a:solidFill>
                        <a:effectLst/>
                        <a:latin typeface="+mn-lt"/>
                        <a:ea typeface="Times New Roman" panose="02020603050405020304" pitchFamily="18" charset="0"/>
                        <a:cs typeface="Times New Roman" panose="02020603050405020304" pitchFamily="18" charset="0"/>
                      </a:endParaRPr>
                    </a:p>
                  </a:txBody>
                  <a:tcPr marL="32617" marR="32617" marT="0" marB="0">
                    <a:solidFill>
                      <a:schemeClr val="tx2">
                        <a:lumMod val="20000"/>
                        <a:lumOff val="80000"/>
                      </a:schemeClr>
                    </a:solidFill>
                  </a:tcPr>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1"/>
          <p:cNvSpPr>
            <a:spLocks noChangeArrowheads="1"/>
          </p:cNvSpPr>
          <p:nvPr/>
        </p:nvSpPr>
        <p:spPr bwMode="auto">
          <a:xfrm>
            <a:off x="2152650" y="2419615"/>
            <a:ext cx="184731" cy="369332"/>
          </a:xfrm>
          <a:prstGeom prst="rect">
            <a:avLst/>
          </a:prstGeom>
          <a:noFill/>
          <a:ln w="9525">
            <a:noFill/>
            <a:miter lim="800000"/>
            <a:headEnd/>
            <a:tailEnd/>
          </a:ln>
        </p:spPr>
        <p:txBody>
          <a:bodyPr wrap="none" anchor="ctr">
            <a:spAutoFit/>
          </a:bodyPr>
          <a:lstStyle/>
          <a:p>
            <a:endParaRPr lang="es-ES" altLang="es-ES"/>
          </a:p>
        </p:txBody>
      </p:sp>
      <p:pic>
        <p:nvPicPr>
          <p:cNvPr id="8195" name="Picture 47" descr="C:\Users\Maira\Desktop\imagenes universidad\IMG-20230109-WA0036.jpg"/>
          <p:cNvPicPr>
            <a:picLocks noChangeAspect="1" noChangeArrowheads="1"/>
          </p:cNvPicPr>
          <p:nvPr/>
        </p:nvPicPr>
        <p:blipFill>
          <a:blip r:embed="rId2"/>
          <a:srcRect/>
          <a:stretch>
            <a:fillRect/>
          </a:stretch>
        </p:blipFill>
        <p:spPr bwMode="auto">
          <a:xfrm>
            <a:off x="3563939" y="1751542"/>
            <a:ext cx="2486025" cy="1717146"/>
          </a:xfrm>
          <a:prstGeom prst="rect">
            <a:avLst/>
          </a:prstGeom>
          <a:noFill/>
          <a:ln w="9525">
            <a:noFill/>
            <a:miter lim="800000"/>
            <a:headEnd/>
            <a:tailEnd/>
          </a:ln>
        </p:spPr>
      </p:pic>
      <p:pic>
        <p:nvPicPr>
          <p:cNvPr id="8196" name="Picture 48" descr="C:\Users\Maira\Desktop\imagenes universidad\IMG-20230109-WA0039.jpg"/>
          <p:cNvPicPr>
            <a:picLocks noChangeAspect="1" noChangeArrowheads="1"/>
          </p:cNvPicPr>
          <p:nvPr/>
        </p:nvPicPr>
        <p:blipFill>
          <a:blip r:embed="rId3"/>
          <a:srcRect/>
          <a:stretch>
            <a:fillRect/>
          </a:stretch>
        </p:blipFill>
        <p:spPr bwMode="auto">
          <a:xfrm>
            <a:off x="214314" y="416720"/>
            <a:ext cx="3113087" cy="1726406"/>
          </a:xfrm>
          <a:prstGeom prst="rect">
            <a:avLst/>
          </a:prstGeom>
          <a:noFill/>
          <a:ln w="9525">
            <a:noFill/>
            <a:miter lim="800000"/>
            <a:headEnd/>
            <a:tailEnd/>
          </a:ln>
        </p:spPr>
      </p:pic>
      <p:pic>
        <p:nvPicPr>
          <p:cNvPr id="8197" name="Picture 49" descr="C:\Users\Maira\Desktop\imagenes universidad\IMG-20230109-WA0028.jpg"/>
          <p:cNvPicPr>
            <a:picLocks noChangeAspect="1" noChangeArrowheads="1"/>
          </p:cNvPicPr>
          <p:nvPr/>
        </p:nvPicPr>
        <p:blipFill>
          <a:blip r:embed="rId4"/>
          <a:srcRect/>
          <a:stretch>
            <a:fillRect/>
          </a:stretch>
        </p:blipFill>
        <p:spPr bwMode="auto">
          <a:xfrm>
            <a:off x="509589" y="3491178"/>
            <a:ext cx="3286125" cy="1710531"/>
          </a:xfrm>
          <a:prstGeom prst="rect">
            <a:avLst/>
          </a:prstGeom>
          <a:noFill/>
          <a:ln w="9525">
            <a:noFill/>
            <a:miter lim="800000"/>
            <a:headEnd/>
            <a:tailEnd/>
          </a:ln>
        </p:spPr>
      </p:pic>
      <p:pic>
        <p:nvPicPr>
          <p:cNvPr id="8198" name="Picture 50" descr="C:\Users\Maira\Desktop\imagenes universidad\IMG-20230109-WA0024.jpg"/>
          <p:cNvPicPr>
            <a:picLocks noChangeAspect="1" noChangeArrowheads="1"/>
          </p:cNvPicPr>
          <p:nvPr/>
        </p:nvPicPr>
        <p:blipFill>
          <a:blip r:embed="rId5"/>
          <a:srcRect/>
          <a:stretch>
            <a:fillRect/>
          </a:stretch>
        </p:blipFill>
        <p:spPr bwMode="auto">
          <a:xfrm>
            <a:off x="5843588" y="3491178"/>
            <a:ext cx="3071812" cy="1726406"/>
          </a:xfrm>
          <a:prstGeom prst="rect">
            <a:avLst/>
          </a:prstGeom>
          <a:noFill/>
          <a:ln w="9525">
            <a:noFill/>
            <a:miter lim="800000"/>
            <a:headEnd/>
            <a:tailEnd/>
          </a:ln>
        </p:spPr>
      </p:pic>
      <p:pic>
        <p:nvPicPr>
          <p:cNvPr id="8199" name="Picture 51"/>
          <p:cNvPicPr>
            <a:picLocks noChangeAspect="1" noChangeArrowheads="1"/>
          </p:cNvPicPr>
          <p:nvPr/>
        </p:nvPicPr>
        <p:blipFill>
          <a:blip r:embed="rId6"/>
          <a:srcRect/>
          <a:stretch>
            <a:fillRect/>
          </a:stretch>
        </p:blipFill>
        <p:spPr bwMode="auto">
          <a:xfrm>
            <a:off x="5857876" y="297657"/>
            <a:ext cx="3127375" cy="1964531"/>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uadroTexto 2"/>
          <p:cNvSpPr txBox="1">
            <a:spLocks noChangeArrowheads="1"/>
          </p:cNvSpPr>
          <p:nvPr/>
        </p:nvSpPr>
        <p:spPr bwMode="auto">
          <a:xfrm>
            <a:off x="457201" y="1057011"/>
            <a:ext cx="8208963" cy="3890809"/>
          </a:xfrm>
          <a:prstGeom prst="rect">
            <a:avLst/>
          </a:prstGeom>
          <a:noFill/>
          <a:ln w="9525">
            <a:noFill/>
            <a:miter lim="800000"/>
            <a:headEnd/>
            <a:tailEnd/>
          </a:ln>
        </p:spPr>
        <p:txBody>
          <a:bodyPr>
            <a:spAutoFit/>
          </a:bodyPr>
          <a:lstStyle/>
          <a:p>
            <a:pPr>
              <a:lnSpc>
                <a:spcPts val="1925"/>
              </a:lnSpc>
            </a:pPr>
            <a:endParaRPr lang="es-ES">
              <a:solidFill>
                <a:srgbClr val="333333"/>
              </a:solidFill>
              <a:cs typeface="Times New Roman" pitchFamily="18" charset="0"/>
            </a:endParaRPr>
          </a:p>
          <a:p>
            <a:pPr algn="just">
              <a:lnSpc>
                <a:spcPct val="150000"/>
              </a:lnSpc>
            </a:pPr>
            <a:r>
              <a:rPr lang="es-ES" sz="2200">
                <a:solidFill>
                  <a:srgbClr val="333333"/>
                </a:solidFill>
                <a:cs typeface="Times New Roman" pitchFamily="18" charset="0"/>
              </a:rPr>
              <a:t>La </a:t>
            </a:r>
            <a:r>
              <a:rPr lang="es-ES" sz="2200" b="1">
                <a:solidFill>
                  <a:srgbClr val="FF0000"/>
                </a:solidFill>
                <a:cs typeface="Times New Roman" pitchFamily="18" charset="0"/>
              </a:rPr>
              <a:t>democratización del conocimiento </a:t>
            </a:r>
            <a:r>
              <a:rPr lang="es-ES" sz="2200">
                <a:solidFill>
                  <a:srgbClr val="333333"/>
                </a:solidFill>
                <a:cs typeface="Times New Roman" pitchFamily="18" charset="0"/>
              </a:rPr>
              <a:t>que se traduce en la formación de cientos de miles de profesionales en diversos campos</a:t>
            </a:r>
          </a:p>
          <a:p>
            <a:pPr algn="just">
              <a:lnSpc>
                <a:spcPct val="150000"/>
              </a:lnSpc>
            </a:pPr>
            <a:endParaRPr lang="es-ES" sz="2200">
              <a:solidFill>
                <a:srgbClr val="333333"/>
              </a:solidFill>
              <a:cs typeface="Times New Roman" pitchFamily="18" charset="0"/>
            </a:endParaRPr>
          </a:p>
          <a:p>
            <a:pPr algn="just">
              <a:lnSpc>
                <a:spcPct val="150000"/>
              </a:lnSpc>
            </a:pPr>
            <a:r>
              <a:rPr lang="es-ES" sz="2200">
                <a:solidFill>
                  <a:srgbClr val="333333"/>
                </a:solidFill>
                <a:cs typeface="Times New Roman" pitchFamily="18" charset="0"/>
              </a:rPr>
              <a:t>La creación de una </a:t>
            </a:r>
            <a:r>
              <a:rPr lang="es-ES" sz="2200" b="1">
                <a:solidFill>
                  <a:srgbClr val="FF0000"/>
                </a:solidFill>
                <a:cs typeface="Times New Roman" pitchFamily="18" charset="0"/>
              </a:rPr>
              <a:t>red de instituciones </a:t>
            </a:r>
            <a:r>
              <a:rPr lang="es-ES" sz="2200">
                <a:solidFill>
                  <a:srgbClr val="333333"/>
                </a:solidFill>
                <a:cs typeface="Times New Roman" pitchFamily="18" charset="0"/>
              </a:rPr>
              <a:t>capaces de agruparlos y garantizar el despliegue de </a:t>
            </a:r>
            <a:r>
              <a:rPr lang="es-ES" sz="2200" b="1">
                <a:solidFill>
                  <a:srgbClr val="FF0000"/>
                </a:solidFill>
                <a:cs typeface="Times New Roman" pitchFamily="18" charset="0"/>
              </a:rPr>
              <a:t>programas y proyectos de investigación</a:t>
            </a:r>
            <a:r>
              <a:rPr lang="es-ES" sz="2200">
                <a:solidFill>
                  <a:srgbClr val="333333"/>
                </a:solidFill>
                <a:cs typeface="Times New Roman" pitchFamily="18" charset="0"/>
              </a:rPr>
              <a:t>, muchos de los cuales eran impensados para países subdesarrollados                            </a:t>
            </a:r>
          </a:p>
          <a:p>
            <a:pPr algn="r">
              <a:lnSpc>
                <a:spcPct val="150000"/>
              </a:lnSpc>
            </a:pPr>
            <a:r>
              <a:rPr lang="es-ES" sz="2200">
                <a:solidFill>
                  <a:srgbClr val="333333"/>
                </a:solidFill>
                <a:cs typeface="Times New Roman" pitchFamily="18" charset="0"/>
              </a:rPr>
              <a:t> </a:t>
            </a:r>
            <a:r>
              <a:rPr lang="es-ES" sz="2000" b="1" i="1">
                <a:solidFill>
                  <a:srgbClr val="333333"/>
                </a:solidFill>
                <a:cs typeface="Times New Roman" pitchFamily="18" charset="0"/>
              </a:rPr>
              <a:t>Fernández Ríos (2022)</a:t>
            </a:r>
            <a:endParaRPr lang="es-MX" sz="2000" b="1" i="1">
              <a:cs typeface="Times New Roman" pitchFamily="18" charset="0"/>
            </a:endParaRPr>
          </a:p>
        </p:txBody>
      </p:sp>
      <p:sp>
        <p:nvSpPr>
          <p:cNvPr id="9219" name="CuadroTexto 3"/>
          <p:cNvSpPr txBox="1">
            <a:spLocks noChangeArrowheads="1"/>
          </p:cNvSpPr>
          <p:nvPr/>
        </p:nvSpPr>
        <p:spPr bwMode="auto">
          <a:xfrm>
            <a:off x="-11113" y="96574"/>
            <a:ext cx="9144001" cy="954107"/>
          </a:xfrm>
          <a:prstGeom prst="rect">
            <a:avLst/>
          </a:prstGeom>
          <a:noFill/>
          <a:ln w="9525">
            <a:noFill/>
            <a:miter lim="800000"/>
            <a:headEnd/>
            <a:tailEnd/>
          </a:ln>
        </p:spPr>
        <p:txBody>
          <a:bodyPr>
            <a:spAutoFit/>
          </a:bodyPr>
          <a:lstStyle/>
          <a:p>
            <a:pPr algn="ctr"/>
            <a:r>
              <a:rPr lang="es-ES" sz="2800" b="1">
                <a:solidFill>
                  <a:srgbClr val="333333"/>
                </a:solidFill>
                <a:cs typeface="Times New Roman" pitchFamily="18" charset="0"/>
              </a:rPr>
              <a:t>Pilares fundamentales</a:t>
            </a:r>
            <a:r>
              <a:rPr lang="es-ES" sz="2800" b="1">
                <a:solidFill>
                  <a:srgbClr val="333333"/>
                </a:solidFill>
                <a:cs typeface="Calibri" pitchFamily="34" charset="0"/>
              </a:rPr>
              <a:t> del sistema de desarrollo científico y tecnológico nacional  </a:t>
            </a:r>
            <a:endParaRPr lang="es-MX" sz="2800" b="1"/>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uadroTexto 1"/>
          <p:cNvSpPr txBox="1">
            <a:spLocks noChangeArrowheads="1"/>
          </p:cNvSpPr>
          <p:nvPr/>
        </p:nvSpPr>
        <p:spPr bwMode="auto">
          <a:xfrm>
            <a:off x="0" y="157428"/>
            <a:ext cx="9144000" cy="523220"/>
          </a:xfrm>
          <a:prstGeom prst="rect">
            <a:avLst/>
          </a:prstGeom>
          <a:noFill/>
          <a:ln w="9525">
            <a:noFill/>
            <a:miter lim="800000"/>
            <a:headEnd/>
            <a:tailEnd/>
          </a:ln>
        </p:spPr>
        <p:txBody>
          <a:bodyPr>
            <a:spAutoFit/>
          </a:bodyPr>
          <a:lstStyle/>
          <a:p>
            <a:pPr algn="ctr"/>
            <a:r>
              <a:rPr lang="es-MX" sz="2800" b="1" dirty="0"/>
              <a:t>Liderazgo y </a:t>
            </a:r>
            <a:r>
              <a:rPr lang="es-MX" sz="2800" b="1" dirty="0" smtClean="0"/>
              <a:t>visión </a:t>
            </a:r>
            <a:r>
              <a:rPr lang="es-MX" sz="2800" b="1" dirty="0"/>
              <a:t>estratégica de Fidel</a:t>
            </a:r>
          </a:p>
        </p:txBody>
      </p:sp>
      <p:sp>
        <p:nvSpPr>
          <p:cNvPr id="10243" name="CuadroTexto 2"/>
          <p:cNvSpPr txBox="1">
            <a:spLocks noChangeArrowheads="1"/>
          </p:cNvSpPr>
          <p:nvPr/>
        </p:nvSpPr>
        <p:spPr bwMode="auto">
          <a:xfrm>
            <a:off x="0" y="997480"/>
            <a:ext cx="9144000" cy="4708981"/>
          </a:xfrm>
          <a:prstGeom prst="rect">
            <a:avLst/>
          </a:prstGeom>
          <a:noFill/>
          <a:ln w="9525">
            <a:noFill/>
            <a:miter lim="800000"/>
            <a:headEnd/>
            <a:tailEnd/>
          </a:ln>
        </p:spPr>
        <p:txBody>
          <a:bodyPr>
            <a:spAutoFit/>
          </a:bodyPr>
          <a:lstStyle/>
          <a:p>
            <a:pPr marL="342900" indent="-342900" algn="just">
              <a:buFontTx/>
              <a:buChar char="•"/>
            </a:pPr>
            <a:r>
              <a:rPr lang="es-ES" sz="2000">
                <a:solidFill>
                  <a:srgbClr val="333333"/>
                </a:solidFill>
                <a:cs typeface="Times New Roman" pitchFamily="18" charset="0"/>
              </a:rPr>
              <a:t>Darle mayor alcance y </a:t>
            </a:r>
            <a:r>
              <a:rPr lang="es-ES" sz="2000">
                <a:solidFill>
                  <a:srgbClr val="FF0000"/>
                </a:solidFill>
                <a:cs typeface="Times New Roman" pitchFamily="18" charset="0"/>
              </a:rPr>
              <a:t>jerarquía al desarrollo de la ciencia, las tecnologías </a:t>
            </a:r>
            <a:r>
              <a:rPr lang="es-ES" sz="2000">
                <a:solidFill>
                  <a:srgbClr val="333333"/>
                </a:solidFill>
                <a:cs typeface="Times New Roman" pitchFamily="18" charset="0"/>
              </a:rPr>
              <a:t>de avanzada, la investigación y la obtención de nuevos </a:t>
            </a:r>
            <a:r>
              <a:rPr lang="es-ES" sz="2000">
                <a:solidFill>
                  <a:srgbClr val="FF0000"/>
                </a:solidFill>
                <a:cs typeface="Times New Roman" pitchFamily="18" charset="0"/>
              </a:rPr>
              <a:t>medicamentos, vacunas y productos industriales</a:t>
            </a:r>
          </a:p>
          <a:p>
            <a:pPr marL="342900" indent="-342900" algn="just">
              <a:buFontTx/>
              <a:buChar char="•"/>
            </a:pPr>
            <a:endParaRPr lang="es-ES" sz="2000">
              <a:solidFill>
                <a:srgbClr val="333333"/>
              </a:solidFill>
              <a:cs typeface="Times New Roman" pitchFamily="18" charset="0"/>
            </a:endParaRPr>
          </a:p>
          <a:p>
            <a:pPr marL="342900" indent="-342900" algn="just">
              <a:buFontTx/>
              <a:buChar char="•"/>
            </a:pPr>
            <a:r>
              <a:rPr lang="es-ES" sz="2000">
                <a:solidFill>
                  <a:srgbClr val="333333"/>
                </a:solidFill>
                <a:cs typeface="Times New Roman" pitchFamily="18" charset="0"/>
              </a:rPr>
              <a:t>Crear la base tecnológica y productiva con sistemas de calidad y control más avanzados</a:t>
            </a:r>
          </a:p>
          <a:p>
            <a:pPr marL="342900" indent="-342900" algn="just">
              <a:buFontTx/>
              <a:buChar char="•"/>
            </a:pPr>
            <a:endParaRPr lang="es-ES" sz="2000">
              <a:solidFill>
                <a:srgbClr val="333333"/>
              </a:solidFill>
              <a:cs typeface="Times New Roman" pitchFamily="18" charset="0"/>
            </a:endParaRPr>
          </a:p>
          <a:p>
            <a:pPr marL="342900" indent="-342900" algn="just">
              <a:buFontTx/>
              <a:buChar char="•"/>
            </a:pPr>
            <a:r>
              <a:rPr lang="es-ES" sz="2000">
                <a:solidFill>
                  <a:srgbClr val="333333"/>
                </a:solidFill>
                <a:cs typeface="Times New Roman" pitchFamily="18" charset="0"/>
              </a:rPr>
              <a:t>Integración entre las instituciones, sistema de trabajo “a ciclo cerrado”, </a:t>
            </a:r>
            <a:r>
              <a:rPr lang="es-ES" sz="2000">
                <a:solidFill>
                  <a:srgbClr val="FF0000"/>
                </a:solidFill>
                <a:cs typeface="Times New Roman" pitchFamily="18" charset="0"/>
              </a:rPr>
              <a:t>selección política y técnica del personal </a:t>
            </a:r>
            <a:r>
              <a:rPr lang="es-ES" sz="2000">
                <a:solidFill>
                  <a:srgbClr val="333333"/>
                </a:solidFill>
                <a:cs typeface="Times New Roman" pitchFamily="18" charset="0"/>
              </a:rPr>
              <a:t>que se consagraría al trabajo</a:t>
            </a:r>
          </a:p>
          <a:p>
            <a:pPr marL="342900" indent="-342900" algn="just">
              <a:buFontTx/>
              <a:buChar char="•"/>
            </a:pPr>
            <a:endParaRPr lang="es-ES" sz="2000">
              <a:solidFill>
                <a:srgbClr val="333333"/>
              </a:solidFill>
              <a:cs typeface="Times New Roman" pitchFamily="18" charset="0"/>
            </a:endParaRPr>
          </a:p>
          <a:p>
            <a:pPr marL="342900" indent="-342900" algn="just">
              <a:buFontTx/>
              <a:buChar char="•"/>
            </a:pPr>
            <a:r>
              <a:rPr lang="es-ES" sz="2000">
                <a:solidFill>
                  <a:srgbClr val="333333"/>
                </a:solidFill>
                <a:cs typeface="Times New Roman" pitchFamily="18" charset="0"/>
              </a:rPr>
              <a:t>Impacto en la salud y en la producción de alimentos en Cuba</a:t>
            </a:r>
          </a:p>
          <a:p>
            <a:pPr marL="342900" indent="-342900" algn="just">
              <a:buFontTx/>
              <a:buChar char="•"/>
            </a:pPr>
            <a:endParaRPr lang="es-ES" sz="2000">
              <a:solidFill>
                <a:srgbClr val="333333"/>
              </a:solidFill>
              <a:cs typeface="Times New Roman" pitchFamily="18" charset="0"/>
            </a:endParaRPr>
          </a:p>
          <a:p>
            <a:pPr marL="342900" indent="-342900" algn="just">
              <a:buFontTx/>
              <a:buChar char="•"/>
            </a:pPr>
            <a:r>
              <a:rPr lang="es-ES" sz="2000">
                <a:solidFill>
                  <a:srgbClr val="333333"/>
                </a:solidFill>
                <a:cs typeface="Times New Roman" pitchFamily="18" charset="0"/>
              </a:rPr>
              <a:t>Realizar </a:t>
            </a:r>
            <a:r>
              <a:rPr lang="es-ES" sz="2000">
                <a:solidFill>
                  <a:srgbClr val="FF0000"/>
                </a:solidFill>
                <a:cs typeface="Times New Roman" pitchFamily="18" charset="0"/>
              </a:rPr>
              <a:t>gestión exportadora </a:t>
            </a:r>
            <a:r>
              <a:rPr lang="es-ES" sz="2000">
                <a:solidFill>
                  <a:srgbClr val="333333"/>
                </a:solidFill>
                <a:cs typeface="Times New Roman" pitchFamily="18" charset="0"/>
              </a:rPr>
              <a:t>directa para el logro de los recursos financieros necesarios que permitieran </a:t>
            </a:r>
            <a:r>
              <a:rPr lang="es-ES" sz="2000">
                <a:solidFill>
                  <a:srgbClr val="FF0000"/>
                </a:solidFill>
                <a:cs typeface="Times New Roman" pitchFamily="18" charset="0"/>
              </a:rPr>
              <a:t>financiar sus propios gastos y lograr aportes crecientes a la economía nacional</a:t>
            </a:r>
            <a:endParaRPr lang="es-MX">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3"/>
          <p:cNvSpPr>
            <a:spLocks noChangeShapeType="1"/>
          </p:cNvSpPr>
          <p:nvPr/>
        </p:nvSpPr>
        <p:spPr bwMode="auto">
          <a:xfrm>
            <a:off x="395289" y="937948"/>
            <a:ext cx="3527425" cy="0"/>
          </a:xfrm>
          <a:prstGeom prst="line">
            <a:avLst/>
          </a:prstGeom>
          <a:noFill/>
          <a:ln w="57150">
            <a:solidFill>
              <a:schemeClr val="bg1"/>
            </a:solidFill>
            <a:round/>
            <a:headEnd/>
            <a:tailEnd/>
          </a:ln>
          <a:effectLst/>
        </p:spPr>
        <p:txBody>
          <a:bodyPr/>
          <a:lstStyle/>
          <a:p>
            <a:endParaRPr lang="es-ES"/>
          </a:p>
        </p:txBody>
      </p:sp>
      <p:pic>
        <p:nvPicPr>
          <p:cNvPr id="11267" name="Picture 4" descr="POLO%20CIENTIFICO"/>
          <p:cNvPicPr>
            <a:picLocks noChangeAspect="1" noChangeArrowheads="1"/>
          </p:cNvPicPr>
          <p:nvPr/>
        </p:nvPicPr>
        <p:blipFill>
          <a:blip r:embed="rId2"/>
          <a:srcRect/>
          <a:stretch>
            <a:fillRect/>
          </a:stretch>
        </p:blipFill>
        <p:spPr bwMode="auto">
          <a:xfrm>
            <a:off x="0" y="937949"/>
            <a:ext cx="9144000" cy="4646083"/>
          </a:xfrm>
          <a:prstGeom prst="rect">
            <a:avLst/>
          </a:prstGeom>
          <a:noFill/>
          <a:ln w="9525">
            <a:noFill/>
            <a:miter lim="800000"/>
            <a:headEnd/>
            <a:tailEnd/>
          </a:ln>
        </p:spPr>
      </p:pic>
      <p:sp>
        <p:nvSpPr>
          <p:cNvPr id="11268" name="CuadroTexto 1"/>
          <p:cNvSpPr txBox="1">
            <a:spLocks noChangeArrowheads="1"/>
          </p:cNvSpPr>
          <p:nvPr/>
        </p:nvSpPr>
        <p:spPr bwMode="auto">
          <a:xfrm>
            <a:off x="0" y="-62177"/>
            <a:ext cx="9144000" cy="1200329"/>
          </a:xfrm>
          <a:prstGeom prst="rect">
            <a:avLst/>
          </a:prstGeom>
          <a:noFill/>
          <a:ln w="9525">
            <a:noFill/>
            <a:miter lim="800000"/>
            <a:headEnd/>
            <a:tailEnd/>
          </a:ln>
        </p:spPr>
        <p:txBody>
          <a:bodyPr>
            <a:spAutoFit/>
          </a:bodyPr>
          <a:lstStyle/>
          <a:p>
            <a:pPr algn="ctr"/>
            <a:r>
              <a:rPr lang="es-MX" sz="2400" b="1"/>
              <a:t>Creación del Polo Científico por el Comandante Fidel Castro  </a:t>
            </a:r>
            <a:r>
              <a:rPr lang="es-ES" sz="2400" b="1">
                <a:solidFill>
                  <a:srgbClr val="333333"/>
                </a:solidFill>
                <a:cs typeface="Calibri" pitchFamily="34" charset="0"/>
              </a:rPr>
              <a:t>dedicado a la biotecnología e industria farmacéutica</a:t>
            </a:r>
          </a:p>
          <a:p>
            <a:pPr algn="ctr"/>
            <a:r>
              <a:rPr lang="es-ES" sz="2400" b="1">
                <a:solidFill>
                  <a:srgbClr val="333333"/>
                </a:solidFill>
                <a:cs typeface="Calibri" pitchFamily="34" charset="0"/>
              </a:rPr>
              <a:t>(1991-1992)</a:t>
            </a:r>
            <a:endParaRPr lang="es-MX" sz="2400" b="1"/>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 name="3 Imagen" descr="C:\Users\TRABAJ~1\AppData\Local\Temp\Rar$DIa5072.27858\log con nombre debajo con colores.png"/>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57158" y="285732"/>
            <a:ext cx="978558" cy="928693"/>
          </a:xfrm>
          <a:prstGeom prst="rect">
            <a:avLst/>
          </a:prstGeom>
          <a:noFill/>
          <a:ln>
            <a:noFill/>
          </a:ln>
        </p:spPr>
      </p:pic>
      <p:sp>
        <p:nvSpPr>
          <p:cNvPr id="6" name="Rectangle 5">
            <a:extLst>
              <a:ext uri="{FF2B5EF4-FFF2-40B4-BE49-F238E27FC236}">
                <a16:creationId xmlns="" xmlns:a16="http://schemas.microsoft.com/office/drawing/2014/main" id="{863AF517-D188-4573-83E3-4BF4C7F461F1}"/>
              </a:ext>
            </a:extLst>
          </p:cNvPr>
          <p:cNvSpPr>
            <a:spLocks noChangeArrowheads="1"/>
          </p:cNvSpPr>
          <p:nvPr/>
        </p:nvSpPr>
        <p:spPr bwMode="auto">
          <a:xfrm>
            <a:off x="1357290" y="428608"/>
            <a:ext cx="6500858" cy="571504"/>
          </a:xfrm>
          <a:prstGeom prst="rect">
            <a:avLst/>
          </a:prstGeom>
          <a:solidFill>
            <a:srgbClr val="0A108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lIns="71323" tIns="35662" rIns="71323" bIns="35662"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MX" altLang="es-ES" sz="3200" b="1" dirty="0" smtClean="0">
                <a:solidFill>
                  <a:schemeClr val="bg1"/>
                </a:solidFill>
                <a:latin typeface="Arial Black" pitchFamily="34" charset="0"/>
                <a:ea typeface="Verdana" pitchFamily="34" charset="0"/>
                <a:cs typeface="Arial" panose="020B0604020202020204" pitchFamily="34" charset="0"/>
              </a:rPr>
              <a:t>Sumario</a:t>
            </a:r>
            <a:endParaRPr lang="en-GB" altLang="es-ES" sz="3200" b="1" dirty="0" smtClean="0">
              <a:solidFill>
                <a:schemeClr val="bg1"/>
              </a:solidFill>
              <a:latin typeface="Arial Black" pitchFamily="34" charset="0"/>
              <a:ea typeface="Verdana" pitchFamily="34" charset="0"/>
              <a:cs typeface="Arial" panose="020B0604020202020204" pitchFamily="34" charset="0"/>
            </a:endParaRPr>
          </a:p>
        </p:txBody>
      </p:sp>
      <p:pic>
        <p:nvPicPr>
          <p:cNvPr id="7" name="Imagen 11">
            <a:extLst>
              <a:ext uri="{FF2B5EF4-FFF2-40B4-BE49-F238E27FC236}">
                <a16:creationId xmlns="" xmlns:a16="http://schemas.microsoft.com/office/drawing/2014/main" id="{4291832E-10C9-4110-9295-B452AA244DC3}"/>
              </a:ext>
            </a:extLst>
          </p:cNvPr>
          <p:cNvPicPr>
            <a:picLocks noChangeAspect="1"/>
          </p:cNvPicPr>
          <p:nvPr/>
        </p:nvPicPr>
        <p:blipFill>
          <a:blip r:embed="rId4">
            <a:extLst>
              <a:ext uri="{28A0092B-C50C-407E-A947-70E740481C1C}">
                <a14:useLocalDpi xmlns="" xmlns:a14="http://schemas.microsoft.com/office/drawing/2010/main" val="0"/>
              </a:ext>
            </a:extLst>
          </a:blip>
          <a:srcRect/>
          <a:stretch>
            <a:fillRect/>
          </a:stretch>
        </p:blipFill>
        <p:spPr bwMode="auto">
          <a:xfrm>
            <a:off x="7959393" y="472642"/>
            <a:ext cx="1041763" cy="4560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ZoneTexte 7"/>
          <p:cNvSpPr txBox="1"/>
          <p:nvPr/>
        </p:nvSpPr>
        <p:spPr>
          <a:xfrm>
            <a:off x="357159" y="1643054"/>
            <a:ext cx="8501122" cy="3244158"/>
          </a:xfrm>
          <a:prstGeom prst="rect">
            <a:avLst/>
          </a:prstGeom>
          <a:noFill/>
        </p:spPr>
        <p:txBody>
          <a:bodyPr wrap="square" rtlCol="0">
            <a:spAutoFit/>
          </a:bodyPr>
          <a:lstStyle/>
          <a:p>
            <a:pPr>
              <a:lnSpc>
                <a:spcPct val="150000"/>
              </a:lnSpc>
            </a:pPr>
            <a:r>
              <a:rPr lang="es-ES" sz="2000" dirty="0" smtClean="0">
                <a:latin typeface="Arial" pitchFamily="34" charset="0"/>
                <a:cs typeface="Arial" pitchFamily="34" charset="0"/>
              </a:rPr>
              <a:t>-</a:t>
            </a:r>
            <a:r>
              <a:rPr lang="es-ES" sz="2800" dirty="0" smtClean="0">
                <a:latin typeface="Arial" pitchFamily="34" charset="0"/>
                <a:cs typeface="Arial" pitchFamily="34" charset="0"/>
              </a:rPr>
              <a:t>Globalización y desarrollo </a:t>
            </a:r>
            <a:r>
              <a:rPr lang="es-ES" sz="2800" dirty="0" err="1" smtClean="0">
                <a:latin typeface="Arial" pitchFamily="34" charset="0"/>
                <a:cs typeface="Arial" pitchFamily="34" charset="0"/>
              </a:rPr>
              <a:t>tecnocientífico</a:t>
            </a:r>
            <a:r>
              <a:rPr lang="es-ES" sz="2800" dirty="0" smtClean="0">
                <a:latin typeface="Arial" pitchFamily="34" charset="0"/>
                <a:cs typeface="Arial" pitchFamily="34" charset="0"/>
              </a:rPr>
              <a:t>. </a:t>
            </a:r>
          </a:p>
          <a:p>
            <a:pPr>
              <a:lnSpc>
                <a:spcPct val="150000"/>
              </a:lnSpc>
              <a:buFontTx/>
              <a:buChar char="-"/>
            </a:pPr>
            <a:r>
              <a:rPr lang="es-ES" sz="2800" dirty="0" smtClean="0">
                <a:latin typeface="Arial" pitchFamily="34" charset="0"/>
                <a:cs typeface="Arial" pitchFamily="34" charset="0"/>
              </a:rPr>
              <a:t>Políticas de ciencia tecnológica e innovación para el desarrollo sostenible en Cuba.</a:t>
            </a:r>
          </a:p>
          <a:p>
            <a:pPr>
              <a:lnSpc>
                <a:spcPct val="150000"/>
              </a:lnSpc>
              <a:buFontTx/>
              <a:buChar char="-"/>
            </a:pPr>
            <a:r>
              <a:rPr lang="es-ES" sz="2800" dirty="0" smtClean="0">
                <a:latin typeface="Arial" pitchFamily="34" charset="0"/>
                <a:cs typeface="Arial" pitchFamily="34" charset="0"/>
              </a:rPr>
              <a:t>Estrategias regionales para el desarrollo sostenible.</a:t>
            </a:r>
          </a:p>
          <a:p>
            <a:pPr>
              <a:lnSpc>
                <a:spcPct val="150000"/>
              </a:lnSpc>
              <a:buFontTx/>
              <a:buChar char="-"/>
            </a:pPr>
            <a:r>
              <a:rPr lang="es-ES" sz="2800" dirty="0" smtClean="0">
                <a:latin typeface="Arial" pitchFamily="34" charset="0"/>
                <a:cs typeface="Arial" pitchFamily="34" charset="0"/>
              </a:rPr>
              <a:t>El modelo de gobernanza de ciencia en Cuba.</a:t>
            </a:r>
            <a:endParaRPr lang="es-ES" sz="2800" dirty="0">
              <a:latin typeface="Arial" pitchFamily="34" charset="0"/>
              <a:cs typeface="Arial" pitchFamily="34" charset="0"/>
            </a:endParaRPr>
          </a:p>
        </p:txBody>
      </p:sp>
    </p:spTree>
    <p:extLst>
      <p:ext uri="{BB962C8B-B14F-4D97-AF65-F5344CB8AC3E}">
        <p14:creationId xmlns="" xmlns:p14="http://schemas.microsoft.com/office/powerpoint/2010/main" val="2650632599"/>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Maira\Desktop\imagenes universidad\IMG-20230109-WA0022.jpg"/>
          <p:cNvPicPr>
            <a:picLocks noChangeAspect="1" noChangeArrowheads="1"/>
          </p:cNvPicPr>
          <p:nvPr/>
        </p:nvPicPr>
        <p:blipFill>
          <a:blip r:embed="rId2"/>
          <a:srcRect/>
          <a:stretch>
            <a:fillRect/>
          </a:stretch>
        </p:blipFill>
        <p:spPr bwMode="auto">
          <a:xfrm>
            <a:off x="6300788" y="1236928"/>
            <a:ext cx="2843212" cy="3541448"/>
          </a:xfrm>
          <a:prstGeom prst="rect">
            <a:avLst/>
          </a:prstGeom>
          <a:noFill/>
          <a:ln w="9525">
            <a:noFill/>
            <a:miter lim="800000"/>
            <a:headEnd/>
            <a:tailEnd/>
          </a:ln>
        </p:spPr>
      </p:pic>
      <p:sp>
        <p:nvSpPr>
          <p:cNvPr id="12291" name="CuadroTexto 1"/>
          <p:cNvSpPr txBox="1">
            <a:spLocks noChangeArrowheads="1"/>
          </p:cNvSpPr>
          <p:nvPr/>
        </p:nvSpPr>
        <p:spPr bwMode="auto">
          <a:xfrm>
            <a:off x="0" y="216959"/>
            <a:ext cx="9144000" cy="830997"/>
          </a:xfrm>
          <a:prstGeom prst="rect">
            <a:avLst/>
          </a:prstGeom>
          <a:noFill/>
          <a:ln w="9525">
            <a:noFill/>
            <a:miter lim="800000"/>
            <a:headEnd/>
            <a:tailEnd/>
          </a:ln>
        </p:spPr>
        <p:txBody>
          <a:bodyPr>
            <a:spAutoFit/>
          </a:bodyPr>
          <a:lstStyle/>
          <a:p>
            <a:pPr algn="ctr"/>
            <a:r>
              <a:rPr lang="es-MX" sz="2400" b="1">
                <a:solidFill>
                  <a:srgbClr val="000000"/>
                </a:solidFill>
              </a:rPr>
              <a:t>Diez resultados científicos cubanos Medalla de Oro de la Organización Mundial de la Propiedad Intelectual (OMPI)</a:t>
            </a:r>
          </a:p>
        </p:txBody>
      </p:sp>
      <p:sp>
        <p:nvSpPr>
          <p:cNvPr id="12292" name="CuadroTexto 6"/>
          <p:cNvSpPr txBox="1">
            <a:spLocks noChangeArrowheads="1"/>
          </p:cNvSpPr>
          <p:nvPr/>
        </p:nvSpPr>
        <p:spPr bwMode="auto">
          <a:xfrm>
            <a:off x="169864" y="1057011"/>
            <a:ext cx="6346825" cy="4462760"/>
          </a:xfrm>
          <a:prstGeom prst="rect">
            <a:avLst/>
          </a:prstGeom>
          <a:noFill/>
          <a:ln w="9525">
            <a:noFill/>
            <a:miter lim="800000"/>
            <a:headEnd/>
            <a:tailEnd/>
          </a:ln>
        </p:spPr>
        <p:txBody>
          <a:bodyPr>
            <a:spAutoFit/>
          </a:bodyPr>
          <a:lstStyle/>
          <a:p>
            <a:r>
              <a:rPr lang="es-MX" sz="2000" b="1" dirty="0"/>
              <a:t>1.</a:t>
            </a:r>
            <a:r>
              <a:rPr lang="es-MX" sz="2000" dirty="0"/>
              <a:t>Vacuna </a:t>
            </a:r>
            <a:r>
              <a:rPr lang="es-MX" sz="2000" dirty="0" err="1"/>
              <a:t>antimeningocóccica</a:t>
            </a:r>
            <a:r>
              <a:rPr lang="es-MX" sz="2000" dirty="0"/>
              <a:t> tipo B ,1989</a:t>
            </a:r>
          </a:p>
          <a:p>
            <a:r>
              <a:rPr lang="es-MX" sz="2000" b="1" dirty="0"/>
              <a:t>2. </a:t>
            </a:r>
            <a:r>
              <a:rPr lang="es-MX" sz="2000" dirty="0" err="1"/>
              <a:t>Policosanol</a:t>
            </a:r>
            <a:r>
              <a:rPr lang="es-MX" sz="2000" dirty="0"/>
              <a:t> (PPG),1996</a:t>
            </a:r>
          </a:p>
          <a:p>
            <a:r>
              <a:rPr lang="es-MX" sz="2000" b="1" dirty="0"/>
              <a:t>3.</a:t>
            </a:r>
            <a:r>
              <a:rPr lang="es-MX" sz="2000" dirty="0"/>
              <a:t>Biocida, 2000</a:t>
            </a:r>
          </a:p>
          <a:p>
            <a:r>
              <a:rPr lang="es-MX" sz="2000" b="1" dirty="0"/>
              <a:t>4.</a:t>
            </a:r>
            <a:r>
              <a:rPr lang="es-MX" sz="2000" dirty="0"/>
              <a:t>Cimaher (Anticuerpo monoclonal  humanizado) 2002  </a:t>
            </a:r>
          </a:p>
          <a:p>
            <a:r>
              <a:rPr lang="es-MX" sz="2000" b="1" dirty="0"/>
              <a:t>5.</a:t>
            </a:r>
            <a:r>
              <a:rPr lang="es-MX" sz="2000" dirty="0"/>
              <a:t>Stabilak , 2002</a:t>
            </a:r>
          </a:p>
          <a:p>
            <a:r>
              <a:rPr lang="es-MX" sz="2000" b="1" dirty="0"/>
              <a:t>6.</a:t>
            </a:r>
            <a:r>
              <a:rPr lang="es-MX" sz="2000" dirty="0"/>
              <a:t>Vacuna contra el </a:t>
            </a:r>
            <a:r>
              <a:rPr lang="es-MX" sz="2000" dirty="0" err="1"/>
              <a:t>Haemophilus</a:t>
            </a:r>
            <a:r>
              <a:rPr lang="es-MX" sz="2000" dirty="0"/>
              <a:t> </a:t>
            </a:r>
            <a:r>
              <a:rPr lang="es-MX" sz="2000" dirty="0" err="1"/>
              <a:t>Influenzae</a:t>
            </a:r>
            <a:r>
              <a:rPr lang="es-MX" sz="2000" dirty="0"/>
              <a:t>        </a:t>
            </a:r>
          </a:p>
          <a:p>
            <a:r>
              <a:rPr lang="es-MX" sz="2000" dirty="0"/>
              <a:t>   tipo B, 2006</a:t>
            </a:r>
          </a:p>
          <a:p>
            <a:r>
              <a:rPr lang="es-MX" sz="2000" b="1" dirty="0"/>
              <a:t>7.</a:t>
            </a:r>
            <a:r>
              <a:rPr lang="es-MX" sz="2000" dirty="0"/>
              <a:t>Diramic. Equipo para el diagnóstico rápido microbiológico, 2007</a:t>
            </a:r>
          </a:p>
          <a:p>
            <a:r>
              <a:rPr lang="es-MX" sz="2000" b="1" dirty="0"/>
              <a:t>8.</a:t>
            </a:r>
            <a:r>
              <a:rPr lang="es-MX" sz="2000" dirty="0"/>
              <a:t>Surfactante pulmonar, 2007</a:t>
            </a:r>
          </a:p>
          <a:p>
            <a:r>
              <a:rPr lang="es-MX" sz="2000" b="1" dirty="0"/>
              <a:t>9.</a:t>
            </a:r>
            <a:r>
              <a:rPr lang="es-MX" sz="2000" dirty="0"/>
              <a:t>Heberprot-P, 2011</a:t>
            </a:r>
          </a:p>
          <a:p>
            <a:r>
              <a:rPr lang="es-MX" sz="2000" b="1" dirty="0"/>
              <a:t>10.</a:t>
            </a:r>
            <a:r>
              <a:rPr lang="es-MX" sz="2000" dirty="0"/>
              <a:t>Itolizumab ( Anticuerpos monoclonales </a:t>
            </a:r>
          </a:p>
          <a:p>
            <a:r>
              <a:rPr lang="es-MX" sz="2000" dirty="0" err="1"/>
              <a:t>anticd</a:t>
            </a:r>
            <a:r>
              <a:rPr lang="es-MX" sz="2000" dirty="0"/>
              <a:t> 6 ), 2015</a:t>
            </a:r>
          </a:p>
          <a:p>
            <a:r>
              <a:rPr lang="es-MX" sz="2400" dirty="0"/>
              <a:t> </a:t>
            </a:r>
          </a:p>
        </p:txBody>
      </p:sp>
      <p:sp>
        <p:nvSpPr>
          <p:cNvPr id="12293" name="CuadroTexto 3"/>
          <p:cNvSpPr txBox="1">
            <a:spLocks noChangeArrowheads="1"/>
          </p:cNvSpPr>
          <p:nvPr/>
        </p:nvSpPr>
        <p:spPr bwMode="auto">
          <a:xfrm>
            <a:off x="6300788" y="5077354"/>
            <a:ext cx="2654300" cy="369332"/>
          </a:xfrm>
          <a:prstGeom prst="rect">
            <a:avLst/>
          </a:prstGeom>
          <a:noFill/>
          <a:ln w="9525">
            <a:noFill/>
            <a:miter lim="800000"/>
            <a:headEnd/>
            <a:tailEnd/>
          </a:ln>
        </p:spPr>
        <p:txBody>
          <a:bodyPr>
            <a:spAutoFit/>
          </a:bodyPr>
          <a:lstStyle/>
          <a:p>
            <a:pPr algn="r"/>
            <a:r>
              <a:rPr lang="es-MX" b="1" i="1">
                <a:solidFill>
                  <a:srgbClr val="000000"/>
                </a:solidFill>
              </a:rPr>
              <a:t>Granma, 6 abril, 2021</a:t>
            </a: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ítulo 1"/>
          <p:cNvSpPr>
            <a:spLocks noGrp="1"/>
          </p:cNvSpPr>
          <p:nvPr>
            <p:ph type="title"/>
          </p:nvPr>
        </p:nvSpPr>
        <p:spPr>
          <a:xfrm>
            <a:off x="0" y="0"/>
            <a:ext cx="9144000" cy="828146"/>
          </a:xfrm>
        </p:spPr>
        <p:txBody>
          <a:bodyPr/>
          <a:lstStyle/>
          <a:p>
            <a:r>
              <a:rPr lang="es-ES" sz="3300" b="1" smtClean="0"/>
              <a:t>COVID 19, CTI y Gobierno</a:t>
            </a:r>
            <a:endParaRPr lang="es-EC" sz="3300" b="1" smtClean="0"/>
          </a:p>
        </p:txBody>
      </p:sp>
      <p:sp>
        <p:nvSpPr>
          <p:cNvPr id="13315" name="Marcador de contenido 2"/>
          <p:cNvSpPr>
            <a:spLocks noGrp="1"/>
          </p:cNvSpPr>
          <p:nvPr>
            <p:ph idx="1"/>
          </p:nvPr>
        </p:nvSpPr>
        <p:spPr>
          <a:xfrm>
            <a:off x="107950" y="877094"/>
            <a:ext cx="8678892" cy="3115468"/>
          </a:xfrm>
        </p:spPr>
        <p:txBody>
          <a:bodyPr>
            <a:noAutofit/>
          </a:bodyPr>
          <a:lstStyle/>
          <a:p>
            <a:pPr marL="0" indent="0" algn="just">
              <a:lnSpc>
                <a:spcPct val="170000"/>
              </a:lnSpc>
              <a:buFontTx/>
              <a:buNone/>
            </a:pPr>
            <a:r>
              <a:rPr lang="es-ES" sz="1800" dirty="0" smtClean="0">
                <a:latin typeface="Arial" pitchFamily="34" charset="0"/>
                <a:cs typeface="Arial" pitchFamily="34" charset="0"/>
              </a:rPr>
              <a:t>La COVID-19 planteó la necesidad de fortalecer los vínculos entre el nivel más alto del Estado y el gobierno con los actores más relevantes en el enfrentamiento a la pandemia: </a:t>
            </a:r>
          </a:p>
          <a:p>
            <a:pPr marL="0" indent="0" algn="just">
              <a:lnSpc>
                <a:spcPct val="170000"/>
              </a:lnSpc>
              <a:buFont typeface="Wingdings" pitchFamily="2" charset="2"/>
              <a:buChar char="ü"/>
            </a:pPr>
            <a:r>
              <a:rPr lang="es-ES" sz="1800" dirty="0" smtClean="0">
                <a:latin typeface="Arial" pitchFamily="34" charset="0"/>
                <a:cs typeface="Arial" pitchFamily="34" charset="0"/>
              </a:rPr>
              <a:t>el sector de salud pública</a:t>
            </a:r>
          </a:p>
          <a:p>
            <a:pPr marL="0" indent="0" algn="just">
              <a:lnSpc>
                <a:spcPct val="170000"/>
              </a:lnSpc>
              <a:buFont typeface="Wingdings" pitchFamily="2" charset="2"/>
              <a:buChar char="ü"/>
            </a:pPr>
            <a:r>
              <a:rPr lang="es-ES" sz="1800" dirty="0" smtClean="0">
                <a:latin typeface="Arial" pitchFamily="34" charset="0"/>
                <a:cs typeface="Arial" pitchFamily="34" charset="0"/>
              </a:rPr>
              <a:t>la industria biotecnológica médico-farmacéutica</a:t>
            </a:r>
          </a:p>
          <a:p>
            <a:pPr marL="0" indent="0" algn="just">
              <a:lnSpc>
                <a:spcPct val="170000"/>
              </a:lnSpc>
              <a:buFont typeface="Wingdings" pitchFamily="2" charset="2"/>
              <a:buChar char="ü"/>
            </a:pPr>
            <a:r>
              <a:rPr lang="es-ES" sz="1800" dirty="0" smtClean="0">
                <a:latin typeface="Arial" pitchFamily="34" charset="0"/>
                <a:cs typeface="Arial" pitchFamily="34" charset="0"/>
              </a:rPr>
              <a:t>las universidades</a:t>
            </a:r>
          </a:p>
          <a:p>
            <a:pPr marL="0" indent="0" algn="just">
              <a:lnSpc>
                <a:spcPct val="170000"/>
              </a:lnSpc>
              <a:buFont typeface="Wingdings" pitchFamily="2" charset="2"/>
              <a:buChar char="ü"/>
            </a:pPr>
            <a:r>
              <a:rPr lang="es-ES" sz="1800" dirty="0" smtClean="0">
                <a:latin typeface="Arial" pitchFamily="34" charset="0"/>
                <a:cs typeface="Arial" pitchFamily="34" charset="0"/>
              </a:rPr>
              <a:t>instituciones de investigación</a:t>
            </a:r>
          </a:p>
          <a:p>
            <a:pPr marL="0" indent="0" algn="just">
              <a:lnSpc>
                <a:spcPct val="170000"/>
              </a:lnSpc>
              <a:buFont typeface="Wingdings" pitchFamily="2" charset="2"/>
              <a:buChar char="ü"/>
            </a:pPr>
            <a:r>
              <a:rPr lang="es-ES" sz="1800" dirty="0" smtClean="0">
                <a:latin typeface="Arial" pitchFamily="34" charset="0"/>
                <a:cs typeface="Arial" pitchFamily="34" charset="0"/>
              </a:rPr>
              <a:t>gobiernos territoriales</a:t>
            </a:r>
          </a:p>
          <a:p>
            <a:pPr marL="0" indent="0" algn="just">
              <a:lnSpc>
                <a:spcPct val="170000"/>
              </a:lnSpc>
              <a:buFont typeface="Wingdings" pitchFamily="2" charset="2"/>
              <a:buChar char="ü"/>
            </a:pPr>
            <a:r>
              <a:rPr lang="es-ES" sz="1800" dirty="0" smtClean="0">
                <a:latin typeface="Arial" pitchFamily="34" charset="0"/>
                <a:cs typeface="Arial" pitchFamily="34" charset="0"/>
              </a:rPr>
              <a:t>los medios de comunicación y otros organismos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extLst>
          </p:cNvPr>
          <p:cNvSpPr>
            <a:spLocks noGrp="1"/>
          </p:cNvSpPr>
          <p:nvPr>
            <p:ph type="title"/>
          </p:nvPr>
        </p:nvSpPr>
        <p:spPr>
          <a:xfrm>
            <a:off x="107950" y="18521"/>
            <a:ext cx="9144000" cy="900907"/>
          </a:xfrm>
        </p:spPr>
        <p:txBody>
          <a:bodyPr>
            <a:normAutofit fontScale="90000"/>
          </a:bodyPr>
          <a:lstStyle/>
          <a:p>
            <a:pPr>
              <a:defRPr/>
            </a:pPr>
            <a:r>
              <a:rPr lang="es-ES" sz="3675" b="1" dirty="0">
                <a:solidFill>
                  <a:schemeClr val="tx1"/>
                </a:solidFill>
                <a:latin typeface="Calibri" panose="020F0502020204030204" pitchFamily="34" charset="0"/>
                <a:cs typeface="Calibri" panose="020F0502020204030204" pitchFamily="34" charset="0"/>
              </a:rPr>
              <a:t>Innovación en el centro de atención: SGGCI</a:t>
            </a:r>
            <a:r>
              <a:rPr lang="es-ES" dirty="0"/>
              <a:t/>
            </a:r>
            <a:br>
              <a:rPr lang="es-ES" dirty="0"/>
            </a:br>
            <a:r>
              <a:rPr lang="es-ES" sz="2000" b="1" dirty="0">
                <a:solidFill>
                  <a:srgbClr val="FF0000"/>
                </a:solidFill>
                <a:ea typeface="+mn-ea"/>
              </a:rPr>
              <a:t>Sistema de Gestión de Gobierno basado en Ciencia e Innovación</a:t>
            </a:r>
            <a:endParaRPr lang="x-none" dirty="0">
              <a:solidFill>
                <a:srgbClr val="FF0000"/>
              </a:solidFill>
            </a:endParaRPr>
          </a:p>
        </p:txBody>
      </p:sp>
      <p:sp>
        <p:nvSpPr>
          <p:cNvPr id="3" name="Marcador de contenido 2">
            <a:extLst>
              <a:ext uri="{FF2B5EF4-FFF2-40B4-BE49-F238E27FC236}"/>
            </a:extLst>
          </p:cNvPr>
          <p:cNvSpPr>
            <a:spLocks noGrp="1"/>
          </p:cNvSpPr>
          <p:nvPr>
            <p:ph idx="1"/>
          </p:nvPr>
        </p:nvSpPr>
        <p:spPr>
          <a:xfrm>
            <a:off x="1619251" y="1416845"/>
            <a:ext cx="7129463" cy="3283479"/>
          </a:xfrm>
        </p:spPr>
        <p:txBody>
          <a:bodyPr>
            <a:normAutofit/>
          </a:bodyPr>
          <a:lstStyle/>
          <a:p>
            <a:pPr>
              <a:lnSpc>
                <a:spcPct val="110000"/>
              </a:lnSpc>
              <a:defRPr/>
            </a:pPr>
            <a:r>
              <a:rPr lang="es-ES" sz="2700" dirty="0">
                <a:latin typeface="Calibri" panose="020F0502020204030204" pitchFamily="34" charset="0"/>
                <a:cs typeface="Calibri" panose="020F0502020204030204" pitchFamily="34" charset="0"/>
              </a:rPr>
              <a:t>Consejo Nacional de Innovación (CNI)</a:t>
            </a:r>
          </a:p>
          <a:p>
            <a:pPr>
              <a:lnSpc>
                <a:spcPct val="110000"/>
              </a:lnSpc>
              <a:defRPr/>
            </a:pPr>
            <a:r>
              <a:rPr lang="es-ES" sz="2700" dirty="0">
                <a:latin typeface="Calibri" panose="020F0502020204030204" pitchFamily="34" charset="0"/>
                <a:cs typeface="Calibri" panose="020F0502020204030204" pitchFamily="34" charset="0"/>
              </a:rPr>
              <a:t>Fortalecimiento de políticas públicas (incluidas las de CTI)</a:t>
            </a:r>
            <a:endParaRPr lang="es-ES" sz="2100" dirty="0">
              <a:latin typeface="Calibri" panose="020F0502020204030204" pitchFamily="34" charset="0"/>
              <a:cs typeface="Calibri" panose="020F0502020204030204" pitchFamily="34" charset="0"/>
            </a:endParaRPr>
          </a:p>
          <a:p>
            <a:pPr>
              <a:lnSpc>
                <a:spcPct val="110000"/>
              </a:lnSpc>
              <a:defRPr/>
            </a:pPr>
            <a:r>
              <a:rPr lang="es-ES" sz="2700" dirty="0">
                <a:latin typeface="Calibri" panose="020F0502020204030204" pitchFamily="34" charset="0"/>
                <a:cs typeface="Calibri" panose="020F0502020204030204" pitchFamily="34" charset="0"/>
              </a:rPr>
              <a:t>El empleo del conocimiento experto: ciencia para las políticas</a:t>
            </a:r>
          </a:p>
          <a:p>
            <a:pPr>
              <a:lnSpc>
                <a:spcPct val="110000"/>
              </a:lnSpc>
              <a:defRPr/>
            </a:pPr>
            <a:r>
              <a:rPr lang="es-ES" sz="2700" dirty="0">
                <a:latin typeface="Calibri" panose="020F0502020204030204" pitchFamily="34" charset="0"/>
                <a:cs typeface="Calibri" panose="020F0502020204030204" pitchFamily="34" charset="0"/>
              </a:rPr>
              <a:t>Intercambio con variados sectores, </a:t>
            </a:r>
            <a:r>
              <a:rPr lang="es-ES" sz="2700" dirty="0" smtClean="0">
                <a:latin typeface="Calibri" panose="020F0502020204030204" pitchFamily="34" charset="0"/>
                <a:cs typeface="Calibri" panose="020F0502020204030204" pitchFamily="34" charset="0"/>
              </a:rPr>
              <a:t>organismos. </a:t>
            </a:r>
            <a:endParaRPr lang="es-ES" sz="2700" dirty="0">
              <a:solidFill>
                <a:schemeClr val="accent2">
                  <a:lumMod val="50000"/>
                </a:schemeClr>
              </a:solidFill>
            </a:endParaRPr>
          </a:p>
          <a:p>
            <a:pPr>
              <a:lnSpc>
                <a:spcPct val="110000"/>
              </a:lnSpc>
              <a:defRPr/>
            </a:pPr>
            <a:endParaRPr lang="x-none" sz="2700" dirty="0">
              <a:solidFill>
                <a:schemeClr val="accent2">
                  <a:lumMod val="50000"/>
                </a:schemeClr>
              </a:solidFill>
            </a:endParaRPr>
          </a:p>
        </p:txBody>
      </p:sp>
      <p:sp>
        <p:nvSpPr>
          <p:cNvPr id="4" name="Abrir llave 3">
            <a:extLst>
              <a:ext uri="{FF2B5EF4-FFF2-40B4-BE49-F238E27FC236}"/>
            </a:extLst>
          </p:cNvPr>
          <p:cNvSpPr/>
          <p:nvPr/>
        </p:nvSpPr>
        <p:spPr>
          <a:xfrm>
            <a:off x="611188" y="1477699"/>
            <a:ext cx="704850" cy="2754313"/>
          </a:xfrm>
          <a:prstGeom prst="leftBrace">
            <a:avLst/>
          </a:prstGeom>
          <a:ln w="28575">
            <a:solidFill>
              <a:schemeClr val="accent2">
                <a:lumMod val="5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EC">
              <a:ln w="0"/>
              <a:solidFill>
                <a:schemeClr val="accent2">
                  <a:lumMod val="50000"/>
                </a:schemeClr>
              </a:solidFill>
              <a:effectLst>
                <a:outerShdw blurRad="38100" dist="25400" dir="5400000" algn="ctr" rotWithShape="0">
                  <a:srgbClr val="6E747A">
                    <a:alpha val="43000"/>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a:xfrm>
            <a:off x="1" y="82021"/>
            <a:ext cx="9109075" cy="828146"/>
          </a:xfrm>
        </p:spPr>
        <p:txBody>
          <a:bodyPr/>
          <a:lstStyle/>
          <a:p>
            <a:r>
              <a:rPr lang="es-ES" sz="3200" b="1" smtClean="0"/>
              <a:t>¿Qué ocurrió?</a:t>
            </a:r>
            <a:endParaRPr lang="es-EC" sz="3200" b="1" smtClean="0"/>
          </a:p>
        </p:txBody>
      </p:sp>
      <p:sp>
        <p:nvSpPr>
          <p:cNvPr id="15363" name="Marcador de contenido 2"/>
          <p:cNvSpPr>
            <a:spLocks noGrp="1"/>
          </p:cNvSpPr>
          <p:nvPr>
            <p:ph idx="1"/>
          </p:nvPr>
        </p:nvSpPr>
        <p:spPr>
          <a:xfrm>
            <a:off x="352425" y="1117865"/>
            <a:ext cx="8756650" cy="3115468"/>
          </a:xfrm>
        </p:spPr>
        <p:txBody>
          <a:bodyPr>
            <a:normAutofit fontScale="85000" lnSpcReduction="20000"/>
          </a:bodyPr>
          <a:lstStyle/>
          <a:p>
            <a:pPr marL="0" indent="0" algn="just">
              <a:lnSpc>
                <a:spcPct val="115000"/>
              </a:lnSpc>
              <a:spcAft>
                <a:spcPts val="600"/>
              </a:spcAft>
              <a:buFontTx/>
              <a:buNone/>
            </a:pPr>
            <a:r>
              <a:rPr lang="es-ES" sz="2400" smtClean="0">
                <a:ea typeface="Calibri" pitchFamily="34" charset="0"/>
                <a:cs typeface="Times New Roman" pitchFamily="18" charset="0"/>
              </a:rPr>
              <a:t>Desde la presidencia se desplegó un sistema de trabajo que permitió:</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a) </a:t>
            </a:r>
            <a:r>
              <a:rPr lang="es-ES" sz="2400" smtClean="0">
                <a:solidFill>
                  <a:srgbClr val="FF0000"/>
                </a:solidFill>
                <a:ea typeface="Calibri" pitchFamily="34" charset="0"/>
                <a:cs typeface="Times New Roman" pitchFamily="18" charset="0"/>
              </a:rPr>
              <a:t>Construir un canal de diálogo ciencia-gobierno </a:t>
            </a:r>
            <a:r>
              <a:rPr lang="es-ES" sz="2400" smtClean="0">
                <a:ea typeface="Calibri" pitchFamily="34" charset="0"/>
                <a:cs typeface="Times New Roman" pitchFamily="18" charset="0"/>
              </a:rPr>
              <a:t>(al más alto nivel), permanente y productivo, respetuoso e inteligente.</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b) Fomentar las sinergias entre todos esos actores, lo que permitió </a:t>
            </a:r>
            <a:r>
              <a:rPr lang="es-ES" sz="2400" smtClean="0">
                <a:solidFill>
                  <a:srgbClr val="FF0000"/>
                </a:solidFill>
                <a:ea typeface="Calibri" pitchFamily="34" charset="0"/>
                <a:cs typeface="Times New Roman" pitchFamily="18" charset="0"/>
              </a:rPr>
              <a:t>aprovechar sus capacidades y fortalezas</a:t>
            </a:r>
            <a:r>
              <a:rPr lang="es-ES" sz="2400" smtClean="0">
                <a:ea typeface="Calibri" pitchFamily="34" charset="0"/>
                <a:cs typeface="Times New Roman" pitchFamily="18" charset="0"/>
              </a:rPr>
              <a:t>, promoviendo conexiones intersectoriales e interinstitucionales;</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c) </a:t>
            </a:r>
            <a:r>
              <a:rPr lang="es-ES" sz="2400" smtClean="0">
                <a:solidFill>
                  <a:srgbClr val="FF0000"/>
                </a:solidFill>
                <a:ea typeface="Calibri" pitchFamily="34" charset="0"/>
                <a:cs typeface="Times New Roman" pitchFamily="18" charset="0"/>
              </a:rPr>
              <a:t>Fortalecer la cooperación y la solidaridad </a:t>
            </a:r>
            <a:r>
              <a:rPr lang="es-ES" sz="2400" smtClean="0">
                <a:ea typeface="Calibri" pitchFamily="34" charset="0"/>
                <a:cs typeface="Times New Roman" pitchFamily="18" charset="0"/>
              </a:rPr>
              <a:t>entre todos los actores; </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d) Identificar barreras, potencialidades, oportunidades;</a:t>
            </a:r>
            <a:endParaRPr lang="es-MX" sz="2400" smtClean="0">
              <a:ea typeface="Calibri" pitchFamily="34" charset="0"/>
              <a:cs typeface="Times New Roman" pitchFamily="18" charset="0"/>
            </a:endParaRPr>
          </a:p>
          <a:p>
            <a:pPr marL="0" indent="0">
              <a:lnSpc>
                <a:spcPct val="110000"/>
              </a:lnSpc>
              <a:buFontTx/>
              <a:buNone/>
            </a:pPr>
            <a:endParaRPr lang="es-EC" sz="2400" smtClean="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a:xfrm>
            <a:off x="1238250" y="0"/>
            <a:ext cx="6889750" cy="828146"/>
          </a:xfrm>
        </p:spPr>
        <p:txBody>
          <a:bodyPr/>
          <a:lstStyle/>
          <a:p>
            <a:r>
              <a:rPr lang="es-ES" sz="3200" b="1" smtClean="0"/>
              <a:t>¿Qué ocurrió?</a:t>
            </a:r>
            <a:endParaRPr lang="es-EC" sz="3200" b="1" smtClean="0"/>
          </a:p>
        </p:txBody>
      </p:sp>
      <p:sp>
        <p:nvSpPr>
          <p:cNvPr id="16387" name="Marcador de contenido 2"/>
          <p:cNvSpPr>
            <a:spLocks noGrp="1"/>
          </p:cNvSpPr>
          <p:nvPr>
            <p:ph idx="1"/>
          </p:nvPr>
        </p:nvSpPr>
        <p:spPr>
          <a:xfrm>
            <a:off x="107950" y="1117865"/>
            <a:ext cx="8928100" cy="3116792"/>
          </a:xfrm>
        </p:spPr>
        <p:txBody>
          <a:bodyPr>
            <a:normAutofit fontScale="92500" lnSpcReduction="20000"/>
          </a:bodyPr>
          <a:lstStyle/>
          <a:p>
            <a:pPr marL="0" indent="0" algn="just">
              <a:lnSpc>
                <a:spcPct val="115000"/>
              </a:lnSpc>
              <a:spcAft>
                <a:spcPts val="600"/>
              </a:spcAft>
              <a:buFontTx/>
              <a:buNone/>
            </a:pPr>
            <a:r>
              <a:rPr lang="es-ES" sz="2400" smtClean="0">
                <a:ea typeface="Calibri" pitchFamily="34" charset="0"/>
                <a:cs typeface="Times New Roman" pitchFamily="18" charset="0"/>
              </a:rPr>
              <a:t>e) Adoptar decisiones ágiles, oportunas, ajenas a formalismos y burocratismos;</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f) Ofrecer el apoyo moral y el aliento que los esfuerzos demandaban;</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g) </a:t>
            </a:r>
            <a:r>
              <a:rPr lang="es-ES" sz="2400" smtClean="0">
                <a:solidFill>
                  <a:srgbClr val="FF0000"/>
                </a:solidFill>
                <a:ea typeface="Calibri" pitchFamily="34" charset="0"/>
                <a:cs typeface="Times New Roman" pitchFamily="18" charset="0"/>
              </a:rPr>
              <a:t>Colocar los recursos disponibles donde eran más necesarios</a:t>
            </a:r>
            <a:r>
              <a:rPr lang="es-ES" sz="2400" smtClean="0">
                <a:ea typeface="Calibri" pitchFamily="34" charset="0"/>
                <a:cs typeface="Times New Roman" pitchFamily="18" charset="0"/>
              </a:rPr>
              <a:t>;</a:t>
            </a:r>
            <a:endParaRPr lang="es-MX" sz="2400" smtClean="0">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h) </a:t>
            </a:r>
            <a:r>
              <a:rPr lang="es-ES" sz="2400" smtClean="0">
                <a:solidFill>
                  <a:srgbClr val="FF0000"/>
                </a:solidFill>
                <a:ea typeface="Calibri" pitchFamily="34" charset="0"/>
                <a:cs typeface="Times New Roman" pitchFamily="18" charset="0"/>
              </a:rPr>
              <a:t>Afianzar la legitimidad de la ciencia como actor clave para el desarrollo de la nación;</a:t>
            </a:r>
            <a:endParaRPr lang="es-MX" sz="2400" smtClean="0">
              <a:solidFill>
                <a:srgbClr val="FF0000"/>
              </a:solidFill>
              <a:ea typeface="Calibri" pitchFamily="34" charset="0"/>
              <a:cs typeface="Times New Roman" pitchFamily="18" charset="0"/>
            </a:endParaRPr>
          </a:p>
          <a:p>
            <a:pPr marL="0" indent="0" algn="just">
              <a:lnSpc>
                <a:spcPct val="115000"/>
              </a:lnSpc>
              <a:spcAft>
                <a:spcPts val="600"/>
              </a:spcAft>
              <a:buFontTx/>
              <a:buNone/>
            </a:pPr>
            <a:r>
              <a:rPr lang="es-ES" sz="2400" smtClean="0">
                <a:ea typeface="Calibri" pitchFamily="34" charset="0"/>
                <a:cs typeface="Times New Roman" pitchFamily="18" charset="0"/>
              </a:rPr>
              <a:t>i) </a:t>
            </a:r>
            <a:r>
              <a:rPr lang="es-ES" sz="2400" smtClean="0">
                <a:solidFill>
                  <a:srgbClr val="FF0000"/>
                </a:solidFill>
                <a:ea typeface="Calibri" pitchFamily="34" charset="0"/>
                <a:cs typeface="Times New Roman" pitchFamily="18" charset="0"/>
              </a:rPr>
              <a:t>Desarrollar autonomía tecnológica </a:t>
            </a:r>
            <a:endParaRPr lang="es-MX" sz="2400" smtClean="0">
              <a:solidFill>
                <a:srgbClr val="FF0000"/>
              </a:solidFill>
              <a:ea typeface="Calibri" pitchFamily="34" charset="0"/>
              <a:cs typeface="Times New Roman" pitchFamily="18" charset="0"/>
            </a:endParaRPr>
          </a:p>
          <a:p>
            <a:pPr marL="0" indent="0">
              <a:lnSpc>
                <a:spcPct val="110000"/>
              </a:lnSpc>
              <a:buFontTx/>
              <a:buNone/>
            </a:pPr>
            <a:endParaRPr lang="es-EC" sz="2400" smtClean="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a:xfrm>
            <a:off x="-17463" y="1"/>
            <a:ext cx="9144001" cy="711729"/>
          </a:xfrm>
        </p:spPr>
        <p:txBody>
          <a:bodyPr>
            <a:normAutofit fontScale="90000"/>
          </a:bodyPr>
          <a:lstStyle/>
          <a:p>
            <a:r>
              <a:rPr lang="es-ES" sz="2800" b="1" smtClean="0"/>
              <a:t>¿Qué es el SGGCI y para qué sirve?</a:t>
            </a:r>
            <a:br>
              <a:rPr lang="es-ES" sz="2800" b="1" smtClean="0"/>
            </a:br>
            <a:r>
              <a:rPr lang="es-ES" sz="2800" b="1" smtClean="0"/>
              <a:t> </a:t>
            </a:r>
            <a:r>
              <a:rPr lang="es-ES" sz="2000" b="1" smtClean="0">
                <a:solidFill>
                  <a:srgbClr val="FF0000"/>
                </a:solidFill>
              </a:rPr>
              <a:t>Sistema de Gestión de Gobierno basado en Ciencia e Innovación</a:t>
            </a:r>
            <a:endParaRPr lang="es-EC" sz="2800" b="1" smtClean="0"/>
          </a:p>
        </p:txBody>
      </p:sp>
      <p:sp>
        <p:nvSpPr>
          <p:cNvPr id="3" name="Marcador de contenido 2">
            <a:extLst>
              <a:ext uri="{FF2B5EF4-FFF2-40B4-BE49-F238E27FC236}"/>
            </a:extLst>
          </p:cNvPr>
          <p:cNvSpPr>
            <a:spLocks noGrp="1"/>
          </p:cNvSpPr>
          <p:nvPr>
            <p:ph idx="1"/>
          </p:nvPr>
        </p:nvSpPr>
        <p:spPr>
          <a:xfrm>
            <a:off x="4859339" y="2075657"/>
            <a:ext cx="3673475" cy="2241021"/>
          </a:xfrm>
          <a:ln>
            <a:solidFill>
              <a:srgbClr val="002060"/>
            </a:solidFill>
          </a:ln>
        </p:spPr>
        <p:txBody>
          <a:bodyPr>
            <a:normAutofit fontScale="55000" lnSpcReduction="20000"/>
          </a:bodyPr>
          <a:lstStyle/>
          <a:p>
            <a:pPr indent="0">
              <a:lnSpc>
                <a:spcPct val="114000"/>
              </a:lnSpc>
              <a:buFontTx/>
              <a:buNone/>
              <a:defRPr/>
            </a:pPr>
            <a:r>
              <a:rPr lang="es-ES" sz="3075" dirty="0">
                <a:cs typeface="Calibri" panose="020F0502020204030204" pitchFamily="34" charset="0"/>
              </a:rPr>
              <a:t>producción de bienes y servicios, </a:t>
            </a:r>
          </a:p>
          <a:p>
            <a:pPr indent="0">
              <a:lnSpc>
                <a:spcPct val="114000"/>
              </a:lnSpc>
              <a:buFontTx/>
              <a:buNone/>
              <a:defRPr/>
            </a:pPr>
            <a:r>
              <a:rPr lang="es-ES" sz="3075" dirty="0">
                <a:cs typeface="Calibri" panose="020F0502020204030204" pitchFamily="34" charset="0"/>
              </a:rPr>
              <a:t>administración pública,</a:t>
            </a:r>
          </a:p>
          <a:p>
            <a:pPr indent="0">
              <a:lnSpc>
                <a:spcPct val="114000"/>
              </a:lnSpc>
              <a:buFontTx/>
              <a:buNone/>
              <a:defRPr/>
            </a:pPr>
            <a:r>
              <a:rPr lang="es-ES" sz="3075" dirty="0">
                <a:cs typeface="Calibri" panose="020F0502020204030204" pitchFamily="34" charset="0"/>
              </a:rPr>
              <a:t>actividades de CTI, </a:t>
            </a:r>
          </a:p>
          <a:p>
            <a:pPr indent="0">
              <a:lnSpc>
                <a:spcPct val="114000"/>
              </a:lnSpc>
              <a:buFontTx/>
              <a:buNone/>
              <a:defRPr/>
            </a:pPr>
            <a:r>
              <a:rPr lang="es-ES" sz="3075" dirty="0">
                <a:cs typeface="Calibri" panose="020F0502020204030204" pitchFamily="34" charset="0"/>
              </a:rPr>
              <a:t>educación, </a:t>
            </a:r>
          </a:p>
          <a:p>
            <a:pPr indent="0">
              <a:lnSpc>
                <a:spcPct val="114000"/>
              </a:lnSpc>
              <a:buFontTx/>
              <a:buNone/>
              <a:defRPr/>
            </a:pPr>
            <a:r>
              <a:rPr lang="es-ES" sz="3075" dirty="0">
                <a:cs typeface="Calibri" panose="020F0502020204030204" pitchFamily="34" charset="0"/>
              </a:rPr>
              <a:t>cultura, </a:t>
            </a:r>
          </a:p>
          <a:p>
            <a:pPr indent="0">
              <a:lnSpc>
                <a:spcPct val="114000"/>
              </a:lnSpc>
              <a:buFontTx/>
              <a:buNone/>
              <a:defRPr/>
            </a:pPr>
            <a:r>
              <a:rPr lang="es-ES" sz="3075" dirty="0">
                <a:cs typeface="Calibri" panose="020F0502020204030204" pitchFamily="34" charset="0"/>
              </a:rPr>
              <a:t>otros. </a:t>
            </a:r>
          </a:p>
          <a:p>
            <a:pPr>
              <a:defRPr/>
            </a:pPr>
            <a:endParaRPr lang="es-EC" b="1" dirty="0"/>
          </a:p>
        </p:txBody>
      </p:sp>
      <p:sp>
        <p:nvSpPr>
          <p:cNvPr id="17412" name="CuadroTexto 4"/>
          <p:cNvSpPr txBox="1">
            <a:spLocks noChangeArrowheads="1"/>
          </p:cNvSpPr>
          <p:nvPr/>
        </p:nvSpPr>
        <p:spPr bwMode="auto">
          <a:xfrm>
            <a:off x="522288" y="1125803"/>
            <a:ext cx="9036050" cy="892552"/>
          </a:xfrm>
          <a:prstGeom prst="rect">
            <a:avLst/>
          </a:prstGeom>
          <a:noFill/>
          <a:ln w="9525">
            <a:noFill/>
            <a:miter lim="800000"/>
            <a:headEnd/>
            <a:tailEnd/>
          </a:ln>
        </p:spPr>
        <p:txBody>
          <a:bodyPr>
            <a:spAutoFit/>
          </a:bodyPr>
          <a:lstStyle/>
          <a:p>
            <a:r>
              <a:rPr lang="es-ES" sz="2400"/>
              <a:t>Es un </a:t>
            </a:r>
            <a:r>
              <a:rPr lang="es-ES" sz="2400" b="1"/>
              <a:t>sistema de trabajo gubernamental </a:t>
            </a:r>
            <a:r>
              <a:rPr lang="es-ES" sz="2400"/>
              <a:t>que persigue:</a:t>
            </a:r>
            <a:endParaRPr lang="es-EC" sz="2400"/>
          </a:p>
          <a:p>
            <a:endParaRPr lang="es-EC" sz="2800"/>
          </a:p>
        </p:txBody>
      </p:sp>
      <p:sp>
        <p:nvSpPr>
          <p:cNvPr id="6" name="CuadroTexto 5">
            <a:extLst>
              <a:ext uri="{FF2B5EF4-FFF2-40B4-BE49-F238E27FC236}"/>
            </a:extLst>
          </p:cNvPr>
          <p:cNvSpPr txBox="1"/>
          <p:nvPr/>
        </p:nvSpPr>
        <p:spPr>
          <a:xfrm>
            <a:off x="522288" y="2084917"/>
            <a:ext cx="4032250" cy="2677656"/>
          </a:xfrm>
          <a:prstGeom prst="rect">
            <a:avLst/>
          </a:prstGeom>
          <a:noFill/>
          <a:ln>
            <a:solidFill>
              <a:srgbClr val="002060"/>
            </a:solidFill>
          </a:ln>
        </p:spPr>
        <p:txBody>
          <a:bodyPr>
            <a:spAutoFit/>
          </a:bodyPr>
          <a:lstStyle/>
          <a:p>
            <a:pPr algn="ctr">
              <a:defRPr/>
            </a:pPr>
            <a:r>
              <a:rPr lang="es-ES" sz="2400" dirty="0">
                <a:latin typeface="+mn-lt"/>
                <a:cs typeface="Calibri" panose="020F0502020204030204" pitchFamily="34" charset="0"/>
              </a:rPr>
              <a:t>Fortalecer el papel de la ciencia y la innovación en la búsqueda de soluciones creativas… </a:t>
            </a:r>
          </a:p>
          <a:p>
            <a:pPr algn="ctr">
              <a:defRPr/>
            </a:pPr>
            <a:r>
              <a:rPr lang="es-ES" sz="2400" dirty="0">
                <a:latin typeface="+mn-lt"/>
                <a:cs typeface="Calibri" panose="020F0502020204030204" pitchFamily="34" charset="0"/>
              </a:rPr>
              <a:t>a problemas que surgen en el proceso de desarrollo económico y social del país</a:t>
            </a:r>
          </a:p>
        </p:txBody>
      </p:sp>
      <p:sp>
        <p:nvSpPr>
          <p:cNvPr id="17414" name="CuadroTexto 3"/>
          <p:cNvSpPr txBox="1">
            <a:spLocks noChangeArrowheads="1"/>
          </p:cNvSpPr>
          <p:nvPr/>
        </p:nvSpPr>
        <p:spPr bwMode="auto">
          <a:xfrm>
            <a:off x="5148263" y="4777053"/>
            <a:ext cx="3744912" cy="400110"/>
          </a:xfrm>
          <a:prstGeom prst="rect">
            <a:avLst/>
          </a:prstGeom>
          <a:noFill/>
          <a:ln w="9525">
            <a:noFill/>
            <a:miter lim="800000"/>
            <a:headEnd/>
            <a:tailEnd/>
          </a:ln>
        </p:spPr>
        <p:txBody>
          <a:bodyPr>
            <a:spAutoFit/>
          </a:bodyPr>
          <a:lstStyle/>
          <a:p>
            <a:pPr algn="r"/>
            <a:r>
              <a:rPr lang="es-MX" sz="2000" b="1"/>
              <a:t>    </a:t>
            </a:r>
            <a:r>
              <a:rPr lang="es-MX" sz="2000" b="1" i="1"/>
              <a:t>Núñez Jover (2022)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ítulo 1"/>
          <p:cNvSpPr>
            <a:spLocks noGrp="1"/>
          </p:cNvSpPr>
          <p:nvPr>
            <p:ph type="title"/>
          </p:nvPr>
        </p:nvSpPr>
        <p:spPr>
          <a:xfrm>
            <a:off x="1" y="0"/>
            <a:ext cx="9034463" cy="937948"/>
          </a:xfrm>
        </p:spPr>
        <p:txBody>
          <a:bodyPr/>
          <a:lstStyle/>
          <a:p>
            <a:r>
              <a:rPr lang="es-ES" sz="2800" b="1" smtClean="0"/>
              <a:t>¿Qué función cumple el SGGCI?</a:t>
            </a:r>
            <a:br>
              <a:rPr lang="es-ES" sz="2800" b="1" smtClean="0"/>
            </a:br>
            <a:r>
              <a:rPr lang="es-ES" sz="2000" b="1" smtClean="0">
                <a:solidFill>
                  <a:srgbClr val="FF0000"/>
                </a:solidFill>
              </a:rPr>
              <a:t>Sistema de Gestión de Gobierno basado en Ciencia e Innovación</a:t>
            </a:r>
            <a:endParaRPr lang="es-EC" sz="2800" b="1" smtClean="0"/>
          </a:p>
        </p:txBody>
      </p:sp>
      <p:sp>
        <p:nvSpPr>
          <p:cNvPr id="3" name="Marcador de contenido 2">
            <a:extLst>
              <a:ext uri="{FF2B5EF4-FFF2-40B4-BE49-F238E27FC236}"/>
            </a:extLst>
          </p:cNvPr>
          <p:cNvSpPr>
            <a:spLocks noGrp="1"/>
          </p:cNvSpPr>
          <p:nvPr>
            <p:ph idx="1"/>
          </p:nvPr>
        </p:nvSpPr>
        <p:spPr>
          <a:xfrm>
            <a:off x="368301" y="1357312"/>
            <a:ext cx="8639175" cy="3053292"/>
          </a:xfrm>
        </p:spPr>
        <p:txBody>
          <a:bodyPr>
            <a:normAutofit fontScale="92500" lnSpcReduction="10000"/>
          </a:bodyPr>
          <a:lstStyle/>
          <a:p>
            <a:pPr marL="0" indent="0">
              <a:buFontTx/>
              <a:buNone/>
              <a:defRPr/>
            </a:pPr>
            <a:r>
              <a:rPr lang="es-ES" sz="2800" b="1" dirty="0" smtClean="0"/>
              <a:t>El SGGCI permite, entre otros aspectos:</a:t>
            </a:r>
          </a:p>
          <a:p>
            <a:pPr>
              <a:defRPr/>
            </a:pPr>
            <a:r>
              <a:rPr lang="es-ES" sz="2800" dirty="0" smtClean="0"/>
              <a:t>situar prioridades y distribuir recursos </a:t>
            </a:r>
          </a:p>
          <a:p>
            <a:pPr>
              <a:defRPr/>
            </a:pPr>
            <a:r>
              <a:rPr lang="es-ES" sz="2800" dirty="0" smtClean="0"/>
              <a:t>promover la presencia del conocimiento experto en la toma de decisiones</a:t>
            </a:r>
          </a:p>
          <a:p>
            <a:pPr>
              <a:defRPr/>
            </a:pPr>
            <a:r>
              <a:rPr lang="es-ES" sz="2800" dirty="0" smtClean="0"/>
              <a:t>respaldar la formulación, seguimiento y evaluación de políticas públicas</a:t>
            </a:r>
          </a:p>
          <a:p>
            <a:pPr>
              <a:defRPr/>
            </a:pPr>
            <a:r>
              <a:rPr lang="es-ES" sz="2800" dirty="0" smtClean="0"/>
              <a:t>promover interacciones  y eliminar barreras</a:t>
            </a:r>
          </a:p>
          <a:p>
            <a:pPr>
              <a:defRPr/>
            </a:pPr>
            <a:endParaRPr lang="es-EC" dirty="0"/>
          </a:p>
        </p:txBody>
      </p:sp>
      <p:sp>
        <p:nvSpPr>
          <p:cNvPr id="18436" name="CuadroTexto 3"/>
          <p:cNvSpPr txBox="1">
            <a:spLocks noChangeArrowheads="1"/>
          </p:cNvSpPr>
          <p:nvPr/>
        </p:nvSpPr>
        <p:spPr bwMode="auto">
          <a:xfrm>
            <a:off x="5508625" y="4958292"/>
            <a:ext cx="3240088" cy="461665"/>
          </a:xfrm>
          <a:prstGeom prst="rect">
            <a:avLst/>
          </a:prstGeom>
          <a:noFill/>
          <a:ln w="9525">
            <a:noFill/>
            <a:miter lim="800000"/>
            <a:headEnd/>
            <a:tailEnd/>
          </a:ln>
        </p:spPr>
        <p:txBody>
          <a:bodyPr>
            <a:spAutoFit/>
          </a:bodyPr>
          <a:lstStyle/>
          <a:p>
            <a:r>
              <a:rPr lang="es-MX" sz="2400" b="1"/>
              <a:t>Núñez Jover (2022)</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ítulo 1"/>
          <p:cNvSpPr>
            <a:spLocks noGrp="1"/>
          </p:cNvSpPr>
          <p:nvPr>
            <p:ph type="title"/>
          </p:nvPr>
        </p:nvSpPr>
        <p:spPr>
          <a:xfrm>
            <a:off x="0" y="83345"/>
            <a:ext cx="9144000" cy="789781"/>
          </a:xfrm>
        </p:spPr>
        <p:txBody>
          <a:bodyPr>
            <a:normAutofit fontScale="90000"/>
          </a:bodyPr>
          <a:lstStyle/>
          <a:p>
            <a:r>
              <a:rPr lang="es-ES" sz="3000" smtClean="0"/>
              <a:t/>
            </a:r>
            <a:br>
              <a:rPr lang="es-ES" sz="3000" smtClean="0"/>
            </a:br>
            <a:r>
              <a:rPr lang="es-ES" sz="2800" b="1" smtClean="0"/>
              <a:t>¿Qué función cumple el SGGCI?</a:t>
            </a:r>
            <a:br>
              <a:rPr lang="es-ES" sz="2800" b="1" smtClean="0"/>
            </a:br>
            <a:r>
              <a:rPr lang="es-ES" sz="2000" b="1" smtClean="0">
                <a:solidFill>
                  <a:srgbClr val="FF0000"/>
                </a:solidFill>
              </a:rPr>
              <a:t>Sistema de Gestión de Gobierno basado en Ciencia e Innovación</a:t>
            </a:r>
            <a:r>
              <a:rPr lang="es-ES" sz="2800" b="1" smtClean="0"/>
              <a:t/>
            </a:r>
            <a:br>
              <a:rPr lang="es-ES" sz="2800" b="1" smtClean="0"/>
            </a:br>
            <a:endParaRPr lang="es-EC" sz="2800" b="1" smtClean="0"/>
          </a:p>
        </p:txBody>
      </p:sp>
      <p:sp>
        <p:nvSpPr>
          <p:cNvPr id="3" name="Marcador de contenido 2">
            <a:extLst>
              <a:ext uri="{FF2B5EF4-FFF2-40B4-BE49-F238E27FC236}"/>
            </a:extLst>
          </p:cNvPr>
          <p:cNvSpPr>
            <a:spLocks noGrp="1"/>
          </p:cNvSpPr>
          <p:nvPr>
            <p:ph idx="1"/>
          </p:nvPr>
        </p:nvSpPr>
        <p:spPr>
          <a:xfrm>
            <a:off x="250825" y="1117865"/>
            <a:ext cx="8751888" cy="3774281"/>
          </a:xfrm>
        </p:spPr>
        <p:txBody>
          <a:bodyPr>
            <a:noAutofit/>
          </a:bodyPr>
          <a:lstStyle/>
          <a:p>
            <a:pPr marL="0" indent="0">
              <a:lnSpc>
                <a:spcPct val="120000"/>
              </a:lnSpc>
              <a:buFontTx/>
              <a:buNone/>
              <a:defRPr/>
            </a:pPr>
            <a:r>
              <a:rPr lang="es-ES" sz="2800" b="1" dirty="0"/>
              <a:t>El SGGCI permite, entre otros aspectos:</a:t>
            </a:r>
          </a:p>
          <a:p>
            <a:pPr>
              <a:lnSpc>
                <a:spcPct val="120000"/>
              </a:lnSpc>
              <a:defRPr/>
            </a:pPr>
            <a:r>
              <a:rPr lang="es-ES" sz="2800" dirty="0"/>
              <a:t>extender los escenarios de la innovación a todos los espacios y sectores de la </a:t>
            </a:r>
            <a:r>
              <a:rPr lang="es-ES" sz="2800" dirty="0" smtClean="0"/>
              <a:t>sociedad</a:t>
            </a:r>
            <a:endParaRPr lang="es-ES" sz="2800" dirty="0"/>
          </a:p>
          <a:p>
            <a:pPr>
              <a:lnSpc>
                <a:spcPct val="120000"/>
              </a:lnSpc>
              <a:defRPr/>
            </a:pPr>
            <a:r>
              <a:rPr lang="es-ES" sz="2800" dirty="0"/>
              <a:t>generar motivaciones e incentivos en los </a:t>
            </a:r>
            <a:r>
              <a:rPr lang="es-ES" sz="2800" dirty="0" smtClean="0"/>
              <a:t>actores </a:t>
            </a:r>
            <a:endParaRPr lang="es-ES" sz="2800" dirty="0"/>
          </a:p>
          <a:p>
            <a:pPr>
              <a:lnSpc>
                <a:spcPct val="120000"/>
              </a:lnSpc>
              <a:defRPr/>
            </a:pPr>
            <a:r>
              <a:rPr lang="es-ES" sz="2800" dirty="0"/>
              <a:t>fortalecer la </a:t>
            </a:r>
            <a:r>
              <a:rPr lang="es-ES" sz="2800" dirty="0" smtClean="0"/>
              <a:t>institucionalidad</a:t>
            </a:r>
            <a:endParaRPr lang="es-ES" sz="2800" dirty="0"/>
          </a:p>
          <a:p>
            <a:pPr>
              <a:lnSpc>
                <a:spcPct val="120000"/>
              </a:lnSpc>
              <a:defRPr/>
            </a:pPr>
            <a:r>
              <a:rPr lang="es-ES" sz="2800" dirty="0"/>
              <a:t>promover los valores y enfoques propios de la innovación entre la población y los </a:t>
            </a:r>
            <a:r>
              <a:rPr lang="es-ES" sz="2800" dirty="0" smtClean="0"/>
              <a:t>cuadros</a:t>
            </a:r>
            <a:endParaRPr lang="es-ES" sz="2800" dirty="0"/>
          </a:p>
          <a:p>
            <a:pPr>
              <a:defRPr/>
            </a:pPr>
            <a:endParaRPr lang="es-EC" sz="2800" dirty="0"/>
          </a:p>
        </p:txBody>
      </p:sp>
      <p:sp>
        <p:nvSpPr>
          <p:cNvPr id="19460" name="CuadroTexto 3"/>
          <p:cNvSpPr txBox="1">
            <a:spLocks noChangeArrowheads="1"/>
          </p:cNvSpPr>
          <p:nvPr/>
        </p:nvSpPr>
        <p:spPr bwMode="auto">
          <a:xfrm>
            <a:off x="5148263" y="4828646"/>
            <a:ext cx="3206750" cy="677108"/>
          </a:xfrm>
          <a:prstGeom prst="rect">
            <a:avLst/>
          </a:prstGeom>
          <a:noFill/>
          <a:ln w="9525">
            <a:noFill/>
            <a:miter lim="800000"/>
            <a:headEnd/>
            <a:tailEnd/>
          </a:ln>
        </p:spPr>
        <p:txBody>
          <a:bodyPr>
            <a:spAutoFit/>
          </a:bodyPr>
          <a:lstStyle/>
          <a:p>
            <a:pPr algn="r"/>
            <a:r>
              <a:rPr lang="es-MX" sz="2000" b="1" i="1"/>
              <a:t>Núñez Jover (2022)</a:t>
            </a:r>
          </a:p>
          <a:p>
            <a:endParaRPr lang="es-MX"/>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8F7D05E-96EA-474A-B548-88F80A700942}"/>
              </a:ext>
            </a:extLst>
          </p:cNvPr>
          <p:cNvSpPr>
            <a:spLocks noGrp="1"/>
          </p:cNvSpPr>
          <p:nvPr>
            <p:ph type="title"/>
          </p:nvPr>
        </p:nvSpPr>
        <p:spPr>
          <a:xfrm>
            <a:off x="316097" y="899654"/>
            <a:ext cx="2677135" cy="1461938"/>
          </a:xfrm>
        </p:spPr>
        <p:txBody>
          <a:bodyPr>
            <a:normAutofit fontScale="90000"/>
          </a:bodyPr>
          <a:lstStyle/>
          <a:p>
            <a:r>
              <a:rPr lang="es-ES" sz="4100" dirty="0">
                <a:latin typeface="Calibri" panose="020F0502020204030204" pitchFamily="34" charset="0"/>
                <a:cs typeface="Calibri" panose="020F0502020204030204" pitchFamily="34" charset="0"/>
              </a:rPr>
              <a:t>Principales componentes del SGGCI </a:t>
            </a:r>
            <a:endParaRPr lang="es-EC" dirty="0">
              <a:latin typeface="Calibri" panose="020F0502020204030204" pitchFamily="34" charset="0"/>
              <a:cs typeface="Calibri" panose="020F0502020204030204" pitchFamily="34" charset="0"/>
            </a:endParaRPr>
          </a:p>
        </p:txBody>
      </p:sp>
      <p:pic>
        <p:nvPicPr>
          <p:cNvPr id="4" name="Marcador de contenido 3">
            <a:extLst>
              <a:ext uri="{FF2B5EF4-FFF2-40B4-BE49-F238E27FC236}">
                <a16:creationId xmlns="" xmlns:a16="http://schemas.microsoft.com/office/drawing/2014/main" id="{7A57D8AC-324F-4B2E-A3E5-3B6C7F5D23EB}"/>
              </a:ext>
            </a:extLst>
          </p:cNvPr>
          <p:cNvPicPr>
            <a:picLocks noGrp="1" noChangeAspect="1"/>
          </p:cNvPicPr>
          <p:nvPr>
            <p:ph idx="1"/>
          </p:nvPr>
        </p:nvPicPr>
        <p:blipFill>
          <a:blip r:embed="rId2"/>
          <a:stretch>
            <a:fillRect/>
          </a:stretch>
        </p:blipFill>
        <p:spPr>
          <a:xfrm>
            <a:off x="3125973" y="132907"/>
            <a:ext cx="6018027" cy="5582093"/>
          </a:xfrm>
          <a:prstGeom prst="rect">
            <a:avLst/>
          </a:prstGeom>
        </p:spPr>
      </p:pic>
    </p:spTree>
    <p:extLst>
      <p:ext uri="{BB962C8B-B14F-4D97-AF65-F5344CB8AC3E}">
        <p14:creationId xmlns:p14="http://schemas.microsoft.com/office/powerpoint/2010/main" xmlns="" val="213668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6"/>
          <p:cNvSpPr txBox="1"/>
          <p:nvPr/>
        </p:nvSpPr>
        <p:spPr>
          <a:xfrm>
            <a:off x="428596" y="1428740"/>
            <a:ext cx="8215370" cy="749129"/>
          </a:xfrm>
          <a:prstGeom prst="rect">
            <a:avLst/>
          </a:prstGeom>
          <a:solidFill>
            <a:srgbClr val="002060"/>
          </a:solidFill>
          <a:ln>
            <a:solidFill>
              <a:srgbClr val="002060"/>
            </a:solidFill>
          </a:ln>
        </p:spPr>
        <p:style>
          <a:lnRef idx="1">
            <a:schemeClr val="accent2"/>
          </a:lnRef>
          <a:fillRef idx="3">
            <a:schemeClr val="accent2"/>
          </a:fillRef>
          <a:effectRef idx="2">
            <a:schemeClr val="accent2"/>
          </a:effectRef>
          <a:fontRef idx="minor">
            <a:schemeClr val="lt1"/>
          </a:fontRef>
        </p:style>
        <p:txBody>
          <a:bodyPr wrap="square" lIns="71323" tIns="35662" rIns="71323" bIns="35662" rtlCol="0">
            <a:spAutoFit/>
          </a:bodyPr>
          <a:lstStyle>
            <a:defPPr>
              <a:defRPr lang="es-ES_tradnl"/>
            </a:defPPr>
            <a:lvl1pPr algn="ctr">
              <a:lnSpc>
                <a:spcPct val="150000"/>
              </a:lnSpc>
              <a:defRPr sz="2400" b="1">
                <a:solidFill>
                  <a:srgbClr val="00003A"/>
                </a:solidFill>
              </a:defRPr>
            </a:lvl1pPr>
          </a:lstStyle>
          <a:p>
            <a:pPr>
              <a:lnSpc>
                <a:spcPct val="100000"/>
              </a:lnSpc>
            </a:pPr>
            <a:r>
              <a:rPr lang="es-ES"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Curso: Problemas Sociales de la Ciencia y la Tecnología	 </a:t>
            </a:r>
            <a:endParaRPr lang="es-ES_tradnl" sz="22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2" name="Imagen 11">
            <a:extLst>
              <a:ext uri="{FF2B5EF4-FFF2-40B4-BE49-F238E27FC236}">
                <a16:creationId xmlns="" xmlns:a16="http://schemas.microsoft.com/office/drawing/2014/main" id="{92C5504E-BBD3-496F-970E-53755762FC57}"/>
              </a:ext>
            </a:extLst>
          </p:cNvPr>
          <p:cNvPicPr>
            <a:picLocks noChangeAspect="1"/>
          </p:cNvPicPr>
          <p:nvPr/>
        </p:nvPicPr>
        <p:blipFill>
          <a:blip r:embed="rId3">
            <a:extLst>
              <a:ext uri="{28A0092B-C50C-407E-A947-70E740481C1C}">
                <a14:useLocalDpi xmlns="" xmlns:a14="http://schemas.microsoft.com/office/drawing/2010/main" val="0"/>
              </a:ext>
            </a:extLst>
          </a:blip>
          <a:srcRect/>
          <a:stretch>
            <a:fillRect/>
          </a:stretch>
        </p:blipFill>
        <p:spPr bwMode="auto">
          <a:xfrm>
            <a:off x="7837884" y="0"/>
            <a:ext cx="1306116" cy="723636"/>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 name="3 Imagen" descr="C:\Users\TRABAJ~1\AppData\Local\Temp\Rar$DIa5072.27858\log con nombre debajo con colores.png"/>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430" y="76201"/>
            <a:ext cx="834390" cy="990600"/>
          </a:xfrm>
          <a:prstGeom prst="rect">
            <a:avLst/>
          </a:prstGeom>
          <a:noFill/>
          <a:ln>
            <a:noFill/>
          </a:ln>
        </p:spPr>
      </p:pic>
      <p:sp>
        <p:nvSpPr>
          <p:cNvPr id="6" name="Rectangle 5"/>
          <p:cNvSpPr/>
          <p:nvPr/>
        </p:nvSpPr>
        <p:spPr>
          <a:xfrm>
            <a:off x="1714480" y="285732"/>
            <a:ext cx="5929354" cy="784830"/>
          </a:xfrm>
          <a:prstGeom prst="rect">
            <a:avLst/>
          </a:prstGeom>
        </p:spPr>
        <p:txBody>
          <a:bodyPr wrap="square">
            <a:spAutoFit/>
          </a:bodyPr>
          <a:lstStyle/>
          <a:p>
            <a:pPr algn="ctr"/>
            <a:r>
              <a:rPr lang="es-MX" b="1" dirty="0" smtClean="0">
                <a:solidFill>
                  <a:srgbClr val="000000"/>
                </a:solidFill>
              </a:rPr>
              <a:t>UNIVERSIDAD DE ARTEMISA</a:t>
            </a:r>
          </a:p>
          <a:p>
            <a:pPr algn="ctr">
              <a:lnSpc>
                <a:spcPct val="150000"/>
              </a:lnSpc>
            </a:pPr>
            <a:r>
              <a:rPr lang="es-MX" b="1" dirty="0" smtClean="0">
                <a:solidFill>
                  <a:srgbClr val="000000"/>
                </a:solidFill>
              </a:rPr>
              <a:t>DIRECCION DE HISTORIA Y MARXISMO-LENINISMO </a:t>
            </a:r>
            <a:endParaRPr lang="es-MX" b="1" dirty="0">
              <a:solidFill>
                <a:srgbClr val="000000"/>
              </a:solidFill>
            </a:endParaRPr>
          </a:p>
        </p:txBody>
      </p:sp>
      <p:sp>
        <p:nvSpPr>
          <p:cNvPr id="7" name="ZoneTexte 6"/>
          <p:cNvSpPr txBox="1"/>
          <p:nvPr/>
        </p:nvSpPr>
        <p:spPr>
          <a:xfrm>
            <a:off x="285720" y="3000376"/>
            <a:ext cx="8358246" cy="853952"/>
          </a:xfrm>
          <a:prstGeom prst="rect">
            <a:avLst/>
          </a:prstGeom>
          <a:noFill/>
        </p:spPr>
        <p:txBody>
          <a:bodyPr wrap="square" rtlCol="0">
            <a:spAutoFit/>
          </a:bodyPr>
          <a:lstStyle/>
          <a:p>
            <a:pPr algn="ctr">
              <a:lnSpc>
                <a:spcPct val="107000"/>
              </a:lnSpc>
              <a:spcAft>
                <a:spcPts val="800"/>
              </a:spcAft>
            </a:pPr>
            <a:r>
              <a:rPr lang="es-MX" sz="2400" b="1" dirty="0" smtClean="0">
                <a:solidFill>
                  <a:srgbClr val="000000"/>
                </a:solidFill>
                <a:latin typeface="Arial" pitchFamily="34" charset="0"/>
                <a:cs typeface="Arial" pitchFamily="34" charset="0"/>
              </a:rPr>
              <a:t>Tema 2: Problemas del Mundo Contemporáneo: perspectiva desde América Latina y el Caribe</a:t>
            </a:r>
            <a:endParaRPr lang="es-MX" sz="2400" b="1" dirty="0">
              <a:solidFill>
                <a:srgbClr val="000000"/>
              </a:solidFill>
              <a:latin typeface="Arial" pitchFamily="34" charset="0"/>
              <a:ea typeface="Calibri" pitchFamily="34" charset="0"/>
              <a:cs typeface="Arial" pitchFamily="34" charset="0"/>
            </a:endParaRPr>
          </a:p>
        </p:txBody>
      </p:sp>
      <p:sp>
        <p:nvSpPr>
          <p:cNvPr id="8" name="ZoneTexte 7"/>
          <p:cNvSpPr txBox="1"/>
          <p:nvPr/>
        </p:nvSpPr>
        <p:spPr>
          <a:xfrm>
            <a:off x="571472" y="4857764"/>
            <a:ext cx="3497176" cy="400110"/>
          </a:xfrm>
          <a:prstGeom prst="rect">
            <a:avLst/>
          </a:prstGeom>
          <a:noFill/>
        </p:spPr>
        <p:txBody>
          <a:bodyPr wrap="none" rtlCol="0">
            <a:spAutoFit/>
          </a:bodyPr>
          <a:lstStyle/>
          <a:p>
            <a:r>
              <a:rPr lang="es-ES" sz="2000" b="1" dirty="0" smtClean="0">
                <a:latin typeface="Arial" pitchFamily="34" charset="0"/>
                <a:cs typeface="Arial" pitchFamily="34" charset="0"/>
              </a:rPr>
              <a:t>Dr. C. </a:t>
            </a:r>
            <a:r>
              <a:rPr lang="es-ES" sz="2000" b="1" dirty="0" err="1" smtClean="0">
                <a:latin typeface="Arial" pitchFamily="34" charset="0"/>
                <a:cs typeface="Arial" pitchFamily="34" charset="0"/>
              </a:rPr>
              <a:t>Yusdiel</a:t>
            </a:r>
            <a:r>
              <a:rPr lang="es-ES" sz="2000" b="1" dirty="0" smtClean="0">
                <a:latin typeface="Arial" pitchFamily="34" charset="0"/>
                <a:cs typeface="Arial" pitchFamily="34" charset="0"/>
              </a:rPr>
              <a:t> León Castillo</a:t>
            </a:r>
            <a:endParaRPr lang="es-ES" sz="2000" b="1" dirty="0">
              <a:latin typeface="Arial" pitchFamily="34" charset="0"/>
              <a:cs typeface="Arial" pitchFamily="34" charset="0"/>
            </a:endParaRPr>
          </a:p>
        </p:txBody>
      </p:sp>
    </p:spTree>
    <p:extLst>
      <p:ext uri="{BB962C8B-B14F-4D97-AF65-F5344CB8AC3E}">
        <p14:creationId xmlns="" xmlns:p14="http://schemas.microsoft.com/office/powerpoint/2010/main" val="1311790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p:cNvPicPr>
            <a:picLocks noChangeAspect="1" noChangeArrowheads="1"/>
          </p:cNvPicPr>
          <p:nvPr/>
        </p:nvPicPr>
        <p:blipFill>
          <a:blip r:embed="rId2">
            <a:lum bright="18000" contrast="36000"/>
          </a:blip>
          <a:srcRect/>
          <a:stretch>
            <a:fillRect/>
          </a:stretch>
        </p:blipFill>
        <p:spPr bwMode="auto">
          <a:xfrm>
            <a:off x="371475" y="305594"/>
            <a:ext cx="8401050" cy="5080000"/>
          </a:xfrm>
          <a:prstGeom prst="rect">
            <a:avLst/>
          </a:prstGeom>
          <a:noFill/>
          <a:ln w="9525">
            <a:noFill/>
            <a:miter lim="800000"/>
            <a:headEnd/>
            <a:tailEnd/>
          </a:ln>
        </p:spPr>
      </p:pic>
      <p:sp>
        <p:nvSpPr>
          <p:cNvPr id="4" name="1 Título"/>
          <p:cNvSpPr txBox="1">
            <a:spLocks/>
          </p:cNvSpPr>
          <p:nvPr/>
        </p:nvSpPr>
        <p:spPr>
          <a:xfrm>
            <a:off x="3203576" y="0"/>
            <a:ext cx="5940425" cy="5357813"/>
          </a:xfrm>
          <a:prstGeom prst="rect">
            <a:avLst/>
          </a:prstGeom>
        </p:spPr>
        <p:txBody>
          <a:bodyPr>
            <a:normAutofit/>
          </a:bodyPr>
          <a:lstStyle/>
          <a:p>
            <a:pPr algn="ctr">
              <a:lnSpc>
                <a:spcPct val="80000"/>
              </a:lnSpc>
              <a:defRPr/>
            </a:pPr>
            <a:r>
              <a:rPr lang="es-ES_tradnl" sz="2100" b="1" dirty="0">
                <a:solidFill>
                  <a:srgbClr val="FFFF00"/>
                </a:solidFill>
                <a:effectLst>
                  <a:outerShdw blurRad="38100" dist="38100" dir="2700000" algn="tl">
                    <a:srgbClr val="000000"/>
                  </a:outerShdw>
                </a:effectLst>
                <a:latin typeface="Calibri" pitchFamily="34" charset="0"/>
                <a:cs typeface="Arial" panose="020B0604020202020204" pitchFamily="34" charset="0"/>
              </a:rPr>
              <a:t> </a:t>
            </a:r>
            <a:endParaRPr lang="es-ES_tradnl" sz="2300" b="1" dirty="0">
              <a:solidFill>
                <a:srgbClr val="FFFF00"/>
              </a:solidFill>
              <a:effectLst>
                <a:outerShdw blurRad="38100" dist="38100" dir="2700000" algn="tl">
                  <a:srgbClr val="000000"/>
                </a:outerShdw>
              </a:effectLst>
            </a:endParaRPr>
          </a:p>
          <a:p>
            <a:pPr algn="ctr">
              <a:defRPr/>
            </a:pPr>
            <a:endParaRPr lang="es-ES_tradnl" sz="4600" b="1" dirty="0">
              <a:solidFill>
                <a:srgbClr val="FFFF00"/>
              </a:solidFill>
              <a:latin typeface="Calibri" pitchFamily="34" charset="0"/>
              <a:cs typeface="Arial" panose="020B0604020202020204" pitchFamily="34" charset="0"/>
            </a:endParaRPr>
          </a:p>
        </p:txBody>
      </p:sp>
      <p:sp>
        <p:nvSpPr>
          <p:cNvPr id="5" name="Rectángulo 4"/>
          <p:cNvSpPr/>
          <p:nvPr/>
        </p:nvSpPr>
        <p:spPr>
          <a:xfrm>
            <a:off x="5030789" y="1236928"/>
            <a:ext cx="3741737" cy="5620000"/>
          </a:xfrm>
          <a:prstGeom prst="rect">
            <a:avLst/>
          </a:prstGeom>
        </p:spPr>
        <p:txBody>
          <a:bodyPr>
            <a:spAutoFit/>
          </a:bodyPr>
          <a:lstStyle/>
          <a:p>
            <a:pPr algn="ctr">
              <a:lnSpc>
                <a:spcPct val="80000"/>
              </a:lnSpc>
              <a:spcBef>
                <a:spcPct val="50000"/>
              </a:spcBef>
              <a:defRPr/>
            </a:pPr>
            <a:r>
              <a:rPr lang="es-ES" sz="2800" b="1" dirty="0">
                <a:solidFill>
                  <a:schemeClr val="bg1"/>
                </a:solidFill>
                <a:latin typeface="Monotype Corsiva" panose="03010101010201010101" pitchFamily="66" charset="0"/>
                <a:cs typeface="Arial" panose="020B0604020202020204" pitchFamily="34" charset="0"/>
              </a:rPr>
              <a:t>“ Jamás hubo en América (…) asunto que requiera más sensatez, ni obligue a más vigilancia (…) que el convite que los Estados Unidos, potentes (…) determinados a extender sus dominios en América, hacen a las naciones americanas de menos poder</a:t>
            </a:r>
            <a:r>
              <a:rPr lang="es-ES" sz="2800" b="1" dirty="0">
                <a:solidFill>
                  <a:schemeClr val="bg1"/>
                </a:solidFill>
                <a:latin typeface="+mj-lt"/>
                <a:cs typeface="Arial" panose="020B0604020202020204" pitchFamily="34" charset="0"/>
              </a:rPr>
              <a:t>…”</a:t>
            </a:r>
          </a:p>
          <a:p>
            <a:pPr algn="ctr">
              <a:lnSpc>
                <a:spcPct val="80000"/>
              </a:lnSpc>
              <a:spcBef>
                <a:spcPct val="50000"/>
              </a:spcBef>
              <a:defRPr/>
            </a:pPr>
            <a:endParaRPr lang="es-ES" sz="2800" b="1" dirty="0">
              <a:solidFill>
                <a:schemeClr val="bg1"/>
              </a:solidFill>
              <a:latin typeface="+mj-lt"/>
              <a:cs typeface="Arial" panose="020B0604020202020204" pitchFamily="34" charset="0"/>
            </a:endParaRPr>
          </a:p>
          <a:p>
            <a:pPr algn="ctr">
              <a:lnSpc>
                <a:spcPct val="80000"/>
              </a:lnSpc>
              <a:spcBef>
                <a:spcPct val="50000"/>
              </a:spcBef>
              <a:defRPr/>
            </a:pPr>
            <a:r>
              <a:rPr lang="es-ES" sz="2000" b="1" dirty="0">
                <a:solidFill>
                  <a:schemeClr val="bg1"/>
                </a:solidFill>
                <a:latin typeface="Monotype Corsiva" panose="03010101010201010101" pitchFamily="66" charset="0"/>
                <a:cs typeface="Arial" panose="020B0604020202020204" pitchFamily="34" charset="0"/>
              </a:rPr>
              <a:t>José Martí. La Nación, 1889</a:t>
            </a:r>
          </a:p>
          <a:p>
            <a:pPr algn="ctr">
              <a:lnSpc>
                <a:spcPct val="80000"/>
              </a:lnSpc>
              <a:spcBef>
                <a:spcPct val="50000"/>
              </a:spcBef>
              <a:defRPr/>
            </a:pPr>
            <a:endParaRPr lang="es-ES" sz="2800" b="1" dirty="0">
              <a:solidFill>
                <a:schemeClr val="bg1"/>
              </a:solidFill>
              <a:latin typeface="+mj-lt"/>
              <a:cs typeface="Arial" panose="020B0604020202020204" pitchFamily="34" charset="0"/>
            </a:endParaRPr>
          </a:p>
          <a:p>
            <a:pPr algn="ctr">
              <a:lnSpc>
                <a:spcPct val="80000"/>
              </a:lnSpc>
              <a:spcBef>
                <a:spcPct val="50000"/>
              </a:spcBef>
              <a:defRPr/>
            </a:pPr>
            <a:endParaRPr lang="es-ES" sz="2800" b="1" dirty="0">
              <a:solidFill>
                <a:schemeClr val="bg1"/>
              </a:solidFill>
              <a:latin typeface="+mj-lt"/>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a:xfrm>
            <a:off x="971551" y="157428"/>
            <a:ext cx="7261225" cy="552979"/>
          </a:xfrm>
        </p:spPr>
        <p:txBody>
          <a:bodyPr>
            <a:normAutofit fontScale="90000"/>
          </a:bodyPr>
          <a:lstStyle/>
          <a:p>
            <a:r>
              <a:rPr lang="es-ES" sz="2800" b="1" smtClean="0">
                <a:solidFill>
                  <a:schemeClr val="tx1"/>
                </a:solidFill>
              </a:rPr>
              <a:t>Ciencia, política, economía: panorama internacional </a:t>
            </a:r>
            <a:r>
              <a:rPr lang="es-ES" sz="2800" b="1" smtClean="0">
                <a:solidFill>
                  <a:srgbClr val="000000"/>
                </a:solidFill>
              </a:rPr>
              <a:t>Siglo XXI </a:t>
            </a:r>
            <a:r>
              <a:rPr lang="es-ES" sz="2800" b="1" smtClean="0">
                <a:solidFill>
                  <a:schemeClr val="tx1"/>
                </a:solidFill>
              </a:rPr>
              <a:t>. </a:t>
            </a:r>
            <a:endParaRPr lang="es-MX" sz="2800" b="1" smtClean="0"/>
          </a:p>
        </p:txBody>
      </p:sp>
      <p:graphicFrame>
        <p:nvGraphicFramePr>
          <p:cNvPr id="4" name="Marcador de contenido 3">
            <a:extLst>
              <a:ext uri="{FF2B5EF4-FFF2-40B4-BE49-F238E27FC236}"/>
            </a:extLst>
          </p:cNvPr>
          <p:cNvGraphicFramePr>
            <a:graphicFrameLocks noGrp="1"/>
          </p:cNvGraphicFramePr>
          <p:nvPr>
            <p:ph idx="1"/>
          </p:nvPr>
        </p:nvGraphicFramePr>
        <p:xfrm>
          <a:off x="107951" y="997479"/>
          <a:ext cx="8931275" cy="4407958"/>
        </p:xfrm>
        <a:graphic>
          <a:graphicData uri="http://schemas.openxmlformats.org/drawingml/2006/table">
            <a:tbl>
              <a:tblPr firstRow="1" firstCol="1" bandRow="1">
                <a:tableStyleId>{5C22544A-7EE6-4342-B048-85BDC9FD1C3A}</a:tableStyleId>
              </a:tblPr>
              <a:tblGrid>
                <a:gridCol w="91516">
                  <a:extLst>
                    <a:ext uri="{9D8B030D-6E8A-4147-A177-3AD203B41FA5}"/>
                  </a:extLst>
                </a:gridCol>
                <a:gridCol w="3272595">
                  <a:extLst>
                    <a:ext uri="{9D8B030D-6E8A-4147-A177-3AD203B41FA5}"/>
                  </a:extLst>
                </a:gridCol>
                <a:gridCol w="2613826">
                  <a:extLst>
                    <a:ext uri="{9D8B030D-6E8A-4147-A177-3AD203B41FA5}"/>
                  </a:extLst>
                </a:gridCol>
                <a:gridCol w="2953338">
                  <a:extLst>
                    <a:ext uri="{9D8B030D-6E8A-4147-A177-3AD203B41FA5}"/>
                  </a:extLst>
                </a:gridCol>
              </a:tblGrid>
              <a:tr h="4407958">
                <a:tc>
                  <a:txBody>
                    <a:bodyPr/>
                    <a:lstStyle/>
                    <a:p>
                      <a:pPr algn="l">
                        <a:lnSpc>
                          <a:spcPct val="115000"/>
                        </a:lnSpc>
                        <a:spcAft>
                          <a:spcPts val="1000"/>
                        </a:spcAft>
                      </a:pPr>
                      <a:endParaRPr lang="x-none" sz="17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algn="l">
                        <a:lnSpc>
                          <a:spcPct val="100000"/>
                        </a:lnSpc>
                        <a:spcAft>
                          <a:spcPts val="1000"/>
                        </a:spcAft>
                      </a:pPr>
                      <a:r>
                        <a:rPr lang="es-MX" sz="1700" b="0" dirty="0">
                          <a:solidFill>
                            <a:schemeClr val="tx1"/>
                          </a:solidFill>
                          <a:effectLst/>
                          <a:latin typeface="+mn-lt"/>
                        </a:rPr>
                        <a:t>Transnacionalización de la ciencia</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¿Nuevo contrato social de la ciencia  (1999)?</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Políticas de Innovación</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Ciencia de la sostenibilidad.</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Pérdida de confianza en la ciencia</a:t>
                      </a:r>
                    </a:p>
                    <a:p>
                      <a:pPr algn="l">
                        <a:lnSpc>
                          <a:spcPct val="100000"/>
                        </a:lnSpc>
                        <a:spcAft>
                          <a:spcPts val="1000"/>
                        </a:spcAft>
                      </a:pPr>
                      <a:r>
                        <a:rPr lang="es-MX" sz="1700" b="0" dirty="0">
                          <a:solidFill>
                            <a:schemeClr val="tx1"/>
                          </a:solidFill>
                          <a:effectLst/>
                          <a:latin typeface="+mn-lt"/>
                          <a:ea typeface="Times New Roman" panose="02020603050405020304" pitchFamily="18" charset="0"/>
                          <a:cs typeface="Times New Roman" panose="02020603050405020304" pitchFamily="18" charset="0"/>
                        </a:rPr>
                        <a:t>Innovación social, transformativa, responsable</a:t>
                      </a:r>
                      <a:endParaRPr lang="x-none" sz="1700" b="0" dirty="0">
                        <a:solidFill>
                          <a:schemeClr val="tx1"/>
                        </a:solidFill>
                        <a:effectLst/>
                        <a:latin typeface="+mn-lt"/>
                        <a:ea typeface="Times New Roman" panose="02020603050405020304" pitchFamily="18" charset="0"/>
                        <a:cs typeface="Times New Roman" panose="02020603050405020304" pitchFamily="18" charset="0"/>
                      </a:endParaRPr>
                    </a:p>
                  </a:txBody>
                  <a:tcPr marL="33058" marR="33058" marT="0" marB="0"/>
                </a:tc>
                <a:tc>
                  <a:txBody>
                    <a:bodyPr/>
                    <a:lstStyle/>
                    <a:p>
                      <a:pPr algn="l">
                        <a:lnSpc>
                          <a:spcPct val="100000"/>
                        </a:lnSpc>
                        <a:spcAft>
                          <a:spcPts val="1000"/>
                        </a:spcAft>
                      </a:pPr>
                      <a:r>
                        <a:rPr lang="es-MX" sz="1700" b="0" dirty="0">
                          <a:solidFill>
                            <a:schemeClr val="tx1"/>
                          </a:solidFill>
                          <a:effectLst/>
                          <a:latin typeface="+mn-lt"/>
                        </a:rPr>
                        <a:t>Estado vs mercado</a:t>
                      </a:r>
                    </a:p>
                    <a:p>
                      <a:pPr algn="l">
                        <a:lnSpc>
                          <a:spcPct val="100000"/>
                        </a:lnSpc>
                        <a:spcAft>
                          <a:spcPts val="1000"/>
                        </a:spcAft>
                      </a:pPr>
                      <a:r>
                        <a:rPr lang="es-MX" sz="1700" b="0" dirty="0">
                          <a:solidFill>
                            <a:schemeClr val="tx1"/>
                          </a:solidFill>
                          <a:effectLst/>
                          <a:latin typeface="+mn-lt"/>
                        </a:rPr>
                        <a:t>COVID 19 y sus mensajes. Caso Cuba</a:t>
                      </a:r>
                    </a:p>
                    <a:p>
                      <a:pPr algn="l">
                        <a:lnSpc>
                          <a:spcPct val="100000"/>
                        </a:lnSpc>
                        <a:spcAft>
                          <a:spcPts val="1000"/>
                        </a:spcAft>
                      </a:pPr>
                      <a:r>
                        <a:rPr lang="es-ES" sz="1700" b="0" dirty="0">
                          <a:solidFill>
                            <a:schemeClr val="tx1"/>
                          </a:solidFill>
                          <a:effectLst/>
                          <a:latin typeface="+mn-lt"/>
                        </a:rPr>
                        <a:t>Cumbre del G77+China. </a:t>
                      </a:r>
                    </a:p>
                    <a:p>
                      <a:pPr algn="l">
                        <a:lnSpc>
                          <a:spcPct val="100000"/>
                        </a:lnSpc>
                        <a:spcAft>
                          <a:spcPts val="1000"/>
                        </a:spcAft>
                      </a:pPr>
                      <a:r>
                        <a:rPr lang="es-ES" sz="1700" b="0" dirty="0">
                          <a:solidFill>
                            <a:schemeClr val="tx1"/>
                          </a:solidFill>
                          <a:effectLst/>
                          <a:latin typeface="+mn-lt"/>
                        </a:rPr>
                        <a:t>Iniciativa de la Franja </a:t>
                      </a:r>
                      <a:endParaRPr lang="es-ES" sz="1700" b="0" dirty="0" smtClean="0">
                        <a:solidFill>
                          <a:schemeClr val="tx1"/>
                        </a:solidFill>
                        <a:effectLst/>
                        <a:latin typeface="+mn-lt"/>
                      </a:endParaRPr>
                    </a:p>
                    <a:p>
                      <a:pPr algn="l">
                        <a:lnSpc>
                          <a:spcPct val="100000"/>
                        </a:lnSpc>
                        <a:spcAft>
                          <a:spcPts val="1000"/>
                        </a:spcAft>
                      </a:pPr>
                      <a:r>
                        <a:rPr lang="es-ES" sz="1700" b="0" dirty="0" smtClean="0">
                          <a:solidFill>
                            <a:schemeClr val="tx1"/>
                          </a:solidFill>
                          <a:effectLst/>
                          <a:latin typeface="+mn-lt"/>
                        </a:rPr>
                        <a:t>y </a:t>
                      </a:r>
                      <a:r>
                        <a:rPr lang="es-ES" sz="1700" b="0" dirty="0">
                          <a:solidFill>
                            <a:schemeClr val="tx1"/>
                          </a:solidFill>
                          <a:effectLst/>
                          <a:latin typeface="+mn-lt"/>
                        </a:rPr>
                        <a:t>Ruta</a:t>
                      </a:r>
                      <a:endParaRPr lang="es-MX"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BRICS </a:t>
                      </a:r>
                      <a:r>
                        <a:rPr lang="es-MX" sz="1700" b="0" dirty="0" smtClean="0">
                          <a:solidFill>
                            <a:schemeClr val="tx1"/>
                          </a:solidFill>
                          <a:effectLst/>
                          <a:latin typeface="+mn-lt"/>
                        </a:rPr>
                        <a:t>+ 6</a:t>
                      </a:r>
                      <a:endParaRPr lang="es-MX"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EUA vs China. Tecnonacionalismo.</a:t>
                      </a:r>
                    </a:p>
                    <a:p>
                      <a:pPr algn="l">
                        <a:lnSpc>
                          <a:spcPct val="100000"/>
                        </a:lnSpc>
                        <a:spcAft>
                          <a:spcPts val="1000"/>
                        </a:spcAft>
                      </a:pPr>
                      <a:r>
                        <a:rPr lang="es-MX" sz="1700" b="0" dirty="0">
                          <a:solidFill>
                            <a:schemeClr val="tx1"/>
                          </a:solidFill>
                          <a:effectLst/>
                          <a:latin typeface="+mn-lt"/>
                        </a:rPr>
                        <a:t>OTAN vs Rusia</a:t>
                      </a:r>
                    </a:p>
                    <a:p>
                      <a:pPr algn="l">
                        <a:lnSpc>
                          <a:spcPct val="100000"/>
                        </a:lnSpc>
                        <a:spcAft>
                          <a:spcPts val="1000"/>
                        </a:spcAft>
                      </a:pPr>
                      <a:r>
                        <a:rPr lang="es-MX" sz="1700" b="0" dirty="0">
                          <a:solidFill>
                            <a:schemeClr val="tx1"/>
                          </a:solidFill>
                          <a:effectLst/>
                          <a:latin typeface="+mn-lt"/>
                        </a:rPr>
                        <a:t>De la uni a la multipolaridad </a:t>
                      </a:r>
                    </a:p>
                  </a:txBody>
                  <a:tcPr marL="33058" marR="33058" marT="0" marB="0"/>
                </a:tc>
                <a:tc>
                  <a:txBody>
                    <a:bodyPr/>
                    <a:lstStyle/>
                    <a:p>
                      <a:pPr algn="l">
                        <a:lnSpc>
                          <a:spcPct val="100000"/>
                        </a:lnSpc>
                        <a:spcAft>
                          <a:spcPts val="1000"/>
                        </a:spcAft>
                      </a:pPr>
                      <a:r>
                        <a:rPr lang="es-MX" sz="1700" b="0" dirty="0">
                          <a:solidFill>
                            <a:schemeClr val="tx1"/>
                          </a:solidFill>
                          <a:effectLst/>
                          <a:latin typeface="+mn-lt"/>
                        </a:rPr>
                        <a:t> IV Revolución </a:t>
                      </a:r>
                      <a:r>
                        <a:rPr lang="es-MX" sz="1700" b="0" dirty="0" smtClean="0">
                          <a:solidFill>
                            <a:schemeClr val="tx1"/>
                          </a:solidFill>
                          <a:effectLst/>
                          <a:latin typeface="+mn-lt"/>
                        </a:rPr>
                        <a:t>Industrial</a:t>
                      </a:r>
                    </a:p>
                    <a:p>
                      <a:pPr algn="l">
                        <a:lnSpc>
                          <a:spcPct val="100000"/>
                        </a:lnSpc>
                        <a:spcAft>
                          <a:spcPts val="1000"/>
                        </a:spcAft>
                      </a:pPr>
                      <a:r>
                        <a:rPr lang="es-MX" sz="1700" b="0" dirty="0" smtClean="0">
                          <a:solidFill>
                            <a:schemeClr val="tx1"/>
                          </a:solidFill>
                          <a:effectLst/>
                          <a:latin typeface="+mn-lt"/>
                        </a:rPr>
                        <a:t>Privatización/polarización</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¿Desarrollo Sostenible?: ODS</a:t>
                      </a:r>
                    </a:p>
                    <a:p>
                      <a:pPr algn="l">
                        <a:lnSpc>
                          <a:spcPct val="100000"/>
                        </a:lnSpc>
                        <a:spcAft>
                          <a:spcPts val="1000"/>
                        </a:spcAft>
                      </a:pPr>
                      <a:r>
                        <a:rPr lang="es-MX" sz="1700" b="0" dirty="0">
                          <a:solidFill>
                            <a:schemeClr val="tx1"/>
                          </a:solidFill>
                          <a:effectLst/>
                          <a:latin typeface="+mn-lt"/>
                        </a:rPr>
                        <a:t>Cambios en la globalización</a:t>
                      </a:r>
                      <a:endParaRPr lang="x-none" sz="1700" b="0" dirty="0">
                        <a:solidFill>
                          <a:schemeClr val="tx1"/>
                        </a:solidFill>
                        <a:effectLst/>
                        <a:latin typeface="+mn-lt"/>
                      </a:endParaRPr>
                    </a:p>
                    <a:p>
                      <a:pPr algn="l">
                        <a:lnSpc>
                          <a:spcPct val="100000"/>
                        </a:lnSpc>
                        <a:spcAft>
                          <a:spcPts val="1000"/>
                        </a:spcAft>
                      </a:pPr>
                      <a:r>
                        <a:rPr lang="es-MX" sz="1700" b="0" dirty="0">
                          <a:solidFill>
                            <a:schemeClr val="tx1"/>
                          </a:solidFill>
                          <a:effectLst/>
                          <a:latin typeface="+mn-lt"/>
                        </a:rPr>
                        <a:t>Transformación digital</a:t>
                      </a:r>
                    </a:p>
                    <a:p>
                      <a:pPr algn="l">
                        <a:lnSpc>
                          <a:spcPct val="100000"/>
                        </a:lnSpc>
                        <a:spcAft>
                          <a:spcPts val="1000"/>
                        </a:spcAft>
                      </a:pPr>
                      <a:r>
                        <a:rPr lang="es-MX" sz="1700" b="0" dirty="0">
                          <a:solidFill>
                            <a:schemeClr val="tx1"/>
                          </a:solidFill>
                          <a:effectLst/>
                          <a:latin typeface="+mn-lt"/>
                        </a:rPr>
                        <a:t>Cambio matriz energética</a:t>
                      </a:r>
                    </a:p>
                    <a:p>
                      <a:pPr algn="l">
                        <a:lnSpc>
                          <a:spcPct val="100000"/>
                        </a:lnSpc>
                        <a:spcAft>
                          <a:spcPts val="1000"/>
                        </a:spcAft>
                      </a:pPr>
                      <a:r>
                        <a:rPr lang="es-MX" sz="1700" b="0" dirty="0">
                          <a:solidFill>
                            <a:schemeClr val="tx1"/>
                          </a:solidFill>
                          <a:effectLst/>
                          <a:latin typeface="+mn-lt"/>
                        </a:rPr>
                        <a:t>Inteligencia artificial y semiconductores: los nuevos misiles</a:t>
                      </a:r>
                      <a:endParaRPr lang="x-none" sz="1700" b="0" dirty="0">
                        <a:solidFill>
                          <a:schemeClr val="tx1"/>
                        </a:solidFill>
                        <a:effectLst/>
                        <a:latin typeface="+mn-lt"/>
                        <a:ea typeface="Times New Roman" panose="02020603050405020304" pitchFamily="18" charset="0"/>
                        <a:cs typeface="Times New Roman" panose="02020603050405020304" pitchFamily="18" charset="0"/>
                      </a:endParaRPr>
                    </a:p>
                  </a:txBody>
                  <a:tcPr marL="33058" marR="33058" marT="0" marB="0"/>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uadroTexto 2"/>
          <p:cNvSpPr txBox="1">
            <a:spLocks noChangeArrowheads="1"/>
          </p:cNvSpPr>
          <p:nvPr/>
        </p:nvSpPr>
        <p:spPr bwMode="auto">
          <a:xfrm>
            <a:off x="468314" y="96574"/>
            <a:ext cx="8351837" cy="954107"/>
          </a:xfrm>
          <a:prstGeom prst="rect">
            <a:avLst/>
          </a:prstGeom>
          <a:noFill/>
          <a:ln w="9525">
            <a:noFill/>
            <a:miter lim="800000"/>
            <a:headEnd/>
            <a:tailEnd/>
          </a:ln>
        </p:spPr>
        <p:txBody>
          <a:bodyPr>
            <a:spAutoFit/>
          </a:bodyPr>
          <a:lstStyle/>
          <a:p>
            <a:pPr algn="ctr"/>
            <a:r>
              <a:rPr lang="es-MX" sz="2800" b="1"/>
              <a:t>América Latina: </a:t>
            </a:r>
            <a:r>
              <a:rPr lang="es-MX" sz="2800" b="1">
                <a:solidFill>
                  <a:srgbClr val="000000"/>
                </a:solidFill>
              </a:rPr>
              <a:t>Desafíos para la región en un mundo globalizado y neoliberal.</a:t>
            </a:r>
            <a:r>
              <a:rPr lang="es-MX" sz="2800" b="1"/>
              <a:t> </a:t>
            </a:r>
          </a:p>
        </p:txBody>
      </p:sp>
      <p:sp>
        <p:nvSpPr>
          <p:cNvPr id="4" name="CuadroTexto 3"/>
          <p:cNvSpPr txBox="1"/>
          <p:nvPr/>
        </p:nvSpPr>
        <p:spPr>
          <a:xfrm>
            <a:off x="107950" y="1177396"/>
            <a:ext cx="8801100" cy="4462760"/>
          </a:xfrm>
          <a:prstGeom prst="rect">
            <a:avLst/>
          </a:prstGeom>
          <a:noFill/>
        </p:spPr>
        <p:txBody>
          <a:bodyPr>
            <a:spAutoFit/>
          </a:bodyPr>
          <a:lstStyle/>
          <a:p>
            <a:pPr>
              <a:defRPr/>
            </a:pPr>
            <a:endParaRPr lang="es-MX"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200" dirty="0">
                <a:latin typeface="Arial" panose="020B0604020202020204" pitchFamily="34" charset="0"/>
                <a:cs typeface="Arial" panose="020B0604020202020204" pitchFamily="34" charset="0"/>
              </a:rPr>
              <a:t>El sistema-mundo moderno después de más de 500 años ha ingresado en un período de modificaciones radicales, siendo una de sus manifestaciones más conflictivas los procesos de desigualdades sociales extremas.</a:t>
            </a:r>
          </a:p>
          <a:p>
            <a:pPr algn="just">
              <a:defRPr/>
            </a:pPr>
            <a:endParaRPr lang="es-MX" sz="2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200" dirty="0">
                <a:latin typeface="Arial" panose="020B0604020202020204" pitchFamily="34" charset="0"/>
                <a:cs typeface="Arial" panose="020B0604020202020204" pitchFamily="34" charset="0"/>
              </a:rPr>
              <a:t> Se consolida y reproduce incesantemente “la brecha científica y tecnológica "entre los países metropolitanos con los países de América Latina y los más pobres del mundo. </a:t>
            </a:r>
          </a:p>
          <a:p>
            <a:pPr algn="just">
              <a:defRPr/>
            </a:pPr>
            <a:endParaRPr lang="es-MX" sz="2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200" dirty="0">
                <a:latin typeface="Arial" panose="020B0604020202020204" pitchFamily="34" charset="0"/>
                <a:cs typeface="Arial" panose="020B0604020202020204" pitchFamily="34" charset="0"/>
              </a:rPr>
              <a:t>Las políticas sobre Ciencia y Tecnología (CyT) han estado influenciadas por la dependencia de las relaciones norte-sur.</a:t>
            </a:r>
          </a:p>
          <a:p>
            <a:pPr>
              <a:defRPr/>
            </a:pPr>
            <a:endParaRPr lang="es-MX"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uadroTexto 3"/>
          <p:cNvSpPr txBox="1">
            <a:spLocks noChangeArrowheads="1"/>
          </p:cNvSpPr>
          <p:nvPr/>
        </p:nvSpPr>
        <p:spPr bwMode="auto">
          <a:xfrm>
            <a:off x="0" y="96574"/>
            <a:ext cx="9144000" cy="954107"/>
          </a:xfrm>
          <a:prstGeom prst="rect">
            <a:avLst/>
          </a:prstGeom>
          <a:noFill/>
          <a:ln w="9525">
            <a:noFill/>
            <a:miter lim="800000"/>
            <a:headEnd/>
            <a:tailEnd/>
          </a:ln>
        </p:spPr>
        <p:txBody>
          <a:bodyPr>
            <a:spAutoFit/>
          </a:bodyPr>
          <a:lstStyle/>
          <a:p>
            <a:pPr algn="ctr"/>
            <a:r>
              <a:rPr lang="es-MX" sz="2800" b="1">
                <a:solidFill>
                  <a:srgbClr val="000000"/>
                </a:solidFill>
              </a:rPr>
              <a:t>Condiciones del desarrollo científico-técnico en </a:t>
            </a:r>
          </a:p>
          <a:p>
            <a:pPr algn="ctr"/>
            <a:r>
              <a:rPr lang="es-MX" sz="2800" b="1">
                <a:solidFill>
                  <a:srgbClr val="000000"/>
                </a:solidFill>
              </a:rPr>
              <a:t>América Latina</a:t>
            </a:r>
            <a:endParaRPr lang="es-MX" sz="2800" b="1"/>
          </a:p>
        </p:txBody>
      </p:sp>
      <p:sp>
        <p:nvSpPr>
          <p:cNvPr id="2" name="CuadroTexto 1"/>
          <p:cNvSpPr txBox="1"/>
          <p:nvPr/>
        </p:nvSpPr>
        <p:spPr>
          <a:xfrm>
            <a:off x="179389" y="697177"/>
            <a:ext cx="8785225" cy="4559646"/>
          </a:xfrm>
          <a:prstGeom prst="rect">
            <a:avLst/>
          </a:prstGeom>
          <a:noFill/>
        </p:spPr>
        <p:txBody>
          <a:bodyPr>
            <a:spAutoFit/>
          </a:bodyPr>
          <a:lstStyle/>
          <a:p>
            <a:pPr algn="just">
              <a:defRPr/>
            </a:pPr>
            <a:endParaRPr lang="es-MX" sz="24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000" dirty="0">
                <a:latin typeface="Arial" panose="020B0604020202020204" pitchFamily="34" charset="0"/>
                <a:cs typeface="Arial" panose="020B0604020202020204" pitchFamily="34" charset="0"/>
              </a:rPr>
              <a:t>El modelo eurocentrista de la ciencia en la región ha sido mecanismo de dominación y legitimación de posiciones epistemológicas. </a:t>
            </a:r>
          </a:p>
          <a:p>
            <a:pPr algn="just">
              <a:defRP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000" dirty="0">
                <a:latin typeface="Arial" panose="020B0604020202020204" pitchFamily="34" charset="0"/>
                <a:cs typeface="Arial" panose="020B0604020202020204" pitchFamily="34" charset="0"/>
              </a:rPr>
              <a:t>Las políticas en Innovación + Desarrollo (I+D) han estado determinadas por una relación de dependencia. Los patrones de desarrollo a seguir constituyen estándares y parámetros originados en otros contextos.</a:t>
            </a:r>
          </a:p>
          <a:p>
            <a:pPr algn="just">
              <a:defRPr/>
            </a:pPr>
            <a:r>
              <a:rPr lang="es-MX" sz="2000" dirty="0">
                <a:latin typeface="Arial" panose="020B0604020202020204" pitchFamily="34" charset="0"/>
                <a:cs typeface="Arial" panose="020B0604020202020204" pitchFamily="34" charset="0"/>
              </a:rPr>
              <a:t> </a:t>
            </a:r>
          </a:p>
          <a:p>
            <a:pPr marL="342900" indent="-342900" algn="just">
              <a:buFont typeface="Arial" panose="020B0604020202020204" pitchFamily="34" charset="0"/>
              <a:buChar char="•"/>
              <a:defRPr/>
            </a:pPr>
            <a:r>
              <a:rPr lang="es-MX" sz="2000" dirty="0">
                <a:solidFill>
                  <a:srgbClr val="000000"/>
                </a:solidFill>
                <a:latin typeface="Arial" panose="020B0604020202020204" pitchFamily="34" charset="0"/>
                <a:cs typeface="Arial" panose="020B0604020202020204" pitchFamily="34" charset="0"/>
              </a:rPr>
              <a:t>Como patrón derivado, la colonialidad del saber se presenta como una forma de colonización, en la que la CyT se convierten en dependientes de proyectos y financiamiento originados en las naciones de primer mundo.</a:t>
            </a:r>
          </a:p>
          <a:p>
            <a:pPr marL="342900" indent="-342900" algn="just">
              <a:buFont typeface="Arial" panose="020B0604020202020204" pitchFamily="34" charset="0"/>
              <a:buChar char="•"/>
              <a:defRPr/>
            </a:pPr>
            <a:endParaRPr lang="es-MX" sz="2000" dirty="0">
              <a:latin typeface="Arial" panose="020B0604020202020204" pitchFamily="34" charset="0"/>
              <a:cs typeface="Arial" panose="020B0604020202020204" pitchFamily="34" charset="0"/>
            </a:endParaRPr>
          </a:p>
          <a:p>
            <a:pPr algn="just">
              <a:lnSpc>
                <a:spcPct val="150000"/>
              </a:lnSpc>
              <a:defRPr/>
            </a:pPr>
            <a:r>
              <a:rPr lang="es-MX" sz="2000" dirty="0">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uadroTexto 3"/>
          <p:cNvSpPr txBox="1">
            <a:spLocks noChangeArrowheads="1"/>
          </p:cNvSpPr>
          <p:nvPr/>
        </p:nvSpPr>
        <p:spPr bwMode="auto">
          <a:xfrm>
            <a:off x="1" y="48949"/>
            <a:ext cx="9001125" cy="954107"/>
          </a:xfrm>
          <a:prstGeom prst="rect">
            <a:avLst/>
          </a:prstGeom>
          <a:noFill/>
          <a:ln w="9525">
            <a:noFill/>
            <a:miter lim="800000"/>
            <a:headEnd/>
            <a:tailEnd/>
          </a:ln>
        </p:spPr>
        <p:txBody>
          <a:bodyPr>
            <a:spAutoFit/>
          </a:bodyPr>
          <a:lstStyle/>
          <a:p>
            <a:pPr algn="ctr"/>
            <a:r>
              <a:rPr lang="es-MX" sz="2800" b="1">
                <a:solidFill>
                  <a:srgbClr val="000000"/>
                </a:solidFill>
              </a:rPr>
              <a:t>Condiciones del desarrollo científico-técnico en América Latina</a:t>
            </a:r>
            <a:r>
              <a:rPr lang="es-MX" sz="2800">
                <a:solidFill>
                  <a:srgbClr val="000000"/>
                </a:solidFill>
              </a:rPr>
              <a:t>  </a:t>
            </a:r>
            <a:endParaRPr lang="es-MX" sz="2800" b="1"/>
          </a:p>
        </p:txBody>
      </p:sp>
      <p:sp>
        <p:nvSpPr>
          <p:cNvPr id="2" name="CuadroTexto 1"/>
          <p:cNvSpPr txBox="1"/>
          <p:nvPr/>
        </p:nvSpPr>
        <p:spPr>
          <a:xfrm>
            <a:off x="90489" y="576792"/>
            <a:ext cx="8910637" cy="5170646"/>
          </a:xfrm>
          <a:prstGeom prst="rect">
            <a:avLst/>
          </a:prstGeom>
          <a:noFill/>
        </p:spPr>
        <p:txBody>
          <a:bodyPr>
            <a:spAutoFit/>
          </a:bodyPr>
          <a:lstStyle/>
          <a:p>
            <a:pPr algn="just">
              <a:defRPr/>
            </a:pPr>
            <a:endParaRPr lang="es-MX" sz="2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000" dirty="0">
                <a:latin typeface="Arial" panose="020B0604020202020204" pitchFamily="34" charset="0"/>
                <a:cs typeface="Arial" panose="020B0604020202020204" pitchFamily="34" charset="0"/>
              </a:rPr>
              <a:t>El desarrollo de la ciencia, la tecnología y la innovación se han dado fundamentalmente de la mano del estado, se ha  desarrollado  un modelo de investigación en ciencia que consiste en el trabajo de la academia, con el protagonismo de las Universidades.</a:t>
            </a:r>
          </a:p>
          <a:p>
            <a:pPr algn="just">
              <a:defRP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000" dirty="0">
                <a:latin typeface="Arial" panose="020B0604020202020204" pitchFamily="34" charset="0"/>
                <a:cs typeface="Arial" panose="020B0604020202020204" pitchFamily="34" charset="0"/>
              </a:rPr>
              <a:t>En comparación con el resto del mundo, se visualiza poco financiamiento, dependiente de las vicisitudes de las fluctuaciones económicas y gubernamentales.</a:t>
            </a:r>
          </a:p>
          <a:p>
            <a:pPr algn="just">
              <a:defRP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000" dirty="0">
                <a:latin typeface="Arial" panose="020B0604020202020204" pitchFamily="34" charset="0"/>
                <a:cs typeface="Arial" panose="020B0604020202020204" pitchFamily="34" charset="0"/>
              </a:rPr>
              <a:t>Las formas en que se construye y socializa la ciencia en la región son medidas por los indicadores impuestos por países del primer mundo, aspecto que desvaloriza y pone en desventaja la investigación regional.</a:t>
            </a:r>
          </a:p>
          <a:p>
            <a:pPr marL="342900" indent="-342900" algn="just">
              <a:buFont typeface="Arial" panose="020B0604020202020204" pitchFamily="34" charset="0"/>
              <a:buChar char="•"/>
              <a:defRPr/>
            </a:pPr>
            <a:endParaRPr lang="es-MX" sz="2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endParaRPr lang="es-MX" sz="2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endParaRPr lang="es-MX"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uadroTexto 3"/>
          <p:cNvSpPr txBox="1">
            <a:spLocks noChangeArrowheads="1"/>
          </p:cNvSpPr>
          <p:nvPr/>
        </p:nvSpPr>
        <p:spPr bwMode="auto">
          <a:xfrm>
            <a:off x="0" y="0"/>
            <a:ext cx="9144000" cy="954107"/>
          </a:xfrm>
          <a:prstGeom prst="rect">
            <a:avLst/>
          </a:prstGeom>
          <a:noFill/>
          <a:ln w="9525">
            <a:noFill/>
            <a:miter lim="800000"/>
            <a:headEnd/>
            <a:tailEnd/>
          </a:ln>
        </p:spPr>
        <p:txBody>
          <a:bodyPr>
            <a:spAutoFit/>
          </a:bodyPr>
          <a:lstStyle/>
          <a:p>
            <a:pPr algn="ctr"/>
            <a:r>
              <a:rPr lang="es-MX" sz="2800" b="1">
                <a:solidFill>
                  <a:srgbClr val="000000"/>
                </a:solidFill>
              </a:rPr>
              <a:t>Condiciones del desarrollo científico-técnico en</a:t>
            </a:r>
          </a:p>
          <a:p>
            <a:pPr algn="ctr"/>
            <a:r>
              <a:rPr lang="es-MX" sz="2800" b="1">
                <a:solidFill>
                  <a:srgbClr val="000000"/>
                </a:solidFill>
              </a:rPr>
              <a:t> América Latina</a:t>
            </a:r>
            <a:endParaRPr lang="es-MX" sz="2800" b="1"/>
          </a:p>
        </p:txBody>
      </p:sp>
      <p:sp>
        <p:nvSpPr>
          <p:cNvPr id="2" name="CuadroTexto 1"/>
          <p:cNvSpPr txBox="1"/>
          <p:nvPr/>
        </p:nvSpPr>
        <p:spPr>
          <a:xfrm>
            <a:off x="179389" y="1057011"/>
            <a:ext cx="8713787" cy="4154984"/>
          </a:xfrm>
          <a:prstGeom prst="rect">
            <a:avLst/>
          </a:prstGeom>
          <a:noFill/>
        </p:spPr>
        <p:txBody>
          <a:bodyPr>
            <a:spAutoFit/>
          </a:bodyPr>
          <a:lstStyle/>
          <a:p>
            <a:pPr algn="just">
              <a:defRPr/>
            </a:pPr>
            <a:r>
              <a:rPr lang="es-MX" sz="2400" dirty="0">
                <a:latin typeface="Arial" panose="020B0604020202020204" pitchFamily="34" charset="0"/>
                <a:cs typeface="Arial" panose="020B0604020202020204" pitchFamily="34" charset="0"/>
              </a:rPr>
              <a:t> </a:t>
            </a:r>
          </a:p>
          <a:p>
            <a:pPr marL="342900" indent="-342900" algn="just">
              <a:buFont typeface="Arial" panose="020B0604020202020204" pitchFamily="34" charset="0"/>
              <a:buChar char="•"/>
              <a:defRPr/>
            </a:pPr>
            <a:r>
              <a:rPr lang="es-MX" sz="2400" dirty="0">
                <a:latin typeface="Arial" panose="020B0604020202020204" pitchFamily="34" charset="0"/>
                <a:cs typeface="Arial" panose="020B0604020202020204" pitchFamily="34" charset="0"/>
              </a:rPr>
              <a:t>Las inversiones en I+D se concentran en Brasil, México y Argentina, y se enfocan fundamentalmente en las llamadas ciencias duras. </a:t>
            </a:r>
          </a:p>
          <a:p>
            <a:pPr marL="342900" indent="-342900" algn="just">
              <a:buFont typeface="Arial" panose="020B0604020202020204" pitchFamily="34" charset="0"/>
              <a:buChar char="•"/>
              <a:defRPr/>
            </a:pPr>
            <a:endParaRPr lang="es-MX" sz="24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400" dirty="0">
                <a:latin typeface="Arial" panose="020B0604020202020204" pitchFamily="34" charset="0"/>
                <a:cs typeface="Arial" panose="020B0604020202020204" pitchFamily="34" charset="0"/>
              </a:rPr>
              <a:t>Las ciencias sociales y humanísticas ocupan un segundo plano dentro de la asignación de recursos en la investigación. Consecuentemente, los estudios sociales acerca del desarrollo comunitario son relegados e integrados a temáticas donde se abordan, generalmente, de forma transversal.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uadroTexto 3"/>
          <p:cNvSpPr txBox="1">
            <a:spLocks noChangeArrowheads="1"/>
          </p:cNvSpPr>
          <p:nvPr/>
        </p:nvSpPr>
        <p:spPr bwMode="auto">
          <a:xfrm>
            <a:off x="304801" y="96574"/>
            <a:ext cx="8532813" cy="954107"/>
          </a:xfrm>
          <a:prstGeom prst="rect">
            <a:avLst/>
          </a:prstGeom>
          <a:noFill/>
          <a:ln w="9525">
            <a:noFill/>
            <a:miter lim="800000"/>
            <a:headEnd/>
            <a:tailEnd/>
          </a:ln>
        </p:spPr>
        <p:txBody>
          <a:bodyPr>
            <a:spAutoFit/>
          </a:bodyPr>
          <a:lstStyle/>
          <a:p>
            <a:pPr algn="ctr"/>
            <a:r>
              <a:rPr lang="es-MX" sz="2800" b="1">
                <a:solidFill>
                  <a:srgbClr val="000000"/>
                </a:solidFill>
              </a:rPr>
              <a:t>Condiciones del desarrollo científico-técnico en América Latina</a:t>
            </a:r>
            <a:endParaRPr lang="es-MX" sz="2800" b="1"/>
          </a:p>
        </p:txBody>
      </p:sp>
      <p:sp>
        <p:nvSpPr>
          <p:cNvPr id="2" name="CuadroTexto 1"/>
          <p:cNvSpPr txBox="1"/>
          <p:nvPr/>
        </p:nvSpPr>
        <p:spPr>
          <a:xfrm>
            <a:off x="179389" y="1117866"/>
            <a:ext cx="8785225" cy="4893647"/>
          </a:xfrm>
          <a:prstGeom prst="rect">
            <a:avLst/>
          </a:prstGeom>
          <a:noFill/>
        </p:spPr>
        <p:txBody>
          <a:bodyPr>
            <a:spAutoFit/>
          </a:bodyPr>
          <a:lstStyle/>
          <a:p>
            <a:pPr marL="342900" indent="-342900" algn="just">
              <a:buFont typeface="Arial" panose="020B0604020202020204" pitchFamily="34" charset="0"/>
              <a:buChar char="•"/>
              <a:defRPr/>
            </a:pPr>
            <a:r>
              <a:rPr lang="es-MX" sz="2400" dirty="0">
                <a:latin typeface="Arial" panose="020B0604020202020204" pitchFamily="34" charset="0"/>
                <a:cs typeface="Arial" panose="020B0604020202020204" pitchFamily="34" charset="0"/>
              </a:rPr>
              <a:t>Dentro de las iniciativas latinoamericanas más relevantes en torno a la construcción y socialización de la ciencia se encuentra la creación de la base de datos SciELO por parte de Brasil, que logró el reconocimiento del consorcio científico más importante del mundo, al crearse un índice específico para esa base de datos en la WOS.</a:t>
            </a:r>
          </a:p>
          <a:p>
            <a:pPr marL="342900" indent="-342900" algn="just">
              <a:buFont typeface="Arial" panose="020B0604020202020204" pitchFamily="34" charset="0"/>
              <a:buChar char="•"/>
              <a:defRPr/>
            </a:pPr>
            <a:endParaRPr lang="es-MX" sz="2400" dirty="0">
              <a:latin typeface="Arial" panose="020B0604020202020204" pitchFamily="34" charset="0"/>
              <a:cs typeface="Arial" panose="020B0604020202020204" pitchFamily="34" charset="0"/>
            </a:endParaRPr>
          </a:p>
          <a:p>
            <a:pPr algn="just">
              <a:defRPr/>
            </a:pPr>
            <a:endParaRPr lang="es-MX" sz="24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defRPr/>
            </a:pPr>
            <a:r>
              <a:rPr lang="es-MX" sz="2400" dirty="0">
                <a:latin typeface="Arial" panose="020B0604020202020204" pitchFamily="34" charset="0"/>
                <a:cs typeface="Arial" panose="020B0604020202020204" pitchFamily="34" charset="0"/>
              </a:rPr>
              <a:t> Resulta  necesario revertir los paradigmas hegemónicos occidentales en torno a la construcción y socialización de la ciencia y la poca presencia de revistas especializadas con calidad. </a:t>
            </a:r>
          </a:p>
          <a:p>
            <a:pPr marL="342900" indent="-342900" algn="just">
              <a:buFont typeface="Arial" panose="020B0604020202020204" pitchFamily="34" charset="0"/>
              <a:buChar char="•"/>
              <a:defRPr/>
            </a:pPr>
            <a:endParaRPr lang="es-MX"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ción_Roj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3529</TotalTime>
  <Words>1757</Words>
  <Application>Microsoft Office PowerPoint</Application>
  <PresentationFormat>Affichage à l'écran (16:10)</PresentationFormat>
  <Paragraphs>258</Paragraphs>
  <Slides>29</Slides>
  <Notes>4</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Presentación_Rojo</vt:lpstr>
      <vt:lpstr>Diapositive 1</vt:lpstr>
      <vt:lpstr>Diapositive 2</vt:lpstr>
      <vt:lpstr>Diapositive 3</vt:lpstr>
      <vt:lpstr>Ciencia, política, economía: panorama internacional Siglo XXI . </vt:lpstr>
      <vt:lpstr>Diapositive 5</vt:lpstr>
      <vt:lpstr>Diapositive 6</vt:lpstr>
      <vt:lpstr>Diapositive 7</vt:lpstr>
      <vt:lpstr>Diapositive 8</vt:lpstr>
      <vt:lpstr>Diapositive 9</vt:lpstr>
      <vt:lpstr>¿Es importante innovar desde el Sur?</vt:lpstr>
      <vt:lpstr>Cuba : Ciencia, política, economía</vt:lpstr>
      <vt:lpstr>Cuba : Ciencia, política, economía</vt:lpstr>
      <vt:lpstr>Diapositive 13</vt:lpstr>
      <vt:lpstr>Cuba : Ciencia, política, economía</vt:lpstr>
      <vt:lpstr>Cuba : Ciencia, política, economía</vt:lpstr>
      <vt:lpstr>Diapositive 16</vt:lpstr>
      <vt:lpstr>Diapositive 17</vt:lpstr>
      <vt:lpstr>Diapositive 18</vt:lpstr>
      <vt:lpstr>Diapositive 19</vt:lpstr>
      <vt:lpstr>Diapositive 20</vt:lpstr>
      <vt:lpstr>COVID 19, CTI y Gobierno</vt:lpstr>
      <vt:lpstr>Innovación en el centro de atención: SGGCI Sistema de Gestión de Gobierno basado en Ciencia e Innovación</vt:lpstr>
      <vt:lpstr>¿Qué ocurrió?</vt:lpstr>
      <vt:lpstr>¿Qué ocurrió?</vt:lpstr>
      <vt:lpstr>¿Qué es el SGGCI y para qué sirve?  Sistema de Gestión de Gobierno basado en Ciencia e Innovación</vt:lpstr>
      <vt:lpstr>¿Qué función cumple el SGGCI? Sistema de Gestión de Gobierno basado en Ciencia e Innovación</vt:lpstr>
      <vt:lpstr> ¿Qué función cumple el SGGCI? Sistema de Gestión de Gobierno basado en Ciencia e Innovación </vt:lpstr>
      <vt:lpstr>Principales componentes del SGGCI </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Frank</dc:creator>
  <cp:lastModifiedBy>Cuba</cp:lastModifiedBy>
  <cp:revision>777</cp:revision>
  <cp:lastPrinted>2020-01-29T16:22:57Z</cp:lastPrinted>
  <dcterms:created xsi:type="dcterms:W3CDTF">2013-08-28T18:31:24Z</dcterms:created>
  <dcterms:modified xsi:type="dcterms:W3CDTF">2026-03-15T21:56:38Z</dcterms:modified>
</cp:coreProperties>
</file>