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9"/>
  </p:notesMasterIdLst>
  <p:sldIdLst>
    <p:sldId id="1722" r:id="rId2"/>
    <p:sldId id="1721" r:id="rId3"/>
    <p:sldId id="1731" r:id="rId4"/>
    <p:sldId id="1720" r:id="rId5"/>
    <p:sldId id="1723" r:id="rId6"/>
    <p:sldId id="1727" r:id="rId7"/>
    <p:sldId id="1728" r:id="rId8"/>
    <p:sldId id="1724" r:id="rId9"/>
    <p:sldId id="1729" r:id="rId10"/>
    <p:sldId id="1725" r:id="rId11"/>
    <p:sldId id="1730" r:id="rId12"/>
    <p:sldId id="1697" r:id="rId13"/>
    <p:sldId id="1700" r:id="rId14"/>
    <p:sldId id="1711" r:id="rId15"/>
    <p:sldId id="1719" r:id="rId16"/>
    <p:sldId id="1701" r:id="rId17"/>
    <p:sldId id="1714" r:id="rId18"/>
    <p:sldId id="1718" r:id="rId19"/>
    <p:sldId id="1708" r:id="rId20"/>
    <p:sldId id="1683" r:id="rId21"/>
    <p:sldId id="1715" r:id="rId22"/>
    <p:sldId id="1716" r:id="rId23"/>
    <p:sldId id="1082" r:id="rId24"/>
    <p:sldId id="265" r:id="rId25"/>
    <p:sldId id="1118" r:id="rId26"/>
    <p:sldId id="1140" r:id="rId27"/>
    <p:sldId id="1726"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F3FA"/>
    <a:srgbClr val="D6E8F8"/>
    <a:srgbClr val="66FFFF"/>
    <a:srgbClr val="33CCCC"/>
    <a:srgbClr val="CCFFFF"/>
    <a:srgbClr val="5B9BD5"/>
    <a:srgbClr val="71ABE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sorterViewPr>
    <p:cViewPr>
      <p:scale>
        <a:sx n="100" d="100"/>
        <a:sy n="100" d="100"/>
      </p:scale>
      <p:origin x="0" y="-120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x-none"/>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C57E95-CA0F-4BD0-991D-EDA54427A2E6}" type="datetimeFigureOut">
              <a:rPr lang="x-none" smtClean="0"/>
              <a:t>14/10/2025</a:t>
            </a:fld>
            <a:endParaRPr lang="x-none"/>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x-none"/>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x-none"/>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x-none"/>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6CDC37-FA5B-46CF-A94F-601E3131EA03}" type="slidenum">
              <a:rPr lang="x-none" smtClean="0"/>
              <a:t>‹Nº›</a:t>
            </a:fld>
            <a:endParaRPr lang="x-none"/>
          </a:p>
        </p:txBody>
      </p:sp>
    </p:spTree>
    <p:extLst>
      <p:ext uri="{BB962C8B-B14F-4D97-AF65-F5344CB8AC3E}">
        <p14:creationId xmlns:p14="http://schemas.microsoft.com/office/powerpoint/2010/main" val="6762345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x-none" dirty="0"/>
          </a:p>
        </p:txBody>
      </p:sp>
      <p:sp>
        <p:nvSpPr>
          <p:cNvPr id="4" name="Marcador de número de diapositiva 3"/>
          <p:cNvSpPr>
            <a:spLocks noGrp="1"/>
          </p:cNvSpPr>
          <p:nvPr>
            <p:ph type="sldNum" sz="quarter" idx="5"/>
          </p:nvPr>
        </p:nvSpPr>
        <p:spPr/>
        <p:txBody>
          <a:bodyPr/>
          <a:lstStyle/>
          <a:p>
            <a:fld id="{3019CEE3-4D46-4418-9632-DDBECD2FBF52}" type="slidenum">
              <a:rPr lang="x-none" smtClean="0"/>
              <a:t>15</a:t>
            </a:fld>
            <a:endParaRPr lang="x-none"/>
          </a:p>
        </p:txBody>
      </p:sp>
    </p:spTree>
    <p:extLst>
      <p:ext uri="{BB962C8B-B14F-4D97-AF65-F5344CB8AC3E}">
        <p14:creationId xmlns:p14="http://schemas.microsoft.com/office/powerpoint/2010/main" val="12190789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x-none" dirty="0"/>
          </a:p>
        </p:txBody>
      </p:sp>
      <p:sp>
        <p:nvSpPr>
          <p:cNvPr id="4" name="Marcador de número de diapositiva 3"/>
          <p:cNvSpPr>
            <a:spLocks noGrp="1"/>
          </p:cNvSpPr>
          <p:nvPr>
            <p:ph type="sldNum" sz="quarter" idx="5"/>
          </p:nvPr>
        </p:nvSpPr>
        <p:spPr/>
        <p:txBody>
          <a:bodyPr/>
          <a:lstStyle/>
          <a:p>
            <a:fld id="{3019CEE3-4D46-4418-9632-DDBECD2FBF52}" type="slidenum">
              <a:rPr lang="x-none" smtClean="0"/>
              <a:t>16</a:t>
            </a:fld>
            <a:endParaRPr lang="x-none"/>
          </a:p>
        </p:txBody>
      </p:sp>
    </p:spTree>
    <p:extLst>
      <p:ext uri="{BB962C8B-B14F-4D97-AF65-F5344CB8AC3E}">
        <p14:creationId xmlns:p14="http://schemas.microsoft.com/office/powerpoint/2010/main" val="10153652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CE547C3A-53BB-4E5C-8AC0-7D27C57FC543}" type="datetimeFigureOut">
              <a:rPr lang="es-EC" smtClean="0"/>
              <a:t>14/10/2025</a:t>
            </a:fld>
            <a:endParaRPr lang="es-EC"/>
          </a:p>
        </p:txBody>
      </p:sp>
      <p:sp>
        <p:nvSpPr>
          <p:cNvPr id="5" name="Footer Placeholder 4"/>
          <p:cNvSpPr>
            <a:spLocks noGrp="1"/>
          </p:cNvSpPr>
          <p:nvPr>
            <p:ph type="ftr" sz="quarter" idx="11"/>
          </p:nvPr>
        </p:nvSpPr>
        <p:spPr/>
        <p:txBody>
          <a:bodyPr/>
          <a:lstStyle/>
          <a:p>
            <a:endParaRPr lang="es-EC"/>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8E44C1C-751E-48C1-A1BD-5C813855A214}" type="slidenum">
              <a:rPr lang="es-EC" smtClean="0"/>
              <a:t>‹Nº›</a:t>
            </a:fld>
            <a:endParaRPr lang="es-EC"/>
          </a:p>
        </p:txBody>
      </p:sp>
    </p:spTree>
    <p:extLst>
      <p:ext uri="{BB962C8B-B14F-4D97-AF65-F5344CB8AC3E}">
        <p14:creationId xmlns:p14="http://schemas.microsoft.com/office/powerpoint/2010/main" val="2708474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CE547C3A-53BB-4E5C-8AC0-7D27C57FC543}" type="datetimeFigureOut">
              <a:rPr lang="es-EC" smtClean="0"/>
              <a:t>14/10/2025</a:t>
            </a:fld>
            <a:endParaRPr lang="es-EC"/>
          </a:p>
        </p:txBody>
      </p:sp>
      <p:sp>
        <p:nvSpPr>
          <p:cNvPr id="5" name="Footer Placeholder 4"/>
          <p:cNvSpPr>
            <a:spLocks noGrp="1"/>
          </p:cNvSpPr>
          <p:nvPr>
            <p:ph type="ftr" sz="quarter" idx="11"/>
          </p:nvPr>
        </p:nvSpPr>
        <p:spPr/>
        <p:txBody>
          <a:bodyPr/>
          <a:lstStyle/>
          <a:p>
            <a:endParaRPr lang="es-EC"/>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8E44C1C-751E-48C1-A1BD-5C813855A214}" type="slidenum">
              <a:rPr lang="es-EC" smtClean="0"/>
              <a:t>‹Nº›</a:t>
            </a:fld>
            <a:endParaRPr lang="es-EC"/>
          </a:p>
        </p:txBody>
      </p:sp>
    </p:spTree>
    <p:extLst>
      <p:ext uri="{BB962C8B-B14F-4D97-AF65-F5344CB8AC3E}">
        <p14:creationId xmlns:p14="http://schemas.microsoft.com/office/powerpoint/2010/main" val="725907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CE547C3A-53BB-4E5C-8AC0-7D27C57FC543}" type="datetimeFigureOut">
              <a:rPr lang="es-EC" smtClean="0"/>
              <a:t>14/10/2025</a:t>
            </a:fld>
            <a:endParaRPr lang="es-EC"/>
          </a:p>
        </p:txBody>
      </p:sp>
      <p:sp>
        <p:nvSpPr>
          <p:cNvPr id="5" name="Footer Placeholder 4"/>
          <p:cNvSpPr>
            <a:spLocks noGrp="1"/>
          </p:cNvSpPr>
          <p:nvPr>
            <p:ph type="ftr" sz="quarter" idx="11"/>
          </p:nvPr>
        </p:nvSpPr>
        <p:spPr/>
        <p:txBody>
          <a:bodyPr/>
          <a:lstStyle/>
          <a:p>
            <a:endParaRPr lang="es-EC"/>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8E44C1C-751E-48C1-A1BD-5C813855A214}" type="slidenum">
              <a:rPr lang="es-EC" smtClean="0"/>
              <a:t>‹Nº›</a:t>
            </a:fld>
            <a:endParaRPr lang="es-EC"/>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538774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CE547C3A-53BB-4E5C-8AC0-7D27C57FC543}" type="datetimeFigureOut">
              <a:rPr lang="es-EC" smtClean="0"/>
              <a:t>14/10/2025</a:t>
            </a:fld>
            <a:endParaRPr lang="es-EC"/>
          </a:p>
        </p:txBody>
      </p:sp>
      <p:sp>
        <p:nvSpPr>
          <p:cNvPr id="6" name="Footer Placeholder 5"/>
          <p:cNvSpPr>
            <a:spLocks noGrp="1"/>
          </p:cNvSpPr>
          <p:nvPr>
            <p:ph type="ftr" sz="quarter" idx="11"/>
          </p:nvPr>
        </p:nvSpPr>
        <p:spPr/>
        <p:txBody>
          <a:bodyPr/>
          <a:lstStyle/>
          <a:p>
            <a:endParaRPr lang="es-EC"/>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8E44C1C-751E-48C1-A1BD-5C813855A214}" type="slidenum">
              <a:rPr lang="es-EC" smtClean="0"/>
              <a:t>‹Nº›</a:t>
            </a:fld>
            <a:endParaRPr lang="es-EC"/>
          </a:p>
        </p:txBody>
      </p:sp>
    </p:spTree>
    <p:extLst>
      <p:ext uri="{BB962C8B-B14F-4D97-AF65-F5344CB8AC3E}">
        <p14:creationId xmlns:p14="http://schemas.microsoft.com/office/powerpoint/2010/main" val="37301520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CE547C3A-53BB-4E5C-8AC0-7D27C57FC543}" type="datetimeFigureOut">
              <a:rPr lang="es-EC" smtClean="0"/>
              <a:t>14/10/2025</a:t>
            </a:fld>
            <a:endParaRPr lang="es-EC"/>
          </a:p>
        </p:txBody>
      </p:sp>
      <p:sp>
        <p:nvSpPr>
          <p:cNvPr id="6" name="Footer Placeholder 5"/>
          <p:cNvSpPr>
            <a:spLocks noGrp="1"/>
          </p:cNvSpPr>
          <p:nvPr>
            <p:ph type="ftr" sz="quarter" idx="11"/>
          </p:nvPr>
        </p:nvSpPr>
        <p:spPr/>
        <p:txBody>
          <a:bodyPr/>
          <a:lstStyle/>
          <a:p>
            <a:endParaRPr lang="es-EC"/>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8E44C1C-751E-48C1-A1BD-5C813855A214}" type="slidenum">
              <a:rPr lang="es-EC" smtClean="0"/>
              <a:t>‹Nº›</a:t>
            </a:fld>
            <a:endParaRPr lang="es-EC"/>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101930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CE547C3A-53BB-4E5C-8AC0-7D27C57FC543}" type="datetimeFigureOut">
              <a:rPr lang="es-EC" smtClean="0"/>
              <a:t>14/10/2025</a:t>
            </a:fld>
            <a:endParaRPr lang="es-EC"/>
          </a:p>
        </p:txBody>
      </p:sp>
      <p:sp>
        <p:nvSpPr>
          <p:cNvPr id="6" name="Footer Placeholder 5"/>
          <p:cNvSpPr>
            <a:spLocks noGrp="1"/>
          </p:cNvSpPr>
          <p:nvPr>
            <p:ph type="ftr" sz="quarter" idx="11"/>
          </p:nvPr>
        </p:nvSpPr>
        <p:spPr/>
        <p:txBody>
          <a:bodyPr/>
          <a:lstStyle/>
          <a:p>
            <a:endParaRPr lang="es-EC"/>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8E44C1C-751E-48C1-A1BD-5C813855A214}" type="slidenum">
              <a:rPr lang="es-EC" smtClean="0"/>
              <a:t>‹Nº›</a:t>
            </a:fld>
            <a:endParaRPr lang="es-EC"/>
          </a:p>
        </p:txBody>
      </p:sp>
    </p:spTree>
    <p:extLst>
      <p:ext uri="{BB962C8B-B14F-4D97-AF65-F5344CB8AC3E}">
        <p14:creationId xmlns:p14="http://schemas.microsoft.com/office/powerpoint/2010/main" val="38772059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E547C3A-53BB-4E5C-8AC0-7D27C57FC543}" type="datetimeFigureOut">
              <a:rPr lang="es-EC" smtClean="0"/>
              <a:t>14/10/2025</a:t>
            </a:fld>
            <a:endParaRPr lang="es-EC"/>
          </a:p>
        </p:txBody>
      </p:sp>
      <p:sp>
        <p:nvSpPr>
          <p:cNvPr id="5" name="Footer Placeholder 4"/>
          <p:cNvSpPr>
            <a:spLocks noGrp="1"/>
          </p:cNvSpPr>
          <p:nvPr>
            <p:ph type="ftr" sz="quarter" idx="11"/>
          </p:nvPr>
        </p:nvSpPr>
        <p:spPr/>
        <p:txBody>
          <a:bodyPr/>
          <a:lstStyle/>
          <a:p>
            <a:endParaRPr lang="es-EC"/>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8E44C1C-751E-48C1-A1BD-5C813855A214}" type="slidenum">
              <a:rPr lang="es-EC" smtClean="0"/>
              <a:t>‹Nº›</a:t>
            </a:fld>
            <a:endParaRPr lang="es-EC"/>
          </a:p>
        </p:txBody>
      </p:sp>
    </p:spTree>
    <p:extLst>
      <p:ext uri="{BB962C8B-B14F-4D97-AF65-F5344CB8AC3E}">
        <p14:creationId xmlns:p14="http://schemas.microsoft.com/office/powerpoint/2010/main" val="4578651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E547C3A-53BB-4E5C-8AC0-7D27C57FC543}" type="datetimeFigureOut">
              <a:rPr lang="es-EC" smtClean="0"/>
              <a:t>14/10/2025</a:t>
            </a:fld>
            <a:endParaRPr lang="es-EC"/>
          </a:p>
        </p:txBody>
      </p:sp>
      <p:sp>
        <p:nvSpPr>
          <p:cNvPr id="5" name="Footer Placeholder 4"/>
          <p:cNvSpPr>
            <a:spLocks noGrp="1"/>
          </p:cNvSpPr>
          <p:nvPr>
            <p:ph type="ftr" sz="quarter" idx="11"/>
          </p:nvPr>
        </p:nvSpPr>
        <p:spPr/>
        <p:txBody>
          <a:bodyPr/>
          <a:lstStyle/>
          <a:p>
            <a:endParaRPr lang="es-EC"/>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8E44C1C-751E-48C1-A1BD-5C813855A214}" type="slidenum">
              <a:rPr lang="es-EC" smtClean="0"/>
              <a:t>‹Nº›</a:t>
            </a:fld>
            <a:endParaRPr lang="es-EC"/>
          </a:p>
        </p:txBody>
      </p:sp>
    </p:spTree>
    <p:extLst>
      <p:ext uri="{BB962C8B-B14F-4D97-AF65-F5344CB8AC3E}">
        <p14:creationId xmlns:p14="http://schemas.microsoft.com/office/powerpoint/2010/main" val="2867266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E547C3A-53BB-4E5C-8AC0-7D27C57FC543}" type="datetimeFigureOut">
              <a:rPr lang="es-EC" smtClean="0"/>
              <a:t>14/10/2025</a:t>
            </a:fld>
            <a:endParaRPr lang="es-EC"/>
          </a:p>
        </p:txBody>
      </p:sp>
      <p:sp>
        <p:nvSpPr>
          <p:cNvPr id="5" name="Footer Placeholder 4"/>
          <p:cNvSpPr>
            <a:spLocks noGrp="1"/>
          </p:cNvSpPr>
          <p:nvPr>
            <p:ph type="ftr" sz="quarter" idx="11"/>
          </p:nvPr>
        </p:nvSpPr>
        <p:spPr/>
        <p:txBody>
          <a:bodyPr/>
          <a:lstStyle/>
          <a:p>
            <a:endParaRPr lang="es-EC"/>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8E44C1C-751E-48C1-A1BD-5C813855A214}" type="slidenum">
              <a:rPr lang="es-EC" smtClean="0"/>
              <a:t>‹Nº›</a:t>
            </a:fld>
            <a:endParaRPr lang="es-EC"/>
          </a:p>
        </p:txBody>
      </p:sp>
    </p:spTree>
    <p:extLst>
      <p:ext uri="{BB962C8B-B14F-4D97-AF65-F5344CB8AC3E}">
        <p14:creationId xmlns:p14="http://schemas.microsoft.com/office/powerpoint/2010/main" val="2068866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CE547C3A-53BB-4E5C-8AC0-7D27C57FC543}" type="datetimeFigureOut">
              <a:rPr lang="es-EC" smtClean="0"/>
              <a:t>14/10/2025</a:t>
            </a:fld>
            <a:endParaRPr lang="es-EC"/>
          </a:p>
        </p:txBody>
      </p:sp>
      <p:sp>
        <p:nvSpPr>
          <p:cNvPr id="5" name="Footer Placeholder 4"/>
          <p:cNvSpPr>
            <a:spLocks noGrp="1"/>
          </p:cNvSpPr>
          <p:nvPr>
            <p:ph type="ftr" sz="quarter" idx="11"/>
          </p:nvPr>
        </p:nvSpPr>
        <p:spPr/>
        <p:txBody>
          <a:bodyPr/>
          <a:lstStyle/>
          <a:p>
            <a:endParaRPr lang="es-EC"/>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8E44C1C-751E-48C1-A1BD-5C813855A214}" type="slidenum">
              <a:rPr lang="es-EC" smtClean="0"/>
              <a:t>‹Nº›</a:t>
            </a:fld>
            <a:endParaRPr lang="es-EC"/>
          </a:p>
        </p:txBody>
      </p:sp>
    </p:spTree>
    <p:extLst>
      <p:ext uri="{BB962C8B-B14F-4D97-AF65-F5344CB8AC3E}">
        <p14:creationId xmlns:p14="http://schemas.microsoft.com/office/powerpoint/2010/main" val="1078692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CE547C3A-53BB-4E5C-8AC0-7D27C57FC543}" type="datetimeFigureOut">
              <a:rPr lang="es-EC" smtClean="0"/>
              <a:t>14/10/2025</a:t>
            </a:fld>
            <a:endParaRPr lang="es-EC"/>
          </a:p>
        </p:txBody>
      </p:sp>
      <p:sp>
        <p:nvSpPr>
          <p:cNvPr id="6" name="Footer Placeholder 5"/>
          <p:cNvSpPr>
            <a:spLocks noGrp="1"/>
          </p:cNvSpPr>
          <p:nvPr>
            <p:ph type="ftr" sz="quarter" idx="11"/>
          </p:nvPr>
        </p:nvSpPr>
        <p:spPr/>
        <p:txBody>
          <a:bodyPr/>
          <a:lstStyle/>
          <a:p>
            <a:endParaRPr lang="es-EC"/>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8E44C1C-751E-48C1-A1BD-5C813855A214}" type="slidenum">
              <a:rPr lang="es-EC" smtClean="0"/>
              <a:t>‹Nº›</a:t>
            </a:fld>
            <a:endParaRPr lang="es-EC"/>
          </a:p>
        </p:txBody>
      </p:sp>
    </p:spTree>
    <p:extLst>
      <p:ext uri="{BB962C8B-B14F-4D97-AF65-F5344CB8AC3E}">
        <p14:creationId xmlns:p14="http://schemas.microsoft.com/office/powerpoint/2010/main" val="3514790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CE547C3A-53BB-4E5C-8AC0-7D27C57FC543}" type="datetimeFigureOut">
              <a:rPr lang="es-EC" smtClean="0"/>
              <a:t>14/10/2025</a:t>
            </a:fld>
            <a:endParaRPr lang="es-EC"/>
          </a:p>
        </p:txBody>
      </p:sp>
      <p:sp>
        <p:nvSpPr>
          <p:cNvPr id="8" name="Footer Placeholder 7"/>
          <p:cNvSpPr>
            <a:spLocks noGrp="1"/>
          </p:cNvSpPr>
          <p:nvPr>
            <p:ph type="ftr" sz="quarter" idx="11"/>
          </p:nvPr>
        </p:nvSpPr>
        <p:spPr/>
        <p:txBody>
          <a:bodyPr/>
          <a:lstStyle/>
          <a:p>
            <a:endParaRPr lang="es-EC"/>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8E44C1C-751E-48C1-A1BD-5C813855A214}" type="slidenum">
              <a:rPr lang="es-EC" smtClean="0"/>
              <a:t>‹Nº›</a:t>
            </a:fld>
            <a:endParaRPr lang="es-EC"/>
          </a:p>
        </p:txBody>
      </p:sp>
    </p:spTree>
    <p:extLst>
      <p:ext uri="{BB962C8B-B14F-4D97-AF65-F5344CB8AC3E}">
        <p14:creationId xmlns:p14="http://schemas.microsoft.com/office/powerpoint/2010/main" val="3475961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CE547C3A-53BB-4E5C-8AC0-7D27C57FC543}" type="datetimeFigureOut">
              <a:rPr lang="es-EC" smtClean="0"/>
              <a:t>14/10/2025</a:t>
            </a:fld>
            <a:endParaRPr lang="es-EC"/>
          </a:p>
        </p:txBody>
      </p:sp>
      <p:sp>
        <p:nvSpPr>
          <p:cNvPr id="4" name="Footer Placeholder 3"/>
          <p:cNvSpPr>
            <a:spLocks noGrp="1"/>
          </p:cNvSpPr>
          <p:nvPr>
            <p:ph type="ftr" sz="quarter" idx="11"/>
          </p:nvPr>
        </p:nvSpPr>
        <p:spPr/>
        <p:txBody>
          <a:bodyPr/>
          <a:lstStyle/>
          <a:p>
            <a:endParaRPr lang="es-EC"/>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8E44C1C-751E-48C1-A1BD-5C813855A214}" type="slidenum">
              <a:rPr lang="es-EC" smtClean="0"/>
              <a:t>‹Nº›</a:t>
            </a:fld>
            <a:endParaRPr lang="es-EC"/>
          </a:p>
        </p:txBody>
      </p:sp>
    </p:spTree>
    <p:extLst>
      <p:ext uri="{BB962C8B-B14F-4D97-AF65-F5344CB8AC3E}">
        <p14:creationId xmlns:p14="http://schemas.microsoft.com/office/powerpoint/2010/main" val="1037843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547C3A-53BB-4E5C-8AC0-7D27C57FC543}" type="datetimeFigureOut">
              <a:rPr lang="es-EC" smtClean="0"/>
              <a:t>14/10/2025</a:t>
            </a:fld>
            <a:endParaRPr lang="es-EC"/>
          </a:p>
        </p:txBody>
      </p:sp>
      <p:sp>
        <p:nvSpPr>
          <p:cNvPr id="3" name="Footer Placeholder 2"/>
          <p:cNvSpPr>
            <a:spLocks noGrp="1"/>
          </p:cNvSpPr>
          <p:nvPr>
            <p:ph type="ftr" sz="quarter" idx="11"/>
          </p:nvPr>
        </p:nvSpPr>
        <p:spPr/>
        <p:txBody>
          <a:bodyPr/>
          <a:lstStyle/>
          <a:p>
            <a:endParaRPr lang="es-EC"/>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8E44C1C-751E-48C1-A1BD-5C813855A214}" type="slidenum">
              <a:rPr lang="es-EC" smtClean="0"/>
              <a:t>‹Nº›</a:t>
            </a:fld>
            <a:endParaRPr lang="es-EC"/>
          </a:p>
        </p:txBody>
      </p:sp>
    </p:spTree>
    <p:extLst>
      <p:ext uri="{BB962C8B-B14F-4D97-AF65-F5344CB8AC3E}">
        <p14:creationId xmlns:p14="http://schemas.microsoft.com/office/powerpoint/2010/main" val="3689734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CE547C3A-53BB-4E5C-8AC0-7D27C57FC543}" type="datetimeFigureOut">
              <a:rPr lang="es-EC" smtClean="0"/>
              <a:t>14/10/2025</a:t>
            </a:fld>
            <a:endParaRPr lang="es-EC"/>
          </a:p>
        </p:txBody>
      </p:sp>
      <p:sp>
        <p:nvSpPr>
          <p:cNvPr id="6" name="Footer Placeholder 5"/>
          <p:cNvSpPr>
            <a:spLocks noGrp="1"/>
          </p:cNvSpPr>
          <p:nvPr>
            <p:ph type="ftr" sz="quarter" idx="11"/>
          </p:nvPr>
        </p:nvSpPr>
        <p:spPr/>
        <p:txBody>
          <a:bodyPr/>
          <a:lstStyle/>
          <a:p>
            <a:endParaRPr lang="es-EC"/>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8E44C1C-751E-48C1-A1BD-5C813855A214}" type="slidenum">
              <a:rPr lang="es-EC" smtClean="0"/>
              <a:t>‹Nº›</a:t>
            </a:fld>
            <a:endParaRPr lang="es-EC"/>
          </a:p>
        </p:txBody>
      </p:sp>
    </p:spTree>
    <p:extLst>
      <p:ext uri="{BB962C8B-B14F-4D97-AF65-F5344CB8AC3E}">
        <p14:creationId xmlns:p14="http://schemas.microsoft.com/office/powerpoint/2010/main" val="2791757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CE547C3A-53BB-4E5C-8AC0-7D27C57FC543}" type="datetimeFigureOut">
              <a:rPr lang="es-EC" smtClean="0"/>
              <a:t>14/10/2025</a:t>
            </a:fld>
            <a:endParaRPr lang="es-EC"/>
          </a:p>
        </p:txBody>
      </p:sp>
      <p:sp>
        <p:nvSpPr>
          <p:cNvPr id="6" name="Footer Placeholder 5"/>
          <p:cNvSpPr>
            <a:spLocks noGrp="1"/>
          </p:cNvSpPr>
          <p:nvPr>
            <p:ph type="ftr" sz="quarter" idx="11"/>
          </p:nvPr>
        </p:nvSpPr>
        <p:spPr/>
        <p:txBody>
          <a:bodyPr/>
          <a:lstStyle/>
          <a:p>
            <a:endParaRPr lang="es-EC"/>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8E44C1C-751E-48C1-A1BD-5C813855A214}" type="slidenum">
              <a:rPr lang="es-EC" smtClean="0"/>
              <a:t>‹Nº›</a:t>
            </a:fld>
            <a:endParaRPr lang="es-EC"/>
          </a:p>
        </p:txBody>
      </p:sp>
    </p:spTree>
    <p:extLst>
      <p:ext uri="{BB962C8B-B14F-4D97-AF65-F5344CB8AC3E}">
        <p14:creationId xmlns:p14="http://schemas.microsoft.com/office/powerpoint/2010/main" val="42634215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E547C3A-53BB-4E5C-8AC0-7D27C57FC543}" type="datetimeFigureOut">
              <a:rPr lang="es-EC" smtClean="0"/>
              <a:t>14/10/2025</a:t>
            </a:fld>
            <a:endParaRPr lang="es-EC"/>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EC"/>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8E44C1C-751E-48C1-A1BD-5C813855A214}" type="slidenum">
              <a:rPr lang="es-EC" smtClean="0"/>
              <a:t>‹Nº›</a:t>
            </a:fld>
            <a:endParaRPr lang="es-EC"/>
          </a:p>
        </p:txBody>
      </p:sp>
    </p:spTree>
    <p:extLst>
      <p:ext uri="{BB962C8B-B14F-4D97-AF65-F5344CB8AC3E}">
        <p14:creationId xmlns:p14="http://schemas.microsoft.com/office/powerpoint/2010/main" val="109336745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revistaccuba.sld.cu/index.php/revacc/issue/view/33" TargetMode="External"/><Relationship Id="rId2" Type="http://schemas.openxmlformats.org/officeDocument/2006/relationships/hyperlink" Target="http://www.revistaccuba.cu/index.php/revacc/article/view/1235" TargetMode="External"/><Relationship Id="rId1" Type="http://schemas.openxmlformats.org/officeDocument/2006/relationships/slideLayout" Target="../slideLayouts/slideLayout2.xml"/><Relationship Id="rId5" Type="http://schemas.openxmlformats.org/officeDocument/2006/relationships/hyperlink" Target="https://doi.org/10.36888/udual.universidades.2021.90.583" TargetMode="External"/><Relationship Id="rId4" Type="http://schemas.openxmlformats.org/officeDocument/2006/relationships/hyperlink" Target="http://www.revistaccuba.cu/index.php/revacc"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522808" y="2146304"/>
            <a:ext cx="9145192" cy="3508653"/>
          </a:xfrm>
          <a:prstGeom prst="rect">
            <a:avLst/>
          </a:prstGeom>
          <a:noFill/>
        </p:spPr>
        <p:txBody>
          <a:bodyPr wrap="square" rtlCol="0">
            <a:spAutoFit/>
          </a:bodyPr>
          <a:lstStyle/>
          <a:p>
            <a:pPr algn="ctr"/>
            <a:r>
              <a:rPr lang="es-ES" sz="2400" b="1" dirty="0">
                <a:solidFill>
                  <a:srgbClr val="FF0000"/>
                </a:solidFill>
                <a:latin typeface="Bookman Old Style" pitchFamily="18" charset="0"/>
                <a:cs typeface="Arial" pitchFamily="34" charset="0"/>
              </a:rPr>
              <a:t>ESTUDIOS EN CIENCIA TECNOLOGÍA Y SOCIEDAD</a:t>
            </a:r>
          </a:p>
          <a:p>
            <a:pPr algn="ctr"/>
            <a:r>
              <a:rPr lang="es-ES" sz="2400" b="1" dirty="0">
                <a:solidFill>
                  <a:srgbClr val="FF0000"/>
                </a:solidFill>
                <a:latin typeface="Bookman Old Style" pitchFamily="18" charset="0"/>
                <a:cs typeface="Arial" pitchFamily="34" charset="0"/>
              </a:rPr>
              <a:t>TEMA 4. </a:t>
            </a:r>
            <a:r>
              <a:rPr lang="es-ES" sz="2800" b="1" dirty="0"/>
              <a:t>Proyección hacia el desarrollo sostenible e inclusivo desde el territorio. Papel de las Universidades y la comunidad científica en Cuba.</a:t>
            </a:r>
            <a:endParaRPr lang="es-ES" sz="3600" b="1" dirty="0">
              <a:solidFill>
                <a:srgbClr val="FF0000"/>
              </a:solidFill>
              <a:latin typeface="Bookman Old Style" pitchFamily="18" charset="0"/>
              <a:cs typeface="Arial" pitchFamily="34" charset="0"/>
            </a:endParaRPr>
          </a:p>
          <a:p>
            <a:pPr algn="ctr"/>
            <a:endParaRPr lang="es-ES" sz="2400" b="1" dirty="0">
              <a:solidFill>
                <a:srgbClr val="FF0000"/>
              </a:solidFill>
              <a:latin typeface="Bookman Old Style" pitchFamily="18" charset="0"/>
              <a:cs typeface="Arial" pitchFamily="34" charset="0"/>
            </a:endParaRPr>
          </a:p>
          <a:p>
            <a:pPr algn="ctr"/>
            <a:r>
              <a:rPr lang="es-ES" sz="2400" b="1" dirty="0">
                <a:solidFill>
                  <a:srgbClr val="FF0000"/>
                </a:solidFill>
                <a:latin typeface="Bookman Old Style" pitchFamily="18" charset="0"/>
                <a:cs typeface="Arial" pitchFamily="34" charset="0"/>
              </a:rPr>
              <a:t>CLASE 4.1.</a:t>
            </a:r>
          </a:p>
          <a:p>
            <a:pPr algn="ctr"/>
            <a:endParaRPr lang="es-ES" sz="2400" b="1" dirty="0">
              <a:solidFill>
                <a:srgbClr val="FF0000"/>
              </a:solidFill>
              <a:latin typeface="Bookman Old Style" pitchFamily="18" charset="0"/>
              <a:cs typeface="Arial" pitchFamily="34" charset="0"/>
            </a:endParaRPr>
          </a:p>
          <a:p>
            <a:endParaRPr lang="es-ES" sz="2400" b="1" dirty="0">
              <a:latin typeface="Bookman Old Style" pitchFamily="18" charset="0"/>
              <a:cs typeface="Arial" pitchFamily="34" charset="0"/>
            </a:endParaRPr>
          </a:p>
          <a:p>
            <a:endParaRPr lang="es-ES" dirty="0"/>
          </a:p>
        </p:txBody>
      </p:sp>
      <p:pic>
        <p:nvPicPr>
          <p:cNvPr id="3"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7133" t="8501" r="24067" b="22526"/>
          <a:stretch/>
        </p:blipFill>
        <p:spPr bwMode="auto">
          <a:xfrm>
            <a:off x="1524001" y="-1"/>
            <a:ext cx="1214438" cy="1390651"/>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5" name="Picture 10" descr="C:\Users\Lais\Downloads\Lenin Engels y Marx.png"/>
          <p:cNvPicPr>
            <a:picLocks noChangeAspect="1" noChangeArrowheads="1"/>
          </p:cNvPicPr>
          <p:nvPr/>
        </p:nvPicPr>
        <p:blipFill rotWithShape="1">
          <a:blip r:embed="rId3">
            <a:extLst>
              <a:ext uri="{28A0092B-C50C-407E-A947-70E740481C1C}">
                <a14:useLocalDpi xmlns:a14="http://schemas.microsoft.com/office/drawing/2010/main" val="0"/>
              </a:ext>
            </a:extLst>
          </a:blip>
          <a:srcRect r="2395"/>
          <a:stretch/>
        </p:blipFill>
        <p:spPr bwMode="auto">
          <a:xfrm flipH="1">
            <a:off x="8770964" y="33391"/>
            <a:ext cx="1897039" cy="156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tângulo arredondado 4"/>
          <p:cNvSpPr/>
          <p:nvPr/>
        </p:nvSpPr>
        <p:spPr>
          <a:xfrm>
            <a:off x="2813717" y="102252"/>
            <a:ext cx="5847365" cy="1112405"/>
          </a:xfrm>
          <a:prstGeom prst="roundRect">
            <a:avLst/>
          </a:prstGeom>
          <a:gradFill flip="none" rotWithShape="1">
            <a:gsLst>
              <a:gs pos="0">
                <a:srgbClr val="800000">
                  <a:tint val="66000"/>
                  <a:satMod val="160000"/>
                </a:srgbClr>
              </a:gs>
              <a:gs pos="50000">
                <a:srgbClr val="800000">
                  <a:tint val="44500"/>
                  <a:satMod val="160000"/>
                </a:srgbClr>
              </a:gs>
              <a:gs pos="100000">
                <a:srgbClr val="800000">
                  <a:tint val="23500"/>
                  <a:satMod val="160000"/>
                </a:srgbClr>
              </a:gs>
            </a:gsLst>
            <a:path path="circle">
              <a:fillToRect l="100000" t="100000"/>
            </a:path>
            <a:tileRect r="-100000" b="-100000"/>
          </a:gradFill>
          <a:ln>
            <a:solidFill>
              <a:srgbClr val="800000"/>
            </a:solidFill>
          </a:ln>
        </p:spPr>
        <p:style>
          <a:lnRef idx="3">
            <a:schemeClr val="lt1"/>
          </a:lnRef>
          <a:fillRef idx="1">
            <a:schemeClr val="accent1"/>
          </a:fillRef>
          <a:effectRef idx="1">
            <a:schemeClr val="accent1"/>
          </a:effectRef>
          <a:fontRef idx="minor">
            <a:schemeClr val="lt1"/>
          </a:fontRef>
        </p:style>
        <p:txBody>
          <a:bodyPr anchor="ctr"/>
          <a:lstStyle/>
          <a:p>
            <a:pPr algn="ctr">
              <a:defRPr/>
            </a:pPr>
            <a:r>
              <a:rPr lang="pt-PT" sz="2400" b="1" dirty="0">
                <a:solidFill>
                  <a:schemeClr val="tx1"/>
                </a:solidFill>
                <a:latin typeface="Bookman Old Style" pitchFamily="18" charset="0"/>
              </a:rPr>
              <a:t>UNIVERSIDAD DE ARTEMISA</a:t>
            </a:r>
          </a:p>
          <a:p>
            <a:pPr algn="ctr">
              <a:defRPr/>
            </a:pPr>
            <a:endParaRPr lang="pt-PT" sz="2000" b="1" dirty="0">
              <a:solidFill>
                <a:schemeClr val="tx1"/>
              </a:solidFill>
              <a:latin typeface="Bookman Old Style" pitchFamily="18" charset="0"/>
            </a:endParaRPr>
          </a:p>
          <a:p>
            <a:pPr algn="ctr">
              <a:defRPr/>
            </a:pPr>
            <a:r>
              <a:rPr lang="pt-PT" sz="2000" b="1" dirty="0">
                <a:solidFill>
                  <a:schemeClr val="tx1"/>
                </a:solidFill>
                <a:latin typeface="Bookman Old Style" pitchFamily="18" charset="0"/>
              </a:rPr>
              <a:t>DIRECCIÓN DE HISTORIA Y MARXISMO-LENINISMO</a:t>
            </a: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74662" y="5589241"/>
            <a:ext cx="1193338" cy="11521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14260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99426" y="1909571"/>
            <a:ext cx="10115685" cy="3974394"/>
          </a:xfrm>
        </p:spPr>
        <p:txBody>
          <a:bodyPr>
            <a:noAutofit/>
          </a:bodyPr>
          <a:lstStyle/>
          <a:p>
            <a:pPr algn="just"/>
            <a:r>
              <a:rPr lang="es-CU" dirty="0"/>
              <a:t>La articulación de Ciencia, Tecnología e Innovación (CTI) a nivel local es un concepto fundamental para el desarrollo endógeno (desde dentro) de los territorios. Se refiere a la conexión sistemática y estratégica entre los actores, recursos y procesos de CTI para resolver problemas específicos, potenciar ventajas y mejorar la calidad de vida en un territorio determinado (municipio, provincia, región).</a:t>
            </a:r>
            <a:br>
              <a:rPr lang="es-CU" dirty="0"/>
            </a:br>
            <a:endParaRPr lang="es-ES" sz="4000" b="1" dirty="0"/>
          </a:p>
        </p:txBody>
      </p:sp>
      <p:sp>
        <p:nvSpPr>
          <p:cNvPr id="3" name="Título 1">
            <a:extLst>
              <a:ext uri="{FF2B5EF4-FFF2-40B4-BE49-F238E27FC236}">
                <a16:creationId xmlns:a16="http://schemas.microsoft.com/office/drawing/2014/main" id="{7586775D-FC2A-4E70-A25A-259A60A86492}"/>
              </a:ext>
            </a:extLst>
          </p:cNvPr>
          <p:cNvSpPr txBox="1">
            <a:spLocks/>
          </p:cNvSpPr>
          <p:nvPr/>
        </p:nvSpPr>
        <p:spPr>
          <a:xfrm>
            <a:off x="1908417" y="482043"/>
            <a:ext cx="10115685" cy="128089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ES" sz="4000" b="1"/>
              <a:t>¿Qué entendemos por articulación de ciencia, tecnología e innovación a nivel local</a:t>
            </a:r>
            <a:endParaRPr lang="es-ES" sz="4000" b="1" dirty="0"/>
          </a:p>
        </p:txBody>
      </p:sp>
    </p:spTree>
    <p:extLst>
      <p:ext uri="{BB962C8B-B14F-4D97-AF65-F5344CB8AC3E}">
        <p14:creationId xmlns:p14="http://schemas.microsoft.com/office/powerpoint/2010/main" val="18353754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FD285D99-D569-4CA2-A0A5-E229D7606E89}"/>
              </a:ext>
            </a:extLst>
          </p:cNvPr>
          <p:cNvSpPr>
            <a:spLocks noGrp="1"/>
          </p:cNvSpPr>
          <p:nvPr>
            <p:ph idx="1"/>
          </p:nvPr>
        </p:nvSpPr>
        <p:spPr>
          <a:xfrm>
            <a:off x="1974574" y="2133599"/>
            <a:ext cx="9530038" cy="2093843"/>
          </a:xfrm>
        </p:spPr>
        <p:txBody>
          <a:bodyPr>
            <a:normAutofit fontScale="92500"/>
          </a:bodyPr>
          <a:lstStyle/>
          <a:p>
            <a:pPr marL="0" indent="0" algn="ctr">
              <a:buNone/>
            </a:pPr>
            <a:r>
              <a:rPr lang="es-ES" sz="3200" dirty="0">
                <a:solidFill>
                  <a:srgbClr val="FF0000"/>
                </a:solidFill>
                <a:latin typeface="Arial Black" panose="020B0A04020102020204" pitchFamily="34" charset="0"/>
              </a:rPr>
              <a:t>TEMA: 2 </a:t>
            </a:r>
          </a:p>
          <a:p>
            <a:pPr marL="0" indent="0" algn="just">
              <a:buNone/>
            </a:pPr>
            <a:r>
              <a:rPr lang="es-ES" sz="3200" dirty="0">
                <a:latin typeface="Arial Black" panose="020B0A04020102020204" pitchFamily="34" charset="0"/>
              </a:rPr>
              <a:t>Sistema de gestión de gobierno basado en ciencia e innovación  </a:t>
            </a:r>
            <a:r>
              <a:rPr lang="es-ES" sz="3200" dirty="0">
                <a:solidFill>
                  <a:srgbClr val="FF0000"/>
                </a:solidFill>
                <a:latin typeface="Arial Black" panose="020B0A04020102020204" pitchFamily="34" charset="0"/>
              </a:rPr>
              <a:t>(SGGCI) </a:t>
            </a:r>
            <a:r>
              <a:rPr lang="es-ES" sz="3200" dirty="0">
                <a:latin typeface="Arial Black" panose="020B0A04020102020204" pitchFamily="34" charset="0"/>
              </a:rPr>
              <a:t>como componente de la formación del profesional</a:t>
            </a:r>
          </a:p>
          <a:p>
            <a:endParaRPr lang="es-CU" dirty="0"/>
          </a:p>
        </p:txBody>
      </p:sp>
    </p:spTree>
    <p:extLst>
      <p:ext uri="{BB962C8B-B14F-4D97-AF65-F5344CB8AC3E}">
        <p14:creationId xmlns:p14="http://schemas.microsoft.com/office/powerpoint/2010/main" val="19384560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EAE38B-9145-0A85-A934-E573EBD9F9DF}"/>
              </a:ext>
            </a:extLst>
          </p:cNvPr>
          <p:cNvSpPr>
            <a:spLocks noGrp="1"/>
          </p:cNvSpPr>
          <p:nvPr>
            <p:ph type="title"/>
          </p:nvPr>
        </p:nvSpPr>
        <p:spPr>
          <a:xfrm>
            <a:off x="2297075" y="155944"/>
            <a:ext cx="10515600" cy="1325563"/>
          </a:xfrm>
        </p:spPr>
        <p:txBody>
          <a:bodyPr/>
          <a:lstStyle/>
          <a:p>
            <a:r>
              <a:rPr lang="es-ES" dirty="0"/>
              <a:t>Sobre el tema 2:</a:t>
            </a:r>
            <a:endParaRPr lang="x-none" dirty="0"/>
          </a:p>
        </p:txBody>
      </p:sp>
      <p:sp>
        <p:nvSpPr>
          <p:cNvPr id="3" name="Marcador de contenido 2">
            <a:extLst>
              <a:ext uri="{FF2B5EF4-FFF2-40B4-BE49-F238E27FC236}">
                <a16:creationId xmlns:a16="http://schemas.microsoft.com/office/drawing/2014/main" id="{6AC34D70-44C1-8186-A36B-3B777406780B}"/>
              </a:ext>
            </a:extLst>
          </p:cNvPr>
          <p:cNvSpPr>
            <a:spLocks noGrp="1"/>
          </p:cNvSpPr>
          <p:nvPr>
            <p:ph idx="1"/>
          </p:nvPr>
        </p:nvSpPr>
        <p:spPr>
          <a:xfrm>
            <a:off x="1124756" y="818725"/>
            <a:ext cx="10914844" cy="5810675"/>
          </a:xfrm>
        </p:spPr>
        <p:txBody>
          <a:bodyPr>
            <a:noAutofit/>
          </a:bodyPr>
          <a:lstStyle/>
          <a:p>
            <a:pPr>
              <a:spcBef>
                <a:spcPts val="600"/>
              </a:spcBef>
            </a:pPr>
            <a:r>
              <a:rPr lang="es-ES" sz="2400" dirty="0">
                <a:latin typeface="Calibri" panose="020F0502020204030204" pitchFamily="34" charset="0"/>
                <a:cs typeface="Calibri" panose="020F0502020204030204" pitchFamily="34" charset="0"/>
              </a:rPr>
              <a:t>Díaz-Canel, M. (2021). ¿Por qué necesitamos un sistema de gestión del Gobierno basado en ciencia e innovación?, Anales de la Academia de Ciencias de Cuba, Vol. 11, No. 1 (2021): enero-abril ISSN 2304-0106 | RNPS 2308.</a:t>
            </a:r>
          </a:p>
          <a:p>
            <a:pPr>
              <a:spcBef>
                <a:spcPts val="600"/>
              </a:spcBef>
            </a:pPr>
            <a:r>
              <a:rPr lang="es-ES" sz="2400" dirty="0">
                <a:latin typeface="Calibri" panose="020F0502020204030204" pitchFamily="34" charset="0"/>
                <a:cs typeface="Calibri" panose="020F0502020204030204" pitchFamily="34" charset="0"/>
              </a:rPr>
              <a:t>Díaz-Canel, M. (2022). Gestión de Gobierno basada en ciencia e innovación: avances y desafíos. Anales de la Academia de Ciencias de Cuba.  </a:t>
            </a:r>
            <a:r>
              <a:rPr lang="es-ES" sz="2400" dirty="0" err="1">
                <a:latin typeface="Calibri" panose="020F0502020204030204" pitchFamily="34" charset="0"/>
                <a:cs typeface="Calibri" panose="020F0502020204030204" pitchFamily="34" charset="0"/>
              </a:rPr>
              <a:t>Vol</a:t>
            </a:r>
            <a:r>
              <a:rPr lang="es-ES" sz="2400" dirty="0">
                <a:latin typeface="Calibri" panose="020F0502020204030204" pitchFamily="34" charset="0"/>
                <a:cs typeface="Calibri" panose="020F0502020204030204" pitchFamily="34" charset="0"/>
              </a:rPr>
              <a:t> 12, No. 2. Disponible en: </a:t>
            </a:r>
            <a:r>
              <a:rPr lang="es-ES" sz="2400" dirty="0">
                <a:latin typeface="Calibri" panose="020F0502020204030204" pitchFamily="34" charset="0"/>
                <a:cs typeface="Calibri" panose="020F0502020204030204" pitchFamily="34" charset="0"/>
                <a:hlinkClick r:id="rId2"/>
              </a:rPr>
              <a:t>http://www.revistaccuba.cu/index.php/revacc/article/view/1235</a:t>
            </a:r>
            <a:endParaRPr lang="es-ES" sz="2400" dirty="0">
              <a:latin typeface="Calibri" panose="020F0502020204030204" pitchFamily="34" charset="0"/>
              <a:cs typeface="Calibri" panose="020F0502020204030204" pitchFamily="34" charset="0"/>
            </a:endParaRPr>
          </a:p>
          <a:p>
            <a:pPr>
              <a:spcBef>
                <a:spcPts val="600"/>
              </a:spcBef>
            </a:pPr>
            <a:r>
              <a:rPr lang="x-none"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Díaz-Canel, M y Núñez, J (2020): Anales, Gestión gubernamental y ciencia cubana en el enfrentamiento a la Covid-19,</a:t>
            </a:r>
            <a:r>
              <a:rPr lang="x-none" sz="2400" u="none" strike="noStrike" dirty="0">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3"/>
              </a:rPr>
              <a:t>Volumen 10, Número 2 (2020)</a:t>
            </a:r>
            <a:r>
              <a:rPr lang="x-none"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especial COVID-9 </a:t>
            </a:r>
          </a:p>
          <a:p>
            <a:pPr>
              <a:spcBef>
                <a:spcPts val="600"/>
              </a:spcBef>
            </a:pPr>
            <a:r>
              <a:rPr lang="x-none" sz="2400" dirty="0">
                <a:latin typeface="Calibri" panose="020F0502020204030204" pitchFamily="34" charset="0"/>
                <a:ea typeface="Calibri" panose="020F0502020204030204" pitchFamily="34" charset="0"/>
                <a:cs typeface="Calibri" panose="020F0502020204030204" pitchFamily="34" charset="0"/>
              </a:rPr>
              <a:t>Núñez, J (2020): </a:t>
            </a:r>
            <a:r>
              <a:rPr lang="x-none" sz="2400" dirty="0">
                <a:solidFill>
                  <a:srgbClr val="000000"/>
                </a:solidFill>
                <a:latin typeface="Calibri" panose="020F0502020204030204" pitchFamily="34" charset="0"/>
                <a:ea typeface="Calibri" panose="020F0502020204030204" pitchFamily="34" charset="0"/>
                <a:cs typeface="Calibri" panose="020F0502020204030204" pitchFamily="34" charset="0"/>
              </a:rPr>
              <a:t>Pensar la ciencia en tiempos de la COVID-19, Anales, </a:t>
            </a:r>
            <a:r>
              <a:rPr lang="x-none" sz="2400" dirty="0" err="1">
                <a:solidFill>
                  <a:srgbClr val="000000"/>
                </a:solidFill>
                <a:latin typeface="Calibri" panose="020F0502020204030204" pitchFamily="34" charset="0"/>
                <a:ea typeface="Calibri" panose="020F0502020204030204" pitchFamily="34" charset="0"/>
                <a:cs typeface="Calibri" panose="020F0502020204030204" pitchFamily="34" charset="0"/>
              </a:rPr>
              <a:t>Vol</a:t>
            </a:r>
            <a:r>
              <a:rPr lang="x-none" sz="2400" dirty="0">
                <a:solidFill>
                  <a:srgbClr val="000000"/>
                </a:solidFill>
                <a:latin typeface="Calibri" panose="020F0502020204030204" pitchFamily="34" charset="0"/>
                <a:ea typeface="Calibri" panose="020F0502020204030204" pitchFamily="34" charset="0"/>
                <a:cs typeface="Calibri" panose="020F0502020204030204" pitchFamily="34" charset="0"/>
              </a:rPr>
              <a:t> 10, número 2 (2020): especial COVID-19 </a:t>
            </a:r>
            <a:r>
              <a:rPr lang="x-none" sz="2400"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4"/>
              </a:rPr>
              <a:t>http://www.revistaccuba.cu/index.php/revacc</a:t>
            </a:r>
            <a:endParaRPr lang="x-none" sz="2400" u="sng" dirty="0">
              <a:solidFill>
                <a:srgbClr val="0000FF"/>
              </a:solidFill>
              <a:latin typeface="Calibri" panose="020F0502020204030204" pitchFamily="34" charset="0"/>
              <a:ea typeface="Calibri" panose="020F0502020204030204" pitchFamily="34" charset="0"/>
              <a:cs typeface="Calibri" panose="020F0502020204030204" pitchFamily="34" charset="0"/>
            </a:endParaRPr>
          </a:p>
          <a:p>
            <a:pPr>
              <a:spcBef>
                <a:spcPts val="600"/>
              </a:spcBef>
            </a:pPr>
            <a:r>
              <a:rPr lang="x-none" sz="2400" dirty="0">
                <a:effectLst/>
                <a:latin typeface="Calibri" panose="020F0502020204030204" pitchFamily="34" charset="0"/>
                <a:ea typeface="Calibri" panose="020F0502020204030204" pitchFamily="34" charset="0"/>
                <a:cs typeface="Calibri" panose="020F0502020204030204" pitchFamily="34" charset="0"/>
              </a:rPr>
              <a:t>Núñez, J; A. Fernández (2021): Universidad, investigación e innovación en el enfrentamiento de la pandemia: una mirada a Cuba. Universidades núm. 90, octubre-diciembre, pp. 39-53 </a:t>
            </a:r>
            <a:r>
              <a:rPr lang="en-US" sz="2400" dirty="0">
                <a:effectLst/>
                <a:latin typeface="Calibri" panose="020F0502020204030204" pitchFamily="34" charset="0"/>
                <a:ea typeface="Calibri" panose="020F0502020204030204" pitchFamily="34" charset="0"/>
                <a:cs typeface="Calibri" panose="020F0502020204030204" pitchFamily="34" charset="0"/>
              </a:rPr>
              <a:t>DOI: </a:t>
            </a:r>
            <a:r>
              <a:rPr lang="en-US" sz="2400" u="sng" dirty="0">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5"/>
              </a:rPr>
              <a:t>https://doi.org/10.36888/udual.universidades.2021.90.583</a:t>
            </a:r>
            <a:endParaRPr lang="es-ES" sz="2400" dirty="0">
              <a:latin typeface="Calibri" panose="020F0502020204030204" pitchFamily="34" charset="0"/>
              <a:cs typeface="Calibri" panose="020F0502020204030204" pitchFamily="34" charset="0"/>
            </a:endParaRPr>
          </a:p>
          <a:p>
            <a:endParaRPr lang="x-none" sz="1600" dirty="0"/>
          </a:p>
        </p:txBody>
      </p:sp>
    </p:spTree>
    <p:extLst>
      <p:ext uri="{BB962C8B-B14F-4D97-AF65-F5344CB8AC3E}">
        <p14:creationId xmlns:p14="http://schemas.microsoft.com/office/powerpoint/2010/main" val="41054134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AD55175E-5609-9AB6-2B12-75EEC6EE82A4}"/>
              </a:ext>
            </a:extLst>
          </p:cNvPr>
          <p:cNvSpPr>
            <a:spLocks noGrp="1"/>
          </p:cNvSpPr>
          <p:nvPr>
            <p:ph idx="1"/>
          </p:nvPr>
        </p:nvSpPr>
        <p:spPr>
          <a:xfrm>
            <a:off x="1346038" y="1766411"/>
            <a:ext cx="10477661" cy="1605915"/>
          </a:xfrm>
        </p:spPr>
        <p:txBody>
          <a:bodyPr>
            <a:normAutofit fontScale="92500" lnSpcReduction="20000"/>
          </a:bodyPr>
          <a:lstStyle/>
          <a:p>
            <a:pPr marL="0" indent="0">
              <a:buNone/>
            </a:pPr>
            <a:r>
              <a:rPr lang="es-ES" sz="3200" dirty="0"/>
              <a:t>      </a:t>
            </a:r>
          </a:p>
          <a:p>
            <a:pPr marL="0" indent="0">
              <a:buNone/>
            </a:pPr>
            <a:r>
              <a:rPr lang="es-ES" sz="3200" dirty="0"/>
              <a:t>		</a:t>
            </a:r>
            <a:r>
              <a:rPr lang="es-ES" sz="3500" dirty="0"/>
              <a:t>	 Ciencia                                Política</a:t>
            </a:r>
          </a:p>
          <a:p>
            <a:pPr marL="0" indent="0">
              <a:buNone/>
            </a:pPr>
            <a:r>
              <a:rPr lang="es-ES" sz="3200" dirty="0"/>
              <a:t> </a:t>
            </a:r>
            <a:endParaRPr lang="x-none" sz="3200" dirty="0"/>
          </a:p>
        </p:txBody>
      </p:sp>
      <p:sp>
        <p:nvSpPr>
          <p:cNvPr id="5" name="CuadroTexto 4">
            <a:extLst>
              <a:ext uri="{FF2B5EF4-FFF2-40B4-BE49-F238E27FC236}">
                <a16:creationId xmlns:a16="http://schemas.microsoft.com/office/drawing/2014/main" id="{012043C5-C346-44AB-84A2-D49452A96B72}"/>
              </a:ext>
            </a:extLst>
          </p:cNvPr>
          <p:cNvSpPr txBox="1"/>
          <p:nvPr/>
        </p:nvSpPr>
        <p:spPr>
          <a:xfrm>
            <a:off x="1307938" y="3010376"/>
            <a:ext cx="10385064" cy="3323987"/>
          </a:xfrm>
          <a:prstGeom prst="rect">
            <a:avLst/>
          </a:prstGeom>
          <a:noFill/>
        </p:spPr>
        <p:txBody>
          <a:bodyPr wrap="square">
            <a:spAutoFit/>
          </a:bodyPr>
          <a:lstStyle/>
          <a:p>
            <a:endParaRPr lang="es-ES" sz="3000" dirty="0">
              <a:effectLst/>
              <a:ea typeface="Calibri" panose="020F0502020204030204" pitchFamily="34" charset="0"/>
            </a:endParaRPr>
          </a:p>
          <a:p>
            <a:r>
              <a:rPr lang="es-ES" sz="3000" u="sng" dirty="0">
                <a:effectLst/>
                <a:ea typeface="Calibri" panose="020F0502020204030204" pitchFamily="34" charset="0"/>
              </a:rPr>
              <a:t>Política </a:t>
            </a:r>
            <a:r>
              <a:rPr lang="es-ES" sz="3000" u="sng" dirty="0">
                <a:ea typeface="Calibri" panose="020F0502020204030204" pitchFamily="34" charset="0"/>
              </a:rPr>
              <a:t>de CTI</a:t>
            </a:r>
            <a:r>
              <a:rPr lang="es-ES" sz="3000" dirty="0">
                <a:ea typeface="Calibri" panose="020F0502020204030204" pitchFamily="34" charset="0"/>
              </a:rPr>
              <a:t>: Políticas de Estado para la promoción de las actividades de CTI. </a:t>
            </a:r>
          </a:p>
          <a:p>
            <a:endParaRPr lang="es-ES" sz="3000" dirty="0">
              <a:ea typeface="Calibri" panose="020F0502020204030204" pitchFamily="34" charset="0"/>
            </a:endParaRPr>
          </a:p>
          <a:p>
            <a:r>
              <a:rPr lang="es-ES" sz="3000" u="sng" dirty="0">
                <a:effectLst/>
                <a:ea typeface="Calibri" panose="020F0502020204030204" pitchFamily="34" charset="0"/>
              </a:rPr>
              <a:t>Ciencia para la política</a:t>
            </a:r>
            <a:r>
              <a:rPr lang="es-ES" sz="3000" dirty="0">
                <a:effectLst/>
                <a:ea typeface="Calibri" panose="020F0502020204030204" pitchFamily="34" charset="0"/>
              </a:rPr>
              <a:t>: el modo en que el conocimiento científico, experto, es utilizado para la conducción de los asuntos públicos</a:t>
            </a:r>
            <a:r>
              <a:rPr lang="es-ES" sz="3000" dirty="0">
                <a:ea typeface="Calibri" panose="020F0502020204030204" pitchFamily="34" charset="0"/>
              </a:rPr>
              <a:t> (</a:t>
            </a:r>
            <a:r>
              <a:rPr lang="es-ES" sz="3000" dirty="0" err="1">
                <a:effectLst/>
                <a:ea typeface="Calibri" panose="020F0502020204030204" pitchFamily="34" charset="0"/>
              </a:rPr>
              <a:t>AsCi</a:t>
            </a:r>
            <a:r>
              <a:rPr lang="es-ES" sz="3000" dirty="0">
                <a:ea typeface="Calibri" panose="020F0502020204030204" pitchFamily="34" charset="0"/>
              </a:rPr>
              <a:t>)</a:t>
            </a:r>
            <a:r>
              <a:rPr lang="es-ES" sz="3000" dirty="0">
                <a:effectLst/>
                <a:ea typeface="Calibri" panose="020F0502020204030204" pitchFamily="34" charset="0"/>
              </a:rPr>
              <a:t>. </a:t>
            </a:r>
            <a:endParaRPr lang="x-none" sz="3000" dirty="0"/>
          </a:p>
        </p:txBody>
      </p:sp>
      <p:sp>
        <p:nvSpPr>
          <p:cNvPr id="4" name="Flecha: a la izquierda y derecha 3">
            <a:extLst>
              <a:ext uri="{FF2B5EF4-FFF2-40B4-BE49-F238E27FC236}">
                <a16:creationId xmlns:a16="http://schemas.microsoft.com/office/drawing/2014/main" id="{EA51C23F-8F54-5024-5E9B-310286835D3A}"/>
              </a:ext>
            </a:extLst>
          </p:cNvPr>
          <p:cNvSpPr/>
          <p:nvPr/>
        </p:nvSpPr>
        <p:spPr>
          <a:xfrm>
            <a:off x="4822785" y="2288279"/>
            <a:ext cx="1273215" cy="370390"/>
          </a:xfrm>
          <a:prstGeom prst="leftRightArrow">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7" name="Título 6">
            <a:extLst>
              <a:ext uri="{FF2B5EF4-FFF2-40B4-BE49-F238E27FC236}">
                <a16:creationId xmlns:a16="http://schemas.microsoft.com/office/drawing/2014/main" id="{3B859748-E2F9-8FDD-3F2C-C36CD59EE79F}"/>
              </a:ext>
            </a:extLst>
          </p:cNvPr>
          <p:cNvSpPr>
            <a:spLocks noGrp="1"/>
          </p:cNvSpPr>
          <p:nvPr>
            <p:ph type="title"/>
          </p:nvPr>
        </p:nvSpPr>
        <p:spPr>
          <a:xfrm>
            <a:off x="2119312" y="323946"/>
            <a:ext cx="9713912" cy="1280890"/>
          </a:xfrm>
        </p:spPr>
        <p:txBody>
          <a:bodyPr>
            <a:normAutofit/>
          </a:bodyPr>
          <a:lstStyle/>
          <a:p>
            <a:r>
              <a:rPr lang="es-ES" dirty="0"/>
              <a:t>El SGGCI tiene que ver con el vínculo entre ciencia y política desde dos perspectivas</a:t>
            </a:r>
            <a:endParaRPr lang="x-none" dirty="0"/>
          </a:p>
        </p:txBody>
      </p:sp>
    </p:spTree>
    <p:extLst>
      <p:ext uri="{BB962C8B-B14F-4D97-AF65-F5344CB8AC3E}">
        <p14:creationId xmlns:p14="http://schemas.microsoft.com/office/powerpoint/2010/main" val="27532962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EAE38B-9145-0A85-A934-E573EBD9F9DF}"/>
              </a:ext>
            </a:extLst>
          </p:cNvPr>
          <p:cNvSpPr>
            <a:spLocks noGrp="1"/>
          </p:cNvSpPr>
          <p:nvPr>
            <p:ph type="title"/>
          </p:nvPr>
        </p:nvSpPr>
        <p:spPr>
          <a:xfrm>
            <a:off x="2049425" y="117844"/>
            <a:ext cx="10515600" cy="1325563"/>
          </a:xfrm>
        </p:spPr>
        <p:txBody>
          <a:bodyPr/>
          <a:lstStyle/>
          <a:p>
            <a:r>
              <a:rPr lang="es-ES" dirty="0"/>
              <a:t>Ambos comparten objetivos</a:t>
            </a:r>
            <a:endParaRPr lang="x-none" dirty="0"/>
          </a:p>
        </p:txBody>
      </p:sp>
      <p:sp>
        <p:nvSpPr>
          <p:cNvPr id="3" name="Marcador de contenido 2">
            <a:extLst>
              <a:ext uri="{FF2B5EF4-FFF2-40B4-BE49-F238E27FC236}">
                <a16:creationId xmlns:a16="http://schemas.microsoft.com/office/drawing/2014/main" id="{6AC34D70-44C1-8186-A36B-3B777406780B}"/>
              </a:ext>
            </a:extLst>
          </p:cNvPr>
          <p:cNvSpPr>
            <a:spLocks noGrp="1"/>
          </p:cNvSpPr>
          <p:nvPr>
            <p:ph idx="1"/>
          </p:nvPr>
        </p:nvSpPr>
        <p:spPr>
          <a:xfrm>
            <a:off x="1304925" y="1221232"/>
            <a:ext cx="10620375" cy="5328424"/>
          </a:xfrm>
        </p:spPr>
        <p:txBody>
          <a:bodyPr>
            <a:noAutofit/>
          </a:bodyPr>
          <a:lstStyle/>
          <a:p>
            <a:pPr>
              <a:spcBef>
                <a:spcPts val="600"/>
              </a:spcBef>
            </a:pPr>
            <a:r>
              <a:rPr lang="es-ES" sz="3600" dirty="0"/>
              <a:t>Resolver el problema del conocimiento potencialmente útil pero no utilizado.</a:t>
            </a:r>
          </a:p>
          <a:p>
            <a:pPr>
              <a:spcBef>
                <a:spcPts val="600"/>
              </a:spcBef>
            </a:pPr>
            <a:endParaRPr lang="es-ES" sz="3600" dirty="0"/>
          </a:p>
          <a:p>
            <a:pPr>
              <a:spcBef>
                <a:spcPts val="600"/>
              </a:spcBef>
            </a:pPr>
            <a:r>
              <a:rPr lang="es-ES" sz="3600" dirty="0"/>
              <a:t>Promover la utilización social del conocimiento: la función social del conocimiento.</a:t>
            </a:r>
          </a:p>
          <a:p>
            <a:pPr marL="0" indent="0">
              <a:spcBef>
                <a:spcPts val="600"/>
              </a:spcBef>
              <a:buNone/>
            </a:pPr>
            <a:endParaRPr lang="es-ES" sz="3600" dirty="0"/>
          </a:p>
          <a:p>
            <a:pPr>
              <a:spcBef>
                <a:spcPts val="600"/>
              </a:spcBef>
            </a:pPr>
            <a:r>
              <a:rPr lang="es-ES" sz="3600" dirty="0"/>
              <a:t>¿Ciencia como fuerza productiva o ciencia como fuerza social transformadora?</a:t>
            </a:r>
          </a:p>
        </p:txBody>
      </p:sp>
    </p:spTree>
    <p:extLst>
      <p:ext uri="{BB962C8B-B14F-4D97-AF65-F5344CB8AC3E}">
        <p14:creationId xmlns:p14="http://schemas.microsoft.com/office/powerpoint/2010/main" val="30915651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EA4407-97EF-AB90-3A2E-33A8F7723372}"/>
              </a:ext>
            </a:extLst>
          </p:cNvPr>
          <p:cNvSpPr>
            <a:spLocks noGrp="1"/>
          </p:cNvSpPr>
          <p:nvPr>
            <p:ph type="title"/>
          </p:nvPr>
        </p:nvSpPr>
        <p:spPr>
          <a:xfrm>
            <a:off x="2360317" y="-130215"/>
            <a:ext cx="8911687" cy="1280890"/>
          </a:xfrm>
        </p:spPr>
        <p:txBody>
          <a:bodyPr>
            <a:normAutofit/>
          </a:bodyPr>
          <a:lstStyle/>
          <a:p>
            <a:r>
              <a:rPr lang="es-ES" sz="4400" dirty="0"/>
              <a:t>Sobre política pública de CTI en Cuba</a:t>
            </a:r>
            <a:endParaRPr lang="x-none" sz="4400" dirty="0"/>
          </a:p>
        </p:txBody>
      </p:sp>
      <p:sp>
        <p:nvSpPr>
          <p:cNvPr id="3" name="Marcador de contenido 2">
            <a:extLst>
              <a:ext uri="{FF2B5EF4-FFF2-40B4-BE49-F238E27FC236}">
                <a16:creationId xmlns:a16="http://schemas.microsoft.com/office/drawing/2014/main" id="{A84043DE-6FCE-1B62-C5B4-69DA79041C38}"/>
              </a:ext>
            </a:extLst>
          </p:cNvPr>
          <p:cNvSpPr>
            <a:spLocks noGrp="1"/>
          </p:cNvSpPr>
          <p:nvPr>
            <p:ph idx="1"/>
          </p:nvPr>
        </p:nvSpPr>
        <p:spPr>
          <a:xfrm>
            <a:off x="1480290" y="786455"/>
            <a:ext cx="10671740" cy="5871019"/>
          </a:xfrm>
        </p:spPr>
        <p:txBody>
          <a:bodyPr>
            <a:noAutofit/>
          </a:bodyPr>
          <a:lstStyle/>
          <a:p>
            <a:r>
              <a:rPr lang="es-ES" sz="2800" dirty="0">
                <a:effectLst/>
                <a:ea typeface="Calibri" panose="020F0502020204030204" pitchFamily="34" charset="0"/>
              </a:rPr>
              <a:t>1960-1975: política implícita orientada a  fomentar la ciencia y conectarla con el desarrollo.</a:t>
            </a:r>
          </a:p>
          <a:p>
            <a:r>
              <a:rPr lang="es-ES" sz="2800" dirty="0">
                <a:ea typeface="Calibri" panose="020F0502020204030204" pitchFamily="34" charset="0"/>
              </a:rPr>
              <a:t>1975, en el I Congreso del PCC: política explícita centrada en la ciencia. Modelo lineal de innovación.</a:t>
            </a:r>
          </a:p>
          <a:p>
            <a:r>
              <a:rPr lang="es-ES" sz="2800" dirty="0">
                <a:ea typeface="Calibri" panose="020F0502020204030204" pitchFamily="34" charset="0"/>
              </a:rPr>
              <a:t>70s-80s: formación de talento humano. Énfasis en la transferencia de tecnología. Multiplicación de universidades, etc.</a:t>
            </a:r>
          </a:p>
          <a:p>
            <a:r>
              <a:rPr lang="es-ES" sz="2800" dirty="0">
                <a:ea typeface="Calibri" panose="020F0502020204030204" pitchFamily="34" charset="0"/>
              </a:rPr>
              <a:t>1</a:t>
            </a:r>
            <a:r>
              <a:rPr lang="es-ES" sz="2800" dirty="0">
                <a:effectLst/>
                <a:ea typeface="Calibri" panose="020F0502020204030204" pitchFamily="34" charset="0"/>
              </a:rPr>
              <a:t>980s: lo más destacado: política para la biotecnología</a:t>
            </a:r>
          </a:p>
          <a:p>
            <a:r>
              <a:rPr lang="es-ES" sz="2800" dirty="0">
                <a:ea typeface="Calibri" panose="020F0502020204030204" pitchFamily="34" charset="0"/>
              </a:rPr>
              <a:t>1990s: Política explícita basada en Sistema de Ciencia e Innovación. Perfeccionamiento empresarial.</a:t>
            </a:r>
          </a:p>
          <a:p>
            <a:r>
              <a:rPr lang="es-ES" sz="2800" dirty="0">
                <a:ea typeface="Calibri" panose="020F0502020204030204" pitchFamily="34" charset="0"/>
              </a:rPr>
              <a:t>Desde 2011: Lineamientos y políticas basadas en Sistema de CTI </a:t>
            </a:r>
          </a:p>
          <a:p>
            <a:r>
              <a:rPr lang="es-ES" sz="2800" dirty="0">
                <a:ea typeface="Calibri" panose="020F0502020204030204" pitchFamily="34" charset="0"/>
              </a:rPr>
              <a:t>Desde 2021 el SGGCI complementa la gobernanza de CTI</a:t>
            </a:r>
          </a:p>
          <a:p>
            <a:endParaRPr lang="es-ES" sz="2800" dirty="0">
              <a:effectLst/>
              <a:ea typeface="Calibri" panose="020F0502020204030204" pitchFamily="34" charset="0"/>
            </a:endParaRPr>
          </a:p>
          <a:p>
            <a:endParaRPr lang="es-ES" sz="1800" dirty="0">
              <a:latin typeface="Arial" panose="020B0604020202020204" pitchFamily="34" charset="0"/>
              <a:ea typeface="Calibri" panose="020F0502020204030204" pitchFamily="34" charset="0"/>
              <a:cs typeface="Times New Roman" panose="02020603050405020304" pitchFamily="18" charset="0"/>
            </a:endParaRPr>
          </a:p>
          <a:p>
            <a:endParaRPr lang="es-ES" sz="1800" dirty="0">
              <a:effectLst/>
              <a:latin typeface="Arial" panose="020B0604020202020204" pitchFamily="34" charset="0"/>
              <a:ea typeface="Calibri" panose="020F0502020204030204" pitchFamily="34" charset="0"/>
              <a:cs typeface="Times New Roman" panose="02020603050405020304" pitchFamily="18" charset="0"/>
            </a:endParaRPr>
          </a:p>
          <a:p>
            <a:endParaRPr lang="x-none" dirty="0"/>
          </a:p>
        </p:txBody>
      </p:sp>
    </p:spTree>
    <p:extLst>
      <p:ext uri="{BB962C8B-B14F-4D97-AF65-F5344CB8AC3E}">
        <p14:creationId xmlns:p14="http://schemas.microsoft.com/office/powerpoint/2010/main" val="31228583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EA4407-97EF-AB90-3A2E-33A8F7723372}"/>
              </a:ext>
            </a:extLst>
          </p:cNvPr>
          <p:cNvSpPr>
            <a:spLocks noGrp="1"/>
          </p:cNvSpPr>
          <p:nvPr>
            <p:ph type="title"/>
          </p:nvPr>
        </p:nvSpPr>
        <p:spPr>
          <a:xfrm>
            <a:off x="2407942" y="98385"/>
            <a:ext cx="8911687" cy="1029375"/>
          </a:xfrm>
        </p:spPr>
        <p:txBody>
          <a:bodyPr>
            <a:normAutofit/>
          </a:bodyPr>
          <a:lstStyle/>
          <a:p>
            <a:r>
              <a:rPr lang="es-ES" sz="4400" dirty="0"/>
              <a:t>             Sobre </a:t>
            </a:r>
            <a:r>
              <a:rPr lang="es-ES" sz="4400" dirty="0" err="1"/>
              <a:t>AsCi</a:t>
            </a:r>
            <a:endParaRPr lang="x-none" sz="4400" dirty="0"/>
          </a:p>
        </p:txBody>
      </p:sp>
      <p:sp>
        <p:nvSpPr>
          <p:cNvPr id="3" name="Marcador de contenido 2">
            <a:extLst>
              <a:ext uri="{FF2B5EF4-FFF2-40B4-BE49-F238E27FC236}">
                <a16:creationId xmlns:a16="http://schemas.microsoft.com/office/drawing/2014/main" id="{A84043DE-6FCE-1B62-C5B4-69DA79041C38}"/>
              </a:ext>
            </a:extLst>
          </p:cNvPr>
          <p:cNvSpPr>
            <a:spLocks noGrp="1"/>
          </p:cNvSpPr>
          <p:nvPr>
            <p:ph idx="1"/>
          </p:nvPr>
        </p:nvSpPr>
        <p:spPr>
          <a:xfrm>
            <a:off x="1455493" y="975217"/>
            <a:ext cx="10389176" cy="5936655"/>
          </a:xfrm>
        </p:spPr>
        <p:txBody>
          <a:bodyPr>
            <a:noAutofit/>
          </a:bodyPr>
          <a:lstStyle/>
          <a:p>
            <a:r>
              <a:rPr lang="es-ES" sz="3200" dirty="0">
                <a:effectLst/>
                <a:ea typeface="Calibri" panose="020F0502020204030204" pitchFamily="34" charset="0"/>
              </a:rPr>
              <a:t>La colaboración entre ciencia y política es de larga data. </a:t>
            </a:r>
            <a:r>
              <a:rPr lang="es-EC" sz="3200" dirty="0">
                <a:effectLst/>
                <a:ea typeface="Calibri" panose="020F0502020204030204" pitchFamily="34" charset="0"/>
              </a:rPr>
              <a:t>Los científicos: entre poder y saber (</a:t>
            </a:r>
            <a:r>
              <a:rPr lang="es-ES" sz="3200" dirty="0">
                <a:effectLst/>
                <a:ea typeface="Calibri" panose="020F0502020204030204" pitchFamily="34" charset="0"/>
              </a:rPr>
              <a:t>Salomón, 2008)</a:t>
            </a:r>
          </a:p>
          <a:p>
            <a:r>
              <a:rPr lang="es-ES" sz="3200" dirty="0">
                <a:effectLst/>
                <a:ea typeface="Calibri" panose="020F0502020204030204" pitchFamily="34" charset="0"/>
                <a:cs typeface="Times New Roman" panose="02020603050405020304" pitchFamily="18" charset="0"/>
              </a:rPr>
              <a:t>En la historia de Cuba,  tanto la Academia de Ciencias Médicas, Físicas y Naturales de La Habana (1861) como la Sociedad Económica Amigos del País (1793) cumplieron roles semejantes.</a:t>
            </a:r>
          </a:p>
          <a:p>
            <a:r>
              <a:rPr lang="es-ES" sz="3200" dirty="0">
                <a:effectLst/>
                <a:ea typeface="Calibri" panose="020F0502020204030204" pitchFamily="34" charset="0"/>
                <a:cs typeface="Times New Roman" panose="02020603050405020304" pitchFamily="18" charset="0"/>
              </a:rPr>
              <a:t>En la historia de la Revolución hay numerosos ejemplos, muchas veces vinculados a Fidel.</a:t>
            </a:r>
          </a:p>
          <a:p>
            <a:r>
              <a:rPr lang="es-ES" sz="3200" dirty="0">
                <a:effectLst/>
                <a:ea typeface="Calibri" panose="020F0502020204030204" pitchFamily="34" charset="0"/>
              </a:rPr>
              <a:t>Numerosos ejemplos de instituciones creadas en Estados Unidos, Reino Unido y Unión Europea para fomentar esos objetivos</a:t>
            </a:r>
            <a:r>
              <a:rPr lang="es-ES" sz="2800" dirty="0">
                <a:effectLst/>
                <a:ea typeface="Calibri" panose="020F0502020204030204" pitchFamily="34" charset="0"/>
              </a:rPr>
              <a:t>.</a:t>
            </a:r>
          </a:p>
          <a:p>
            <a:endParaRPr lang="es-ES" sz="1800" dirty="0">
              <a:latin typeface="Arial" panose="020B0604020202020204" pitchFamily="34" charset="0"/>
              <a:ea typeface="Calibri" panose="020F0502020204030204" pitchFamily="34" charset="0"/>
              <a:cs typeface="Times New Roman" panose="02020603050405020304" pitchFamily="18" charset="0"/>
            </a:endParaRPr>
          </a:p>
          <a:p>
            <a:endParaRPr lang="es-ES" sz="1800" dirty="0">
              <a:effectLst/>
              <a:latin typeface="Arial" panose="020B0604020202020204" pitchFamily="34" charset="0"/>
              <a:ea typeface="Calibri" panose="020F0502020204030204" pitchFamily="34" charset="0"/>
              <a:cs typeface="Times New Roman" panose="02020603050405020304" pitchFamily="18" charset="0"/>
            </a:endParaRPr>
          </a:p>
          <a:p>
            <a:endParaRPr lang="x-none" dirty="0"/>
          </a:p>
        </p:txBody>
      </p:sp>
    </p:spTree>
    <p:extLst>
      <p:ext uri="{BB962C8B-B14F-4D97-AF65-F5344CB8AC3E}">
        <p14:creationId xmlns:p14="http://schemas.microsoft.com/office/powerpoint/2010/main" val="36380075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694AE8E-FDBB-4434-AA7A-175EB8887FD2}"/>
              </a:ext>
            </a:extLst>
          </p:cNvPr>
          <p:cNvSpPr>
            <a:spLocks noGrp="1"/>
          </p:cNvSpPr>
          <p:nvPr>
            <p:ph type="title"/>
          </p:nvPr>
        </p:nvSpPr>
        <p:spPr>
          <a:xfrm>
            <a:off x="2666081" y="216038"/>
            <a:ext cx="9188067" cy="1325563"/>
          </a:xfrm>
        </p:spPr>
        <p:txBody>
          <a:bodyPr>
            <a:normAutofit/>
          </a:bodyPr>
          <a:lstStyle/>
          <a:p>
            <a:r>
              <a:rPr lang="es-ES" sz="4400" dirty="0"/>
              <a:t>COVID 19, CTI y Gobierno</a:t>
            </a:r>
            <a:endParaRPr lang="es-EC" sz="4400" dirty="0"/>
          </a:p>
        </p:txBody>
      </p:sp>
      <p:sp>
        <p:nvSpPr>
          <p:cNvPr id="3" name="Marcador de contenido 2">
            <a:extLst>
              <a:ext uri="{FF2B5EF4-FFF2-40B4-BE49-F238E27FC236}">
                <a16:creationId xmlns:a16="http://schemas.microsoft.com/office/drawing/2014/main" id="{D71BE930-CFEA-4480-8E29-DBCCA5D9F56F}"/>
              </a:ext>
            </a:extLst>
          </p:cNvPr>
          <p:cNvSpPr>
            <a:spLocks noGrp="1"/>
          </p:cNvSpPr>
          <p:nvPr>
            <p:ph idx="1"/>
          </p:nvPr>
        </p:nvSpPr>
        <p:spPr>
          <a:xfrm>
            <a:off x="1353787" y="1655725"/>
            <a:ext cx="10610530" cy="4986237"/>
          </a:xfrm>
        </p:spPr>
        <p:txBody>
          <a:bodyPr>
            <a:normAutofit/>
          </a:bodyPr>
          <a:lstStyle/>
          <a:p>
            <a:pPr marL="0" indent="0">
              <a:lnSpc>
                <a:spcPct val="110000"/>
              </a:lnSpc>
              <a:buNone/>
            </a:pPr>
            <a:r>
              <a:rPr lang="es-ES" sz="3200" dirty="0">
                <a:ea typeface="Calibri" panose="020F0502020204030204" pitchFamily="34" charset="0"/>
              </a:rPr>
              <a:t>L</a:t>
            </a:r>
            <a:r>
              <a:rPr lang="es-ES" sz="3200" dirty="0">
                <a:effectLst/>
                <a:ea typeface="Calibri" panose="020F0502020204030204" pitchFamily="34" charset="0"/>
              </a:rPr>
              <a:t>a pandemia planteó la necesidad de fortalecer los vínculos entre el nivel más alto del Estado y el gobierno con los actores más relevantes en el enfrentamiento a la pandemia: el sector de salud pública, la industria biotecnológica médico-farmacéutica, diversos organismos, las universidades, instituciones de investigación, gobiernos territoriales, los medios de comunicación, entre otros.</a:t>
            </a:r>
          </a:p>
          <a:p>
            <a:pPr marL="0" indent="0">
              <a:lnSpc>
                <a:spcPct val="110000"/>
              </a:lnSpc>
              <a:buNone/>
            </a:pPr>
            <a:r>
              <a:rPr lang="es-ES" sz="3200" b="1" dirty="0"/>
              <a:t>El SGGCI es fruto de ese aprendizaje.</a:t>
            </a:r>
            <a:endParaRPr lang="es-EC" sz="3200" b="1" dirty="0"/>
          </a:p>
        </p:txBody>
      </p:sp>
    </p:spTree>
    <p:extLst>
      <p:ext uri="{BB962C8B-B14F-4D97-AF65-F5344CB8AC3E}">
        <p14:creationId xmlns:p14="http://schemas.microsoft.com/office/powerpoint/2010/main" val="17978970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C409890-6D97-42E2-A32B-06BB300125EC}"/>
              </a:ext>
            </a:extLst>
          </p:cNvPr>
          <p:cNvSpPr>
            <a:spLocks noGrp="1"/>
          </p:cNvSpPr>
          <p:nvPr>
            <p:ph type="title"/>
          </p:nvPr>
        </p:nvSpPr>
        <p:spPr>
          <a:xfrm>
            <a:off x="2623443" y="174149"/>
            <a:ext cx="9258377" cy="1325563"/>
          </a:xfrm>
        </p:spPr>
        <p:txBody>
          <a:bodyPr>
            <a:normAutofit/>
          </a:bodyPr>
          <a:lstStyle/>
          <a:p>
            <a:r>
              <a:rPr lang="es-ES" sz="4400" dirty="0"/>
              <a:t>La innovación en el centro de atención: </a:t>
            </a:r>
            <a:br>
              <a:rPr lang="es-ES" dirty="0"/>
            </a:br>
            <a:endParaRPr lang="x-none" dirty="0"/>
          </a:p>
        </p:txBody>
      </p:sp>
      <p:sp>
        <p:nvSpPr>
          <p:cNvPr id="3" name="Marcador de contenido 2">
            <a:extLst>
              <a:ext uri="{FF2B5EF4-FFF2-40B4-BE49-F238E27FC236}">
                <a16:creationId xmlns:a16="http://schemas.microsoft.com/office/drawing/2014/main" id="{B9B79D3B-49ED-4550-A02D-568151480D9A}"/>
              </a:ext>
            </a:extLst>
          </p:cNvPr>
          <p:cNvSpPr>
            <a:spLocks noGrp="1"/>
          </p:cNvSpPr>
          <p:nvPr>
            <p:ph idx="1"/>
          </p:nvPr>
        </p:nvSpPr>
        <p:spPr>
          <a:xfrm>
            <a:off x="1864426" y="1976836"/>
            <a:ext cx="10017393" cy="3736975"/>
          </a:xfrm>
        </p:spPr>
        <p:txBody>
          <a:bodyPr>
            <a:normAutofit lnSpcReduction="10000"/>
          </a:bodyPr>
          <a:lstStyle/>
          <a:p>
            <a:pPr>
              <a:lnSpc>
                <a:spcPct val="100000"/>
              </a:lnSpc>
            </a:pPr>
            <a:r>
              <a:rPr lang="es-ES" sz="3600" dirty="0"/>
              <a:t>Sistema de Gestión de Gobierno basado en Ciencia e Innovación (SGGCI) </a:t>
            </a:r>
          </a:p>
          <a:p>
            <a:pPr>
              <a:lnSpc>
                <a:spcPct val="100000"/>
              </a:lnSpc>
            </a:pPr>
            <a:r>
              <a:rPr lang="es-ES" sz="3600" dirty="0"/>
              <a:t>Ciencia para las políticas o asesoramiento científico de las políticas públicas.</a:t>
            </a:r>
          </a:p>
          <a:p>
            <a:pPr>
              <a:lnSpc>
                <a:spcPct val="100000"/>
              </a:lnSpc>
            </a:pPr>
            <a:r>
              <a:rPr lang="es-ES" sz="3600" dirty="0"/>
              <a:t>Fortalecimiento de política pública de CTI</a:t>
            </a:r>
          </a:p>
          <a:p>
            <a:pPr>
              <a:lnSpc>
                <a:spcPct val="100000"/>
              </a:lnSpc>
            </a:pPr>
            <a:r>
              <a:rPr lang="es-ES" sz="3600" dirty="0"/>
              <a:t>Consejo Nacional de Innovación (CNI)</a:t>
            </a:r>
          </a:p>
          <a:p>
            <a:pPr marL="0" indent="0">
              <a:lnSpc>
                <a:spcPct val="100000"/>
              </a:lnSpc>
              <a:buNone/>
            </a:pPr>
            <a:endParaRPr lang="es-ES" sz="3600" dirty="0"/>
          </a:p>
          <a:p>
            <a:pPr>
              <a:lnSpc>
                <a:spcPct val="100000"/>
              </a:lnSpc>
            </a:pPr>
            <a:endParaRPr lang="x-none" sz="3600" dirty="0"/>
          </a:p>
        </p:txBody>
      </p:sp>
    </p:spTree>
    <p:extLst>
      <p:ext uri="{BB962C8B-B14F-4D97-AF65-F5344CB8AC3E}">
        <p14:creationId xmlns:p14="http://schemas.microsoft.com/office/powerpoint/2010/main" val="9424426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728217-33D5-7866-C232-D75DB24546A3}"/>
              </a:ext>
            </a:extLst>
          </p:cNvPr>
          <p:cNvSpPr>
            <a:spLocks noGrp="1"/>
          </p:cNvSpPr>
          <p:nvPr>
            <p:ph type="title"/>
          </p:nvPr>
        </p:nvSpPr>
        <p:spPr>
          <a:xfrm>
            <a:off x="2168279" y="563032"/>
            <a:ext cx="10077039" cy="1580909"/>
          </a:xfrm>
        </p:spPr>
        <p:txBody>
          <a:bodyPr>
            <a:noAutofit/>
          </a:bodyPr>
          <a:lstStyle/>
          <a:p>
            <a:r>
              <a:rPr lang="es-ES" sz="3800" b="1" dirty="0">
                <a:cs typeface="Calibri Light" panose="020F0302020204030204" pitchFamily="34" charset="0"/>
              </a:rPr>
              <a:t>Triángulo de Sábato</a:t>
            </a:r>
            <a:r>
              <a:rPr lang="es-ES" sz="3800" dirty="0">
                <a:cs typeface="Calibri Light" panose="020F0302020204030204" pitchFamily="34" charset="0"/>
              </a:rPr>
              <a:t>:</a:t>
            </a:r>
            <a:endParaRPr lang="x-none" sz="3800" dirty="0">
              <a:cs typeface="Calibri Light" panose="020F0302020204030204" pitchFamily="34" charset="0"/>
            </a:endParaRPr>
          </a:p>
        </p:txBody>
      </p:sp>
      <p:sp>
        <p:nvSpPr>
          <p:cNvPr id="3" name="Marcador de contenido 2" descr="sector de producción de bienes y servicios&#10;">
            <a:extLst>
              <a:ext uri="{FF2B5EF4-FFF2-40B4-BE49-F238E27FC236}">
                <a16:creationId xmlns:a16="http://schemas.microsoft.com/office/drawing/2014/main" id="{2F25A028-2B6A-2827-124F-E99FEE215905}"/>
              </a:ext>
            </a:extLst>
          </p:cNvPr>
          <p:cNvSpPr>
            <a:spLocks noGrp="1"/>
          </p:cNvSpPr>
          <p:nvPr>
            <p:ph idx="1"/>
          </p:nvPr>
        </p:nvSpPr>
        <p:spPr>
          <a:xfrm>
            <a:off x="838200" y="1825624"/>
            <a:ext cx="10515600" cy="4042741"/>
          </a:xfrm>
        </p:spPr>
        <p:txBody>
          <a:bodyPr>
            <a:normAutofit/>
          </a:bodyPr>
          <a:lstStyle/>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
        <p:nvSpPr>
          <p:cNvPr id="6" name="CuadroTexto 5">
            <a:extLst>
              <a:ext uri="{FF2B5EF4-FFF2-40B4-BE49-F238E27FC236}">
                <a16:creationId xmlns:a16="http://schemas.microsoft.com/office/drawing/2014/main" id="{A680C593-5342-3C71-71D9-43CD9A24408B}"/>
              </a:ext>
            </a:extLst>
          </p:cNvPr>
          <p:cNvSpPr txBox="1"/>
          <p:nvPr/>
        </p:nvSpPr>
        <p:spPr>
          <a:xfrm>
            <a:off x="1632031" y="5667524"/>
            <a:ext cx="10347766" cy="1200329"/>
          </a:xfrm>
          <a:prstGeom prst="rect">
            <a:avLst/>
          </a:prstGeom>
          <a:noFill/>
        </p:spPr>
        <p:txBody>
          <a:bodyPr wrap="square">
            <a:spAutoFit/>
          </a:bodyPr>
          <a:lstStyle/>
          <a:p>
            <a:r>
              <a:rPr lang="es-ES" sz="2400" dirty="0">
                <a:latin typeface="Calibri" panose="020F0502020204030204" pitchFamily="34" charset="0"/>
                <a:cs typeface="Calibri" panose="020F0502020204030204" pitchFamily="34" charset="0"/>
              </a:rPr>
              <a:t>Nota: el enfoque de sistemas de innovación en que se apoya el SGGCI es un modelo más complejo que incluye más actores. El Triángulo es un recurso que simplifica y facilita.</a:t>
            </a:r>
          </a:p>
        </p:txBody>
      </p:sp>
      <p:sp>
        <p:nvSpPr>
          <p:cNvPr id="9" name="CuadroTexto 8">
            <a:extLst>
              <a:ext uri="{FF2B5EF4-FFF2-40B4-BE49-F238E27FC236}">
                <a16:creationId xmlns:a16="http://schemas.microsoft.com/office/drawing/2014/main" id="{459A9B3B-AC37-ADA5-3B65-A7B1039EF634}"/>
              </a:ext>
            </a:extLst>
          </p:cNvPr>
          <p:cNvSpPr txBox="1"/>
          <p:nvPr/>
        </p:nvSpPr>
        <p:spPr>
          <a:xfrm>
            <a:off x="5358809" y="1933356"/>
            <a:ext cx="1620511" cy="523220"/>
          </a:xfrm>
          <a:prstGeom prst="rect">
            <a:avLst/>
          </a:prstGeom>
          <a:noFill/>
        </p:spPr>
        <p:txBody>
          <a:bodyPr wrap="square" rtlCol="0">
            <a:spAutoFit/>
          </a:bodyPr>
          <a:lstStyle/>
          <a:p>
            <a:r>
              <a:rPr lang="es-ES" sz="2800" b="1" dirty="0">
                <a:latin typeface="Calibri" panose="020F0502020204030204" pitchFamily="34" charset="0"/>
                <a:cs typeface="Calibri" panose="020F0502020204030204" pitchFamily="34" charset="0"/>
              </a:rPr>
              <a:t>Gobierno</a:t>
            </a:r>
            <a:endParaRPr lang="es-EC" sz="2800" b="1" dirty="0">
              <a:latin typeface="Calibri" panose="020F0502020204030204" pitchFamily="34" charset="0"/>
              <a:cs typeface="Calibri" panose="020F0502020204030204" pitchFamily="34" charset="0"/>
            </a:endParaRPr>
          </a:p>
        </p:txBody>
      </p:sp>
      <p:sp>
        <p:nvSpPr>
          <p:cNvPr id="10" name="CuadroTexto 9">
            <a:extLst>
              <a:ext uri="{FF2B5EF4-FFF2-40B4-BE49-F238E27FC236}">
                <a16:creationId xmlns:a16="http://schemas.microsoft.com/office/drawing/2014/main" id="{BC49C657-9C6C-5B87-1F03-D50C00CADA45}"/>
              </a:ext>
            </a:extLst>
          </p:cNvPr>
          <p:cNvSpPr txBox="1"/>
          <p:nvPr/>
        </p:nvSpPr>
        <p:spPr>
          <a:xfrm>
            <a:off x="7789278" y="4607909"/>
            <a:ext cx="3396173" cy="954107"/>
          </a:xfrm>
          <a:prstGeom prst="rect">
            <a:avLst/>
          </a:prstGeom>
          <a:noFill/>
        </p:spPr>
        <p:txBody>
          <a:bodyPr wrap="square" rtlCol="0">
            <a:spAutoFit/>
          </a:bodyPr>
          <a:lstStyle/>
          <a:p>
            <a:r>
              <a:rPr lang="es-ES" sz="2800" b="1" dirty="0">
                <a:latin typeface="Calibri" panose="020F0502020204030204" pitchFamily="34" charset="0"/>
                <a:cs typeface="Calibri" panose="020F0502020204030204" pitchFamily="34" charset="0"/>
              </a:rPr>
              <a:t>Sector de producción de bienes y servicios </a:t>
            </a:r>
            <a:endParaRPr lang="es-EC" sz="2800" b="1" dirty="0">
              <a:latin typeface="Calibri" panose="020F0502020204030204" pitchFamily="34" charset="0"/>
              <a:cs typeface="Calibri" panose="020F0502020204030204" pitchFamily="34" charset="0"/>
            </a:endParaRPr>
          </a:p>
        </p:txBody>
      </p:sp>
      <p:sp>
        <p:nvSpPr>
          <p:cNvPr id="11" name="CuadroTexto 10">
            <a:extLst>
              <a:ext uri="{FF2B5EF4-FFF2-40B4-BE49-F238E27FC236}">
                <a16:creationId xmlns:a16="http://schemas.microsoft.com/office/drawing/2014/main" id="{D12C39D3-2ED0-BBD4-9361-230ACA4F4217}"/>
              </a:ext>
            </a:extLst>
          </p:cNvPr>
          <p:cNvSpPr txBox="1"/>
          <p:nvPr/>
        </p:nvSpPr>
        <p:spPr>
          <a:xfrm>
            <a:off x="2381693" y="4607910"/>
            <a:ext cx="2337825" cy="954107"/>
          </a:xfrm>
          <a:prstGeom prst="rect">
            <a:avLst/>
          </a:prstGeom>
          <a:noFill/>
        </p:spPr>
        <p:txBody>
          <a:bodyPr wrap="square" rtlCol="0">
            <a:spAutoFit/>
          </a:bodyPr>
          <a:lstStyle/>
          <a:p>
            <a:r>
              <a:rPr lang="es-ES" sz="2800" b="1" dirty="0">
                <a:latin typeface="Calibri" panose="020F0502020204030204" pitchFamily="34" charset="0"/>
                <a:cs typeface="Calibri" panose="020F0502020204030204" pitchFamily="34" charset="0"/>
              </a:rPr>
              <a:t>Sector del conocimiento</a:t>
            </a:r>
            <a:endParaRPr lang="es-EC" sz="2800" b="1" dirty="0">
              <a:latin typeface="Calibri" panose="020F0502020204030204" pitchFamily="34" charset="0"/>
              <a:cs typeface="Calibri" panose="020F0502020204030204" pitchFamily="34" charset="0"/>
            </a:endParaRPr>
          </a:p>
        </p:txBody>
      </p:sp>
      <p:sp>
        <p:nvSpPr>
          <p:cNvPr id="5" name="Triángulo isósceles 4">
            <a:extLst>
              <a:ext uri="{FF2B5EF4-FFF2-40B4-BE49-F238E27FC236}">
                <a16:creationId xmlns:a16="http://schemas.microsoft.com/office/drawing/2014/main" id="{4C462300-CCC6-6ABF-1181-51A83FB54F39}"/>
              </a:ext>
            </a:extLst>
          </p:cNvPr>
          <p:cNvSpPr/>
          <p:nvPr/>
        </p:nvSpPr>
        <p:spPr>
          <a:xfrm>
            <a:off x="4504481" y="2605606"/>
            <a:ext cx="3183038" cy="2417803"/>
          </a:xfrm>
          <a:prstGeom prst="triangl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cxnSp>
        <p:nvCxnSpPr>
          <p:cNvPr id="7" name="Conector recto de flecha 6">
            <a:extLst>
              <a:ext uri="{FF2B5EF4-FFF2-40B4-BE49-F238E27FC236}">
                <a16:creationId xmlns:a16="http://schemas.microsoft.com/office/drawing/2014/main" id="{DAEC4EC5-999B-4C59-B4A0-292B447978D8}"/>
              </a:ext>
            </a:extLst>
          </p:cNvPr>
          <p:cNvCxnSpPr/>
          <p:nvPr/>
        </p:nvCxnSpPr>
        <p:spPr>
          <a:xfrm flipV="1">
            <a:off x="4348480" y="2605606"/>
            <a:ext cx="1320800" cy="1742874"/>
          </a:xfrm>
          <a:prstGeom prst="straightConnector1">
            <a:avLst/>
          </a:prstGeom>
          <a:ln w="127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2" name="Conector recto de flecha 11">
            <a:extLst>
              <a:ext uri="{FF2B5EF4-FFF2-40B4-BE49-F238E27FC236}">
                <a16:creationId xmlns:a16="http://schemas.microsoft.com/office/drawing/2014/main" id="{9C67022B-4134-225A-C7A2-BA68D573F3E2}"/>
              </a:ext>
            </a:extLst>
          </p:cNvPr>
          <p:cNvCxnSpPr/>
          <p:nvPr/>
        </p:nvCxnSpPr>
        <p:spPr>
          <a:xfrm>
            <a:off x="6624320" y="2605606"/>
            <a:ext cx="1164959" cy="159047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4" name="Conector recto de flecha 13">
            <a:extLst>
              <a:ext uri="{FF2B5EF4-FFF2-40B4-BE49-F238E27FC236}">
                <a16:creationId xmlns:a16="http://schemas.microsoft.com/office/drawing/2014/main" id="{D617B7A8-128D-F187-15F7-A707DEAE4CBD}"/>
              </a:ext>
            </a:extLst>
          </p:cNvPr>
          <p:cNvCxnSpPr/>
          <p:nvPr/>
        </p:nvCxnSpPr>
        <p:spPr>
          <a:xfrm>
            <a:off x="4719518" y="5334000"/>
            <a:ext cx="2819202" cy="0"/>
          </a:xfrm>
          <a:prstGeom prst="straightConnector1">
            <a:avLst/>
          </a:prstGeom>
          <a:ln w="19050">
            <a:headEnd type="triangle"/>
            <a:tailEnd type="triangle"/>
          </a:ln>
        </p:spPr>
        <p:style>
          <a:lnRef idx="1">
            <a:schemeClr val="accent1"/>
          </a:lnRef>
          <a:fillRef idx="0">
            <a:schemeClr val="accent1"/>
          </a:fillRef>
          <a:effectRef idx="0">
            <a:schemeClr val="accent1"/>
          </a:effectRef>
          <a:fontRef idx="minor">
            <a:schemeClr val="tx1"/>
          </a:fontRef>
        </p:style>
      </p:cxnSp>
      <p:sp>
        <p:nvSpPr>
          <p:cNvPr id="4" name="CuadroTexto 3">
            <a:extLst>
              <a:ext uri="{FF2B5EF4-FFF2-40B4-BE49-F238E27FC236}">
                <a16:creationId xmlns:a16="http://schemas.microsoft.com/office/drawing/2014/main" id="{7D3E693B-4405-0FFB-1B7F-48D328B00C9B}"/>
              </a:ext>
            </a:extLst>
          </p:cNvPr>
          <p:cNvSpPr txBox="1"/>
          <p:nvPr/>
        </p:nvSpPr>
        <p:spPr>
          <a:xfrm>
            <a:off x="5275684" y="4348480"/>
            <a:ext cx="1804472" cy="461665"/>
          </a:xfrm>
          <a:prstGeom prst="rect">
            <a:avLst/>
          </a:prstGeom>
          <a:noFill/>
        </p:spPr>
        <p:txBody>
          <a:bodyPr wrap="square" rtlCol="0">
            <a:spAutoFit/>
          </a:bodyPr>
          <a:lstStyle/>
          <a:p>
            <a:r>
              <a:rPr lang="es-ES" sz="2400" b="1" dirty="0">
                <a:solidFill>
                  <a:schemeClr val="bg1"/>
                </a:solidFill>
              </a:rPr>
              <a:t>Municipio</a:t>
            </a:r>
            <a:endParaRPr lang="es-EC" sz="2400" b="1" dirty="0">
              <a:solidFill>
                <a:schemeClr val="bg1"/>
              </a:solidFill>
            </a:endParaRPr>
          </a:p>
        </p:txBody>
      </p:sp>
    </p:spTree>
    <p:extLst>
      <p:ext uri="{BB962C8B-B14F-4D97-AF65-F5344CB8AC3E}">
        <p14:creationId xmlns:p14="http://schemas.microsoft.com/office/powerpoint/2010/main" val="867027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657600" y="577615"/>
            <a:ext cx="4231037" cy="925721"/>
          </a:xfrm>
        </p:spPr>
        <p:txBody>
          <a:bodyPr>
            <a:noAutofit/>
          </a:bodyPr>
          <a:lstStyle/>
          <a:p>
            <a:pPr algn="ctr"/>
            <a:r>
              <a:rPr lang="es-ES" sz="5400" b="1" dirty="0"/>
              <a:t>Temáticas </a:t>
            </a:r>
          </a:p>
        </p:txBody>
      </p:sp>
      <p:sp>
        <p:nvSpPr>
          <p:cNvPr id="3" name="Marcador de contenido 2"/>
          <p:cNvSpPr>
            <a:spLocks noGrp="1"/>
          </p:cNvSpPr>
          <p:nvPr>
            <p:ph idx="1"/>
          </p:nvPr>
        </p:nvSpPr>
        <p:spPr>
          <a:xfrm>
            <a:off x="2589212" y="2133600"/>
            <a:ext cx="8915400" cy="1369017"/>
          </a:xfrm>
        </p:spPr>
        <p:txBody>
          <a:bodyPr>
            <a:noAutofit/>
          </a:bodyPr>
          <a:lstStyle/>
          <a:p>
            <a:pPr marL="0" indent="0" algn="just">
              <a:buNone/>
            </a:pPr>
            <a:r>
              <a:rPr lang="es-ES" sz="2800" dirty="0"/>
              <a:t>1-Política de desarrollo territorial. Documentos rectores. Protagonismo de los municipios. Proyección hacia el desarrollo sostenible e inclusivo. Articulación de ciencia, tecnología e innovación a nivel local.</a:t>
            </a:r>
          </a:p>
          <a:p>
            <a:pPr marL="0" indent="0" algn="just">
              <a:buNone/>
            </a:pPr>
            <a:endParaRPr lang="es-ES" sz="2800" dirty="0"/>
          </a:p>
          <a:p>
            <a:pPr marL="0" indent="0" algn="just">
              <a:buNone/>
            </a:pPr>
            <a:r>
              <a:rPr lang="es-ES" sz="2800" dirty="0"/>
              <a:t>2-Sistema de gestión de gobierno basado en ciencia e innovación  (SGGCI) como componente de la formación del profesional</a:t>
            </a:r>
          </a:p>
        </p:txBody>
      </p:sp>
    </p:spTree>
    <p:extLst>
      <p:ext uri="{BB962C8B-B14F-4D97-AF65-F5344CB8AC3E}">
        <p14:creationId xmlns:p14="http://schemas.microsoft.com/office/powerpoint/2010/main" val="986429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 name="Elipse 22">
            <a:extLst>
              <a:ext uri="{FF2B5EF4-FFF2-40B4-BE49-F238E27FC236}">
                <a16:creationId xmlns:a16="http://schemas.microsoft.com/office/drawing/2014/main" id="{3BE4C896-CD8D-91DD-26B1-43C599661031}"/>
              </a:ext>
            </a:extLst>
          </p:cNvPr>
          <p:cNvSpPr/>
          <p:nvPr/>
        </p:nvSpPr>
        <p:spPr>
          <a:xfrm rot="19687826">
            <a:off x="7392318" y="3401980"/>
            <a:ext cx="1293531" cy="347785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21" name="Elipse 20">
            <a:extLst>
              <a:ext uri="{FF2B5EF4-FFF2-40B4-BE49-F238E27FC236}">
                <a16:creationId xmlns:a16="http://schemas.microsoft.com/office/drawing/2014/main" id="{76EC61D2-88D6-4A0E-0EF8-B7DC31BB722B}"/>
              </a:ext>
            </a:extLst>
          </p:cNvPr>
          <p:cNvSpPr/>
          <p:nvPr/>
        </p:nvSpPr>
        <p:spPr>
          <a:xfrm rot="1242797">
            <a:off x="1030307" y="3020782"/>
            <a:ext cx="4192536" cy="1467117"/>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20" name="Elipse 19">
            <a:extLst>
              <a:ext uri="{FF2B5EF4-FFF2-40B4-BE49-F238E27FC236}">
                <a16:creationId xmlns:a16="http://schemas.microsoft.com/office/drawing/2014/main" id="{E802B030-A717-3FAC-0630-3130AF1303EF}"/>
              </a:ext>
            </a:extLst>
          </p:cNvPr>
          <p:cNvSpPr/>
          <p:nvPr/>
        </p:nvSpPr>
        <p:spPr>
          <a:xfrm rot="20747280">
            <a:off x="5569649" y="650637"/>
            <a:ext cx="4525701" cy="173312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2" name="Título 1">
            <a:extLst>
              <a:ext uri="{FF2B5EF4-FFF2-40B4-BE49-F238E27FC236}">
                <a16:creationId xmlns:a16="http://schemas.microsoft.com/office/drawing/2014/main" id="{8FBCFA6B-9D73-8475-11A5-C35232EAF39D}"/>
              </a:ext>
            </a:extLst>
          </p:cNvPr>
          <p:cNvSpPr>
            <a:spLocks noGrp="1"/>
          </p:cNvSpPr>
          <p:nvPr>
            <p:ph type="ctrTitle"/>
          </p:nvPr>
        </p:nvSpPr>
        <p:spPr>
          <a:xfrm>
            <a:off x="37625" y="5166978"/>
            <a:ext cx="5997978" cy="1666519"/>
          </a:xfrm>
          <a:noFill/>
          <a:ln>
            <a:noFill/>
          </a:ln>
        </p:spPr>
        <p:txBody>
          <a:bodyPr>
            <a:noAutofit/>
          </a:bodyPr>
          <a:lstStyle/>
          <a:p>
            <a:br>
              <a:rPr lang="es-ES" sz="2800" dirty="0"/>
            </a:br>
            <a:br>
              <a:rPr lang="es-ES" sz="2800" dirty="0"/>
            </a:br>
            <a:br>
              <a:rPr lang="es-ES" sz="2800" dirty="0"/>
            </a:br>
            <a:br>
              <a:rPr lang="es-ES" sz="2800" dirty="0"/>
            </a:br>
            <a:br>
              <a:rPr lang="es-ES" sz="2800" dirty="0"/>
            </a:br>
            <a:br>
              <a:rPr lang="es-ES" sz="2800" dirty="0"/>
            </a:br>
            <a:br>
              <a:rPr lang="es-ES" sz="2800" dirty="0"/>
            </a:br>
            <a:r>
              <a:rPr lang="es-ES" sz="2400" b="1" dirty="0">
                <a:latin typeface="Calibri" panose="020F0502020204030204" pitchFamily="34" charset="0"/>
                <a:cs typeface="Calibri" panose="020F0502020204030204" pitchFamily="34" charset="0"/>
              </a:rPr>
              <a:t>Triángulo de Sábato </a:t>
            </a:r>
            <a:r>
              <a:rPr lang="es-ES" sz="2400" dirty="0">
                <a:latin typeface="Calibri" panose="020F0502020204030204" pitchFamily="34" charset="0"/>
                <a:cs typeface="Calibri" panose="020F0502020204030204" pitchFamily="34" charset="0"/>
              </a:rPr>
              <a:t>que muestra la dependencia a través de las </a:t>
            </a:r>
            <a:r>
              <a:rPr lang="es-ES" sz="2400" dirty="0" err="1">
                <a:latin typeface="Calibri" panose="020F0502020204030204" pitchFamily="34" charset="0"/>
                <a:cs typeface="Calibri" panose="020F0502020204030204" pitchFamily="34" charset="0"/>
              </a:rPr>
              <a:t>extra-relaciones</a:t>
            </a:r>
            <a:r>
              <a:rPr lang="es-ES" sz="2400" dirty="0">
                <a:latin typeface="Calibri" panose="020F0502020204030204" pitchFamily="34" charset="0"/>
                <a:cs typeface="Calibri" panose="020F0502020204030204" pitchFamily="34" charset="0"/>
              </a:rPr>
              <a:t> entre los países centrales y los periféricos. Fuente: Judith </a:t>
            </a:r>
            <a:r>
              <a:rPr lang="es-ES" sz="2400" dirty="0" err="1">
                <a:latin typeface="Calibri" panose="020F0502020204030204" pitchFamily="34" charset="0"/>
                <a:cs typeface="Calibri" panose="020F0502020204030204" pitchFamily="34" charset="0"/>
              </a:rPr>
              <a:t>Sutz</a:t>
            </a:r>
            <a:r>
              <a:rPr lang="es-ES" sz="2400" dirty="0">
                <a:latin typeface="Calibri" panose="020F0502020204030204" pitchFamily="34" charset="0"/>
                <a:cs typeface="Calibri" panose="020F0502020204030204" pitchFamily="34" charset="0"/>
              </a:rPr>
              <a:t>, 2021</a:t>
            </a:r>
            <a:endParaRPr lang="es-EC" sz="2800" dirty="0">
              <a:latin typeface="Calibri" panose="020F0502020204030204" pitchFamily="34" charset="0"/>
              <a:cs typeface="Calibri" panose="020F0502020204030204" pitchFamily="34" charset="0"/>
            </a:endParaRPr>
          </a:p>
        </p:txBody>
      </p:sp>
      <p:sp>
        <p:nvSpPr>
          <p:cNvPr id="5" name="Triángulo isósceles 4">
            <a:extLst>
              <a:ext uri="{FF2B5EF4-FFF2-40B4-BE49-F238E27FC236}">
                <a16:creationId xmlns:a16="http://schemas.microsoft.com/office/drawing/2014/main" id="{F663A8DC-4F94-F3E5-35D0-FD2365600AC6}"/>
              </a:ext>
            </a:extLst>
          </p:cNvPr>
          <p:cNvSpPr/>
          <p:nvPr/>
        </p:nvSpPr>
        <p:spPr>
          <a:xfrm>
            <a:off x="1494292" y="1051249"/>
            <a:ext cx="2367419" cy="203861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pic>
        <p:nvPicPr>
          <p:cNvPr id="6" name="Imagen 5">
            <a:extLst>
              <a:ext uri="{FF2B5EF4-FFF2-40B4-BE49-F238E27FC236}">
                <a16:creationId xmlns:a16="http://schemas.microsoft.com/office/drawing/2014/main" id="{8C2F147C-E0FD-EFAF-C8F2-D761DA1EE57A}"/>
              </a:ext>
            </a:extLst>
          </p:cNvPr>
          <p:cNvPicPr>
            <a:picLocks noChangeAspect="1"/>
          </p:cNvPicPr>
          <p:nvPr/>
        </p:nvPicPr>
        <p:blipFill>
          <a:blip r:embed="rId2"/>
          <a:stretch>
            <a:fillRect/>
          </a:stretch>
        </p:blipFill>
        <p:spPr>
          <a:xfrm>
            <a:off x="8421345" y="1023137"/>
            <a:ext cx="2367418" cy="2066723"/>
          </a:xfrm>
          <a:prstGeom prst="rect">
            <a:avLst/>
          </a:prstGeom>
        </p:spPr>
      </p:pic>
      <p:pic>
        <p:nvPicPr>
          <p:cNvPr id="7" name="Imagen 6">
            <a:extLst>
              <a:ext uri="{FF2B5EF4-FFF2-40B4-BE49-F238E27FC236}">
                <a16:creationId xmlns:a16="http://schemas.microsoft.com/office/drawing/2014/main" id="{9B882B86-4912-1868-8EF8-AB0B48BE20F0}"/>
              </a:ext>
            </a:extLst>
          </p:cNvPr>
          <p:cNvPicPr>
            <a:picLocks noChangeAspect="1"/>
          </p:cNvPicPr>
          <p:nvPr/>
        </p:nvPicPr>
        <p:blipFill>
          <a:blip r:embed="rId3"/>
          <a:stretch>
            <a:fillRect/>
          </a:stretch>
        </p:blipFill>
        <p:spPr>
          <a:xfrm>
            <a:off x="6177794" y="4290833"/>
            <a:ext cx="2460798" cy="2066723"/>
          </a:xfrm>
          <a:prstGeom prst="rect">
            <a:avLst/>
          </a:prstGeom>
        </p:spPr>
      </p:pic>
      <p:sp>
        <p:nvSpPr>
          <p:cNvPr id="9" name="Triángulo isósceles 8">
            <a:extLst>
              <a:ext uri="{FF2B5EF4-FFF2-40B4-BE49-F238E27FC236}">
                <a16:creationId xmlns:a16="http://schemas.microsoft.com/office/drawing/2014/main" id="{CF9E7865-5878-268C-A5D4-1ACDFA2FDF08}"/>
              </a:ext>
            </a:extLst>
          </p:cNvPr>
          <p:cNvSpPr/>
          <p:nvPr/>
        </p:nvSpPr>
        <p:spPr>
          <a:xfrm>
            <a:off x="4488308" y="1808445"/>
            <a:ext cx="2755345" cy="2196396"/>
          </a:xfrm>
          <a:prstGeom prst="triangle">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es-EC"/>
          </a:p>
        </p:txBody>
      </p:sp>
      <p:sp>
        <p:nvSpPr>
          <p:cNvPr id="10" name="CuadroTexto 9">
            <a:extLst>
              <a:ext uri="{FF2B5EF4-FFF2-40B4-BE49-F238E27FC236}">
                <a16:creationId xmlns:a16="http://schemas.microsoft.com/office/drawing/2014/main" id="{0A654C14-40E2-8C9E-3433-3D18E857FB21}"/>
              </a:ext>
            </a:extLst>
          </p:cNvPr>
          <p:cNvSpPr txBox="1"/>
          <p:nvPr/>
        </p:nvSpPr>
        <p:spPr>
          <a:xfrm>
            <a:off x="2092811" y="2198757"/>
            <a:ext cx="1170380" cy="707886"/>
          </a:xfrm>
          <a:prstGeom prst="rect">
            <a:avLst/>
          </a:prstGeom>
          <a:solidFill>
            <a:schemeClr val="accent1">
              <a:lumMod val="20000"/>
              <a:lumOff val="80000"/>
            </a:schemeClr>
          </a:solidFill>
        </p:spPr>
        <p:txBody>
          <a:bodyPr wrap="square" rtlCol="0">
            <a:spAutoFit/>
          </a:bodyPr>
          <a:lstStyle/>
          <a:p>
            <a:pPr algn="ctr"/>
            <a:r>
              <a:rPr lang="es-ES" sz="2000" dirty="0">
                <a:latin typeface="Calibri" panose="020F0502020204030204" pitchFamily="34" charset="0"/>
                <a:cs typeface="Calibri" panose="020F0502020204030204" pitchFamily="34" charset="0"/>
              </a:rPr>
              <a:t>Países</a:t>
            </a:r>
          </a:p>
          <a:p>
            <a:r>
              <a:rPr lang="es-ES" sz="2000" dirty="0">
                <a:latin typeface="Calibri" panose="020F0502020204030204" pitchFamily="34" charset="0"/>
                <a:cs typeface="Calibri" panose="020F0502020204030204" pitchFamily="34" charset="0"/>
              </a:rPr>
              <a:t>centrales</a:t>
            </a:r>
            <a:endParaRPr lang="es-EC" sz="2000" dirty="0">
              <a:latin typeface="Calibri" panose="020F0502020204030204" pitchFamily="34" charset="0"/>
              <a:cs typeface="Calibri" panose="020F0502020204030204" pitchFamily="34" charset="0"/>
            </a:endParaRPr>
          </a:p>
        </p:txBody>
      </p:sp>
      <p:sp>
        <p:nvSpPr>
          <p:cNvPr id="12" name="CuadroTexto 11">
            <a:extLst>
              <a:ext uri="{FF2B5EF4-FFF2-40B4-BE49-F238E27FC236}">
                <a16:creationId xmlns:a16="http://schemas.microsoft.com/office/drawing/2014/main" id="{8DBB3C4D-6027-52B6-8759-F3149CF66881}"/>
              </a:ext>
            </a:extLst>
          </p:cNvPr>
          <p:cNvSpPr txBox="1"/>
          <p:nvPr/>
        </p:nvSpPr>
        <p:spPr>
          <a:xfrm>
            <a:off x="8969358" y="2192006"/>
            <a:ext cx="1271392" cy="707886"/>
          </a:xfrm>
          <a:prstGeom prst="rect">
            <a:avLst/>
          </a:prstGeom>
          <a:solidFill>
            <a:schemeClr val="accent1">
              <a:lumMod val="20000"/>
              <a:lumOff val="80000"/>
            </a:schemeClr>
          </a:solidFill>
        </p:spPr>
        <p:txBody>
          <a:bodyPr wrap="square" rtlCol="0">
            <a:spAutoFit/>
          </a:bodyPr>
          <a:lstStyle/>
          <a:p>
            <a:pPr algn="ctr"/>
            <a:r>
              <a:rPr lang="es-ES" sz="2000" dirty="0">
                <a:latin typeface="Calibri" panose="020F0502020204030204" pitchFamily="34" charset="0"/>
                <a:cs typeface="Calibri" panose="020F0502020204030204" pitchFamily="34" charset="0"/>
              </a:rPr>
              <a:t>Países centrales</a:t>
            </a:r>
            <a:endParaRPr lang="es-EC" sz="2000" dirty="0">
              <a:latin typeface="Calibri" panose="020F0502020204030204" pitchFamily="34" charset="0"/>
              <a:cs typeface="Calibri" panose="020F0502020204030204" pitchFamily="34" charset="0"/>
            </a:endParaRPr>
          </a:p>
        </p:txBody>
      </p:sp>
      <p:sp>
        <p:nvSpPr>
          <p:cNvPr id="13" name="CuadroTexto 12">
            <a:extLst>
              <a:ext uri="{FF2B5EF4-FFF2-40B4-BE49-F238E27FC236}">
                <a16:creationId xmlns:a16="http://schemas.microsoft.com/office/drawing/2014/main" id="{6DF0C79C-1F69-22AB-E4AD-C599B7FD714E}"/>
              </a:ext>
            </a:extLst>
          </p:cNvPr>
          <p:cNvSpPr txBox="1"/>
          <p:nvPr/>
        </p:nvSpPr>
        <p:spPr>
          <a:xfrm>
            <a:off x="5086597" y="3009418"/>
            <a:ext cx="1662739" cy="830997"/>
          </a:xfrm>
          <a:prstGeom prst="rect">
            <a:avLst/>
          </a:prstGeom>
          <a:noFill/>
        </p:spPr>
        <p:txBody>
          <a:bodyPr wrap="square" rtlCol="0">
            <a:spAutoFit/>
          </a:bodyPr>
          <a:lstStyle/>
          <a:p>
            <a:pPr algn="ctr"/>
            <a:r>
              <a:rPr lang="es-ES" sz="2400" b="1" dirty="0">
                <a:latin typeface="Calibri" panose="020F0502020204030204" pitchFamily="34" charset="0"/>
                <a:cs typeface="Calibri" panose="020F0502020204030204" pitchFamily="34" charset="0"/>
              </a:rPr>
              <a:t>Países periféricos</a:t>
            </a:r>
            <a:endParaRPr lang="es-EC" sz="2400" b="1" dirty="0">
              <a:latin typeface="Calibri" panose="020F0502020204030204" pitchFamily="34" charset="0"/>
              <a:cs typeface="Calibri" panose="020F0502020204030204" pitchFamily="34" charset="0"/>
            </a:endParaRPr>
          </a:p>
        </p:txBody>
      </p:sp>
      <p:sp>
        <p:nvSpPr>
          <p:cNvPr id="14" name="CuadroTexto 13">
            <a:extLst>
              <a:ext uri="{FF2B5EF4-FFF2-40B4-BE49-F238E27FC236}">
                <a16:creationId xmlns:a16="http://schemas.microsoft.com/office/drawing/2014/main" id="{7E699D62-8E37-8E7E-2312-CF01FB264D2B}"/>
              </a:ext>
            </a:extLst>
          </p:cNvPr>
          <p:cNvSpPr txBox="1"/>
          <p:nvPr/>
        </p:nvSpPr>
        <p:spPr>
          <a:xfrm>
            <a:off x="6856068" y="5503201"/>
            <a:ext cx="1203767" cy="707886"/>
          </a:xfrm>
          <a:prstGeom prst="rect">
            <a:avLst/>
          </a:prstGeom>
          <a:solidFill>
            <a:schemeClr val="accent1">
              <a:lumMod val="20000"/>
              <a:lumOff val="80000"/>
            </a:schemeClr>
          </a:solidFill>
        </p:spPr>
        <p:txBody>
          <a:bodyPr wrap="square" rtlCol="0">
            <a:spAutoFit/>
          </a:bodyPr>
          <a:lstStyle/>
          <a:p>
            <a:pPr algn="ctr"/>
            <a:r>
              <a:rPr lang="es-ES" sz="2000" dirty="0">
                <a:latin typeface="Calibri" panose="020F0502020204030204" pitchFamily="34" charset="0"/>
                <a:cs typeface="Calibri" panose="020F0502020204030204" pitchFamily="34" charset="0"/>
              </a:rPr>
              <a:t>Países centrales</a:t>
            </a:r>
            <a:endParaRPr lang="es-EC" sz="2000" dirty="0">
              <a:latin typeface="Calibri" panose="020F0502020204030204" pitchFamily="34" charset="0"/>
              <a:cs typeface="Calibri" panose="020F0502020204030204" pitchFamily="34" charset="0"/>
            </a:endParaRPr>
          </a:p>
        </p:txBody>
      </p:sp>
      <p:sp>
        <p:nvSpPr>
          <p:cNvPr id="15" name="CuadroTexto 14">
            <a:extLst>
              <a:ext uri="{FF2B5EF4-FFF2-40B4-BE49-F238E27FC236}">
                <a16:creationId xmlns:a16="http://schemas.microsoft.com/office/drawing/2014/main" id="{9758795B-1165-D234-0AAD-DE434306C4DA}"/>
              </a:ext>
            </a:extLst>
          </p:cNvPr>
          <p:cNvSpPr txBox="1"/>
          <p:nvPr/>
        </p:nvSpPr>
        <p:spPr>
          <a:xfrm>
            <a:off x="6035603" y="1471163"/>
            <a:ext cx="1520139" cy="461665"/>
          </a:xfrm>
          <a:prstGeom prst="rect">
            <a:avLst/>
          </a:prstGeom>
          <a:noFill/>
        </p:spPr>
        <p:txBody>
          <a:bodyPr wrap="square" rtlCol="0">
            <a:spAutoFit/>
          </a:bodyPr>
          <a:lstStyle/>
          <a:p>
            <a:r>
              <a:rPr lang="es-ES" sz="2400" b="1" dirty="0">
                <a:latin typeface="Calibri" panose="020F0502020204030204" pitchFamily="34" charset="0"/>
                <a:cs typeface="Calibri" panose="020F0502020204030204" pitchFamily="34" charset="0"/>
              </a:rPr>
              <a:t>Gobierno</a:t>
            </a:r>
            <a:endParaRPr lang="es-EC" sz="2400" b="1" dirty="0">
              <a:latin typeface="Calibri" panose="020F0502020204030204" pitchFamily="34" charset="0"/>
              <a:cs typeface="Calibri" panose="020F0502020204030204" pitchFamily="34" charset="0"/>
            </a:endParaRPr>
          </a:p>
        </p:txBody>
      </p:sp>
      <p:sp>
        <p:nvSpPr>
          <p:cNvPr id="16" name="CuadroTexto 15">
            <a:extLst>
              <a:ext uri="{FF2B5EF4-FFF2-40B4-BE49-F238E27FC236}">
                <a16:creationId xmlns:a16="http://schemas.microsoft.com/office/drawing/2014/main" id="{646761C5-8E67-D72F-5DF7-301E46C23543}"/>
              </a:ext>
            </a:extLst>
          </p:cNvPr>
          <p:cNvSpPr txBox="1"/>
          <p:nvPr/>
        </p:nvSpPr>
        <p:spPr>
          <a:xfrm>
            <a:off x="3085771" y="3643050"/>
            <a:ext cx="1635862" cy="468240"/>
          </a:xfrm>
          <a:prstGeom prst="rect">
            <a:avLst/>
          </a:prstGeom>
          <a:noFill/>
        </p:spPr>
        <p:txBody>
          <a:bodyPr wrap="square" rtlCol="0">
            <a:spAutoFit/>
          </a:bodyPr>
          <a:lstStyle/>
          <a:p>
            <a:r>
              <a:rPr lang="es-ES" sz="2400" b="1" dirty="0">
                <a:latin typeface="Calibri" panose="020F0502020204030204" pitchFamily="34" charset="0"/>
                <a:cs typeface="Calibri" panose="020F0502020204030204" pitchFamily="34" charset="0"/>
              </a:rPr>
              <a:t>Academia</a:t>
            </a:r>
            <a:endParaRPr lang="es-EC" sz="2400" b="1" dirty="0">
              <a:latin typeface="Calibri" panose="020F0502020204030204" pitchFamily="34" charset="0"/>
              <a:cs typeface="Calibri" panose="020F0502020204030204" pitchFamily="34" charset="0"/>
            </a:endParaRPr>
          </a:p>
        </p:txBody>
      </p:sp>
      <p:sp>
        <p:nvSpPr>
          <p:cNvPr id="17" name="CuadroTexto 16">
            <a:extLst>
              <a:ext uri="{FF2B5EF4-FFF2-40B4-BE49-F238E27FC236}">
                <a16:creationId xmlns:a16="http://schemas.microsoft.com/office/drawing/2014/main" id="{D36DD2C0-D0CC-10EC-1D91-D92E3912A1B9}"/>
              </a:ext>
            </a:extLst>
          </p:cNvPr>
          <p:cNvSpPr txBox="1"/>
          <p:nvPr/>
        </p:nvSpPr>
        <p:spPr>
          <a:xfrm>
            <a:off x="7277598" y="3660748"/>
            <a:ext cx="2002628" cy="461665"/>
          </a:xfrm>
          <a:prstGeom prst="rect">
            <a:avLst/>
          </a:prstGeom>
          <a:noFill/>
        </p:spPr>
        <p:txBody>
          <a:bodyPr wrap="square" rtlCol="0">
            <a:spAutoFit/>
          </a:bodyPr>
          <a:lstStyle/>
          <a:p>
            <a:r>
              <a:rPr lang="es-ES" sz="2400" b="1" dirty="0">
                <a:latin typeface="Calibri" panose="020F0502020204030204" pitchFamily="34" charset="0"/>
                <a:cs typeface="Calibri" panose="020F0502020204030204" pitchFamily="34" charset="0"/>
              </a:rPr>
              <a:t>Producción</a:t>
            </a:r>
            <a:endParaRPr lang="es-EC" sz="2400" b="1" dirty="0">
              <a:latin typeface="Calibri" panose="020F0502020204030204" pitchFamily="34" charset="0"/>
              <a:cs typeface="Calibri" panose="020F0502020204030204" pitchFamily="34" charset="0"/>
            </a:endParaRPr>
          </a:p>
        </p:txBody>
      </p:sp>
      <p:sp>
        <p:nvSpPr>
          <p:cNvPr id="26" name="Elipse 25">
            <a:extLst>
              <a:ext uri="{FF2B5EF4-FFF2-40B4-BE49-F238E27FC236}">
                <a16:creationId xmlns:a16="http://schemas.microsoft.com/office/drawing/2014/main" id="{A797235C-FBA9-A4E3-B677-08D5637493E2}"/>
              </a:ext>
            </a:extLst>
          </p:cNvPr>
          <p:cNvSpPr/>
          <p:nvPr/>
        </p:nvSpPr>
        <p:spPr>
          <a:xfrm>
            <a:off x="1608881" y="3009418"/>
            <a:ext cx="69448" cy="8044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sp>
        <p:nvSpPr>
          <p:cNvPr id="28" name="Diagrama de flujo: conector 27">
            <a:extLst>
              <a:ext uri="{FF2B5EF4-FFF2-40B4-BE49-F238E27FC236}">
                <a16:creationId xmlns:a16="http://schemas.microsoft.com/office/drawing/2014/main" id="{CE875C6A-A9EC-B0CF-BA82-2943EE480E4D}"/>
              </a:ext>
            </a:extLst>
          </p:cNvPr>
          <p:cNvSpPr/>
          <p:nvPr/>
        </p:nvSpPr>
        <p:spPr>
          <a:xfrm>
            <a:off x="9357567" y="919725"/>
            <a:ext cx="434133" cy="350275"/>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pic>
        <p:nvPicPr>
          <p:cNvPr id="29" name="Imagen 28">
            <a:extLst>
              <a:ext uri="{FF2B5EF4-FFF2-40B4-BE49-F238E27FC236}">
                <a16:creationId xmlns:a16="http://schemas.microsoft.com/office/drawing/2014/main" id="{3CDC1B7A-57B9-B2DC-D4A2-666C51C186E6}"/>
              </a:ext>
            </a:extLst>
          </p:cNvPr>
          <p:cNvPicPr>
            <a:picLocks noChangeAspect="1"/>
          </p:cNvPicPr>
          <p:nvPr/>
        </p:nvPicPr>
        <p:blipFill>
          <a:blip r:embed="rId4"/>
          <a:stretch>
            <a:fillRect/>
          </a:stretch>
        </p:blipFill>
        <p:spPr>
          <a:xfrm>
            <a:off x="1339618" y="2843201"/>
            <a:ext cx="374667" cy="374667"/>
          </a:xfrm>
          <a:prstGeom prst="rect">
            <a:avLst/>
          </a:prstGeom>
        </p:spPr>
      </p:pic>
      <p:pic>
        <p:nvPicPr>
          <p:cNvPr id="30" name="Imagen 29">
            <a:extLst>
              <a:ext uri="{FF2B5EF4-FFF2-40B4-BE49-F238E27FC236}">
                <a16:creationId xmlns:a16="http://schemas.microsoft.com/office/drawing/2014/main" id="{9727B347-F8C6-6A72-1C2F-584F243E3D6D}"/>
              </a:ext>
            </a:extLst>
          </p:cNvPr>
          <p:cNvPicPr>
            <a:picLocks noChangeAspect="1"/>
          </p:cNvPicPr>
          <p:nvPr/>
        </p:nvPicPr>
        <p:blipFill>
          <a:blip r:embed="rId4"/>
          <a:stretch>
            <a:fillRect/>
          </a:stretch>
        </p:blipFill>
        <p:spPr>
          <a:xfrm>
            <a:off x="8421345" y="6071012"/>
            <a:ext cx="420730" cy="420730"/>
          </a:xfrm>
          <a:prstGeom prst="rect">
            <a:avLst/>
          </a:prstGeom>
        </p:spPr>
      </p:pic>
    </p:spTree>
    <p:extLst>
      <p:ext uri="{BB962C8B-B14F-4D97-AF65-F5344CB8AC3E}">
        <p14:creationId xmlns:p14="http://schemas.microsoft.com/office/powerpoint/2010/main" val="26424412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694AE8E-FDBB-4434-AA7A-175EB8887FD2}"/>
              </a:ext>
            </a:extLst>
          </p:cNvPr>
          <p:cNvSpPr>
            <a:spLocks noGrp="1"/>
          </p:cNvSpPr>
          <p:nvPr>
            <p:ph type="title"/>
          </p:nvPr>
        </p:nvSpPr>
        <p:spPr>
          <a:xfrm>
            <a:off x="2666081" y="216038"/>
            <a:ext cx="9188067" cy="1325563"/>
          </a:xfrm>
        </p:spPr>
        <p:txBody>
          <a:bodyPr>
            <a:normAutofit/>
          </a:bodyPr>
          <a:lstStyle/>
          <a:p>
            <a:r>
              <a:rPr lang="es-ES" sz="4400" dirty="0"/>
              <a:t>¿Qué ocurrió?</a:t>
            </a:r>
            <a:endParaRPr lang="es-EC" sz="4400" dirty="0"/>
          </a:p>
        </p:txBody>
      </p:sp>
      <p:sp>
        <p:nvSpPr>
          <p:cNvPr id="3" name="Marcador de contenido 2">
            <a:extLst>
              <a:ext uri="{FF2B5EF4-FFF2-40B4-BE49-F238E27FC236}">
                <a16:creationId xmlns:a16="http://schemas.microsoft.com/office/drawing/2014/main" id="{D71BE930-CFEA-4480-8E29-DBCCA5D9F56F}"/>
              </a:ext>
            </a:extLst>
          </p:cNvPr>
          <p:cNvSpPr>
            <a:spLocks noGrp="1"/>
          </p:cNvSpPr>
          <p:nvPr>
            <p:ph idx="1"/>
          </p:nvPr>
        </p:nvSpPr>
        <p:spPr>
          <a:xfrm>
            <a:off x="1472540" y="1370718"/>
            <a:ext cx="10539278" cy="4986237"/>
          </a:xfrm>
        </p:spPr>
        <p:txBody>
          <a:bodyPr>
            <a:normAutofit/>
          </a:bodyPr>
          <a:lstStyle/>
          <a:p>
            <a:pPr marL="0" indent="0" algn="just">
              <a:lnSpc>
                <a:spcPct val="115000"/>
              </a:lnSpc>
              <a:spcAft>
                <a:spcPts val="800"/>
              </a:spcAft>
              <a:buNone/>
            </a:pPr>
            <a:r>
              <a:rPr lang="es-ES" sz="2600" dirty="0">
                <a:effectLst/>
                <a:ea typeface="Calibri" panose="020F0502020204030204" pitchFamily="34" charset="0"/>
                <a:cs typeface="Times New Roman" panose="02020603050405020304" pitchFamily="18" charset="0"/>
              </a:rPr>
              <a:t>Desde la presidencia se desplegó un sistema de trabajo que permitió:</a:t>
            </a:r>
            <a:endParaRPr lang="x-none" sz="2600" dirty="0">
              <a:effectLst/>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s-ES" sz="2600" dirty="0">
                <a:effectLst/>
                <a:ea typeface="Calibri" panose="020F0502020204030204" pitchFamily="34" charset="0"/>
                <a:cs typeface="Times New Roman" panose="02020603050405020304" pitchFamily="18" charset="0"/>
              </a:rPr>
              <a:t>a) Construir un canal de diálogo ciencia-gobierno (al más alto nivel), permanente y productivo, respetuoso e inteligente.</a:t>
            </a:r>
            <a:endParaRPr lang="x-none" sz="2600" dirty="0">
              <a:effectLst/>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s-ES" sz="2600" dirty="0">
                <a:effectLst/>
                <a:ea typeface="Calibri" panose="020F0502020204030204" pitchFamily="34" charset="0"/>
                <a:cs typeface="Times New Roman" panose="02020603050405020304" pitchFamily="18" charset="0"/>
              </a:rPr>
              <a:t>b) Fomentar las sinergias entre todos esos actores, lo que permitió aprovechar sus capacidades y fortalezas, promoviendo conexiones intersectoriales e interinstitucionales;</a:t>
            </a:r>
            <a:endParaRPr lang="x-none" sz="2600" dirty="0">
              <a:effectLst/>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s-ES" sz="2600" dirty="0">
                <a:effectLst/>
                <a:ea typeface="Calibri" panose="020F0502020204030204" pitchFamily="34" charset="0"/>
                <a:cs typeface="Times New Roman" panose="02020603050405020304" pitchFamily="18" charset="0"/>
              </a:rPr>
              <a:t>c) Fortalecer la cooperación y la solidaridad entre todos los actores; </a:t>
            </a:r>
            <a:endParaRPr lang="x-none" sz="2600" dirty="0">
              <a:effectLst/>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s-ES" sz="2600" dirty="0">
                <a:effectLst/>
                <a:ea typeface="Calibri" panose="020F0502020204030204" pitchFamily="34" charset="0"/>
                <a:cs typeface="Times New Roman" panose="02020603050405020304" pitchFamily="18" charset="0"/>
              </a:rPr>
              <a:t>d) Identificar barreras, potencialidades, oportunidades;</a:t>
            </a:r>
            <a:endParaRPr lang="x-none" sz="2600" dirty="0">
              <a:effectLst/>
              <a:ea typeface="Calibri" panose="020F0502020204030204" pitchFamily="34" charset="0"/>
              <a:cs typeface="Times New Roman" panose="02020603050405020304" pitchFamily="18" charset="0"/>
            </a:endParaRPr>
          </a:p>
          <a:p>
            <a:pPr marL="0" indent="0">
              <a:lnSpc>
                <a:spcPct val="110000"/>
              </a:lnSpc>
              <a:buNone/>
            </a:pPr>
            <a:endParaRPr lang="es-EC" sz="3200" dirty="0"/>
          </a:p>
        </p:txBody>
      </p:sp>
    </p:spTree>
    <p:extLst>
      <p:ext uri="{BB962C8B-B14F-4D97-AF65-F5344CB8AC3E}">
        <p14:creationId xmlns:p14="http://schemas.microsoft.com/office/powerpoint/2010/main" val="6325466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694AE8E-FDBB-4434-AA7A-175EB8887FD2}"/>
              </a:ext>
            </a:extLst>
          </p:cNvPr>
          <p:cNvSpPr>
            <a:spLocks noGrp="1"/>
          </p:cNvSpPr>
          <p:nvPr>
            <p:ph type="title"/>
          </p:nvPr>
        </p:nvSpPr>
        <p:spPr>
          <a:xfrm>
            <a:off x="2666081" y="216038"/>
            <a:ext cx="9188067" cy="1325563"/>
          </a:xfrm>
        </p:spPr>
        <p:txBody>
          <a:bodyPr>
            <a:normAutofit/>
          </a:bodyPr>
          <a:lstStyle/>
          <a:p>
            <a:r>
              <a:rPr lang="es-ES" sz="4400" dirty="0"/>
              <a:t>¿Qué ocurrió?</a:t>
            </a:r>
            <a:endParaRPr lang="es-EC" sz="4400" dirty="0"/>
          </a:p>
        </p:txBody>
      </p:sp>
      <p:sp>
        <p:nvSpPr>
          <p:cNvPr id="3" name="Marcador de contenido 2">
            <a:extLst>
              <a:ext uri="{FF2B5EF4-FFF2-40B4-BE49-F238E27FC236}">
                <a16:creationId xmlns:a16="http://schemas.microsoft.com/office/drawing/2014/main" id="{D71BE930-CFEA-4480-8E29-DBCCA5D9F56F}"/>
              </a:ext>
            </a:extLst>
          </p:cNvPr>
          <p:cNvSpPr>
            <a:spLocks noGrp="1"/>
          </p:cNvSpPr>
          <p:nvPr>
            <p:ph idx="1"/>
          </p:nvPr>
        </p:nvSpPr>
        <p:spPr>
          <a:xfrm>
            <a:off x="1650670" y="1655725"/>
            <a:ext cx="10313647" cy="4986237"/>
          </a:xfrm>
        </p:spPr>
        <p:txBody>
          <a:bodyPr>
            <a:normAutofit/>
          </a:bodyPr>
          <a:lstStyle/>
          <a:p>
            <a:pPr marL="0" indent="0" algn="just">
              <a:lnSpc>
                <a:spcPct val="115000"/>
              </a:lnSpc>
              <a:spcAft>
                <a:spcPts val="800"/>
              </a:spcAft>
              <a:buNone/>
            </a:pPr>
            <a:r>
              <a:rPr lang="es-ES" sz="2800" dirty="0">
                <a:effectLst/>
                <a:ea typeface="Calibri" panose="020F0502020204030204" pitchFamily="34" charset="0"/>
                <a:cs typeface="Times New Roman" panose="02020603050405020304" pitchFamily="18" charset="0"/>
              </a:rPr>
              <a:t>e) Adoptar decisiones ágiles, oportunas, ajenas a formalismos y burocratismos;</a:t>
            </a:r>
            <a:endParaRPr lang="x-none" sz="2800" dirty="0">
              <a:effectLst/>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s-ES" sz="2800" dirty="0">
                <a:effectLst/>
                <a:ea typeface="Calibri" panose="020F0502020204030204" pitchFamily="34" charset="0"/>
                <a:cs typeface="Times New Roman" panose="02020603050405020304" pitchFamily="18" charset="0"/>
              </a:rPr>
              <a:t>f) Ofrecer el apoyo moral y el aliento que los esfuerzos demandaban;</a:t>
            </a:r>
            <a:endParaRPr lang="x-none" sz="2800" dirty="0">
              <a:effectLst/>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s-ES" sz="2800" dirty="0">
                <a:effectLst/>
                <a:ea typeface="Calibri" panose="020F0502020204030204" pitchFamily="34" charset="0"/>
                <a:cs typeface="Times New Roman" panose="02020603050405020304" pitchFamily="18" charset="0"/>
              </a:rPr>
              <a:t>g) Colocar los recursos disponibles donde eran más necesarios;</a:t>
            </a:r>
            <a:endParaRPr lang="x-none" sz="2800" dirty="0">
              <a:effectLst/>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s-ES" sz="2800" dirty="0">
                <a:effectLst/>
                <a:ea typeface="Calibri" panose="020F0502020204030204" pitchFamily="34" charset="0"/>
                <a:cs typeface="Times New Roman" panose="02020603050405020304" pitchFamily="18" charset="0"/>
              </a:rPr>
              <a:t>h) Afianzar la legitimidad de la ciencia como actor clave para el desarrollo de la nación;</a:t>
            </a:r>
            <a:endParaRPr lang="x-none" sz="2800" dirty="0">
              <a:effectLst/>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s-ES" sz="2800" dirty="0">
                <a:effectLst/>
                <a:ea typeface="Calibri" panose="020F0502020204030204" pitchFamily="34" charset="0"/>
                <a:cs typeface="Times New Roman" panose="02020603050405020304" pitchFamily="18" charset="0"/>
              </a:rPr>
              <a:t>i) Desarrollar autonomía tecnológica </a:t>
            </a:r>
            <a:endParaRPr lang="x-none" sz="2800" dirty="0">
              <a:effectLst/>
              <a:ea typeface="Calibri" panose="020F0502020204030204" pitchFamily="34" charset="0"/>
              <a:cs typeface="Times New Roman" panose="02020603050405020304" pitchFamily="18" charset="0"/>
            </a:endParaRPr>
          </a:p>
          <a:p>
            <a:pPr marL="0" indent="0">
              <a:lnSpc>
                <a:spcPct val="110000"/>
              </a:lnSpc>
              <a:buNone/>
            </a:pPr>
            <a:endParaRPr lang="es-EC" sz="3200" dirty="0"/>
          </a:p>
        </p:txBody>
      </p:sp>
    </p:spTree>
    <p:extLst>
      <p:ext uri="{BB962C8B-B14F-4D97-AF65-F5344CB8AC3E}">
        <p14:creationId xmlns:p14="http://schemas.microsoft.com/office/powerpoint/2010/main" val="5952654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77B70D-CA96-4D13-AE93-0A35E654D2AD}"/>
              </a:ext>
            </a:extLst>
          </p:cNvPr>
          <p:cNvSpPr>
            <a:spLocks noGrp="1"/>
          </p:cNvSpPr>
          <p:nvPr>
            <p:ph type="title"/>
          </p:nvPr>
        </p:nvSpPr>
        <p:spPr>
          <a:xfrm>
            <a:off x="1955800" y="300358"/>
            <a:ext cx="9398000" cy="1138773"/>
          </a:xfrm>
        </p:spPr>
        <p:txBody>
          <a:bodyPr>
            <a:noAutofit/>
          </a:bodyPr>
          <a:lstStyle/>
          <a:p>
            <a:r>
              <a:rPr lang="es-ES" sz="4000" dirty="0"/>
              <a:t>¿Qué es el SGGCI y para qué sirve? </a:t>
            </a:r>
            <a:br>
              <a:rPr lang="es-ES" sz="4000" dirty="0"/>
            </a:br>
            <a:endParaRPr lang="es-EC" sz="4000" dirty="0"/>
          </a:p>
        </p:txBody>
      </p:sp>
      <p:sp>
        <p:nvSpPr>
          <p:cNvPr id="3" name="Marcador de contenido 2">
            <a:extLst>
              <a:ext uri="{FF2B5EF4-FFF2-40B4-BE49-F238E27FC236}">
                <a16:creationId xmlns:a16="http://schemas.microsoft.com/office/drawing/2014/main" id="{94D728FF-DCE3-4B9B-88C1-011F345E3B73}"/>
              </a:ext>
            </a:extLst>
          </p:cNvPr>
          <p:cNvSpPr>
            <a:spLocks noGrp="1"/>
          </p:cNvSpPr>
          <p:nvPr>
            <p:ph idx="1"/>
          </p:nvPr>
        </p:nvSpPr>
        <p:spPr>
          <a:xfrm>
            <a:off x="6755906" y="2566040"/>
            <a:ext cx="4897377" cy="3967923"/>
          </a:xfrm>
          <a:ln>
            <a:solidFill>
              <a:srgbClr val="002060"/>
            </a:solidFill>
          </a:ln>
        </p:spPr>
        <p:txBody>
          <a:bodyPr>
            <a:normAutofit fontScale="77500" lnSpcReduction="20000"/>
          </a:bodyPr>
          <a:lstStyle/>
          <a:p>
            <a:pPr indent="0">
              <a:lnSpc>
                <a:spcPct val="114000"/>
              </a:lnSpc>
              <a:buNone/>
            </a:pPr>
            <a:r>
              <a:rPr lang="es-ES" sz="4100" dirty="0">
                <a:latin typeface="Calibri" panose="020F0502020204030204" pitchFamily="34" charset="0"/>
                <a:cs typeface="Calibri" panose="020F0502020204030204" pitchFamily="34" charset="0"/>
              </a:rPr>
              <a:t>producción de bienes y servicios, </a:t>
            </a:r>
          </a:p>
          <a:p>
            <a:pPr indent="0">
              <a:lnSpc>
                <a:spcPct val="114000"/>
              </a:lnSpc>
              <a:buNone/>
            </a:pPr>
            <a:r>
              <a:rPr lang="es-ES" sz="4100" dirty="0">
                <a:latin typeface="Calibri" panose="020F0502020204030204" pitchFamily="34" charset="0"/>
                <a:cs typeface="Calibri" panose="020F0502020204030204" pitchFamily="34" charset="0"/>
              </a:rPr>
              <a:t>administración pública,</a:t>
            </a:r>
          </a:p>
          <a:p>
            <a:pPr indent="0">
              <a:lnSpc>
                <a:spcPct val="114000"/>
              </a:lnSpc>
              <a:buNone/>
            </a:pPr>
            <a:r>
              <a:rPr lang="es-ES" sz="4100" dirty="0">
                <a:latin typeface="Calibri" panose="020F0502020204030204" pitchFamily="34" charset="0"/>
                <a:cs typeface="Calibri" panose="020F0502020204030204" pitchFamily="34" charset="0"/>
              </a:rPr>
              <a:t>actividades de CTI, </a:t>
            </a:r>
          </a:p>
          <a:p>
            <a:pPr indent="0">
              <a:lnSpc>
                <a:spcPct val="114000"/>
              </a:lnSpc>
              <a:buNone/>
            </a:pPr>
            <a:r>
              <a:rPr lang="es-ES" sz="4100" dirty="0">
                <a:latin typeface="Calibri" panose="020F0502020204030204" pitchFamily="34" charset="0"/>
                <a:cs typeface="Calibri" panose="020F0502020204030204" pitchFamily="34" charset="0"/>
              </a:rPr>
              <a:t>educación, </a:t>
            </a:r>
          </a:p>
          <a:p>
            <a:pPr indent="0">
              <a:lnSpc>
                <a:spcPct val="114000"/>
              </a:lnSpc>
              <a:buNone/>
            </a:pPr>
            <a:r>
              <a:rPr lang="es-ES" sz="4100" dirty="0">
                <a:latin typeface="Calibri" panose="020F0502020204030204" pitchFamily="34" charset="0"/>
                <a:cs typeface="Calibri" panose="020F0502020204030204" pitchFamily="34" charset="0"/>
              </a:rPr>
              <a:t>cultura, </a:t>
            </a:r>
          </a:p>
          <a:p>
            <a:pPr indent="0">
              <a:lnSpc>
                <a:spcPct val="114000"/>
              </a:lnSpc>
              <a:buNone/>
            </a:pPr>
            <a:r>
              <a:rPr lang="es-ES" sz="4100" dirty="0">
                <a:latin typeface="Calibri" panose="020F0502020204030204" pitchFamily="34" charset="0"/>
                <a:cs typeface="Calibri" panose="020F0502020204030204" pitchFamily="34" charset="0"/>
              </a:rPr>
              <a:t>otros. </a:t>
            </a:r>
          </a:p>
          <a:p>
            <a:endParaRPr lang="es-EC" dirty="0"/>
          </a:p>
        </p:txBody>
      </p:sp>
      <p:sp>
        <p:nvSpPr>
          <p:cNvPr id="5" name="CuadroTexto 4">
            <a:extLst>
              <a:ext uri="{FF2B5EF4-FFF2-40B4-BE49-F238E27FC236}">
                <a16:creationId xmlns:a16="http://schemas.microsoft.com/office/drawing/2014/main" id="{0880468A-CC4C-4E48-B2DC-8EB801825D7E}"/>
              </a:ext>
            </a:extLst>
          </p:cNvPr>
          <p:cNvSpPr txBox="1"/>
          <p:nvPr/>
        </p:nvSpPr>
        <p:spPr>
          <a:xfrm>
            <a:off x="1317850" y="1256713"/>
            <a:ext cx="10335433" cy="1569660"/>
          </a:xfrm>
          <a:prstGeom prst="rect">
            <a:avLst/>
          </a:prstGeom>
          <a:noFill/>
        </p:spPr>
        <p:txBody>
          <a:bodyPr wrap="square" rtlCol="0">
            <a:spAutoFit/>
          </a:bodyPr>
          <a:lstStyle/>
          <a:p>
            <a:r>
              <a:rPr lang="es-ES" sz="3200" dirty="0"/>
              <a:t>Es un </a:t>
            </a:r>
            <a:r>
              <a:rPr lang="es-ES" sz="3200" dirty="0">
                <a:solidFill>
                  <a:srgbClr val="FF0000"/>
                </a:solidFill>
              </a:rPr>
              <a:t>sistema de trabajo gubernamental </a:t>
            </a:r>
            <a:r>
              <a:rPr lang="es-ES" sz="3200" dirty="0"/>
              <a:t>que persigue:</a:t>
            </a:r>
            <a:endParaRPr lang="es-EC" sz="3200" dirty="0"/>
          </a:p>
          <a:p>
            <a:endParaRPr lang="es-EC" sz="3200" dirty="0"/>
          </a:p>
        </p:txBody>
      </p:sp>
      <p:sp>
        <p:nvSpPr>
          <p:cNvPr id="6" name="CuadroTexto 5">
            <a:extLst>
              <a:ext uri="{FF2B5EF4-FFF2-40B4-BE49-F238E27FC236}">
                <a16:creationId xmlns:a16="http://schemas.microsoft.com/office/drawing/2014/main" id="{7B896AFA-E5FD-44D2-B978-5A40C3873282}"/>
              </a:ext>
            </a:extLst>
          </p:cNvPr>
          <p:cNvSpPr txBox="1"/>
          <p:nvPr/>
        </p:nvSpPr>
        <p:spPr>
          <a:xfrm>
            <a:off x="1322772" y="2566040"/>
            <a:ext cx="4465469" cy="4031873"/>
          </a:xfrm>
          <a:prstGeom prst="rect">
            <a:avLst/>
          </a:prstGeom>
          <a:noFill/>
          <a:ln>
            <a:solidFill>
              <a:srgbClr val="002060"/>
            </a:solidFill>
          </a:ln>
        </p:spPr>
        <p:txBody>
          <a:bodyPr wrap="square" rtlCol="0">
            <a:spAutoFit/>
          </a:bodyPr>
          <a:lstStyle/>
          <a:p>
            <a:r>
              <a:rPr lang="es-ES" sz="3200" dirty="0">
                <a:latin typeface="Calibri" panose="020F0502020204030204" pitchFamily="34" charset="0"/>
                <a:cs typeface="Calibri" panose="020F0502020204030204" pitchFamily="34" charset="0"/>
              </a:rPr>
              <a:t>Fortalecer el papel de la ciencia y la innovación en la búsqueda de soluciones creativas a problemas que surgen en el proceso de desarrollo económico y social del país</a:t>
            </a:r>
          </a:p>
        </p:txBody>
      </p:sp>
    </p:spTree>
    <p:extLst>
      <p:ext uri="{BB962C8B-B14F-4D97-AF65-F5344CB8AC3E}">
        <p14:creationId xmlns:p14="http://schemas.microsoft.com/office/powerpoint/2010/main" val="1775769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1B18A6-E04C-4E7D-BF0E-511C05BA71C9}"/>
              </a:ext>
            </a:extLst>
          </p:cNvPr>
          <p:cNvSpPr>
            <a:spLocks noGrp="1"/>
          </p:cNvSpPr>
          <p:nvPr>
            <p:ph type="title"/>
          </p:nvPr>
        </p:nvSpPr>
        <p:spPr>
          <a:xfrm>
            <a:off x="2070100" y="98575"/>
            <a:ext cx="9976587" cy="1201481"/>
          </a:xfrm>
        </p:spPr>
        <p:txBody>
          <a:bodyPr>
            <a:noAutofit/>
          </a:bodyPr>
          <a:lstStyle/>
          <a:p>
            <a:r>
              <a:rPr lang="es-ES" sz="4000" dirty="0"/>
              <a:t>¿Qué función cumple el SGGCI? (1)</a:t>
            </a:r>
            <a:br>
              <a:rPr lang="es-ES" b="1" dirty="0"/>
            </a:br>
            <a:endParaRPr lang="es-EC" b="1" dirty="0"/>
          </a:p>
        </p:txBody>
      </p:sp>
      <p:sp>
        <p:nvSpPr>
          <p:cNvPr id="3" name="Marcador de contenido 2">
            <a:extLst>
              <a:ext uri="{FF2B5EF4-FFF2-40B4-BE49-F238E27FC236}">
                <a16:creationId xmlns:a16="http://schemas.microsoft.com/office/drawing/2014/main" id="{C6CDA630-2481-4123-AB81-B379E18079C7}"/>
              </a:ext>
            </a:extLst>
          </p:cNvPr>
          <p:cNvSpPr>
            <a:spLocks noGrp="1"/>
          </p:cNvSpPr>
          <p:nvPr>
            <p:ph idx="1"/>
          </p:nvPr>
        </p:nvSpPr>
        <p:spPr>
          <a:xfrm>
            <a:off x="1892595" y="1515590"/>
            <a:ext cx="10154092" cy="4885210"/>
          </a:xfrm>
        </p:spPr>
        <p:txBody>
          <a:bodyPr>
            <a:normAutofit/>
          </a:bodyPr>
          <a:lstStyle/>
          <a:p>
            <a:pPr marL="0" indent="0">
              <a:lnSpc>
                <a:spcPct val="100000"/>
              </a:lnSpc>
              <a:buNone/>
            </a:pPr>
            <a:r>
              <a:rPr lang="es-ES" sz="3200" dirty="0"/>
              <a:t>El SGGCI permite, entre otros aspectos:</a:t>
            </a:r>
          </a:p>
          <a:p>
            <a:pPr>
              <a:lnSpc>
                <a:spcPct val="100000"/>
              </a:lnSpc>
            </a:pPr>
            <a:r>
              <a:rPr lang="es-ES" sz="3200" dirty="0"/>
              <a:t>situar prioridades y distribuir recursos; </a:t>
            </a:r>
          </a:p>
          <a:p>
            <a:pPr>
              <a:lnSpc>
                <a:spcPct val="100000"/>
              </a:lnSpc>
            </a:pPr>
            <a:r>
              <a:rPr lang="es-ES" sz="3200" dirty="0"/>
              <a:t>promover la presencia del conocimiento experto en la toma de decisiones; </a:t>
            </a:r>
          </a:p>
          <a:p>
            <a:pPr>
              <a:lnSpc>
                <a:spcPct val="100000"/>
              </a:lnSpc>
            </a:pPr>
            <a:r>
              <a:rPr lang="es-ES" sz="3200" dirty="0"/>
              <a:t>respaldar la formulación, seguimiento y evaluación de políticas públicas;</a:t>
            </a:r>
          </a:p>
          <a:p>
            <a:pPr>
              <a:lnSpc>
                <a:spcPct val="100000"/>
              </a:lnSpc>
            </a:pPr>
            <a:r>
              <a:rPr lang="es-ES" sz="3200" dirty="0"/>
              <a:t>promover interacciones  y eliminar barreras; </a:t>
            </a:r>
          </a:p>
          <a:p>
            <a:endParaRPr lang="es-EC" dirty="0"/>
          </a:p>
        </p:txBody>
      </p:sp>
    </p:spTree>
    <p:extLst>
      <p:ext uri="{BB962C8B-B14F-4D97-AF65-F5344CB8AC3E}">
        <p14:creationId xmlns:p14="http://schemas.microsoft.com/office/powerpoint/2010/main" val="3076047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1B18A6-E04C-4E7D-BF0E-511C05BA71C9}"/>
              </a:ext>
            </a:extLst>
          </p:cNvPr>
          <p:cNvSpPr>
            <a:spLocks noGrp="1"/>
          </p:cNvSpPr>
          <p:nvPr>
            <p:ph type="title"/>
          </p:nvPr>
        </p:nvSpPr>
        <p:spPr>
          <a:xfrm>
            <a:off x="2197100" y="173740"/>
            <a:ext cx="9156699" cy="953312"/>
          </a:xfrm>
        </p:spPr>
        <p:txBody>
          <a:bodyPr>
            <a:noAutofit/>
          </a:bodyPr>
          <a:lstStyle/>
          <a:p>
            <a:r>
              <a:rPr lang="es-ES" sz="4000" dirty="0"/>
              <a:t>¿Qué función cumple el SGGCI? (2)</a:t>
            </a:r>
            <a:br>
              <a:rPr lang="es-ES" sz="4000" dirty="0"/>
            </a:br>
            <a:endParaRPr lang="es-EC" sz="4000" dirty="0"/>
          </a:p>
        </p:txBody>
      </p:sp>
      <p:sp>
        <p:nvSpPr>
          <p:cNvPr id="3" name="Marcador de contenido 2">
            <a:extLst>
              <a:ext uri="{FF2B5EF4-FFF2-40B4-BE49-F238E27FC236}">
                <a16:creationId xmlns:a16="http://schemas.microsoft.com/office/drawing/2014/main" id="{C6CDA630-2481-4123-AB81-B379E18079C7}"/>
              </a:ext>
            </a:extLst>
          </p:cNvPr>
          <p:cNvSpPr>
            <a:spLocks noGrp="1"/>
          </p:cNvSpPr>
          <p:nvPr>
            <p:ph idx="1"/>
          </p:nvPr>
        </p:nvSpPr>
        <p:spPr>
          <a:xfrm>
            <a:off x="1520456" y="1453043"/>
            <a:ext cx="10483701" cy="5231217"/>
          </a:xfrm>
        </p:spPr>
        <p:txBody>
          <a:bodyPr>
            <a:normAutofit fontScale="32500" lnSpcReduction="20000"/>
          </a:bodyPr>
          <a:lstStyle/>
          <a:p>
            <a:pPr marL="0" indent="0">
              <a:lnSpc>
                <a:spcPct val="120000"/>
              </a:lnSpc>
              <a:buNone/>
            </a:pPr>
            <a:r>
              <a:rPr lang="es-ES" sz="9800" dirty="0"/>
              <a:t>El SGGCI permite, entre otros aspectos:</a:t>
            </a:r>
          </a:p>
          <a:p>
            <a:pPr>
              <a:lnSpc>
                <a:spcPct val="120000"/>
              </a:lnSpc>
            </a:pPr>
            <a:r>
              <a:rPr lang="es-ES" sz="9800" dirty="0"/>
              <a:t>extender los escenarios de la innovación a todos los espacios y sectores de la sociedad; </a:t>
            </a:r>
          </a:p>
          <a:p>
            <a:pPr>
              <a:lnSpc>
                <a:spcPct val="120000"/>
              </a:lnSpc>
            </a:pPr>
            <a:r>
              <a:rPr lang="es-ES" sz="9800" dirty="0"/>
              <a:t>generar motivaciones e incentivos en los actores; </a:t>
            </a:r>
          </a:p>
          <a:p>
            <a:pPr>
              <a:lnSpc>
                <a:spcPct val="120000"/>
              </a:lnSpc>
            </a:pPr>
            <a:r>
              <a:rPr lang="es-ES" sz="9800" dirty="0"/>
              <a:t>fortalecer la institucionalidad; </a:t>
            </a:r>
          </a:p>
          <a:p>
            <a:pPr>
              <a:lnSpc>
                <a:spcPct val="120000"/>
              </a:lnSpc>
            </a:pPr>
            <a:r>
              <a:rPr lang="es-ES" sz="9800" dirty="0"/>
              <a:t>promover los valores y enfoques propios de la innovación entre la población y los cuadros</a:t>
            </a:r>
            <a:r>
              <a:rPr lang="es-ES" sz="10000" dirty="0"/>
              <a:t>.</a:t>
            </a:r>
          </a:p>
          <a:p>
            <a:endParaRPr lang="es-EC" dirty="0"/>
          </a:p>
        </p:txBody>
      </p:sp>
    </p:spTree>
    <p:extLst>
      <p:ext uri="{BB962C8B-B14F-4D97-AF65-F5344CB8AC3E}">
        <p14:creationId xmlns:p14="http://schemas.microsoft.com/office/powerpoint/2010/main" val="5769694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8F7D05E-96EA-474A-B548-88F80A700942}"/>
              </a:ext>
            </a:extLst>
          </p:cNvPr>
          <p:cNvSpPr>
            <a:spLocks noGrp="1"/>
          </p:cNvSpPr>
          <p:nvPr>
            <p:ph type="title"/>
          </p:nvPr>
        </p:nvSpPr>
        <p:spPr>
          <a:xfrm>
            <a:off x="421462" y="1079584"/>
            <a:ext cx="3569513" cy="1754326"/>
          </a:xfrm>
        </p:spPr>
        <p:txBody>
          <a:bodyPr>
            <a:normAutofit fontScale="90000"/>
          </a:bodyPr>
          <a:lstStyle/>
          <a:p>
            <a:r>
              <a:rPr lang="es-ES" sz="5300" dirty="0">
                <a:latin typeface="Calibri" panose="020F0502020204030204" pitchFamily="34" charset="0"/>
                <a:cs typeface="Calibri" panose="020F0502020204030204" pitchFamily="34" charset="0"/>
              </a:rPr>
              <a:t>Principales componentes del SGGCI </a:t>
            </a:r>
            <a:endParaRPr lang="es-EC" dirty="0">
              <a:latin typeface="Calibri" panose="020F0502020204030204" pitchFamily="34" charset="0"/>
              <a:cs typeface="Calibri" panose="020F0502020204030204" pitchFamily="34" charset="0"/>
            </a:endParaRPr>
          </a:p>
        </p:txBody>
      </p:sp>
      <p:pic>
        <p:nvPicPr>
          <p:cNvPr id="4" name="Marcador de contenido 3">
            <a:extLst>
              <a:ext uri="{FF2B5EF4-FFF2-40B4-BE49-F238E27FC236}">
                <a16:creationId xmlns:a16="http://schemas.microsoft.com/office/drawing/2014/main" id="{7A57D8AC-324F-4B2E-A3E5-3B6C7F5D23EB}"/>
              </a:ext>
            </a:extLst>
          </p:cNvPr>
          <p:cNvPicPr>
            <a:picLocks noGrp="1" noChangeAspect="1"/>
          </p:cNvPicPr>
          <p:nvPr>
            <p:ph idx="1"/>
          </p:nvPr>
        </p:nvPicPr>
        <p:blipFill>
          <a:blip r:embed="rId2"/>
          <a:stretch>
            <a:fillRect/>
          </a:stretch>
        </p:blipFill>
        <p:spPr>
          <a:xfrm>
            <a:off x="4167964" y="159488"/>
            <a:ext cx="8024036" cy="6698512"/>
          </a:xfrm>
          <a:prstGeom prst="rect">
            <a:avLst/>
          </a:prstGeom>
        </p:spPr>
      </p:pic>
    </p:spTree>
    <p:extLst>
      <p:ext uri="{BB962C8B-B14F-4D97-AF65-F5344CB8AC3E}">
        <p14:creationId xmlns:p14="http://schemas.microsoft.com/office/powerpoint/2010/main" val="213668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68002" y="1001460"/>
            <a:ext cx="8141480" cy="801735"/>
          </a:xfrm>
        </p:spPr>
        <p:txBody>
          <a:bodyPr>
            <a:normAutofit/>
          </a:bodyPr>
          <a:lstStyle/>
          <a:p>
            <a:r>
              <a:rPr lang="es-ES" sz="4000" b="1" dirty="0"/>
              <a:t>Estudio independiente 1. Tema 4</a:t>
            </a:r>
          </a:p>
        </p:txBody>
      </p:sp>
      <p:sp>
        <p:nvSpPr>
          <p:cNvPr id="3" name="Marcador de contenido 2"/>
          <p:cNvSpPr>
            <a:spLocks noGrp="1"/>
          </p:cNvSpPr>
          <p:nvPr>
            <p:ph idx="1"/>
          </p:nvPr>
        </p:nvSpPr>
        <p:spPr>
          <a:xfrm>
            <a:off x="1909308" y="2132085"/>
            <a:ext cx="8915400" cy="1297814"/>
          </a:xfrm>
        </p:spPr>
        <p:txBody>
          <a:bodyPr>
            <a:normAutofit lnSpcReduction="10000"/>
          </a:bodyPr>
          <a:lstStyle/>
          <a:p>
            <a:pPr marL="0" indent="0" algn="just">
              <a:buNone/>
            </a:pPr>
            <a:r>
              <a:rPr lang="es-ES" sz="2800" dirty="0"/>
              <a:t>Investiga que papel juegan las universidades en los territorios como garantes rectores de la Ciencia Tecnología y la Innovación</a:t>
            </a:r>
          </a:p>
        </p:txBody>
      </p:sp>
    </p:spTree>
    <p:extLst>
      <p:ext uri="{BB962C8B-B14F-4D97-AF65-F5344CB8AC3E}">
        <p14:creationId xmlns:p14="http://schemas.microsoft.com/office/powerpoint/2010/main" val="2827712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0D804643-980C-40B8-A897-DE88176A6546}"/>
              </a:ext>
            </a:extLst>
          </p:cNvPr>
          <p:cNvSpPr>
            <a:spLocks noGrp="1"/>
          </p:cNvSpPr>
          <p:nvPr>
            <p:ph idx="1"/>
          </p:nvPr>
        </p:nvSpPr>
        <p:spPr>
          <a:xfrm>
            <a:off x="2006116" y="1245704"/>
            <a:ext cx="8915400" cy="3777622"/>
          </a:xfrm>
        </p:spPr>
        <p:txBody>
          <a:bodyPr/>
          <a:lstStyle/>
          <a:p>
            <a:pPr marL="0" indent="0" algn="ctr">
              <a:buNone/>
            </a:pPr>
            <a:r>
              <a:rPr lang="es-ES" sz="3200" b="1" dirty="0">
                <a:solidFill>
                  <a:srgbClr val="FF0000"/>
                </a:solidFill>
              </a:rPr>
              <a:t>TEMA 1</a:t>
            </a:r>
          </a:p>
          <a:p>
            <a:pPr marL="0" indent="0" algn="just">
              <a:buNone/>
            </a:pPr>
            <a:r>
              <a:rPr lang="es-ES" sz="3200" b="1" dirty="0"/>
              <a:t>Política de desarrollo territorial. Documentos rectores. Protagonismo de los municipios. Proyección hacia el desarrollo sostenible e inclusivo. Articulación de ciencia, tecnología e innovación a nivel local.</a:t>
            </a:r>
          </a:p>
          <a:p>
            <a:endParaRPr lang="es-CU" dirty="0"/>
          </a:p>
        </p:txBody>
      </p:sp>
    </p:spTree>
    <p:extLst>
      <p:ext uri="{BB962C8B-B14F-4D97-AF65-F5344CB8AC3E}">
        <p14:creationId xmlns:p14="http://schemas.microsoft.com/office/powerpoint/2010/main" val="3793538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19932" y="375835"/>
            <a:ext cx="11313763" cy="1747434"/>
          </a:xfrm>
        </p:spPr>
        <p:txBody>
          <a:bodyPr/>
          <a:lstStyle/>
          <a:p>
            <a:pPr algn="ctr"/>
            <a:r>
              <a:rPr lang="es-ES" b="1" dirty="0"/>
              <a:t>¿Qué entendemos por Política de desarrollo territorial.?</a:t>
            </a:r>
          </a:p>
        </p:txBody>
      </p:sp>
      <p:sp>
        <p:nvSpPr>
          <p:cNvPr id="5" name="Título 1">
            <a:extLst>
              <a:ext uri="{FF2B5EF4-FFF2-40B4-BE49-F238E27FC236}">
                <a16:creationId xmlns:a16="http://schemas.microsoft.com/office/drawing/2014/main" id="{5261E033-A8F9-49D3-B2A7-3279FB2E5E84}"/>
              </a:ext>
            </a:extLst>
          </p:cNvPr>
          <p:cNvSpPr>
            <a:spLocks noGrp="1"/>
          </p:cNvSpPr>
          <p:nvPr>
            <p:ph type="subTitle" idx="1"/>
          </p:nvPr>
        </p:nvSpPr>
        <p:spPr>
          <a:xfrm>
            <a:off x="1952625" y="2444750"/>
            <a:ext cx="8915400" cy="3200676"/>
          </a:xfrm>
        </p:spPr>
        <p:txBody>
          <a:bodyPr>
            <a:noAutofit/>
          </a:bodyPr>
          <a:lstStyle/>
          <a:p>
            <a:pPr algn="just"/>
            <a:r>
              <a:rPr lang="es-CU" sz="3600" dirty="0"/>
              <a:t>La </a:t>
            </a:r>
            <a:r>
              <a:rPr lang="es-CU" sz="3600" b="1" dirty="0"/>
              <a:t>Política de Desarrollo Territorial </a:t>
            </a:r>
            <a:r>
              <a:rPr lang="es-CU" sz="3600" dirty="0"/>
              <a:t>es un conjunto de estrategias, acciones e instrumentos planificados por el Estado (en sus distintos niveles: nacional, regional, local) y otros actores sociales, con el objetivo de organizar y potenciar el uso del territorio de manera equitativa, sostenible y competitiva.</a:t>
            </a:r>
            <a:br>
              <a:rPr lang="es-CU" sz="3600" dirty="0"/>
            </a:br>
            <a:br>
              <a:rPr lang="es-CU" sz="3600" dirty="0"/>
            </a:br>
            <a:endParaRPr lang="es-ES" sz="6600" b="1" dirty="0"/>
          </a:p>
        </p:txBody>
      </p:sp>
    </p:spTree>
    <p:extLst>
      <p:ext uri="{BB962C8B-B14F-4D97-AF65-F5344CB8AC3E}">
        <p14:creationId xmlns:p14="http://schemas.microsoft.com/office/powerpoint/2010/main" val="2001550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49831" y="267648"/>
            <a:ext cx="10642169" cy="1561152"/>
          </a:xfrm>
        </p:spPr>
        <p:txBody>
          <a:bodyPr>
            <a:normAutofit/>
          </a:bodyPr>
          <a:lstStyle/>
          <a:p>
            <a:r>
              <a:rPr lang="es-ES" sz="4000" b="1" dirty="0"/>
              <a:t>¿Cuáles son los documentos que </a:t>
            </a:r>
            <a:r>
              <a:rPr lang="es-ES" sz="4000" b="1" dirty="0" err="1"/>
              <a:t>rectorean</a:t>
            </a:r>
            <a:r>
              <a:rPr lang="es-ES" sz="4000" b="1" dirty="0"/>
              <a:t> la política territorial. </a:t>
            </a:r>
          </a:p>
        </p:txBody>
      </p:sp>
      <p:sp>
        <p:nvSpPr>
          <p:cNvPr id="4" name="Título 1">
            <a:extLst>
              <a:ext uri="{FF2B5EF4-FFF2-40B4-BE49-F238E27FC236}">
                <a16:creationId xmlns:a16="http://schemas.microsoft.com/office/drawing/2014/main" id="{23745290-B786-4427-B79D-48C1C803A851}"/>
              </a:ext>
            </a:extLst>
          </p:cNvPr>
          <p:cNvSpPr txBox="1">
            <a:spLocks/>
          </p:cNvSpPr>
          <p:nvPr/>
        </p:nvSpPr>
        <p:spPr>
          <a:xfrm>
            <a:off x="1369528" y="1649619"/>
            <a:ext cx="10053845" cy="3200676"/>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es-CU" b="1" dirty="0"/>
              <a:t>1. Nivel Constitucional y Legal Superior</a:t>
            </a:r>
            <a:endParaRPr lang="es-CU" dirty="0"/>
          </a:p>
          <a:p>
            <a:r>
              <a:rPr lang="es-CU" dirty="0"/>
              <a:t>· Constitución de la República de Cuba (2019): Es la base fundamental. Establece principios esenciales como:</a:t>
            </a:r>
          </a:p>
          <a:p>
            <a:r>
              <a:rPr lang="es-CU" dirty="0"/>
              <a:t>  · Artículo 22: Reconoce la propiedad de los municipios sobre los bienes y medios locales, dándoles una base para su desarrollo.</a:t>
            </a:r>
          </a:p>
          <a:p>
            <a:r>
              <a:rPr lang="es-CU" dirty="0"/>
              <a:t>  · Artículo 168: Otorga autonomía a los municipios para gestionar su economía y decidir sobre el uso de sus recursos, siempre en función de los intereses nacionales.</a:t>
            </a:r>
          </a:p>
          <a:p>
            <a:r>
              <a:rPr lang="es-CU" dirty="0"/>
              <a:t>  · Artículo 169: Define que los municipios deben contribuir al desarrollo equilibrado del territorio.</a:t>
            </a:r>
          </a:p>
          <a:p>
            <a:r>
              <a:rPr lang="es-CU" dirty="0"/>
              <a:t>  · Artículo 203: Establece que la planificación es centralizada, pero con participación ciudadana, sentando las bases del sistema de planificación.</a:t>
            </a:r>
          </a:p>
          <a:p>
            <a:r>
              <a:rPr lang="es-CU" b="1" dirty="0"/>
              <a:t>Ley No. 141/2022</a:t>
            </a:r>
            <a:r>
              <a:rPr lang="es-CU" dirty="0"/>
              <a:t> - "Del Sistema de Planificación": Esta es una ley crucial que moderniza el sistema de planificación. Establece la Planificación Estratégica Integral como el eje del desarrollo y crea instrumentos como los Esquemas de Ordenamiento Territorial y Urbano y los Planes de Desarrollo Integral a nivel municipal y provincial.</a:t>
            </a:r>
          </a:p>
          <a:p>
            <a:pPr marL="0" indent="0" algn="just">
              <a:buNone/>
            </a:pPr>
            <a:br>
              <a:rPr lang="es-CU" sz="3600" dirty="0"/>
            </a:br>
            <a:endParaRPr lang="es-ES" sz="6600" b="1" dirty="0"/>
          </a:p>
        </p:txBody>
      </p:sp>
    </p:spTree>
    <p:extLst>
      <p:ext uri="{BB962C8B-B14F-4D97-AF65-F5344CB8AC3E}">
        <p14:creationId xmlns:p14="http://schemas.microsoft.com/office/powerpoint/2010/main" val="2713645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A80C97A-1D2B-4BD4-A36F-64F434D54906}"/>
              </a:ext>
            </a:extLst>
          </p:cNvPr>
          <p:cNvSpPr>
            <a:spLocks noGrp="1"/>
          </p:cNvSpPr>
          <p:nvPr>
            <p:ph idx="1"/>
          </p:nvPr>
        </p:nvSpPr>
        <p:spPr>
          <a:xfrm>
            <a:off x="1603513" y="463826"/>
            <a:ext cx="10588487" cy="5486399"/>
          </a:xfrm>
        </p:spPr>
        <p:txBody>
          <a:bodyPr>
            <a:normAutofit fontScale="92500" lnSpcReduction="20000"/>
          </a:bodyPr>
          <a:lstStyle/>
          <a:p>
            <a:pPr marL="0" indent="0">
              <a:buNone/>
            </a:pPr>
            <a:r>
              <a:rPr lang="es-CU" sz="2600" b="1" dirty="0"/>
              <a:t>2. Documentos Programáticos Nacionales</a:t>
            </a:r>
            <a:br>
              <a:rPr lang="es-CU" sz="2000" b="1" dirty="0"/>
            </a:br>
            <a:br>
              <a:rPr lang="es-CU" sz="2000" b="1" dirty="0"/>
            </a:br>
            <a:r>
              <a:rPr lang="es-CU" sz="2000" dirty="0"/>
              <a:t>· Lineamientos de la Política Económica y Social del Partido y la Revolución: Aprobados en los Congresos del Partido Comunista de Cuba (PCC), son la hoja de ruta principal. Varios lineamientos abordan directamente el desarrollo territorial, impulsando:</a:t>
            </a:r>
            <a:br>
              <a:rPr lang="es-CU" sz="2000" dirty="0"/>
            </a:br>
            <a:br>
              <a:rPr lang="es-CU" sz="2000" dirty="0"/>
            </a:br>
            <a:r>
              <a:rPr lang="es-CU" sz="2000" dirty="0"/>
              <a:t>  · El fortalecimiento de los gobiernos locales.</a:t>
            </a:r>
            <a:br>
              <a:rPr lang="es-CU" sz="2000" dirty="0"/>
            </a:br>
            <a:br>
              <a:rPr lang="es-CU" sz="2000" dirty="0"/>
            </a:br>
            <a:r>
              <a:rPr lang="es-CU" sz="2000" dirty="0"/>
              <a:t>  · El desarrollo de proyectos de desarrollo local.</a:t>
            </a:r>
            <a:br>
              <a:rPr lang="es-CU" sz="2000" dirty="0"/>
            </a:br>
            <a:br>
              <a:rPr lang="es-CU" sz="2000" dirty="0"/>
            </a:br>
            <a:r>
              <a:rPr lang="es-CU" sz="2000" dirty="0"/>
              <a:t>  · La descentralización de competencias hacia los municipios.</a:t>
            </a:r>
            <a:br>
              <a:rPr lang="es-CU" sz="2000" dirty="0"/>
            </a:br>
            <a:br>
              <a:rPr lang="es-CU" sz="2000" dirty="0"/>
            </a:br>
            <a:r>
              <a:rPr lang="es-CU" sz="2000" dirty="0"/>
              <a:t>  · El ordenamiento territorial y urbano.</a:t>
            </a:r>
            <a:br>
              <a:rPr lang="es-CU" sz="2000" dirty="0"/>
            </a:br>
            <a:br>
              <a:rPr lang="es-CU" sz="2000" dirty="0"/>
            </a:br>
            <a:r>
              <a:rPr lang="es-CU" sz="2000" dirty="0"/>
              <a:t>· Conceptualización del Modelo Económico y Social Cubano de Desarrollo Socialista: Este documento define el marco conceptual del modelo, donde el desarrollo territorial equilibrado es un principio para lograr la equidad social.</a:t>
            </a:r>
            <a:br>
              <a:rPr lang="es-CU" sz="2000" dirty="0"/>
            </a:br>
            <a:br>
              <a:rPr lang="es-CU" sz="2000" dirty="0"/>
            </a:br>
            <a:r>
              <a:rPr lang="es-CU" sz="2000" dirty="0"/>
              <a:t>· Plan Nacional de Desarrollo Económico y Social hasta 2030 (PNDES 2030): Es el documento de planificación estratégica más importante a largo plazo. Define 5 Ejes Estratégicos y 6 Sectores Estratégicos. El Eje Estratégico No. 3: "Potencialidades y desarrollo territorial" está íntegramente dedicado a este tema, promoviendo la articulación entre las estrategias nacionales y las potencialidades de cada territorio.</a:t>
            </a:r>
            <a:br>
              <a:rPr lang="es-CU" sz="2000" dirty="0"/>
            </a:br>
            <a:endParaRPr lang="es-CU" sz="2000" dirty="0"/>
          </a:p>
          <a:p>
            <a:endParaRPr lang="es-CU" dirty="0"/>
          </a:p>
        </p:txBody>
      </p:sp>
    </p:spTree>
    <p:extLst>
      <p:ext uri="{BB962C8B-B14F-4D97-AF65-F5344CB8AC3E}">
        <p14:creationId xmlns:p14="http://schemas.microsoft.com/office/powerpoint/2010/main" val="2844440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51ABF71D-C146-45D7-9CC5-6FAC31843452}"/>
              </a:ext>
            </a:extLst>
          </p:cNvPr>
          <p:cNvSpPr>
            <a:spLocks noGrp="1"/>
          </p:cNvSpPr>
          <p:nvPr>
            <p:ph idx="1"/>
          </p:nvPr>
        </p:nvSpPr>
        <p:spPr>
          <a:xfrm>
            <a:off x="1966360" y="238538"/>
            <a:ext cx="8915400" cy="5976731"/>
          </a:xfrm>
        </p:spPr>
        <p:txBody>
          <a:bodyPr>
            <a:normAutofit fontScale="92500" lnSpcReduction="10000"/>
          </a:bodyPr>
          <a:lstStyle/>
          <a:p>
            <a:pPr marL="0" indent="0">
              <a:buNone/>
            </a:pPr>
            <a:r>
              <a:rPr lang="es-CU" sz="2600" b="1" dirty="0"/>
              <a:t>3. Instrumentos e Instituciones Clave</a:t>
            </a:r>
            <a:br>
              <a:rPr lang="es-CU" sz="2100" dirty="0"/>
            </a:br>
            <a:br>
              <a:rPr lang="es-CU" sz="2100" dirty="0"/>
            </a:br>
            <a:r>
              <a:rPr lang="es-CU" sz="2100" dirty="0"/>
              <a:t>· Instituto de Planificación Física (IPF): Es el organismo rector del Ordenamiento Territorial y Urbano en Cuba. Emite las normas y metodologías para la elaboración de los Esquemas de Ordenamiento Territorial (a nivel provincial y municipal) y los Planes de Ordenamiento Urbano, que son herramientas técnicas fundamentales para la política de desarrollo territorial.</a:t>
            </a:r>
            <a:br>
              <a:rPr lang="es-CU" sz="2100" dirty="0"/>
            </a:br>
            <a:br>
              <a:rPr lang="es-CU" sz="2100" dirty="0"/>
            </a:br>
            <a:r>
              <a:rPr lang="es-CU" sz="2100" dirty="0"/>
              <a:t>· Política para el impulso del Desarrollo Local: Aprobada por el gobierno, esta política específica busca fomentar la iniciativa local a través de:</a:t>
            </a:r>
            <a:br>
              <a:rPr lang="es-CU" sz="2100" dirty="0"/>
            </a:br>
            <a:br>
              <a:rPr lang="es-CU" sz="2100" dirty="0"/>
            </a:br>
            <a:r>
              <a:rPr lang="es-CU" sz="2100" dirty="0"/>
              <a:t>  · Proyectos de Desarrollo Local: Iniciativas productivas o de servicios que resuelven problemas o aprovechan potencialidades del municipio, con un impacto en la economía y la sociedad. Se financian a través de los Fondos de Desarrollo Local (creados a partir de un porcentaje de los ingresos fiscales municipales).</a:t>
            </a:r>
            <a:br>
              <a:rPr lang="es-CU" sz="2100" dirty="0"/>
            </a:br>
            <a:br>
              <a:rPr lang="es-CU" sz="2100" dirty="0"/>
            </a:br>
            <a:r>
              <a:rPr lang="es-CU" sz="2100" dirty="0"/>
              <a:t>· Decreto-Ley 52/2023 - "De las Empresas de Desarrollo e Innovación Local (EDIL)": Crea una nueva figura legal para empresas que, bajo la dirección de los gobiernos municipales, puedan gestionar proyectos de desarrollo e innovación, dando una herramienta poderosa a los territorios.</a:t>
            </a:r>
            <a:br>
              <a:rPr lang="es-CU" sz="2100" dirty="0"/>
            </a:br>
            <a:br>
              <a:rPr lang="es-CU" dirty="0"/>
            </a:br>
            <a:endParaRPr lang="es-CU" dirty="0"/>
          </a:p>
        </p:txBody>
      </p:sp>
    </p:spTree>
    <p:extLst>
      <p:ext uri="{BB962C8B-B14F-4D97-AF65-F5344CB8AC3E}">
        <p14:creationId xmlns:p14="http://schemas.microsoft.com/office/powerpoint/2010/main" val="23892684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64505" y="283146"/>
            <a:ext cx="9545617" cy="6144158"/>
          </a:xfrm>
        </p:spPr>
        <p:txBody>
          <a:bodyPr>
            <a:noAutofit/>
          </a:bodyPr>
          <a:lstStyle/>
          <a:p>
            <a:r>
              <a:rPr lang="es-ES" sz="4000" b="1" dirty="0"/>
              <a:t>¿ Qué se entiende por desarrollo sostenible e inclusivo?</a:t>
            </a:r>
            <a:br>
              <a:rPr lang="es-ES" sz="4000" b="1" dirty="0"/>
            </a:br>
            <a:br>
              <a:rPr lang="es-ES" sz="4000" b="1" dirty="0"/>
            </a:br>
            <a:r>
              <a:rPr lang="es-CU" b="1" dirty="0"/>
              <a:t>Definición Básica: </a:t>
            </a:r>
            <a:r>
              <a:rPr lang="en-US" b="1" dirty="0"/>
              <a:t>Desarrollo </a:t>
            </a:r>
            <a:r>
              <a:rPr lang="en-US" b="1" dirty="0" err="1"/>
              <a:t>sostenible</a:t>
            </a:r>
            <a:br>
              <a:rPr lang="es-CU" b="1" dirty="0"/>
            </a:br>
            <a:br>
              <a:rPr lang="es-CU" dirty="0"/>
            </a:br>
            <a:r>
              <a:rPr lang="es-CU" dirty="0"/>
              <a:t>Es un desarrollo que satisface las necesidades del presente sin comprometer la capacidad de las futuras generaciones para satisfacer sus propias necesidades. Esta es la definición clásica del Informe Brundtland (1987).</a:t>
            </a:r>
            <a:br>
              <a:rPr lang="es-CU" dirty="0"/>
            </a:br>
            <a:endParaRPr lang="es-ES" sz="4000" b="1" dirty="0"/>
          </a:p>
        </p:txBody>
      </p:sp>
      <p:sp>
        <p:nvSpPr>
          <p:cNvPr id="3" name="Flecha: curvada hacia la derecha 2">
            <a:extLst>
              <a:ext uri="{FF2B5EF4-FFF2-40B4-BE49-F238E27FC236}">
                <a16:creationId xmlns:a16="http://schemas.microsoft.com/office/drawing/2014/main" id="{5BFC79DF-11FA-4238-AB06-625510DE8E23}"/>
              </a:ext>
            </a:extLst>
          </p:cNvPr>
          <p:cNvSpPr/>
          <p:nvPr/>
        </p:nvSpPr>
        <p:spPr>
          <a:xfrm>
            <a:off x="1152940" y="2438400"/>
            <a:ext cx="728870" cy="9906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U">
              <a:solidFill>
                <a:schemeClr val="tx1"/>
              </a:solidFill>
            </a:endParaRPr>
          </a:p>
        </p:txBody>
      </p:sp>
    </p:spTree>
    <p:extLst>
      <p:ext uri="{BB962C8B-B14F-4D97-AF65-F5344CB8AC3E}">
        <p14:creationId xmlns:p14="http://schemas.microsoft.com/office/powerpoint/2010/main" val="110273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903A6F-2816-48A8-951D-F074013A6736}"/>
              </a:ext>
            </a:extLst>
          </p:cNvPr>
          <p:cNvSpPr>
            <a:spLocks noGrp="1"/>
          </p:cNvSpPr>
          <p:nvPr>
            <p:ph type="title"/>
          </p:nvPr>
        </p:nvSpPr>
        <p:spPr>
          <a:xfrm>
            <a:off x="2566421" y="194442"/>
            <a:ext cx="8911687" cy="1280890"/>
          </a:xfrm>
        </p:spPr>
        <p:txBody>
          <a:bodyPr>
            <a:normAutofit fontScale="90000"/>
          </a:bodyPr>
          <a:lstStyle/>
          <a:p>
            <a:r>
              <a:rPr lang="es-CU" b="1" dirty="0"/>
              <a:t>Definición Básica: </a:t>
            </a:r>
            <a:r>
              <a:rPr lang="en-US" b="1" dirty="0"/>
              <a:t>Desarrollo </a:t>
            </a:r>
            <a:r>
              <a:rPr lang="en-US" b="1" dirty="0" err="1"/>
              <a:t>Inclusivo</a:t>
            </a:r>
            <a:r>
              <a:rPr lang="en-US" b="1" dirty="0"/>
              <a:t>. </a:t>
            </a:r>
            <a:br>
              <a:rPr lang="en-US" b="1" dirty="0"/>
            </a:br>
            <a:br>
              <a:rPr lang="en-US" b="1" dirty="0"/>
            </a:br>
            <a:r>
              <a:rPr lang="es-CU" dirty="0"/>
              <a:t>Es un proceso de crecimiento que beneficia a todos los segmentos de la sociedad, asegurándose de que nadie se quede atrás. Se centra en reducir las desigualdades y garantizar la participación plena de todas las personas en la vida económica, social y política.</a:t>
            </a:r>
            <a:br>
              <a:rPr lang="es-CU" dirty="0"/>
            </a:br>
            <a:endParaRPr lang="es-CU" dirty="0"/>
          </a:p>
        </p:txBody>
      </p:sp>
      <p:sp>
        <p:nvSpPr>
          <p:cNvPr id="3" name="Marcador de contenido 2">
            <a:extLst>
              <a:ext uri="{FF2B5EF4-FFF2-40B4-BE49-F238E27FC236}">
                <a16:creationId xmlns:a16="http://schemas.microsoft.com/office/drawing/2014/main" id="{BCE51F99-6433-477A-892A-6EF3034FCFB7}"/>
              </a:ext>
            </a:extLst>
          </p:cNvPr>
          <p:cNvSpPr>
            <a:spLocks noGrp="1"/>
          </p:cNvSpPr>
          <p:nvPr>
            <p:ph idx="1"/>
          </p:nvPr>
        </p:nvSpPr>
        <p:spPr>
          <a:xfrm>
            <a:off x="2133600" y="4478858"/>
            <a:ext cx="8915400" cy="1544255"/>
          </a:xfrm>
        </p:spPr>
        <p:txBody>
          <a:bodyPr>
            <a:normAutofit fontScale="85000" lnSpcReduction="20000"/>
          </a:bodyPr>
          <a:lstStyle/>
          <a:p>
            <a:pPr marL="0" indent="0">
              <a:buNone/>
            </a:pPr>
            <a:r>
              <a:rPr lang="es-CU" sz="2800" b="1" dirty="0">
                <a:solidFill>
                  <a:srgbClr val="FF0000"/>
                </a:solidFill>
              </a:rPr>
              <a:t>                              "Desarrollo Sostenible e Inclusivo“. </a:t>
            </a:r>
          </a:p>
          <a:p>
            <a:pPr marL="0" indent="0" algn="just">
              <a:buNone/>
            </a:pPr>
            <a:r>
              <a:rPr lang="en-US" sz="2600" b="1" dirty="0"/>
              <a:t>S</a:t>
            </a:r>
            <a:r>
              <a:rPr lang="es-CU" sz="2600" b="1" dirty="0"/>
              <a:t>e está planteando un modelo de desarrollo que une ambas visiones. Es la idea de que la sostenibilidad no puede lograrse sin la inclusión, y viceversa.</a:t>
            </a:r>
            <a:br>
              <a:rPr lang="es-CU" sz="2600" b="1" dirty="0"/>
            </a:br>
            <a:br>
              <a:rPr lang="es-CU" dirty="0"/>
            </a:br>
            <a:endParaRPr lang="es-CU" dirty="0"/>
          </a:p>
        </p:txBody>
      </p:sp>
      <p:sp>
        <p:nvSpPr>
          <p:cNvPr id="4" name="Flecha: curvada hacia la derecha 3">
            <a:extLst>
              <a:ext uri="{FF2B5EF4-FFF2-40B4-BE49-F238E27FC236}">
                <a16:creationId xmlns:a16="http://schemas.microsoft.com/office/drawing/2014/main" id="{3179F880-F553-457D-B572-A3468D3BB7FC}"/>
              </a:ext>
            </a:extLst>
          </p:cNvPr>
          <p:cNvSpPr/>
          <p:nvPr/>
        </p:nvSpPr>
        <p:spPr>
          <a:xfrm>
            <a:off x="1510748" y="834887"/>
            <a:ext cx="795130" cy="1070113"/>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U">
              <a:solidFill>
                <a:schemeClr val="tx1"/>
              </a:solidFill>
            </a:endParaRPr>
          </a:p>
        </p:txBody>
      </p:sp>
    </p:spTree>
    <p:extLst>
      <p:ext uri="{BB962C8B-B14F-4D97-AF65-F5344CB8AC3E}">
        <p14:creationId xmlns:p14="http://schemas.microsoft.com/office/powerpoint/2010/main" val="3791598793"/>
      </p:ext>
    </p:extLst>
  </p:cSld>
  <p:clrMapOvr>
    <a:masterClrMapping/>
  </p:clrMapOvr>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Espiral</Template>
  <TotalTime>2482</TotalTime>
  <Words>1645</Words>
  <Application>Microsoft Office PowerPoint</Application>
  <PresentationFormat>Panorámica</PresentationFormat>
  <Paragraphs>139</Paragraphs>
  <Slides>27</Slides>
  <Notes>2</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27</vt:i4>
      </vt:variant>
    </vt:vector>
  </HeadingPairs>
  <TitlesOfParts>
    <vt:vector size="35" baseType="lpstr">
      <vt:lpstr>Arial</vt:lpstr>
      <vt:lpstr>Arial Black</vt:lpstr>
      <vt:lpstr>Bookman Old Style</vt:lpstr>
      <vt:lpstr>Calibri</vt:lpstr>
      <vt:lpstr>Calibri Light</vt:lpstr>
      <vt:lpstr>Times New Roman</vt:lpstr>
      <vt:lpstr>Wingdings 3</vt:lpstr>
      <vt:lpstr>Espiral</vt:lpstr>
      <vt:lpstr>Presentación de PowerPoint</vt:lpstr>
      <vt:lpstr>Temáticas </vt:lpstr>
      <vt:lpstr>Presentación de PowerPoint</vt:lpstr>
      <vt:lpstr>¿Qué entendemos por Política de desarrollo territorial.?</vt:lpstr>
      <vt:lpstr>¿Cuáles son los documentos que rectorean la política territorial. </vt:lpstr>
      <vt:lpstr>Presentación de PowerPoint</vt:lpstr>
      <vt:lpstr>Presentación de PowerPoint</vt:lpstr>
      <vt:lpstr>¿ Qué se entiende por desarrollo sostenible e inclusivo?  Definición Básica: Desarrollo sostenible  Es un desarrollo que satisface las necesidades del presente sin comprometer la capacidad de las futuras generaciones para satisfacer sus propias necesidades. Esta es la definición clásica del Informe Brundtland (1987). </vt:lpstr>
      <vt:lpstr>Definición Básica: Desarrollo Inclusivo.   Es un proceso de crecimiento que beneficia a todos los segmentos de la sociedad, asegurándose de que nadie se quede atrás. Se centra en reducir las desigualdades y garantizar la participación plena de todas las personas en la vida económica, social y política. </vt:lpstr>
      <vt:lpstr>La articulación de Ciencia, Tecnología e Innovación (CTI) a nivel local es un concepto fundamental para el desarrollo endógeno (desde dentro) de los territorios. Se refiere a la conexión sistemática y estratégica entre los actores, recursos y procesos de CTI para resolver problemas específicos, potenciar ventajas y mejorar la calidad de vida en un territorio determinado (municipio, provincia, región). </vt:lpstr>
      <vt:lpstr>Presentación de PowerPoint</vt:lpstr>
      <vt:lpstr>Sobre el tema 2:</vt:lpstr>
      <vt:lpstr>El SGGCI tiene que ver con el vínculo entre ciencia y política desde dos perspectivas</vt:lpstr>
      <vt:lpstr>Ambos comparten objetivos</vt:lpstr>
      <vt:lpstr>Sobre política pública de CTI en Cuba</vt:lpstr>
      <vt:lpstr>             Sobre AsCi</vt:lpstr>
      <vt:lpstr>COVID 19, CTI y Gobierno</vt:lpstr>
      <vt:lpstr>La innovación en el centro de atención:  </vt:lpstr>
      <vt:lpstr>Triángulo de Sábato:</vt:lpstr>
      <vt:lpstr>       Triángulo de Sábato que muestra la dependencia a través de las extra-relaciones entre los países centrales y los periféricos. Fuente: Judith Sutz, 2021</vt:lpstr>
      <vt:lpstr>¿Qué ocurrió?</vt:lpstr>
      <vt:lpstr>¿Qué ocurrió?</vt:lpstr>
      <vt:lpstr>¿Qué es el SGGCI y para qué sirve?  </vt:lpstr>
      <vt:lpstr>¿Qué función cumple el SGGCI? (1) </vt:lpstr>
      <vt:lpstr>¿Qué función cumple el SGGCI? (2) </vt:lpstr>
      <vt:lpstr>Principales componentes del SGGCI </vt:lpstr>
      <vt:lpstr>Estudio independiente 1. Tema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relevancia del sistema de gestión de gobierno basado en ciencia e innovación  para el desarrollo del país</dc:title>
  <dc:creator>Administrador</dc:creator>
  <cp:lastModifiedBy>Secretaria</cp:lastModifiedBy>
  <cp:revision>345</cp:revision>
  <dcterms:created xsi:type="dcterms:W3CDTF">2022-02-19T16:53:59Z</dcterms:created>
  <dcterms:modified xsi:type="dcterms:W3CDTF">2025-10-14T13:00:16Z</dcterms:modified>
</cp:coreProperties>
</file>