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58" r:id="rId2"/>
    <p:sldId id="276" r:id="rId3"/>
    <p:sldId id="294" r:id="rId4"/>
    <p:sldId id="287" r:id="rId5"/>
    <p:sldId id="409" r:id="rId6"/>
    <p:sldId id="410" r:id="rId7"/>
    <p:sldId id="297" r:id="rId8"/>
    <p:sldId id="299" r:id="rId9"/>
    <p:sldId id="300" r:id="rId10"/>
    <p:sldId id="394" r:id="rId11"/>
    <p:sldId id="395" r:id="rId12"/>
    <p:sldId id="396" r:id="rId13"/>
    <p:sldId id="397" r:id="rId14"/>
    <p:sldId id="398" r:id="rId15"/>
    <p:sldId id="399" r:id="rId16"/>
    <p:sldId id="369" r:id="rId17"/>
    <p:sldId id="400" r:id="rId18"/>
    <p:sldId id="401" r:id="rId19"/>
    <p:sldId id="402" r:id="rId20"/>
    <p:sldId id="372" r:id="rId21"/>
    <p:sldId id="403" r:id="rId22"/>
    <p:sldId id="404" r:id="rId23"/>
    <p:sldId id="371" r:id="rId24"/>
    <p:sldId id="373" r:id="rId25"/>
    <p:sldId id="375" r:id="rId26"/>
    <p:sldId id="306" r:id="rId27"/>
    <p:sldId id="376" r:id="rId28"/>
    <p:sldId id="405" r:id="rId29"/>
    <p:sldId id="406" r:id="rId30"/>
    <p:sldId id="407" r:id="rId31"/>
    <p:sldId id="408" r:id="rId32"/>
    <p:sldId id="377" r:id="rId33"/>
    <p:sldId id="288" r:id="rId3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CFCE3-5421-41E6-84B3-B818DC0BF3E2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0FB0B-AD1A-4642-8E96-093F13F0AA8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189126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8E5E85-1B06-4AC5-A966-88D426438967}" type="slidenum">
              <a:rPr lang="es-ES_tradnl" smtClean="0"/>
              <a:pPr/>
              <a:t>1</a:t>
            </a:fld>
            <a:endParaRPr lang="es-ES_tradnl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="" xmlns:p14="http://schemas.microsoft.com/office/powerpoint/2010/main" val="1046100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smtClean="0">
              <a:latin typeface="Arial" pitchFamily="34" charset="0"/>
            </a:endParaRPr>
          </a:p>
        </p:txBody>
      </p:sp>
      <p:sp>
        <p:nvSpPr>
          <p:cNvPr id="52228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36CEC796-4342-4BD2-B194-8CC8D8C08DA8}" type="slidenum">
              <a:rPr lang="es-ES" smtClean="0">
                <a:latin typeface="Times New Roman" pitchFamily="18" charset="0"/>
              </a:rPr>
              <a:pPr eaLnBrk="1" hangingPunct="1">
                <a:defRPr/>
              </a:pPr>
              <a:t>7</a:t>
            </a:fld>
            <a:endParaRPr lang="es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236431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105635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32166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66324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50393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930965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179278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17189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684348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40073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93040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86A2D-CCF7-42EF-B43F-6D1197625845}" type="datetimeFigureOut">
              <a:rPr lang="es-ES" smtClean="0"/>
              <a:pPr/>
              <a:t>19/05/2019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05D14-237C-462E-BCCC-E95C548D32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793205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mailto:albertogg@uart.edu.cu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4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524000" y="1923155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3200" dirty="0" smtClean="0">
                <a:latin typeface="Arial Black" pitchFamily="34" charset="0"/>
              </a:rPr>
              <a:t>CURSO:</a:t>
            </a:r>
            <a:r>
              <a:rPr lang="es-ES" sz="3200" b="1" dirty="0" smtClean="0"/>
              <a:t> </a:t>
            </a:r>
            <a:r>
              <a:rPr lang="es-ES" sz="3200" b="1" dirty="0" smtClean="0">
                <a:latin typeface="Arial Black" pitchFamily="34" charset="0"/>
              </a:rPr>
              <a:t>Labor educativa del docente en        la atención a la diversidad</a:t>
            </a:r>
            <a:r>
              <a:rPr lang="es-ES_tradnl" sz="3200" dirty="0" smtClean="0">
                <a:latin typeface="Arial Black" pitchFamily="34" charset="0"/>
              </a:rPr>
              <a:t> </a:t>
            </a:r>
            <a:r>
              <a:rPr lang="es-ES" sz="2800" dirty="0" smtClean="0">
                <a:latin typeface="Arial Black" pitchFamily="34" charset="0"/>
              </a:rPr>
              <a:t> </a:t>
            </a:r>
            <a:endParaRPr lang="es-ES" sz="3200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881554" y="5786454"/>
            <a:ext cx="5678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>
                <a:latin typeface="Arial Black" pitchFamily="34" charset="0"/>
              </a:rPr>
              <a:t>Dr. C. </a:t>
            </a:r>
            <a:r>
              <a:rPr lang="es-ES" sz="2400" dirty="0" err="1" smtClean="0">
                <a:latin typeface="Arial Black" pitchFamily="34" charset="0"/>
              </a:rPr>
              <a:t>Nicolai</a:t>
            </a:r>
            <a:r>
              <a:rPr lang="es-ES" sz="2400" dirty="0" smtClean="0">
                <a:latin typeface="Arial Black" pitchFamily="34" charset="0"/>
              </a:rPr>
              <a:t> Martínez Cambón  </a:t>
            </a:r>
            <a:endParaRPr lang="es-ES" sz="2400" dirty="0">
              <a:latin typeface="Arial Black" pitchFamily="34" charset="0"/>
            </a:endParaRPr>
          </a:p>
          <a:p>
            <a:pPr algn="r"/>
            <a:r>
              <a:rPr lang="es-ES" sz="1600" dirty="0" smtClean="0">
                <a:latin typeface="Arial Black" pitchFamily="34" charset="0"/>
                <a:hlinkClick r:id="rId5"/>
              </a:rPr>
              <a:t>nicolai@uart.edu.cu</a:t>
            </a:r>
            <a:endParaRPr lang="es-ES" sz="2400" dirty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30079" y="3208474"/>
            <a:ext cx="9710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solidFill>
                  <a:srgbClr val="FF0000"/>
                </a:solidFill>
                <a:latin typeface="Arial Black" pitchFamily="34" charset="0"/>
              </a:rPr>
              <a:t>Tema: </a:t>
            </a:r>
            <a:r>
              <a:rPr lang="es-ES" sz="3200" b="1" dirty="0" smtClean="0">
                <a:solidFill>
                  <a:srgbClr val="FF0000"/>
                </a:solidFill>
                <a:latin typeface="Arial Black" pitchFamily="34" charset="0"/>
              </a:rPr>
              <a:t>Atención educativa a educandos   con  manifestaciones inadecuadas del comportamiento </a:t>
            </a:r>
            <a:endParaRPr lang="es-ES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1" name="10 Imagen" descr="C:\Documents and Settings\Administrador\Escritorio\imágenes conducta\images6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1428" y="3345218"/>
            <a:ext cx="2098817" cy="2359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1399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6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59307" y="1910687"/>
            <a:ext cx="11313994" cy="77559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s-ES" sz="3200" dirty="0" smtClean="0"/>
              <a:t>Débil control de las emociones, frecuentes  miedos o no muestran alegrías ante los logros o éxitos de los demás.</a:t>
            </a:r>
          </a:p>
          <a:p>
            <a:pPr lvl="0"/>
            <a:endParaRPr lang="es-ES" sz="3200" dirty="0" smtClean="0"/>
          </a:p>
          <a:p>
            <a:r>
              <a:rPr lang="es-ES" sz="3200" dirty="0" smtClean="0"/>
              <a:t>Suelen mantenerse tristes, desmotivados o agresivos, debido  a las carencias afectivas que experimentan. </a:t>
            </a:r>
          </a:p>
          <a:p>
            <a:endParaRPr lang="es-ES" sz="3200" dirty="0" smtClean="0"/>
          </a:p>
          <a:p>
            <a:r>
              <a:rPr lang="es-ES" sz="3200" dirty="0" smtClean="0"/>
              <a:t>Los educandos  agresivos frecuentemente presenten un aumento de la ira, tanto en frecuencia, como en intensidad, que los lleva a reaccionar con débil control de impulsos. </a:t>
            </a:r>
          </a:p>
          <a:p>
            <a:pPr lvl="0"/>
            <a:endParaRPr lang="es-ES" sz="3200" dirty="0" smtClean="0"/>
          </a:p>
          <a:p>
            <a:pPr lvl="0"/>
            <a:endParaRPr lang="es-ES" sz="3200" dirty="0" smtClean="0"/>
          </a:p>
          <a:p>
            <a:endParaRPr lang="es-ES" sz="3200" dirty="0" smtClean="0"/>
          </a:p>
          <a:p>
            <a:endParaRPr lang="es-ES" sz="3200" dirty="0" smtClean="0"/>
          </a:p>
          <a:p>
            <a:pPr algn="just">
              <a:defRPr/>
            </a:pPr>
            <a:endParaRPr lang="es-ES" sz="3200" dirty="0" smtClean="0"/>
          </a:p>
          <a:p>
            <a:pPr algn="just">
              <a:defRPr/>
            </a:pPr>
            <a:endParaRPr lang="es-ES" sz="3200" dirty="0" smtClean="0"/>
          </a:p>
          <a:p>
            <a:pPr algn="just">
              <a:defRPr/>
            </a:pPr>
            <a:endParaRPr lang="es-ES" dirty="0" smtClean="0"/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125337" y="395784"/>
            <a:ext cx="6701050" cy="1173709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200" dirty="0" smtClean="0"/>
              <a:t>Desarrollo cognitivo- afectivo</a:t>
            </a:r>
            <a:endParaRPr lang="es-US" sz="32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6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125337" y="395784"/>
            <a:ext cx="6701050" cy="1173709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200" dirty="0" smtClean="0"/>
              <a:t>Desarrollo cognitivo- afectivo</a:t>
            </a:r>
            <a:endParaRPr lang="es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232012" y="1842448"/>
            <a:ext cx="11614245" cy="77251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s-ES" sz="3200" dirty="0" smtClean="0"/>
              <a:t>Sus reacciones emocionales son inestables, manifiestan rechazo o indiferencia hacia la actividad de estudio. </a:t>
            </a:r>
          </a:p>
          <a:p>
            <a:endParaRPr lang="es-ES" sz="3200" dirty="0" smtClean="0"/>
          </a:p>
          <a:p>
            <a:pPr algn="just"/>
            <a:r>
              <a:rPr lang="es-ES" sz="3200" dirty="0" smtClean="0"/>
              <a:t>En algunos escolares la actividad cognoscitiva se encuentra afectada, producto de la alteración que poseen en el área afectiva y motivacional de la personalidad, lo cual genera desmotivación, desinterés y desconcentración, que afectan la dinámica funcional de los procesos cognoscitivos y por lo tanto el desarrollo de diferentes habilidades intelectuales.</a:t>
            </a:r>
          </a:p>
          <a:p>
            <a:endParaRPr lang="es-ES" sz="3200" dirty="0" smtClean="0"/>
          </a:p>
          <a:p>
            <a:endParaRPr lang="es-ES" sz="3200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3125337" y="395784"/>
            <a:ext cx="6701050" cy="1173709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US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200" u="sng" dirty="0" smtClean="0"/>
              <a:t>Desarrollo social</a:t>
            </a:r>
            <a:endParaRPr lang="es-ES" sz="3200" dirty="0"/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354842" y="1825625"/>
            <a:ext cx="10998958" cy="435133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/>
              <a:t>Son dependientes, lo que se ve reflejado en el desconocimiento de cómo realizar el estudio independiente o un trabajo que lleve acciones complicadas, pero además no actúan por sí solos.</a:t>
            </a:r>
          </a:p>
          <a:p>
            <a:pPr algn="just">
              <a:lnSpc>
                <a:spcPct val="100000"/>
              </a:lnSpc>
            </a:pPr>
            <a:r>
              <a:rPr lang="es-ES" dirty="0" smtClean="0"/>
              <a:t> Tienden a fugarse con determinada frecuencia del hogar y a deambular por las calles. </a:t>
            </a:r>
          </a:p>
          <a:p>
            <a:pPr lvl="0" algn="just">
              <a:lnSpc>
                <a:spcPct val="100000"/>
              </a:lnSpc>
              <a:buNone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ES" dirty="0" smtClean="0"/>
              <a:t> </a:t>
            </a:r>
          </a:p>
          <a:p>
            <a:pPr algn="just">
              <a:lnSpc>
                <a:spcPct val="150000"/>
              </a:lnSpc>
              <a:buNone/>
            </a:pPr>
            <a:endParaRPr lang="es-US" sz="3800" dirty="0" smtClean="0">
              <a:cs typeface="Arial" pitchFamily="34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pic>
        <p:nvPicPr>
          <p:cNvPr id="7" name="6 Imagen" descr="C:\Documents and Settings\Administrador\Escritorio\imágenes conducta\Conducta-0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69649" y="3928850"/>
            <a:ext cx="2307291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C:\Documents and Settings\Administrador\Escritorio\imágenes conducta\conducta_film-daranas2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22083" y="3928848"/>
            <a:ext cx="297964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3125337" y="395784"/>
            <a:ext cx="6701050" cy="1173709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US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200" u="sng" dirty="0" smtClean="0"/>
              <a:t>Desarrollo social</a:t>
            </a:r>
            <a:endParaRPr lang="es-ES" sz="3200" dirty="0"/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354842" y="1825625"/>
            <a:ext cx="10998958" cy="4351338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lvl="0" algn="just">
              <a:lnSpc>
                <a:spcPct val="100000"/>
              </a:lnSpc>
            </a:pPr>
            <a:r>
              <a:rPr lang="es-ES" sz="12800" dirty="0" smtClean="0"/>
              <a:t>Las relaciones interpersonales de estos menores van desde una total indiferencia, pasado por un marcado rechazo hasta llegar a un patológico enfrentamiento y un abierto desacato a la autoridad del adulto. Son destructivos y malhumorados.</a:t>
            </a:r>
          </a:p>
          <a:p>
            <a:pPr lvl="0" algn="just">
              <a:lnSpc>
                <a:spcPct val="100000"/>
              </a:lnSpc>
            </a:pPr>
            <a:endParaRPr lang="es-ES" sz="12800" dirty="0" smtClean="0"/>
          </a:p>
          <a:p>
            <a:pPr lvl="0" algn="just">
              <a:lnSpc>
                <a:spcPct val="100000"/>
              </a:lnSpc>
              <a:buNone/>
            </a:pPr>
            <a:endParaRPr lang="es-ES" sz="12800" dirty="0" smtClean="0"/>
          </a:p>
          <a:p>
            <a:pPr algn="just">
              <a:lnSpc>
                <a:spcPct val="100000"/>
              </a:lnSpc>
            </a:pPr>
            <a:r>
              <a:rPr lang="es-ES" sz="12800" dirty="0" smtClean="0"/>
              <a:t>Son indecisos, y se caracterizan por presentar dudas y vacilaciones frecuentes, en sus actuaciones y reflexiones. Su actuación es insegura, desconfiando de los procedimientos que llevan a cabo para lograr objetivos propuestos en una tarea.</a:t>
            </a:r>
          </a:p>
          <a:p>
            <a:pPr lvl="0" algn="just">
              <a:lnSpc>
                <a:spcPct val="100000"/>
              </a:lnSpc>
            </a:pPr>
            <a:endParaRPr lang="es-ES" sz="12800" dirty="0" smtClean="0"/>
          </a:p>
          <a:p>
            <a:pPr lvl="0" algn="just">
              <a:lnSpc>
                <a:spcPct val="100000"/>
              </a:lnSpc>
              <a:buNone/>
            </a:pPr>
            <a:r>
              <a:rPr lang="es-ES" sz="12800" dirty="0" smtClean="0">
                <a:cs typeface="Arial" pitchFamily="34" charset="0"/>
              </a:rPr>
              <a:t>  </a:t>
            </a:r>
            <a:r>
              <a:rPr lang="es-ES" sz="12800" dirty="0" smtClean="0"/>
              <a:t> </a:t>
            </a:r>
          </a:p>
          <a:p>
            <a:pPr algn="just">
              <a:lnSpc>
                <a:spcPct val="150000"/>
              </a:lnSpc>
              <a:buNone/>
            </a:pPr>
            <a:endParaRPr lang="es-US" sz="3800" dirty="0" smtClean="0">
              <a:cs typeface="Arial" pitchFamily="34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pic>
        <p:nvPicPr>
          <p:cNvPr id="9" name="8 Imagen" descr="C:\Documents and Settings\Administrador\Escritorio\imágenes conducta\habanastation-latidosdecuba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0245" y="3452884"/>
            <a:ext cx="6305264" cy="1147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2756848" y="395784"/>
            <a:ext cx="7779224" cy="1173709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s-ES" sz="3200" dirty="0" smtClean="0"/>
              <a:t>Desarrollo del lenguaje y la comunicación</a:t>
            </a:r>
            <a:br>
              <a:rPr lang="es-ES" sz="3200" dirty="0" smtClean="0"/>
            </a:br>
            <a:r>
              <a:rPr lang="es-US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200" u="sng" dirty="0" smtClean="0"/>
              <a:t> </a:t>
            </a:r>
            <a:endParaRPr lang="es-ES" sz="3200" dirty="0"/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395784" y="1825624"/>
            <a:ext cx="11436825" cy="4779891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lvl="0" algn="just">
              <a:buNone/>
            </a:pPr>
            <a:endParaRPr lang="es-ES" sz="12800" dirty="0" smtClean="0"/>
          </a:p>
          <a:p>
            <a:pPr lvl="0" algn="just"/>
            <a:r>
              <a:rPr lang="es-ES" sz="12800" dirty="0" smtClean="0"/>
              <a:t>Presentan incorrectos patrones de comunicación oral, realizan imitaciones erróneas, desarrollo de estereotipos verbales inadecuados. así como trastornos de pronunciación y pobre desarrollo del vocabulario o realizan un empleo obsceno del lenguaje y muchas veces son poco expresivos de las emociones que sienten. </a:t>
            </a:r>
          </a:p>
          <a:p>
            <a:pPr lvl="0" algn="just">
              <a:buNone/>
            </a:pPr>
            <a:endParaRPr lang="es-ES" sz="12800" dirty="0" smtClean="0"/>
          </a:p>
          <a:p>
            <a:pPr algn="just">
              <a:lnSpc>
                <a:spcPct val="100000"/>
              </a:lnSpc>
            </a:pPr>
            <a:r>
              <a:rPr lang="es-ES" sz="12800" dirty="0" smtClean="0"/>
              <a:t>Insuficiencias en socialización, aprendizaje escolar y en el desarrollo del autocontrol.</a:t>
            </a:r>
          </a:p>
          <a:p>
            <a:pPr lvl="0" algn="just">
              <a:lnSpc>
                <a:spcPct val="100000"/>
              </a:lnSpc>
              <a:buNone/>
            </a:pPr>
            <a:endParaRPr lang="es-ES" sz="12800" dirty="0" smtClean="0"/>
          </a:p>
          <a:p>
            <a:pPr lvl="0" algn="just">
              <a:lnSpc>
                <a:spcPct val="100000"/>
              </a:lnSpc>
            </a:pPr>
            <a:endParaRPr lang="es-ES" sz="12800" dirty="0" smtClean="0"/>
          </a:p>
          <a:p>
            <a:pPr lvl="0" algn="just">
              <a:lnSpc>
                <a:spcPct val="100000"/>
              </a:lnSpc>
              <a:buNone/>
            </a:pPr>
            <a:r>
              <a:rPr lang="es-ES" sz="12800" dirty="0" smtClean="0">
                <a:cs typeface="Arial" pitchFamily="34" charset="0"/>
              </a:rPr>
              <a:t>  </a:t>
            </a:r>
            <a:r>
              <a:rPr lang="es-ES" sz="12800" dirty="0" smtClean="0"/>
              <a:t> </a:t>
            </a:r>
          </a:p>
          <a:p>
            <a:pPr algn="just">
              <a:lnSpc>
                <a:spcPct val="150000"/>
              </a:lnSpc>
              <a:buNone/>
            </a:pPr>
            <a:endParaRPr lang="es-US" sz="3800" dirty="0" smtClean="0">
              <a:cs typeface="Arial" pitchFamily="34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7296"/>
            <a:ext cx="2464610" cy="1643073"/>
          </a:xfrm>
          <a:prstGeom prst="rect">
            <a:avLst/>
          </a:prstGeom>
          <a:noFill/>
        </p:spPr>
      </p:pic>
      <p:pic>
        <p:nvPicPr>
          <p:cNvPr id="4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491318" y="1760562"/>
            <a:ext cx="11300347" cy="4012442"/>
          </a:xfrm>
          <a:prstGeom prst="rect">
            <a:avLst/>
          </a:prstGeom>
          <a:solidFill>
            <a:srgbClr val="FBFD9D"/>
          </a:solidFill>
          <a:ln w="2857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137160" tIns="91440" rIns="137160" bIns="91440" numCol="1" anchor="ctr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600"/>
              </a:spcAft>
            </a:pPr>
            <a:r>
              <a:rPr lang="es-ES" sz="4000" dirty="0" smtClean="0"/>
              <a:t> </a:t>
            </a:r>
            <a:r>
              <a:rPr lang="es-ES" sz="3200" dirty="0" smtClean="0"/>
              <a:t>Las manifestaciones descritas anteriormente pueden ocurrir en el curso normal del desarrollo de la personalidad, sin embargo al aparecer  determinantes como frecuencia, intensidad y relativa estabilidad en estas alteraciones estaríamos en presencia de un trastorno  de la conducta.  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kumimoji="0" lang="es-MX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3057096" y="365126"/>
            <a:ext cx="7274259" cy="120436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200" b="1" dirty="0" smtClean="0"/>
              <a:t>             Déficit de atención</a:t>
            </a:r>
            <a:endParaRPr lang="es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327546" y="1828799"/>
            <a:ext cx="11600597" cy="4749421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es-ES" sz="14400" dirty="0" smtClean="0"/>
              <a:t>.</a:t>
            </a:r>
            <a:r>
              <a:rPr lang="es-ES" sz="7200" dirty="0" smtClean="0"/>
              <a:t> </a:t>
            </a:r>
            <a:r>
              <a:rPr lang="es-ES" sz="16000" dirty="0" smtClean="0"/>
              <a:t>Dificultades para mantener la atención en tareas.</a:t>
            </a:r>
          </a:p>
          <a:p>
            <a:pPr lvl="0"/>
            <a:r>
              <a:rPr lang="es-ES" sz="16000" dirty="0" smtClean="0"/>
              <a:t>Dificultad para centrarse en una sola tarea de trabajo o estudio.</a:t>
            </a:r>
          </a:p>
          <a:p>
            <a:pPr lvl="0"/>
            <a:r>
              <a:rPr lang="es-ES" sz="16000" dirty="0" smtClean="0"/>
              <a:t>No prestan atención suficiente a los detalles, por lo que aparecen errores en las tareas o trabajo.</a:t>
            </a:r>
          </a:p>
          <a:p>
            <a:pPr lvl="0"/>
            <a:r>
              <a:rPr lang="es-ES" sz="16000" dirty="0" smtClean="0"/>
              <a:t>No siguen instrucciones y no finalizan las tareas o encargos.</a:t>
            </a:r>
          </a:p>
          <a:p>
            <a:pPr lvl="0"/>
            <a:r>
              <a:rPr lang="es-ES" sz="16000" dirty="0" smtClean="0"/>
              <a:t>Parecen no escuchar.</a:t>
            </a:r>
          </a:p>
          <a:p>
            <a:pPr algn="just">
              <a:lnSpc>
                <a:spcPct val="110000"/>
              </a:lnSpc>
              <a:buNone/>
            </a:pPr>
            <a:endParaRPr lang="es-ES" sz="14400" dirty="0" smtClean="0"/>
          </a:p>
          <a:p>
            <a:pPr algn="just">
              <a:lnSpc>
                <a:spcPct val="110000"/>
              </a:lnSpc>
              <a:buNone/>
            </a:pPr>
            <a:r>
              <a:rPr lang="es-ES" sz="14400" dirty="0" smtClean="0"/>
              <a:t>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9600" dirty="0" smtClean="0"/>
              <a:t>    </a:t>
            </a:r>
          </a:p>
          <a:p>
            <a:pPr lvl="0" algn="just">
              <a:lnSpc>
                <a:spcPct val="110000"/>
              </a:lnSpc>
              <a:buNone/>
            </a:pPr>
            <a:r>
              <a:rPr lang="es-US" sz="9000" dirty="0" smtClean="0">
                <a:cs typeface="Arial" pitchFamily="34" charset="0"/>
              </a:rPr>
              <a:t>                        </a:t>
            </a: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3057096" y="365126"/>
            <a:ext cx="7274259" cy="120436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3200" b="1" dirty="0" smtClean="0"/>
              <a:t>             Déficit de atención</a:t>
            </a:r>
            <a:endParaRPr lang="es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327546" y="1828799"/>
            <a:ext cx="11600597" cy="4749421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es-ES" sz="16000" dirty="0" smtClean="0"/>
              <a:t>. Dificultades para organizar, planificar, completar y/o ejecutar las tareas.</a:t>
            </a:r>
          </a:p>
          <a:p>
            <a:pPr lvl="0"/>
            <a:r>
              <a:rPr lang="es-ES" sz="16000" dirty="0" smtClean="0"/>
              <a:t>Suelen evitar las tareas que implican un esfuerzo mental sostenido.</a:t>
            </a:r>
          </a:p>
          <a:p>
            <a:pPr lvl="0"/>
            <a:r>
              <a:rPr lang="es-ES" sz="16000" dirty="0" smtClean="0"/>
              <a:t>Se distraen fácilmente por estímulos irrelevantes.</a:t>
            </a:r>
          </a:p>
          <a:p>
            <a:pPr lvl="0"/>
            <a:r>
              <a:rPr lang="es-ES" sz="16000" dirty="0" smtClean="0"/>
              <a:t>A menudo, pierden objetos necesarios para las tareas.</a:t>
            </a:r>
          </a:p>
          <a:p>
            <a:r>
              <a:rPr lang="es-ES" sz="16000" dirty="0" smtClean="0"/>
              <a:t>Sí pueden poseer atención automática en actividades de su interés.</a:t>
            </a:r>
          </a:p>
          <a:p>
            <a:pPr algn="just">
              <a:lnSpc>
                <a:spcPct val="110000"/>
              </a:lnSpc>
              <a:buNone/>
            </a:pPr>
            <a:endParaRPr lang="es-ES" sz="16000" dirty="0" smtClean="0"/>
          </a:p>
          <a:p>
            <a:pPr algn="just">
              <a:lnSpc>
                <a:spcPct val="110000"/>
              </a:lnSpc>
              <a:buNone/>
            </a:pPr>
            <a:r>
              <a:rPr lang="es-ES" sz="16000" dirty="0" smtClean="0"/>
              <a:t>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9600" dirty="0" smtClean="0"/>
              <a:t>    </a:t>
            </a:r>
          </a:p>
          <a:p>
            <a:pPr lvl="0" algn="just">
              <a:lnSpc>
                <a:spcPct val="110000"/>
              </a:lnSpc>
              <a:buNone/>
            </a:pPr>
            <a:r>
              <a:rPr lang="es-US" sz="9000" dirty="0" smtClean="0">
                <a:cs typeface="Arial" pitchFamily="34" charset="0"/>
              </a:rPr>
              <a:t>                        </a:t>
            </a: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3575711" y="351478"/>
            <a:ext cx="5336277" cy="120436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s-ES" sz="3200" b="1" dirty="0" smtClean="0"/>
              <a:t>Hiperactividad</a:t>
            </a:r>
            <a:endParaRPr lang="es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327546" y="1828799"/>
            <a:ext cx="11600597" cy="4749421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lvl="0"/>
            <a:r>
              <a:rPr lang="es-ES" sz="16000" dirty="0" smtClean="0"/>
              <a:t>A menudo, abandonan su asiento.</a:t>
            </a:r>
          </a:p>
          <a:p>
            <a:pPr lvl="0"/>
            <a:r>
              <a:rPr lang="es-ES" sz="16000" dirty="0" smtClean="0"/>
              <a:t>Mueven constantemente manos y pies.</a:t>
            </a:r>
          </a:p>
          <a:p>
            <a:pPr lvl="0"/>
            <a:r>
              <a:rPr lang="es-ES" sz="16000" dirty="0" smtClean="0"/>
              <a:t>Corren o saltan en situaciones inapropiadas.</a:t>
            </a:r>
          </a:p>
          <a:p>
            <a:pPr lvl="0"/>
            <a:r>
              <a:rPr lang="es-ES" sz="16000" dirty="0" smtClean="0"/>
              <a:t>Presentan dificultades para dedicarse tranquilamente a las diferentes actividades.</a:t>
            </a:r>
          </a:p>
          <a:p>
            <a:pPr lvl="0"/>
            <a:r>
              <a:rPr lang="es-ES" sz="16000" dirty="0" smtClean="0"/>
              <a:t>Hablan en exceso.</a:t>
            </a:r>
          </a:p>
          <a:p>
            <a:pPr lvl="0"/>
            <a:r>
              <a:rPr lang="es-ES" sz="16000" dirty="0" smtClean="0"/>
              <a:t>Siempre en movimiento, actúan “como impulsados por un motor”.</a:t>
            </a:r>
          </a:p>
          <a:p>
            <a:pPr lvl="0">
              <a:buNone/>
            </a:pPr>
            <a:endParaRPr lang="es-ES" sz="16000" dirty="0" smtClean="0"/>
          </a:p>
          <a:p>
            <a:pPr algn="just">
              <a:lnSpc>
                <a:spcPct val="110000"/>
              </a:lnSpc>
              <a:buNone/>
            </a:pPr>
            <a:endParaRPr lang="es-ES" sz="16000" dirty="0" smtClean="0"/>
          </a:p>
          <a:p>
            <a:pPr algn="just">
              <a:lnSpc>
                <a:spcPct val="110000"/>
              </a:lnSpc>
              <a:buNone/>
            </a:pPr>
            <a:r>
              <a:rPr lang="es-ES" sz="16000" dirty="0" smtClean="0"/>
              <a:t> 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9600" dirty="0" smtClean="0"/>
              <a:t>    </a:t>
            </a:r>
          </a:p>
          <a:p>
            <a:pPr lvl="0" algn="just">
              <a:lnSpc>
                <a:spcPct val="110000"/>
              </a:lnSpc>
              <a:buNone/>
            </a:pPr>
            <a:r>
              <a:rPr lang="es-US" sz="9000" dirty="0" smtClean="0">
                <a:cs typeface="Arial" pitchFamily="34" charset="0"/>
              </a:rPr>
              <a:t>                        </a:t>
            </a: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3057096" y="365126"/>
            <a:ext cx="7274259" cy="120436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T</a:t>
            </a:r>
            <a:r>
              <a:rPr lang="es-ES" sz="3200" dirty="0" smtClean="0"/>
              <a:t>rastorno </a:t>
            </a:r>
            <a:r>
              <a:rPr lang="es-ES" sz="3200" dirty="0" err="1" smtClean="0"/>
              <a:t>negativista</a:t>
            </a:r>
            <a:r>
              <a:rPr lang="es-ES" sz="3200" dirty="0" smtClean="0"/>
              <a:t> desafiante</a:t>
            </a:r>
            <a:endParaRPr lang="es-US" sz="32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00250" y="1801505"/>
            <a:ext cx="11723427" cy="501675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s-ES" sz="4000" dirty="0" smtClean="0"/>
              <a:t>Trastorno del comportamiento, normalmente diagnosticado en la niñez. </a:t>
            </a:r>
          </a:p>
          <a:p>
            <a:r>
              <a:rPr lang="es-ES" sz="4000" dirty="0" smtClean="0"/>
              <a:t>Se caracteriza por comportamientos no cooperativos, desafiantes, negativos, irritables y enojados hacia los adultos, y en general, a todas las personas que tengan un rasgo de autoridad sobre él, especialmente padres y madres, el profesorado y otras personas en posición de autoridad.</a:t>
            </a: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52926" y="274638"/>
            <a:ext cx="4286280" cy="11430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b="1" dirty="0" smtClean="0"/>
              <a:t>OBJETIVOS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6651" y="2169994"/>
            <a:ext cx="11809312" cy="4377387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s-ES" sz="3600" dirty="0" smtClean="0"/>
          </a:p>
          <a:p>
            <a:pPr algn="just"/>
            <a:r>
              <a:rPr lang="es-ES" sz="3600" dirty="0" smtClean="0"/>
              <a:t>Caracterizar a los educandos con  manifestaciones inadecuadas del comportamiento.</a:t>
            </a:r>
          </a:p>
          <a:p>
            <a:pPr>
              <a:buNone/>
            </a:pPr>
            <a:endParaRPr lang="es-ES" sz="3600" dirty="0" smtClean="0"/>
          </a:p>
          <a:p>
            <a:pPr algn="just"/>
            <a:r>
              <a:rPr lang="es-ES" sz="3600" dirty="0" smtClean="0"/>
              <a:t>Diseñar estrategias de atención educativas a educandos manifestaciones inadecuadas del comportamiento. </a:t>
            </a:r>
          </a:p>
          <a:p>
            <a:endParaRPr lang="es-ES" sz="3600" dirty="0" smtClean="0"/>
          </a:p>
          <a:p>
            <a:pPr>
              <a:buNone/>
            </a:pPr>
            <a:endParaRPr lang="es-ES" sz="3600" dirty="0" smtClean="0"/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8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22149" y="29614"/>
            <a:ext cx="828355" cy="894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9953406" y="983673"/>
            <a:ext cx="2687768" cy="1043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  <p:extLst>
      <p:ext uri="{BB962C8B-B14F-4D97-AF65-F5344CB8AC3E}">
        <p14:creationId xmlns="" xmlns:p14="http://schemas.microsoft.com/office/powerpoint/2010/main" val="12345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/>
          </p:nvPr>
        </p:nvSpPr>
        <p:spPr>
          <a:xfrm>
            <a:off x="2743200" y="351478"/>
            <a:ext cx="7915702" cy="120436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 T</a:t>
            </a:r>
            <a:r>
              <a:rPr lang="es-ES" sz="3200" dirty="0" smtClean="0"/>
              <a:t>rastorno </a:t>
            </a:r>
            <a:r>
              <a:rPr lang="es-ES" sz="3200" dirty="0" err="1" smtClean="0"/>
              <a:t>negativista</a:t>
            </a:r>
            <a:r>
              <a:rPr lang="es-ES" sz="3200" dirty="0" smtClean="0"/>
              <a:t> desafiante. Síntoma</a:t>
            </a:r>
            <a:endParaRPr lang="es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504967" y="1828799"/>
            <a:ext cx="11491496" cy="4749421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lvl="0"/>
            <a:r>
              <a:rPr lang="es-US" sz="9000" dirty="0" smtClean="0">
                <a:cs typeface="Arial" pitchFamily="34" charset="0"/>
              </a:rPr>
              <a:t>  </a:t>
            </a:r>
            <a:r>
              <a:rPr lang="es-ES" sz="16000" dirty="0" smtClean="0">
                <a:cs typeface="Arial" pitchFamily="34" charset="0"/>
              </a:rPr>
              <a:t>S</a:t>
            </a:r>
            <a:r>
              <a:rPr lang="es-ES" sz="16000" dirty="0" smtClean="0"/>
              <a:t>e encoleriza e incurre en rabietas o pataletas.</a:t>
            </a:r>
          </a:p>
          <a:p>
            <a:pPr lvl="0"/>
            <a:r>
              <a:rPr lang="es-ES" sz="16000" dirty="0" smtClean="0"/>
              <a:t>Discute con adultos.</a:t>
            </a:r>
          </a:p>
          <a:p>
            <a:pPr lvl="0"/>
            <a:r>
              <a:rPr lang="es-ES" sz="16000" dirty="0" smtClean="0"/>
              <a:t>Desafía activamente a los adultos o rehúsa. abiertamente cumplir sus obligaciones “se niega.”</a:t>
            </a:r>
          </a:p>
          <a:p>
            <a:pPr lvl="0"/>
            <a:r>
              <a:rPr lang="es-ES" sz="16000" dirty="0" smtClean="0"/>
              <a:t>Molesta intencionadamente a otras personas.</a:t>
            </a:r>
          </a:p>
          <a:p>
            <a:pPr lvl="0"/>
            <a:r>
              <a:rPr lang="es-ES" sz="16000" dirty="0" smtClean="0"/>
              <a:t>Acusa a otros de sus errores o mal comportamiento.</a:t>
            </a:r>
          </a:p>
          <a:p>
            <a:pPr lvl="0"/>
            <a:r>
              <a:rPr lang="es-ES" sz="16000" dirty="0" smtClean="0"/>
              <a:t>Es susceptible o fácilmente molestado por otros. </a:t>
            </a:r>
          </a:p>
          <a:p>
            <a:pPr lvl="0"/>
            <a:r>
              <a:rPr lang="es-ES" sz="16000" dirty="0" smtClean="0"/>
              <a:t>Es colérico y resentido. </a:t>
            </a:r>
          </a:p>
          <a:p>
            <a:pPr lvl="0"/>
            <a:r>
              <a:rPr lang="es-ES" sz="16000" dirty="0" smtClean="0"/>
              <a:t>Es rencoroso o vengativo.</a:t>
            </a:r>
          </a:p>
          <a:p>
            <a:pPr algn="just">
              <a:lnSpc>
                <a:spcPct val="110000"/>
              </a:lnSpc>
              <a:buNone/>
            </a:pPr>
            <a:r>
              <a:rPr lang="es-ES" sz="16000" dirty="0" smtClean="0">
                <a:cs typeface="Arial" pitchFamily="34" charset="0"/>
              </a:rPr>
              <a:t> </a:t>
            </a:r>
            <a:r>
              <a:rPr lang="es-ES" sz="16000" dirty="0" smtClean="0"/>
              <a:t>.</a:t>
            </a:r>
          </a:p>
          <a:p>
            <a:pPr algn="just">
              <a:lnSpc>
                <a:spcPct val="110000"/>
              </a:lnSpc>
              <a:buNone/>
            </a:pPr>
            <a:endParaRPr lang="es-ES" sz="14400" dirty="0" smtClean="0"/>
          </a:p>
          <a:p>
            <a:pPr algn="just">
              <a:lnSpc>
                <a:spcPct val="110000"/>
              </a:lnSpc>
              <a:buNone/>
            </a:pPr>
            <a:r>
              <a:rPr lang="es-ES" sz="14400" dirty="0" smtClean="0"/>
              <a:t>    </a:t>
            </a:r>
          </a:p>
          <a:p>
            <a:pPr lvl="0" algn="just">
              <a:lnSpc>
                <a:spcPct val="110000"/>
              </a:lnSpc>
              <a:buNone/>
            </a:pPr>
            <a:r>
              <a:rPr lang="es-US" sz="11200" dirty="0" smtClean="0">
                <a:cs typeface="Arial" pitchFamily="34" charset="0"/>
              </a:rPr>
              <a:t>                        </a:t>
            </a: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7296"/>
            <a:ext cx="2464610" cy="1643073"/>
          </a:xfrm>
          <a:prstGeom prst="rect">
            <a:avLst/>
          </a:prstGeom>
          <a:noFill/>
        </p:spPr>
      </p:pic>
      <p:pic>
        <p:nvPicPr>
          <p:cNvPr id="4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368490" y="1760562"/>
            <a:ext cx="11423175" cy="4749420"/>
          </a:xfrm>
          <a:prstGeom prst="rect">
            <a:avLst/>
          </a:prstGeom>
          <a:solidFill>
            <a:srgbClr val="FBFD9D"/>
          </a:solidFill>
          <a:ln w="28575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137160" tIns="91440" rIns="137160" bIns="91440" numCol="1" anchor="ctr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ts val="600"/>
              </a:spcAft>
            </a:pPr>
            <a:endParaRPr lang="es-ES" sz="4000" dirty="0" smtClean="0"/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endParaRPr lang="es-ES" sz="4000" dirty="0" smtClean="0"/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lang="es-ES" sz="4000" dirty="0" smtClean="0"/>
              <a:t> </a:t>
            </a:r>
            <a:r>
              <a:rPr lang="es-ES" sz="3200" dirty="0" smtClean="0"/>
              <a:t>En ocasiones, los niños pueden presentar unos síntomas parecidos a los que caracterizan este trastorno, pero que son pasajeros y propios de la edad. La familia y el profesorado tendrán que estar atentos a estas diferencias ya que como hemos señalado anteriormente, para que se pueda hablar de “</a:t>
            </a:r>
            <a:r>
              <a:rPr lang="es-ES" sz="3200" i="1" dirty="0" smtClean="0"/>
              <a:t>trastorno</a:t>
            </a:r>
            <a:r>
              <a:rPr lang="es-ES" sz="3200" dirty="0" smtClean="0"/>
              <a:t>”, estos síntomas se deben presentar con una gran frecuencia, además de interferir en el aprendizaje, la adaptación en la escuela y, algunas veces, con las relaciones personales del niño o adolescente.</a:t>
            </a:r>
          </a:p>
          <a:p>
            <a:pPr lvl="0" algn="just" fontAlgn="base">
              <a:spcBef>
                <a:spcPct val="0"/>
              </a:spcBef>
              <a:spcAft>
                <a:spcPts val="600"/>
              </a:spcAft>
            </a:pPr>
            <a:r>
              <a:rPr lang="es-ES" sz="3200" dirty="0" smtClean="0"/>
              <a:t> .  </a:t>
            </a:r>
          </a:p>
          <a:p>
            <a:pPr algn="just" fontAlgn="base">
              <a:spcBef>
                <a:spcPct val="0"/>
              </a:spcBef>
              <a:spcAft>
                <a:spcPts val="600"/>
              </a:spcAft>
            </a:pPr>
            <a:r>
              <a:rPr kumimoji="0" lang="es-MX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75963" y="1937982"/>
            <a:ext cx="6769291" cy="391690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es-US" sz="60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/>
            </a:r>
            <a:br>
              <a:rPr lang="es-US" sz="60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</a:br>
            <a:r>
              <a:rPr lang="es-US" sz="3200" dirty="0" smtClean="0">
                <a:cs typeface="Arial" charset="0"/>
              </a:rPr>
              <a:t>¿</a:t>
            </a:r>
            <a:r>
              <a:rPr lang="es-ES" sz="3200" b="1" dirty="0" smtClean="0"/>
              <a:t>Cuáles son las  consideraciones a tener en cuenta en el proceso  docente educativo con educandos con alteraciones del </a:t>
            </a:r>
            <a:r>
              <a:rPr lang="es-ES" sz="3200" b="1" dirty="0" smtClean="0"/>
              <a:t>comportamiento</a:t>
            </a:r>
            <a:r>
              <a:rPr lang="es-US" sz="3200" dirty="0" smtClean="0">
                <a:cs typeface="Arial" charset="0"/>
              </a:rPr>
              <a:t>?</a:t>
            </a:r>
            <a:r>
              <a:rPr lang="es-US" sz="3200" dirty="0" smtClean="0">
                <a:solidFill>
                  <a:srgbClr val="C00000"/>
                </a:solidFill>
                <a:cs typeface="Arial" charset="0"/>
              </a:rPr>
              <a:t/>
            </a:r>
            <a:br>
              <a:rPr lang="es-US" sz="3200" dirty="0" smtClean="0">
                <a:solidFill>
                  <a:srgbClr val="C00000"/>
                </a:solidFill>
                <a:cs typeface="Arial" charset="0"/>
              </a:rPr>
            </a:br>
            <a:endParaRPr lang="es-ES" sz="3200" dirty="0"/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8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4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797257" y="2118815"/>
          <a:ext cx="2314433" cy="4200098"/>
        </p:xfrm>
        <a:graphic>
          <a:graphicData uri="http://schemas.openxmlformats.org/presentationml/2006/ole">
            <p:oleObj spid="_x0000_s51202" name="Imagen" r:id="rId5" imgW="3848100" imgH="5478463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09752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368490" y="1828800"/>
            <a:ext cx="11573301" cy="3971500"/>
          </a:xfrm>
          <a:ln>
            <a:solidFill>
              <a:schemeClr val="accent1"/>
            </a:solidFill>
          </a:ln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10000"/>
              </a:lnSpc>
              <a:buNone/>
            </a:pPr>
            <a:endParaRPr lang="es-ES" sz="9000" dirty="0" smtClean="0">
              <a:cs typeface="Arial" pitchFamily="34" charset="0"/>
            </a:endParaRPr>
          </a:p>
          <a:p>
            <a:pPr algn="just">
              <a:lnSpc>
                <a:spcPct val="110000"/>
              </a:lnSpc>
              <a:buNone/>
            </a:pPr>
            <a:r>
              <a:rPr lang="es-ES" sz="8800" dirty="0" smtClean="0"/>
              <a:t>   Lo primero a considerar es la importancia que adquiere la organización escolar,  al  posibilitar que se cumplan los principios de la educación en cuanto a la convivencia colectiva mediante la participación de los educandos en todas las actividades comprendidas en el proyecto educativo del grupo y de la institución.  La organización escolar</a:t>
            </a:r>
            <a:r>
              <a:rPr lang="es-ES" sz="12800" dirty="0" smtClean="0"/>
              <a:t>. </a:t>
            </a:r>
            <a:endParaRPr lang="es-ES" sz="11200" dirty="0" smtClean="0"/>
          </a:p>
          <a:p>
            <a:pPr lvl="0" algn="just">
              <a:lnSpc>
                <a:spcPct val="110000"/>
              </a:lnSpc>
              <a:buNone/>
            </a:pPr>
            <a:r>
              <a:rPr lang="es-US" sz="11200" dirty="0" smtClean="0">
                <a:cs typeface="Arial" pitchFamily="34" charset="0"/>
              </a:rPr>
              <a:t>                    </a:t>
            </a: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2 Marcador de contenido"/>
          <p:cNvSpPr>
            <a:spLocks noGrp="1"/>
          </p:cNvSpPr>
          <p:nvPr>
            <p:ph idx="1"/>
          </p:nvPr>
        </p:nvSpPr>
        <p:spPr>
          <a:xfrm>
            <a:off x="368490" y="1828800"/>
            <a:ext cx="11573301" cy="3971500"/>
          </a:xfrm>
          <a:ln>
            <a:solidFill>
              <a:schemeClr val="accent1"/>
            </a:solidFill>
          </a:ln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s-ES" sz="9600" dirty="0" smtClean="0"/>
              <a:t> </a:t>
            </a:r>
          </a:p>
          <a:p>
            <a:pPr algn="just">
              <a:buNone/>
            </a:pPr>
            <a:r>
              <a:rPr lang="es-ES" sz="9600" dirty="0" smtClean="0"/>
              <a:t>  Establecer relaciones afectivas positivas con los educandos que presentan manifestaciones inadecuadas del comportamiento, con un trato sincero y afectuoso independientemente  del estado de ánimo que exterioricen logrando su activa incorporación a las actividades en  los diferentes entornos) </a:t>
            </a:r>
            <a:endParaRPr lang="es-US" sz="11200" dirty="0" smtClean="0">
              <a:cs typeface="Arial" pitchFamily="34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245660"/>
            <a:ext cx="2401731" cy="139741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pic>
        <p:nvPicPr>
          <p:cNvPr id="12" name="11 Imagen" descr="C:\Documents and Settings\Administrador\Configuración local\Archivos temporales de Internet\Content.Word\0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576" y="2129051"/>
            <a:ext cx="2419350" cy="3507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3575713" y="1842426"/>
            <a:ext cx="751991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zh-CN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Las tareas colectivas, por otra parte,  son </a:t>
            </a:r>
            <a:r>
              <a:rPr kumimoji="0" lang="es-ES" altLang="zh-CN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potenciadoras</a:t>
            </a:r>
            <a:r>
              <a:rPr kumimoji="0" lang="es-ES" altLang="zh-CN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 en el desarrollo de relaciones de camaradería y ayuda mutua, entre otras cualidades positivas de la personalidad.</a:t>
            </a:r>
            <a:endParaRPr kumimoji="0" lang="es-ES" altLang="zh-CN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2833" y="1814765"/>
            <a:ext cx="11618383" cy="4722515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es-ES" dirty="0" smtClean="0"/>
              <a:t> </a:t>
            </a:r>
          </a:p>
          <a:p>
            <a:pPr>
              <a:defRPr/>
            </a:pPr>
            <a:r>
              <a:rPr lang="es-ES" sz="3200" dirty="0" smtClean="0"/>
              <a:t>Persuasión.</a:t>
            </a:r>
          </a:p>
          <a:p>
            <a:pPr>
              <a:defRPr/>
            </a:pPr>
            <a:r>
              <a:rPr lang="es-ES" sz="3200" dirty="0" smtClean="0"/>
              <a:t> Ejemplo personal.</a:t>
            </a:r>
          </a:p>
          <a:p>
            <a:pPr>
              <a:defRPr/>
            </a:pPr>
            <a:r>
              <a:rPr lang="es-ES" sz="3200" dirty="0" smtClean="0"/>
              <a:t> Análisis y debate de obras literarias, películas.</a:t>
            </a:r>
          </a:p>
          <a:p>
            <a:pPr>
              <a:defRPr/>
            </a:pPr>
            <a:r>
              <a:rPr lang="es-ES" sz="3200" dirty="0" smtClean="0"/>
              <a:t> Utilización eficaz de actividades prácticas y socialmente útiles    (proyectos socio productivos en el  huerto y jardines).</a:t>
            </a:r>
          </a:p>
          <a:p>
            <a:pPr>
              <a:defRPr/>
            </a:pPr>
            <a:r>
              <a:rPr lang="es-ES" sz="3200" dirty="0" smtClean="0"/>
              <a:t> El estímulo (la aprobación, el elogio, el agradecimiento) </a:t>
            </a:r>
          </a:p>
          <a:p>
            <a:pPr>
              <a:defRPr/>
            </a:pPr>
            <a:r>
              <a:rPr lang="es-ES" sz="3200" dirty="0" smtClean="0"/>
              <a:t> La sanción, individual y colectiva (la advertencia, la amonestación privada y el análisis de las consecuencias de los errores), valorando  las conductas manifiestas  y no al educando.</a:t>
            </a:r>
          </a:p>
          <a:p>
            <a:pPr>
              <a:buNone/>
              <a:defRPr/>
            </a:pPr>
            <a:endParaRPr lang="es-ES_tradnl" sz="2800" b="1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3316406" y="365125"/>
            <a:ext cx="5609230" cy="1325563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/>
              <a:t>La utilización de  métodos y procedimientos para el trabajo educativo</a:t>
            </a:r>
            <a:endParaRPr lang="es-E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2833" y="1814765"/>
            <a:ext cx="11618383" cy="472251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s-ES" dirty="0" smtClean="0"/>
              <a:t> </a:t>
            </a:r>
          </a:p>
          <a:p>
            <a:pPr algn="just">
              <a:defRPr/>
            </a:pPr>
            <a:r>
              <a:rPr lang="es-ES" dirty="0" smtClean="0"/>
              <a:t> </a:t>
            </a:r>
            <a:r>
              <a:rPr lang="es-ES" sz="3600" dirty="0" smtClean="0"/>
              <a:t>La participación de los educandos en las actividades artísticas y físico – deportivas inciden decisivamente en sus sentimientos, actitudes y valores, mediante el reconocimiento de reglas necesarias y establecimiento de relaciones humanas adecuadas, elevando su socialización, estas actividades elevan la persistencia, la tenacidad y el esfuerzo por obtener metas superiores</a:t>
            </a:r>
            <a:r>
              <a:rPr lang="es-ES_tradnl" sz="3600" dirty="0" smtClean="0"/>
              <a:t> .</a:t>
            </a:r>
          </a:p>
          <a:p>
            <a:pPr algn="just">
              <a:defRPr/>
            </a:pPr>
            <a:endParaRPr lang="es-ES_tradnl" sz="2800" b="1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2833" y="1814765"/>
            <a:ext cx="11618383" cy="472251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s-ES" dirty="0" smtClean="0"/>
              <a:t> </a:t>
            </a:r>
          </a:p>
          <a:p>
            <a:pPr lvl="0" algn="just">
              <a:defRPr/>
            </a:pPr>
            <a:r>
              <a:rPr lang="es-ES" dirty="0" smtClean="0"/>
              <a:t> </a:t>
            </a:r>
            <a:r>
              <a:rPr lang="es-ES" sz="3600" dirty="0" smtClean="0"/>
              <a:t>Emplea la orientación como recurso pedagógico, esta garantiza la comprensión del educando sobre lo que va hacer antes de iniciar la ejecución,  debe hacerse con énfasis en el comportamiento, a través  de la enseñanza  de límites, reglas, valores y sentimientos. Es un proceso motivacional, cognoscitivo y regulador que influye decisivamente en la calidad del aprendizaje.</a:t>
            </a:r>
          </a:p>
          <a:p>
            <a:pPr algn="just">
              <a:buNone/>
              <a:defRPr/>
            </a:pPr>
            <a:endParaRPr lang="es-ES_tradnl" sz="3600" dirty="0" smtClean="0"/>
          </a:p>
          <a:p>
            <a:pPr algn="just">
              <a:defRPr/>
            </a:pPr>
            <a:endParaRPr lang="es-ES_tradnl" sz="2800" b="1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2833" y="1814765"/>
            <a:ext cx="11618383" cy="472251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s-ES" dirty="0" smtClean="0"/>
              <a:t> </a:t>
            </a:r>
          </a:p>
          <a:p>
            <a:pPr lvl="0" algn="just">
              <a:defRPr/>
            </a:pPr>
            <a:r>
              <a:rPr lang="es-ES" dirty="0" smtClean="0"/>
              <a:t> </a:t>
            </a:r>
            <a:r>
              <a:rPr lang="es-ES" sz="3600" dirty="0" smtClean="0"/>
              <a:t>Las actividades debes hacerlas de manera detallada, por pasos en los que les expliques y demuestres </a:t>
            </a:r>
            <a:r>
              <a:rPr lang="es-ES" sz="3600" i="1" dirty="0" smtClean="0"/>
              <a:t>qué, cómo, por qué y para qué</a:t>
            </a:r>
            <a:r>
              <a:rPr lang="es-ES" sz="3600" dirty="0" smtClean="0"/>
              <a:t> se realiza la actividad</a:t>
            </a:r>
            <a:r>
              <a:rPr lang="es-ES" sz="3600" i="1" dirty="0" smtClean="0"/>
              <a:t> .</a:t>
            </a:r>
          </a:p>
          <a:p>
            <a:pPr algn="just">
              <a:buNone/>
              <a:defRPr/>
            </a:pPr>
            <a:endParaRPr lang="es-ES_tradnl" sz="3600" dirty="0" smtClean="0"/>
          </a:p>
          <a:p>
            <a:pPr lvl="0" algn="just">
              <a:defRPr/>
            </a:pPr>
            <a:r>
              <a:rPr lang="es-ES_tradnl" sz="3600" b="1" dirty="0" smtClean="0">
                <a:solidFill>
                  <a:schemeClr val="tx1"/>
                </a:solidFill>
                <a:cs typeface="Arial" charset="0"/>
              </a:rPr>
              <a:t> </a:t>
            </a:r>
            <a:r>
              <a:rPr lang="es-ES" sz="3600" dirty="0" smtClean="0"/>
              <a:t>Utiliza variados medios de enseñanza, con las exigencias de la tarea y los pasos de la actividad, como modelo que permita el autocontrol por parte del educando.</a:t>
            </a:r>
          </a:p>
          <a:p>
            <a:pPr algn="just">
              <a:defRPr/>
            </a:pPr>
            <a:endParaRPr lang="es-ES_tradnl" sz="2800" b="1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66275" y="365125"/>
            <a:ext cx="5773010" cy="1325563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es-ES_tradnl" b="1" dirty="0" smtClean="0"/>
              <a:t>Sumario</a:t>
            </a:r>
            <a:endParaRPr lang="es-ES_tradn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s-ES" dirty="0" smtClean="0"/>
              <a:t> Definición  de educandos con manifestaciones inadecuadas del comportamiento .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Características que presentan los educandos con manifestaciones inadecuadas del comportamiento.</a:t>
            </a:r>
          </a:p>
          <a:p>
            <a:endParaRPr lang="es-ES" dirty="0" smtClean="0"/>
          </a:p>
          <a:p>
            <a:r>
              <a:rPr lang="es-ES" dirty="0" smtClean="0"/>
              <a:t> Consideraciones a tener en cuenta en el proceso  docente educativo con educandos con alteraciones del comportamiento o  trastornos de la conducta</a:t>
            </a:r>
          </a:p>
          <a:p>
            <a:pPr>
              <a:buNone/>
            </a:pPr>
            <a:endParaRPr lang="es-ES_tradnl" sz="3600" dirty="0"/>
          </a:p>
        </p:txBody>
      </p:sp>
      <p:pic>
        <p:nvPicPr>
          <p:cNvPr id="5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455" y="14625"/>
            <a:ext cx="2483618" cy="1655745"/>
          </a:xfrm>
          <a:prstGeom prst="rect">
            <a:avLst/>
          </a:prstGeom>
          <a:noFill/>
        </p:spPr>
      </p:pic>
      <p:pic>
        <p:nvPicPr>
          <p:cNvPr id="6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  <p:extLst>
      <p:ext uri="{BB962C8B-B14F-4D97-AF65-F5344CB8AC3E}">
        <p14:creationId xmlns="" xmlns:p14="http://schemas.microsoft.com/office/powerpoint/2010/main" val="197710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2833" y="1814765"/>
            <a:ext cx="11618383" cy="472251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s-ES" dirty="0" smtClean="0"/>
              <a:t> </a:t>
            </a:r>
          </a:p>
          <a:p>
            <a:pPr lvl="0" algn="just">
              <a:defRPr/>
            </a:pPr>
            <a:r>
              <a:rPr lang="es-ES" dirty="0" smtClean="0"/>
              <a:t> De forma intencionada trata de conseguir que la comunicación maestro – educando sea interactiva, flexible, afectiva, desarrolladora, respetuosa pero con autoridad; para ello ten en cuenta opinión de los educandos y demuéstrales que sus consideraciones y deseos son importantes.</a:t>
            </a:r>
          </a:p>
          <a:p>
            <a:pPr lvl="0" algn="just">
              <a:buNone/>
              <a:defRPr/>
            </a:pPr>
            <a:endParaRPr lang="es-ES" dirty="0" smtClean="0"/>
          </a:p>
          <a:p>
            <a:pPr algn="just">
              <a:defRPr/>
            </a:pPr>
            <a:r>
              <a:rPr lang="es-ES" dirty="0" smtClean="0"/>
              <a:t>Realiza ejercicios de relajación durante los cambios de actividad, para reducir el nivel de tensión y ansiedad, así como ejercicios para la activación y estimulación de la atención, memoria y pensamiento en cada actividad.</a:t>
            </a:r>
          </a:p>
          <a:p>
            <a:pPr lvl="0" algn="just">
              <a:defRPr/>
            </a:pPr>
            <a:endParaRPr lang="es-ES_tradnl" sz="2800" b="1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2833" y="1814765"/>
            <a:ext cx="11618383" cy="4722515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es-ES" dirty="0" smtClean="0"/>
              <a:t> </a:t>
            </a:r>
          </a:p>
          <a:p>
            <a:pPr algn="just">
              <a:defRPr/>
            </a:pPr>
            <a:r>
              <a:rPr lang="es-ES" dirty="0" smtClean="0"/>
              <a:t> Fomenta el desarrollo de las potencialidades que presente el educando en diferentes aspectos de la vida cotidiana y de su actitud ante los variados procesos que se desarrollan en el centro.</a:t>
            </a:r>
          </a:p>
          <a:p>
            <a:pPr lvl="0" algn="just">
              <a:buNone/>
              <a:defRPr/>
            </a:pPr>
            <a:endParaRPr lang="es-ES_tradnl" sz="2800" b="1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382137" y="436714"/>
            <a:ext cx="11395881" cy="5991382"/>
          </a:xfrm>
          <a:prstGeom prst="rect">
            <a:avLst/>
          </a:prstGeom>
          <a:solidFill>
            <a:srgbClr val="E0FFD5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_tradnl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lang="es-ES" sz="4800" dirty="0" smtClean="0"/>
              <a:t>Cuando no resulten  efectivas las acciones diseñadas en la estrategia educativa de un escolar con alteraciones del comportamiento debe informar a los órganos técnicos de su escuela para que pueda realizarse un estudio de caso en el grupo de trabajo preventivo institucional y tomar las decisiones oportunas.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.</a:t>
            </a:r>
            <a:endParaRPr kumimoji="0" lang="es-E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52926" y="274638"/>
            <a:ext cx="4286280" cy="11430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 smtClean="0"/>
              <a:t>Tarea evaluativa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9307" y="2536173"/>
            <a:ext cx="11259403" cy="35916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just"/>
            <a:r>
              <a:rPr lang="es-ES" sz="9600" dirty="0" smtClean="0"/>
              <a:t>De las manifestaciones inadecuadas en el comportamiento, seleccione una y enumere acciones para la atención educativa de este educando, la familia y la comunidad.</a:t>
            </a:r>
            <a:endParaRPr lang="es-ES" sz="7700" dirty="0" smtClean="0"/>
          </a:p>
          <a:p>
            <a:pPr algn="just"/>
            <a:endParaRPr lang="es-ES" sz="7700" dirty="0" smtClean="0"/>
          </a:p>
          <a:p>
            <a:pPr algn="just"/>
            <a:endParaRPr lang="es-ES" sz="3600" dirty="0"/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8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  <p:extLst>
      <p:ext uri="{BB962C8B-B14F-4D97-AF65-F5344CB8AC3E}">
        <p14:creationId xmlns="" xmlns:p14="http://schemas.microsoft.com/office/powerpoint/2010/main" val="264387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753139" y="409434"/>
            <a:ext cx="6769289" cy="622337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s-US" sz="60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/>
            </a:r>
            <a:br>
              <a:rPr lang="es-US" sz="60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</a:br>
            <a:r>
              <a:rPr lang="es-US" sz="5400" b="1" i="1" dirty="0" smtClean="0">
                <a:latin typeface="Arial" charset="0"/>
                <a:cs typeface="Arial" charset="0"/>
              </a:rPr>
              <a:t>¿</a:t>
            </a:r>
            <a:r>
              <a:rPr lang="es-ES" sz="5400" b="1" dirty="0" smtClean="0"/>
              <a:t>Quiénes son los educandos con manifestaciones inadecuadas del comportamiento o trastorno de conducta</a:t>
            </a:r>
            <a:r>
              <a:rPr lang="es-ES" sz="5400" dirty="0" smtClean="0"/>
              <a:t>  </a:t>
            </a:r>
            <a:r>
              <a:rPr lang="es-US" sz="5400" b="1" i="1" dirty="0" smtClean="0">
                <a:latin typeface="Arial" charset="0"/>
                <a:cs typeface="Arial" charset="0"/>
              </a:rPr>
              <a:t>?</a:t>
            </a:r>
            <a:r>
              <a:rPr lang="es-US" sz="60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/>
            </a:r>
            <a:br>
              <a:rPr lang="es-US" sz="60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</a:br>
            <a:endParaRPr lang="es-ES" sz="6000" b="1" dirty="0"/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8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4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9975274" y="997528"/>
            <a:ext cx="2665900" cy="1030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388084" y="1828792"/>
          <a:ext cx="3228582" cy="4592472"/>
        </p:xfrm>
        <a:graphic>
          <a:graphicData uri="http://schemas.openxmlformats.org/presentationml/2006/ole">
            <p:oleObj spid="_x0000_s10241" name="Imagen" r:id="rId5" imgW="3848100" imgH="5478463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09752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03564" y="1828816"/>
            <a:ext cx="10550236" cy="4558129"/>
          </a:xfrm>
          <a:ln w="38100">
            <a:solidFill>
              <a:schemeClr val="accent1"/>
            </a:solidFill>
          </a:ln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es-ES" dirty="0" smtClean="0"/>
              <a:t>  </a:t>
            </a:r>
            <a:r>
              <a:rPr lang="es-ES" sz="3600" dirty="0" smtClean="0"/>
              <a:t>Todos </a:t>
            </a:r>
            <a:r>
              <a:rPr lang="es-ES" sz="3600" dirty="0" smtClean="0"/>
              <a:t>los educandos están expuestos a pasar por periodos en su vida durante los cuales el control de las emociones puede verse perturbado por condiciones diversas. Sufrir una pérdida o una crisis familiar, cambiar de escuela, tener dificultades para avanzar en el aprendizaje, ser objeto de burla por parte de un </a:t>
            </a:r>
            <a:r>
              <a:rPr lang="es-ES" sz="3600" dirty="0" smtClean="0"/>
              <a:t>compañero, son </a:t>
            </a:r>
            <a:r>
              <a:rPr lang="es-ES" sz="3600" dirty="0" smtClean="0"/>
              <a:t>algunos ejemplos de realidades cotidianas que, de forma transitoria, pueden provocar desequilibrios </a:t>
            </a:r>
            <a:r>
              <a:rPr lang="es-ES" sz="3200" dirty="0" smtClean="0"/>
              <a:t>emocionales</a:t>
            </a:r>
            <a:r>
              <a:rPr lang="es-ES" dirty="0" smtClean="0"/>
              <a:t>. </a:t>
            </a:r>
            <a:endParaRPr lang="es-ES" dirty="0"/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455" y="14625"/>
            <a:ext cx="2483618" cy="1655745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22149" y="29614"/>
            <a:ext cx="828355" cy="894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8659091" y="997528"/>
            <a:ext cx="3982083" cy="1030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34291" y="1828816"/>
            <a:ext cx="10619509" cy="4833072"/>
          </a:xfrm>
          <a:ln w="381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  <a:buNone/>
            </a:pPr>
            <a:r>
              <a:rPr lang="es-ES" dirty="0" smtClean="0"/>
              <a:t>  </a:t>
            </a:r>
            <a:r>
              <a:rPr lang="es-ES" sz="3600" dirty="0" smtClean="0"/>
              <a:t>Ante situaciones como las descritas, pueden aparecer en algunos educandos manifestaciones inadecuadas de comportamiento que requieran de su atención con especial </a:t>
            </a:r>
            <a:r>
              <a:rPr lang="es-ES" sz="3600" dirty="0" smtClean="0"/>
              <a:t>dedicación</a:t>
            </a:r>
            <a:r>
              <a:rPr lang="es-ES" dirty="0" smtClean="0"/>
              <a:t>. </a:t>
            </a:r>
            <a:endParaRPr lang="es-ES" dirty="0"/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455" y="14625"/>
            <a:ext cx="2483618" cy="1655745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22149" y="29614"/>
            <a:ext cx="828355" cy="894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8659091" y="997528"/>
            <a:ext cx="3982083" cy="1030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434" y="1850651"/>
            <a:ext cx="11396133" cy="4168016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b="1" dirty="0" smtClean="0"/>
              <a:t> </a:t>
            </a:r>
          </a:p>
          <a:p>
            <a:pPr algn="just">
              <a:lnSpc>
                <a:spcPct val="150000"/>
              </a:lnSpc>
              <a:defRPr/>
            </a:pPr>
            <a:r>
              <a:rPr lang="es-ES" sz="4600" dirty="0" smtClean="0"/>
              <a:t> </a:t>
            </a:r>
            <a:r>
              <a:rPr lang="es-ES" sz="4800" dirty="0" smtClean="0">
                <a:ea typeface="DejaVu Sans" charset="0"/>
                <a:cs typeface="DejaVu Sans" charset="0"/>
              </a:rPr>
              <a:t>“Son aquel grupo de educandos con manifestaciones en el comportamiento que </a:t>
            </a:r>
            <a:r>
              <a:rPr lang="es-ES" sz="4800" b="1" dirty="0" smtClean="0">
                <a:ea typeface="DejaVu Sans" charset="0"/>
                <a:cs typeface="DejaVu Sans" charset="0"/>
              </a:rPr>
              <a:t>no han constituido un trastorno </a:t>
            </a:r>
            <a:r>
              <a:rPr lang="es-ES" sz="4800" dirty="0" smtClean="0">
                <a:ea typeface="DejaVu Sans" charset="0"/>
                <a:cs typeface="DejaVu Sans" charset="0"/>
              </a:rPr>
              <a:t>pues </a:t>
            </a:r>
            <a:r>
              <a:rPr lang="es-ES" sz="4800" b="1" dirty="0" smtClean="0">
                <a:ea typeface="DejaVu Sans" charset="0"/>
                <a:cs typeface="DejaVu Sans" charset="0"/>
              </a:rPr>
              <a:t>no son estables </a:t>
            </a:r>
            <a:r>
              <a:rPr lang="es-ES" sz="4800" dirty="0" smtClean="0">
                <a:ea typeface="DejaVu Sans" charset="0"/>
                <a:cs typeface="DejaVu Sans" charset="0"/>
              </a:rPr>
              <a:t>pues presentan </a:t>
            </a:r>
            <a:r>
              <a:rPr lang="es-ES" sz="4800" b="1" dirty="0" smtClean="0">
                <a:ea typeface="DejaVu Sans" charset="0"/>
                <a:cs typeface="DejaVu Sans" charset="0"/>
              </a:rPr>
              <a:t>impulsividad, hiperactividad y déficit atencional </a:t>
            </a:r>
            <a:r>
              <a:rPr lang="es-ES" sz="4800" dirty="0" smtClean="0">
                <a:ea typeface="DejaVu Sans" charset="0"/>
                <a:cs typeface="DejaVu Sans" charset="0"/>
              </a:rPr>
              <a:t>caracterizando su actuación, haciéndola a la vez que se </a:t>
            </a:r>
            <a:r>
              <a:rPr lang="es-ES" sz="4800" b="1" dirty="0" smtClean="0">
                <a:ea typeface="DejaVu Sans" charset="0"/>
                <a:cs typeface="DejaVu Sans" charset="0"/>
              </a:rPr>
              <a:t>convierta en un obstáculo para su aprendizaje y desarrollo  ” </a:t>
            </a:r>
            <a:r>
              <a:rPr lang="es-ES" sz="4800" b="1" dirty="0" smtClean="0">
                <a:ea typeface="DejaVu Sans" charset="0"/>
                <a:cs typeface="DejaVu Sans" charset="0"/>
              </a:rPr>
              <a:t>.</a:t>
            </a:r>
            <a:endParaRPr lang="es-ES" sz="4800" b="1" dirty="0" smtClean="0">
              <a:ea typeface="DejaVu Sans" charset="0"/>
              <a:cs typeface="DejaVu Sans" charset="0"/>
            </a:endParaRPr>
          </a:p>
          <a:p>
            <a:pPr algn="r">
              <a:lnSpc>
                <a:spcPct val="150000"/>
              </a:lnSpc>
              <a:buNone/>
              <a:defRPr/>
            </a:pPr>
            <a:r>
              <a:rPr lang="es-ES" sz="6000" dirty="0" smtClean="0">
                <a:ea typeface="DejaVu Sans" charset="0"/>
                <a:cs typeface="DejaVu Sans" charset="0"/>
              </a:rPr>
              <a:t>Colectivo </a:t>
            </a:r>
            <a:r>
              <a:rPr lang="es-ES" sz="6000" dirty="0" smtClean="0">
                <a:ea typeface="DejaVu Sans" charset="0"/>
                <a:cs typeface="DejaVu Sans" charset="0"/>
              </a:rPr>
              <a:t>de Autores </a:t>
            </a:r>
            <a:r>
              <a:rPr lang="es-ES" sz="6000" dirty="0" smtClean="0">
                <a:ea typeface="DejaVu Sans" charset="0"/>
                <a:cs typeface="DejaVu Sans" charset="0"/>
              </a:rPr>
              <a:t>2018  </a:t>
            </a:r>
            <a:endParaRPr lang="es-ES" sz="6000" dirty="0" smtClean="0">
              <a:ea typeface="DejaVu Sans" charset="0"/>
              <a:cs typeface="DejaVu Sans" charset="0"/>
            </a:endParaRPr>
          </a:p>
          <a:p>
            <a:pPr algn="just">
              <a:buNone/>
            </a:pPr>
            <a:endParaRPr lang="es-ES" sz="13500" dirty="0" smtClean="0">
              <a:cs typeface="Calibri" pitchFamily="34" charset="0"/>
            </a:endParaRP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483618" cy="1655745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4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867891" y="253718"/>
            <a:ext cx="7426036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  </a:t>
            </a:r>
            <a:r>
              <a:rPr lang="es-ES" sz="3600" b="1" dirty="0" smtClean="0"/>
              <a:t>Manifestaciones inadecuadas del comportamiento </a:t>
            </a:r>
            <a:endParaRPr lang="es-ES" sz="36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3521121" y="723331"/>
            <a:ext cx="4694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          </a:t>
            </a:r>
            <a:r>
              <a:rPr lang="es-ES" sz="3600" dirty="0" smtClean="0"/>
              <a:t> </a:t>
            </a:r>
            <a:endParaRPr lang="es-E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75963" y="1937982"/>
            <a:ext cx="6305267" cy="3916908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es-US" sz="60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/>
            </a:r>
            <a:br>
              <a:rPr lang="es-US" sz="6000" b="1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</a:br>
            <a:r>
              <a:rPr lang="es-US" dirty="0" smtClean="0">
                <a:cs typeface="Arial" charset="0"/>
              </a:rPr>
              <a:t>¿Qué</a:t>
            </a:r>
            <a:r>
              <a:rPr lang="es-ES" dirty="0" smtClean="0"/>
              <a:t> características que presentan los educandos con manifestaciones inadecuadas del comportamiento</a:t>
            </a:r>
            <a:r>
              <a:rPr lang="es-US" dirty="0" smtClean="0">
                <a:cs typeface="Arial" charset="0"/>
              </a:rPr>
              <a:t>?</a:t>
            </a:r>
            <a:r>
              <a:rPr lang="es-US" dirty="0" smtClean="0">
                <a:solidFill>
                  <a:srgbClr val="C00000"/>
                </a:solidFill>
                <a:cs typeface="Arial" charset="0"/>
              </a:rPr>
              <a:t/>
            </a:r>
            <a:br>
              <a:rPr lang="es-US" dirty="0" smtClean="0">
                <a:solidFill>
                  <a:srgbClr val="C00000"/>
                </a:solidFill>
                <a:cs typeface="Arial" charset="0"/>
              </a:rPr>
            </a:br>
            <a:endParaRPr lang="es-ES" dirty="0"/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8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4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797257" y="2118815"/>
          <a:ext cx="2314433" cy="4200098"/>
        </p:xfrm>
        <a:graphic>
          <a:graphicData uri="http://schemas.openxmlformats.org/presentationml/2006/ole">
            <p:oleObj spid="_x0000_s46082" name="Imagen" r:id="rId5" imgW="3848100" imgH="5478463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409752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344" y="0"/>
            <a:ext cx="2464610" cy="1643073"/>
          </a:xfrm>
          <a:prstGeom prst="rect">
            <a:avLst/>
          </a:prstGeom>
          <a:noFill/>
        </p:spPr>
      </p:pic>
      <p:pic>
        <p:nvPicPr>
          <p:cNvPr id="6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3"/>
          <a:srcRect l="4140" t="3519" r="63310" b="31303"/>
          <a:stretch>
            <a:fillRect/>
          </a:stretch>
        </p:blipFill>
        <p:spPr bwMode="auto">
          <a:xfrm>
            <a:off x="10956930" y="67185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10066260" y="1027506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59307" y="1910687"/>
            <a:ext cx="11313994" cy="48013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/>
              <a:t>  </a:t>
            </a:r>
            <a:r>
              <a:rPr lang="es-ES" sz="3200" u="sng" dirty="0" smtClean="0"/>
              <a:t> </a:t>
            </a:r>
            <a:endParaRPr lang="es-ES" sz="3200" dirty="0" smtClean="0"/>
          </a:p>
          <a:p>
            <a:pPr lvl="0" fontAlgn="base">
              <a:buFont typeface="Arial" pitchFamily="34" charset="0"/>
              <a:buChar char="•"/>
            </a:pPr>
            <a:r>
              <a:rPr lang="es-ES" sz="3200" dirty="0" smtClean="0"/>
              <a:t>El desarrollo motor no presenta características relevantes.</a:t>
            </a:r>
          </a:p>
          <a:p>
            <a:pPr lvl="0" fontAlgn="base"/>
            <a:endParaRPr lang="es-ES" sz="3200" dirty="0" smtClean="0"/>
          </a:p>
          <a:p>
            <a:pPr lvl="0" algn="just" fontAlgn="base">
              <a:buFont typeface="Arial" pitchFamily="34" charset="0"/>
              <a:buChar char="•"/>
            </a:pPr>
            <a:r>
              <a:rPr lang="es-ES" sz="3200" dirty="0" smtClean="0"/>
              <a:t>Pueden presentar alteraciones en los aspectos físicos y </a:t>
            </a:r>
            <a:r>
              <a:rPr lang="es-ES" sz="3200" dirty="0" err="1" smtClean="0"/>
              <a:t>fisiométricos</a:t>
            </a:r>
            <a:r>
              <a:rPr lang="es-ES" sz="3200" dirty="0" smtClean="0"/>
              <a:t>, debido a un estado inducido de desnutrición u obesidad, ante abandono o mala provisión de los alimentos en su hogar.</a:t>
            </a:r>
          </a:p>
          <a:p>
            <a:pPr algn="just">
              <a:defRPr/>
            </a:pPr>
            <a:endParaRPr lang="es-ES" sz="3200" dirty="0" smtClean="0"/>
          </a:p>
          <a:p>
            <a:pPr algn="just">
              <a:defRPr/>
            </a:pPr>
            <a:endParaRPr lang="es-ES" sz="3200" dirty="0" smtClean="0"/>
          </a:p>
          <a:p>
            <a:pPr algn="just">
              <a:defRPr/>
            </a:pPr>
            <a:endParaRPr lang="es-ES" dirty="0" smtClean="0"/>
          </a:p>
        </p:txBody>
      </p:sp>
      <p:sp>
        <p:nvSpPr>
          <p:cNvPr id="11" name="1 Título"/>
          <p:cNvSpPr>
            <a:spLocks noGrp="1"/>
          </p:cNvSpPr>
          <p:nvPr>
            <p:ph type="title"/>
          </p:nvPr>
        </p:nvSpPr>
        <p:spPr>
          <a:xfrm>
            <a:off x="3125337" y="395784"/>
            <a:ext cx="6701050" cy="1173709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s-US" sz="3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es-ES" sz="3200" dirty="0" smtClean="0"/>
              <a:t>Desarrollo motor</a:t>
            </a:r>
            <a:endParaRPr lang="es-US" sz="32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1757</Words>
  <Application>Microsoft Office PowerPoint</Application>
  <PresentationFormat>Personalizado</PresentationFormat>
  <Paragraphs>194</Paragraphs>
  <Slides>33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5" baseType="lpstr">
      <vt:lpstr>Tema de Office</vt:lpstr>
      <vt:lpstr>Imagen</vt:lpstr>
      <vt:lpstr>Diapositiva 1</vt:lpstr>
      <vt:lpstr>OBJETIVOS</vt:lpstr>
      <vt:lpstr>Sumario</vt:lpstr>
      <vt:lpstr> ¿Quiénes son los educandos con manifestaciones inadecuadas del comportamiento o trastorno de conducta  ? </vt:lpstr>
      <vt:lpstr>Diapositiva 5</vt:lpstr>
      <vt:lpstr>Diapositiva 6</vt:lpstr>
      <vt:lpstr>Diapositiva 7</vt:lpstr>
      <vt:lpstr> ¿Qué características que presentan los educandos con manifestaciones inadecuadas del comportamiento? </vt:lpstr>
      <vt:lpstr>                 Desarrollo motor</vt:lpstr>
      <vt:lpstr> Desarrollo cognitivo- afectivo</vt:lpstr>
      <vt:lpstr> Desarrollo cognitivo- afectivo</vt:lpstr>
      <vt:lpstr>                 Desarrollo social</vt:lpstr>
      <vt:lpstr>                 Desarrollo social</vt:lpstr>
      <vt:lpstr>Desarrollo del lenguaje y la comunicación            </vt:lpstr>
      <vt:lpstr>Diapositiva 15</vt:lpstr>
      <vt:lpstr>              Déficit de atención</vt:lpstr>
      <vt:lpstr>              Déficit de atención</vt:lpstr>
      <vt:lpstr>      Hiperactividad</vt:lpstr>
      <vt:lpstr> Trastorno negativista desafiante</vt:lpstr>
      <vt:lpstr> Trastorno negativista desafiante. Síntoma</vt:lpstr>
      <vt:lpstr>Diapositiva 21</vt:lpstr>
      <vt:lpstr> ¿Cuáles son las  consideraciones a tener en cuenta en el proceso  docente educativo con educandos con alteraciones del comportamiento? </vt:lpstr>
      <vt:lpstr>Diapositiva 23</vt:lpstr>
      <vt:lpstr>Diapositiva 24</vt:lpstr>
      <vt:lpstr>Diapositiva 25</vt:lpstr>
      <vt:lpstr>La utilización de  métodos y procedimientos para el trabajo educativo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Tarea evaluativa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Alberto</dc:creator>
  <cp:lastModifiedBy>Nico</cp:lastModifiedBy>
  <cp:revision>263</cp:revision>
  <dcterms:created xsi:type="dcterms:W3CDTF">2018-02-07T11:10:13Z</dcterms:created>
  <dcterms:modified xsi:type="dcterms:W3CDTF">2019-05-20T02:54:24Z</dcterms:modified>
</cp:coreProperties>
</file>