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69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3B1B1-080D-4E5D-B9BD-60938F5C4727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A4F5B-2963-4EA6-831F-B215029655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17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D79418-37EB-4378-AD22-89DBB000B0DA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125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AA173D3-8B7E-4F91-B862-AC30CB0D2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399" y="5277862"/>
            <a:ext cx="11379201" cy="1117687"/>
          </a:xfrm>
        </p:spPr>
        <p:txBody>
          <a:bodyPr rtlCol="0">
            <a:normAutofit fontScale="92500" lnSpcReduction="20000"/>
          </a:bodyPr>
          <a:lstStyle/>
          <a:p>
            <a:pPr algn="just" rtl="0"/>
            <a:r>
              <a:rPr lang="es-ES" sz="3600" dirty="0">
                <a:solidFill>
                  <a:srgbClr val="FFFFFF"/>
                </a:solidFill>
              </a:rPr>
              <a:t>Asignatura: Aplicaciones Digitales Educativa I </a:t>
            </a:r>
          </a:p>
          <a:p>
            <a:pPr algn="just" rtl="0"/>
            <a:r>
              <a:rPr lang="es-ES" sz="3600" dirty="0">
                <a:solidFill>
                  <a:srgbClr val="FFFFFF"/>
                </a:solidFill>
              </a:rPr>
              <a:t>Profesor: M.Sc. Carlos García Pérez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1EE74BA-0D96-4963-ACFA-E53A59EFAD4D}"/>
              </a:ext>
            </a:extLst>
          </p:cNvPr>
          <p:cNvSpPr/>
          <p:nvPr/>
        </p:nvSpPr>
        <p:spPr>
          <a:xfrm>
            <a:off x="1464816" y="1920928"/>
            <a:ext cx="8851035" cy="1862048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1500" dirty="0">
                <a:ln w="6600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Clase # 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CC5182-5B55-462B-A23E-3C795E77BCFF}"/>
              </a:ext>
            </a:extLst>
          </p:cNvPr>
          <p:cNvSpPr txBox="1"/>
          <p:nvPr/>
        </p:nvSpPr>
        <p:spPr>
          <a:xfrm>
            <a:off x="621437" y="619487"/>
            <a:ext cx="111641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s-ES" sz="3600" dirty="0">
                <a:solidFill>
                  <a:schemeClr val="bg1"/>
                </a:solidFill>
              </a:rPr>
              <a:t>Universidad de Artemisa</a:t>
            </a:r>
          </a:p>
        </p:txBody>
      </p:sp>
    </p:spTree>
    <p:extLst>
      <p:ext uri="{BB962C8B-B14F-4D97-AF65-F5344CB8AC3E}">
        <p14:creationId xmlns:p14="http://schemas.microsoft.com/office/powerpoint/2010/main" val="1906530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53941-765F-4064-A712-52E523CFC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📏 Principales medidas del sonido digital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2BABBD5-FF57-477B-A22B-F7A49132CB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03360"/>
              </p:ext>
            </p:extLst>
          </p:nvPr>
        </p:nvGraphicFramePr>
        <p:xfrm>
          <a:off x="538578" y="2261406"/>
          <a:ext cx="11114841" cy="4110765"/>
        </p:xfrm>
        <a:graphic>
          <a:graphicData uri="http://schemas.openxmlformats.org/drawingml/2006/table">
            <a:tbl>
              <a:tblPr/>
              <a:tblGrid>
                <a:gridCol w="3704947">
                  <a:extLst>
                    <a:ext uri="{9D8B030D-6E8A-4147-A177-3AD203B41FA5}">
                      <a16:colId xmlns:a16="http://schemas.microsoft.com/office/drawing/2014/main" val="2177580728"/>
                    </a:ext>
                  </a:extLst>
                </a:gridCol>
                <a:gridCol w="3704947">
                  <a:extLst>
                    <a:ext uri="{9D8B030D-6E8A-4147-A177-3AD203B41FA5}">
                      <a16:colId xmlns:a16="http://schemas.microsoft.com/office/drawing/2014/main" val="2469603892"/>
                    </a:ext>
                  </a:extLst>
                </a:gridCol>
                <a:gridCol w="3704947">
                  <a:extLst>
                    <a:ext uri="{9D8B030D-6E8A-4147-A177-3AD203B41FA5}">
                      <a16:colId xmlns:a16="http://schemas.microsoft.com/office/drawing/2014/main" val="1241441290"/>
                    </a:ext>
                  </a:extLst>
                </a:gridCol>
              </a:tblGrid>
              <a:tr h="2685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Medida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Descripción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Ejemplo típico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944934"/>
                  </a:ext>
                </a:extLst>
              </a:tr>
              <a:tr h="8637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b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Frecuencia de muestreo</a:t>
                      </a:r>
                      <a:endParaRPr lang="es-ES" sz="200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muestras por segundo que se toman de la señal analógica. Se mide en Hz.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44.100 Hz (CD de audio)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23561"/>
                  </a:ext>
                </a:extLst>
              </a:tr>
              <a:tr h="8637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b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Profundidad de bits</a:t>
                      </a:r>
                      <a:endParaRPr lang="es-ES" sz="200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bits usados para representar cada muestra. A mayor profundidad, mayor rango dinámico.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bits (CD), 24 bits (audio profesional)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89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523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53941-765F-4064-A712-52E523CFC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📏 Principales medidas del sonido digital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2BABBD5-FF57-477B-A22B-F7A49132CB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844719"/>
              </p:ext>
            </p:extLst>
          </p:nvPr>
        </p:nvGraphicFramePr>
        <p:xfrm>
          <a:off x="550416" y="2199263"/>
          <a:ext cx="11114841" cy="4168502"/>
        </p:xfrm>
        <a:graphic>
          <a:graphicData uri="http://schemas.openxmlformats.org/drawingml/2006/table">
            <a:tbl>
              <a:tblPr/>
              <a:tblGrid>
                <a:gridCol w="3704947">
                  <a:extLst>
                    <a:ext uri="{9D8B030D-6E8A-4147-A177-3AD203B41FA5}">
                      <a16:colId xmlns:a16="http://schemas.microsoft.com/office/drawing/2014/main" val="2177580728"/>
                    </a:ext>
                  </a:extLst>
                </a:gridCol>
                <a:gridCol w="3704947">
                  <a:extLst>
                    <a:ext uri="{9D8B030D-6E8A-4147-A177-3AD203B41FA5}">
                      <a16:colId xmlns:a16="http://schemas.microsoft.com/office/drawing/2014/main" val="2469603892"/>
                    </a:ext>
                  </a:extLst>
                </a:gridCol>
                <a:gridCol w="3704947">
                  <a:extLst>
                    <a:ext uri="{9D8B030D-6E8A-4147-A177-3AD203B41FA5}">
                      <a16:colId xmlns:a16="http://schemas.microsoft.com/office/drawing/2014/main" val="1241441290"/>
                    </a:ext>
                  </a:extLst>
                </a:gridCol>
              </a:tblGrid>
              <a:tr h="2685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Medida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Descripción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Ejemplo típico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944934"/>
                  </a:ext>
                </a:extLst>
              </a:tr>
              <a:tr h="8637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Tasa de bits (</a:t>
                      </a:r>
                      <a:r>
                        <a:rPr lang="es-ES" sz="1800" b="1" dirty="0" err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bitrate</a:t>
                      </a: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s-ES" sz="18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Cantidad de datos procesados por segundo. Se mide en kbps o Mbps. Afecta la calidad y tamaño del archivo.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 kbps (MP3 estándar), 320 kbps (alta calidad)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23561"/>
                  </a:ext>
                </a:extLst>
              </a:tr>
              <a:tr h="8637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Canales</a:t>
                      </a:r>
                      <a:endParaRPr lang="es-ES" sz="18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pistas de audio simultáneas (mono, estéreo, </a:t>
                      </a:r>
                      <a:r>
                        <a:rPr lang="es-ES" sz="1800" dirty="0" err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surround</a:t>
                      </a: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Estéreo (2 canales), 5.1 (6 canales)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929602"/>
                  </a:ext>
                </a:extLst>
              </a:tr>
              <a:tr h="8637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Formato de archivo</a:t>
                      </a:r>
                      <a:endParaRPr lang="es-ES" sz="180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codificación y compresión del sonido digital.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WAV (sin compresión), MP3 (comprimido), FLAC (sin pérdida)</a:t>
                      </a:r>
                    </a:p>
                  </a:txBody>
                  <a:tcPr marL="55105" marR="55105" marT="27553" marB="275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89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448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FD613-9A62-4E79-96C9-FBBCE4D0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/>
              <a:t>🎼 ¿Por qué son importantes?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ABDCEEE-8DA1-4327-94CD-A78E62AEB4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5647" y="2237671"/>
            <a:ext cx="11210531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3200" b="0" i="1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Frecuencia de muestreo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determina qué tan bien se capturan los sonidos agudos.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3200" b="0" i="1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Profundidad de bits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influye en la precisión del volumen y la claridad.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3200" b="0" i="1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Tasa de bits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afecta la calidad percibida y el tamaño del archivo.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3200" b="0" i="1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Formato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define compatibilidad y eficiencia de almacenamiento.</a:t>
            </a:r>
          </a:p>
        </p:txBody>
      </p:sp>
    </p:spTree>
    <p:extLst>
      <p:ext uri="{BB962C8B-B14F-4D97-AF65-F5344CB8AC3E}">
        <p14:creationId xmlns:p14="http://schemas.microsoft.com/office/powerpoint/2010/main" val="1098043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F2821-A025-470D-AB82-DF0F5AD17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598108"/>
            <a:ext cx="10571998" cy="970450"/>
          </a:xfrm>
        </p:spPr>
        <p:txBody>
          <a:bodyPr/>
          <a:lstStyle/>
          <a:p>
            <a:pPr algn="just"/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sonido digital se obtiene mediante dos procesos fundamentales: el muestreo y la cuantificación de una señal analógica.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64069B-C0D4-4A63-A8CD-952B39AE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2222287"/>
            <a:ext cx="10997467" cy="36365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🎧 Proceso de obtención del sonido digital:</a:t>
            </a:r>
          </a:p>
          <a:p>
            <a:pPr marL="0" indent="0" algn="just">
              <a:buNone/>
            </a:pPr>
            <a:r>
              <a:rPr lang="es-ES" sz="2800" b="1" dirty="0">
                <a:solidFill>
                  <a:srgbClr val="FFFFFF"/>
                </a:solidFill>
              </a:rPr>
              <a:t>1-Captación del sonido analógico</a:t>
            </a:r>
            <a:endParaRPr lang="es-ES" sz="2800" dirty="0">
              <a:solidFill>
                <a:srgbClr val="FFFFFF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El sonido en el mundo real es una onda continua (analógica).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Se capta mediante un micrófono, que convierte las ondas sonoras en señales eléctricas.</a:t>
            </a:r>
          </a:p>
          <a:p>
            <a:pPr marL="0" indent="0" algn="just">
              <a:buNone/>
            </a:pPr>
            <a:endParaRPr lang="es-E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424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F2821-A025-470D-AB82-DF0F5AD17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598108"/>
            <a:ext cx="10571998" cy="970450"/>
          </a:xfrm>
        </p:spPr>
        <p:txBody>
          <a:bodyPr/>
          <a:lstStyle/>
          <a:p>
            <a:pPr algn="just"/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sonido digital se obtiene mediante dos procesos fundamentales: el muestreo y la cuantificación de una señal analógica.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64069B-C0D4-4A63-A8CD-952B39AE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84430"/>
            <a:ext cx="10997467" cy="4338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🎧 Proceso de obtención del sonido digital:</a:t>
            </a:r>
          </a:p>
          <a:p>
            <a:pPr marL="0" indent="0">
              <a:buNone/>
            </a:pPr>
            <a:r>
              <a:rPr lang="es-ES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Muestreo</a:t>
            </a: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 en tomar muestras de la amplitud de la señal eléctrica a intervalos regulares de tiempo.</a:t>
            </a: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frecuencia de muestreo determina cuántas veces por segundo se toma una muestra. Por ejemplo: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de audio: 44.100 muestras por segundo (44,1 kHz)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 permite cubrir el espectro audible humano (20 Hz a 20.000 Hz), según el Teorema de Nyquist.</a:t>
            </a:r>
          </a:p>
          <a:p>
            <a:pPr marL="0" indent="0" algn="just">
              <a:buNone/>
            </a:pP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707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F2821-A025-470D-AB82-DF0F5AD17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598108"/>
            <a:ext cx="10571998" cy="970450"/>
          </a:xfrm>
        </p:spPr>
        <p:txBody>
          <a:bodyPr/>
          <a:lstStyle/>
          <a:p>
            <a:pPr algn="just"/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sonido digital se obtiene mediante dos procesos fundamentales: el muestreo y la cuantificación de una señal analógica.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64069B-C0D4-4A63-A8CD-952B39AE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84430"/>
            <a:ext cx="10997467" cy="4338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🎧 Proceso de obtención del sonido digital:</a:t>
            </a:r>
          </a:p>
          <a:p>
            <a:pPr marL="0" indent="0" algn="just">
              <a:buNone/>
            </a:pPr>
            <a:r>
              <a:rPr lang="es-ES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Cuantificación</a:t>
            </a: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2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muestra se convierte en un valor numérico discreto.</a:t>
            </a: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asigna un número binario que representa la amplitud de la señal en ese instante.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precisión depende de la profundidad de bits: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bits (CD): permite 65.536 niveles posibles de amplitud.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bits (audio profesional): ofrece mayor fidelidad.</a:t>
            </a:r>
          </a:p>
          <a:p>
            <a:pPr marL="0" indent="0" algn="just">
              <a:buNone/>
            </a:pP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44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F2821-A025-470D-AB82-DF0F5AD17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598108"/>
            <a:ext cx="10571998" cy="970450"/>
          </a:xfrm>
        </p:spPr>
        <p:txBody>
          <a:bodyPr/>
          <a:lstStyle/>
          <a:p>
            <a:pPr algn="just"/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sonido digital se obtiene mediante dos procesos fundamentales: el muestreo y la cuantificación de una señal analógica.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64069B-C0D4-4A63-A8CD-952B39AE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84430"/>
            <a:ext cx="10997467" cy="4338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🎧 Proceso de obtención del sonido digital:</a:t>
            </a:r>
          </a:p>
          <a:p>
            <a:pPr marL="0" indent="0">
              <a:buNone/>
            </a:pPr>
            <a:r>
              <a:rPr lang="es-ES" sz="2400" b="1" dirty="0">
                <a:solidFill>
                  <a:srgbClr val="FFFFFF"/>
                </a:solidFill>
              </a:rPr>
              <a:t>4- Codificación digital</a:t>
            </a:r>
            <a:endParaRPr lang="es-ES" sz="24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</a:rPr>
              <a:t>Los valores cuantificados se almacenan como una secuencia de bits (ceros y unos).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FFFF"/>
                </a:solidFill>
              </a:rPr>
              <a:t>Este conjunto de datos puede ser procesado, transmitido o almacenado en formatos como WAV, MP3, FLAC, etc.</a:t>
            </a:r>
          </a:p>
          <a:p>
            <a:pPr marL="0" indent="0" algn="just">
              <a:buNone/>
            </a:pPr>
            <a:endParaRPr lang="es-E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09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BA2A7-695A-4E4C-8FCA-A0C117960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📦 Ventajas del sonido digital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296451-F03D-40A3-9E1C-A7FF179640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7452" y="2281730"/>
            <a:ext cx="11390051" cy="3890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Alta fidelidad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Menor pérdida de calidad con respecto al sonido original.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Facilidad de edición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Se puede manipular fácilmente con software.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Almacenamiento eficiente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Compresión sin pérdida o con pérdida según el formato.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28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Transmisión rápida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Ideal para </a:t>
            </a:r>
            <a:r>
              <a:rPr kumimoji="0" lang="es-ES" altLang="es-ES" sz="28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streaming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y distribución en línea.</a:t>
            </a:r>
          </a:p>
        </p:txBody>
      </p:sp>
    </p:spTree>
    <p:extLst>
      <p:ext uri="{BB962C8B-B14F-4D97-AF65-F5344CB8AC3E}">
        <p14:creationId xmlns:p14="http://schemas.microsoft.com/office/powerpoint/2010/main" val="3759325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B7127-ACB3-45B7-B828-01CA56C9D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significa "códec"?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B2BFB7-31C7-4D0E-89C9-1135F4F6E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07" y="2222287"/>
            <a:ext cx="11594237" cy="36365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2800" dirty="0">
                <a:solidFill>
                  <a:srgbClr val="FFFFFF"/>
                </a:solidFill>
              </a:rPr>
              <a:t>La palabra </a:t>
            </a:r>
            <a:r>
              <a:rPr lang="es-ES" sz="2800" i="1" dirty="0">
                <a:solidFill>
                  <a:srgbClr val="FFFFFF"/>
                </a:solidFill>
              </a:rPr>
              <a:t>códec</a:t>
            </a:r>
            <a:r>
              <a:rPr lang="es-ES" sz="2800" dirty="0">
                <a:solidFill>
                  <a:srgbClr val="FFFFFF"/>
                </a:solidFill>
              </a:rPr>
              <a:t> proviene de </a:t>
            </a:r>
            <a:r>
              <a:rPr lang="es-ES" sz="2800" b="1" dirty="0">
                <a:solidFill>
                  <a:srgbClr val="FFFFFF"/>
                </a:solidFill>
              </a:rPr>
              <a:t>"codificador-decodificador"</a:t>
            </a:r>
            <a:r>
              <a:rPr lang="es-ES" sz="2800" dirty="0">
                <a:solidFill>
                  <a:srgbClr val="FFFFFF"/>
                </a:solidFill>
              </a:rPr>
              <a:t>. En el contexto del sonido, se refiere a un sistema que transforma audio analógico o digital en un formato comprimido y luego lo reconstruye para su reproducción.</a:t>
            </a:r>
          </a:p>
        </p:txBody>
      </p:sp>
    </p:spTree>
    <p:extLst>
      <p:ext uri="{BB962C8B-B14F-4D97-AF65-F5344CB8AC3E}">
        <p14:creationId xmlns:p14="http://schemas.microsoft.com/office/powerpoint/2010/main" val="3421266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2D455-B526-4140-8396-090163896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Códec de sonido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B13543-0355-4D10-A06B-86592905A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39" y="2222287"/>
            <a:ext cx="11523215" cy="36365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3200" b="1" dirty="0">
                <a:solidFill>
                  <a:srgbClr val="FFFFFF"/>
                </a:solidFill>
              </a:rPr>
              <a:t>Conjunto de algoritmos que permite </a:t>
            </a:r>
            <a:r>
              <a:rPr lang="es-ES" sz="3200" b="1" i="1" dirty="0">
                <a:solidFill>
                  <a:srgbClr val="FFFFFF"/>
                </a:solidFill>
              </a:rPr>
              <a:t>codificar</a:t>
            </a:r>
            <a:r>
              <a:rPr lang="es-ES" sz="3200" b="1" dirty="0">
                <a:solidFill>
                  <a:srgbClr val="FFFFFF"/>
                </a:solidFill>
              </a:rPr>
              <a:t> y </a:t>
            </a:r>
            <a:r>
              <a:rPr lang="es-ES" sz="3200" b="1" i="1" dirty="0">
                <a:solidFill>
                  <a:srgbClr val="FFFFFF"/>
                </a:solidFill>
              </a:rPr>
              <a:t>decodificar</a:t>
            </a:r>
            <a:r>
              <a:rPr lang="es-ES" sz="3200" b="1" dirty="0">
                <a:solidFill>
                  <a:srgbClr val="FFFFFF"/>
                </a:solidFill>
              </a:rPr>
              <a:t> señales de audio digital, generalmente para comprimirlas y ahorrar espacio sin perder demasiada calidad.</a:t>
            </a:r>
            <a:endParaRPr lang="es-E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494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35001-D7B4-46FA-87D2-BB2CFA796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18B9359-6AF3-4754-BD95-F1C8EE4E3FA9}"/>
              </a:ext>
            </a:extLst>
          </p:cNvPr>
          <p:cNvSpPr txBox="1"/>
          <p:nvPr/>
        </p:nvSpPr>
        <p:spPr>
          <a:xfrm>
            <a:off x="514905" y="2583402"/>
            <a:ext cx="111325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El sonido digital.</a:t>
            </a:r>
            <a:r>
              <a:rPr lang="es-ES" sz="36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Comparación entre el sonido analógico y el sonido digital. Medidas del sonido digital. Modos de obtención del sonido digital. El Códec de sonido.</a:t>
            </a:r>
            <a:r>
              <a:rPr lang="es-ES" sz="3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F</a:t>
            </a:r>
            <a:r>
              <a:rPr lang="es-ES" sz="36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ormatos y utilidad de cada uno. </a:t>
            </a:r>
            <a:endParaRPr lang="es-ES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565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5E862-1697-4C57-BF7C-57A892FBC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¿Para qué sirve un códec de audio?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28AE39-2840-47E8-A8A5-843D55DA6E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0104" y="2061199"/>
            <a:ext cx="11771789" cy="4455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Compresión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Reduce el tamaño de los archivos de audio para facilitar su almacenamiento y transmisión.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s-ES" altLang="es-ES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Descompresión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Reconstruye el audio comprimido para que pueda ser reproducido con calidad aceptable.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s-ES" altLang="es-ES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Optimización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 Permite ajustar el equilibrio entre calidad de sonido y tamaño del archivo.</a:t>
            </a:r>
          </a:p>
        </p:txBody>
      </p:sp>
    </p:spTree>
    <p:extLst>
      <p:ext uri="{BB962C8B-B14F-4D97-AF65-F5344CB8AC3E}">
        <p14:creationId xmlns:p14="http://schemas.microsoft.com/office/powerpoint/2010/main" val="12400015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40317-544B-4520-8541-F971F541C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Tipos de códecs de sonido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0293D25-ACE0-4A47-A410-E92ABC3CA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370727"/>
              </p:ext>
            </p:extLst>
          </p:nvPr>
        </p:nvGraphicFramePr>
        <p:xfrm>
          <a:off x="133165" y="2207066"/>
          <a:ext cx="11727402" cy="4203746"/>
        </p:xfrm>
        <a:graphic>
          <a:graphicData uri="http://schemas.openxmlformats.org/drawingml/2006/table">
            <a:tbl>
              <a:tblPr/>
              <a:tblGrid>
                <a:gridCol w="2317072">
                  <a:extLst>
                    <a:ext uri="{9D8B030D-6E8A-4147-A177-3AD203B41FA5}">
                      <a16:colId xmlns:a16="http://schemas.microsoft.com/office/drawing/2014/main" val="3855992746"/>
                    </a:ext>
                  </a:extLst>
                </a:gridCol>
                <a:gridCol w="6001305">
                  <a:extLst>
                    <a:ext uri="{9D8B030D-6E8A-4147-A177-3AD203B41FA5}">
                      <a16:colId xmlns:a16="http://schemas.microsoft.com/office/drawing/2014/main" val="1126757690"/>
                    </a:ext>
                  </a:extLst>
                </a:gridCol>
                <a:gridCol w="3409025">
                  <a:extLst>
                    <a:ext uri="{9D8B030D-6E8A-4147-A177-3AD203B41FA5}">
                      <a16:colId xmlns:a16="http://schemas.microsoft.com/office/drawing/2014/main" val="1928324596"/>
                    </a:ext>
                  </a:extLst>
                </a:gridCol>
              </a:tblGrid>
              <a:tr h="44158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Tipo de códec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Características principales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Ejemplos comunes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330503"/>
                  </a:ext>
                </a:extLst>
              </a:tr>
              <a:tr h="772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>
                          <a:solidFill>
                            <a:srgbClr val="FFFFFF"/>
                          </a:solidFill>
                        </a:rPr>
                        <a:t>Con pérdida</a:t>
                      </a:r>
                      <a:endParaRPr lang="es-ES" sz="1800">
                        <a:solidFill>
                          <a:srgbClr val="FFFFFF"/>
                        </a:solidFill>
                      </a:endParaRP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Elimina datos irrelevantes para reducir tamaño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MP3, AAC, OGG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206127"/>
                  </a:ext>
                </a:extLst>
              </a:tr>
              <a:tr h="772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>
                          <a:solidFill>
                            <a:srgbClr val="FFFFFF"/>
                          </a:solidFill>
                        </a:rPr>
                        <a:t>Sin pérdida</a:t>
                      </a:r>
                      <a:endParaRPr lang="es-ES" sz="1800">
                        <a:solidFill>
                          <a:srgbClr val="FFFFFF"/>
                        </a:solidFill>
                      </a:endParaRP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</a:rPr>
                        <a:t>Conserva toda la información original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FLAC, ALAC, WAV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123674"/>
                  </a:ext>
                </a:extLst>
              </a:tr>
              <a:tr h="11032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>
                          <a:solidFill>
                            <a:srgbClr val="FFFFFF"/>
                          </a:solidFill>
                        </a:rPr>
                        <a:t>Hardware</a:t>
                      </a:r>
                      <a:endParaRPr lang="es-ES" sz="1800">
                        <a:solidFill>
                          <a:srgbClr val="FFFFFF"/>
                        </a:solidFill>
                      </a:endParaRP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Integrado en dispositivos para convertir señales analógicas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Códecs en tarjetas de sonido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076720"/>
                  </a:ext>
                </a:extLst>
              </a:tr>
              <a:tr h="11041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b="1">
                          <a:solidFill>
                            <a:srgbClr val="FFFFFF"/>
                          </a:solidFill>
                        </a:rPr>
                        <a:t>Software</a:t>
                      </a:r>
                      <a:endParaRPr lang="es-ES" sz="1800">
                        <a:solidFill>
                          <a:srgbClr val="FFFFFF"/>
                        </a:solidFill>
                      </a:endParaRP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>
                          <a:solidFill>
                            <a:srgbClr val="FFFFFF"/>
                          </a:solidFill>
                        </a:rPr>
                        <a:t>Programas que codifican/decodifican audio digital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rgbClr val="FFFFFF"/>
                          </a:solidFill>
                        </a:rPr>
                        <a:t>LAME (MP3), Opus</a:t>
                      </a:r>
                    </a:p>
                  </a:txBody>
                  <a:tcPr marL="91358" marR="91358" marT="45679" marB="456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411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022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2A4EA-AC82-4DF0-8DAE-699C9E7FF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¿Dónde se usan?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E42292B-8EBF-4A90-96A7-105B570AFE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5006" y="2424158"/>
            <a:ext cx="11185863" cy="3694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s-ES" altLang="es-ES" sz="32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Streaming de música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(Spotify, Apple Music)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s-ES" altLang="es-ES" sz="32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Videollamadas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(Zoom, Skype)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s-ES" altLang="es-ES" sz="32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Edición de audio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(DAWs como Audacity o Pro Tools)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s-ES" altLang="es-ES" sz="32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Juegos y multimedia</a:t>
            </a:r>
            <a:r>
              <a:rPr kumimoji="0" lang="es-ES" altLang="es-ES" sz="3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(para reducir latencia y mejorar rendimiento)</a:t>
            </a:r>
          </a:p>
        </p:txBody>
      </p:sp>
    </p:spTree>
    <p:extLst>
      <p:ext uri="{BB962C8B-B14F-4D97-AF65-F5344CB8AC3E}">
        <p14:creationId xmlns:p14="http://schemas.microsoft.com/office/powerpoint/2010/main" val="3375841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FF1B7-689D-4D7D-A06B-A0D6C72A3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3" y="891071"/>
            <a:ext cx="11798423" cy="970450"/>
          </a:xfrm>
        </p:spPr>
        <p:txBody>
          <a:bodyPr/>
          <a:lstStyle/>
          <a:p>
            <a:r>
              <a:rPr lang="es-ES" sz="2800" b="1" dirty="0"/>
              <a:t>El sonido digital se presenta en distintos </a:t>
            </a:r>
            <a:r>
              <a:rPr lang="es-ES" sz="2800" b="1" i="1" dirty="0"/>
              <a:t>formatos de archivo</a:t>
            </a:r>
            <a:r>
              <a:rPr lang="es-ES" sz="2800" b="1" dirty="0"/>
              <a:t> que permiten su almacenamiento, edición y reproducción, y su </a:t>
            </a:r>
            <a:r>
              <a:rPr lang="es-ES" sz="2800" b="1" i="1" dirty="0"/>
              <a:t>utilidad</a:t>
            </a:r>
            <a:r>
              <a:rPr lang="es-ES" sz="2800" b="1" dirty="0"/>
              <a:t> abarca desde la música y el cine hasta la medicina y la educación.</a:t>
            </a:r>
            <a:endParaRPr lang="es-ES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414ABB-20EC-4D45-93E6-E2373B421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0" y="2222287"/>
            <a:ext cx="11558726" cy="42495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>
                <a:solidFill>
                  <a:srgbClr val="FFFFFF"/>
                </a:solidFill>
              </a:rPr>
              <a:t>🎼 Formatos de sonido digital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FFFFFF"/>
                </a:solidFill>
              </a:rPr>
              <a:t>Los formatos definen cómo se codifica y almacena el audio. Se dividen en dos grandes grupos:</a:t>
            </a:r>
          </a:p>
          <a:p>
            <a:pPr marL="0" indent="0" algn="just">
              <a:buNone/>
            </a:pPr>
            <a:endParaRPr lang="es-ES" b="1" dirty="0">
              <a:solidFill>
                <a:srgbClr val="FFFFFF"/>
              </a:solidFill>
            </a:endParaRPr>
          </a:p>
          <a:p>
            <a:pPr marL="0" indent="0" algn="just">
              <a:buNone/>
            </a:pPr>
            <a:r>
              <a:rPr lang="es-ES" b="1" dirty="0">
                <a:solidFill>
                  <a:srgbClr val="FFFFFF"/>
                </a:solidFill>
              </a:rPr>
              <a:t>📁 Con pérdida (compresión que reduce calidad)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MP3 (MPEG Audio </a:t>
            </a:r>
            <a:r>
              <a:rPr lang="es-ES" b="1" dirty="0" err="1">
                <a:solidFill>
                  <a:srgbClr val="FFFFFF"/>
                </a:solidFill>
              </a:rPr>
              <a:t>Layer</a:t>
            </a:r>
            <a:r>
              <a:rPr lang="es-ES" b="1" dirty="0">
                <a:solidFill>
                  <a:srgbClr val="FFFFFF"/>
                </a:solidFill>
              </a:rPr>
              <a:t> III)</a:t>
            </a:r>
            <a:r>
              <a:rPr lang="es-ES" dirty="0">
                <a:solidFill>
                  <a:srgbClr val="FFFFFF"/>
                </a:solidFill>
              </a:rPr>
              <a:t>: Muy popular por su tamaño reducido. Ideal para música en dispositivos móviles.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AAC (</a:t>
            </a:r>
            <a:r>
              <a:rPr lang="es-ES" b="1" dirty="0" err="1">
                <a:solidFill>
                  <a:srgbClr val="FFFFFF"/>
                </a:solidFill>
              </a:rPr>
              <a:t>Advanced</a:t>
            </a:r>
            <a:r>
              <a:rPr lang="es-ES" b="1" dirty="0">
                <a:solidFill>
                  <a:srgbClr val="FFFFFF"/>
                </a:solidFill>
              </a:rPr>
              <a:t> Audio </a:t>
            </a:r>
            <a:r>
              <a:rPr lang="es-ES" b="1" dirty="0" err="1">
                <a:solidFill>
                  <a:srgbClr val="FFFFFF"/>
                </a:solidFill>
              </a:rPr>
              <a:t>Coding</a:t>
            </a:r>
            <a:r>
              <a:rPr lang="es-ES" b="1" dirty="0">
                <a:solidFill>
                  <a:srgbClr val="FFFFFF"/>
                </a:solidFill>
              </a:rPr>
              <a:t>)</a:t>
            </a:r>
            <a:r>
              <a:rPr lang="es-ES" dirty="0">
                <a:solidFill>
                  <a:srgbClr val="FFFFFF"/>
                </a:solidFill>
              </a:rPr>
              <a:t>: Mejor calidad que MP3 a igual tasa de compresión. Usado por Apple y YouTube.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OGG </a:t>
            </a:r>
            <a:r>
              <a:rPr lang="es-ES" b="1" dirty="0" err="1">
                <a:solidFill>
                  <a:srgbClr val="FFFFFF"/>
                </a:solidFill>
              </a:rPr>
              <a:t>Vorbis</a:t>
            </a:r>
            <a:r>
              <a:rPr lang="es-ES" dirty="0">
                <a:solidFill>
                  <a:srgbClr val="FFFFFF"/>
                </a:solidFill>
              </a:rPr>
              <a:t>: Libre de patentes, buena calidad. Usado en videojuegos y software libre.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WMA (Windows Media Audio)</a:t>
            </a:r>
            <a:r>
              <a:rPr lang="es-ES" dirty="0">
                <a:solidFill>
                  <a:srgbClr val="FFFFFF"/>
                </a:solidFill>
              </a:rPr>
              <a:t>: Formato de Microsoft, similar a MP3.</a:t>
            </a:r>
          </a:p>
          <a:p>
            <a:pPr marL="0" indent="0" algn="just">
              <a:buNone/>
            </a:pPr>
            <a:endParaRPr lang="es-E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6499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FF1B7-689D-4D7D-A06B-A0D6C72A3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3" y="891071"/>
            <a:ext cx="11798423" cy="970450"/>
          </a:xfrm>
        </p:spPr>
        <p:txBody>
          <a:bodyPr/>
          <a:lstStyle/>
          <a:p>
            <a:r>
              <a:rPr lang="es-ES" sz="2800" b="1" dirty="0"/>
              <a:t>El sonido digital se presenta en distintos </a:t>
            </a:r>
            <a:r>
              <a:rPr lang="es-ES" sz="2800" b="1" i="1" dirty="0"/>
              <a:t>formatos de archivo</a:t>
            </a:r>
            <a:r>
              <a:rPr lang="es-ES" sz="2800" b="1" dirty="0"/>
              <a:t> que permiten su almacenamiento, edición y reproducción, y su </a:t>
            </a:r>
            <a:r>
              <a:rPr lang="es-ES" sz="2800" b="1" i="1" dirty="0"/>
              <a:t>utilidad</a:t>
            </a:r>
            <a:r>
              <a:rPr lang="es-ES" sz="2800" b="1" dirty="0"/>
              <a:t> abarca desde la música y el cine hasta la medicina y la educación.</a:t>
            </a:r>
            <a:endParaRPr lang="es-ES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414ABB-20EC-4D45-93E6-E2373B421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0" y="2222287"/>
            <a:ext cx="11558726" cy="42495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>
                <a:solidFill>
                  <a:srgbClr val="FFFFFF"/>
                </a:solidFill>
              </a:rPr>
              <a:t>🎼 Formatos de sonido digital</a:t>
            </a:r>
          </a:p>
          <a:p>
            <a:pPr marL="0" indent="0" algn="just">
              <a:buNone/>
            </a:pPr>
            <a:r>
              <a:rPr lang="es-ES" dirty="0">
                <a:solidFill>
                  <a:srgbClr val="FFFFFF"/>
                </a:solidFill>
              </a:rPr>
              <a:t>Los formatos definen cómo se codifica y almacena el audio. Se dividen en dos grandes grupos:</a:t>
            </a:r>
          </a:p>
          <a:p>
            <a:pPr marL="0" indent="0" algn="just">
              <a:buNone/>
            </a:pPr>
            <a:endParaRPr lang="es-ES" b="1" dirty="0">
              <a:solidFill>
                <a:srgbClr val="FFFFFF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" b="1" dirty="0">
                <a:solidFill>
                  <a:srgbClr val="FFFFFF"/>
                </a:solidFill>
              </a:rPr>
              <a:t>📁 Sin pérdida (conserva toda la calidad)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WAV (</a:t>
            </a:r>
            <a:r>
              <a:rPr lang="es-ES" b="1" dirty="0" err="1">
                <a:solidFill>
                  <a:srgbClr val="FFFFFF"/>
                </a:solidFill>
              </a:rPr>
              <a:t>Waveform</a:t>
            </a:r>
            <a:r>
              <a:rPr lang="es-ES" b="1" dirty="0">
                <a:solidFill>
                  <a:srgbClr val="FFFFFF"/>
                </a:solidFill>
              </a:rPr>
              <a:t> Audio File </a:t>
            </a:r>
            <a:r>
              <a:rPr lang="es-ES" b="1" dirty="0" err="1">
                <a:solidFill>
                  <a:srgbClr val="FFFFFF"/>
                </a:solidFill>
              </a:rPr>
              <a:t>Format</a:t>
            </a:r>
            <a:r>
              <a:rPr lang="es-ES" b="1" dirty="0">
                <a:solidFill>
                  <a:srgbClr val="FFFFFF"/>
                </a:solidFill>
              </a:rPr>
              <a:t>)</a:t>
            </a:r>
            <a:r>
              <a:rPr lang="es-ES" dirty="0">
                <a:solidFill>
                  <a:srgbClr val="FFFFFF"/>
                </a:solidFill>
              </a:rPr>
              <a:t>: Alta calidad, sin compresión. Usado en grabación profesional.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FLAC (Free </a:t>
            </a:r>
            <a:r>
              <a:rPr lang="es-ES" b="1" dirty="0" err="1">
                <a:solidFill>
                  <a:srgbClr val="FFFFFF"/>
                </a:solidFill>
              </a:rPr>
              <a:t>Lossless</a:t>
            </a:r>
            <a:r>
              <a:rPr lang="es-ES" b="1" dirty="0">
                <a:solidFill>
                  <a:srgbClr val="FFFFFF"/>
                </a:solidFill>
              </a:rPr>
              <a:t> Audio </a:t>
            </a:r>
            <a:r>
              <a:rPr lang="es-ES" b="1" dirty="0" err="1">
                <a:solidFill>
                  <a:srgbClr val="FFFFFF"/>
                </a:solidFill>
              </a:rPr>
              <a:t>Codec</a:t>
            </a:r>
            <a:r>
              <a:rPr lang="es-ES" b="1" dirty="0">
                <a:solidFill>
                  <a:srgbClr val="FFFFFF"/>
                </a:solidFill>
              </a:rPr>
              <a:t>)</a:t>
            </a:r>
            <a:r>
              <a:rPr lang="es-ES" dirty="0">
                <a:solidFill>
                  <a:srgbClr val="FFFFFF"/>
                </a:solidFill>
              </a:rPr>
              <a:t>: Comprime sin perder calidad. Ideal para </a:t>
            </a:r>
            <a:r>
              <a:rPr lang="es-ES" dirty="0" err="1">
                <a:solidFill>
                  <a:srgbClr val="FFFFFF"/>
                </a:solidFill>
              </a:rPr>
              <a:t>audiófilos</a:t>
            </a:r>
            <a:r>
              <a:rPr lang="es-ES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ALAC (Apple </a:t>
            </a:r>
            <a:r>
              <a:rPr lang="es-ES" b="1" dirty="0" err="1">
                <a:solidFill>
                  <a:srgbClr val="FFFFFF"/>
                </a:solidFill>
              </a:rPr>
              <a:t>Lossless</a:t>
            </a:r>
            <a:r>
              <a:rPr lang="es-ES" b="1" dirty="0">
                <a:solidFill>
                  <a:srgbClr val="FFFFFF"/>
                </a:solidFill>
              </a:rPr>
              <a:t>)</a:t>
            </a:r>
            <a:r>
              <a:rPr lang="es-ES" dirty="0">
                <a:solidFill>
                  <a:srgbClr val="FFFFFF"/>
                </a:solidFill>
              </a:rPr>
              <a:t>: Similar a FLAC, compatible con dispositivos Apple.</a:t>
            </a:r>
          </a:p>
          <a:p>
            <a:pPr marL="0" indent="0" algn="just">
              <a:buNone/>
            </a:pPr>
            <a:endParaRPr lang="es-E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199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7DA219-0A44-4209-B486-EA59E72E3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Utilidad del sonido digital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945AC5-E7CC-44D0-A5F8-AB6938EE8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4" y="2222287"/>
            <a:ext cx="11044812" cy="438269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ES" dirty="0">
                <a:solidFill>
                  <a:srgbClr val="FFFFFF"/>
                </a:solidFill>
              </a:rPr>
              <a:t>El sonido digital tiene aplicaciones en múltiples campos: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🎵 Música</a:t>
            </a:r>
            <a:r>
              <a:rPr lang="es-ES" dirty="0">
                <a:solidFill>
                  <a:srgbClr val="FFFFFF"/>
                </a:solidFill>
              </a:rPr>
              <a:t>: Producción, edición, distribución y </a:t>
            </a:r>
            <a:r>
              <a:rPr lang="es-ES" dirty="0" err="1">
                <a:solidFill>
                  <a:srgbClr val="FFFFFF"/>
                </a:solidFill>
              </a:rPr>
              <a:t>streaming</a:t>
            </a:r>
            <a:r>
              <a:rPr lang="es-ES" dirty="0">
                <a:solidFill>
                  <a:srgbClr val="FFFFFF"/>
                </a:solidFill>
              </a:rPr>
              <a:t>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🎬 Cine y televisión</a:t>
            </a:r>
            <a:r>
              <a:rPr lang="es-ES" dirty="0">
                <a:solidFill>
                  <a:srgbClr val="FFFFFF"/>
                </a:solidFill>
              </a:rPr>
              <a:t>: Banda sonora, efectos de sonido, doblaje.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📚 Educación</a:t>
            </a:r>
            <a:r>
              <a:rPr lang="es-ES" dirty="0">
                <a:solidFill>
                  <a:srgbClr val="FFFFFF"/>
                </a:solidFill>
              </a:rPr>
              <a:t>: Audiolibros, clases grabadas, accesibilidad para personas con discapacidad visual.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📞 Telecomunicaciones</a:t>
            </a:r>
            <a:r>
              <a:rPr lang="es-ES" dirty="0">
                <a:solidFill>
                  <a:srgbClr val="FFFFFF"/>
                </a:solidFill>
              </a:rPr>
              <a:t>: Voz digital en llamadas, videoconferencias.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🧠 Medicina</a:t>
            </a:r>
            <a:r>
              <a:rPr lang="es-ES" dirty="0">
                <a:solidFill>
                  <a:srgbClr val="FFFFFF"/>
                </a:solidFill>
              </a:rPr>
              <a:t>: Audiometría, terapias auditivas, análisis de voz para diagnóstico.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🎮 Videojuegos</a:t>
            </a:r>
            <a:r>
              <a:rPr lang="es-ES" dirty="0">
                <a:solidFill>
                  <a:srgbClr val="FFFFFF"/>
                </a:solidFill>
              </a:rPr>
              <a:t>: Ambientación sonora, diálogos, efectos interactivos.</a:t>
            </a:r>
          </a:p>
        </p:txBody>
      </p:sp>
    </p:spTree>
    <p:extLst>
      <p:ext uri="{BB962C8B-B14F-4D97-AF65-F5344CB8AC3E}">
        <p14:creationId xmlns:p14="http://schemas.microsoft.com/office/powerpoint/2010/main" val="41130900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62053-7669-451A-9522-F03AE8DE8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Individual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42D538-2CBF-4AE6-8580-DE18137BA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31" y="2408718"/>
            <a:ext cx="11532093" cy="4144137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Explicar el proceso de conversión del sonido analógico a digital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Definir qué es un códec de sonido y explicar su función.</a:t>
            </a:r>
          </a:p>
          <a:p>
            <a:pPr marL="45720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kumimoji="0" lang="es-ES" altLang="es-E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¿Qué es la frecuencia de muestreo y por qué es importante?</a:t>
            </a:r>
          </a:p>
          <a:p>
            <a:pPr marL="45720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kumimoji="0" lang="es-ES" altLang="es-E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¿Qué diferencia hay entre un formato con pérdida y uno sin pérdida?</a:t>
            </a:r>
          </a:p>
          <a:p>
            <a:pPr marL="45720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kumimoji="0" lang="es-ES" altLang="es-E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¿Por qué se usan códecs en la transmisión de audio?</a:t>
            </a:r>
          </a:p>
          <a:p>
            <a:pPr marL="45720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kumimoji="0" lang="es-ES" altLang="es-E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¿Qué ventajas ofrece el formato MP3 en el contexto cubano?</a:t>
            </a:r>
          </a:p>
          <a:p>
            <a:pPr marL="45720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kumimoji="0" lang="es-ES" altLang="es-E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¿Cómo se aplica el sonido digital en la educación cubana?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es-ES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es-ES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745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2F1EF-432E-438F-B1B3-4C14002E3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es el sonido digital?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2014E6-F865-475E-853D-0B5B34569947}"/>
              </a:ext>
            </a:extLst>
          </p:cNvPr>
          <p:cNvSpPr txBox="1"/>
          <p:nvPr/>
        </p:nvSpPr>
        <p:spPr>
          <a:xfrm>
            <a:off x="8962009" y="-55947"/>
            <a:ext cx="2738761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3800" dirty="0"/>
              <a:t>🎧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FAE795D-EFEC-440D-AD39-AF8990500073}"/>
              </a:ext>
            </a:extLst>
          </p:cNvPr>
          <p:cNvSpPr txBox="1"/>
          <p:nvPr/>
        </p:nvSpPr>
        <p:spPr>
          <a:xfrm>
            <a:off x="284085" y="2663301"/>
            <a:ext cx="11345663" cy="3313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sonido digital es una representación numérica de una señal sonora analógica, codificada en formato binario para su almacenamiento, edición y reproducción.</a:t>
            </a:r>
          </a:p>
        </p:txBody>
      </p:sp>
    </p:spTree>
    <p:extLst>
      <p:ext uri="{BB962C8B-B14F-4D97-AF65-F5344CB8AC3E}">
        <p14:creationId xmlns:p14="http://schemas.microsoft.com/office/powerpoint/2010/main" val="412945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550B6-42CD-4099-9E52-7AFA34160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funciona el sonido digital?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896792-3424-465E-B393-9851E5ECC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08" y="2222287"/>
            <a:ext cx="11620870" cy="41885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sonido digital se basa en convertir una señal analógica (como la voz o música) en datos numéricos mediante dos procesos clave:</a:t>
            </a:r>
          </a:p>
          <a:p>
            <a:pPr marL="0" indent="0" algn="just">
              <a:buNone/>
            </a:pPr>
            <a:r>
              <a:rPr lang="es-ES" sz="3200" b="1" dirty="0">
                <a:solidFill>
                  <a:srgbClr val="FFFFFF"/>
                </a:solidFill>
              </a:rPr>
              <a:t>Muestreo:</a:t>
            </a:r>
            <a:r>
              <a:rPr lang="es-ES" sz="3200" dirty="0">
                <a:solidFill>
                  <a:srgbClr val="FFFFFF"/>
                </a:solidFill>
              </a:rPr>
              <a:t> Consiste en tomar medidas de la amplitud de la señal sonora a intervalos regulares. Por ejemplo, un CD de audio utiliza una tasa de muestreo de 44.100 veces por segundo (44.1 kHz), lo que permite capturar frecuencias audibles de hasta 20 kHz</a:t>
            </a:r>
            <a:endParaRPr lang="es-E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76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550B6-42CD-4099-9E52-7AFA34160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funciona el sonido digital?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896792-3424-465E-B393-9851E5ECC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2541885"/>
            <a:ext cx="11620870" cy="27935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sonido digital se basa en convertir una señal analógica (como la voz o música) en datos numéricos mediante dos procesos clave:</a:t>
            </a:r>
            <a:r>
              <a:rPr lang="es-ES" sz="2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ES" sz="2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Cuantificación:</a:t>
            </a: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Cada muestra se convierte en un número que representa su amplitud. Estos números se codifican en binario (combinaciones de 1 y 0)</a:t>
            </a:r>
          </a:p>
        </p:txBody>
      </p:sp>
    </p:spTree>
    <p:extLst>
      <p:ext uri="{BB962C8B-B14F-4D97-AF65-F5344CB8AC3E}">
        <p14:creationId xmlns:p14="http://schemas.microsoft.com/office/powerpoint/2010/main" val="12334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FDC5C4-6CC3-46F2-897D-8D0DCEB6F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dirty="0">
                <a:solidFill>
                  <a:srgbClr val="FFFFFF"/>
                </a:solidFill>
              </a:rPr>
              <a:t>🖥️ ¿Por qué es útil?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AFA8E0-5027-48C7-B6E2-9874CEE32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2373207"/>
            <a:ext cx="11390051" cy="363651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sonido digital ofrece muchas ventajas frente al sonido analógico:</a:t>
            </a:r>
          </a:p>
          <a:p>
            <a:pPr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fidelidad:</a:t>
            </a: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Permite una reproducción precisa sin pérdida de calidad por desgaste físico.</a:t>
            </a:r>
          </a:p>
          <a:p>
            <a:pPr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Edición flexible:</a:t>
            </a: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puede manipular fácilmente con software (cortar, mezclar, aplicar efectos).</a:t>
            </a:r>
          </a:p>
          <a:p>
            <a:pPr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Almacenamiento eficiente:</a:t>
            </a: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guarda en formatos como MP3, WAV o FLAC, que pueden comprimirse para ahorrar espacio.</a:t>
            </a:r>
          </a:p>
          <a:p>
            <a:pPr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Distribución global:</a:t>
            </a:r>
            <a:r>
              <a:rPr lang="es-E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fácil de compartir por internet o dispositivos digitales.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es-ES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080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C892D-0F78-4D42-AEB4-52475250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Ejemplos de sonido digital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6EC9AC-AAF6-441C-94E2-C26A690264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64404" y="2456139"/>
            <a:ext cx="11094321" cy="2955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CDs</a:t>
            </a: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de música</a:t>
            </a: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Archivos MP3 en teléfonos o computadoras</a:t>
            </a: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Streaming</a:t>
            </a: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en plataformas como Spotify o YouTube</a:t>
            </a: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es-ES" sz="3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Grabaciones digitales en estudios de audio</a:t>
            </a:r>
            <a:endParaRPr kumimoji="0" lang="es-ES" altLang="es-ES" sz="3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3722F-7259-4CD7-8BA8-2ABFAE31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Comparación entre el sonido analógico y el sonido digital.</a:t>
            </a:r>
            <a:endParaRPr lang="es-ES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FC6BDBF-183F-4A11-A913-42409D80F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763921"/>
              </p:ext>
            </p:extLst>
          </p:nvPr>
        </p:nvGraphicFramePr>
        <p:xfrm>
          <a:off x="213065" y="2201662"/>
          <a:ext cx="11487705" cy="4563122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29235">
                  <a:extLst>
                    <a:ext uri="{9D8B030D-6E8A-4147-A177-3AD203B41FA5}">
                      <a16:colId xmlns:a16="http://schemas.microsoft.com/office/drawing/2014/main" val="2867715799"/>
                    </a:ext>
                  </a:extLst>
                </a:gridCol>
                <a:gridCol w="3829235">
                  <a:extLst>
                    <a:ext uri="{9D8B030D-6E8A-4147-A177-3AD203B41FA5}">
                      <a16:colId xmlns:a16="http://schemas.microsoft.com/office/drawing/2014/main" val="2845840672"/>
                    </a:ext>
                  </a:extLst>
                </a:gridCol>
                <a:gridCol w="3829235">
                  <a:extLst>
                    <a:ext uri="{9D8B030D-6E8A-4147-A177-3AD203B41FA5}">
                      <a16:colId xmlns:a16="http://schemas.microsoft.com/office/drawing/2014/main" val="63150111"/>
                    </a:ext>
                  </a:extLst>
                </a:gridCol>
              </a:tblGrid>
              <a:tr h="632183">
                <a:tc>
                  <a:txBody>
                    <a:bodyPr/>
                    <a:lstStyle/>
                    <a:p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Característica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Sonido Analógico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Sonido Digital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510588933"/>
                  </a:ext>
                </a:extLst>
              </a:tr>
              <a:tr h="1110367">
                <a:tc>
                  <a:txBody>
                    <a:bodyPr/>
                    <a:lstStyle/>
                    <a:p>
                      <a:r>
                        <a:rPr lang="es-E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Definición</a:t>
                      </a:r>
                      <a:endParaRPr lang="es-ES" sz="20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Onda continua que representa el sonido real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Representación numérica de la onda sonora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1545069844"/>
                  </a:ext>
                </a:extLst>
              </a:tr>
              <a:tr h="1078022">
                <a:tc>
                  <a:txBody>
                    <a:bodyPr/>
                    <a:lstStyle/>
                    <a:p>
                      <a:r>
                        <a:rPr lang="es-ES" sz="2000" b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Formato de almacenamiento</a:t>
                      </a:r>
                      <a:endParaRPr lang="es-ES" sz="200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Cintas magnéticas, vinilos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Archivos como MP3, WAV, FLAC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2937764364"/>
                  </a:ext>
                </a:extLst>
              </a:tr>
              <a:tr h="1110367">
                <a:tc>
                  <a:txBody>
                    <a:bodyPr/>
                    <a:lstStyle/>
                    <a:p>
                      <a:r>
                        <a:rPr lang="es-E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Calidad</a:t>
                      </a:r>
                      <a:endParaRPr lang="es-ES" sz="20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Puede degradarse con el tiempo y uso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mantiene constante si no hay compresión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4056165785"/>
                  </a:ext>
                </a:extLst>
              </a:tr>
              <a:tr h="632183">
                <a:tc>
                  <a:txBody>
                    <a:bodyPr/>
                    <a:lstStyle/>
                    <a:p>
                      <a:r>
                        <a:rPr lang="es-ES" sz="2000" b="1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Edición</a:t>
                      </a:r>
                      <a:endParaRPr lang="es-ES" sz="200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Limitada y manual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Precisa y flexible con software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3842982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397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3722F-7259-4CD7-8BA8-2ABFAE31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Comparación entre el sonido analógico y el sonido digital.</a:t>
            </a:r>
            <a:endParaRPr lang="es-ES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FC6BDBF-183F-4A11-A913-42409D80F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417657"/>
              </p:ext>
            </p:extLst>
          </p:nvPr>
        </p:nvGraphicFramePr>
        <p:xfrm>
          <a:off x="230819" y="2237173"/>
          <a:ext cx="11496584" cy="3812012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38114">
                  <a:extLst>
                    <a:ext uri="{9D8B030D-6E8A-4147-A177-3AD203B41FA5}">
                      <a16:colId xmlns:a16="http://schemas.microsoft.com/office/drawing/2014/main" val="2867715799"/>
                    </a:ext>
                  </a:extLst>
                </a:gridCol>
                <a:gridCol w="3829235">
                  <a:extLst>
                    <a:ext uri="{9D8B030D-6E8A-4147-A177-3AD203B41FA5}">
                      <a16:colId xmlns:a16="http://schemas.microsoft.com/office/drawing/2014/main" val="2845840672"/>
                    </a:ext>
                  </a:extLst>
                </a:gridCol>
                <a:gridCol w="3829235">
                  <a:extLst>
                    <a:ext uri="{9D8B030D-6E8A-4147-A177-3AD203B41FA5}">
                      <a16:colId xmlns:a16="http://schemas.microsoft.com/office/drawing/2014/main" val="63150111"/>
                    </a:ext>
                  </a:extLst>
                </a:gridCol>
              </a:tblGrid>
              <a:tr h="3314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Característica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Sonido Analógico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Sonido Digital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510588933"/>
                  </a:ext>
                </a:extLst>
              </a:tr>
              <a:tr h="5821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Ruido e interferencias</a:t>
                      </a:r>
                      <a:endParaRPr lang="es-ES" sz="20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Más susceptible a interferencias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Menos susceptible, más limpio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1545069844"/>
                  </a:ext>
                </a:extLst>
              </a:tr>
              <a:tr h="5652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Reproducción</a:t>
                      </a:r>
                      <a:endParaRPr lang="es-ES" sz="20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Requiere equipos específicos (tocadiscos, etc.)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Compatible con múltiples dispositivos digitales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2937764364"/>
                  </a:ext>
                </a:extLst>
              </a:tr>
              <a:tr h="5821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Fidelidad</a:t>
                      </a:r>
                      <a:endParaRPr lang="es-ES" sz="20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Alta, especialmente en equipos de calidad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Muy alta, dependiendo de la tasa de muestreo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4056165785"/>
                  </a:ext>
                </a:extLst>
              </a:tr>
              <a:tr h="3314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Portabilidad</a:t>
                      </a:r>
                      <a:endParaRPr lang="es-ES" sz="20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Menor, por tamaño y fragilidad</a:t>
                      </a:r>
                    </a:p>
                  </a:txBody>
                  <a:tcPr marL="63806" marR="63806" marT="31903" marB="31903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ES" sz="2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Alta, fácil de compartir y almacenar</a:t>
                      </a:r>
                    </a:p>
                  </a:txBody>
                  <a:tcPr marL="63806" marR="63806" marT="31903" marB="31903" anchor="ctr"/>
                </a:tc>
                <a:extLst>
                  <a:ext uri="{0D108BD9-81ED-4DB2-BD59-A6C34878D82A}">
                    <a16:rowId xmlns:a16="http://schemas.microsoft.com/office/drawing/2014/main" val="3842982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922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Personalizado 2">
      <a:dk1>
        <a:sysClr val="windowText" lastClr="000000"/>
      </a:dk1>
      <a:lt1>
        <a:srgbClr val="00B0F0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{8E05E1A7-7AA4-4EB3-919C-D71EEEA5AA78}TF422d6a94-b412-4b4b-8b36-ccdb9da8dac8689d9fa2-6903af332188</Template>
  <TotalTime>100</TotalTime>
  <Words>1733</Words>
  <Application>Microsoft Office PowerPoint</Application>
  <PresentationFormat>Panorámica</PresentationFormat>
  <Paragraphs>181</Paragraphs>
  <Slides>26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Wingdings</vt:lpstr>
      <vt:lpstr>Wingdings 2</vt:lpstr>
      <vt:lpstr>Citable</vt:lpstr>
      <vt:lpstr>Presentación de PowerPoint</vt:lpstr>
      <vt:lpstr>Temática</vt:lpstr>
      <vt:lpstr>¿Qué es el sonido digital?</vt:lpstr>
      <vt:lpstr>¿Cómo funciona el sonido digital?</vt:lpstr>
      <vt:lpstr>¿Cómo funciona el sonido digital?</vt:lpstr>
      <vt:lpstr>🖥️ ¿Por qué es útil?</vt:lpstr>
      <vt:lpstr>Ejemplos de sonido digital</vt:lpstr>
      <vt:lpstr>Comparación entre el sonido analógico y el sonido digital.</vt:lpstr>
      <vt:lpstr>Comparación entre el sonido analógico y el sonido digital.</vt:lpstr>
      <vt:lpstr>📏 Principales medidas del sonido digital</vt:lpstr>
      <vt:lpstr>📏 Principales medidas del sonido digital</vt:lpstr>
      <vt:lpstr>🎼 ¿Por qué son importantes?</vt:lpstr>
      <vt:lpstr>El sonido digital se obtiene mediante dos procesos fundamentales: el muestreo y la cuantificación de una señal analógica.</vt:lpstr>
      <vt:lpstr>El sonido digital se obtiene mediante dos procesos fundamentales: el muestreo y la cuantificación de una señal analógica.</vt:lpstr>
      <vt:lpstr>El sonido digital se obtiene mediante dos procesos fundamentales: el muestreo y la cuantificación de una señal analógica.</vt:lpstr>
      <vt:lpstr>El sonido digital se obtiene mediante dos procesos fundamentales: el muestreo y la cuantificación de una señal analógica.</vt:lpstr>
      <vt:lpstr>📦 Ventajas del sonido digital</vt:lpstr>
      <vt:lpstr>¿Qué significa "códec"?</vt:lpstr>
      <vt:lpstr>Códec de sonido </vt:lpstr>
      <vt:lpstr>¿Para qué sirve un códec de audio?</vt:lpstr>
      <vt:lpstr>Tipos de códecs de sonido</vt:lpstr>
      <vt:lpstr>¿Dónde se usan?</vt:lpstr>
      <vt:lpstr>El sonido digital se presenta en distintos formatos de archivo que permiten su almacenamiento, edición y reproducción, y su utilidad abarca desde la música y el cine hasta la medicina y la educación.</vt:lpstr>
      <vt:lpstr>El sonido digital se presenta en distintos formatos de archivo que permiten su almacenamiento, edición y reproducción, y su utilidad abarca desde la música y el cine hasta la medicina y la educación.</vt:lpstr>
      <vt:lpstr>Utilidad del sonido digital</vt:lpstr>
      <vt:lpstr>Estudio Individual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</cp:lastModifiedBy>
  <cp:revision>10</cp:revision>
  <dcterms:created xsi:type="dcterms:W3CDTF">2025-10-28T05:50:31Z</dcterms:created>
  <dcterms:modified xsi:type="dcterms:W3CDTF">2025-10-31T15:06:36Z</dcterms:modified>
</cp:coreProperties>
</file>