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70"/>
  </p:notesMasterIdLst>
  <p:sldIdLst>
    <p:sldId id="256" r:id="rId2"/>
    <p:sldId id="302" r:id="rId3"/>
    <p:sldId id="383" r:id="rId4"/>
    <p:sldId id="275" r:id="rId5"/>
    <p:sldId id="276" r:id="rId6"/>
    <p:sldId id="303" r:id="rId7"/>
    <p:sldId id="260" r:id="rId8"/>
    <p:sldId id="277" r:id="rId9"/>
    <p:sldId id="384" r:id="rId10"/>
    <p:sldId id="385" r:id="rId11"/>
    <p:sldId id="381" r:id="rId12"/>
    <p:sldId id="386" r:id="rId13"/>
    <p:sldId id="387" r:id="rId14"/>
    <p:sldId id="388" r:id="rId15"/>
    <p:sldId id="389" r:id="rId16"/>
    <p:sldId id="390" r:id="rId17"/>
    <p:sldId id="391" r:id="rId18"/>
    <p:sldId id="392" r:id="rId19"/>
    <p:sldId id="393" r:id="rId20"/>
    <p:sldId id="394" r:id="rId21"/>
    <p:sldId id="395" r:id="rId22"/>
    <p:sldId id="396" r:id="rId23"/>
    <p:sldId id="397" r:id="rId24"/>
    <p:sldId id="398" r:id="rId25"/>
    <p:sldId id="399" r:id="rId26"/>
    <p:sldId id="400" r:id="rId27"/>
    <p:sldId id="401" r:id="rId28"/>
    <p:sldId id="402" r:id="rId29"/>
    <p:sldId id="403" r:id="rId30"/>
    <p:sldId id="404" r:id="rId31"/>
    <p:sldId id="405" r:id="rId32"/>
    <p:sldId id="406" r:id="rId33"/>
    <p:sldId id="407" r:id="rId34"/>
    <p:sldId id="408" r:id="rId35"/>
    <p:sldId id="409" r:id="rId36"/>
    <p:sldId id="410" r:id="rId37"/>
    <p:sldId id="411" r:id="rId38"/>
    <p:sldId id="412" r:id="rId39"/>
    <p:sldId id="413" r:id="rId40"/>
    <p:sldId id="414" r:id="rId41"/>
    <p:sldId id="415" r:id="rId42"/>
    <p:sldId id="416" r:id="rId43"/>
    <p:sldId id="417" r:id="rId44"/>
    <p:sldId id="418" r:id="rId45"/>
    <p:sldId id="419" r:id="rId46"/>
    <p:sldId id="420" r:id="rId47"/>
    <p:sldId id="421" r:id="rId48"/>
    <p:sldId id="422" r:id="rId49"/>
    <p:sldId id="423" r:id="rId50"/>
    <p:sldId id="424" r:id="rId51"/>
    <p:sldId id="425" r:id="rId52"/>
    <p:sldId id="426" r:id="rId53"/>
    <p:sldId id="427" r:id="rId54"/>
    <p:sldId id="428" r:id="rId55"/>
    <p:sldId id="429" r:id="rId56"/>
    <p:sldId id="430" r:id="rId57"/>
    <p:sldId id="431" r:id="rId58"/>
    <p:sldId id="432" r:id="rId59"/>
    <p:sldId id="433" r:id="rId60"/>
    <p:sldId id="434" r:id="rId61"/>
    <p:sldId id="435" r:id="rId62"/>
    <p:sldId id="436" r:id="rId63"/>
    <p:sldId id="437" r:id="rId64"/>
    <p:sldId id="438" r:id="rId65"/>
    <p:sldId id="439" r:id="rId66"/>
    <p:sldId id="440" r:id="rId67"/>
    <p:sldId id="441" r:id="rId68"/>
    <p:sldId id="442" r:id="rId6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33"/>
    <a:srgbClr val="990000"/>
    <a:srgbClr val="A50021"/>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616" y="64"/>
      </p:cViewPr>
      <p:guideLst/>
    </p:cSldViewPr>
  </p:slideViewPr>
  <p:notesTextViewPr>
    <p:cViewPr>
      <p:scale>
        <a:sx n="1" d="1"/>
        <a:sy n="1" d="1"/>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image" Target="../media/image27.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image" Target="../media/image31.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image" Target="../media/image36.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image" Target="../media/image4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7051ED-2B27-46F1-B64E-3E080D45C224}" type="datetimeFigureOut">
              <a:rPr lang="en-US" smtClean="0"/>
              <a:t>2/13/2026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889BE-69B0-46C6-895C-C3A47645813A}" type="slidenum">
              <a:rPr lang="en-US" smtClean="0"/>
              <a:t>‹Nº›</a:t>
            </a:fld>
            <a:endParaRPr lang="en-US"/>
          </a:p>
        </p:txBody>
      </p:sp>
    </p:spTree>
    <p:extLst>
      <p:ext uri="{BB962C8B-B14F-4D97-AF65-F5344CB8AC3E}">
        <p14:creationId xmlns:p14="http://schemas.microsoft.com/office/powerpoint/2010/main" val="2291068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E3565966-2C10-408A-A11D-9E7D510EB11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r" eaLnBrk="1" hangingPunct="1"/>
            <a:fld id="{6D62A2F7-59EB-4706-8B1E-7F1B8D0F1673}" type="slidenum">
              <a:rPr lang="es-ES" altLang="es-ES" sz="1200">
                <a:latin typeface="Arial" panose="020B0604020202020204" pitchFamily="34" charset="0"/>
              </a:rPr>
              <a:pPr algn="r" eaLnBrk="1" hangingPunct="1"/>
              <a:t>12</a:t>
            </a:fld>
            <a:endParaRPr lang="es-ES" altLang="es-ES" sz="1200">
              <a:latin typeface="Arial" panose="020B0604020202020204" pitchFamily="34" charset="0"/>
            </a:endParaRPr>
          </a:p>
        </p:txBody>
      </p:sp>
      <p:sp>
        <p:nvSpPr>
          <p:cNvPr id="81923" name="Rectangle 2">
            <a:extLst>
              <a:ext uri="{FF2B5EF4-FFF2-40B4-BE49-F238E27FC236}">
                <a16:creationId xmlns:a16="http://schemas.microsoft.com/office/drawing/2014/main" id="{3C3B585C-1A2D-4A29-8264-00769E801A6F}"/>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43CDBBA5-2BFA-4401-9987-FFE80A74D4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ES">
              <a:latin typeface="Arial" panose="020B0604020202020204" pitchFamily="34" charset="0"/>
            </a:endParaRPr>
          </a:p>
        </p:txBody>
      </p:sp>
    </p:spTree>
    <p:extLst>
      <p:ext uri="{BB962C8B-B14F-4D97-AF65-F5344CB8AC3E}">
        <p14:creationId xmlns:p14="http://schemas.microsoft.com/office/powerpoint/2010/main" val="1795487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0361F0E6-5640-43F2-8510-B5BEF82164C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r" eaLnBrk="1" hangingPunct="1"/>
            <a:fld id="{3E7E8CBD-F2C3-4A75-89C9-507547BA447C}" type="slidenum">
              <a:rPr lang="es-ES" altLang="es-ES" sz="1200">
                <a:latin typeface="Arial" panose="020B0604020202020204" pitchFamily="34" charset="0"/>
              </a:rPr>
              <a:pPr algn="r" eaLnBrk="1" hangingPunct="1"/>
              <a:t>13</a:t>
            </a:fld>
            <a:endParaRPr lang="es-ES" altLang="es-ES" sz="1200">
              <a:latin typeface="Arial" panose="020B0604020202020204" pitchFamily="34" charset="0"/>
            </a:endParaRPr>
          </a:p>
        </p:txBody>
      </p:sp>
      <p:sp>
        <p:nvSpPr>
          <p:cNvPr id="82947" name="Rectangle 2">
            <a:extLst>
              <a:ext uri="{FF2B5EF4-FFF2-40B4-BE49-F238E27FC236}">
                <a16:creationId xmlns:a16="http://schemas.microsoft.com/office/drawing/2014/main" id="{9384C120-0E26-4166-97E3-4B8695794003}"/>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A8B34B2F-C5A7-4300-8129-480AFA0645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ES">
              <a:latin typeface="Arial" panose="020B0604020202020204" pitchFamily="34" charset="0"/>
            </a:endParaRPr>
          </a:p>
        </p:txBody>
      </p:sp>
    </p:spTree>
    <p:extLst>
      <p:ext uri="{BB962C8B-B14F-4D97-AF65-F5344CB8AC3E}">
        <p14:creationId xmlns:p14="http://schemas.microsoft.com/office/powerpoint/2010/main" val="613552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C39CD18E-7466-4E31-9E85-1D5746C2FAF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r" eaLnBrk="1" hangingPunct="1"/>
            <a:fld id="{ACC08E75-0EEE-4899-9D21-D8A0F11C65B0}" type="slidenum">
              <a:rPr lang="es-ES" altLang="es-ES" sz="1200">
                <a:latin typeface="Arial" panose="020B0604020202020204" pitchFamily="34" charset="0"/>
              </a:rPr>
              <a:pPr algn="r" eaLnBrk="1" hangingPunct="1"/>
              <a:t>14</a:t>
            </a:fld>
            <a:endParaRPr lang="es-ES" altLang="es-ES" sz="1200">
              <a:latin typeface="Arial" panose="020B0604020202020204" pitchFamily="34" charset="0"/>
            </a:endParaRPr>
          </a:p>
        </p:txBody>
      </p:sp>
      <p:sp>
        <p:nvSpPr>
          <p:cNvPr id="83971" name="Rectangle 2">
            <a:extLst>
              <a:ext uri="{FF2B5EF4-FFF2-40B4-BE49-F238E27FC236}">
                <a16:creationId xmlns:a16="http://schemas.microsoft.com/office/drawing/2014/main" id="{F49B1A25-ED6A-44EE-90E6-E514552CB1CD}"/>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CDAC0C73-BEC9-45E3-9D11-CDCEB5AFAD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ES">
              <a:latin typeface="Arial" panose="020B0604020202020204" pitchFamily="34" charset="0"/>
            </a:endParaRPr>
          </a:p>
        </p:txBody>
      </p:sp>
    </p:spTree>
    <p:extLst>
      <p:ext uri="{BB962C8B-B14F-4D97-AF65-F5344CB8AC3E}">
        <p14:creationId xmlns:p14="http://schemas.microsoft.com/office/powerpoint/2010/main" val="4017555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12BBD8-758F-48C7-B0D3-D74ED8F44022}" type="slidenum">
              <a:rPr lang="en-US" smtClean="0"/>
              <a:t>16</a:t>
            </a:fld>
            <a:endParaRPr lang="en-US"/>
          </a:p>
        </p:txBody>
      </p:sp>
    </p:spTree>
    <p:extLst>
      <p:ext uri="{BB962C8B-B14F-4D97-AF65-F5344CB8AC3E}">
        <p14:creationId xmlns:p14="http://schemas.microsoft.com/office/powerpoint/2010/main" val="1031045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12BBD8-758F-48C7-B0D3-D74ED8F44022}" type="slidenum">
              <a:rPr lang="en-US" smtClean="0"/>
              <a:t>17</a:t>
            </a:fld>
            <a:endParaRPr lang="en-US"/>
          </a:p>
        </p:txBody>
      </p:sp>
    </p:spTree>
    <p:extLst>
      <p:ext uri="{BB962C8B-B14F-4D97-AF65-F5344CB8AC3E}">
        <p14:creationId xmlns:p14="http://schemas.microsoft.com/office/powerpoint/2010/main" val="168371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12BBD8-758F-48C7-B0D3-D74ED8F44022}" type="slidenum">
              <a:rPr lang="en-US" smtClean="0"/>
              <a:t>19</a:t>
            </a:fld>
            <a:endParaRPr lang="en-US"/>
          </a:p>
        </p:txBody>
      </p:sp>
    </p:spTree>
    <p:extLst>
      <p:ext uri="{BB962C8B-B14F-4D97-AF65-F5344CB8AC3E}">
        <p14:creationId xmlns:p14="http://schemas.microsoft.com/office/powerpoint/2010/main" val="2052880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12BBD8-758F-48C7-B0D3-D74ED8F44022}" type="slidenum">
              <a:rPr lang="en-US" smtClean="0"/>
              <a:t>20</a:t>
            </a:fld>
            <a:endParaRPr lang="en-US"/>
          </a:p>
        </p:txBody>
      </p:sp>
    </p:spTree>
    <p:extLst>
      <p:ext uri="{BB962C8B-B14F-4D97-AF65-F5344CB8AC3E}">
        <p14:creationId xmlns:p14="http://schemas.microsoft.com/office/powerpoint/2010/main" val="2811395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071F22-C249-49CE-9F8B-D0A9C5F2339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0A21764-F00B-4856-B896-3D113B6A99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E3C1FB4-4FAE-4B20-9846-FAAB581E82BF}"/>
              </a:ext>
            </a:extLst>
          </p:cNvPr>
          <p:cNvSpPr>
            <a:spLocks noGrp="1"/>
          </p:cNvSpPr>
          <p:nvPr>
            <p:ph type="dt" sz="half" idx="10"/>
          </p:nvPr>
        </p:nvSpPr>
        <p:spPr/>
        <p:txBody>
          <a:bodyPr/>
          <a:lstStyle/>
          <a:p>
            <a:fld id="{B61BEF0D-F0BB-DE4B-95CE-6DB70DBA9567}" type="datetimeFigureOut">
              <a:rPr lang="en-US" smtClean="0"/>
              <a:pPr/>
              <a:t>2/13/2026</a:t>
            </a:fld>
            <a:endParaRPr lang="en-US" dirty="0"/>
          </a:p>
        </p:txBody>
      </p:sp>
      <p:sp>
        <p:nvSpPr>
          <p:cNvPr id="5" name="Marcador de pie de página 4">
            <a:extLst>
              <a:ext uri="{FF2B5EF4-FFF2-40B4-BE49-F238E27FC236}">
                <a16:creationId xmlns:a16="http://schemas.microsoft.com/office/drawing/2014/main" id="{15669C25-45A0-4BEA-A93C-16E9896AD33E}"/>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E91FB82D-CD58-4196-B1E2-88AF839B2C31}"/>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969152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2FE27D-4AC7-44A9-AC4F-923B60DE2AE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B8AE91F-F9ED-461A-8D5D-EC86C4E0B3B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4C1D916-2E69-4AC1-B97B-9335E6CE8CFD}"/>
              </a:ext>
            </a:extLst>
          </p:cNvPr>
          <p:cNvSpPr>
            <a:spLocks noGrp="1"/>
          </p:cNvSpPr>
          <p:nvPr>
            <p:ph type="dt" sz="half" idx="10"/>
          </p:nvPr>
        </p:nvSpPr>
        <p:spPr/>
        <p:txBody>
          <a:bodyPr/>
          <a:lstStyle/>
          <a:p>
            <a:fld id="{B61BEF0D-F0BB-DE4B-95CE-6DB70DBA9567}" type="datetimeFigureOut">
              <a:rPr lang="en-US" smtClean="0"/>
              <a:pPr/>
              <a:t>2/13/2026</a:t>
            </a:fld>
            <a:endParaRPr lang="en-US" dirty="0"/>
          </a:p>
        </p:txBody>
      </p:sp>
      <p:sp>
        <p:nvSpPr>
          <p:cNvPr id="5" name="Marcador de pie de página 4">
            <a:extLst>
              <a:ext uri="{FF2B5EF4-FFF2-40B4-BE49-F238E27FC236}">
                <a16:creationId xmlns:a16="http://schemas.microsoft.com/office/drawing/2014/main" id="{5BDEF8A7-37A5-4E0A-9DFF-F8BC74DCA253}"/>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027744D7-0CFA-4670-98CF-C1C511D5A173}"/>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283796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94178C3-3467-4581-8331-6CD81D05FD3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B37A4-E090-438F-8C07-8D364133974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CA0D5B5-DFA7-461A-BB9C-AA2083C627CF}"/>
              </a:ext>
            </a:extLst>
          </p:cNvPr>
          <p:cNvSpPr>
            <a:spLocks noGrp="1"/>
          </p:cNvSpPr>
          <p:nvPr>
            <p:ph type="dt" sz="half" idx="10"/>
          </p:nvPr>
        </p:nvSpPr>
        <p:spPr/>
        <p:txBody>
          <a:bodyPr/>
          <a:lstStyle/>
          <a:p>
            <a:fld id="{B61BEF0D-F0BB-DE4B-95CE-6DB70DBA9567}" type="datetimeFigureOut">
              <a:rPr lang="en-US" smtClean="0"/>
              <a:pPr/>
              <a:t>2/13/2026</a:t>
            </a:fld>
            <a:endParaRPr lang="en-US" dirty="0"/>
          </a:p>
        </p:txBody>
      </p:sp>
      <p:sp>
        <p:nvSpPr>
          <p:cNvPr id="5" name="Marcador de pie de página 4">
            <a:extLst>
              <a:ext uri="{FF2B5EF4-FFF2-40B4-BE49-F238E27FC236}">
                <a16:creationId xmlns:a16="http://schemas.microsoft.com/office/drawing/2014/main" id="{64631582-ED8D-4676-932E-63E900CAC69D}"/>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4A8AEB02-342F-4FC4-95E2-B6347322062F}"/>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866642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D2054A-9448-4707-BFC3-81FE1DD04EC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A4E159A-EBED-471A-842D-9412957161B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07383DA-8CF9-40A0-B7CA-D1B3CC2C4AF9}"/>
              </a:ext>
            </a:extLst>
          </p:cNvPr>
          <p:cNvSpPr>
            <a:spLocks noGrp="1"/>
          </p:cNvSpPr>
          <p:nvPr>
            <p:ph type="dt" sz="half" idx="10"/>
          </p:nvPr>
        </p:nvSpPr>
        <p:spPr/>
        <p:txBody>
          <a:bodyPr/>
          <a:lstStyle/>
          <a:p>
            <a:fld id="{B61BEF0D-F0BB-DE4B-95CE-6DB70DBA9567}" type="datetimeFigureOut">
              <a:rPr lang="en-US" smtClean="0"/>
              <a:pPr/>
              <a:t>2/13/2026</a:t>
            </a:fld>
            <a:endParaRPr lang="en-US" dirty="0"/>
          </a:p>
        </p:txBody>
      </p:sp>
      <p:sp>
        <p:nvSpPr>
          <p:cNvPr id="5" name="Marcador de pie de página 4">
            <a:extLst>
              <a:ext uri="{FF2B5EF4-FFF2-40B4-BE49-F238E27FC236}">
                <a16:creationId xmlns:a16="http://schemas.microsoft.com/office/drawing/2014/main" id="{346A1D12-66B1-42DE-A113-F05649FD3C4C}"/>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6CF5B618-C1A5-41C9-AFB0-D6CD678D63C9}"/>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657200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1FE84B-516D-489F-876A-F83FD45D77E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D77BEC1-C10F-42C2-A61A-3F82801567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D7E1DF8-9879-4A3A-9DAD-61282F670EE6}"/>
              </a:ext>
            </a:extLst>
          </p:cNvPr>
          <p:cNvSpPr>
            <a:spLocks noGrp="1"/>
          </p:cNvSpPr>
          <p:nvPr>
            <p:ph type="dt" sz="half" idx="10"/>
          </p:nvPr>
        </p:nvSpPr>
        <p:spPr/>
        <p:txBody>
          <a:bodyPr/>
          <a:lstStyle/>
          <a:p>
            <a:fld id="{B61BEF0D-F0BB-DE4B-95CE-6DB70DBA9567}" type="datetimeFigureOut">
              <a:rPr lang="en-US" smtClean="0"/>
              <a:pPr/>
              <a:t>2/13/2026</a:t>
            </a:fld>
            <a:endParaRPr lang="en-US" dirty="0"/>
          </a:p>
        </p:txBody>
      </p:sp>
      <p:sp>
        <p:nvSpPr>
          <p:cNvPr id="5" name="Marcador de pie de página 4">
            <a:extLst>
              <a:ext uri="{FF2B5EF4-FFF2-40B4-BE49-F238E27FC236}">
                <a16:creationId xmlns:a16="http://schemas.microsoft.com/office/drawing/2014/main" id="{6B7D7674-8043-4B37-B0E8-9EC7EA72D4F5}"/>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65BB9721-8D28-4464-B5C5-816EADD906DB}"/>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14093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40CA0B-A104-476F-B711-305D7E327D2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8ABA18-A54B-491C-A331-4C465868488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8F56979A-91AB-489C-93AC-E86EC100E67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BFC3C5C-4001-4E05-8141-CB4561BD5692}"/>
              </a:ext>
            </a:extLst>
          </p:cNvPr>
          <p:cNvSpPr>
            <a:spLocks noGrp="1"/>
          </p:cNvSpPr>
          <p:nvPr>
            <p:ph type="dt" sz="half" idx="10"/>
          </p:nvPr>
        </p:nvSpPr>
        <p:spPr/>
        <p:txBody>
          <a:bodyPr/>
          <a:lstStyle/>
          <a:p>
            <a:fld id="{B61BEF0D-F0BB-DE4B-95CE-6DB70DBA9567}" type="datetimeFigureOut">
              <a:rPr lang="en-US" smtClean="0"/>
              <a:pPr/>
              <a:t>2/13/2026</a:t>
            </a:fld>
            <a:endParaRPr lang="en-US" dirty="0"/>
          </a:p>
        </p:txBody>
      </p:sp>
      <p:sp>
        <p:nvSpPr>
          <p:cNvPr id="6" name="Marcador de pie de página 5">
            <a:extLst>
              <a:ext uri="{FF2B5EF4-FFF2-40B4-BE49-F238E27FC236}">
                <a16:creationId xmlns:a16="http://schemas.microsoft.com/office/drawing/2014/main" id="{A53422EA-418A-424A-834B-64ED41178257}"/>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557242F3-B7DB-490E-85BC-B2F41F7FCD15}"/>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011286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5785F0-B828-4A55-8117-14523020B84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7FC1728-9764-4A1D-B088-BB3BDB21E6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EEA0686-7AE8-4140-8195-67121079957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58FBCBCC-1830-479C-9934-D6EA03DA62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D1F0844-5C6F-4065-9A36-142B860B66D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557EAC6-0BF8-42AD-9EE8-5FC5D6D19EE1}"/>
              </a:ext>
            </a:extLst>
          </p:cNvPr>
          <p:cNvSpPr>
            <a:spLocks noGrp="1"/>
          </p:cNvSpPr>
          <p:nvPr>
            <p:ph type="dt" sz="half" idx="10"/>
          </p:nvPr>
        </p:nvSpPr>
        <p:spPr/>
        <p:txBody>
          <a:bodyPr/>
          <a:lstStyle/>
          <a:p>
            <a:fld id="{B61BEF0D-F0BB-DE4B-95CE-6DB70DBA9567}" type="datetimeFigureOut">
              <a:rPr lang="en-US" smtClean="0"/>
              <a:pPr/>
              <a:t>2/13/2026</a:t>
            </a:fld>
            <a:endParaRPr lang="en-US" dirty="0"/>
          </a:p>
        </p:txBody>
      </p:sp>
      <p:sp>
        <p:nvSpPr>
          <p:cNvPr id="8" name="Marcador de pie de página 7">
            <a:extLst>
              <a:ext uri="{FF2B5EF4-FFF2-40B4-BE49-F238E27FC236}">
                <a16:creationId xmlns:a16="http://schemas.microsoft.com/office/drawing/2014/main" id="{65C68FB2-212C-4B70-9B46-0E1A99175252}"/>
              </a:ext>
            </a:extLst>
          </p:cNvPr>
          <p:cNvSpPr>
            <a:spLocks noGrp="1"/>
          </p:cNvSpPr>
          <p:nvPr>
            <p:ph type="ftr" sz="quarter" idx="11"/>
          </p:nvPr>
        </p:nvSpPr>
        <p:spPr/>
        <p:txBody>
          <a:bodyPr/>
          <a:lstStyle/>
          <a:p>
            <a:endParaRPr lang="en-US" dirty="0"/>
          </a:p>
        </p:txBody>
      </p:sp>
      <p:sp>
        <p:nvSpPr>
          <p:cNvPr id="9" name="Marcador de número de diapositiva 8">
            <a:extLst>
              <a:ext uri="{FF2B5EF4-FFF2-40B4-BE49-F238E27FC236}">
                <a16:creationId xmlns:a16="http://schemas.microsoft.com/office/drawing/2014/main" id="{ED1E432D-FA67-4F07-9AD6-9E2E79F4A9CB}"/>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573482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C4A5C2-A07F-46D8-915C-1BC9A0C7BBA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C0F91D4-4A96-48CD-872F-45A29501D020}"/>
              </a:ext>
            </a:extLst>
          </p:cNvPr>
          <p:cNvSpPr>
            <a:spLocks noGrp="1"/>
          </p:cNvSpPr>
          <p:nvPr>
            <p:ph type="dt" sz="half" idx="10"/>
          </p:nvPr>
        </p:nvSpPr>
        <p:spPr/>
        <p:txBody>
          <a:bodyPr/>
          <a:lstStyle/>
          <a:p>
            <a:fld id="{B61BEF0D-F0BB-DE4B-95CE-6DB70DBA9567}" type="datetimeFigureOut">
              <a:rPr lang="en-US" smtClean="0"/>
              <a:pPr/>
              <a:t>2/13/2026</a:t>
            </a:fld>
            <a:endParaRPr lang="en-US" dirty="0"/>
          </a:p>
        </p:txBody>
      </p:sp>
      <p:sp>
        <p:nvSpPr>
          <p:cNvPr id="4" name="Marcador de pie de página 3">
            <a:extLst>
              <a:ext uri="{FF2B5EF4-FFF2-40B4-BE49-F238E27FC236}">
                <a16:creationId xmlns:a16="http://schemas.microsoft.com/office/drawing/2014/main" id="{39D430A2-10B7-4CDC-BC36-521BE2A07AD0}"/>
              </a:ext>
            </a:extLst>
          </p:cNvPr>
          <p:cNvSpPr>
            <a:spLocks noGrp="1"/>
          </p:cNvSpPr>
          <p:nvPr>
            <p:ph type="ftr" sz="quarter" idx="11"/>
          </p:nvPr>
        </p:nvSpPr>
        <p:spPr/>
        <p:txBody>
          <a:bodyPr/>
          <a:lstStyle/>
          <a:p>
            <a:endParaRPr lang="en-US" dirty="0"/>
          </a:p>
        </p:txBody>
      </p:sp>
      <p:sp>
        <p:nvSpPr>
          <p:cNvPr id="5" name="Marcador de número de diapositiva 4">
            <a:extLst>
              <a:ext uri="{FF2B5EF4-FFF2-40B4-BE49-F238E27FC236}">
                <a16:creationId xmlns:a16="http://schemas.microsoft.com/office/drawing/2014/main" id="{20A250C3-9EE6-4416-9D17-1FC81742BDAB}"/>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317159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5FF6EB2-703B-47F7-9B3E-8D5BA02C5B5B}"/>
              </a:ext>
            </a:extLst>
          </p:cNvPr>
          <p:cNvSpPr>
            <a:spLocks noGrp="1"/>
          </p:cNvSpPr>
          <p:nvPr>
            <p:ph type="dt" sz="half" idx="10"/>
          </p:nvPr>
        </p:nvSpPr>
        <p:spPr/>
        <p:txBody>
          <a:bodyPr/>
          <a:lstStyle/>
          <a:p>
            <a:fld id="{B61BEF0D-F0BB-DE4B-95CE-6DB70DBA9567}" type="datetimeFigureOut">
              <a:rPr lang="en-US" smtClean="0"/>
              <a:pPr/>
              <a:t>2/13/2026</a:t>
            </a:fld>
            <a:endParaRPr lang="en-US" dirty="0"/>
          </a:p>
        </p:txBody>
      </p:sp>
      <p:sp>
        <p:nvSpPr>
          <p:cNvPr id="3" name="Marcador de pie de página 2">
            <a:extLst>
              <a:ext uri="{FF2B5EF4-FFF2-40B4-BE49-F238E27FC236}">
                <a16:creationId xmlns:a16="http://schemas.microsoft.com/office/drawing/2014/main" id="{FE2898A8-74F6-4907-B801-7F9A4ED6316C}"/>
              </a:ext>
            </a:extLst>
          </p:cNvPr>
          <p:cNvSpPr>
            <a:spLocks noGrp="1"/>
          </p:cNvSpPr>
          <p:nvPr>
            <p:ph type="ftr" sz="quarter" idx="11"/>
          </p:nvPr>
        </p:nvSpPr>
        <p:spPr/>
        <p:txBody>
          <a:bodyPr/>
          <a:lstStyle/>
          <a:p>
            <a:endParaRPr lang="en-US" dirty="0"/>
          </a:p>
        </p:txBody>
      </p:sp>
      <p:sp>
        <p:nvSpPr>
          <p:cNvPr id="4" name="Marcador de número de diapositiva 3">
            <a:extLst>
              <a:ext uri="{FF2B5EF4-FFF2-40B4-BE49-F238E27FC236}">
                <a16:creationId xmlns:a16="http://schemas.microsoft.com/office/drawing/2014/main" id="{A48EDC76-5A76-430C-85B1-50271D4FD75A}"/>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611721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398638-C564-4664-B668-33E5ACA8C4E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86451CE-6A3B-4D1F-9ECF-C470CD2DE4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5F15287D-8833-4E24-B90B-A53C413AD9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51707B-2DD5-47DB-8D07-918F6F9D0F43}"/>
              </a:ext>
            </a:extLst>
          </p:cNvPr>
          <p:cNvSpPr>
            <a:spLocks noGrp="1"/>
          </p:cNvSpPr>
          <p:nvPr>
            <p:ph type="dt" sz="half" idx="10"/>
          </p:nvPr>
        </p:nvSpPr>
        <p:spPr/>
        <p:txBody>
          <a:bodyPr/>
          <a:lstStyle/>
          <a:p>
            <a:fld id="{B61BEF0D-F0BB-DE4B-95CE-6DB70DBA9567}" type="datetimeFigureOut">
              <a:rPr lang="en-US" smtClean="0"/>
              <a:pPr/>
              <a:t>2/13/2026</a:t>
            </a:fld>
            <a:endParaRPr lang="en-US" dirty="0"/>
          </a:p>
        </p:txBody>
      </p:sp>
      <p:sp>
        <p:nvSpPr>
          <p:cNvPr id="6" name="Marcador de pie de página 5">
            <a:extLst>
              <a:ext uri="{FF2B5EF4-FFF2-40B4-BE49-F238E27FC236}">
                <a16:creationId xmlns:a16="http://schemas.microsoft.com/office/drawing/2014/main" id="{8D62ED26-7C9E-44ED-8079-A04ED01232F1}"/>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B5E87129-2303-43A2-8183-888F3B8515F5}"/>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973155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705E40-4C8D-471D-B21F-6DF6FCC9856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AE7BC76-80A8-4FC3-A47C-3B60760834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BD18AF3-C783-40AD-88E6-31B6269E0F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BA5BAF8-5F52-4C49-A3AF-ABAC8D89400F}"/>
              </a:ext>
            </a:extLst>
          </p:cNvPr>
          <p:cNvSpPr>
            <a:spLocks noGrp="1"/>
          </p:cNvSpPr>
          <p:nvPr>
            <p:ph type="dt" sz="half" idx="10"/>
          </p:nvPr>
        </p:nvSpPr>
        <p:spPr/>
        <p:txBody>
          <a:bodyPr/>
          <a:lstStyle/>
          <a:p>
            <a:fld id="{B61BEF0D-F0BB-DE4B-95CE-6DB70DBA9567}" type="datetimeFigureOut">
              <a:rPr lang="en-US" smtClean="0"/>
              <a:pPr/>
              <a:t>2/13/2026</a:t>
            </a:fld>
            <a:endParaRPr lang="en-US" dirty="0"/>
          </a:p>
        </p:txBody>
      </p:sp>
      <p:sp>
        <p:nvSpPr>
          <p:cNvPr id="6" name="Marcador de pie de página 5">
            <a:extLst>
              <a:ext uri="{FF2B5EF4-FFF2-40B4-BE49-F238E27FC236}">
                <a16:creationId xmlns:a16="http://schemas.microsoft.com/office/drawing/2014/main" id="{FB9D959F-4AD2-478E-8705-1D2C5BC0787A}"/>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DD78A7E6-8E63-4163-92FF-9CA7A13F5DC3}"/>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308502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7332F32-AFEA-46DF-9459-E54F867B8E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CB029A2-0651-46FD-9F4E-C29505B2B8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577A1A7-11A0-4591-84CD-8EFE35B2F5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2/13/2026</a:t>
            </a:fld>
            <a:endParaRPr lang="en-US" dirty="0"/>
          </a:p>
        </p:txBody>
      </p:sp>
      <p:sp>
        <p:nvSpPr>
          <p:cNvPr id="5" name="Marcador de pie de página 4">
            <a:extLst>
              <a:ext uri="{FF2B5EF4-FFF2-40B4-BE49-F238E27FC236}">
                <a16:creationId xmlns:a16="http://schemas.microsoft.com/office/drawing/2014/main" id="{512C93AD-CD54-49DC-83ED-32CBCE6F8D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Marcador de número de diapositiva 5">
            <a:extLst>
              <a:ext uri="{FF2B5EF4-FFF2-40B4-BE49-F238E27FC236}">
                <a16:creationId xmlns:a16="http://schemas.microsoft.com/office/drawing/2014/main" id="{1DD21EB6-753F-41F3-BBC2-FBCCF90D50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25030134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2.e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2.emf"/><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2.emf"/><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2.emf"/><Relationship Id="rId5" Type="http://schemas.openxmlformats.org/officeDocument/2006/relationships/oleObject" Target="../embeddings/oleObject2.bin"/><Relationship Id="rId4" Type="http://schemas.openxmlformats.org/officeDocument/2006/relationships/image" Target="NUL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NUL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NULL"/></Relationships>
</file>

<file path=ppt/slides/_rels/slide2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25.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NULL"/><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NULL"/><Relationship Id="rId5" Type="http://schemas.openxmlformats.org/officeDocument/2006/relationships/image" Target="../media/image27.png"/><Relationship Id="rId4" Type="http://schemas.openxmlformats.org/officeDocument/2006/relationships/oleObject" Target="../embeddings/oleObject3.bin"/></Relationships>
</file>

<file path=ppt/slides/_rels/slide3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NUL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NULL"/><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32.png"/><Relationship Id="rId5" Type="http://schemas.openxmlformats.org/officeDocument/2006/relationships/oleObject" Target="../embeddings/oleObject6.bin"/><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NULL"/><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35.png"/><Relationship Id="rId5" Type="http://schemas.openxmlformats.org/officeDocument/2006/relationships/oleObject" Target="../embeddings/oleObject8.bin"/><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NULL"/><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10.bin"/><Relationship Id="rId5" Type="http://schemas.openxmlformats.org/officeDocument/2006/relationships/image" Target="../media/image36.png"/><Relationship Id="rId4" Type="http://schemas.openxmlformats.org/officeDocument/2006/relationships/oleObject" Target="../embeddings/oleObject9.bin"/></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NULL"/><Relationship Id="rId4" Type="http://schemas.openxmlformats.org/officeDocument/2006/relationships/image" Target="../media/image38.jpeg"/></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NUL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1.bin"/><Relationship Id="rId7" Type="http://schemas.openxmlformats.org/officeDocument/2006/relationships/image" Target="NULL"/><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44.png"/><Relationship Id="rId5" Type="http://schemas.openxmlformats.org/officeDocument/2006/relationships/oleObject" Target="../embeddings/oleObject12.bin"/><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46.png"/><Relationship Id="rId5" Type="http://schemas.openxmlformats.org/officeDocument/2006/relationships/image" Target="NULL"/><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image" Target="NUL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A4B10-8E17-47B0-8D48-B6253F6F1069}"/>
              </a:ext>
            </a:extLst>
          </p:cNvPr>
          <p:cNvSpPr>
            <a:spLocks noGrp="1"/>
          </p:cNvSpPr>
          <p:nvPr>
            <p:ph type="ctrTitle" idx="4294967295"/>
          </p:nvPr>
        </p:nvSpPr>
        <p:spPr>
          <a:xfrm>
            <a:off x="1446848" y="873555"/>
            <a:ext cx="8210550" cy="701731"/>
          </a:xfrm>
        </p:spPr>
        <p:txBody>
          <a:bodyPr>
            <a:spAutoFit/>
          </a:bodyPr>
          <a:lstStyle/>
          <a:p>
            <a:pPr algn="ctr"/>
            <a:r>
              <a:rPr lang="es-ES" b="1" dirty="0" smtClean="0">
                <a:solidFill>
                  <a:srgbClr val="C00000"/>
                </a:solidFill>
                <a:effectLst>
                  <a:reflection blurRad="6350" stA="55000" endA="300" endPos="45500" dir="5400000" sy="-100000" algn="bl" rotWithShape="0"/>
                </a:effectLst>
                <a:latin typeface="Arial" panose="020B0604020202020204" pitchFamily="34" charset="0"/>
                <a:cs typeface="Arial" panose="020B0604020202020204" pitchFamily="34" charset="0"/>
              </a:rPr>
              <a:t>PROCESOS TENOLÓGICOS I</a:t>
            </a:r>
            <a:endParaRPr lang="en-US" b="1" dirty="0">
              <a:solidFill>
                <a:srgbClr val="C00000"/>
              </a:solidFill>
              <a:effectLst>
                <a:reflection blurRad="6350" stA="55000" endA="300" endPos="45500" dir="5400000" sy="-100000" algn="bl" rotWithShape="0"/>
              </a:effectLst>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7B734CE1-7F74-45F2-A120-AFD361A0B156}"/>
              </a:ext>
            </a:extLst>
          </p:cNvPr>
          <p:cNvSpPr>
            <a:spLocks noGrp="1"/>
          </p:cNvSpPr>
          <p:nvPr>
            <p:ph type="subTitle" idx="4294967295"/>
          </p:nvPr>
        </p:nvSpPr>
        <p:spPr>
          <a:xfrm>
            <a:off x="0" y="5441950"/>
            <a:ext cx="6657975" cy="885825"/>
          </a:xfrm>
        </p:spPr>
        <p:txBody>
          <a:bodyPr anchor="ctr">
            <a:spAutoFit/>
          </a:bodyPr>
          <a:lstStyle/>
          <a:p>
            <a:pPr algn="ctr"/>
            <a:r>
              <a:rPr lang="es-ES" sz="2400" b="1" dirty="0">
                <a:solidFill>
                  <a:srgbClr val="FF0000"/>
                </a:solidFill>
              </a:rPr>
              <a:t>PROFESOR: </a:t>
            </a:r>
          </a:p>
          <a:p>
            <a:pPr algn="ctr"/>
            <a:r>
              <a:rPr lang="es-ES" sz="2400" b="1" dirty="0">
                <a:solidFill>
                  <a:srgbClr val="FF0000"/>
                </a:solidFill>
              </a:rPr>
              <a:t>Lic. Alejandro Suárez Pino. Prof. Asistente.</a:t>
            </a:r>
          </a:p>
        </p:txBody>
      </p:sp>
      <p:pic>
        <p:nvPicPr>
          <p:cNvPr id="11" name="Imagen 10">
            <a:extLst>
              <a:ext uri="{FF2B5EF4-FFF2-40B4-BE49-F238E27FC236}">
                <a16:creationId xmlns:a16="http://schemas.microsoft.com/office/drawing/2014/main" id="{4C8E0CFD-2841-4114-8D57-78AA7902407F}"/>
              </a:ext>
            </a:extLst>
          </p:cNvPr>
          <p:cNvPicPr>
            <a:picLocks noChangeAspect="1"/>
          </p:cNvPicPr>
          <p:nvPr/>
        </p:nvPicPr>
        <p:blipFill>
          <a:blip r:embed="rId2"/>
          <a:stretch>
            <a:fillRect/>
          </a:stretch>
        </p:blipFill>
        <p:spPr bwMode="auto">
          <a:xfrm>
            <a:off x="289186" y="2230475"/>
            <a:ext cx="2315325" cy="2412000"/>
          </a:xfrm>
          <a:prstGeom prst="rect">
            <a:avLst/>
          </a:prstGeom>
          <a:effectLst>
            <a:outerShdw blurRad="76200" dir="13500000" sy="23000" kx="1200000" algn="br" rotWithShape="0">
              <a:prstClr val="black">
                <a:alpha val="20000"/>
              </a:prstClr>
            </a:outerShdw>
            <a:reflection blurRad="6350" stA="52000" endA="300" endPos="35000" dir="5400000" sy="-100000" algn="bl" rotWithShape="0"/>
          </a:effectLst>
        </p:spPr>
      </p:pic>
      <p:pic>
        <p:nvPicPr>
          <p:cNvPr id="14" name="Imagen 13">
            <a:extLst>
              <a:ext uri="{FF2B5EF4-FFF2-40B4-BE49-F238E27FC236}">
                <a16:creationId xmlns:a16="http://schemas.microsoft.com/office/drawing/2014/main" id="{FA55BD22-F2F7-4063-B17F-CCE49F3AC919}"/>
              </a:ext>
            </a:extLst>
          </p:cNvPr>
          <p:cNvPicPr>
            <a:picLocks noChangeAspect="1"/>
          </p:cNvPicPr>
          <p:nvPr/>
        </p:nvPicPr>
        <p:blipFill>
          <a:blip r:embed="rId3"/>
          <a:stretch>
            <a:fillRect/>
          </a:stretch>
        </p:blipFill>
        <p:spPr>
          <a:xfrm>
            <a:off x="2992313" y="2230475"/>
            <a:ext cx="2622402" cy="2412000"/>
          </a:xfrm>
          <a:prstGeom prst="rect">
            <a:avLst/>
          </a:prstGeom>
          <a:effectLst>
            <a:outerShdw blurRad="76200" dir="13500000" sy="23000" kx="1200000" algn="br" rotWithShape="0">
              <a:prstClr val="black">
                <a:alpha val="20000"/>
              </a:prstClr>
            </a:outerShdw>
            <a:reflection blurRad="6350" stA="52000" endA="300" endPos="35000" dir="5400000" sy="-100000" algn="bl" rotWithShape="0"/>
          </a:effectLst>
        </p:spPr>
      </p:pic>
      <p:pic>
        <p:nvPicPr>
          <p:cNvPr id="15" name="Imagen 14">
            <a:extLst>
              <a:ext uri="{FF2B5EF4-FFF2-40B4-BE49-F238E27FC236}">
                <a16:creationId xmlns:a16="http://schemas.microsoft.com/office/drawing/2014/main" id="{0A9CA01D-6F62-466C-B7B0-B3669ED832E7}"/>
              </a:ext>
            </a:extLst>
          </p:cNvPr>
          <p:cNvPicPr>
            <a:picLocks noChangeAspect="1"/>
          </p:cNvPicPr>
          <p:nvPr/>
        </p:nvPicPr>
        <p:blipFill>
          <a:blip r:embed="rId4">
            <a:extLst/>
          </a:blip>
          <a:stretch>
            <a:fillRect/>
          </a:stretch>
        </p:blipFill>
        <p:spPr>
          <a:xfrm>
            <a:off x="6002517" y="2223000"/>
            <a:ext cx="2463369" cy="2412000"/>
          </a:xfrm>
          <a:prstGeom prst="rect">
            <a:avLst/>
          </a:prstGeom>
          <a:effectLst>
            <a:outerShdw blurRad="76200" dir="13500000" sy="23000" kx="1200000" algn="br" rotWithShape="0">
              <a:prstClr val="black">
                <a:alpha val="20000"/>
              </a:prstClr>
            </a:outerShdw>
            <a:reflection blurRad="6350" stA="52000" endA="300" endPos="35000" dir="5400000" sy="-100000" algn="bl" rotWithShape="0"/>
          </a:effectLst>
        </p:spPr>
      </p:pic>
      <p:pic>
        <p:nvPicPr>
          <p:cNvPr id="16" name="7 Imagen">
            <a:extLst>
              <a:ext uri="{FF2B5EF4-FFF2-40B4-BE49-F238E27FC236}">
                <a16:creationId xmlns:a16="http://schemas.microsoft.com/office/drawing/2014/main" id="{A330DB52-6D48-47A3-8E98-BB10689EC28E}"/>
              </a:ext>
            </a:extLst>
          </p:cNvPr>
          <p:cNvPicPr>
            <a:picLocks noChangeAspect="1"/>
          </p:cNvPicPr>
          <p:nvPr/>
        </p:nvPicPr>
        <p:blipFill>
          <a:blip r:embed="rId5"/>
          <a:stretch>
            <a:fillRect/>
          </a:stretch>
        </p:blipFill>
        <p:spPr>
          <a:xfrm>
            <a:off x="8854788" y="2230475"/>
            <a:ext cx="3048026" cy="2412000"/>
          </a:xfrm>
          <a:prstGeom prst="rect">
            <a:avLst/>
          </a:prstGeom>
          <a:effectLst>
            <a:outerShdw blurRad="76200" dir="13500000" sy="23000" kx="1200000" algn="br" rotWithShape="0">
              <a:prstClr val="black">
                <a:alpha val="20000"/>
              </a:prstClr>
            </a:outerShdw>
            <a:reflection blurRad="6350" stA="52000" endA="300" endPos="35000" dir="5400000" sy="-100000" algn="bl" rotWithShape="0"/>
          </a:effectLst>
        </p:spPr>
      </p:pic>
    </p:spTree>
    <p:extLst>
      <p:ext uri="{BB962C8B-B14F-4D97-AF65-F5344CB8AC3E}">
        <p14:creationId xmlns:p14="http://schemas.microsoft.com/office/powerpoint/2010/main" val="31422503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a:extLst>
              <a:ext uri="{FF2B5EF4-FFF2-40B4-BE49-F238E27FC236}">
                <a16:creationId xmlns:a16="http://schemas.microsoft.com/office/drawing/2014/main" id="{90EB1FAB-2F63-4632-B6E0-126903B83DD3}"/>
              </a:ext>
            </a:extLst>
          </p:cNvPr>
          <p:cNvSpPr>
            <a:spLocks noChangeArrowheads="1"/>
          </p:cNvSpPr>
          <p:nvPr/>
        </p:nvSpPr>
        <p:spPr bwMode="auto">
          <a:xfrm>
            <a:off x="415871" y="1072296"/>
            <a:ext cx="1136025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r>
              <a:rPr lang="es-ES" altLang="es-ES" sz="2400" b="1" dirty="0">
                <a:solidFill>
                  <a:srgbClr val="C00000"/>
                </a:solidFill>
                <a:latin typeface="Arial" panose="020B0604020202020204" pitchFamily="34" charset="0"/>
                <a:cs typeface="Arial" panose="020B0604020202020204" pitchFamily="34" charset="0"/>
              </a:rPr>
              <a:t>GRADO DE TOLERANCIA (IT):</a:t>
            </a:r>
          </a:p>
          <a:p>
            <a:pPr eaLnBrk="1" hangingPunct="1"/>
            <a:r>
              <a:rPr lang="es-ES" altLang="es-ES" sz="2400" dirty="0">
                <a:latin typeface="Arial" panose="020B0604020202020204" pitchFamily="34" charset="0"/>
                <a:cs typeface="Arial" panose="020B0604020202020204" pitchFamily="34" charset="0"/>
              </a:rPr>
              <a:t>• Se mide en micrómetro (</a:t>
            </a:r>
            <a:r>
              <a:rPr lang="es-ES" altLang="es-ES" sz="2400" dirty="0" err="1">
                <a:latin typeface="Arial" panose="020B0604020202020204" pitchFamily="34" charset="0"/>
                <a:cs typeface="Arial" panose="020B0604020202020204" pitchFamily="34" charset="0"/>
              </a:rPr>
              <a:t>μm</a:t>
            </a:r>
            <a:r>
              <a:rPr lang="es-ES" altLang="es-ES" sz="2400" dirty="0">
                <a:latin typeface="Arial" panose="020B0604020202020204" pitchFamily="34" charset="0"/>
                <a:cs typeface="Arial" panose="020B0604020202020204" pitchFamily="34" charset="0"/>
              </a:rPr>
              <a:t>)</a:t>
            </a:r>
          </a:p>
          <a:p>
            <a:pPr eaLnBrk="1" hangingPunct="1"/>
            <a:r>
              <a:rPr lang="es-ES" altLang="es-ES" sz="2400" dirty="0">
                <a:latin typeface="Arial" panose="020B0604020202020204" pitchFamily="34" charset="0"/>
                <a:cs typeface="Arial" panose="020B0604020202020204" pitchFamily="34" charset="0"/>
              </a:rPr>
              <a:t>• La norma establece calidades o índices de tolerancia</a:t>
            </a:r>
          </a:p>
          <a:p>
            <a:pPr eaLnBrk="1" hangingPunct="1"/>
            <a:r>
              <a:rPr lang="es-ES" altLang="es-ES" sz="2400" dirty="0">
                <a:latin typeface="Arial" panose="020B0604020202020204" pitchFamily="34" charset="0"/>
                <a:cs typeface="Arial" panose="020B0604020202020204" pitchFamily="34" charset="0"/>
              </a:rPr>
              <a:t>• Los índices de tolerancia se numeran en orden decreciente de calidad</a:t>
            </a:r>
          </a:p>
          <a:p>
            <a:pPr eaLnBrk="1" hangingPunct="1"/>
            <a:r>
              <a:rPr lang="es-ES" altLang="es-ES" sz="2400" dirty="0">
                <a:latin typeface="Arial" panose="020B0604020202020204" pitchFamily="34" charset="0"/>
                <a:cs typeface="Arial" panose="020B0604020202020204" pitchFamily="34" charset="0"/>
              </a:rPr>
              <a:t>                 IT = 1 indica máxima calidad</a:t>
            </a:r>
          </a:p>
          <a:p>
            <a:pPr eaLnBrk="1" hangingPunct="1"/>
            <a:r>
              <a:rPr lang="es-ES" altLang="es-ES" sz="2400" dirty="0">
                <a:latin typeface="Arial" panose="020B0604020202020204" pitchFamily="34" charset="0"/>
                <a:cs typeface="Arial" panose="020B0604020202020204" pitchFamily="34" charset="0"/>
              </a:rPr>
              <a:t>                 IT = 18 indica mínima calidad</a:t>
            </a:r>
          </a:p>
          <a:p>
            <a:pPr eaLnBrk="1" hangingPunct="1"/>
            <a:r>
              <a:rPr lang="es-ES" altLang="es-ES" sz="2400" dirty="0">
                <a:latin typeface="Arial" panose="020B0604020202020204" pitchFamily="34" charset="0"/>
                <a:cs typeface="Arial" panose="020B0604020202020204" pitchFamily="34" charset="0"/>
              </a:rPr>
              <a:t>• El valor de la tolerancia en </a:t>
            </a:r>
            <a:r>
              <a:rPr lang="es-ES" altLang="es-ES" sz="2400" dirty="0" err="1">
                <a:latin typeface="Arial" panose="020B0604020202020204" pitchFamily="34" charset="0"/>
                <a:cs typeface="Arial" panose="020B0604020202020204" pitchFamily="34" charset="0"/>
              </a:rPr>
              <a:t>μm</a:t>
            </a:r>
            <a:r>
              <a:rPr lang="es-ES" altLang="es-ES" sz="2400" dirty="0">
                <a:latin typeface="Arial" panose="020B0604020202020204" pitchFamily="34" charset="0"/>
                <a:cs typeface="Arial" panose="020B0604020202020204" pitchFamily="34" charset="0"/>
              </a:rPr>
              <a:t> es función del IT y de la cota nominal.</a:t>
            </a:r>
          </a:p>
        </p:txBody>
      </p:sp>
      <p:sp>
        <p:nvSpPr>
          <p:cNvPr id="9" name="Rectangle 2">
            <a:extLst>
              <a:ext uri="{FF2B5EF4-FFF2-40B4-BE49-F238E27FC236}">
                <a16:creationId xmlns:a16="http://schemas.microsoft.com/office/drawing/2014/main" id="{59EE459E-5DB0-497B-BC75-4EE01ECDBBE3}"/>
              </a:ext>
            </a:extLst>
          </p:cNvPr>
          <p:cNvSpPr txBox="1">
            <a:spLocks noRot="1" noChangeArrowheads="1"/>
          </p:cNvSpPr>
          <p:nvPr/>
        </p:nvSpPr>
        <p:spPr>
          <a:xfrm>
            <a:off x="2209800" y="14288"/>
            <a:ext cx="8229600" cy="678728"/>
          </a:xfrm>
          <a:prstGeom prst="rect">
            <a:avLst/>
          </a:prstGeom>
          <a:noFill/>
          <a:extLst>
            <a:ext uri="{909E8E84-426E-40DD-AFC4-6F175D3DCCD1}">
              <a14:hiddenFill xmlns:a14="http://schemas.microsoft.com/office/drawing/2010/main">
                <a:solidFill>
                  <a:srgbClr val="FFFFFF"/>
                </a:solidFill>
              </a14:hiddenFill>
            </a:ext>
          </a:extLst>
        </p:spPr>
        <p:txBody>
          <a:bodyPr>
            <a:noAutofit/>
            <a:scene3d>
              <a:camera prst="orthographicFront"/>
              <a:lightRig rig="harsh" dir="t"/>
            </a:scene3d>
            <a:sp3d extrusionH="57150" prstMaterial="matte">
              <a:bevelT w="63500" h="12700" prst="angle"/>
              <a:contourClr>
                <a:schemeClr val="bg1">
                  <a:lumMod val="6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s-ES" sz="4000" b="1" dirty="0">
                <a:ln>
                  <a:solidFill>
                    <a:srgbClr val="C00000"/>
                  </a:solidFill>
                </a:ln>
                <a:solidFill>
                  <a:srgbClr val="C00000"/>
                </a:solidFill>
                <a:effectLst>
                  <a:reflection blurRad="6350" stA="55000" endA="300" endPos="45500" dir="5400000" sy="-100000" algn="bl" rotWithShape="0"/>
                </a:effectLst>
                <a:latin typeface="Arial" panose="020B0604020202020204" pitchFamily="34" charset="0"/>
                <a:cs typeface="Arial" panose="020B0604020202020204" pitchFamily="34" charset="0"/>
              </a:rPr>
              <a:t>TOLERANCIA </a:t>
            </a:r>
            <a:r>
              <a:rPr lang="es-ES" sz="4000" b="1" dirty="0" smtClean="0">
                <a:ln>
                  <a:solidFill>
                    <a:srgbClr val="C00000"/>
                  </a:solidFill>
                </a:ln>
                <a:solidFill>
                  <a:srgbClr val="C00000"/>
                </a:solidFill>
                <a:effectLst>
                  <a:reflection blurRad="6350" stA="55000" endA="300" endPos="45500" dir="5400000" sy="-100000" algn="bl" rotWithShape="0"/>
                </a:effectLst>
                <a:latin typeface="Arial" panose="020B0604020202020204" pitchFamily="34" charset="0"/>
                <a:cs typeface="Arial" panose="020B0604020202020204" pitchFamily="34" charset="0"/>
              </a:rPr>
              <a:t>DIMENSIONAL </a:t>
            </a:r>
            <a:endParaRPr lang="es-ES" sz="4000" b="1" dirty="0">
              <a:ln>
                <a:solidFill>
                  <a:srgbClr val="C00000"/>
                </a:solidFill>
              </a:ln>
              <a:solidFill>
                <a:srgbClr val="C00000"/>
              </a:solidFill>
              <a:effectLst>
                <a:reflection blurRad="6350" stA="55000" endA="300" endPos="45500" dir="5400000" sy="-100000" algn="bl" rotWithShape="0"/>
              </a:effectLst>
              <a:latin typeface="Arial" panose="020B0604020202020204" pitchFamily="34" charset="0"/>
              <a:cs typeface="Arial" panose="020B0604020202020204" pitchFamily="34" charset="0"/>
            </a:endParaRPr>
          </a:p>
        </p:txBody>
      </p:sp>
      <p:sp>
        <p:nvSpPr>
          <p:cNvPr id="3" name="Rectángulo 2">
            <a:extLst>
              <a:ext uri="{FF2B5EF4-FFF2-40B4-BE49-F238E27FC236}">
                <a16:creationId xmlns:a16="http://schemas.microsoft.com/office/drawing/2014/main" id="{193150F6-E6F2-466B-B9B3-77E16654F58B}"/>
              </a:ext>
            </a:extLst>
          </p:cNvPr>
          <p:cNvSpPr/>
          <p:nvPr/>
        </p:nvSpPr>
        <p:spPr>
          <a:xfrm>
            <a:off x="415871" y="4401680"/>
            <a:ext cx="11360258" cy="1938992"/>
          </a:xfrm>
          <a:prstGeom prst="rect">
            <a:avLst/>
          </a:prstGeom>
        </p:spPr>
        <p:txBody>
          <a:bodyPr wrap="square">
            <a:spAutoFit/>
          </a:bodyPr>
          <a:lstStyle/>
          <a:p>
            <a:pPr>
              <a:spcBef>
                <a:spcPct val="0"/>
              </a:spcBef>
            </a:pPr>
            <a:r>
              <a:rPr lang="es-ES" altLang="es-ES" sz="2400" dirty="0">
                <a:latin typeface="Arial" panose="020B0604020202020204" pitchFamily="34" charset="0"/>
                <a:cs typeface="Arial" panose="020B0604020202020204" pitchFamily="34" charset="0"/>
              </a:rPr>
              <a:t>Las calidades se asignan según la función de la pieza</a:t>
            </a:r>
          </a:p>
          <a:p>
            <a:pPr marL="342900" indent="-342900">
              <a:spcBef>
                <a:spcPct val="0"/>
              </a:spcBef>
              <a:buFont typeface="Arial" panose="020B0604020202020204" pitchFamily="34" charset="0"/>
              <a:buChar char="•"/>
            </a:pPr>
            <a:r>
              <a:rPr lang="es-ES" altLang="es-ES" sz="2400" dirty="0">
                <a:latin typeface="Arial" panose="020B0604020202020204" pitchFamily="34" charset="0"/>
                <a:cs typeface="Arial" panose="020B0604020202020204" pitchFamily="34" charset="0"/>
              </a:rPr>
              <a:t>IT1 – IT 4 Mecánica de precisión (patrones de medida, óptica, etc.) </a:t>
            </a:r>
          </a:p>
          <a:p>
            <a:pPr marL="342900" indent="-342900">
              <a:spcBef>
                <a:spcPct val="0"/>
              </a:spcBef>
              <a:buFont typeface="Arial" panose="020B0604020202020204" pitchFamily="34" charset="0"/>
              <a:buChar char="•"/>
            </a:pPr>
            <a:r>
              <a:rPr lang="es-ES" altLang="es-ES" sz="2400" dirty="0">
                <a:latin typeface="Arial" panose="020B0604020202020204" pitchFamily="34" charset="0"/>
                <a:cs typeface="Arial" panose="020B0604020202020204" pitchFamily="34" charset="0"/>
              </a:rPr>
              <a:t>IT 1 – IT 4 Calibres, instrumentos de verificación </a:t>
            </a:r>
          </a:p>
          <a:p>
            <a:pPr marL="342900" indent="-342900">
              <a:spcBef>
                <a:spcPct val="0"/>
              </a:spcBef>
              <a:buFont typeface="Arial" panose="020B0604020202020204" pitchFamily="34" charset="0"/>
              <a:buChar char="•"/>
            </a:pPr>
            <a:r>
              <a:rPr lang="es-ES" altLang="es-ES" sz="2400" dirty="0">
                <a:latin typeface="Arial" panose="020B0604020202020204" pitchFamily="34" charset="0"/>
                <a:cs typeface="Arial" panose="020B0604020202020204" pitchFamily="34" charset="0"/>
              </a:rPr>
              <a:t>IT 5 – IT 11 Mecánica normal (piezas que se ensamblan) </a:t>
            </a:r>
          </a:p>
          <a:p>
            <a:pPr marL="342900" indent="-342900">
              <a:spcBef>
                <a:spcPct val="0"/>
              </a:spcBef>
              <a:buFont typeface="Arial" panose="020B0604020202020204" pitchFamily="34" charset="0"/>
              <a:buChar char="•"/>
            </a:pPr>
            <a:r>
              <a:rPr lang="es-ES" altLang="es-ES" sz="2400" dirty="0">
                <a:latin typeface="Arial" panose="020B0604020202020204" pitchFamily="34" charset="0"/>
                <a:cs typeface="Arial" panose="020B0604020202020204" pitchFamily="34" charset="0"/>
              </a:rPr>
              <a:t>IT 12 – IT 18 Piezas sueltas (piezas sin ensamblaje)</a:t>
            </a:r>
          </a:p>
        </p:txBody>
      </p:sp>
      <p:sp>
        <p:nvSpPr>
          <p:cNvPr id="5" name="Rectángulo redondeado 4"/>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5537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E13AB60-9094-43AF-BB34-419AE5E34EB0}"/>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96982" y="0"/>
            <a:ext cx="12095018" cy="6858000"/>
          </a:xfrm>
          <a:prstGeom prst="rect">
            <a:avLst/>
          </a:prstGeom>
        </p:spPr>
      </p:pic>
    </p:spTree>
    <p:extLst>
      <p:ext uri="{BB962C8B-B14F-4D97-AF65-F5344CB8AC3E}">
        <p14:creationId xmlns:p14="http://schemas.microsoft.com/office/powerpoint/2010/main" val="31827675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a:extLst>
              <a:ext uri="{FF2B5EF4-FFF2-40B4-BE49-F238E27FC236}">
                <a16:creationId xmlns:a16="http://schemas.microsoft.com/office/drawing/2014/main" id="{4A4BB85C-EE60-49F5-AD67-42BF5F3ADC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4829" y="2469207"/>
            <a:ext cx="3789362" cy="333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6" name="Rectangle 4">
            <a:extLst>
              <a:ext uri="{FF2B5EF4-FFF2-40B4-BE49-F238E27FC236}">
                <a16:creationId xmlns:a16="http://schemas.microsoft.com/office/drawing/2014/main" id="{A0D285CE-FF57-456F-9F53-0904F49B51FF}"/>
              </a:ext>
            </a:extLst>
          </p:cNvPr>
          <p:cNvSpPr>
            <a:spLocks noChangeArrowheads="1"/>
          </p:cNvSpPr>
          <p:nvPr/>
        </p:nvSpPr>
        <p:spPr bwMode="auto">
          <a:xfrm>
            <a:off x="336000" y="914320"/>
            <a:ext cx="11520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just" eaLnBrk="1" hangingPunct="1"/>
            <a:r>
              <a:rPr lang="es-MX" altLang="es-ES" sz="2400" dirty="0">
                <a:latin typeface="Arial" panose="020B0604020202020204" pitchFamily="34" charset="0"/>
                <a:cs typeface="Arial" panose="020B0604020202020204" pitchFamily="34" charset="0"/>
              </a:rPr>
              <a:t>Se indica la posición relativa de la zona de tolerancia respecto a la línea cero.</a:t>
            </a:r>
          </a:p>
          <a:p>
            <a:pPr algn="just" eaLnBrk="1" hangingPunct="1">
              <a:buFontTx/>
              <a:buChar char="•"/>
            </a:pPr>
            <a:r>
              <a:rPr lang="es-MX" altLang="es-ES" sz="2400" dirty="0">
                <a:latin typeface="Arial" panose="020B0604020202020204" pitchFamily="34" charset="0"/>
                <a:cs typeface="Arial" panose="020B0604020202020204" pitchFamily="34" charset="0"/>
              </a:rPr>
              <a:t> Se establece una tabla para ejes y una tabla para agujeros con 21 posibles posiciones (de la </a:t>
            </a:r>
            <a:r>
              <a:rPr lang="es-MX" altLang="es-ES" sz="2400" b="1" dirty="0">
                <a:latin typeface="Arial" panose="020B0604020202020204" pitchFamily="34" charset="0"/>
                <a:cs typeface="Arial" panose="020B0604020202020204" pitchFamily="34" charset="0"/>
              </a:rPr>
              <a:t>A</a:t>
            </a:r>
            <a:r>
              <a:rPr lang="es-MX" altLang="es-ES" sz="2400" dirty="0">
                <a:latin typeface="Arial" panose="020B0604020202020204" pitchFamily="34" charset="0"/>
                <a:cs typeface="Arial" panose="020B0604020202020204" pitchFamily="34" charset="0"/>
              </a:rPr>
              <a:t> </a:t>
            </a:r>
            <a:r>
              <a:rPr lang="es-MX" altLang="es-ES" sz="2400" dirty="0" err="1">
                <a:latin typeface="Arial" panose="020B0604020202020204" pitchFamily="34" charset="0"/>
                <a:cs typeface="Arial" panose="020B0604020202020204" pitchFamily="34" charset="0"/>
              </a:rPr>
              <a:t>a</a:t>
            </a:r>
            <a:r>
              <a:rPr lang="es-MX" altLang="es-ES" sz="2400" dirty="0">
                <a:latin typeface="Arial" panose="020B0604020202020204" pitchFamily="34" charset="0"/>
                <a:cs typeface="Arial" panose="020B0604020202020204" pitchFamily="34" charset="0"/>
              </a:rPr>
              <a:t> la </a:t>
            </a:r>
            <a:r>
              <a:rPr lang="es-MX" altLang="es-ES" sz="2400" b="1" dirty="0">
                <a:latin typeface="Arial" panose="020B0604020202020204" pitchFamily="34" charset="0"/>
                <a:cs typeface="Arial" panose="020B0604020202020204" pitchFamily="34" charset="0"/>
              </a:rPr>
              <a:t>Z</a:t>
            </a:r>
            <a:r>
              <a:rPr lang="es-MX" altLang="es-ES" sz="2400" dirty="0">
                <a:latin typeface="Arial" panose="020B0604020202020204" pitchFamily="34" charset="0"/>
                <a:cs typeface="Arial" panose="020B0604020202020204" pitchFamily="34" charset="0"/>
              </a:rPr>
              <a:t>).</a:t>
            </a:r>
          </a:p>
        </p:txBody>
      </p:sp>
      <p:sp>
        <p:nvSpPr>
          <p:cNvPr id="141317" name="Rectangle 5">
            <a:extLst>
              <a:ext uri="{FF2B5EF4-FFF2-40B4-BE49-F238E27FC236}">
                <a16:creationId xmlns:a16="http://schemas.microsoft.com/office/drawing/2014/main" id="{0FAE7BCA-CC59-4570-B50C-27A5C49BB2C1}"/>
              </a:ext>
            </a:extLst>
          </p:cNvPr>
          <p:cNvSpPr>
            <a:spLocks noChangeArrowheads="1"/>
          </p:cNvSpPr>
          <p:nvPr/>
        </p:nvSpPr>
        <p:spPr bwMode="auto">
          <a:xfrm>
            <a:off x="336000" y="2469207"/>
            <a:ext cx="7490644"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Arial" panose="020B0604020202020204" pitchFamily="34" charset="0"/>
              <a:buChar char="•"/>
              <a:defRPr/>
            </a:pPr>
            <a:r>
              <a:rPr lang="es-MX"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a-h</a:t>
            </a:r>
            <a:r>
              <a:rPr lang="es-MX" sz="2400" dirty="0">
                <a:solidFill>
                  <a:srgbClr val="C00000"/>
                </a:solidFill>
                <a:latin typeface="Arial" panose="020B0604020202020204" pitchFamily="34" charset="0"/>
                <a:cs typeface="Arial" panose="020B0604020202020204" pitchFamily="34" charset="0"/>
              </a:rPr>
              <a:t>: para ejes indica una medida siempre menor que la medida nominal</a:t>
            </a:r>
          </a:p>
          <a:p>
            <a:pPr marL="342900" indent="-342900">
              <a:buFont typeface="Arial" panose="020B0604020202020204" pitchFamily="34" charset="0"/>
              <a:buChar char="•"/>
              <a:defRPr/>
            </a:pPr>
            <a:r>
              <a:rPr lang="es-MX"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k-z:</a:t>
            </a:r>
            <a:r>
              <a:rPr lang="es-MX" sz="2400" dirty="0">
                <a:solidFill>
                  <a:srgbClr val="C00000"/>
                </a:solidFill>
                <a:latin typeface="Arial" panose="020B0604020202020204" pitchFamily="34" charset="0"/>
                <a:cs typeface="Arial" panose="020B0604020202020204" pitchFamily="34" charset="0"/>
              </a:rPr>
              <a:t> para ejes indica una medida siempre mayor que la medida </a:t>
            </a:r>
            <a:r>
              <a:rPr lang="es-MX" sz="2400" dirty="0" smtClean="0">
                <a:solidFill>
                  <a:srgbClr val="C00000"/>
                </a:solidFill>
                <a:latin typeface="Arial" panose="020B0604020202020204" pitchFamily="34" charset="0"/>
                <a:cs typeface="Arial" panose="020B0604020202020204" pitchFamily="34" charset="0"/>
              </a:rPr>
              <a:t>nominal</a:t>
            </a:r>
          </a:p>
          <a:p>
            <a:pPr>
              <a:defRPr/>
            </a:pPr>
            <a:endParaRPr lang="es-MX" sz="2400" dirty="0">
              <a:solidFill>
                <a:srgbClr val="C0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s-MX" sz="24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A-H</a:t>
            </a:r>
            <a:r>
              <a:rPr lang="es-MX" sz="2400" dirty="0">
                <a:solidFill>
                  <a:schemeClr val="accent5">
                    <a:lumMod val="75000"/>
                  </a:schemeClr>
                </a:solidFill>
                <a:latin typeface="Arial" panose="020B0604020202020204" pitchFamily="34" charset="0"/>
                <a:cs typeface="Arial" panose="020B0604020202020204" pitchFamily="34" charset="0"/>
              </a:rPr>
              <a:t>: para agujeros indica una medida</a:t>
            </a:r>
          </a:p>
          <a:p>
            <a:pPr marL="342900" indent="-342900">
              <a:buFont typeface="Arial" panose="020B0604020202020204" pitchFamily="34" charset="0"/>
              <a:buChar char="•"/>
              <a:defRPr/>
            </a:pPr>
            <a:r>
              <a:rPr lang="es-MX" sz="2400" dirty="0">
                <a:solidFill>
                  <a:schemeClr val="accent5">
                    <a:lumMod val="75000"/>
                  </a:schemeClr>
                </a:solidFill>
                <a:latin typeface="Arial" panose="020B0604020202020204" pitchFamily="34" charset="0"/>
                <a:cs typeface="Arial" panose="020B0604020202020204" pitchFamily="34" charset="0"/>
              </a:rPr>
              <a:t>siempre mayor que la medida nominal</a:t>
            </a:r>
          </a:p>
          <a:p>
            <a:pPr marL="342900" indent="-342900">
              <a:buFont typeface="Arial" panose="020B0604020202020204" pitchFamily="34" charset="0"/>
              <a:buChar char="•"/>
              <a:defRPr/>
            </a:pPr>
            <a:r>
              <a:rPr lang="es-MX" sz="2400" b="1" dirty="0">
                <a:solidFill>
                  <a:schemeClr val="accent5">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K-Z</a:t>
            </a:r>
            <a:r>
              <a:rPr lang="es-MX" sz="2400" dirty="0">
                <a:solidFill>
                  <a:schemeClr val="accent5">
                    <a:lumMod val="75000"/>
                  </a:schemeClr>
                </a:solidFill>
                <a:latin typeface="Arial" panose="020B0604020202020204" pitchFamily="34" charset="0"/>
                <a:cs typeface="Arial" panose="020B0604020202020204" pitchFamily="34" charset="0"/>
              </a:rPr>
              <a:t>: para ejes indica un medida siempre</a:t>
            </a:r>
          </a:p>
          <a:p>
            <a:pPr marL="342900" indent="-342900">
              <a:buFont typeface="Arial" panose="020B0604020202020204" pitchFamily="34" charset="0"/>
              <a:buChar char="•"/>
              <a:defRPr/>
            </a:pPr>
            <a:r>
              <a:rPr lang="es-MX" sz="2400" dirty="0">
                <a:solidFill>
                  <a:schemeClr val="accent5">
                    <a:lumMod val="75000"/>
                  </a:schemeClr>
                </a:solidFill>
                <a:latin typeface="Arial" panose="020B0604020202020204" pitchFamily="34" charset="0"/>
                <a:cs typeface="Arial" panose="020B0604020202020204" pitchFamily="34" charset="0"/>
              </a:rPr>
              <a:t>menor que la medida nominal</a:t>
            </a:r>
          </a:p>
        </p:txBody>
      </p:sp>
      <p:sp>
        <p:nvSpPr>
          <p:cNvPr id="2" name="Rectángulo 1">
            <a:extLst>
              <a:ext uri="{FF2B5EF4-FFF2-40B4-BE49-F238E27FC236}">
                <a16:creationId xmlns:a16="http://schemas.microsoft.com/office/drawing/2014/main" id="{D1ABBC9B-355D-4633-BF70-7818430C70BD}"/>
              </a:ext>
            </a:extLst>
          </p:cNvPr>
          <p:cNvSpPr/>
          <p:nvPr/>
        </p:nvSpPr>
        <p:spPr>
          <a:xfrm>
            <a:off x="3113196" y="13484"/>
            <a:ext cx="5965607" cy="707886"/>
          </a:xfrm>
          <a:prstGeom prst="rect">
            <a:avLst/>
          </a:prstGeom>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r>
              <a:rPr lang="es-MX" altLang="es-ES" sz="4000" b="1" dirty="0">
                <a:ln>
                  <a:solidFill>
                    <a:srgbClr val="C00000"/>
                  </a:solidFill>
                </a:ln>
                <a:solidFill>
                  <a:srgbClr val="C00000"/>
                </a:solidFill>
                <a:effectLst>
                  <a:reflection blurRad="6350" stA="55000" endA="300" endPos="45500" dir="5400000" sy="-100000" algn="bl" rotWithShape="0"/>
                </a:effectLst>
                <a:latin typeface="Arial" panose="020B0604020202020204" pitchFamily="34" charset="0"/>
                <a:cs typeface="Arial" panose="020B0604020202020204" pitchFamily="34" charset="0"/>
              </a:rPr>
              <a:t>ZONA DE TOLERANCIA</a:t>
            </a:r>
          </a:p>
        </p:txBody>
      </p:sp>
      <p:sp>
        <p:nvSpPr>
          <p:cNvPr id="6" name="Rectángulo redondeado 5"/>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331218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nodeType="withEffect">
                                  <p:stCondLst>
                                    <p:cond delay="0"/>
                                  </p:stCondLst>
                                  <p:childTnLst>
                                    <p:set>
                                      <p:cBhvr>
                                        <p:cTn id="6" dur="1" fill="hold">
                                          <p:stCondLst>
                                            <p:cond delay="0"/>
                                          </p:stCondLst>
                                        </p:cTn>
                                        <p:tgtEl>
                                          <p:spTgt spid="141316">
                                            <p:txEl>
                                              <p:pRg st="0" end="0"/>
                                            </p:txEl>
                                          </p:spTgt>
                                        </p:tgtEl>
                                        <p:attrNameLst>
                                          <p:attrName>style.visibility</p:attrName>
                                        </p:attrNameLst>
                                      </p:cBhvr>
                                      <p:to>
                                        <p:strVal val="visible"/>
                                      </p:to>
                                    </p:set>
                                    <p:animEffect transition="in" filter="plus(in)">
                                      <p:cBhvr>
                                        <p:cTn id="7" dur="2000"/>
                                        <p:tgtEl>
                                          <p:spTgt spid="141316">
                                            <p:txEl>
                                              <p:pRg st="0" end="0"/>
                                            </p:txEl>
                                          </p:spTgt>
                                        </p:tgtEl>
                                      </p:cBhvr>
                                    </p:animEffect>
                                  </p:childTnLst>
                                </p:cTn>
                              </p:par>
                              <p:par>
                                <p:cTn id="8" presetID="13" presetClass="entr" presetSubtype="16" fill="hold" nodeType="withEffect">
                                  <p:stCondLst>
                                    <p:cond delay="0"/>
                                  </p:stCondLst>
                                  <p:childTnLst>
                                    <p:set>
                                      <p:cBhvr>
                                        <p:cTn id="9" dur="1" fill="hold">
                                          <p:stCondLst>
                                            <p:cond delay="0"/>
                                          </p:stCondLst>
                                        </p:cTn>
                                        <p:tgtEl>
                                          <p:spTgt spid="141316">
                                            <p:txEl>
                                              <p:pRg st="1" end="1"/>
                                            </p:txEl>
                                          </p:spTgt>
                                        </p:tgtEl>
                                        <p:attrNameLst>
                                          <p:attrName>style.visibility</p:attrName>
                                        </p:attrNameLst>
                                      </p:cBhvr>
                                      <p:to>
                                        <p:strVal val="visible"/>
                                      </p:to>
                                    </p:set>
                                    <p:animEffect transition="in" filter="plus(in)">
                                      <p:cBhvr>
                                        <p:cTn id="10" dur="2000"/>
                                        <p:tgtEl>
                                          <p:spTgt spid="141316">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141314"/>
                                        </p:tgtEl>
                                        <p:attrNameLst>
                                          <p:attrName>style.visibility</p:attrName>
                                        </p:attrNameLst>
                                      </p:cBhvr>
                                      <p:to>
                                        <p:strVal val="visible"/>
                                      </p:to>
                                    </p:set>
                                    <p:anim calcmode="lin" valueType="num">
                                      <p:cBhvr additive="base">
                                        <p:cTn id="15" dur="500" fill="hold"/>
                                        <p:tgtEl>
                                          <p:spTgt spid="141314"/>
                                        </p:tgtEl>
                                        <p:attrNameLst>
                                          <p:attrName>ppt_x</p:attrName>
                                        </p:attrNameLst>
                                      </p:cBhvr>
                                      <p:tavLst>
                                        <p:tav tm="0">
                                          <p:val>
                                            <p:strVal val="#ppt_x"/>
                                          </p:val>
                                        </p:tav>
                                        <p:tav tm="100000">
                                          <p:val>
                                            <p:strVal val="#ppt_x"/>
                                          </p:val>
                                        </p:tav>
                                      </p:tavLst>
                                    </p:anim>
                                    <p:anim calcmode="lin" valueType="num">
                                      <p:cBhvr additive="base">
                                        <p:cTn id="16" dur="500" fill="hold"/>
                                        <p:tgtEl>
                                          <p:spTgt spid="141314"/>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41317"/>
                                        </p:tgtEl>
                                        <p:attrNameLst>
                                          <p:attrName>style.visibility</p:attrName>
                                        </p:attrNameLst>
                                      </p:cBhvr>
                                      <p:to>
                                        <p:strVal val="visible"/>
                                      </p:to>
                                    </p:set>
                                    <p:animEffect transition="in" filter="blinds(horizontal)">
                                      <p:cBhvr>
                                        <p:cTn id="21" dur="500"/>
                                        <p:tgtEl>
                                          <p:spTgt spid="141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a:extLst>
              <a:ext uri="{FF2B5EF4-FFF2-40B4-BE49-F238E27FC236}">
                <a16:creationId xmlns:a16="http://schemas.microsoft.com/office/drawing/2014/main" id="{00655DDA-8520-4B4D-B77A-9703935A065B}"/>
              </a:ext>
            </a:extLst>
          </p:cNvPr>
          <p:cNvSpPr>
            <a:spLocks noChangeArrowheads="1"/>
          </p:cNvSpPr>
          <p:nvPr/>
        </p:nvSpPr>
        <p:spPr bwMode="auto">
          <a:xfrm>
            <a:off x="1620525" y="0"/>
            <a:ext cx="959569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eaLnBrk="1" hangingPunct="1"/>
            <a:r>
              <a:rPr lang="es-MX" altLang="es-ES" sz="4000" b="1" dirty="0">
                <a:solidFill>
                  <a:srgbClr val="C00000"/>
                </a:solidFill>
                <a:effectLst>
                  <a:reflection blurRad="6350" stA="55000" endA="300" endPos="45500" dir="5400000" sy="-100000" algn="bl" rotWithShape="0"/>
                </a:effectLst>
                <a:latin typeface="Arial" panose="020B0604020202020204" pitchFamily="34" charset="0"/>
                <a:cs typeface="Arial" panose="020B0604020202020204" pitchFamily="34" charset="0"/>
              </a:rPr>
              <a:t>ZONAS DE TOLERANCIA </a:t>
            </a:r>
            <a:r>
              <a:rPr lang="es-MX" altLang="es-ES" sz="4000" b="1" dirty="0" smtClean="0">
                <a:solidFill>
                  <a:srgbClr val="C00000"/>
                </a:solidFill>
                <a:effectLst>
                  <a:reflection blurRad="6350" stA="55000" endA="300" endPos="45500" dir="5400000" sy="-100000" algn="bl" rotWithShape="0"/>
                </a:effectLst>
                <a:latin typeface="Arial" panose="020B0604020202020204" pitchFamily="34" charset="0"/>
                <a:cs typeface="Arial" panose="020B0604020202020204" pitchFamily="34" charset="0"/>
              </a:rPr>
              <a:t>PARA EJES</a:t>
            </a:r>
            <a:endParaRPr lang="es-MX" altLang="es-ES" sz="4000" b="1" dirty="0">
              <a:solidFill>
                <a:srgbClr val="C00000"/>
              </a:solidFill>
              <a:effectLst>
                <a:reflection blurRad="6350" stA="55000" endA="300" endPos="45500" dir="5400000" sy="-100000" algn="bl" rotWithShape="0"/>
              </a:effectLst>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3"/>
          <a:stretch>
            <a:fillRect/>
          </a:stretch>
        </p:blipFill>
        <p:spPr>
          <a:xfrm>
            <a:off x="779911" y="1076480"/>
            <a:ext cx="10632177" cy="5493284"/>
          </a:xfrm>
          <a:prstGeom prst="rect">
            <a:avLst/>
          </a:prstGeom>
        </p:spPr>
      </p:pic>
      <p:sp>
        <p:nvSpPr>
          <p:cNvPr id="5" name="Rectángulo redondeado 4"/>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799415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a:extLst>
              <a:ext uri="{FF2B5EF4-FFF2-40B4-BE49-F238E27FC236}">
                <a16:creationId xmlns:a16="http://schemas.microsoft.com/office/drawing/2014/main" id="{29D0BA49-FCD6-4F6B-B74B-A40735E34161}"/>
              </a:ext>
            </a:extLst>
          </p:cNvPr>
          <p:cNvSpPr>
            <a:spLocks noChangeArrowheads="1"/>
          </p:cNvSpPr>
          <p:nvPr/>
        </p:nvSpPr>
        <p:spPr bwMode="auto">
          <a:xfrm>
            <a:off x="0" y="34582"/>
            <a:ext cx="121919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eaLnBrk="1" hangingPunct="1"/>
            <a:r>
              <a:rPr lang="es-MX" altLang="es-ES" sz="4000" b="1" dirty="0">
                <a:ln>
                  <a:solidFill>
                    <a:srgbClr val="C00000"/>
                  </a:solidFill>
                </a:ln>
                <a:solidFill>
                  <a:srgbClr val="C00000"/>
                </a:solidFill>
                <a:effectLst>
                  <a:reflection blurRad="6350" stA="55000" endA="300" endPos="45500" dir="5400000" sy="-100000" algn="bl" rotWithShape="0"/>
                </a:effectLst>
                <a:latin typeface="Arial" panose="020B0604020202020204" pitchFamily="34" charset="0"/>
                <a:cs typeface="Arial" panose="020B0604020202020204" pitchFamily="34" charset="0"/>
              </a:rPr>
              <a:t>ZONAS DE TOLERANCIA PARA AGUJEROS</a:t>
            </a:r>
          </a:p>
        </p:txBody>
      </p:sp>
      <p:pic>
        <p:nvPicPr>
          <p:cNvPr id="28676" name="Picture 4">
            <a:extLst>
              <a:ext uri="{FF2B5EF4-FFF2-40B4-BE49-F238E27FC236}">
                <a16:creationId xmlns:a16="http://schemas.microsoft.com/office/drawing/2014/main" id="{0D3D2483-501E-4C94-AD8D-7AB2B71513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652" y="926812"/>
            <a:ext cx="11077414" cy="560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redondeado 3"/>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8610600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600075" y="0"/>
            <a:ext cx="11503098" cy="6858000"/>
          </a:xfrm>
          <a:prstGeom prst="rect">
            <a:avLst/>
          </a:prstGeom>
        </p:spPr>
      </p:pic>
    </p:spTree>
    <p:extLst>
      <p:ext uri="{BB962C8B-B14F-4D97-AF65-F5344CB8AC3E}">
        <p14:creationId xmlns:p14="http://schemas.microsoft.com/office/powerpoint/2010/main" val="15214284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22769" y="4164428"/>
            <a:ext cx="1117336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Tahoma" panose="020B0604030504040204" pitchFamily="34" charset="0"/>
              </a:defRPr>
            </a:lvl1pPr>
            <a:lvl2pPr marL="742950" indent="-285750" eaLnBrk="0" hangingPunct="0">
              <a:defRPr sz="1600" b="1">
                <a:solidFill>
                  <a:schemeClr val="tx1"/>
                </a:solidFill>
                <a:latin typeface="Tahoma" panose="020B0604030504040204" pitchFamily="34" charset="0"/>
              </a:defRPr>
            </a:lvl2pPr>
            <a:lvl3pPr marL="1143000" indent="-228600" eaLnBrk="0" hangingPunct="0">
              <a:defRPr sz="1600" b="1">
                <a:solidFill>
                  <a:schemeClr val="tx1"/>
                </a:solidFill>
                <a:latin typeface="Tahoma" panose="020B0604030504040204" pitchFamily="34" charset="0"/>
              </a:defRPr>
            </a:lvl3pPr>
            <a:lvl4pPr marL="1600200" indent="-228600" eaLnBrk="0" hangingPunct="0">
              <a:defRPr sz="1600" b="1">
                <a:solidFill>
                  <a:schemeClr val="tx1"/>
                </a:solidFill>
                <a:latin typeface="Tahoma" panose="020B0604030504040204" pitchFamily="34" charset="0"/>
              </a:defRPr>
            </a:lvl4pPr>
            <a:lvl5pPr marL="2057400" indent="-228600" eaLnBrk="0" hangingPunct="0">
              <a:defRPr sz="16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16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16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16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1600" b="1">
                <a:solidFill>
                  <a:schemeClr val="tx1"/>
                </a:solidFill>
                <a:latin typeface="Tahoma" panose="020B0604030504040204" pitchFamily="34" charset="0"/>
              </a:defRPr>
            </a:lvl9pPr>
          </a:lstStyle>
          <a:p>
            <a:pPr marL="457200" indent="-457200" algn="just" eaLnBrk="1" hangingPunct="1">
              <a:buFont typeface="Wingdings" panose="05000000000000000000" pitchFamily="2" charset="2"/>
              <a:buChar char="§"/>
            </a:pPr>
            <a:r>
              <a:rPr lang="es-ES" altLang="en-US" sz="2400" dirty="0">
                <a:latin typeface="Arial" panose="020B0604020202020204" pitchFamily="34" charset="0"/>
                <a:cs typeface="Arial" panose="020B0604020202020204" pitchFamily="34" charset="0"/>
              </a:rPr>
              <a:t>Dimensión nominal (D): </a:t>
            </a:r>
            <a:r>
              <a:rPr lang="es-ES" altLang="en-US" sz="2400" b="0" dirty="0">
                <a:latin typeface="Arial" panose="020B0604020202020204" pitchFamily="34" charset="0"/>
                <a:cs typeface="Arial" panose="020B0604020202020204" pitchFamily="34" charset="0"/>
              </a:rPr>
              <a:t>Es la medida prescrita en un plano mediante la cota correspondiente y que determina la posición de una línea teórica llamada </a:t>
            </a:r>
            <a:r>
              <a:rPr lang="es-ES" altLang="en-US" sz="2400" b="0" u="sng" dirty="0">
                <a:latin typeface="Arial" panose="020B0604020202020204" pitchFamily="34" charset="0"/>
                <a:cs typeface="Arial" panose="020B0604020202020204" pitchFamily="34" charset="0"/>
              </a:rPr>
              <a:t>línea cero</a:t>
            </a:r>
            <a:r>
              <a:rPr lang="es-ES" altLang="en-US" sz="2400" b="0" dirty="0">
                <a:latin typeface="Arial" panose="020B0604020202020204" pitchFamily="34" charset="0"/>
                <a:cs typeface="Arial" panose="020B0604020202020204" pitchFamily="34" charset="0"/>
              </a:rPr>
              <a:t>.</a:t>
            </a:r>
          </a:p>
          <a:p>
            <a:pPr algn="just" eaLnBrk="1" hangingPunct="1"/>
            <a:endParaRPr lang="es-ES" altLang="en-US" sz="2400" b="0" dirty="0">
              <a:latin typeface="Arial" panose="020B0604020202020204" pitchFamily="34" charset="0"/>
              <a:cs typeface="Arial" panose="020B0604020202020204" pitchFamily="34" charset="0"/>
            </a:endParaRPr>
          </a:p>
          <a:p>
            <a:pPr marL="457200" indent="-457200" algn="just" eaLnBrk="1" hangingPunct="1">
              <a:buFont typeface="Wingdings" panose="05000000000000000000" pitchFamily="2" charset="2"/>
              <a:buChar char="§"/>
            </a:pPr>
            <a:r>
              <a:rPr lang="es-ES" altLang="en-US" sz="2400" dirty="0">
                <a:latin typeface="Arial" panose="020B0604020202020204" pitchFamily="34" charset="0"/>
                <a:cs typeface="Arial" panose="020B0604020202020204" pitchFamily="34" charset="0"/>
              </a:rPr>
              <a:t>Dimensión real: </a:t>
            </a:r>
            <a:r>
              <a:rPr lang="es-ES" altLang="en-US" sz="2400" b="0" dirty="0">
                <a:latin typeface="Arial" panose="020B0604020202020204" pitchFamily="34" charset="0"/>
                <a:cs typeface="Arial" panose="020B0604020202020204" pitchFamily="34" charset="0"/>
              </a:rPr>
              <a:t>Es la dimensión obtenida mediante medición con un error permisible.</a:t>
            </a:r>
          </a:p>
        </p:txBody>
      </p:sp>
      <p:graphicFrame>
        <p:nvGraphicFramePr>
          <p:cNvPr id="13" name="Object 12"/>
          <p:cNvGraphicFramePr>
            <a:graphicFrameLocks noChangeAspect="1"/>
          </p:cNvGraphicFramePr>
          <p:nvPr>
            <p:extLst/>
          </p:nvPr>
        </p:nvGraphicFramePr>
        <p:xfrm>
          <a:off x="392509" y="796473"/>
          <a:ext cx="11303622" cy="3147725"/>
        </p:xfrm>
        <a:graphic>
          <a:graphicData uri="http://schemas.openxmlformats.org/presentationml/2006/ole">
            <mc:AlternateContent xmlns:mc="http://schemas.openxmlformats.org/markup-compatibility/2006">
              <mc:Choice xmlns:v="urn:schemas-microsoft-com:vml" Requires="v">
                <p:oleObj spid="_x0000_s13318" name="Document" r:id="rId4" imgW="5728906" imgH="1596005" progId="Word.Document.12">
                  <p:embed/>
                </p:oleObj>
              </mc:Choice>
              <mc:Fallback>
                <p:oleObj name="Document" r:id="rId4" imgW="5728906" imgH="1596005" progId="Word.Document.12">
                  <p:embed/>
                  <p:pic>
                    <p:nvPicPr>
                      <p:cNvPr id="13" name="Object 12"/>
                      <p:cNvPicPr/>
                      <p:nvPr/>
                    </p:nvPicPr>
                    <p:blipFill>
                      <a:blip r:embed="rId5"/>
                      <a:stretch>
                        <a:fillRect/>
                      </a:stretch>
                    </p:blipFill>
                    <p:spPr>
                      <a:xfrm>
                        <a:off x="392509" y="796473"/>
                        <a:ext cx="11303622" cy="3147725"/>
                      </a:xfrm>
                      <a:prstGeom prst="rect">
                        <a:avLst/>
                      </a:prstGeom>
                    </p:spPr>
                  </p:pic>
                </p:oleObj>
              </mc:Fallback>
            </mc:AlternateContent>
          </a:graphicData>
        </a:graphic>
      </p:graphicFrame>
      <p:sp>
        <p:nvSpPr>
          <p:cNvPr id="14" name="Rectangle 13"/>
          <p:cNvSpPr/>
          <p:nvPr/>
        </p:nvSpPr>
        <p:spPr>
          <a:xfrm>
            <a:off x="1927550" y="3631214"/>
            <a:ext cx="2426736" cy="400110"/>
          </a:xfrm>
          <a:prstGeom prst="rect">
            <a:avLst/>
          </a:prstGeom>
        </p:spPr>
        <p:txBody>
          <a:bodyPr wrap="square">
            <a:spAutoFit/>
          </a:bodyPr>
          <a:lstStyle/>
          <a:p>
            <a:pPr algn="ctr"/>
            <a:r>
              <a:rPr lang="es-ES" sz="2000" dirty="0">
                <a:latin typeface="Arial" panose="020B0604020202020204" pitchFamily="34" charset="0"/>
                <a:ea typeface="Times New Roman" panose="02020603050405020304" pitchFamily="18" charset="0"/>
                <a:cs typeface="Arial" panose="020B0604020202020204" pitchFamily="34" charset="0"/>
              </a:rPr>
              <a:t> (Agujero)</a:t>
            </a:r>
            <a:endParaRPr lang="en-US" sz="2000" dirty="0">
              <a:latin typeface="Arial" panose="020B0604020202020204" pitchFamily="34" charset="0"/>
              <a:cs typeface="Arial" panose="020B0604020202020204" pitchFamily="34" charset="0"/>
            </a:endParaRPr>
          </a:p>
        </p:txBody>
      </p:sp>
      <p:sp>
        <p:nvSpPr>
          <p:cNvPr id="15" name="Rectangle 14"/>
          <p:cNvSpPr/>
          <p:nvPr/>
        </p:nvSpPr>
        <p:spPr>
          <a:xfrm>
            <a:off x="8052880" y="3644407"/>
            <a:ext cx="726481" cy="400110"/>
          </a:xfrm>
          <a:prstGeom prst="rect">
            <a:avLst/>
          </a:prstGeom>
        </p:spPr>
        <p:txBody>
          <a:bodyPr wrap="none">
            <a:spAutoFit/>
          </a:bodyPr>
          <a:lstStyle/>
          <a:p>
            <a:pPr algn="just"/>
            <a:r>
              <a:rPr lang="es-ES_tradnl" sz="2000" dirty="0">
                <a:latin typeface="Arial" panose="020B0604020202020204" pitchFamily="34" charset="0"/>
                <a:ea typeface="Times New Roman" panose="02020603050405020304" pitchFamily="18" charset="0"/>
                <a:cs typeface="Arial" panose="020B0604020202020204" pitchFamily="34" charset="0"/>
              </a:rPr>
              <a:t>(Eje)</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sp>
        <p:nvSpPr>
          <p:cNvPr id="8" name="Text Box 2"/>
          <p:cNvSpPr txBox="1">
            <a:spLocks noChangeArrowheads="1"/>
          </p:cNvSpPr>
          <p:nvPr/>
        </p:nvSpPr>
        <p:spPr bwMode="auto">
          <a:xfrm>
            <a:off x="522769" y="37634"/>
            <a:ext cx="11178541" cy="584775"/>
          </a:xfrm>
          <a:prstGeom prst="rect">
            <a:avLst/>
          </a:prstGeom>
          <a:noFill/>
          <a:ln w="9525">
            <a:noFill/>
            <a:miter lim="800000"/>
            <a:headEnd/>
            <a:tailEnd/>
          </a:ln>
        </p:spPr>
        <p:txBody>
          <a:bodyPr wrap="square">
            <a:spAutoFit/>
          </a:bodyPr>
          <a:lstStyle/>
          <a:p>
            <a:pPr algn="ctr">
              <a:spcBef>
                <a:spcPct val="50000"/>
              </a:spcBef>
            </a:pPr>
            <a:r>
              <a:rPr lang="es-ES" sz="3200" b="1" dirty="0" smtClean="0">
                <a:solidFill>
                  <a:srgbClr val="C00000"/>
                </a:solidFill>
                <a:effectLst>
                  <a:reflection blurRad="6350" stA="55000" endA="300" endPos="45500" dir="5400000" sy="-100000" algn="bl" rotWithShape="0"/>
                </a:effectLst>
                <a:latin typeface="Arial" pitchFamily="34" charset="0"/>
                <a:cs typeface="Arial" pitchFamily="34" charset="0"/>
              </a:rPr>
              <a:t>TOLERANCIA </a:t>
            </a:r>
            <a:r>
              <a:rPr lang="es-ES" sz="3200" b="1" dirty="0">
                <a:solidFill>
                  <a:srgbClr val="C00000"/>
                </a:solidFill>
                <a:effectLst>
                  <a:reflection blurRad="6350" stA="55000" endA="300" endPos="45500" dir="5400000" sy="-100000" algn="bl" rotWithShape="0"/>
                </a:effectLst>
                <a:latin typeface="Arial" pitchFamily="34" charset="0"/>
                <a:cs typeface="Arial" pitchFamily="34" charset="0"/>
              </a:rPr>
              <a:t>Y TIPOS DE </a:t>
            </a:r>
            <a:r>
              <a:rPr lang="es-ES" sz="3200" b="1" dirty="0" smtClean="0">
                <a:solidFill>
                  <a:srgbClr val="C00000"/>
                </a:solidFill>
                <a:effectLst>
                  <a:reflection blurRad="6350" stA="55000" endA="300" endPos="45500" dir="5400000" sy="-100000" algn="bl" rotWithShape="0"/>
                </a:effectLst>
                <a:latin typeface="Arial" pitchFamily="34" charset="0"/>
                <a:cs typeface="Arial" pitchFamily="34" charset="0"/>
              </a:rPr>
              <a:t>AJUSTE</a:t>
            </a:r>
            <a:endParaRPr lang="en-US" sz="3200" b="1" dirty="0">
              <a:solidFill>
                <a:srgbClr val="C00000"/>
              </a:solidFill>
              <a:effectLst>
                <a:reflection blurRad="6350" stA="55000" endA="300" endPos="45500" dir="5400000" sy="-100000" algn="bl" rotWithShape="0"/>
              </a:effectLst>
              <a:latin typeface="Arial" pitchFamily="34" charset="0"/>
              <a:cs typeface="Arial" pitchFamily="34" charset="0"/>
            </a:endParaRPr>
          </a:p>
        </p:txBody>
      </p:sp>
      <p:sp>
        <p:nvSpPr>
          <p:cNvPr id="7" name="Rectángulo redondeado 6"/>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673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Vertical)">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barn(inVertical)">
                                      <p:cBhvr>
                                        <p:cTn id="2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2875" y="4411628"/>
            <a:ext cx="11454934" cy="2308324"/>
          </a:xfrm>
          <a:prstGeom prst="rect">
            <a:avLst/>
          </a:prstGeom>
        </p:spPr>
        <p:txBody>
          <a:bodyPr wrap="square">
            <a:spAutoFit/>
          </a:bodyPr>
          <a:lstStyle/>
          <a:p>
            <a:pPr marL="342900" marR="0" lvl="0" indent="-342900" algn="just">
              <a:spcBef>
                <a:spcPts val="0"/>
              </a:spcBef>
              <a:spcAft>
                <a:spcPts val="0"/>
              </a:spcAft>
              <a:buFont typeface="Wingdings" panose="05000000000000000000" pitchFamily="2" charset="2"/>
              <a:buChar char=""/>
            </a:pPr>
            <a:r>
              <a:rPr lang="es-ES" sz="2400" b="1" dirty="0">
                <a:latin typeface="Arial" panose="020B0604020202020204" pitchFamily="34" charset="0"/>
                <a:ea typeface="Times New Roman" panose="02020603050405020304" pitchFamily="18" charset="0"/>
                <a:cs typeface="Arial" panose="020B0604020202020204" pitchFamily="34" charset="0"/>
              </a:rPr>
              <a:t>Desviación superior (ES o es): </a:t>
            </a:r>
            <a:r>
              <a:rPr lang="es-ES" sz="2400" dirty="0">
                <a:latin typeface="Arial" panose="020B0604020202020204" pitchFamily="34" charset="0"/>
                <a:ea typeface="Times New Roman" panose="02020603050405020304" pitchFamily="18" charset="0"/>
                <a:cs typeface="Arial" panose="020B0604020202020204" pitchFamily="34" charset="0"/>
              </a:rPr>
              <a:t>Es la desviación que se le puede presentar a una pieza de su medida nominal para alcanzar la medida máxima tolerable. Se determina a partir de la línea cero.</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a:spcBef>
                <a:spcPts val="0"/>
              </a:spcBef>
              <a:spcAft>
                <a:spcPts val="0"/>
              </a:spcAft>
              <a:buFont typeface="Wingdings" panose="05000000000000000000" pitchFamily="2" charset="2"/>
              <a:buChar char=""/>
            </a:pPr>
            <a:r>
              <a:rPr lang="es-ES" sz="2400" b="1" dirty="0">
                <a:latin typeface="Arial" panose="020B0604020202020204" pitchFamily="34" charset="0"/>
                <a:ea typeface="Times New Roman" panose="02020603050405020304" pitchFamily="18" charset="0"/>
                <a:cs typeface="Arial" panose="020B0604020202020204" pitchFamily="34" charset="0"/>
              </a:rPr>
              <a:t>Desviación inferior (EI o ei): </a:t>
            </a:r>
            <a:r>
              <a:rPr lang="es-ES" sz="2400" dirty="0">
                <a:latin typeface="Arial" panose="020B0604020202020204" pitchFamily="34" charset="0"/>
                <a:ea typeface="Times New Roman" panose="02020603050405020304" pitchFamily="18" charset="0"/>
                <a:cs typeface="Arial" panose="020B0604020202020204" pitchFamily="34" charset="0"/>
              </a:rPr>
              <a:t>Es la desviación que se le puede presentar a una pieza de su medida nominal para alcanzar la medida mínima tolerable. Se determina a partir de la línea cero.</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grpSp>
        <p:nvGrpSpPr>
          <p:cNvPr id="3" name="Grupo 2"/>
          <p:cNvGrpSpPr/>
          <p:nvPr/>
        </p:nvGrpSpPr>
        <p:grpSpPr>
          <a:xfrm>
            <a:off x="491899" y="948668"/>
            <a:ext cx="11303622" cy="3261693"/>
            <a:chOff x="392509" y="332443"/>
            <a:chExt cx="11303622" cy="3261693"/>
          </a:xfrm>
        </p:grpSpPr>
        <p:graphicFrame>
          <p:nvGraphicFramePr>
            <p:cNvPr id="13" name="Object 12"/>
            <p:cNvGraphicFramePr>
              <a:graphicFrameLocks noChangeAspect="1"/>
            </p:cNvGraphicFramePr>
            <p:nvPr>
              <p:extLst/>
            </p:nvPr>
          </p:nvGraphicFramePr>
          <p:xfrm>
            <a:off x="392509" y="332443"/>
            <a:ext cx="11303622" cy="3147725"/>
          </p:xfrm>
          <a:graphic>
            <a:graphicData uri="http://schemas.openxmlformats.org/presentationml/2006/ole">
              <mc:AlternateContent xmlns:mc="http://schemas.openxmlformats.org/markup-compatibility/2006">
                <mc:Choice xmlns:v="urn:schemas-microsoft-com:vml" Requires="v">
                  <p:oleObj spid="_x0000_s14342" name="Document" r:id="rId4" imgW="5728906" imgH="1596005" progId="Word.Document.12">
                    <p:embed/>
                  </p:oleObj>
                </mc:Choice>
                <mc:Fallback>
                  <p:oleObj name="Document" r:id="rId4" imgW="5728906" imgH="1596005" progId="Word.Document.12">
                    <p:embed/>
                    <p:pic>
                      <p:nvPicPr>
                        <p:cNvPr id="13" name="Object 12"/>
                        <p:cNvPicPr/>
                        <p:nvPr/>
                      </p:nvPicPr>
                      <p:blipFill>
                        <a:blip r:embed="rId5"/>
                        <a:stretch>
                          <a:fillRect/>
                        </a:stretch>
                      </p:blipFill>
                      <p:spPr>
                        <a:xfrm>
                          <a:off x="392509" y="332443"/>
                          <a:ext cx="11303622" cy="3147725"/>
                        </a:xfrm>
                        <a:prstGeom prst="rect">
                          <a:avLst/>
                        </a:prstGeom>
                      </p:spPr>
                    </p:pic>
                  </p:oleObj>
                </mc:Fallback>
              </mc:AlternateContent>
            </a:graphicData>
          </a:graphic>
        </p:graphicFrame>
        <p:sp>
          <p:nvSpPr>
            <p:cNvPr id="9" name="Rectangle 8"/>
            <p:cNvSpPr/>
            <p:nvPr/>
          </p:nvSpPr>
          <p:spPr>
            <a:xfrm>
              <a:off x="2279358" y="3194026"/>
              <a:ext cx="1683042" cy="400110"/>
            </a:xfrm>
            <a:prstGeom prst="rect">
              <a:avLst/>
            </a:prstGeom>
          </p:spPr>
          <p:txBody>
            <a:bodyPr wrap="square">
              <a:spAutoFit/>
            </a:bodyPr>
            <a:lstStyle/>
            <a:p>
              <a:pPr algn="ctr"/>
              <a:r>
                <a:rPr lang="es-ES" sz="2000" dirty="0">
                  <a:latin typeface="Arial" panose="020B0604020202020204" pitchFamily="34" charset="0"/>
                  <a:ea typeface="Times New Roman" panose="02020603050405020304" pitchFamily="18" charset="0"/>
                  <a:cs typeface="Arial" panose="020B0604020202020204" pitchFamily="34" charset="0"/>
                </a:rPr>
                <a:t> (Agujero)</a:t>
              </a:r>
              <a:endParaRPr lang="en-US" sz="2000" dirty="0">
                <a:latin typeface="Arial" panose="020B0604020202020204" pitchFamily="34" charset="0"/>
                <a:cs typeface="Arial" panose="020B0604020202020204" pitchFamily="34" charset="0"/>
              </a:endParaRPr>
            </a:p>
          </p:txBody>
        </p:sp>
        <p:sp>
          <p:nvSpPr>
            <p:cNvPr id="10" name="Rectangle 9"/>
            <p:cNvSpPr/>
            <p:nvPr/>
          </p:nvSpPr>
          <p:spPr>
            <a:xfrm>
              <a:off x="8229602" y="3194026"/>
              <a:ext cx="726481" cy="400110"/>
            </a:xfrm>
            <a:prstGeom prst="rect">
              <a:avLst/>
            </a:prstGeom>
          </p:spPr>
          <p:txBody>
            <a:bodyPr wrap="none">
              <a:spAutoFit/>
            </a:bodyPr>
            <a:lstStyle/>
            <a:p>
              <a:pPr algn="just"/>
              <a:r>
                <a:rPr lang="es-ES_tradnl" sz="2000" dirty="0">
                  <a:latin typeface="Arial" panose="020B0604020202020204" pitchFamily="34" charset="0"/>
                  <a:ea typeface="Times New Roman" panose="02020603050405020304" pitchFamily="18" charset="0"/>
                  <a:cs typeface="Arial" panose="020B0604020202020204" pitchFamily="34" charset="0"/>
                </a:rPr>
                <a:t>(Eje)</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grpSp>
      <p:sp>
        <p:nvSpPr>
          <p:cNvPr id="6" name="Rectángulo redondeado 5"/>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Text Box 2"/>
          <p:cNvSpPr txBox="1">
            <a:spLocks noChangeArrowheads="1"/>
          </p:cNvSpPr>
          <p:nvPr/>
        </p:nvSpPr>
        <p:spPr bwMode="auto">
          <a:xfrm>
            <a:off x="522769" y="37634"/>
            <a:ext cx="11178541" cy="584775"/>
          </a:xfrm>
          <a:prstGeom prst="rect">
            <a:avLst/>
          </a:prstGeom>
          <a:noFill/>
          <a:ln w="9525">
            <a:noFill/>
            <a:miter lim="800000"/>
            <a:headEnd/>
            <a:tailEnd/>
          </a:ln>
        </p:spPr>
        <p:txBody>
          <a:bodyPr wrap="square">
            <a:spAutoFit/>
          </a:bodyPr>
          <a:lstStyle/>
          <a:p>
            <a:pPr algn="ctr">
              <a:spcBef>
                <a:spcPct val="50000"/>
              </a:spcBef>
            </a:pPr>
            <a:r>
              <a:rPr lang="es-ES" sz="3200" b="1" dirty="0" smtClean="0">
                <a:solidFill>
                  <a:srgbClr val="C00000"/>
                </a:solidFill>
                <a:effectLst>
                  <a:reflection blurRad="6350" stA="55000" endA="300" endPos="45500" dir="5400000" sy="-100000" algn="bl" rotWithShape="0"/>
                </a:effectLst>
                <a:latin typeface="Arial" pitchFamily="34" charset="0"/>
                <a:cs typeface="Arial" pitchFamily="34" charset="0"/>
              </a:rPr>
              <a:t>TOLERANCIA </a:t>
            </a:r>
            <a:r>
              <a:rPr lang="es-ES" sz="3200" b="1" dirty="0">
                <a:solidFill>
                  <a:srgbClr val="C00000"/>
                </a:solidFill>
                <a:effectLst>
                  <a:reflection blurRad="6350" stA="55000" endA="300" endPos="45500" dir="5400000" sy="-100000" algn="bl" rotWithShape="0"/>
                </a:effectLst>
                <a:latin typeface="Arial" pitchFamily="34" charset="0"/>
                <a:cs typeface="Arial" pitchFamily="34" charset="0"/>
              </a:rPr>
              <a:t>Y TIPOS DE </a:t>
            </a:r>
            <a:r>
              <a:rPr lang="es-ES" sz="3200" b="1" dirty="0" smtClean="0">
                <a:solidFill>
                  <a:srgbClr val="C00000"/>
                </a:solidFill>
                <a:effectLst>
                  <a:reflection blurRad="6350" stA="55000" endA="300" endPos="45500" dir="5400000" sy="-100000" algn="bl" rotWithShape="0"/>
                </a:effectLst>
                <a:latin typeface="Arial" pitchFamily="34" charset="0"/>
                <a:cs typeface="Arial" pitchFamily="34" charset="0"/>
              </a:rPr>
              <a:t>AJUSTE</a:t>
            </a:r>
            <a:endParaRPr lang="en-US" sz="3200" b="1" dirty="0">
              <a:solidFill>
                <a:srgbClr val="C00000"/>
              </a:solidFill>
              <a:effectLst>
                <a:reflection blurRad="6350" stA="55000" endA="300" endPos="45500" dir="5400000" sy="-100000" algn="bl" rotWithShape="0"/>
              </a:effectLst>
              <a:latin typeface="Arial" pitchFamily="34" charset="0"/>
              <a:cs typeface="Arial" pitchFamily="34" charset="0"/>
            </a:endParaRPr>
          </a:p>
        </p:txBody>
      </p:sp>
    </p:spTree>
    <p:extLst>
      <p:ext uri="{BB962C8B-B14F-4D97-AF65-F5344CB8AC3E}">
        <p14:creationId xmlns:p14="http://schemas.microsoft.com/office/powerpoint/2010/main" val="312995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48808" y="0"/>
            <a:ext cx="10558437" cy="6947452"/>
          </a:xfrm>
          <a:prstGeom prst="rect">
            <a:avLst/>
          </a:prstGeom>
        </p:spPr>
      </p:pic>
    </p:spTree>
    <p:extLst>
      <p:ext uri="{BB962C8B-B14F-4D97-AF65-F5344CB8AC3E}">
        <p14:creationId xmlns:p14="http://schemas.microsoft.com/office/powerpoint/2010/main" val="11150109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2509" y="4692513"/>
            <a:ext cx="11464874" cy="1938992"/>
          </a:xfrm>
          <a:prstGeom prst="rect">
            <a:avLst/>
          </a:prstGeom>
        </p:spPr>
        <p:txBody>
          <a:bodyPr wrap="square">
            <a:spAutoFit/>
          </a:bodyPr>
          <a:lstStyle/>
          <a:p>
            <a:pPr marL="342900" marR="0" lvl="0" indent="-342900" algn="just">
              <a:spcBef>
                <a:spcPts val="0"/>
              </a:spcBef>
              <a:spcAft>
                <a:spcPts val="0"/>
              </a:spcAft>
              <a:buFont typeface="Wingdings" panose="05000000000000000000" pitchFamily="2" charset="2"/>
              <a:buChar char=""/>
            </a:pPr>
            <a:r>
              <a:rPr lang="es-ES" sz="2400" b="1" dirty="0" smtClean="0">
                <a:latin typeface="Arial" panose="020B0604020202020204" pitchFamily="34" charset="0"/>
                <a:ea typeface="Times New Roman" panose="02020603050405020304" pitchFamily="18" charset="0"/>
                <a:cs typeface="Arial" panose="020B0604020202020204" pitchFamily="34" charset="0"/>
              </a:rPr>
              <a:t>Tolerancia </a:t>
            </a:r>
            <a:r>
              <a:rPr lang="es-ES" sz="2400" b="1" dirty="0">
                <a:latin typeface="Arial" panose="020B0604020202020204" pitchFamily="34" charset="0"/>
                <a:ea typeface="Times New Roman" panose="02020603050405020304" pitchFamily="18" charset="0"/>
                <a:cs typeface="Arial" panose="020B0604020202020204" pitchFamily="34" charset="0"/>
              </a:rPr>
              <a:t>dimensional (T): </a:t>
            </a:r>
            <a:r>
              <a:rPr lang="es-ES" sz="2400" dirty="0">
                <a:latin typeface="Arial" panose="020B0604020202020204" pitchFamily="34" charset="0"/>
                <a:ea typeface="Times New Roman" panose="02020603050405020304" pitchFamily="18" charset="0"/>
                <a:cs typeface="Arial" panose="020B0604020202020204" pitchFamily="34" charset="0"/>
              </a:rPr>
              <a:t>Es la diferencia entre las dimensiones límites máximas y mínimas o el valor absoluto de la diferencia entre la desviación superior e inferior. </a:t>
            </a:r>
          </a:p>
          <a:p>
            <a:pPr marL="342900" marR="0" lvl="0" indent="-342900" algn="just">
              <a:spcBef>
                <a:spcPts val="0"/>
              </a:spcBef>
              <a:spcAft>
                <a:spcPts val="0"/>
              </a:spcAft>
              <a:buFont typeface="Wingdings" panose="05000000000000000000" pitchFamily="2" charset="2"/>
              <a:buChar char=""/>
            </a:pPr>
            <a:r>
              <a:rPr lang="es-ES" sz="2400" b="1" dirty="0">
                <a:latin typeface="Arial" panose="020B0604020202020204" pitchFamily="34" charset="0"/>
                <a:ea typeface="Times New Roman" panose="02020603050405020304" pitchFamily="18" charset="0"/>
                <a:cs typeface="Arial" panose="020B0604020202020204" pitchFamily="34" charset="0"/>
              </a:rPr>
              <a:t>Zona de tolerancia: </a:t>
            </a:r>
            <a:r>
              <a:rPr lang="es-ES" sz="2400" dirty="0">
                <a:latin typeface="Arial" panose="020B0604020202020204" pitchFamily="34" charset="0"/>
                <a:ea typeface="Times New Roman" panose="02020603050405020304" pitchFamily="18" charset="0"/>
                <a:cs typeface="Arial" panose="020B0604020202020204" pitchFamily="34" charset="0"/>
              </a:rPr>
              <a:t>Es la representación gráfica de la tolerancia, comprendida entre las dos líneas que la limita.</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sp>
        <p:nvSpPr>
          <p:cNvPr id="6" name="Rectángulo redondeado 5"/>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8" name="Grupo 7"/>
          <p:cNvGrpSpPr/>
          <p:nvPr/>
        </p:nvGrpSpPr>
        <p:grpSpPr>
          <a:xfrm>
            <a:off x="491899" y="948668"/>
            <a:ext cx="11303622" cy="3261693"/>
            <a:chOff x="392509" y="332443"/>
            <a:chExt cx="11303622" cy="3261693"/>
          </a:xfrm>
        </p:grpSpPr>
        <p:graphicFrame>
          <p:nvGraphicFramePr>
            <p:cNvPr id="11" name="Object 12"/>
            <p:cNvGraphicFramePr>
              <a:graphicFrameLocks noChangeAspect="1"/>
            </p:cNvGraphicFramePr>
            <p:nvPr>
              <p:extLst/>
            </p:nvPr>
          </p:nvGraphicFramePr>
          <p:xfrm>
            <a:off x="392509" y="332443"/>
            <a:ext cx="11303622" cy="3147725"/>
          </p:xfrm>
          <a:graphic>
            <a:graphicData uri="http://schemas.openxmlformats.org/presentationml/2006/ole">
              <mc:AlternateContent xmlns:mc="http://schemas.openxmlformats.org/markup-compatibility/2006">
                <mc:Choice xmlns:v="urn:schemas-microsoft-com:vml" Requires="v">
                  <p:oleObj spid="_x0000_s15366" name="Document" r:id="rId4" imgW="5728906" imgH="1596005" progId="Word.Document.12">
                    <p:embed/>
                  </p:oleObj>
                </mc:Choice>
                <mc:Fallback>
                  <p:oleObj name="Document" r:id="rId4" imgW="5728906" imgH="1596005" progId="Word.Document.12">
                    <p:embed/>
                    <p:pic>
                      <p:nvPicPr>
                        <p:cNvPr id="11" name="Object 12"/>
                        <p:cNvPicPr/>
                        <p:nvPr/>
                      </p:nvPicPr>
                      <p:blipFill>
                        <a:blip r:embed="rId5"/>
                        <a:stretch>
                          <a:fillRect/>
                        </a:stretch>
                      </p:blipFill>
                      <p:spPr>
                        <a:xfrm>
                          <a:off x="392509" y="332443"/>
                          <a:ext cx="11303622" cy="3147725"/>
                        </a:xfrm>
                        <a:prstGeom prst="rect">
                          <a:avLst/>
                        </a:prstGeom>
                      </p:spPr>
                    </p:pic>
                  </p:oleObj>
                </mc:Fallback>
              </mc:AlternateContent>
            </a:graphicData>
          </a:graphic>
        </p:graphicFrame>
        <p:sp>
          <p:nvSpPr>
            <p:cNvPr id="12" name="Rectangle 8"/>
            <p:cNvSpPr/>
            <p:nvPr/>
          </p:nvSpPr>
          <p:spPr>
            <a:xfrm>
              <a:off x="2279358" y="3194026"/>
              <a:ext cx="1683042" cy="400110"/>
            </a:xfrm>
            <a:prstGeom prst="rect">
              <a:avLst/>
            </a:prstGeom>
          </p:spPr>
          <p:txBody>
            <a:bodyPr wrap="square">
              <a:spAutoFit/>
            </a:bodyPr>
            <a:lstStyle/>
            <a:p>
              <a:pPr algn="ctr"/>
              <a:r>
                <a:rPr lang="es-ES" sz="2000" dirty="0">
                  <a:latin typeface="Arial" panose="020B0604020202020204" pitchFamily="34" charset="0"/>
                  <a:ea typeface="Times New Roman" panose="02020603050405020304" pitchFamily="18" charset="0"/>
                  <a:cs typeface="Arial" panose="020B0604020202020204" pitchFamily="34" charset="0"/>
                </a:rPr>
                <a:t> (Agujero)</a:t>
              </a:r>
              <a:endParaRPr lang="en-US" sz="2000" dirty="0">
                <a:latin typeface="Arial" panose="020B0604020202020204" pitchFamily="34" charset="0"/>
                <a:cs typeface="Arial" panose="020B0604020202020204" pitchFamily="34" charset="0"/>
              </a:endParaRPr>
            </a:p>
          </p:txBody>
        </p:sp>
        <p:sp>
          <p:nvSpPr>
            <p:cNvPr id="14" name="Rectangle 9"/>
            <p:cNvSpPr/>
            <p:nvPr/>
          </p:nvSpPr>
          <p:spPr>
            <a:xfrm>
              <a:off x="8229602" y="3194026"/>
              <a:ext cx="726481" cy="400110"/>
            </a:xfrm>
            <a:prstGeom prst="rect">
              <a:avLst/>
            </a:prstGeom>
          </p:spPr>
          <p:txBody>
            <a:bodyPr wrap="none">
              <a:spAutoFit/>
            </a:bodyPr>
            <a:lstStyle/>
            <a:p>
              <a:pPr algn="just"/>
              <a:r>
                <a:rPr lang="es-ES_tradnl" sz="2000" dirty="0">
                  <a:latin typeface="Arial" panose="020B0604020202020204" pitchFamily="34" charset="0"/>
                  <a:ea typeface="Times New Roman" panose="02020603050405020304" pitchFamily="18" charset="0"/>
                  <a:cs typeface="Arial" panose="020B0604020202020204" pitchFamily="34" charset="0"/>
                </a:rPr>
                <a:t>(Eje)</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grpSp>
      <p:sp>
        <p:nvSpPr>
          <p:cNvPr id="15" name="Text Box 2"/>
          <p:cNvSpPr txBox="1">
            <a:spLocks noChangeArrowheads="1"/>
          </p:cNvSpPr>
          <p:nvPr/>
        </p:nvSpPr>
        <p:spPr bwMode="auto">
          <a:xfrm>
            <a:off x="522769" y="37634"/>
            <a:ext cx="11178541" cy="584775"/>
          </a:xfrm>
          <a:prstGeom prst="rect">
            <a:avLst/>
          </a:prstGeom>
          <a:noFill/>
          <a:ln w="9525">
            <a:noFill/>
            <a:miter lim="800000"/>
            <a:headEnd/>
            <a:tailEnd/>
          </a:ln>
        </p:spPr>
        <p:txBody>
          <a:bodyPr wrap="square">
            <a:spAutoFit/>
          </a:bodyPr>
          <a:lstStyle/>
          <a:p>
            <a:pPr algn="ctr">
              <a:spcBef>
                <a:spcPct val="50000"/>
              </a:spcBef>
            </a:pPr>
            <a:r>
              <a:rPr lang="es-ES" sz="3200" b="1" dirty="0" smtClean="0">
                <a:solidFill>
                  <a:srgbClr val="C00000"/>
                </a:solidFill>
                <a:effectLst>
                  <a:reflection blurRad="6350" stA="55000" endA="300" endPos="45500" dir="5400000" sy="-100000" algn="bl" rotWithShape="0"/>
                </a:effectLst>
                <a:latin typeface="Arial" pitchFamily="34" charset="0"/>
                <a:cs typeface="Arial" pitchFamily="34" charset="0"/>
              </a:rPr>
              <a:t>TOLERANCIA </a:t>
            </a:r>
            <a:r>
              <a:rPr lang="es-ES" sz="3200" b="1" dirty="0">
                <a:solidFill>
                  <a:srgbClr val="C00000"/>
                </a:solidFill>
                <a:effectLst>
                  <a:reflection blurRad="6350" stA="55000" endA="300" endPos="45500" dir="5400000" sy="-100000" algn="bl" rotWithShape="0"/>
                </a:effectLst>
                <a:latin typeface="Arial" pitchFamily="34" charset="0"/>
                <a:cs typeface="Arial" pitchFamily="34" charset="0"/>
              </a:rPr>
              <a:t>Y TIPOS DE </a:t>
            </a:r>
            <a:r>
              <a:rPr lang="es-ES" sz="3200" b="1" dirty="0" smtClean="0">
                <a:solidFill>
                  <a:srgbClr val="C00000"/>
                </a:solidFill>
                <a:effectLst>
                  <a:reflection blurRad="6350" stA="55000" endA="300" endPos="45500" dir="5400000" sy="-100000" algn="bl" rotWithShape="0"/>
                </a:effectLst>
                <a:latin typeface="Arial" pitchFamily="34" charset="0"/>
                <a:cs typeface="Arial" pitchFamily="34" charset="0"/>
              </a:rPr>
              <a:t>AJUSTE</a:t>
            </a:r>
            <a:endParaRPr lang="en-US" sz="3200" b="1" dirty="0">
              <a:solidFill>
                <a:srgbClr val="C00000"/>
              </a:solidFill>
              <a:effectLst>
                <a:reflection blurRad="6350" stA="55000" endA="300" endPos="45500" dir="5400000" sy="-100000" algn="bl" rotWithShape="0"/>
              </a:effectLst>
              <a:latin typeface="Arial" pitchFamily="34" charset="0"/>
              <a:cs typeface="Arial" pitchFamily="34" charset="0"/>
            </a:endParaRPr>
          </a:p>
        </p:txBody>
      </p:sp>
    </p:spTree>
    <p:extLst>
      <p:ext uri="{BB962C8B-B14F-4D97-AF65-F5344CB8AC3E}">
        <p14:creationId xmlns:p14="http://schemas.microsoft.com/office/powerpoint/2010/main" val="382645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FA18B756-60EF-4A88-B808-B010A58A438D}"/>
              </a:ext>
            </a:extLst>
          </p:cNvPr>
          <p:cNvGraphicFramePr>
            <a:graphicFrameLocks noGrp="1"/>
          </p:cNvGraphicFramePr>
          <p:nvPr>
            <p:extLst>
              <p:ext uri="{D42A27DB-BD31-4B8C-83A1-F6EECF244321}">
                <p14:modId xmlns:p14="http://schemas.microsoft.com/office/powerpoint/2010/main" val="4169743693"/>
              </p:ext>
            </p:extLst>
          </p:nvPr>
        </p:nvGraphicFramePr>
        <p:xfrm>
          <a:off x="569843" y="1372222"/>
          <a:ext cx="11052313" cy="4610100"/>
        </p:xfrm>
        <a:graphic>
          <a:graphicData uri="http://schemas.openxmlformats.org/drawingml/2006/table">
            <a:tbl>
              <a:tblPr>
                <a:tableStyleId>{5940675A-B579-460E-94D1-54222C63F5DA}</a:tableStyleId>
              </a:tblPr>
              <a:tblGrid>
                <a:gridCol w="844827">
                  <a:extLst>
                    <a:ext uri="{9D8B030D-6E8A-4147-A177-3AD203B41FA5}">
                      <a16:colId xmlns:a16="http://schemas.microsoft.com/office/drawing/2014/main" val="3086409883"/>
                    </a:ext>
                  </a:extLst>
                </a:gridCol>
                <a:gridCol w="1172817">
                  <a:extLst>
                    <a:ext uri="{9D8B030D-6E8A-4147-A177-3AD203B41FA5}">
                      <a16:colId xmlns:a16="http://schemas.microsoft.com/office/drawing/2014/main" val="4253609997"/>
                    </a:ext>
                  </a:extLst>
                </a:gridCol>
                <a:gridCol w="6723587">
                  <a:extLst>
                    <a:ext uri="{9D8B030D-6E8A-4147-A177-3AD203B41FA5}">
                      <a16:colId xmlns:a16="http://schemas.microsoft.com/office/drawing/2014/main" val="735192606"/>
                    </a:ext>
                  </a:extLst>
                </a:gridCol>
                <a:gridCol w="838487">
                  <a:extLst>
                    <a:ext uri="{9D8B030D-6E8A-4147-A177-3AD203B41FA5}">
                      <a16:colId xmlns:a16="http://schemas.microsoft.com/office/drawing/2014/main" val="1809291172"/>
                    </a:ext>
                  </a:extLst>
                </a:gridCol>
                <a:gridCol w="607904">
                  <a:extLst>
                    <a:ext uri="{9D8B030D-6E8A-4147-A177-3AD203B41FA5}">
                      <a16:colId xmlns:a16="http://schemas.microsoft.com/office/drawing/2014/main" val="3584546416"/>
                    </a:ext>
                  </a:extLst>
                </a:gridCol>
                <a:gridCol w="864691">
                  <a:extLst>
                    <a:ext uri="{9D8B030D-6E8A-4147-A177-3AD203B41FA5}">
                      <a16:colId xmlns:a16="http://schemas.microsoft.com/office/drawing/2014/main" val="3144845501"/>
                    </a:ext>
                  </a:extLst>
                </a:gridCol>
              </a:tblGrid>
              <a:tr h="161925">
                <a:tc>
                  <a:txBody>
                    <a:bodyPr/>
                    <a:lstStyle/>
                    <a:p>
                      <a:pPr algn="ctr" fontAlgn="b"/>
                      <a:r>
                        <a:rPr lang="es-ES" sz="2000" u="none" strike="noStrike" dirty="0" err="1">
                          <a:effectLst/>
                          <a:latin typeface="Arial" panose="020B0604020202020204" pitchFamily="34" charset="0"/>
                          <a:cs typeface="Arial" panose="020B0604020202020204" pitchFamily="34" charset="0"/>
                        </a:rPr>
                        <a:t>Sem</a:t>
                      </a:r>
                      <a:r>
                        <a:rPr lang="es-ES" sz="2000" u="none" strike="noStrike" dirty="0">
                          <a:effectLst/>
                          <a:latin typeface="Arial" panose="020B0604020202020204" pitchFamily="34" charset="0"/>
                          <a:cs typeface="Arial" panose="020B0604020202020204" pitchFamily="34" charset="0"/>
                        </a:rPr>
                        <a:t> </a:t>
                      </a:r>
                      <a:r>
                        <a:rPr lang="es-ES" sz="2000" u="none" strike="noStrike" dirty="0" err="1">
                          <a:effectLst/>
                          <a:latin typeface="Arial" panose="020B0604020202020204" pitchFamily="34" charset="0"/>
                          <a:cs typeface="Arial" panose="020B0604020202020204" pitchFamily="34" charset="0"/>
                        </a:rPr>
                        <a:t>Núm</a:t>
                      </a:r>
                      <a:endParaRPr lang="es-ES" sz="2000" b="0" i="0" u="none" strike="noStrike" dirty="0">
                        <a:effectLst/>
                        <a:latin typeface="Arial" panose="020B0604020202020204" pitchFamily="34" charset="0"/>
                        <a:cs typeface="Arial" panose="020B0604020202020204" pitchFamily="34" charset="0"/>
                      </a:endParaRPr>
                    </a:p>
                  </a:txBody>
                  <a:tcPr marL="9525" marR="9525" marT="9525" marB="0" anchor="ctr">
                    <a:lnL w="57150" cap="flat" cmpd="sng" algn="ctr">
                      <a:solidFill>
                        <a:schemeClr val="tx1"/>
                      </a:solidFill>
                      <a:prstDash val="solid"/>
                      <a:round/>
                      <a:headEnd type="none" w="med" len="med"/>
                      <a:tailEnd type="none" w="med" len="med"/>
                    </a:lnL>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algn="ctr" fontAlgn="b"/>
                      <a:r>
                        <a:rPr lang="es-ES" sz="2000" u="none" strike="noStrike" dirty="0" err="1">
                          <a:effectLst/>
                          <a:latin typeface="Arial" panose="020B0604020202020204" pitchFamily="34" charset="0"/>
                          <a:cs typeface="Arial" panose="020B0604020202020204" pitchFamily="34" charset="0"/>
                        </a:rPr>
                        <a:t>Act</a:t>
                      </a:r>
                      <a:r>
                        <a:rPr lang="es-ES" sz="2000" u="none" strike="noStrike" dirty="0">
                          <a:effectLst/>
                          <a:latin typeface="Arial" panose="020B0604020202020204" pitchFamily="34" charset="0"/>
                          <a:cs typeface="Arial" panose="020B0604020202020204" pitchFamily="34" charset="0"/>
                        </a:rPr>
                        <a:t> </a:t>
                      </a:r>
                      <a:r>
                        <a:rPr lang="es-ES" sz="2000" u="none" strike="noStrike" dirty="0" err="1">
                          <a:effectLst/>
                          <a:latin typeface="Arial" panose="020B0604020202020204" pitchFamily="34" charset="0"/>
                          <a:cs typeface="Arial" panose="020B0604020202020204" pitchFamily="34" charset="0"/>
                        </a:rPr>
                        <a:t>Doc</a:t>
                      </a:r>
                      <a:r>
                        <a:rPr lang="es-ES" sz="2000" u="none" strike="noStrike" dirty="0">
                          <a:effectLst/>
                          <a:latin typeface="Arial" panose="020B0604020202020204" pitchFamily="34" charset="0"/>
                          <a:cs typeface="Arial" panose="020B0604020202020204" pitchFamily="34" charset="0"/>
                        </a:rPr>
                        <a:t> </a:t>
                      </a:r>
                      <a:r>
                        <a:rPr lang="es-ES" sz="2000" u="none" strike="noStrike" dirty="0" err="1">
                          <a:effectLst/>
                          <a:latin typeface="Arial" panose="020B0604020202020204" pitchFamily="34" charset="0"/>
                          <a:cs typeface="Arial" panose="020B0604020202020204" pitchFamily="34" charset="0"/>
                        </a:rPr>
                        <a:t>Núm</a:t>
                      </a:r>
                      <a:endParaRPr lang="es-ES" sz="2000" b="0" i="0" u="none" strike="noStrike" dirty="0">
                        <a:effectLst/>
                        <a:latin typeface="Arial" panose="020B0604020202020204" pitchFamily="34" charset="0"/>
                        <a:cs typeface="Arial" panose="020B0604020202020204" pitchFamily="34" charset="0"/>
                      </a:endParaRPr>
                    </a:p>
                  </a:txBody>
                  <a:tcPr marL="9525" marR="9525" marT="9525" marB="0" anchor="ct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algn="ctr" fontAlgn="b"/>
                      <a:r>
                        <a:rPr lang="es-ES" sz="2000" u="none" strike="noStrike" dirty="0">
                          <a:effectLst/>
                          <a:latin typeface="Arial" panose="020B0604020202020204" pitchFamily="34" charset="0"/>
                          <a:cs typeface="Arial" panose="020B0604020202020204" pitchFamily="34" charset="0"/>
                        </a:rPr>
                        <a:t>Contenido</a:t>
                      </a:r>
                      <a:endParaRPr lang="es-ES" sz="2000" b="0" i="0" u="none" strike="noStrike" dirty="0">
                        <a:effectLst/>
                        <a:latin typeface="Arial" panose="020B0604020202020204" pitchFamily="34" charset="0"/>
                        <a:cs typeface="Arial" panose="020B0604020202020204" pitchFamily="34" charset="0"/>
                      </a:endParaRPr>
                    </a:p>
                  </a:txBody>
                  <a:tcPr marL="9525" marR="9525" marT="9525" marB="0" anchor="ct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algn="ctr" fontAlgn="ctr"/>
                      <a:r>
                        <a:rPr lang="es-ES" sz="2000" u="none" strike="noStrike" dirty="0">
                          <a:effectLst/>
                          <a:latin typeface="Arial" panose="020B0604020202020204" pitchFamily="34" charset="0"/>
                          <a:cs typeface="Arial" panose="020B0604020202020204" pitchFamily="34" charset="0"/>
                        </a:rPr>
                        <a:t>F/</a:t>
                      </a:r>
                      <a:r>
                        <a:rPr lang="es-ES" sz="2000" u="none" strike="noStrike" dirty="0" err="1">
                          <a:effectLst/>
                          <a:latin typeface="Arial" panose="020B0604020202020204" pitchFamily="34" charset="0"/>
                          <a:cs typeface="Arial" panose="020B0604020202020204" pitchFamily="34" charset="0"/>
                        </a:rPr>
                        <a:t>Org</a:t>
                      </a:r>
                      <a:endParaRPr lang="es-ES" sz="2000" b="0" i="0" u="none" strike="noStrike" dirty="0">
                        <a:effectLst/>
                        <a:latin typeface="Arial" panose="020B0604020202020204" pitchFamily="34" charset="0"/>
                        <a:cs typeface="Arial" panose="020B0604020202020204" pitchFamily="34" charset="0"/>
                      </a:endParaRPr>
                    </a:p>
                  </a:txBody>
                  <a:tcPr marL="9525" marR="9525" marT="9525" marB="0" anchor="ct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algn="ctr" fontAlgn="ctr"/>
                      <a:r>
                        <a:rPr lang="es-ES" sz="2000" u="none" strike="noStrike" dirty="0" err="1">
                          <a:effectLst/>
                          <a:latin typeface="Arial" panose="020B0604020202020204" pitchFamily="34" charset="0"/>
                          <a:cs typeface="Arial" panose="020B0604020202020204" pitchFamily="34" charset="0"/>
                        </a:rPr>
                        <a:t>Eval</a:t>
                      </a:r>
                      <a:endParaRPr lang="es-ES" sz="2000" b="0" i="0" u="none" strike="noStrike" dirty="0">
                        <a:effectLst/>
                        <a:latin typeface="Arial" panose="020B0604020202020204" pitchFamily="34" charset="0"/>
                        <a:cs typeface="Arial" panose="020B0604020202020204" pitchFamily="34" charset="0"/>
                      </a:endParaRPr>
                    </a:p>
                  </a:txBody>
                  <a:tcPr marL="9525" marR="9525" marT="9525" marB="0" anchor="ct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algn="ctr" fontAlgn="ctr"/>
                      <a:r>
                        <a:rPr lang="es-ES" sz="2000" u="none" strike="noStrike" dirty="0">
                          <a:effectLst/>
                          <a:latin typeface="Arial" panose="020B0604020202020204" pitchFamily="34" charset="0"/>
                          <a:cs typeface="Arial" panose="020B0604020202020204" pitchFamily="34" charset="0"/>
                        </a:rPr>
                        <a:t>T.F.H</a:t>
                      </a:r>
                      <a:endParaRPr lang="es-ES" sz="2000" b="0" i="0" u="none" strike="noStrike" dirty="0">
                        <a:effectLst/>
                        <a:latin typeface="Arial" panose="020B0604020202020204" pitchFamily="34" charset="0"/>
                        <a:cs typeface="Arial" panose="020B0604020202020204" pitchFamily="34" charset="0"/>
                      </a:endParaRPr>
                    </a:p>
                  </a:txBody>
                  <a:tcPr marL="9525" marR="9525" marT="9525" marB="0" anchor="ctr">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296755"/>
                  </a:ext>
                </a:extLst>
              </a:tr>
              <a:tr h="466725">
                <a:tc>
                  <a:txBody>
                    <a:bodyPr/>
                    <a:lstStyle/>
                    <a:p>
                      <a:pPr algn="ctr" fontAlgn="ctr"/>
                      <a:r>
                        <a:rPr lang="es-ES" sz="2000" u="none" strike="noStrike" dirty="0">
                          <a:effectLst/>
                          <a:latin typeface="Arial" panose="020B0604020202020204" pitchFamily="34" charset="0"/>
                          <a:cs typeface="Arial" panose="020B0604020202020204" pitchFamily="34" charset="0"/>
                        </a:rPr>
                        <a:t>2</a:t>
                      </a:r>
                      <a:endParaRPr lang="es-ES" sz="2000" b="0" i="0" u="none" strike="noStrike" dirty="0">
                        <a:effectLst/>
                        <a:latin typeface="Arial" panose="020B0604020202020204" pitchFamily="34" charset="0"/>
                        <a:cs typeface="Arial" panose="020B0604020202020204" pitchFamily="34" charset="0"/>
                      </a:endParaRPr>
                    </a:p>
                  </a:txBody>
                  <a:tcPr marL="9525" marR="9525" marT="9525" marB="0" anchor="ctr">
                    <a:lnL w="57150" cap="flat" cmpd="sng" algn="ctr">
                      <a:solidFill>
                        <a:schemeClr val="tx1"/>
                      </a:solidFill>
                      <a:prstDash val="solid"/>
                      <a:round/>
                      <a:headEnd type="none" w="med" len="med"/>
                      <a:tailEnd type="none" w="med" len="med"/>
                    </a:lnL>
                    <a:lnT w="57150" cap="flat" cmpd="sng" algn="ctr">
                      <a:solidFill>
                        <a:schemeClr val="tx1"/>
                      </a:solidFill>
                      <a:prstDash val="solid"/>
                      <a:round/>
                      <a:headEnd type="none" w="med" len="med"/>
                      <a:tailEnd type="none" w="med" len="med"/>
                    </a:lnT>
                  </a:tcPr>
                </a:tc>
                <a:tc>
                  <a:txBody>
                    <a:bodyPr/>
                    <a:lstStyle/>
                    <a:p>
                      <a:pPr algn="ctr" fontAlgn="ctr"/>
                      <a:r>
                        <a:rPr lang="es-ES" sz="2000" u="none" strike="noStrike" dirty="0">
                          <a:effectLst/>
                          <a:latin typeface="Arial" panose="020B0604020202020204" pitchFamily="34" charset="0"/>
                          <a:cs typeface="Arial" panose="020B0604020202020204" pitchFamily="34" charset="0"/>
                        </a:rPr>
                        <a:t>1</a:t>
                      </a:r>
                      <a:endParaRPr lang="es-E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T w="57150" cap="flat" cmpd="sng" algn="ctr">
                      <a:solidFill>
                        <a:schemeClr val="tx1"/>
                      </a:solidFill>
                      <a:prstDash val="solid"/>
                      <a:round/>
                      <a:headEnd type="none" w="med" len="med"/>
                      <a:tailEnd type="none" w="med" len="med"/>
                    </a:lnT>
                  </a:tcPr>
                </a:tc>
                <a:tc>
                  <a:txBody>
                    <a:bodyPr/>
                    <a:lstStyle/>
                    <a:p>
                      <a:pPr algn="ctr" fontAlgn="ctr"/>
                      <a:r>
                        <a:rPr lang="es-ES" sz="2000" u="none" strike="noStrike" dirty="0">
                          <a:effectLst/>
                          <a:latin typeface="Arial" panose="020B0604020202020204" pitchFamily="34" charset="0"/>
                          <a:cs typeface="Arial" panose="020B0604020202020204" pitchFamily="34" charset="0"/>
                        </a:rPr>
                        <a:t>INTERCAMBIABILIDAD Y MEDICIONES TÉCNICAS</a:t>
                      </a:r>
                      <a:endParaRPr lang="es-ES" sz="2000" b="1" i="0" u="none" strike="noStrike" dirty="0">
                        <a:effectLst/>
                        <a:latin typeface="Arial" panose="020B0604020202020204" pitchFamily="34" charset="0"/>
                        <a:cs typeface="Arial" panose="020B0604020202020204" pitchFamily="34" charset="0"/>
                      </a:endParaRPr>
                    </a:p>
                  </a:txBody>
                  <a:tcPr marL="9525" marR="9525" marT="9525" marB="0" anchor="ctr">
                    <a:lnT w="57150" cap="flat" cmpd="sng" algn="ctr">
                      <a:solidFill>
                        <a:schemeClr val="tx1"/>
                      </a:solidFill>
                      <a:prstDash val="solid"/>
                      <a:round/>
                      <a:headEnd type="none" w="med" len="med"/>
                      <a:tailEnd type="none" w="med" len="med"/>
                    </a:lnT>
                  </a:tcPr>
                </a:tc>
                <a:tc>
                  <a:txBody>
                    <a:bodyPr/>
                    <a:lstStyle/>
                    <a:p>
                      <a:pPr algn="ctr" fontAlgn="ctr"/>
                      <a:r>
                        <a:rPr lang="es-ES" sz="2000" u="none" strike="noStrike" dirty="0">
                          <a:effectLst/>
                          <a:latin typeface="Arial" panose="020B0604020202020204" pitchFamily="34" charset="0"/>
                          <a:cs typeface="Arial" panose="020B0604020202020204" pitchFamily="34" charset="0"/>
                        </a:rPr>
                        <a:t>CE</a:t>
                      </a:r>
                      <a:endParaRPr lang="es-ES" sz="2000" b="0" i="0" u="none" strike="noStrike" dirty="0">
                        <a:effectLst/>
                        <a:latin typeface="Arial" panose="020B0604020202020204" pitchFamily="34" charset="0"/>
                        <a:cs typeface="Arial" panose="020B0604020202020204" pitchFamily="34" charset="0"/>
                      </a:endParaRPr>
                    </a:p>
                  </a:txBody>
                  <a:tcPr marL="9525" marR="9525" marT="9525" marB="0" anchor="ctr">
                    <a:lnT w="57150" cap="flat" cmpd="sng" algn="ctr">
                      <a:solidFill>
                        <a:schemeClr val="tx1"/>
                      </a:solidFill>
                      <a:prstDash val="solid"/>
                      <a:round/>
                      <a:headEnd type="none" w="med" len="med"/>
                      <a:tailEnd type="none" w="med" len="med"/>
                    </a:lnT>
                  </a:tcPr>
                </a:tc>
                <a:tc>
                  <a:txBody>
                    <a:bodyPr/>
                    <a:lstStyle/>
                    <a:p>
                      <a:pPr algn="ctr" fontAlgn="ctr"/>
                      <a:r>
                        <a:rPr lang="es-ES" sz="2000" u="none" strike="noStrike">
                          <a:effectLst/>
                          <a:latin typeface="Arial" panose="020B0604020202020204" pitchFamily="34" charset="0"/>
                          <a:cs typeface="Arial" panose="020B0604020202020204" pitchFamily="34" charset="0"/>
                        </a:rPr>
                        <a:t>TE</a:t>
                      </a:r>
                      <a:endParaRPr lang="es-ES" sz="2000" b="0" i="0" u="none" strike="noStrike">
                        <a:effectLst/>
                        <a:latin typeface="Arial" panose="020B0604020202020204" pitchFamily="34" charset="0"/>
                        <a:cs typeface="Arial" panose="020B0604020202020204" pitchFamily="34" charset="0"/>
                      </a:endParaRPr>
                    </a:p>
                  </a:txBody>
                  <a:tcPr marL="9525" marR="9525" marT="9525" marB="0" anchor="ctr">
                    <a:lnT w="57150" cap="flat" cmpd="sng" algn="ctr">
                      <a:solidFill>
                        <a:schemeClr val="tx1"/>
                      </a:solidFill>
                      <a:prstDash val="solid"/>
                      <a:round/>
                      <a:headEnd type="none" w="med" len="med"/>
                      <a:tailEnd type="none" w="med" len="med"/>
                    </a:lnT>
                  </a:tcPr>
                </a:tc>
                <a:tc>
                  <a:txBody>
                    <a:bodyPr/>
                    <a:lstStyle/>
                    <a:p>
                      <a:pPr algn="ctr" fontAlgn="ctr"/>
                      <a:r>
                        <a:rPr lang="es-ES" sz="2000" u="none" strike="noStrike">
                          <a:effectLst/>
                          <a:latin typeface="Arial" panose="020B0604020202020204" pitchFamily="34" charset="0"/>
                          <a:cs typeface="Arial" panose="020B0604020202020204" pitchFamily="34" charset="0"/>
                        </a:rPr>
                        <a:t>T</a:t>
                      </a:r>
                      <a:endParaRPr lang="es-ES" sz="2000" b="0" i="0" u="none" strike="noStrike">
                        <a:effectLst/>
                        <a:latin typeface="Arial" panose="020B0604020202020204" pitchFamily="34" charset="0"/>
                        <a:cs typeface="Arial" panose="020B0604020202020204" pitchFamily="34" charset="0"/>
                      </a:endParaRPr>
                    </a:p>
                  </a:txBody>
                  <a:tcPr marL="9525" marR="9525" marT="9525" marB="0" anchor="ctr">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97575597"/>
                  </a:ext>
                </a:extLst>
              </a:tr>
              <a:tr h="428625">
                <a:tc>
                  <a:txBody>
                    <a:bodyPr/>
                    <a:lstStyle/>
                    <a:p>
                      <a:pPr algn="ctr" fontAlgn="ctr"/>
                      <a:r>
                        <a:rPr lang="es-ES" sz="2000" u="none" strike="noStrike">
                          <a:effectLst/>
                          <a:latin typeface="Arial" panose="020B0604020202020204" pitchFamily="34" charset="0"/>
                          <a:cs typeface="Arial" panose="020B0604020202020204" pitchFamily="34" charset="0"/>
                        </a:rPr>
                        <a:t>4</a:t>
                      </a:r>
                      <a:endParaRPr lang="es-ES" sz="2000" b="0" i="0" u="none" strike="noStrike">
                        <a:effectLst/>
                        <a:latin typeface="Arial" panose="020B0604020202020204" pitchFamily="34" charset="0"/>
                        <a:cs typeface="Arial" panose="020B0604020202020204" pitchFamily="34" charset="0"/>
                      </a:endParaRPr>
                    </a:p>
                  </a:txBody>
                  <a:tcPr marL="9525" marR="9525" marT="9525" marB="0" anchor="ctr">
                    <a:lnL w="57150" cap="flat" cmpd="sng" algn="ctr">
                      <a:solidFill>
                        <a:schemeClr val="tx1"/>
                      </a:solidFill>
                      <a:prstDash val="solid"/>
                      <a:round/>
                      <a:headEnd type="none" w="med" len="med"/>
                      <a:tailEnd type="none" w="med" len="med"/>
                    </a:lnL>
                  </a:tcPr>
                </a:tc>
                <a:tc>
                  <a:txBody>
                    <a:bodyPr/>
                    <a:lstStyle/>
                    <a:p>
                      <a:pPr algn="ctr" fontAlgn="ctr"/>
                      <a:r>
                        <a:rPr lang="es-ES" sz="2000" u="none" strike="noStrike">
                          <a:effectLst/>
                          <a:latin typeface="Arial" panose="020B0604020202020204" pitchFamily="34" charset="0"/>
                          <a:cs typeface="Arial" panose="020B0604020202020204" pitchFamily="34" charset="0"/>
                        </a:rPr>
                        <a:t>2</a:t>
                      </a:r>
                      <a:endParaRPr lang="es-ES" sz="2000" b="0" i="0" u="none" strike="noStrike">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ES" sz="2000" u="none" strike="noStrike" dirty="0">
                          <a:effectLst/>
                          <a:latin typeface="Arial" panose="020B0604020202020204" pitchFamily="34" charset="0"/>
                          <a:cs typeface="Arial" panose="020B0604020202020204" pitchFamily="34" charset="0"/>
                        </a:rPr>
                        <a:t>PROCESOS DE OBTENCIÓN DE PIEZAS POR FUNDICIÓN</a:t>
                      </a:r>
                      <a:endParaRPr lang="es-ES" sz="2000" b="1"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ES" sz="2000" u="none" strike="noStrike" dirty="0">
                          <a:effectLst/>
                          <a:latin typeface="Arial" panose="020B0604020202020204" pitchFamily="34" charset="0"/>
                          <a:cs typeface="Arial" panose="020B0604020202020204" pitchFamily="34" charset="0"/>
                        </a:rPr>
                        <a:t>CE</a:t>
                      </a:r>
                      <a:endParaRPr lang="es-ES" sz="20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ES" sz="2000" u="none" strike="noStrike">
                          <a:effectLst/>
                          <a:latin typeface="Arial" panose="020B0604020202020204" pitchFamily="34" charset="0"/>
                          <a:cs typeface="Arial" panose="020B0604020202020204" pitchFamily="34" charset="0"/>
                        </a:rPr>
                        <a:t>TE</a:t>
                      </a:r>
                      <a:endParaRPr lang="es-ES" sz="2000" b="0" i="0" u="none" strike="noStrike">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ES" sz="2000" u="none" strike="noStrike">
                          <a:effectLst/>
                          <a:latin typeface="Arial" panose="020B0604020202020204" pitchFamily="34" charset="0"/>
                          <a:cs typeface="Arial" panose="020B0604020202020204" pitchFamily="34" charset="0"/>
                        </a:rPr>
                        <a:t>T</a:t>
                      </a:r>
                      <a:endParaRPr lang="es-ES" sz="2000" b="0" i="0" u="none" strike="noStrike">
                        <a:effectLst/>
                        <a:latin typeface="Arial" panose="020B0604020202020204" pitchFamily="34" charset="0"/>
                        <a:cs typeface="Arial" panose="020B0604020202020204" pitchFamily="34" charset="0"/>
                      </a:endParaRPr>
                    </a:p>
                  </a:txBody>
                  <a:tcPr marL="9525" marR="9525" marT="9525" marB="0" anchor="ctr">
                    <a:lnR w="571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4770121"/>
                  </a:ext>
                </a:extLst>
              </a:tr>
              <a:tr h="390525">
                <a:tc>
                  <a:txBody>
                    <a:bodyPr/>
                    <a:lstStyle/>
                    <a:p>
                      <a:pPr algn="ctr" fontAlgn="ctr"/>
                      <a:r>
                        <a:rPr lang="es-ES" sz="2000" u="none" strike="noStrike">
                          <a:effectLst/>
                          <a:latin typeface="Arial" panose="020B0604020202020204" pitchFamily="34" charset="0"/>
                          <a:cs typeface="Arial" panose="020B0604020202020204" pitchFamily="34" charset="0"/>
                        </a:rPr>
                        <a:t>6</a:t>
                      </a:r>
                      <a:endParaRPr lang="es-ES" sz="2000" b="0" i="0" u="none" strike="noStrike">
                        <a:effectLst/>
                        <a:latin typeface="Arial" panose="020B0604020202020204" pitchFamily="34" charset="0"/>
                        <a:cs typeface="Arial" panose="020B0604020202020204" pitchFamily="34" charset="0"/>
                      </a:endParaRPr>
                    </a:p>
                  </a:txBody>
                  <a:tcPr marL="9525" marR="9525" marT="9525" marB="0" anchor="ctr">
                    <a:lnL w="57150" cap="flat" cmpd="sng" algn="ctr">
                      <a:solidFill>
                        <a:schemeClr val="tx1"/>
                      </a:solidFill>
                      <a:prstDash val="solid"/>
                      <a:round/>
                      <a:headEnd type="none" w="med" len="med"/>
                      <a:tailEnd type="none" w="med" len="med"/>
                    </a:lnL>
                  </a:tcPr>
                </a:tc>
                <a:tc>
                  <a:txBody>
                    <a:bodyPr/>
                    <a:lstStyle/>
                    <a:p>
                      <a:pPr algn="ctr" fontAlgn="ctr"/>
                      <a:r>
                        <a:rPr lang="es-ES" sz="2000" u="none" strike="noStrike">
                          <a:effectLst/>
                          <a:latin typeface="Arial" panose="020B0604020202020204" pitchFamily="34" charset="0"/>
                          <a:cs typeface="Arial" panose="020B0604020202020204" pitchFamily="34" charset="0"/>
                        </a:rPr>
                        <a:t>3</a:t>
                      </a:r>
                      <a:endParaRPr lang="es-ES" sz="2000" b="0" i="0" u="none" strike="noStrike">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ES" sz="2000" u="none" strike="noStrike">
                          <a:effectLst/>
                          <a:latin typeface="Arial" panose="020B0604020202020204" pitchFamily="34" charset="0"/>
                          <a:cs typeface="Arial" panose="020B0604020202020204" pitchFamily="34" charset="0"/>
                        </a:rPr>
                        <a:t>SEMINARIO SOBRE LOS PROCESOS DE FUNDICIÓN</a:t>
                      </a:r>
                      <a:endParaRPr lang="es-ES" sz="2000" b="1" i="0" u="none" strike="noStrike">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ES" sz="2000" u="none" strike="noStrike" dirty="0">
                          <a:effectLst/>
                          <a:latin typeface="Arial" panose="020B0604020202020204" pitchFamily="34" charset="0"/>
                          <a:cs typeface="Arial" panose="020B0604020202020204" pitchFamily="34" charset="0"/>
                        </a:rPr>
                        <a:t>S</a:t>
                      </a:r>
                      <a:endParaRPr lang="es-ES" sz="20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ES" sz="2000" u="none" strike="noStrike">
                          <a:effectLst/>
                          <a:latin typeface="Arial" panose="020B0604020202020204" pitchFamily="34" charset="0"/>
                          <a:cs typeface="Arial" panose="020B0604020202020204" pitchFamily="34" charset="0"/>
                        </a:rPr>
                        <a:t>TE</a:t>
                      </a:r>
                      <a:endParaRPr lang="es-ES" sz="2000" b="0" i="0" u="none" strike="noStrike">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ES" sz="2000" u="none" strike="noStrike">
                          <a:effectLst/>
                          <a:latin typeface="Arial" panose="020B0604020202020204" pitchFamily="34" charset="0"/>
                          <a:cs typeface="Arial" panose="020B0604020202020204" pitchFamily="34" charset="0"/>
                        </a:rPr>
                        <a:t>T</a:t>
                      </a:r>
                      <a:endParaRPr lang="es-ES" sz="2000" b="0" i="0" u="none" strike="noStrike">
                        <a:effectLst/>
                        <a:latin typeface="Arial" panose="020B0604020202020204" pitchFamily="34" charset="0"/>
                        <a:cs typeface="Arial" panose="020B0604020202020204" pitchFamily="34" charset="0"/>
                      </a:endParaRPr>
                    </a:p>
                  </a:txBody>
                  <a:tcPr marL="9525" marR="9525" marT="9525" marB="0" anchor="ctr">
                    <a:lnR w="571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67668455"/>
                  </a:ext>
                </a:extLst>
              </a:tr>
              <a:tr h="390525">
                <a:tc>
                  <a:txBody>
                    <a:bodyPr/>
                    <a:lstStyle/>
                    <a:p>
                      <a:pPr algn="ctr" fontAlgn="ctr"/>
                      <a:r>
                        <a:rPr lang="es-ES" sz="2000" u="none" strike="noStrike">
                          <a:effectLst/>
                          <a:latin typeface="Arial" panose="020B0604020202020204" pitchFamily="34" charset="0"/>
                          <a:cs typeface="Arial" panose="020B0604020202020204" pitchFamily="34" charset="0"/>
                        </a:rPr>
                        <a:t>8</a:t>
                      </a:r>
                      <a:endParaRPr lang="es-ES" sz="2000" b="0" i="0" u="none" strike="noStrike">
                        <a:effectLst/>
                        <a:latin typeface="Arial" panose="020B0604020202020204" pitchFamily="34" charset="0"/>
                        <a:cs typeface="Arial" panose="020B0604020202020204" pitchFamily="34" charset="0"/>
                      </a:endParaRPr>
                    </a:p>
                  </a:txBody>
                  <a:tcPr marL="9525" marR="9525" marT="9525" marB="0" anchor="ctr">
                    <a:lnL w="57150" cap="flat" cmpd="sng" algn="ctr">
                      <a:solidFill>
                        <a:schemeClr val="tx1"/>
                      </a:solidFill>
                      <a:prstDash val="solid"/>
                      <a:round/>
                      <a:headEnd type="none" w="med" len="med"/>
                      <a:tailEnd type="none" w="med" len="med"/>
                    </a:lnL>
                  </a:tcPr>
                </a:tc>
                <a:tc>
                  <a:txBody>
                    <a:bodyPr/>
                    <a:lstStyle/>
                    <a:p>
                      <a:pPr algn="ctr" fontAlgn="ctr"/>
                      <a:r>
                        <a:rPr lang="es-ES" sz="2000" u="none" strike="noStrike">
                          <a:effectLst/>
                          <a:latin typeface="Arial" panose="020B0604020202020204" pitchFamily="34" charset="0"/>
                          <a:cs typeface="Arial" panose="020B0604020202020204" pitchFamily="34" charset="0"/>
                        </a:rPr>
                        <a:t>4</a:t>
                      </a:r>
                      <a:endParaRPr lang="es-ES" sz="2000" b="0" i="0" u="none" strike="noStrike">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ES" sz="2000" u="none" strike="noStrike">
                          <a:effectLst/>
                          <a:latin typeface="Arial" panose="020B0604020202020204" pitchFamily="34" charset="0"/>
                          <a:cs typeface="Arial" panose="020B0604020202020204" pitchFamily="34" charset="0"/>
                        </a:rPr>
                        <a:t>PROCESOS DE CONFORMADO DE METALES</a:t>
                      </a:r>
                      <a:endParaRPr lang="es-ES" sz="2000" b="1" i="0" u="none" strike="noStrike">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ES" sz="2000" u="none" strike="noStrike">
                          <a:effectLst/>
                          <a:latin typeface="Arial" panose="020B0604020202020204" pitchFamily="34" charset="0"/>
                          <a:cs typeface="Arial" panose="020B0604020202020204" pitchFamily="34" charset="0"/>
                        </a:rPr>
                        <a:t>CE</a:t>
                      </a:r>
                      <a:endParaRPr lang="es-ES" sz="2000" b="0" i="0" u="none" strike="noStrike">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ES" sz="2000" u="none" strike="noStrike">
                          <a:effectLst/>
                          <a:latin typeface="Arial" panose="020B0604020202020204" pitchFamily="34" charset="0"/>
                          <a:cs typeface="Arial" panose="020B0604020202020204" pitchFamily="34" charset="0"/>
                        </a:rPr>
                        <a:t>TE</a:t>
                      </a:r>
                      <a:endParaRPr lang="es-ES" sz="2000" b="0" i="0" u="none" strike="noStrike">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ES" sz="2000" u="none" strike="noStrike">
                          <a:effectLst/>
                          <a:latin typeface="Arial" panose="020B0604020202020204" pitchFamily="34" charset="0"/>
                          <a:cs typeface="Arial" panose="020B0604020202020204" pitchFamily="34" charset="0"/>
                        </a:rPr>
                        <a:t>T</a:t>
                      </a:r>
                      <a:endParaRPr lang="es-ES" sz="2000" b="0" i="0" u="none" strike="noStrike">
                        <a:effectLst/>
                        <a:latin typeface="Arial" panose="020B0604020202020204" pitchFamily="34" charset="0"/>
                        <a:cs typeface="Arial" panose="020B0604020202020204" pitchFamily="34" charset="0"/>
                      </a:endParaRPr>
                    </a:p>
                  </a:txBody>
                  <a:tcPr marL="9525" marR="9525" marT="9525" marB="0" anchor="ctr">
                    <a:lnR w="571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96815686"/>
                  </a:ext>
                </a:extLst>
              </a:tr>
              <a:tr h="390525">
                <a:tc>
                  <a:txBody>
                    <a:bodyPr/>
                    <a:lstStyle/>
                    <a:p>
                      <a:pPr algn="ctr" fontAlgn="ctr"/>
                      <a:r>
                        <a:rPr lang="es-ES" sz="2000" u="none" strike="noStrike">
                          <a:effectLst/>
                          <a:latin typeface="Arial" panose="020B0604020202020204" pitchFamily="34" charset="0"/>
                          <a:cs typeface="Arial" panose="020B0604020202020204" pitchFamily="34" charset="0"/>
                        </a:rPr>
                        <a:t>10</a:t>
                      </a:r>
                      <a:endParaRPr lang="es-ES" sz="2000" b="0" i="0" u="none" strike="noStrike">
                        <a:effectLst/>
                        <a:latin typeface="Arial" panose="020B0604020202020204" pitchFamily="34" charset="0"/>
                        <a:cs typeface="Arial" panose="020B0604020202020204" pitchFamily="34" charset="0"/>
                      </a:endParaRPr>
                    </a:p>
                  </a:txBody>
                  <a:tcPr marL="9525" marR="9525" marT="9525" marB="0" anchor="ctr">
                    <a:lnL w="57150" cap="flat" cmpd="sng" algn="ctr">
                      <a:solidFill>
                        <a:schemeClr val="tx1"/>
                      </a:solidFill>
                      <a:prstDash val="solid"/>
                      <a:round/>
                      <a:headEnd type="none" w="med" len="med"/>
                      <a:tailEnd type="none" w="med" len="med"/>
                    </a:lnL>
                  </a:tcPr>
                </a:tc>
                <a:tc>
                  <a:txBody>
                    <a:bodyPr/>
                    <a:lstStyle/>
                    <a:p>
                      <a:pPr algn="ctr" fontAlgn="ctr"/>
                      <a:r>
                        <a:rPr lang="es-ES" sz="2000" u="none" strike="noStrike">
                          <a:effectLst/>
                          <a:latin typeface="Arial" panose="020B0604020202020204" pitchFamily="34" charset="0"/>
                          <a:cs typeface="Arial" panose="020B0604020202020204" pitchFamily="34" charset="0"/>
                        </a:rPr>
                        <a:t>5</a:t>
                      </a:r>
                      <a:endParaRPr lang="es-ES" sz="2000" b="0" i="0" u="none" strike="noStrike">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ES" sz="2000" u="none" strike="noStrike">
                          <a:effectLst/>
                          <a:latin typeface="Arial" panose="020B0604020202020204" pitchFamily="34" charset="0"/>
                          <a:cs typeface="Arial" panose="020B0604020202020204" pitchFamily="34" charset="0"/>
                        </a:rPr>
                        <a:t>SEMINARIO SOBRE LOS PROCESOS DE CONFORMADO DE METALES</a:t>
                      </a:r>
                      <a:endParaRPr lang="es-ES" sz="2000" b="1" i="0" u="none" strike="noStrike">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ES" sz="2000" u="none" strike="noStrike">
                          <a:effectLst/>
                          <a:latin typeface="Arial" panose="020B0604020202020204" pitchFamily="34" charset="0"/>
                          <a:cs typeface="Arial" panose="020B0604020202020204" pitchFamily="34" charset="0"/>
                        </a:rPr>
                        <a:t>S</a:t>
                      </a:r>
                      <a:endParaRPr lang="es-ES" sz="2000" b="0" i="0" u="none" strike="noStrike">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ES" sz="2000" u="none" strike="noStrike" dirty="0">
                          <a:effectLst/>
                          <a:latin typeface="Arial" panose="020B0604020202020204" pitchFamily="34" charset="0"/>
                          <a:cs typeface="Arial" panose="020B0604020202020204" pitchFamily="34" charset="0"/>
                        </a:rPr>
                        <a:t>TE</a:t>
                      </a:r>
                      <a:endParaRPr lang="es-ES" sz="20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ES" sz="2000" u="none" strike="noStrike">
                          <a:effectLst/>
                          <a:latin typeface="Arial" panose="020B0604020202020204" pitchFamily="34" charset="0"/>
                          <a:cs typeface="Arial" panose="020B0604020202020204" pitchFamily="34" charset="0"/>
                        </a:rPr>
                        <a:t>T</a:t>
                      </a:r>
                      <a:endParaRPr lang="es-ES" sz="2000" b="0" i="0" u="none" strike="noStrike">
                        <a:effectLst/>
                        <a:latin typeface="Arial" panose="020B0604020202020204" pitchFamily="34" charset="0"/>
                        <a:cs typeface="Arial" panose="020B0604020202020204" pitchFamily="34" charset="0"/>
                      </a:endParaRPr>
                    </a:p>
                  </a:txBody>
                  <a:tcPr marL="9525" marR="9525" marT="9525" marB="0" anchor="ctr">
                    <a:lnR w="571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08206830"/>
                  </a:ext>
                </a:extLst>
              </a:tr>
              <a:tr h="428625">
                <a:tc>
                  <a:txBody>
                    <a:bodyPr/>
                    <a:lstStyle/>
                    <a:p>
                      <a:pPr algn="ctr" fontAlgn="ctr"/>
                      <a:r>
                        <a:rPr lang="es-ES" sz="2000" u="none" strike="noStrike">
                          <a:effectLst/>
                          <a:latin typeface="Arial" panose="020B0604020202020204" pitchFamily="34" charset="0"/>
                          <a:cs typeface="Arial" panose="020B0604020202020204" pitchFamily="34" charset="0"/>
                        </a:rPr>
                        <a:t>12</a:t>
                      </a:r>
                      <a:endParaRPr lang="es-ES" sz="2000" b="0" i="0" u="none" strike="noStrike">
                        <a:effectLst/>
                        <a:latin typeface="Arial" panose="020B0604020202020204" pitchFamily="34" charset="0"/>
                        <a:cs typeface="Arial" panose="020B0604020202020204" pitchFamily="34" charset="0"/>
                      </a:endParaRPr>
                    </a:p>
                  </a:txBody>
                  <a:tcPr marL="9525" marR="9525" marT="9525" marB="0" anchor="ctr">
                    <a:lnL w="57150" cap="flat" cmpd="sng" algn="ctr">
                      <a:solidFill>
                        <a:schemeClr val="tx1"/>
                      </a:solidFill>
                      <a:prstDash val="solid"/>
                      <a:round/>
                      <a:headEnd type="none" w="med" len="med"/>
                      <a:tailEnd type="none" w="med" len="med"/>
                    </a:lnL>
                  </a:tcPr>
                </a:tc>
                <a:tc>
                  <a:txBody>
                    <a:bodyPr/>
                    <a:lstStyle/>
                    <a:p>
                      <a:pPr algn="ctr" fontAlgn="ctr"/>
                      <a:r>
                        <a:rPr lang="es-ES" sz="2000" u="none" strike="noStrike">
                          <a:effectLst/>
                          <a:latin typeface="Arial" panose="020B0604020202020204" pitchFamily="34" charset="0"/>
                          <a:cs typeface="Arial" panose="020B0604020202020204" pitchFamily="34" charset="0"/>
                        </a:rPr>
                        <a:t>6</a:t>
                      </a:r>
                      <a:endParaRPr lang="es-ES" sz="2000" b="0" i="0" u="none" strike="noStrike">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ES" sz="2000" u="none" strike="noStrike">
                          <a:effectLst/>
                          <a:latin typeface="Arial" panose="020B0604020202020204" pitchFamily="34" charset="0"/>
                          <a:cs typeface="Arial" panose="020B0604020202020204" pitchFamily="34" charset="0"/>
                        </a:rPr>
                        <a:t>PROCESOS DE SOLDADURA</a:t>
                      </a:r>
                      <a:endParaRPr lang="es-ES" sz="2000" b="1" i="0" u="none" strike="noStrike">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ES" sz="2000" u="none" strike="noStrike">
                          <a:effectLst/>
                          <a:latin typeface="Arial" panose="020B0604020202020204" pitchFamily="34" charset="0"/>
                          <a:cs typeface="Arial" panose="020B0604020202020204" pitchFamily="34" charset="0"/>
                        </a:rPr>
                        <a:t>CE</a:t>
                      </a:r>
                      <a:endParaRPr lang="es-ES" sz="2000" b="0" i="0" u="none" strike="noStrike">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ES" sz="2000" u="none" strike="noStrike" dirty="0">
                          <a:effectLst/>
                          <a:latin typeface="Arial" panose="020B0604020202020204" pitchFamily="34" charset="0"/>
                          <a:cs typeface="Arial" panose="020B0604020202020204" pitchFamily="34" charset="0"/>
                        </a:rPr>
                        <a:t>TE</a:t>
                      </a:r>
                      <a:endParaRPr lang="es-ES" sz="2000" b="0" i="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ES" sz="2000" u="none" strike="noStrike">
                          <a:effectLst/>
                          <a:latin typeface="Arial" panose="020B0604020202020204" pitchFamily="34" charset="0"/>
                          <a:cs typeface="Arial" panose="020B0604020202020204" pitchFamily="34" charset="0"/>
                        </a:rPr>
                        <a:t>T</a:t>
                      </a:r>
                      <a:endParaRPr lang="es-ES" sz="2000" b="0" i="0" u="none" strike="noStrike">
                        <a:effectLst/>
                        <a:latin typeface="Arial" panose="020B0604020202020204" pitchFamily="34" charset="0"/>
                        <a:cs typeface="Arial" panose="020B0604020202020204" pitchFamily="34" charset="0"/>
                      </a:endParaRPr>
                    </a:p>
                  </a:txBody>
                  <a:tcPr marL="9525" marR="9525" marT="9525" marB="0" anchor="ctr">
                    <a:lnR w="571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050160519"/>
                  </a:ext>
                </a:extLst>
              </a:tr>
              <a:tr h="428625">
                <a:tc>
                  <a:txBody>
                    <a:bodyPr/>
                    <a:lstStyle/>
                    <a:p>
                      <a:pPr algn="ctr" fontAlgn="ctr"/>
                      <a:r>
                        <a:rPr lang="es-ES" sz="2000" u="none" strike="noStrike">
                          <a:effectLst/>
                          <a:latin typeface="Arial" panose="020B0604020202020204" pitchFamily="34" charset="0"/>
                          <a:cs typeface="Arial" panose="020B0604020202020204" pitchFamily="34" charset="0"/>
                        </a:rPr>
                        <a:t>14</a:t>
                      </a:r>
                      <a:endParaRPr lang="es-ES" sz="2000" b="0" i="0" u="none" strike="noStrike">
                        <a:effectLst/>
                        <a:latin typeface="Arial" panose="020B0604020202020204" pitchFamily="34" charset="0"/>
                        <a:cs typeface="Arial" panose="020B0604020202020204" pitchFamily="34" charset="0"/>
                      </a:endParaRPr>
                    </a:p>
                  </a:txBody>
                  <a:tcPr marL="9525" marR="9525" marT="9525" marB="0" anchor="ctr">
                    <a:lnL w="57150" cap="flat" cmpd="sng" algn="ctr">
                      <a:solidFill>
                        <a:schemeClr val="tx1"/>
                      </a:solidFill>
                      <a:prstDash val="solid"/>
                      <a:round/>
                      <a:headEnd type="none" w="med" len="med"/>
                      <a:tailEnd type="none" w="med" len="med"/>
                    </a:lnL>
                  </a:tcPr>
                </a:tc>
                <a:tc>
                  <a:txBody>
                    <a:bodyPr/>
                    <a:lstStyle/>
                    <a:p>
                      <a:pPr algn="ctr" fontAlgn="ctr"/>
                      <a:r>
                        <a:rPr lang="es-ES" sz="2000" u="none" strike="noStrike">
                          <a:effectLst/>
                          <a:latin typeface="Arial" panose="020B0604020202020204" pitchFamily="34" charset="0"/>
                          <a:cs typeface="Arial" panose="020B0604020202020204" pitchFamily="34" charset="0"/>
                        </a:rPr>
                        <a:t>7</a:t>
                      </a:r>
                      <a:endParaRPr lang="es-ES" sz="2000" b="0" i="0" u="none" strike="noStrike">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ES" sz="2000" u="none" strike="noStrike">
                          <a:effectLst/>
                          <a:latin typeface="Arial" panose="020B0604020202020204" pitchFamily="34" charset="0"/>
                          <a:cs typeface="Arial" panose="020B0604020202020204" pitchFamily="34" charset="0"/>
                        </a:rPr>
                        <a:t>TEORIA DEL CORTE DE METALES. TORNEADO DE METALES.</a:t>
                      </a:r>
                      <a:endParaRPr lang="es-ES" sz="2000" b="1" i="0" u="none" strike="noStrike">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ES" sz="2000" u="none" strike="noStrike">
                          <a:effectLst/>
                          <a:latin typeface="Arial" panose="020B0604020202020204" pitchFamily="34" charset="0"/>
                          <a:cs typeface="Arial" panose="020B0604020202020204" pitchFamily="34" charset="0"/>
                        </a:rPr>
                        <a:t>CE</a:t>
                      </a:r>
                      <a:endParaRPr lang="es-ES" sz="2000" b="0" i="0" u="none" strike="noStrike">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ES" sz="2000" u="none" strike="noStrike">
                          <a:effectLst/>
                          <a:latin typeface="Arial" panose="020B0604020202020204" pitchFamily="34" charset="0"/>
                          <a:cs typeface="Arial" panose="020B0604020202020204" pitchFamily="34" charset="0"/>
                        </a:rPr>
                        <a:t>TE</a:t>
                      </a:r>
                      <a:endParaRPr lang="es-ES" sz="2000" b="0" i="0" u="none" strike="noStrike">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ES" sz="2000" u="none" strike="noStrike" dirty="0">
                          <a:effectLst/>
                          <a:latin typeface="Arial" panose="020B0604020202020204" pitchFamily="34" charset="0"/>
                          <a:cs typeface="Arial" panose="020B0604020202020204" pitchFamily="34" charset="0"/>
                        </a:rPr>
                        <a:t>T</a:t>
                      </a:r>
                      <a:endParaRPr lang="es-ES" sz="2000" b="0" i="0" u="none" strike="noStrike" dirty="0">
                        <a:effectLst/>
                        <a:latin typeface="Arial" panose="020B0604020202020204" pitchFamily="34" charset="0"/>
                        <a:cs typeface="Arial" panose="020B0604020202020204" pitchFamily="34" charset="0"/>
                      </a:endParaRPr>
                    </a:p>
                  </a:txBody>
                  <a:tcPr marL="9525" marR="9525" marT="9525" marB="0" anchor="ctr">
                    <a:lnR w="571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456861200"/>
                  </a:ext>
                </a:extLst>
              </a:tr>
              <a:tr h="457200">
                <a:tc>
                  <a:txBody>
                    <a:bodyPr/>
                    <a:lstStyle/>
                    <a:p>
                      <a:pPr algn="ctr" fontAlgn="ctr"/>
                      <a:r>
                        <a:rPr lang="es-ES" sz="2000" u="none" strike="noStrike">
                          <a:effectLst/>
                          <a:latin typeface="Arial" panose="020B0604020202020204" pitchFamily="34" charset="0"/>
                          <a:cs typeface="Arial" panose="020B0604020202020204" pitchFamily="34" charset="0"/>
                        </a:rPr>
                        <a:t>16</a:t>
                      </a:r>
                      <a:endParaRPr lang="es-ES" sz="2000" b="0" i="0" u="none" strike="noStrike">
                        <a:effectLst/>
                        <a:latin typeface="Arial" panose="020B0604020202020204" pitchFamily="34" charset="0"/>
                        <a:cs typeface="Arial" panose="020B0604020202020204" pitchFamily="34" charset="0"/>
                      </a:endParaRPr>
                    </a:p>
                  </a:txBody>
                  <a:tcPr marL="9525" marR="9525" marT="9525" marB="0" anchor="ctr">
                    <a:lnL w="57150" cap="flat" cmpd="sng" algn="ctr">
                      <a:solidFill>
                        <a:schemeClr val="tx1"/>
                      </a:solidFill>
                      <a:prstDash val="solid"/>
                      <a:round/>
                      <a:headEnd type="none" w="med" len="med"/>
                      <a:tailEnd type="none" w="med" len="med"/>
                    </a:lnL>
                    <a:lnB w="57150" cap="flat" cmpd="sng" algn="ctr">
                      <a:solidFill>
                        <a:schemeClr val="tx1"/>
                      </a:solidFill>
                      <a:prstDash val="solid"/>
                      <a:round/>
                      <a:headEnd type="none" w="med" len="med"/>
                      <a:tailEnd type="none" w="med" len="med"/>
                    </a:lnB>
                  </a:tcPr>
                </a:tc>
                <a:tc>
                  <a:txBody>
                    <a:bodyPr/>
                    <a:lstStyle/>
                    <a:p>
                      <a:pPr algn="ctr" fontAlgn="ctr"/>
                      <a:r>
                        <a:rPr lang="es-ES" sz="2000" u="none" strike="noStrike">
                          <a:effectLst/>
                          <a:latin typeface="Arial" panose="020B0604020202020204" pitchFamily="34" charset="0"/>
                          <a:cs typeface="Arial" panose="020B0604020202020204" pitchFamily="34" charset="0"/>
                        </a:rPr>
                        <a:t>8</a:t>
                      </a:r>
                      <a:endParaRPr lang="es-ES" sz="2000" b="0" i="0" u="none" strike="noStrike">
                        <a:effectLst/>
                        <a:latin typeface="Arial" panose="020B0604020202020204" pitchFamily="34" charset="0"/>
                        <a:cs typeface="Arial" panose="020B0604020202020204" pitchFamily="34" charset="0"/>
                      </a:endParaRPr>
                    </a:p>
                  </a:txBody>
                  <a:tcPr marL="9525" marR="9525" marT="9525" marB="0" anchor="ctr">
                    <a:lnB w="57150" cap="flat" cmpd="sng" algn="ctr">
                      <a:solidFill>
                        <a:schemeClr val="tx1"/>
                      </a:solidFill>
                      <a:prstDash val="solid"/>
                      <a:round/>
                      <a:headEnd type="none" w="med" len="med"/>
                      <a:tailEnd type="none" w="med" len="med"/>
                    </a:lnB>
                  </a:tcPr>
                </a:tc>
                <a:tc>
                  <a:txBody>
                    <a:bodyPr/>
                    <a:lstStyle/>
                    <a:p>
                      <a:pPr algn="ctr" fontAlgn="ctr"/>
                      <a:r>
                        <a:rPr lang="es-ES" sz="2000" u="none" strike="noStrike">
                          <a:effectLst/>
                          <a:latin typeface="Arial" panose="020B0604020202020204" pitchFamily="34" charset="0"/>
                          <a:cs typeface="Arial" panose="020B0604020202020204" pitchFamily="34" charset="0"/>
                        </a:rPr>
                        <a:t>SEMINARIO SOBRE PROCESOS DE MAQUINADO </a:t>
                      </a:r>
                      <a:endParaRPr lang="es-ES" sz="2000" b="1" i="0" u="none" strike="noStrike">
                        <a:effectLst/>
                        <a:latin typeface="Arial" panose="020B0604020202020204" pitchFamily="34" charset="0"/>
                        <a:cs typeface="Arial" panose="020B0604020202020204" pitchFamily="34" charset="0"/>
                      </a:endParaRPr>
                    </a:p>
                  </a:txBody>
                  <a:tcPr marL="9525" marR="9525" marT="9525" marB="0" anchor="ctr">
                    <a:lnB w="57150" cap="flat" cmpd="sng" algn="ctr">
                      <a:solidFill>
                        <a:schemeClr val="tx1"/>
                      </a:solidFill>
                      <a:prstDash val="solid"/>
                      <a:round/>
                      <a:headEnd type="none" w="med" len="med"/>
                      <a:tailEnd type="none" w="med" len="med"/>
                    </a:lnB>
                  </a:tcPr>
                </a:tc>
                <a:tc>
                  <a:txBody>
                    <a:bodyPr/>
                    <a:lstStyle/>
                    <a:p>
                      <a:pPr algn="ctr" fontAlgn="ctr"/>
                      <a:r>
                        <a:rPr lang="es-ES" sz="2000" u="none" strike="noStrike">
                          <a:effectLst/>
                          <a:latin typeface="Arial" panose="020B0604020202020204" pitchFamily="34" charset="0"/>
                          <a:cs typeface="Arial" panose="020B0604020202020204" pitchFamily="34" charset="0"/>
                        </a:rPr>
                        <a:t>S</a:t>
                      </a:r>
                      <a:endParaRPr lang="es-ES" sz="2000" b="0" i="0" u="none" strike="noStrike">
                        <a:effectLst/>
                        <a:latin typeface="Arial" panose="020B0604020202020204" pitchFamily="34" charset="0"/>
                        <a:cs typeface="Arial" panose="020B0604020202020204" pitchFamily="34" charset="0"/>
                      </a:endParaRPr>
                    </a:p>
                  </a:txBody>
                  <a:tcPr marL="9525" marR="9525" marT="9525" marB="0" anchor="ctr">
                    <a:lnB w="57150" cap="flat" cmpd="sng" algn="ctr">
                      <a:solidFill>
                        <a:schemeClr val="tx1"/>
                      </a:solidFill>
                      <a:prstDash val="solid"/>
                      <a:round/>
                      <a:headEnd type="none" w="med" len="med"/>
                      <a:tailEnd type="none" w="med" len="med"/>
                    </a:lnB>
                  </a:tcPr>
                </a:tc>
                <a:tc>
                  <a:txBody>
                    <a:bodyPr/>
                    <a:lstStyle/>
                    <a:p>
                      <a:pPr algn="ctr" fontAlgn="ctr"/>
                      <a:r>
                        <a:rPr lang="es-ES" sz="2000" u="none" strike="noStrike">
                          <a:effectLst/>
                          <a:latin typeface="Arial" panose="020B0604020202020204" pitchFamily="34" charset="0"/>
                          <a:cs typeface="Arial" panose="020B0604020202020204" pitchFamily="34" charset="0"/>
                        </a:rPr>
                        <a:t>TE</a:t>
                      </a:r>
                      <a:endParaRPr lang="es-ES" sz="2000" b="0" i="0" u="none" strike="noStrike">
                        <a:effectLst/>
                        <a:latin typeface="Arial" panose="020B0604020202020204" pitchFamily="34" charset="0"/>
                        <a:cs typeface="Arial" panose="020B0604020202020204" pitchFamily="34" charset="0"/>
                      </a:endParaRPr>
                    </a:p>
                  </a:txBody>
                  <a:tcPr marL="9525" marR="9525" marT="9525" marB="0" anchor="ctr">
                    <a:lnB w="57150" cap="flat" cmpd="sng" algn="ctr">
                      <a:solidFill>
                        <a:schemeClr val="tx1"/>
                      </a:solidFill>
                      <a:prstDash val="solid"/>
                      <a:round/>
                      <a:headEnd type="none" w="med" len="med"/>
                      <a:tailEnd type="none" w="med" len="med"/>
                    </a:lnB>
                  </a:tcPr>
                </a:tc>
                <a:tc>
                  <a:txBody>
                    <a:bodyPr/>
                    <a:lstStyle/>
                    <a:p>
                      <a:pPr algn="ctr" fontAlgn="ctr"/>
                      <a:r>
                        <a:rPr lang="es-ES" sz="2000" u="none" strike="noStrike" dirty="0">
                          <a:effectLst/>
                          <a:latin typeface="Arial" panose="020B0604020202020204" pitchFamily="34" charset="0"/>
                          <a:cs typeface="Arial" panose="020B0604020202020204" pitchFamily="34" charset="0"/>
                        </a:rPr>
                        <a:t>T</a:t>
                      </a:r>
                      <a:endParaRPr lang="es-ES" sz="2000" b="0" i="0" u="none" strike="noStrike" dirty="0">
                        <a:effectLst/>
                        <a:latin typeface="Arial" panose="020B0604020202020204" pitchFamily="34" charset="0"/>
                        <a:cs typeface="Arial" panose="020B0604020202020204" pitchFamily="34" charset="0"/>
                      </a:endParaRPr>
                    </a:p>
                  </a:txBody>
                  <a:tcPr marL="9525" marR="9525" marT="9525" marB="0" anchor="ctr">
                    <a:lnR w="5715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3661192"/>
                  </a:ext>
                </a:extLst>
              </a:tr>
            </a:tbl>
          </a:graphicData>
        </a:graphic>
      </p:graphicFrame>
      <p:sp>
        <p:nvSpPr>
          <p:cNvPr id="5" name="Title 1">
            <a:extLst>
              <a:ext uri="{FF2B5EF4-FFF2-40B4-BE49-F238E27FC236}">
                <a16:creationId xmlns:a16="http://schemas.microsoft.com/office/drawing/2014/main" id="{A85FCE17-780D-4AD5-9278-D47F1AD601A4}"/>
              </a:ext>
            </a:extLst>
          </p:cNvPr>
          <p:cNvSpPr txBox="1">
            <a:spLocks/>
          </p:cNvSpPr>
          <p:nvPr/>
        </p:nvSpPr>
        <p:spPr>
          <a:xfrm>
            <a:off x="931429" y="0"/>
            <a:ext cx="10335491" cy="5909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3600" b="1" dirty="0">
                <a:solidFill>
                  <a:srgbClr val="C00000"/>
                </a:solidFill>
                <a:effectLst>
                  <a:reflection blurRad="6350" stA="55000" endA="300" endPos="45500" dir="5400000" sy="-100000" algn="bl" rotWithShape="0"/>
                </a:effectLst>
                <a:latin typeface="Arial" panose="020B0604020202020204" pitchFamily="34" charset="0"/>
                <a:cs typeface="Arial" panose="020B0604020202020204" pitchFamily="34" charset="0"/>
              </a:rPr>
              <a:t>DITRIBUCIÓN DE CLASES DE TECNOLOGIA II</a:t>
            </a:r>
            <a:endParaRPr lang="en-US" sz="3600" b="1" dirty="0">
              <a:solidFill>
                <a:srgbClr val="C00000"/>
              </a:solidFill>
              <a:effectLst>
                <a:reflection blurRad="6350" stA="55000" endA="300" endPos="45500" dir="5400000" sy="-100000" algn="bl" rotWithShape="0"/>
              </a:effectLst>
              <a:latin typeface="Arial" panose="020B0604020202020204" pitchFamily="34" charset="0"/>
              <a:cs typeface="Arial" panose="020B0604020202020204" pitchFamily="34" charset="0"/>
            </a:endParaRPr>
          </a:p>
        </p:txBody>
      </p:sp>
      <p:sp>
        <p:nvSpPr>
          <p:cNvPr id="6" name="Rectángulo redondeado 5"/>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7901478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nvPr>
            </p:nvGraphicFramePr>
            <p:xfrm>
              <a:off x="1842538" y="4530838"/>
              <a:ext cx="8284009" cy="2133600"/>
            </p:xfrm>
            <a:graphic>
              <a:graphicData uri="http://schemas.openxmlformats.org/drawingml/2006/table">
                <a:tbl>
                  <a:tblPr firstRow="1" firstCol="1" bandRow="1">
                    <a:tableStyleId>{7E9639D4-E3E2-4D34-9284-5A2195B3D0D7}</a:tableStyleId>
                  </a:tblPr>
                  <a:tblGrid>
                    <a:gridCol w="4169200">
                      <a:extLst>
                        <a:ext uri="{9D8B030D-6E8A-4147-A177-3AD203B41FA5}">
                          <a16:colId xmlns:a16="http://schemas.microsoft.com/office/drawing/2014/main" val="116809186"/>
                        </a:ext>
                      </a:extLst>
                    </a:gridCol>
                    <a:gridCol w="4114809">
                      <a:extLst>
                        <a:ext uri="{9D8B030D-6E8A-4147-A177-3AD203B41FA5}">
                          <a16:colId xmlns:a16="http://schemas.microsoft.com/office/drawing/2014/main" val="2712677138"/>
                        </a:ext>
                      </a:extLst>
                    </a:gridCol>
                  </a:tblGrid>
                  <a:tr h="0">
                    <a:tc>
                      <a:txBody>
                        <a:bodyPr/>
                        <a:lstStyle/>
                        <a:p>
                          <a:pPr marL="0" marR="0" algn="ctr">
                            <a:spcBef>
                              <a:spcPts val="0"/>
                            </a:spcBef>
                            <a:spcAft>
                              <a:spcPts val="0"/>
                            </a:spcAft>
                          </a:pPr>
                          <a:r>
                            <a:rPr lang="es-ES" sz="2800" dirty="0">
                              <a:effectLst/>
                            </a:rPr>
                            <a:t>Agujero</a:t>
                          </a:r>
                          <a:endParaRPr lang="en-US" sz="2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algn="ctr">
                            <a:spcBef>
                              <a:spcPts val="0"/>
                            </a:spcBef>
                            <a:spcAft>
                              <a:spcPts val="0"/>
                            </a:spcAft>
                          </a:pPr>
                          <a:r>
                            <a:rPr lang="es-ES" sz="2800" dirty="0">
                              <a:effectLst/>
                            </a:rPr>
                            <a:t>Eje</a:t>
                          </a:r>
                          <a:endParaRPr lang="en-US" sz="2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131183241"/>
                      </a:ext>
                    </a:extLst>
                  </a:tr>
                  <a:tr h="0">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 sz="2800" smtClean="0">
                                    <a:effectLst/>
                                    <a:latin typeface="Cambria Math" panose="02040503050406030204" pitchFamily="18" charset="0"/>
                                  </a:rPr>
                                  <m:t>𝑇</m:t>
                                </m:r>
                                <m:r>
                                  <a:rPr lang="es-ES" sz="2800" smtClean="0">
                                    <a:effectLst/>
                                    <a:latin typeface="Cambria Math" panose="02040503050406030204" pitchFamily="18" charset="0"/>
                                  </a:rPr>
                                  <m:t>=</m:t>
                                </m:r>
                                <m:sSub>
                                  <m:sSubPr>
                                    <m:ctrlPr>
                                      <a:rPr lang="en-US" sz="2800" i="1">
                                        <a:effectLst/>
                                        <a:latin typeface="Cambria Math" panose="02040503050406030204" pitchFamily="18" charset="0"/>
                                      </a:rPr>
                                    </m:ctrlPr>
                                  </m:sSubPr>
                                  <m:e>
                                    <m:r>
                                      <a:rPr lang="es-ES" sz="2800">
                                        <a:effectLst/>
                                        <a:latin typeface="Cambria Math" panose="02040503050406030204" pitchFamily="18" charset="0"/>
                                      </a:rPr>
                                      <m:t>𝐷</m:t>
                                    </m:r>
                                  </m:e>
                                  <m:sub>
                                    <m:r>
                                      <a:rPr lang="es-ES" sz="2800">
                                        <a:effectLst/>
                                        <a:latin typeface="Cambria Math" panose="02040503050406030204" pitchFamily="18" charset="0"/>
                                      </a:rPr>
                                      <m:t>𝑚</m:t>
                                    </m:r>
                                    <m:r>
                                      <a:rPr lang="es-ES" sz="2800">
                                        <a:effectLst/>
                                        <a:latin typeface="Cambria Math" panose="02040503050406030204" pitchFamily="18" charset="0"/>
                                      </a:rPr>
                                      <m:t>á</m:t>
                                    </m:r>
                                    <m:r>
                                      <a:rPr lang="es-ES" sz="2800">
                                        <a:effectLst/>
                                        <a:latin typeface="Cambria Math" panose="02040503050406030204" pitchFamily="18" charset="0"/>
                                      </a:rPr>
                                      <m:t>𝑥</m:t>
                                    </m:r>
                                  </m:sub>
                                </m:sSub>
                                <m:r>
                                  <a:rPr lang="es-ES" sz="2800">
                                    <a:effectLst/>
                                    <a:latin typeface="Cambria Math" panose="02040503050406030204" pitchFamily="18" charset="0"/>
                                  </a:rPr>
                                  <m:t>−</m:t>
                                </m:r>
                                <m:sSub>
                                  <m:sSubPr>
                                    <m:ctrlPr>
                                      <a:rPr lang="en-US" sz="2800" i="1">
                                        <a:effectLst/>
                                        <a:latin typeface="Cambria Math" panose="02040503050406030204" pitchFamily="18" charset="0"/>
                                      </a:rPr>
                                    </m:ctrlPr>
                                  </m:sSubPr>
                                  <m:e>
                                    <m:r>
                                      <a:rPr lang="es-ES" sz="2800">
                                        <a:effectLst/>
                                        <a:latin typeface="Cambria Math" panose="02040503050406030204" pitchFamily="18" charset="0"/>
                                      </a:rPr>
                                      <m:t>𝐷</m:t>
                                    </m:r>
                                  </m:e>
                                  <m:sub>
                                    <m:r>
                                      <a:rPr lang="es-ES" sz="2800">
                                        <a:effectLst/>
                                        <a:latin typeface="Cambria Math" panose="02040503050406030204" pitchFamily="18" charset="0"/>
                                      </a:rPr>
                                      <m:t>𝑚</m:t>
                                    </m:r>
                                    <m:r>
                                      <a:rPr lang="es-ES" sz="2800">
                                        <a:effectLst/>
                                        <a:latin typeface="Cambria Math" panose="02040503050406030204" pitchFamily="18" charset="0"/>
                                      </a:rPr>
                                      <m:t>í</m:t>
                                    </m:r>
                                    <m:r>
                                      <a:rPr lang="es-ES" sz="2800">
                                        <a:effectLst/>
                                        <a:latin typeface="Cambria Math" panose="02040503050406030204" pitchFamily="18" charset="0"/>
                                      </a:rPr>
                                      <m:t>𝑛</m:t>
                                    </m:r>
                                  </m:sub>
                                </m:sSub>
                              </m:oMath>
                            </m:oMathPara>
                          </a14:m>
                          <a:endParaRPr lang="en-US" sz="2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 sz="2800" smtClean="0">
                                    <a:effectLst/>
                                    <a:latin typeface="Cambria Math" panose="02040503050406030204" pitchFamily="18" charset="0"/>
                                  </a:rPr>
                                  <m:t>𝑇</m:t>
                                </m:r>
                                <m:r>
                                  <a:rPr lang="es-ES" sz="2800" smtClean="0">
                                    <a:effectLst/>
                                    <a:latin typeface="Cambria Math" panose="02040503050406030204" pitchFamily="18" charset="0"/>
                                  </a:rPr>
                                  <m:t>=</m:t>
                                </m:r>
                                <m:sSub>
                                  <m:sSubPr>
                                    <m:ctrlPr>
                                      <a:rPr lang="en-US" sz="2800" i="1">
                                        <a:effectLst/>
                                        <a:latin typeface="Cambria Math" panose="02040503050406030204" pitchFamily="18" charset="0"/>
                                      </a:rPr>
                                    </m:ctrlPr>
                                  </m:sSubPr>
                                  <m:e>
                                    <m:r>
                                      <a:rPr lang="es-ES" sz="2800">
                                        <a:effectLst/>
                                        <a:latin typeface="Cambria Math" panose="02040503050406030204" pitchFamily="18" charset="0"/>
                                      </a:rPr>
                                      <m:t>𝑑</m:t>
                                    </m:r>
                                  </m:e>
                                  <m:sub>
                                    <m:r>
                                      <a:rPr lang="es-ES" sz="2800">
                                        <a:effectLst/>
                                        <a:latin typeface="Cambria Math" panose="02040503050406030204" pitchFamily="18" charset="0"/>
                                      </a:rPr>
                                      <m:t>𝑚</m:t>
                                    </m:r>
                                    <m:r>
                                      <a:rPr lang="es-ES" sz="2800">
                                        <a:effectLst/>
                                        <a:latin typeface="Cambria Math" panose="02040503050406030204" pitchFamily="18" charset="0"/>
                                      </a:rPr>
                                      <m:t>á</m:t>
                                    </m:r>
                                    <m:r>
                                      <a:rPr lang="es-ES" sz="2800">
                                        <a:effectLst/>
                                        <a:latin typeface="Cambria Math" panose="02040503050406030204" pitchFamily="18" charset="0"/>
                                      </a:rPr>
                                      <m:t>𝑥</m:t>
                                    </m:r>
                                  </m:sub>
                                </m:sSub>
                                <m:r>
                                  <a:rPr lang="es-ES" sz="2800">
                                    <a:effectLst/>
                                    <a:latin typeface="Cambria Math" panose="02040503050406030204" pitchFamily="18" charset="0"/>
                                  </a:rPr>
                                  <m:t>−</m:t>
                                </m:r>
                                <m:sSub>
                                  <m:sSubPr>
                                    <m:ctrlPr>
                                      <a:rPr lang="en-US" sz="2800" i="1">
                                        <a:effectLst/>
                                        <a:latin typeface="Cambria Math" panose="02040503050406030204" pitchFamily="18" charset="0"/>
                                      </a:rPr>
                                    </m:ctrlPr>
                                  </m:sSubPr>
                                  <m:e>
                                    <m:r>
                                      <a:rPr lang="es-ES" sz="2800">
                                        <a:effectLst/>
                                        <a:latin typeface="Cambria Math" panose="02040503050406030204" pitchFamily="18" charset="0"/>
                                      </a:rPr>
                                      <m:t>𝑑</m:t>
                                    </m:r>
                                  </m:e>
                                  <m:sub>
                                    <m:r>
                                      <a:rPr lang="es-ES" sz="2800">
                                        <a:effectLst/>
                                        <a:latin typeface="Cambria Math" panose="02040503050406030204" pitchFamily="18" charset="0"/>
                                      </a:rPr>
                                      <m:t>𝑚</m:t>
                                    </m:r>
                                    <m:r>
                                      <a:rPr lang="es-ES" sz="2800">
                                        <a:effectLst/>
                                        <a:latin typeface="Cambria Math" panose="02040503050406030204" pitchFamily="18" charset="0"/>
                                      </a:rPr>
                                      <m:t>í</m:t>
                                    </m:r>
                                    <m:r>
                                      <a:rPr lang="es-ES" sz="2800">
                                        <a:effectLst/>
                                        <a:latin typeface="Cambria Math" panose="02040503050406030204" pitchFamily="18" charset="0"/>
                                      </a:rPr>
                                      <m:t>𝑛</m:t>
                                    </m:r>
                                  </m:sub>
                                </m:sSub>
                              </m:oMath>
                            </m:oMathPara>
                          </a14:m>
                          <a:endParaRPr lang="en-US" sz="2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866448959"/>
                      </a:ext>
                    </a:extLst>
                  </a:tr>
                  <a:tr h="0">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 sz="2800" smtClean="0">
                                    <a:effectLst/>
                                    <a:latin typeface="Cambria Math" panose="02040503050406030204" pitchFamily="18" charset="0"/>
                                  </a:rPr>
                                  <m:t>𝑇</m:t>
                                </m:r>
                                <m:r>
                                  <a:rPr lang="es-ES" sz="2800" smtClean="0">
                                    <a:effectLst/>
                                    <a:latin typeface="Cambria Math" panose="02040503050406030204" pitchFamily="18" charset="0"/>
                                  </a:rPr>
                                  <m:t>=</m:t>
                                </m:r>
                                <m:r>
                                  <a:rPr lang="es-ES" sz="2800" smtClean="0">
                                    <a:effectLst/>
                                    <a:latin typeface="Cambria Math" panose="02040503050406030204" pitchFamily="18" charset="0"/>
                                  </a:rPr>
                                  <m:t>𝐸𝑆</m:t>
                                </m:r>
                                <m:r>
                                  <a:rPr lang="es-ES" sz="2800" smtClean="0">
                                    <a:effectLst/>
                                    <a:latin typeface="Cambria Math" panose="02040503050406030204" pitchFamily="18" charset="0"/>
                                  </a:rPr>
                                  <m:t>−</m:t>
                                </m:r>
                                <m:r>
                                  <a:rPr lang="es-ES" sz="2800" smtClean="0">
                                    <a:effectLst/>
                                    <a:latin typeface="Cambria Math" panose="02040503050406030204" pitchFamily="18" charset="0"/>
                                  </a:rPr>
                                  <m:t>𝐸𝐼</m:t>
                                </m:r>
                              </m:oMath>
                            </m:oMathPara>
                          </a14:m>
                          <a:endParaRPr lang="en-US" sz="28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 sz="2800" smtClean="0">
                                    <a:effectLst/>
                                    <a:latin typeface="Cambria Math" panose="02040503050406030204" pitchFamily="18" charset="0"/>
                                  </a:rPr>
                                  <m:t>𝑇</m:t>
                                </m:r>
                                <m:r>
                                  <a:rPr lang="es-ES" sz="2800" smtClean="0">
                                    <a:effectLst/>
                                    <a:latin typeface="Cambria Math" panose="02040503050406030204" pitchFamily="18" charset="0"/>
                                  </a:rPr>
                                  <m:t>=</m:t>
                                </m:r>
                                <m:r>
                                  <a:rPr lang="es-ES" sz="2800" smtClean="0">
                                    <a:effectLst/>
                                    <a:latin typeface="Cambria Math" panose="02040503050406030204" pitchFamily="18" charset="0"/>
                                  </a:rPr>
                                  <m:t>𝑒𝑠</m:t>
                                </m:r>
                                <m:r>
                                  <a:rPr lang="es-ES" sz="2800" smtClean="0">
                                    <a:effectLst/>
                                    <a:latin typeface="Cambria Math" panose="02040503050406030204" pitchFamily="18" charset="0"/>
                                  </a:rPr>
                                  <m:t>−</m:t>
                                </m:r>
                                <m:r>
                                  <a:rPr lang="es-ES" sz="2800" smtClean="0">
                                    <a:effectLst/>
                                    <a:latin typeface="Cambria Math" panose="02040503050406030204" pitchFamily="18" charset="0"/>
                                  </a:rPr>
                                  <m:t>𝑒𝑖</m:t>
                                </m:r>
                              </m:oMath>
                            </m:oMathPara>
                          </a14:m>
                          <a:endParaRPr lang="en-US" sz="2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843863084"/>
                      </a:ext>
                    </a:extLst>
                  </a:tr>
                  <a:tr h="0">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800" i="1" smtClean="0">
                                        <a:effectLst/>
                                        <a:latin typeface="Cambria Math" panose="02040503050406030204" pitchFamily="18" charset="0"/>
                                      </a:rPr>
                                    </m:ctrlPr>
                                  </m:sSubPr>
                                  <m:e>
                                    <m:r>
                                      <a:rPr lang="es-ES" sz="2800">
                                        <a:effectLst/>
                                        <a:latin typeface="Cambria Math" panose="02040503050406030204" pitchFamily="18" charset="0"/>
                                      </a:rPr>
                                      <m:t>𝐷</m:t>
                                    </m:r>
                                  </m:e>
                                  <m:sub>
                                    <m:r>
                                      <a:rPr lang="es-ES" sz="2800">
                                        <a:effectLst/>
                                        <a:latin typeface="Cambria Math" panose="02040503050406030204" pitchFamily="18" charset="0"/>
                                      </a:rPr>
                                      <m:t>𝑚</m:t>
                                    </m:r>
                                    <m:r>
                                      <a:rPr lang="es-ES" sz="2800">
                                        <a:effectLst/>
                                        <a:latin typeface="Cambria Math" panose="02040503050406030204" pitchFamily="18" charset="0"/>
                                      </a:rPr>
                                      <m:t>á</m:t>
                                    </m:r>
                                    <m:r>
                                      <a:rPr lang="es-ES" sz="2800">
                                        <a:effectLst/>
                                        <a:latin typeface="Cambria Math" panose="02040503050406030204" pitchFamily="18" charset="0"/>
                                      </a:rPr>
                                      <m:t>𝑥</m:t>
                                    </m:r>
                                  </m:sub>
                                </m:sSub>
                                <m:r>
                                  <a:rPr lang="es-ES" sz="2800">
                                    <a:effectLst/>
                                    <a:latin typeface="Cambria Math" panose="02040503050406030204" pitchFamily="18" charset="0"/>
                                  </a:rPr>
                                  <m:t>=</m:t>
                                </m:r>
                                <m:r>
                                  <a:rPr lang="es-ES" sz="2800">
                                    <a:effectLst/>
                                    <a:latin typeface="Cambria Math" panose="02040503050406030204" pitchFamily="18" charset="0"/>
                                  </a:rPr>
                                  <m:t>𝐷</m:t>
                                </m:r>
                                <m:r>
                                  <a:rPr lang="es-ES" sz="2800">
                                    <a:effectLst/>
                                    <a:latin typeface="Cambria Math" panose="02040503050406030204" pitchFamily="18" charset="0"/>
                                  </a:rPr>
                                  <m:t>+</m:t>
                                </m:r>
                                <m:r>
                                  <a:rPr lang="es-ES" sz="2800">
                                    <a:effectLst/>
                                    <a:latin typeface="Cambria Math" panose="02040503050406030204" pitchFamily="18" charset="0"/>
                                  </a:rPr>
                                  <m:t>𝐸𝑆</m:t>
                                </m:r>
                              </m:oMath>
                            </m:oMathPara>
                          </a14:m>
                          <a:endParaRPr lang="en-US" sz="28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800" i="1" smtClean="0">
                                        <a:effectLst/>
                                        <a:latin typeface="Cambria Math" panose="02040503050406030204" pitchFamily="18" charset="0"/>
                                      </a:rPr>
                                    </m:ctrlPr>
                                  </m:sSubPr>
                                  <m:e>
                                    <m:r>
                                      <a:rPr lang="es-ES" sz="2800">
                                        <a:effectLst/>
                                        <a:latin typeface="Cambria Math" panose="02040503050406030204" pitchFamily="18" charset="0"/>
                                      </a:rPr>
                                      <m:t>𝑑</m:t>
                                    </m:r>
                                  </m:e>
                                  <m:sub>
                                    <m:r>
                                      <a:rPr lang="es-ES" sz="2800">
                                        <a:effectLst/>
                                        <a:latin typeface="Cambria Math" panose="02040503050406030204" pitchFamily="18" charset="0"/>
                                      </a:rPr>
                                      <m:t>𝑚</m:t>
                                    </m:r>
                                    <m:r>
                                      <a:rPr lang="es-ES" sz="2800">
                                        <a:effectLst/>
                                        <a:latin typeface="Cambria Math" panose="02040503050406030204" pitchFamily="18" charset="0"/>
                                      </a:rPr>
                                      <m:t>á</m:t>
                                    </m:r>
                                    <m:r>
                                      <a:rPr lang="es-ES" sz="2800">
                                        <a:effectLst/>
                                        <a:latin typeface="Cambria Math" panose="02040503050406030204" pitchFamily="18" charset="0"/>
                                      </a:rPr>
                                      <m:t>𝑥</m:t>
                                    </m:r>
                                  </m:sub>
                                </m:sSub>
                                <m:r>
                                  <a:rPr lang="es-ES" sz="2800">
                                    <a:effectLst/>
                                    <a:latin typeface="Cambria Math" panose="02040503050406030204" pitchFamily="18" charset="0"/>
                                  </a:rPr>
                                  <m:t>=</m:t>
                                </m:r>
                                <m:r>
                                  <a:rPr lang="es-ES" sz="2800">
                                    <a:effectLst/>
                                    <a:latin typeface="Cambria Math" panose="02040503050406030204" pitchFamily="18" charset="0"/>
                                  </a:rPr>
                                  <m:t>𝐷</m:t>
                                </m:r>
                                <m:r>
                                  <a:rPr lang="es-ES" sz="2800">
                                    <a:effectLst/>
                                    <a:latin typeface="Cambria Math" panose="02040503050406030204" pitchFamily="18" charset="0"/>
                                  </a:rPr>
                                  <m:t>+</m:t>
                                </m:r>
                                <m:r>
                                  <a:rPr lang="es-ES" sz="2800">
                                    <a:effectLst/>
                                    <a:latin typeface="Cambria Math" panose="02040503050406030204" pitchFamily="18" charset="0"/>
                                  </a:rPr>
                                  <m:t>𝑒𝑠</m:t>
                                </m:r>
                              </m:oMath>
                            </m:oMathPara>
                          </a14:m>
                          <a:endParaRPr lang="en-US" sz="2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971908326"/>
                      </a:ext>
                    </a:extLst>
                  </a:tr>
                  <a:tr h="0">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800" i="1" smtClean="0">
                                        <a:effectLst/>
                                        <a:latin typeface="Cambria Math" panose="02040503050406030204" pitchFamily="18" charset="0"/>
                                      </a:rPr>
                                    </m:ctrlPr>
                                  </m:sSubPr>
                                  <m:e>
                                    <m:r>
                                      <a:rPr lang="es-ES" sz="2800">
                                        <a:effectLst/>
                                        <a:latin typeface="Cambria Math" panose="02040503050406030204" pitchFamily="18" charset="0"/>
                                      </a:rPr>
                                      <m:t>𝐷</m:t>
                                    </m:r>
                                  </m:e>
                                  <m:sub>
                                    <m:r>
                                      <a:rPr lang="es-ES" sz="2800">
                                        <a:effectLst/>
                                        <a:latin typeface="Cambria Math" panose="02040503050406030204" pitchFamily="18" charset="0"/>
                                      </a:rPr>
                                      <m:t>𝑚</m:t>
                                    </m:r>
                                    <m:r>
                                      <a:rPr lang="es-ES" sz="2800">
                                        <a:effectLst/>
                                        <a:latin typeface="Cambria Math" panose="02040503050406030204" pitchFamily="18" charset="0"/>
                                      </a:rPr>
                                      <m:t>í</m:t>
                                    </m:r>
                                    <m:r>
                                      <a:rPr lang="es-ES" sz="2800">
                                        <a:effectLst/>
                                        <a:latin typeface="Cambria Math" panose="02040503050406030204" pitchFamily="18" charset="0"/>
                                      </a:rPr>
                                      <m:t>𝑛</m:t>
                                    </m:r>
                                  </m:sub>
                                </m:sSub>
                                <m:r>
                                  <a:rPr lang="es-ES" sz="2800">
                                    <a:effectLst/>
                                    <a:latin typeface="Cambria Math" panose="02040503050406030204" pitchFamily="18" charset="0"/>
                                  </a:rPr>
                                  <m:t>=</m:t>
                                </m:r>
                                <m:r>
                                  <a:rPr lang="es-ES" sz="2800">
                                    <a:effectLst/>
                                    <a:latin typeface="Cambria Math" panose="02040503050406030204" pitchFamily="18" charset="0"/>
                                  </a:rPr>
                                  <m:t>𝐷</m:t>
                                </m:r>
                                <m:r>
                                  <a:rPr lang="es-ES" sz="2800">
                                    <a:effectLst/>
                                    <a:latin typeface="Cambria Math" panose="02040503050406030204" pitchFamily="18" charset="0"/>
                                  </a:rPr>
                                  <m:t>+</m:t>
                                </m:r>
                                <m:r>
                                  <a:rPr lang="es-ES" sz="2800">
                                    <a:effectLst/>
                                    <a:latin typeface="Cambria Math" panose="02040503050406030204" pitchFamily="18" charset="0"/>
                                  </a:rPr>
                                  <m:t>𝐸𝐼</m:t>
                                </m:r>
                              </m:oMath>
                            </m:oMathPara>
                          </a14:m>
                          <a:endParaRPr lang="en-US" sz="28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800" i="1" smtClean="0">
                                        <a:effectLst/>
                                        <a:latin typeface="Cambria Math" panose="02040503050406030204" pitchFamily="18" charset="0"/>
                                      </a:rPr>
                                    </m:ctrlPr>
                                  </m:sSubPr>
                                  <m:e>
                                    <m:r>
                                      <a:rPr lang="es-ES" sz="2800">
                                        <a:effectLst/>
                                        <a:latin typeface="Cambria Math" panose="02040503050406030204" pitchFamily="18" charset="0"/>
                                      </a:rPr>
                                      <m:t>𝑑</m:t>
                                    </m:r>
                                  </m:e>
                                  <m:sub>
                                    <m:r>
                                      <a:rPr lang="es-ES" sz="2800">
                                        <a:effectLst/>
                                        <a:latin typeface="Cambria Math" panose="02040503050406030204" pitchFamily="18" charset="0"/>
                                      </a:rPr>
                                      <m:t>𝑚</m:t>
                                    </m:r>
                                    <m:r>
                                      <a:rPr lang="es-ES" sz="2800">
                                        <a:effectLst/>
                                        <a:latin typeface="Cambria Math" panose="02040503050406030204" pitchFamily="18" charset="0"/>
                                      </a:rPr>
                                      <m:t>í</m:t>
                                    </m:r>
                                    <m:r>
                                      <a:rPr lang="es-ES" sz="2800">
                                        <a:effectLst/>
                                        <a:latin typeface="Cambria Math" panose="02040503050406030204" pitchFamily="18" charset="0"/>
                                      </a:rPr>
                                      <m:t>𝑛</m:t>
                                    </m:r>
                                  </m:sub>
                                </m:sSub>
                                <m:r>
                                  <a:rPr lang="es-ES" sz="2800">
                                    <a:effectLst/>
                                    <a:latin typeface="Cambria Math" panose="02040503050406030204" pitchFamily="18" charset="0"/>
                                  </a:rPr>
                                  <m:t>=</m:t>
                                </m:r>
                                <m:r>
                                  <a:rPr lang="es-ES" sz="2800">
                                    <a:effectLst/>
                                    <a:latin typeface="Cambria Math" panose="02040503050406030204" pitchFamily="18" charset="0"/>
                                  </a:rPr>
                                  <m:t>𝐷</m:t>
                                </m:r>
                                <m:r>
                                  <a:rPr lang="es-ES" sz="2800">
                                    <a:effectLst/>
                                    <a:latin typeface="Cambria Math" panose="02040503050406030204" pitchFamily="18" charset="0"/>
                                  </a:rPr>
                                  <m:t>+</m:t>
                                </m:r>
                                <m:r>
                                  <a:rPr lang="es-ES" sz="2800">
                                    <a:effectLst/>
                                    <a:latin typeface="Cambria Math" panose="02040503050406030204" pitchFamily="18" charset="0"/>
                                  </a:rPr>
                                  <m:t>𝑒𝑖</m:t>
                                </m:r>
                              </m:oMath>
                            </m:oMathPara>
                          </a14:m>
                          <a:endParaRPr lang="en-US" sz="2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719532286"/>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220779879"/>
                  </p:ext>
                </p:extLst>
              </p:nvPr>
            </p:nvGraphicFramePr>
            <p:xfrm>
              <a:off x="1842538" y="4530838"/>
              <a:ext cx="8284009" cy="2133600"/>
            </p:xfrm>
            <a:graphic>
              <a:graphicData uri="http://schemas.openxmlformats.org/drawingml/2006/table">
                <a:tbl>
                  <a:tblPr firstRow="1" firstCol="1" bandRow="1">
                    <a:tableStyleId>{7E9639D4-E3E2-4D34-9284-5A2195B3D0D7}</a:tableStyleId>
                  </a:tblPr>
                  <a:tblGrid>
                    <a:gridCol w="4169200">
                      <a:extLst>
                        <a:ext uri="{9D8B030D-6E8A-4147-A177-3AD203B41FA5}">
                          <a16:colId xmlns:a16="http://schemas.microsoft.com/office/drawing/2014/main" val="116809186"/>
                        </a:ext>
                      </a:extLst>
                    </a:gridCol>
                    <a:gridCol w="4114809">
                      <a:extLst>
                        <a:ext uri="{9D8B030D-6E8A-4147-A177-3AD203B41FA5}">
                          <a16:colId xmlns:a16="http://schemas.microsoft.com/office/drawing/2014/main" val="2712677138"/>
                        </a:ext>
                      </a:extLst>
                    </a:gridCol>
                  </a:tblGrid>
                  <a:tr h="426720">
                    <a:tc>
                      <a:txBody>
                        <a:bodyPr/>
                        <a:lstStyle/>
                        <a:p>
                          <a:pPr marL="0" marR="0" algn="ctr">
                            <a:spcBef>
                              <a:spcPts val="0"/>
                            </a:spcBef>
                            <a:spcAft>
                              <a:spcPts val="0"/>
                            </a:spcAft>
                          </a:pPr>
                          <a:r>
                            <a:rPr lang="es-ES" sz="2800" dirty="0">
                              <a:effectLst/>
                            </a:rPr>
                            <a:t>Agujero</a:t>
                          </a:r>
                          <a:endParaRPr lang="en-US" sz="2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algn="ctr">
                            <a:spcBef>
                              <a:spcPts val="0"/>
                            </a:spcBef>
                            <a:spcAft>
                              <a:spcPts val="0"/>
                            </a:spcAft>
                          </a:pPr>
                          <a:r>
                            <a:rPr lang="es-ES" sz="2800" dirty="0">
                              <a:effectLst/>
                            </a:rPr>
                            <a:t>Eje</a:t>
                          </a:r>
                          <a:endParaRPr lang="en-US" sz="2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131183241"/>
                      </a:ext>
                    </a:extLst>
                  </a:tr>
                  <a:tr h="426720">
                    <a:tc>
                      <a:txBody>
                        <a:bodyPr/>
                        <a:lstStyle/>
                        <a:p>
                          <a:endParaRPr lang="es-ES"/>
                        </a:p>
                      </a:txBody>
                      <a:tcPr marL="68580" marR="68580" marT="0" marB="0">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blipFill>
                          <a:blip r:embed="rId4"/>
                          <a:stretch>
                            <a:fillRect t="-124286" r="-98830" b="-301429"/>
                          </a:stretch>
                        </a:blipFill>
                      </a:tcPr>
                    </a:tc>
                    <a:tc>
                      <a:txBody>
                        <a:bodyPr/>
                        <a:lstStyle/>
                        <a:p>
                          <a:endParaRPr lang="es-ES"/>
                        </a:p>
                      </a:txBody>
                      <a:tcPr marL="68580" marR="68580" marT="0" marB="0">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blipFill>
                          <a:blip r:embed="rId4"/>
                          <a:stretch>
                            <a:fillRect l="-101183" t="-124286" b="-301429"/>
                          </a:stretch>
                        </a:blipFill>
                      </a:tcPr>
                    </a:tc>
                    <a:extLst>
                      <a:ext uri="{0D108BD9-81ED-4DB2-BD59-A6C34878D82A}">
                        <a16:rowId xmlns:a16="http://schemas.microsoft.com/office/drawing/2014/main" val="1866448959"/>
                      </a:ext>
                    </a:extLst>
                  </a:tr>
                  <a:tr h="426720">
                    <a:tc>
                      <a:txBody>
                        <a:bodyPr/>
                        <a:lstStyle/>
                        <a:p>
                          <a:endParaRPr lang="es-ES"/>
                        </a:p>
                      </a:txBody>
                      <a:tcPr marL="68580" marR="68580" marT="0" marB="0">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blipFill>
                          <a:blip r:embed="rId4"/>
                          <a:stretch>
                            <a:fillRect t="-221127" r="-98830" b="-197183"/>
                          </a:stretch>
                        </a:blipFill>
                      </a:tcPr>
                    </a:tc>
                    <a:tc>
                      <a:txBody>
                        <a:bodyPr/>
                        <a:lstStyle/>
                        <a:p>
                          <a:endParaRPr lang="es-ES"/>
                        </a:p>
                      </a:txBody>
                      <a:tcPr marL="68580" marR="68580" marT="0" marB="0">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blipFill>
                          <a:blip r:embed="rId4"/>
                          <a:stretch>
                            <a:fillRect l="-101183" t="-221127" b="-197183"/>
                          </a:stretch>
                        </a:blipFill>
                      </a:tcPr>
                    </a:tc>
                    <a:extLst>
                      <a:ext uri="{0D108BD9-81ED-4DB2-BD59-A6C34878D82A}">
                        <a16:rowId xmlns:a16="http://schemas.microsoft.com/office/drawing/2014/main" val="2843863084"/>
                      </a:ext>
                    </a:extLst>
                  </a:tr>
                  <a:tr h="426720">
                    <a:tc>
                      <a:txBody>
                        <a:bodyPr/>
                        <a:lstStyle/>
                        <a:p>
                          <a:endParaRPr lang="es-ES"/>
                        </a:p>
                      </a:txBody>
                      <a:tcPr marL="68580" marR="68580" marT="0" marB="0">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blipFill>
                          <a:blip r:embed="rId4"/>
                          <a:stretch>
                            <a:fillRect t="-325714" r="-98830" b="-100000"/>
                          </a:stretch>
                        </a:blipFill>
                      </a:tcPr>
                    </a:tc>
                    <a:tc>
                      <a:txBody>
                        <a:bodyPr/>
                        <a:lstStyle/>
                        <a:p>
                          <a:endParaRPr lang="es-ES"/>
                        </a:p>
                      </a:txBody>
                      <a:tcPr marL="68580" marR="68580" marT="0" marB="0">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blipFill>
                          <a:blip r:embed="rId4"/>
                          <a:stretch>
                            <a:fillRect l="-101183" t="-325714" b="-100000"/>
                          </a:stretch>
                        </a:blipFill>
                      </a:tcPr>
                    </a:tc>
                    <a:extLst>
                      <a:ext uri="{0D108BD9-81ED-4DB2-BD59-A6C34878D82A}">
                        <a16:rowId xmlns:a16="http://schemas.microsoft.com/office/drawing/2014/main" val="971908326"/>
                      </a:ext>
                    </a:extLst>
                  </a:tr>
                  <a:tr h="426720">
                    <a:tc>
                      <a:txBody>
                        <a:bodyPr/>
                        <a:lstStyle/>
                        <a:p>
                          <a:endParaRPr lang="es-ES"/>
                        </a:p>
                      </a:txBody>
                      <a:tcPr marL="68580" marR="68580" marT="0" marB="0">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blipFill>
                          <a:blip r:embed="rId4"/>
                          <a:stretch>
                            <a:fillRect t="-425714" r="-98830"/>
                          </a:stretch>
                        </a:blipFill>
                      </a:tcPr>
                    </a:tc>
                    <a:tc>
                      <a:txBody>
                        <a:bodyPr/>
                        <a:lstStyle/>
                        <a:p>
                          <a:endParaRPr lang="es-ES"/>
                        </a:p>
                      </a:txBody>
                      <a:tcPr marL="68580" marR="68580" marT="0" marB="0">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blipFill>
                          <a:blip r:embed="rId4"/>
                          <a:stretch>
                            <a:fillRect l="-101183" t="-425714"/>
                          </a:stretch>
                        </a:blipFill>
                      </a:tcPr>
                    </a:tc>
                    <a:extLst>
                      <a:ext uri="{0D108BD9-81ED-4DB2-BD59-A6C34878D82A}">
                        <a16:rowId xmlns:a16="http://schemas.microsoft.com/office/drawing/2014/main" val="719532286"/>
                      </a:ext>
                    </a:extLst>
                  </a:tr>
                </a:tbl>
              </a:graphicData>
            </a:graphic>
          </p:graphicFrame>
        </mc:Fallback>
      </mc:AlternateContent>
      <p:sp>
        <p:nvSpPr>
          <p:cNvPr id="4" name="TextBox 3"/>
          <p:cNvSpPr txBox="1"/>
          <p:nvPr/>
        </p:nvSpPr>
        <p:spPr>
          <a:xfrm>
            <a:off x="2415654" y="4086017"/>
            <a:ext cx="7137779" cy="461665"/>
          </a:xfrm>
          <a:prstGeom prst="rect">
            <a:avLst/>
          </a:prstGeom>
          <a:noFill/>
        </p:spPr>
        <p:txBody>
          <a:bodyPr wrap="square" rtlCol="0">
            <a:spAutoFit/>
          </a:bodyPr>
          <a:lstStyle/>
          <a:p>
            <a:pPr algn="ctr"/>
            <a:r>
              <a:rPr lang="es-ES" sz="2400" b="1" dirty="0">
                <a:latin typeface="Arial" panose="020B0604020202020204" pitchFamily="34" charset="0"/>
                <a:cs typeface="Arial" panose="020B0604020202020204" pitchFamily="34" charset="0"/>
              </a:rPr>
              <a:t>FÓRMULAS PARA EL CÁLCULO</a:t>
            </a:r>
            <a:endParaRPr lang="en-US" sz="2400" b="1" dirty="0">
              <a:latin typeface="Arial" panose="020B0604020202020204" pitchFamily="34" charset="0"/>
              <a:cs typeface="Arial" panose="020B0604020202020204" pitchFamily="34" charset="0"/>
            </a:endParaRPr>
          </a:p>
        </p:txBody>
      </p:sp>
      <p:sp>
        <p:nvSpPr>
          <p:cNvPr id="7" name="Rectángulo redondeado 6"/>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8" name="Grupo 7"/>
          <p:cNvGrpSpPr/>
          <p:nvPr/>
        </p:nvGrpSpPr>
        <p:grpSpPr>
          <a:xfrm>
            <a:off x="491899" y="948668"/>
            <a:ext cx="11303622" cy="3261693"/>
            <a:chOff x="392509" y="332443"/>
            <a:chExt cx="11303622" cy="3261693"/>
          </a:xfrm>
        </p:grpSpPr>
        <p:graphicFrame>
          <p:nvGraphicFramePr>
            <p:cNvPr id="11" name="Object 12"/>
            <p:cNvGraphicFramePr>
              <a:graphicFrameLocks noChangeAspect="1"/>
            </p:cNvGraphicFramePr>
            <p:nvPr>
              <p:extLst/>
            </p:nvPr>
          </p:nvGraphicFramePr>
          <p:xfrm>
            <a:off x="392509" y="332443"/>
            <a:ext cx="11303622" cy="3147725"/>
          </p:xfrm>
          <a:graphic>
            <a:graphicData uri="http://schemas.openxmlformats.org/presentationml/2006/ole">
              <mc:AlternateContent xmlns:mc="http://schemas.openxmlformats.org/markup-compatibility/2006">
                <mc:Choice xmlns:v="urn:schemas-microsoft-com:vml" Requires="v">
                  <p:oleObj spid="_x0000_s16390" name="Document" r:id="rId5" imgW="5728906" imgH="1596005" progId="Word.Document.12">
                    <p:embed/>
                  </p:oleObj>
                </mc:Choice>
                <mc:Fallback>
                  <p:oleObj name="Document" r:id="rId5" imgW="5728906" imgH="1596005" progId="Word.Document.12">
                    <p:embed/>
                    <p:pic>
                      <p:nvPicPr>
                        <p:cNvPr id="11" name="Object 12"/>
                        <p:cNvPicPr/>
                        <p:nvPr/>
                      </p:nvPicPr>
                      <p:blipFill>
                        <a:blip r:embed="rId6"/>
                        <a:stretch>
                          <a:fillRect/>
                        </a:stretch>
                      </p:blipFill>
                      <p:spPr>
                        <a:xfrm>
                          <a:off x="392509" y="332443"/>
                          <a:ext cx="11303622" cy="3147725"/>
                        </a:xfrm>
                        <a:prstGeom prst="rect">
                          <a:avLst/>
                        </a:prstGeom>
                      </p:spPr>
                    </p:pic>
                  </p:oleObj>
                </mc:Fallback>
              </mc:AlternateContent>
            </a:graphicData>
          </a:graphic>
        </p:graphicFrame>
        <p:sp>
          <p:nvSpPr>
            <p:cNvPr id="12" name="Rectangle 8"/>
            <p:cNvSpPr/>
            <p:nvPr/>
          </p:nvSpPr>
          <p:spPr>
            <a:xfrm>
              <a:off x="2279358" y="3194026"/>
              <a:ext cx="1683042" cy="400110"/>
            </a:xfrm>
            <a:prstGeom prst="rect">
              <a:avLst/>
            </a:prstGeom>
          </p:spPr>
          <p:txBody>
            <a:bodyPr wrap="square">
              <a:spAutoFit/>
            </a:bodyPr>
            <a:lstStyle/>
            <a:p>
              <a:pPr algn="ctr"/>
              <a:r>
                <a:rPr lang="es-ES" sz="2000" dirty="0">
                  <a:latin typeface="Arial" panose="020B0604020202020204" pitchFamily="34" charset="0"/>
                  <a:ea typeface="Times New Roman" panose="02020603050405020304" pitchFamily="18" charset="0"/>
                  <a:cs typeface="Arial" panose="020B0604020202020204" pitchFamily="34" charset="0"/>
                </a:rPr>
                <a:t> (Agujero)</a:t>
              </a:r>
              <a:endParaRPr lang="en-US" sz="2000" dirty="0">
                <a:latin typeface="Arial" panose="020B0604020202020204" pitchFamily="34" charset="0"/>
                <a:cs typeface="Arial" panose="020B0604020202020204" pitchFamily="34" charset="0"/>
              </a:endParaRPr>
            </a:p>
          </p:txBody>
        </p:sp>
        <p:sp>
          <p:nvSpPr>
            <p:cNvPr id="14" name="Rectangle 9"/>
            <p:cNvSpPr/>
            <p:nvPr/>
          </p:nvSpPr>
          <p:spPr>
            <a:xfrm>
              <a:off x="8229602" y="3194026"/>
              <a:ext cx="726481" cy="400110"/>
            </a:xfrm>
            <a:prstGeom prst="rect">
              <a:avLst/>
            </a:prstGeom>
          </p:spPr>
          <p:txBody>
            <a:bodyPr wrap="none">
              <a:spAutoFit/>
            </a:bodyPr>
            <a:lstStyle/>
            <a:p>
              <a:pPr algn="just"/>
              <a:r>
                <a:rPr lang="es-ES_tradnl" sz="2000" dirty="0">
                  <a:latin typeface="Arial" panose="020B0604020202020204" pitchFamily="34" charset="0"/>
                  <a:ea typeface="Times New Roman" panose="02020603050405020304" pitchFamily="18" charset="0"/>
                  <a:cs typeface="Arial" panose="020B0604020202020204" pitchFamily="34" charset="0"/>
                </a:rPr>
                <a:t>(Eje)</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grpSp>
      <p:sp>
        <p:nvSpPr>
          <p:cNvPr id="15" name="Text Box 2"/>
          <p:cNvSpPr txBox="1">
            <a:spLocks noChangeArrowheads="1"/>
          </p:cNvSpPr>
          <p:nvPr/>
        </p:nvSpPr>
        <p:spPr bwMode="auto">
          <a:xfrm>
            <a:off x="522769" y="37634"/>
            <a:ext cx="11178541" cy="707886"/>
          </a:xfrm>
          <a:prstGeom prst="rect">
            <a:avLst/>
          </a:prstGeom>
          <a:noFill/>
          <a:ln w="9525">
            <a:noFill/>
            <a:miter lim="800000"/>
            <a:headEnd/>
            <a:tailEnd/>
          </a:ln>
        </p:spPr>
        <p:txBody>
          <a:bodyPr wrap="square">
            <a:spAutoFit/>
          </a:bodyPr>
          <a:lstStyle/>
          <a:p>
            <a:pPr algn="ctr">
              <a:spcBef>
                <a:spcPct val="50000"/>
              </a:spcBef>
            </a:pPr>
            <a:r>
              <a:rPr lang="es-ES" sz="4000" b="1" dirty="0" smtClean="0">
                <a:solidFill>
                  <a:srgbClr val="C00000"/>
                </a:solidFill>
                <a:effectLst>
                  <a:reflection blurRad="6350" stA="55000" endA="300" endPos="45500" dir="5400000" sy="-100000" algn="bl" rotWithShape="0"/>
                </a:effectLst>
                <a:latin typeface="Arial" pitchFamily="34" charset="0"/>
                <a:cs typeface="Arial" pitchFamily="34" charset="0"/>
              </a:rPr>
              <a:t>TOLERANCIA</a:t>
            </a:r>
            <a:endParaRPr lang="en-US" sz="4000" b="1" dirty="0">
              <a:solidFill>
                <a:srgbClr val="C00000"/>
              </a:solidFill>
              <a:effectLst>
                <a:reflection blurRad="6350" stA="55000" endA="300" endPos="45500" dir="5400000" sy="-100000" algn="bl" rotWithShape="0"/>
              </a:effectLst>
              <a:latin typeface="Arial" pitchFamily="34" charset="0"/>
              <a:cs typeface="Arial" pitchFamily="34" charset="0"/>
            </a:endParaRPr>
          </a:p>
        </p:txBody>
      </p:sp>
    </p:spTree>
    <p:extLst>
      <p:ext uri="{BB962C8B-B14F-4D97-AF65-F5344CB8AC3E}">
        <p14:creationId xmlns:p14="http://schemas.microsoft.com/office/powerpoint/2010/main" val="204442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469549" y="818973"/>
            <a:ext cx="112529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Tahoma" panose="020B0604030504040204" pitchFamily="34" charset="0"/>
              </a:defRPr>
            </a:lvl1pPr>
            <a:lvl2pPr marL="742950" indent="-285750" eaLnBrk="0" hangingPunct="0">
              <a:defRPr sz="1600" b="1">
                <a:solidFill>
                  <a:schemeClr val="tx1"/>
                </a:solidFill>
                <a:latin typeface="Tahoma" panose="020B0604030504040204" pitchFamily="34" charset="0"/>
              </a:defRPr>
            </a:lvl2pPr>
            <a:lvl3pPr marL="1143000" indent="-228600" eaLnBrk="0" hangingPunct="0">
              <a:defRPr sz="1600" b="1">
                <a:solidFill>
                  <a:schemeClr val="tx1"/>
                </a:solidFill>
                <a:latin typeface="Tahoma" panose="020B0604030504040204" pitchFamily="34" charset="0"/>
              </a:defRPr>
            </a:lvl3pPr>
            <a:lvl4pPr marL="1600200" indent="-228600" eaLnBrk="0" hangingPunct="0">
              <a:defRPr sz="1600" b="1">
                <a:solidFill>
                  <a:schemeClr val="tx1"/>
                </a:solidFill>
                <a:latin typeface="Tahoma" panose="020B0604030504040204" pitchFamily="34" charset="0"/>
              </a:defRPr>
            </a:lvl4pPr>
            <a:lvl5pPr marL="2057400" indent="-228600" eaLnBrk="0" hangingPunct="0">
              <a:defRPr sz="16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16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16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16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1600" b="1">
                <a:solidFill>
                  <a:schemeClr val="tx1"/>
                </a:solidFill>
                <a:latin typeface="Tahoma" panose="020B0604030504040204" pitchFamily="34" charset="0"/>
              </a:defRPr>
            </a:lvl9pPr>
          </a:lstStyle>
          <a:p>
            <a:pPr lvl="0" algn="just" eaLnBrk="1" hangingPunct="1"/>
            <a:r>
              <a:rPr lang="es-ES" sz="2400" dirty="0">
                <a:latin typeface="Arial" panose="020B0604020202020204" pitchFamily="34" charset="0"/>
                <a:cs typeface="Arial" panose="020B0604020202020204" pitchFamily="34" charset="0"/>
              </a:rPr>
              <a:t>Ajuste:</a:t>
            </a:r>
            <a:r>
              <a:rPr lang="es-ES" sz="2400" b="0" dirty="0">
                <a:latin typeface="Arial" panose="020B0604020202020204" pitchFamily="34" charset="0"/>
                <a:cs typeface="Arial" panose="020B0604020202020204" pitchFamily="34" charset="0"/>
              </a:rPr>
              <a:t> Es el modo de acoplamiento dimensional entre dos piezas, determinado por la magnitud de los juegos o los aprietos obtenidos. </a:t>
            </a:r>
            <a:endParaRPr lang="en-US" sz="2400" b="0" dirty="0">
              <a:latin typeface="Arial" panose="020B0604020202020204" pitchFamily="34" charset="0"/>
              <a:cs typeface="Arial" panose="020B0604020202020204" pitchFamily="34" charset="0"/>
            </a:endParaRPr>
          </a:p>
        </p:txBody>
      </p:sp>
      <p:pic>
        <p:nvPicPr>
          <p:cNvPr id="6"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65183" y="1789044"/>
            <a:ext cx="8086307" cy="2163310"/>
          </a:xfrm>
          <a:prstGeom prst="rect">
            <a:avLst/>
          </a:prstGeom>
        </p:spPr>
      </p:pic>
      <p:sp>
        <p:nvSpPr>
          <p:cNvPr id="4" name="Rectángulo redondeado 3"/>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p:cNvSpPr/>
          <p:nvPr/>
        </p:nvSpPr>
        <p:spPr>
          <a:xfrm>
            <a:off x="3735322" y="72066"/>
            <a:ext cx="4721357" cy="707886"/>
          </a:xfrm>
          <a:prstGeom prst="rect">
            <a:avLst/>
          </a:prstGeom>
        </p:spPr>
        <p:txBody>
          <a:bodyPr wrap="none">
            <a:spAutoFit/>
          </a:bodyPr>
          <a:lstStyle/>
          <a:p>
            <a:r>
              <a:rPr lang="es-ES" sz="4000" b="1" dirty="0">
                <a:solidFill>
                  <a:srgbClr val="C00000"/>
                </a:solidFill>
                <a:effectLst>
                  <a:reflection blurRad="6350" stA="55000" endA="300" endPos="45500" dir="5400000" sy="-100000" algn="bl" rotWithShape="0"/>
                </a:effectLst>
                <a:latin typeface="Arial" pitchFamily="34" charset="0"/>
                <a:cs typeface="Arial" pitchFamily="34" charset="0"/>
              </a:rPr>
              <a:t>TIPOS DE AJUSTE</a:t>
            </a:r>
            <a:endParaRPr lang="es-ES" sz="4000" dirty="0"/>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13218" y="3875392"/>
            <a:ext cx="7390235" cy="2621120"/>
          </a:xfrm>
          <a:prstGeom prst="rect">
            <a:avLst/>
          </a:prstGeom>
        </p:spPr>
      </p:pic>
      <p:sp>
        <p:nvSpPr>
          <p:cNvPr id="3" name="CuadroTexto 2"/>
          <p:cNvSpPr txBox="1"/>
          <p:nvPr/>
        </p:nvSpPr>
        <p:spPr>
          <a:xfrm>
            <a:off x="8004060" y="2336509"/>
            <a:ext cx="3609207" cy="830997"/>
          </a:xfrm>
          <a:prstGeom prst="rect">
            <a:avLst/>
          </a:prstGeom>
          <a:noFill/>
        </p:spPr>
        <p:txBody>
          <a:bodyPr wrap="square" rtlCol="0">
            <a:spAutoFit/>
          </a:bodyPr>
          <a:lstStyle/>
          <a:p>
            <a:pPr algn="ctr"/>
            <a:r>
              <a:rPr lang="es-E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SISTEMA DE AJUSTE AGUJERO ÚNICO</a:t>
            </a:r>
            <a:endParaRPr lang="es-E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CuadroTexto 7"/>
          <p:cNvSpPr txBox="1"/>
          <p:nvPr/>
        </p:nvSpPr>
        <p:spPr>
          <a:xfrm>
            <a:off x="8003453" y="4528230"/>
            <a:ext cx="3609207" cy="830997"/>
          </a:xfrm>
          <a:prstGeom prst="rect">
            <a:avLst/>
          </a:prstGeom>
          <a:noFill/>
        </p:spPr>
        <p:txBody>
          <a:bodyPr wrap="square" rtlCol="0">
            <a:spAutoFit/>
          </a:bodyPr>
          <a:lstStyle/>
          <a:p>
            <a:pPr algn="ctr"/>
            <a:r>
              <a:rPr lang="es-E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SISTEMA DE AJUSTE EJE ÚNICO</a:t>
            </a:r>
            <a:endParaRPr lang="es-E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147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63280" y="981286"/>
            <a:ext cx="7592592" cy="1569660"/>
          </a:xfrm>
          <a:prstGeom prst="rect">
            <a:avLst/>
          </a:prstGeom>
        </p:spPr>
        <p:txBody>
          <a:bodyPr wrap="square">
            <a:spAutoFit/>
          </a:bodyPr>
          <a:lstStyle/>
          <a:p>
            <a:pPr marL="342900" marR="0" lvl="0" indent="-342900" algn="just">
              <a:spcBef>
                <a:spcPts val="0"/>
              </a:spcBef>
              <a:spcAft>
                <a:spcPts val="0"/>
              </a:spcAft>
              <a:buFont typeface="Wingdings" panose="05000000000000000000" pitchFamily="2" charset="2"/>
              <a:buChar char=""/>
            </a:pPr>
            <a:r>
              <a:rPr lang="es-ES" sz="2400" b="1" u="sng" dirty="0">
                <a:solidFill>
                  <a:srgbClr val="C00000"/>
                </a:solidFill>
                <a:latin typeface="Arial" panose="020B0604020202020204" pitchFamily="34" charset="0"/>
                <a:ea typeface="Times New Roman" panose="02020603050405020304" pitchFamily="18" charset="0"/>
                <a:cs typeface="Arial" panose="020B0604020202020204" pitchFamily="34" charset="0"/>
              </a:rPr>
              <a:t>Ajuste móvil:</a:t>
            </a:r>
            <a:r>
              <a:rPr lang="es-ES" sz="2400" b="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s-ES" sz="2400" dirty="0">
                <a:latin typeface="Arial" panose="020B0604020202020204" pitchFamily="34" charset="0"/>
                <a:ea typeface="Times New Roman" panose="02020603050405020304" pitchFamily="18" charset="0"/>
                <a:cs typeface="Arial" panose="020B0604020202020204" pitchFamily="34" charset="0"/>
              </a:rPr>
              <a:t>Garantiza el juego durante el acoplamiento y la zona de tolerancia del agujero está situada por encima de la zona de tolerancia del eje.</a:t>
            </a:r>
            <a:r>
              <a:rPr lang="es-ES_tradnl" sz="2400" dirty="0">
                <a:latin typeface="Arial" panose="020B0604020202020204" pitchFamily="34" charset="0"/>
                <a:ea typeface="Times New Roman" panose="02020603050405020304" pitchFamily="18" charset="0"/>
                <a:cs typeface="Arial" panose="020B0604020202020204" pitchFamily="34" charset="0"/>
              </a:rPr>
              <a:t> </a:t>
            </a:r>
            <a:endParaRPr lang="es-ES" sz="2400" dirty="0">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1">
            <a:extLst>
              <a:ext uri="{FF2B5EF4-FFF2-40B4-BE49-F238E27FC236}">
                <a16:creationId xmlns:a16="http://schemas.microsoft.com/office/drawing/2014/main" id="{AA8F1B2D-F111-45B0-BF2D-F93276FA544F}"/>
              </a:ext>
            </a:extLst>
          </p:cNvPr>
          <p:cNvSpPr/>
          <p:nvPr/>
        </p:nvSpPr>
        <p:spPr>
          <a:xfrm>
            <a:off x="328486" y="2998013"/>
            <a:ext cx="11395880" cy="830997"/>
          </a:xfrm>
          <a:prstGeom prst="rect">
            <a:avLst/>
          </a:prstGeom>
        </p:spPr>
        <p:txBody>
          <a:bodyPr wrap="square">
            <a:spAutoFit/>
          </a:bodyPr>
          <a:lstStyle/>
          <a:p>
            <a:pPr marL="342900" marR="0" lvl="0" indent="-342900" algn="just">
              <a:spcBef>
                <a:spcPts val="0"/>
              </a:spcBef>
              <a:spcAft>
                <a:spcPts val="0"/>
              </a:spcAft>
              <a:buFont typeface="Wingdings" panose="05000000000000000000" pitchFamily="2" charset="2"/>
              <a:buChar char=""/>
            </a:pPr>
            <a:r>
              <a:rPr lang="es-ES" sz="2400" b="1" dirty="0">
                <a:latin typeface="Arial" panose="020B0604020202020204" pitchFamily="34" charset="0"/>
                <a:ea typeface="Times New Roman" panose="02020603050405020304" pitchFamily="18" charset="0"/>
                <a:cs typeface="Arial" panose="020B0604020202020204" pitchFamily="34" charset="0"/>
              </a:rPr>
              <a:t>Juego: </a:t>
            </a:r>
            <a:r>
              <a:rPr lang="es-ES" sz="2400" dirty="0">
                <a:latin typeface="Arial" panose="020B0604020202020204" pitchFamily="34" charset="0"/>
                <a:ea typeface="Times New Roman" panose="02020603050405020304" pitchFamily="18" charset="0"/>
                <a:cs typeface="Arial" panose="020B0604020202020204" pitchFamily="34" charset="0"/>
              </a:rPr>
              <a:t>Es la diferencia entre las dimensiones del agujero y el eje, siempre que la dimensión del agujero sea mayor que la del eje.</a:t>
            </a:r>
            <a:r>
              <a:rPr lang="es-ES_tradnl" sz="2400" dirty="0">
                <a:latin typeface="Arial" panose="020B0604020202020204" pitchFamily="34" charset="0"/>
                <a:ea typeface="Times New Roman" panose="02020603050405020304" pitchFamily="18" charset="0"/>
                <a:cs typeface="Arial" panose="020B0604020202020204" pitchFamily="34" charset="0"/>
              </a:rPr>
              <a:t> </a:t>
            </a:r>
            <a:endParaRPr lang="es-ES" sz="1200" dirty="0">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6" name="Table 3">
                <a:extLst>
                  <a:ext uri="{FF2B5EF4-FFF2-40B4-BE49-F238E27FC236}">
                    <a16:creationId xmlns:a16="http://schemas.microsoft.com/office/drawing/2014/main" id="{AE2B1E0D-AC52-41FE-BA17-691F35D0F7AB}"/>
                  </a:ext>
                </a:extLst>
              </p:cNvPr>
              <p:cNvGraphicFramePr>
                <a:graphicFrameLocks noGrp="1"/>
              </p:cNvGraphicFramePr>
              <p:nvPr>
                <p:extLst/>
              </p:nvPr>
            </p:nvGraphicFramePr>
            <p:xfrm>
              <a:off x="464493" y="4701966"/>
              <a:ext cx="6127845" cy="1280160"/>
            </p:xfrm>
            <a:graphic>
              <a:graphicData uri="http://schemas.openxmlformats.org/drawingml/2006/table">
                <a:tbl>
                  <a:tblPr firstRow="1" firstCol="1" bandRow="1">
                    <a:tableStyleId>{2D5ABB26-0587-4C30-8999-92F81FD0307C}</a:tableStyleId>
                  </a:tblPr>
                  <a:tblGrid>
                    <a:gridCol w="3404358">
                      <a:extLst>
                        <a:ext uri="{9D8B030D-6E8A-4147-A177-3AD203B41FA5}">
                          <a16:colId xmlns:a16="http://schemas.microsoft.com/office/drawing/2014/main" val="3873773518"/>
                        </a:ext>
                      </a:extLst>
                    </a:gridCol>
                    <a:gridCol w="2723487">
                      <a:extLst>
                        <a:ext uri="{9D8B030D-6E8A-4147-A177-3AD203B41FA5}">
                          <a16:colId xmlns:a16="http://schemas.microsoft.com/office/drawing/2014/main" val="2037544039"/>
                        </a:ext>
                      </a:extLst>
                    </a:gridCol>
                  </a:tblGrid>
                  <a:tr h="0">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800" i="1">
                                        <a:effectLst/>
                                        <a:latin typeface="Cambria Math" panose="02040503050406030204" pitchFamily="18" charset="0"/>
                                      </a:rPr>
                                    </m:ctrlPr>
                                  </m:sSubPr>
                                  <m:e>
                                    <m:r>
                                      <a:rPr lang="es-ES" sz="2800">
                                        <a:effectLst/>
                                        <a:latin typeface="Cambria Math" panose="02040503050406030204" pitchFamily="18" charset="0"/>
                                      </a:rPr>
                                      <m:t>𝐽</m:t>
                                    </m:r>
                                  </m:e>
                                  <m:sub>
                                    <m:r>
                                      <a:rPr lang="es-ES" sz="2800">
                                        <a:effectLst/>
                                        <a:latin typeface="Cambria Math" panose="02040503050406030204" pitchFamily="18" charset="0"/>
                                      </a:rPr>
                                      <m:t>𝑚</m:t>
                                    </m:r>
                                    <m:r>
                                      <a:rPr lang="es-ES" sz="2800">
                                        <a:effectLst/>
                                        <a:latin typeface="Cambria Math" panose="02040503050406030204" pitchFamily="18" charset="0"/>
                                      </a:rPr>
                                      <m:t>á</m:t>
                                    </m:r>
                                    <m:r>
                                      <a:rPr lang="es-ES" sz="2800">
                                        <a:effectLst/>
                                        <a:latin typeface="Cambria Math" panose="02040503050406030204" pitchFamily="18" charset="0"/>
                                      </a:rPr>
                                      <m:t>𝑥</m:t>
                                    </m:r>
                                  </m:sub>
                                </m:sSub>
                                <m:r>
                                  <a:rPr lang="es-ES" sz="2800">
                                    <a:effectLst/>
                                    <a:latin typeface="Cambria Math" panose="02040503050406030204" pitchFamily="18" charset="0"/>
                                  </a:rPr>
                                  <m:t>=</m:t>
                                </m:r>
                                <m:sSub>
                                  <m:sSubPr>
                                    <m:ctrlPr>
                                      <a:rPr lang="en-US" sz="2800" i="1">
                                        <a:effectLst/>
                                        <a:latin typeface="Cambria Math" panose="02040503050406030204" pitchFamily="18" charset="0"/>
                                      </a:rPr>
                                    </m:ctrlPr>
                                  </m:sSubPr>
                                  <m:e>
                                    <m:r>
                                      <a:rPr lang="es-ES" sz="2800">
                                        <a:effectLst/>
                                        <a:latin typeface="Cambria Math" panose="02040503050406030204" pitchFamily="18" charset="0"/>
                                      </a:rPr>
                                      <m:t>𝐷</m:t>
                                    </m:r>
                                  </m:e>
                                  <m:sub>
                                    <m:r>
                                      <a:rPr lang="es-ES" sz="2800">
                                        <a:effectLst/>
                                        <a:latin typeface="Cambria Math" panose="02040503050406030204" pitchFamily="18" charset="0"/>
                                      </a:rPr>
                                      <m:t>𝑚</m:t>
                                    </m:r>
                                    <m:r>
                                      <a:rPr lang="es-ES" sz="2800">
                                        <a:effectLst/>
                                        <a:latin typeface="Cambria Math" panose="02040503050406030204" pitchFamily="18" charset="0"/>
                                      </a:rPr>
                                      <m:t>á</m:t>
                                    </m:r>
                                    <m:r>
                                      <a:rPr lang="es-ES" sz="2800">
                                        <a:effectLst/>
                                        <a:latin typeface="Cambria Math" panose="02040503050406030204" pitchFamily="18" charset="0"/>
                                      </a:rPr>
                                      <m:t>𝑥</m:t>
                                    </m:r>
                                  </m:sub>
                                </m:sSub>
                                <m:r>
                                  <a:rPr lang="es-ES" sz="2800">
                                    <a:effectLst/>
                                    <a:latin typeface="Cambria Math" panose="02040503050406030204" pitchFamily="18" charset="0"/>
                                  </a:rPr>
                                  <m:t>−</m:t>
                                </m:r>
                                <m:sSub>
                                  <m:sSubPr>
                                    <m:ctrlPr>
                                      <a:rPr lang="en-US" sz="2800" i="1">
                                        <a:effectLst/>
                                        <a:latin typeface="Cambria Math" panose="02040503050406030204" pitchFamily="18" charset="0"/>
                                      </a:rPr>
                                    </m:ctrlPr>
                                  </m:sSubPr>
                                  <m:e>
                                    <m:r>
                                      <a:rPr lang="es-ES" sz="2800">
                                        <a:effectLst/>
                                        <a:latin typeface="Cambria Math" panose="02040503050406030204" pitchFamily="18" charset="0"/>
                                      </a:rPr>
                                      <m:t>𝑑</m:t>
                                    </m:r>
                                  </m:e>
                                  <m:sub>
                                    <m:r>
                                      <a:rPr lang="es-ES" sz="2800">
                                        <a:effectLst/>
                                        <a:latin typeface="Cambria Math" panose="02040503050406030204" pitchFamily="18" charset="0"/>
                                      </a:rPr>
                                      <m:t>𝑚</m:t>
                                    </m:r>
                                    <m:r>
                                      <a:rPr lang="es-ES" sz="2800">
                                        <a:effectLst/>
                                        <a:latin typeface="Cambria Math" panose="02040503050406030204" pitchFamily="18" charset="0"/>
                                      </a:rPr>
                                      <m:t>í</m:t>
                                    </m:r>
                                    <m:r>
                                      <a:rPr lang="es-ES" sz="2800">
                                        <a:effectLst/>
                                        <a:latin typeface="Cambria Math" panose="02040503050406030204" pitchFamily="18" charset="0"/>
                                      </a:rPr>
                                      <m:t>𝑛</m:t>
                                    </m:r>
                                  </m:sub>
                                </m:sSub>
                              </m:oMath>
                            </m:oMathPara>
                          </a14:m>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800" i="1">
                                        <a:effectLst/>
                                        <a:latin typeface="Cambria Math" panose="02040503050406030204" pitchFamily="18" charset="0"/>
                                      </a:rPr>
                                    </m:ctrlPr>
                                  </m:sSubPr>
                                  <m:e>
                                    <m:r>
                                      <a:rPr lang="es-ES" sz="2800">
                                        <a:effectLst/>
                                        <a:latin typeface="Cambria Math" panose="02040503050406030204" pitchFamily="18" charset="0"/>
                                      </a:rPr>
                                      <m:t>𝐽</m:t>
                                    </m:r>
                                  </m:e>
                                  <m:sub>
                                    <m:r>
                                      <a:rPr lang="es-ES" sz="2800">
                                        <a:effectLst/>
                                        <a:latin typeface="Cambria Math" panose="02040503050406030204" pitchFamily="18" charset="0"/>
                                      </a:rPr>
                                      <m:t>𝑚</m:t>
                                    </m:r>
                                    <m:r>
                                      <a:rPr lang="es-ES" sz="2800">
                                        <a:effectLst/>
                                        <a:latin typeface="Cambria Math" panose="02040503050406030204" pitchFamily="18" charset="0"/>
                                      </a:rPr>
                                      <m:t>á</m:t>
                                    </m:r>
                                    <m:r>
                                      <a:rPr lang="es-ES" sz="2800">
                                        <a:effectLst/>
                                        <a:latin typeface="Cambria Math" panose="02040503050406030204" pitchFamily="18" charset="0"/>
                                      </a:rPr>
                                      <m:t>𝑥</m:t>
                                    </m:r>
                                  </m:sub>
                                </m:sSub>
                                <m:r>
                                  <a:rPr lang="es-ES" sz="2800">
                                    <a:effectLst/>
                                    <a:latin typeface="Cambria Math" panose="02040503050406030204" pitchFamily="18" charset="0"/>
                                  </a:rPr>
                                  <m:t>=</m:t>
                                </m:r>
                                <m:r>
                                  <a:rPr lang="es-ES" sz="2800">
                                    <a:effectLst/>
                                    <a:latin typeface="Cambria Math" panose="02040503050406030204" pitchFamily="18" charset="0"/>
                                  </a:rPr>
                                  <m:t>𝐸𝑆</m:t>
                                </m:r>
                                <m:r>
                                  <a:rPr lang="es-ES" sz="2800">
                                    <a:effectLst/>
                                    <a:latin typeface="Cambria Math" panose="02040503050406030204" pitchFamily="18" charset="0"/>
                                  </a:rPr>
                                  <m:t>−</m:t>
                                </m:r>
                                <m:r>
                                  <a:rPr lang="es-ES" sz="2800">
                                    <a:effectLst/>
                                    <a:latin typeface="Cambria Math" panose="02040503050406030204" pitchFamily="18" charset="0"/>
                                  </a:rPr>
                                  <m:t>𝑒𝑖</m:t>
                                </m:r>
                              </m:oMath>
                            </m:oMathPara>
                          </a14:m>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94335200"/>
                      </a:ext>
                    </a:extLst>
                  </a:tr>
                  <a:tr h="0">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800" i="1">
                                        <a:effectLst/>
                                        <a:latin typeface="Cambria Math" panose="02040503050406030204" pitchFamily="18" charset="0"/>
                                      </a:rPr>
                                    </m:ctrlPr>
                                  </m:sSubPr>
                                  <m:e>
                                    <m:r>
                                      <a:rPr lang="es-ES" sz="2800">
                                        <a:effectLst/>
                                        <a:latin typeface="Cambria Math" panose="02040503050406030204" pitchFamily="18" charset="0"/>
                                      </a:rPr>
                                      <m:t>𝐽</m:t>
                                    </m:r>
                                  </m:e>
                                  <m:sub>
                                    <m:r>
                                      <a:rPr lang="es-ES" sz="2800">
                                        <a:effectLst/>
                                        <a:latin typeface="Cambria Math" panose="02040503050406030204" pitchFamily="18" charset="0"/>
                                      </a:rPr>
                                      <m:t>𝑚</m:t>
                                    </m:r>
                                    <m:r>
                                      <a:rPr lang="es-ES" sz="2800">
                                        <a:effectLst/>
                                        <a:latin typeface="Cambria Math" panose="02040503050406030204" pitchFamily="18" charset="0"/>
                                      </a:rPr>
                                      <m:t>í</m:t>
                                    </m:r>
                                    <m:r>
                                      <a:rPr lang="es-ES" sz="2800">
                                        <a:effectLst/>
                                        <a:latin typeface="Cambria Math" panose="02040503050406030204" pitchFamily="18" charset="0"/>
                                      </a:rPr>
                                      <m:t>𝑛</m:t>
                                    </m:r>
                                  </m:sub>
                                </m:sSub>
                                <m:r>
                                  <a:rPr lang="es-ES" sz="2800">
                                    <a:effectLst/>
                                    <a:latin typeface="Cambria Math" panose="02040503050406030204" pitchFamily="18" charset="0"/>
                                  </a:rPr>
                                  <m:t>=</m:t>
                                </m:r>
                                <m:sSub>
                                  <m:sSubPr>
                                    <m:ctrlPr>
                                      <a:rPr lang="en-US" sz="2800" i="1">
                                        <a:effectLst/>
                                        <a:latin typeface="Cambria Math" panose="02040503050406030204" pitchFamily="18" charset="0"/>
                                      </a:rPr>
                                    </m:ctrlPr>
                                  </m:sSubPr>
                                  <m:e>
                                    <m:r>
                                      <a:rPr lang="es-ES" sz="2800">
                                        <a:effectLst/>
                                        <a:latin typeface="Cambria Math" panose="02040503050406030204" pitchFamily="18" charset="0"/>
                                      </a:rPr>
                                      <m:t>𝐷</m:t>
                                    </m:r>
                                  </m:e>
                                  <m:sub>
                                    <m:r>
                                      <a:rPr lang="es-ES" sz="2800">
                                        <a:effectLst/>
                                        <a:latin typeface="Cambria Math" panose="02040503050406030204" pitchFamily="18" charset="0"/>
                                      </a:rPr>
                                      <m:t>𝑚</m:t>
                                    </m:r>
                                    <m:r>
                                      <a:rPr lang="es-ES" sz="2800">
                                        <a:effectLst/>
                                        <a:latin typeface="Cambria Math" panose="02040503050406030204" pitchFamily="18" charset="0"/>
                                      </a:rPr>
                                      <m:t>í</m:t>
                                    </m:r>
                                    <m:r>
                                      <a:rPr lang="es-ES" sz="2800">
                                        <a:effectLst/>
                                        <a:latin typeface="Cambria Math" panose="02040503050406030204" pitchFamily="18" charset="0"/>
                                      </a:rPr>
                                      <m:t>𝑛</m:t>
                                    </m:r>
                                  </m:sub>
                                </m:sSub>
                                <m:r>
                                  <a:rPr lang="es-ES" sz="2800">
                                    <a:effectLst/>
                                    <a:latin typeface="Cambria Math" panose="02040503050406030204" pitchFamily="18" charset="0"/>
                                  </a:rPr>
                                  <m:t>−</m:t>
                                </m:r>
                                <m:sSub>
                                  <m:sSubPr>
                                    <m:ctrlPr>
                                      <a:rPr lang="en-US" sz="2800" i="1">
                                        <a:effectLst/>
                                        <a:latin typeface="Cambria Math" panose="02040503050406030204" pitchFamily="18" charset="0"/>
                                      </a:rPr>
                                    </m:ctrlPr>
                                  </m:sSubPr>
                                  <m:e>
                                    <m:r>
                                      <a:rPr lang="es-ES" sz="2800">
                                        <a:effectLst/>
                                        <a:latin typeface="Cambria Math" panose="02040503050406030204" pitchFamily="18" charset="0"/>
                                      </a:rPr>
                                      <m:t>𝑑</m:t>
                                    </m:r>
                                  </m:e>
                                  <m:sub>
                                    <m:r>
                                      <a:rPr lang="es-ES" sz="2800">
                                        <a:effectLst/>
                                        <a:latin typeface="Cambria Math" panose="02040503050406030204" pitchFamily="18" charset="0"/>
                                      </a:rPr>
                                      <m:t>𝑚</m:t>
                                    </m:r>
                                    <m:r>
                                      <a:rPr lang="es-ES" sz="2800">
                                        <a:effectLst/>
                                        <a:latin typeface="Cambria Math" panose="02040503050406030204" pitchFamily="18" charset="0"/>
                                      </a:rPr>
                                      <m:t>á</m:t>
                                    </m:r>
                                    <m:r>
                                      <a:rPr lang="es-ES" sz="2800">
                                        <a:effectLst/>
                                        <a:latin typeface="Cambria Math" panose="02040503050406030204" pitchFamily="18" charset="0"/>
                                      </a:rPr>
                                      <m:t>𝑥</m:t>
                                    </m:r>
                                  </m:sub>
                                </m:sSub>
                              </m:oMath>
                            </m:oMathPara>
                          </a14:m>
                          <a:endParaRPr lang="en-US" sz="2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800" i="1">
                                        <a:effectLst/>
                                        <a:latin typeface="Cambria Math" panose="02040503050406030204" pitchFamily="18" charset="0"/>
                                      </a:rPr>
                                    </m:ctrlPr>
                                  </m:sSubPr>
                                  <m:e>
                                    <m:r>
                                      <a:rPr lang="es-ES" sz="2800">
                                        <a:effectLst/>
                                        <a:latin typeface="Cambria Math" panose="02040503050406030204" pitchFamily="18" charset="0"/>
                                      </a:rPr>
                                      <m:t>𝐽</m:t>
                                    </m:r>
                                  </m:e>
                                  <m:sub>
                                    <m:r>
                                      <a:rPr lang="es-ES" sz="2800">
                                        <a:effectLst/>
                                        <a:latin typeface="Cambria Math" panose="02040503050406030204" pitchFamily="18" charset="0"/>
                                      </a:rPr>
                                      <m:t>𝑚</m:t>
                                    </m:r>
                                    <m:r>
                                      <a:rPr lang="es-ES" sz="2800">
                                        <a:effectLst/>
                                        <a:latin typeface="Cambria Math" panose="02040503050406030204" pitchFamily="18" charset="0"/>
                                      </a:rPr>
                                      <m:t>í</m:t>
                                    </m:r>
                                    <m:r>
                                      <a:rPr lang="es-ES" sz="2800">
                                        <a:effectLst/>
                                        <a:latin typeface="Cambria Math" panose="02040503050406030204" pitchFamily="18" charset="0"/>
                                      </a:rPr>
                                      <m:t>𝑛</m:t>
                                    </m:r>
                                  </m:sub>
                                </m:sSub>
                                <m:r>
                                  <a:rPr lang="es-ES" sz="2800">
                                    <a:effectLst/>
                                    <a:latin typeface="Cambria Math" panose="02040503050406030204" pitchFamily="18" charset="0"/>
                                  </a:rPr>
                                  <m:t>=</m:t>
                                </m:r>
                                <m:r>
                                  <a:rPr lang="es-ES" sz="2800">
                                    <a:effectLst/>
                                    <a:latin typeface="Cambria Math" panose="02040503050406030204" pitchFamily="18" charset="0"/>
                                  </a:rPr>
                                  <m:t>𝐸𝐼</m:t>
                                </m:r>
                                <m:r>
                                  <a:rPr lang="es-ES" sz="2800">
                                    <a:effectLst/>
                                    <a:latin typeface="Cambria Math" panose="02040503050406030204" pitchFamily="18" charset="0"/>
                                  </a:rPr>
                                  <m:t>−</m:t>
                                </m:r>
                                <m:r>
                                  <a:rPr lang="es-ES" sz="2800">
                                    <a:effectLst/>
                                    <a:latin typeface="Cambria Math" panose="02040503050406030204" pitchFamily="18" charset="0"/>
                                  </a:rPr>
                                  <m:t>𝑒𝑠</m:t>
                                </m:r>
                              </m:oMath>
                            </m:oMathPara>
                          </a14:m>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4774507"/>
                      </a:ext>
                    </a:extLst>
                  </a:tr>
                </a:tbl>
              </a:graphicData>
            </a:graphic>
          </p:graphicFrame>
        </mc:Choice>
        <mc:Fallback xmlns="">
          <p:graphicFrame>
            <p:nvGraphicFramePr>
              <p:cNvPr id="6" name="Table 3">
                <a:extLst>
                  <a:ext uri="{FF2B5EF4-FFF2-40B4-BE49-F238E27FC236}">
                    <a16:creationId xmlns:a16="http://schemas.microsoft.com/office/drawing/2014/main" id="{AE2B1E0D-AC52-41FE-BA17-691F35D0F7AB}"/>
                  </a:ext>
                </a:extLst>
              </p:cNvPr>
              <p:cNvGraphicFramePr>
                <a:graphicFrameLocks noGrp="1"/>
              </p:cNvGraphicFramePr>
              <p:nvPr>
                <p:extLst>
                  <p:ext uri="{D42A27DB-BD31-4B8C-83A1-F6EECF244321}">
                    <p14:modId xmlns:p14="http://schemas.microsoft.com/office/powerpoint/2010/main" val="2988745003"/>
                  </p:ext>
                </p:extLst>
              </p:nvPr>
            </p:nvGraphicFramePr>
            <p:xfrm>
              <a:off x="464493" y="4701966"/>
              <a:ext cx="6127845" cy="1280160"/>
            </p:xfrm>
            <a:graphic>
              <a:graphicData uri="http://schemas.openxmlformats.org/drawingml/2006/table">
                <a:tbl>
                  <a:tblPr firstRow="1" firstCol="1" bandRow="1">
                    <a:tableStyleId>{2D5ABB26-0587-4C30-8999-92F81FD0307C}</a:tableStyleId>
                  </a:tblPr>
                  <a:tblGrid>
                    <a:gridCol w="3404358">
                      <a:extLst>
                        <a:ext uri="{9D8B030D-6E8A-4147-A177-3AD203B41FA5}">
                          <a16:colId xmlns:a16="http://schemas.microsoft.com/office/drawing/2014/main" val="3873773518"/>
                        </a:ext>
                      </a:extLst>
                    </a:gridCol>
                    <a:gridCol w="2723487">
                      <a:extLst>
                        <a:ext uri="{9D8B030D-6E8A-4147-A177-3AD203B41FA5}">
                          <a16:colId xmlns:a16="http://schemas.microsoft.com/office/drawing/2014/main" val="2037544039"/>
                        </a:ext>
                      </a:extLst>
                    </a:gridCol>
                  </a:tblGrid>
                  <a:tr h="853440">
                    <a:tc>
                      <a:txBody>
                        <a:bodyPr/>
                        <a:lstStyle/>
                        <a:p>
                          <a:endParaRPr lang="es-ES"/>
                        </a:p>
                      </a:txBody>
                      <a:tcPr marL="68580" marR="68580" marT="0" marB="0">
                        <a:blipFill>
                          <a:blip r:embed="rId2"/>
                          <a:stretch>
                            <a:fillRect r="-79964" b="-49645"/>
                          </a:stretch>
                        </a:blipFill>
                      </a:tcPr>
                    </a:tc>
                    <a:tc>
                      <a:txBody>
                        <a:bodyPr/>
                        <a:lstStyle/>
                        <a:p>
                          <a:endParaRPr lang="es-ES"/>
                        </a:p>
                      </a:txBody>
                      <a:tcPr marL="68580" marR="68580" marT="0" marB="0">
                        <a:blipFill>
                          <a:blip r:embed="rId2"/>
                          <a:stretch>
                            <a:fillRect l="-125056" b="-49645"/>
                          </a:stretch>
                        </a:blipFill>
                      </a:tcPr>
                    </a:tc>
                    <a:extLst>
                      <a:ext uri="{0D108BD9-81ED-4DB2-BD59-A6C34878D82A}">
                        <a16:rowId xmlns:a16="http://schemas.microsoft.com/office/drawing/2014/main" val="1594335200"/>
                      </a:ext>
                    </a:extLst>
                  </a:tr>
                  <a:tr h="426720">
                    <a:tc>
                      <a:txBody>
                        <a:bodyPr/>
                        <a:lstStyle/>
                        <a:p>
                          <a:endParaRPr lang="es-ES"/>
                        </a:p>
                      </a:txBody>
                      <a:tcPr marL="68580" marR="68580" marT="0" marB="0">
                        <a:blipFill>
                          <a:blip r:embed="rId2"/>
                          <a:stretch>
                            <a:fillRect t="-201429" r="-79964"/>
                          </a:stretch>
                        </a:blipFill>
                      </a:tcPr>
                    </a:tc>
                    <a:tc>
                      <a:txBody>
                        <a:bodyPr/>
                        <a:lstStyle/>
                        <a:p>
                          <a:endParaRPr lang="es-ES"/>
                        </a:p>
                      </a:txBody>
                      <a:tcPr marL="68580" marR="68580" marT="0" marB="0">
                        <a:blipFill>
                          <a:blip r:embed="rId2"/>
                          <a:stretch>
                            <a:fillRect l="-125056" t="-201429"/>
                          </a:stretch>
                        </a:blipFill>
                      </a:tcPr>
                    </a:tc>
                    <a:extLst>
                      <a:ext uri="{0D108BD9-81ED-4DB2-BD59-A6C34878D82A}">
                        <a16:rowId xmlns:a16="http://schemas.microsoft.com/office/drawing/2014/main" val="134774507"/>
                      </a:ext>
                    </a:extLst>
                  </a:tr>
                </a:tbl>
              </a:graphicData>
            </a:graphic>
          </p:graphicFrame>
        </mc:Fallback>
      </mc:AlternateContent>
      <p:sp>
        <p:nvSpPr>
          <p:cNvPr id="7" name="TextBox 4">
            <a:extLst>
              <a:ext uri="{FF2B5EF4-FFF2-40B4-BE49-F238E27FC236}">
                <a16:creationId xmlns:a16="http://schemas.microsoft.com/office/drawing/2014/main" id="{9E5D1247-486A-4D18-AF24-73D3CDE8791F}"/>
              </a:ext>
            </a:extLst>
          </p:cNvPr>
          <p:cNvSpPr txBox="1"/>
          <p:nvPr/>
        </p:nvSpPr>
        <p:spPr>
          <a:xfrm>
            <a:off x="609823" y="4039819"/>
            <a:ext cx="5002770" cy="461665"/>
          </a:xfrm>
          <a:prstGeom prst="rect">
            <a:avLst/>
          </a:prstGeom>
          <a:noFill/>
        </p:spPr>
        <p:txBody>
          <a:bodyPr wrap="square" rtlCol="0">
            <a:spAutoFit/>
          </a:bodyPr>
          <a:lstStyle/>
          <a:p>
            <a:pPr algn="ctr"/>
            <a:r>
              <a:rPr lang="es-ES" sz="2400" b="1" dirty="0">
                <a:latin typeface="Arial" panose="020B0604020202020204" pitchFamily="34" charset="0"/>
                <a:cs typeface="Arial" panose="020B0604020202020204" pitchFamily="34" charset="0"/>
              </a:rPr>
              <a:t>FÓRMULAS PARA EL CÁLCULO</a:t>
            </a:r>
            <a:endParaRPr lang="en-US" sz="2400" b="1" dirty="0">
              <a:latin typeface="Arial" panose="020B0604020202020204" pitchFamily="34" charset="0"/>
              <a:cs typeface="Arial" panose="020B0604020202020204" pitchFamily="34" charset="0"/>
            </a:endParaRPr>
          </a:p>
        </p:txBody>
      </p:sp>
      <p:sp>
        <p:nvSpPr>
          <p:cNvPr id="11" name="Rectangle 6">
            <a:extLst>
              <a:ext uri="{FF2B5EF4-FFF2-40B4-BE49-F238E27FC236}">
                <a16:creationId xmlns:a16="http://schemas.microsoft.com/office/drawing/2014/main" id="{9CB50A32-CA4E-4F08-9CEA-0D9F0A1B73D0}"/>
              </a:ext>
            </a:extLst>
          </p:cNvPr>
          <p:cNvSpPr>
            <a:spLocks noChangeArrowheads="1"/>
          </p:cNvSpPr>
          <p:nvPr/>
        </p:nvSpPr>
        <p:spPr bwMode="auto">
          <a:xfrm>
            <a:off x="9363484" y="4868971"/>
            <a:ext cx="259238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r>
              <a:rPr lang="es-MX" altLang="es-ES" sz="2800" dirty="0" err="1"/>
              <a:t>Jmáx</a:t>
            </a:r>
            <a:r>
              <a:rPr lang="es-MX" altLang="es-ES" sz="2800" dirty="0"/>
              <a:t> = (+)</a:t>
            </a:r>
          </a:p>
          <a:p>
            <a:pPr eaLnBrk="1" hangingPunct="1"/>
            <a:r>
              <a:rPr lang="es-MX" altLang="es-ES" sz="2800" dirty="0" err="1"/>
              <a:t>Jmín</a:t>
            </a:r>
            <a:r>
              <a:rPr lang="es-MX" altLang="es-ES" sz="2800" dirty="0"/>
              <a:t> = (+) </a:t>
            </a:r>
            <a:r>
              <a:rPr lang="es-MX" altLang="es-ES" sz="2800" dirty="0" err="1"/>
              <a:t>ó</a:t>
            </a:r>
            <a:r>
              <a:rPr lang="es-MX" altLang="es-ES" sz="2800" dirty="0"/>
              <a:t> 0</a:t>
            </a:r>
          </a:p>
        </p:txBody>
      </p:sp>
      <p:sp>
        <p:nvSpPr>
          <p:cNvPr id="12" name="Rectángulo 11">
            <a:extLst>
              <a:ext uri="{FF2B5EF4-FFF2-40B4-BE49-F238E27FC236}">
                <a16:creationId xmlns:a16="http://schemas.microsoft.com/office/drawing/2014/main" id="{A3892A6B-DE47-4D86-8B9C-3AC52A6D71D9}"/>
              </a:ext>
            </a:extLst>
          </p:cNvPr>
          <p:cNvSpPr/>
          <p:nvPr/>
        </p:nvSpPr>
        <p:spPr>
          <a:xfrm>
            <a:off x="3827382" y="4680020"/>
            <a:ext cx="2650452" cy="1369686"/>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4" name="Grupo 3"/>
          <p:cNvGrpSpPr/>
          <p:nvPr/>
        </p:nvGrpSpPr>
        <p:grpSpPr>
          <a:xfrm>
            <a:off x="6508268" y="4951844"/>
            <a:ext cx="2824803" cy="804818"/>
            <a:chOff x="6557963" y="5309652"/>
            <a:chExt cx="2824803" cy="804818"/>
          </a:xfrm>
        </p:grpSpPr>
        <p:sp>
          <p:nvSpPr>
            <p:cNvPr id="10" name="Flecha: a la derecha con muesca 9">
              <a:extLst>
                <a:ext uri="{FF2B5EF4-FFF2-40B4-BE49-F238E27FC236}">
                  <a16:creationId xmlns:a16="http://schemas.microsoft.com/office/drawing/2014/main" id="{F79CE100-525B-4135-A066-F0FAA15B4052}"/>
                </a:ext>
              </a:extLst>
            </p:cNvPr>
            <p:cNvSpPr/>
            <p:nvPr/>
          </p:nvSpPr>
          <p:spPr>
            <a:xfrm>
              <a:off x="6557963" y="5309652"/>
              <a:ext cx="2764956" cy="804818"/>
            </a:xfrm>
            <a:prstGeom prst="notched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a:extLst>
                <a:ext uri="{FF2B5EF4-FFF2-40B4-BE49-F238E27FC236}">
                  <a16:creationId xmlns:a16="http://schemas.microsoft.com/office/drawing/2014/main" id="{94A45CD4-09A1-42F4-AAE4-6AC68995F201}"/>
                </a:ext>
              </a:extLst>
            </p:cNvPr>
            <p:cNvSpPr txBox="1"/>
            <p:nvPr/>
          </p:nvSpPr>
          <p:spPr>
            <a:xfrm>
              <a:off x="6672467" y="5481228"/>
              <a:ext cx="2710299" cy="461665"/>
            </a:xfrm>
            <a:prstGeom prst="rect">
              <a:avLst/>
            </a:prstGeom>
            <a:noFill/>
          </p:spPr>
          <p:txBody>
            <a:bodyPr wrap="square" rtlCol="0">
              <a:spAutoFit/>
            </a:bodyPr>
            <a:lstStyle/>
            <a:p>
              <a:r>
                <a:rPr lang="es-ES" sz="2400" dirty="0">
                  <a:latin typeface="Arial" panose="020B0604020202020204" pitchFamily="34" charset="0"/>
                  <a:cs typeface="Arial" panose="020B0604020202020204" pitchFamily="34" charset="0"/>
                </a:rPr>
                <a:t>Expresiones base</a:t>
              </a:r>
            </a:p>
          </p:txBody>
        </p:sp>
      </p:grpSp>
      <p:pic>
        <p:nvPicPr>
          <p:cNvPr id="14" name="Imagen 4"/>
          <p:cNvPicPr>
            <a:picLocks noChangeAspect="1"/>
          </p:cNvPicPr>
          <p:nvPr/>
        </p:nvPicPr>
        <p:blipFill rotWithShape="1">
          <a:blip r:embed="rId3">
            <a:extLst>
              <a:ext uri="{28A0092B-C50C-407E-A947-70E740481C1C}">
                <a14:useLocalDpi xmlns:a14="http://schemas.microsoft.com/office/drawing/2010/main" val="0"/>
              </a:ext>
            </a:extLst>
          </a:blip>
          <a:srcRect r="51902"/>
          <a:stretch/>
        </p:blipFill>
        <p:spPr bwMode="auto">
          <a:xfrm>
            <a:off x="473905" y="834703"/>
            <a:ext cx="3889374" cy="2163310"/>
          </a:xfrm>
          <a:prstGeom prst="rect">
            <a:avLst/>
          </a:prstGeom>
        </p:spPr>
      </p:pic>
      <p:sp>
        <p:nvSpPr>
          <p:cNvPr id="15" name="Rectángulo redondeado 14"/>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p:cNvSpPr/>
          <p:nvPr/>
        </p:nvSpPr>
        <p:spPr>
          <a:xfrm>
            <a:off x="3735322" y="72066"/>
            <a:ext cx="4721357" cy="707886"/>
          </a:xfrm>
          <a:prstGeom prst="rect">
            <a:avLst/>
          </a:prstGeom>
        </p:spPr>
        <p:txBody>
          <a:bodyPr wrap="none">
            <a:spAutoFit/>
          </a:bodyPr>
          <a:lstStyle/>
          <a:p>
            <a:r>
              <a:rPr lang="es-ES" sz="4000" b="1" dirty="0">
                <a:solidFill>
                  <a:srgbClr val="C00000"/>
                </a:solidFill>
                <a:effectLst>
                  <a:reflection blurRad="6350" stA="55000" endA="300" endPos="45500" dir="5400000" sy="-100000" algn="bl" rotWithShape="0"/>
                </a:effectLst>
                <a:latin typeface="Arial" pitchFamily="34" charset="0"/>
                <a:cs typeface="Arial" pitchFamily="34" charset="0"/>
              </a:rPr>
              <a:t>TIPOS DE AJUSTE</a:t>
            </a:r>
            <a:endParaRPr lang="es-ES" sz="4000" dirty="0"/>
          </a:p>
        </p:txBody>
      </p:sp>
    </p:spTree>
    <p:extLst>
      <p:ext uri="{BB962C8B-B14F-4D97-AF65-F5344CB8AC3E}">
        <p14:creationId xmlns:p14="http://schemas.microsoft.com/office/powerpoint/2010/main" val="248276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7334" y="1098676"/>
            <a:ext cx="7214331" cy="1569660"/>
          </a:xfrm>
          <a:prstGeom prst="rect">
            <a:avLst/>
          </a:prstGeom>
        </p:spPr>
        <p:txBody>
          <a:bodyPr wrap="square">
            <a:spAutoFit/>
          </a:bodyPr>
          <a:lstStyle/>
          <a:p>
            <a:pPr marL="342900" marR="0" lvl="0" indent="-342900" algn="just">
              <a:spcBef>
                <a:spcPts val="0"/>
              </a:spcBef>
              <a:spcAft>
                <a:spcPts val="0"/>
              </a:spcAft>
              <a:buFont typeface="Wingdings" panose="05000000000000000000" pitchFamily="2" charset="2"/>
              <a:buChar char=""/>
            </a:pPr>
            <a:r>
              <a:rPr lang="es-ES" sz="2400" b="1" dirty="0">
                <a:solidFill>
                  <a:srgbClr val="C00000"/>
                </a:solidFill>
                <a:latin typeface="Arial" panose="020B0604020202020204" pitchFamily="34" charset="0"/>
                <a:ea typeface="Times New Roman" panose="02020603050405020304" pitchFamily="18" charset="0"/>
                <a:cs typeface="Arial" panose="020B0604020202020204" pitchFamily="34" charset="0"/>
              </a:rPr>
              <a:t>Ajuste con aprieto (fijo): </a:t>
            </a:r>
            <a:r>
              <a:rPr lang="es-ES" sz="2400" dirty="0">
                <a:latin typeface="Arial" panose="020B0604020202020204" pitchFamily="34" charset="0"/>
                <a:ea typeface="Times New Roman" panose="02020603050405020304" pitchFamily="18" charset="0"/>
                <a:cs typeface="Arial" panose="020B0604020202020204" pitchFamily="34" charset="0"/>
              </a:rPr>
              <a:t>Asegura el aprieto durante el acoplamiento y la zona de tolerancia del agujero está situada por debajo de la zona de tolerancia del eje.</a:t>
            </a:r>
            <a:r>
              <a:rPr lang="es-ES_tradnl" sz="2400" dirty="0">
                <a:latin typeface="Arial" panose="020B0604020202020204" pitchFamily="34" charset="0"/>
                <a:ea typeface="Times New Roman" panose="02020603050405020304" pitchFamily="18" charset="0"/>
                <a:cs typeface="Arial" panose="020B0604020202020204" pitchFamily="34" charset="0"/>
              </a:rPr>
              <a:t> </a:t>
            </a:r>
            <a:endParaRPr lang="es-ES" sz="1200" dirty="0">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687695" y="893707"/>
            <a:ext cx="3889639" cy="2614533"/>
          </a:xfrm>
          <a:prstGeom prst="rect">
            <a:avLst/>
          </a:prstGeom>
        </p:spPr>
      </p:pic>
      <p:sp>
        <p:nvSpPr>
          <p:cNvPr id="4" name="Rectangle 1">
            <a:extLst>
              <a:ext uri="{FF2B5EF4-FFF2-40B4-BE49-F238E27FC236}">
                <a16:creationId xmlns:a16="http://schemas.microsoft.com/office/drawing/2014/main" id="{13B68408-56F4-4552-8A31-C2C61B804A0E}"/>
              </a:ext>
            </a:extLst>
          </p:cNvPr>
          <p:cNvSpPr/>
          <p:nvPr/>
        </p:nvSpPr>
        <p:spPr>
          <a:xfrm>
            <a:off x="395785" y="3428744"/>
            <a:ext cx="11395880" cy="830997"/>
          </a:xfrm>
          <a:prstGeom prst="rect">
            <a:avLst/>
          </a:prstGeom>
        </p:spPr>
        <p:txBody>
          <a:bodyPr wrap="square">
            <a:spAutoFit/>
          </a:bodyPr>
          <a:lstStyle/>
          <a:p>
            <a:pPr marL="342900" marR="0" lvl="0" indent="-342900" algn="just">
              <a:spcBef>
                <a:spcPts val="0"/>
              </a:spcBef>
              <a:spcAft>
                <a:spcPts val="0"/>
              </a:spcAft>
              <a:buFont typeface="Wingdings" panose="05000000000000000000" pitchFamily="2" charset="2"/>
              <a:buChar char=""/>
            </a:pPr>
            <a:r>
              <a:rPr lang="es-ES" sz="2400" b="1" dirty="0">
                <a:latin typeface="Arial" panose="020B0604020202020204" pitchFamily="34" charset="0"/>
                <a:ea typeface="Times New Roman" panose="02020603050405020304" pitchFamily="18" charset="0"/>
                <a:cs typeface="Arial" panose="020B0604020202020204" pitchFamily="34" charset="0"/>
              </a:rPr>
              <a:t>Aprieto: </a:t>
            </a:r>
            <a:r>
              <a:rPr lang="es-ES" sz="2400" dirty="0">
                <a:latin typeface="Arial" panose="020B0604020202020204" pitchFamily="34" charset="0"/>
                <a:ea typeface="Times New Roman" panose="02020603050405020304" pitchFamily="18" charset="0"/>
                <a:cs typeface="Arial" panose="020B0604020202020204" pitchFamily="34" charset="0"/>
              </a:rPr>
              <a:t>Es la diferencia entre las dimensiones del agujero y el eje, siempre que la dimensión del eje sea mayor que la del agujero.</a:t>
            </a:r>
            <a:r>
              <a:rPr lang="es-ES_tradnl" sz="2400" dirty="0">
                <a:latin typeface="Arial" panose="020B0604020202020204" pitchFamily="34" charset="0"/>
                <a:ea typeface="Times New Roman" panose="02020603050405020304" pitchFamily="18" charset="0"/>
                <a:cs typeface="Arial" panose="020B0604020202020204" pitchFamily="34" charset="0"/>
              </a:rPr>
              <a:t> </a:t>
            </a:r>
            <a:endParaRPr lang="es-ES" sz="1200" dirty="0">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6" name="Table 6">
                <a:extLst>
                  <a:ext uri="{FF2B5EF4-FFF2-40B4-BE49-F238E27FC236}">
                    <a16:creationId xmlns:a16="http://schemas.microsoft.com/office/drawing/2014/main" id="{E872CEB7-75E5-4221-935B-458237A962E2}"/>
                  </a:ext>
                </a:extLst>
              </p:cNvPr>
              <p:cNvGraphicFramePr>
                <a:graphicFrameLocks noGrp="1"/>
              </p:cNvGraphicFramePr>
              <p:nvPr>
                <p:extLst/>
              </p:nvPr>
            </p:nvGraphicFramePr>
            <p:xfrm>
              <a:off x="88710" y="4871101"/>
              <a:ext cx="6005015" cy="1097280"/>
            </p:xfrm>
            <a:graphic>
              <a:graphicData uri="http://schemas.openxmlformats.org/drawingml/2006/table">
                <a:tbl>
                  <a:tblPr firstRow="1" firstCol="1" bandRow="1">
                    <a:tableStyleId>{2D5ABB26-0587-4C30-8999-92F81FD0307C}</a:tableStyleId>
                  </a:tblPr>
                  <a:tblGrid>
                    <a:gridCol w="3321923">
                      <a:extLst>
                        <a:ext uri="{9D8B030D-6E8A-4147-A177-3AD203B41FA5}">
                          <a16:colId xmlns:a16="http://schemas.microsoft.com/office/drawing/2014/main" val="1102762583"/>
                        </a:ext>
                      </a:extLst>
                    </a:gridCol>
                    <a:gridCol w="2683092">
                      <a:extLst>
                        <a:ext uri="{9D8B030D-6E8A-4147-A177-3AD203B41FA5}">
                          <a16:colId xmlns:a16="http://schemas.microsoft.com/office/drawing/2014/main" val="1367978663"/>
                        </a:ext>
                      </a:extLst>
                    </a:gridCol>
                  </a:tblGrid>
                  <a:tr h="0">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400" i="1">
                                        <a:effectLst/>
                                        <a:latin typeface="Cambria Math" panose="02040503050406030204" pitchFamily="18" charset="0"/>
                                      </a:rPr>
                                    </m:ctrlPr>
                                  </m:sSubPr>
                                  <m:e>
                                    <m:r>
                                      <a:rPr lang="es-ES" sz="2400">
                                        <a:effectLst/>
                                        <a:latin typeface="Cambria Math" panose="02040503050406030204" pitchFamily="18" charset="0"/>
                                      </a:rPr>
                                      <m:t>𝐴</m:t>
                                    </m:r>
                                  </m:e>
                                  <m:sub>
                                    <m:r>
                                      <a:rPr lang="es-ES" sz="2400">
                                        <a:effectLst/>
                                        <a:latin typeface="Cambria Math" panose="02040503050406030204" pitchFamily="18" charset="0"/>
                                      </a:rPr>
                                      <m:t>𝑚</m:t>
                                    </m:r>
                                    <m:r>
                                      <a:rPr lang="es-ES" sz="2400">
                                        <a:effectLst/>
                                        <a:latin typeface="Cambria Math" panose="02040503050406030204" pitchFamily="18" charset="0"/>
                                      </a:rPr>
                                      <m:t>á</m:t>
                                    </m:r>
                                    <m:r>
                                      <a:rPr lang="es-ES" sz="2400">
                                        <a:effectLst/>
                                        <a:latin typeface="Cambria Math" panose="02040503050406030204" pitchFamily="18" charset="0"/>
                                      </a:rPr>
                                      <m:t>𝑥</m:t>
                                    </m:r>
                                  </m:sub>
                                </m:sSub>
                                <m:r>
                                  <a:rPr lang="es-ES" sz="2400">
                                    <a:effectLst/>
                                    <a:latin typeface="Cambria Math" panose="02040503050406030204" pitchFamily="18" charset="0"/>
                                  </a:rPr>
                                  <m:t>=</m:t>
                                </m:r>
                                <m:sSub>
                                  <m:sSubPr>
                                    <m:ctrlPr>
                                      <a:rPr lang="en-US" sz="2400" i="1">
                                        <a:effectLst/>
                                        <a:latin typeface="Cambria Math" panose="02040503050406030204" pitchFamily="18" charset="0"/>
                                      </a:rPr>
                                    </m:ctrlPr>
                                  </m:sSubPr>
                                  <m:e>
                                    <m:r>
                                      <a:rPr lang="es-ES" sz="2400">
                                        <a:effectLst/>
                                        <a:latin typeface="Cambria Math" panose="02040503050406030204" pitchFamily="18" charset="0"/>
                                      </a:rPr>
                                      <m:t>𝑑</m:t>
                                    </m:r>
                                  </m:e>
                                  <m:sub>
                                    <m:r>
                                      <a:rPr lang="es-ES" sz="2400">
                                        <a:effectLst/>
                                        <a:latin typeface="Cambria Math" panose="02040503050406030204" pitchFamily="18" charset="0"/>
                                      </a:rPr>
                                      <m:t>𝑚</m:t>
                                    </m:r>
                                    <m:r>
                                      <a:rPr lang="es-ES" sz="2400">
                                        <a:effectLst/>
                                        <a:latin typeface="Cambria Math" panose="02040503050406030204" pitchFamily="18" charset="0"/>
                                      </a:rPr>
                                      <m:t>á</m:t>
                                    </m:r>
                                    <m:r>
                                      <a:rPr lang="es-ES" sz="2400">
                                        <a:effectLst/>
                                        <a:latin typeface="Cambria Math" panose="02040503050406030204" pitchFamily="18" charset="0"/>
                                      </a:rPr>
                                      <m:t>𝑥</m:t>
                                    </m:r>
                                  </m:sub>
                                </m:sSub>
                                <m:r>
                                  <a:rPr lang="es-ES" sz="2400">
                                    <a:effectLst/>
                                    <a:latin typeface="Cambria Math" panose="02040503050406030204" pitchFamily="18" charset="0"/>
                                  </a:rPr>
                                  <m:t>−</m:t>
                                </m:r>
                                <m:sSub>
                                  <m:sSubPr>
                                    <m:ctrlPr>
                                      <a:rPr lang="en-US" sz="2400" i="1">
                                        <a:effectLst/>
                                        <a:latin typeface="Cambria Math" panose="02040503050406030204" pitchFamily="18" charset="0"/>
                                      </a:rPr>
                                    </m:ctrlPr>
                                  </m:sSubPr>
                                  <m:e>
                                    <m:r>
                                      <a:rPr lang="es-ES" sz="2400">
                                        <a:effectLst/>
                                        <a:latin typeface="Cambria Math" panose="02040503050406030204" pitchFamily="18" charset="0"/>
                                      </a:rPr>
                                      <m:t>𝐷</m:t>
                                    </m:r>
                                  </m:e>
                                  <m:sub>
                                    <m:r>
                                      <a:rPr lang="es-ES" sz="2400">
                                        <a:effectLst/>
                                        <a:latin typeface="Cambria Math" panose="02040503050406030204" pitchFamily="18" charset="0"/>
                                      </a:rPr>
                                      <m:t>𝑚</m:t>
                                    </m:r>
                                    <m:r>
                                      <a:rPr lang="es-ES" sz="2400">
                                        <a:effectLst/>
                                        <a:latin typeface="Cambria Math" panose="02040503050406030204" pitchFamily="18" charset="0"/>
                                      </a:rPr>
                                      <m:t>í</m:t>
                                    </m:r>
                                    <m:r>
                                      <a:rPr lang="es-ES" sz="2400">
                                        <a:effectLst/>
                                        <a:latin typeface="Cambria Math" panose="02040503050406030204" pitchFamily="18" charset="0"/>
                                      </a:rPr>
                                      <m:t>𝑛</m:t>
                                    </m:r>
                                  </m:sub>
                                </m:sSub>
                              </m:oMath>
                            </m:oMathPara>
                          </a14:m>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400" i="1">
                                        <a:effectLst/>
                                        <a:latin typeface="Cambria Math" panose="02040503050406030204" pitchFamily="18" charset="0"/>
                                      </a:rPr>
                                    </m:ctrlPr>
                                  </m:sSubPr>
                                  <m:e>
                                    <m:r>
                                      <a:rPr lang="es-ES" sz="2400">
                                        <a:effectLst/>
                                        <a:latin typeface="Cambria Math" panose="02040503050406030204" pitchFamily="18" charset="0"/>
                                      </a:rPr>
                                      <m:t>𝐴</m:t>
                                    </m:r>
                                  </m:e>
                                  <m:sub>
                                    <m:r>
                                      <a:rPr lang="es-ES" sz="2400">
                                        <a:effectLst/>
                                        <a:latin typeface="Cambria Math" panose="02040503050406030204" pitchFamily="18" charset="0"/>
                                      </a:rPr>
                                      <m:t>𝑚</m:t>
                                    </m:r>
                                    <m:r>
                                      <a:rPr lang="es-ES" sz="2400">
                                        <a:effectLst/>
                                        <a:latin typeface="Cambria Math" panose="02040503050406030204" pitchFamily="18" charset="0"/>
                                      </a:rPr>
                                      <m:t>á</m:t>
                                    </m:r>
                                    <m:r>
                                      <a:rPr lang="es-ES" sz="2400">
                                        <a:effectLst/>
                                        <a:latin typeface="Cambria Math" panose="02040503050406030204" pitchFamily="18" charset="0"/>
                                      </a:rPr>
                                      <m:t>𝑥</m:t>
                                    </m:r>
                                  </m:sub>
                                </m:sSub>
                                <m:r>
                                  <a:rPr lang="es-ES" sz="2400">
                                    <a:effectLst/>
                                    <a:latin typeface="Cambria Math" panose="02040503050406030204" pitchFamily="18" charset="0"/>
                                  </a:rPr>
                                  <m:t>=</m:t>
                                </m:r>
                                <m:r>
                                  <a:rPr lang="es-ES" sz="2400">
                                    <a:effectLst/>
                                    <a:latin typeface="Cambria Math" panose="02040503050406030204" pitchFamily="18" charset="0"/>
                                  </a:rPr>
                                  <m:t>𝑒𝑠</m:t>
                                </m:r>
                                <m:r>
                                  <a:rPr lang="es-ES" sz="2400">
                                    <a:effectLst/>
                                    <a:latin typeface="Cambria Math" panose="02040503050406030204" pitchFamily="18" charset="0"/>
                                  </a:rPr>
                                  <m:t>−</m:t>
                                </m:r>
                                <m:r>
                                  <a:rPr lang="es-ES" sz="2400">
                                    <a:effectLst/>
                                    <a:latin typeface="Cambria Math" panose="02040503050406030204" pitchFamily="18" charset="0"/>
                                  </a:rPr>
                                  <m:t>𝐸𝐼</m:t>
                                </m:r>
                              </m:oMath>
                            </m:oMathPara>
                          </a14:m>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167037"/>
                      </a:ext>
                    </a:extLst>
                  </a:tr>
                  <a:tr h="0">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400" i="1">
                                        <a:effectLst/>
                                        <a:latin typeface="Cambria Math" panose="02040503050406030204" pitchFamily="18" charset="0"/>
                                      </a:rPr>
                                    </m:ctrlPr>
                                  </m:sSubPr>
                                  <m:e>
                                    <m:r>
                                      <a:rPr lang="es-ES" sz="2400">
                                        <a:effectLst/>
                                        <a:latin typeface="Cambria Math" panose="02040503050406030204" pitchFamily="18" charset="0"/>
                                      </a:rPr>
                                      <m:t>𝐴</m:t>
                                    </m:r>
                                  </m:e>
                                  <m:sub>
                                    <m:r>
                                      <a:rPr lang="es-ES" sz="2400">
                                        <a:effectLst/>
                                        <a:latin typeface="Cambria Math" panose="02040503050406030204" pitchFamily="18" charset="0"/>
                                      </a:rPr>
                                      <m:t>𝑚</m:t>
                                    </m:r>
                                    <m:r>
                                      <a:rPr lang="es-ES" sz="2400">
                                        <a:effectLst/>
                                        <a:latin typeface="Cambria Math" panose="02040503050406030204" pitchFamily="18" charset="0"/>
                                      </a:rPr>
                                      <m:t>í</m:t>
                                    </m:r>
                                    <m:r>
                                      <a:rPr lang="es-ES" sz="2400">
                                        <a:effectLst/>
                                        <a:latin typeface="Cambria Math" panose="02040503050406030204" pitchFamily="18" charset="0"/>
                                      </a:rPr>
                                      <m:t>𝑛</m:t>
                                    </m:r>
                                  </m:sub>
                                </m:sSub>
                                <m:r>
                                  <a:rPr lang="es-ES" sz="2400">
                                    <a:effectLst/>
                                    <a:latin typeface="Cambria Math" panose="02040503050406030204" pitchFamily="18" charset="0"/>
                                  </a:rPr>
                                  <m:t>=</m:t>
                                </m:r>
                                <m:sSub>
                                  <m:sSubPr>
                                    <m:ctrlPr>
                                      <a:rPr lang="en-US" sz="2400" i="1">
                                        <a:effectLst/>
                                        <a:latin typeface="Cambria Math" panose="02040503050406030204" pitchFamily="18" charset="0"/>
                                      </a:rPr>
                                    </m:ctrlPr>
                                  </m:sSubPr>
                                  <m:e>
                                    <m:r>
                                      <a:rPr lang="es-ES" sz="2400">
                                        <a:effectLst/>
                                        <a:latin typeface="Cambria Math" panose="02040503050406030204" pitchFamily="18" charset="0"/>
                                      </a:rPr>
                                      <m:t>𝑑</m:t>
                                    </m:r>
                                  </m:e>
                                  <m:sub>
                                    <m:r>
                                      <a:rPr lang="es-ES" sz="2400">
                                        <a:effectLst/>
                                        <a:latin typeface="Cambria Math" panose="02040503050406030204" pitchFamily="18" charset="0"/>
                                      </a:rPr>
                                      <m:t>𝑚</m:t>
                                    </m:r>
                                    <m:r>
                                      <a:rPr lang="es-ES" sz="2400">
                                        <a:effectLst/>
                                        <a:latin typeface="Cambria Math" panose="02040503050406030204" pitchFamily="18" charset="0"/>
                                      </a:rPr>
                                      <m:t>í</m:t>
                                    </m:r>
                                    <m:r>
                                      <a:rPr lang="es-ES" sz="2400">
                                        <a:effectLst/>
                                        <a:latin typeface="Cambria Math" panose="02040503050406030204" pitchFamily="18" charset="0"/>
                                      </a:rPr>
                                      <m:t>𝑛</m:t>
                                    </m:r>
                                  </m:sub>
                                </m:sSub>
                                <m:r>
                                  <a:rPr lang="es-ES" sz="2400">
                                    <a:effectLst/>
                                    <a:latin typeface="Cambria Math" panose="02040503050406030204" pitchFamily="18" charset="0"/>
                                  </a:rPr>
                                  <m:t>−</m:t>
                                </m:r>
                                <m:sSub>
                                  <m:sSubPr>
                                    <m:ctrlPr>
                                      <a:rPr lang="en-US" sz="2400" i="1">
                                        <a:effectLst/>
                                        <a:latin typeface="Cambria Math" panose="02040503050406030204" pitchFamily="18" charset="0"/>
                                      </a:rPr>
                                    </m:ctrlPr>
                                  </m:sSubPr>
                                  <m:e>
                                    <m:r>
                                      <a:rPr lang="es-ES" sz="2400">
                                        <a:effectLst/>
                                        <a:latin typeface="Cambria Math" panose="02040503050406030204" pitchFamily="18" charset="0"/>
                                      </a:rPr>
                                      <m:t>𝐷</m:t>
                                    </m:r>
                                  </m:e>
                                  <m:sub>
                                    <m:r>
                                      <a:rPr lang="es-ES" sz="2400">
                                        <a:effectLst/>
                                        <a:latin typeface="Cambria Math" panose="02040503050406030204" pitchFamily="18" charset="0"/>
                                      </a:rPr>
                                      <m:t>𝑚</m:t>
                                    </m:r>
                                    <m:r>
                                      <a:rPr lang="es-ES" sz="2400">
                                        <a:effectLst/>
                                        <a:latin typeface="Cambria Math" panose="02040503050406030204" pitchFamily="18" charset="0"/>
                                      </a:rPr>
                                      <m:t>á</m:t>
                                    </m:r>
                                    <m:r>
                                      <a:rPr lang="es-ES" sz="2400">
                                        <a:effectLst/>
                                        <a:latin typeface="Cambria Math" panose="02040503050406030204" pitchFamily="18" charset="0"/>
                                      </a:rPr>
                                      <m:t>𝑥</m:t>
                                    </m:r>
                                  </m:sub>
                                </m:sSub>
                              </m:oMath>
                            </m:oMathPara>
                          </a14:m>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400" i="1">
                                        <a:effectLst/>
                                        <a:latin typeface="Cambria Math" panose="02040503050406030204" pitchFamily="18" charset="0"/>
                                      </a:rPr>
                                    </m:ctrlPr>
                                  </m:sSubPr>
                                  <m:e>
                                    <m:r>
                                      <a:rPr lang="es-ES" sz="2400">
                                        <a:effectLst/>
                                        <a:latin typeface="Cambria Math" panose="02040503050406030204" pitchFamily="18" charset="0"/>
                                      </a:rPr>
                                      <m:t>𝐴</m:t>
                                    </m:r>
                                  </m:e>
                                  <m:sub>
                                    <m:r>
                                      <a:rPr lang="es-ES" sz="2400">
                                        <a:effectLst/>
                                        <a:latin typeface="Cambria Math" panose="02040503050406030204" pitchFamily="18" charset="0"/>
                                      </a:rPr>
                                      <m:t>𝑚</m:t>
                                    </m:r>
                                    <m:r>
                                      <a:rPr lang="es-ES" sz="2400">
                                        <a:effectLst/>
                                        <a:latin typeface="Cambria Math" panose="02040503050406030204" pitchFamily="18" charset="0"/>
                                      </a:rPr>
                                      <m:t>í</m:t>
                                    </m:r>
                                    <m:r>
                                      <a:rPr lang="es-ES" sz="2400">
                                        <a:effectLst/>
                                        <a:latin typeface="Cambria Math" panose="02040503050406030204" pitchFamily="18" charset="0"/>
                                      </a:rPr>
                                      <m:t>𝑛</m:t>
                                    </m:r>
                                  </m:sub>
                                </m:sSub>
                                <m:r>
                                  <a:rPr lang="es-ES" sz="2400">
                                    <a:effectLst/>
                                    <a:latin typeface="Cambria Math" panose="02040503050406030204" pitchFamily="18" charset="0"/>
                                  </a:rPr>
                                  <m:t>=</m:t>
                                </m:r>
                                <m:r>
                                  <a:rPr lang="es-ES" sz="2400">
                                    <a:effectLst/>
                                    <a:latin typeface="Cambria Math" panose="02040503050406030204" pitchFamily="18" charset="0"/>
                                  </a:rPr>
                                  <m:t>𝑒𝑖</m:t>
                                </m:r>
                                <m:r>
                                  <a:rPr lang="es-ES" sz="2400">
                                    <a:effectLst/>
                                    <a:latin typeface="Cambria Math" panose="02040503050406030204" pitchFamily="18" charset="0"/>
                                  </a:rPr>
                                  <m:t>−</m:t>
                                </m:r>
                                <m:r>
                                  <a:rPr lang="es-ES" sz="2400">
                                    <a:effectLst/>
                                    <a:latin typeface="Cambria Math" panose="02040503050406030204" pitchFamily="18" charset="0"/>
                                  </a:rPr>
                                  <m:t>𝐸𝑆</m:t>
                                </m:r>
                              </m:oMath>
                            </m:oMathPara>
                          </a14:m>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11853186"/>
                      </a:ext>
                    </a:extLst>
                  </a:tr>
                </a:tbl>
              </a:graphicData>
            </a:graphic>
          </p:graphicFrame>
        </mc:Choice>
        <mc:Fallback xmlns="">
          <p:graphicFrame>
            <p:nvGraphicFramePr>
              <p:cNvPr id="6" name="Table 6">
                <a:extLst>
                  <a:ext uri="{FF2B5EF4-FFF2-40B4-BE49-F238E27FC236}">
                    <a16:creationId xmlns:a16="http://schemas.microsoft.com/office/drawing/2014/main" id="{E872CEB7-75E5-4221-935B-458237A962E2}"/>
                  </a:ext>
                </a:extLst>
              </p:cNvPr>
              <p:cNvGraphicFramePr>
                <a:graphicFrameLocks noGrp="1"/>
              </p:cNvGraphicFramePr>
              <p:nvPr>
                <p:extLst>
                  <p:ext uri="{D42A27DB-BD31-4B8C-83A1-F6EECF244321}">
                    <p14:modId xmlns:p14="http://schemas.microsoft.com/office/powerpoint/2010/main" val="2924706849"/>
                  </p:ext>
                </p:extLst>
              </p:nvPr>
            </p:nvGraphicFramePr>
            <p:xfrm>
              <a:off x="88710" y="4871101"/>
              <a:ext cx="6005015" cy="1097280"/>
            </p:xfrm>
            <a:graphic>
              <a:graphicData uri="http://schemas.openxmlformats.org/drawingml/2006/table">
                <a:tbl>
                  <a:tblPr firstRow="1" firstCol="1" bandRow="1">
                    <a:tableStyleId>{2D5ABB26-0587-4C30-8999-92F81FD0307C}</a:tableStyleId>
                  </a:tblPr>
                  <a:tblGrid>
                    <a:gridCol w="3321923">
                      <a:extLst>
                        <a:ext uri="{9D8B030D-6E8A-4147-A177-3AD203B41FA5}">
                          <a16:colId xmlns:a16="http://schemas.microsoft.com/office/drawing/2014/main" val="1102762583"/>
                        </a:ext>
                      </a:extLst>
                    </a:gridCol>
                    <a:gridCol w="2683092">
                      <a:extLst>
                        <a:ext uri="{9D8B030D-6E8A-4147-A177-3AD203B41FA5}">
                          <a16:colId xmlns:a16="http://schemas.microsoft.com/office/drawing/2014/main" val="1367978663"/>
                        </a:ext>
                      </a:extLst>
                    </a:gridCol>
                  </a:tblGrid>
                  <a:tr h="731520">
                    <a:tc>
                      <a:txBody>
                        <a:bodyPr/>
                        <a:lstStyle/>
                        <a:p>
                          <a:endParaRPr lang="es-ES"/>
                        </a:p>
                      </a:txBody>
                      <a:tcPr marL="68580" marR="68580" marT="0" marB="0">
                        <a:blipFill>
                          <a:blip r:embed="rId3"/>
                          <a:stretch>
                            <a:fillRect r="-80917" b="-59504"/>
                          </a:stretch>
                        </a:blipFill>
                      </a:tcPr>
                    </a:tc>
                    <a:tc>
                      <a:txBody>
                        <a:bodyPr/>
                        <a:lstStyle/>
                        <a:p>
                          <a:endParaRPr lang="es-ES"/>
                        </a:p>
                      </a:txBody>
                      <a:tcPr marL="68580" marR="68580" marT="0" marB="0">
                        <a:blipFill>
                          <a:blip r:embed="rId3"/>
                          <a:stretch>
                            <a:fillRect l="-123583" b="-59504"/>
                          </a:stretch>
                        </a:blipFill>
                      </a:tcPr>
                    </a:tc>
                    <a:extLst>
                      <a:ext uri="{0D108BD9-81ED-4DB2-BD59-A6C34878D82A}">
                        <a16:rowId xmlns:a16="http://schemas.microsoft.com/office/drawing/2014/main" val="34167037"/>
                      </a:ext>
                    </a:extLst>
                  </a:tr>
                  <a:tr h="365760">
                    <a:tc>
                      <a:txBody>
                        <a:bodyPr/>
                        <a:lstStyle/>
                        <a:p>
                          <a:endParaRPr lang="es-ES"/>
                        </a:p>
                      </a:txBody>
                      <a:tcPr marL="68580" marR="68580" marT="0" marB="0">
                        <a:blipFill>
                          <a:blip r:embed="rId3"/>
                          <a:stretch>
                            <a:fillRect t="-201667" r="-80917" b="-20000"/>
                          </a:stretch>
                        </a:blipFill>
                      </a:tcPr>
                    </a:tc>
                    <a:tc>
                      <a:txBody>
                        <a:bodyPr/>
                        <a:lstStyle/>
                        <a:p>
                          <a:endParaRPr lang="es-ES"/>
                        </a:p>
                      </a:txBody>
                      <a:tcPr marL="68580" marR="68580" marT="0" marB="0">
                        <a:blipFill>
                          <a:blip r:embed="rId3"/>
                          <a:stretch>
                            <a:fillRect l="-123583" t="-201667" b="-20000"/>
                          </a:stretch>
                        </a:blipFill>
                      </a:tcPr>
                    </a:tc>
                    <a:extLst>
                      <a:ext uri="{0D108BD9-81ED-4DB2-BD59-A6C34878D82A}">
                        <a16:rowId xmlns:a16="http://schemas.microsoft.com/office/drawing/2014/main" val="3611853186"/>
                      </a:ext>
                    </a:extLst>
                  </a:tr>
                </a:tbl>
              </a:graphicData>
            </a:graphic>
          </p:graphicFrame>
        </mc:Fallback>
      </mc:AlternateContent>
      <p:sp>
        <p:nvSpPr>
          <p:cNvPr id="7" name="TextBox 4">
            <a:extLst>
              <a:ext uri="{FF2B5EF4-FFF2-40B4-BE49-F238E27FC236}">
                <a16:creationId xmlns:a16="http://schemas.microsoft.com/office/drawing/2014/main" id="{FA2B2EAB-B6B3-4FAB-B366-C4140B2A2D77}"/>
              </a:ext>
            </a:extLst>
          </p:cNvPr>
          <p:cNvSpPr txBox="1"/>
          <p:nvPr/>
        </p:nvSpPr>
        <p:spPr>
          <a:xfrm>
            <a:off x="395785" y="4293481"/>
            <a:ext cx="5045174" cy="461665"/>
          </a:xfrm>
          <a:prstGeom prst="rect">
            <a:avLst/>
          </a:prstGeom>
          <a:noFill/>
        </p:spPr>
        <p:txBody>
          <a:bodyPr wrap="square" rtlCol="0">
            <a:spAutoFit/>
          </a:bodyPr>
          <a:lstStyle/>
          <a:p>
            <a:pPr algn="ctr"/>
            <a:r>
              <a:rPr lang="es-ES" sz="2400" b="1" dirty="0">
                <a:latin typeface="Arial" panose="020B0604020202020204" pitchFamily="34" charset="0"/>
                <a:cs typeface="Arial" panose="020B0604020202020204" pitchFamily="34" charset="0"/>
              </a:rPr>
              <a:t>FÓRMULAS PARA EL CÁLCULO</a:t>
            </a:r>
            <a:endParaRPr lang="en-US" sz="2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ángulo 8">
                <a:extLst>
                  <a:ext uri="{FF2B5EF4-FFF2-40B4-BE49-F238E27FC236}">
                    <a16:creationId xmlns:a16="http://schemas.microsoft.com/office/drawing/2014/main" id="{914275C3-1ECE-4A8F-9951-C156ED7BB630}"/>
                  </a:ext>
                </a:extLst>
              </p:cNvPr>
              <p:cNvSpPr/>
              <p:nvPr/>
            </p:nvSpPr>
            <p:spPr>
              <a:xfrm>
                <a:off x="6668727" y="4910617"/>
                <a:ext cx="498239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s-ES" sz="2400">
                              <a:latin typeface="Cambria Math" panose="02040503050406030204" pitchFamily="18" charset="0"/>
                            </a:rPr>
                            <m:t>𝐽</m:t>
                          </m:r>
                        </m:e>
                        <m:sub>
                          <m:r>
                            <a:rPr lang="es-ES" sz="2400">
                              <a:latin typeface="Cambria Math" panose="02040503050406030204" pitchFamily="18" charset="0"/>
                            </a:rPr>
                            <m:t>𝑚</m:t>
                          </m:r>
                          <m:r>
                            <a:rPr lang="es-ES" sz="2400">
                              <a:latin typeface="Cambria Math" panose="02040503050406030204" pitchFamily="18" charset="0"/>
                            </a:rPr>
                            <m:t>á</m:t>
                          </m:r>
                          <m:r>
                            <a:rPr lang="es-ES" sz="2400">
                              <a:latin typeface="Cambria Math" panose="02040503050406030204" pitchFamily="18" charset="0"/>
                            </a:rPr>
                            <m:t>𝑥</m:t>
                          </m:r>
                        </m:sub>
                      </m:sSub>
                      <m:r>
                        <a:rPr lang="es-ES" sz="2400">
                          <a:latin typeface="Cambria Math" panose="02040503050406030204" pitchFamily="18" charset="0"/>
                        </a:rPr>
                        <m:t>=</m:t>
                      </m:r>
                      <m:r>
                        <a:rPr lang="es-ES" sz="2400">
                          <a:latin typeface="Cambria Math" panose="02040503050406030204" pitchFamily="18" charset="0"/>
                        </a:rPr>
                        <m:t>𝐸𝑆</m:t>
                      </m:r>
                      <m:r>
                        <a:rPr lang="es-ES" sz="2400">
                          <a:latin typeface="Cambria Math" panose="02040503050406030204" pitchFamily="18" charset="0"/>
                        </a:rPr>
                        <m:t>−</m:t>
                      </m:r>
                      <m:r>
                        <a:rPr lang="es-ES" sz="2400">
                          <a:latin typeface="Cambria Math" panose="02040503050406030204" pitchFamily="18" charset="0"/>
                        </a:rPr>
                        <m:t>𝑒𝑖</m:t>
                      </m:r>
                      <m:r>
                        <a:rPr lang="es-ES" sz="2400" i="1" smtClean="0">
                          <a:latin typeface="Cambria Math" panose="02040503050406030204" pitchFamily="18" charset="0"/>
                          <a:ea typeface="Cambria Math" panose="02040503050406030204" pitchFamily="18" charset="0"/>
                        </a:rPr>
                        <m:t>→</m:t>
                      </m:r>
                      <m:r>
                        <m:rPr>
                          <m:nor/>
                        </m:rPr>
                        <a:rPr lang="es-MX" altLang="es-ES" sz="2400" dirty="0"/>
                        <m:t>Jm</m:t>
                      </m:r>
                      <m:r>
                        <m:rPr>
                          <m:nor/>
                        </m:rPr>
                        <a:rPr lang="es-MX" altLang="es-ES" sz="2400" dirty="0"/>
                        <m:t>á</m:t>
                      </m:r>
                      <m:r>
                        <m:rPr>
                          <m:nor/>
                        </m:rPr>
                        <a:rPr lang="es-MX" altLang="es-ES" sz="2400" dirty="0"/>
                        <m:t>x</m:t>
                      </m:r>
                      <m:r>
                        <m:rPr>
                          <m:nor/>
                        </m:rPr>
                        <a:rPr lang="es-MX" altLang="es-ES" sz="2400" dirty="0"/>
                        <m:t> = (−) → </m:t>
                      </m:r>
                      <m:r>
                        <m:rPr>
                          <m:nor/>
                        </m:rPr>
                        <a:rPr lang="es-MX" altLang="es-ES" sz="2400" dirty="0"/>
                        <m:t>Am</m:t>
                      </m:r>
                      <m:r>
                        <m:rPr>
                          <m:nor/>
                        </m:rPr>
                        <a:rPr lang="es-MX" altLang="es-ES" sz="2400" dirty="0"/>
                        <m:t>í</m:t>
                      </m:r>
                      <m:r>
                        <m:rPr>
                          <m:nor/>
                        </m:rPr>
                        <a:rPr lang="es-MX" altLang="es-ES" sz="2400" dirty="0"/>
                        <m:t>n</m:t>
                      </m:r>
                      <m:r>
                        <m:rPr>
                          <m:nor/>
                        </m:rPr>
                        <a:rPr lang="es-MX" altLang="es-ES" sz="2400" dirty="0"/>
                        <m:t>.</m:t>
                      </m:r>
                    </m:oMath>
                  </m:oMathPara>
                </a14:m>
                <a:endParaRPr lang="es-ES" sz="2400" dirty="0"/>
              </a:p>
            </p:txBody>
          </p:sp>
        </mc:Choice>
        <mc:Fallback xmlns="">
          <p:sp>
            <p:nvSpPr>
              <p:cNvPr id="9" name="Rectángulo 8">
                <a:extLst>
                  <a:ext uri="{FF2B5EF4-FFF2-40B4-BE49-F238E27FC236}">
                    <a16:creationId xmlns:a16="http://schemas.microsoft.com/office/drawing/2014/main" id="{914275C3-1ECE-4A8F-9951-C156ED7BB630}"/>
                  </a:ext>
                </a:extLst>
              </p:cNvPr>
              <p:cNvSpPr>
                <a:spLocks noRot="1" noChangeAspect="1" noMove="1" noResize="1" noEditPoints="1" noAdjustHandles="1" noChangeArrowheads="1" noChangeShapeType="1" noTextEdit="1"/>
              </p:cNvSpPr>
              <p:nvPr/>
            </p:nvSpPr>
            <p:spPr>
              <a:xfrm>
                <a:off x="6668727" y="4910617"/>
                <a:ext cx="4982390" cy="461665"/>
              </a:xfrm>
              <a:prstGeom prst="rect">
                <a:avLst/>
              </a:prstGeom>
              <a:blipFill>
                <a:blip r:embed="rId4"/>
                <a:stretch>
                  <a:fillRect l="-367" b="-14667"/>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0" name="Rectángulo 9">
                <a:extLst>
                  <a:ext uri="{FF2B5EF4-FFF2-40B4-BE49-F238E27FC236}">
                    <a16:creationId xmlns:a16="http://schemas.microsoft.com/office/drawing/2014/main" id="{C5E5285A-60DF-47B9-9987-AB84F7FF78A4}"/>
                  </a:ext>
                </a:extLst>
              </p:cNvPr>
              <p:cNvSpPr/>
              <p:nvPr/>
            </p:nvSpPr>
            <p:spPr>
              <a:xfrm>
                <a:off x="6668727" y="5546232"/>
                <a:ext cx="486825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s-ES" sz="2400">
                              <a:latin typeface="Cambria Math" panose="02040503050406030204" pitchFamily="18" charset="0"/>
                            </a:rPr>
                            <m:t>𝐽</m:t>
                          </m:r>
                        </m:e>
                        <m:sub>
                          <m:r>
                            <a:rPr lang="es-ES" sz="2400">
                              <a:latin typeface="Cambria Math" panose="02040503050406030204" pitchFamily="18" charset="0"/>
                            </a:rPr>
                            <m:t>𝑚</m:t>
                          </m:r>
                          <m:r>
                            <a:rPr lang="es-ES" sz="2400">
                              <a:latin typeface="Cambria Math" panose="02040503050406030204" pitchFamily="18" charset="0"/>
                            </a:rPr>
                            <m:t>í</m:t>
                          </m:r>
                          <m:r>
                            <a:rPr lang="es-ES" sz="2400">
                              <a:latin typeface="Cambria Math" panose="02040503050406030204" pitchFamily="18" charset="0"/>
                            </a:rPr>
                            <m:t>𝑛</m:t>
                          </m:r>
                        </m:sub>
                      </m:sSub>
                      <m:r>
                        <a:rPr lang="es-ES" sz="2400">
                          <a:latin typeface="Cambria Math" panose="02040503050406030204" pitchFamily="18" charset="0"/>
                        </a:rPr>
                        <m:t>=</m:t>
                      </m:r>
                      <m:r>
                        <a:rPr lang="es-ES" sz="2400">
                          <a:latin typeface="Cambria Math" panose="02040503050406030204" pitchFamily="18" charset="0"/>
                        </a:rPr>
                        <m:t>𝐸𝐼</m:t>
                      </m:r>
                      <m:r>
                        <a:rPr lang="es-ES" sz="2400">
                          <a:latin typeface="Cambria Math" panose="02040503050406030204" pitchFamily="18" charset="0"/>
                        </a:rPr>
                        <m:t>−</m:t>
                      </m:r>
                      <m:r>
                        <a:rPr lang="es-ES" sz="2400">
                          <a:latin typeface="Cambria Math" panose="02040503050406030204" pitchFamily="18" charset="0"/>
                        </a:rPr>
                        <m:t>𝑒𝑠</m:t>
                      </m:r>
                      <m:r>
                        <a:rPr lang="es-ES" sz="2400" i="1" smtClean="0">
                          <a:latin typeface="Cambria Math" panose="02040503050406030204" pitchFamily="18" charset="0"/>
                          <a:ea typeface="Cambria Math" panose="02040503050406030204" pitchFamily="18" charset="0"/>
                        </a:rPr>
                        <m:t>→</m:t>
                      </m:r>
                      <m:r>
                        <m:rPr>
                          <m:nor/>
                        </m:rPr>
                        <a:rPr lang="es-MX" altLang="es-ES" sz="2400" dirty="0"/>
                        <m:t>Jm</m:t>
                      </m:r>
                      <m:r>
                        <m:rPr>
                          <m:nor/>
                        </m:rPr>
                        <a:rPr lang="es-MX" altLang="es-ES" sz="2400" dirty="0"/>
                        <m:t>í</m:t>
                      </m:r>
                      <m:r>
                        <m:rPr>
                          <m:nor/>
                        </m:rPr>
                        <a:rPr lang="es-MX" altLang="es-ES" sz="2400" dirty="0"/>
                        <m:t>n</m:t>
                      </m:r>
                      <m:r>
                        <m:rPr>
                          <m:nor/>
                        </m:rPr>
                        <a:rPr lang="es-MX" altLang="es-ES" sz="2400" dirty="0"/>
                        <m:t> = (−) → </m:t>
                      </m:r>
                      <m:r>
                        <m:rPr>
                          <m:nor/>
                        </m:rPr>
                        <a:rPr lang="es-MX" altLang="es-ES" sz="2400" dirty="0"/>
                        <m:t>Am</m:t>
                      </m:r>
                      <m:r>
                        <m:rPr>
                          <m:nor/>
                        </m:rPr>
                        <a:rPr lang="es-MX" altLang="es-ES" sz="2400" dirty="0"/>
                        <m:t>á</m:t>
                      </m:r>
                      <m:r>
                        <m:rPr>
                          <m:nor/>
                        </m:rPr>
                        <a:rPr lang="es-MX" altLang="es-ES" sz="2400" dirty="0"/>
                        <m:t>x</m:t>
                      </m:r>
                    </m:oMath>
                  </m:oMathPara>
                </a14:m>
                <a:endParaRPr lang="es-ES" sz="2400" dirty="0"/>
              </a:p>
            </p:txBody>
          </p:sp>
        </mc:Choice>
        <mc:Fallback xmlns="">
          <p:sp>
            <p:nvSpPr>
              <p:cNvPr id="10" name="Rectángulo 9">
                <a:extLst>
                  <a:ext uri="{FF2B5EF4-FFF2-40B4-BE49-F238E27FC236}">
                    <a16:creationId xmlns:a16="http://schemas.microsoft.com/office/drawing/2014/main" id="{C5E5285A-60DF-47B9-9987-AB84F7FF78A4}"/>
                  </a:ext>
                </a:extLst>
              </p:cNvPr>
              <p:cNvSpPr>
                <a:spLocks noRot="1" noChangeAspect="1" noMove="1" noResize="1" noEditPoints="1" noAdjustHandles="1" noChangeArrowheads="1" noChangeShapeType="1" noTextEdit="1"/>
              </p:cNvSpPr>
              <p:nvPr/>
            </p:nvSpPr>
            <p:spPr>
              <a:xfrm>
                <a:off x="6668727" y="5546232"/>
                <a:ext cx="4868256" cy="461665"/>
              </a:xfrm>
              <a:prstGeom prst="rect">
                <a:avLst/>
              </a:prstGeom>
              <a:blipFill>
                <a:blip r:embed="rId5"/>
                <a:stretch>
                  <a:fillRect l="-375" b="-13158"/>
                </a:stretch>
              </a:blipFill>
            </p:spPr>
            <p:txBody>
              <a:bodyPr/>
              <a:lstStyle/>
              <a:p>
                <a:r>
                  <a:rPr lang="es-ES">
                    <a:noFill/>
                  </a:rPr>
                  <a:t> </a:t>
                </a:r>
              </a:p>
            </p:txBody>
          </p:sp>
        </mc:Fallback>
      </mc:AlternateContent>
      <p:sp>
        <p:nvSpPr>
          <p:cNvPr id="11" name="Rectángulo 10">
            <a:extLst>
              <a:ext uri="{FF2B5EF4-FFF2-40B4-BE49-F238E27FC236}">
                <a16:creationId xmlns:a16="http://schemas.microsoft.com/office/drawing/2014/main" id="{F125BCEF-EDCE-454C-BF94-FE01C47D1133}"/>
              </a:ext>
            </a:extLst>
          </p:cNvPr>
          <p:cNvSpPr/>
          <p:nvPr/>
        </p:nvSpPr>
        <p:spPr>
          <a:xfrm>
            <a:off x="6668727" y="4736667"/>
            <a:ext cx="4982390" cy="1401081"/>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redondeado 11"/>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p:cNvSpPr/>
          <p:nvPr/>
        </p:nvSpPr>
        <p:spPr>
          <a:xfrm>
            <a:off x="3735322" y="72066"/>
            <a:ext cx="4721357" cy="707886"/>
          </a:xfrm>
          <a:prstGeom prst="rect">
            <a:avLst/>
          </a:prstGeom>
        </p:spPr>
        <p:txBody>
          <a:bodyPr wrap="none">
            <a:spAutoFit/>
          </a:bodyPr>
          <a:lstStyle/>
          <a:p>
            <a:r>
              <a:rPr lang="es-ES" sz="4000" b="1" dirty="0">
                <a:solidFill>
                  <a:srgbClr val="C00000"/>
                </a:solidFill>
                <a:effectLst>
                  <a:reflection blurRad="6350" stA="55000" endA="300" endPos="45500" dir="5400000" sy="-100000" algn="bl" rotWithShape="0"/>
                </a:effectLst>
                <a:latin typeface="Arial" pitchFamily="34" charset="0"/>
                <a:cs typeface="Arial" pitchFamily="34" charset="0"/>
              </a:rPr>
              <a:t>TIPOS DE AJUSTE</a:t>
            </a:r>
            <a:endParaRPr lang="es-ES" sz="4000" dirty="0"/>
          </a:p>
        </p:txBody>
      </p:sp>
    </p:spTree>
    <p:extLst>
      <p:ext uri="{BB962C8B-B14F-4D97-AF65-F5344CB8AC3E}">
        <p14:creationId xmlns:p14="http://schemas.microsoft.com/office/powerpoint/2010/main" val="25147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1000"/>
                            </p:stCondLst>
                            <p:childTnLst>
                              <p:par>
                                <p:cTn id="34" presetID="22" presetClass="entr" presetSubtype="4"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0" grpId="0"/>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43573" y="834372"/>
            <a:ext cx="7048093" cy="1938992"/>
          </a:xfrm>
          <a:prstGeom prst="rect">
            <a:avLst/>
          </a:prstGeom>
        </p:spPr>
        <p:txBody>
          <a:bodyPr wrap="square">
            <a:spAutoFit/>
          </a:bodyPr>
          <a:lstStyle/>
          <a:p>
            <a:pPr marL="342900" marR="0" lvl="0" indent="-342900" algn="just">
              <a:spcBef>
                <a:spcPts val="0"/>
              </a:spcBef>
              <a:spcAft>
                <a:spcPts val="0"/>
              </a:spcAft>
              <a:buFont typeface="Wingdings" panose="05000000000000000000" pitchFamily="2" charset="2"/>
              <a:buChar char=""/>
            </a:pPr>
            <a:r>
              <a:rPr lang="es-ES" sz="2400" b="1" dirty="0">
                <a:solidFill>
                  <a:srgbClr val="C00000"/>
                </a:solidFill>
                <a:latin typeface="Arial" panose="020B0604020202020204" pitchFamily="34" charset="0"/>
                <a:ea typeface="Times New Roman" panose="02020603050405020304" pitchFamily="18" charset="0"/>
                <a:cs typeface="Arial" panose="020B0604020202020204" pitchFamily="34" charset="0"/>
              </a:rPr>
              <a:t>Ajuste indeterminado: </a:t>
            </a:r>
            <a:r>
              <a:rPr lang="es-ES" sz="2400" dirty="0">
                <a:latin typeface="Arial" panose="020B0604020202020204" pitchFamily="34" charset="0"/>
                <a:ea typeface="Times New Roman" panose="02020603050405020304" pitchFamily="18" charset="0"/>
                <a:cs typeface="Arial" panose="020B0604020202020204" pitchFamily="34" charset="0"/>
              </a:rPr>
              <a:t>Es el tipo de ajuste mediante el cual se pueden obtener tanto un juego como un aprieto y las zonas de tolerancias del eje y del agujero se cubren parcial o completamente.</a:t>
            </a:r>
            <a:endParaRPr lang="es-ES" sz="1200" dirty="0">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421488" y="889059"/>
            <a:ext cx="4548116" cy="2141308"/>
          </a:xfrm>
          <a:prstGeom prst="rect">
            <a:avLst/>
          </a:prstGeom>
        </p:spPr>
      </p:pic>
      <p:sp>
        <p:nvSpPr>
          <p:cNvPr id="5" name="TextBox 4">
            <a:extLst>
              <a:ext uri="{FF2B5EF4-FFF2-40B4-BE49-F238E27FC236}">
                <a16:creationId xmlns:a16="http://schemas.microsoft.com/office/drawing/2014/main" id="{096B3BAE-1F00-412B-8045-9FCBCBD199A7}"/>
              </a:ext>
            </a:extLst>
          </p:cNvPr>
          <p:cNvSpPr txBox="1"/>
          <p:nvPr/>
        </p:nvSpPr>
        <p:spPr>
          <a:xfrm>
            <a:off x="-537685" y="2985527"/>
            <a:ext cx="7137779" cy="461665"/>
          </a:xfrm>
          <a:prstGeom prst="rect">
            <a:avLst/>
          </a:prstGeom>
          <a:noFill/>
        </p:spPr>
        <p:txBody>
          <a:bodyPr wrap="square" rtlCol="0">
            <a:spAutoFit/>
          </a:bodyPr>
          <a:lstStyle/>
          <a:p>
            <a:pPr algn="ctr"/>
            <a:r>
              <a:rPr lang="es-ES" sz="2400" b="1" dirty="0">
                <a:latin typeface="Arial" panose="020B0604020202020204" pitchFamily="34" charset="0"/>
                <a:cs typeface="Arial" panose="020B0604020202020204" pitchFamily="34" charset="0"/>
              </a:rPr>
              <a:t>FÓRMULAS PARA EL CÁLCULO</a:t>
            </a:r>
            <a:endParaRPr lang="en-US" sz="2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6" name="Table 2">
                <a:extLst>
                  <a:ext uri="{FF2B5EF4-FFF2-40B4-BE49-F238E27FC236}">
                    <a16:creationId xmlns:a16="http://schemas.microsoft.com/office/drawing/2014/main" id="{FACCC1FA-214F-43C3-A3B5-6035D19B4049}"/>
                  </a:ext>
                </a:extLst>
              </p:cNvPr>
              <p:cNvGraphicFramePr>
                <a:graphicFrameLocks noGrp="1"/>
              </p:cNvGraphicFramePr>
              <p:nvPr>
                <p:extLst/>
              </p:nvPr>
            </p:nvGraphicFramePr>
            <p:xfrm>
              <a:off x="421488" y="3501325"/>
              <a:ext cx="5582275" cy="1097280"/>
            </p:xfrm>
            <a:graphic>
              <a:graphicData uri="http://schemas.openxmlformats.org/drawingml/2006/table">
                <a:tbl>
                  <a:tblPr firstRow="1" firstCol="1" bandRow="1">
                    <a:tableStyleId>{2D5ABB26-0587-4C30-8999-92F81FD0307C}</a:tableStyleId>
                  </a:tblPr>
                  <a:tblGrid>
                    <a:gridCol w="3088067">
                      <a:extLst>
                        <a:ext uri="{9D8B030D-6E8A-4147-A177-3AD203B41FA5}">
                          <a16:colId xmlns:a16="http://schemas.microsoft.com/office/drawing/2014/main" val="423923943"/>
                        </a:ext>
                      </a:extLst>
                    </a:gridCol>
                    <a:gridCol w="2494208">
                      <a:extLst>
                        <a:ext uri="{9D8B030D-6E8A-4147-A177-3AD203B41FA5}">
                          <a16:colId xmlns:a16="http://schemas.microsoft.com/office/drawing/2014/main" val="3097210167"/>
                        </a:ext>
                      </a:extLst>
                    </a:gridCol>
                  </a:tblGrid>
                  <a:tr h="0">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400" i="1">
                                        <a:effectLst/>
                                        <a:latin typeface="Cambria Math" panose="02040503050406030204" pitchFamily="18" charset="0"/>
                                      </a:rPr>
                                    </m:ctrlPr>
                                  </m:sSubPr>
                                  <m:e>
                                    <m:r>
                                      <a:rPr lang="es-ES" sz="2400">
                                        <a:effectLst/>
                                        <a:latin typeface="Cambria Math" panose="02040503050406030204" pitchFamily="18" charset="0"/>
                                      </a:rPr>
                                      <m:t>𝐽</m:t>
                                    </m:r>
                                  </m:e>
                                  <m:sub>
                                    <m:r>
                                      <a:rPr lang="es-ES" sz="2400">
                                        <a:effectLst/>
                                        <a:latin typeface="Cambria Math" panose="02040503050406030204" pitchFamily="18" charset="0"/>
                                      </a:rPr>
                                      <m:t>𝑚</m:t>
                                    </m:r>
                                    <m:r>
                                      <a:rPr lang="es-ES" sz="2400">
                                        <a:effectLst/>
                                        <a:latin typeface="Cambria Math" panose="02040503050406030204" pitchFamily="18" charset="0"/>
                                      </a:rPr>
                                      <m:t>á</m:t>
                                    </m:r>
                                    <m:r>
                                      <a:rPr lang="es-ES" sz="2400">
                                        <a:effectLst/>
                                        <a:latin typeface="Cambria Math" panose="02040503050406030204" pitchFamily="18" charset="0"/>
                                      </a:rPr>
                                      <m:t>𝑥</m:t>
                                    </m:r>
                                  </m:sub>
                                </m:sSub>
                                <m:r>
                                  <a:rPr lang="es-ES" sz="2400">
                                    <a:effectLst/>
                                    <a:latin typeface="Cambria Math" panose="02040503050406030204" pitchFamily="18" charset="0"/>
                                  </a:rPr>
                                  <m:t>=</m:t>
                                </m:r>
                                <m:sSub>
                                  <m:sSubPr>
                                    <m:ctrlPr>
                                      <a:rPr lang="en-US" sz="2400" i="1">
                                        <a:effectLst/>
                                        <a:latin typeface="Cambria Math" panose="02040503050406030204" pitchFamily="18" charset="0"/>
                                      </a:rPr>
                                    </m:ctrlPr>
                                  </m:sSubPr>
                                  <m:e>
                                    <m:r>
                                      <a:rPr lang="es-ES" sz="2400">
                                        <a:effectLst/>
                                        <a:latin typeface="Cambria Math" panose="02040503050406030204" pitchFamily="18" charset="0"/>
                                      </a:rPr>
                                      <m:t>𝐷</m:t>
                                    </m:r>
                                  </m:e>
                                  <m:sub>
                                    <m:r>
                                      <a:rPr lang="es-ES" sz="2400">
                                        <a:effectLst/>
                                        <a:latin typeface="Cambria Math" panose="02040503050406030204" pitchFamily="18" charset="0"/>
                                      </a:rPr>
                                      <m:t>𝑚</m:t>
                                    </m:r>
                                    <m:r>
                                      <a:rPr lang="es-ES" sz="2400">
                                        <a:effectLst/>
                                        <a:latin typeface="Cambria Math" panose="02040503050406030204" pitchFamily="18" charset="0"/>
                                      </a:rPr>
                                      <m:t>á</m:t>
                                    </m:r>
                                    <m:r>
                                      <a:rPr lang="es-ES" sz="2400">
                                        <a:effectLst/>
                                        <a:latin typeface="Cambria Math" panose="02040503050406030204" pitchFamily="18" charset="0"/>
                                      </a:rPr>
                                      <m:t>𝑥</m:t>
                                    </m:r>
                                  </m:sub>
                                </m:sSub>
                                <m:r>
                                  <a:rPr lang="es-ES" sz="2400">
                                    <a:effectLst/>
                                    <a:latin typeface="Cambria Math" panose="02040503050406030204" pitchFamily="18" charset="0"/>
                                  </a:rPr>
                                  <m:t>−</m:t>
                                </m:r>
                                <m:sSub>
                                  <m:sSubPr>
                                    <m:ctrlPr>
                                      <a:rPr lang="en-US" sz="2400" i="1">
                                        <a:effectLst/>
                                        <a:latin typeface="Cambria Math" panose="02040503050406030204" pitchFamily="18" charset="0"/>
                                      </a:rPr>
                                    </m:ctrlPr>
                                  </m:sSubPr>
                                  <m:e>
                                    <m:r>
                                      <a:rPr lang="es-ES" sz="2400">
                                        <a:effectLst/>
                                        <a:latin typeface="Cambria Math" panose="02040503050406030204" pitchFamily="18" charset="0"/>
                                      </a:rPr>
                                      <m:t>𝑑</m:t>
                                    </m:r>
                                  </m:e>
                                  <m:sub>
                                    <m:r>
                                      <a:rPr lang="es-ES" sz="2400">
                                        <a:effectLst/>
                                        <a:latin typeface="Cambria Math" panose="02040503050406030204" pitchFamily="18" charset="0"/>
                                      </a:rPr>
                                      <m:t>𝑚</m:t>
                                    </m:r>
                                    <m:r>
                                      <a:rPr lang="es-ES" sz="2400">
                                        <a:effectLst/>
                                        <a:latin typeface="Cambria Math" panose="02040503050406030204" pitchFamily="18" charset="0"/>
                                      </a:rPr>
                                      <m:t>í</m:t>
                                    </m:r>
                                    <m:r>
                                      <a:rPr lang="es-ES" sz="2400">
                                        <a:effectLst/>
                                        <a:latin typeface="Cambria Math" panose="02040503050406030204" pitchFamily="18" charset="0"/>
                                      </a:rPr>
                                      <m:t>𝑛</m:t>
                                    </m:r>
                                  </m:sub>
                                </m:sSub>
                              </m:oMath>
                            </m:oMathPara>
                          </a14:m>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400" i="1">
                                        <a:effectLst/>
                                        <a:latin typeface="Cambria Math" panose="02040503050406030204" pitchFamily="18" charset="0"/>
                                      </a:rPr>
                                    </m:ctrlPr>
                                  </m:sSubPr>
                                  <m:e>
                                    <m:r>
                                      <a:rPr lang="es-ES" sz="2400">
                                        <a:effectLst/>
                                        <a:latin typeface="Cambria Math" panose="02040503050406030204" pitchFamily="18" charset="0"/>
                                      </a:rPr>
                                      <m:t>𝐽</m:t>
                                    </m:r>
                                  </m:e>
                                  <m:sub>
                                    <m:r>
                                      <a:rPr lang="es-ES" sz="2400">
                                        <a:effectLst/>
                                        <a:latin typeface="Cambria Math" panose="02040503050406030204" pitchFamily="18" charset="0"/>
                                      </a:rPr>
                                      <m:t>𝑚</m:t>
                                    </m:r>
                                    <m:r>
                                      <a:rPr lang="es-ES" sz="2400">
                                        <a:effectLst/>
                                        <a:latin typeface="Cambria Math" panose="02040503050406030204" pitchFamily="18" charset="0"/>
                                      </a:rPr>
                                      <m:t>á</m:t>
                                    </m:r>
                                    <m:r>
                                      <a:rPr lang="es-ES" sz="2400">
                                        <a:effectLst/>
                                        <a:latin typeface="Cambria Math" panose="02040503050406030204" pitchFamily="18" charset="0"/>
                                      </a:rPr>
                                      <m:t>𝑥</m:t>
                                    </m:r>
                                  </m:sub>
                                </m:sSub>
                                <m:r>
                                  <a:rPr lang="es-ES" sz="2400">
                                    <a:effectLst/>
                                    <a:latin typeface="Cambria Math" panose="02040503050406030204" pitchFamily="18" charset="0"/>
                                  </a:rPr>
                                  <m:t>=</m:t>
                                </m:r>
                                <m:r>
                                  <a:rPr lang="es-ES" sz="2400">
                                    <a:effectLst/>
                                    <a:latin typeface="Cambria Math" panose="02040503050406030204" pitchFamily="18" charset="0"/>
                                  </a:rPr>
                                  <m:t>𝐸𝑆</m:t>
                                </m:r>
                                <m:r>
                                  <a:rPr lang="es-ES" sz="2400">
                                    <a:effectLst/>
                                    <a:latin typeface="Cambria Math" panose="02040503050406030204" pitchFamily="18" charset="0"/>
                                  </a:rPr>
                                  <m:t>−</m:t>
                                </m:r>
                                <m:r>
                                  <a:rPr lang="es-ES" sz="2400">
                                    <a:effectLst/>
                                    <a:latin typeface="Cambria Math" panose="02040503050406030204" pitchFamily="18" charset="0"/>
                                  </a:rPr>
                                  <m:t>𝑒𝑖</m:t>
                                </m:r>
                              </m:oMath>
                            </m:oMathPara>
                          </a14:m>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08264758"/>
                      </a:ext>
                    </a:extLst>
                  </a:tr>
                  <a:tr h="0">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400" i="1">
                                        <a:effectLst/>
                                        <a:latin typeface="Cambria Math" panose="02040503050406030204" pitchFamily="18" charset="0"/>
                                      </a:rPr>
                                    </m:ctrlPr>
                                  </m:sSubPr>
                                  <m:e>
                                    <m:r>
                                      <a:rPr lang="es-ES" sz="2400">
                                        <a:effectLst/>
                                        <a:latin typeface="Cambria Math" panose="02040503050406030204" pitchFamily="18" charset="0"/>
                                      </a:rPr>
                                      <m:t>𝐴</m:t>
                                    </m:r>
                                  </m:e>
                                  <m:sub>
                                    <m:r>
                                      <a:rPr lang="es-ES" sz="2400">
                                        <a:effectLst/>
                                        <a:latin typeface="Cambria Math" panose="02040503050406030204" pitchFamily="18" charset="0"/>
                                      </a:rPr>
                                      <m:t>𝑚</m:t>
                                    </m:r>
                                    <m:r>
                                      <a:rPr lang="es-ES" sz="2400">
                                        <a:effectLst/>
                                        <a:latin typeface="Cambria Math" panose="02040503050406030204" pitchFamily="18" charset="0"/>
                                      </a:rPr>
                                      <m:t>á</m:t>
                                    </m:r>
                                    <m:r>
                                      <a:rPr lang="es-ES" sz="2400">
                                        <a:effectLst/>
                                        <a:latin typeface="Cambria Math" panose="02040503050406030204" pitchFamily="18" charset="0"/>
                                      </a:rPr>
                                      <m:t>𝑥</m:t>
                                    </m:r>
                                  </m:sub>
                                </m:sSub>
                                <m:r>
                                  <a:rPr lang="es-ES" sz="2400">
                                    <a:effectLst/>
                                    <a:latin typeface="Cambria Math" panose="02040503050406030204" pitchFamily="18" charset="0"/>
                                  </a:rPr>
                                  <m:t>=</m:t>
                                </m:r>
                                <m:sSub>
                                  <m:sSubPr>
                                    <m:ctrlPr>
                                      <a:rPr lang="en-US" sz="2400" i="1">
                                        <a:effectLst/>
                                        <a:latin typeface="Cambria Math" panose="02040503050406030204" pitchFamily="18" charset="0"/>
                                      </a:rPr>
                                    </m:ctrlPr>
                                  </m:sSubPr>
                                  <m:e>
                                    <m:r>
                                      <a:rPr lang="es-ES" sz="2400">
                                        <a:effectLst/>
                                        <a:latin typeface="Cambria Math" panose="02040503050406030204" pitchFamily="18" charset="0"/>
                                      </a:rPr>
                                      <m:t>𝑑</m:t>
                                    </m:r>
                                  </m:e>
                                  <m:sub>
                                    <m:r>
                                      <a:rPr lang="es-ES" sz="2400">
                                        <a:effectLst/>
                                        <a:latin typeface="Cambria Math" panose="02040503050406030204" pitchFamily="18" charset="0"/>
                                      </a:rPr>
                                      <m:t>𝑚</m:t>
                                    </m:r>
                                    <m:r>
                                      <a:rPr lang="es-ES" sz="2400">
                                        <a:effectLst/>
                                        <a:latin typeface="Cambria Math" panose="02040503050406030204" pitchFamily="18" charset="0"/>
                                      </a:rPr>
                                      <m:t>á</m:t>
                                    </m:r>
                                    <m:r>
                                      <a:rPr lang="es-ES" sz="2400">
                                        <a:effectLst/>
                                        <a:latin typeface="Cambria Math" panose="02040503050406030204" pitchFamily="18" charset="0"/>
                                      </a:rPr>
                                      <m:t>𝑥</m:t>
                                    </m:r>
                                  </m:sub>
                                </m:sSub>
                                <m:r>
                                  <a:rPr lang="es-ES" sz="2400">
                                    <a:effectLst/>
                                    <a:latin typeface="Cambria Math" panose="02040503050406030204" pitchFamily="18" charset="0"/>
                                  </a:rPr>
                                  <m:t>−</m:t>
                                </m:r>
                                <m:sSub>
                                  <m:sSubPr>
                                    <m:ctrlPr>
                                      <a:rPr lang="en-US" sz="2400" i="1">
                                        <a:effectLst/>
                                        <a:latin typeface="Cambria Math" panose="02040503050406030204" pitchFamily="18" charset="0"/>
                                      </a:rPr>
                                    </m:ctrlPr>
                                  </m:sSubPr>
                                  <m:e>
                                    <m:r>
                                      <a:rPr lang="es-ES" sz="2400">
                                        <a:effectLst/>
                                        <a:latin typeface="Cambria Math" panose="02040503050406030204" pitchFamily="18" charset="0"/>
                                      </a:rPr>
                                      <m:t>𝐷</m:t>
                                    </m:r>
                                  </m:e>
                                  <m:sub>
                                    <m:r>
                                      <a:rPr lang="es-ES" sz="2400">
                                        <a:effectLst/>
                                        <a:latin typeface="Cambria Math" panose="02040503050406030204" pitchFamily="18" charset="0"/>
                                      </a:rPr>
                                      <m:t>𝑚</m:t>
                                    </m:r>
                                    <m:r>
                                      <a:rPr lang="es-ES" sz="2400">
                                        <a:effectLst/>
                                        <a:latin typeface="Cambria Math" panose="02040503050406030204" pitchFamily="18" charset="0"/>
                                      </a:rPr>
                                      <m:t>í</m:t>
                                    </m:r>
                                    <m:r>
                                      <a:rPr lang="es-ES" sz="2400">
                                        <a:effectLst/>
                                        <a:latin typeface="Cambria Math" panose="02040503050406030204" pitchFamily="18" charset="0"/>
                                      </a:rPr>
                                      <m:t>𝑛</m:t>
                                    </m:r>
                                  </m:sub>
                                </m:sSub>
                              </m:oMath>
                            </m:oMathPara>
                          </a14:m>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400" i="1">
                                        <a:effectLst/>
                                        <a:latin typeface="Cambria Math" panose="02040503050406030204" pitchFamily="18" charset="0"/>
                                      </a:rPr>
                                    </m:ctrlPr>
                                  </m:sSubPr>
                                  <m:e>
                                    <m:r>
                                      <a:rPr lang="es-ES" sz="2400">
                                        <a:effectLst/>
                                        <a:latin typeface="Cambria Math" panose="02040503050406030204" pitchFamily="18" charset="0"/>
                                      </a:rPr>
                                      <m:t>𝐴</m:t>
                                    </m:r>
                                  </m:e>
                                  <m:sub>
                                    <m:r>
                                      <a:rPr lang="es-ES" sz="2400">
                                        <a:effectLst/>
                                        <a:latin typeface="Cambria Math" panose="02040503050406030204" pitchFamily="18" charset="0"/>
                                      </a:rPr>
                                      <m:t>𝑚</m:t>
                                    </m:r>
                                    <m:r>
                                      <a:rPr lang="es-ES" sz="2400">
                                        <a:effectLst/>
                                        <a:latin typeface="Cambria Math" panose="02040503050406030204" pitchFamily="18" charset="0"/>
                                      </a:rPr>
                                      <m:t>á</m:t>
                                    </m:r>
                                    <m:r>
                                      <a:rPr lang="es-ES" sz="2400">
                                        <a:effectLst/>
                                        <a:latin typeface="Cambria Math" panose="02040503050406030204" pitchFamily="18" charset="0"/>
                                      </a:rPr>
                                      <m:t>𝑥</m:t>
                                    </m:r>
                                  </m:sub>
                                </m:sSub>
                                <m:r>
                                  <a:rPr lang="es-ES" sz="2400">
                                    <a:effectLst/>
                                    <a:latin typeface="Cambria Math" panose="02040503050406030204" pitchFamily="18" charset="0"/>
                                  </a:rPr>
                                  <m:t>=</m:t>
                                </m:r>
                                <m:r>
                                  <a:rPr lang="es-ES" sz="2400">
                                    <a:effectLst/>
                                    <a:latin typeface="Cambria Math" panose="02040503050406030204" pitchFamily="18" charset="0"/>
                                  </a:rPr>
                                  <m:t>𝑒𝑠</m:t>
                                </m:r>
                                <m:r>
                                  <a:rPr lang="es-ES" sz="2400">
                                    <a:effectLst/>
                                    <a:latin typeface="Cambria Math" panose="02040503050406030204" pitchFamily="18" charset="0"/>
                                  </a:rPr>
                                  <m:t>−</m:t>
                                </m:r>
                                <m:r>
                                  <a:rPr lang="es-ES" sz="2400">
                                    <a:effectLst/>
                                    <a:latin typeface="Cambria Math" panose="02040503050406030204" pitchFamily="18" charset="0"/>
                                  </a:rPr>
                                  <m:t>𝐸𝐼</m:t>
                                </m:r>
                              </m:oMath>
                            </m:oMathPara>
                          </a14:m>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16380986"/>
                      </a:ext>
                    </a:extLst>
                  </a:tr>
                </a:tbl>
              </a:graphicData>
            </a:graphic>
          </p:graphicFrame>
        </mc:Choice>
        <mc:Fallback xmlns="">
          <p:graphicFrame>
            <p:nvGraphicFramePr>
              <p:cNvPr id="6" name="Table 2">
                <a:extLst>
                  <a:ext uri="{FF2B5EF4-FFF2-40B4-BE49-F238E27FC236}">
                    <a16:creationId xmlns:a16="http://schemas.microsoft.com/office/drawing/2014/main" id="{FACCC1FA-214F-43C3-A3B5-6035D19B4049}"/>
                  </a:ext>
                </a:extLst>
              </p:cNvPr>
              <p:cNvGraphicFramePr>
                <a:graphicFrameLocks noGrp="1"/>
              </p:cNvGraphicFramePr>
              <p:nvPr>
                <p:extLst>
                  <p:ext uri="{D42A27DB-BD31-4B8C-83A1-F6EECF244321}">
                    <p14:modId xmlns:p14="http://schemas.microsoft.com/office/powerpoint/2010/main" val="430389919"/>
                  </p:ext>
                </p:extLst>
              </p:nvPr>
            </p:nvGraphicFramePr>
            <p:xfrm>
              <a:off x="421488" y="3501325"/>
              <a:ext cx="5582275" cy="1097280"/>
            </p:xfrm>
            <a:graphic>
              <a:graphicData uri="http://schemas.openxmlformats.org/drawingml/2006/table">
                <a:tbl>
                  <a:tblPr firstRow="1" firstCol="1" bandRow="1">
                    <a:tableStyleId>{2D5ABB26-0587-4C30-8999-92F81FD0307C}</a:tableStyleId>
                  </a:tblPr>
                  <a:tblGrid>
                    <a:gridCol w="3088067">
                      <a:extLst>
                        <a:ext uri="{9D8B030D-6E8A-4147-A177-3AD203B41FA5}">
                          <a16:colId xmlns:a16="http://schemas.microsoft.com/office/drawing/2014/main" val="423923943"/>
                        </a:ext>
                      </a:extLst>
                    </a:gridCol>
                    <a:gridCol w="2494208">
                      <a:extLst>
                        <a:ext uri="{9D8B030D-6E8A-4147-A177-3AD203B41FA5}">
                          <a16:colId xmlns:a16="http://schemas.microsoft.com/office/drawing/2014/main" val="3097210167"/>
                        </a:ext>
                      </a:extLst>
                    </a:gridCol>
                  </a:tblGrid>
                  <a:tr h="731520">
                    <a:tc>
                      <a:txBody>
                        <a:bodyPr/>
                        <a:lstStyle/>
                        <a:p>
                          <a:endParaRPr lang="es-ES"/>
                        </a:p>
                      </a:txBody>
                      <a:tcPr marL="68580" marR="68580" marT="0" marB="0">
                        <a:blipFill>
                          <a:blip r:embed="rId3"/>
                          <a:stretch>
                            <a:fillRect r="-80671" b="-59504"/>
                          </a:stretch>
                        </a:blipFill>
                      </a:tcPr>
                    </a:tc>
                    <a:tc>
                      <a:txBody>
                        <a:bodyPr/>
                        <a:lstStyle/>
                        <a:p>
                          <a:endParaRPr lang="es-ES"/>
                        </a:p>
                      </a:txBody>
                      <a:tcPr marL="68580" marR="68580" marT="0" marB="0">
                        <a:blipFill>
                          <a:blip r:embed="rId3"/>
                          <a:stretch>
                            <a:fillRect l="-123961" b="-59504"/>
                          </a:stretch>
                        </a:blipFill>
                      </a:tcPr>
                    </a:tc>
                    <a:extLst>
                      <a:ext uri="{0D108BD9-81ED-4DB2-BD59-A6C34878D82A}">
                        <a16:rowId xmlns:a16="http://schemas.microsoft.com/office/drawing/2014/main" val="2608264758"/>
                      </a:ext>
                    </a:extLst>
                  </a:tr>
                  <a:tr h="365760">
                    <a:tc>
                      <a:txBody>
                        <a:bodyPr/>
                        <a:lstStyle/>
                        <a:p>
                          <a:endParaRPr lang="es-ES"/>
                        </a:p>
                      </a:txBody>
                      <a:tcPr marL="68580" marR="68580" marT="0" marB="0">
                        <a:blipFill>
                          <a:blip r:embed="rId3"/>
                          <a:stretch>
                            <a:fillRect t="-201667" r="-80671" b="-20000"/>
                          </a:stretch>
                        </a:blipFill>
                      </a:tcPr>
                    </a:tc>
                    <a:tc>
                      <a:txBody>
                        <a:bodyPr/>
                        <a:lstStyle/>
                        <a:p>
                          <a:endParaRPr lang="es-ES"/>
                        </a:p>
                      </a:txBody>
                      <a:tcPr marL="68580" marR="68580" marT="0" marB="0">
                        <a:blipFill>
                          <a:blip r:embed="rId3"/>
                          <a:stretch>
                            <a:fillRect l="-123961" t="-201667" b="-20000"/>
                          </a:stretch>
                        </a:blipFill>
                      </a:tcPr>
                    </a:tc>
                    <a:extLst>
                      <a:ext uri="{0D108BD9-81ED-4DB2-BD59-A6C34878D82A}">
                        <a16:rowId xmlns:a16="http://schemas.microsoft.com/office/drawing/2014/main" val="1916380986"/>
                      </a:ext>
                    </a:extLst>
                  </a:tr>
                </a:tbl>
              </a:graphicData>
            </a:graphic>
          </p:graphicFrame>
        </mc:Fallback>
      </mc:AlternateContent>
      <mc:AlternateContent xmlns:mc="http://schemas.openxmlformats.org/markup-compatibility/2006" xmlns:a14="http://schemas.microsoft.com/office/drawing/2010/main">
        <mc:Choice Requires="a14">
          <p:sp>
            <p:nvSpPr>
              <p:cNvPr id="7" name="Rectangle 4">
                <a:extLst>
                  <a:ext uri="{FF2B5EF4-FFF2-40B4-BE49-F238E27FC236}">
                    <a16:creationId xmlns:a16="http://schemas.microsoft.com/office/drawing/2014/main" id="{682F18ED-D29E-46DF-81FB-F92141867F8D}"/>
                  </a:ext>
                </a:extLst>
              </p:cNvPr>
              <p:cNvSpPr>
                <a:spLocks noChangeArrowheads="1"/>
              </p:cNvSpPr>
              <p:nvPr/>
            </p:nvSpPr>
            <p:spPr bwMode="auto">
              <a:xfrm>
                <a:off x="3216840" y="4752715"/>
                <a:ext cx="6396706" cy="188936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14:m>
                  <m:oMathPara xmlns:m="http://schemas.openxmlformats.org/officeDocument/2006/math">
                    <m:oMathParaPr>
                      <m:jc m:val="centerGroup"/>
                    </m:oMathParaPr>
                    <m:oMath xmlns:m="http://schemas.openxmlformats.org/officeDocument/2006/math">
                      <m:sSub>
                        <m:sSubPr>
                          <m:ctrlPr>
                            <a:rPr lang="es-ES_tradnl" altLang="es-ES" sz="2400" i="1" smtClean="0">
                              <a:latin typeface="Cambria Math" panose="02040503050406030204" pitchFamily="18" charset="0"/>
                            </a:rPr>
                          </m:ctrlPr>
                        </m:sSubPr>
                        <m:e>
                          <m:r>
                            <a:rPr lang="es-ES" altLang="es-ES" sz="2400" b="0" i="1" smtClean="0">
                              <a:latin typeface="Cambria Math" panose="02040503050406030204" pitchFamily="18" charset="0"/>
                            </a:rPr>
                            <m:t>𝐽</m:t>
                          </m:r>
                        </m:e>
                        <m:sub>
                          <m:r>
                            <a:rPr lang="es-ES" altLang="es-ES" sz="2400" b="0" i="1" smtClean="0">
                              <a:latin typeface="Cambria Math" panose="02040503050406030204" pitchFamily="18" charset="0"/>
                            </a:rPr>
                            <m:t>𝑚𝑒𝑑</m:t>
                          </m:r>
                        </m:sub>
                      </m:sSub>
                      <m:r>
                        <a:rPr lang="es-ES" altLang="es-ES" sz="2400" b="0" i="1" smtClean="0">
                          <a:latin typeface="Cambria Math" panose="02040503050406030204" pitchFamily="18" charset="0"/>
                        </a:rPr>
                        <m:t>=</m:t>
                      </m:r>
                      <m:f>
                        <m:fPr>
                          <m:ctrlPr>
                            <a:rPr lang="es-ES" altLang="es-ES" sz="2400" b="0" i="1" smtClean="0">
                              <a:latin typeface="Cambria Math" panose="02040503050406030204" pitchFamily="18" charset="0"/>
                            </a:rPr>
                          </m:ctrlPr>
                        </m:fPr>
                        <m:num>
                          <m:sSub>
                            <m:sSubPr>
                              <m:ctrlPr>
                                <a:rPr lang="es-ES" altLang="es-ES" sz="2400" b="0" i="1" smtClean="0">
                                  <a:latin typeface="Cambria Math" panose="02040503050406030204" pitchFamily="18" charset="0"/>
                                </a:rPr>
                              </m:ctrlPr>
                            </m:sSubPr>
                            <m:e>
                              <m:r>
                                <a:rPr lang="es-ES" altLang="es-ES" sz="2400" b="0" i="1" smtClean="0">
                                  <a:latin typeface="Cambria Math" panose="02040503050406030204" pitchFamily="18" charset="0"/>
                                </a:rPr>
                                <m:t>𝐽</m:t>
                              </m:r>
                            </m:e>
                            <m:sub>
                              <m:r>
                                <a:rPr lang="es-ES" altLang="es-ES" sz="2400" b="0" i="1" smtClean="0">
                                  <a:latin typeface="Cambria Math" panose="02040503050406030204" pitchFamily="18" charset="0"/>
                                </a:rPr>
                                <m:t>𝑚</m:t>
                              </m:r>
                              <m:r>
                                <a:rPr lang="es-ES" altLang="es-ES" sz="2400" b="0" i="1" smtClean="0">
                                  <a:latin typeface="Cambria Math" panose="02040503050406030204" pitchFamily="18" charset="0"/>
                                </a:rPr>
                                <m:t>á</m:t>
                              </m:r>
                              <m:r>
                                <a:rPr lang="es-ES" altLang="es-ES" sz="2400" b="0" i="1" smtClean="0">
                                  <a:latin typeface="Cambria Math" panose="02040503050406030204" pitchFamily="18" charset="0"/>
                                </a:rPr>
                                <m:t>𝑥</m:t>
                              </m:r>
                            </m:sub>
                          </m:sSub>
                          <m:r>
                            <a:rPr lang="es-ES" altLang="es-ES" sz="2400" b="0" i="1" smtClean="0">
                              <a:latin typeface="Cambria Math" panose="02040503050406030204" pitchFamily="18" charset="0"/>
                            </a:rPr>
                            <m:t>+</m:t>
                          </m:r>
                          <m:sSub>
                            <m:sSubPr>
                              <m:ctrlPr>
                                <a:rPr lang="es-ES" altLang="es-ES" sz="2400" b="0" i="1" smtClean="0">
                                  <a:latin typeface="Cambria Math" panose="02040503050406030204" pitchFamily="18" charset="0"/>
                                </a:rPr>
                              </m:ctrlPr>
                            </m:sSubPr>
                            <m:e>
                              <m:r>
                                <a:rPr lang="es-ES" altLang="es-ES" sz="2400" b="0" i="1" smtClean="0">
                                  <a:latin typeface="Cambria Math" panose="02040503050406030204" pitchFamily="18" charset="0"/>
                                </a:rPr>
                                <m:t>𝐽</m:t>
                              </m:r>
                            </m:e>
                            <m:sub>
                              <m:r>
                                <a:rPr lang="es-ES" altLang="es-ES" sz="2400" b="0" i="1" smtClean="0">
                                  <a:latin typeface="Cambria Math" panose="02040503050406030204" pitchFamily="18" charset="0"/>
                                </a:rPr>
                                <m:t>𝑚</m:t>
                              </m:r>
                              <m:r>
                                <a:rPr lang="es-ES" altLang="es-ES" sz="2400" b="0" i="1" smtClean="0">
                                  <a:latin typeface="Cambria Math" panose="02040503050406030204" pitchFamily="18" charset="0"/>
                                </a:rPr>
                                <m:t>í</m:t>
                              </m:r>
                              <m:r>
                                <a:rPr lang="es-ES" altLang="es-ES" sz="2400" b="0" i="1" smtClean="0">
                                  <a:latin typeface="Cambria Math" panose="02040503050406030204" pitchFamily="18" charset="0"/>
                                </a:rPr>
                                <m:t>𝑛</m:t>
                              </m:r>
                            </m:sub>
                          </m:sSub>
                        </m:num>
                        <m:den>
                          <m:r>
                            <a:rPr lang="es-ES" altLang="es-ES" sz="2400" b="0" i="1" smtClean="0">
                              <a:latin typeface="Cambria Math" panose="02040503050406030204" pitchFamily="18" charset="0"/>
                            </a:rPr>
                            <m:t>2</m:t>
                          </m:r>
                        </m:den>
                      </m:f>
                    </m:oMath>
                  </m:oMathPara>
                </a14:m>
                <a:endParaRPr lang="es-ES_tradnl" altLang="es-ES" sz="2400" dirty="0"/>
              </a:p>
              <a:p>
                <a:pPr eaLnBrk="1" hangingPunct="1"/>
                <a:r>
                  <a:rPr lang="es-ES_tradnl" altLang="es-ES" sz="2400" dirty="0" err="1">
                    <a:latin typeface="Arial" panose="020B0604020202020204" pitchFamily="34" charset="0"/>
                    <a:cs typeface="Arial" panose="020B0604020202020204" pitchFamily="34" charset="0"/>
                  </a:rPr>
                  <a:t>Jmed</a:t>
                </a:r>
                <a:r>
                  <a:rPr lang="es-ES_tradnl" altLang="es-ES" sz="2400" dirty="0">
                    <a:latin typeface="Arial" panose="020B0604020202020204" pitchFamily="34" charset="0"/>
                    <a:cs typeface="Arial" panose="020B0604020202020204" pitchFamily="34" charset="0"/>
                  </a:rPr>
                  <a:t> = (+) </a:t>
                </a:r>
                <a:r>
                  <a:rPr lang="es-ES_tradnl" altLang="es-ES" sz="2400" dirty="0" err="1">
                    <a:latin typeface="Arial" panose="020B0604020202020204" pitchFamily="34" charset="0"/>
                    <a:cs typeface="Arial" panose="020B0604020202020204" pitchFamily="34" charset="0"/>
                  </a:rPr>
                  <a:t>ó</a:t>
                </a:r>
                <a:r>
                  <a:rPr lang="es-ES_tradnl" altLang="es-ES" sz="2400" dirty="0">
                    <a:latin typeface="Arial" panose="020B0604020202020204" pitchFamily="34" charset="0"/>
                    <a:cs typeface="Arial" panose="020B0604020202020204" pitchFamily="34" charset="0"/>
                  </a:rPr>
                  <a:t> (-) </a:t>
                </a:r>
              </a:p>
              <a:p>
                <a:pPr eaLnBrk="1" hangingPunct="1"/>
                <a:r>
                  <a:rPr lang="es-ES_tradnl" altLang="es-ES" sz="2400" dirty="0">
                    <a:latin typeface="Arial" panose="020B0604020202020204" pitchFamily="34" charset="0"/>
                    <a:cs typeface="Arial" panose="020B0604020202020204" pitchFamily="34" charset="0"/>
                  </a:rPr>
                  <a:t>Si </a:t>
                </a:r>
                <a:r>
                  <a:rPr lang="es-ES_tradnl" altLang="es-ES" sz="2400" dirty="0" err="1">
                    <a:latin typeface="Arial" panose="020B0604020202020204" pitchFamily="34" charset="0"/>
                    <a:cs typeface="Arial" panose="020B0604020202020204" pitchFamily="34" charset="0"/>
                  </a:rPr>
                  <a:t>Jmed</a:t>
                </a:r>
                <a:r>
                  <a:rPr lang="es-ES_tradnl" altLang="es-ES" sz="2400" dirty="0">
                    <a:latin typeface="Arial" panose="020B0604020202020204" pitchFamily="34" charset="0"/>
                    <a:cs typeface="Arial" panose="020B0604020202020204" pitchFamily="34" charset="0"/>
                  </a:rPr>
                  <a:t> (+)     Amed. (Tiende a Móvil).</a:t>
                </a:r>
              </a:p>
              <a:p>
                <a:pPr eaLnBrk="1" hangingPunct="1"/>
                <a:r>
                  <a:rPr lang="es-ES_tradnl" altLang="es-ES" sz="2400" dirty="0">
                    <a:latin typeface="Arial" panose="020B0604020202020204" pitchFamily="34" charset="0"/>
                    <a:cs typeface="Arial" panose="020B0604020202020204" pitchFamily="34" charset="0"/>
                  </a:rPr>
                  <a:t>Si </a:t>
                </a:r>
                <a:r>
                  <a:rPr lang="es-ES_tradnl" altLang="es-ES" sz="2400" dirty="0" err="1">
                    <a:latin typeface="Arial" panose="020B0604020202020204" pitchFamily="34" charset="0"/>
                    <a:cs typeface="Arial" panose="020B0604020202020204" pitchFamily="34" charset="0"/>
                  </a:rPr>
                  <a:t>Jmed</a:t>
                </a:r>
                <a:r>
                  <a:rPr lang="es-ES_tradnl" altLang="es-ES" sz="2400" dirty="0">
                    <a:latin typeface="Arial" panose="020B0604020202020204" pitchFamily="34" charset="0"/>
                    <a:cs typeface="Arial" panose="020B0604020202020204" pitchFamily="34" charset="0"/>
                  </a:rPr>
                  <a:t> (-)       Amed. (Tiende a Prensado).</a:t>
                </a:r>
                <a:endParaRPr lang="es-MX" altLang="es-ES" sz="3200" dirty="0">
                  <a:latin typeface="Arial" panose="020B0604020202020204" pitchFamily="34" charset="0"/>
                  <a:cs typeface="Arial" panose="020B0604020202020204" pitchFamily="34" charset="0"/>
                </a:endParaRPr>
              </a:p>
            </p:txBody>
          </p:sp>
        </mc:Choice>
        <mc:Fallback xmlns="">
          <p:sp>
            <p:nvSpPr>
              <p:cNvPr id="7" name="Rectangle 4">
                <a:extLst>
                  <a:ext uri="{FF2B5EF4-FFF2-40B4-BE49-F238E27FC236}">
                    <a16:creationId xmlns:a16="http://schemas.microsoft.com/office/drawing/2014/main" id="{682F18ED-D29E-46DF-81FB-F92141867F8D}"/>
                  </a:ext>
                </a:extLst>
              </p:cNvPr>
              <p:cNvSpPr>
                <a:spLocks noRot="1" noChangeAspect="1" noMove="1" noResize="1" noEditPoints="1" noAdjustHandles="1" noChangeArrowheads="1" noChangeShapeType="1" noTextEdit="1"/>
              </p:cNvSpPr>
              <p:nvPr/>
            </p:nvSpPr>
            <p:spPr bwMode="auto">
              <a:xfrm>
                <a:off x="3216840" y="4752715"/>
                <a:ext cx="6396706" cy="1889363"/>
              </a:xfrm>
              <a:prstGeom prst="rect">
                <a:avLst/>
              </a:prstGeom>
              <a:blipFill>
                <a:blip r:embed="rId4"/>
                <a:stretch>
                  <a:fillRect l="-1525" b="-677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 name="Rectángulo 7">
                <a:extLst>
                  <a:ext uri="{FF2B5EF4-FFF2-40B4-BE49-F238E27FC236}">
                    <a16:creationId xmlns:a16="http://schemas.microsoft.com/office/drawing/2014/main" id="{A750293B-653A-4461-BFF4-C62AF9D06F7C}"/>
                  </a:ext>
                </a:extLst>
              </p:cNvPr>
              <p:cNvSpPr/>
              <p:nvPr/>
            </p:nvSpPr>
            <p:spPr>
              <a:xfrm>
                <a:off x="6538471" y="4050265"/>
                <a:ext cx="486825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s-ES" sz="2400">
                              <a:latin typeface="Cambria Math" panose="02040503050406030204" pitchFamily="18" charset="0"/>
                            </a:rPr>
                            <m:t>𝐽</m:t>
                          </m:r>
                        </m:e>
                        <m:sub>
                          <m:r>
                            <a:rPr lang="es-ES" sz="2400">
                              <a:latin typeface="Cambria Math" panose="02040503050406030204" pitchFamily="18" charset="0"/>
                            </a:rPr>
                            <m:t>𝑚</m:t>
                          </m:r>
                          <m:r>
                            <a:rPr lang="es-ES" sz="2400">
                              <a:latin typeface="Cambria Math" panose="02040503050406030204" pitchFamily="18" charset="0"/>
                            </a:rPr>
                            <m:t>í</m:t>
                          </m:r>
                          <m:r>
                            <a:rPr lang="es-ES" sz="2400">
                              <a:latin typeface="Cambria Math" panose="02040503050406030204" pitchFamily="18" charset="0"/>
                            </a:rPr>
                            <m:t>𝑛</m:t>
                          </m:r>
                        </m:sub>
                      </m:sSub>
                      <m:r>
                        <a:rPr lang="es-ES" sz="2400">
                          <a:latin typeface="Cambria Math" panose="02040503050406030204" pitchFamily="18" charset="0"/>
                        </a:rPr>
                        <m:t>=</m:t>
                      </m:r>
                      <m:r>
                        <a:rPr lang="es-ES" sz="2400">
                          <a:latin typeface="Cambria Math" panose="02040503050406030204" pitchFamily="18" charset="0"/>
                        </a:rPr>
                        <m:t>𝐸𝐼</m:t>
                      </m:r>
                      <m:r>
                        <a:rPr lang="es-ES" sz="2400">
                          <a:latin typeface="Cambria Math" panose="02040503050406030204" pitchFamily="18" charset="0"/>
                        </a:rPr>
                        <m:t>−</m:t>
                      </m:r>
                      <m:r>
                        <a:rPr lang="es-ES" sz="2400">
                          <a:latin typeface="Cambria Math" panose="02040503050406030204" pitchFamily="18" charset="0"/>
                        </a:rPr>
                        <m:t>𝑒𝑠</m:t>
                      </m:r>
                      <m:r>
                        <a:rPr lang="es-ES" sz="2400" i="1" smtClean="0">
                          <a:latin typeface="Cambria Math" panose="02040503050406030204" pitchFamily="18" charset="0"/>
                          <a:ea typeface="Cambria Math" panose="02040503050406030204" pitchFamily="18" charset="0"/>
                        </a:rPr>
                        <m:t>→</m:t>
                      </m:r>
                      <m:r>
                        <m:rPr>
                          <m:nor/>
                        </m:rPr>
                        <a:rPr lang="es-MX" altLang="es-ES" sz="2400" dirty="0"/>
                        <m:t>Jm</m:t>
                      </m:r>
                      <m:r>
                        <m:rPr>
                          <m:nor/>
                        </m:rPr>
                        <a:rPr lang="es-MX" altLang="es-ES" sz="2400" dirty="0"/>
                        <m:t>í</m:t>
                      </m:r>
                      <m:r>
                        <m:rPr>
                          <m:nor/>
                        </m:rPr>
                        <a:rPr lang="es-MX" altLang="es-ES" sz="2400" dirty="0"/>
                        <m:t>n</m:t>
                      </m:r>
                      <m:r>
                        <m:rPr>
                          <m:nor/>
                        </m:rPr>
                        <a:rPr lang="es-MX" altLang="es-ES" sz="2400" dirty="0"/>
                        <m:t> = (−) → </m:t>
                      </m:r>
                      <m:r>
                        <m:rPr>
                          <m:nor/>
                        </m:rPr>
                        <a:rPr lang="es-MX" altLang="es-ES" sz="2400" dirty="0"/>
                        <m:t>Am</m:t>
                      </m:r>
                      <m:r>
                        <m:rPr>
                          <m:nor/>
                        </m:rPr>
                        <a:rPr lang="es-MX" altLang="es-ES" sz="2400" dirty="0"/>
                        <m:t>á</m:t>
                      </m:r>
                      <m:r>
                        <m:rPr>
                          <m:nor/>
                        </m:rPr>
                        <a:rPr lang="es-MX" altLang="es-ES" sz="2400" dirty="0"/>
                        <m:t>x</m:t>
                      </m:r>
                    </m:oMath>
                  </m:oMathPara>
                </a14:m>
                <a:endParaRPr lang="es-ES" sz="2400" dirty="0"/>
              </a:p>
            </p:txBody>
          </p:sp>
        </mc:Choice>
        <mc:Fallback xmlns="">
          <p:sp>
            <p:nvSpPr>
              <p:cNvPr id="8" name="Rectángulo 7">
                <a:extLst>
                  <a:ext uri="{FF2B5EF4-FFF2-40B4-BE49-F238E27FC236}">
                    <a16:creationId xmlns:a16="http://schemas.microsoft.com/office/drawing/2014/main" id="{A750293B-653A-4461-BFF4-C62AF9D06F7C}"/>
                  </a:ext>
                </a:extLst>
              </p:cNvPr>
              <p:cNvSpPr>
                <a:spLocks noRot="1" noChangeAspect="1" noMove="1" noResize="1" noEditPoints="1" noAdjustHandles="1" noChangeArrowheads="1" noChangeShapeType="1" noTextEdit="1"/>
              </p:cNvSpPr>
              <p:nvPr/>
            </p:nvSpPr>
            <p:spPr>
              <a:xfrm>
                <a:off x="6538471" y="4050265"/>
                <a:ext cx="4868256" cy="461665"/>
              </a:xfrm>
              <a:prstGeom prst="rect">
                <a:avLst/>
              </a:prstGeom>
              <a:blipFill>
                <a:blip r:embed="rId5"/>
                <a:stretch>
                  <a:fillRect l="-376" b="-13158"/>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9" name="Rectángulo 8">
                <a:extLst>
                  <a:ext uri="{FF2B5EF4-FFF2-40B4-BE49-F238E27FC236}">
                    <a16:creationId xmlns:a16="http://schemas.microsoft.com/office/drawing/2014/main" id="{828FDA8C-AEC5-4FEC-89E5-7EAACF0E2530}"/>
                  </a:ext>
                </a:extLst>
              </p:cNvPr>
              <p:cNvSpPr/>
              <p:nvPr/>
            </p:nvSpPr>
            <p:spPr>
              <a:xfrm>
                <a:off x="6721467" y="3266669"/>
                <a:ext cx="3855671" cy="461665"/>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s-ES" sz="2400">
                              <a:latin typeface="Cambria Math" panose="02040503050406030204" pitchFamily="18" charset="0"/>
                            </a:rPr>
                            <m:t>𝐽</m:t>
                          </m:r>
                        </m:e>
                        <m:sub>
                          <m:r>
                            <a:rPr lang="es-ES" sz="2400">
                              <a:latin typeface="Cambria Math" panose="02040503050406030204" pitchFamily="18" charset="0"/>
                            </a:rPr>
                            <m:t>𝑚</m:t>
                          </m:r>
                          <m:r>
                            <a:rPr lang="es-ES" sz="2400">
                              <a:latin typeface="Cambria Math" panose="02040503050406030204" pitchFamily="18" charset="0"/>
                            </a:rPr>
                            <m:t>á</m:t>
                          </m:r>
                          <m:r>
                            <a:rPr lang="es-ES" sz="2400">
                              <a:latin typeface="Cambria Math" panose="02040503050406030204" pitchFamily="18" charset="0"/>
                            </a:rPr>
                            <m:t>𝑥</m:t>
                          </m:r>
                        </m:sub>
                      </m:sSub>
                      <m:r>
                        <a:rPr lang="es-ES" sz="2400">
                          <a:latin typeface="Cambria Math" panose="02040503050406030204" pitchFamily="18" charset="0"/>
                        </a:rPr>
                        <m:t>=</m:t>
                      </m:r>
                      <m:r>
                        <a:rPr lang="es-ES" sz="2400">
                          <a:latin typeface="Cambria Math" panose="02040503050406030204" pitchFamily="18" charset="0"/>
                        </a:rPr>
                        <m:t>𝐸𝑆</m:t>
                      </m:r>
                      <m:r>
                        <a:rPr lang="es-ES" sz="2400">
                          <a:latin typeface="Cambria Math" panose="02040503050406030204" pitchFamily="18" charset="0"/>
                        </a:rPr>
                        <m:t>−</m:t>
                      </m:r>
                      <m:r>
                        <a:rPr lang="es-ES" sz="2400">
                          <a:latin typeface="Cambria Math" panose="02040503050406030204" pitchFamily="18" charset="0"/>
                        </a:rPr>
                        <m:t>𝑒𝑖</m:t>
                      </m:r>
                      <m:r>
                        <a:rPr lang="es-ES" sz="2400" i="1" smtClean="0">
                          <a:latin typeface="Cambria Math" panose="02040503050406030204" pitchFamily="18" charset="0"/>
                          <a:ea typeface="Cambria Math" panose="02040503050406030204" pitchFamily="18" charset="0"/>
                        </a:rPr>
                        <m:t>→</m:t>
                      </m:r>
                      <m:sSub>
                        <m:sSubPr>
                          <m:ctrlPr>
                            <a:rPr lang="es-ES" sz="2400" i="1" smtClean="0">
                              <a:latin typeface="Cambria Math" panose="02040503050406030204" pitchFamily="18" charset="0"/>
                              <a:ea typeface="Cambria Math" panose="02040503050406030204" pitchFamily="18" charset="0"/>
                            </a:rPr>
                          </m:ctrlPr>
                        </m:sSubPr>
                        <m:e>
                          <m:r>
                            <a:rPr lang="es-ES" sz="2400" b="0" i="1" smtClean="0">
                              <a:latin typeface="Cambria Math" panose="02040503050406030204" pitchFamily="18" charset="0"/>
                              <a:ea typeface="Cambria Math" panose="02040503050406030204" pitchFamily="18" charset="0"/>
                            </a:rPr>
                            <m:t>𝐽</m:t>
                          </m:r>
                        </m:e>
                        <m:sub>
                          <m:r>
                            <a:rPr lang="es-ES" sz="2400" b="0" i="1" smtClean="0">
                              <a:latin typeface="Cambria Math" panose="02040503050406030204" pitchFamily="18" charset="0"/>
                              <a:ea typeface="Cambria Math" panose="02040503050406030204" pitchFamily="18" charset="0"/>
                            </a:rPr>
                            <m:t>𝑚</m:t>
                          </m:r>
                          <m:r>
                            <a:rPr lang="es-ES" sz="2400" b="0" i="1" smtClean="0">
                              <a:latin typeface="Cambria Math" panose="02040503050406030204" pitchFamily="18" charset="0"/>
                              <a:ea typeface="Cambria Math" panose="02040503050406030204" pitchFamily="18" charset="0"/>
                            </a:rPr>
                            <m:t>á</m:t>
                          </m:r>
                          <m:r>
                            <a:rPr lang="es-ES" sz="2400" b="0" i="1" smtClean="0">
                              <a:latin typeface="Cambria Math" panose="02040503050406030204" pitchFamily="18" charset="0"/>
                              <a:ea typeface="Cambria Math" panose="02040503050406030204" pitchFamily="18" charset="0"/>
                            </a:rPr>
                            <m:t>𝑥</m:t>
                          </m:r>
                        </m:sub>
                      </m:sSub>
                      <m:r>
                        <a:rPr lang="es-ES" sz="2400" b="0" i="1" smtClean="0">
                          <a:latin typeface="Cambria Math" panose="02040503050406030204" pitchFamily="18" charset="0"/>
                          <a:ea typeface="Cambria Math" panose="02040503050406030204" pitchFamily="18" charset="0"/>
                        </a:rPr>
                        <m:t>=+</m:t>
                      </m:r>
                    </m:oMath>
                  </m:oMathPara>
                </a14:m>
                <a:endParaRPr lang="en-US" sz="2400" dirty="0">
                  <a:latin typeface="Arial" panose="020B0604020202020204" pitchFamily="34" charset="0"/>
                  <a:ea typeface="Times New Roman" panose="02020603050405020304" pitchFamily="18" charset="0"/>
                  <a:cs typeface="Times New Roman" panose="02020603050405020304" pitchFamily="18" charset="0"/>
                </a:endParaRPr>
              </a:p>
            </p:txBody>
          </p:sp>
        </mc:Choice>
        <mc:Fallback xmlns="">
          <p:sp>
            <p:nvSpPr>
              <p:cNvPr id="9" name="Rectángulo 8">
                <a:extLst>
                  <a:ext uri="{FF2B5EF4-FFF2-40B4-BE49-F238E27FC236}">
                    <a16:creationId xmlns:a16="http://schemas.microsoft.com/office/drawing/2014/main" id="{828FDA8C-AEC5-4FEC-89E5-7EAACF0E2530}"/>
                  </a:ext>
                </a:extLst>
              </p:cNvPr>
              <p:cNvSpPr>
                <a:spLocks noRot="1" noChangeAspect="1" noMove="1" noResize="1" noEditPoints="1" noAdjustHandles="1" noChangeArrowheads="1" noChangeShapeType="1" noTextEdit="1"/>
              </p:cNvSpPr>
              <p:nvPr/>
            </p:nvSpPr>
            <p:spPr>
              <a:xfrm>
                <a:off x="6721467" y="3266669"/>
                <a:ext cx="3855671" cy="461665"/>
              </a:xfrm>
              <a:prstGeom prst="rect">
                <a:avLst/>
              </a:prstGeom>
              <a:blipFill>
                <a:blip r:embed="rId6"/>
                <a:stretch>
                  <a:fillRect l="-633" b="-14474"/>
                </a:stretch>
              </a:blipFill>
            </p:spPr>
            <p:txBody>
              <a:bodyPr/>
              <a:lstStyle/>
              <a:p>
                <a:r>
                  <a:rPr lang="es-ES">
                    <a:noFill/>
                  </a:rPr>
                  <a:t> </a:t>
                </a:r>
              </a:p>
            </p:txBody>
          </p:sp>
        </mc:Fallback>
      </mc:AlternateContent>
      <p:sp>
        <p:nvSpPr>
          <p:cNvPr id="10" name="Rectángulo redondeado 9"/>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p:cNvSpPr/>
          <p:nvPr/>
        </p:nvSpPr>
        <p:spPr>
          <a:xfrm>
            <a:off x="3735322" y="72066"/>
            <a:ext cx="4721357" cy="707886"/>
          </a:xfrm>
          <a:prstGeom prst="rect">
            <a:avLst/>
          </a:prstGeom>
        </p:spPr>
        <p:txBody>
          <a:bodyPr wrap="none">
            <a:spAutoFit/>
          </a:bodyPr>
          <a:lstStyle/>
          <a:p>
            <a:r>
              <a:rPr lang="es-ES" sz="4000" b="1" dirty="0">
                <a:solidFill>
                  <a:srgbClr val="C00000"/>
                </a:solidFill>
                <a:effectLst>
                  <a:reflection blurRad="6350" stA="55000" endA="300" endPos="45500" dir="5400000" sy="-100000" algn="bl" rotWithShape="0"/>
                </a:effectLst>
                <a:latin typeface="Arial" pitchFamily="34" charset="0"/>
                <a:cs typeface="Arial" pitchFamily="34" charset="0"/>
              </a:rPr>
              <a:t>TIPOS DE AJUSTE</a:t>
            </a:r>
            <a:endParaRPr lang="es-ES" sz="4000" dirty="0"/>
          </a:p>
        </p:txBody>
      </p:sp>
      <p:sp>
        <p:nvSpPr>
          <p:cNvPr id="3" name="Rectángulo 2"/>
          <p:cNvSpPr/>
          <p:nvPr/>
        </p:nvSpPr>
        <p:spPr>
          <a:xfrm>
            <a:off x="6478721" y="3113067"/>
            <a:ext cx="4928006" cy="148553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35864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7A9F0940-89F5-42B5-95EF-7E1DDC745557}"/>
              </a:ext>
            </a:extLst>
          </p:cNvPr>
          <p:cNvSpPr>
            <a:spLocks noGrp="1" noRot="1" noChangeArrowheads="1"/>
          </p:cNvSpPr>
          <p:nvPr>
            <p:ph type="title" idx="4294967295"/>
          </p:nvPr>
        </p:nvSpPr>
        <p:spPr>
          <a:xfrm>
            <a:off x="1981200" y="0"/>
            <a:ext cx="8229600" cy="688369"/>
          </a:xfrm>
        </p:spPr>
        <p:txBody>
          <a:bodyPr>
            <a:normAutofit/>
          </a:bodyPr>
          <a:lstStyle/>
          <a:p>
            <a:pPr algn="ctr">
              <a:defRPr/>
            </a:pPr>
            <a:r>
              <a:rPr lang="es-ES" sz="4000" b="1" dirty="0">
                <a:solidFill>
                  <a:srgbClr val="C00000"/>
                </a:solidFill>
                <a:effectLst>
                  <a:reflection blurRad="6350" stA="55000" endA="300" endPos="45500" dir="5400000" sy="-100000" algn="bl" rotWithShape="0"/>
                </a:effectLst>
                <a:latin typeface="Arial" panose="020B0604020202020204" pitchFamily="34" charset="0"/>
                <a:cs typeface="Arial" panose="020B0604020202020204" pitchFamily="34" charset="0"/>
              </a:rPr>
              <a:t>SISTEMA DE </a:t>
            </a:r>
            <a:r>
              <a:rPr lang="es-ES" sz="4000" b="1" dirty="0" smtClean="0">
                <a:solidFill>
                  <a:srgbClr val="C00000"/>
                </a:solidFill>
                <a:effectLst>
                  <a:reflection blurRad="6350" stA="55000" endA="300" endPos="45500" dir="5400000" sy="-100000" algn="bl" rotWithShape="0"/>
                </a:effectLst>
                <a:latin typeface="Arial" panose="020B0604020202020204" pitchFamily="34" charset="0"/>
                <a:cs typeface="Arial" panose="020B0604020202020204" pitchFamily="34" charset="0"/>
              </a:rPr>
              <a:t>AJUSTES</a:t>
            </a:r>
            <a:endParaRPr lang="es-MX" sz="4000" b="1" dirty="0">
              <a:solidFill>
                <a:srgbClr val="C00000"/>
              </a:solidFill>
              <a:effectLst>
                <a:reflection blurRad="6350" stA="55000" endA="300" endPos="45500" dir="5400000" sy="-100000" algn="bl" rotWithShape="0"/>
              </a:effectLst>
              <a:latin typeface="Arial" panose="020B0604020202020204" pitchFamily="34" charset="0"/>
              <a:cs typeface="Arial" panose="020B0604020202020204" pitchFamily="34" charset="0"/>
            </a:endParaRPr>
          </a:p>
        </p:txBody>
      </p:sp>
      <p:sp>
        <p:nvSpPr>
          <p:cNvPr id="2" name="Rectángulo 1">
            <a:extLst>
              <a:ext uri="{FF2B5EF4-FFF2-40B4-BE49-F238E27FC236}">
                <a16:creationId xmlns:a16="http://schemas.microsoft.com/office/drawing/2014/main" id="{0B5F1A8A-C706-4E46-886F-2DBFBA177FCF}"/>
              </a:ext>
            </a:extLst>
          </p:cNvPr>
          <p:cNvSpPr/>
          <p:nvPr/>
        </p:nvSpPr>
        <p:spPr>
          <a:xfrm>
            <a:off x="156000" y="944494"/>
            <a:ext cx="4114801" cy="757130"/>
          </a:xfrm>
          <a:prstGeom prst="rect">
            <a:avLst/>
          </a:prstGeom>
        </p:spPr>
        <p:txBody>
          <a:bodyPr wrap="square">
            <a:spAutoFit/>
          </a:bodyPr>
          <a:lstStyle/>
          <a:p>
            <a:pPr algn="ctr">
              <a:lnSpc>
                <a:spcPct val="90000"/>
              </a:lnSpc>
            </a:pPr>
            <a:r>
              <a:rPr lang="es-ES" altLang="es-ES" sz="2400" dirty="0">
                <a:solidFill>
                  <a:srgbClr val="990033"/>
                </a:solidFill>
                <a:latin typeface="Arial" panose="020B0604020202020204" pitchFamily="34" charset="0"/>
                <a:cs typeface="Arial" panose="020B0604020202020204" pitchFamily="34" charset="0"/>
              </a:rPr>
              <a:t>Sistema de Agujero Único o Base (50%).</a:t>
            </a:r>
          </a:p>
        </p:txBody>
      </p:sp>
      <p:sp>
        <p:nvSpPr>
          <p:cNvPr id="3" name="Rectángulo 2">
            <a:extLst>
              <a:ext uri="{FF2B5EF4-FFF2-40B4-BE49-F238E27FC236}">
                <a16:creationId xmlns:a16="http://schemas.microsoft.com/office/drawing/2014/main" id="{50708D6C-EBD9-4319-B271-33F15857E030}"/>
              </a:ext>
            </a:extLst>
          </p:cNvPr>
          <p:cNvSpPr/>
          <p:nvPr/>
        </p:nvSpPr>
        <p:spPr>
          <a:xfrm>
            <a:off x="4482218" y="917431"/>
            <a:ext cx="3341746" cy="757130"/>
          </a:xfrm>
          <a:prstGeom prst="rect">
            <a:avLst/>
          </a:prstGeom>
        </p:spPr>
        <p:txBody>
          <a:bodyPr wrap="square">
            <a:spAutoFit/>
          </a:bodyPr>
          <a:lstStyle/>
          <a:p>
            <a:pPr algn="ctr">
              <a:lnSpc>
                <a:spcPct val="90000"/>
              </a:lnSpc>
            </a:pPr>
            <a:r>
              <a:rPr lang="es-ES" altLang="es-ES" sz="2400" dirty="0">
                <a:solidFill>
                  <a:srgbClr val="C00000"/>
                </a:solidFill>
                <a:latin typeface="Arial" panose="020B0604020202020204" pitchFamily="34" charset="0"/>
                <a:cs typeface="Arial" panose="020B0604020202020204" pitchFamily="34" charset="0"/>
              </a:rPr>
              <a:t>Sistema de Eje Único o Base (40%).</a:t>
            </a:r>
          </a:p>
        </p:txBody>
      </p:sp>
      <p:sp>
        <p:nvSpPr>
          <p:cNvPr id="4" name="Rectángulo 3">
            <a:extLst>
              <a:ext uri="{FF2B5EF4-FFF2-40B4-BE49-F238E27FC236}">
                <a16:creationId xmlns:a16="http://schemas.microsoft.com/office/drawing/2014/main" id="{27E0F017-0C0C-4EF5-A730-6CD7DFD6F8EF}"/>
              </a:ext>
            </a:extLst>
          </p:cNvPr>
          <p:cNvSpPr/>
          <p:nvPr/>
        </p:nvSpPr>
        <p:spPr>
          <a:xfrm>
            <a:off x="7469064" y="944494"/>
            <a:ext cx="4983480" cy="757130"/>
          </a:xfrm>
          <a:prstGeom prst="rect">
            <a:avLst/>
          </a:prstGeom>
        </p:spPr>
        <p:txBody>
          <a:bodyPr wrap="square">
            <a:spAutoFit/>
          </a:bodyPr>
          <a:lstStyle/>
          <a:p>
            <a:pPr algn="ctr">
              <a:lnSpc>
                <a:spcPct val="90000"/>
              </a:lnSpc>
            </a:pPr>
            <a:r>
              <a:rPr lang="es-ES" altLang="es-ES" sz="2400" dirty="0">
                <a:solidFill>
                  <a:srgbClr val="990033"/>
                </a:solidFill>
                <a:latin typeface="Arial" panose="020B0604020202020204" pitchFamily="34" charset="0"/>
                <a:cs typeface="Arial" panose="020B0604020202020204" pitchFamily="34" charset="0"/>
              </a:rPr>
              <a:t>Sistema Mixto, Combinado o Compuesto (10%).</a:t>
            </a:r>
          </a:p>
        </p:txBody>
      </p:sp>
      <p:sp>
        <p:nvSpPr>
          <p:cNvPr id="11" name="Rectangle 5">
            <a:extLst>
              <a:ext uri="{FF2B5EF4-FFF2-40B4-BE49-F238E27FC236}">
                <a16:creationId xmlns:a16="http://schemas.microsoft.com/office/drawing/2014/main" id="{575F1781-3C3B-4221-B344-6B755F6829E8}"/>
              </a:ext>
            </a:extLst>
          </p:cNvPr>
          <p:cNvSpPr>
            <a:spLocks noChangeArrowheads="1"/>
          </p:cNvSpPr>
          <p:nvPr/>
        </p:nvSpPr>
        <p:spPr bwMode="auto">
          <a:xfrm>
            <a:off x="258696" y="1782162"/>
            <a:ext cx="390940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342900" indent="-342900" algn="just" eaLnBrk="1" hangingPunct="1">
              <a:buFont typeface="Arial" panose="020B0604020202020204" pitchFamily="34" charset="0"/>
              <a:buChar char="•"/>
            </a:pPr>
            <a:r>
              <a:rPr lang="es-ES" altLang="es-ES" sz="2400" b="1" dirty="0">
                <a:latin typeface="Arial" panose="020B0604020202020204" pitchFamily="34" charset="0"/>
                <a:cs typeface="Arial" panose="020B0604020202020204" pitchFamily="34" charset="0"/>
              </a:rPr>
              <a:t>H </a:t>
            </a:r>
            <a:r>
              <a:rPr lang="es-ES" altLang="es-ES" sz="2400" dirty="0">
                <a:latin typeface="Arial" panose="020B0604020202020204" pitchFamily="34" charset="0"/>
                <a:cs typeface="Arial" panose="020B0604020202020204" pitchFamily="34" charset="0"/>
              </a:rPr>
              <a:t>siempre representa un Agujero Único.</a:t>
            </a:r>
          </a:p>
          <a:p>
            <a:pPr marL="342900" indent="-342900" algn="just" eaLnBrk="1" hangingPunct="1">
              <a:buFont typeface="Arial" panose="020B0604020202020204" pitchFamily="34" charset="0"/>
              <a:buChar char="•"/>
            </a:pPr>
            <a:r>
              <a:rPr lang="es-ES" altLang="es-ES" sz="2400" dirty="0">
                <a:latin typeface="Arial" panose="020B0604020202020204" pitchFamily="34" charset="0"/>
                <a:cs typeface="Arial" panose="020B0604020202020204" pitchFamily="34" charset="0"/>
              </a:rPr>
              <a:t>La desviación inferior es igual a 0. </a:t>
            </a:r>
            <a:endParaRPr lang="es-MX" altLang="es-ES" sz="2400" dirty="0">
              <a:latin typeface="Arial" panose="020B0604020202020204" pitchFamily="34" charset="0"/>
              <a:cs typeface="Arial" panose="020B0604020202020204" pitchFamily="34" charset="0"/>
            </a:endParaRPr>
          </a:p>
        </p:txBody>
      </p:sp>
      <p:pic>
        <p:nvPicPr>
          <p:cNvPr id="12" name="Picture 4">
            <a:extLst>
              <a:ext uri="{FF2B5EF4-FFF2-40B4-BE49-F238E27FC236}">
                <a16:creationId xmlns:a16="http://schemas.microsoft.com/office/drawing/2014/main" id="{32F96241-50EA-4A8C-8AB2-6BB98C910A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 y="3878632"/>
            <a:ext cx="2737652" cy="2788644"/>
          </a:xfrm>
          <a:prstGeom prst="rect">
            <a:avLst/>
          </a:prstGeom>
          <a:noFill/>
          <a:ln>
            <a:noFill/>
          </a:ln>
          <a:effectLst>
            <a:outerShdw blurRad="76200" dir="13500000" sy="23000" kx="1200000" algn="br" rotWithShape="0">
              <a:prstClr val="black">
                <a:alpha val="20000"/>
              </a:prstClr>
            </a:outerShdw>
            <a:reflection stA="52000" endA="300" endPos="23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a:extLst>
              <a:ext uri="{FF2B5EF4-FFF2-40B4-BE49-F238E27FC236}">
                <a16:creationId xmlns:a16="http://schemas.microsoft.com/office/drawing/2014/main" id="{420BC107-892D-4A8F-8DB4-3B9EAA30C4F8}"/>
              </a:ext>
            </a:extLst>
          </p:cNvPr>
          <p:cNvSpPr/>
          <p:nvPr/>
        </p:nvSpPr>
        <p:spPr>
          <a:xfrm>
            <a:off x="4353011" y="1701624"/>
            <a:ext cx="3749040" cy="1569660"/>
          </a:xfrm>
          <a:prstGeom prst="rect">
            <a:avLst/>
          </a:prstGeom>
        </p:spPr>
        <p:txBody>
          <a:bodyPr wrap="square">
            <a:spAutoFit/>
          </a:bodyPr>
          <a:lstStyle/>
          <a:p>
            <a:pPr marL="342900" indent="-342900">
              <a:buFont typeface="Arial" panose="020B0604020202020204" pitchFamily="34" charset="0"/>
              <a:buChar char="•"/>
            </a:pPr>
            <a:r>
              <a:rPr lang="es-ES" altLang="es-ES" sz="2400" b="1" dirty="0">
                <a:latin typeface="Arial" panose="020B0604020202020204" pitchFamily="34" charset="0"/>
                <a:cs typeface="Arial" panose="020B0604020202020204" pitchFamily="34" charset="0"/>
              </a:rPr>
              <a:t>h </a:t>
            </a:r>
            <a:r>
              <a:rPr lang="es-ES" altLang="es-ES" sz="2400" dirty="0">
                <a:latin typeface="Arial" panose="020B0604020202020204" pitchFamily="34" charset="0"/>
                <a:cs typeface="Arial" panose="020B0604020202020204" pitchFamily="34" charset="0"/>
              </a:rPr>
              <a:t>siempre representa un Eje Único.</a:t>
            </a:r>
          </a:p>
          <a:p>
            <a:pPr marL="342900" indent="-342900">
              <a:buFont typeface="Arial" panose="020B0604020202020204" pitchFamily="34" charset="0"/>
              <a:buChar char="•"/>
            </a:pPr>
            <a:r>
              <a:rPr lang="es-ES" altLang="es-ES" sz="2400" dirty="0">
                <a:latin typeface="Arial" panose="020B0604020202020204" pitchFamily="34" charset="0"/>
                <a:cs typeface="Arial" panose="020B0604020202020204" pitchFamily="34" charset="0"/>
              </a:rPr>
              <a:t>La desviación superior es igual a 0. </a:t>
            </a:r>
            <a:endParaRPr lang="es-MX" altLang="es-ES" sz="2400" dirty="0">
              <a:latin typeface="Arial" panose="020B0604020202020204" pitchFamily="34" charset="0"/>
              <a:cs typeface="Arial" panose="020B0604020202020204" pitchFamily="34" charset="0"/>
            </a:endParaRPr>
          </a:p>
        </p:txBody>
      </p:sp>
      <p:pic>
        <p:nvPicPr>
          <p:cNvPr id="14" name="Picture 4">
            <a:extLst>
              <a:ext uri="{FF2B5EF4-FFF2-40B4-BE49-F238E27FC236}">
                <a16:creationId xmlns:a16="http://schemas.microsoft.com/office/drawing/2014/main" id="{3B360FB1-87F8-43C0-AF87-95B2D9C1C9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878632"/>
            <a:ext cx="3285470" cy="2791758"/>
          </a:xfrm>
          <a:prstGeom prst="rect">
            <a:avLst/>
          </a:prstGeom>
          <a:noFill/>
          <a:ln>
            <a:noFill/>
          </a:ln>
          <a:effectLst>
            <a:outerShdw blurRad="76200" dir="13500000" sy="23000" kx="1200000" algn="br" rotWithShape="0">
              <a:prstClr val="black">
                <a:alpha val="20000"/>
              </a:prstClr>
            </a:outerShdw>
            <a:reflection stA="52000" endA="300" endPos="3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a:extLst>
              <a:ext uri="{FF2B5EF4-FFF2-40B4-BE49-F238E27FC236}">
                <a16:creationId xmlns:a16="http://schemas.microsoft.com/office/drawing/2014/main" id="{D5B8465E-C24C-485F-B036-588960B9640F}"/>
              </a:ext>
            </a:extLst>
          </p:cNvPr>
          <p:cNvSpPr/>
          <p:nvPr/>
        </p:nvSpPr>
        <p:spPr>
          <a:xfrm>
            <a:off x="8450376" y="1728687"/>
            <a:ext cx="3520848" cy="2308324"/>
          </a:xfrm>
          <a:prstGeom prst="rect">
            <a:avLst/>
          </a:prstGeom>
        </p:spPr>
        <p:txBody>
          <a:bodyPr wrap="square">
            <a:spAutoFit/>
          </a:bodyPr>
          <a:lstStyle/>
          <a:p>
            <a:pPr algn="just"/>
            <a:r>
              <a:rPr lang="es-ES" altLang="es-ES" sz="2400" dirty="0">
                <a:latin typeface="Arial" panose="020B0604020202020204" pitchFamily="34" charset="0"/>
                <a:cs typeface="Arial" panose="020B0604020202020204" pitchFamily="34" charset="0"/>
              </a:rPr>
              <a:t> Combinación de cualquier posición de zona de tolerancia que no sean</a:t>
            </a:r>
            <a:r>
              <a:rPr lang="es-ES" altLang="es-ES" sz="2400" b="1" dirty="0">
                <a:latin typeface="Arial" panose="020B0604020202020204" pitchFamily="34" charset="0"/>
                <a:cs typeface="Arial" panose="020B0604020202020204" pitchFamily="34" charset="0"/>
              </a:rPr>
              <a:t> H o h.</a:t>
            </a:r>
            <a:r>
              <a:rPr lang="es-ES" altLang="es-ES" sz="2400" dirty="0">
                <a:latin typeface="Arial" panose="020B0604020202020204" pitchFamily="34" charset="0"/>
                <a:cs typeface="Arial" panose="020B0604020202020204" pitchFamily="34" charset="0"/>
              </a:rPr>
              <a:t> (Se conocen como </a:t>
            </a:r>
            <a:r>
              <a:rPr lang="es-ES" altLang="es-ES" sz="2400" b="1" dirty="0">
                <a:latin typeface="Arial" panose="020B0604020202020204" pitchFamily="34" charset="0"/>
                <a:cs typeface="Arial" panose="020B0604020202020204" pitchFamily="34" charset="0"/>
              </a:rPr>
              <a:t>Ajustes equivalentes</a:t>
            </a:r>
            <a:r>
              <a:rPr lang="es-ES" altLang="es-ES" sz="2400" dirty="0">
                <a:latin typeface="Arial" panose="020B0604020202020204" pitchFamily="34" charset="0"/>
                <a:cs typeface="Arial" panose="020B0604020202020204" pitchFamily="34" charset="0"/>
              </a:rPr>
              <a:t>)</a:t>
            </a:r>
            <a:endParaRPr lang="es-ES" sz="2400" dirty="0">
              <a:latin typeface="Arial" panose="020B0604020202020204" pitchFamily="34" charset="0"/>
              <a:cs typeface="Arial" panose="020B0604020202020204" pitchFamily="34" charset="0"/>
            </a:endParaRPr>
          </a:p>
        </p:txBody>
      </p:sp>
      <p:sp>
        <p:nvSpPr>
          <p:cNvPr id="13" name="Rectángulo redondeado 12"/>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85200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 calcmode="lin" valueType="num">
                                      <p:cBhvr>
                                        <p:cTn id="12"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1">
                                            <p:txEl>
                                              <p:pRg st="0" end="0"/>
                                            </p:txEl>
                                          </p:spTgt>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anim calcmode="lin" valueType="num">
                                      <p:cBhvr>
                                        <p:cTn id="16"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p:cTn id="48" dur="500" fill="hold"/>
                                        <p:tgtEl>
                                          <p:spTgt spid="6"/>
                                        </p:tgtEl>
                                        <p:attrNameLst>
                                          <p:attrName>ppt_w</p:attrName>
                                        </p:attrNameLst>
                                      </p:cBhvr>
                                      <p:tavLst>
                                        <p:tav tm="0">
                                          <p:val>
                                            <p:fltVal val="0"/>
                                          </p:val>
                                        </p:tav>
                                        <p:tav tm="100000">
                                          <p:val>
                                            <p:strVal val="#ppt_w"/>
                                          </p:val>
                                        </p:tav>
                                      </p:tavLst>
                                    </p:anim>
                                    <p:anim calcmode="lin" valueType="num">
                                      <p:cBhvr>
                                        <p:cTn id="49"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1" grpId="0" build="allAtOnce"/>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19586" y="131736"/>
            <a:ext cx="7752828" cy="707886"/>
          </a:xfrm>
          <a:prstGeom prst="rect">
            <a:avLst/>
          </a:prstGeom>
        </p:spPr>
        <p:txBody>
          <a:bodyPr wrap="none">
            <a:spAutoFit/>
          </a:bodyPr>
          <a:lstStyle/>
          <a:p>
            <a:pPr marR="0" lvl="0" algn="just">
              <a:spcBef>
                <a:spcPts val="0"/>
              </a:spcBef>
              <a:spcAft>
                <a:spcPts val="0"/>
              </a:spcAft>
            </a:pPr>
            <a:r>
              <a:rPr lang="es-ES_tradnl" sz="4000" b="1" dirty="0">
                <a:solidFill>
                  <a:srgbClr val="C0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rPr>
              <a:t>SISTEMA DE AGUJERO ÚNICO</a:t>
            </a:r>
            <a:endParaRPr lang="en-US" sz="4000" b="1" dirty="0">
              <a:solidFill>
                <a:srgbClr val="C0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p:cNvPicPr/>
          <p:nvPr/>
        </p:nvPicPr>
        <p:blipFill rotWithShape="1">
          <a:blip r:embed="rId2" cstate="print">
            <a:biLevel thresh="75000"/>
            <a:extLst/>
          </a:blip>
          <a:srcRect b="8938"/>
          <a:stretch/>
        </p:blipFill>
        <p:spPr>
          <a:xfrm rot="16200000">
            <a:off x="1279302" y="-182471"/>
            <a:ext cx="5782835" cy="8034633"/>
          </a:xfrm>
          <a:prstGeom prst="rect">
            <a:avLst/>
          </a:prstGeom>
          <a:ln>
            <a:solidFill>
              <a:sysClr val="windowText" lastClr="000000"/>
            </a:solidFill>
          </a:ln>
        </p:spPr>
      </p:pic>
      <p:sp>
        <p:nvSpPr>
          <p:cNvPr id="6" name="Rectangle 5"/>
          <p:cNvSpPr/>
          <p:nvPr/>
        </p:nvSpPr>
        <p:spPr>
          <a:xfrm>
            <a:off x="8338780" y="1323840"/>
            <a:ext cx="3643954" cy="4893647"/>
          </a:xfrm>
          <a:prstGeom prst="rect">
            <a:avLst/>
          </a:prstGeom>
        </p:spPr>
        <p:txBody>
          <a:bodyPr wrap="square">
            <a:spAutoFit/>
          </a:bodyPr>
          <a:lstStyle/>
          <a:p>
            <a:pPr marL="342900" marR="0" lvl="0" indent="-342900" algn="just">
              <a:spcBef>
                <a:spcPts val="0"/>
              </a:spcBef>
              <a:spcAft>
                <a:spcPts val="0"/>
              </a:spcAft>
              <a:buFont typeface="Wingdings" panose="05000000000000000000" pitchFamily="2" charset="2"/>
              <a:buChar char=""/>
            </a:pPr>
            <a:r>
              <a:rPr lang="es-ES_tradnl" sz="2400" u="sng" dirty="0">
                <a:latin typeface="Arial" panose="020B0604020202020204" pitchFamily="34" charset="0"/>
                <a:ea typeface="Times New Roman" panose="02020603050405020304" pitchFamily="18" charset="0"/>
                <a:cs typeface="Arial" panose="020B0604020202020204" pitchFamily="34" charset="0"/>
              </a:rPr>
              <a:t>Características</a:t>
            </a:r>
            <a:r>
              <a:rPr lang="es-ES_tradnl" sz="2400" dirty="0">
                <a:latin typeface="Arial" panose="020B0604020202020204" pitchFamily="34" charset="0"/>
                <a:ea typeface="Times New Roman" panose="02020603050405020304" pitchFamily="18" charset="0"/>
                <a:cs typeface="Arial" panose="020B0604020202020204" pitchFamily="34" charset="0"/>
              </a:rPr>
              <a:t>: </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1. La tolerancia se encuentra por encima y pegada a la líneo de cero y se designa con (H).</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2. La desviación inferior es igual a cero (EI = 0).</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3. La tolerancia es igual a la desviación superior (T = ES).</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4. La dimensión mínima es igual a la dimensión nominal (Dmín = D).</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51045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arn(inVertic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arn(inVertical)">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barn(inVertical)">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barn(inVertical)">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93933" y="152193"/>
            <a:ext cx="6204134" cy="707886"/>
          </a:xfrm>
          <a:prstGeom prst="rect">
            <a:avLst/>
          </a:prstGeom>
        </p:spPr>
        <p:txBody>
          <a:bodyPr wrap="none">
            <a:spAutoFit/>
          </a:bodyPr>
          <a:lstStyle/>
          <a:p>
            <a:pPr marR="0" lvl="0" algn="just">
              <a:spcBef>
                <a:spcPts val="0"/>
              </a:spcBef>
              <a:spcAft>
                <a:spcPts val="0"/>
              </a:spcAft>
            </a:pPr>
            <a:r>
              <a:rPr lang="es-ES_tradnl" sz="4000" b="1" dirty="0">
                <a:solidFill>
                  <a:srgbClr val="C0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rPr>
              <a:t>SISTEMA DE EJE ÚNICO</a:t>
            </a:r>
            <a:endParaRPr lang="en-US" sz="4000" b="1" dirty="0">
              <a:solidFill>
                <a:srgbClr val="C0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p:cNvPicPr/>
          <p:nvPr/>
        </p:nvPicPr>
        <p:blipFill>
          <a:blip r:embed="rId2" cstate="print">
            <a:biLevel thresh="50000"/>
            <a:extLst/>
          </a:blip>
          <a:stretch>
            <a:fillRect/>
          </a:stretch>
        </p:blipFill>
        <p:spPr>
          <a:xfrm rot="16200000">
            <a:off x="1511275" y="-277670"/>
            <a:ext cx="5213798" cy="7910911"/>
          </a:xfrm>
          <a:prstGeom prst="rect">
            <a:avLst/>
          </a:prstGeom>
          <a:ln>
            <a:solidFill>
              <a:sysClr val="windowText" lastClr="000000"/>
            </a:solidFill>
          </a:ln>
        </p:spPr>
      </p:pic>
      <p:sp>
        <p:nvSpPr>
          <p:cNvPr id="3" name="Rectangle 2"/>
          <p:cNvSpPr/>
          <p:nvPr/>
        </p:nvSpPr>
        <p:spPr>
          <a:xfrm>
            <a:off x="8200571" y="982176"/>
            <a:ext cx="3886363" cy="4893647"/>
          </a:xfrm>
          <a:prstGeom prst="rect">
            <a:avLst/>
          </a:prstGeom>
        </p:spPr>
        <p:txBody>
          <a:bodyPr wrap="square">
            <a:spAutoFit/>
          </a:bodyPr>
          <a:lstStyle/>
          <a:p>
            <a:pPr marL="342900" marR="0" lvl="0" indent="-342900" algn="just">
              <a:spcBef>
                <a:spcPts val="0"/>
              </a:spcBef>
              <a:spcAft>
                <a:spcPts val="0"/>
              </a:spcAft>
              <a:buFont typeface="Wingdings" panose="05000000000000000000" pitchFamily="2" charset="2"/>
              <a:buChar char=""/>
            </a:pPr>
            <a:r>
              <a:rPr lang="es-ES_tradnl" sz="2400" u="sng" dirty="0">
                <a:latin typeface="Arial" panose="020B0604020202020204" pitchFamily="34" charset="0"/>
                <a:ea typeface="Times New Roman" panose="02020603050405020304" pitchFamily="18" charset="0"/>
                <a:cs typeface="Arial" panose="020B0604020202020204" pitchFamily="34" charset="0"/>
              </a:rPr>
              <a:t>Características</a:t>
            </a:r>
            <a:r>
              <a:rPr lang="es-ES_tradnl" sz="2400" dirty="0">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1. La tolerancia se encuentra por debajo y pegada a la línea de cero y se designa con (h).</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2. La desviación superior es igual a cero (es = 0).</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3. La tolerancia es igual a la desviación inferior      (T = </a:t>
            </a:r>
            <a:r>
              <a:rPr lang="es-ES_tradnl" sz="2400" dirty="0" err="1">
                <a:latin typeface="Arial" panose="020B0604020202020204" pitchFamily="34" charset="0"/>
                <a:ea typeface="Times New Roman" panose="02020603050405020304" pitchFamily="18" charset="0"/>
                <a:cs typeface="Arial" panose="020B0604020202020204" pitchFamily="34" charset="0"/>
              </a:rPr>
              <a:t>ei</a:t>
            </a:r>
            <a:r>
              <a:rPr lang="es-ES_tradnl" sz="2400" dirty="0">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4. La dimensión máxima es igual a la dimensión nominal (</a:t>
            </a:r>
            <a:r>
              <a:rPr lang="es-ES_tradnl" sz="2400" dirty="0" err="1">
                <a:latin typeface="Arial" panose="020B0604020202020204" pitchFamily="34" charset="0"/>
                <a:ea typeface="Times New Roman" panose="02020603050405020304" pitchFamily="18" charset="0"/>
                <a:cs typeface="Arial" panose="020B0604020202020204" pitchFamily="34" charset="0"/>
              </a:rPr>
              <a:t>dmáx</a:t>
            </a:r>
            <a:r>
              <a:rPr lang="es-ES_tradnl" sz="2400" dirty="0">
                <a:latin typeface="Arial" panose="020B0604020202020204" pitchFamily="34" charset="0"/>
                <a:ea typeface="Times New Roman" panose="02020603050405020304" pitchFamily="18" charset="0"/>
                <a:cs typeface="Arial" panose="020B0604020202020204" pitchFamily="34" charset="0"/>
              </a:rPr>
              <a:t> = D).</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9448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Rectangle 3">
            <a:extLst>
              <a:ext uri="{FF2B5EF4-FFF2-40B4-BE49-F238E27FC236}">
                <a16:creationId xmlns:a16="http://schemas.microsoft.com/office/drawing/2014/main" id="{FC27EED0-B04B-4D0F-A248-8DF53FEE05E5}"/>
              </a:ext>
            </a:extLst>
          </p:cNvPr>
          <p:cNvSpPr>
            <a:spLocks noGrp="1" noChangeArrowheads="1"/>
          </p:cNvSpPr>
          <p:nvPr>
            <p:ph type="body" idx="4294967295"/>
          </p:nvPr>
        </p:nvSpPr>
        <p:spPr>
          <a:xfrm>
            <a:off x="624840" y="1180784"/>
            <a:ext cx="11018520" cy="4852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381000" indent="-381000" algn="just">
              <a:buNone/>
            </a:pPr>
            <a:r>
              <a:rPr lang="es-MX" altLang="es-ES" sz="2400" dirty="0">
                <a:latin typeface="Arial" panose="020B0604020202020204" pitchFamily="34" charset="0"/>
                <a:cs typeface="Arial" panose="020B0604020202020204" pitchFamily="34" charset="0"/>
              </a:rPr>
              <a:t>1- Establecer el tipo de ajuste, según la función de la unión de ambas piezas.</a:t>
            </a:r>
          </a:p>
          <a:p>
            <a:pPr marL="381000" indent="-381000" algn="just">
              <a:buNone/>
            </a:pPr>
            <a:r>
              <a:rPr lang="es-MX" altLang="es-ES" sz="2400" dirty="0">
                <a:latin typeface="Arial" panose="020B0604020202020204" pitchFamily="34" charset="0"/>
                <a:cs typeface="Arial" panose="020B0604020202020204" pitchFamily="34" charset="0"/>
              </a:rPr>
              <a:t>2- Selección del sistema de ajuste:</a:t>
            </a:r>
          </a:p>
          <a:p>
            <a:pPr marL="1082675" indent="-381000" algn="just">
              <a:buNone/>
            </a:pPr>
            <a:r>
              <a:rPr lang="es-MX" altLang="es-ES" sz="2400" dirty="0">
                <a:latin typeface="Arial" panose="020B0604020202020204" pitchFamily="34" charset="0"/>
                <a:cs typeface="Arial" panose="020B0604020202020204" pitchFamily="34" charset="0"/>
              </a:rPr>
              <a:t>• </a:t>
            </a:r>
            <a:r>
              <a:rPr lang="es-MX" altLang="es-ES" sz="2400" b="1" u="sng" dirty="0">
                <a:latin typeface="Arial" panose="020B0604020202020204" pitchFamily="34" charset="0"/>
                <a:cs typeface="Arial" panose="020B0604020202020204" pitchFamily="34" charset="0"/>
              </a:rPr>
              <a:t>Agujero único: </a:t>
            </a:r>
            <a:r>
              <a:rPr lang="es-MX" altLang="es-ES" sz="2400" dirty="0">
                <a:latin typeface="Arial" panose="020B0604020202020204" pitchFamily="34" charset="0"/>
                <a:cs typeface="Arial" panose="020B0604020202020204" pitchFamily="34" charset="0"/>
              </a:rPr>
              <a:t>Se prefiere en mecanismos compactos, sobre todo en construcción de maquinarias, donde frecuentemente se trata de ejes con muchos elementos montados y por tanto, secciones de diferente diámetro</a:t>
            </a:r>
            <a:r>
              <a:rPr lang="es-MX" altLang="es-ES" sz="2400" dirty="0" smtClean="0">
                <a:latin typeface="Arial" panose="020B0604020202020204" pitchFamily="34" charset="0"/>
                <a:cs typeface="Arial" panose="020B0604020202020204" pitchFamily="34" charset="0"/>
              </a:rPr>
              <a:t>.</a:t>
            </a:r>
          </a:p>
          <a:p>
            <a:pPr marL="1082675" indent="-381000" algn="just">
              <a:buNone/>
            </a:pPr>
            <a:endParaRPr lang="es-MX" altLang="es-ES" sz="2400" dirty="0">
              <a:latin typeface="Arial" panose="020B0604020202020204" pitchFamily="34" charset="0"/>
              <a:cs typeface="Arial" panose="020B0604020202020204" pitchFamily="34" charset="0"/>
            </a:endParaRPr>
          </a:p>
          <a:p>
            <a:pPr marL="1082675" indent="-381000" algn="just">
              <a:buNone/>
            </a:pPr>
            <a:r>
              <a:rPr lang="es-MX" altLang="es-ES" sz="2400" dirty="0">
                <a:latin typeface="Arial" panose="020B0604020202020204" pitchFamily="34" charset="0"/>
                <a:cs typeface="Arial" panose="020B0604020202020204" pitchFamily="34" charset="0"/>
              </a:rPr>
              <a:t>• </a:t>
            </a:r>
            <a:r>
              <a:rPr lang="es-MX" altLang="es-ES" sz="2400" b="1" u="sng" dirty="0">
                <a:latin typeface="Arial" panose="020B0604020202020204" pitchFamily="34" charset="0"/>
                <a:cs typeface="Arial" panose="020B0604020202020204" pitchFamily="34" charset="0"/>
              </a:rPr>
              <a:t>Eje único: </a:t>
            </a:r>
            <a:r>
              <a:rPr lang="es-MX" altLang="es-ES" sz="2400" dirty="0">
                <a:latin typeface="Arial" panose="020B0604020202020204" pitchFamily="34" charset="0"/>
                <a:cs typeface="Arial" panose="020B0604020202020204" pitchFamily="34" charset="0"/>
              </a:rPr>
              <a:t>Es preferido en mecanismos grandes</a:t>
            </a:r>
            <a:r>
              <a:rPr lang="es-MX" altLang="es-ES" sz="2400" dirty="0" smtClean="0">
                <a:latin typeface="Arial" panose="020B0604020202020204" pitchFamily="34" charset="0"/>
                <a:cs typeface="Arial" panose="020B0604020202020204" pitchFamily="34" charset="0"/>
              </a:rPr>
              <a:t>.</a:t>
            </a:r>
          </a:p>
          <a:p>
            <a:pPr marL="1082675" indent="-381000" algn="just">
              <a:buNone/>
            </a:pPr>
            <a:endParaRPr lang="es-MX" altLang="es-ES" sz="2400" dirty="0">
              <a:latin typeface="Arial" panose="020B0604020202020204" pitchFamily="34" charset="0"/>
              <a:cs typeface="Arial" panose="020B0604020202020204" pitchFamily="34" charset="0"/>
            </a:endParaRPr>
          </a:p>
          <a:p>
            <a:pPr marL="1082675" indent="-381000" algn="just">
              <a:buNone/>
            </a:pPr>
            <a:r>
              <a:rPr lang="es-MX" altLang="es-ES" sz="2400" dirty="0">
                <a:latin typeface="Arial" panose="020B0604020202020204" pitchFamily="34" charset="0"/>
                <a:cs typeface="Arial" panose="020B0604020202020204" pitchFamily="34" charset="0"/>
              </a:rPr>
              <a:t>• </a:t>
            </a:r>
            <a:r>
              <a:rPr lang="es-MX" altLang="es-ES" sz="2400" b="1" u="sng" dirty="0">
                <a:latin typeface="Arial" panose="020B0604020202020204" pitchFamily="34" charset="0"/>
                <a:cs typeface="Arial" panose="020B0604020202020204" pitchFamily="34" charset="0"/>
              </a:rPr>
              <a:t>Combinado, compuesto o mixto</a:t>
            </a:r>
            <a:r>
              <a:rPr lang="es-MX" altLang="es-ES" sz="2400" dirty="0">
                <a:latin typeface="Arial" panose="020B0604020202020204" pitchFamily="34" charset="0"/>
                <a:cs typeface="Arial" panose="020B0604020202020204" pitchFamily="34" charset="0"/>
              </a:rPr>
              <a:t>: Se emplea en mecanismos finos (máquinas eléctricas, instrumentos).</a:t>
            </a:r>
          </a:p>
        </p:txBody>
      </p:sp>
      <p:sp>
        <p:nvSpPr>
          <p:cNvPr id="47108" name="Rectangle 4">
            <a:extLst>
              <a:ext uri="{FF2B5EF4-FFF2-40B4-BE49-F238E27FC236}">
                <a16:creationId xmlns:a16="http://schemas.microsoft.com/office/drawing/2014/main" id="{CD077A4F-664F-4CE6-A57F-009AB4E61F39}"/>
              </a:ext>
            </a:extLst>
          </p:cNvPr>
          <p:cNvSpPr>
            <a:spLocks noRot="1" noChangeArrowheads="1"/>
          </p:cNvSpPr>
          <p:nvPr/>
        </p:nvSpPr>
        <p:spPr bwMode="auto">
          <a:xfrm>
            <a:off x="788841" y="130191"/>
            <a:ext cx="1061431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s-ES" altLang="es-ES" sz="4000" b="1" dirty="0">
                <a:solidFill>
                  <a:srgbClr val="C00000"/>
                </a:solidFill>
                <a:effectLst>
                  <a:reflection blurRad="6350" stA="60000" endA="900" endPos="58000" dir="5400000" sy="-100000" algn="bl" rotWithShape="0"/>
                </a:effectLst>
                <a:latin typeface="Arial" panose="020B0604020202020204" pitchFamily="34" charset="0"/>
                <a:cs typeface="Arial" panose="020B0604020202020204" pitchFamily="34" charset="0"/>
              </a:rPr>
              <a:t>CRITERIOS DE SELECCIÓN DE AJUSTES</a:t>
            </a:r>
            <a:endParaRPr lang="es-MX" altLang="es-ES" sz="4000" b="1" dirty="0">
              <a:solidFill>
                <a:srgbClr val="C00000"/>
              </a:solidFill>
              <a:effectLst>
                <a:reflection blurRad="6350" stA="60000" endA="900" endPos="58000" dir="5400000" sy="-100000" algn="bl" rotWithShape="0"/>
              </a:effectLst>
              <a:latin typeface="Arial" panose="020B0604020202020204" pitchFamily="34" charset="0"/>
              <a:cs typeface="Arial" panose="020B0604020202020204" pitchFamily="34" charset="0"/>
            </a:endParaRPr>
          </a:p>
        </p:txBody>
      </p:sp>
      <p:sp>
        <p:nvSpPr>
          <p:cNvPr id="4" name="Rectángulo redondeado 3"/>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0348597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65891">
                                            <p:txEl>
                                              <p:pRg st="0" end="0"/>
                                            </p:txEl>
                                          </p:spTgt>
                                        </p:tgtEl>
                                        <p:attrNameLst>
                                          <p:attrName>style.visibility</p:attrName>
                                        </p:attrNameLst>
                                      </p:cBhvr>
                                      <p:to>
                                        <p:strVal val="visible"/>
                                      </p:to>
                                    </p:set>
                                    <p:animEffect transition="in" filter="checkerboard(across)">
                                      <p:cBhvr>
                                        <p:cTn id="7" dur="500"/>
                                        <p:tgtEl>
                                          <p:spTgt spid="1658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65891">
                                            <p:txEl>
                                              <p:pRg st="1" end="1"/>
                                            </p:txEl>
                                          </p:spTgt>
                                        </p:tgtEl>
                                        <p:attrNameLst>
                                          <p:attrName>style.visibility</p:attrName>
                                        </p:attrNameLst>
                                      </p:cBhvr>
                                      <p:to>
                                        <p:strVal val="visible"/>
                                      </p:to>
                                    </p:set>
                                    <p:animEffect transition="in" filter="box(in)">
                                      <p:cBhvr>
                                        <p:cTn id="12" dur="500"/>
                                        <p:tgtEl>
                                          <p:spTgt spid="16589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65891">
                                            <p:txEl>
                                              <p:pRg st="2" end="2"/>
                                            </p:txEl>
                                          </p:spTgt>
                                        </p:tgtEl>
                                        <p:attrNameLst>
                                          <p:attrName>style.visibility</p:attrName>
                                        </p:attrNameLst>
                                      </p:cBhvr>
                                      <p:to>
                                        <p:strVal val="visible"/>
                                      </p:to>
                                    </p:set>
                                    <p:animEffect transition="in" filter="box(in)">
                                      <p:cBhvr>
                                        <p:cTn id="17" dur="500"/>
                                        <p:tgtEl>
                                          <p:spTgt spid="16589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3" presetClass="entr" presetSubtype="16" fill="hold" nodeType="clickEffect">
                                  <p:stCondLst>
                                    <p:cond delay="0"/>
                                  </p:stCondLst>
                                  <p:childTnLst>
                                    <p:set>
                                      <p:cBhvr>
                                        <p:cTn id="21" dur="1" fill="hold">
                                          <p:stCondLst>
                                            <p:cond delay="0"/>
                                          </p:stCondLst>
                                        </p:cTn>
                                        <p:tgtEl>
                                          <p:spTgt spid="165891">
                                            <p:txEl>
                                              <p:pRg st="4" end="4"/>
                                            </p:txEl>
                                          </p:spTgt>
                                        </p:tgtEl>
                                        <p:attrNameLst>
                                          <p:attrName>style.visibility</p:attrName>
                                        </p:attrNameLst>
                                      </p:cBhvr>
                                      <p:to>
                                        <p:strVal val="visible"/>
                                      </p:to>
                                    </p:set>
                                    <p:animEffect transition="in" filter="plus(in)">
                                      <p:cBhvr>
                                        <p:cTn id="22" dur="2000"/>
                                        <p:tgtEl>
                                          <p:spTgt spid="165891">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165891">
                                            <p:txEl>
                                              <p:pRg st="6" end="6"/>
                                            </p:txEl>
                                          </p:spTgt>
                                        </p:tgtEl>
                                        <p:attrNameLst>
                                          <p:attrName>style.visibility</p:attrName>
                                        </p:attrNameLst>
                                      </p:cBhvr>
                                      <p:to>
                                        <p:strVal val="visible"/>
                                      </p:to>
                                    </p:set>
                                    <p:animEffect transition="in" filter="box(in)">
                                      <p:cBhvr>
                                        <p:cTn id="27" dur="500"/>
                                        <p:tgtEl>
                                          <p:spTgt spid="16589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5" name="Rectangle 3">
            <a:extLst>
              <a:ext uri="{FF2B5EF4-FFF2-40B4-BE49-F238E27FC236}">
                <a16:creationId xmlns:a16="http://schemas.microsoft.com/office/drawing/2014/main" id="{37218C75-7CF2-4C58-AF77-20BBC27B61F5}"/>
              </a:ext>
            </a:extLst>
          </p:cNvPr>
          <p:cNvSpPr>
            <a:spLocks noGrp="1" noChangeArrowheads="1"/>
          </p:cNvSpPr>
          <p:nvPr>
            <p:ph type="body" idx="4294967295"/>
          </p:nvPr>
        </p:nvSpPr>
        <p:spPr>
          <a:xfrm>
            <a:off x="714292" y="985977"/>
            <a:ext cx="10942320" cy="53635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609600" indent="-609600">
              <a:buNone/>
            </a:pPr>
            <a:r>
              <a:rPr lang="es-MX" altLang="es-ES" sz="2400" dirty="0">
                <a:latin typeface="Arial" panose="020B0604020202020204" pitchFamily="34" charset="0"/>
                <a:cs typeface="Arial" panose="020B0604020202020204" pitchFamily="34" charset="0"/>
              </a:rPr>
              <a:t>3- Establecer el ajuste normalizado o preferido específico.</a:t>
            </a:r>
          </a:p>
          <a:p>
            <a:pPr marL="609600" indent="-609600">
              <a:buFont typeface="Wingdings" panose="05000000000000000000" pitchFamily="2" charset="2"/>
              <a:buAutoNum type="arabicPeriod"/>
            </a:pPr>
            <a:endParaRPr lang="es-MX" altLang="es-ES" sz="2400" dirty="0">
              <a:latin typeface="Arial" panose="020B0604020202020204" pitchFamily="34" charset="0"/>
              <a:cs typeface="Arial" panose="020B0604020202020204" pitchFamily="34" charset="0"/>
            </a:endParaRPr>
          </a:p>
          <a:p>
            <a:pPr marL="609600" indent="-609600">
              <a:buNone/>
            </a:pPr>
            <a:r>
              <a:rPr lang="es-MX" altLang="es-ES" sz="2400" dirty="0">
                <a:latin typeface="Arial" panose="020B0604020202020204" pitchFamily="34" charset="0"/>
                <a:cs typeface="Arial" panose="020B0604020202020204" pitchFamily="34" charset="0"/>
              </a:rPr>
              <a:t>Otros factores:</a:t>
            </a:r>
          </a:p>
          <a:p>
            <a:pPr marL="609600" indent="-609600">
              <a:buNone/>
            </a:pPr>
            <a:r>
              <a:rPr lang="es-MX" altLang="es-ES" sz="2400" dirty="0">
                <a:latin typeface="Arial" panose="020B0604020202020204" pitchFamily="34" charset="0"/>
                <a:cs typeface="Arial" panose="020B0604020202020204" pitchFamily="34" charset="0"/>
              </a:rPr>
              <a:t>• Forma de unión (manual, presión, temperatura)</a:t>
            </a:r>
          </a:p>
          <a:p>
            <a:pPr marL="609600" indent="-609600">
              <a:buNone/>
            </a:pPr>
            <a:r>
              <a:rPr lang="es-MX" altLang="es-ES" sz="2400" dirty="0">
                <a:latin typeface="Arial" panose="020B0604020202020204" pitchFamily="34" charset="0"/>
                <a:cs typeface="Arial" panose="020B0604020202020204" pitchFamily="34" charset="0"/>
              </a:rPr>
              <a:t>• Costo: El costo aumenta al disminuir la Tolerancia)</a:t>
            </a:r>
          </a:p>
          <a:p>
            <a:pPr marL="609600" indent="-609600">
              <a:buNone/>
            </a:pPr>
            <a:r>
              <a:rPr lang="es-MX" altLang="es-ES" sz="2400" dirty="0">
                <a:latin typeface="Arial" panose="020B0604020202020204" pitchFamily="34" charset="0"/>
                <a:cs typeface="Arial" panose="020B0604020202020204" pitchFamily="34" charset="0"/>
              </a:rPr>
              <a:t>    - Seleccionar la tolerancia tan precisa como se requiera para que la unión funcione correctamente y no como sea posible</a:t>
            </a:r>
          </a:p>
          <a:p>
            <a:pPr marL="609600" indent="-609600">
              <a:buNone/>
            </a:pPr>
            <a:r>
              <a:rPr lang="es-MX" altLang="es-ES" sz="2400" dirty="0">
                <a:latin typeface="Arial" panose="020B0604020202020204" pitchFamily="34" charset="0"/>
                <a:cs typeface="Arial" panose="020B0604020202020204" pitchFamily="34" charset="0"/>
              </a:rPr>
              <a:t>    - Preferiblemente el eje será más preciso que el agujero </a:t>
            </a:r>
          </a:p>
          <a:p>
            <a:pPr marL="609600" indent="-609600">
              <a:buNone/>
            </a:pPr>
            <a:r>
              <a:rPr lang="es-MX" altLang="es-ES" sz="2400" dirty="0">
                <a:latin typeface="Arial" panose="020B0604020202020204" pitchFamily="34" charset="0"/>
                <a:cs typeface="Arial" panose="020B0604020202020204" pitchFamily="34" charset="0"/>
              </a:rPr>
              <a:t>• Propiedades mecánicas de los materiales (desgaste)</a:t>
            </a:r>
          </a:p>
          <a:p>
            <a:pPr marL="609600" indent="-609600">
              <a:buNone/>
            </a:pPr>
            <a:r>
              <a:rPr lang="es-MX" altLang="es-ES" sz="2400" dirty="0">
                <a:latin typeface="Arial" panose="020B0604020202020204" pitchFamily="34" charset="0"/>
                <a:cs typeface="Arial" panose="020B0604020202020204" pitchFamily="34" charset="0"/>
              </a:rPr>
              <a:t>• Condiciones de lubricación</a:t>
            </a:r>
          </a:p>
          <a:p>
            <a:pPr marL="609600" indent="-609600">
              <a:buNone/>
            </a:pPr>
            <a:r>
              <a:rPr lang="es-MX" altLang="es-ES" sz="2400" dirty="0">
                <a:latin typeface="Arial" panose="020B0604020202020204" pitchFamily="34" charset="0"/>
                <a:cs typeface="Arial" panose="020B0604020202020204" pitchFamily="34" charset="0"/>
              </a:rPr>
              <a:t>• Deformaciones (flexión)</a:t>
            </a:r>
          </a:p>
          <a:p>
            <a:pPr marL="609600" indent="-609600">
              <a:buNone/>
            </a:pPr>
            <a:r>
              <a:rPr lang="es-MX" altLang="es-ES" sz="2400" dirty="0">
                <a:latin typeface="Arial" panose="020B0604020202020204" pitchFamily="34" charset="0"/>
                <a:cs typeface="Arial" panose="020B0604020202020204" pitchFamily="34" charset="0"/>
              </a:rPr>
              <a:t>• Temperatura de funcionamiento</a:t>
            </a:r>
          </a:p>
        </p:txBody>
      </p:sp>
      <p:sp>
        <p:nvSpPr>
          <p:cNvPr id="9" name="Rectangle 4">
            <a:extLst>
              <a:ext uri="{FF2B5EF4-FFF2-40B4-BE49-F238E27FC236}">
                <a16:creationId xmlns:a16="http://schemas.microsoft.com/office/drawing/2014/main" id="{7C4BA640-0502-4383-B372-0255E1A3D028}"/>
              </a:ext>
            </a:extLst>
          </p:cNvPr>
          <p:cNvSpPr>
            <a:spLocks noRot="1" noChangeArrowheads="1"/>
          </p:cNvSpPr>
          <p:nvPr/>
        </p:nvSpPr>
        <p:spPr bwMode="auto">
          <a:xfrm>
            <a:off x="877791" y="0"/>
            <a:ext cx="1043641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s-ES" altLang="es-ES" sz="4000" b="1" dirty="0">
                <a:solidFill>
                  <a:srgbClr val="C00000"/>
                </a:solidFill>
                <a:effectLst>
                  <a:reflection blurRad="6350" stA="60000" endA="900" endPos="58000" dir="5400000" sy="-100000" algn="bl" rotWithShape="0"/>
                </a:effectLst>
                <a:latin typeface="Arial" panose="020B0604020202020204" pitchFamily="34" charset="0"/>
                <a:cs typeface="Arial" panose="020B0604020202020204" pitchFamily="34" charset="0"/>
              </a:rPr>
              <a:t>CRITERIOS DE SELECCIÓN DE AJUSTES</a:t>
            </a:r>
            <a:endParaRPr lang="es-MX" altLang="es-ES" sz="4000" b="1" dirty="0">
              <a:solidFill>
                <a:srgbClr val="C00000"/>
              </a:solidFill>
              <a:effectLst>
                <a:reflection blurRad="6350" stA="60000" endA="900" endPos="58000" dir="5400000" sy="-100000" algn="bl" rotWithShape="0"/>
              </a:effectLst>
              <a:latin typeface="Arial" panose="020B0604020202020204" pitchFamily="34" charset="0"/>
              <a:cs typeface="Arial" panose="020B0604020202020204" pitchFamily="34" charset="0"/>
            </a:endParaRPr>
          </a:p>
        </p:txBody>
      </p:sp>
      <p:sp>
        <p:nvSpPr>
          <p:cNvPr id="4" name="Rectángulo redondeado 3"/>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705881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animEffect transition="in" filter="blinds(horizontal)">
                                      <p:cBhvr>
                                        <p:cTn id="7" dur="500"/>
                                        <p:tgtEl>
                                          <p:spTgt spid="1669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66915">
                                            <p:txEl>
                                              <p:pRg st="2" end="2"/>
                                            </p:txEl>
                                          </p:spTgt>
                                        </p:tgtEl>
                                        <p:attrNameLst>
                                          <p:attrName>style.visibility</p:attrName>
                                        </p:attrNameLst>
                                      </p:cBhvr>
                                      <p:to>
                                        <p:strVal val="visible"/>
                                      </p:to>
                                    </p:set>
                                    <p:animEffect transition="in" filter="blinds(horizontal)">
                                      <p:cBhvr>
                                        <p:cTn id="12" dur="500"/>
                                        <p:tgtEl>
                                          <p:spTgt spid="166915">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66915">
                                            <p:txEl>
                                              <p:pRg st="3" end="3"/>
                                            </p:txEl>
                                          </p:spTgt>
                                        </p:tgtEl>
                                        <p:attrNameLst>
                                          <p:attrName>style.visibility</p:attrName>
                                        </p:attrNameLst>
                                      </p:cBhvr>
                                      <p:to>
                                        <p:strVal val="visible"/>
                                      </p:to>
                                    </p:set>
                                    <p:animEffect transition="in" filter="blinds(horizontal)">
                                      <p:cBhvr>
                                        <p:cTn id="15" dur="500"/>
                                        <p:tgtEl>
                                          <p:spTgt spid="166915">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66915">
                                            <p:txEl>
                                              <p:pRg st="4" end="4"/>
                                            </p:txEl>
                                          </p:spTgt>
                                        </p:tgtEl>
                                        <p:attrNameLst>
                                          <p:attrName>style.visibility</p:attrName>
                                        </p:attrNameLst>
                                      </p:cBhvr>
                                      <p:to>
                                        <p:strVal val="visible"/>
                                      </p:to>
                                    </p:set>
                                    <p:animEffect transition="in" filter="blinds(horizontal)">
                                      <p:cBhvr>
                                        <p:cTn id="18" dur="500"/>
                                        <p:tgtEl>
                                          <p:spTgt spid="166915">
                                            <p:txEl>
                                              <p:pRg st="4" end="4"/>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166915">
                                            <p:txEl>
                                              <p:pRg st="5" end="5"/>
                                            </p:txEl>
                                          </p:spTgt>
                                        </p:tgtEl>
                                        <p:attrNameLst>
                                          <p:attrName>style.visibility</p:attrName>
                                        </p:attrNameLst>
                                      </p:cBhvr>
                                      <p:to>
                                        <p:strVal val="visible"/>
                                      </p:to>
                                    </p:set>
                                    <p:animEffect transition="in" filter="blinds(horizontal)">
                                      <p:cBhvr>
                                        <p:cTn id="21" dur="500"/>
                                        <p:tgtEl>
                                          <p:spTgt spid="166915">
                                            <p:txEl>
                                              <p:pRg st="5" end="5"/>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166915">
                                            <p:txEl>
                                              <p:pRg st="6" end="6"/>
                                            </p:txEl>
                                          </p:spTgt>
                                        </p:tgtEl>
                                        <p:attrNameLst>
                                          <p:attrName>style.visibility</p:attrName>
                                        </p:attrNameLst>
                                      </p:cBhvr>
                                      <p:to>
                                        <p:strVal val="visible"/>
                                      </p:to>
                                    </p:set>
                                    <p:animEffect transition="in" filter="blinds(horizontal)">
                                      <p:cBhvr>
                                        <p:cTn id="24" dur="500"/>
                                        <p:tgtEl>
                                          <p:spTgt spid="166915">
                                            <p:txEl>
                                              <p:pRg st="6" end="6"/>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166915">
                                            <p:txEl>
                                              <p:pRg st="7" end="7"/>
                                            </p:txEl>
                                          </p:spTgt>
                                        </p:tgtEl>
                                        <p:attrNameLst>
                                          <p:attrName>style.visibility</p:attrName>
                                        </p:attrNameLst>
                                      </p:cBhvr>
                                      <p:to>
                                        <p:strVal val="visible"/>
                                      </p:to>
                                    </p:set>
                                    <p:animEffect transition="in" filter="blinds(horizontal)">
                                      <p:cBhvr>
                                        <p:cTn id="27" dur="500"/>
                                        <p:tgtEl>
                                          <p:spTgt spid="166915">
                                            <p:txEl>
                                              <p:pRg st="7" end="7"/>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166915">
                                            <p:txEl>
                                              <p:pRg st="8" end="8"/>
                                            </p:txEl>
                                          </p:spTgt>
                                        </p:tgtEl>
                                        <p:attrNameLst>
                                          <p:attrName>style.visibility</p:attrName>
                                        </p:attrNameLst>
                                      </p:cBhvr>
                                      <p:to>
                                        <p:strVal val="visible"/>
                                      </p:to>
                                    </p:set>
                                    <p:animEffect transition="in" filter="blinds(horizontal)">
                                      <p:cBhvr>
                                        <p:cTn id="30" dur="500"/>
                                        <p:tgtEl>
                                          <p:spTgt spid="166915">
                                            <p:txEl>
                                              <p:pRg st="8" end="8"/>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166915">
                                            <p:txEl>
                                              <p:pRg st="9" end="9"/>
                                            </p:txEl>
                                          </p:spTgt>
                                        </p:tgtEl>
                                        <p:attrNameLst>
                                          <p:attrName>style.visibility</p:attrName>
                                        </p:attrNameLst>
                                      </p:cBhvr>
                                      <p:to>
                                        <p:strVal val="visible"/>
                                      </p:to>
                                    </p:set>
                                    <p:animEffect transition="in" filter="blinds(horizontal)">
                                      <p:cBhvr>
                                        <p:cTn id="33" dur="500"/>
                                        <p:tgtEl>
                                          <p:spTgt spid="166915">
                                            <p:txEl>
                                              <p:pRg st="9" end="9"/>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166915">
                                            <p:txEl>
                                              <p:pRg st="10" end="10"/>
                                            </p:txEl>
                                          </p:spTgt>
                                        </p:tgtEl>
                                        <p:attrNameLst>
                                          <p:attrName>style.visibility</p:attrName>
                                        </p:attrNameLst>
                                      </p:cBhvr>
                                      <p:to>
                                        <p:strVal val="visible"/>
                                      </p:to>
                                    </p:set>
                                    <p:animEffect transition="in" filter="blinds(horizontal)">
                                      <p:cBhvr>
                                        <p:cTn id="36" dur="500"/>
                                        <p:tgtEl>
                                          <p:spTgt spid="16691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69505" y="941073"/>
            <a:ext cx="6096000" cy="830997"/>
          </a:xfrm>
          <a:prstGeom prst="rect">
            <a:avLst/>
          </a:prstGeom>
        </p:spPr>
        <p:txBody>
          <a:bodyPr>
            <a:spAutoFit/>
          </a:bodyPr>
          <a:lstStyle/>
          <a:p>
            <a:pPr marL="457200" indent="-457200" algn="just" eaLnBrk="0" hangingPunct="0">
              <a:buFont typeface="Wingdings" panose="05000000000000000000" pitchFamily="2" charset="2"/>
              <a:buChar char="ü"/>
            </a:pPr>
            <a:r>
              <a:rPr lang="es-ES" sz="2400" b="1" dirty="0" smtClean="0">
                <a:solidFill>
                  <a:srgbClr val="C00000"/>
                </a:solidFill>
                <a:latin typeface="Arial" pitchFamily="34" charset="0"/>
                <a:ea typeface="Times New Roman" pitchFamily="18" charset="0"/>
                <a:cs typeface="Arial" pitchFamily="34" charset="0"/>
              </a:rPr>
              <a:t>Preguntas orales</a:t>
            </a:r>
          </a:p>
          <a:p>
            <a:pPr marL="790575" indent="-342900" algn="just" eaLnBrk="0" hangingPunct="0">
              <a:buFont typeface="Arial" panose="020B0604020202020204" pitchFamily="34" charset="0"/>
              <a:buChar char="•"/>
            </a:pPr>
            <a:r>
              <a:rPr lang="es-ES" sz="2400" dirty="0" smtClean="0">
                <a:latin typeface="Arial" pitchFamily="34" charset="0"/>
                <a:ea typeface="Times New Roman" pitchFamily="18" charset="0"/>
                <a:cs typeface="Arial" pitchFamily="34" charset="0"/>
              </a:rPr>
              <a:t>Al principio de cada clase</a:t>
            </a:r>
            <a:endParaRPr lang="es-ES" sz="2400" dirty="0">
              <a:latin typeface="Arial" pitchFamily="34" charset="0"/>
              <a:ea typeface="Times New Roman" pitchFamily="18" charset="0"/>
              <a:cs typeface="Arial" pitchFamily="34" charset="0"/>
            </a:endParaRPr>
          </a:p>
        </p:txBody>
      </p:sp>
      <p:sp>
        <p:nvSpPr>
          <p:cNvPr id="3" name="Rectángulo redondeado 2"/>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p:cNvSpPr/>
          <p:nvPr/>
        </p:nvSpPr>
        <p:spPr>
          <a:xfrm>
            <a:off x="2700391" y="0"/>
            <a:ext cx="6791218" cy="707886"/>
          </a:xfrm>
          <a:prstGeom prst="rect">
            <a:avLst/>
          </a:prstGeom>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r>
              <a:rPr lang="es-ES" sz="4000" b="1" dirty="0" smtClean="0">
                <a:ln>
                  <a:solidFill>
                    <a:srgbClr val="C00000"/>
                  </a:solidFill>
                </a:ln>
                <a:solidFill>
                  <a:srgbClr val="C00000"/>
                </a:solidFill>
                <a:effectLst>
                  <a:reflection blurRad="6350" stA="55000" endA="300" endPos="45500" dir="5400000" sy="-100000" algn="bl" rotWithShape="0"/>
                </a:effectLst>
                <a:latin typeface="Arial" pitchFamily="34" charset="0"/>
                <a:ea typeface="Times New Roman" pitchFamily="18" charset="0"/>
                <a:cs typeface="Arial" pitchFamily="34" charset="0"/>
              </a:rPr>
              <a:t>SISTEMA DE EVALUACIÓN</a:t>
            </a:r>
            <a:endParaRPr lang="es-ES" sz="4000" b="1" dirty="0">
              <a:ln>
                <a:solidFill>
                  <a:srgbClr val="C00000"/>
                </a:solidFill>
              </a:ln>
              <a:solidFill>
                <a:srgbClr val="C00000"/>
              </a:solidFill>
              <a:effectLst>
                <a:reflection blurRad="6350" stA="55000" endA="300" endPos="45500" dir="5400000" sy="-100000" algn="bl" rotWithShape="0"/>
              </a:effectLst>
            </a:endParaRPr>
          </a:p>
        </p:txBody>
      </p:sp>
      <p:sp>
        <p:nvSpPr>
          <p:cNvPr id="5" name="Rectángulo 4"/>
          <p:cNvSpPr/>
          <p:nvPr/>
        </p:nvSpPr>
        <p:spPr>
          <a:xfrm>
            <a:off x="7407561" y="941073"/>
            <a:ext cx="4168096" cy="2308324"/>
          </a:xfrm>
          <a:prstGeom prst="rect">
            <a:avLst/>
          </a:prstGeom>
        </p:spPr>
        <p:txBody>
          <a:bodyPr wrap="square">
            <a:spAutoFit/>
          </a:bodyPr>
          <a:lstStyle/>
          <a:p>
            <a:pPr marL="457200" indent="-457200" algn="just" eaLnBrk="0" hangingPunct="0">
              <a:buFont typeface="Wingdings" panose="05000000000000000000" pitchFamily="2" charset="2"/>
              <a:buChar char="ü"/>
            </a:pPr>
            <a:r>
              <a:rPr lang="es-ES" sz="2400" b="1" dirty="0">
                <a:solidFill>
                  <a:srgbClr val="C00000"/>
                </a:solidFill>
                <a:latin typeface="Arial" pitchFamily="34" charset="0"/>
                <a:ea typeface="Times New Roman" pitchFamily="18" charset="0"/>
                <a:cs typeface="Arial" pitchFamily="34" charset="0"/>
              </a:rPr>
              <a:t>Tareas</a:t>
            </a:r>
          </a:p>
          <a:p>
            <a:pPr marL="342900" indent="-342900" algn="just" eaLnBrk="0" hangingPunct="0">
              <a:buFont typeface="Arial" panose="020B0604020202020204" pitchFamily="34" charset="0"/>
              <a:buChar char="•"/>
            </a:pPr>
            <a:r>
              <a:rPr lang="es-ES" sz="2400" dirty="0">
                <a:latin typeface="Arial" pitchFamily="34" charset="0"/>
                <a:ea typeface="Times New Roman" pitchFamily="18" charset="0"/>
                <a:cs typeface="Arial" pitchFamily="34" charset="0"/>
              </a:rPr>
              <a:t>Intercambiabilidad</a:t>
            </a:r>
          </a:p>
          <a:p>
            <a:pPr marL="342900" indent="-342900" algn="just" eaLnBrk="0" hangingPunct="0">
              <a:buFont typeface="Arial" panose="020B0604020202020204" pitchFamily="34" charset="0"/>
              <a:buChar char="•"/>
            </a:pPr>
            <a:r>
              <a:rPr lang="es-ES" sz="2400" dirty="0">
                <a:latin typeface="Arial" pitchFamily="34" charset="0"/>
                <a:ea typeface="Times New Roman" pitchFamily="18" charset="0"/>
                <a:cs typeface="Arial" pitchFamily="34" charset="0"/>
              </a:rPr>
              <a:t>Procesos de fundición</a:t>
            </a:r>
          </a:p>
          <a:p>
            <a:pPr marL="342900" indent="-342900" algn="just" eaLnBrk="0" hangingPunct="0">
              <a:buFont typeface="Arial" panose="020B0604020202020204" pitchFamily="34" charset="0"/>
              <a:buChar char="•"/>
            </a:pPr>
            <a:r>
              <a:rPr lang="es-ES" sz="2400" dirty="0">
                <a:latin typeface="Arial" pitchFamily="34" charset="0"/>
                <a:ea typeface="Times New Roman" pitchFamily="18" charset="0"/>
                <a:cs typeface="Arial" pitchFamily="34" charset="0"/>
              </a:rPr>
              <a:t>Procesos de conformado</a:t>
            </a:r>
          </a:p>
          <a:p>
            <a:pPr marL="342900" indent="-342900" algn="just" eaLnBrk="0" hangingPunct="0">
              <a:buFont typeface="Arial" panose="020B0604020202020204" pitchFamily="34" charset="0"/>
              <a:buChar char="•"/>
            </a:pPr>
            <a:r>
              <a:rPr lang="es-ES" sz="2400" dirty="0">
                <a:latin typeface="Arial" pitchFamily="34" charset="0"/>
                <a:ea typeface="Times New Roman" pitchFamily="18" charset="0"/>
                <a:cs typeface="Arial" pitchFamily="34" charset="0"/>
              </a:rPr>
              <a:t>Procesos de </a:t>
            </a:r>
            <a:r>
              <a:rPr lang="es-ES" sz="2400" dirty="0" smtClean="0">
                <a:latin typeface="Arial" pitchFamily="34" charset="0"/>
                <a:ea typeface="Times New Roman" pitchFamily="18" charset="0"/>
                <a:cs typeface="Arial" pitchFamily="34" charset="0"/>
              </a:rPr>
              <a:t>soldadura</a:t>
            </a:r>
          </a:p>
          <a:p>
            <a:pPr marL="342900" indent="-342900" algn="just" eaLnBrk="0" hangingPunct="0">
              <a:buFont typeface="Arial" panose="020B0604020202020204" pitchFamily="34" charset="0"/>
              <a:buChar char="•"/>
            </a:pPr>
            <a:r>
              <a:rPr lang="es-ES" sz="2400" dirty="0" smtClean="0">
                <a:latin typeface="Arial" pitchFamily="34" charset="0"/>
                <a:ea typeface="Times New Roman" pitchFamily="18" charset="0"/>
                <a:cs typeface="Arial" pitchFamily="34" charset="0"/>
              </a:rPr>
              <a:t>Procesos de maquinado</a:t>
            </a:r>
            <a:endParaRPr lang="es-ES" sz="2400" dirty="0">
              <a:latin typeface="Arial" pitchFamily="34" charset="0"/>
              <a:ea typeface="Times New Roman" pitchFamily="18" charset="0"/>
              <a:cs typeface="Arial" pitchFamily="34" charset="0"/>
            </a:endParaRPr>
          </a:p>
        </p:txBody>
      </p:sp>
      <p:sp>
        <p:nvSpPr>
          <p:cNvPr id="6" name="Rectángulo 5"/>
          <p:cNvSpPr/>
          <p:nvPr/>
        </p:nvSpPr>
        <p:spPr>
          <a:xfrm>
            <a:off x="1169505" y="2330157"/>
            <a:ext cx="4207565" cy="830997"/>
          </a:xfrm>
          <a:prstGeom prst="rect">
            <a:avLst/>
          </a:prstGeom>
        </p:spPr>
        <p:txBody>
          <a:bodyPr wrap="square">
            <a:spAutoFit/>
          </a:bodyPr>
          <a:lstStyle/>
          <a:p>
            <a:pPr marL="457200" indent="-457200" algn="just" eaLnBrk="0" hangingPunct="0">
              <a:buFont typeface="Wingdings" panose="05000000000000000000" pitchFamily="2" charset="2"/>
              <a:buChar char="ü"/>
            </a:pPr>
            <a:r>
              <a:rPr lang="es-ES" sz="2400" b="1" dirty="0">
                <a:solidFill>
                  <a:srgbClr val="C00000"/>
                </a:solidFill>
                <a:latin typeface="Arial" pitchFamily="34" charset="0"/>
                <a:ea typeface="Times New Roman" pitchFamily="18" charset="0"/>
                <a:cs typeface="Arial" pitchFamily="34" charset="0"/>
              </a:rPr>
              <a:t>Trabajos de </a:t>
            </a:r>
            <a:r>
              <a:rPr lang="es-ES" sz="2400" b="1" dirty="0" smtClean="0">
                <a:solidFill>
                  <a:srgbClr val="C00000"/>
                </a:solidFill>
                <a:latin typeface="Arial" pitchFamily="34" charset="0"/>
                <a:ea typeface="Times New Roman" pitchFamily="18" charset="0"/>
                <a:cs typeface="Arial" pitchFamily="34" charset="0"/>
              </a:rPr>
              <a:t>control</a:t>
            </a:r>
          </a:p>
          <a:p>
            <a:pPr marL="342900" indent="-342900" algn="just" eaLnBrk="0" hangingPunct="0">
              <a:buFont typeface="Arial" panose="020B0604020202020204" pitchFamily="34" charset="0"/>
              <a:buChar char="•"/>
            </a:pPr>
            <a:r>
              <a:rPr lang="es-ES" sz="2400" dirty="0" smtClean="0">
                <a:latin typeface="Arial" pitchFamily="34" charset="0"/>
                <a:ea typeface="Times New Roman" pitchFamily="18" charset="0"/>
                <a:cs typeface="Arial" pitchFamily="34" charset="0"/>
              </a:rPr>
              <a:t>Al finalizar</a:t>
            </a:r>
            <a:endParaRPr lang="es-ES" sz="2400" dirty="0">
              <a:latin typeface="Arial" pitchFamily="34" charset="0"/>
              <a:ea typeface="Times New Roman" pitchFamily="18" charset="0"/>
              <a:cs typeface="Arial" pitchFamily="34" charset="0"/>
            </a:endParaRPr>
          </a:p>
        </p:txBody>
      </p:sp>
      <p:pic>
        <p:nvPicPr>
          <p:cNvPr id="8" name="Imagen 7">
            <a:extLst>
              <a:ext uri="{FF2B5EF4-FFF2-40B4-BE49-F238E27FC236}">
                <a16:creationId xmlns:a16="http://schemas.microsoft.com/office/drawing/2014/main" id="{4C8E0CFD-2841-4114-8D57-78AA7902407F}"/>
              </a:ext>
            </a:extLst>
          </p:cNvPr>
          <p:cNvPicPr>
            <a:picLocks noChangeAspect="1"/>
          </p:cNvPicPr>
          <p:nvPr/>
        </p:nvPicPr>
        <p:blipFill>
          <a:blip r:embed="rId2"/>
          <a:stretch>
            <a:fillRect/>
          </a:stretch>
        </p:blipFill>
        <p:spPr bwMode="auto">
          <a:xfrm>
            <a:off x="289188" y="3522559"/>
            <a:ext cx="2315325" cy="2412000"/>
          </a:xfrm>
          <a:prstGeom prst="rect">
            <a:avLst/>
          </a:prstGeom>
          <a:effectLst>
            <a:outerShdw blurRad="76200" dir="13500000" sy="23000" kx="1200000" algn="br" rotWithShape="0">
              <a:prstClr val="black">
                <a:alpha val="20000"/>
              </a:prstClr>
            </a:outerShdw>
            <a:reflection blurRad="6350" stA="52000" endA="300" endPos="35000" dir="5400000" sy="-100000" algn="bl" rotWithShape="0"/>
          </a:effectLst>
        </p:spPr>
      </p:pic>
      <p:pic>
        <p:nvPicPr>
          <p:cNvPr id="9" name="Imagen 8">
            <a:extLst>
              <a:ext uri="{FF2B5EF4-FFF2-40B4-BE49-F238E27FC236}">
                <a16:creationId xmlns:a16="http://schemas.microsoft.com/office/drawing/2014/main" id="{FA55BD22-F2F7-4063-B17F-CCE49F3AC919}"/>
              </a:ext>
            </a:extLst>
          </p:cNvPr>
          <p:cNvPicPr>
            <a:picLocks noChangeAspect="1"/>
          </p:cNvPicPr>
          <p:nvPr/>
        </p:nvPicPr>
        <p:blipFill>
          <a:blip r:embed="rId3"/>
          <a:stretch>
            <a:fillRect/>
          </a:stretch>
        </p:blipFill>
        <p:spPr>
          <a:xfrm>
            <a:off x="2992315" y="3522559"/>
            <a:ext cx="2622402" cy="2412000"/>
          </a:xfrm>
          <a:prstGeom prst="rect">
            <a:avLst/>
          </a:prstGeom>
          <a:effectLst>
            <a:outerShdw blurRad="76200" dir="13500000" sy="23000" kx="1200000" algn="br" rotWithShape="0">
              <a:prstClr val="black">
                <a:alpha val="20000"/>
              </a:prstClr>
            </a:outerShdw>
            <a:reflection blurRad="6350" stA="52000" endA="300" endPos="35000" dir="5400000" sy="-100000" algn="bl" rotWithShape="0"/>
          </a:effectLst>
        </p:spPr>
      </p:pic>
      <p:pic>
        <p:nvPicPr>
          <p:cNvPr id="10" name="Imagen 9">
            <a:extLst>
              <a:ext uri="{FF2B5EF4-FFF2-40B4-BE49-F238E27FC236}">
                <a16:creationId xmlns:a16="http://schemas.microsoft.com/office/drawing/2014/main" id="{0A9CA01D-6F62-466C-B7B0-B3669ED832E7}"/>
              </a:ext>
            </a:extLst>
          </p:cNvPr>
          <p:cNvPicPr>
            <a:picLocks noChangeAspect="1"/>
          </p:cNvPicPr>
          <p:nvPr/>
        </p:nvPicPr>
        <p:blipFill>
          <a:blip r:embed="rId4">
            <a:extLst/>
          </a:blip>
          <a:stretch>
            <a:fillRect/>
          </a:stretch>
        </p:blipFill>
        <p:spPr>
          <a:xfrm>
            <a:off x="6002519" y="3515084"/>
            <a:ext cx="2463369" cy="2412000"/>
          </a:xfrm>
          <a:prstGeom prst="rect">
            <a:avLst/>
          </a:prstGeom>
          <a:effectLst>
            <a:outerShdw blurRad="76200" dir="13500000" sy="23000" kx="1200000" algn="br" rotWithShape="0">
              <a:prstClr val="black">
                <a:alpha val="20000"/>
              </a:prstClr>
            </a:outerShdw>
            <a:reflection blurRad="6350" stA="52000" endA="300" endPos="35000" dir="5400000" sy="-100000" algn="bl" rotWithShape="0"/>
          </a:effectLst>
        </p:spPr>
      </p:pic>
      <p:pic>
        <p:nvPicPr>
          <p:cNvPr id="11" name="7 Imagen">
            <a:extLst>
              <a:ext uri="{FF2B5EF4-FFF2-40B4-BE49-F238E27FC236}">
                <a16:creationId xmlns:a16="http://schemas.microsoft.com/office/drawing/2014/main" id="{A330DB52-6D48-47A3-8E98-BB10689EC28E}"/>
              </a:ext>
            </a:extLst>
          </p:cNvPr>
          <p:cNvPicPr>
            <a:picLocks noChangeAspect="1"/>
          </p:cNvPicPr>
          <p:nvPr/>
        </p:nvPicPr>
        <p:blipFill>
          <a:blip r:embed="rId5"/>
          <a:stretch>
            <a:fillRect/>
          </a:stretch>
        </p:blipFill>
        <p:spPr>
          <a:xfrm>
            <a:off x="8854790" y="3522559"/>
            <a:ext cx="3048026" cy="2412000"/>
          </a:xfrm>
          <a:prstGeom prst="rect">
            <a:avLst/>
          </a:prstGeom>
          <a:effectLst>
            <a:outerShdw blurRad="76200" dir="13500000" sy="23000" kx="1200000" algn="br" rotWithShape="0">
              <a:prstClr val="black">
                <a:alpha val="20000"/>
              </a:prstClr>
            </a:outerShdw>
            <a:reflection blurRad="6350" stA="52000" endA="300" endPos="35000" dir="5400000" sy="-100000" algn="bl" rotWithShape="0"/>
          </a:effectLst>
        </p:spPr>
      </p:pic>
    </p:spTree>
    <p:extLst>
      <p:ext uri="{BB962C8B-B14F-4D97-AF65-F5344CB8AC3E}">
        <p14:creationId xmlns:p14="http://schemas.microsoft.com/office/powerpoint/2010/main" val="311469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955342" y="641445"/>
          <a:ext cx="10290413" cy="6035040"/>
        </p:xfrm>
        <a:graphic>
          <a:graphicData uri="http://schemas.openxmlformats.org/drawingml/2006/table">
            <a:tbl>
              <a:tblPr firstRow="1" firstCol="1" bandRow="1">
                <a:tableStyleId>{5940675A-B579-460E-94D1-54222C63F5DA}</a:tableStyleId>
              </a:tblPr>
              <a:tblGrid>
                <a:gridCol w="5198956">
                  <a:extLst>
                    <a:ext uri="{9D8B030D-6E8A-4147-A177-3AD203B41FA5}">
                      <a16:colId xmlns:a16="http://schemas.microsoft.com/office/drawing/2014/main" val="2342189358"/>
                    </a:ext>
                  </a:extLst>
                </a:gridCol>
                <a:gridCol w="1866542">
                  <a:extLst>
                    <a:ext uri="{9D8B030D-6E8A-4147-A177-3AD203B41FA5}">
                      <a16:colId xmlns:a16="http://schemas.microsoft.com/office/drawing/2014/main" val="3019525739"/>
                    </a:ext>
                  </a:extLst>
                </a:gridCol>
                <a:gridCol w="3224915">
                  <a:extLst>
                    <a:ext uri="{9D8B030D-6E8A-4147-A177-3AD203B41FA5}">
                      <a16:colId xmlns:a16="http://schemas.microsoft.com/office/drawing/2014/main" val="1405697"/>
                    </a:ext>
                  </a:extLst>
                </a:gridCol>
              </a:tblGrid>
              <a:tr h="266876">
                <a:tc>
                  <a:txBody>
                    <a:bodyPr/>
                    <a:lstStyle/>
                    <a:p>
                      <a:pPr marL="0" marR="0" algn="just">
                        <a:spcBef>
                          <a:spcPts val="0"/>
                        </a:spcBef>
                        <a:spcAft>
                          <a:spcPts val="0"/>
                        </a:spcAft>
                      </a:pPr>
                      <a:r>
                        <a:rPr lang="es-ES_tradnl" sz="1800" b="1" dirty="0">
                          <a:effectLst/>
                          <a:latin typeface="Arial" panose="020B0604020202020204" pitchFamily="34" charset="0"/>
                          <a:cs typeface="Arial" panose="020B0604020202020204" pitchFamily="34" charset="0"/>
                        </a:rPr>
                        <a:t>Métodos de elaboración</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solidFill>
                      <a:schemeClr val="accent5">
                        <a:lumMod val="20000"/>
                        <a:lumOff val="80000"/>
                      </a:schemeClr>
                    </a:solidFill>
                  </a:tcPr>
                </a:tc>
                <a:tc>
                  <a:txBody>
                    <a:bodyPr/>
                    <a:lstStyle/>
                    <a:p>
                      <a:pPr marL="0" marR="0" algn="just">
                        <a:spcBef>
                          <a:spcPts val="0"/>
                        </a:spcBef>
                        <a:spcAft>
                          <a:spcPts val="0"/>
                        </a:spcAft>
                      </a:pPr>
                      <a:r>
                        <a:rPr lang="es-ES_tradnl" sz="1800" b="1" dirty="0">
                          <a:effectLst/>
                          <a:latin typeface="Arial" panose="020B0604020202020204" pitchFamily="34" charset="0"/>
                          <a:cs typeface="Arial" panose="020B0604020202020204" pitchFamily="34" charset="0"/>
                        </a:rPr>
                        <a:t>Pieza tipo</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solidFill>
                      <a:schemeClr val="accent5">
                        <a:lumMod val="20000"/>
                        <a:lumOff val="80000"/>
                      </a:schemeClr>
                    </a:solidFill>
                  </a:tcPr>
                </a:tc>
                <a:tc>
                  <a:txBody>
                    <a:bodyPr/>
                    <a:lstStyle/>
                    <a:p>
                      <a:pPr marL="0" marR="0" algn="just">
                        <a:spcBef>
                          <a:spcPts val="0"/>
                        </a:spcBef>
                        <a:spcAft>
                          <a:spcPts val="0"/>
                        </a:spcAft>
                      </a:pPr>
                      <a:r>
                        <a:rPr lang="es-ES_tradnl" sz="1800" b="1" dirty="0">
                          <a:effectLst/>
                          <a:latin typeface="Arial" panose="020B0604020202020204" pitchFamily="34" charset="0"/>
                          <a:cs typeface="Arial" panose="020B0604020202020204" pitchFamily="34" charset="0"/>
                        </a:rPr>
                        <a:t>Grado de tolerancia</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solidFill>
                      <a:schemeClr val="accent5">
                        <a:lumMod val="20000"/>
                        <a:lumOff val="80000"/>
                      </a:schemeClr>
                    </a:solidFill>
                  </a:tcPr>
                </a:tc>
                <a:extLst>
                  <a:ext uri="{0D108BD9-81ED-4DB2-BD59-A6C34878D82A}">
                    <a16:rowId xmlns:a16="http://schemas.microsoft.com/office/drawing/2014/main" val="662074237"/>
                  </a:ext>
                </a:extLst>
              </a:tr>
              <a:tr h="266876">
                <a:tc>
                  <a:txBody>
                    <a:bodyPr/>
                    <a:lstStyle/>
                    <a:p>
                      <a:pPr marL="0" marR="0" algn="just">
                        <a:spcBef>
                          <a:spcPts val="0"/>
                        </a:spcBef>
                        <a:spcAft>
                          <a:spcPts val="0"/>
                        </a:spcAft>
                      </a:pPr>
                      <a:r>
                        <a:rPr lang="es-ES_tradnl" sz="1800" b="1" dirty="0">
                          <a:effectLst/>
                          <a:latin typeface="Arial" panose="020B0604020202020204" pitchFamily="34" charset="0"/>
                          <a:cs typeface="Arial" panose="020B0604020202020204" pitchFamily="34" charset="0"/>
                        </a:rPr>
                        <a:t>Torneado de desbaste</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rowSpan="8">
                  <a:txBody>
                    <a:bodyPr/>
                    <a:lstStyle/>
                    <a:p>
                      <a:pPr marL="0" marR="0" algn="ctr">
                        <a:spcBef>
                          <a:spcPts val="0"/>
                        </a:spcBef>
                        <a:spcAft>
                          <a:spcPts val="0"/>
                        </a:spcAft>
                      </a:pPr>
                      <a:r>
                        <a:rPr lang="es-ES_tradnl" sz="1800" b="1">
                          <a:effectLst/>
                          <a:latin typeface="Arial" panose="020B0604020202020204" pitchFamily="34" charset="0"/>
                          <a:cs typeface="Arial" panose="020B0604020202020204" pitchFamily="34" charset="0"/>
                        </a:rPr>
                        <a:t> </a:t>
                      </a:r>
                      <a:endParaRPr lang="en-US" sz="1800" b="1">
                        <a:effectLst/>
                        <a:latin typeface="Arial" panose="020B0604020202020204" pitchFamily="34" charset="0"/>
                        <a:cs typeface="Arial" panose="020B0604020202020204" pitchFamily="34" charset="0"/>
                      </a:endParaRPr>
                    </a:p>
                    <a:p>
                      <a:pPr marL="0" marR="0" algn="ctr">
                        <a:spcBef>
                          <a:spcPts val="0"/>
                        </a:spcBef>
                        <a:spcAft>
                          <a:spcPts val="0"/>
                        </a:spcAft>
                      </a:pPr>
                      <a:r>
                        <a:rPr lang="es-ES_tradnl" sz="1800" b="1">
                          <a:effectLst/>
                          <a:latin typeface="Arial" panose="020B0604020202020204" pitchFamily="34" charset="0"/>
                          <a:cs typeface="Arial" panose="020B0604020202020204" pitchFamily="34" charset="0"/>
                        </a:rPr>
                        <a:t> </a:t>
                      </a:r>
                      <a:endParaRPr lang="en-US" sz="1800" b="1">
                        <a:effectLst/>
                        <a:latin typeface="Arial" panose="020B0604020202020204" pitchFamily="34" charset="0"/>
                        <a:cs typeface="Arial" panose="020B0604020202020204" pitchFamily="34" charset="0"/>
                      </a:endParaRPr>
                    </a:p>
                    <a:p>
                      <a:pPr marL="0" marR="0" algn="ctr">
                        <a:spcBef>
                          <a:spcPts val="0"/>
                        </a:spcBef>
                        <a:spcAft>
                          <a:spcPts val="0"/>
                        </a:spcAft>
                      </a:pPr>
                      <a:r>
                        <a:rPr lang="es-ES_tradnl" sz="1800" b="1">
                          <a:effectLst/>
                          <a:latin typeface="Arial" panose="020B0604020202020204" pitchFamily="34" charset="0"/>
                          <a:cs typeface="Arial" panose="020B0604020202020204" pitchFamily="34" charset="0"/>
                        </a:rPr>
                        <a:t> </a:t>
                      </a:r>
                      <a:endParaRPr lang="en-US" sz="1800" b="1">
                        <a:effectLst/>
                        <a:latin typeface="Arial" panose="020B0604020202020204" pitchFamily="34" charset="0"/>
                        <a:cs typeface="Arial" panose="020B0604020202020204" pitchFamily="34" charset="0"/>
                      </a:endParaRPr>
                    </a:p>
                    <a:p>
                      <a:pPr marL="0" marR="0" algn="ctr">
                        <a:spcBef>
                          <a:spcPts val="0"/>
                        </a:spcBef>
                        <a:spcAft>
                          <a:spcPts val="0"/>
                        </a:spcAft>
                      </a:pPr>
                      <a:r>
                        <a:rPr lang="es-ES_tradnl" sz="1800" b="1">
                          <a:effectLst/>
                          <a:latin typeface="Arial" panose="020B0604020202020204" pitchFamily="34" charset="0"/>
                          <a:cs typeface="Arial" panose="020B0604020202020204" pitchFamily="34" charset="0"/>
                        </a:rPr>
                        <a:t>Ejes</a:t>
                      </a:r>
                      <a:endParaRPr lang="en-US" sz="1800" b="1">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a:txBody>
                    <a:bodyPr/>
                    <a:lstStyle/>
                    <a:p>
                      <a:pPr marL="0" marR="0" algn="ctr">
                        <a:spcBef>
                          <a:spcPts val="0"/>
                        </a:spcBef>
                        <a:spcAft>
                          <a:spcPts val="0"/>
                        </a:spcAft>
                      </a:pPr>
                      <a:r>
                        <a:rPr lang="es-ES_tradnl" sz="1800" b="1">
                          <a:effectLst/>
                          <a:latin typeface="Arial" panose="020B0604020202020204" pitchFamily="34" charset="0"/>
                          <a:cs typeface="Arial" panose="020B0604020202020204" pitchFamily="34" charset="0"/>
                        </a:rPr>
                        <a:t>IT14 ÷ IT12</a:t>
                      </a:r>
                      <a:endParaRPr lang="en-US" sz="1800" b="1">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extLst>
                  <a:ext uri="{0D108BD9-81ED-4DB2-BD59-A6C34878D82A}">
                    <a16:rowId xmlns:a16="http://schemas.microsoft.com/office/drawing/2014/main" val="261619141"/>
                  </a:ext>
                </a:extLst>
              </a:tr>
              <a:tr h="266876">
                <a:tc>
                  <a:txBody>
                    <a:bodyPr/>
                    <a:lstStyle/>
                    <a:p>
                      <a:pPr marL="0" marR="0" algn="just">
                        <a:spcBef>
                          <a:spcPts val="0"/>
                        </a:spcBef>
                        <a:spcAft>
                          <a:spcPts val="0"/>
                        </a:spcAft>
                      </a:pPr>
                      <a:r>
                        <a:rPr lang="es-ES_tradnl" sz="1800" b="1" dirty="0">
                          <a:effectLst/>
                          <a:latin typeface="Arial" panose="020B0604020202020204" pitchFamily="34" charset="0"/>
                          <a:cs typeface="Arial" panose="020B0604020202020204" pitchFamily="34" charset="0"/>
                        </a:rPr>
                        <a:t>Torneado de </a:t>
                      </a:r>
                      <a:r>
                        <a:rPr lang="es-ES_tradnl" sz="1800" b="1" dirty="0" err="1">
                          <a:effectLst/>
                          <a:latin typeface="Arial" panose="020B0604020202020204" pitchFamily="34" charset="0"/>
                          <a:cs typeface="Arial" panose="020B0604020202020204" pitchFamily="34" charset="0"/>
                        </a:rPr>
                        <a:t>semiacabado</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vMerge="1">
                  <a:txBody>
                    <a:bodyPr/>
                    <a:lstStyle/>
                    <a:p>
                      <a:endParaRPr lang="en-US"/>
                    </a:p>
                  </a:txBody>
                  <a:tcPr/>
                </a:tc>
                <a:tc>
                  <a:txBody>
                    <a:bodyPr/>
                    <a:lstStyle/>
                    <a:p>
                      <a:pPr marL="0" marR="0" algn="ctr">
                        <a:spcBef>
                          <a:spcPts val="0"/>
                        </a:spcBef>
                        <a:spcAft>
                          <a:spcPts val="0"/>
                        </a:spcAft>
                      </a:pPr>
                      <a:r>
                        <a:rPr lang="es-ES_tradnl" sz="1800" b="1">
                          <a:effectLst/>
                          <a:latin typeface="Arial" panose="020B0604020202020204" pitchFamily="34" charset="0"/>
                          <a:cs typeface="Arial" panose="020B0604020202020204" pitchFamily="34" charset="0"/>
                        </a:rPr>
                        <a:t>IT12 ÷ IT11</a:t>
                      </a:r>
                      <a:endParaRPr lang="en-US" sz="1800" b="1">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extLst>
                  <a:ext uri="{0D108BD9-81ED-4DB2-BD59-A6C34878D82A}">
                    <a16:rowId xmlns:a16="http://schemas.microsoft.com/office/drawing/2014/main" val="1890347722"/>
                  </a:ext>
                </a:extLst>
              </a:tr>
              <a:tr h="266876">
                <a:tc>
                  <a:txBody>
                    <a:bodyPr/>
                    <a:lstStyle/>
                    <a:p>
                      <a:pPr marL="0" marR="0" algn="just">
                        <a:spcBef>
                          <a:spcPts val="0"/>
                        </a:spcBef>
                        <a:spcAft>
                          <a:spcPts val="0"/>
                        </a:spcAft>
                      </a:pPr>
                      <a:r>
                        <a:rPr lang="es-ES_tradnl" sz="1800" b="1" dirty="0">
                          <a:effectLst/>
                          <a:latin typeface="Arial" panose="020B0604020202020204" pitchFamily="34" charset="0"/>
                          <a:cs typeface="Arial" panose="020B0604020202020204" pitchFamily="34" charset="0"/>
                        </a:rPr>
                        <a:t>Torneado de acabado</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vMerge="1">
                  <a:txBody>
                    <a:bodyPr/>
                    <a:lstStyle/>
                    <a:p>
                      <a:endParaRPr lang="en-US"/>
                    </a:p>
                  </a:txBody>
                  <a:tcPr/>
                </a:tc>
                <a:tc>
                  <a:txBody>
                    <a:bodyPr/>
                    <a:lstStyle/>
                    <a:p>
                      <a:pPr marL="0" marR="0" algn="ctr">
                        <a:spcBef>
                          <a:spcPts val="0"/>
                        </a:spcBef>
                        <a:spcAft>
                          <a:spcPts val="0"/>
                        </a:spcAft>
                      </a:pPr>
                      <a:r>
                        <a:rPr lang="es-ES_tradnl" sz="1800" b="1">
                          <a:effectLst/>
                          <a:latin typeface="Arial" panose="020B0604020202020204" pitchFamily="34" charset="0"/>
                          <a:cs typeface="Arial" panose="020B0604020202020204" pitchFamily="34" charset="0"/>
                        </a:rPr>
                        <a:t>IT10 ÷ IT9</a:t>
                      </a:r>
                      <a:endParaRPr lang="en-US" sz="1800" b="1">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extLst>
                  <a:ext uri="{0D108BD9-81ED-4DB2-BD59-A6C34878D82A}">
                    <a16:rowId xmlns:a16="http://schemas.microsoft.com/office/drawing/2014/main" val="99947177"/>
                  </a:ext>
                </a:extLst>
              </a:tr>
              <a:tr h="266876">
                <a:tc>
                  <a:txBody>
                    <a:bodyPr/>
                    <a:lstStyle/>
                    <a:p>
                      <a:pPr marL="0" marR="0" algn="just">
                        <a:spcBef>
                          <a:spcPts val="0"/>
                        </a:spcBef>
                        <a:spcAft>
                          <a:spcPts val="0"/>
                        </a:spcAft>
                      </a:pPr>
                      <a:r>
                        <a:rPr lang="es-ES_tradnl" sz="1800" b="1" dirty="0">
                          <a:effectLst/>
                          <a:latin typeface="Arial" panose="020B0604020202020204" pitchFamily="34" charset="0"/>
                          <a:cs typeface="Arial" panose="020B0604020202020204" pitchFamily="34" charset="0"/>
                        </a:rPr>
                        <a:t>Torneado de acabado fino</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vMerge="1">
                  <a:txBody>
                    <a:bodyPr/>
                    <a:lstStyle/>
                    <a:p>
                      <a:endParaRPr lang="en-US"/>
                    </a:p>
                  </a:txBody>
                  <a:tcPr/>
                </a:tc>
                <a:tc>
                  <a:txBody>
                    <a:bodyPr/>
                    <a:lstStyle/>
                    <a:p>
                      <a:pPr marL="0" marR="0" algn="ctr">
                        <a:spcBef>
                          <a:spcPts val="0"/>
                        </a:spcBef>
                        <a:spcAft>
                          <a:spcPts val="0"/>
                        </a:spcAft>
                      </a:pPr>
                      <a:r>
                        <a:rPr lang="es-ES_tradnl" sz="1800" b="1">
                          <a:effectLst/>
                          <a:latin typeface="Arial" panose="020B0604020202020204" pitchFamily="34" charset="0"/>
                          <a:cs typeface="Arial" panose="020B0604020202020204" pitchFamily="34" charset="0"/>
                        </a:rPr>
                        <a:t>IT9 ÷ IT7</a:t>
                      </a:r>
                      <a:endParaRPr lang="en-US" sz="1800" b="1">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extLst>
                  <a:ext uri="{0D108BD9-81ED-4DB2-BD59-A6C34878D82A}">
                    <a16:rowId xmlns:a16="http://schemas.microsoft.com/office/drawing/2014/main" val="3187749454"/>
                  </a:ext>
                </a:extLst>
              </a:tr>
              <a:tr h="266876">
                <a:tc>
                  <a:txBody>
                    <a:bodyPr/>
                    <a:lstStyle/>
                    <a:p>
                      <a:pPr marL="0" marR="0" algn="just">
                        <a:spcBef>
                          <a:spcPts val="0"/>
                        </a:spcBef>
                        <a:spcAft>
                          <a:spcPts val="0"/>
                        </a:spcAft>
                      </a:pPr>
                      <a:r>
                        <a:rPr lang="es-ES_tradnl" sz="1800" b="1" dirty="0">
                          <a:effectLst/>
                          <a:latin typeface="Arial" panose="020B0604020202020204" pitchFamily="34" charset="0"/>
                          <a:cs typeface="Arial" panose="020B0604020202020204" pitchFamily="34" charset="0"/>
                        </a:rPr>
                        <a:t>Rectificado previo</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vMerge="1">
                  <a:txBody>
                    <a:bodyPr/>
                    <a:lstStyle/>
                    <a:p>
                      <a:endParaRPr lang="en-US"/>
                    </a:p>
                  </a:txBody>
                  <a:tcPr/>
                </a:tc>
                <a:tc>
                  <a:txBody>
                    <a:bodyPr/>
                    <a:lstStyle/>
                    <a:p>
                      <a:pPr marL="0" marR="0" algn="ctr">
                        <a:spcBef>
                          <a:spcPts val="0"/>
                        </a:spcBef>
                        <a:spcAft>
                          <a:spcPts val="0"/>
                        </a:spcAft>
                      </a:pPr>
                      <a:r>
                        <a:rPr lang="es-ES_tradnl" sz="1800" b="1">
                          <a:effectLst/>
                          <a:latin typeface="Arial" panose="020B0604020202020204" pitchFamily="34" charset="0"/>
                          <a:cs typeface="Arial" panose="020B0604020202020204" pitchFamily="34" charset="0"/>
                        </a:rPr>
                        <a:t>IT9</a:t>
                      </a:r>
                      <a:endParaRPr lang="en-US" sz="1800" b="1">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extLst>
                  <a:ext uri="{0D108BD9-81ED-4DB2-BD59-A6C34878D82A}">
                    <a16:rowId xmlns:a16="http://schemas.microsoft.com/office/drawing/2014/main" val="480159752"/>
                  </a:ext>
                </a:extLst>
              </a:tr>
              <a:tr h="266876">
                <a:tc>
                  <a:txBody>
                    <a:bodyPr/>
                    <a:lstStyle/>
                    <a:p>
                      <a:pPr marL="0" marR="0" algn="just">
                        <a:spcBef>
                          <a:spcPts val="0"/>
                        </a:spcBef>
                        <a:spcAft>
                          <a:spcPts val="0"/>
                        </a:spcAft>
                      </a:pPr>
                      <a:r>
                        <a:rPr lang="es-ES_tradnl" sz="1800" b="1" dirty="0">
                          <a:effectLst/>
                          <a:latin typeface="Arial" panose="020B0604020202020204" pitchFamily="34" charset="0"/>
                          <a:cs typeface="Arial" panose="020B0604020202020204" pitchFamily="34" charset="0"/>
                        </a:rPr>
                        <a:t>Rectificado de acabado</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vMerge="1">
                  <a:txBody>
                    <a:bodyPr/>
                    <a:lstStyle/>
                    <a:p>
                      <a:endParaRPr lang="en-US"/>
                    </a:p>
                  </a:txBody>
                  <a:tcPr/>
                </a:tc>
                <a:tc>
                  <a:txBody>
                    <a:bodyPr/>
                    <a:lstStyle/>
                    <a:p>
                      <a:pPr marL="0" marR="0" algn="ctr">
                        <a:spcBef>
                          <a:spcPts val="0"/>
                        </a:spcBef>
                        <a:spcAft>
                          <a:spcPts val="0"/>
                        </a:spcAft>
                      </a:pPr>
                      <a:r>
                        <a:rPr lang="es-ES_tradnl" sz="1800" b="1">
                          <a:effectLst/>
                          <a:latin typeface="Arial" panose="020B0604020202020204" pitchFamily="34" charset="0"/>
                          <a:cs typeface="Arial" panose="020B0604020202020204" pitchFamily="34" charset="0"/>
                        </a:rPr>
                        <a:t>IT8 ÷ IT7</a:t>
                      </a:r>
                      <a:endParaRPr lang="en-US" sz="1800" b="1">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extLst>
                  <a:ext uri="{0D108BD9-81ED-4DB2-BD59-A6C34878D82A}">
                    <a16:rowId xmlns:a16="http://schemas.microsoft.com/office/drawing/2014/main" val="2467118892"/>
                  </a:ext>
                </a:extLst>
              </a:tr>
              <a:tr h="266876">
                <a:tc>
                  <a:txBody>
                    <a:bodyPr/>
                    <a:lstStyle/>
                    <a:p>
                      <a:pPr marL="0" marR="0" algn="just">
                        <a:spcBef>
                          <a:spcPts val="0"/>
                        </a:spcBef>
                        <a:spcAft>
                          <a:spcPts val="0"/>
                        </a:spcAft>
                      </a:pPr>
                      <a:r>
                        <a:rPr lang="es-ES_tradnl" sz="1800" b="1" dirty="0">
                          <a:effectLst/>
                          <a:latin typeface="Arial" panose="020B0604020202020204" pitchFamily="34" charset="0"/>
                          <a:cs typeface="Arial" panose="020B0604020202020204" pitchFamily="34" charset="0"/>
                        </a:rPr>
                        <a:t>Rectificado de acabado fino</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vMerge="1">
                  <a:txBody>
                    <a:bodyPr/>
                    <a:lstStyle/>
                    <a:p>
                      <a:endParaRPr lang="en-US"/>
                    </a:p>
                  </a:txBody>
                  <a:tcPr/>
                </a:tc>
                <a:tc>
                  <a:txBody>
                    <a:bodyPr/>
                    <a:lstStyle/>
                    <a:p>
                      <a:pPr marL="0" marR="0" algn="ctr">
                        <a:spcBef>
                          <a:spcPts val="0"/>
                        </a:spcBef>
                        <a:spcAft>
                          <a:spcPts val="0"/>
                        </a:spcAft>
                      </a:pPr>
                      <a:r>
                        <a:rPr lang="es-ES_tradnl" sz="1800" b="1" dirty="0">
                          <a:effectLst/>
                          <a:latin typeface="Arial" panose="020B0604020202020204" pitchFamily="34" charset="0"/>
                          <a:cs typeface="Arial" panose="020B0604020202020204" pitchFamily="34" charset="0"/>
                        </a:rPr>
                        <a:t>IT6 ÷ IT5</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extLst>
                  <a:ext uri="{0D108BD9-81ED-4DB2-BD59-A6C34878D82A}">
                    <a16:rowId xmlns:a16="http://schemas.microsoft.com/office/drawing/2014/main" val="442334795"/>
                  </a:ext>
                </a:extLst>
              </a:tr>
              <a:tr h="266876">
                <a:tc>
                  <a:txBody>
                    <a:bodyPr/>
                    <a:lstStyle/>
                    <a:p>
                      <a:pPr marL="0" marR="0" algn="just">
                        <a:spcBef>
                          <a:spcPts val="0"/>
                        </a:spcBef>
                        <a:spcAft>
                          <a:spcPts val="0"/>
                        </a:spcAft>
                      </a:pPr>
                      <a:r>
                        <a:rPr lang="es-ES_tradnl" sz="1800" b="1" dirty="0" err="1">
                          <a:effectLst/>
                          <a:latin typeface="Arial" panose="020B0604020202020204" pitchFamily="34" charset="0"/>
                          <a:cs typeface="Arial" panose="020B0604020202020204" pitchFamily="34" charset="0"/>
                        </a:rPr>
                        <a:t>Superacabado</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vMerge="1">
                  <a:txBody>
                    <a:bodyPr/>
                    <a:lstStyle/>
                    <a:p>
                      <a:endParaRPr lang="en-US"/>
                    </a:p>
                  </a:txBody>
                  <a:tcPr/>
                </a:tc>
                <a:tc>
                  <a:txBody>
                    <a:bodyPr/>
                    <a:lstStyle/>
                    <a:p>
                      <a:pPr marL="0" marR="0" algn="ctr">
                        <a:spcBef>
                          <a:spcPts val="0"/>
                        </a:spcBef>
                        <a:spcAft>
                          <a:spcPts val="0"/>
                        </a:spcAft>
                      </a:pPr>
                      <a:r>
                        <a:rPr lang="es-ES_tradnl" sz="1800" b="1" dirty="0">
                          <a:effectLst/>
                          <a:latin typeface="Arial" panose="020B0604020202020204" pitchFamily="34" charset="0"/>
                          <a:cs typeface="Arial" panose="020B0604020202020204" pitchFamily="34" charset="0"/>
                        </a:rPr>
                        <a:t>IT5 ÷ IT4</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extLst>
                  <a:ext uri="{0D108BD9-81ED-4DB2-BD59-A6C34878D82A}">
                    <a16:rowId xmlns:a16="http://schemas.microsoft.com/office/drawing/2014/main" val="56142790"/>
                  </a:ext>
                </a:extLst>
              </a:tr>
              <a:tr h="266876">
                <a:tc>
                  <a:txBody>
                    <a:bodyPr/>
                    <a:lstStyle/>
                    <a:p>
                      <a:pPr marL="0" marR="0" algn="just">
                        <a:spcBef>
                          <a:spcPts val="0"/>
                        </a:spcBef>
                        <a:spcAft>
                          <a:spcPts val="0"/>
                        </a:spcAft>
                      </a:pPr>
                      <a:r>
                        <a:rPr lang="es-ES_tradnl" sz="1800" b="1" dirty="0">
                          <a:effectLst/>
                          <a:latin typeface="Arial" panose="020B0604020202020204" pitchFamily="34" charset="0"/>
                          <a:cs typeface="Arial" panose="020B0604020202020204" pitchFamily="34" charset="0"/>
                        </a:rPr>
                        <a:t>Taladrado y </a:t>
                      </a:r>
                      <a:r>
                        <a:rPr lang="es-ES_tradnl" sz="1800" b="1" dirty="0" err="1">
                          <a:effectLst/>
                          <a:latin typeface="Arial" panose="020B0604020202020204" pitchFamily="34" charset="0"/>
                          <a:cs typeface="Arial" panose="020B0604020202020204" pitchFamily="34" charset="0"/>
                        </a:rPr>
                        <a:t>retaladrado</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solidFill>
                      <a:schemeClr val="accent3">
                        <a:lumMod val="20000"/>
                        <a:lumOff val="80000"/>
                      </a:schemeClr>
                    </a:solidFill>
                  </a:tcPr>
                </a:tc>
                <a:tc rowSpan="13">
                  <a:txBody>
                    <a:bodyPr/>
                    <a:lstStyle/>
                    <a:p>
                      <a:pPr marL="0" marR="0" algn="ctr">
                        <a:spcBef>
                          <a:spcPts val="0"/>
                        </a:spcBef>
                        <a:spcAft>
                          <a:spcPts val="0"/>
                        </a:spcAft>
                      </a:pPr>
                      <a:r>
                        <a:rPr lang="es-ES_tradnl" sz="1800" b="1" dirty="0">
                          <a:effectLst/>
                          <a:latin typeface="Arial" panose="020B0604020202020204" pitchFamily="34" charset="0"/>
                          <a:cs typeface="Arial" panose="020B0604020202020204" pitchFamily="34" charset="0"/>
                        </a:rPr>
                        <a:t> </a:t>
                      </a:r>
                      <a:endParaRPr lang="en-US" sz="1800" b="1"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_tradnl" sz="1800" b="1" dirty="0">
                          <a:effectLst/>
                          <a:latin typeface="Arial" panose="020B0604020202020204" pitchFamily="34" charset="0"/>
                          <a:cs typeface="Arial" panose="020B0604020202020204" pitchFamily="34" charset="0"/>
                        </a:rPr>
                        <a:t> </a:t>
                      </a:r>
                      <a:endParaRPr lang="en-US" sz="1800" b="1"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_tradnl" sz="1800" b="1" dirty="0">
                          <a:effectLst/>
                          <a:latin typeface="Arial" panose="020B0604020202020204" pitchFamily="34" charset="0"/>
                          <a:cs typeface="Arial" panose="020B0604020202020204" pitchFamily="34" charset="0"/>
                        </a:rPr>
                        <a:t> </a:t>
                      </a:r>
                      <a:endParaRPr lang="en-US" sz="1800" b="1"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_tradnl" sz="1800" b="1" dirty="0">
                          <a:effectLst/>
                          <a:latin typeface="Arial" panose="020B0604020202020204" pitchFamily="34" charset="0"/>
                          <a:cs typeface="Arial" panose="020B0604020202020204" pitchFamily="34" charset="0"/>
                        </a:rPr>
                        <a:t> </a:t>
                      </a:r>
                      <a:endParaRPr lang="en-US" sz="1800" b="1"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_tradnl" sz="1800" b="1" dirty="0">
                          <a:effectLst/>
                          <a:latin typeface="Arial" panose="020B0604020202020204" pitchFamily="34" charset="0"/>
                          <a:cs typeface="Arial" panose="020B0604020202020204" pitchFamily="34" charset="0"/>
                        </a:rPr>
                        <a:t> </a:t>
                      </a:r>
                      <a:endParaRPr lang="en-US" sz="1800" b="1"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_tradnl" sz="1800" b="1" dirty="0">
                          <a:effectLst/>
                          <a:latin typeface="Arial" panose="020B0604020202020204" pitchFamily="34" charset="0"/>
                          <a:cs typeface="Arial" panose="020B0604020202020204" pitchFamily="34" charset="0"/>
                        </a:rPr>
                        <a:t> </a:t>
                      </a:r>
                      <a:endParaRPr lang="en-US" sz="1800" b="1"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_tradnl" sz="1800" b="1" dirty="0">
                          <a:effectLst/>
                          <a:latin typeface="Arial" panose="020B0604020202020204" pitchFamily="34" charset="0"/>
                          <a:cs typeface="Arial" panose="020B0604020202020204" pitchFamily="34" charset="0"/>
                        </a:rPr>
                        <a:t>Agujeros</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solidFill>
                      <a:schemeClr val="accent3">
                        <a:lumMod val="20000"/>
                        <a:lumOff val="80000"/>
                      </a:schemeClr>
                    </a:solidFill>
                  </a:tcPr>
                </a:tc>
                <a:tc>
                  <a:txBody>
                    <a:bodyPr/>
                    <a:lstStyle/>
                    <a:p>
                      <a:pPr marL="0" marR="0" algn="ctr">
                        <a:spcBef>
                          <a:spcPts val="0"/>
                        </a:spcBef>
                        <a:spcAft>
                          <a:spcPts val="0"/>
                        </a:spcAft>
                      </a:pPr>
                      <a:r>
                        <a:rPr lang="es-ES_tradnl" sz="1800" b="1">
                          <a:effectLst/>
                          <a:latin typeface="Arial" panose="020B0604020202020204" pitchFamily="34" charset="0"/>
                          <a:cs typeface="Arial" panose="020B0604020202020204" pitchFamily="34" charset="0"/>
                        </a:rPr>
                        <a:t>IT14 ÷ IT11</a:t>
                      </a:r>
                      <a:endParaRPr lang="en-US" sz="1800" b="1">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solidFill>
                      <a:schemeClr val="accent3">
                        <a:lumMod val="20000"/>
                        <a:lumOff val="80000"/>
                      </a:schemeClr>
                    </a:solidFill>
                  </a:tcPr>
                </a:tc>
                <a:extLst>
                  <a:ext uri="{0D108BD9-81ED-4DB2-BD59-A6C34878D82A}">
                    <a16:rowId xmlns:a16="http://schemas.microsoft.com/office/drawing/2014/main" val="3903836301"/>
                  </a:ext>
                </a:extLst>
              </a:tr>
              <a:tr h="266876">
                <a:tc>
                  <a:txBody>
                    <a:bodyPr/>
                    <a:lstStyle/>
                    <a:p>
                      <a:pPr marL="0" marR="0" algn="just">
                        <a:spcBef>
                          <a:spcPts val="0"/>
                        </a:spcBef>
                        <a:spcAft>
                          <a:spcPts val="0"/>
                        </a:spcAft>
                      </a:pPr>
                      <a:r>
                        <a:rPr lang="es-ES_tradnl" sz="1800" b="1" dirty="0">
                          <a:effectLst/>
                          <a:latin typeface="Arial" panose="020B0604020202020204" pitchFamily="34" charset="0"/>
                          <a:cs typeface="Arial" panose="020B0604020202020204" pitchFamily="34" charset="0"/>
                        </a:rPr>
                        <a:t>Barrenado</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solidFill>
                      <a:schemeClr val="accent3">
                        <a:lumMod val="20000"/>
                        <a:lumOff val="80000"/>
                      </a:schemeClr>
                    </a:solidFill>
                  </a:tcPr>
                </a:tc>
                <a:tc vMerge="1">
                  <a:txBody>
                    <a:bodyPr/>
                    <a:lstStyle/>
                    <a:p>
                      <a:endParaRPr lang="en-US"/>
                    </a:p>
                  </a:txBody>
                  <a:tcPr/>
                </a:tc>
                <a:tc>
                  <a:txBody>
                    <a:bodyPr/>
                    <a:lstStyle/>
                    <a:p>
                      <a:pPr marL="0" marR="0" algn="ctr">
                        <a:spcBef>
                          <a:spcPts val="0"/>
                        </a:spcBef>
                        <a:spcAft>
                          <a:spcPts val="0"/>
                        </a:spcAft>
                      </a:pPr>
                      <a:r>
                        <a:rPr lang="es-ES_tradnl" sz="1800" b="1">
                          <a:effectLst/>
                          <a:latin typeface="Arial" panose="020B0604020202020204" pitchFamily="34" charset="0"/>
                          <a:cs typeface="Arial" panose="020B0604020202020204" pitchFamily="34" charset="0"/>
                        </a:rPr>
                        <a:t>IT12 ÷ IT10</a:t>
                      </a:r>
                      <a:endParaRPr lang="en-US" sz="1800" b="1">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solidFill>
                      <a:schemeClr val="accent3">
                        <a:lumMod val="20000"/>
                        <a:lumOff val="80000"/>
                      </a:schemeClr>
                    </a:solidFill>
                  </a:tcPr>
                </a:tc>
                <a:extLst>
                  <a:ext uri="{0D108BD9-81ED-4DB2-BD59-A6C34878D82A}">
                    <a16:rowId xmlns:a16="http://schemas.microsoft.com/office/drawing/2014/main" val="161081952"/>
                  </a:ext>
                </a:extLst>
              </a:tr>
              <a:tr h="266876">
                <a:tc>
                  <a:txBody>
                    <a:bodyPr/>
                    <a:lstStyle/>
                    <a:p>
                      <a:pPr marL="0" marR="0" algn="just">
                        <a:spcBef>
                          <a:spcPts val="0"/>
                        </a:spcBef>
                        <a:spcAft>
                          <a:spcPts val="0"/>
                        </a:spcAft>
                      </a:pPr>
                      <a:r>
                        <a:rPr lang="es-ES_tradnl" sz="1800" b="1" dirty="0" err="1">
                          <a:effectLst/>
                          <a:latin typeface="Arial" panose="020B0604020202020204" pitchFamily="34" charset="0"/>
                          <a:cs typeface="Arial" panose="020B0604020202020204" pitchFamily="34" charset="0"/>
                        </a:rPr>
                        <a:t>Mandrinado</a:t>
                      </a:r>
                      <a:r>
                        <a:rPr lang="es-ES_tradnl" sz="1800" b="1" dirty="0">
                          <a:effectLst/>
                          <a:latin typeface="Arial" panose="020B0604020202020204" pitchFamily="34" charset="0"/>
                          <a:cs typeface="Arial" panose="020B0604020202020204" pitchFamily="34" charset="0"/>
                        </a:rPr>
                        <a:t> de desbaste</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solidFill>
                      <a:schemeClr val="accent3">
                        <a:lumMod val="20000"/>
                        <a:lumOff val="80000"/>
                      </a:schemeClr>
                    </a:solidFill>
                  </a:tcPr>
                </a:tc>
                <a:tc vMerge="1">
                  <a:txBody>
                    <a:bodyPr/>
                    <a:lstStyle/>
                    <a:p>
                      <a:endParaRPr lang="en-US"/>
                    </a:p>
                  </a:txBody>
                  <a:tcPr/>
                </a:tc>
                <a:tc>
                  <a:txBody>
                    <a:bodyPr/>
                    <a:lstStyle/>
                    <a:p>
                      <a:pPr marL="0" marR="0" algn="ctr">
                        <a:spcBef>
                          <a:spcPts val="0"/>
                        </a:spcBef>
                        <a:spcAft>
                          <a:spcPts val="0"/>
                        </a:spcAft>
                      </a:pPr>
                      <a:r>
                        <a:rPr lang="es-ES_tradnl" sz="1800" b="1">
                          <a:effectLst/>
                          <a:latin typeface="Arial" panose="020B0604020202020204" pitchFamily="34" charset="0"/>
                          <a:cs typeface="Arial" panose="020B0604020202020204" pitchFamily="34" charset="0"/>
                        </a:rPr>
                        <a:t>IT14 ÷ IT12</a:t>
                      </a:r>
                      <a:endParaRPr lang="en-US" sz="1800" b="1">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solidFill>
                      <a:schemeClr val="accent3">
                        <a:lumMod val="20000"/>
                        <a:lumOff val="80000"/>
                      </a:schemeClr>
                    </a:solidFill>
                  </a:tcPr>
                </a:tc>
                <a:extLst>
                  <a:ext uri="{0D108BD9-81ED-4DB2-BD59-A6C34878D82A}">
                    <a16:rowId xmlns:a16="http://schemas.microsoft.com/office/drawing/2014/main" val="3370219460"/>
                  </a:ext>
                </a:extLst>
              </a:tr>
              <a:tr h="266876">
                <a:tc>
                  <a:txBody>
                    <a:bodyPr/>
                    <a:lstStyle/>
                    <a:p>
                      <a:pPr marL="0" marR="0" algn="just">
                        <a:spcBef>
                          <a:spcPts val="0"/>
                        </a:spcBef>
                        <a:spcAft>
                          <a:spcPts val="0"/>
                        </a:spcAft>
                      </a:pPr>
                      <a:r>
                        <a:rPr lang="es-ES_tradnl" sz="1800" b="1" dirty="0" err="1">
                          <a:effectLst/>
                          <a:latin typeface="Arial" panose="020B0604020202020204" pitchFamily="34" charset="0"/>
                          <a:cs typeface="Arial" panose="020B0604020202020204" pitchFamily="34" charset="0"/>
                        </a:rPr>
                        <a:t>Mandrinado</a:t>
                      </a:r>
                      <a:r>
                        <a:rPr lang="es-ES_tradnl" sz="1800" b="1" dirty="0">
                          <a:effectLst/>
                          <a:latin typeface="Arial" panose="020B0604020202020204" pitchFamily="34" charset="0"/>
                          <a:cs typeface="Arial" panose="020B0604020202020204" pitchFamily="34" charset="0"/>
                        </a:rPr>
                        <a:t> de </a:t>
                      </a:r>
                      <a:r>
                        <a:rPr lang="es-ES_tradnl" sz="1800" b="1" dirty="0" err="1">
                          <a:effectLst/>
                          <a:latin typeface="Arial" panose="020B0604020202020204" pitchFamily="34" charset="0"/>
                          <a:cs typeface="Arial" panose="020B0604020202020204" pitchFamily="34" charset="0"/>
                        </a:rPr>
                        <a:t>semiacabado</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solidFill>
                      <a:schemeClr val="accent3">
                        <a:lumMod val="20000"/>
                        <a:lumOff val="80000"/>
                      </a:schemeClr>
                    </a:solidFill>
                  </a:tcPr>
                </a:tc>
                <a:tc vMerge="1">
                  <a:txBody>
                    <a:bodyPr/>
                    <a:lstStyle/>
                    <a:p>
                      <a:endParaRPr lang="en-US"/>
                    </a:p>
                  </a:txBody>
                  <a:tcPr/>
                </a:tc>
                <a:tc>
                  <a:txBody>
                    <a:bodyPr/>
                    <a:lstStyle/>
                    <a:p>
                      <a:pPr marL="0" marR="0" algn="ctr">
                        <a:spcBef>
                          <a:spcPts val="0"/>
                        </a:spcBef>
                        <a:spcAft>
                          <a:spcPts val="0"/>
                        </a:spcAft>
                      </a:pPr>
                      <a:r>
                        <a:rPr lang="es-ES_tradnl" sz="1800" b="1">
                          <a:effectLst/>
                          <a:latin typeface="Arial" panose="020B0604020202020204" pitchFamily="34" charset="0"/>
                          <a:cs typeface="Arial" panose="020B0604020202020204" pitchFamily="34" charset="0"/>
                        </a:rPr>
                        <a:t>IT11</a:t>
                      </a:r>
                      <a:endParaRPr lang="en-US" sz="1800" b="1">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solidFill>
                      <a:schemeClr val="accent3">
                        <a:lumMod val="20000"/>
                        <a:lumOff val="80000"/>
                      </a:schemeClr>
                    </a:solidFill>
                  </a:tcPr>
                </a:tc>
                <a:extLst>
                  <a:ext uri="{0D108BD9-81ED-4DB2-BD59-A6C34878D82A}">
                    <a16:rowId xmlns:a16="http://schemas.microsoft.com/office/drawing/2014/main" val="184546962"/>
                  </a:ext>
                </a:extLst>
              </a:tr>
              <a:tr h="266876">
                <a:tc>
                  <a:txBody>
                    <a:bodyPr/>
                    <a:lstStyle/>
                    <a:p>
                      <a:pPr marL="0" marR="0" algn="just">
                        <a:spcBef>
                          <a:spcPts val="0"/>
                        </a:spcBef>
                        <a:spcAft>
                          <a:spcPts val="0"/>
                        </a:spcAft>
                      </a:pPr>
                      <a:r>
                        <a:rPr lang="es-ES_tradnl" sz="1800" b="1" dirty="0" err="1">
                          <a:effectLst/>
                          <a:latin typeface="Arial" panose="020B0604020202020204" pitchFamily="34" charset="0"/>
                          <a:cs typeface="Arial" panose="020B0604020202020204" pitchFamily="34" charset="0"/>
                        </a:rPr>
                        <a:t>Mandrinado</a:t>
                      </a:r>
                      <a:r>
                        <a:rPr lang="es-ES_tradnl" sz="1800" b="1" dirty="0">
                          <a:effectLst/>
                          <a:latin typeface="Arial" panose="020B0604020202020204" pitchFamily="34" charset="0"/>
                          <a:cs typeface="Arial" panose="020B0604020202020204" pitchFamily="34" charset="0"/>
                        </a:rPr>
                        <a:t> de acabado</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solidFill>
                      <a:schemeClr val="accent3">
                        <a:lumMod val="20000"/>
                        <a:lumOff val="80000"/>
                      </a:schemeClr>
                    </a:solidFill>
                  </a:tcPr>
                </a:tc>
                <a:tc vMerge="1">
                  <a:txBody>
                    <a:bodyPr/>
                    <a:lstStyle/>
                    <a:p>
                      <a:endParaRPr lang="en-US"/>
                    </a:p>
                  </a:txBody>
                  <a:tcPr/>
                </a:tc>
                <a:tc>
                  <a:txBody>
                    <a:bodyPr/>
                    <a:lstStyle/>
                    <a:p>
                      <a:pPr marL="0" marR="0" algn="ctr">
                        <a:spcBef>
                          <a:spcPts val="0"/>
                        </a:spcBef>
                        <a:spcAft>
                          <a:spcPts val="0"/>
                        </a:spcAft>
                      </a:pPr>
                      <a:r>
                        <a:rPr lang="es-ES_tradnl" sz="1800" b="1">
                          <a:effectLst/>
                          <a:latin typeface="Arial" panose="020B0604020202020204" pitchFamily="34" charset="0"/>
                          <a:cs typeface="Arial" panose="020B0604020202020204" pitchFamily="34" charset="0"/>
                        </a:rPr>
                        <a:t>IT10 ÷ IT9</a:t>
                      </a:r>
                      <a:endParaRPr lang="en-US" sz="1800" b="1">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solidFill>
                      <a:schemeClr val="accent3">
                        <a:lumMod val="20000"/>
                        <a:lumOff val="80000"/>
                      </a:schemeClr>
                    </a:solidFill>
                  </a:tcPr>
                </a:tc>
                <a:extLst>
                  <a:ext uri="{0D108BD9-81ED-4DB2-BD59-A6C34878D82A}">
                    <a16:rowId xmlns:a16="http://schemas.microsoft.com/office/drawing/2014/main" val="3504230093"/>
                  </a:ext>
                </a:extLst>
              </a:tr>
              <a:tr h="266876">
                <a:tc>
                  <a:txBody>
                    <a:bodyPr/>
                    <a:lstStyle/>
                    <a:p>
                      <a:pPr marL="0" marR="0" algn="just">
                        <a:spcBef>
                          <a:spcPts val="0"/>
                        </a:spcBef>
                        <a:spcAft>
                          <a:spcPts val="0"/>
                        </a:spcAft>
                      </a:pPr>
                      <a:r>
                        <a:rPr lang="es-ES_tradnl" sz="1800" b="1" dirty="0" err="1">
                          <a:effectLst/>
                          <a:latin typeface="Arial" panose="020B0604020202020204" pitchFamily="34" charset="0"/>
                          <a:cs typeface="Arial" panose="020B0604020202020204" pitchFamily="34" charset="0"/>
                        </a:rPr>
                        <a:t>Mandrinado</a:t>
                      </a:r>
                      <a:r>
                        <a:rPr lang="es-ES_tradnl" sz="1800" b="1" dirty="0">
                          <a:effectLst/>
                          <a:latin typeface="Arial" panose="020B0604020202020204" pitchFamily="34" charset="0"/>
                          <a:cs typeface="Arial" panose="020B0604020202020204" pitchFamily="34" charset="0"/>
                        </a:rPr>
                        <a:t> de acabado fino</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solidFill>
                      <a:schemeClr val="accent3">
                        <a:lumMod val="20000"/>
                        <a:lumOff val="80000"/>
                      </a:schemeClr>
                    </a:solidFill>
                  </a:tcPr>
                </a:tc>
                <a:tc vMerge="1">
                  <a:txBody>
                    <a:bodyPr/>
                    <a:lstStyle/>
                    <a:p>
                      <a:endParaRPr lang="en-US"/>
                    </a:p>
                  </a:txBody>
                  <a:tcPr/>
                </a:tc>
                <a:tc>
                  <a:txBody>
                    <a:bodyPr/>
                    <a:lstStyle/>
                    <a:p>
                      <a:pPr marL="0" marR="0" algn="ctr">
                        <a:spcBef>
                          <a:spcPts val="0"/>
                        </a:spcBef>
                        <a:spcAft>
                          <a:spcPts val="0"/>
                        </a:spcAft>
                      </a:pPr>
                      <a:r>
                        <a:rPr lang="es-ES_tradnl" sz="1800" b="1">
                          <a:effectLst/>
                          <a:latin typeface="Arial" panose="020B0604020202020204" pitchFamily="34" charset="0"/>
                          <a:cs typeface="Arial" panose="020B0604020202020204" pitchFamily="34" charset="0"/>
                        </a:rPr>
                        <a:t>IT8 ÷ IT6</a:t>
                      </a:r>
                      <a:endParaRPr lang="en-US" sz="1800" b="1">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solidFill>
                      <a:schemeClr val="accent3">
                        <a:lumMod val="20000"/>
                        <a:lumOff val="80000"/>
                      </a:schemeClr>
                    </a:solidFill>
                  </a:tcPr>
                </a:tc>
                <a:extLst>
                  <a:ext uri="{0D108BD9-81ED-4DB2-BD59-A6C34878D82A}">
                    <a16:rowId xmlns:a16="http://schemas.microsoft.com/office/drawing/2014/main" val="3160249140"/>
                  </a:ext>
                </a:extLst>
              </a:tr>
              <a:tr h="266876">
                <a:tc>
                  <a:txBody>
                    <a:bodyPr/>
                    <a:lstStyle/>
                    <a:p>
                      <a:pPr marL="0" marR="0" algn="just">
                        <a:spcBef>
                          <a:spcPts val="0"/>
                        </a:spcBef>
                        <a:spcAft>
                          <a:spcPts val="0"/>
                        </a:spcAft>
                      </a:pPr>
                      <a:r>
                        <a:rPr lang="es-ES_tradnl" sz="1800" b="1" dirty="0">
                          <a:effectLst/>
                          <a:latin typeface="Arial" panose="020B0604020202020204" pitchFamily="34" charset="0"/>
                          <a:cs typeface="Arial" panose="020B0604020202020204" pitchFamily="34" charset="0"/>
                        </a:rPr>
                        <a:t>Rectificado previo</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solidFill>
                      <a:schemeClr val="accent3">
                        <a:lumMod val="20000"/>
                        <a:lumOff val="80000"/>
                      </a:schemeClr>
                    </a:solidFill>
                  </a:tcPr>
                </a:tc>
                <a:tc vMerge="1">
                  <a:txBody>
                    <a:bodyPr/>
                    <a:lstStyle/>
                    <a:p>
                      <a:endParaRPr lang="en-US"/>
                    </a:p>
                  </a:txBody>
                  <a:tcPr/>
                </a:tc>
                <a:tc>
                  <a:txBody>
                    <a:bodyPr/>
                    <a:lstStyle/>
                    <a:p>
                      <a:pPr marL="0" marR="0" algn="ctr">
                        <a:spcBef>
                          <a:spcPts val="0"/>
                        </a:spcBef>
                        <a:spcAft>
                          <a:spcPts val="0"/>
                        </a:spcAft>
                      </a:pPr>
                      <a:r>
                        <a:rPr lang="es-ES_tradnl" sz="1800" b="1">
                          <a:effectLst/>
                          <a:latin typeface="Arial" panose="020B0604020202020204" pitchFamily="34" charset="0"/>
                          <a:cs typeface="Arial" panose="020B0604020202020204" pitchFamily="34" charset="0"/>
                        </a:rPr>
                        <a:t>IT9</a:t>
                      </a:r>
                      <a:endParaRPr lang="en-US" sz="1800" b="1">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solidFill>
                      <a:schemeClr val="accent3">
                        <a:lumMod val="20000"/>
                        <a:lumOff val="80000"/>
                      </a:schemeClr>
                    </a:solidFill>
                  </a:tcPr>
                </a:tc>
                <a:extLst>
                  <a:ext uri="{0D108BD9-81ED-4DB2-BD59-A6C34878D82A}">
                    <a16:rowId xmlns:a16="http://schemas.microsoft.com/office/drawing/2014/main" val="2307069113"/>
                  </a:ext>
                </a:extLst>
              </a:tr>
              <a:tr h="266876">
                <a:tc>
                  <a:txBody>
                    <a:bodyPr/>
                    <a:lstStyle/>
                    <a:p>
                      <a:pPr marL="0" marR="0" algn="just">
                        <a:spcBef>
                          <a:spcPts val="0"/>
                        </a:spcBef>
                        <a:spcAft>
                          <a:spcPts val="0"/>
                        </a:spcAft>
                      </a:pPr>
                      <a:r>
                        <a:rPr lang="es-ES_tradnl" sz="1800" b="1" dirty="0">
                          <a:effectLst/>
                          <a:latin typeface="Arial" panose="020B0604020202020204" pitchFamily="34" charset="0"/>
                          <a:cs typeface="Arial" panose="020B0604020202020204" pitchFamily="34" charset="0"/>
                        </a:rPr>
                        <a:t>Rectificado de acabado</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solidFill>
                      <a:schemeClr val="accent3">
                        <a:lumMod val="20000"/>
                        <a:lumOff val="80000"/>
                      </a:schemeClr>
                    </a:solidFill>
                  </a:tcPr>
                </a:tc>
                <a:tc vMerge="1">
                  <a:txBody>
                    <a:bodyPr/>
                    <a:lstStyle/>
                    <a:p>
                      <a:endParaRPr lang="en-US"/>
                    </a:p>
                  </a:txBody>
                  <a:tcPr/>
                </a:tc>
                <a:tc>
                  <a:txBody>
                    <a:bodyPr/>
                    <a:lstStyle/>
                    <a:p>
                      <a:pPr marL="0" marR="0" algn="ctr">
                        <a:spcBef>
                          <a:spcPts val="0"/>
                        </a:spcBef>
                        <a:spcAft>
                          <a:spcPts val="0"/>
                        </a:spcAft>
                      </a:pPr>
                      <a:r>
                        <a:rPr lang="es-ES_tradnl" sz="1800" b="1">
                          <a:effectLst/>
                          <a:latin typeface="Arial" panose="020B0604020202020204" pitchFamily="34" charset="0"/>
                          <a:cs typeface="Arial" panose="020B0604020202020204" pitchFamily="34" charset="0"/>
                        </a:rPr>
                        <a:t>IT8 ÷ IT7</a:t>
                      </a:r>
                      <a:endParaRPr lang="en-US" sz="1800" b="1">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solidFill>
                      <a:schemeClr val="accent3">
                        <a:lumMod val="20000"/>
                        <a:lumOff val="80000"/>
                      </a:schemeClr>
                    </a:solidFill>
                  </a:tcPr>
                </a:tc>
                <a:extLst>
                  <a:ext uri="{0D108BD9-81ED-4DB2-BD59-A6C34878D82A}">
                    <a16:rowId xmlns:a16="http://schemas.microsoft.com/office/drawing/2014/main" val="130129722"/>
                  </a:ext>
                </a:extLst>
              </a:tr>
              <a:tr h="266876">
                <a:tc>
                  <a:txBody>
                    <a:bodyPr/>
                    <a:lstStyle/>
                    <a:p>
                      <a:pPr marL="0" marR="0" algn="just">
                        <a:spcBef>
                          <a:spcPts val="0"/>
                        </a:spcBef>
                        <a:spcAft>
                          <a:spcPts val="0"/>
                        </a:spcAft>
                      </a:pPr>
                      <a:r>
                        <a:rPr lang="es-ES_tradnl" sz="1800" b="1" dirty="0">
                          <a:effectLst/>
                          <a:latin typeface="Arial" panose="020B0604020202020204" pitchFamily="34" charset="0"/>
                          <a:cs typeface="Arial" panose="020B0604020202020204" pitchFamily="34" charset="0"/>
                        </a:rPr>
                        <a:t>Rectificado de acabado fino</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solidFill>
                      <a:schemeClr val="accent3">
                        <a:lumMod val="20000"/>
                        <a:lumOff val="80000"/>
                      </a:schemeClr>
                    </a:solidFill>
                  </a:tcPr>
                </a:tc>
                <a:tc vMerge="1">
                  <a:txBody>
                    <a:bodyPr/>
                    <a:lstStyle/>
                    <a:p>
                      <a:endParaRPr lang="en-US"/>
                    </a:p>
                  </a:txBody>
                  <a:tcPr/>
                </a:tc>
                <a:tc>
                  <a:txBody>
                    <a:bodyPr/>
                    <a:lstStyle/>
                    <a:p>
                      <a:pPr marL="0" marR="0" algn="ctr">
                        <a:spcBef>
                          <a:spcPts val="0"/>
                        </a:spcBef>
                        <a:spcAft>
                          <a:spcPts val="0"/>
                        </a:spcAft>
                      </a:pPr>
                      <a:r>
                        <a:rPr lang="es-ES_tradnl" sz="1800" b="1">
                          <a:effectLst/>
                          <a:latin typeface="Arial" panose="020B0604020202020204" pitchFamily="34" charset="0"/>
                          <a:cs typeface="Arial" panose="020B0604020202020204" pitchFamily="34" charset="0"/>
                        </a:rPr>
                        <a:t>IT6</a:t>
                      </a:r>
                      <a:endParaRPr lang="en-US" sz="1800" b="1">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solidFill>
                      <a:schemeClr val="accent3">
                        <a:lumMod val="20000"/>
                        <a:lumOff val="80000"/>
                      </a:schemeClr>
                    </a:solidFill>
                  </a:tcPr>
                </a:tc>
                <a:extLst>
                  <a:ext uri="{0D108BD9-81ED-4DB2-BD59-A6C34878D82A}">
                    <a16:rowId xmlns:a16="http://schemas.microsoft.com/office/drawing/2014/main" val="2582755572"/>
                  </a:ext>
                </a:extLst>
              </a:tr>
              <a:tr h="266876">
                <a:tc>
                  <a:txBody>
                    <a:bodyPr/>
                    <a:lstStyle/>
                    <a:p>
                      <a:pPr marL="0" marR="0" algn="just">
                        <a:spcBef>
                          <a:spcPts val="0"/>
                        </a:spcBef>
                        <a:spcAft>
                          <a:spcPts val="0"/>
                        </a:spcAft>
                      </a:pPr>
                      <a:r>
                        <a:rPr lang="es-ES_tradnl" sz="1800" b="1" dirty="0">
                          <a:effectLst/>
                          <a:latin typeface="Arial" panose="020B0604020202020204" pitchFamily="34" charset="0"/>
                          <a:cs typeface="Arial" panose="020B0604020202020204" pitchFamily="34" charset="0"/>
                        </a:rPr>
                        <a:t>Escariado previo</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solidFill>
                      <a:schemeClr val="accent3">
                        <a:lumMod val="20000"/>
                        <a:lumOff val="80000"/>
                      </a:schemeClr>
                    </a:solidFill>
                  </a:tcPr>
                </a:tc>
                <a:tc vMerge="1">
                  <a:txBody>
                    <a:bodyPr/>
                    <a:lstStyle/>
                    <a:p>
                      <a:endParaRPr lang="en-US"/>
                    </a:p>
                  </a:txBody>
                  <a:tcPr/>
                </a:tc>
                <a:tc>
                  <a:txBody>
                    <a:bodyPr/>
                    <a:lstStyle/>
                    <a:p>
                      <a:pPr marL="0" marR="0" algn="ctr">
                        <a:spcBef>
                          <a:spcPts val="0"/>
                        </a:spcBef>
                        <a:spcAft>
                          <a:spcPts val="0"/>
                        </a:spcAft>
                      </a:pPr>
                      <a:r>
                        <a:rPr lang="es-ES_tradnl" sz="1800" b="1">
                          <a:effectLst/>
                          <a:latin typeface="Arial" panose="020B0604020202020204" pitchFamily="34" charset="0"/>
                          <a:cs typeface="Arial" panose="020B0604020202020204" pitchFamily="34" charset="0"/>
                        </a:rPr>
                        <a:t>IT11 ÷ IT10</a:t>
                      </a:r>
                      <a:endParaRPr lang="en-US" sz="1800" b="1">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solidFill>
                      <a:schemeClr val="accent3">
                        <a:lumMod val="20000"/>
                        <a:lumOff val="80000"/>
                      </a:schemeClr>
                    </a:solidFill>
                  </a:tcPr>
                </a:tc>
                <a:extLst>
                  <a:ext uri="{0D108BD9-81ED-4DB2-BD59-A6C34878D82A}">
                    <a16:rowId xmlns:a16="http://schemas.microsoft.com/office/drawing/2014/main" val="4211177085"/>
                  </a:ext>
                </a:extLst>
              </a:tr>
              <a:tr h="266876">
                <a:tc>
                  <a:txBody>
                    <a:bodyPr/>
                    <a:lstStyle/>
                    <a:p>
                      <a:pPr marL="0" marR="0" algn="just">
                        <a:spcBef>
                          <a:spcPts val="0"/>
                        </a:spcBef>
                        <a:spcAft>
                          <a:spcPts val="0"/>
                        </a:spcAft>
                      </a:pPr>
                      <a:r>
                        <a:rPr lang="es-ES_tradnl" sz="1800" b="1" dirty="0">
                          <a:effectLst/>
                          <a:latin typeface="Arial" panose="020B0604020202020204" pitchFamily="34" charset="0"/>
                          <a:cs typeface="Arial" panose="020B0604020202020204" pitchFamily="34" charset="0"/>
                        </a:rPr>
                        <a:t>Escariado de acabado</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solidFill>
                      <a:schemeClr val="accent3">
                        <a:lumMod val="20000"/>
                        <a:lumOff val="80000"/>
                      </a:schemeClr>
                    </a:solidFill>
                  </a:tcPr>
                </a:tc>
                <a:tc vMerge="1">
                  <a:txBody>
                    <a:bodyPr/>
                    <a:lstStyle/>
                    <a:p>
                      <a:endParaRPr lang="en-US"/>
                    </a:p>
                  </a:txBody>
                  <a:tcPr/>
                </a:tc>
                <a:tc>
                  <a:txBody>
                    <a:bodyPr/>
                    <a:lstStyle/>
                    <a:p>
                      <a:pPr marL="0" marR="0" algn="ctr">
                        <a:spcBef>
                          <a:spcPts val="0"/>
                        </a:spcBef>
                        <a:spcAft>
                          <a:spcPts val="0"/>
                        </a:spcAft>
                      </a:pPr>
                      <a:r>
                        <a:rPr lang="es-ES_tradnl" sz="1800" b="1" dirty="0">
                          <a:effectLst/>
                          <a:latin typeface="Arial" panose="020B0604020202020204" pitchFamily="34" charset="0"/>
                          <a:cs typeface="Arial" panose="020B0604020202020204" pitchFamily="34" charset="0"/>
                        </a:rPr>
                        <a:t>IT9 ÷ IT8</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solidFill>
                      <a:schemeClr val="accent3">
                        <a:lumMod val="20000"/>
                        <a:lumOff val="80000"/>
                      </a:schemeClr>
                    </a:solidFill>
                  </a:tcPr>
                </a:tc>
                <a:extLst>
                  <a:ext uri="{0D108BD9-81ED-4DB2-BD59-A6C34878D82A}">
                    <a16:rowId xmlns:a16="http://schemas.microsoft.com/office/drawing/2014/main" val="4038012561"/>
                  </a:ext>
                </a:extLst>
              </a:tr>
              <a:tr h="266876">
                <a:tc>
                  <a:txBody>
                    <a:bodyPr/>
                    <a:lstStyle/>
                    <a:p>
                      <a:pPr marL="0" marR="0" algn="just">
                        <a:spcBef>
                          <a:spcPts val="0"/>
                        </a:spcBef>
                        <a:spcAft>
                          <a:spcPts val="0"/>
                        </a:spcAft>
                      </a:pPr>
                      <a:r>
                        <a:rPr lang="es-ES_tradnl" sz="1800" b="1" dirty="0">
                          <a:effectLst/>
                          <a:latin typeface="Arial" panose="020B0604020202020204" pitchFamily="34" charset="0"/>
                          <a:cs typeface="Arial" panose="020B0604020202020204" pitchFamily="34" charset="0"/>
                        </a:rPr>
                        <a:t>Escariado de acabado fino</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solidFill>
                      <a:schemeClr val="accent3">
                        <a:lumMod val="20000"/>
                        <a:lumOff val="80000"/>
                      </a:schemeClr>
                    </a:solidFill>
                  </a:tcPr>
                </a:tc>
                <a:tc vMerge="1">
                  <a:txBody>
                    <a:bodyPr/>
                    <a:lstStyle/>
                    <a:p>
                      <a:endParaRPr lang="en-US"/>
                    </a:p>
                  </a:txBody>
                  <a:tcPr/>
                </a:tc>
                <a:tc>
                  <a:txBody>
                    <a:bodyPr/>
                    <a:lstStyle/>
                    <a:p>
                      <a:pPr marL="0" marR="0" algn="ctr">
                        <a:spcBef>
                          <a:spcPts val="0"/>
                        </a:spcBef>
                        <a:spcAft>
                          <a:spcPts val="0"/>
                        </a:spcAft>
                      </a:pPr>
                      <a:r>
                        <a:rPr lang="es-ES_tradnl" sz="1800" b="1" dirty="0">
                          <a:effectLst/>
                          <a:latin typeface="Arial" panose="020B0604020202020204" pitchFamily="34" charset="0"/>
                          <a:cs typeface="Arial" panose="020B0604020202020204" pitchFamily="34" charset="0"/>
                        </a:rPr>
                        <a:t>IT7 ÷ IT6</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solidFill>
                      <a:schemeClr val="accent3">
                        <a:lumMod val="20000"/>
                        <a:lumOff val="80000"/>
                      </a:schemeClr>
                    </a:solidFill>
                  </a:tcPr>
                </a:tc>
                <a:extLst>
                  <a:ext uri="{0D108BD9-81ED-4DB2-BD59-A6C34878D82A}">
                    <a16:rowId xmlns:a16="http://schemas.microsoft.com/office/drawing/2014/main" val="568445454"/>
                  </a:ext>
                </a:extLst>
              </a:tr>
              <a:tr h="266876">
                <a:tc>
                  <a:txBody>
                    <a:bodyPr/>
                    <a:lstStyle/>
                    <a:p>
                      <a:pPr marL="0" marR="0" algn="just">
                        <a:spcBef>
                          <a:spcPts val="0"/>
                        </a:spcBef>
                        <a:spcAft>
                          <a:spcPts val="0"/>
                        </a:spcAft>
                      </a:pPr>
                      <a:r>
                        <a:rPr lang="es-ES_tradnl" sz="1800" b="1" dirty="0" err="1">
                          <a:effectLst/>
                          <a:latin typeface="Arial" panose="020B0604020202020204" pitchFamily="34" charset="0"/>
                          <a:cs typeface="Arial" panose="020B0604020202020204" pitchFamily="34" charset="0"/>
                        </a:rPr>
                        <a:t>Surperacabado</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solidFill>
                      <a:schemeClr val="accent3">
                        <a:lumMod val="20000"/>
                        <a:lumOff val="80000"/>
                      </a:schemeClr>
                    </a:solidFill>
                  </a:tcPr>
                </a:tc>
                <a:tc vMerge="1">
                  <a:txBody>
                    <a:bodyPr/>
                    <a:lstStyle/>
                    <a:p>
                      <a:endParaRPr lang="en-US"/>
                    </a:p>
                  </a:txBody>
                  <a:tcPr/>
                </a:tc>
                <a:tc>
                  <a:txBody>
                    <a:bodyPr/>
                    <a:lstStyle/>
                    <a:p>
                      <a:pPr marL="0" marR="0" algn="ctr">
                        <a:spcBef>
                          <a:spcPts val="0"/>
                        </a:spcBef>
                        <a:spcAft>
                          <a:spcPts val="0"/>
                        </a:spcAft>
                      </a:pPr>
                      <a:r>
                        <a:rPr lang="es-ES_tradnl" sz="1800" b="1" dirty="0">
                          <a:effectLst/>
                          <a:latin typeface="Arial" panose="020B0604020202020204" pitchFamily="34" charset="0"/>
                          <a:cs typeface="Arial" panose="020B0604020202020204" pitchFamily="34" charset="0"/>
                        </a:rPr>
                        <a:t>IT5 ÷ IT4</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solidFill>
                      <a:schemeClr val="accent3">
                        <a:lumMod val="20000"/>
                        <a:lumOff val="80000"/>
                      </a:schemeClr>
                    </a:solidFill>
                  </a:tcPr>
                </a:tc>
                <a:extLst>
                  <a:ext uri="{0D108BD9-81ED-4DB2-BD59-A6C34878D82A}">
                    <a16:rowId xmlns:a16="http://schemas.microsoft.com/office/drawing/2014/main" val="3866037099"/>
                  </a:ext>
                </a:extLst>
              </a:tr>
            </a:tbl>
          </a:graphicData>
        </a:graphic>
      </p:graphicFrame>
      <p:sp>
        <p:nvSpPr>
          <p:cNvPr id="3" name="Rectangle 2"/>
          <p:cNvSpPr/>
          <p:nvPr/>
        </p:nvSpPr>
        <p:spPr>
          <a:xfrm>
            <a:off x="832515" y="122832"/>
            <a:ext cx="10836321" cy="461665"/>
          </a:xfrm>
          <a:prstGeom prst="rect">
            <a:avLst/>
          </a:prstGeom>
        </p:spPr>
        <p:txBody>
          <a:bodyPr wrap="square">
            <a:spAutoFit/>
          </a:bodyPr>
          <a:lstStyle/>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Los diferentes (IT) se obtienen mediante diferentes métodos de elaboración</a:t>
            </a:r>
            <a:r>
              <a:rPr lang="es-ES_tradnl"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endPar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7725192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mc:AlternateContent xmlns:mc="http://schemas.openxmlformats.org/markup-compatibility/2006" xmlns:a14="http://schemas.microsoft.com/office/drawing/2010/main">
        <mc:Choice Requires="a14">
          <p:sp>
            <p:nvSpPr>
              <p:cNvPr id="3" name="Rectangle 1"/>
              <p:cNvSpPr/>
              <p:nvPr/>
            </p:nvSpPr>
            <p:spPr>
              <a:xfrm>
                <a:off x="439003" y="925926"/>
                <a:ext cx="11313994" cy="4968924"/>
              </a:xfrm>
              <a:prstGeom prst="rect">
                <a:avLst/>
              </a:prstGeom>
            </p:spPr>
            <p:txBody>
              <a:bodyPr wrap="square">
                <a:spAutoFit/>
              </a:bodyPr>
              <a:lstStyle/>
              <a:p>
                <a:pPr algn="just"/>
                <a:r>
                  <a:rPr lang="es-ES_tradnl"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Para </a:t>
                </a:r>
                <a:r>
                  <a:rPr lang="es-ES_tradnl" sz="2800" dirty="0">
                    <a:solidFill>
                      <a:schemeClr val="tx1"/>
                    </a:solidFill>
                    <a:latin typeface="Arial" panose="020B0604020202020204" pitchFamily="34" charset="0"/>
                    <a:ea typeface="Times New Roman" panose="02020603050405020304" pitchFamily="18" charset="0"/>
                    <a:cs typeface="Arial" panose="020B0604020202020204" pitchFamily="34" charset="0"/>
                  </a:rPr>
                  <a:t>el acoplamiento existente entre el bulón y la biela del motor del tanque T-55determinar:</a:t>
                </a:r>
                <a:endPar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a:spcBef>
                    <a:spcPts val="0"/>
                  </a:spcBef>
                  <a:spcAft>
                    <a:spcPts val="0"/>
                  </a:spcAft>
                  <a:buFont typeface="+mj-lt"/>
                  <a:buAutoNum type="alphaLcParenR"/>
                </a:pPr>
                <a:r>
                  <a:rPr lang="es-ES_tradnl"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Dmáx</a:t>
                </a:r>
                <a:r>
                  <a:rPr lang="es-ES_tradnl"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y Dmín.</a:t>
                </a:r>
                <a:endPar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a:spcBef>
                    <a:spcPts val="0"/>
                  </a:spcBef>
                  <a:spcAft>
                    <a:spcPts val="0"/>
                  </a:spcAft>
                  <a:buFont typeface="+mj-lt"/>
                  <a:buAutoNum type="alphaLcParenR"/>
                </a:pPr>
                <a:r>
                  <a:rPr lang="es-ES_tradnl"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dmáx</a:t>
                </a:r>
                <a:r>
                  <a:rPr lang="es-ES_tradnl"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y </a:t>
                </a:r>
                <a:r>
                  <a:rPr lang="es-ES_tradnl" sz="2800" dirty="0" err="1">
                    <a:solidFill>
                      <a:schemeClr val="tx1"/>
                    </a:solidFill>
                    <a:latin typeface="Arial" panose="020B0604020202020204" pitchFamily="34" charset="0"/>
                    <a:ea typeface="Times New Roman" panose="02020603050405020304" pitchFamily="18" charset="0"/>
                    <a:cs typeface="Arial" panose="020B0604020202020204" pitchFamily="34" charset="0"/>
                  </a:rPr>
                  <a:t>dmín</a:t>
                </a:r>
                <a:r>
                  <a:rPr lang="es-ES_tradnl" sz="2800" dirty="0">
                    <a:solidFill>
                      <a:schemeClr val="tx1"/>
                    </a:solidFill>
                    <a:latin typeface="Arial" panose="020B0604020202020204" pitchFamily="34" charset="0"/>
                    <a:ea typeface="Times New Roman" panose="02020603050405020304" pitchFamily="18" charset="0"/>
                    <a:cs typeface="Arial" panose="020B0604020202020204" pitchFamily="34" charset="0"/>
                  </a:rPr>
                  <a:t>.</a:t>
                </a:r>
                <a:endPar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a:spcBef>
                    <a:spcPts val="0"/>
                  </a:spcBef>
                  <a:spcAft>
                    <a:spcPts val="0"/>
                  </a:spcAft>
                  <a:buFont typeface="+mj-lt"/>
                  <a:buAutoNum type="alphaLcParenR"/>
                </a:pPr>
                <a:r>
                  <a:rPr lang="es-ES_tradnl" sz="2800" dirty="0">
                    <a:solidFill>
                      <a:schemeClr val="tx1"/>
                    </a:solidFill>
                    <a:latin typeface="Arial" panose="020B0604020202020204" pitchFamily="34" charset="0"/>
                    <a:ea typeface="Times New Roman" panose="02020603050405020304" pitchFamily="18" charset="0"/>
                    <a:cs typeface="Arial" panose="020B0604020202020204" pitchFamily="34" charset="0"/>
                  </a:rPr>
                  <a:t>Tolerancias para el agujero y el eje.</a:t>
                </a:r>
                <a:endPar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a:spcBef>
                    <a:spcPts val="0"/>
                  </a:spcBef>
                  <a:spcAft>
                    <a:spcPts val="0"/>
                  </a:spcAft>
                  <a:buFont typeface="+mj-lt"/>
                  <a:buAutoNum type="alphaLcParenR"/>
                </a:pPr>
                <a:r>
                  <a:rPr lang="es-ES_tradnl" sz="2800" dirty="0">
                    <a:solidFill>
                      <a:schemeClr val="tx1"/>
                    </a:solidFill>
                    <a:latin typeface="Arial" panose="020B0604020202020204" pitchFamily="34" charset="0"/>
                    <a:ea typeface="Times New Roman" panose="02020603050405020304" pitchFamily="18" charset="0"/>
                    <a:cs typeface="Arial" panose="020B0604020202020204" pitchFamily="34" charset="0"/>
                  </a:rPr>
                  <a:t>Juegos o aprietos según corresponda.</a:t>
                </a:r>
                <a:endPar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a:spcBef>
                    <a:spcPts val="0"/>
                  </a:spcBef>
                  <a:spcAft>
                    <a:spcPts val="0"/>
                  </a:spcAft>
                  <a:buFont typeface="+mj-lt"/>
                  <a:buAutoNum type="alphaLcParenR"/>
                </a:pPr>
                <a:r>
                  <a:rPr lang="es-ES_tradnl" sz="2800" dirty="0">
                    <a:solidFill>
                      <a:schemeClr val="tx1"/>
                    </a:solidFill>
                    <a:latin typeface="Arial" panose="020B0604020202020204" pitchFamily="34" charset="0"/>
                    <a:ea typeface="Times New Roman" panose="02020603050405020304" pitchFamily="18" charset="0"/>
                    <a:cs typeface="Arial" panose="020B0604020202020204" pitchFamily="34" charset="0"/>
                  </a:rPr>
                  <a:t>Esquema de acoplamiento.</a:t>
                </a:r>
                <a:endPar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a:spcBef>
                    <a:spcPts val="0"/>
                  </a:spcBef>
                  <a:spcAft>
                    <a:spcPts val="0"/>
                  </a:spcAft>
                  <a:buFont typeface="+mj-lt"/>
                  <a:buAutoNum type="alphaLcParenR"/>
                </a:pPr>
                <a:r>
                  <a:rPr lang="es-ES_tradnl" sz="2800" dirty="0">
                    <a:solidFill>
                      <a:schemeClr val="tx1"/>
                    </a:solidFill>
                    <a:latin typeface="Arial" panose="020B0604020202020204" pitchFamily="34" charset="0"/>
                    <a:ea typeface="Times New Roman" panose="02020603050405020304" pitchFamily="18" charset="0"/>
                    <a:cs typeface="Arial" panose="020B0604020202020204" pitchFamily="34" charset="0"/>
                  </a:rPr>
                  <a:t>Tipo de ajuste.</a:t>
                </a:r>
                <a:endPar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a:r>
                  <a:rPr lang="es-ES_tradnl" sz="2800" u="sng" dirty="0">
                    <a:solidFill>
                      <a:schemeClr val="tx1"/>
                    </a:solidFill>
                    <a:latin typeface="Arial" panose="020B0604020202020204" pitchFamily="34" charset="0"/>
                    <a:ea typeface="Times New Roman" panose="02020603050405020304" pitchFamily="18" charset="0"/>
                    <a:cs typeface="Arial" panose="020B0604020202020204" pitchFamily="34" charset="0"/>
                  </a:rPr>
                  <a:t>Datos</a:t>
                </a:r>
                <a:r>
                  <a:rPr lang="es-ES_tradnl"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endPar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a:spcBef>
                    <a:spcPts val="0"/>
                  </a:spcBef>
                  <a:spcAft>
                    <a:spcPts val="0"/>
                  </a:spcAft>
                  <a:buFont typeface="Wingdings" panose="05000000000000000000" pitchFamily="2" charset="2"/>
                  <a:buChar char=""/>
                </a:pPr>
                <a:r>
                  <a:rPr lang="es-ES_tradnl" sz="2800" u="sng" dirty="0">
                    <a:solidFill>
                      <a:schemeClr val="tx1"/>
                    </a:solidFill>
                    <a:latin typeface="Arial" panose="020B0604020202020204" pitchFamily="34" charset="0"/>
                    <a:ea typeface="Times New Roman" panose="02020603050405020304" pitchFamily="18" charset="0"/>
                    <a:cs typeface="Arial" panose="020B0604020202020204" pitchFamily="34" charset="0"/>
                  </a:rPr>
                  <a:t>Biela</a:t>
                </a:r>
                <a:r>
                  <a:rPr lang="es-ES_tradnl"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Sup>
                      <m:sSubSupPr>
                        <m:ctrlPr>
                          <a:rPr lang="en-U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SupPr>
                      <m:e>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∅42</m:t>
                        </m:r>
                        <m:r>
                          <a:rPr lang="es-ES" sz="2800" b="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𝐹</m:t>
                        </m:r>
                        <m:r>
                          <a:rPr lang="es-ES" sz="2800" b="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8(</m:t>
                        </m:r>
                      </m:e>
                      <m:sub>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+0,025</m:t>
                        </m:r>
                      </m:sub>
                      <m:sup>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+0,064</m:t>
                        </m:r>
                      </m:sup>
                    </m:sSubSup>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oMath>
                </a14:m>
                <a:endPar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a:spcBef>
                    <a:spcPts val="0"/>
                  </a:spcBef>
                  <a:spcAft>
                    <a:spcPts val="0"/>
                  </a:spcAft>
                  <a:buFont typeface="Wingdings" panose="05000000000000000000" pitchFamily="2" charset="2"/>
                  <a:buChar char=""/>
                </a:pPr>
                <a:r>
                  <a:rPr lang="es-ES_tradnl" sz="2800" u="sng" dirty="0">
                    <a:solidFill>
                      <a:schemeClr val="tx1"/>
                    </a:solidFill>
                    <a:latin typeface="Arial" panose="020B0604020202020204" pitchFamily="34" charset="0"/>
                    <a:ea typeface="Times New Roman" panose="02020603050405020304" pitchFamily="18" charset="0"/>
                    <a:cs typeface="Arial" panose="020B0604020202020204" pitchFamily="34" charset="0"/>
                  </a:rPr>
                  <a:t>Bulón</a:t>
                </a:r>
                <a:r>
                  <a:rPr lang="es-ES_tradnl"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Sup>
                      <m:sSubSupPr>
                        <m:ctrlPr>
                          <a:rPr lang="en-U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SupPr>
                      <m:e>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∅42</m:t>
                        </m:r>
                        <m:r>
                          <a:rPr lang="es-ES" sz="2800" b="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h</m:t>
                        </m:r>
                        <m:r>
                          <a:rPr lang="es-ES" sz="2800" b="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6(</m:t>
                        </m:r>
                      </m:e>
                      <m:sub>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−0,016</m:t>
                        </m:r>
                      </m:sub>
                      <m:sup>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0</m:t>
                        </m:r>
                      </m:sup>
                    </m:sSubSup>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oMath>
                </a14:m>
                <a:endPar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1"/>
              <p:cNvSpPr>
                <a:spLocks noRot="1" noChangeAspect="1" noMove="1" noResize="1" noEditPoints="1" noAdjustHandles="1" noChangeArrowheads="1" noChangeShapeType="1" noTextEdit="1"/>
              </p:cNvSpPr>
              <p:nvPr/>
            </p:nvSpPr>
            <p:spPr>
              <a:xfrm>
                <a:off x="439003" y="925926"/>
                <a:ext cx="11313994" cy="4968924"/>
              </a:xfrm>
              <a:prstGeom prst="rect">
                <a:avLst/>
              </a:prstGeom>
              <a:blipFill>
                <a:blip r:embed="rId2"/>
                <a:stretch>
                  <a:fillRect l="-1078" t="-1350" r="-1131" b="-1718"/>
                </a:stretch>
              </a:blipFill>
            </p:spPr>
            <p:txBody>
              <a:bodyPr/>
              <a:lstStyle/>
              <a:p>
                <a:r>
                  <a:rPr lang="es-ES">
                    <a:noFill/>
                  </a:rPr>
                  <a:t> </a:t>
                </a:r>
              </a:p>
            </p:txBody>
          </p:sp>
        </mc:Fallback>
      </mc:AlternateContent>
      <p:sp>
        <p:nvSpPr>
          <p:cNvPr id="4" name="Rectángulo 3"/>
          <p:cNvSpPr/>
          <p:nvPr/>
        </p:nvSpPr>
        <p:spPr>
          <a:xfrm>
            <a:off x="3027692" y="-45150"/>
            <a:ext cx="6136616" cy="707886"/>
          </a:xfrm>
          <a:prstGeom prst="rect">
            <a:avLst/>
          </a:prstGeom>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marR="0" lvl="0" algn="just">
              <a:spcBef>
                <a:spcPts val="0"/>
              </a:spcBef>
              <a:spcAft>
                <a:spcPts val="0"/>
              </a:spcAft>
            </a:pPr>
            <a:r>
              <a:rPr lang="es-ES_tradnl" sz="4000" b="1" dirty="0" smtClean="0">
                <a:ln>
                  <a:solidFill>
                    <a:srgbClr val="C00000"/>
                  </a:solidFill>
                </a:ln>
                <a:solidFill>
                  <a:srgbClr val="C0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rPr>
              <a:t>EJEMPLO DE CÁLCULO</a:t>
            </a:r>
            <a:endParaRPr lang="en-US" sz="4000" b="1" dirty="0">
              <a:ln>
                <a:solidFill>
                  <a:srgbClr val="C00000"/>
                </a:solidFill>
              </a:ln>
              <a:solidFill>
                <a:srgbClr val="C0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2154647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563414" y="779952"/>
                <a:ext cx="11327643" cy="5749651"/>
              </a:xfrm>
              <a:prstGeom prst="rect">
                <a:avLst/>
              </a:prstGeom>
            </p:spPr>
            <p:txBody>
              <a:bodyPr wrap="square">
                <a:spAutoFit/>
              </a:bodyPr>
              <a:lstStyle/>
              <a:p>
                <a:pPr algn="just"/>
                <a:r>
                  <a:rPr lang="es-ES_tradnl" sz="2400" u="sng"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Solución</a:t>
                </a:r>
                <a:r>
                  <a:rPr lang="es-ES_tradnl" sz="2400" dirty="0">
                    <a:solidFill>
                      <a:schemeClr val="tx1"/>
                    </a:solidFill>
                    <a:latin typeface="Arial" panose="020B0604020202020204" pitchFamily="34" charset="0"/>
                    <a:ea typeface="Times New Roman" panose="02020603050405020304" pitchFamily="18" charset="0"/>
                    <a:cs typeface="Arial" panose="020B0604020202020204" pitchFamily="34" charset="0"/>
                  </a:rPr>
                  <a:t>:</a:t>
                </a:r>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solidFill>
                      <a:schemeClr val="tx1"/>
                    </a:solidFill>
                    <a:latin typeface="Arial" panose="020B0604020202020204" pitchFamily="34" charset="0"/>
                    <a:ea typeface="Times New Roman" panose="02020603050405020304" pitchFamily="18" charset="0"/>
                    <a:cs typeface="Arial" panose="020B0604020202020204" pitchFamily="34" charset="0"/>
                  </a:rPr>
                  <a:t>Respuesta de a), b) y c) para el agujero y el eje.</a:t>
                </a:r>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a:spcBef>
                    <a:spcPts val="0"/>
                  </a:spcBef>
                  <a:spcAft>
                    <a:spcPts val="0"/>
                  </a:spcAft>
                  <a:buFont typeface="Wingdings" panose="05000000000000000000" pitchFamily="2" charset="2"/>
                  <a:buChar char=""/>
                </a:pPr>
                <a:r>
                  <a:rPr lang="es-ES_tradnl" sz="2400" u="sng" dirty="0">
                    <a:solidFill>
                      <a:schemeClr val="tx1"/>
                    </a:solidFill>
                    <a:latin typeface="Arial" panose="020B0604020202020204" pitchFamily="34" charset="0"/>
                    <a:ea typeface="Times New Roman" panose="02020603050405020304" pitchFamily="18" charset="0"/>
                    <a:cs typeface="Arial" panose="020B0604020202020204" pitchFamily="34" charset="0"/>
                  </a:rPr>
                  <a:t>Biela</a:t>
                </a:r>
                <a:r>
                  <a:rPr lang="es-ES_tradnl" sz="2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Sup>
                      <m:sSubSupPr>
                        <m:ctrlPr>
                          <a:rPr lang="en-U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SupPr>
                      <m:e>
                        <m:r>
                          <a:rPr lang="es-ES_tradnl"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∅42</m:t>
                        </m:r>
                        <m:r>
                          <a:rPr lang="es-ES" sz="2400" b="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𝐹</m:t>
                        </m:r>
                        <m:r>
                          <a:rPr lang="es-ES" sz="2400" b="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8(</m:t>
                        </m:r>
                      </m:e>
                      <m:sub>
                        <m:r>
                          <a:rPr lang="es-ES_tradnl"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+0,025</m:t>
                        </m:r>
                      </m:sub>
                      <m:sup>
                        <m:r>
                          <a:rPr lang="es-ES_tradnl"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+0,064</m:t>
                        </m:r>
                      </m:sup>
                    </m:sSubSup>
                    <m:r>
                      <a:rPr lang="es-ES_tradnl"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oMath>
                </a14:m>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b>
                        <m:sSubPr>
                          <m:ctrlPr>
                            <a:rPr lang="en-U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Pr>
                        <m:e>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𝐷</m:t>
                          </m:r>
                        </m:e>
                        <m:sub>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á</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sub>
                      </m:sSub>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𝐷</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𝐸𝑆</m:t>
                      </m:r>
                      <m:sSub>
                        <m:sSubPr>
                          <m:ctrlPr>
                            <a:rPr lang="en-U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Pr>
                        <m:e>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s-ES" sz="24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𝐷</m:t>
                          </m:r>
                        </m:e>
                        <m:sub>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á</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sub>
                      </m:sSub>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=42+0,064</m:t>
                      </m:r>
                      <m:sSub>
                        <m:sSubPr>
                          <m:ctrlPr>
                            <a:rPr lang="en-U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Pr>
                        <m:e>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s-ES" sz="24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𝐷</m:t>
                          </m:r>
                        </m:e>
                        <m:sub>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á</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sub>
                      </m:sSub>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=42,064 </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𝑚𝑚</m:t>
                      </m:r>
                    </m:oMath>
                  </m:oMathPara>
                </a14:m>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b>
                        <m:sSubPr>
                          <m:ctrlPr>
                            <a:rPr lang="en-U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Pr>
                        <m:e>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𝐷</m:t>
                          </m:r>
                        </m:e>
                        <m:sub>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í</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𝑛</m:t>
                          </m:r>
                        </m:sub>
                      </m:sSub>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𝐷</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𝐸𝐼</m:t>
                      </m:r>
                      <m:sSub>
                        <m:sSubPr>
                          <m:ctrlPr>
                            <a:rPr lang="en-U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Pr>
                        <m:e>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s-ES" sz="24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𝐷</m:t>
                          </m:r>
                        </m:e>
                        <m:sub>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í</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𝑛</m:t>
                          </m:r>
                        </m:sub>
                      </m:sSub>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=42+0,025</m:t>
                      </m:r>
                      <m:sSub>
                        <m:sSubPr>
                          <m:ctrlPr>
                            <a:rPr lang="en-U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Pr>
                        <m:e>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s-ES" sz="24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𝐷</m:t>
                          </m:r>
                        </m:e>
                        <m:sub>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í</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𝑛</m:t>
                          </m:r>
                        </m:sub>
                      </m:sSub>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=42,025 </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𝑚𝑚</m:t>
                      </m:r>
                    </m:oMath>
                  </m:oMathPara>
                </a14:m>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𝐸𝑆</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𝐸𝐼</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=0,064−0,025  →</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=0,039 </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𝑚𝑚</m:t>
                      </m:r>
                    </m:oMath>
                  </m:oMathPara>
                </a14:m>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a:spcBef>
                    <a:spcPts val="0"/>
                  </a:spcBef>
                  <a:spcAft>
                    <a:spcPts val="0"/>
                  </a:spcAft>
                  <a:buFont typeface="Wingdings" panose="05000000000000000000" pitchFamily="2" charset="2"/>
                  <a:buChar char=""/>
                </a:pPr>
                <a:endParaRPr lang="es-ES_tradnl" sz="2400" u="sng" dirty="0" smtClean="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a:spcBef>
                    <a:spcPts val="0"/>
                  </a:spcBef>
                  <a:spcAft>
                    <a:spcPts val="0"/>
                  </a:spcAft>
                  <a:buFont typeface="Wingdings" panose="05000000000000000000" pitchFamily="2" charset="2"/>
                  <a:buChar char=""/>
                </a:pPr>
                <a:r>
                  <a:rPr lang="es-ES_tradnl" sz="2400" u="sng"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Bulón</a:t>
                </a:r>
                <a:r>
                  <a:rPr lang="es-ES_tradnl" sz="2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Sup>
                      <m:sSubSupPr>
                        <m:ctrlPr>
                          <a:rPr lang="en-U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SupPr>
                      <m:e>
                        <m:r>
                          <a:rPr lang="es-ES_tradnl"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∅42</m:t>
                        </m:r>
                        <m:r>
                          <a:rPr lang="es-ES" sz="2400" b="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h</m:t>
                        </m:r>
                        <m:r>
                          <a:rPr lang="es-ES" sz="2400" b="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6(</m:t>
                        </m:r>
                      </m:e>
                      <m:sub>
                        <m:r>
                          <a:rPr lang="es-ES_tradnl"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−0,016</m:t>
                        </m:r>
                      </m:sub>
                      <m:sup>
                        <m:r>
                          <a:rPr lang="es-ES_tradnl"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0</m:t>
                        </m:r>
                      </m:sup>
                    </m:sSubSup>
                    <m:r>
                      <a:rPr lang="es-ES_tradnl"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oMath>
                </a14:m>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a14:m>
                  <m:oMathPara xmlns:m="http://schemas.openxmlformats.org/officeDocument/2006/math">
                    <m:oMathParaPr>
                      <m:jc m:val="left"/>
                    </m:oMathParaPr>
                    <m:oMath xmlns:m="http://schemas.openxmlformats.org/officeDocument/2006/math">
                      <m:sSub>
                        <m:sSubPr>
                          <m:ctrlPr>
                            <a:rPr lang="en-U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Pr>
                        <m:e>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𝑑</m:t>
                          </m:r>
                        </m:e>
                        <m:sub>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á</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sub>
                      </m:sSub>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𝐷</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𝑒𝑠</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sSub>
                        <m:sSubPr>
                          <m:ctrlPr>
                            <a:rPr lang="en-U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Pr>
                        <m:e>
                          <m:r>
                            <a:rPr lang="en-US" sz="24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𝑑</m:t>
                          </m:r>
                        </m:e>
                        <m:sub>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á</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sub>
                      </m:sSub>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=42+0</m:t>
                      </m:r>
                      <m:sSub>
                        <m:sSubPr>
                          <m:ctrlPr>
                            <a:rPr lang="en-U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Pr>
                        <m:e>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s-ES" sz="24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𝑑</m:t>
                          </m:r>
                        </m:e>
                        <m:sub>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á</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sub>
                      </m:sSub>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=42 </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𝑚𝑚</m:t>
                      </m:r>
                    </m:oMath>
                  </m:oMathPara>
                </a14:m>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a14:m>
                  <m:oMathPara xmlns:m="http://schemas.openxmlformats.org/officeDocument/2006/math">
                    <m:oMathParaPr>
                      <m:jc m:val="left"/>
                    </m:oMathParaPr>
                    <m:oMath xmlns:m="http://schemas.openxmlformats.org/officeDocument/2006/math">
                      <m:sSub>
                        <m:sSubPr>
                          <m:ctrlPr>
                            <a:rPr lang="en-U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Pr>
                        <m:e>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𝑑</m:t>
                          </m:r>
                        </m:e>
                        <m:sub>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í</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𝑛</m:t>
                          </m:r>
                        </m:sub>
                      </m:sSub>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𝐷</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𝑒𝑖</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sSub>
                        <m:sSubPr>
                          <m:ctrlPr>
                            <a:rPr lang="en-U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Pr>
                        <m:e>
                          <m:r>
                            <a:rPr lang="en-US" sz="24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𝑑</m:t>
                          </m:r>
                        </m:e>
                        <m:sub>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í</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𝑛</m:t>
                          </m:r>
                        </m:sub>
                      </m:sSub>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=42+</m:t>
                      </m:r>
                      <m:d>
                        <m:dPr>
                          <m:ctrlPr>
                            <a:rPr lang="en-U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ctrlPr>
                        </m:dPr>
                        <m:e>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−0,016</m:t>
                          </m:r>
                        </m:e>
                      </m:d>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s-ES" sz="24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sSub>
                        <m:sSubPr>
                          <m:ctrlPr>
                            <a:rPr lang="en-U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Pr>
                        <m:e>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𝑑</m:t>
                          </m:r>
                        </m:e>
                        <m:sub>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í</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𝑛</m:t>
                          </m:r>
                        </m:sub>
                      </m:sSub>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=41,984 </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𝑚𝑚</m:t>
                      </m:r>
                    </m:oMath>
                  </m:oMathPara>
                </a14:m>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a14:m>
                  <m:oMathPara xmlns:m="http://schemas.openxmlformats.org/officeDocument/2006/math">
                    <m:oMathParaPr>
                      <m:jc m:val="left"/>
                    </m:oMathParaPr>
                    <m:oMath xmlns:m="http://schemas.openxmlformats.org/officeDocument/2006/math">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𝑒𝑠</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𝑒𝑖</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=0−</m:t>
                      </m:r>
                      <m:d>
                        <m:dPr>
                          <m:ctrlPr>
                            <a:rPr lang="en-U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ctrlPr>
                        </m:dPr>
                        <m:e>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−0,016</m:t>
                          </m:r>
                        </m:e>
                      </m:d>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s-ES" sz="24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=0,016 </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𝑚𝑚</m:t>
                      </m:r>
                    </m:oMath>
                  </m:oMathPara>
                </a14:m>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a:endParaRPr lang="es-ES_tradnl" sz="2400" dirty="0" smtClean="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Respuesta </a:t>
                </a:r>
                <a:r>
                  <a:rPr lang="es-ES_tradnl" sz="2400" dirty="0">
                    <a:solidFill>
                      <a:schemeClr val="tx1"/>
                    </a:solidFill>
                    <a:latin typeface="Arial" panose="020B0604020202020204" pitchFamily="34" charset="0"/>
                    <a:ea typeface="Times New Roman" panose="02020603050405020304" pitchFamily="18" charset="0"/>
                    <a:cs typeface="Arial" panose="020B0604020202020204" pitchFamily="34" charset="0"/>
                  </a:rPr>
                  <a:t>de d).</a:t>
                </a:r>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a14:m>
                  <m:oMathPara xmlns:m="http://schemas.openxmlformats.org/officeDocument/2006/math">
                    <m:oMathParaPr>
                      <m:jc m:val="left"/>
                    </m:oMathParaPr>
                    <m:oMath xmlns:m="http://schemas.openxmlformats.org/officeDocument/2006/math">
                      <m:sSub>
                        <m:sSubPr>
                          <m:ctrlPr>
                            <a:rPr lang="en-U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Pr>
                        <m:e>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𝐽</m:t>
                          </m:r>
                        </m:e>
                        <m:sub>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á</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sub>
                      </m:sSub>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s-ES" sz="2400" b="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𝐸𝑠</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s-ES" sz="2400" b="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𝑒𝑖</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s-ES" sz="24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sSub>
                        <m:sSubPr>
                          <m:ctrlPr>
                            <a:rPr lang="en-U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Pr>
                        <m:e>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𝐽</m:t>
                          </m:r>
                        </m:e>
                        <m:sub>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á</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sub>
                      </m:sSub>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s-ES" sz="2400" b="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0</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,064−</m:t>
                      </m:r>
                      <m:d>
                        <m:dPr>
                          <m:ctrlPr>
                            <a:rPr lang="es-ES" sz="2400" i="1" smtClean="0">
                              <a:solidFill>
                                <a:schemeClr val="tx1"/>
                              </a:solidFill>
                              <a:latin typeface="Cambria Math" panose="02040503050406030204" pitchFamily="18" charset="0"/>
                              <a:cs typeface="Arial" panose="020B0604020202020204" pitchFamily="34" charset="0"/>
                            </a:rPr>
                          </m:ctrlPr>
                        </m:dPr>
                        <m:e>
                          <m:r>
                            <a:rPr lang="es-ES" sz="2400" b="0" i="1" smtClean="0">
                              <a:solidFill>
                                <a:schemeClr val="tx1"/>
                              </a:solidFill>
                              <a:latin typeface="Cambria Math" panose="02040503050406030204" pitchFamily="18" charset="0"/>
                              <a:cs typeface="Arial" panose="020B0604020202020204" pitchFamily="34" charset="0"/>
                            </a:rPr>
                            <m:t>0,016</m:t>
                          </m:r>
                        </m:e>
                      </m:d>
                      <m:r>
                        <a:rPr lang="es-ES" sz="24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sSub>
                        <m:sSubPr>
                          <m:ctrlPr>
                            <a:rPr lang="en-U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Pr>
                        <m:e>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𝐽</m:t>
                          </m:r>
                        </m:e>
                        <m:sub>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á</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sub>
                      </m:sSub>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=0,080 </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𝑚𝑚</m:t>
                      </m:r>
                    </m:oMath>
                  </m:oMathPara>
                </a14:m>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a14:m>
                  <m:oMathPara xmlns:m="http://schemas.openxmlformats.org/officeDocument/2006/math">
                    <m:oMathParaPr>
                      <m:jc m:val="left"/>
                    </m:oMathParaPr>
                    <m:oMath xmlns:m="http://schemas.openxmlformats.org/officeDocument/2006/math">
                      <m:sSub>
                        <m:sSubPr>
                          <m:ctrlPr>
                            <a:rPr lang="en-U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Pr>
                        <m:e>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𝐽</m:t>
                          </m:r>
                        </m:e>
                        <m:sub>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í</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𝑛</m:t>
                          </m:r>
                        </m:sub>
                      </m:sSub>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s-ES" sz="2400" b="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𝐸𝑖</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s-ES" sz="2400" b="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𝑒𝑠</m:t>
                      </m:r>
                      <m:r>
                        <a:rPr lang="es-ES" sz="24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sSub>
                        <m:sSubPr>
                          <m:ctrlPr>
                            <a:rPr lang="en-U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Pr>
                        <m:e>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𝐽</m:t>
                          </m:r>
                        </m:e>
                        <m:sub>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í</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𝑛</m:t>
                          </m:r>
                        </m:sub>
                      </m:sSub>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s-ES" sz="2400" b="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0</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,025−</m:t>
                      </m:r>
                      <m:r>
                        <a:rPr lang="es-ES" sz="2400" b="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0</m:t>
                      </m:r>
                      <m:r>
                        <a:rPr lang="es-ES" sz="24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sSub>
                        <m:sSubPr>
                          <m:ctrlPr>
                            <a:rPr lang="en-U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Pr>
                        <m:e>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𝐽</m:t>
                          </m:r>
                        </m:e>
                        <m:sub>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í</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𝑛</m:t>
                          </m:r>
                        </m:sub>
                      </m:sSub>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=0,025 </m:t>
                      </m:r>
                      <m:r>
                        <a:rPr lang="es-E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𝑚𝑚</m:t>
                      </m:r>
                    </m:oMath>
                  </m:oMathPara>
                </a14:m>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63414" y="779952"/>
                <a:ext cx="11327643" cy="5749651"/>
              </a:xfrm>
              <a:prstGeom prst="rect">
                <a:avLst/>
              </a:prstGeom>
              <a:blipFill>
                <a:blip r:embed="rId2"/>
                <a:stretch>
                  <a:fillRect l="-807" t="-742" b="-318"/>
                </a:stretch>
              </a:blipFill>
            </p:spPr>
            <p:txBody>
              <a:bodyPr/>
              <a:lstStyle/>
              <a:p>
                <a:r>
                  <a:rPr lang="es-ES">
                    <a:noFill/>
                  </a:rPr>
                  <a:t> </a:t>
                </a:r>
              </a:p>
            </p:txBody>
          </p:sp>
        </mc:Fallback>
      </mc:AlternateContent>
      <p:sp>
        <p:nvSpPr>
          <p:cNvPr id="3" name="Rectángulo redondeado 2"/>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Rectángulo 3"/>
          <p:cNvSpPr/>
          <p:nvPr/>
        </p:nvSpPr>
        <p:spPr>
          <a:xfrm>
            <a:off x="3027692" y="-45150"/>
            <a:ext cx="6136616" cy="707886"/>
          </a:xfrm>
          <a:prstGeom prst="rect">
            <a:avLst/>
          </a:prstGeom>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marR="0" lvl="0" algn="just">
              <a:spcBef>
                <a:spcPts val="0"/>
              </a:spcBef>
              <a:spcAft>
                <a:spcPts val="0"/>
              </a:spcAft>
            </a:pPr>
            <a:r>
              <a:rPr lang="es-ES_tradnl" sz="4000" b="1" dirty="0" smtClean="0">
                <a:ln>
                  <a:solidFill>
                    <a:srgbClr val="C00000"/>
                  </a:solidFill>
                </a:ln>
                <a:solidFill>
                  <a:srgbClr val="C0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rPr>
              <a:t>EJEMPLO DE CÁLCULO</a:t>
            </a:r>
            <a:endParaRPr lang="en-US" sz="4000" b="1" dirty="0">
              <a:ln>
                <a:solidFill>
                  <a:srgbClr val="C00000"/>
                </a:solidFill>
              </a:ln>
              <a:solidFill>
                <a:srgbClr val="C0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991733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0"/>
          <p:cNvPicPr>
            <a:picLocks noChangeAspect="1"/>
          </p:cNvPicPr>
          <p:nvPr/>
        </p:nvPicPr>
        <p:blipFill>
          <a:blip r:embed="rId2"/>
          <a:stretch>
            <a:fillRect/>
          </a:stretch>
        </p:blipFill>
        <p:spPr>
          <a:xfrm>
            <a:off x="627880" y="1337920"/>
            <a:ext cx="10769599" cy="3875969"/>
          </a:xfrm>
          <a:prstGeom prst="rect">
            <a:avLst/>
          </a:prstGeom>
        </p:spPr>
      </p:pic>
      <p:sp>
        <p:nvSpPr>
          <p:cNvPr id="3" name="Rectangle 29"/>
          <p:cNvSpPr/>
          <p:nvPr/>
        </p:nvSpPr>
        <p:spPr>
          <a:xfrm>
            <a:off x="627880" y="828104"/>
            <a:ext cx="6348213" cy="461665"/>
          </a:xfrm>
          <a:prstGeom prst="rect">
            <a:avLst/>
          </a:prstGeom>
        </p:spPr>
        <p:txBody>
          <a:bodyPr wrap="none">
            <a:spAutoFit/>
          </a:bodyPr>
          <a:lstStyle/>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Respuesta de e) </a:t>
            </a:r>
            <a:r>
              <a:rPr lang="es-ES" sz="2400" dirty="0">
                <a:latin typeface="Arial" panose="020B0604020202020204" pitchFamily="34" charset="0"/>
                <a:ea typeface="Times New Roman" panose="02020603050405020304" pitchFamily="18" charset="0"/>
                <a:cs typeface="Arial" panose="020B0604020202020204" pitchFamily="34" charset="0"/>
              </a:rPr>
              <a:t>Esquema de acoplamiento  </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1"/>
          <p:cNvSpPr/>
          <p:nvPr/>
        </p:nvSpPr>
        <p:spPr>
          <a:xfrm>
            <a:off x="510929" y="5069086"/>
            <a:ext cx="11144260" cy="1200329"/>
          </a:xfrm>
          <a:prstGeom prst="rect">
            <a:avLst/>
          </a:prstGeom>
        </p:spPr>
        <p:txBody>
          <a:bodyPr wrap="square">
            <a:spAutoFit/>
          </a:bodyPr>
          <a:lstStyle/>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Respuesta de f).</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u="sng" dirty="0">
                <a:latin typeface="Arial" panose="020B0604020202020204" pitchFamily="34" charset="0"/>
                <a:ea typeface="Times New Roman" panose="02020603050405020304" pitchFamily="18" charset="0"/>
                <a:cs typeface="Arial" panose="020B0604020202020204" pitchFamily="34" charset="0"/>
              </a:rPr>
              <a:t>Tipo de ajuste</a:t>
            </a:r>
            <a:r>
              <a:rPr lang="es-ES_tradnl" sz="2400" dirty="0">
                <a:latin typeface="Arial" panose="020B0604020202020204" pitchFamily="34" charset="0"/>
                <a:ea typeface="Times New Roman" panose="02020603050405020304" pitchFamily="18" charset="0"/>
                <a:cs typeface="Arial" panose="020B0604020202020204" pitchFamily="34" charset="0"/>
              </a:rPr>
              <a:t>: Ajuste móvil, la zona de tolerancia del agujero está situada por encima de la zona de tolerancia del eje.</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sp>
        <p:nvSpPr>
          <p:cNvPr id="5" name="Rectángulo redondeado 4"/>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Rectángulo 5"/>
          <p:cNvSpPr/>
          <p:nvPr/>
        </p:nvSpPr>
        <p:spPr>
          <a:xfrm>
            <a:off x="3027692" y="-45150"/>
            <a:ext cx="6136616" cy="707886"/>
          </a:xfrm>
          <a:prstGeom prst="rect">
            <a:avLst/>
          </a:prstGeom>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marR="0" lvl="0" algn="just">
              <a:spcBef>
                <a:spcPts val="0"/>
              </a:spcBef>
              <a:spcAft>
                <a:spcPts val="0"/>
              </a:spcAft>
            </a:pPr>
            <a:r>
              <a:rPr lang="es-ES_tradnl" sz="4000" b="1" dirty="0" smtClean="0">
                <a:ln>
                  <a:solidFill>
                    <a:srgbClr val="C00000"/>
                  </a:solidFill>
                </a:ln>
                <a:solidFill>
                  <a:srgbClr val="C0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rPr>
              <a:t>EJEMPLO DE CÁLCULO</a:t>
            </a:r>
            <a:endParaRPr lang="en-US" sz="4000" b="1" dirty="0">
              <a:ln>
                <a:solidFill>
                  <a:srgbClr val="C00000"/>
                </a:solidFill>
              </a:ln>
              <a:solidFill>
                <a:srgbClr val="C0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4383862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520687" y="34173"/>
            <a:ext cx="9352721" cy="646331"/>
          </a:xfrm>
          <a:prstGeom prst="rect">
            <a:avLst/>
          </a:prstGeom>
          <a:noFill/>
          <a:ln w="9525">
            <a:noFill/>
            <a:miter lim="800000"/>
            <a:headEnd/>
            <a:tailEnd/>
          </a:ln>
        </p:spPr>
        <p:txBody>
          <a:bodyPr wrap="square">
            <a:spAutoFit/>
          </a:bodyPr>
          <a:lstStyle/>
          <a:p>
            <a:pPr algn="ctr">
              <a:spcBef>
                <a:spcPct val="50000"/>
              </a:spcBef>
            </a:pPr>
            <a:r>
              <a:rPr lang="es-ES" sz="3600" b="1" dirty="0">
                <a:solidFill>
                  <a:srgbClr val="C00000"/>
                </a:solidFill>
                <a:effectLst>
                  <a:reflection blurRad="6350" stA="55000" endA="300" endPos="45500" dir="5400000" sy="-100000" algn="bl" rotWithShape="0"/>
                </a:effectLst>
                <a:latin typeface="Arial" pitchFamily="34" charset="0"/>
                <a:cs typeface="Arial" pitchFamily="34" charset="0"/>
              </a:rPr>
              <a:t>TOLERANCIAS DE FORMA Y </a:t>
            </a:r>
            <a:r>
              <a:rPr lang="es-ES" sz="3600" b="1" dirty="0" smtClean="0">
                <a:solidFill>
                  <a:srgbClr val="C00000"/>
                </a:solidFill>
                <a:effectLst>
                  <a:reflection blurRad="6350" stA="55000" endA="300" endPos="45500" dir="5400000" sy="-100000" algn="bl" rotWithShape="0"/>
                </a:effectLst>
                <a:latin typeface="Arial" pitchFamily="34" charset="0"/>
                <a:cs typeface="Arial" pitchFamily="34" charset="0"/>
              </a:rPr>
              <a:t>POSICIÓN</a:t>
            </a:r>
            <a:endParaRPr lang="en-US" sz="3600" b="1" dirty="0">
              <a:solidFill>
                <a:srgbClr val="C00000"/>
              </a:solidFill>
              <a:effectLst>
                <a:reflection blurRad="6350" stA="55000" endA="300" endPos="45500" dir="5400000" sy="-100000" algn="bl" rotWithShape="0"/>
              </a:effectLst>
              <a:latin typeface="Arial" pitchFamily="34" charset="0"/>
              <a:cs typeface="Arial" pitchFamily="34" charset="0"/>
            </a:endParaRPr>
          </a:p>
        </p:txBody>
      </p:sp>
      <p:sp>
        <p:nvSpPr>
          <p:cNvPr id="2" name="Rectangle 1"/>
          <p:cNvSpPr/>
          <p:nvPr/>
        </p:nvSpPr>
        <p:spPr>
          <a:xfrm>
            <a:off x="464985" y="993624"/>
            <a:ext cx="11326681" cy="1077218"/>
          </a:xfrm>
          <a:prstGeom prst="rect">
            <a:avLst/>
          </a:prstGeom>
        </p:spPr>
        <p:txBody>
          <a:bodyPr wrap="square">
            <a:spAutoFit/>
          </a:bodyPr>
          <a:lstStyle/>
          <a:p>
            <a:pPr marL="342900" marR="0" lvl="0" indent="-342900" algn="just">
              <a:spcBef>
                <a:spcPts val="0"/>
              </a:spcBef>
              <a:spcAft>
                <a:spcPts val="0"/>
              </a:spcAft>
              <a:buFont typeface="Wingdings" panose="05000000000000000000" pitchFamily="2" charset="2"/>
              <a:buChar char=""/>
            </a:pPr>
            <a:r>
              <a:rPr lang="es-ES" sz="3200" dirty="0">
                <a:latin typeface="Arial" panose="020B0604020202020204" pitchFamily="34" charset="0"/>
                <a:ea typeface="Times New Roman" panose="02020603050405020304" pitchFamily="18" charset="0"/>
                <a:cs typeface="Arial" panose="020B0604020202020204" pitchFamily="34" charset="0"/>
              </a:rPr>
              <a:t>Precisión: Es el grado de aproximación de la </a:t>
            </a:r>
            <a:r>
              <a:rPr lang="es-ES" sz="3200" u="sng" dirty="0">
                <a:latin typeface="Arial" panose="020B0604020202020204" pitchFamily="34" charset="0"/>
                <a:ea typeface="Times New Roman" panose="02020603050405020304" pitchFamily="18" charset="0"/>
                <a:cs typeface="Arial" panose="020B0604020202020204" pitchFamily="34" charset="0"/>
              </a:rPr>
              <a:t>pieza</a:t>
            </a:r>
            <a:r>
              <a:rPr lang="es-ES" sz="3200" dirty="0">
                <a:latin typeface="Arial" panose="020B0604020202020204" pitchFamily="34" charset="0"/>
                <a:ea typeface="Times New Roman" panose="02020603050405020304" pitchFamily="18" charset="0"/>
                <a:cs typeface="Arial" panose="020B0604020202020204" pitchFamily="34" charset="0"/>
              </a:rPr>
              <a:t> o la </a:t>
            </a:r>
            <a:r>
              <a:rPr lang="es-ES" sz="3200" u="sng" dirty="0">
                <a:latin typeface="Arial" panose="020B0604020202020204" pitchFamily="34" charset="0"/>
                <a:ea typeface="Times New Roman" panose="02020603050405020304" pitchFamily="18" charset="0"/>
                <a:cs typeface="Arial" panose="020B0604020202020204" pitchFamily="34" charset="0"/>
              </a:rPr>
              <a:t>máquina</a:t>
            </a:r>
            <a:r>
              <a:rPr lang="es-ES" sz="3200" dirty="0">
                <a:latin typeface="Arial" panose="020B0604020202020204" pitchFamily="34" charset="0"/>
                <a:ea typeface="Times New Roman" panose="02020603050405020304" pitchFamily="18" charset="0"/>
                <a:cs typeface="Arial" panose="020B0604020202020204" pitchFamily="34" charset="0"/>
              </a:rPr>
              <a:t> a su </a:t>
            </a:r>
            <a:r>
              <a:rPr lang="es-ES" sz="3200" u="sng" dirty="0">
                <a:latin typeface="Arial" panose="020B0604020202020204" pitchFamily="34" charset="0"/>
                <a:ea typeface="Times New Roman" panose="02020603050405020304" pitchFamily="18" charset="0"/>
                <a:cs typeface="Arial" panose="020B0604020202020204" pitchFamily="34" charset="0"/>
              </a:rPr>
              <a:t>prototipo geométrico ideal</a:t>
            </a:r>
            <a:r>
              <a:rPr lang="es-ES" sz="3200" dirty="0">
                <a:latin typeface="Arial" panose="020B0604020202020204" pitchFamily="34" charset="0"/>
                <a:ea typeface="Times New Roman" panose="02020603050405020304" pitchFamily="18" charset="0"/>
                <a:cs typeface="Arial" panose="020B0604020202020204" pitchFamily="34" charset="0"/>
              </a:rPr>
              <a:t>. </a:t>
            </a:r>
            <a:endParaRPr lang="en-US" sz="3200" dirty="0">
              <a:latin typeface="Arial" panose="020B0604020202020204" pitchFamily="34" charset="0"/>
              <a:ea typeface="Times New Roman" panose="02020603050405020304" pitchFamily="18" charset="0"/>
              <a:cs typeface="Arial" panose="020B0604020202020204" pitchFamily="34" charset="0"/>
            </a:endParaRPr>
          </a:p>
        </p:txBody>
      </p:sp>
      <p:sp>
        <p:nvSpPr>
          <p:cNvPr id="7" name="Text Box 2"/>
          <p:cNvSpPr txBox="1">
            <a:spLocks noChangeArrowheads="1"/>
          </p:cNvSpPr>
          <p:nvPr/>
        </p:nvSpPr>
        <p:spPr bwMode="auto">
          <a:xfrm>
            <a:off x="3643952" y="2392850"/>
            <a:ext cx="4677731" cy="461665"/>
          </a:xfrm>
          <a:prstGeom prst="rect">
            <a:avLst/>
          </a:prstGeom>
          <a:noFill/>
          <a:ln w="9525">
            <a:noFill/>
            <a:miter lim="800000"/>
            <a:headEnd/>
            <a:tailEnd/>
          </a:ln>
        </p:spPr>
        <p:txBody>
          <a:bodyPr wrap="square">
            <a:spAutoFit/>
          </a:bodyPr>
          <a:lstStyle/>
          <a:p>
            <a:pPr algn="ctr">
              <a:spcBef>
                <a:spcPct val="50000"/>
              </a:spcBef>
            </a:pPr>
            <a:r>
              <a:rPr lang="es-ES" sz="2400" b="1" dirty="0">
                <a:latin typeface="Arial" charset="0"/>
              </a:rPr>
              <a:t>DISPOSITIVO DE CENTRAJE</a:t>
            </a:r>
          </a:p>
        </p:txBody>
      </p:sp>
      <p:pic>
        <p:nvPicPr>
          <p:cNvPr id="8" name="Picture 3"/>
          <p:cNvPicPr>
            <a:picLocks noChangeAspect="1" noChangeArrowheads="1"/>
          </p:cNvPicPr>
          <p:nvPr/>
        </p:nvPicPr>
        <p:blipFill>
          <a:blip r:embed="rId2"/>
          <a:srcRect/>
          <a:stretch>
            <a:fillRect/>
          </a:stretch>
        </p:blipFill>
        <p:spPr bwMode="auto">
          <a:xfrm>
            <a:off x="1040030" y="3094637"/>
            <a:ext cx="4400895" cy="3469935"/>
          </a:xfrm>
          <a:prstGeom prst="rect">
            <a:avLst/>
          </a:prstGeom>
          <a:noFill/>
          <a:ln w="9525">
            <a:solidFill>
              <a:schemeClr val="bg1"/>
            </a:solidFill>
            <a:miter lim="800000"/>
            <a:headEnd/>
            <a:tailEnd/>
          </a:ln>
        </p:spPr>
      </p:pic>
      <p:pic>
        <p:nvPicPr>
          <p:cNvPr id="9" name="Picture 5"/>
          <p:cNvPicPr>
            <a:picLocks noChangeAspect="1" noChangeArrowheads="1"/>
          </p:cNvPicPr>
          <p:nvPr/>
        </p:nvPicPr>
        <p:blipFill>
          <a:blip r:embed="rId3">
            <a:clrChange>
              <a:clrFrom>
                <a:srgbClr val="4780BE"/>
              </a:clrFrom>
              <a:clrTo>
                <a:srgbClr val="4780BE">
                  <a:alpha val="0"/>
                </a:srgbClr>
              </a:clrTo>
            </a:clrChange>
          </a:blip>
          <a:srcRect/>
          <a:stretch>
            <a:fillRect/>
          </a:stretch>
        </p:blipFill>
        <p:spPr bwMode="auto">
          <a:xfrm>
            <a:off x="7154243" y="3094636"/>
            <a:ext cx="4187063" cy="3454327"/>
          </a:xfrm>
          <a:prstGeom prst="rect">
            <a:avLst/>
          </a:prstGeom>
          <a:noFill/>
          <a:ln w="9525">
            <a:solidFill>
              <a:schemeClr val="bg1"/>
            </a:solidFill>
            <a:miter lim="800000"/>
            <a:headEnd/>
            <a:tailEnd/>
          </a:ln>
          <a:effectLst>
            <a:outerShdw blurRad="50800" dist="38100" dir="8100000" algn="tr" rotWithShape="0">
              <a:prstClr val="black">
                <a:alpha val="40000"/>
              </a:prstClr>
            </a:outerShdw>
          </a:effectLst>
        </p:spPr>
      </p:pic>
      <p:pic>
        <p:nvPicPr>
          <p:cNvPr id="10" name="Picture 5" descr="C:\Archivos de programa\Microsoft Office\MEDIA\OFFICE12\Bullets\BD21298_.gif"/>
          <p:cNvPicPr>
            <a:picLocks noChangeAspect="1" noChangeArrowheads="1"/>
          </p:cNvPicPr>
          <p:nvPr/>
        </p:nvPicPr>
        <p:blipFill>
          <a:blip r:embed="rId4"/>
          <a:srcRect/>
          <a:stretch>
            <a:fillRect/>
          </a:stretch>
        </p:blipFill>
        <p:spPr bwMode="auto">
          <a:xfrm>
            <a:off x="6083706" y="4786322"/>
            <a:ext cx="347663" cy="347663"/>
          </a:xfrm>
          <a:prstGeom prst="rect">
            <a:avLst/>
          </a:prstGeom>
          <a:noFill/>
          <a:ln w="9525">
            <a:noFill/>
            <a:miter lim="800000"/>
            <a:headEnd/>
            <a:tailEnd/>
          </a:ln>
        </p:spPr>
      </p:pic>
      <p:sp>
        <p:nvSpPr>
          <p:cNvPr id="11" name="Rectángulo redondeado 10"/>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13068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0376" y="1050088"/>
            <a:ext cx="11341290" cy="1384995"/>
          </a:xfrm>
          <a:prstGeom prst="rect">
            <a:avLst/>
          </a:prstGeom>
        </p:spPr>
        <p:txBody>
          <a:bodyPr wrap="square">
            <a:spAutoFit/>
          </a:bodyPr>
          <a:lstStyle/>
          <a:p>
            <a:pPr algn="just"/>
            <a:r>
              <a:rPr lang="es-ES_tradnl" sz="2800" dirty="0">
                <a:latin typeface="Arial" panose="020B0604020202020204" pitchFamily="34" charset="0"/>
                <a:ea typeface="Times New Roman" panose="02020603050405020304" pitchFamily="18" charset="0"/>
                <a:cs typeface="Arial" panose="020B0604020202020204" pitchFamily="34" charset="0"/>
              </a:rPr>
              <a:t>Es la desviación que presenta la superficie o el perfil real respecto a la forma nominal. (NC 16-68/62)</a:t>
            </a:r>
            <a:endParaRPr lang="en-US" sz="2800" dirty="0">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a:spcBef>
                <a:spcPts val="0"/>
              </a:spcBef>
              <a:spcAft>
                <a:spcPts val="0"/>
              </a:spcAft>
              <a:buFont typeface="Wingdings" panose="05000000000000000000" pitchFamily="2" charset="2"/>
              <a:buChar char=""/>
            </a:pPr>
            <a:r>
              <a:rPr lang="es-ES_tradnl" sz="2800" u="sng" dirty="0">
                <a:latin typeface="Arial" panose="020B0604020202020204" pitchFamily="34" charset="0"/>
                <a:ea typeface="Times New Roman" panose="02020603050405020304" pitchFamily="18" charset="0"/>
                <a:cs typeface="Arial" panose="020B0604020202020204" pitchFamily="34" charset="0"/>
              </a:rPr>
              <a:t>Tipos de errores de forma geométrica según la NC 02-03-08:78</a:t>
            </a:r>
            <a:r>
              <a:rPr lang="es-ES_tradnl" sz="2800" dirty="0">
                <a:latin typeface="Arial" panose="020B0604020202020204" pitchFamily="34" charset="0"/>
                <a:ea typeface="Times New Roman" panose="02020603050405020304" pitchFamily="18" charset="0"/>
                <a:cs typeface="Arial" panose="020B0604020202020204" pitchFamily="34" charset="0"/>
              </a:rPr>
              <a:t>. </a:t>
            </a:r>
            <a:endParaRPr lang="en-US" sz="2800" dirty="0">
              <a:latin typeface="Arial" panose="020B0604020202020204" pitchFamily="34" charset="0"/>
              <a:ea typeface="Times New Roman" panose="02020603050405020304" pitchFamily="18" charset="0"/>
              <a:cs typeface="Arial" panose="020B0604020202020204" pitchFamily="34" charset="0"/>
            </a:endParaRPr>
          </a:p>
        </p:txBody>
      </p:sp>
      <p:pic>
        <p:nvPicPr>
          <p:cNvPr id="6" name="Picture 5"/>
          <p:cNvPicPr/>
          <p:nvPr/>
        </p:nvPicPr>
        <p:blipFill>
          <a:blip r:embed="rId2">
            <a:extLst/>
          </a:blip>
          <a:stretch>
            <a:fillRect/>
          </a:stretch>
        </p:blipFill>
        <p:spPr>
          <a:xfrm>
            <a:off x="1353859" y="2464215"/>
            <a:ext cx="8841702" cy="3189269"/>
          </a:xfrm>
          <a:prstGeom prst="rect">
            <a:avLst/>
          </a:prstGeom>
        </p:spPr>
      </p:pic>
      <p:sp>
        <p:nvSpPr>
          <p:cNvPr id="7" name="Rectangle 6"/>
          <p:cNvSpPr/>
          <p:nvPr/>
        </p:nvSpPr>
        <p:spPr>
          <a:xfrm>
            <a:off x="450376" y="5653484"/>
            <a:ext cx="11341290" cy="954107"/>
          </a:xfrm>
          <a:prstGeom prst="rect">
            <a:avLst/>
          </a:prstGeom>
        </p:spPr>
        <p:txBody>
          <a:bodyPr wrap="square">
            <a:spAutoFit/>
          </a:bodyPr>
          <a:lstStyle/>
          <a:p>
            <a:pPr algn="just"/>
            <a:r>
              <a:rPr lang="es-ES_tradnl" sz="2800" dirty="0">
                <a:latin typeface="Arial" panose="020B0604020202020204" pitchFamily="34" charset="0"/>
                <a:ea typeface="Times New Roman" panose="02020603050405020304" pitchFamily="18" charset="0"/>
                <a:cs typeface="Arial" panose="020B0604020202020204" pitchFamily="34" charset="0"/>
              </a:rPr>
              <a:t>Estas desviaciones se podrán determinar en la sección transversal o en la sección longitudinal.</a:t>
            </a:r>
            <a:endParaRPr lang="en-US" sz="2800" dirty="0">
              <a:latin typeface="Arial" panose="020B0604020202020204" pitchFamily="34" charset="0"/>
              <a:ea typeface="Times New Roman" panose="02020603050405020304" pitchFamily="18" charset="0"/>
              <a:cs typeface="Arial" panose="020B0604020202020204" pitchFamily="34" charset="0"/>
            </a:endParaRPr>
          </a:p>
        </p:txBody>
      </p:sp>
      <p:sp>
        <p:nvSpPr>
          <p:cNvPr id="2" name="Rectángulo 1">
            <a:extLst>
              <a:ext uri="{FF2B5EF4-FFF2-40B4-BE49-F238E27FC236}">
                <a16:creationId xmlns:a16="http://schemas.microsoft.com/office/drawing/2014/main" id="{68041F4F-D259-4FA5-B44E-83562F6D19C6}"/>
              </a:ext>
            </a:extLst>
          </p:cNvPr>
          <p:cNvSpPr/>
          <p:nvPr/>
        </p:nvSpPr>
        <p:spPr>
          <a:xfrm>
            <a:off x="1409460" y="82816"/>
            <a:ext cx="9373079" cy="584775"/>
          </a:xfrm>
          <a:prstGeom prst="rect">
            <a:avLst/>
          </a:prstGeom>
        </p:spPr>
        <p:txBody>
          <a:bodyPr wrap="none">
            <a:spAutoFit/>
          </a:bodyPr>
          <a:lstStyle/>
          <a:p>
            <a:r>
              <a:rPr lang="es-ES_tradnl" sz="3200" b="1" dirty="0">
                <a:solidFill>
                  <a:srgbClr val="C0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rPr>
              <a:t>PRECISIÓN DE LAS FORMAS GEOMÉTRICAS: </a:t>
            </a:r>
            <a:endParaRPr lang="es-ES" sz="3200" b="1" dirty="0">
              <a:solidFill>
                <a:srgbClr val="C00000"/>
              </a:solidFill>
              <a:effectLst>
                <a:reflection blurRad="6350" stA="55000" endA="300" endPos="45500" dir="5400000" sy="-100000" algn="bl" rotWithShape="0"/>
              </a:effectLst>
            </a:endParaRPr>
          </a:p>
        </p:txBody>
      </p:sp>
      <p:sp>
        <p:nvSpPr>
          <p:cNvPr id="8" name="Rectángulo redondeado 7"/>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96429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barn(inVertical)">
                                      <p:cBhvr>
                                        <p:cTn id="2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370764" y="901495"/>
                <a:ext cx="11450472" cy="830997"/>
              </a:xfrm>
              <a:prstGeom prst="rect">
                <a:avLst/>
              </a:prstGeom>
            </p:spPr>
            <p:txBody>
              <a:bodyPr wrap="square">
                <a:spAutoFit/>
              </a:bodyPr>
              <a:lstStyle/>
              <a:p>
                <a:pPr algn="just"/>
                <a:r>
                  <a:rPr lang="es-ES_tradnl" sz="24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En la sección transversal de piezas cilíndricas exteriores e interiores cortas</a:t>
                </a:r>
                <a14:m>
                  <m:oMath xmlns:m="http://schemas.openxmlformats.org/officeDocument/2006/math">
                    <m:r>
                      <a:rPr lang="es-ES_tradnl"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s-ES_tradnl"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𝑙</m:t>
                    </m:r>
                    <m:r>
                      <a:rPr lang="es-ES_tradnl"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s-ES_tradnl"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𝑑</m:t>
                    </m:r>
                    <m:r>
                      <a:rPr lang="es-ES_tradnl"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≤0,3)</m:t>
                    </m:r>
                  </m:oMath>
                </a14:m>
                <a:r>
                  <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s-ES" sz="2400" dirty="0">
                    <a:solidFill>
                      <a:schemeClr val="tx1"/>
                    </a:solidFill>
                    <a:latin typeface="Arial" panose="020B0604020202020204" pitchFamily="34" charset="0"/>
                    <a:cs typeface="Arial" panose="020B0604020202020204" pitchFamily="34" charset="0"/>
                  </a:rPr>
                  <a:t>Tolerancia de circularidad (     ).</a:t>
                </a:r>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70764" y="901495"/>
                <a:ext cx="11450472" cy="830997"/>
              </a:xfrm>
              <a:prstGeom prst="rect">
                <a:avLst/>
              </a:prstGeom>
              <a:blipFill>
                <a:blip r:embed="rId3"/>
                <a:stretch>
                  <a:fillRect l="-852" t="-5147" r="-53" b="-16912"/>
                </a:stretch>
              </a:blipFill>
            </p:spPr>
            <p:txBody>
              <a:bodyPr/>
              <a:lstStyle/>
              <a:p>
                <a:r>
                  <a:rPr lang="es-ES">
                    <a:noFill/>
                  </a:rPr>
                  <a:t> </a:t>
                </a:r>
              </a:p>
            </p:txBody>
          </p:sp>
        </mc:Fallback>
      </mc:AlternateContent>
      <p:sp>
        <p:nvSpPr>
          <p:cNvPr id="9" name="Rectangle 8"/>
          <p:cNvSpPr/>
          <p:nvPr/>
        </p:nvSpPr>
        <p:spPr>
          <a:xfrm>
            <a:off x="370764" y="1646081"/>
            <a:ext cx="11450472" cy="1938992"/>
          </a:xfrm>
          <a:prstGeom prst="rect">
            <a:avLst/>
          </a:prstGeom>
        </p:spPr>
        <p:txBody>
          <a:bodyPr wrap="square">
            <a:spAutoFit/>
          </a:bodyPr>
          <a:lstStyle/>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Este error se presenta en forma de:</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a:spcBef>
                <a:spcPts val="0"/>
              </a:spcBef>
              <a:spcAft>
                <a:spcPts val="0"/>
              </a:spcAft>
              <a:buFont typeface="+mj-lt"/>
              <a:buAutoNum type="alphaLcParenR"/>
              <a:tabLst>
                <a:tab pos="342900" algn="l"/>
              </a:tabLst>
            </a:pPr>
            <a:r>
              <a:rPr lang="es-ES_tradnl" sz="2400" dirty="0">
                <a:latin typeface="Arial" panose="020B0604020202020204" pitchFamily="34" charset="0"/>
                <a:ea typeface="Times New Roman" panose="02020603050405020304" pitchFamily="18" charset="0"/>
                <a:cs typeface="Arial" panose="020B0604020202020204" pitchFamily="34" charset="0"/>
              </a:rPr>
              <a:t>Ovalidad</a:t>
            </a:r>
            <a:r>
              <a:rPr lang="es-ES" sz="2400" dirty="0">
                <a:latin typeface="Arial" panose="020B0604020202020204" pitchFamily="34" charset="0"/>
                <a:ea typeface="Times New Roman" panose="02020603050405020304" pitchFamily="18" charset="0"/>
                <a:cs typeface="Arial" panose="020B0604020202020204" pitchFamily="34" charset="0"/>
              </a:rPr>
              <a:t>: E</a:t>
            </a:r>
            <a:r>
              <a:rPr lang="es-ES_tradnl" sz="2400" dirty="0">
                <a:latin typeface="Arial" panose="020B0604020202020204" pitchFamily="34" charset="0"/>
                <a:ea typeface="Times New Roman" panose="02020603050405020304" pitchFamily="18" charset="0"/>
                <a:cs typeface="Arial" panose="020B0604020202020204" pitchFamily="34" charset="0"/>
              </a:rPr>
              <a:t>s la variación entre los diámetros máximos y mínimos que son mutuamente perpendiculares.</a:t>
            </a:r>
          </a:p>
          <a:p>
            <a:pPr marL="342900" indent="-342900" algn="just">
              <a:buFont typeface="+mj-lt"/>
              <a:buAutoNum type="alphaLcParenR"/>
              <a:tabLst>
                <a:tab pos="342900" algn="l"/>
              </a:tabLst>
            </a:pPr>
            <a:r>
              <a:rPr lang="es-ES_tradnl" sz="2400" dirty="0">
                <a:latin typeface="Arial" panose="020B0604020202020204" pitchFamily="34" charset="0"/>
                <a:cs typeface="Arial" panose="020B0604020202020204" pitchFamily="34" charset="0"/>
              </a:rPr>
              <a:t>Poligonalidad: Posee un número impar de lados, su perfil representa una figura poligonal.</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5"/>
          <p:cNvSpPr>
            <a:spLocks noChangeArrowheads="1"/>
          </p:cNvSpPr>
          <p:nvPr/>
        </p:nvSpPr>
        <p:spPr bwMode="auto">
          <a:xfrm>
            <a:off x="3821373" y="294791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nvPr>
        </p:nvGraphicFramePr>
        <p:xfrm>
          <a:off x="1333762" y="3705590"/>
          <a:ext cx="2815160" cy="2580564"/>
        </p:xfrm>
        <a:graphic>
          <a:graphicData uri="http://schemas.openxmlformats.org/presentationml/2006/ole">
            <mc:AlternateContent xmlns:mc="http://schemas.openxmlformats.org/markup-compatibility/2006">
              <mc:Choice xmlns:v="urn:schemas-microsoft-com:vml" Requires="v">
                <p:oleObj spid="_x0000_s17418" name="Bitmap Image" r:id="rId4" imgW="2200582" imgH="2095793" progId="Paint.Picture">
                  <p:embed/>
                </p:oleObj>
              </mc:Choice>
              <mc:Fallback>
                <p:oleObj name="Bitmap Image" r:id="rId4" imgW="2200582" imgH="2095793" progId="Paint.Picture">
                  <p:embed/>
                  <p:pic>
                    <p:nvPicPr>
                      <p:cNvPr id="11"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3762" y="3705590"/>
                        <a:ext cx="2815160" cy="2580564"/>
                      </a:xfrm>
                      <a:prstGeom prst="rect">
                        <a:avLst/>
                      </a:prstGeom>
                      <a:noFill/>
                      <a:ln>
                        <a:solidFill>
                          <a:schemeClr val="bg1"/>
                        </a:solidFill>
                      </a:ln>
                    </p:spPr>
                  </p:pic>
                </p:oleObj>
              </mc:Fallback>
            </mc:AlternateContent>
          </a:graphicData>
        </a:graphic>
      </p:graphicFrame>
      <p:sp>
        <p:nvSpPr>
          <p:cNvPr id="12" name="Rectangle 7"/>
          <p:cNvSpPr>
            <a:spLocks noChangeArrowheads="1"/>
          </p:cNvSpPr>
          <p:nvPr/>
        </p:nvSpPr>
        <p:spPr bwMode="auto">
          <a:xfrm>
            <a:off x="5980146" y="3651117"/>
            <a:ext cx="2145738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4" name="Rectangle 13"/>
          <p:cNvSpPr/>
          <p:nvPr/>
        </p:nvSpPr>
        <p:spPr>
          <a:xfrm>
            <a:off x="2115384" y="6286154"/>
            <a:ext cx="1604927" cy="523220"/>
          </a:xfrm>
          <a:prstGeom prst="rect">
            <a:avLst/>
          </a:prstGeom>
        </p:spPr>
        <p:txBody>
          <a:bodyPr wrap="none">
            <a:spAutoFit/>
          </a:bodyPr>
          <a:lstStyle/>
          <a:p>
            <a:r>
              <a:rPr lang="es-ES_tradnl" sz="2800" dirty="0">
                <a:latin typeface="Arial" panose="020B0604020202020204" pitchFamily="34" charset="0"/>
                <a:ea typeface="Times New Roman" panose="02020603050405020304" pitchFamily="18" charset="0"/>
                <a:cs typeface="Arial" panose="020B0604020202020204" pitchFamily="34" charset="0"/>
              </a:rPr>
              <a:t>Ovalidad</a:t>
            </a:r>
            <a:endParaRPr lang="en-US" sz="2800" dirty="0"/>
          </a:p>
        </p:txBody>
      </p:sp>
      <p:sp>
        <p:nvSpPr>
          <p:cNvPr id="15" name="Rectangle 14"/>
          <p:cNvSpPr/>
          <p:nvPr/>
        </p:nvSpPr>
        <p:spPr>
          <a:xfrm>
            <a:off x="7133816" y="6205795"/>
            <a:ext cx="2347117" cy="523220"/>
          </a:xfrm>
          <a:prstGeom prst="rect">
            <a:avLst/>
          </a:prstGeom>
        </p:spPr>
        <p:txBody>
          <a:bodyPr wrap="none">
            <a:spAutoFit/>
          </a:bodyPr>
          <a:lstStyle/>
          <a:p>
            <a:r>
              <a:rPr lang="es-ES_tradnl" sz="2800" dirty="0">
                <a:latin typeface="Arial" panose="020B0604020202020204" pitchFamily="34" charset="0"/>
                <a:cs typeface="Arial" panose="020B0604020202020204" pitchFamily="34" charset="0"/>
              </a:rPr>
              <a:t>Poligonalidad</a:t>
            </a:r>
            <a:endParaRPr lang="en-US" sz="2800" dirty="0"/>
          </a:p>
        </p:txBody>
      </p:sp>
      <mc:AlternateContent xmlns:mc="http://schemas.openxmlformats.org/markup-compatibility/2006" xmlns:a14="http://schemas.microsoft.com/office/drawing/2010/main">
        <mc:Choice Requires="a14">
          <p:sp>
            <p:nvSpPr>
              <p:cNvPr id="16" name="Rectangle 15"/>
              <p:cNvSpPr/>
              <p:nvPr/>
            </p:nvSpPr>
            <p:spPr>
              <a:xfrm>
                <a:off x="4349856" y="3934069"/>
                <a:ext cx="2462149" cy="7911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smtClean="0">
                          <a:solidFill>
                            <a:schemeClr val="tx1"/>
                          </a:solidFill>
                          <a:latin typeface="Cambria Math" panose="02040503050406030204" pitchFamily="18" charset="0"/>
                        </a:rPr>
                        <m:t>∆</m:t>
                      </m:r>
                      <m:r>
                        <a:rPr lang="en-US" sz="2400" i="0">
                          <a:solidFill>
                            <a:schemeClr val="tx1"/>
                          </a:solidFill>
                          <a:latin typeface="Cambria Math" panose="02040503050406030204" pitchFamily="18" charset="0"/>
                        </a:rPr>
                        <m:t> =</m:t>
                      </m:r>
                      <m:f>
                        <m:fPr>
                          <m:ctrlPr>
                            <a:rPr lang="en-US" sz="2400" i="1">
                              <a:solidFill>
                                <a:schemeClr val="tx1"/>
                              </a:solidFill>
                              <a:latin typeface="Cambria Math" panose="02040503050406030204" pitchFamily="18" charset="0"/>
                            </a:rPr>
                          </m:ctrlPr>
                        </m:fPr>
                        <m:num>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𝑑</m:t>
                              </m:r>
                            </m:e>
                            <m:sub>
                              <m:r>
                                <a:rPr lang="en-US" sz="2400" i="1">
                                  <a:solidFill>
                                    <a:schemeClr val="tx1"/>
                                  </a:solidFill>
                                  <a:latin typeface="Cambria Math" panose="02040503050406030204" pitchFamily="18" charset="0"/>
                                </a:rPr>
                                <m:t>𝑚</m:t>
                              </m:r>
                              <m:r>
                                <a:rPr lang="en-US" sz="2400" i="0">
                                  <a:solidFill>
                                    <a:schemeClr val="tx1"/>
                                  </a:solidFill>
                                  <a:latin typeface="Cambria Math" panose="02040503050406030204" pitchFamily="18" charset="0"/>
                                </a:rPr>
                                <m:t>á</m:t>
                              </m:r>
                              <m:r>
                                <a:rPr lang="en-US" sz="2400" i="1">
                                  <a:solidFill>
                                    <a:schemeClr val="tx1"/>
                                  </a:solidFill>
                                  <a:latin typeface="Cambria Math" panose="02040503050406030204" pitchFamily="18" charset="0"/>
                                </a:rPr>
                                <m:t>𝑥</m:t>
                              </m:r>
                            </m:sub>
                          </m:sSub>
                          <m:r>
                            <a:rPr lang="en-US" sz="2400" i="0">
                              <a:solidFill>
                                <a:schemeClr val="tx1"/>
                              </a:solidFill>
                              <a:latin typeface="Cambria Math" panose="02040503050406030204" pitchFamily="18" charset="0"/>
                            </a:rPr>
                            <m:t>−</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𝑑</m:t>
                              </m:r>
                            </m:e>
                            <m:sub>
                              <m:r>
                                <a:rPr lang="en-US" sz="2400" i="1">
                                  <a:solidFill>
                                    <a:schemeClr val="tx1"/>
                                  </a:solidFill>
                                  <a:latin typeface="Cambria Math" panose="02040503050406030204" pitchFamily="18" charset="0"/>
                                </a:rPr>
                                <m:t>𝑚</m:t>
                              </m:r>
                              <m:r>
                                <a:rPr lang="en-US" sz="2400" i="0">
                                  <a:solidFill>
                                    <a:schemeClr val="tx1"/>
                                  </a:solidFill>
                                  <a:latin typeface="Cambria Math" panose="02040503050406030204" pitchFamily="18" charset="0"/>
                                </a:rPr>
                                <m:t>í</m:t>
                              </m:r>
                              <m:r>
                                <a:rPr lang="en-US" sz="2400" i="1">
                                  <a:solidFill>
                                    <a:schemeClr val="tx1"/>
                                  </a:solidFill>
                                  <a:latin typeface="Cambria Math" panose="02040503050406030204" pitchFamily="18" charset="0"/>
                                </a:rPr>
                                <m:t>𝑛</m:t>
                              </m:r>
                            </m:sub>
                          </m:sSub>
                        </m:num>
                        <m:den>
                          <m:r>
                            <a:rPr lang="en-US" sz="2400" i="0">
                              <a:solidFill>
                                <a:schemeClr val="tx1"/>
                              </a:solidFill>
                              <a:latin typeface="Cambria Math" panose="02040503050406030204" pitchFamily="18" charset="0"/>
                            </a:rPr>
                            <m:t>2</m:t>
                          </m:r>
                        </m:den>
                      </m:f>
                    </m:oMath>
                  </m:oMathPara>
                </a14:m>
                <a:endParaRPr lang="en-US" sz="2400" dirty="0">
                  <a:solidFill>
                    <a:schemeClr val="tx1"/>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4349856" y="3934069"/>
                <a:ext cx="2462149" cy="791179"/>
              </a:xfrm>
              <a:prstGeom prst="rect">
                <a:avLst/>
              </a:prstGeom>
              <a:blipFill>
                <a:blip r:embed="rId6"/>
                <a:stretch>
                  <a:fillRect/>
                </a:stretch>
              </a:blipFill>
            </p:spPr>
            <p:txBody>
              <a:bodyPr/>
              <a:lstStyle/>
              <a:p>
                <a:r>
                  <a:rPr lang="es-ES">
                    <a:noFill/>
                  </a:rPr>
                  <a:t> </a:t>
                </a:r>
              </a:p>
            </p:txBody>
          </p:sp>
        </mc:Fallback>
      </mc:AlternateContent>
      <p:sp>
        <p:nvSpPr>
          <p:cNvPr id="2" name="Rectangle 93"/>
          <p:cNvSpPr>
            <a:spLocks noChangeArrowheads="1"/>
          </p:cNvSpPr>
          <p:nvPr/>
        </p:nvSpPr>
        <p:spPr bwMode="auto">
          <a:xfrm>
            <a:off x="5580047" y="3651116"/>
            <a:ext cx="1775076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nvPr>
        </p:nvGraphicFramePr>
        <p:xfrm>
          <a:off x="6812005" y="3651117"/>
          <a:ext cx="3928785" cy="2554678"/>
        </p:xfrm>
        <a:graphic>
          <a:graphicData uri="http://schemas.openxmlformats.org/presentationml/2006/ole">
            <mc:AlternateContent xmlns:mc="http://schemas.openxmlformats.org/markup-compatibility/2006">
              <mc:Choice xmlns:v="urn:schemas-microsoft-com:vml" Requires="v">
                <p:oleObj spid="_x0000_s17419" name="Bitmap Image" r:id="rId7" imgW="2514286" imgH="1752381" progId="Paint.Picture">
                  <p:embed/>
                </p:oleObj>
              </mc:Choice>
              <mc:Fallback>
                <p:oleObj name="Bitmap Image" r:id="rId7" imgW="2514286" imgH="1752381" progId="Paint.Picture">
                  <p:embed/>
                  <p:pic>
                    <p:nvPicPr>
                      <p:cNvPr id="3"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12005" y="3651117"/>
                        <a:ext cx="3928785" cy="2554678"/>
                      </a:xfrm>
                      <a:prstGeom prst="rect">
                        <a:avLst/>
                      </a:prstGeom>
                      <a:noFill/>
                      <a:ln>
                        <a:solidFill>
                          <a:schemeClr val="bg1"/>
                        </a:solidFill>
                      </a:ln>
                    </p:spPr>
                  </p:pic>
                </p:oleObj>
              </mc:Fallback>
            </mc:AlternateContent>
          </a:graphicData>
        </a:graphic>
      </p:graphicFrame>
      <p:sp>
        <p:nvSpPr>
          <p:cNvPr id="8" name="Flowchart: Connector 7"/>
          <p:cNvSpPr/>
          <p:nvPr/>
        </p:nvSpPr>
        <p:spPr>
          <a:xfrm>
            <a:off x="4830626" y="1369037"/>
            <a:ext cx="382137" cy="347742"/>
          </a:xfrm>
          <a:prstGeom prst="flowChartConnector">
            <a:avLst/>
          </a:prstGeom>
          <a:noFill/>
          <a:ln w="34925">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ángulo 12">
            <a:extLst>
              <a:ext uri="{FF2B5EF4-FFF2-40B4-BE49-F238E27FC236}">
                <a16:creationId xmlns:a16="http://schemas.microsoft.com/office/drawing/2014/main" id="{3D74A698-8FFF-45FE-AB58-078EA75E6C60}"/>
              </a:ext>
            </a:extLst>
          </p:cNvPr>
          <p:cNvSpPr/>
          <p:nvPr/>
        </p:nvSpPr>
        <p:spPr>
          <a:xfrm>
            <a:off x="4430319" y="147107"/>
            <a:ext cx="3331361" cy="584775"/>
          </a:xfrm>
          <a:prstGeom prst="rect">
            <a:avLst/>
          </a:prstGeom>
        </p:spPr>
        <p:txBody>
          <a:bodyPr wrap="none">
            <a:spAutoFit/>
          </a:bodyPr>
          <a:lstStyle/>
          <a:p>
            <a:r>
              <a:rPr lang="es-ES_tradnl" sz="3200" b="1" dirty="0">
                <a:solidFill>
                  <a:srgbClr val="C0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rPr>
              <a:t>CIRCULARIDAD</a:t>
            </a:r>
            <a:endParaRPr lang="es-ES" sz="3200" b="1" dirty="0">
              <a:solidFill>
                <a:srgbClr val="C00000"/>
              </a:solidFill>
              <a:effectLst>
                <a:reflection blurRad="6350" stA="55000" endA="300" endPos="45500" dir="5400000" sy="-100000" algn="bl" rotWithShape="0"/>
              </a:effectLst>
            </a:endParaRPr>
          </a:p>
        </p:txBody>
      </p:sp>
      <p:sp>
        <p:nvSpPr>
          <p:cNvPr id="17" name="Rectángulo redondeado 16"/>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58921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barn(inVertical)">
                                      <p:cBhvr>
                                        <p:cTn id="15" dur="500"/>
                                        <p:tgtEl>
                                          <p:spTgt spid="9">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barn(inVertical)">
                                      <p:cBhvr>
                                        <p:cTn id="18" dur="500"/>
                                        <p:tgtEl>
                                          <p:spTgt spid="9">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nodeType="with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barn(inVertical)">
                                      <p:cBhvr>
                                        <p:cTn id="24" dur="500"/>
                                        <p:tgtEl>
                                          <p:spTgt spid="1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barn(inVertical)">
                                      <p:cBhvr>
                                        <p:cTn id="29" dur="500"/>
                                        <p:tgtEl>
                                          <p:spTgt spid="9">
                                            <p:txEl>
                                              <p:pRg st="2" end="2"/>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1191" y="1398340"/>
            <a:ext cx="11573301" cy="1569660"/>
          </a:xfrm>
          <a:prstGeom prst="rect">
            <a:avLst/>
          </a:prstGeom>
        </p:spPr>
        <p:txBody>
          <a:bodyPr wrap="square">
            <a:spAutoFit/>
          </a:bodyPr>
          <a:lstStyle/>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Estos errores pueden aparecer debido a la </a:t>
            </a:r>
            <a:r>
              <a:rPr lang="es-ES_tradnl" sz="2400" u="sng" dirty="0">
                <a:latin typeface="Arial" panose="020B0604020202020204" pitchFamily="34" charset="0"/>
                <a:ea typeface="Times New Roman" panose="02020603050405020304" pitchFamily="18" charset="0"/>
                <a:cs typeface="Arial" panose="020B0604020202020204" pitchFamily="34" charset="0"/>
              </a:rPr>
              <a:t>variación de la rigidez de la pieza</a:t>
            </a:r>
            <a:r>
              <a:rPr lang="es-ES_tradnl" sz="2400" dirty="0">
                <a:latin typeface="Arial" panose="020B0604020202020204" pitchFamily="34" charset="0"/>
                <a:ea typeface="Times New Roman" panose="02020603050405020304" pitchFamily="18" charset="0"/>
                <a:cs typeface="Arial" panose="020B0604020202020204" pitchFamily="34" charset="0"/>
              </a:rPr>
              <a:t> que se elabora durante el proceso de corte, provocando alteraciones en el ajuste. </a:t>
            </a:r>
          </a:p>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Para evitarlos se deben utilizan </a:t>
            </a:r>
            <a:r>
              <a:rPr lang="es-ES_tradnl" sz="2400" u="sng" dirty="0">
                <a:latin typeface="Arial" panose="020B0604020202020204" pitchFamily="34" charset="0"/>
                <a:ea typeface="Times New Roman" panose="02020603050405020304" pitchFamily="18" charset="0"/>
                <a:cs typeface="Arial" panose="020B0604020202020204" pitchFamily="34" charset="0"/>
              </a:rPr>
              <a:t>pequeños valores de profundidad de corte</a:t>
            </a:r>
            <a:r>
              <a:rPr lang="es-ES_tradnl" sz="2400" dirty="0">
                <a:latin typeface="Arial" panose="020B0604020202020204" pitchFamily="34" charset="0"/>
                <a:ea typeface="Times New Roman" panose="02020603050405020304" pitchFamily="18" charset="0"/>
                <a:cs typeface="Arial" panose="020B0604020202020204" pitchFamily="34" charset="0"/>
              </a:rPr>
              <a:t> y </a:t>
            </a:r>
            <a:r>
              <a:rPr lang="es-ES_tradnl" sz="2400" u="sng" dirty="0">
                <a:latin typeface="Arial" panose="020B0604020202020204" pitchFamily="34" charset="0"/>
                <a:ea typeface="Times New Roman" panose="02020603050405020304" pitchFamily="18" charset="0"/>
                <a:cs typeface="Arial" panose="020B0604020202020204" pitchFamily="34" charset="0"/>
              </a:rPr>
              <a:t>lunetas para eliminar la fuerza radial</a:t>
            </a:r>
            <a:r>
              <a:rPr lang="es-ES_tradnl" sz="2400" dirty="0">
                <a:latin typeface="Arial" panose="020B0604020202020204" pitchFamily="34" charset="0"/>
                <a:ea typeface="Times New Roman" panose="02020603050405020304" pitchFamily="18" charset="0"/>
                <a:cs typeface="Arial" panose="020B0604020202020204" pitchFamily="34" charset="0"/>
              </a:rPr>
              <a:t> (</a:t>
            </a:r>
            <a:r>
              <a:rPr lang="es-ES_tradnl" sz="2400" dirty="0" err="1">
                <a:latin typeface="Arial" panose="020B0604020202020204" pitchFamily="34" charset="0"/>
                <a:ea typeface="Times New Roman" panose="02020603050405020304" pitchFamily="18" charset="0"/>
                <a:cs typeface="Arial" panose="020B0604020202020204" pitchFamily="34" charset="0"/>
              </a:rPr>
              <a:t>Py</a:t>
            </a:r>
            <a:r>
              <a:rPr lang="es-ES_tradnl" sz="2400" dirty="0">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395783" y="4004093"/>
                <a:ext cx="11464119" cy="2470869"/>
              </a:xfrm>
              <a:prstGeom prst="rect">
                <a:avLst/>
              </a:prstGeom>
            </p:spPr>
            <p:txBody>
              <a:bodyPr wrap="square">
                <a:spAutoFit/>
              </a:bodyPr>
              <a:lstStyle/>
              <a:p>
                <a:pPr marL="342900" marR="0" lvl="0" indent="-342900" algn="just">
                  <a:spcBef>
                    <a:spcPts val="0"/>
                  </a:spcBef>
                  <a:spcAft>
                    <a:spcPts val="0"/>
                  </a:spcAft>
                  <a:buFont typeface="Wingdings" panose="05000000000000000000" pitchFamily="2" charset="2"/>
                  <a:buChar char=""/>
                </a:pPr>
                <a:r>
                  <a:rPr lang="es-ES_tradnl" sz="24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Determinación del valor de la tolerancia de circularidad, según la NC 16-30:80.</a:t>
                </a:r>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a14:m>
                  <m:oMathPara xmlns:m="http://schemas.openxmlformats.org/officeDocument/2006/math">
                    <m:oMathParaPr>
                      <m:jc m:val="centerGroup"/>
                    </m:oMathParaPr>
                    <m:oMath xmlns:m="http://schemas.openxmlformats.org/officeDocument/2006/math">
                      <m:sSub>
                        <m:sSubPr>
                          <m:ctrlPr>
                            <a:rPr lang="en-US" sz="32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Pr>
                        <m:e>
                          <m:r>
                            <a:rPr lang="es-ES_tradnl" sz="32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e>
                        <m:sub>
                          <m:r>
                            <a:rPr lang="es-ES_tradnl" sz="32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𝑓</m:t>
                          </m:r>
                          <m:r>
                            <a:rPr lang="es-ES_tradnl" sz="32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sub>
                      </m:sSub>
                      <m:r>
                        <a:rPr lang="es-ES_tradnl" sz="3200" i="1">
                          <a:solidFill>
                            <a:schemeClr val="tx1"/>
                          </a:solidFill>
                          <a:latin typeface="Cambria Math" panose="02040503050406030204" pitchFamily="18" charset="0"/>
                          <a:ea typeface="Times New Roman" panose="02020603050405020304" pitchFamily="18" charset="0"/>
                          <a:cs typeface="Arial" panose="020B0604020202020204" pitchFamily="34" charset="0"/>
                        </a:rPr>
                        <m:t>=0,3∙</m:t>
                      </m:r>
                      <m:r>
                        <a:rPr lang="es-ES_tradnl" sz="32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oMath>
                  </m:oMathPara>
                </a14:m>
                <a:endParaRPr lang="en-US" sz="32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solidFill>
                      <a:schemeClr val="tx1"/>
                    </a:solidFill>
                    <a:latin typeface="Arial" panose="020B0604020202020204" pitchFamily="34" charset="0"/>
                    <a:ea typeface="Times New Roman" panose="02020603050405020304" pitchFamily="18" charset="0"/>
                    <a:cs typeface="Arial" panose="020B0604020202020204" pitchFamily="34" charset="0"/>
                  </a:rPr>
                  <a:t>Donde:</a:t>
                </a:r>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i="1" dirty="0" err="1">
                    <a:solidFill>
                      <a:schemeClr val="tx1"/>
                    </a:solidFill>
                    <a:latin typeface="Arial" panose="020B0604020202020204" pitchFamily="34" charset="0"/>
                    <a:ea typeface="Times New Roman" panose="02020603050405020304" pitchFamily="18" charset="0"/>
                    <a:cs typeface="Arial" panose="020B0604020202020204" pitchFamily="34" charset="0"/>
                  </a:rPr>
                  <a:t>T</a:t>
                </a:r>
                <a:r>
                  <a:rPr lang="es-ES_tradnl" sz="2400" i="1" baseline="-25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f</a:t>
                </a:r>
                <a:r>
                  <a:rPr lang="es-ES_tradnl" sz="2400" i="1" baseline="-25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s-ES_tradnl" sz="2400" dirty="0">
                    <a:solidFill>
                      <a:schemeClr val="tx1"/>
                    </a:solidFill>
                    <a:latin typeface="Arial" panose="020B0604020202020204" pitchFamily="34" charset="0"/>
                    <a:ea typeface="Times New Roman" panose="02020603050405020304" pitchFamily="18" charset="0"/>
                    <a:cs typeface="Arial" panose="020B0604020202020204" pitchFamily="34" charset="0"/>
                  </a:rPr>
                  <a:t>- Tolerancia de forma geométrica.</a:t>
                </a:r>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i="1" dirty="0">
                    <a:solidFill>
                      <a:schemeClr val="tx1"/>
                    </a:solidFill>
                    <a:latin typeface="Arial" panose="020B0604020202020204" pitchFamily="34" charset="0"/>
                    <a:ea typeface="Times New Roman" panose="02020603050405020304" pitchFamily="18" charset="0"/>
                    <a:cs typeface="Arial" panose="020B0604020202020204" pitchFamily="34" charset="0"/>
                  </a:rPr>
                  <a:t>T </a:t>
                </a:r>
                <a:r>
                  <a:rPr lang="es-ES_tradnl" sz="2400" dirty="0">
                    <a:solidFill>
                      <a:schemeClr val="tx1"/>
                    </a:solidFill>
                    <a:latin typeface="Arial" panose="020B0604020202020204" pitchFamily="34" charset="0"/>
                    <a:ea typeface="Times New Roman" panose="02020603050405020304" pitchFamily="18" charset="0"/>
                    <a:cs typeface="Arial" panose="020B0604020202020204" pitchFamily="34" charset="0"/>
                  </a:rPr>
                  <a:t>- Tolerancia de medida lineal.</a:t>
                </a:r>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solidFill>
                      <a:schemeClr val="tx1"/>
                    </a:solidFill>
                    <a:latin typeface="Arial" panose="020B0604020202020204" pitchFamily="34" charset="0"/>
                    <a:ea typeface="Times New Roman" panose="02020603050405020304" pitchFamily="18" charset="0"/>
                    <a:cs typeface="Arial" panose="020B0604020202020204" pitchFamily="34" charset="0"/>
                  </a:rPr>
                  <a:t>0,3 - Constante que representa el 30% de la tolerancia de medida lineal.</a:t>
                </a:r>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95783" y="4004093"/>
                <a:ext cx="11464119" cy="2470869"/>
              </a:xfrm>
              <a:prstGeom prst="rect">
                <a:avLst/>
              </a:prstGeom>
              <a:blipFill>
                <a:blip r:embed="rId2"/>
                <a:stretch>
                  <a:fillRect l="-851" t="-1728" b="-4938"/>
                </a:stretch>
              </a:blipFill>
            </p:spPr>
            <p:txBody>
              <a:bodyPr/>
              <a:lstStyle/>
              <a:p>
                <a:r>
                  <a:rPr lang="es-ES">
                    <a:noFill/>
                  </a:rPr>
                  <a:t> </a:t>
                </a:r>
              </a:p>
            </p:txBody>
          </p:sp>
        </mc:Fallback>
      </mc:AlternateContent>
      <p:sp>
        <p:nvSpPr>
          <p:cNvPr id="4" name="Rectángulo 3">
            <a:extLst>
              <a:ext uri="{FF2B5EF4-FFF2-40B4-BE49-F238E27FC236}">
                <a16:creationId xmlns:a16="http://schemas.microsoft.com/office/drawing/2014/main" id="{1EE97EAD-215D-4D84-B715-93AF3847D52D}"/>
              </a:ext>
            </a:extLst>
          </p:cNvPr>
          <p:cNvSpPr/>
          <p:nvPr/>
        </p:nvSpPr>
        <p:spPr>
          <a:xfrm>
            <a:off x="4231538" y="69859"/>
            <a:ext cx="3331361" cy="584775"/>
          </a:xfrm>
          <a:prstGeom prst="rect">
            <a:avLst/>
          </a:prstGeom>
        </p:spPr>
        <p:txBody>
          <a:bodyPr wrap="none">
            <a:spAutoFit/>
          </a:bodyPr>
          <a:lstStyle/>
          <a:p>
            <a:r>
              <a:rPr lang="es-ES_tradnl" sz="3200" b="1" dirty="0">
                <a:solidFill>
                  <a:srgbClr val="C0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rPr>
              <a:t>CIRCULARIDAD</a:t>
            </a:r>
            <a:endParaRPr lang="es-ES" sz="3200" b="1" dirty="0">
              <a:solidFill>
                <a:srgbClr val="C00000"/>
              </a:solidFill>
              <a:effectLst>
                <a:reflection blurRad="6350" stA="55000" endA="300" endPos="45500" dir="5400000" sy="-100000" algn="bl" rotWithShape="0"/>
              </a:effectLst>
            </a:endParaRPr>
          </a:p>
        </p:txBody>
      </p:sp>
      <p:sp>
        <p:nvSpPr>
          <p:cNvPr id="5" name="Rectángulo redondeado 4"/>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417721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1035" y="78042"/>
            <a:ext cx="10989932" cy="523220"/>
          </a:xfrm>
          <a:prstGeom prst="rect">
            <a:avLst/>
          </a:prstGeom>
        </p:spPr>
        <p:txBody>
          <a:bodyPr wrap="none">
            <a:spAutoFit/>
          </a:bodyPr>
          <a:lstStyle/>
          <a:p>
            <a:pPr algn="just"/>
            <a:r>
              <a:rPr lang="es-ES_tradnl" sz="2800" dirty="0">
                <a:latin typeface="Arial" panose="020B0604020202020204" pitchFamily="34" charset="0"/>
                <a:ea typeface="Times New Roman" panose="02020603050405020304" pitchFamily="18" charset="0"/>
                <a:cs typeface="Arial" panose="020B0604020202020204" pitchFamily="34" charset="0"/>
              </a:rPr>
              <a:t>Control del error de circularidad en una pieza con un reloj indicador.</a:t>
            </a:r>
            <a:endParaRPr lang="en-US" sz="2800" dirty="0">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p:cNvSpPr/>
          <p:nvPr/>
        </p:nvSpPr>
        <p:spPr>
          <a:xfrm>
            <a:off x="300251" y="5866430"/>
            <a:ext cx="11655188" cy="830997"/>
          </a:xfrm>
          <a:prstGeom prst="rect">
            <a:avLst/>
          </a:prstGeom>
        </p:spPr>
        <p:txBody>
          <a:bodyPr wrap="square">
            <a:spAutoFit/>
          </a:bodyPr>
          <a:lstStyle/>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Nota: Se toma un punto de una generatriz de la superficie cilíndrica exterior o interior, para el contacto del </a:t>
            </a:r>
            <a:r>
              <a:rPr lang="es-ES_tradnl" sz="2400" dirty="0" err="1">
                <a:latin typeface="Arial" panose="020B0604020202020204" pitchFamily="34" charset="0"/>
                <a:ea typeface="Times New Roman" panose="02020603050405020304" pitchFamily="18" charset="0"/>
                <a:cs typeface="Arial" panose="020B0604020202020204" pitchFamily="34" charset="0"/>
              </a:rPr>
              <a:t>palpador</a:t>
            </a:r>
            <a:r>
              <a:rPr lang="es-ES_tradnl" sz="2400" dirty="0">
                <a:latin typeface="Arial" panose="020B0604020202020204" pitchFamily="34" charset="0"/>
                <a:ea typeface="Times New Roman" panose="02020603050405020304" pitchFamily="18" charset="0"/>
                <a:cs typeface="Arial" panose="020B0604020202020204" pitchFamily="34" charset="0"/>
              </a:rPr>
              <a:t> del reloj indicador con la superficie de la pieza. </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descr="D:\ISDi\Asignatura electiva. 2do semestre 2019. Control de la calidad en diseños industriales\Clase 8\Fotos Clase 8\20190322_14173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618931" y="1262883"/>
            <a:ext cx="4954138" cy="3969223"/>
          </a:xfrm>
          <a:prstGeom prst="rect">
            <a:avLst/>
          </a:prstGeom>
          <a:noFill/>
          <a:ln>
            <a:solidFill>
              <a:sysClr val="windowText" lastClr="000000"/>
            </a:solidFill>
          </a:ln>
        </p:spPr>
      </p:pic>
    </p:spTree>
    <p:extLst>
      <p:ext uri="{BB962C8B-B14F-4D97-AF65-F5344CB8AC3E}">
        <p14:creationId xmlns:p14="http://schemas.microsoft.com/office/powerpoint/2010/main" val="72928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36300" y="1814085"/>
            <a:ext cx="11450472" cy="1938992"/>
          </a:xfrm>
          <a:prstGeom prst="rect">
            <a:avLst/>
          </a:prstGeom>
        </p:spPr>
        <p:txBody>
          <a:bodyPr wrap="square">
            <a:spAutoFit/>
          </a:bodyPr>
          <a:lstStyle/>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Este error se presenta en forma de:</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marL="342900" indent="-342900" algn="just">
              <a:buFont typeface="+mj-lt"/>
              <a:buAutoNum type="alphaLcParenR"/>
              <a:tabLst>
                <a:tab pos="342900" algn="l"/>
              </a:tabLst>
            </a:pPr>
            <a:r>
              <a:rPr lang="es-ES_tradnl" sz="2400" dirty="0">
                <a:latin typeface="Arial" panose="020B0604020202020204" pitchFamily="34" charset="0"/>
                <a:ea typeface="Times New Roman" panose="02020603050405020304" pitchFamily="18" charset="0"/>
                <a:cs typeface="Arial" panose="020B0604020202020204" pitchFamily="34" charset="0"/>
              </a:rPr>
              <a:t>Conicidad</a:t>
            </a:r>
            <a:r>
              <a:rPr lang="es-ES" sz="2400" dirty="0">
                <a:latin typeface="Arial" panose="020B0604020202020204" pitchFamily="34" charset="0"/>
                <a:ea typeface="Times New Roman" panose="02020603050405020304" pitchFamily="18" charset="0"/>
                <a:cs typeface="Arial" panose="020B0604020202020204" pitchFamily="34" charset="0"/>
              </a:rPr>
              <a:t>: </a:t>
            </a:r>
            <a:r>
              <a:rPr lang="es-ES_tradnl" sz="2400" dirty="0">
                <a:latin typeface="Arial" panose="020B0604020202020204" pitchFamily="34" charset="0"/>
                <a:cs typeface="Arial" panose="020B0604020202020204" pitchFamily="34" charset="0"/>
              </a:rPr>
              <a:t>Aparece durante la elaboración exterior de piezas en voladizo, al variar la rigidez a lo largo de la misma, la profundidad de corte varía provocando la conicidad en el plano longitudinal. Se evita colocando un apoyo en el extremo del árbol.</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5"/>
          <p:cNvSpPr>
            <a:spLocks noChangeArrowheads="1"/>
          </p:cNvSpPr>
          <p:nvPr/>
        </p:nvSpPr>
        <p:spPr bwMode="auto">
          <a:xfrm>
            <a:off x="3821373" y="294791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7"/>
          <p:cNvSpPr>
            <a:spLocks noChangeArrowheads="1"/>
          </p:cNvSpPr>
          <p:nvPr/>
        </p:nvSpPr>
        <p:spPr bwMode="auto">
          <a:xfrm>
            <a:off x="5980146" y="3651117"/>
            <a:ext cx="2145738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4" name="Rectangle 3"/>
              <p:cNvSpPr/>
              <p:nvPr/>
            </p:nvSpPr>
            <p:spPr>
              <a:xfrm>
                <a:off x="254910" y="941723"/>
                <a:ext cx="11450472" cy="830997"/>
              </a:xfrm>
              <a:prstGeom prst="rect">
                <a:avLst/>
              </a:prstGeom>
            </p:spPr>
            <p:txBody>
              <a:bodyPr wrap="square">
                <a:spAutoFit/>
              </a:bodyPr>
              <a:lstStyle/>
              <a:p>
                <a:pPr algn="just"/>
                <a:r>
                  <a:rPr lang="es-ES_tradnl" sz="24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En la sección longitudinal de piezas cilíndricas exteriores e interiores largas</a:t>
                </a:r>
                <a14:m>
                  <m:oMath xmlns:m="http://schemas.openxmlformats.org/officeDocument/2006/math">
                    <m:r>
                      <a:rPr lang="es-ES_tradnl"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s-ES_tradnl"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𝑙</m:t>
                    </m:r>
                    <m:r>
                      <a:rPr lang="es-ES_tradnl"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s-ES_tradnl"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𝑑</m:t>
                    </m:r>
                    <m:r>
                      <a:rPr lang="es-ES_tradnl"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≥0,8)</m:t>
                    </m:r>
                  </m:oMath>
                </a14:m>
                <a:r>
                  <a:rPr lang="es-ES_tradnl" sz="2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s-ES" sz="2400" dirty="0">
                    <a:solidFill>
                      <a:schemeClr val="tx1"/>
                    </a:solidFill>
                    <a:latin typeface="Arial" panose="020B0604020202020204" pitchFamily="34" charset="0"/>
                    <a:cs typeface="Arial" panose="020B0604020202020204" pitchFamily="34" charset="0"/>
                  </a:rPr>
                  <a:t>Tolerancia de cilindricidad (/  /) </a:t>
                </a:r>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54910" y="941723"/>
                <a:ext cx="11450472" cy="830997"/>
              </a:xfrm>
              <a:prstGeom prst="rect">
                <a:avLst/>
              </a:prstGeom>
              <a:blipFill>
                <a:blip r:embed="rId2"/>
                <a:stretch>
                  <a:fillRect l="-852" t="-5109" r="-106" b="-16058"/>
                </a:stretch>
              </a:blipFill>
            </p:spPr>
            <p:txBody>
              <a:bodyPr/>
              <a:lstStyle/>
              <a:p>
                <a:r>
                  <a:rPr lang="es-ES">
                    <a:noFill/>
                  </a:rPr>
                  <a:t> </a:t>
                </a:r>
              </a:p>
            </p:txBody>
          </p:sp>
        </mc:Fallback>
      </mc:AlternateContent>
      <p:sp>
        <p:nvSpPr>
          <p:cNvPr id="19" name="Flowchart: Connector 18"/>
          <p:cNvSpPr/>
          <p:nvPr/>
        </p:nvSpPr>
        <p:spPr>
          <a:xfrm>
            <a:off x="4748564" y="1417249"/>
            <a:ext cx="251328" cy="232176"/>
          </a:xfrm>
          <a:prstGeom prst="flowChartConnector">
            <a:avLst/>
          </a:prstGeom>
          <a:noFill/>
          <a:ln w="34925">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   </a:t>
            </a:r>
            <a:endParaRPr lang="en-US" dirty="0"/>
          </a:p>
        </p:txBody>
      </p:sp>
      <p:pic>
        <p:nvPicPr>
          <p:cNvPr id="20" name="Imagen 9"/>
          <p:cNvPicPr/>
          <p:nvPr/>
        </p:nvPicPr>
        <p:blipFill>
          <a:blip r:embed="rId3">
            <a:extLst>
              <a:ext uri="{28A0092B-C50C-407E-A947-70E740481C1C}">
                <a14:useLocalDpi xmlns:a14="http://schemas.microsoft.com/office/drawing/2010/main" val="0"/>
              </a:ext>
            </a:extLst>
          </a:blip>
          <a:srcRect/>
          <a:stretch>
            <a:fillRect/>
          </a:stretch>
        </p:blipFill>
        <p:spPr bwMode="auto">
          <a:xfrm>
            <a:off x="3432516" y="3944253"/>
            <a:ext cx="4600136" cy="2489372"/>
          </a:xfrm>
          <a:prstGeom prst="rect">
            <a:avLst/>
          </a:prstGeom>
          <a:noFill/>
          <a:ln>
            <a:solidFill>
              <a:schemeClr val="bg1"/>
            </a:solidFill>
          </a:ln>
        </p:spPr>
      </p:pic>
      <p:sp>
        <p:nvSpPr>
          <p:cNvPr id="8" name="Rectángulo 7">
            <a:extLst>
              <a:ext uri="{FF2B5EF4-FFF2-40B4-BE49-F238E27FC236}">
                <a16:creationId xmlns:a16="http://schemas.microsoft.com/office/drawing/2014/main" id="{274549D4-975B-402B-9322-AC20E43F1C68}"/>
              </a:ext>
            </a:extLst>
          </p:cNvPr>
          <p:cNvSpPr/>
          <p:nvPr/>
        </p:nvSpPr>
        <p:spPr>
          <a:xfrm>
            <a:off x="4430320" y="315583"/>
            <a:ext cx="3262432" cy="584775"/>
          </a:xfrm>
          <a:prstGeom prst="rect">
            <a:avLst/>
          </a:prstGeom>
        </p:spPr>
        <p:txBody>
          <a:bodyPr wrap="none">
            <a:spAutoFit/>
          </a:bodyPr>
          <a:lstStyle/>
          <a:p>
            <a:r>
              <a:rPr lang="es-ES_tradnl" sz="3200" b="1" dirty="0">
                <a:solidFill>
                  <a:srgbClr val="C0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rPr>
              <a:t>CILINDRICIDAD</a:t>
            </a:r>
            <a:endParaRPr lang="es-ES" sz="3200" b="1" dirty="0">
              <a:solidFill>
                <a:srgbClr val="C00000"/>
              </a:solidFill>
              <a:effectLst>
                <a:reflection blurRad="6350" stA="55000" endA="300" endPos="45500" dir="5400000" sy="-100000" algn="bl" rotWithShape="0"/>
              </a:effectLst>
            </a:endParaRPr>
          </a:p>
        </p:txBody>
      </p:sp>
      <p:sp>
        <p:nvSpPr>
          <p:cNvPr id="11" name="Rectángulo redondeado 10"/>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30829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barn(inVertical)">
                                      <p:cBhvr>
                                        <p:cTn id="15" dur="500"/>
                                        <p:tgtEl>
                                          <p:spTgt spid="9">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barn(inVertical)">
                                      <p:cBhvr>
                                        <p:cTn id="18" dur="500"/>
                                        <p:tgtEl>
                                          <p:spTgt spid="9">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54116" y="1650263"/>
            <a:ext cx="11283768" cy="3539430"/>
          </a:xfrm>
          <a:prstGeom prst="rect">
            <a:avLst/>
          </a:prstGeom>
          <a:noFill/>
          <a:ln w="9525">
            <a:noFill/>
            <a:miter lim="800000"/>
            <a:headEnd/>
            <a:tailEnd/>
          </a:ln>
        </p:spPr>
        <p:txBody>
          <a:bodyPr wrap="square" anchor="ctr">
            <a:spAutoFit/>
          </a:bodyPr>
          <a:lstStyle/>
          <a:p>
            <a:pPr algn="just" eaLnBrk="0" hangingPunct="0"/>
            <a:r>
              <a:rPr lang="es-ES" sz="3200" b="1" dirty="0" smtClean="0">
                <a:solidFill>
                  <a:srgbClr val="C00000"/>
                </a:solidFill>
                <a:latin typeface="Arial" pitchFamily="34" charset="0"/>
                <a:ea typeface="Times New Roman" pitchFamily="18" charset="0"/>
                <a:cs typeface="Arial" pitchFamily="34" charset="0"/>
              </a:rPr>
              <a:t>Encuentro </a:t>
            </a:r>
            <a:r>
              <a:rPr lang="es-ES" sz="3200" b="1" dirty="0">
                <a:solidFill>
                  <a:srgbClr val="C00000"/>
                </a:solidFill>
                <a:latin typeface="Arial" pitchFamily="34" charset="0"/>
                <a:ea typeface="Times New Roman" pitchFamily="18" charset="0"/>
                <a:cs typeface="Arial" pitchFamily="34" charset="0"/>
              </a:rPr>
              <a:t>I</a:t>
            </a:r>
            <a:r>
              <a:rPr lang="es-ES" sz="3200" dirty="0">
                <a:latin typeface="Arial" pitchFamily="34" charset="0"/>
                <a:ea typeface="Times New Roman" pitchFamily="18" charset="0"/>
                <a:cs typeface="Arial" pitchFamily="34" charset="0"/>
              </a:rPr>
              <a:t>. Intercambiabilidad y mediciones técnicas.</a:t>
            </a:r>
          </a:p>
          <a:p>
            <a:pPr algn="just" eaLnBrk="0" hangingPunct="0"/>
            <a:endParaRPr lang="es-ES" sz="3200" dirty="0">
              <a:latin typeface="Arial" pitchFamily="34" charset="0"/>
              <a:ea typeface="Times New Roman" pitchFamily="18" charset="0"/>
              <a:cs typeface="Arial" pitchFamily="34" charset="0"/>
            </a:endParaRPr>
          </a:p>
          <a:p>
            <a:pPr algn="just" eaLnBrk="0" hangingPunct="0"/>
            <a:endParaRPr lang="es-ES" sz="1600" dirty="0">
              <a:latin typeface="Arial" pitchFamily="34" charset="0"/>
              <a:ea typeface="Times New Roman" pitchFamily="18" charset="0"/>
              <a:cs typeface="Arial" pitchFamily="34" charset="0"/>
            </a:endParaRPr>
          </a:p>
          <a:p>
            <a:pPr algn="just" eaLnBrk="0" hangingPunct="0"/>
            <a:r>
              <a:rPr lang="es-ES" altLang="en-US" sz="3200" b="1" dirty="0">
                <a:solidFill>
                  <a:srgbClr val="C00000"/>
                </a:solidFill>
                <a:latin typeface="Arial" panose="020B0604020202020204" pitchFamily="34" charset="0"/>
                <a:cs typeface="Arial" panose="020B0604020202020204" pitchFamily="34" charset="0"/>
              </a:rPr>
              <a:t>Objetivo: </a:t>
            </a:r>
            <a:r>
              <a:rPr lang="es-ES" altLang="en-US" sz="3200" dirty="0">
                <a:latin typeface="Arial" pitchFamily="34" charset="0"/>
                <a:cs typeface="Arial" pitchFamily="34" charset="0"/>
              </a:rPr>
              <a:t>Interpretar los conceptos de la teoría de la intercambiabilidad, ajustes, tolerancias y los sistemas de agujero y eje únicos, en las piezas mediante el empleo de la NC, según las orientaciones del profesor.</a:t>
            </a:r>
            <a:endParaRPr lang="es-ES" sz="3200" dirty="0">
              <a:latin typeface="Arial" pitchFamily="34" charset="0"/>
              <a:ea typeface="Times New Roman" pitchFamily="18" charset="0"/>
              <a:cs typeface="Arial" pitchFamily="34" charset="0"/>
            </a:endParaRPr>
          </a:p>
          <a:p>
            <a:pPr algn="just" eaLnBrk="0" hangingPunct="0"/>
            <a:endParaRPr lang="es-ES" sz="1600" dirty="0">
              <a:latin typeface="Arial" pitchFamily="34" charset="0"/>
              <a:ea typeface="Times New Roman" pitchFamily="18" charset="0"/>
              <a:cs typeface="Arial" pitchFamily="34" charset="0"/>
            </a:endParaRPr>
          </a:p>
        </p:txBody>
      </p:sp>
      <p:sp>
        <p:nvSpPr>
          <p:cNvPr id="2" name="Rectángulo 1"/>
          <p:cNvSpPr/>
          <p:nvPr/>
        </p:nvSpPr>
        <p:spPr>
          <a:xfrm>
            <a:off x="351183" y="74400"/>
            <a:ext cx="11549269" cy="584775"/>
          </a:xfrm>
          <a:prstGeom prst="rect">
            <a:avLst/>
          </a:prstGeom>
        </p:spPr>
        <p:txBody>
          <a:bodyPr wrap="square">
            <a:spAutoFit/>
          </a:bodyPr>
          <a:lstStyle/>
          <a:p>
            <a:r>
              <a:rPr lang="es-ES" sz="3200" b="1" dirty="0">
                <a:solidFill>
                  <a:srgbClr val="C00000"/>
                </a:solidFill>
                <a:effectLst>
                  <a:reflection blurRad="6350" stA="55000" endA="300" endPos="45500" dir="5400000" sy="-100000" algn="bl" rotWithShape="0"/>
                </a:effectLst>
                <a:latin typeface="Arial" pitchFamily="34" charset="0"/>
                <a:ea typeface="Times New Roman" pitchFamily="18" charset="0"/>
                <a:cs typeface="Arial" pitchFamily="34" charset="0"/>
              </a:rPr>
              <a:t>Tema 1. INTERCAMBIABILIDAD Y MEDICIONES TÉCNICAS</a:t>
            </a:r>
            <a:endParaRPr lang="es-ES" sz="3200" dirty="0"/>
          </a:p>
        </p:txBody>
      </p:sp>
      <p:sp>
        <p:nvSpPr>
          <p:cNvPr id="4" name="Rectángulo redondeado 3"/>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6485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8490" y="992099"/>
            <a:ext cx="11409528" cy="1200329"/>
          </a:xfrm>
          <a:prstGeom prst="rect">
            <a:avLst/>
          </a:prstGeom>
        </p:spPr>
        <p:txBody>
          <a:bodyPr wrap="square">
            <a:spAutoFit/>
          </a:bodyPr>
          <a:lstStyle/>
          <a:p>
            <a:pPr marL="514350" marR="0" lvl="0" indent="-514350" algn="just">
              <a:spcBef>
                <a:spcPts val="0"/>
              </a:spcBef>
              <a:spcAft>
                <a:spcPts val="0"/>
              </a:spcAft>
              <a:buFont typeface="+mj-lt"/>
              <a:buAutoNum type="alphaLcParenR" startAt="2"/>
            </a:pPr>
            <a:r>
              <a:rPr lang="es-ES_tradnl" sz="2400" dirty="0">
                <a:latin typeface="Arial" panose="020B0604020202020204" pitchFamily="34" charset="0"/>
                <a:ea typeface="Times New Roman" panose="02020603050405020304" pitchFamily="18" charset="0"/>
                <a:cs typeface="Arial" panose="020B0604020202020204" pitchFamily="34" charset="0"/>
              </a:rPr>
              <a:t>Acubamiento (forma de barril): Los diámetros aumentan desde los extremos hacia el centro. Se produce cuando se elaboran piezas cilíndricas largas y no se emplea luneta móvil.</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p:cNvSpPr/>
          <p:nvPr/>
        </p:nvSpPr>
        <p:spPr>
          <a:xfrm>
            <a:off x="368490" y="2235830"/>
            <a:ext cx="11409528" cy="830997"/>
          </a:xfrm>
          <a:prstGeom prst="rect">
            <a:avLst/>
          </a:prstGeom>
        </p:spPr>
        <p:txBody>
          <a:bodyPr wrap="square">
            <a:spAutoFit/>
          </a:bodyPr>
          <a:lstStyle/>
          <a:p>
            <a:pPr marL="514350" marR="0" lvl="0" indent="-514350" algn="just">
              <a:spcBef>
                <a:spcPts val="0"/>
              </a:spcBef>
              <a:spcAft>
                <a:spcPts val="0"/>
              </a:spcAft>
              <a:buFont typeface="+mj-lt"/>
              <a:buAutoNum type="alphaLcParenR" startAt="3"/>
            </a:pPr>
            <a:r>
              <a:rPr lang="es-ES_tradnl" sz="2400" dirty="0" err="1">
                <a:latin typeface="Arial" panose="020B0604020202020204" pitchFamily="34" charset="0"/>
                <a:ea typeface="Times New Roman" panose="02020603050405020304" pitchFamily="18" charset="0"/>
                <a:cs typeface="Arial" panose="020B0604020202020204" pitchFamily="34" charset="0"/>
              </a:rPr>
              <a:t>Asillamiento</a:t>
            </a:r>
            <a:r>
              <a:rPr lang="es-ES_tradnl" sz="2400" dirty="0">
                <a:latin typeface="Arial" panose="020B0604020202020204" pitchFamily="34" charset="0"/>
                <a:ea typeface="Times New Roman" panose="02020603050405020304" pitchFamily="18" charset="0"/>
                <a:cs typeface="Arial" panose="020B0604020202020204" pitchFamily="34" charset="0"/>
              </a:rPr>
              <a:t> (forma de carretel): Se produce cuando se elaboran los árboles en dos instalaciones, fijados por un solo extremo (voladizo).</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2"/>
          <p:cNvSpPr>
            <a:spLocks noChangeArrowheads="1"/>
          </p:cNvSpPr>
          <p:nvPr/>
        </p:nvSpPr>
        <p:spPr bwMode="auto">
          <a:xfrm flipV="1">
            <a:off x="-1997467" y="4228667"/>
            <a:ext cx="23283772" cy="57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nvPr>
        </p:nvGraphicFramePr>
        <p:xfrm>
          <a:off x="792305" y="3214907"/>
          <a:ext cx="3807830" cy="1958836"/>
        </p:xfrm>
        <a:graphic>
          <a:graphicData uri="http://schemas.openxmlformats.org/presentationml/2006/ole">
            <mc:AlternateContent xmlns:mc="http://schemas.openxmlformats.org/markup-compatibility/2006">
              <mc:Choice xmlns:v="urn:schemas-microsoft-com:vml" Requires="v">
                <p:oleObj spid="_x0000_s18442" name="Bitmap Image" r:id="rId3" imgW="2876190" imgH="1352381" progId="Paint.Picture">
                  <p:embed/>
                </p:oleObj>
              </mc:Choice>
              <mc:Fallback>
                <p:oleObj name="Bitmap Image" r:id="rId3" imgW="2876190" imgH="1352381" progId="Paint.Picture">
                  <p:embed/>
                  <p:pic>
                    <p:nvPicPr>
                      <p:cNvPr id="6"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305" y="3214907"/>
                        <a:ext cx="3807830" cy="1958836"/>
                      </a:xfrm>
                      <a:prstGeom prst="rect">
                        <a:avLst/>
                      </a:prstGeom>
                      <a:noFill/>
                      <a:ln>
                        <a:solidFill>
                          <a:schemeClr val="bg1"/>
                        </a:solidFill>
                      </a:ln>
                    </p:spPr>
                  </p:pic>
                </p:oleObj>
              </mc:Fallback>
            </mc:AlternateContent>
          </a:graphicData>
        </a:graphic>
      </p:graphicFrame>
      <p:sp>
        <p:nvSpPr>
          <p:cNvPr id="7" name="Rectangle 4"/>
          <p:cNvSpPr>
            <a:spLocks noChangeArrowheads="1"/>
          </p:cNvSpPr>
          <p:nvPr/>
        </p:nvSpPr>
        <p:spPr bwMode="auto">
          <a:xfrm>
            <a:off x="6006866" y="3545057"/>
            <a:ext cx="2190981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nvPr>
        </p:nvGraphicFramePr>
        <p:xfrm>
          <a:off x="7350110" y="3306900"/>
          <a:ext cx="4016604" cy="1958836"/>
        </p:xfrm>
        <a:graphic>
          <a:graphicData uri="http://schemas.openxmlformats.org/presentationml/2006/ole">
            <mc:AlternateContent xmlns:mc="http://schemas.openxmlformats.org/markup-compatibility/2006">
              <mc:Choice xmlns:v="urn:schemas-microsoft-com:vml" Requires="v">
                <p:oleObj spid="_x0000_s18443" name="Bitmap Image" r:id="rId5" imgW="2266667" imgH="1104762" progId="Paint.Picture">
                  <p:embed/>
                </p:oleObj>
              </mc:Choice>
              <mc:Fallback>
                <p:oleObj name="Bitmap Image" r:id="rId5" imgW="2266667" imgH="1104762" progId="Paint.Picture">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0110" y="3306900"/>
                        <a:ext cx="4016604" cy="1958836"/>
                      </a:xfrm>
                      <a:prstGeom prst="rect">
                        <a:avLst/>
                      </a:prstGeom>
                      <a:noFill/>
                      <a:ln>
                        <a:solidFill>
                          <a:schemeClr val="bg1"/>
                        </a:solidFill>
                      </a:ln>
                    </p:spPr>
                  </p:pic>
                </p:oleObj>
              </mc:Fallback>
            </mc:AlternateContent>
          </a:graphicData>
        </a:graphic>
      </p:graphicFrame>
      <p:sp>
        <p:nvSpPr>
          <p:cNvPr id="9" name="Rectangle 8"/>
          <p:cNvSpPr/>
          <p:nvPr/>
        </p:nvSpPr>
        <p:spPr>
          <a:xfrm>
            <a:off x="1553920" y="5195551"/>
            <a:ext cx="2284600" cy="523220"/>
          </a:xfrm>
          <a:prstGeom prst="rect">
            <a:avLst/>
          </a:prstGeom>
        </p:spPr>
        <p:txBody>
          <a:bodyPr wrap="none">
            <a:spAutoFit/>
          </a:bodyPr>
          <a:lstStyle/>
          <a:p>
            <a:r>
              <a:rPr lang="es-ES_tradnl" sz="2800" dirty="0">
                <a:latin typeface="Arial" panose="020B0604020202020204" pitchFamily="34" charset="0"/>
                <a:cs typeface="Arial" panose="020B0604020202020204" pitchFamily="34" charset="0"/>
              </a:rPr>
              <a:t>Acubamiento</a:t>
            </a:r>
            <a:endParaRPr lang="en-US" sz="2800" dirty="0"/>
          </a:p>
        </p:txBody>
      </p:sp>
      <p:sp>
        <p:nvSpPr>
          <p:cNvPr id="10" name="Rectangle 9"/>
          <p:cNvSpPr/>
          <p:nvPr/>
        </p:nvSpPr>
        <p:spPr>
          <a:xfrm>
            <a:off x="8305261" y="5233047"/>
            <a:ext cx="2124299" cy="523220"/>
          </a:xfrm>
          <a:prstGeom prst="rect">
            <a:avLst/>
          </a:prstGeom>
        </p:spPr>
        <p:txBody>
          <a:bodyPr wrap="none">
            <a:spAutoFit/>
          </a:bodyPr>
          <a:lstStyle/>
          <a:p>
            <a:r>
              <a:rPr lang="es-ES_tradnl" sz="2800" dirty="0" err="1">
                <a:latin typeface="Arial" panose="020B0604020202020204" pitchFamily="34" charset="0"/>
                <a:cs typeface="Arial" panose="020B0604020202020204" pitchFamily="34" charset="0"/>
              </a:rPr>
              <a:t>Asillamiento</a:t>
            </a:r>
            <a:endParaRPr lang="en-US" sz="2800" dirty="0"/>
          </a:p>
        </p:txBody>
      </p:sp>
      <mc:AlternateContent xmlns:mc="http://schemas.openxmlformats.org/markup-compatibility/2006" xmlns:a14="http://schemas.microsoft.com/office/drawing/2010/main">
        <mc:Choice Requires="a14">
          <p:sp>
            <p:nvSpPr>
              <p:cNvPr id="11" name="Rectangle 10"/>
              <p:cNvSpPr/>
              <p:nvPr/>
            </p:nvSpPr>
            <p:spPr>
              <a:xfrm>
                <a:off x="660654" y="5779001"/>
                <a:ext cx="11302745" cy="860620"/>
              </a:xfrm>
              <a:prstGeom prst="rect">
                <a:avLst/>
              </a:prstGeom>
            </p:spPr>
            <p:txBody>
              <a:bodyPr wrap="square">
                <a:spAutoFit/>
              </a:bodyPr>
              <a:lstStyle/>
              <a:p>
                <a:pPr marL="342900" marR="0" lvl="0" indent="-342900" algn="just">
                  <a:spcBef>
                    <a:spcPts val="0"/>
                  </a:spcBef>
                  <a:spcAft>
                    <a:spcPts val="0"/>
                  </a:spcAft>
                  <a:buFont typeface="Wingdings" panose="05000000000000000000" pitchFamily="2" charset="2"/>
                  <a:buChar char=""/>
                </a:pPr>
                <a:r>
                  <a:rPr lang="es-ES_tradnl" sz="24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Determinación del valor de la tolerancia de circularidad, según la NC 16-30:80.</a:t>
                </a:r>
              </a:p>
              <a:p>
                <a:pPr marR="0" lvl="0" algn="ctr">
                  <a:spcBef>
                    <a:spcPts val="0"/>
                  </a:spcBef>
                  <a:spcAft>
                    <a:spcPts val="0"/>
                  </a:spcAft>
                </a:pPr>
                <a:r>
                  <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Pr>
                      <m:e>
                        <m:r>
                          <a:rPr lang="es-ES_tradnl"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e>
                      <m:sub>
                        <m:r>
                          <a:rPr lang="es-ES_tradnl"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𝑓</m:t>
                        </m:r>
                        <m:r>
                          <a:rPr lang="es-ES_tradnl"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sub>
                    </m:sSub>
                    <m:r>
                      <a:rPr lang="es-ES_tradnl"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=0,3∙</m:t>
                    </m:r>
                    <m:r>
                      <a:rPr lang="es-ES_tradnl"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oMath>
                </a14:m>
                <a:endParaRPr lang="en-US" sz="2400" dirty="0">
                  <a:solidFill>
                    <a:schemeClr val="tx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660654" y="5779001"/>
                <a:ext cx="11302745" cy="860620"/>
              </a:xfrm>
              <a:prstGeom prst="rect">
                <a:avLst/>
              </a:prstGeom>
              <a:blipFill>
                <a:blip r:embed="rId7"/>
                <a:stretch>
                  <a:fillRect l="-701" t="-4965" b="-6383"/>
                </a:stretch>
              </a:blipFill>
            </p:spPr>
            <p:txBody>
              <a:bodyPr/>
              <a:lstStyle/>
              <a:p>
                <a:r>
                  <a:rPr lang="es-ES">
                    <a:noFill/>
                  </a:rPr>
                  <a:t> </a:t>
                </a:r>
              </a:p>
            </p:txBody>
          </p:sp>
        </mc:Fallback>
      </mc:AlternateContent>
      <p:sp>
        <p:nvSpPr>
          <p:cNvPr id="12" name="Rectángulo 11">
            <a:extLst>
              <a:ext uri="{FF2B5EF4-FFF2-40B4-BE49-F238E27FC236}">
                <a16:creationId xmlns:a16="http://schemas.microsoft.com/office/drawing/2014/main" id="{B1A1A998-AAC4-4EF0-A055-8840C846D7D0}"/>
              </a:ext>
            </a:extLst>
          </p:cNvPr>
          <p:cNvSpPr/>
          <p:nvPr/>
        </p:nvSpPr>
        <p:spPr>
          <a:xfrm>
            <a:off x="4430320" y="315583"/>
            <a:ext cx="3262432" cy="584775"/>
          </a:xfrm>
          <a:prstGeom prst="rect">
            <a:avLst/>
          </a:prstGeom>
        </p:spPr>
        <p:txBody>
          <a:bodyPr wrap="none">
            <a:spAutoFit/>
          </a:bodyPr>
          <a:lstStyle/>
          <a:p>
            <a:r>
              <a:rPr lang="es-ES_tradnl" sz="3200" b="1" dirty="0">
                <a:solidFill>
                  <a:srgbClr val="C0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rPr>
              <a:t>CILINDRICIDAD</a:t>
            </a:r>
            <a:endParaRPr lang="es-ES" sz="3200" b="1" dirty="0">
              <a:solidFill>
                <a:srgbClr val="C00000"/>
              </a:solidFill>
              <a:effectLst>
                <a:reflection blurRad="6350" stA="55000" endA="300" endPos="45500" dir="5400000" sy="-100000" algn="bl" rotWithShape="0"/>
              </a:effectLst>
            </a:endParaRPr>
          </a:p>
        </p:txBody>
      </p:sp>
      <p:sp>
        <p:nvSpPr>
          <p:cNvPr id="13" name="Rectángulo redondeado 12"/>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81401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barn(inVertical)">
                                      <p:cBhvr>
                                        <p:cTn id="13" dur="500"/>
                                        <p:tgtEl>
                                          <p:spTgt spid="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Vertical)">
                                      <p:cBhvr>
                                        <p:cTn id="18" dur="500"/>
                                        <p:tgtEl>
                                          <p:spTgt spid="4">
                                            <p:txEl>
                                              <p:pRg st="0" end="0"/>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barn(inVertical)">
                                      <p:cBhvr>
                                        <p:cTn id="24" dur="500"/>
                                        <p:tgtEl>
                                          <p:spTgt spid="10">
                                            <p:txEl>
                                              <p:pRg st="0" end="0"/>
                                            </p:txEl>
                                          </p:spTgt>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barn(inVertical)">
                                      <p:cBhvr>
                                        <p:cTn id="28" dur="500"/>
                                        <p:tgtEl>
                                          <p:spTgt spid="11">
                                            <p:txEl>
                                              <p:pRg st="0" end="0"/>
                                            </p:txEl>
                                          </p:spTgt>
                                        </p:tgtEl>
                                      </p:cBhvr>
                                    </p:animEffect>
                                  </p:childTnLst>
                                </p:cTn>
                              </p:par>
                            </p:childTnLst>
                          </p:cTn>
                        </p:par>
                        <p:par>
                          <p:cTn id="29" fill="hold">
                            <p:stCondLst>
                              <p:cond delay="1000"/>
                            </p:stCondLst>
                            <p:childTnLst>
                              <p:par>
                                <p:cTn id="30" presetID="16" presetClass="entr" presetSubtype="21" fill="hold" nodeType="after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barn(inVertical)">
                                      <p:cBhvr>
                                        <p:cTn id="3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0998" y="78042"/>
            <a:ext cx="11030007" cy="523220"/>
          </a:xfrm>
          <a:prstGeom prst="rect">
            <a:avLst/>
          </a:prstGeom>
        </p:spPr>
        <p:txBody>
          <a:bodyPr wrap="none">
            <a:spAutoFit/>
          </a:bodyPr>
          <a:lstStyle/>
          <a:p>
            <a:pPr algn="just"/>
            <a:r>
              <a:rPr lang="es-ES_tradnl" sz="2800" dirty="0">
                <a:latin typeface="Arial" panose="020B0604020202020204" pitchFamily="34" charset="0"/>
                <a:ea typeface="Times New Roman" panose="02020603050405020304" pitchFamily="18" charset="0"/>
                <a:cs typeface="Arial" panose="020B0604020202020204" pitchFamily="34" charset="0"/>
              </a:rPr>
              <a:t>Control del error de cilindricidad en una pieza con un reloj indicador.</a:t>
            </a:r>
            <a:endParaRPr lang="en-US" sz="2800" dirty="0">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p:cNvSpPr/>
          <p:nvPr/>
        </p:nvSpPr>
        <p:spPr>
          <a:xfrm>
            <a:off x="341193" y="5749460"/>
            <a:ext cx="11491415" cy="1015663"/>
          </a:xfrm>
          <a:prstGeom prst="rect">
            <a:avLst/>
          </a:prstGeom>
        </p:spPr>
        <p:txBody>
          <a:bodyPr wrap="square">
            <a:spAutoFit/>
          </a:bodyPr>
          <a:lstStyle/>
          <a:p>
            <a:pPr algn="just"/>
            <a:r>
              <a:rPr lang="es-ES_tradnl" sz="2000" dirty="0">
                <a:latin typeface="Arial" panose="020B0604020202020204" pitchFamily="34" charset="0"/>
                <a:ea typeface="Times New Roman" panose="02020603050405020304" pitchFamily="18" charset="0"/>
                <a:cs typeface="Arial" panose="020B0604020202020204" pitchFamily="34" charset="0"/>
              </a:rPr>
              <a:t>Nota: El control se realiza a lo largo de las generatrices de la superficie cilíndrica exterior o interior. Generalmente se toman tres puntos (inicio, medio y final) de una generatriz, para el contacto del </a:t>
            </a:r>
            <a:r>
              <a:rPr lang="es-ES_tradnl" sz="2000" dirty="0" err="1">
                <a:latin typeface="Arial" panose="020B0604020202020204" pitchFamily="34" charset="0"/>
                <a:ea typeface="Times New Roman" panose="02020603050405020304" pitchFamily="18" charset="0"/>
                <a:cs typeface="Arial" panose="020B0604020202020204" pitchFamily="34" charset="0"/>
              </a:rPr>
              <a:t>palpador</a:t>
            </a:r>
            <a:r>
              <a:rPr lang="es-ES_tradnl" sz="2000" dirty="0">
                <a:latin typeface="Arial" panose="020B0604020202020204" pitchFamily="34" charset="0"/>
                <a:ea typeface="Times New Roman" panose="02020603050405020304" pitchFamily="18" charset="0"/>
                <a:cs typeface="Arial" panose="020B0604020202020204" pitchFamily="34" charset="0"/>
              </a:rPr>
              <a:t> del reloj indicador con la superficie de la pieza.</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3778183" y="655092"/>
            <a:ext cx="4546952" cy="5037937"/>
          </a:xfrm>
          <a:prstGeom prst="rect">
            <a:avLst/>
          </a:prstGeom>
          <a:ln>
            <a:solidFill>
              <a:sysClr val="windowText" lastClr="000000"/>
            </a:solidFill>
          </a:ln>
        </p:spPr>
      </p:pic>
    </p:spTree>
    <p:extLst>
      <p:ext uri="{BB962C8B-B14F-4D97-AF65-F5344CB8AC3E}">
        <p14:creationId xmlns:p14="http://schemas.microsoft.com/office/powerpoint/2010/main" val="260094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AutoShape 239"/>
          <p:cNvCxnSpPr>
            <a:cxnSpLocks noChangeShapeType="1"/>
          </p:cNvCxnSpPr>
          <p:nvPr/>
        </p:nvCxnSpPr>
        <p:spPr bwMode="auto">
          <a:xfrm>
            <a:off x="8630228" y="533738"/>
            <a:ext cx="321111" cy="2549"/>
          </a:xfrm>
          <a:prstGeom prst="straightConnector1">
            <a:avLst/>
          </a:prstGeom>
          <a:noFill/>
          <a:ln w="25400">
            <a:solidFill>
              <a:srgbClr val="990000"/>
            </a:solidFill>
            <a:round/>
            <a:headEnd/>
            <a:tailEnd/>
          </a:ln>
          <a:extLst>
            <a:ext uri="{909E8E84-426E-40DD-AFC4-6F175D3DCCD1}">
              <a14:hiddenFill xmlns:a14="http://schemas.microsoft.com/office/drawing/2010/main">
                <a:noFill/>
              </a14:hiddenFill>
            </a:ext>
          </a:extLst>
        </p:spPr>
      </p:cxnSp>
      <p:sp>
        <p:nvSpPr>
          <p:cNvPr id="4" name="Rectangle 3"/>
          <p:cNvSpPr>
            <a:spLocks noChangeArrowheads="1"/>
          </p:cNvSpPr>
          <p:nvPr/>
        </p:nvSpPr>
        <p:spPr bwMode="auto">
          <a:xfrm>
            <a:off x="2755784" y="204028"/>
            <a:ext cx="667977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_tradnl" altLang="en-US" sz="3200" b="1" i="0" strike="noStrike" cap="none" normalizeH="0" baseline="0" dirty="0">
                <a:ln>
                  <a:noFill/>
                </a:ln>
                <a:solidFill>
                  <a:srgbClr val="C00000"/>
                </a:solidFill>
                <a:effectLst/>
                <a:latin typeface="Arial" panose="020B0604020202020204" pitchFamily="34" charset="0"/>
                <a:ea typeface="Times New Roman" panose="02020603050405020304" pitchFamily="18" charset="0"/>
                <a:cs typeface="Arial" panose="020B0604020202020204" pitchFamily="34" charset="0"/>
              </a:rPr>
              <a:t>TOLERANCIA DE RECTITUD (   ). </a:t>
            </a:r>
            <a:endParaRPr kumimoji="0" lang="es-ES_tradnl" altLang="en-US" sz="3200" b="1" i="0"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sp>
        <p:nvSpPr>
          <p:cNvPr id="7" name="Rectangle 6"/>
          <p:cNvSpPr/>
          <p:nvPr/>
        </p:nvSpPr>
        <p:spPr>
          <a:xfrm>
            <a:off x="304146" y="982311"/>
            <a:ext cx="11583054" cy="2308324"/>
          </a:xfrm>
          <a:prstGeom prst="rect">
            <a:avLst/>
          </a:prstGeom>
        </p:spPr>
        <p:txBody>
          <a:bodyPr wrap="square">
            <a:spAutoFit/>
          </a:bodyPr>
          <a:lstStyle/>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Los errores de rectitud aparecen en la construcción y montaje de elementos largos y estrechos, como son guías de las bancadas en las máquinas herramientas. Durante el incorrecto enfriamiento de las mismas después de ser sometidas a tratamiento térmico.</a:t>
            </a:r>
          </a:p>
          <a:p>
            <a:pPr algn="just"/>
            <a:r>
              <a:rPr lang="es-ES_tradnl" sz="2400" dirty="0">
                <a:latin typeface="Arial" panose="020B0604020202020204" pitchFamily="34" charset="0"/>
                <a:cs typeface="Arial" panose="020B0604020202020204" pitchFamily="34" charset="0"/>
              </a:rPr>
              <a:t>La concavidad y convexidad son casos particulares de este error.</a:t>
            </a:r>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5"/>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nvPr>
        </p:nvGraphicFramePr>
        <p:xfrm>
          <a:off x="1856095" y="3124660"/>
          <a:ext cx="2890547" cy="2263924"/>
        </p:xfrm>
        <a:graphic>
          <a:graphicData uri="http://schemas.openxmlformats.org/presentationml/2006/ole">
            <mc:AlternateContent xmlns:mc="http://schemas.openxmlformats.org/markup-compatibility/2006">
              <mc:Choice xmlns:v="urn:schemas-microsoft-com:vml" Requires="v">
                <p:oleObj spid="_x0000_s19466" name="Bitmap Image" r:id="rId3" imgW="1743318" imgH="1390844" progId="Paint.Picture">
                  <p:embed/>
                </p:oleObj>
              </mc:Choice>
              <mc:Fallback>
                <p:oleObj name="Bitmap Image" r:id="rId3" imgW="1743318" imgH="1390844" progId="Paint.Picture">
                  <p:embed/>
                  <p:pic>
                    <p:nvPicPr>
                      <p:cNvPr id="9"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6095" y="3124660"/>
                        <a:ext cx="2890547" cy="2263924"/>
                      </a:xfrm>
                      <a:prstGeom prst="rect">
                        <a:avLst/>
                      </a:prstGeom>
                      <a:noFill/>
                      <a:ln>
                        <a:solidFill>
                          <a:schemeClr val="bg1"/>
                        </a:solidFill>
                      </a:ln>
                    </p:spPr>
                  </p:pic>
                </p:oleObj>
              </mc:Fallback>
            </mc:AlternateContent>
          </a:graphicData>
        </a:graphic>
      </p:graphicFrame>
      <p:sp>
        <p:nvSpPr>
          <p:cNvPr id="10" name="Rectangle 7"/>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nvPr>
        </p:nvGraphicFramePr>
        <p:xfrm>
          <a:off x="6919013" y="3739208"/>
          <a:ext cx="3007686" cy="1649376"/>
        </p:xfrm>
        <a:graphic>
          <a:graphicData uri="http://schemas.openxmlformats.org/presentationml/2006/ole">
            <mc:AlternateContent xmlns:mc="http://schemas.openxmlformats.org/markup-compatibility/2006">
              <mc:Choice xmlns:v="urn:schemas-microsoft-com:vml" Requires="v">
                <p:oleObj spid="_x0000_s19467" name="Bitmap Image" r:id="rId5" imgW="1971950" imgH="1076475" progId="Paint.Picture">
                  <p:embed/>
                </p:oleObj>
              </mc:Choice>
              <mc:Fallback>
                <p:oleObj name="Bitmap Image" r:id="rId5" imgW="1971950" imgH="1076475" progId="Paint.Picture">
                  <p:embed/>
                  <p:pic>
                    <p:nvPicPr>
                      <p:cNvPr id="11"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9013" y="3739208"/>
                        <a:ext cx="3007686" cy="1649376"/>
                      </a:xfrm>
                      <a:prstGeom prst="rect">
                        <a:avLst/>
                      </a:prstGeom>
                      <a:noFill/>
                      <a:ln>
                        <a:solidFill>
                          <a:schemeClr val="bg1"/>
                        </a:solidFill>
                      </a:ln>
                    </p:spPr>
                  </p:pic>
                </p:oleObj>
              </mc:Fallback>
            </mc:AlternateContent>
          </a:graphicData>
        </a:graphic>
      </p:graphicFrame>
      <mc:AlternateContent xmlns:mc="http://schemas.openxmlformats.org/markup-compatibility/2006" xmlns:a14="http://schemas.microsoft.com/office/drawing/2010/main">
        <mc:Choice Requires="a14">
          <p:sp>
            <p:nvSpPr>
              <p:cNvPr id="12" name="Rectangle 11"/>
              <p:cNvSpPr/>
              <p:nvPr/>
            </p:nvSpPr>
            <p:spPr>
              <a:xfrm>
                <a:off x="304144" y="5543152"/>
                <a:ext cx="11583056" cy="927049"/>
              </a:xfrm>
              <a:prstGeom prst="rect">
                <a:avLst/>
              </a:prstGeom>
            </p:spPr>
            <p:txBody>
              <a:bodyPr wrap="square">
                <a:spAutoFit/>
              </a:bodyPr>
              <a:lstStyle/>
              <a:p>
                <a:pPr marL="342900" marR="0" lvl="0" indent="-342900" algn="just">
                  <a:spcBef>
                    <a:spcPts val="0"/>
                  </a:spcBef>
                  <a:spcAft>
                    <a:spcPts val="0"/>
                  </a:spcAft>
                  <a:buFont typeface="Wingdings" panose="05000000000000000000" pitchFamily="2" charset="2"/>
                  <a:buChar char=""/>
                </a:pPr>
                <a:r>
                  <a:rPr lang="es-ES_tradnl" sz="24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Determinación del valor de la tolerancia de rectitud, según la NC 16-30:80.</a:t>
                </a:r>
                <a:r>
                  <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p>
              <a:p>
                <a:pPr marR="0" lvl="0" algn="just">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8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Pr>
                        <m:e>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e>
                        <m:sub>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𝑓</m:t>
                          </m:r>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sub>
                      </m:sSub>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=0,3∙</m:t>
                      </m:r>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oMath>
                  </m:oMathPara>
                </a14:m>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304144" y="5543152"/>
                <a:ext cx="11583056" cy="927049"/>
              </a:xfrm>
              <a:prstGeom prst="rect">
                <a:avLst/>
              </a:prstGeom>
              <a:blipFill>
                <a:blip r:embed="rId7"/>
                <a:stretch>
                  <a:fillRect l="-737" t="-4605"/>
                </a:stretch>
              </a:blipFill>
            </p:spPr>
            <p:txBody>
              <a:bodyPr/>
              <a:lstStyle/>
              <a:p>
                <a:r>
                  <a:rPr lang="es-ES">
                    <a:noFill/>
                  </a:rPr>
                  <a:t> </a:t>
                </a:r>
              </a:p>
            </p:txBody>
          </p:sp>
        </mc:Fallback>
      </mc:AlternateContent>
      <p:sp>
        <p:nvSpPr>
          <p:cNvPr id="13" name="Rectángulo redondeado 12"/>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45709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barn(inVertical)">
                                      <p:cBhvr>
                                        <p:cTn id="15" dur="500"/>
                                        <p:tgtEl>
                                          <p:spTgt spid="7">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barn(inVertical)">
                                      <p:cBhvr>
                                        <p:cTn id="18" dur="5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470777" y="234035"/>
            <a:ext cx="72504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_tradnl" altLang="en-US" sz="3200" b="1" i="0" strike="noStrike" cap="none" normalizeH="0" baseline="0" dirty="0">
                <a:ln>
                  <a:noFill/>
                </a:ln>
                <a:solidFill>
                  <a:srgbClr val="C0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rPr>
              <a:t>TOLERANCIA DE </a:t>
            </a:r>
            <a:r>
              <a:rPr lang="es-ES_tradnl" altLang="en-US" sz="3200" b="1" dirty="0">
                <a:solidFill>
                  <a:srgbClr val="C0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rPr>
              <a:t>PLANICIDA</a:t>
            </a:r>
            <a:r>
              <a:rPr kumimoji="0" lang="es-ES_tradnl" altLang="en-US" sz="3200" b="1" i="0" strike="noStrike" cap="none" normalizeH="0" baseline="0" dirty="0">
                <a:ln>
                  <a:noFill/>
                </a:ln>
                <a:solidFill>
                  <a:srgbClr val="C0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rPr>
              <a:t>D (    ). </a:t>
            </a:r>
            <a:endParaRPr kumimoji="0" lang="es-ES_tradnl" altLang="en-US" sz="3200" b="1" i="0" strike="noStrike" cap="none" normalizeH="0" baseline="0" dirty="0">
              <a:ln>
                <a:noFill/>
              </a:ln>
              <a:solidFill>
                <a:srgbClr val="C00000"/>
              </a:solidFill>
              <a:effectLst>
                <a:reflection blurRad="6350" stA="55000" endA="300" endPos="45500" dir="5400000" sy="-100000" algn="bl" rotWithShape="0"/>
              </a:effectLst>
              <a:latin typeface="Arial" panose="020B0604020202020204" pitchFamily="34" charset="0"/>
              <a:cs typeface="Arial" panose="020B0604020202020204" pitchFamily="34" charset="0"/>
            </a:endParaRPr>
          </a:p>
        </p:txBody>
      </p:sp>
      <p:sp>
        <p:nvSpPr>
          <p:cNvPr id="8" name="Rectangle 5"/>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7"/>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12" name="Rectangle 11"/>
              <p:cNvSpPr/>
              <p:nvPr/>
            </p:nvSpPr>
            <p:spPr>
              <a:xfrm>
                <a:off x="183360" y="5543152"/>
                <a:ext cx="11394352" cy="927049"/>
              </a:xfrm>
              <a:prstGeom prst="rect">
                <a:avLst/>
              </a:prstGeom>
            </p:spPr>
            <p:txBody>
              <a:bodyPr wrap="square">
                <a:spAutoFit/>
              </a:bodyPr>
              <a:lstStyle/>
              <a:p>
                <a:pPr marL="342900" marR="0" lvl="0" indent="-342900" algn="just">
                  <a:spcBef>
                    <a:spcPts val="0"/>
                  </a:spcBef>
                  <a:spcAft>
                    <a:spcPts val="0"/>
                  </a:spcAft>
                  <a:buFont typeface="Wingdings" panose="05000000000000000000" pitchFamily="2" charset="2"/>
                  <a:buChar char=""/>
                </a:pPr>
                <a:r>
                  <a:rPr lang="es-ES_tradnl" sz="2400" dirty="0">
                    <a:solidFill>
                      <a:schemeClr val="tx1"/>
                    </a:solidFill>
                    <a:latin typeface="Arial" panose="020B0604020202020204" pitchFamily="34" charset="0"/>
                    <a:ea typeface="Times New Roman" panose="02020603050405020304" pitchFamily="18" charset="0"/>
                    <a:cs typeface="Arial" panose="020B0604020202020204" pitchFamily="34" charset="0"/>
                  </a:rPr>
                  <a:t>Determinación del valor de la tolerancia de planicidad, según la NC 16-30:80.</a:t>
                </a:r>
              </a:p>
              <a:p>
                <a:pPr marR="0" lvl="0" algn="ctr">
                  <a:spcBef>
                    <a:spcPts val="0"/>
                  </a:spcBef>
                  <a:spcAft>
                    <a:spcPts val="0"/>
                  </a:spcAft>
                </a:pPr>
                <a:r>
                  <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28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Pr>
                      <m:e>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e>
                      <m:sub>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𝑓</m:t>
                        </m:r>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sub>
                    </m:sSub>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=0,3∙</m:t>
                    </m:r>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oMath>
                </a14:m>
                <a:endPar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83360" y="5543152"/>
                <a:ext cx="11394352" cy="927049"/>
              </a:xfrm>
              <a:prstGeom prst="rect">
                <a:avLst/>
              </a:prstGeom>
              <a:blipFill>
                <a:blip r:embed="rId3"/>
                <a:stretch>
                  <a:fillRect l="-696" t="-4605"/>
                </a:stretch>
              </a:blipFill>
            </p:spPr>
            <p:txBody>
              <a:bodyPr/>
              <a:lstStyle/>
              <a:p>
                <a:r>
                  <a:rPr lang="es-ES">
                    <a:noFill/>
                  </a:rPr>
                  <a:t> </a:t>
                </a:r>
              </a:p>
            </p:txBody>
          </p:sp>
        </mc:Fallback>
      </mc:AlternateContent>
      <p:sp>
        <p:nvSpPr>
          <p:cNvPr id="13" name="AutoShape 240"/>
          <p:cNvSpPr>
            <a:spLocks noChangeArrowheads="1"/>
          </p:cNvSpPr>
          <p:nvPr/>
        </p:nvSpPr>
        <p:spPr bwMode="auto">
          <a:xfrm>
            <a:off x="8784860" y="452246"/>
            <a:ext cx="442959" cy="203625"/>
          </a:xfrm>
          <a:prstGeom prst="parallelogram">
            <a:avLst>
              <a:gd name="adj" fmla="val 67133"/>
            </a:avLst>
          </a:prstGeom>
          <a:noFill/>
          <a:ln w="31750">
            <a:solidFill>
              <a:srgbClr val="990033"/>
            </a:solidFill>
            <a:miter lim="800000"/>
            <a:headEnd/>
            <a:tailEnd/>
          </a:ln>
        </p:spPr>
        <p:txBody>
          <a:bodyPr rot="0" vert="horz" wrap="square" lIns="91440" tIns="45720" rIns="91440" bIns="45720" anchor="t" anchorCtr="0" upright="1">
            <a:noAutofit/>
          </a:bodyPr>
          <a:lstStyle/>
          <a:p>
            <a:endParaRPr lang="en-US"/>
          </a:p>
        </p:txBody>
      </p:sp>
      <p:sp>
        <p:nvSpPr>
          <p:cNvPr id="5" name="Rectangle 4"/>
          <p:cNvSpPr/>
          <p:nvPr/>
        </p:nvSpPr>
        <p:spPr>
          <a:xfrm>
            <a:off x="358913" y="1012500"/>
            <a:ext cx="11474173" cy="1938992"/>
          </a:xfrm>
          <a:prstGeom prst="rect">
            <a:avLst/>
          </a:prstGeom>
        </p:spPr>
        <p:txBody>
          <a:bodyPr wrap="square">
            <a:spAutoFit/>
          </a:bodyPr>
          <a:lstStyle/>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La planicidad se asignará en las superficies planas largas y anchas. La zona de tolerancia está delimitada entre dos planos paralelos. La planicidad garantiza la hermeticidad de las uniones como es el caso de las tapas de los reductores, donde no es posible utilizar juntas porque afecta el ajuste de los cojinetes con el cuerpo, en los cuerpos de las bombas, guías de las máquinas herramientas, etc.</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ct 13"/>
          <p:cNvGraphicFramePr>
            <a:graphicFrameLocks noChangeAspect="1"/>
          </p:cNvGraphicFramePr>
          <p:nvPr>
            <p:extLst/>
          </p:nvPr>
        </p:nvGraphicFramePr>
        <p:xfrm>
          <a:off x="4359198" y="3170214"/>
          <a:ext cx="3293811" cy="2121780"/>
        </p:xfrm>
        <a:graphic>
          <a:graphicData uri="http://schemas.openxmlformats.org/presentationml/2006/ole">
            <mc:AlternateContent xmlns:mc="http://schemas.openxmlformats.org/markup-compatibility/2006">
              <mc:Choice xmlns:v="urn:schemas-microsoft-com:vml" Requires="v">
                <p:oleObj spid="_x0000_s20490" name="Bitmap Image" r:id="rId4" imgW="1571844" imgH="1219370" progId="Paint.Picture">
                  <p:embed/>
                </p:oleObj>
              </mc:Choice>
              <mc:Fallback>
                <p:oleObj name="Bitmap Image" r:id="rId4" imgW="1571844" imgH="1219370" progId="Paint.Picture">
                  <p:embed/>
                  <p:pic>
                    <p:nvPicPr>
                      <p:cNvPr id="14"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9198" y="3170214"/>
                        <a:ext cx="3293811" cy="2121780"/>
                      </a:xfrm>
                      <a:prstGeom prst="rect">
                        <a:avLst/>
                      </a:prstGeom>
                      <a:noFill/>
                      <a:ln>
                        <a:solidFill>
                          <a:schemeClr val="bg1"/>
                        </a:solidFill>
                      </a:ln>
                    </p:spPr>
                  </p:pic>
                </p:oleObj>
              </mc:Fallback>
            </mc:AlternateContent>
          </a:graphicData>
        </a:graphic>
      </p:graphicFrame>
      <p:sp>
        <p:nvSpPr>
          <p:cNvPr id="15" name="Rectangle 4"/>
          <p:cNvSpPr>
            <a:spLocks noChangeArrowheads="1"/>
          </p:cNvSpPr>
          <p:nvPr/>
        </p:nvSpPr>
        <p:spPr bwMode="auto">
          <a:xfrm>
            <a:off x="70847" y="3660771"/>
            <a:ext cx="23067462" cy="57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6" name="Object 15"/>
          <p:cNvGraphicFramePr>
            <a:graphicFrameLocks noChangeAspect="1"/>
          </p:cNvGraphicFramePr>
          <p:nvPr>
            <p:extLst/>
          </p:nvPr>
        </p:nvGraphicFramePr>
        <p:xfrm>
          <a:off x="638640" y="3169715"/>
          <a:ext cx="2890341" cy="2122279"/>
        </p:xfrm>
        <a:graphic>
          <a:graphicData uri="http://schemas.openxmlformats.org/presentationml/2006/ole">
            <mc:AlternateContent xmlns:mc="http://schemas.openxmlformats.org/markup-compatibility/2006">
              <mc:Choice xmlns:v="urn:schemas-microsoft-com:vml" Requires="v">
                <p:oleObj spid="_x0000_s20491" name="Bitmap Image" r:id="rId6" imgW="1828571" imgH="1343212" progId="Paint.Picture">
                  <p:embed/>
                </p:oleObj>
              </mc:Choice>
              <mc:Fallback>
                <p:oleObj name="Bitmap Image" r:id="rId6" imgW="1828571" imgH="1343212" progId="Paint.Picture">
                  <p:embed/>
                  <p:pic>
                    <p:nvPicPr>
                      <p:cNvPr id="16" name="Object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640" y="3169715"/>
                        <a:ext cx="2890341" cy="2122279"/>
                      </a:xfrm>
                      <a:prstGeom prst="rect">
                        <a:avLst/>
                      </a:prstGeom>
                      <a:noFill/>
                      <a:ln>
                        <a:solidFill>
                          <a:schemeClr val="bg1"/>
                        </a:solidFill>
                      </a:ln>
                    </p:spPr>
                  </p:pic>
                </p:oleObj>
              </mc:Fallback>
            </mc:AlternateContent>
          </a:graphicData>
        </a:graphic>
      </p:graphicFrame>
      <p:pic>
        <p:nvPicPr>
          <p:cNvPr id="17" name="5 Imagen" descr="D:\Fotos de probetas y piñones con recubrimiento UNIBOND 52550\Fotos para el Capítulo 2. Tesis Dr.C. icd\Imagen 002.jpg"/>
          <p:cNvPicPr/>
          <p:nvPr/>
        </p:nvPicPr>
        <p:blipFill>
          <a:blip r:embed="rId8" cstate="print"/>
          <a:srcRect/>
          <a:stretch>
            <a:fillRect/>
          </a:stretch>
        </p:blipFill>
        <p:spPr bwMode="auto">
          <a:xfrm>
            <a:off x="8581475" y="3169714"/>
            <a:ext cx="2714883" cy="2122279"/>
          </a:xfrm>
          <a:prstGeom prst="rect">
            <a:avLst/>
          </a:prstGeom>
          <a:ln w="0" cap="sq">
            <a:solidFill>
              <a:srgbClr val="000000"/>
            </a:solidFill>
            <a:prstDash val="solid"/>
            <a:miter lim="800000"/>
          </a:ln>
          <a:effectLst>
            <a:outerShdw blurRad="50800" dist="38100" dir="2700000" algn="tl" rotWithShape="0">
              <a:srgbClr val="000000">
                <a:alpha val="43000"/>
              </a:srgbClr>
            </a:outerShdw>
          </a:effectLst>
        </p:spPr>
      </p:pic>
      <p:sp>
        <p:nvSpPr>
          <p:cNvPr id="18" name="Rectángulo redondeado 17"/>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55844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animBg="1"/>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8531" y="975722"/>
            <a:ext cx="11354937" cy="1569660"/>
          </a:xfrm>
          <a:prstGeom prst="rect">
            <a:avLst/>
          </a:prstGeom>
        </p:spPr>
        <p:txBody>
          <a:bodyPr wrap="square">
            <a:spAutoFit/>
          </a:bodyPr>
          <a:lstStyle/>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Es la desviación de la posición real de la superficie examinada, de su eje o plano de simetría con respecto a la posición de la superficie nominal, de su eje o plano de simetría ideal. (NC 16-68/62)</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a:spcBef>
                <a:spcPts val="0"/>
              </a:spcBef>
              <a:spcAft>
                <a:spcPts val="0"/>
              </a:spcAft>
              <a:buFont typeface="Wingdings" panose="05000000000000000000" pitchFamily="2" charset="2"/>
              <a:buChar char=""/>
            </a:pPr>
            <a:r>
              <a:rPr lang="es-ES_tradnl" sz="2400" u="sng" dirty="0">
                <a:latin typeface="Arial" panose="020B0604020202020204" pitchFamily="34" charset="0"/>
                <a:ea typeface="Times New Roman" panose="02020603050405020304" pitchFamily="18" charset="0"/>
                <a:cs typeface="Arial" panose="020B0604020202020204" pitchFamily="34" charset="0"/>
              </a:rPr>
              <a:t>Tipos de errores de posición relativa según la NC 02-03-08:78</a:t>
            </a:r>
            <a:r>
              <a:rPr lang="es-ES_tradnl" sz="2400" dirty="0">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p:nvPr/>
        </p:nvPicPr>
        <p:blipFill>
          <a:blip r:embed="rId2">
            <a:extLst/>
          </a:blip>
          <a:stretch>
            <a:fillRect/>
          </a:stretch>
        </p:blipFill>
        <p:spPr>
          <a:xfrm>
            <a:off x="1705969" y="2703146"/>
            <a:ext cx="8761862" cy="3834131"/>
          </a:xfrm>
          <a:prstGeom prst="rect">
            <a:avLst/>
          </a:prstGeom>
        </p:spPr>
      </p:pic>
      <p:sp>
        <p:nvSpPr>
          <p:cNvPr id="4" name="Rectángulo 3">
            <a:extLst>
              <a:ext uri="{FF2B5EF4-FFF2-40B4-BE49-F238E27FC236}">
                <a16:creationId xmlns:a16="http://schemas.microsoft.com/office/drawing/2014/main" id="{204AE237-A891-40A1-9B34-676B544DDCD2}"/>
              </a:ext>
            </a:extLst>
          </p:cNvPr>
          <p:cNvSpPr/>
          <p:nvPr/>
        </p:nvSpPr>
        <p:spPr>
          <a:xfrm>
            <a:off x="1406772" y="97292"/>
            <a:ext cx="9360255" cy="584775"/>
          </a:xfrm>
          <a:prstGeom prst="rect">
            <a:avLst/>
          </a:prstGeom>
        </p:spPr>
        <p:txBody>
          <a:bodyPr wrap="none">
            <a:spAutoFit/>
          </a:bodyPr>
          <a:lstStyle/>
          <a:p>
            <a:r>
              <a:rPr lang="es-ES_tradnl" sz="3200" b="1" dirty="0">
                <a:solidFill>
                  <a:srgbClr val="C0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rPr>
              <a:t>PRECISIÓN DE LAS POSICIONES </a:t>
            </a:r>
            <a:r>
              <a:rPr lang="es-ES_tradnl" sz="3200" b="1" dirty="0" smtClean="0">
                <a:solidFill>
                  <a:srgbClr val="C0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rPr>
              <a:t>RELATIVAS </a:t>
            </a:r>
            <a:endParaRPr lang="es-ES" sz="3200" b="1" dirty="0">
              <a:solidFill>
                <a:srgbClr val="C00000"/>
              </a:solidFill>
              <a:effectLst>
                <a:reflection blurRad="6350" stA="55000" endA="300" endPos="45500" dir="5400000" sy="-100000" algn="bl" rotWithShape="0"/>
              </a:effectLst>
            </a:endParaRPr>
          </a:p>
        </p:txBody>
      </p:sp>
      <p:sp>
        <p:nvSpPr>
          <p:cNvPr id="5" name="Rectángulo redondeado 4"/>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40956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0703" y="765652"/>
            <a:ext cx="11313994" cy="1200329"/>
          </a:xfrm>
          <a:prstGeom prst="rect">
            <a:avLst/>
          </a:prstGeom>
        </p:spPr>
        <p:txBody>
          <a:bodyPr wrap="square">
            <a:spAutoFit/>
          </a:bodyPr>
          <a:lstStyle/>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La falta de paralelismo afecta el funcionamiento de algunas máquinas y mecanismos, por ejemplo: árboles de levas, árboles cigüeñales, ruedas dentadas de la caja de velocidad respecto a los apoyos. </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p:nvPr/>
        </p:nvPicPr>
        <p:blipFill>
          <a:blip r:embed="rId2" cstate="print">
            <a:extLst/>
          </a:blip>
          <a:stretch>
            <a:fillRect/>
          </a:stretch>
        </p:blipFill>
        <p:spPr>
          <a:xfrm>
            <a:off x="639073" y="1970999"/>
            <a:ext cx="3346078" cy="2328044"/>
          </a:xfrm>
          <a:prstGeom prst="rect">
            <a:avLst/>
          </a:prstGeom>
          <a:ln>
            <a:solidFill>
              <a:schemeClr val="bg1"/>
            </a:solidFill>
          </a:ln>
        </p:spPr>
      </p:pic>
      <p:pic>
        <p:nvPicPr>
          <p:cNvPr id="4" name="Imagen 18"/>
          <p:cNvPicPr/>
          <p:nvPr/>
        </p:nvPicPr>
        <p:blipFill>
          <a:blip r:embed="rId3">
            <a:extLst>
              <a:ext uri="{28A0092B-C50C-407E-A947-70E740481C1C}">
                <a14:useLocalDpi xmlns:a14="http://schemas.microsoft.com/office/drawing/2010/main" val="0"/>
              </a:ext>
            </a:extLst>
          </a:blip>
          <a:srcRect/>
          <a:stretch>
            <a:fillRect/>
          </a:stretch>
        </p:blipFill>
        <p:spPr bwMode="auto">
          <a:xfrm>
            <a:off x="4647059" y="1967732"/>
            <a:ext cx="3357360" cy="2300749"/>
          </a:xfrm>
          <a:prstGeom prst="rect">
            <a:avLst/>
          </a:prstGeom>
          <a:noFill/>
          <a:ln>
            <a:solidFill>
              <a:schemeClr val="bg1"/>
            </a:solidFill>
          </a:ln>
        </p:spPr>
      </p:pic>
      <p:pic>
        <p:nvPicPr>
          <p:cNvPr id="5" name="5 Imagen" descr="D:\Fotos de probetas y piñones con recubrimiento UNIBOND 52550\Fotos para el Capítulo 2. Tesis Dr.C. icd\Imagen 002.jpg"/>
          <p:cNvPicPr/>
          <p:nvPr/>
        </p:nvPicPr>
        <p:blipFill>
          <a:blip r:embed="rId4" cstate="print"/>
          <a:srcRect/>
          <a:stretch>
            <a:fillRect/>
          </a:stretch>
        </p:blipFill>
        <p:spPr bwMode="auto">
          <a:xfrm>
            <a:off x="8666327" y="1967732"/>
            <a:ext cx="2797791" cy="2300750"/>
          </a:xfrm>
          <a:prstGeom prst="rect">
            <a:avLst/>
          </a:prstGeom>
          <a:ln w="0" cap="sq">
            <a:solidFill>
              <a:srgbClr val="00000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xmlns:a14="http://schemas.microsoft.com/office/drawing/2010/main">
        <mc:Choice Requires="a14">
          <p:sp>
            <p:nvSpPr>
              <p:cNvPr id="6" name="Rectangle 5"/>
              <p:cNvSpPr/>
              <p:nvPr/>
            </p:nvSpPr>
            <p:spPr>
              <a:xfrm>
                <a:off x="420703" y="4315952"/>
                <a:ext cx="11193545" cy="2403094"/>
              </a:xfrm>
              <a:prstGeom prst="rect">
                <a:avLst/>
              </a:prstGeom>
            </p:spPr>
            <p:txBody>
              <a:bodyPr wrap="square">
                <a:spAutoFit/>
              </a:bodyPr>
              <a:lstStyle/>
              <a:p>
                <a:pPr marL="342900" marR="0" lvl="0" indent="-342900" algn="just">
                  <a:spcBef>
                    <a:spcPts val="0"/>
                  </a:spcBef>
                  <a:spcAft>
                    <a:spcPts val="0"/>
                  </a:spcAft>
                  <a:buFont typeface="Wingdings" panose="05000000000000000000" pitchFamily="2" charset="2"/>
                  <a:buChar char=""/>
                </a:pPr>
                <a:r>
                  <a:rPr lang="es-ES_tradnl" sz="2400" dirty="0">
                    <a:solidFill>
                      <a:schemeClr val="tx1"/>
                    </a:solidFill>
                    <a:latin typeface="Arial" panose="020B0604020202020204" pitchFamily="34" charset="0"/>
                    <a:ea typeface="Times New Roman" panose="02020603050405020304" pitchFamily="18" charset="0"/>
                    <a:cs typeface="Arial" panose="020B0604020202020204" pitchFamily="34" charset="0"/>
                  </a:rPr>
                  <a:t>Determinación del valor de la tolerancia de paralelismo, según la NC 16-30:80.</a:t>
                </a:r>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a14:m>
                  <m:oMathPara xmlns:m="http://schemas.openxmlformats.org/officeDocument/2006/math">
                    <m:oMathParaPr>
                      <m:jc m:val="centerGroup"/>
                    </m:oMathParaPr>
                    <m:oMath xmlns:m="http://schemas.openxmlformats.org/officeDocument/2006/math">
                      <m:sSub>
                        <m:sSubPr>
                          <m:ctrlPr>
                            <a:rPr lang="en-US" sz="28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Pr>
                        <m:e>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e>
                        <m:sub>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𝑝</m:t>
                          </m:r>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sub>
                      </m:sSub>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=0,6∙</m:t>
                      </m:r>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oMath>
                  </m:oMathPara>
                </a14:m>
                <a:endPar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solidFill>
                      <a:schemeClr val="tx1"/>
                    </a:solidFill>
                    <a:latin typeface="Arial" panose="020B0604020202020204" pitchFamily="34" charset="0"/>
                    <a:ea typeface="Times New Roman" panose="02020603050405020304" pitchFamily="18" charset="0"/>
                    <a:cs typeface="Arial" panose="020B0604020202020204" pitchFamily="34" charset="0"/>
                  </a:rPr>
                  <a:t>Donde:</a:t>
                </a:r>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i="1" dirty="0" err="1">
                    <a:solidFill>
                      <a:schemeClr val="tx1"/>
                    </a:solidFill>
                    <a:latin typeface="Arial" panose="020B0604020202020204" pitchFamily="34" charset="0"/>
                    <a:ea typeface="Times New Roman" panose="02020603050405020304" pitchFamily="18" charset="0"/>
                    <a:cs typeface="Arial" panose="020B0604020202020204" pitchFamily="34" charset="0"/>
                  </a:rPr>
                  <a:t>T</a:t>
                </a:r>
                <a:r>
                  <a:rPr lang="es-ES_tradnl" sz="2400" i="1" baseline="-25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p</a:t>
                </a:r>
                <a:r>
                  <a:rPr lang="es-ES_tradnl" sz="2400" i="1" baseline="-25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s-ES_tradnl" sz="2400" dirty="0">
                    <a:solidFill>
                      <a:schemeClr val="tx1"/>
                    </a:solidFill>
                    <a:latin typeface="Arial" panose="020B0604020202020204" pitchFamily="34" charset="0"/>
                    <a:ea typeface="Times New Roman" panose="02020603050405020304" pitchFamily="18" charset="0"/>
                    <a:cs typeface="Arial" panose="020B0604020202020204" pitchFamily="34" charset="0"/>
                  </a:rPr>
                  <a:t>- Tolerancia de posición relativa.</a:t>
                </a:r>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i="1" dirty="0">
                    <a:solidFill>
                      <a:schemeClr val="tx1"/>
                    </a:solidFill>
                    <a:latin typeface="Arial" panose="020B0604020202020204" pitchFamily="34" charset="0"/>
                    <a:ea typeface="Times New Roman" panose="02020603050405020304" pitchFamily="18" charset="0"/>
                    <a:cs typeface="Arial" panose="020B0604020202020204" pitchFamily="34" charset="0"/>
                  </a:rPr>
                  <a:t>T </a:t>
                </a:r>
                <a:r>
                  <a:rPr lang="es-ES_tradnl" sz="2400" dirty="0">
                    <a:solidFill>
                      <a:schemeClr val="tx1"/>
                    </a:solidFill>
                    <a:latin typeface="Arial" panose="020B0604020202020204" pitchFamily="34" charset="0"/>
                    <a:ea typeface="Times New Roman" panose="02020603050405020304" pitchFamily="18" charset="0"/>
                    <a:cs typeface="Arial" panose="020B0604020202020204" pitchFamily="34" charset="0"/>
                  </a:rPr>
                  <a:t>- Tolerancia de medida lineal.</a:t>
                </a:r>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r>
                  <a:rPr lang="es-E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0,6 - Constante que representa el 60% de la tolerancia de medida lineal.</a:t>
                </a:r>
                <a:endParaRPr lang="en-US" sz="2400" dirty="0">
                  <a:solidFill>
                    <a:schemeClr val="tx1"/>
                  </a:solidFill>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20703" y="4315952"/>
                <a:ext cx="11193545" cy="2403094"/>
              </a:xfrm>
              <a:prstGeom prst="rect">
                <a:avLst/>
              </a:prstGeom>
              <a:blipFill>
                <a:blip r:embed="rId6"/>
                <a:stretch>
                  <a:fillRect l="-817" t="-1777" r="-817" b="-5076"/>
                </a:stretch>
              </a:blipFill>
            </p:spPr>
            <p:txBody>
              <a:bodyPr/>
              <a:lstStyle/>
              <a:p>
                <a:r>
                  <a:rPr lang="es-ES">
                    <a:noFill/>
                  </a:rPr>
                  <a:t> </a:t>
                </a:r>
              </a:p>
            </p:txBody>
          </p:sp>
        </mc:Fallback>
      </mc:AlternateContent>
      <p:sp>
        <p:nvSpPr>
          <p:cNvPr id="7" name="Rectángulo 6">
            <a:extLst>
              <a:ext uri="{FF2B5EF4-FFF2-40B4-BE49-F238E27FC236}">
                <a16:creationId xmlns:a16="http://schemas.microsoft.com/office/drawing/2014/main" id="{C274758A-B2D2-4254-842F-E99162E9B124}"/>
              </a:ext>
            </a:extLst>
          </p:cNvPr>
          <p:cNvSpPr/>
          <p:nvPr/>
        </p:nvSpPr>
        <p:spPr>
          <a:xfrm>
            <a:off x="2293667" y="215889"/>
            <a:ext cx="7447616" cy="584775"/>
          </a:xfrm>
          <a:prstGeom prst="rect">
            <a:avLst/>
          </a:prstGeom>
        </p:spPr>
        <p:txBody>
          <a:bodyPr wrap="none">
            <a:spAutoFit/>
          </a:bodyPr>
          <a:lstStyle/>
          <a:p>
            <a:pPr marR="0" lvl="0" algn="just">
              <a:spcBef>
                <a:spcPts val="0"/>
              </a:spcBef>
              <a:spcAft>
                <a:spcPts val="0"/>
              </a:spcAft>
            </a:pPr>
            <a:r>
              <a:rPr lang="es-ES_tradnl" sz="3200" b="1" dirty="0">
                <a:solidFill>
                  <a:srgbClr val="C0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rPr>
              <a:t>TOLERANCIA DE PARALELISMO (/ /).</a:t>
            </a:r>
            <a:endParaRPr lang="en-US" sz="3200" b="1" dirty="0">
              <a:solidFill>
                <a:srgbClr val="C0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Rectángulo redondeado 7"/>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419853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barn(inVertical)">
                                      <p:cBhvr>
                                        <p:cTn id="23" dur="5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barn(inVertical)">
                                      <p:cBhvr>
                                        <p:cTn id="28" dur="500"/>
                                        <p:tgtEl>
                                          <p:spTgt spid="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barn(inVertical)">
                                      <p:cBhvr>
                                        <p:cTn id="33" dur="500"/>
                                        <p:tgtEl>
                                          <p:spTgt spid="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6">
                                            <p:txEl>
                                              <p:pRg st="3" end="3"/>
                                            </p:txEl>
                                          </p:spTgt>
                                        </p:tgtEl>
                                        <p:attrNameLst>
                                          <p:attrName>style.visibility</p:attrName>
                                        </p:attrNameLst>
                                      </p:cBhvr>
                                      <p:to>
                                        <p:strVal val="visible"/>
                                      </p:to>
                                    </p:set>
                                    <p:animEffect transition="in" filter="barn(inVertical)">
                                      <p:cBhvr>
                                        <p:cTn id="38" dur="500"/>
                                        <p:tgtEl>
                                          <p:spTgt spid="6">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animEffect transition="in" filter="barn(inVertical)">
                                      <p:cBhvr>
                                        <p:cTn id="43" dur="500"/>
                                        <p:tgtEl>
                                          <p:spTgt spid="6">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6">
                                            <p:txEl>
                                              <p:pRg st="5" end="5"/>
                                            </p:txEl>
                                          </p:spTgt>
                                        </p:tgtEl>
                                        <p:attrNameLst>
                                          <p:attrName>style.visibility</p:attrName>
                                        </p:attrNameLst>
                                      </p:cBhvr>
                                      <p:to>
                                        <p:strVal val="visible"/>
                                      </p:to>
                                    </p:set>
                                    <p:animEffect transition="in" filter="barn(inVertical)">
                                      <p:cBhvr>
                                        <p:cTn id="48"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784" y="1117223"/>
            <a:ext cx="11368585" cy="1569660"/>
          </a:xfrm>
          <a:prstGeom prst="rect">
            <a:avLst/>
          </a:prstGeom>
        </p:spPr>
        <p:txBody>
          <a:bodyPr wrap="square">
            <a:spAutoFit/>
          </a:bodyPr>
          <a:lstStyle/>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Se puede cometer el error de falta de perpendicularidad tanto en la construcción como en el montaje de algunos elementos de máquinas. Por ejemplo, en la elaboración de orificios roscados sin la sujeción y nivelación de la pieza en forma correcta; la incorrecta tecnología de soldadura de elementos. </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p:nvPr/>
        </p:nvPicPr>
        <p:blipFill>
          <a:blip r:embed="rId2" cstate="print">
            <a:extLst/>
          </a:blip>
          <a:stretch>
            <a:fillRect/>
          </a:stretch>
        </p:blipFill>
        <p:spPr>
          <a:xfrm>
            <a:off x="4367283" y="2813831"/>
            <a:ext cx="4531057" cy="2358668"/>
          </a:xfrm>
          <a:prstGeom prst="rect">
            <a:avLst/>
          </a:prstGeom>
          <a:ln>
            <a:solidFill>
              <a:schemeClr val="bg1"/>
            </a:solidFill>
          </a:ln>
        </p:spPr>
      </p:pic>
      <mc:AlternateContent xmlns:mc="http://schemas.openxmlformats.org/markup-compatibility/2006" xmlns:a14="http://schemas.microsoft.com/office/drawing/2010/main">
        <mc:Choice Requires="a14">
          <p:sp>
            <p:nvSpPr>
              <p:cNvPr id="4" name="Rectangle 3"/>
              <p:cNvSpPr/>
              <p:nvPr/>
            </p:nvSpPr>
            <p:spPr>
              <a:xfrm>
                <a:off x="395784" y="5191231"/>
                <a:ext cx="11368585" cy="1295098"/>
              </a:xfrm>
              <a:prstGeom prst="rect">
                <a:avLst/>
              </a:prstGeom>
            </p:spPr>
            <p:txBody>
              <a:bodyPr wrap="square">
                <a:spAutoFit/>
              </a:bodyPr>
              <a:lstStyle/>
              <a:p>
                <a:pPr marL="342900" marR="0" lvl="0" indent="-342900" algn="just">
                  <a:spcBef>
                    <a:spcPts val="0"/>
                  </a:spcBef>
                  <a:spcAft>
                    <a:spcPts val="0"/>
                  </a:spcAft>
                  <a:buFont typeface="Wingdings" panose="05000000000000000000" pitchFamily="2" charset="2"/>
                  <a:buChar char=""/>
                </a:pPr>
                <a:r>
                  <a:rPr lang="es-ES_tradnl" sz="2400" dirty="0">
                    <a:solidFill>
                      <a:schemeClr val="tx1"/>
                    </a:solidFill>
                    <a:latin typeface="Arial" panose="020B0604020202020204" pitchFamily="34" charset="0"/>
                    <a:ea typeface="Times New Roman" panose="02020603050405020304" pitchFamily="18" charset="0"/>
                    <a:cs typeface="Arial" panose="020B0604020202020204" pitchFamily="34" charset="0"/>
                  </a:rPr>
                  <a:t>Determinación del valor de la tolerancia de perpendicularidad, según la NC 16-30:80.</a:t>
                </a:r>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a14:m>
                  <m:oMathPara xmlns:m="http://schemas.openxmlformats.org/officeDocument/2006/math">
                    <m:oMathParaPr>
                      <m:jc m:val="centerGroup"/>
                    </m:oMathParaPr>
                    <m:oMath xmlns:m="http://schemas.openxmlformats.org/officeDocument/2006/math">
                      <m:sSub>
                        <m:sSubPr>
                          <m:ctrlPr>
                            <a:rPr lang="en-US" sz="28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Pr>
                        <m:e>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e>
                        <m:sub>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𝑝</m:t>
                          </m:r>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sub>
                      </m:sSub>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=0,6∙</m:t>
                      </m:r>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oMath>
                  </m:oMathPara>
                </a14:m>
                <a:endPar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95784" y="5191231"/>
                <a:ext cx="11368585" cy="1295098"/>
              </a:xfrm>
              <a:prstGeom prst="rect">
                <a:avLst/>
              </a:prstGeom>
              <a:blipFill>
                <a:blip r:embed="rId4"/>
                <a:stretch>
                  <a:fillRect l="-751" t="-3302" r="-804"/>
                </a:stretch>
              </a:blipFill>
            </p:spPr>
            <p:txBody>
              <a:bodyPr/>
              <a:lstStyle/>
              <a:p>
                <a:r>
                  <a:rPr lang="es-ES">
                    <a:noFill/>
                  </a:rPr>
                  <a:t> </a:t>
                </a:r>
              </a:p>
            </p:txBody>
          </p:sp>
        </mc:Fallback>
      </mc:AlternateContent>
      <p:sp>
        <p:nvSpPr>
          <p:cNvPr id="5" name="Rectángulo 4">
            <a:extLst>
              <a:ext uri="{FF2B5EF4-FFF2-40B4-BE49-F238E27FC236}">
                <a16:creationId xmlns:a16="http://schemas.microsoft.com/office/drawing/2014/main" id="{9B50D206-7538-4C75-A433-FCCB69D919A6}"/>
              </a:ext>
            </a:extLst>
          </p:cNvPr>
          <p:cNvSpPr/>
          <p:nvPr/>
        </p:nvSpPr>
        <p:spPr>
          <a:xfrm>
            <a:off x="1605958" y="187005"/>
            <a:ext cx="8980087" cy="584775"/>
          </a:xfrm>
          <a:prstGeom prst="rect">
            <a:avLst/>
          </a:prstGeom>
        </p:spPr>
        <p:txBody>
          <a:bodyPr wrap="none">
            <a:spAutoFit/>
          </a:bodyPr>
          <a:lstStyle/>
          <a:p>
            <a:pPr marR="0" lvl="0" algn="just">
              <a:spcBef>
                <a:spcPts val="0"/>
              </a:spcBef>
              <a:spcAft>
                <a:spcPts val="0"/>
              </a:spcAft>
            </a:pPr>
            <a:r>
              <a:rPr lang="es-ES_tradnl" sz="3200" b="1" dirty="0">
                <a:solidFill>
                  <a:srgbClr val="C0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rPr>
              <a:t>TOLERANCIA DE PERPENDICULARIDAD (┴).</a:t>
            </a:r>
            <a:endParaRPr lang="en-US" sz="3200" b="1" dirty="0">
              <a:solidFill>
                <a:srgbClr val="C0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Rectángulo redondeado 5"/>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316746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barn(inVertical)">
                                      <p:cBhvr>
                                        <p:cTn id="2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9044" y="1324367"/>
            <a:ext cx="11213911" cy="1200329"/>
          </a:xfrm>
          <a:prstGeom prst="rect">
            <a:avLst/>
          </a:prstGeom>
        </p:spPr>
        <p:txBody>
          <a:bodyPr wrap="square">
            <a:spAutoFit/>
          </a:bodyPr>
          <a:lstStyle/>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Se produce cuando el centro de gravedad de la pieza no coincide con el centro de giro y se provocan afectaciones desde el punto de dinámico. Este error siempre viene acompañado del error de pulsación radial.</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nvPr>
        </p:nvGraphicFramePr>
        <p:xfrm>
          <a:off x="1192457" y="2646000"/>
          <a:ext cx="4075778" cy="2403664"/>
        </p:xfrm>
        <a:graphic>
          <a:graphicData uri="http://schemas.openxmlformats.org/presentationml/2006/ole">
            <mc:AlternateContent xmlns:mc="http://schemas.openxmlformats.org/markup-compatibility/2006">
              <mc:Choice xmlns:v="urn:schemas-microsoft-com:vml" Requires="v">
                <p:oleObj spid="_x0000_s21514" name="Bitmap Image" r:id="rId3" imgW="2352381" imgH="1409897" progId="Paint.Picture">
                  <p:embed/>
                </p:oleObj>
              </mc:Choice>
              <mc:Fallback>
                <p:oleObj name="Bitmap Image" r:id="rId3" imgW="2352381" imgH="1409897" progId="Paint.Picture">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2457" y="2646000"/>
                        <a:ext cx="4075778" cy="2403664"/>
                      </a:xfrm>
                      <a:prstGeom prst="rect">
                        <a:avLst/>
                      </a:prstGeom>
                      <a:noFill/>
                      <a:ln>
                        <a:solidFill>
                          <a:schemeClr val="bg1"/>
                        </a:solidFill>
                      </a:ln>
                    </p:spPr>
                  </p:pic>
                </p:oleObj>
              </mc:Fallback>
            </mc:AlternateContent>
          </a:graphicData>
        </a:graphic>
      </p:graphicFrame>
      <p:sp>
        <p:nvSpPr>
          <p:cNvPr id="5" name="Rectangle 4"/>
          <p:cNvSpPr>
            <a:spLocks noChangeArrowheads="1"/>
          </p:cNvSpPr>
          <p:nvPr/>
        </p:nvSpPr>
        <p:spPr bwMode="auto">
          <a:xfrm>
            <a:off x="7929349" y="34255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nvPr>
        </p:nvGraphicFramePr>
        <p:xfrm>
          <a:off x="6564775" y="2646000"/>
          <a:ext cx="4523024" cy="2403664"/>
        </p:xfrm>
        <a:graphic>
          <a:graphicData uri="http://schemas.openxmlformats.org/presentationml/2006/ole">
            <mc:AlternateContent xmlns:mc="http://schemas.openxmlformats.org/markup-compatibility/2006">
              <mc:Choice xmlns:v="urn:schemas-microsoft-com:vml" Requires="v">
                <p:oleObj spid="_x0000_s21515" name="Bitmap Image" r:id="rId5" imgW="1933333" imgH="1038370" progId="Paint.Picture">
                  <p:embed/>
                </p:oleObj>
              </mc:Choice>
              <mc:Fallback>
                <p:oleObj name="Bitmap Image" r:id="rId5" imgW="1933333" imgH="1038370" progId="Paint.Picture">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4775" y="2646000"/>
                        <a:ext cx="4523024" cy="2403664"/>
                      </a:xfrm>
                      <a:prstGeom prst="rect">
                        <a:avLst/>
                      </a:prstGeom>
                      <a:noFill/>
                      <a:ln>
                        <a:solidFill>
                          <a:schemeClr val="bg1"/>
                        </a:solidFill>
                      </a:ln>
                    </p:spPr>
                  </p:pic>
                </p:oleObj>
              </mc:Fallback>
            </mc:AlternateContent>
          </a:graphicData>
        </a:graphic>
      </p:graphicFrame>
      <mc:AlternateContent xmlns:mc="http://schemas.openxmlformats.org/markup-compatibility/2006" xmlns:a14="http://schemas.microsoft.com/office/drawing/2010/main">
        <mc:Choice Requires="a14">
          <p:sp>
            <p:nvSpPr>
              <p:cNvPr id="7" name="Rectangle 6"/>
              <p:cNvSpPr/>
              <p:nvPr/>
            </p:nvSpPr>
            <p:spPr>
              <a:xfrm>
                <a:off x="454924" y="5170968"/>
                <a:ext cx="11213911" cy="1295098"/>
              </a:xfrm>
              <a:prstGeom prst="rect">
                <a:avLst/>
              </a:prstGeom>
            </p:spPr>
            <p:txBody>
              <a:bodyPr wrap="square">
                <a:spAutoFit/>
              </a:bodyPr>
              <a:lstStyle/>
              <a:p>
                <a:pPr marL="342900" marR="0" lvl="0" indent="-342900" algn="just">
                  <a:spcBef>
                    <a:spcPts val="0"/>
                  </a:spcBef>
                  <a:spcAft>
                    <a:spcPts val="0"/>
                  </a:spcAft>
                  <a:buFont typeface="Wingdings" panose="05000000000000000000" pitchFamily="2" charset="2"/>
                  <a:buChar char=""/>
                </a:pPr>
                <a:r>
                  <a:rPr lang="es-ES_tradnl" sz="2400" dirty="0">
                    <a:solidFill>
                      <a:schemeClr val="tx1"/>
                    </a:solidFill>
                    <a:latin typeface="Arial" panose="020B0604020202020204" pitchFamily="34" charset="0"/>
                    <a:ea typeface="Times New Roman" panose="02020603050405020304" pitchFamily="18" charset="0"/>
                    <a:cs typeface="Arial" panose="020B0604020202020204" pitchFamily="34" charset="0"/>
                  </a:rPr>
                  <a:t>Determinación del valor de la tolerancia de coaxialidad, según la NC 16-30:80.</a:t>
                </a:r>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a:endParaRPr lang="en-US" sz="2400" i="1" dirty="0">
                  <a:solidFill>
                    <a:schemeClr val="tx1"/>
                  </a:solidFill>
                  <a:latin typeface="Cambria Math" panose="02040503050406030204" pitchFamily="18" charset="0"/>
                  <a:ea typeface="Times New Roman" panose="02020603050405020304" pitchFamily="18" charset="0"/>
                  <a:cs typeface="Arial" panose="020B0604020202020204" pitchFamily="34" charset="0"/>
                </a:endParaRPr>
              </a:p>
              <a:p>
                <a:pPr algn="just"/>
                <a14:m>
                  <m:oMathPara xmlns:m="http://schemas.openxmlformats.org/officeDocument/2006/math">
                    <m:oMathParaPr>
                      <m:jc m:val="centerGroup"/>
                    </m:oMathParaPr>
                    <m:oMath xmlns:m="http://schemas.openxmlformats.org/officeDocument/2006/math">
                      <m:sSub>
                        <m:sSubPr>
                          <m:ctrlPr>
                            <a:rPr lang="en-US" sz="28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Pr>
                        <m:e>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e>
                        <m:sub>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𝑝</m:t>
                          </m:r>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sub>
                      </m:sSub>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=0,6∙</m:t>
                      </m:r>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oMath>
                  </m:oMathPara>
                </a14:m>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54924" y="5170968"/>
                <a:ext cx="11213911" cy="1295098"/>
              </a:xfrm>
              <a:prstGeom prst="rect">
                <a:avLst/>
              </a:prstGeom>
              <a:blipFill>
                <a:blip r:embed="rId7"/>
                <a:stretch>
                  <a:fillRect l="-761" t="-3286" r="-272"/>
                </a:stretch>
              </a:blipFill>
            </p:spPr>
            <p:txBody>
              <a:bodyPr/>
              <a:lstStyle/>
              <a:p>
                <a:r>
                  <a:rPr lang="es-ES">
                    <a:noFill/>
                  </a:rPr>
                  <a:t> </a:t>
                </a:r>
              </a:p>
            </p:txBody>
          </p:sp>
        </mc:Fallback>
      </mc:AlternateContent>
      <p:sp>
        <p:nvSpPr>
          <p:cNvPr id="8" name="Rectángulo 7">
            <a:extLst>
              <a:ext uri="{FF2B5EF4-FFF2-40B4-BE49-F238E27FC236}">
                <a16:creationId xmlns:a16="http://schemas.microsoft.com/office/drawing/2014/main" id="{6729AA75-54F9-43FA-A3F6-3F04BA8D275C}"/>
              </a:ext>
            </a:extLst>
          </p:cNvPr>
          <p:cNvSpPr/>
          <p:nvPr/>
        </p:nvSpPr>
        <p:spPr>
          <a:xfrm>
            <a:off x="2430335" y="66811"/>
            <a:ext cx="7084183" cy="646331"/>
          </a:xfrm>
          <a:prstGeom prst="rect">
            <a:avLst/>
          </a:prstGeom>
        </p:spPr>
        <p:txBody>
          <a:bodyPr wrap="none">
            <a:spAutoFit/>
          </a:bodyPr>
          <a:lstStyle/>
          <a:p>
            <a:pPr marR="0" lvl="0" algn="just">
              <a:spcBef>
                <a:spcPts val="0"/>
              </a:spcBef>
              <a:spcAft>
                <a:spcPts val="0"/>
              </a:spcAft>
            </a:pPr>
            <a:r>
              <a:rPr lang="es-ES_tradnl" sz="3600" b="1" dirty="0">
                <a:solidFill>
                  <a:srgbClr val="C0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rPr>
              <a:t>TOLERANCIA DE COAXIALIAD</a:t>
            </a:r>
            <a:endParaRPr lang="en-US" sz="3600" b="1" dirty="0">
              <a:solidFill>
                <a:srgbClr val="C0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Rectángulo redondeado 8"/>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96730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4537" y="954182"/>
            <a:ext cx="11122926" cy="830997"/>
          </a:xfrm>
          <a:prstGeom prst="rect">
            <a:avLst/>
          </a:prstGeom>
        </p:spPr>
        <p:txBody>
          <a:bodyPr wrap="square">
            <a:spAutoFit/>
          </a:bodyPr>
          <a:lstStyle/>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Se produce cuando los puntos que están en la periferia de la pieza no son equidistantes con respecto al centro de giro de la misma.</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nvPr>
        </p:nvGraphicFramePr>
        <p:xfrm>
          <a:off x="1498726" y="2365510"/>
          <a:ext cx="4014961" cy="2633189"/>
        </p:xfrm>
        <a:graphic>
          <a:graphicData uri="http://schemas.openxmlformats.org/presentationml/2006/ole">
            <mc:AlternateContent xmlns:mc="http://schemas.openxmlformats.org/markup-compatibility/2006">
              <mc:Choice xmlns:v="urn:schemas-microsoft-com:vml" Requires="v">
                <p:oleObj spid="_x0000_s22534" name="Bitmap Image" r:id="rId3" imgW="2629267" imgH="1771429" progId="Paint.Picture">
                  <p:embed/>
                </p:oleObj>
              </mc:Choice>
              <mc:Fallback>
                <p:oleObj name="Bitmap Image" r:id="rId3" imgW="2629267" imgH="1771429" progId="Paint.Picture">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726" y="2365510"/>
                        <a:ext cx="4014961" cy="2633189"/>
                      </a:xfrm>
                      <a:prstGeom prst="rect">
                        <a:avLst/>
                      </a:prstGeom>
                      <a:noFill/>
                      <a:ln>
                        <a:solidFill>
                          <a:schemeClr val="bg1"/>
                        </a:solidFill>
                      </a:ln>
                    </p:spPr>
                  </p:pic>
                </p:oleObj>
              </mc:Fallback>
            </mc:AlternateContent>
          </a:graphicData>
        </a:graphic>
      </p:graphicFrame>
      <p:sp>
        <p:nvSpPr>
          <p:cNvPr id="5" name="Rectangle 4"/>
          <p:cNvSpPr>
            <a:spLocks noChangeArrowheads="1"/>
          </p:cNvSpPr>
          <p:nvPr/>
        </p:nvSpPr>
        <p:spPr bwMode="auto">
          <a:xfrm>
            <a:off x="9007522" y="26886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7" name="Rectangle 6"/>
              <p:cNvSpPr/>
              <p:nvPr/>
            </p:nvSpPr>
            <p:spPr>
              <a:xfrm>
                <a:off x="327990" y="5377218"/>
                <a:ext cx="11469757" cy="925766"/>
              </a:xfrm>
              <a:prstGeom prst="rect">
                <a:avLst/>
              </a:prstGeom>
            </p:spPr>
            <p:txBody>
              <a:bodyPr wrap="square">
                <a:spAutoFit/>
              </a:bodyPr>
              <a:lstStyle/>
              <a:p>
                <a:pPr marR="0" lvl="0" algn="just">
                  <a:spcBef>
                    <a:spcPts val="0"/>
                  </a:spcBef>
                  <a:spcAft>
                    <a:spcPts val="0"/>
                  </a:spcAft>
                </a:pPr>
                <a:r>
                  <a:rPr lang="es-ES_tradnl" sz="2400" dirty="0">
                    <a:solidFill>
                      <a:schemeClr val="tx1"/>
                    </a:solidFill>
                    <a:latin typeface="Arial" panose="020B0604020202020204" pitchFamily="34" charset="0"/>
                    <a:ea typeface="Times New Roman" panose="02020603050405020304" pitchFamily="18" charset="0"/>
                    <a:cs typeface="Arial" panose="020B0604020202020204" pitchFamily="34" charset="0"/>
                  </a:rPr>
                  <a:t>Determinación del valor de la tolerancia de pulsación radial, según la NC 16-30:80.</a:t>
                </a:r>
                <a:r>
                  <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p>
              <a:p>
                <a:pPr marR="0" lvl="0" algn="just">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8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Pr>
                        <m:e>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e>
                        <m:sub>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𝑝</m:t>
                          </m:r>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sub>
                      </m:sSub>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=0,6∙</m:t>
                      </m:r>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oMath>
                  </m:oMathPara>
                </a14:m>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27990" y="5377218"/>
                <a:ext cx="11469757" cy="925766"/>
              </a:xfrm>
              <a:prstGeom prst="rect">
                <a:avLst/>
              </a:prstGeom>
              <a:blipFill>
                <a:blip r:embed="rId5"/>
                <a:stretch>
                  <a:fillRect l="-851" t="-4605" r="-266"/>
                </a:stretch>
              </a:blipFill>
            </p:spPr>
            <p:txBody>
              <a:bodyPr/>
              <a:lstStyle/>
              <a:p>
                <a:r>
                  <a:rPr lang="es-ES">
                    <a:noFill/>
                  </a:rPr>
                  <a:t> </a:t>
                </a:r>
              </a:p>
            </p:txBody>
          </p:sp>
        </mc:Fallback>
      </mc:AlternateContent>
      <p:pic>
        <p:nvPicPr>
          <p:cNvPr id="8" name="Picture 7"/>
          <p:cNvPicPr/>
          <p:nvPr/>
        </p:nvPicPr>
        <p:blipFill>
          <a:blip r:embed="rId6"/>
          <a:stretch>
            <a:fillRect/>
          </a:stretch>
        </p:blipFill>
        <p:spPr>
          <a:xfrm>
            <a:off x="6856413" y="1709874"/>
            <a:ext cx="3452883" cy="3742649"/>
          </a:xfrm>
          <a:prstGeom prst="rect">
            <a:avLst/>
          </a:prstGeom>
          <a:ln>
            <a:solidFill>
              <a:schemeClr val="bg1"/>
            </a:solidFill>
          </a:ln>
        </p:spPr>
      </p:pic>
      <p:sp>
        <p:nvSpPr>
          <p:cNvPr id="6" name="Rectángulo 5">
            <a:extLst>
              <a:ext uri="{FF2B5EF4-FFF2-40B4-BE49-F238E27FC236}">
                <a16:creationId xmlns:a16="http://schemas.microsoft.com/office/drawing/2014/main" id="{64D52F39-6B91-4951-AD4E-644A6CBD4DE0}"/>
              </a:ext>
            </a:extLst>
          </p:cNvPr>
          <p:cNvSpPr/>
          <p:nvPr/>
        </p:nvSpPr>
        <p:spPr>
          <a:xfrm>
            <a:off x="2173419" y="159328"/>
            <a:ext cx="7845161" cy="584775"/>
          </a:xfrm>
          <a:prstGeom prst="rect">
            <a:avLst/>
          </a:prstGeom>
        </p:spPr>
        <p:txBody>
          <a:bodyPr wrap="none">
            <a:spAutoFit/>
          </a:bodyPr>
          <a:lstStyle/>
          <a:p>
            <a:pPr marR="0" lvl="0" algn="just">
              <a:spcBef>
                <a:spcPts val="0"/>
              </a:spcBef>
              <a:spcAft>
                <a:spcPts val="0"/>
              </a:spcAft>
            </a:pPr>
            <a:r>
              <a:rPr lang="es-ES_tradnl" sz="3200" b="1" dirty="0">
                <a:solidFill>
                  <a:srgbClr val="C0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rPr>
              <a:t>TOLERANCIA DE PULSACIÓN RADIAL.</a:t>
            </a:r>
            <a:endParaRPr lang="en-US" sz="3200" b="1" dirty="0">
              <a:solidFill>
                <a:srgbClr val="C0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Rectángulo redondeado 8"/>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328943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0459" y="935404"/>
            <a:ext cx="11036490" cy="1569660"/>
          </a:xfrm>
          <a:prstGeom prst="rect">
            <a:avLst/>
          </a:prstGeom>
        </p:spPr>
        <p:txBody>
          <a:bodyPr wrap="square">
            <a:spAutoFit/>
          </a:bodyPr>
          <a:lstStyle/>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Se produce si no se cumplen las exigencias en cuanto a la perpendicularidad de las herramientas respecto a la superficie a elaborar en el proceso de corte. Estas provocan afectaciones desde el punto de vista dinámico ya que producen desbalances, esfuerzos complementarios y vibraciones.</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nvPr>
        </p:nvGraphicFramePr>
        <p:xfrm>
          <a:off x="3966948" y="2584859"/>
          <a:ext cx="4203512" cy="2894752"/>
        </p:xfrm>
        <a:graphic>
          <a:graphicData uri="http://schemas.openxmlformats.org/presentationml/2006/ole">
            <mc:AlternateContent xmlns:mc="http://schemas.openxmlformats.org/markup-compatibility/2006">
              <mc:Choice xmlns:v="urn:schemas-microsoft-com:vml" Requires="v">
                <p:oleObj spid="_x0000_s23558" name="Bitmap Image" r:id="rId3" imgW="2438095" imgH="1828571" progId="Paint.Picture">
                  <p:embed/>
                </p:oleObj>
              </mc:Choice>
              <mc:Fallback>
                <p:oleObj name="Bitmap Image" r:id="rId3" imgW="2438095" imgH="1828571" progId="Paint.Picture">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6948" y="2584859"/>
                        <a:ext cx="4203512" cy="2894752"/>
                      </a:xfrm>
                      <a:prstGeom prst="rect">
                        <a:avLst/>
                      </a:prstGeom>
                      <a:noFill/>
                      <a:ln>
                        <a:solidFill>
                          <a:schemeClr val="bg1"/>
                        </a:solidFill>
                      </a:ln>
                    </p:spPr>
                  </p:pic>
                </p:oleObj>
              </mc:Fallback>
            </mc:AlternateContent>
          </a:graphicData>
        </a:graphic>
      </p:graphicFrame>
      <p:sp>
        <p:nvSpPr>
          <p:cNvPr id="5" name="Rectangle 4"/>
          <p:cNvSpPr>
            <a:spLocks noChangeArrowheads="1"/>
          </p:cNvSpPr>
          <p:nvPr/>
        </p:nvSpPr>
        <p:spPr bwMode="auto">
          <a:xfrm>
            <a:off x="7683689" y="384866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7" name="Rectangle 6"/>
              <p:cNvSpPr/>
              <p:nvPr/>
            </p:nvSpPr>
            <p:spPr>
              <a:xfrm>
                <a:off x="550459" y="5427966"/>
                <a:ext cx="11288775" cy="925766"/>
              </a:xfrm>
              <a:prstGeom prst="rect">
                <a:avLst/>
              </a:prstGeom>
            </p:spPr>
            <p:txBody>
              <a:bodyPr wrap="square">
                <a:spAutoFit/>
              </a:bodyPr>
              <a:lstStyle/>
              <a:p>
                <a:pPr marR="0" lvl="0" algn="just">
                  <a:spcBef>
                    <a:spcPts val="0"/>
                  </a:spcBef>
                  <a:spcAft>
                    <a:spcPts val="0"/>
                  </a:spcAft>
                </a:pPr>
                <a:r>
                  <a:rPr lang="es-ES_tradnl" sz="2400" dirty="0">
                    <a:solidFill>
                      <a:schemeClr val="tx1"/>
                    </a:solidFill>
                    <a:latin typeface="Arial" panose="020B0604020202020204" pitchFamily="34" charset="0"/>
                    <a:ea typeface="Times New Roman" panose="02020603050405020304" pitchFamily="18" charset="0"/>
                    <a:cs typeface="Arial" panose="020B0604020202020204" pitchFamily="34" charset="0"/>
                  </a:rPr>
                  <a:t>Determinación del valor de la tolerancia de pulsación axial, según la NC 16-30:80.</a:t>
                </a:r>
              </a:p>
              <a:p>
                <a:pPr marR="0" lvl="0" algn="ctr">
                  <a:spcBef>
                    <a:spcPts val="0"/>
                  </a:spcBef>
                  <a:spcAft>
                    <a:spcPts val="0"/>
                  </a:spcAft>
                </a:pPr>
                <a:r>
                  <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28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Pr>
                      <m:e>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e>
                      <m:sub>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𝑝</m:t>
                        </m:r>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sub>
                    </m:sSub>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=0,6∙</m:t>
                    </m:r>
                    <m:r>
                      <a:rPr lang="es-ES_tradnl"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oMath>
                </a14:m>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50459" y="5427966"/>
                <a:ext cx="11288775" cy="925766"/>
              </a:xfrm>
              <a:prstGeom prst="rect">
                <a:avLst/>
              </a:prstGeom>
              <a:blipFill>
                <a:blip r:embed="rId5"/>
                <a:stretch>
                  <a:fillRect l="-810" t="-4605" r="-810"/>
                </a:stretch>
              </a:blipFill>
            </p:spPr>
            <p:txBody>
              <a:bodyPr/>
              <a:lstStyle/>
              <a:p>
                <a:r>
                  <a:rPr lang="es-ES">
                    <a:noFill/>
                  </a:rPr>
                  <a:t> </a:t>
                </a:r>
              </a:p>
            </p:txBody>
          </p:sp>
        </mc:Fallback>
      </mc:AlternateContent>
      <p:sp>
        <p:nvSpPr>
          <p:cNvPr id="6" name="Rectángulo 5">
            <a:extLst>
              <a:ext uri="{FF2B5EF4-FFF2-40B4-BE49-F238E27FC236}">
                <a16:creationId xmlns:a16="http://schemas.microsoft.com/office/drawing/2014/main" id="{30D0D44F-B5C0-4349-BE79-8CCADAA21AF9}"/>
              </a:ext>
            </a:extLst>
          </p:cNvPr>
          <p:cNvSpPr/>
          <p:nvPr/>
        </p:nvSpPr>
        <p:spPr>
          <a:xfrm>
            <a:off x="2313253" y="97589"/>
            <a:ext cx="7510902" cy="584775"/>
          </a:xfrm>
          <a:prstGeom prst="rect">
            <a:avLst/>
          </a:prstGeom>
        </p:spPr>
        <p:txBody>
          <a:bodyPr wrap="none">
            <a:spAutoFit/>
          </a:bodyPr>
          <a:lstStyle/>
          <a:p>
            <a:pPr marR="0" lvl="0" algn="just">
              <a:spcBef>
                <a:spcPts val="0"/>
              </a:spcBef>
              <a:spcAft>
                <a:spcPts val="0"/>
              </a:spcAft>
            </a:pPr>
            <a:r>
              <a:rPr lang="es-ES_tradnl" sz="3200" b="1" dirty="0">
                <a:solidFill>
                  <a:srgbClr val="C0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rPr>
              <a:t>TOLERANCIA DE PULSACIÓN AXIAL.</a:t>
            </a:r>
            <a:endParaRPr lang="en-US" sz="3200" b="1" dirty="0">
              <a:solidFill>
                <a:srgbClr val="C0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Rectángulo redondeado 7"/>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394645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54116" y="1540779"/>
            <a:ext cx="11283768" cy="3539430"/>
          </a:xfrm>
          <a:prstGeom prst="rect">
            <a:avLst/>
          </a:prstGeom>
          <a:noFill/>
          <a:ln w="9525">
            <a:noFill/>
            <a:miter lim="800000"/>
            <a:headEnd/>
            <a:tailEnd/>
          </a:ln>
        </p:spPr>
        <p:txBody>
          <a:bodyPr wrap="square" anchor="ctr">
            <a:spAutoFit/>
          </a:bodyPr>
          <a:lstStyle/>
          <a:p>
            <a:pPr marL="514350" indent="-514350" algn="just" eaLnBrk="0" hangingPunct="0">
              <a:buFont typeface="+mj-lt"/>
              <a:buAutoNum type="arabicPeriod"/>
            </a:pPr>
            <a:r>
              <a:rPr lang="es-ES" sz="2800" dirty="0">
                <a:latin typeface="Arial" pitchFamily="34" charset="0"/>
                <a:ea typeface="Times New Roman" pitchFamily="18" charset="0"/>
                <a:cs typeface="Arial" pitchFamily="34" charset="0"/>
              </a:rPr>
              <a:t>Sistemas de ajuste y tolerancia</a:t>
            </a:r>
            <a:r>
              <a:rPr lang="es-ES" sz="2800" dirty="0" smtClean="0">
                <a:latin typeface="Arial" pitchFamily="34" charset="0"/>
                <a:ea typeface="Times New Roman" pitchFamily="18" charset="0"/>
                <a:cs typeface="Arial" pitchFamily="34" charset="0"/>
              </a:rPr>
              <a:t>.</a:t>
            </a:r>
          </a:p>
          <a:p>
            <a:pPr marL="514350" indent="-514350" algn="just" eaLnBrk="0" hangingPunct="0">
              <a:buFont typeface="+mj-lt"/>
              <a:buAutoNum type="arabicPeriod"/>
            </a:pPr>
            <a:r>
              <a:rPr lang="es-ES" sz="2800" dirty="0" smtClean="0">
                <a:latin typeface="Arial" panose="020B0604020202020204" pitchFamily="34" charset="0"/>
                <a:cs typeface="Arial" panose="020B0604020202020204" pitchFamily="34" charset="0"/>
              </a:rPr>
              <a:t>Tolerancias </a:t>
            </a:r>
            <a:r>
              <a:rPr lang="es-ES" sz="2800" dirty="0">
                <a:latin typeface="Arial" panose="020B0604020202020204" pitchFamily="34" charset="0"/>
                <a:cs typeface="Arial" panose="020B0604020202020204" pitchFamily="34" charset="0"/>
              </a:rPr>
              <a:t>de forma, posición y rugosidad superficial</a:t>
            </a:r>
            <a:r>
              <a:rPr lang="es-ES" sz="2800" dirty="0" smtClean="0">
                <a:latin typeface="Arial" panose="020B0604020202020204" pitchFamily="34" charset="0"/>
                <a:cs typeface="Arial" panose="020B0604020202020204" pitchFamily="34" charset="0"/>
              </a:rPr>
              <a:t>.</a:t>
            </a:r>
          </a:p>
          <a:p>
            <a:pPr marL="514350" indent="-514350" algn="just" eaLnBrk="0" hangingPunct="0">
              <a:buFont typeface="+mj-lt"/>
              <a:buAutoNum type="arabicPeriod"/>
            </a:pPr>
            <a:r>
              <a:rPr lang="es-ES" sz="2800" dirty="0" smtClean="0">
                <a:latin typeface="Arial" pitchFamily="34" charset="0"/>
                <a:ea typeface="Times New Roman" pitchFamily="18" charset="0"/>
                <a:cs typeface="Arial" pitchFamily="34" charset="0"/>
              </a:rPr>
              <a:t>Instrumentos de medición.</a:t>
            </a:r>
            <a:endParaRPr lang="es-ES" sz="2800" dirty="0">
              <a:latin typeface="Arial" pitchFamily="34" charset="0"/>
              <a:ea typeface="Times New Roman" pitchFamily="18" charset="0"/>
              <a:cs typeface="Arial" pitchFamily="34" charset="0"/>
            </a:endParaRPr>
          </a:p>
          <a:p>
            <a:pPr algn="just" eaLnBrk="0" hangingPunct="0"/>
            <a:endParaRPr lang="es-ES" sz="2800" dirty="0">
              <a:solidFill>
                <a:srgbClr val="C00000"/>
              </a:solidFill>
              <a:latin typeface="Arial" pitchFamily="34" charset="0"/>
              <a:ea typeface="Times New Roman" pitchFamily="18" charset="0"/>
              <a:cs typeface="Arial" pitchFamily="34" charset="0"/>
            </a:endParaRPr>
          </a:p>
          <a:p>
            <a:pPr algn="just" eaLnBrk="0" hangingPunct="0"/>
            <a:endParaRPr lang="es-ES" sz="2800" dirty="0">
              <a:solidFill>
                <a:srgbClr val="C00000"/>
              </a:solidFill>
              <a:latin typeface="Arial" pitchFamily="34" charset="0"/>
              <a:ea typeface="Times New Roman" pitchFamily="18" charset="0"/>
              <a:cs typeface="Arial" pitchFamily="34" charset="0"/>
            </a:endParaRPr>
          </a:p>
          <a:p>
            <a:pPr algn="just" eaLnBrk="0" hangingPunct="0"/>
            <a:endParaRPr lang="es-ES" sz="2800" dirty="0">
              <a:solidFill>
                <a:srgbClr val="C00000"/>
              </a:solidFill>
              <a:latin typeface="Arial" pitchFamily="34" charset="0"/>
              <a:ea typeface="Times New Roman" pitchFamily="18" charset="0"/>
              <a:cs typeface="Arial" pitchFamily="34" charset="0"/>
            </a:endParaRPr>
          </a:p>
          <a:p>
            <a:pPr algn="just" eaLnBrk="0" hangingPunct="0"/>
            <a:r>
              <a:rPr lang="es-ES" sz="2800" b="1" dirty="0">
                <a:latin typeface="Arial" pitchFamily="34" charset="0"/>
                <a:ea typeface="Times New Roman" pitchFamily="18" charset="0"/>
                <a:cs typeface="Arial" pitchFamily="34" charset="0"/>
              </a:rPr>
              <a:t>Bibliografía:</a:t>
            </a:r>
          </a:p>
          <a:p>
            <a:r>
              <a:rPr lang="es-ES_tradnl" sz="2800" b="1" dirty="0">
                <a:latin typeface="Arial" panose="020B0604020202020204" pitchFamily="34" charset="0"/>
                <a:cs typeface="Arial" panose="020B0604020202020204" pitchFamily="34" charset="0"/>
              </a:rPr>
              <a:t>Kalpakjian. S. Manufactura, Ingeniería y Tecnología. </a:t>
            </a:r>
            <a:endParaRPr lang="es-ES" sz="3200" b="1" dirty="0">
              <a:latin typeface="Arial" pitchFamily="34" charset="0"/>
              <a:ea typeface="Times New Roman" pitchFamily="18" charset="0"/>
              <a:cs typeface="Arial" pitchFamily="34" charset="0"/>
            </a:endParaRPr>
          </a:p>
        </p:txBody>
      </p:sp>
      <p:sp>
        <p:nvSpPr>
          <p:cNvPr id="4" name="Title 1">
            <a:extLst>
              <a:ext uri="{FF2B5EF4-FFF2-40B4-BE49-F238E27FC236}">
                <a16:creationId xmlns:a16="http://schemas.microsoft.com/office/drawing/2014/main" id="{089003B8-B766-4BF5-AC3C-F3F3F3672395}"/>
              </a:ext>
            </a:extLst>
          </p:cNvPr>
          <p:cNvSpPr txBox="1">
            <a:spLocks/>
          </p:cNvSpPr>
          <p:nvPr/>
        </p:nvSpPr>
        <p:spPr>
          <a:xfrm>
            <a:off x="823443" y="0"/>
            <a:ext cx="10335491" cy="5909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3600" b="1" dirty="0">
                <a:solidFill>
                  <a:srgbClr val="C00000"/>
                </a:solidFill>
                <a:effectLst>
                  <a:reflection blurRad="6350" stA="55000" endA="300" endPos="45500" dir="5400000" sy="-100000" algn="bl" rotWithShape="0"/>
                </a:effectLst>
                <a:latin typeface="Arial" panose="020B0604020202020204" pitchFamily="34" charset="0"/>
                <a:cs typeface="Arial" panose="020B0604020202020204" pitchFamily="34" charset="0"/>
              </a:rPr>
              <a:t>CUESTIONES DE ESTUDIO</a:t>
            </a:r>
            <a:endParaRPr lang="en-US" sz="3600" b="1" dirty="0">
              <a:solidFill>
                <a:srgbClr val="C00000"/>
              </a:solidFill>
              <a:effectLst>
                <a:reflection blurRad="6350" stA="55000" endA="300" endPos="45500" dir="5400000" sy="-100000" algn="bl" rotWithShape="0"/>
              </a:effectLst>
              <a:latin typeface="Arial" panose="020B0604020202020204" pitchFamily="34" charset="0"/>
              <a:cs typeface="Arial" panose="020B0604020202020204" pitchFamily="34" charset="0"/>
            </a:endParaRPr>
          </a:p>
        </p:txBody>
      </p:sp>
      <p:sp>
        <p:nvSpPr>
          <p:cNvPr id="5" name="Rectángulo redondeado 4"/>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291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15617" y="81330"/>
            <a:ext cx="5360763" cy="584775"/>
          </a:xfrm>
          <a:prstGeom prst="rect">
            <a:avLst/>
          </a:prstGeom>
        </p:spPr>
        <p:txBody>
          <a:bodyPr wrap="none">
            <a:spAutoFit/>
          </a:bodyPr>
          <a:lstStyle/>
          <a:p>
            <a:pPr algn="just"/>
            <a:r>
              <a:rPr lang="es-ES_tradnl" sz="3200" b="1" dirty="0">
                <a:solidFill>
                  <a:srgbClr val="C0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rPr>
              <a:t>ACABADO  SUPERFICIAL.</a:t>
            </a:r>
            <a:endParaRPr lang="en-US" sz="3200" b="1" dirty="0">
              <a:solidFill>
                <a:srgbClr val="C0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p:cNvSpPr/>
          <p:nvPr/>
        </p:nvSpPr>
        <p:spPr>
          <a:xfrm>
            <a:off x="318547" y="1007646"/>
            <a:ext cx="11554905" cy="1569660"/>
          </a:xfrm>
          <a:prstGeom prst="rect">
            <a:avLst/>
          </a:prstGeom>
        </p:spPr>
        <p:txBody>
          <a:bodyPr wrap="square">
            <a:spAutoFit/>
          </a:bodyPr>
          <a:lstStyle/>
          <a:p>
            <a:pPr marL="342900" marR="0" lvl="0" indent="-342900" algn="just">
              <a:spcBef>
                <a:spcPts val="0"/>
              </a:spcBef>
              <a:spcAft>
                <a:spcPts val="0"/>
              </a:spcAft>
              <a:buFont typeface="Wingdings" panose="05000000000000000000" pitchFamily="2" charset="2"/>
              <a:buChar char=""/>
            </a:pPr>
            <a:r>
              <a:rPr lang="es-MX" sz="2400" dirty="0">
                <a:latin typeface="Arial" panose="020B0604020202020204" pitchFamily="34" charset="0"/>
                <a:ea typeface="Times New Roman" panose="02020603050405020304" pitchFamily="18" charset="0"/>
                <a:cs typeface="Arial" panose="020B0604020202020204" pitchFamily="34" charset="0"/>
              </a:rPr>
              <a:t>Rugosidad superficial: </a:t>
            </a:r>
            <a:r>
              <a:rPr lang="es-ES" sz="2400" dirty="0">
                <a:latin typeface="Arial" panose="020B0604020202020204" pitchFamily="34" charset="0"/>
                <a:ea typeface="Times New Roman" panose="02020603050405020304" pitchFamily="18" charset="0"/>
                <a:cs typeface="Arial" panose="020B0604020202020204" pitchFamily="34" charset="0"/>
              </a:rPr>
              <a:t>Es la desviación en la propia geometría de la superficie, causada por la herramienta de corte y el propio desgaste de la misma, las condiciones de maquinado, la microestructura de la pieza, las vibraciones del sistema, entre otras.</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p:cNvPicPr/>
          <p:nvPr/>
        </p:nvPicPr>
        <p:blipFill>
          <a:blip r:embed="rId2"/>
          <a:stretch>
            <a:fillRect/>
          </a:stretch>
        </p:blipFill>
        <p:spPr>
          <a:xfrm>
            <a:off x="6393865" y="2690112"/>
            <a:ext cx="3896546" cy="377828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stretch>
            <a:fillRect/>
          </a:stretch>
        </p:blipFill>
        <p:spPr>
          <a:xfrm>
            <a:off x="2129525" y="2690112"/>
            <a:ext cx="2808312" cy="3778282"/>
          </a:xfrm>
          <a:prstGeom prst="rect">
            <a:avLst/>
          </a:prstGeom>
          <a:ln>
            <a:noFill/>
          </a:ln>
          <a:effectLst>
            <a:outerShdw blurRad="292100" dist="139700" dir="2700000" algn="tl" rotWithShape="0">
              <a:srgbClr val="333333">
                <a:alpha val="65000"/>
              </a:srgbClr>
            </a:outerShdw>
          </a:effectLst>
        </p:spPr>
      </p:pic>
      <p:sp>
        <p:nvSpPr>
          <p:cNvPr id="7" name="Rectángulo redondeado 6"/>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19192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000" y="868669"/>
            <a:ext cx="11573302" cy="2308324"/>
          </a:xfrm>
          <a:prstGeom prst="rect">
            <a:avLst/>
          </a:prstGeom>
        </p:spPr>
        <p:txBody>
          <a:bodyPr wrap="square">
            <a:spAutoFit/>
          </a:bodyPr>
          <a:lstStyle/>
          <a:p>
            <a:pPr marL="457200" indent="-457200" algn="just">
              <a:buFont typeface="Wingdings" panose="05000000000000000000" pitchFamily="2" charset="2"/>
              <a:buChar char="§"/>
            </a:pPr>
            <a:r>
              <a:rPr lang="es-ES_tradnl" sz="2400" dirty="0">
                <a:latin typeface="Arial" panose="020B0604020202020204" pitchFamily="34" charset="0"/>
                <a:ea typeface="Times New Roman" panose="02020603050405020304" pitchFamily="18" charset="0"/>
                <a:cs typeface="Arial" panose="020B0604020202020204" pitchFamily="34" charset="0"/>
              </a:rPr>
              <a:t>Estas irregularidades tienen gran influencia sobre el carácter de acoplamiento de estas superficies y sobre las características de explotación de las uniones.</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marL="457200" indent="-457200" algn="just">
              <a:buFont typeface="Wingdings" panose="05000000000000000000" pitchFamily="2" charset="2"/>
              <a:buChar char="§"/>
            </a:pPr>
            <a:r>
              <a:rPr lang="es-ES_tradnl" sz="2400" dirty="0">
                <a:latin typeface="Arial" panose="020B0604020202020204" pitchFamily="34" charset="0"/>
                <a:ea typeface="Times New Roman" panose="02020603050405020304" pitchFamily="18" charset="0"/>
                <a:cs typeface="Arial" panose="020B0604020202020204" pitchFamily="34" charset="0"/>
              </a:rPr>
              <a:t>Las superficies con mayores irregularidades sufren un mayor desgaste durante el deslizamiento relativo de la unión, provocando un aumento de las holguras, fugas de lubricantes y aumento de las cargas de impacto, ruidos y otros. La rugosidad superficial influye también en la resistencia a la fatiga y la corrosión.</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4">
            <a:extLst>
              <a:ext uri="{FF2B5EF4-FFF2-40B4-BE49-F238E27FC236}">
                <a16:creationId xmlns:a16="http://schemas.microsoft.com/office/drawing/2014/main" id="{092A4167-53EE-4695-B914-8DC8C2366359}"/>
              </a:ext>
            </a:extLst>
          </p:cNvPr>
          <p:cNvPicPr/>
          <p:nvPr/>
        </p:nvPicPr>
        <p:blipFill>
          <a:blip r:embed="rId2"/>
          <a:stretch>
            <a:fillRect/>
          </a:stretch>
        </p:blipFill>
        <p:spPr>
          <a:xfrm>
            <a:off x="7086599" y="3558208"/>
            <a:ext cx="3203811" cy="2910185"/>
          </a:xfrm>
          <a:prstGeom prst="rect">
            <a:avLst/>
          </a:prstGeom>
          <a:ln>
            <a:noFill/>
          </a:ln>
          <a:effectLst>
            <a:outerShdw blurRad="292100" dist="139700" dir="2700000" algn="tl" rotWithShape="0">
              <a:srgbClr val="333333">
                <a:alpha val="65000"/>
              </a:srgbClr>
            </a:outerShdw>
          </a:effectLst>
        </p:spPr>
      </p:pic>
      <p:pic>
        <p:nvPicPr>
          <p:cNvPr id="4" name="Picture 5">
            <a:extLst>
              <a:ext uri="{FF2B5EF4-FFF2-40B4-BE49-F238E27FC236}">
                <a16:creationId xmlns:a16="http://schemas.microsoft.com/office/drawing/2014/main" id="{B44056A3-9F76-443B-82E2-F50C2A183324}"/>
              </a:ext>
            </a:extLst>
          </p:cNvPr>
          <p:cNvPicPr>
            <a:picLocks noChangeAspect="1"/>
          </p:cNvPicPr>
          <p:nvPr/>
        </p:nvPicPr>
        <p:blipFill>
          <a:blip r:embed="rId3"/>
          <a:stretch>
            <a:fillRect/>
          </a:stretch>
        </p:blipFill>
        <p:spPr>
          <a:xfrm>
            <a:off x="2774761" y="3558208"/>
            <a:ext cx="2163076" cy="2910186"/>
          </a:xfrm>
          <a:prstGeom prst="rect">
            <a:avLst/>
          </a:prstGeom>
          <a:ln>
            <a:noFill/>
          </a:ln>
          <a:effectLst>
            <a:outerShdw blurRad="292100" dist="139700" dir="2700000" algn="tl" rotWithShape="0">
              <a:srgbClr val="333333">
                <a:alpha val="65000"/>
              </a:srgbClr>
            </a:outerShdw>
          </a:effectLst>
        </p:spPr>
      </p:pic>
      <p:sp>
        <p:nvSpPr>
          <p:cNvPr id="5" name="Rectángulo redondeado 4"/>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421508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3940" y="1576498"/>
            <a:ext cx="11464119" cy="3347840"/>
          </a:xfrm>
          <a:prstGeom prst="rect">
            <a:avLst/>
          </a:prstGeom>
        </p:spPr>
        <p:txBody>
          <a:bodyPr wrap="square">
            <a:spAutoFit/>
          </a:bodyPr>
          <a:lstStyle/>
          <a:p>
            <a:pPr marL="457200" indent="-457200" algn="just">
              <a:lnSpc>
                <a:spcPct val="150000"/>
              </a:lnSpc>
              <a:buFont typeface="Wingdings" panose="05000000000000000000" pitchFamily="2" charset="2"/>
              <a:buChar char="§"/>
            </a:pPr>
            <a:r>
              <a:rPr lang="es-ES_tradnl" sz="2400" dirty="0">
                <a:latin typeface="Arial" panose="020B0604020202020204" pitchFamily="34" charset="0"/>
                <a:ea typeface="Times New Roman" panose="02020603050405020304" pitchFamily="18" charset="0"/>
                <a:cs typeface="Arial" panose="020B0604020202020204" pitchFamily="34" charset="0"/>
              </a:rPr>
              <a:t>Propiedades del material a elaborar.</a:t>
            </a:r>
          </a:p>
          <a:p>
            <a:pPr marL="457200" indent="-457200" algn="just">
              <a:lnSpc>
                <a:spcPct val="150000"/>
              </a:lnSpc>
              <a:buFont typeface="Wingdings" panose="05000000000000000000" pitchFamily="2" charset="2"/>
              <a:buChar char="§"/>
            </a:pPr>
            <a:r>
              <a:rPr lang="es-ES_tradnl" sz="2400" dirty="0">
                <a:latin typeface="Arial" panose="020B0604020202020204" pitchFamily="34" charset="0"/>
                <a:ea typeface="Times New Roman" panose="02020603050405020304" pitchFamily="18" charset="0"/>
                <a:cs typeface="Arial" panose="020B0604020202020204" pitchFamily="34" charset="0"/>
              </a:rPr>
              <a:t>Método de elaboración de la superficie.</a:t>
            </a:r>
          </a:p>
          <a:p>
            <a:pPr marL="457200" indent="-457200" algn="just">
              <a:lnSpc>
                <a:spcPct val="150000"/>
              </a:lnSpc>
              <a:buFont typeface="Wingdings" panose="05000000000000000000" pitchFamily="2" charset="2"/>
              <a:buChar char="§"/>
            </a:pPr>
            <a:r>
              <a:rPr lang="es-ES_tradnl" sz="2400" dirty="0">
                <a:latin typeface="Arial" panose="020B0604020202020204" pitchFamily="34" charset="0"/>
                <a:ea typeface="Times New Roman" panose="02020603050405020304" pitchFamily="18" charset="0"/>
                <a:cs typeface="Arial" panose="020B0604020202020204" pitchFamily="34" charset="0"/>
              </a:rPr>
              <a:t>Falta de control apropiado de los parámetros del proceso (regímenes de corte), que pueden producir excesivos esfuerzos, temperaturas o deformación superficial.</a:t>
            </a:r>
          </a:p>
          <a:p>
            <a:pPr marL="457200" indent="-457200" algn="just">
              <a:lnSpc>
                <a:spcPct val="150000"/>
              </a:lnSpc>
              <a:buFont typeface="Wingdings" panose="05000000000000000000" pitchFamily="2" charset="2"/>
              <a:buChar char="§"/>
            </a:pPr>
            <a:r>
              <a:rPr lang="es-ES_tradnl" sz="2400" dirty="0">
                <a:latin typeface="Arial" panose="020B0604020202020204" pitchFamily="34" charset="0"/>
                <a:ea typeface="Times New Roman" panose="02020603050405020304" pitchFamily="18" charset="0"/>
                <a:cs typeface="Arial" panose="020B0604020202020204" pitchFamily="34" charset="0"/>
              </a:rPr>
              <a:t>Rigidez del sistema elástico de la máquina herramienta.</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sp>
        <p:nvSpPr>
          <p:cNvPr id="3" name="Rectángulo 2">
            <a:extLst>
              <a:ext uri="{FF2B5EF4-FFF2-40B4-BE49-F238E27FC236}">
                <a16:creationId xmlns:a16="http://schemas.microsoft.com/office/drawing/2014/main" id="{328B8099-6112-4746-9004-A2F467AFA5A9}"/>
              </a:ext>
            </a:extLst>
          </p:cNvPr>
          <p:cNvSpPr/>
          <p:nvPr/>
        </p:nvSpPr>
        <p:spPr>
          <a:xfrm>
            <a:off x="1074419" y="225475"/>
            <a:ext cx="10043159" cy="1077218"/>
          </a:xfrm>
          <a:prstGeom prst="rect">
            <a:avLst/>
          </a:prstGeom>
        </p:spPr>
        <p:txBody>
          <a:bodyPr wrap="square">
            <a:spAutoFit/>
          </a:bodyPr>
          <a:lstStyle/>
          <a:p>
            <a:pPr algn="ctr"/>
            <a:r>
              <a:rPr lang="es-ES_tradnl" sz="3200" b="1" dirty="0">
                <a:solidFill>
                  <a:srgbClr val="C0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rPr>
              <a:t>FACTORES DE LOS QUE DEPENDE LA MAGNITUD DE LAS IRREGULARIDADES</a:t>
            </a:r>
          </a:p>
        </p:txBody>
      </p:sp>
      <p:sp>
        <p:nvSpPr>
          <p:cNvPr id="4" name="Rectángulo redondeado 3"/>
          <p:cNvSpPr/>
          <p:nvPr/>
        </p:nvSpPr>
        <p:spPr>
          <a:xfrm>
            <a:off x="156000" y="1669774"/>
            <a:ext cx="11880000" cy="5050178"/>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323946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3561" y="166343"/>
            <a:ext cx="9584878" cy="1077218"/>
          </a:xfrm>
          <a:prstGeom prst="rect">
            <a:avLst/>
          </a:prstGeom>
          <a:noFill/>
        </p:spPr>
        <p:txBody>
          <a:bodyPr wrap="square" rtlCol="0">
            <a:spAutoFit/>
          </a:bodyPr>
          <a:lstStyle/>
          <a:p>
            <a:pPr algn="ctr"/>
            <a:r>
              <a:rPr lang="es-ES" sz="3200" b="1" dirty="0">
                <a:solidFill>
                  <a:srgbClr val="C00000"/>
                </a:solidFill>
                <a:effectLst>
                  <a:outerShdw blurRad="38100" dist="38100" dir="2700000" algn="tl">
                    <a:srgbClr val="000000">
                      <a:alpha val="43137"/>
                    </a:srgbClr>
                  </a:outerShdw>
                  <a:reflection blurRad="6350" stA="55000" endA="300" endPos="45500" dir="5400000" sy="-100000" algn="bl" rotWithShape="0"/>
                </a:effectLst>
                <a:latin typeface="Arial" panose="020B0604020202020204" pitchFamily="34" charset="0"/>
                <a:cs typeface="Arial" panose="020B0604020202020204" pitchFamily="34" charset="0"/>
              </a:rPr>
              <a:t>PARÁMETROS ESTADÍSTICOS PARA EL CONTROL DE LA RUGOSIDAD SUPERFICIAL</a:t>
            </a:r>
            <a:endParaRPr lang="en-US" sz="3200" b="1" dirty="0">
              <a:solidFill>
                <a:srgbClr val="C00000"/>
              </a:solidFill>
              <a:effectLst>
                <a:outerShdw blurRad="38100" dist="38100" dir="2700000" algn="tl">
                  <a:srgbClr val="000000">
                    <a:alpha val="43137"/>
                  </a:srgbClr>
                </a:outerShdw>
                <a:reflection blurRad="6350" stA="55000" endA="300" endPos="45500" dir="5400000" sy="-100000" algn="bl" rotWithShape="0"/>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28B140C-27C7-4E4D-8FE7-B6DE02C1A4D4}"/>
              </a:ext>
            </a:extLst>
          </p:cNvPr>
          <p:cNvSpPr/>
          <p:nvPr/>
        </p:nvSpPr>
        <p:spPr>
          <a:xfrm>
            <a:off x="377588" y="1422497"/>
            <a:ext cx="11436824" cy="954107"/>
          </a:xfrm>
          <a:prstGeom prst="rect">
            <a:avLst/>
          </a:prstGeom>
        </p:spPr>
        <p:txBody>
          <a:bodyPr wrap="square">
            <a:spAutoFit/>
          </a:bodyPr>
          <a:lstStyle/>
          <a:p>
            <a:pPr marL="342900" marR="0" lvl="0" indent="-342900" algn="just">
              <a:spcBef>
                <a:spcPts val="0"/>
              </a:spcBef>
              <a:spcAft>
                <a:spcPts val="0"/>
              </a:spcAft>
              <a:buFont typeface="Wingdings" panose="05000000000000000000" pitchFamily="2" charset="2"/>
              <a:buChar char=""/>
            </a:pPr>
            <a:r>
              <a:rPr lang="es-ES_tradnl" sz="2800" dirty="0">
                <a:latin typeface="Arial" panose="020B0604020202020204" pitchFamily="34" charset="0"/>
                <a:ea typeface="Times New Roman" panose="02020603050405020304" pitchFamily="18" charset="0"/>
                <a:cs typeface="Arial" panose="020B0604020202020204" pitchFamily="34" charset="0"/>
              </a:rPr>
              <a:t>Desviación media aritmética del perfil (Ra)</a:t>
            </a:r>
            <a:r>
              <a:rPr lang="es-ES" sz="2800" dirty="0">
                <a:latin typeface="Arial" panose="020B0604020202020204" pitchFamily="34" charset="0"/>
                <a:ea typeface="Times New Roman" panose="02020603050405020304" pitchFamily="18" charset="0"/>
                <a:cs typeface="Arial" panose="020B0604020202020204" pitchFamily="34" charset="0"/>
              </a:rPr>
              <a:t>: </a:t>
            </a:r>
            <a:r>
              <a:rPr lang="es-ES_tradnl" sz="2800" dirty="0">
                <a:latin typeface="Arial" panose="020B0604020202020204" pitchFamily="34" charset="0"/>
                <a:ea typeface="Times New Roman" panose="02020603050405020304" pitchFamily="18" charset="0"/>
                <a:cs typeface="Arial" panose="020B0604020202020204" pitchFamily="34" charset="0"/>
              </a:rPr>
              <a:t>Es el valor medio de las ordenadas entre el perfil real y la línea media de este perfil.</a:t>
            </a:r>
            <a:endParaRPr lang="en-US" sz="2800" dirty="0">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a:extLst>
              <a:ext uri="{FF2B5EF4-FFF2-40B4-BE49-F238E27FC236}">
                <a16:creationId xmlns:a16="http://schemas.microsoft.com/office/drawing/2014/main" id="{637158B5-C3C5-47A4-AFFE-A54EC228BC34}"/>
              </a:ext>
            </a:extLst>
          </p:cNvPr>
          <p:cNvPicPr/>
          <p:nvPr/>
        </p:nvPicPr>
        <p:blipFill>
          <a:blip r:embed="rId2"/>
          <a:srcRect/>
          <a:stretch>
            <a:fillRect/>
          </a:stretch>
        </p:blipFill>
        <p:spPr bwMode="auto">
          <a:xfrm>
            <a:off x="796340" y="3036699"/>
            <a:ext cx="7601802" cy="2606722"/>
          </a:xfrm>
          <a:prstGeom prst="rect">
            <a:avLst/>
          </a:prstGeom>
          <a:noFill/>
          <a:ln w="0">
            <a:solidFill>
              <a:sysClr val="windowText" lastClr="000000"/>
            </a:solidFill>
            <a:miter lim="800000"/>
            <a:headEnd/>
            <a:tailEnd/>
          </a:ln>
          <a:effectLst/>
        </p:spPr>
      </p:pic>
      <p:sp>
        <p:nvSpPr>
          <p:cNvPr id="5" name="Rectangle 9">
            <a:extLst>
              <a:ext uri="{FF2B5EF4-FFF2-40B4-BE49-F238E27FC236}">
                <a16:creationId xmlns:a16="http://schemas.microsoft.com/office/drawing/2014/main" id="{77A7D0C5-10AC-4BE7-9427-D72AFFE85590}"/>
              </a:ext>
            </a:extLst>
          </p:cNvPr>
          <p:cNvSpPr>
            <a:spLocks noChangeArrowheads="1"/>
          </p:cNvSpPr>
          <p:nvPr/>
        </p:nvSpPr>
        <p:spPr bwMode="auto">
          <a:xfrm>
            <a:off x="8797280" y="3553726"/>
            <a:ext cx="2786082" cy="1643074"/>
          </a:xfrm>
          <a:prstGeom prst="rect">
            <a:avLst/>
          </a:prstGeom>
          <a:solidFill>
            <a:srgbClr val="CCFFFF"/>
          </a:solidFill>
          <a:ln w="38100">
            <a:solidFill>
              <a:srgbClr val="000066"/>
            </a:solidFill>
            <a:miter lim="800000"/>
            <a:headEnd/>
            <a:tailEnd/>
          </a:ln>
        </p:spPr>
        <p:txBody>
          <a:bodyPr wrap="none" anchor="ctr"/>
          <a:lstStyle/>
          <a:p>
            <a:endParaRPr lang="es-ES"/>
          </a:p>
        </p:txBody>
      </p:sp>
      <p:pic>
        <p:nvPicPr>
          <p:cNvPr id="6" name="Picture 3">
            <a:extLst>
              <a:ext uri="{FF2B5EF4-FFF2-40B4-BE49-F238E27FC236}">
                <a16:creationId xmlns:a16="http://schemas.microsoft.com/office/drawing/2014/main" id="{2FE57E25-6DFD-4B4F-B9A8-6694CC7231B7}"/>
              </a:ext>
            </a:extLst>
          </p:cNvPr>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9083032" y="3756640"/>
            <a:ext cx="2214578" cy="1276458"/>
          </a:xfrm>
          <a:prstGeom prst="rect">
            <a:avLst/>
          </a:prstGeom>
          <a:noFill/>
        </p:spPr>
      </p:pic>
      <p:sp>
        <p:nvSpPr>
          <p:cNvPr id="7" name="Rectángulo redondeado 6"/>
          <p:cNvSpPr/>
          <p:nvPr/>
        </p:nvSpPr>
        <p:spPr>
          <a:xfrm>
            <a:off x="156000" y="1422496"/>
            <a:ext cx="11880000" cy="5297455"/>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88936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srcRect/>
          <a:stretch>
            <a:fillRect/>
          </a:stretch>
        </p:blipFill>
        <p:spPr bwMode="auto">
          <a:xfrm>
            <a:off x="452399" y="2803996"/>
            <a:ext cx="7858179" cy="2564936"/>
          </a:xfrm>
          <a:prstGeom prst="rect">
            <a:avLst/>
          </a:prstGeom>
          <a:noFill/>
          <a:ln w="25400">
            <a:solidFill>
              <a:srgbClr val="003366"/>
            </a:solidFill>
            <a:miter lim="800000"/>
            <a:headEnd/>
            <a:tailEnd/>
          </a:ln>
          <a:effectLst/>
        </p:spPr>
      </p:pic>
      <p:sp>
        <p:nvSpPr>
          <p:cNvPr id="3074"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sp>
        <p:nvSpPr>
          <p:cNvPr id="8" name="Rectangle 9"/>
          <p:cNvSpPr>
            <a:spLocks noChangeArrowheads="1"/>
          </p:cNvSpPr>
          <p:nvPr/>
        </p:nvSpPr>
        <p:spPr bwMode="auto">
          <a:xfrm>
            <a:off x="7400254" y="4931858"/>
            <a:ext cx="4500594" cy="1643074"/>
          </a:xfrm>
          <a:prstGeom prst="rect">
            <a:avLst/>
          </a:prstGeom>
          <a:solidFill>
            <a:srgbClr val="CCFFFF"/>
          </a:solidFill>
          <a:ln w="38100">
            <a:solidFill>
              <a:srgbClr val="000066"/>
            </a:solidFill>
            <a:miter lim="800000"/>
            <a:headEnd/>
            <a:tailEnd/>
          </a:ln>
        </p:spPr>
        <p:txBody>
          <a:bodyPr wrap="none" anchor="ctr"/>
          <a:lstStyle/>
          <a:p>
            <a:endParaRPr lang="es-ES"/>
          </a:p>
        </p:txBody>
      </p:sp>
      <p:pic>
        <p:nvPicPr>
          <p:cNvPr id="9" name="Picture 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686006" y="5082406"/>
            <a:ext cx="3929090" cy="1341979"/>
          </a:xfrm>
          <a:prstGeom prst="rect">
            <a:avLst/>
          </a:prstGeom>
          <a:noFill/>
        </p:spPr>
      </p:pic>
      <p:sp>
        <p:nvSpPr>
          <p:cNvPr id="11" name="Rectangle 10"/>
          <p:cNvSpPr/>
          <p:nvPr/>
        </p:nvSpPr>
        <p:spPr>
          <a:xfrm>
            <a:off x="268406" y="1449682"/>
            <a:ext cx="11655188" cy="1200329"/>
          </a:xfrm>
          <a:prstGeom prst="rect">
            <a:avLst/>
          </a:prstGeom>
        </p:spPr>
        <p:txBody>
          <a:bodyPr wrap="square">
            <a:spAutoFit/>
          </a:bodyPr>
          <a:lstStyle/>
          <a:p>
            <a:pPr marL="342900" marR="0" lvl="0" indent="-342900" algn="just">
              <a:spcBef>
                <a:spcPts val="0"/>
              </a:spcBef>
              <a:spcAft>
                <a:spcPts val="0"/>
              </a:spcAft>
              <a:buFont typeface="Wingdings" panose="05000000000000000000" pitchFamily="2" charset="2"/>
              <a:buChar char=""/>
            </a:pPr>
            <a:r>
              <a:rPr lang="es-ES_tradnl" sz="2400" dirty="0">
                <a:latin typeface="Arial" panose="020B0604020202020204" pitchFamily="34" charset="0"/>
                <a:ea typeface="Times New Roman" panose="02020603050405020304" pitchFamily="18" charset="0"/>
                <a:cs typeface="Arial" panose="020B0604020202020204" pitchFamily="34" charset="0"/>
              </a:rPr>
              <a:t>Altura promedio de las irregularidades del perfil (</a:t>
            </a:r>
            <a:r>
              <a:rPr lang="es-ES_tradnl" sz="2400" dirty="0" err="1">
                <a:latin typeface="Arial" panose="020B0604020202020204" pitchFamily="34" charset="0"/>
                <a:ea typeface="Times New Roman" panose="02020603050405020304" pitchFamily="18" charset="0"/>
                <a:cs typeface="Arial" panose="020B0604020202020204" pitchFamily="34" charset="0"/>
              </a:rPr>
              <a:t>Rz</a:t>
            </a:r>
            <a:r>
              <a:rPr lang="es-ES_tradnl" sz="2400" dirty="0">
                <a:latin typeface="Arial" panose="020B0604020202020204" pitchFamily="34" charset="0"/>
                <a:ea typeface="Times New Roman" panose="02020603050405020304" pitchFamily="18" charset="0"/>
                <a:cs typeface="Arial" panose="020B0604020202020204" pitchFamily="34" charset="0"/>
              </a:rPr>
              <a:t>)</a:t>
            </a:r>
            <a:r>
              <a:rPr lang="es-ES" sz="2400" dirty="0">
                <a:latin typeface="Arial" panose="020B0604020202020204" pitchFamily="34" charset="0"/>
                <a:ea typeface="Times New Roman" panose="02020603050405020304" pitchFamily="18" charset="0"/>
                <a:cs typeface="Arial" panose="020B0604020202020204" pitchFamily="34" charset="0"/>
              </a:rPr>
              <a:t>: </a:t>
            </a:r>
            <a:r>
              <a:rPr lang="es-ES_tradnl" sz="2400" dirty="0">
                <a:latin typeface="Arial" panose="020B0604020202020204" pitchFamily="34" charset="0"/>
                <a:ea typeface="Times New Roman" panose="02020603050405020304" pitchFamily="18" charset="0"/>
                <a:cs typeface="Arial" panose="020B0604020202020204" pitchFamily="34" charset="0"/>
              </a:rPr>
              <a:t>Es la distancia media entre cinco crestas del perfil y sus respectivos valles en los límites de la longitud de medición </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sp>
        <p:nvSpPr>
          <p:cNvPr id="7" name="TextBox 1">
            <a:extLst>
              <a:ext uri="{FF2B5EF4-FFF2-40B4-BE49-F238E27FC236}">
                <a16:creationId xmlns:a16="http://schemas.microsoft.com/office/drawing/2014/main" id="{75FD23B5-5F3C-4866-A900-B39D373EA0C1}"/>
              </a:ext>
            </a:extLst>
          </p:cNvPr>
          <p:cNvSpPr txBox="1"/>
          <p:nvPr/>
        </p:nvSpPr>
        <p:spPr>
          <a:xfrm>
            <a:off x="1303561" y="166343"/>
            <a:ext cx="9584878" cy="1077218"/>
          </a:xfrm>
          <a:prstGeom prst="rect">
            <a:avLst/>
          </a:prstGeom>
          <a:noFill/>
        </p:spPr>
        <p:txBody>
          <a:bodyPr wrap="square" rtlCol="0">
            <a:spAutoFit/>
          </a:bodyPr>
          <a:lstStyle/>
          <a:p>
            <a:pPr algn="ctr"/>
            <a:r>
              <a:rPr lang="es-ES" sz="3200" b="1" dirty="0">
                <a:solidFill>
                  <a:srgbClr val="C00000"/>
                </a:solidFill>
                <a:effectLst>
                  <a:outerShdw blurRad="38100" dist="38100" dir="2700000" algn="tl">
                    <a:srgbClr val="000000">
                      <a:alpha val="43137"/>
                    </a:srgbClr>
                  </a:outerShdw>
                  <a:reflection blurRad="6350" stA="55000" endA="300" endPos="45500" dir="5400000" sy="-100000" algn="bl" rotWithShape="0"/>
                </a:effectLst>
                <a:latin typeface="Arial" panose="020B0604020202020204" pitchFamily="34" charset="0"/>
                <a:cs typeface="Arial" panose="020B0604020202020204" pitchFamily="34" charset="0"/>
              </a:rPr>
              <a:t>PARÁMETROS ESTADÍSTICOS PARA EL CONTROL DE LA RUGOSIDAD SUPERFICIAL</a:t>
            </a:r>
            <a:endParaRPr lang="en-US" sz="3200" b="1" dirty="0">
              <a:solidFill>
                <a:srgbClr val="C00000"/>
              </a:solidFill>
              <a:effectLst>
                <a:outerShdw blurRad="38100" dist="38100" dir="2700000" algn="tl">
                  <a:srgbClr val="000000">
                    <a:alpha val="43137"/>
                  </a:srgbClr>
                </a:outerShdw>
                <a:reflection blurRad="6350" stA="55000" endA="300" endPos="45500" dir="5400000" sy="-100000" algn="bl" rotWithShape="0"/>
              </a:effectLst>
              <a:latin typeface="Arial" panose="020B0604020202020204" pitchFamily="34" charset="0"/>
              <a:cs typeface="Arial" panose="020B0604020202020204" pitchFamily="34" charset="0"/>
            </a:endParaRPr>
          </a:p>
        </p:txBody>
      </p:sp>
      <p:sp>
        <p:nvSpPr>
          <p:cNvPr id="10" name="Rectángulo redondeado 9"/>
          <p:cNvSpPr/>
          <p:nvPr/>
        </p:nvSpPr>
        <p:spPr>
          <a:xfrm>
            <a:off x="156000" y="1449682"/>
            <a:ext cx="11880000" cy="527027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7608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309349" y="732785"/>
                <a:ext cx="11573301" cy="6001643"/>
              </a:xfrm>
              <a:prstGeom prst="rect">
                <a:avLst/>
              </a:prstGeom>
            </p:spPr>
            <p:txBody>
              <a:bodyPr wrap="square">
                <a:spAutoFit/>
              </a:bodyPr>
              <a:lstStyle/>
              <a:p>
                <a:pPr algn="just"/>
                <a:r>
                  <a:rPr lang="es-ES_tradnl" sz="2400" dirty="0">
                    <a:solidFill>
                      <a:schemeClr val="tx1"/>
                    </a:solidFill>
                    <a:latin typeface="Arial" panose="020B0604020202020204" pitchFamily="34" charset="0"/>
                    <a:ea typeface="Times New Roman" panose="02020603050405020304" pitchFamily="18" charset="0"/>
                    <a:cs typeface="Arial" panose="020B0604020202020204" pitchFamily="34" charset="0"/>
                  </a:rPr>
                  <a:t>La rugosidad superficial puede evaluarse indistintamente en valores de Ra o </a:t>
                </a:r>
                <a:r>
                  <a:rPr lang="es-ES_tradnl" sz="2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Rz</a:t>
                </a:r>
                <a:r>
                  <a:rPr lang="es-ES_tradnl" sz="2400" dirty="0">
                    <a:solidFill>
                      <a:schemeClr val="tx1"/>
                    </a:solidFill>
                    <a:latin typeface="Arial" panose="020B0604020202020204" pitchFamily="34" charset="0"/>
                    <a:ea typeface="Times New Roman" panose="02020603050405020304" pitchFamily="18" charset="0"/>
                    <a:cs typeface="Arial" panose="020B0604020202020204" pitchFamily="34" charset="0"/>
                  </a:rPr>
                  <a:t>, pero en los planos de pieza, la NC establece señalar solamente el valor numérico de Ra.</a:t>
                </a:r>
              </a:p>
              <a:p>
                <a:pPr algn="just"/>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a:spcBef>
                    <a:spcPts val="0"/>
                  </a:spcBef>
                  <a:spcAft>
                    <a:spcPts val="0"/>
                  </a:spcAft>
                  <a:buFont typeface="Wingdings" panose="05000000000000000000" pitchFamily="2" charset="2"/>
                  <a:buChar char=""/>
                </a:pPr>
                <a:r>
                  <a:rPr lang="es-ES_tradnl" sz="2400" dirty="0">
                    <a:solidFill>
                      <a:schemeClr val="tx1"/>
                    </a:solidFill>
                    <a:latin typeface="Arial" panose="020B0604020202020204" pitchFamily="34" charset="0"/>
                    <a:ea typeface="Times New Roman" panose="02020603050405020304" pitchFamily="18" charset="0"/>
                    <a:cs typeface="Arial" panose="020B0604020202020204" pitchFamily="34" charset="0"/>
                  </a:rPr>
                  <a:t>Cálculo de Ra según la NC16-30:80 (Para precisión normal)</a:t>
                </a:r>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sSub>
                        <m:sSubPr>
                          <m:ctrlPr>
                            <a:rPr lang="en-US" sz="24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Pr>
                        <m:e>
                          <m:r>
                            <a:rPr lang="es-ES_tradnl"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𝑅</m:t>
                          </m:r>
                        </m:e>
                        <m:sub>
                          <m:r>
                            <a:rPr lang="es-ES_tradnl"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𝑎</m:t>
                          </m:r>
                        </m:sub>
                      </m:sSub>
                      <m:r>
                        <a:rPr lang="es-ES_tradnl"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=0,045∙</m:t>
                      </m:r>
                      <m:r>
                        <a:rPr lang="es-ES_tradnl"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oMath>
                  </m:oMathPara>
                </a14:m>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solidFill>
                      <a:schemeClr val="tx1"/>
                    </a:solidFill>
                    <a:latin typeface="Arial" panose="020B0604020202020204" pitchFamily="34" charset="0"/>
                    <a:ea typeface="Times New Roman" panose="02020603050405020304" pitchFamily="18" charset="0"/>
                    <a:cs typeface="Arial" panose="020B0604020202020204" pitchFamily="34" charset="0"/>
                  </a:rPr>
                  <a:t>Donde:</a:t>
                </a:r>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solidFill>
                      <a:schemeClr val="tx1"/>
                    </a:solidFill>
                    <a:latin typeface="Arial" panose="020B0604020202020204" pitchFamily="34" charset="0"/>
                    <a:ea typeface="Times New Roman" panose="02020603050405020304" pitchFamily="18" charset="0"/>
                    <a:cs typeface="Arial" panose="020B0604020202020204" pitchFamily="34" charset="0"/>
                  </a:rPr>
                  <a:t>0,045 - Constante de convencionalidad.</a:t>
                </a:r>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solidFill>
                      <a:schemeClr val="tx1"/>
                    </a:solidFill>
                    <a:latin typeface="Arial" panose="020B0604020202020204" pitchFamily="34" charset="0"/>
                    <a:ea typeface="Times New Roman" panose="02020603050405020304" pitchFamily="18" charset="0"/>
                    <a:cs typeface="Arial" panose="020B0604020202020204" pitchFamily="34" charset="0"/>
                  </a:rPr>
                  <a:t>T - Tolerancia (</a:t>
                </a:r>
                <a:r>
                  <a:rPr lang="es-ES_tradnl" sz="2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μm</a:t>
                </a:r>
                <a:r>
                  <a:rPr lang="es-ES_tradnl" sz="2400" dirty="0">
                    <a:solidFill>
                      <a:schemeClr val="tx1"/>
                    </a:solidFill>
                    <a:latin typeface="Arial" panose="020B0604020202020204" pitchFamily="34" charset="0"/>
                    <a:ea typeface="Times New Roman" panose="02020603050405020304" pitchFamily="18" charset="0"/>
                    <a:cs typeface="Arial" panose="020B0604020202020204" pitchFamily="34" charset="0"/>
                  </a:rPr>
                  <a:t>)</a:t>
                </a:r>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solidFill>
                      <a:schemeClr val="tx1"/>
                    </a:solidFill>
                    <a:latin typeface="Arial" panose="020B0604020202020204" pitchFamily="34" charset="0"/>
                    <a:ea typeface="Times New Roman" panose="02020603050405020304" pitchFamily="18" charset="0"/>
                    <a:cs typeface="Arial" panose="020B0604020202020204" pitchFamily="34" charset="0"/>
                  </a:rPr>
                  <a:t>El parámetro </a:t>
                </a:r>
                <a:r>
                  <a:rPr lang="es-ES_tradnl" sz="2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Rz</a:t>
                </a:r>
                <a:r>
                  <a:rPr lang="es-ES_tradnl" sz="2400" dirty="0">
                    <a:solidFill>
                      <a:schemeClr val="tx1"/>
                    </a:solidFill>
                    <a:latin typeface="Arial" panose="020B0604020202020204" pitchFamily="34" charset="0"/>
                    <a:ea typeface="Times New Roman" panose="02020603050405020304" pitchFamily="18" charset="0"/>
                    <a:cs typeface="Arial" panose="020B0604020202020204" pitchFamily="34" charset="0"/>
                  </a:rPr>
                  <a:t> es de fácil determinación por medios ópticos.</a:t>
                </a:r>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solidFill>
                      <a:schemeClr val="tx1"/>
                    </a:solidFill>
                    <a:latin typeface="Arial" panose="020B0604020202020204" pitchFamily="34" charset="0"/>
                    <a:ea typeface="Times New Roman" panose="02020603050405020304" pitchFamily="18" charset="0"/>
                    <a:cs typeface="Arial" panose="020B0604020202020204" pitchFamily="34" charset="0"/>
                  </a:rPr>
                  <a:t>Teóricamente </a:t>
                </a:r>
                <a:r>
                  <a:rPr lang="es-ES_tradnl" sz="2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Rz</a:t>
                </a:r>
                <a:r>
                  <a:rPr lang="es-ES_tradnl" sz="2400" dirty="0">
                    <a:solidFill>
                      <a:schemeClr val="tx1"/>
                    </a:solidFill>
                    <a:latin typeface="Arial" panose="020B0604020202020204" pitchFamily="34" charset="0"/>
                    <a:ea typeface="Times New Roman" panose="02020603050405020304" pitchFamily="18" charset="0"/>
                    <a:cs typeface="Arial" panose="020B0604020202020204" pitchFamily="34" charset="0"/>
                  </a:rPr>
                  <a:t> se calcula por.</a:t>
                </a:r>
              </a:p>
              <a:p>
                <a:pPr algn="just"/>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sSub>
                        <m:sSubPr>
                          <m:ctrlPr>
                            <a:rPr lang="en-US" sz="24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Pr>
                        <m:e>
                          <m:r>
                            <a:rPr lang="es-ES_tradnl"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𝑅</m:t>
                          </m:r>
                        </m:e>
                        <m:sub>
                          <m:r>
                            <a:rPr lang="es-ES_tradnl"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𝑧</m:t>
                          </m:r>
                        </m:sub>
                      </m:sSub>
                      <m:r>
                        <a:rPr lang="es-ES_tradnl"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&lt;75∙</m:t>
                      </m:r>
                      <m:r>
                        <a:rPr lang="es-ES_tradnl" sz="24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oMath>
                  </m:oMathPara>
                </a14:m>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solidFill>
                      <a:schemeClr val="tx1"/>
                    </a:solidFill>
                    <a:latin typeface="Arial" panose="020B0604020202020204" pitchFamily="34" charset="0"/>
                    <a:ea typeface="Times New Roman" panose="02020603050405020304" pitchFamily="18" charset="0"/>
                    <a:cs typeface="Arial" panose="020B0604020202020204" pitchFamily="34" charset="0"/>
                  </a:rPr>
                  <a:t>Donde:</a:t>
                </a:r>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solidFill>
                      <a:schemeClr val="tx1"/>
                    </a:solidFill>
                    <a:latin typeface="Arial" panose="020B0604020202020204" pitchFamily="34" charset="0"/>
                    <a:ea typeface="Times New Roman" panose="02020603050405020304" pitchFamily="18" charset="0"/>
                    <a:cs typeface="Arial" panose="020B0604020202020204" pitchFamily="34" charset="0"/>
                  </a:rPr>
                  <a:t>T - Tolerancia (</a:t>
                </a:r>
                <a:r>
                  <a:rPr lang="es-ES_tradnl" sz="2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μm</a:t>
                </a:r>
                <a:r>
                  <a:rPr lang="es-ES_tradnl" sz="2400" dirty="0">
                    <a:solidFill>
                      <a:schemeClr val="tx1"/>
                    </a:solidFill>
                    <a:latin typeface="Arial" panose="020B0604020202020204" pitchFamily="34" charset="0"/>
                    <a:ea typeface="Times New Roman" panose="02020603050405020304" pitchFamily="18" charset="0"/>
                    <a:cs typeface="Arial" panose="020B0604020202020204" pitchFamily="34" charset="0"/>
                  </a:rPr>
                  <a:t>)</a:t>
                </a:r>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solidFill>
                      <a:schemeClr val="tx1"/>
                    </a:solidFill>
                    <a:latin typeface="Arial" panose="020B0604020202020204" pitchFamily="34" charset="0"/>
                    <a:ea typeface="Times New Roman" panose="02020603050405020304" pitchFamily="18" charset="0"/>
                    <a:cs typeface="Arial" panose="020B0604020202020204" pitchFamily="34" charset="0"/>
                  </a:rPr>
                  <a:t>75 -Constante de convencionalidad.</a:t>
                </a:r>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09349" y="732785"/>
                <a:ext cx="11573301" cy="6001643"/>
              </a:xfrm>
              <a:prstGeom prst="rect">
                <a:avLst/>
              </a:prstGeom>
              <a:blipFill>
                <a:blip r:embed="rId2"/>
                <a:stretch>
                  <a:fillRect l="-843" t="-711" r="-790" b="-1421"/>
                </a:stretch>
              </a:blipFill>
            </p:spPr>
            <p:txBody>
              <a:bodyPr/>
              <a:lstStyle/>
              <a:p>
                <a:r>
                  <a:rPr lang="es-ES">
                    <a:noFill/>
                  </a:rPr>
                  <a:t> </a:t>
                </a:r>
              </a:p>
            </p:txBody>
          </p:sp>
        </mc:Fallback>
      </mc:AlternateContent>
      <p:sp>
        <p:nvSpPr>
          <p:cNvPr id="3" name="TextBox 1">
            <a:extLst>
              <a:ext uri="{FF2B5EF4-FFF2-40B4-BE49-F238E27FC236}">
                <a16:creationId xmlns:a16="http://schemas.microsoft.com/office/drawing/2014/main" id="{836174FF-A1F3-414E-B43F-D932E3E42AAA}"/>
              </a:ext>
            </a:extLst>
          </p:cNvPr>
          <p:cNvSpPr txBox="1"/>
          <p:nvPr/>
        </p:nvSpPr>
        <p:spPr>
          <a:xfrm>
            <a:off x="1303560" y="0"/>
            <a:ext cx="9584878" cy="584775"/>
          </a:xfrm>
          <a:prstGeom prst="rect">
            <a:avLst/>
          </a:prstGeom>
          <a:noFill/>
        </p:spPr>
        <p:txBody>
          <a:bodyPr wrap="square" rtlCol="0">
            <a:spAutoFit/>
          </a:bodyPr>
          <a:lstStyle/>
          <a:p>
            <a:pPr algn="ctr"/>
            <a:r>
              <a:rPr lang="es-ES" sz="3200" b="1" dirty="0">
                <a:solidFill>
                  <a:srgbClr val="C00000"/>
                </a:solidFill>
                <a:effectLst>
                  <a:outerShdw blurRad="38100" dist="38100" dir="2700000" algn="tl">
                    <a:srgbClr val="000000">
                      <a:alpha val="43137"/>
                    </a:srgbClr>
                  </a:outerShdw>
                  <a:reflection blurRad="6350" stA="55000" endA="300" endPos="45500" dir="5400000" sy="-100000" algn="bl" rotWithShape="0"/>
                </a:effectLst>
                <a:latin typeface="Arial" panose="020B0604020202020204" pitchFamily="34" charset="0"/>
                <a:cs typeface="Arial" panose="020B0604020202020204" pitchFamily="34" charset="0"/>
              </a:rPr>
              <a:t>CÁLCULO DE LA RUGOSIDAD SUPERFICIAL</a:t>
            </a:r>
            <a:endParaRPr lang="en-US" sz="3200" b="1" dirty="0">
              <a:solidFill>
                <a:srgbClr val="C00000"/>
              </a:solidFill>
              <a:effectLst>
                <a:outerShdw blurRad="38100" dist="38100" dir="2700000" algn="tl">
                  <a:srgbClr val="000000">
                    <a:alpha val="43137"/>
                  </a:srgbClr>
                </a:outerShdw>
                <a:reflection blurRad="6350" stA="55000" endA="300" endPos="45500" dir="5400000" sy="-100000" algn="bl" rotWithShape="0"/>
              </a:effectLst>
              <a:latin typeface="Arial" panose="020B0604020202020204" pitchFamily="34" charset="0"/>
              <a:cs typeface="Arial" panose="020B0604020202020204" pitchFamily="34" charset="0"/>
            </a:endParaRPr>
          </a:p>
        </p:txBody>
      </p:sp>
      <p:sp>
        <p:nvSpPr>
          <p:cNvPr id="4" name="Rectángulo redondeado 3"/>
          <p:cNvSpPr/>
          <p:nvPr/>
        </p:nvSpPr>
        <p:spPr>
          <a:xfrm>
            <a:off x="156000" y="584775"/>
            <a:ext cx="11880000" cy="6135177"/>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93687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arn(inVertic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arn(inVertic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arn(inVertical)">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barn(inVertical)">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barn(inVertical)">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barn(inVertical)">
                                      <p:cBhvr>
                                        <p:cTn id="42" dur="500"/>
                                        <p:tgtEl>
                                          <p:spTgt spid="2">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animEffect transition="in" filter="barn(inVertical)">
                                      <p:cBhvr>
                                        <p:cTn id="47" dur="500"/>
                                        <p:tgtEl>
                                          <p:spTgt spid="2">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
                                            <p:txEl>
                                              <p:pRg st="11" end="11"/>
                                            </p:txEl>
                                          </p:spTgt>
                                        </p:tgtEl>
                                        <p:attrNameLst>
                                          <p:attrName>style.visibility</p:attrName>
                                        </p:attrNameLst>
                                      </p:cBhvr>
                                      <p:to>
                                        <p:strVal val="visible"/>
                                      </p:to>
                                    </p:set>
                                    <p:animEffect transition="in" filter="barn(inVertical)">
                                      <p:cBhvr>
                                        <p:cTn id="52" dur="500"/>
                                        <p:tgtEl>
                                          <p:spTgt spid="2">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
                                            <p:txEl>
                                              <p:pRg st="12" end="12"/>
                                            </p:txEl>
                                          </p:spTgt>
                                        </p:tgtEl>
                                        <p:attrNameLst>
                                          <p:attrName>style.visibility</p:attrName>
                                        </p:attrNameLst>
                                      </p:cBhvr>
                                      <p:to>
                                        <p:strVal val="visible"/>
                                      </p:to>
                                    </p:set>
                                    <p:animEffect transition="in" filter="barn(inVertical)">
                                      <p:cBhvr>
                                        <p:cTn id="57" dur="500"/>
                                        <p:tgtEl>
                                          <p:spTgt spid="2">
                                            <p:txEl>
                                              <p:pRg st="12" end="1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
                                            <p:txEl>
                                              <p:pRg st="13" end="13"/>
                                            </p:txEl>
                                          </p:spTgt>
                                        </p:tgtEl>
                                        <p:attrNameLst>
                                          <p:attrName>style.visibility</p:attrName>
                                        </p:attrNameLst>
                                      </p:cBhvr>
                                      <p:to>
                                        <p:strVal val="visible"/>
                                      </p:to>
                                    </p:set>
                                    <p:animEffect transition="in" filter="barn(inVertical)">
                                      <p:cBhvr>
                                        <p:cTn id="62" dur="5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1042" y="3112899"/>
            <a:ext cx="3595992" cy="954107"/>
          </a:xfrm>
          <a:prstGeom prst="rect">
            <a:avLst/>
          </a:prstGeom>
        </p:spPr>
        <p:txBody>
          <a:bodyPr wrap="square">
            <a:spAutoFit/>
          </a:bodyPr>
          <a:lstStyle/>
          <a:p>
            <a:r>
              <a:rPr lang="es-ES_tradnl" sz="2800" dirty="0">
                <a:solidFill>
                  <a:srgbClr val="C0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Designación de la rugosidad superficial</a:t>
            </a:r>
            <a:r>
              <a:rPr lang="es-ES_tradnl"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endParaRPr lang="en-US" dirty="0">
              <a:solidFill>
                <a:srgbClr val="C00000"/>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nvPr>
            </p:nvGraphicFramePr>
            <p:xfrm>
              <a:off x="4067034" y="105347"/>
              <a:ext cx="7588154" cy="6615476"/>
            </p:xfrm>
            <a:graphic>
              <a:graphicData uri="http://schemas.openxmlformats.org/drawingml/2006/table">
                <a:tbl>
                  <a:tblPr firstRow="1" firstCol="1" bandRow="1">
                    <a:tableStyleId>{5C22544A-7EE6-4342-B048-85BDC9FD1C3A}</a:tableStyleId>
                  </a:tblPr>
                  <a:tblGrid>
                    <a:gridCol w="1517141">
                      <a:extLst>
                        <a:ext uri="{9D8B030D-6E8A-4147-A177-3AD203B41FA5}">
                          <a16:colId xmlns:a16="http://schemas.microsoft.com/office/drawing/2014/main" val="2584197405"/>
                        </a:ext>
                      </a:extLst>
                    </a:gridCol>
                    <a:gridCol w="1710709">
                      <a:extLst>
                        <a:ext uri="{9D8B030D-6E8A-4147-A177-3AD203B41FA5}">
                          <a16:colId xmlns:a16="http://schemas.microsoft.com/office/drawing/2014/main" val="2416673011"/>
                        </a:ext>
                      </a:extLst>
                    </a:gridCol>
                    <a:gridCol w="1613925">
                      <a:extLst>
                        <a:ext uri="{9D8B030D-6E8A-4147-A177-3AD203B41FA5}">
                          <a16:colId xmlns:a16="http://schemas.microsoft.com/office/drawing/2014/main" val="2780947658"/>
                        </a:ext>
                      </a:extLst>
                    </a:gridCol>
                    <a:gridCol w="1704850">
                      <a:extLst>
                        <a:ext uri="{9D8B030D-6E8A-4147-A177-3AD203B41FA5}">
                          <a16:colId xmlns:a16="http://schemas.microsoft.com/office/drawing/2014/main" val="3838482108"/>
                        </a:ext>
                      </a:extLst>
                    </a:gridCol>
                    <a:gridCol w="1041529">
                      <a:extLst>
                        <a:ext uri="{9D8B030D-6E8A-4147-A177-3AD203B41FA5}">
                          <a16:colId xmlns:a16="http://schemas.microsoft.com/office/drawing/2014/main" val="1901391903"/>
                        </a:ext>
                      </a:extLst>
                    </a:gridCol>
                  </a:tblGrid>
                  <a:tr h="221638">
                    <a:tc gridSpan="2">
                      <a:txBody>
                        <a:bodyPr/>
                        <a:lstStyle/>
                        <a:p>
                          <a:pPr marL="0" marR="0" algn="ctr">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000" i="1">
                                        <a:effectLst/>
                                        <a:latin typeface="Cambria Math" panose="02040503050406030204" pitchFamily="18" charset="0"/>
                                      </a:rPr>
                                    </m:ctrlPr>
                                  </m:sSubPr>
                                  <m:e>
                                    <m:r>
                                      <a:rPr lang="es-ES" sz="1000">
                                        <a:effectLst/>
                                        <a:latin typeface="Cambria Math" panose="02040503050406030204" pitchFamily="18" charset="0"/>
                                      </a:rPr>
                                      <m:t>𝑹</m:t>
                                    </m:r>
                                  </m:e>
                                  <m:sub>
                                    <m:r>
                                      <a:rPr lang="es-ES" sz="1000">
                                        <a:effectLst/>
                                        <a:latin typeface="Cambria Math" panose="02040503050406030204" pitchFamily="18" charset="0"/>
                                      </a:rPr>
                                      <m:t>𝒂</m:t>
                                    </m:r>
                                  </m:sub>
                                </m:sSub>
                              </m:oMath>
                            </m:oMathPara>
                          </a14:m>
                          <a:endParaRPr lang="en-US" sz="1000"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hMerge="1">
                      <a:txBody>
                        <a:bodyPr/>
                        <a:lstStyle/>
                        <a:p>
                          <a:endParaRPr lang="en-US"/>
                        </a:p>
                      </a:txBody>
                      <a:tcPr/>
                    </a:tc>
                    <a:tc gridSpan="3">
                      <a:txBody>
                        <a:bodyPr/>
                        <a:lstStyle/>
                        <a:p>
                          <a:pPr marL="0" marR="0" algn="ctr">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000" i="1">
                                        <a:effectLst/>
                                        <a:latin typeface="Cambria Math" panose="02040503050406030204" pitchFamily="18" charset="0"/>
                                      </a:rPr>
                                    </m:ctrlPr>
                                  </m:sSubPr>
                                  <m:e>
                                    <m:r>
                                      <a:rPr lang="es-ES" sz="1000">
                                        <a:effectLst/>
                                        <a:latin typeface="Cambria Math" panose="02040503050406030204" pitchFamily="18" charset="0"/>
                                      </a:rPr>
                                      <m:t>𝑹</m:t>
                                    </m:r>
                                  </m:e>
                                  <m:sub>
                                    <m:r>
                                      <a:rPr lang="es-ES" sz="1000">
                                        <a:effectLst/>
                                        <a:latin typeface="Cambria Math" panose="02040503050406030204" pitchFamily="18" charset="0"/>
                                      </a:rPr>
                                      <m:t>𝒛</m:t>
                                    </m:r>
                                  </m:sub>
                                </m:sSub>
                              </m:oMath>
                            </m:oMathPara>
                          </a14:m>
                          <a:endParaRPr lang="en-US" sz="1000"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00408509"/>
                      </a:ext>
                    </a:extLst>
                  </a:tr>
                  <a:tr h="443276">
                    <a:tc>
                      <a:txBody>
                        <a:bodyPr/>
                        <a:lstStyle/>
                        <a:p>
                          <a:pPr marL="0" marR="0" algn="ctr">
                            <a:spcBef>
                              <a:spcPts val="0"/>
                            </a:spcBef>
                            <a:spcAft>
                              <a:spcPts val="0"/>
                            </a:spcAft>
                          </a:pPr>
                          <a:r>
                            <a:rPr lang="es-ES" sz="1000">
                              <a:effectLst/>
                              <a:latin typeface="Arial" panose="020B0604020202020204" pitchFamily="34" charset="0"/>
                              <a:cs typeface="Arial" panose="020B0604020202020204" pitchFamily="34" charset="0"/>
                            </a:rPr>
                            <a:t>Valores teóricos.</a:t>
                          </a:r>
                          <a:endParaRPr lang="en-US" sz="100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a:effectLst/>
                              <a:latin typeface="Arial" panose="020B0604020202020204" pitchFamily="34" charset="0"/>
                              <a:cs typeface="Arial" panose="020B0604020202020204" pitchFamily="34" charset="0"/>
                            </a:rPr>
                            <a:t>(μm)</a:t>
                          </a:r>
                          <a:endParaRPr lang="en-US" sz="100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Designación convencional.</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Valores teóricos (</a:t>
                          </a:r>
                          <a:r>
                            <a:rPr lang="es-ES" sz="1000" dirty="0" err="1">
                              <a:effectLst/>
                              <a:latin typeface="Arial" panose="020B0604020202020204" pitchFamily="34" charset="0"/>
                              <a:cs typeface="Arial" panose="020B0604020202020204" pitchFamily="34" charset="0"/>
                            </a:rPr>
                            <a:t>μm</a:t>
                          </a:r>
                          <a:r>
                            <a:rPr lang="es-ES" sz="1000" dirty="0">
                              <a:effectLst/>
                              <a:latin typeface="Arial" panose="020B0604020202020204" pitchFamily="34" charset="0"/>
                              <a:cs typeface="Arial" panose="020B0604020202020204" pitchFamily="34" charset="0"/>
                            </a:rPr>
                            <a:t>)</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Designación convencional.</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Norma GOST.</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nchor="ctr"/>
                    </a:tc>
                    <a:extLst>
                      <a:ext uri="{0D108BD9-81ED-4DB2-BD59-A6C34878D82A}">
                        <a16:rowId xmlns:a16="http://schemas.microsoft.com/office/drawing/2014/main" val="4061776726"/>
                      </a:ext>
                    </a:extLst>
                  </a:tr>
                  <a:tr h="443276">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0,008</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0,010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0,012</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lnSpc>
                              <a:spcPct val="150000"/>
                            </a:lnSpc>
                            <a:spcBef>
                              <a:spcPts val="0"/>
                            </a:spcBef>
                            <a:spcAft>
                              <a:spcPts val="0"/>
                            </a:spcAft>
                          </a:pPr>
                          <a:r>
                            <a:rPr lang="es-ES" sz="1000" dirty="0">
                              <a:effectLst/>
                              <a:latin typeface="Arial" panose="020B0604020202020204" pitchFamily="34" charset="0"/>
                              <a:cs typeface="Arial" panose="020B0604020202020204" pitchFamily="34" charset="0"/>
                            </a:rPr>
                            <a:t>0,012</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nchor="ctr"/>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0,032</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0,040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0,050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0,05</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14</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extLst>
                      <a:ext uri="{0D108BD9-81ED-4DB2-BD59-A6C34878D82A}">
                        <a16:rowId xmlns:a16="http://schemas.microsoft.com/office/drawing/2014/main" val="2535993376"/>
                      </a:ext>
                    </a:extLst>
                  </a:tr>
                  <a:tr h="443276">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0,016</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0,020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0,025</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lnSpc>
                              <a:spcPct val="150000"/>
                            </a:lnSpc>
                            <a:spcBef>
                              <a:spcPts val="0"/>
                            </a:spcBef>
                            <a:spcAft>
                              <a:spcPts val="0"/>
                            </a:spcAft>
                          </a:pPr>
                          <a:r>
                            <a:rPr lang="es-ES" sz="1000" dirty="0">
                              <a:effectLst/>
                              <a:latin typeface="Arial" panose="020B0604020202020204" pitchFamily="34" charset="0"/>
                              <a:cs typeface="Arial" panose="020B0604020202020204" pitchFamily="34" charset="0"/>
                            </a:rPr>
                            <a:t>0,025</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nchor="ctr"/>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0,063</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0,080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0,100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0,1</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a:effectLst/>
                              <a:latin typeface="Arial" panose="020B0604020202020204" pitchFamily="34" charset="0"/>
                              <a:cs typeface="Arial" panose="020B0604020202020204" pitchFamily="34" charset="0"/>
                            </a:rPr>
                            <a:t> </a:t>
                          </a:r>
                          <a:endParaRPr lang="en-US" sz="100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a:effectLst/>
                              <a:latin typeface="Arial" panose="020B0604020202020204" pitchFamily="34" charset="0"/>
                              <a:cs typeface="Arial" panose="020B0604020202020204" pitchFamily="34" charset="0"/>
                            </a:rPr>
                            <a:t>13</a:t>
                          </a:r>
                          <a:endParaRPr lang="en-US" sz="1000" b="1">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extLst>
                      <a:ext uri="{0D108BD9-81ED-4DB2-BD59-A6C34878D82A}">
                        <a16:rowId xmlns:a16="http://schemas.microsoft.com/office/drawing/2014/main" val="2979010361"/>
                      </a:ext>
                    </a:extLst>
                  </a:tr>
                  <a:tr h="443276">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0,032</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0,040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0,050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lnSpc>
                              <a:spcPct val="150000"/>
                            </a:lnSpc>
                            <a:spcBef>
                              <a:spcPts val="0"/>
                            </a:spcBef>
                            <a:spcAft>
                              <a:spcPts val="0"/>
                            </a:spcAft>
                          </a:pPr>
                          <a:r>
                            <a:rPr lang="es-ES" sz="1000" dirty="0">
                              <a:effectLst/>
                              <a:latin typeface="Arial" panose="020B0604020202020204" pitchFamily="34" charset="0"/>
                              <a:cs typeface="Arial" panose="020B0604020202020204" pitchFamily="34" charset="0"/>
                            </a:rPr>
                            <a:t>0,05</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nchor="ctr"/>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0,125</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0,160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0,20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0,2</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12</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extLst>
                      <a:ext uri="{0D108BD9-81ED-4DB2-BD59-A6C34878D82A}">
                        <a16:rowId xmlns:a16="http://schemas.microsoft.com/office/drawing/2014/main" val="161145970"/>
                      </a:ext>
                    </a:extLst>
                  </a:tr>
                  <a:tr h="443276">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0,063</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0,080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0,100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lnSpc>
                              <a:spcPct val="150000"/>
                            </a:lnSpc>
                            <a:spcBef>
                              <a:spcPts val="0"/>
                            </a:spcBef>
                            <a:spcAft>
                              <a:spcPts val="0"/>
                            </a:spcAft>
                          </a:pPr>
                          <a:r>
                            <a:rPr lang="es-ES" sz="1000">
                              <a:effectLst/>
                              <a:latin typeface="Arial" panose="020B0604020202020204" pitchFamily="34" charset="0"/>
                              <a:cs typeface="Arial" panose="020B0604020202020204" pitchFamily="34" charset="0"/>
                            </a:rPr>
                            <a:t>0,1</a:t>
                          </a:r>
                          <a:endParaRPr lang="en-US" sz="1000" b="1">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nchor="ctr"/>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0,25</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0,32</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0,40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0,4</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11</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extLst>
                      <a:ext uri="{0D108BD9-81ED-4DB2-BD59-A6C34878D82A}">
                        <a16:rowId xmlns:a16="http://schemas.microsoft.com/office/drawing/2014/main" val="3548799661"/>
                      </a:ext>
                    </a:extLst>
                  </a:tr>
                  <a:tr h="443276">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0,25</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0,32</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0,40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lnSpc>
                              <a:spcPct val="150000"/>
                            </a:lnSpc>
                            <a:spcBef>
                              <a:spcPts val="0"/>
                            </a:spcBef>
                            <a:spcAft>
                              <a:spcPts val="0"/>
                            </a:spcAft>
                          </a:pPr>
                          <a:r>
                            <a:rPr lang="es-ES" sz="1000">
                              <a:effectLst/>
                              <a:latin typeface="Arial" panose="020B0604020202020204" pitchFamily="34" charset="0"/>
                              <a:cs typeface="Arial" panose="020B0604020202020204" pitchFamily="34" charset="0"/>
                            </a:rPr>
                            <a:t>0,4</a:t>
                          </a:r>
                          <a:endParaRPr lang="en-US" sz="1000" b="1">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nchor="ctr"/>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1,00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1,25</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1,60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1,6</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9</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extLst>
                      <a:ext uri="{0D108BD9-81ED-4DB2-BD59-A6C34878D82A}">
                        <a16:rowId xmlns:a16="http://schemas.microsoft.com/office/drawing/2014/main" val="2680597531"/>
                      </a:ext>
                    </a:extLst>
                  </a:tr>
                  <a:tr h="443276">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0,50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0,63</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0,80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lnSpc>
                              <a:spcPct val="150000"/>
                            </a:lnSpc>
                            <a:spcBef>
                              <a:spcPts val="0"/>
                            </a:spcBef>
                            <a:spcAft>
                              <a:spcPts val="0"/>
                            </a:spcAft>
                          </a:pPr>
                          <a:r>
                            <a:rPr lang="es-ES" sz="1000">
                              <a:effectLst/>
                              <a:latin typeface="Arial" panose="020B0604020202020204" pitchFamily="34" charset="0"/>
                              <a:cs typeface="Arial" panose="020B0604020202020204" pitchFamily="34" charset="0"/>
                            </a:rPr>
                            <a:t>0,8</a:t>
                          </a:r>
                          <a:endParaRPr lang="en-US" sz="1000" b="1">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nchor="ctr"/>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2,0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2,5</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3,2</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3,2</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8</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extLst>
                      <a:ext uri="{0D108BD9-81ED-4DB2-BD59-A6C34878D82A}">
                        <a16:rowId xmlns:a16="http://schemas.microsoft.com/office/drawing/2014/main" val="1216387547"/>
                      </a:ext>
                    </a:extLst>
                  </a:tr>
                  <a:tr h="443276">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1,00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1,25</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1,60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lnSpc>
                              <a:spcPct val="150000"/>
                            </a:lnSpc>
                            <a:spcBef>
                              <a:spcPts val="0"/>
                            </a:spcBef>
                            <a:spcAft>
                              <a:spcPts val="0"/>
                            </a:spcAft>
                          </a:pPr>
                          <a:r>
                            <a:rPr lang="es-ES" sz="1000" dirty="0">
                              <a:effectLst/>
                              <a:latin typeface="Arial" panose="020B0604020202020204" pitchFamily="34" charset="0"/>
                              <a:cs typeface="Arial" panose="020B0604020202020204" pitchFamily="34" charset="0"/>
                            </a:rPr>
                            <a:t>1,6</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nchor="ctr"/>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4,0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5,0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6,3</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6,3</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7</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extLst>
                      <a:ext uri="{0D108BD9-81ED-4DB2-BD59-A6C34878D82A}">
                        <a16:rowId xmlns:a16="http://schemas.microsoft.com/office/drawing/2014/main" val="487606574"/>
                      </a:ext>
                    </a:extLst>
                  </a:tr>
                  <a:tr h="443276">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2,0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2,5</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3,2</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lnSpc>
                              <a:spcPct val="150000"/>
                            </a:lnSpc>
                            <a:spcBef>
                              <a:spcPts val="0"/>
                            </a:spcBef>
                            <a:spcAft>
                              <a:spcPts val="0"/>
                            </a:spcAft>
                          </a:pPr>
                          <a:r>
                            <a:rPr lang="es-ES" sz="1000">
                              <a:effectLst/>
                              <a:latin typeface="Arial" panose="020B0604020202020204" pitchFamily="34" charset="0"/>
                              <a:cs typeface="Arial" panose="020B0604020202020204" pitchFamily="34" charset="0"/>
                            </a:rPr>
                            <a:t>3,2</a:t>
                          </a:r>
                          <a:endParaRPr lang="en-US" sz="1000" b="1">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nchor="ctr"/>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8,0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10,0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12,5</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12,5</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6</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extLst>
                      <a:ext uri="{0D108BD9-81ED-4DB2-BD59-A6C34878D82A}">
                        <a16:rowId xmlns:a16="http://schemas.microsoft.com/office/drawing/2014/main" val="185421402"/>
                      </a:ext>
                    </a:extLst>
                  </a:tr>
                  <a:tr h="443276">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4,0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5,0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6,3</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lnSpc>
                              <a:spcPct val="150000"/>
                            </a:lnSpc>
                            <a:spcBef>
                              <a:spcPts val="0"/>
                            </a:spcBef>
                            <a:spcAft>
                              <a:spcPts val="0"/>
                            </a:spcAft>
                          </a:pPr>
                          <a:r>
                            <a:rPr lang="es-ES" sz="1000">
                              <a:effectLst/>
                              <a:latin typeface="Arial" panose="020B0604020202020204" pitchFamily="34" charset="0"/>
                              <a:cs typeface="Arial" panose="020B0604020202020204" pitchFamily="34" charset="0"/>
                            </a:rPr>
                            <a:t>6,3</a:t>
                          </a:r>
                          <a:endParaRPr lang="en-US" sz="1000" b="1">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nchor="ctr"/>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16,0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20,0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25,0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25,0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5</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extLst>
                      <a:ext uri="{0D108BD9-81ED-4DB2-BD59-A6C34878D82A}">
                        <a16:rowId xmlns:a16="http://schemas.microsoft.com/office/drawing/2014/main" val="1769697692"/>
                      </a:ext>
                    </a:extLst>
                  </a:tr>
                  <a:tr h="443276">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8,0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10,0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12,5</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lnSpc>
                              <a:spcPct val="150000"/>
                            </a:lnSpc>
                            <a:spcBef>
                              <a:spcPts val="0"/>
                            </a:spcBef>
                            <a:spcAft>
                              <a:spcPts val="0"/>
                            </a:spcAft>
                          </a:pPr>
                          <a:r>
                            <a:rPr lang="es-ES" sz="1000">
                              <a:effectLst/>
                              <a:latin typeface="Arial" panose="020B0604020202020204" pitchFamily="34" charset="0"/>
                              <a:cs typeface="Arial" panose="020B0604020202020204" pitchFamily="34" charset="0"/>
                            </a:rPr>
                            <a:t>12,5</a:t>
                          </a:r>
                          <a:endParaRPr lang="en-US" sz="1000" b="1">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nchor="ctr"/>
                    </a:tc>
                    <a:tc>
                      <a:txBody>
                        <a:bodyPr/>
                        <a:lstStyle/>
                        <a:p>
                          <a:pPr marL="0" marR="0" algn="ctr">
                            <a:spcBef>
                              <a:spcPts val="0"/>
                            </a:spcBef>
                            <a:spcAft>
                              <a:spcPts val="0"/>
                            </a:spcAft>
                          </a:pPr>
                          <a:r>
                            <a:rPr lang="es-ES" sz="1000">
                              <a:effectLst/>
                              <a:latin typeface="Arial" panose="020B0604020202020204" pitchFamily="34" charset="0"/>
                              <a:cs typeface="Arial" panose="020B0604020202020204" pitchFamily="34" charset="0"/>
                            </a:rPr>
                            <a:t>32,0</a:t>
                          </a:r>
                          <a:endParaRPr lang="en-US" sz="100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a:effectLst/>
                              <a:latin typeface="Arial" panose="020B0604020202020204" pitchFamily="34" charset="0"/>
                              <a:cs typeface="Arial" panose="020B0604020202020204" pitchFamily="34" charset="0"/>
                            </a:rPr>
                            <a:t>40,0</a:t>
                          </a:r>
                          <a:endParaRPr lang="en-US" sz="100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a:effectLst/>
                              <a:latin typeface="Arial" panose="020B0604020202020204" pitchFamily="34" charset="0"/>
                              <a:cs typeface="Arial" panose="020B0604020202020204" pitchFamily="34" charset="0"/>
                            </a:rPr>
                            <a:t>50,0</a:t>
                          </a:r>
                          <a:endParaRPr lang="en-US" sz="1000" b="1">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50,0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4</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extLst>
                      <a:ext uri="{0D108BD9-81ED-4DB2-BD59-A6C34878D82A}">
                        <a16:rowId xmlns:a16="http://schemas.microsoft.com/office/drawing/2014/main" val="1994161758"/>
                      </a:ext>
                    </a:extLst>
                  </a:tr>
                  <a:tr h="443276">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16,0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20,0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25,0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lnSpc>
                              <a:spcPct val="150000"/>
                            </a:lnSpc>
                            <a:spcBef>
                              <a:spcPts val="0"/>
                            </a:spcBef>
                            <a:spcAft>
                              <a:spcPts val="0"/>
                            </a:spcAft>
                          </a:pPr>
                          <a:r>
                            <a:rPr lang="es-ES" sz="1000">
                              <a:effectLst/>
                              <a:latin typeface="Arial" panose="020B0604020202020204" pitchFamily="34" charset="0"/>
                              <a:cs typeface="Arial" panose="020B0604020202020204" pitchFamily="34" charset="0"/>
                            </a:rPr>
                            <a:t>25,0</a:t>
                          </a:r>
                          <a:endParaRPr lang="en-US" sz="1000" b="1">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nchor="ctr"/>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63,0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80,0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100,0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100,0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3</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extLst>
                      <a:ext uri="{0D108BD9-81ED-4DB2-BD59-A6C34878D82A}">
                        <a16:rowId xmlns:a16="http://schemas.microsoft.com/office/drawing/2014/main" val="1134091173"/>
                      </a:ext>
                    </a:extLst>
                  </a:tr>
                  <a:tr h="443276">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32,0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40,0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50,0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lnSpc>
                              <a:spcPct val="150000"/>
                            </a:lnSpc>
                            <a:spcBef>
                              <a:spcPts val="0"/>
                            </a:spcBef>
                            <a:spcAft>
                              <a:spcPts val="0"/>
                            </a:spcAft>
                          </a:pPr>
                          <a:r>
                            <a:rPr lang="es-ES" sz="1000">
                              <a:effectLst/>
                              <a:latin typeface="Arial" panose="020B0604020202020204" pitchFamily="34" charset="0"/>
                              <a:cs typeface="Arial" panose="020B0604020202020204" pitchFamily="34" charset="0"/>
                            </a:rPr>
                            <a:t>50,0</a:t>
                          </a:r>
                          <a:endParaRPr lang="en-US" sz="1000" b="1">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nchor="ctr"/>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125,0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160,0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200,0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200,0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2</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extLst>
                      <a:ext uri="{0D108BD9-81ED-4DB2-BD59-A6C34878D82A}">
                        <a16:rowId xmlns:a16="http://schemas.microsoft.com/office/drawing/2014/main" val="3808113000"/>
                      </a:ext>
                    </a:extLst>
                  </a:tr>
                  <a:tr h="443276">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63,0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80,0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100,0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lnSpc>
                              <a:spcPct val="150000"/>
                            </a:lnSpc>
                            <a:spcBef>
                              <a:spcPts val="0"/>
                            </a:spcBef>
                            <a:spcAft>
                              <a:spcPts val="0"/>
                            </a:spcAft>
                          </a:pPr>
                          <a:r>
                            <a:rPr lang="es-ES" sz="1000" dirty="0">
                              <a:effectLst/>
                              <a:latin typeface="Arial" panose="020B0604020202020204" pitchFamily="34" charset="0"/>
                              <a:cs typeface="Arial" panose="020B0604020202020204" pitchFamily="34" charset="0"/>
                            </a:rPr>
                            <a:t>100,0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nchor="ctr"/>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250,0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320,0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400,0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400,0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extLst>
                      <a:ext uri="{0D108BD9-81ED-4DB2-BD59-A6C34878D82A}">
                        <a16:rowId xmlns:a16="http://schemas.microsoft.com/office/drawing/2014/main" val="801297118"/>
                      </a:ext>
                    </a:extLst>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2444975542"/>
                  </p:ext>
                </p:extLst>
              </p:nvPr>
            </p:nvGraphicFramePr>
            <p:xfrm>
              <a:off x="4067034" y="105347"/>
              <a:ext cx="7588154" cy="6615476"/>
            </p:xfrm>
            <a:graphic>
              <a:graphicData uri="http://schemas.openxmlformats.org/drawingml/2006/table">
                <a:tbl>
                  <a:tblPr firstRow="1" firstCol="1" bandRow="1">
                    <a:tableStyleId>{5C22544A-7EE6-4342-B048-85BDC9FD1C3A}</a:tableStyleId>
                  </a:tblPr>
                  <a:tblGrid>
                    <a:gridCol w="1517141">
                      <a:extLst>
                        <a:ext uri="{9D8B030D-6E8A-4147-A177-3AD203B41FA5}">
                          <a16:colId xmlns:a16="http://schemas.microsoft.com/office/drawing/2014/main" val="2584197405"/>
                        </a:ext>
                      </a:extLst>
                    </a:gridCol>
                    <a:gridCol w="1710709">
                      <a:extLst>
                        <a:ext uri="{9D8B030D-6E8A-4147-A177-3AD203B41FA5}">
                          <a16:colId xmlns:a16="http://schemas.microsoft.com/office/drawing/2014/main" val="2416673011"/>
                        </a:ext>
                      </a:extLst>
                    </a:gridCol>
                    <a:gridCol w="1613925">
                      <a:extLst>
                        <a:ext uri="{9D8B030D-6E8A-4147-A177-3AD203B41FA5}">
                          <a16:colId xmlns:a16="http://schemas.microsoft.com/office/drawing/2014/main" val="2780947658"/>
                        </a:ext>
                      </a:extLst>
                    </a:gridCol>
                    <a:gridCol w="1704850">
                      <a:extLst>
                        <a:ext uri="{9D8B030D-6E8A-4147-A177-3AD203B41FA5}">
                          <a16:colId xmlns:a16="http://schemas.microsoft.com/office/drawing/2014/main" val="3838482108"/>
                        </a:ext>
                      </a:extLst>
                    </a:gridCol>
                    <a:gridCol w="1041529">
                      <a:extLst>
                        <a:ext uri="{9D8B030D-6E8A-4147-A177-3AD203B41FA5}">
                          <a16:colId xmlns:a16="http://schemas.microsoft.com/office/drawing/2014/main" val="1901391903"/>
                        </a:ext>
                      </a:extLst>
                    </a:gridCol>
                  </a:tblGrid>
                  <a:tr h="228600">
                    <a:tc gridSpan="2">
                      <a:txBody>
                        <a:bodyPr/>
                        <a:lstStyle/>
                        <a:p>
                          <a:endParaRPr lang="en-US"/>
                        </a:p>
                      </a:txBody>
                      <a:tcPr marL="31895" marR="31895" marT="0" marB="0">
                        <a:blipFill>
                          <a:blip r:embed="rId2"/>
                          <a:stretch>
                            <a:fillRect l="-189" t="-2632" r="-135849" b="-2786842"/>
                          </a:stretch>
                        </a:blipFill>
                      </a:tcPr>
                    </a:tc>
                    <a:tc hMerge="1">
                      <a:txBody>
                        <a:bodyPr/>
                        <a:lstStyle/>
                        <a:p>
                          <a:endParaRPr lang="en-US"/>
                        </a:p>
                      </a:txBody>
                      <a:tcPr/>
                    </a:tc>
                    <a:tc gridSpan="3">
                      <a:txBody>
                        <a:bodyPr/>
                        <a:lstStyle/>
                        <a:p>
                          <a:endParaRPr lang="en-US"/>
                        </a:p>
                      </a:txBody>
                      <a:tcPr marL="31895" marR="31895" marT="0" marB="0">
                        <a:blipFill>
                          <a:blip r:embed="rId2"/>
                          <a:stretch>
                            <a:fillRect l="-74266" t="-2632" r="-699" b="-2786842"/>
                          </a:stretch>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00408509"/>
                      </a:ext>
                    </a:extLst>
                  </a:tr>
                  <a:tr h="443276">
                    <a:tc>
                      <a:txBody>
                        <a:bodyPr/>
                        <a:lstStyle/>
                        <a:p>
                          <a:pPr marL="0" marR="0" algn="ctr">
                            <a:spcBef>
                              <a:spcPts val="0"/>
                            </a:spcBef>
                            <a:spcAft>
                              <a:spcPts val="0"/>
                            </a:spcAft>
                          </a:pPr>
                          <a:r>
                            <a:rPr lang="es-ES" sz="1000">
                              <a:effectLst/>
                              <a:latin typeface="Arial" panose="020B0604020202020204" pitchFamily="34" charset="0"/>
                              <a:cs typeface="Arial" panose="020B0604020202020204" pitchFamily="34" charset="0"/>
                            </a:rPr>
                            <a:t>Valores teóricos.</a:t>
                          </a:r>
                          <a:endParaRPr lang="en-US" sz="100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a:effectLst/>
                              <a:latin typeface="Arial" panose="020B0604020202020204" pitchFamily="34" charset="0"/>
                              <a:cs typeface="Arial" panose="020B0604020202020204" pitchFamily="34" charset="0"/>
                            </a:rPr>
                            <a:t>(μm)</a:t>
                          </a:r>
                          <a:endParaRPr lang="en-US" sz="100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Designación convencional.</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Valores teóricos (</a:t>
                          </a:r>
                          <a:r>
                            <a:rPr lang="es-ES" sz="1000" dirty="0" err="1">
                              <a:effectLst/>
                              <a:latin typeface="Arial" panose="020B0604020202020204" pitchFamily="34" charset="0"/>
                              <a:cs typeface="Arial" panose="020B0604020202020204" pitchFamily="34" charset="0"/>
                            </a:rPr>
                            <a:t>μm</a:t>
                          </a:r>
                          <a:r>
                            <a:rPr lang="es-ES" sz="1000" dirty="0">
                              <a:effectLst/>
                              <a:latin typeface="Arial" panose="020B0604020202020204" pitchFamily="34" charset="0"/>
                              <a:cs typeface="Arial" panose="020B0604020202020204" pitchFamily="34" charset="0"/>
                            </a:rPr>
                            <a:t>)</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Designación convencional.</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Norma GOST.</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nchor="ctr"/>
                    </a:tc>
                    <a:extLst>
                      <a:ext uri="{0D108BD9-81ED-4DB2-BD59-A6C34878D82A}">
                        <a16:rowId xmlns:a16="http://schemas.microsoft.com/office/drawing/2014/main" val="4061776726"/>
                      </a:ext>
                    </a:extLst>
                  </a:tr>
                  <a:tr h="457200">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0,008</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0,010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0,012</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lnSpc>
                              <a:spcPct val="150000"/>
                            </a:lnSpc>
                            <a:spcBef>
                              <a:spcPts val="0"/>
                            </a:spcBef>
                            <a:spcAft>
                              <a:spcPts val="0"/>
                            </a:spcAft>
                          </a:pPr>
                          <a:r>
                            <a:rPr lang="es-ES" sz="1000" dirty="0">
                              <a:effectLst/>
                              <a:latin typeface="Arial" panose="020B0604020202020204" pitchFamily="34" charset="0"/>
                              <a:cs typeface="Arial" panose="020B0604020202020204" pitchFamily="34" charset="0"/>
                            </a:rPr>
                            <a:t>0,012</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nchor="ctr"/>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0,032</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0,040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0,050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0,05</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14</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extLst>
                      <a:ext uri="{0D108BD9-81ED-4DB2-BD59-A6C34878D82A}">
                        <a16:rowId xmlns:a16="http://schemas.microsoft.com/office/drawing/2014/main" val="2535993376"/>
                      </a:ext>
                    </a:extLst>
                  </a:tr>
                  <a:tr h="457200">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0,016</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0,020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0,025</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lnSpc>
                              <a:spcPct val="150000"/>
                            </a:lnSpc>
                            <a:spcBef>
                              <a:spcPts val="0"/>
                            </a:spcBef>
                            <a:spcAft>
                              <a:spcPts val="0"/>
                            </a:spcAft>
                          </a:pPr>
                          <a:r>
                            <a:rPr lang="es-ES" sz="1000" dirty="0">
                              <a:effectLst/>
                              <a:latin typeface="Arial" panose="020B0604020202020204" pitchFamily="34" charset="0"/>
                              <a:cs typeface="Arial" panose="020B0604020202020204" pitchFamily="34" charset="0"/>
                            </a:rPr>
                            <a:t>0,025</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nchor="ctr"/>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0,063</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0,080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0,100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0,1</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a:effectLst/>
                              <a:latin typeface="Arial" panose="020B0604020202020204" pitchFamily="34" charset="0"/>
                              <a:cs typeface="Arial" panose="020B0604020202020204" pitchFamily="34" charset="0"/>
                            </a:rPr>
                            <a:t> </a:t>
                          </a:r>
                          <a:endParaRPr lang="en-US" sz="100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a:effectLst/>
                              <a:latin typeface="Arial" panose="020B0604020202020204" pitchFamily="34" charset="0"/>
                              <a:cs typeface="Arial" panose="020B0604020202020204" pitchFamily="34" charset="0"/>
                            </a:rPr>
                            <a:t>13</a:t>
                          </a:r>
                          <a:endParaRPr lang="en-US" sz="1000" b="1">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extLst>
                      <a:ext uri="{0D108BD9-81ED-4DB2-BD59-A6C34878D82A}">
                        <a16:rowId xmlns:a16="http://schemas.microsoft.com/office/drawing/2014/main" val="2979010361"/>
                      </a:ext>
                    </a:extLst>
                  </a:tr>
                  <a:tr h="457200">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0,032</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0,040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0,050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lnSpc>
                              <a:spcPct val="150000"/>
                            </a:lnSpc>
                            <a:spcBef>
                              <a:spcPts val="0"/>
                            </a:spcBef>
                            <a:spcAft>
                              <a:spcPts val="0"/>
                            </a:spcAft>
                          </a:pPr>
                          <a:r>
                            <a:rPr lang="es-ES" sz="1000" dirty="0">
                              <a:effectLst/>
                              <a:latin typeface="Arial" panose="020B0604020202020204" pitchFamily="34" charset="0"/>
                              <a:cs typeface="Arial" panose="020B0604020202020204" pitchFamily="34" charset="0"/>
                            </a:rPr>
                            <a:t>0,05</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nchor="ctr"/>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0,125</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0,160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0,20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0,2</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12</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extLst>
                      <a:ext uri="{0D108BD9-81ED-4DB2-BD59-A6C34878D82A}">
                        <a16:rowId xmlns:a16="http://schemas.microsoft.com/office/drawing/2014/main" val="161145970"/>
                      </a:ext>
                    </a:extLst>
                  </a:tr>
                  <a:tr h="457200">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0,063</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0,080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0,100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lnSpc>
                              <a:spcPct val="150000"/>
                            </a:lnSpc>
                            <a:spcBef>
                              <a:spcPts val="0"/>
                            </a:spcBef>
                            <a:spcAft>
                              <a:spcPts val="0"/>
                            </a:spcAft>
                          </a:pPr>
                          <a:r>
                            <a:rPr lang="es-ES" sz="1000">
                              <a:effectLst/>
                              <a:latin typeface="Arial" panose="020B0604020202020204" pitchFamily="34" charset="0"/>
                              <a:cs typeface="Arial" panose="020B0604020202020204" pitchFamily="34" charset="0"/>
                            </a:rPr>
                            <a:t>0,1</a:t>
                          </a:r>
                          <a:endParaRPr lang="en-US" sz="1000" b="1">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nchor="ctr"/>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0,25</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0,32</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0,40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0,4</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11</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extLst>
                      <a:ext uri="{0D108BD9-81ED-4DB2-BD59-A6C34878D82A}">
                        <a16:rowId xmlns:a16="http://schemas.microsoft.com/office/drawing/2014/main" val="3548799661"/>
                      </a:ext>
                    </a:extLst>
                  </a:tr>
                  <a:tr h="457200">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0,25</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0,32</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0,40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lnSpc>
                              <a:spcPct val="150000"/>
                            </a:lnSpc>
                            <a:spcBef>
                              <a:spcPts val="0"/>
                            </a:spcBef>
                            <a:spcAft>
                              <a:spcPts val="0"/>
                            </a:spcAft>
                          </a:pPr>
                          <a:r>
                            <a:rPr lang="es-ES" sz="1000">
                              <a:effectLst/>
                              <a:latin typeface="Arial" panose="020B0604020202020204" pitchFamily="34" charset="0"/>
                              <a:cs typeface="Arial" panose="020B0604020202020204" pitchFamily="34" charset="0"/>
                            </a:rPr>
                            <a:t>0,4</a:t>
                          </a:r>
                          <a:endParaRPr lang="en-US" sz="1000" b="1">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nchor="ctr"/>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1,00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1,25</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1,60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1,6</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9</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extLst>
                      <a:ext uri="{0D108BD9-81ED-4DB2-BD59-A6C34878D82A}">
                        <a16:rowId xmlns:a16="http://schemas.microsoft.com/office/drawing/2014/main" val="2680597531"/>
                      </a:ext>
                    </a:extLst>
                  </a:tr>
                  <a:tr h="457200">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0,50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0,63</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0,80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lnSpc>
                              <a:spcPct val="150000"/>
                            </a:lnSpc>
                            <a:spcBef>
                              <a:spcPts val="0"/>
                            </a:spcBef>
                            <a:spcAft>
                              <a:spcPts val="0"/>
                            </a:spcAft>
                          </a:pPr>
                          <a:r>
                            <a:rPr lang="es-ES" sz="1000">
                              <a:effectLst/>
                              <a:latin typeface="Arial" panose="020B0604020202020204" pitchFamily="34" charset="0"/>
                              <a:cs typeface="Arial" panose="020B0604020202020204" pitchFamily="34" charset="0"/>
                            </a:rPr>
                            <a:t>0,8</a:t>
                          </a:r>
                          <a:endParaRPr lang="en-US" sz="1000" b="1">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nchor="ctr"/>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2,0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2,5</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3,2</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3,2</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8</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extLst>
                      <a:ext uri="{0D108BD9-81ED-4DB2-BD59-A6C34878D82A}">
                        <a16:rowId xmlns:a16="http://schemas.microsoft.com/office/drawing/2014/main" val="1216387547"/>
                      </a:ext>
                    </a:extLst>
                  </a:tr>
                  <a:tr h="457200">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1,00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1,25</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1,60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lnSpc>
                              <a:spcPct val="150000"/>
                            </a:lnSpc>
                            <a:spcBef>
                              <a:spcPts val="0"/>
                            </a:spcBef>
                            <a:spcAft>
                              <a:spcPts val="0"/>
                            </a:spcAft>
                          </a:pPr>
                          <a:r>
                            <a:rPr lang="es-ES" sz="1000" dirty="0">
                              <a:effectLst/>
                              <a:latin typeface="Arial" panose="020B0604020202020204" pitchFamily="34" charset="0"/>
                              <a:cs typeface="Arial" panose="020B0604020202020204" pitchFamily="34" charset="0"/>
                            </a:rPr>
                            <a:t>1,6</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nchor="ctr"/>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4,0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5,0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6,3</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6,3</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7</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extLst>
                      <a:ext uri="{0D108BD9-81ED-4DB2-BD59-A6C34878D82A}">
                        <a16:rowId xmlns:a16="http://schemas.microsoft.com/office/drawing/2014/main" val="487606574"/>
                      </a:ext>
                    </a:extLst>
                  </a:tr>
                  <a:tr h="457200">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2,0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2,5</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3,2</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lnSpc>
                              <a:spcPct val="150000"/>
                            </a:lnSpc>
                            <a:spcBef>
                              <a:spcPts val="0"/>
                            </a:spcBef>
                            <a:spcAft>
                              <a:spcPts val="0"/>
                            </a:spcAft>
                          </a:pPr>
                          <a:r>
                            <a:rPr lang="es-ES" sz="1000">
                              <a:effectLst/>
                              <a:latin typeface="Arial" panose="020B0604020202020204" pitchFamily="34" charset="0"/>
                              <a:cs typeface="Arial" panose="020B0604020202020204" pitchFamily="34" charset="0"/>
                            </a:rPr>
                            <a:t>3,2</a:t>
                          </a:r>
                          <a:endParaRPr lang="en-US" sz="1000" b="1">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nchor="ctr"/>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8,0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10,0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12,5</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12,5</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6</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extLst>
                      <a:ext uri="{0D108BD9-81ED-4DB2-BD59-A6C34878D82A}">
                        <a16:rowId xmlns:a16="http://schemas.microsoft.com/office/drawing/2014/main" val="185421402"/>
                      </a:ext>
                    </a:extLst>
                  </a:tr>
                  <a:tr h="457200">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4,0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5,0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6,3</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lnSpc>
                              <a:spcPct val="150000"/>
                            </a:lnSpc>
                            <a:spcBef>
                              <a:spcPts val="0"/>
                            </a:spcBef>
                            <a:spcAft>
                              <a:spcPts val="0"/>
                            </a:spcAft>
                          </a:pPr>
                          <a:r>
                            <a:rPr lang="es-ES" sz="1000">
                              <a:effectLst/>
                              <a:latin typeface="Arial" panose="020B0604020202020204" pitchFamily="34" charset="0"/>
                              <a:cs typeface="Arial" panose="020B0604020202020204" pitchFamily="34" charset="0"/>
                            </a:rPr>
                            <a:t>6,3</a:t>
                          </a:r>
                          <a:endParaRPr lang="en-US" sz="1000" b="1">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nchor="ctr"/>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16,0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20,0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25,0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25,0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5</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extLst>
                      <a:ext uri="{0D108BD9-81ED-4DB2-BD59-A6C34878D82A}">
                        <a16:rowId xmlns:a16="http://schemas.microsoft.com/office/drawing/2014/main" val="1769697692"/>
                      </a:ext>
                    </a:extLst>
                  </a:tr>
                  <a:tr h="457200">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8,0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10,0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12,5</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lnSpc>
                              <a:spcPct val="150000"/>
                            </a:lnSpc>
                            <a:spcBef>
                              <a:spcPts val="0"/>
                            </a:spcBef>
                            <a:spcAft>
                              <a:spcPts val="0"/>
                            </a:spcAft>
                          </a:pPr>
                          <a:r>
                            <a:rPr lang="es-ES" sz="1000">
                              <a:effectLst/>
                              <a:latin typeface="Arial" panose="020B0604020202020204" pitchFamily="34" charset="0"/>
                              <a:cs typeface="Arial" panose="020B0604020202020204" pitchFamily="34" charset="0"/>
                            </a:rPr>
                            <a:t>12,5</a:t>
                          </a:r>
                          <a:endParaRPr lang="en-US" sz="1000" b="1">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nchor="ctr"/>
                    </a:tc>
                    <a:tc>
                      <a:txBody>
                        <a:bodyPr/>
                        <a:lstStyle/>
                        <a:p>
                          <a:pPr marL="0" marR="0" algn="ctr">
                            <a:spcBef>
                              <a:spcPts val="0"/>
                            </a:spcBef>
                            <a:spcAft>
                              <a:spcPts val="0"/>
                            </a:spcAft>
                          </a:pPr>
                          <a:r>
                            <a:rPr lang="es-ES" sz="1000">
                              <a:effectLst/>
                              <a:latin typeface="Arial" panose="020B0604020202020204" pitchFamily="34" charset="0"/>
                              <a:cs typeface="Arial" panose="020B0604020202020204" pitchFamily="34" charset="0"/>
                            </a:rPr>
                            <a:t>32,0</a:t>
                          </a:r>
                          <a:endParaRPr lang="en-US" sz="100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a:effectLst/>
                              <a:latin typeface="Arial" panose="020B0604020202020204" pitchFamily="34" charset="0"/>
                              <a:cs typeface="Arial" panose="020B0604020202020204" pitchFamily="34" charset="0"/>
                            </a:rPr>
                            <a:t>40,0</a:t>
                          </a:r>
                          <a:endParaRPr lang="en-US" sz="100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a:effectLst/>
                              <a:latin typeface="Arial" panose="020B0604020202020204" pitchFamily="34" charset="0"/>
                              <a:cs typeface="Arial" panose="020B0604020202020204" pitchFamily="34" charset="0"/>
                            </a:rPr>
                            <a:t>50,0</a:t>
                          </a:r>
                          <a:endParaRPr lang="en-US" sz="1000" b="1">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50,0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4</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extLst>
                      <a:ext uri="{0D108BD9-81ED-4DB2-BD59-A6C34878D82A}">
                        <a16:rowId xmlns:a16="http://schemas.microsoft.com/office/drawing/2014/main" val="1994161758"/>
                      </a:ext>
                    </a:extLst>
                  </a:tr>
                  <a:tr h="457200">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16,0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20,0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25,0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lnSpc>
                              <a:spcPct val="150000"/>
                            </a:lnSpc>
                            <a:spcBef>
                              <a:spcPts val="0"/>
                            </a:spcBef>
                            <a:spcAft>
                              <a:spcPts val="0"/>
                            </a:spcAft>
                          </a:pPr>
                          <a:r>
                            <a:rPr lang="es-ES" sz="1000">
                              <a:effectLst/>
                              <a:latin typeface="Arial" panose="020B0604020202020204" pitchFamily="34" charset="0"/>
                              <a:cs typeface="Arial" panose="020B0604020202020204" pitchFamily="34" charset="0"/>
                            </a:rPr>
                            <a:t>25,0</a:t>
                          </a:r>
                          <a:endParaRPr lang="en-US" sz="1000" b="1">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nchor="ctr"/>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63,0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80,0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100,0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100,0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3</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extLst>
                      <a:ext uri="{0D108BD9-81ED-4DB2-BD59-A6C34878D82A}">
                        <a16:rowId xmlns:a16="http://schemas.microsoft.com/office/drawing/2014/main" val="1134091173"/>
                      </a:ext>
                    </a:extLst>
                  </a:tr>
                  <a:tr h="457200">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32,0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40,0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50,0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lnSpc>
                              <a:spcPct val="150000"/>
                            </a:lnSpc>
                            <a:spcBef>
                              <a:spcPts val="0"/>
                            </a:spcBef>
                            <a:spcAft>
                              <a:spcPts val="0"/>
                            </a:spcAft>
                          </a:pPr>
                          <a:r>
                            <a:rPr lang="es-ES" sz="1000">
                              <a:effectLst/>
                              <a:latin typeface="Arial" panose="020B0604020202020204" pitchFamily="34" charset="0"/>
                              <a:cs typeface="Arial" panose="020B0604020202020204" pitchFamily="34" charset="0"/>
                            </a:rPr>
                            <a:t>50,0</a:t>
                          </a:r>
                          <a:endParaRPr lang="en-US" sz="1000" b="1">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nchor="ctr"/>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125,0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160,0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200,0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200,0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2</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extLst>
                      <a:ext uri="{0D108BD9-81ED-4DB2-BD59-A6C34878D82A}">
                        <a16:rowId xmlns:a16="http://schemas.microsoft.com/office/drawing/2014/main" val="3808113000"/>
                      </a:ext>
                    </a:extLst>
                  </a:tr>
                  <a:tr h="457200">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63,0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80,0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100,0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lnSpc>
                              <a:spcPct val="150000"/>
                            </a:lnSpc>
                            <a:spcBef>
                              <a:spcPts val="0"/>
                            </a:spcBef>
                            <a:spcAft>
                              <a:spcPts val="0"/>
                            </a:spcAft>
                          </a:pPr>
                          <a:r>
                            <a:rPr lang="es-ES" sz="1000" dirty="0">
                              <a:effectLst/>
                              <a:latin typeface="Arial" panose="020B0604020202020204" pitchFamily="34" charset="0"/>
                              <a:cs typeface="Arial" panose="020B0604020202020204" pitchFamily="34" charset="0"/>
                            </a:rPr>
                            <a:t>100,0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nchor="ctr"/>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250,0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320,0</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400,0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400,0</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tc>
                      <a:txBody>
                        <a:bodyPr/>
                        <a:lstStyle/>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 sz="1000" dirty="0">
                              <a:effectLst/>
                              <a:latin typeface="Arial" panose="020B0604020202020204" pitchFamily="34" charset="0"/>
                              <a:cs typeface="Arial" panose="020B0604020202020204" pitchFamily="34" charset="0"/>
                            </a:rPr>
                            <a:t>1</a:t>
                          </a:r>
                          <a:endParaRPr lang="en-US" sz="1000" b="1" dirty="0">
                            <a:effectLst/>
                            <a:latin typeface="Arial" panose="020B0604020202020204" pitchFamily="34" charset="0"/>
                            <a:ea typeface="Times New Roman" panose="02020603050405020304" pitchFamily="18" charset="0"/>
                            <a:cs typeface="Arial" panose="020B0604020202020204" pitchFamily="34" charset="0"/>
                          </a:endParaRPr>
                        </a:p>
                      </a:txBody>
                      <a:tcPr marL="31895" marR="31895" marT="0" marB="0"/>
                    </a:tc>
                    <a:extLst>
                      <a:ext uri="{0D108BD9-81ED-4DB2-BD59-A6C34878D82A}">
                        <a16:rowId xmlns:a16="http://schemas.microsoft.com/office/drawing/2014/main" val="801297118"/>
                      </a:ext>
                    </a:extLst>
                  </a:tr>
                </a:tbl>
              </a:graphicData>
            </a:graphic>
          </p:graphicFrame>
        </mc:Fallback>
      </mc:AlternateContent>
    </p:spTree>
    <p:extLst>
      <p:ext uri="{BB962C8B-B14F-4D97-AF65-F5344CB8AC3E}">
        <p14:creationId xmlns:p14="http://schemas.microsoft.com/office/powerpoint/2010/main" val="56692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60787845"/>
              </p:ext>
            </p:extLst>
          </p:nvPr>
        </p:nvGraphicFramePr>
        <p:xfrm>
          <a:off x="1526027" y="1217885"/>
          <a:ext cx="8830102" cy="5364480"/>
        </p:xfrm>
        <a:graphic>
          <a:graphicData uri="http://schemas.openxmlformats.org/drawingml/2006/table">
            <a:tbl>
              <a:tblPr firstRow="1" firstCol="1" bandRow="1">
                <a:tableStyleId>{5C22544A-7EE6-4342-B048-85BDC9FD1C3A}</a:tableStyleId>
              </a:tblPr>
              <a:tblGrid>
                <a:gridCol w="3396684">
                  <a:extLst>
                    <a:ext uri="{9D8B030D-6E8A-4147-A177-3AD203B41FA5}">
                      <a16:colId xmlns:a16="http://schemas.microsoft.com/office/drawing/2014/main" val="846935971"/>
                    </a:ext>
                  </a:extLst>
                </a:gridCol>
                <a:gridCol w="1219486">
                  <a:extLst>
                    <a:ext uri="{9D8B030D-6E8A-4147-A177-3AD203B41FA5}">
                      <a16:colId xmlns:a16="http://schemas.microsoft.com/office/drawing/2014/main" val="3511024378"/>
                    </a:ext>
                  </a:extLst>
                </a:gridCol>
                <a:gridCol w="2106966">
                  <a:extLst>
                    <a:ext uri="{9D8B030D-6E8A-4147-A177-3AD203B41FA5}">
                      <a16:colId xmlns:a16="http://schemas.microsoft.com/office/drawing/2014/main" val="57497286"/>
                    </a:ext>
                  </a:extLst>
                </a:gridCol>
                <a:gridCol w="2106966">
                  <a:extLst>
                    <a:ext uri="{9D8B030D-6E8A-4147-A177-3AD203B41FA5}">
                      <a16:colId xmlns:a16="http://schemas.microsoft.com/office/drawing/2014/main" val="2890774028"/>
                    </a:ext>
                  </a:extLst>
                </a:gridCol>
              </a:tblGrid>
              <a:tr h="164306">
                <a:tc>
                  <a:txBody>
                    <a:bodyPr/>
                    <a:lstStyle/>
                    <a:p>
                      <a:pPr marL="0" marR="0" algn="just">
                        <a:spcBef>
                          <a:spcPts val="0"/>
                        </a:spcBef>
                        <a:spcAft>
                          <a:spcPts val="0"/>
                        </a:spcAft>
                      </a:pPr>
                      <a:r>
                        <a:rPr lang="es-ES_tradnl" sz="1600" dirty="0">
                          <a:effectLst/>
                          <a:latin typeface="Arial" panose="020B0604020202020204" pitchFamily="34" charset="0"/>
                          <a:cs typeface="Arial" panose="020B0604020202020204" pitchFamily="34" charset="0"/>
                        </a:rPr>
                        <a:t>Métodos de elaboración</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a:txBody>
                    <a:bodyPr/>
                    <a:lstStyle/>
                    <a:p>
                      <a:pPr marL="0" marR="0" algn="just">
                        <a:spcBef>
                          <a:spcPts val="0"/>
                        </a:spcBef>
                        <a:spcAft>
                          <a:spcPts val="0"/>
                        </a:spcAft>
                      </a:pPr>
                      <a:r>
                        <a:rPr lang="es-ES_tradnl" sz="1600">
                          <a:effectLst/>
                          <a:latin typeface="Arial" panose="020B0604020202020204" pitchFamily="34" charset="0"/>
                          <a:cs typeface="Arial" panose="020B0604020202020204" pitchFamily="34" charset="0"/>
                        </a:rPr>
                        <a:t>Pieza tipo</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a:txBody>
                    <a:bodyPr/>
                    <a:lstStyle/>
                    <a:p>
                      <a:pPr marL="0" marR="0" algn="just">
                        <a:spcBef>
                          <a:spcPts val="0"/>
                        </a:spcBef>
                        <a:spcAft>
                          <a:spcPts val="0"/>
                        </a:spcAft>
                      </a:pPr>
                      <a:r>
                        <a:rPr lang="es-ES_tradnl" sz="1600">
                          <a:effectLst/>
                          <a:latin typeface="Arial" panose="020B0604020202020204" pitchFamily="34" charset="0"/>
                          <a:cs typeface="Arial" panose="020B0604020202020204" pitchFamily="34" charset="0"/>
                        </a:rPr>
                        <a:t>Grado de tolerancia</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a:txBody>
                    <a:bodyPr/>
                    <a:lstStyle/>
                    <a:p>
                      <a:pPr marL="0" marR="0" algn="ctr">
                        <a:spcBef>
                          <a:spcPts val="0"/>
                        </a:spcBef>
                        <a:spcAft>
                          <a:spcPts val="0"/>
                        </a:spcAft>
                      </a:pPr>
                      <a:r>
                        <a:rPr lang="es-ES_tradnl" sz="1600">
                          <a:effectLst/>
                          <a:latin typeface="Arial" panose="020B0604020202020204" pitchFamily="34" charset="0"/>
                          <a:cs typeface="Arial" panose="020B0604020202020204" pitchFamily="34" charset="0"/>
                        </a:rPr>
                        <a:t>Ra</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extLst>
                  <a:ext uri="{0D108BD9-81ED-4DB2-BD59-A6C34878D82A}">
                    <a16:rowId xmlns:a16="http://schemas.microsoft.com/office/drawing/2014/main" val="3781317750"/>
                  </a:ext>
                </a:extLst>
              </a:tr>
              <a:tr h="164306">
                <a:tc>
                  <a:txBody>
                    <a:bodyPr/>
                    <a:lstStyle/>
                    <a:p>
                      <a:pPr marL="0" marR="0" algn="just">
                        <a:spcBef>
                          <a:spcPts val="0"/>
                        </a:spcBef>
                        <a:spcAft>
                          <a:spcPts val="0"/>
                        </a:spcAft>
                      </a:pPr>
                      <a:r>
                        <a:rPr lang="es-ES_tradnl" sz="1600" dirty="0">
                          <a:effectLst/>
                          <a:latin typeface="Arial" panose="020B0604020202020204" pitchFamily="34" charset="0"/>
                          <a:cs typeface="Arial" panose="020B0604020202020204" pitchFamily="34" charset="0"/>
                        </a:rPr>
                        <a:t>Torneado de desbaste</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rowSpan="8">
                  <a:txBody>
                    <a:bodyPr/>
                    <a:lstStyle/>
                    <a:p>
                      <a:pPr marL="0" marR="0" algn="ctr">
                        <a:spcBef>
                          <a:spcPts val="0"/>
                        </a:spcBef>
                        <a:spcAft>
                          <a:spcPts val="0"/>
                        </a:spcAft>
                      </a:pPr>
                      <a:r>
                        <a:rPr lang="es-ES_tradnl" sz="1600" dirty="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_tradnl" sz="1600" dirty="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_tradnl" sz="1600" dirty="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cs typeface="Arial" panose="020B0604020202020204" pitchFamily="34" charset="0"/>
                      </a:endParaRPr>
                    </a:p>
                    <a:p>
                      <a:pPr marL="0" marR="0" algn="ctr">
                        <a:spcBef>
                          <a:spcPts val="0"/>
                        </a:spcBef>
                        <a:spcAft>
                          <a:spcPts val="0"/>
                        </a:spcAft>
                      </a:pPr>
                      <a:r>
                        <a:rPr lang="es-ES_tradnl" sz="1600" dirty="0">
                          <a:effectLst/>
                          <a:latin typeface="Arial" panose="020B0604020202020204" pitchFamily="34" charset="0"/>
                          <a:cs typeface="Arial" panose="020B0604020202020204" pitchFamily="34" charset="0"/>
                        </a:rPr>
                        <a:t>Ejes</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a:txBody>
                    <a:bodyPr/>
                    <a:lstStyle/>
                    <a:p>
                      <a:pPr marL="0" marR="0" algn="ctr">
                        <a:spcBef>
                          <a:spcPts val="0"/>
                        </a:spcBef>
                        <a:spcAft>
                          <a:spcPts val="0"/>
                        </a:spcAft>
                      </a:pPr>
                      <a:r>
                        <a:rPr lang="es-ES_tradnl" sz="1600">
                          <a:effectLst/>
                          <a:latin typeface="Arial" panose="020B0604020202020204" pitchFamily="34" charset="0"/>
                          <a:cs typeface="Arial" panose="020B0604020202020204" pitchFamily="34" charset="0"/>
                        </a:rPr>
                        <a:t>IT14 ÷ IT12</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a:txBody>
                    <a:bodyPr/>
                    <a:lstStyle/>
                    <a:p>
                      <a:pPr marL="0" marR="0" algn="ctr">
                        <a:spcBef>
                          <a:spcPts val="0"/>
                        </a:spcBef>
                        <a:spcAft>
                          <a:spcPts val="0"/>
                        </a:spcAft>
                      </a:pPr>
                      <a:r>
                        <a:rPr lang="es-ES_tradnl" sz="1600">
                          <a:effectLst/>
                          <a:latin typeface="Arial" panose="020B0604020202020204" pitchFamily="34" charset="0"/>
                          <a:cs typeface="Arial" panose="020B0604020202020204" pitchFamily="34" charset="0"/>
                        </a:rPr>
                        <a:t>50 ÷ 12,5</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extLst>
                  <a:ext uri="{0D108BD9-81ED-4DB2-BD59-A6C34878D82A}">
                    <a16:rowId xmlns:a16="http://schemas.microsoft.com/office/drawing/2014/main" val="3465152445"/>
                  </a:ext>
                </a:extLst>
              </a:tr>
              <a:tr h="164306">
                <a:tc>
                  <a:txBody>
                    <a:bodyPr/>
                    <a:lstStyle/>
                    <a:p>
                      <a:pPr marL="0" marR="0" algn="just">
                        <a:spcBef>
                          <a:spcPts val="0"/>
                        </a:spcBef>
                        <a:spcAft>
                          <a:spcPts val="0"/>
                        </a:spcAft>
                      </a:pPr>
                      <a:r>
                        <a:rPr lang="es-ES_tradnl" sz="1600" dirty="0">
                          <a:effectLst/>
                          <a:latin typeface="Arial" panose="020B0604020202020204" pitchFamily="34" charset="0"/>
                          <a:cs typeface="Arial" panose="020B0604020202020204" pitchFamily="34" charset="0"/>
                        </a:rPr>
                        <a:t>Torneado de </a:t>
                      </a:r>
                      <a:r>
                        <a:rPr lang="es-ES_tradnl" sz="1600" dirty="0" err="1">
                          <a:effectLst/>
                          <a:latin typeface="Arial" panose="020B0604020202020204" pitchFamily="34" charset="0"/>
                          <a:cs typeface="Arial" panose="020B0604020202020204" pitchFamily="34" charset="0"/>
                        </a:rPr>
                        <a:t>semiacabado</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vMerge="1">
                  <a:txBody>
                    <a:bodyPr/>
                    <a:lstStyle/>
                    <a:p>
                      <a:endParaRPr lang="en-US"/>
                    </a:p>
                  </a:txBody>
                  <a:tcPr/>
                </a:tc>
                <a:tc>
                  <a:txBody>
                    <a:bodyPr/>
                    <a:lstStyle/>
                    <a:p>
                      <a:pPr marL="0" marR="0" algn="ctr">
                        <a:spcBef>
                          <a:spcPts val="0"/>
                        </a:spcBef>
                        <a:spcAft>
                          <a:spcPts val="0"/>
                        </a:spcAft>
                      </a:pPr>
                      <a:r>
                        <a:rPr lang="es-ES_tradnl" sz="1600">
                          <a:effectLst/>
                          <a:latin typeface="Arial" panose="020B0604020202020204" pitchFamily="34" charset="0"/>
                          <a:cs typeface="Arial" panose="020B0604020202020204" pitchFamily="34" charset="0"/>
                        </a:rPr>
                        <a:t>IT12 ÷ IT11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a:txBody>
                    <a:bodyPr/>
                    <a:lstStyle/>
                    <a:p>
                      <a:pPr marL="0" marR="0" algn="ctr">
                        <a:spcBef>
                          <a:spcPts val="0"/>
                        </a:spcBef>
                        <a:spcAft>
                          <a:spcPts val="0"/>
                        </a:spcAft>
                      </a:pPr>
                      <a:r>
                        <a:rPr lang="es-ES_tradnl" sz="1600">
                          <a:effectLst/>
                          <a:latin typeface="Arial" panose="020B0604020202020204" pitchFamily="34" charset="0"/>
                          <a:cs typeface="Arial" panose="020B0604020202020204" pitchFamily="34" charset="0"/>
                        </a:rPr>
                        <a:t>25 ÷ 6,3</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extLst>
                  <a:ext uri="{0D108BD9-81ED-4DB2-BD59-A6C34878D82A}">
                    <a16:rowId xmlns:a16="http://schemas.microsoft.com/office/drawing/2014/main" val="2555214082"/>
                  </a:ext>
                </a:extLst>
              </a:tr>
              <a:tr h="164306">
                <a:tc>
                  <a:txBody>
                    <a:bodyPr/>
                    <a:lstStyle/>
                    <a:p>
                      <a:pPr marL="0" marR="0" algn="just">
                        <a:spcBef>
                          <a:spcPts val="0"/>
                        </a:spcBef>
                        <a:spcAft>
                          <a:spcPts val="0"/>
                        </a:spcAft>
                      </a:pPr>
                      <a:r>
                        <a:rPr lang="es-ES_tradnl" sz="1600" dirty="0">
                          <a:effectLst/>
                          <a:latin typeface="Arial" panose="020B0604020202020204" pitchFamily="34" charset="0"/>
                          <a:cs typeface="Arial" panose="020B0604020202020204" pitchFamily="34" charset="0"/>
                        </a:rPr>
                        <a:t>Torneado de acabado</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vMerge="1">
                  <a:txBody>
                    <a:bodyPr/>
                    <a:lstStyle/>
                    <a:p>
                      <a:endParaRPr lang="en-US"/>
                    </a:p>
                  </a:txBody>
                  <a:tcPr/>
                </a:tc>
                <a:tc>
                  <a:txBody>
                    <a:bodyPr/>
                    <a:lstStyle/>
                    <a:p>
                      <a:pPr marL="0" marR="0" algn="ctr">
                        <a:spcBef>
                          <a:spcPts val="0"/>
                        </a:spcBef>
                        <a:spcAft>
                          <a:spcPts val="0"/>
                        </a:spcAft>
                      </a:pPr>
                      <a:r>
                        <a:rPr lang="es-ES_tradnl" sz="1600" dirty="0">
                          <a:effectLst/>
                          <a:latin typeface="Arial" panose="020B0604020202020204" pitchFamily="34" charset="0"/>
                          <a:cs typeface="Arial" panose="020B0604020202020204" pitchFamily="34" charset="0"/>
                        </a:rPr>
                        <a:t>IT10 ÷ IT9</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a:txBody>
                    <a:bodyPr/>
                    <a:lstStyle/>
                    <a:p>
                      <a:pPr marL="0" marR="0" algn="ctr">
                        <a:spcBef>
                          <a:spcPts val="0"/>
                        </a:spcBef>
                        <a:spcAft>
                          <a:spcPts val="0"/>
                        </a:spcAft>
                      </a:pPr>
                      <a:r>
                        <a:rPr lang="es-ES_tradnl" sz="1600">
                          <a:effectLst/>
                          <a:latin typeface="Arial" panose="020B0604020202020204" pitchFamily="34" charset="0"/>
                          <a:cs typeface="Arial" panose="020B0604020202020204" pitchFamily="34" charset="0"/>
                        </a:rPr>
                        <a:t>12,5 ÷ 3,2</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extLst>
                  <a:ext uri="{0D108BD9-81ED-4DB2-BD59-A6C34878D82A}">
                    <a16:rowId xmlns:a16="http://schemas.microsoft.com/office/drawing/2014/main" val="174496318"/>
                  </a:ext>
                </a:extLst>
              </a:tr>
              <a:tr h="164306">
                <a:tc>
                  <a:txBody>
                    <a:bodyPr/>
                    <a:lstStyle/>
                    <a:p>
                      <a:pPr marL="0" marR="0" algn="just">
                        <a:spcBef>
                          <a:spcPts val="0"/>
                        </a:spcBef>
                        <a:spcAft>
                          <a:spcPts val="0"/>
                        </a:spcAft>
                      </a:pPr>
                      <a:r>
                        <a:rPr lang="es-ES_tradnl" sz="1600" dirty="0">
                          <a:effectLst/>
                          <a:latin typeface="Arial" panose="020B0604020202020204" pitchFamily="34" charset="0"/>
                          <a:cs typeface="Arial" panose="020B0604020202020204" pitchFamily="34" charset="0"/>
                        </a:rPr>
                        <a:t>Torneado de acabado fino</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vMerge="1">
                  <a:txBody>
                    <a:bodyPr/>
                    <a:lstStyle/>
                    <a:p>
                      <a:endParaRPr lang="en-US"/>
                    </a:p>
                  </a:txBody>
                  <a:tcPr/>
                </a:tc>
                <a:tc>
                  <a:txBody>
                    <a:bodyPr/>
                    <a:lstStyle/>
                    <a:p>
                      <a:pPr marL="0" marR="0" algn="ctr">
                        <a:spcBef>
                          <a:spcPts val="0"/>
                        </a:spcBef>
                        <a:spcAft>
                          <a:spcPts val="0"/>
                        </a:spcAft>
                      </a:pPr>
                      <a:r>
                        <a:rPr lang="es-ES_tradnl" sz="1600" dirty="0">
                          <a:effectLst/>
                          <a:latin typeface="Arial" panose="020B0604020202020204" pitchFamily="34" charset="0"/>
                          <a:cs typeface="Arial" panose="020B0604020202020204" pitchFamily="34" charset="0"/>
                        </a:rPr>
                        <a:t>IT9 ÷ IT7</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a:txBody>
                    <a:bodyPr/>
                    <a:lstStyle/>
                    <a:p>
                      <a:pPr marL="0" marR="0" algn="ctr">
                        <a:spcBef>
                          <a:spcPts val="0"/>
                        </a:spcBef>
                        <a:spcAft>
                          <a:spcPts val="0"/>
                        </a:spcAft>
                      </a:pPr>
                      <a:r>
                        <a:rPr lang="es-ES_tradnl" sz="1600">
                          <a:effectLst/>
                          <a:latin typeface="Arial" panose="020B0604020202020204" pitchFamily="34" charset="0"/>
                          <a:cs typeface="Arial" panose="020B0604020202020204" pitchFamily="34" charset="0"/>
                        </a:rPr>
                        <a:t>1,6 ÷ 0,8</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extLst>
                  <a:ext uri="{0D108BD9-81ED-4DB2-BD59-A6C34878D82A}">
                    <a16:rowId xmlns:a16="http://schemas.microsoft.com/office/drawing/2014/main" val="2831680996"/>
                  </a:ext>
                </a:extLst>
              </a:tr>
              <a:tr h="164306">
                <a:tc>
                  <a:txBody>
                    <a:bodyPr/>
                    <a:lstStyle/>
                    <a:p>
                      <a:pPr marL="0" marR="0" algn="just">
                        <a:spcBef>
                          <a:spcPts val="0"/>
                        </a:spcBef>
                        <a:spcAft>
                          <a:spcPts val="0"/>
                        </a:spcAft>
                      </a:pPr>
                      <a:r>
                        <a:rPr lang="es-ES_tradnl" sz="1600" dirty="0">
                          <a:effectLst/>
                          <a:latin typeface="Arial" panose="020B0604020202020204" pitchFamily="34" charset="0"/>
                          <a:cs typeface="Arial" panose="020B0604020202020204" pitchFamily="34" charset="0"/>
                        </a:rPr>
                        <a:t>Rectificado previo</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vMerge="1">
                  <a:txBody>
                    <a:bodyPr/>
                    <a:lstStyle/>
                    <a:p>
                      <a:endParaRPr lang="en-US"/>
                    </a:p>
                  </a:txBody>
                  <a:tcPr/>
                </a:tc>
                <a:tc>
                  <a:txBody>
                    <a:bodyPr/>
                    <a:lstStyle/>
                    <a:p>
                      <a:pPr marL="0" marR="0" algn="ctr">
                        <a:spcBef>
                          <a:spcPts val="0"/>
                        </a:spcBef>
                        <a:spcAft>
                          <a:spcPts val="0"/>
                        </a:spcAft>
                      </a:pPr>
                      <a:r>
                        <a:rPr lang="es-ES_tradnl" sz="1600" dirty="0">
                          <a:effectLst/>
                          <a:latin typeface="Arial" panose="020B0604020202020204" pitchFamily="34" charset="0"/>
                          <a:cs typeface="Arial" panose="020B0604020202020204" pitchFamily="34" charset="0"/>
                        </a:rPr>
                        <a:t>IT9</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a:txBody>
                    <a:bodyPr/>
                    <a:lstStyle/>
                    <a:p>
                      <a:pPr marL="0" marR="0" algn="ctr">
                        <a:spcBef>
                          <a:spcPts val="0"/>
                        </a:spcBef>
                        <a:spcAft>
                          <a:spcPts val="0"/>
                        </a:spcAft>
                      </a:pPr>
                      <a:r>
                        <a:rPr lang="es-ES_tradnl" sz="1600" dirty="0">
                          <a:effectLst/>
                          <a:latin typeface="Arial" panose="020B0604020202020204" pitchFamily="34" charset="0"/>
                          <a:cs typeface="Arial" panose="020B0604020202020204" pitchFamily="34" charset="0"/>
                        </a:rPr>
                        <a:t>3,2 ÷ 1,6</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extLst>
                  <a:ext uri="{0D108BD9-81ED-4DB2-BD59-A6C34878D82A}">
                    <a16:rowId xmlns:a16="http://schemas.microsoft.com/office/drawing/2014/main" val="305759056"/>
                  </a:ext>
                </a:extLst>
              </a:tr>
              <a:tr h="164306">
                <a:tc>
                  <a:txBody>
                    <a:bodyPr/>
                    <a:lstStyle/>
                    <a:p>
                      <a:pPr marL="0" marR="0" algn="just">
                        <a:spcBef>
                          <a:spcPts val="0"/>
                        </a:spcBef>
                        <a:spcAft>
                          <a:spcPts val="0"/>
                        </a:spcAft>
                      </a:pPr>
                      <a:r>
                        <a:rPr lang="es-ES_tradnl" sz="1600" dirty="0">
                          <a:effectLst/>
                          <a:latin typeface="Arial" panose="020B0604020202020204" pitchFamily="34" charset="0"/>
                          <a:cs typeface="Arial" panose="020B0604020202020204" pitchFamily="34" charset="0"/>
                        </a:rPr>
                        <a:t>Rectificado de acabado</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vMerge="1">
                  <a:txBody>
                    <a:bodyPr/>
                    <a:lstStyle/>
                    <a:p>
                      <a:endParaRPr lang="en-US"/>
                    </a:p>
                  </a:txBody>
                  <a:tcPr/>
                </a:tc>
                <a:tc>
                  <a:txBody>
                    <a:bodyPr/>
                    <a:lstStyle/>
                    <a:p>
                      <a:pPr marL="0" marR="0" algn="ctr">
                        <a:spcBef>
                          <a:spcPts val="0"/>
                        </a:spcBef>
                        <a:spcAft>
                          <a:spcPts val="0"/>
                        </a:spcAft>
                      </a:pPr>
                      <a:r>
                        <a:rPr lang="es-ES_tradnl" sz="1600" dirty="0">
                          <a:effectLst/>
                          <a:latin typeface="Arial" panose="020B0604020202020204" pitchFamily="34" charset="0"/>
                          <a:cs typeface="Arial" panose="020B0604020202020204" pitchFamily="34" charset="0"/>
                        </a:rPr>
                        <a:t>IT8 ÷ IT7</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a:txBody>
                    <a:bodyPr/>
                    <a:lstStyle/>
                    <a:p>
                      <a:pPr marL="0" marR="0" algn="ctr">
                        <a:spcBef>
                          <a:spcPts val="0"/>
                        </a:spcBef>
                        <a:spcAft>
                          <a:spcPts val="0"/>
                        </a:spcAft>
                      </a:pPr>
                      <a:r>
                        <a:rPr lang="es-ES_tradnl" sz="1600">
                          <a:effectLst/>
                          <a:latin typeface="Arial" panose="020B0604020202020204" pitchFamily="34" charset="0"/>
                          <a:cs typeface="Arial" panose="020B0604020202020204" pitchFamily="34" charset="0"/>
                        </a:rPr>
                        <a:t>1,6 ÷ 0,8</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extLst>
                  <a:ext uri="{0D108BD9-81ED-4DB2-BD59-A6C34878D82A}">
                    <a16:rowId xmlns:a16="http://schemas.microsoft.com/office/drawing/2014/main" val="2997017251"/>
                  </a:ext>
                </a:extLst>
              </a:tr>
              <a:tr h="164306">
                <a:tc>
                  <a:txBody>
                    <a:bodyPr/>
                    <a:lstStyle/>
                    <a:p>
                      <a:pPr marL="0" marR="0" algn="just">
                        <a:spcBef>
                          <a:spcPts val="0"/>
                        </a:spcBef>
                        <a:spcAft>
                          <a:spcPts val="0"/>
                        </a:spcAft>
                      </a:pPr>
                      <a:r>
                        <a:rPr lang="es-ES_tradnl" sz="1600">
                          <a:effectLst/>
                          <a:latin typeface="Arial" panose="020B0604020202020204" pitchFamily="34" charset="0"/>
                          <a:cs typeface="Arial" panose="020B0604020202020204" pitchFamily="34" charset="0"/>
                        </a:rPr>
                        <a:t>Rectificado de acabado fino</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vMerge="1">
                  <a:txBody>
                    <a:bodyPr/>
                    <a:lstStyle/>
                    <a:p>
                      <a:endParaRPr lang="en-US"/>
                    </a:p>
                  </a:txBody>
                  <a:tcPr/>
                </a:tc>
                <a:tc>
                  <a:txBody>
                    <a:bodyPr/>
                    <a:lstStyle/>
                    <a:p>
                      <a:pPr marL="0" marR="0" algn="ctr">
                        <a:spcBef>
                          <a:spcPts val="0"/>
                        </a:spcBef>
                        <a:spcAft>
                          <a:spcPts val="0"/>
                        </a:spcAft>
                      </a:pPr>
                      <a:r>
                        <a:rPr lang="es-ES_tradnl" sz="1600" dirty="0">
                          <a:effectLst/>
                          <a:latin typeface="Arial" panose="020B0604020202020204" pitchFamily="34" charset="0"/>
                          <a:cs typeface="Arial" panose="020B0604020202020204" pitchFamily="34" charset="0"/>
                        </a:rPr>
                        <a:t>IT6 ÷ IT5</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a:txBody>
                    <a:bodyPr/>
                    <a:lstStyle/>
                    <a:p>
                      <a:pPr marL="0" marR="0" algn="ctr">
                        <a:spcBef>
                          <a:spcPts val="0"/>
                        </a:spcBef>
                        <a:spcAft>
                          <a:spcPts val="0"/>
                        </a:spcAft>
                      </a:pPr>
                      <a:r>
                        <a:rPr lang="es-ES_tradnl" sz="1600" dirty="0">
                          <a:effectLst/>
                          <a:latin typeface="Arial" panose="020B0604020202020204" pitchFamily="34" charset="0"/>
                          <a:cs typeface="Arial" panose="020B0604020202020204" pitchFamily="34" charset="0"/>
                        </a:rPr>
                        <a:t> 0,8 ÷ 0,2</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extLst>
                  <a:ext uri="{0D108BD9-81ED-4DB2-BD59-A6C34878D82A}">
                    <a16:rowId xmlns:a16="http://schemas.microsoft.com/office/drawing/2014/main" val="3436441447"/>
                  </a:ext>
                </a:extLst>
              </a:tr>
              <a:tr h="164306">
                <a:tc>
                  <a:txBody>
                    <a:bodyPr/>
                    <a:lstStyle/>
                    <a:p>
                      <a:pPr marL="0" marR="0" algn="just">
                        <a:spcBef>
                          <a:spcPts val="0"/>
                        </a:spcBef>
                        <a:spcAft>
                          <a:spcPts val="0"/>
                        </a:spcAft>
                      </a:pPr>
                      <a:r>
                        <a:rPr lang="es-ES_tradnl" sz="1600">
                          <a:effectLst/>
                          <a:latin typeface="Arial" panose="020B0604020202020204" pitchFamily="34" charset="0"/>
                          <a:cs typeface="Arial" panose="020B0604020202020204" pitchFamily="34" charset="0"/>
                        </a:rPr>
                        <a:t>Superacabado</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vMerge="1">
                  <a:txBody>
                    <a:bodyPr/>
                    <a:lstStyle/>
                    <a:p>
                      <a:endParaRPr lang="en-US"/>
                    </a:p>
                  </a:txBody>
                  <a:tcPr/>
                </a:tc>
                <a:tc>
                  <a:txBody>
                    <a:bodyPr/>
                    <a:lstStyle/>
                    <a:p>
                      <a:pPr marL="0" marR="0" algn="ctr">
                        <a:spcBef>
                          <a:spcPts val="0"/>
                        </a:spcBef>
                        <a:spcAft>
                          <a:spcPts val="0"/>
                        </a:spcAft>
                      </a:pPr>
                      <a:r>
                        <a:rPr lang="es-ES_tradnl" sz="1600" dirty="0">
                          <a:effectLst/>
                          <a:latin typeface="Arial" panose="020B0604020202020204" pitchFamily="34" charset="0"/>
                          <a:cs typeface="Arial" panose="020B0604020202020204" pitchFamily="34" charset="0"/>
                        </a:rPr>
                        <a:t>IT5 ÷ IT4</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a:txBody>
                    <a:bodyPr/>
                    <a:lstStyle/>
                    <a:p>
                      <a:pPr marL="0" marR="0" algn="ctr">
                        <a:spcBef>
                          <a:spcPts val="0"/>
                        </a:spcBef>
                        <a:spcAft>
                          <a:spcPts val="0"/>
                        </a:spcAft>
                      </a:pPr>
                      <a:r>
                        <a:rPr lang="es-ES_tradnl" sz="1600" dirty="0">
                          <a:effectLst/>
                          <a:latin typeface="Arial" panose="020B0604020202020204" pitchFamily="34" charset="0"/>
                          <a:cs typeface="Arial" panose="020B0604020202020204" pitchFamily="34" charset="0"/>
                        </a:rPr>
                        <a:t>0,8 ÷ 0,05</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extLst>
                  <a:ext uri="{0D108BD9-81ED-4DB2-BD59-A6C34878D82A}">
                    <a16:rowId xmlns:a16="http://schemas.microsoft.com/office/drawing/2014/main" val="2849838486"/>
                  </a:ext>
                </a:extLst>
              </a:tr>
              <a:tr h="164306">
                <a:tc>
                  <a:txBody>
                    <a:bodyPr/>
                    <a:lstStyle/>
                    <a:p>
                      <a:pPr marL="0" marR="0" algn="just">
                        <a:spcBef>
                          <a:spcPts val="0"/>
                        </a:spcBef>
                        <a:spcAft>
                          <a:spcPts val="0"/>
                        </a:spcAft>
                      </a:pPr>
                      <a:r>
                        <a:rPr lang="es-ES_tradnl" sz="1600">
                          <a:effectLst/>
                          <a:latin typeface="Arial" panose="020B0604020202020204" pitchFamily="34" charset="0"/>
                          <a:cs typeface="Arial" panose="020B0604020202020204" pitchFamily="34" charset="0"/>
                        </a:rPr>
                        <a:t>Taladrado y retaladrado</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rowSpan="13">
                  <a:txBody>
                    <a:bodyPr/>
                    <a:lstStyle/>
                    <a:p>
                      <a:pPr marL="0" marR="0" algn="ctr">
                        <a:spcBef>
                          <a:spcPts val="0"/>
                        </a:spcBef>
                        <a:spcAft>
                          <a:spcPts val="0"/>
                        </a:spcAft>
                      </a:pPr>
                      <a:r>
                        <a:rPr lang="es-ES_tradnl" sz="1600">
                          <a:effectLst/>
                          <a:latin typeface="Arial" panose="020B0604020202020204" pitchFamily="34" charset="0"/>
                          <a:cs typeface="Arial" panose="020B0604020202020204" pitchFamily="34" charset="0"/>
                        </a:rPr>
                        <a:t> </a:t>
                      </a:r>
                      <a:endParaRPr lang="en-US" sz="1600">
                        <a:effectLst/>
                        <a:latin typeface="Arial" panose="020B0604020202020204" pitchFamily="34" charset="0"/>
                        <a:cs typeface="Arial" panose="020B0604020202020204" pitchFamily="34" charset="0"/>
                      </a:endParaRPr>
                    </a:p>
                    <a:p>
                      <a:pPr marL="0" marR="0" algn="ctr">
                        <a:spcBef>
                          <a:spcPts val="0"/>
                        </a:spcBef>
                        <a:spcAft>
                          <a:spcPts val="0"/>
                        </a:spcAft>
                      </a:pPr>
                      <a:r>
                        <a:rPr lang="es-ES_tradnl" sz="1600">
                          <a:effectLst/>
                          <a:latin typeface="Arial" panose="020B0604020202020204" pitchFamily="34" charset="0"/>
                          <a:cs typeface="Arial" panose="020B0604020202020204" pitchFamily="34" charset="0"/>
                        </a:rPr>
                        <a:t> </a:t>
                      </a:r>
                      <a:endParaRPr lang="en-US" sz="1600">
                        <a:effectLst/>
                        <a:latin typeface="Arial" panose="020B0604020202020204" pitchFamily="34" charset="0"/>
                        <a:cs typeface="Arial" panose="020B0604020202020204" pitchFamily="34" charset="0"/>
                      </a:endParaRPr>
                    </a:p>
                    <a:p>
                      <a:pPr marL="0" marR="0" algn="ctr">
                        <a:spcBef>
                          <a:spcPts val="0"/>
                        </a:spcBef>
                        <a:spcAft>
                          <a:spcPts val="0"/>
                        </a:spcAft>
                      </a:pPr>
                      <a:r>
                        <a:rPr lang="es-ES_tradnl" sz="1600">
                          <a:effectLst/>
                          <a:latin typeface="Arial" panose="020B0604020202020204" pitchFamily="34" charset="0"/>
                          <a:cs typeface="Arial" panose="020B0604020202020204" pitchFamily="34" charset="0"/>
                        </a:rPr>
                        <a:t> </a:t>
                      </a:r>
                      <a:endParaRPr lang="en-US" sz="1600">
                        <a:effectLst/>
                        <a:latin typeface="Arial" panose="020B0604020202020204" pitchFamily="34" charset="0"/>
                        <a:cs typeface="Arial" panose="020B0604020202020204" pitchFamily="34" charset="0"/>
                      </a:endParaRPr>
                    </a:p>
                    <a:p>
                      <a:pPr marL="0" marR="0" algn="ctr">
                        <a:spcBef>
                          <a:spcPts val="0"/>
                        </a:spcBef>
                        <a:spcAft>
                          <a:spcPts val="0"/>
                        </a:spcAft>
                      </a:pPr>
                      <a:r>
                        <a:rPr lang="es-ES_tradnl" sz="1600">
                          <a:effectLst/>
                          <a:latin typeface="Arial" panose="020B0604020202020204" pitchFamily="34" charset="0"/>
                          <a:cs typeface="Arial" panose="020B0604020202020204" pitchFamily="34" charset="0"/>
                        </a:rPr>
                        <a:t> </a:t>
                      </a:r>
                      <a:endParaRPr lang="en-US" sz="1600">
                        <a:effectLst/>
                        <a:latin typeface="Arial" panose="020B0604020202020204" pitchFamily="34" charset="0"/>
                        <a:cs typeface="Arial" panose="020B0604020202020204" pitchFamily="34" charset="0"/>
                      </a:endParaRPr>
                    </a:p>
                    <a:p>
                      <a:pPr marL="0" marR="0" algn="ctr">
                        <a:spcBef>
                          <a:spcPts val="0"/>
                        </a:spcBef>
                        <a:spcAft>
                          <a:spcPts val="0"/>
                        </a:spcAft>
                      </a:pPr>
                      <a:r>
                        <a:rPr lang="es-ES_tradnl" sz="1600">
                          <a:effectLst/>
                          <a:latin typeface="Arial" panose="020B0604020202020204" pitchFamily="34" charset="0"/>
                          <a:cs typeface="Arial" panose="020B0604020202020204" pitchFamily="34" charset="0"/>
                        </a:rPr>
                        <a:t> </a:t>
                      </a:r>
                      <a:endParaRPr lang="en-US" sz="1600">
                        <a:effectLst/>
                        <a:latin typeface="Arial" panose="020B0604020202020204" pitchFamily="34" charset="0"/>
                        <a:cs typeface="Arial" panose="020B0604020202020204" pitchFamily="34" charset="0"/>
                      </a:endParaRPr>
                    </a:p>
                    <a:p>
                      <a:pPr marL="0" marR="0" algn="ctr">
                        <a:spcBef>
                          <a:spcPts val="0"/>
                        </a:spcBef>
                        <a:spcAft>
                          <a:spcPts val="0"/>
                        </a:spcAft>
                      </a:pPr>
                      <a:r>
                        <a:rPr lang="es-ES_tradnl" sz="1600">
                          <a:effectLst/>
                          <a:latin typeface="Arial" panose="020B0604020202020204" pitchFamily="34" charset="0"/>
                          <a:cs typeface="Arial" panose="020B0604020202020204" pitchFamily="34" charset="0"/>
                        </a:rPr>
                        <a:t> </a:t>
                      </a:r>
                      <a:endParaRPr lang="en-US" sz="1600">
                        <a:effectLst/>
                        <a:latin typeface="Arial" panose="020B0604020202020204" pitchFamily="34" charset="0"/>
                        <a:cs typeface="Arial" panose="020B0604020202020204" pitchFamily="34" charset="0"/>
                      </a:endParaRPr>
                    </a:p>
                    <a:p>
                      <a:pPr marL="0" marR="0" algn="ctr">
                        <a:spcBef>
                          <a:spcPts val="0"/>
                        </a:spcBef>
                        <a:spcAft>
                          <a:spcPts val="0"/>
                        </a:spcAft>
                      </a:pPr>
                      <a:r>
                        <a:rPr lang="es-ES_tradnl" sz="1600">
                          <a:effectLst/>
                          <a:latin typeface="Arial" panose="020B0604020202020204" pitchFamily="34" charset="0"/>
                          <a:cs typeface="Arial" panose="020B0604020202020204" pitchFamily="34" charset="0"/>
                        </a:rPr>
                        <a:t>Agujeros</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a:txBody>
                    <a:bodyPr/>
                    <a:lstStyle/>
                    <a:p>
                      <a:pPr marL="0" marR="0" algn="ctr">
                        <a:spcBef>
                          <a:spcPts val="0"/>
                        </a:spcBef>
                        <a:spcAft>
                          <a:spcPts val="0"/>
                        </a:spcAft>
                      </a:pPr>
                      <a:r>
                        <a:rPr lang="es-ES_tradnl" sz="1600" dirty="0">
                          <a:effectLst/>
                          <a:latin typeface="Arial" panose="020B0604020202020204" pitchFamily="34" charset="0"/>
                          <a:cs typeface="Arial" panose="020B0604020202020204" pitchFamily="34" charset="0"/>
                        </a:rPr>
                        <a:t>IT14 ÷ IT11</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a:txBody>
                    <a:bodyPr/>
                    <a:lstStyle/>
                    <a:p>
                      <a:pPr marL="0" marR="0" algn="ctr">
                        <a:spcBef>
                          <a:spcPts val="0"/>
                        </a:spcBef>
                        <a:spcAft>
                          <a:spcPts val="0"/>
                        </a:spcAft>
                      </a:pPr>
                      <a:r>
                        <a:rPr lang="es-ES_tradnl" sz="1600" dirty="0">
                          <a:effectLst/>
                          <a:latin typeface="Arial" panose="020B0604020202020204" pitchFamily="34" charset="0"/>
                          <a:cs typeface="Arial" panose="020B0604020202020204" pitchFamily="34" charset="0"/>
                        </a:rPr>
                        <a:t>25 ÷ 6,3</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extLst>
                  <a:ext uri="{0D108BD9-81ED-4DB2-BD59-A6C34878D82A}">
                    <a16:rowId xmlns:a16="http://schemas.microsoft.com/office/drawing/2014/main" val="3563276003"/>
                  </a:ext>
                </a:extLst>
              </a:tr>
              <a:tr h="164306">
                <a:tc>
                  <a:txBody>
                    <a:bodyPr/>
                    <a:lstStyle/>
                    <a:p>
                      <a:pPr marL="0" marR="0" algn="just">
                        <a:spcBef>
                          <a:spcPts val="0"/>
                        </a:spcBef>
                        <a:spcAft>
                          <a:spcPts val="0"/>
                        </a:spcAft>
                      </a:pPr>
                      <a:r>
                        <a:rPr lang="es-ES_tradnl" sz="1600">
                          <a:effectLst/>
                          <a:latin typeface="Arial" panose="020B0604020202020204" pitchFamily="34" charset="0"/>
                          <a:cs typeface="Arial" panose="020B0604020202020204" pitchFamily="34" charset="0"/>
                        </a:rPr>
                        <a:t>Barrenado</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vMerge="1">
                  <a:txBody>
                    <a:bodyPr/>
                    <a:lstStyle/>
                    <a:p>
                      <a:endParaRPr lang="en-US"/>
                    </a:p>
                  </a:txBody>
                  <a:tcPr/>
                </a:tc>
                <a:tc>
                  <a:txBody>
                    <a:bodyPr/>
                    <a:lstStyle/>
                    <a:p>
                      <a:pPr marL="0" marR="0" algn="ctr">
                        <a:spcBef>
                          <a:spcPts val="0"/>
                        </a:spcBef>
                        <a:spcAft>
                          <a:spcPts val="0"/>
                        </a:spcAft>
                      </a:pPr>
                      <a:r>
                        <a:rPr lang="es-ES_tradnl" sz="1600" dirty="0">
                          <a:effectLst/>
                          <a:latin typeface="Arial" panose="020B0604020202020204" pitchFamily="34" charset="0"/>
                          <a:cs typeface="Arial" panose="020B0604020202020204" pitchFamily="34" charset="0"/>
                        </a:rPr>
                        <a:t>IT12 ÷ IT10</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a:txBody>
                    <a:bodyPr/>
                    <a:lstStyle/>
                    <a:p>
                      <a:pPr marL="0" marR="0" algn="ctr">
                        <a:spcBef>
                          <a:spcPts val="0"/>
                        </a:spcBef>
                        <a:spcAft>
                          <a:spcPts val="0"/>
                        </a:spcAft>
                      </a:pPr>
                      <a:r>
                        <a:rPr lang="es-ES_tradnl" sz="1600" dirty="0">
                          <a:effectLst/>
                          <a:latin typeface="Arial" panose="020B0604020202020204" pitchFamily="34" charset="0"/>
                          <a:cs typeface="Arial" panose="020B0604020202020204" pitchFamily="34" charset="0"/>
                        </a:rPr>
                        <a:t>12,5 ÷ 3,2</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extLst>
                  <a:ext uri="{0D108BD9-81ED-4DB2-BD59-A6C34878D82A}">
                    <a16:rowId xmlns:a16="http://schemas.microsoft.com/office/drawing/2014/main" val="1432589258"/>
                  </a:ext>
                </a:extLst>
              </a:tr>
              <a:tr h="164306">
                <a:tc>
                  <a:txBody>
                    <a:bodyPr/>
                    <a:lstStyle/>
                    <a:p>
                      <a:pPr marL="0" marR="0" algn="just">
                        <a:spcBef>
                          <a:spcPts val="0"/>
                        </a:spcBef>
                        <a:spcAft>
                          <a:spcPts val="0"/>
                        </a:spcAft>
                      </a:pPr>
                      <a:r>
                        <a:rPr lang="es-ES_tradnl" sz="1600">
                          <a:effectLst/>
                          <a:latin typeface="Arial" panose="020B0604020202020204" pitchFamily="34" charset="0"/>
                          <a:cs typeface="Arial" panose="020B0604020202020204" pitchFamily="34" charset="0"/>
                        </a:rPr>
                        <a:t>Mandrinado de desbaste</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vMerge="1">
                  <a:txBody>
                    <a:bodyPr/>
                    <a:lstStyle/>
                    <a:p>
                      <a:endParaRPr lang="en-US"/>
                    </a:p>
                  </a:txBody>
                  <a:tcPr/>
                </a:tc>
                <a:tc>
                  <a:txBody>
                    <a:bodyPr/>
                    <a:lstStyle/>
                    <a:p>
                      <a:pPr marL="0" marR="0" algn="ctr">
                        <a:spcBef>
                          <a:spcPts val="0"/>
                        </a:spcBef>
                        <a:spcAft>
                          <a:spcPts val="0"/>
                        </a:spcAft>
                      </a:pPr>
                      <a:r>
                        <a:rPr lang="es-ES_tradnl" sz="1600" dirty="0">
                          <a:effectLst/>
                          <a:latin typeface="Arial" panose="020B0604020202020204" pitchFamily="34" charset="0"/>
                          <a:cs typeface="Arial" panose="020B0604020202020204" pitchFamily="34" charset="0"/>
                        </a:rPr>
                        <a:t>IT14 ÷ IT12</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a:txBody>
                    <a:bodyPr/>
                    <a:lstStyle/>
                    <a:p>
                      <a:pPr marL="0" marR="0" algn="ctr">
                        <a:spcBef>
                          <a:spcPts val="0"/>
                        </a:spcBef>
                        <a:spcAft>
                          <a:spcPts val="0"/>
                        </a:spcAft>
                      </a:pPr>
                      <a:r>
                        <a:rPr lang="es-ES_tradnl" sz="1600" dirty="0">
                          <a:effectLst/>
                          <a:latin typeface="Arial" panose="020B0604020202020204" pitchFamily="34" charset="0"/>
                          <a:cs typeface="Arial" panose="020B0604020202020204" pitchFamily="34" charset="0"/>
                        </a:rPr>
                        <a:t>25 ÷ 12,5</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extLst>
                  <a:ext uri="{0D108BD9-81ED-4DB2-BD59-A6C34878D82A}">
                    <a16:rowId xmlns:a16="http://schemas.microsoft.com/office/drawing/2014/main" val="607824907"/>
                  </a:ext>
                </a:extLst>
              </a:tr>
              <a:tr h="164306">
                <a:tc>
                  <a:txBody>
                    <a:bodyPr/>
                    <a:lstStyle/>
                    <a:p>
                      <a:pPr marL="0" marR="0" algn="just">
                        <a:spcBef>
                          <a:spcPts val="0"/>
                        </a:spcBef>
                        <a:spcAft>
                          <a:spcPts val="0"/>
                        </a:spcAft>
                      </a:pPr>
                      <a:r>
                        <a:rPr lang="es-ES_tradnl" sz="1600">
                          <a:effectLst/>
                          <a:latin typeface="Arial" panose="020B0604020202020204" pitchFamily="34" charset="0"/>
                          <a:cs typeface="Arial" panose="020B0604020202020204" pitchFamily="34" charset="0"/>
                        </a:rPr>
                        <a:t>Mandrinado de semiacabado</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vMerge="1">
                  <a:txBody>
                    <a:bodyPr/>
                    <a:lstStyle/>
                    <a:p>
                      <a:endParaRPr lang="en-US"/>
                    </a:p>
                  </a:txBody>
                  <a:tcPr/>
                </a:tc>
                <a:tc>
                  <a:txBody>
                    <a:bodyPr/>
                    <a:lstStyle/>
                    <a:p>
                      <a:pPr marL="0" marR="0" algn="ctr">
                        <a:spcBef>
                          <a:spcPts val="0"/>
                        </a:spcBef>
                        <a:spcAft>
                          <a:spcPts val="0"/>
                        </a:spcAft>
                      </a:pPr>
                      <a:r>
                        <a:rPr lang="es-ES_tradnl" sz="1600" dirty="0">
                          <a:effectLst/>
                          <a:latin typeface="Arial" panose="020B0604020202020204" pitchFamily="34" charset="0"/>
                          <a:cs typeface="Arial" panose="020B0604020202020204" pitchFamily="34" charset="0"/>
                        </a:rPr>
                        <a:t>IT11</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a:txBody>
                    <a:bodyPr/>
                    <a:lstStyle/>
                    <a:p>
                      <a:pPr marL="0" marR="0" algn="ctr">
                        <a:spcBef>
                          <a:spcPts val="0"/>
                        </a:spcBef>
                        <a:spcAft>
                          <a:spcPts val="0"/>
                        </a:spcAft>
                      </a:pPr>
                      <a:r>
                        <a:rPr lang="es-ES_tradnl" sz="1600" dirty="0">
                          <a:effectLst/>
                          <a:latin typeface="Arial" panose="020B0604020202020204" pitchFamily="34" charset="0"/>
                          <a:cs typeface="Arial" panose="020B0604020202020204" pitchFamily="34" charset="0"/>
                        </a:rPr>
                        <a:t>25 ÷ 6,3</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extLst>
                  <a:ext uri="{0D108BD9-81ED-4DB2-BD59-A6C34878D82A}">
                    <a16:rowId xmlns:a16="http://schemas.microsoft.com/office/drawing/2014/main" val="33559716"/>
                  </a:ext>
                </a:extLst>
              </a:tr>
              <a:tr h="164306">
                <a:tc>
                  <a:txBody>
                    <a:bodyPr/>
                    <a:lstStyle/>
                    <a:p>
                      <a:pPr marL="0" marR="0" algn="just">
                        <a:spcBef>
                          <a:spcPts val="0"/>
                        </a:spcBef>
                        <a:spcAft>
                          <a:spcPts val="0"/>
                        </a:spcAft>
                      </a:pPr>
                      <a:r>
                        <a:rPr lang="es-ES_tradnl" sz="1600">
                          <a:effectLst/>
                          <a:latin typeface="Arial" panose="020B0604020202020204" pitchFamily="34" charset="0"/>
                          <a:cs typeface="Arial" panose="020B0604020202020204" pitchFamily="34" charset="0"/>
                        </a:rPr>
                        <a:t>Mandrinado de acabado</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vMerge="1">
                  <a:txBody>
                    <a:bodyPr/>
                    <a:lstStyle/>
                    <a:p>
                      <a:endParaRPr lang="en-US"/>
                    </a:p>
                  </a:txBody>
                  <a:tcPr/>
                </a:tc>
                <a:tc>
                  <a:txBody>
                    <a:bodyPr/>
                    <a:lstStyle/>
                    <a:p>
                      <a:pPr marL="0" marR="0" algn="ctr">
                        <a:spcBef>
                          <a:spcPts val="0"/>
                        </a:spcBef>
                        <a:spcAft>
                          <a:spcPts val="0"/>
                        </a:spcAft>
                      </a:pPr>
                      <a:r>
                        <a:rPr lang="es-ES_tradnl" sz="1600" dirty="0">
                          <a:effectLst/>
                          <a:latin typeface="Arial" panose="020B0604020202020204" pitchFamily="34" charset="0"/>
                          <a:cs typeface="Arial" panose="020B0604020202020204" pitchFamily="34" charset="0"/>
                        </a:rPr>
                        <a:t>IT10 ÷ IT9</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a:txBody>
                    <a:bodyPr/>
                    <a:lstStyle/>
                    <a:p>
                      <a:pPr marL="0" marR="0" algn="ctr">
                        <a:spcBef>
                          <a:spcPts val="0"/>
                        </a:spcBef>
                        <a:spcAft>
                          <a:spcPts val="0"/>
                        </a:spcAft>
                      </a:pPr>
                      <a:r>
                        <a:rPr lang="es-ES_tradnl" sz="1600" dirty="0">
                          <a:effectLst/>
                          <a:latin typeface="Arial" panose="020B0604020202020204" pitchFamily="34" charset="0"/>
                          <a:cs typeface="Arial" panose="020B0604020202020204" pitchFamily="34" charset="0"/>
                        </a:rPr>
                        <a:t>6,3 ÷ 3,2</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extLst>
                  <a:ext uri="{0D108BD9-81ED-4DB2-BD59-A6C34878D82A}">
                    <a16:rowId xmlns:a16="http://schemas.microsoft.com/office/drawing/2014/main" val="3423820557"/>
                  </a:ext>
                </a:extLst>
              </a:tr>
              <a:tr h="164306">
                <a:tc>
                  <a:txBody>
                    <a:bodyPr/>
                    <a:lstStyle/>
                    <a:p>
                      <a:pPr marL="0" marR="0" algn="just">
                        <a:spcBef>
                          <a:spcPts val="0"/>
                        </a:spcBef>
                        <a:spcAft>
                          <a:spcPts val="0"/>
                        </a:spcAft>
                      </a:pPr>
                      <a:r>
                        <a:rPr lang="es-ES_tradnl" sz="1600">
                          <a:effectLst/>
                          <a:latin typeface="Arial" panose="020B0604020202020204" pitchFamily="34" charset="0"/>
                          <a:cs typeface="Arial" panose="020B0604020202020204" pitchFamily="34" charset="0"/>
                        </a:rPr>
                        <a:t>Mandrinado de acabado fino</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vMerge="1">
                  <a:txBody>
                    <a:bodyPr/>
                    <a:lstStyle/>
                    <a:p>
                      <a:endParaRPr lang="en-US"/>
                    </a:p>
                  </a:txBody>
                  <a:tcPr/>
                </a:tc>
                <a:tc>
                  <a:txBody>
                    <a:bodyPr/>
                    <a:lstStyle/>
                    <a:p>
                      <a:pPr marL="0" marR="0" algn="ctr">
                        <a:spcBef>
                          <a:spcPts val="0"/>
                        </a:spcBef>
                        <a:spcAft>
                          <a:spcPts val="0"/>
                        </a:spcAft>
                      </a:pPr>
                      <a:r>
                        <a:rPr lang="es-ES_tradnl" sz="1600">
                          <a:effectLst/>
                          <a:latin typeface="Arial" panose="020B0604020202020204" pitchFamily="34" charset="0"/>
                          <a:cs typeface="Arial" panose="020B0604020202020204" pitchFamily="34" charset="0"/>
                        </a:rPr>
                        <a:t>IT8 ÷ IT6</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a:txBody>
                    <a:bodyPr/>
                    <a:lstStyle/>
                    <a:p>
                      <a:pPr marL="0" marR="0" algn="ctr">
                        <a:spcBef>
                          <a:spcPts val="0"/>
                        </a:spcBef>
                        <a:spcAft>
                          <a:spcPts val="0"/>
                        </a:spcAft>
                      </a:pPr>
                      <a:r>
                        <a:rPr lang="es-ES_tradnl" sz="1600" dirty="0">
                          <a:effectLst/>
                          <a:latin typeface="Arial" panose="020B0604020202020204" pitchFamily="34" charset="0"/>
                          <a:cs typeface="Arial" panose="020B0604020202020204" pitchFamily="34" charset="0"/>
                        </a:rPr>
                        <a:t>1,6 ÷ 0,4</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extLst>
                  <a:ext uri="{0D108BD9-81ED-4DB2-BD59-A6C34878D82A}">
                    <a16:rowId xmlns:a16="http://schemas.microsoft.com/office/drawing/2014/main" val="1352509682"/>
                  </a:ext>
                </a:extLst>
              </a:tr>
              <a:tr h="164306">
                <a:tc>
                  <a:txBody>
                    <a:bodyPr/>
                    <a:lstStyle/>
                    <a:p>
                      <a:pPr marL="0" marR="0" algn="just">
                        <a:spcBef>
                          <a:spcPts val="0"/>
                        </a:spcBef>
                        <a:spcAft>
                          <a:spcPts val="0"/>
                        </a:spcAft>
                      </a:pPr>
                      <a:r>
                        <a:rPr lang="es-ES_tradnl" sz="1600">
                          <a:effectLst/>
                          <a:latin typeface="Arial" panose="020B0604020202020204" pitchFamily="34" charset="0"/>
                          <a:cs typeface="Arial" panose="020B0604020202020204" pitchFamily="34" charset="0"/>
                        </a:rPr>
                        <a:t>Rectificado previo</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vMerge="1">
                  <a:txBody>
                    <a:bodyPr/>
                    <a:lstStyle/>
                    <a:p>
                      <a:endParaRPr lang="en-US"/>
                    </a:p>
                  </a:txBody>
                  <a:tcPr/>
                </a:tc>
                <a:tc>
                  <a:txBody>
                    <a:bodyPr/>
                    <a:lstStyle/>
                    <a:p>
                      <a:pPr marL="0" marR="0" algn="ctr">
                        <a:spcBef>
                          <a:spcPts val="0"/>
                        </a:spcBef>
                        <a:spcAft>
                          <a:spcPts val="0"/>
                        </a:spcAft>
                      </a:pPr>
                      <a:r>
                        <a:rPr lang="es-ES_tradnl" sz="1600">
                          <a:effectLst/>
                          <a:latin typeface="Arial" panose="020B0604020202020204" pitchFamily="34" charset="0"/>
                          <a:cs typeface="Arial" panose="020B0604020202020204" pitchFamily="34" charset="0"/>
                        </a:rPr>
                        <a:t>IT9</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a:txBody>
                    <a:bodyPr/>
                    <a:lstStyle/>
                    <a:p>
                      <a:pPr marL="0" marR="0" algn="ctr">
                        <a:spcBef>
                          <a:spcPts val="0"/>
                        </a:spcBef>
                        <a:spcAft>
                          <a:spcPts val="0"/>
                        </a:spcAft>
                      </a:pPr>
                      <a:r>
                        <a:rPr lang="es-ES_tradnl" sz="1600" dirty="0">
                          <a:effectLst/>
                          <a:latin typeface="Arial" panose="020B0604020202020204" pitchFamily="34" charset="0"/>
                          <a:cs typeface="Arial" panose="020B0604020202020204" pitchFamily="34" charset="0"/>
                        </a:rPr>
                        <a:t>3,2</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extLst>
                  <a:ext uri="{0D108BD9-81ED-4DB2-BD59-A6C34878D82A}">
                    <a16:rowId xmlns:a16="http://schemas.microsoft.com/office/drawing/2014/main" val="302174162"/>
                  </a:ext>
                </a:extLst>
              </a:tr>
              <a:tr h="164306">
                <a:tc>
                  <a:txBody>
                    <a:bodyPr/>
                    <a:lstStyle/>
                    <a:p>
                      <a:pPr marL="0" marR="0" algn="just">
                        <a:spcBef>
                          <a:spcPts val="0"/>
                        </a:spcBef>
                        <a:spcAft>
                          <a:spcPts val="0"/>
                        </a:spcAft>
                      </a:pPr>
                      <a:r>
                        <a:rPr lang="es-ES_tradnl" sz="1600">
                          <a:effectLst/>
                          <a:latin typeface="Arial" panose="020B0604020202020204" pitchFamily="34" charset="0"/>
                          <a:cs typeface="Arial" panose="020B0604020202020204" pitchFamily="34" charset="0"/>
                        </a:rPr>
                        <a:t>Rectificado de acabado</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vMerge="1">
                  <a:txBody>
                    <a:bodyPr/>
                    <a:lstStyle/>
                    <a:p>
                      <a:endParaRPr lang="en-US"/>
                    </a:p>
                  </a:txBody>
                  <a:tcPr/>
                </a:tc>
                <a:tc>
                  <a:txBody>
                    <a:bodyPr/>
                    <a:lstStyle/>
                    <a:p>
                      <a:pPr marL="0" marR="0" algn="ctr">
                        <a:spcBef>
                          <a:spcPts val="0"/>
                        </a:spcBef>
                        <a:spcAft>
                          <a:spcPts val="0"/>
                        </a:spcAft>
                      </a:pPr>
                      <a:r>
                        <a:rPr lang="es-ES_tradnl" sz="1600">
                          <a:effectLst/>
                          <a:latin typeface="Arial" panose="020B0604020202020204" pitchFamily="34" charset="0"/>
                          <a:cs typeface="Arial" panose="020B0604020202020204" pitchFamily="34" charset="0"/>
                        </a:rPr>
                        <a:t>IT8 ÷ IT7</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a:txBody>
                    <a:bodyPr/>
                    <a:lstStyle/>
                    <a:p>
                      <a:pPr marL="0" marR="0" algn="ctr">
                        <a:spcBef>
                          <a:spcPts val="0"/>
                        </a:spcBef>
                        <a:spcAft>
                          <a:spcPts val="0"/>
                        </a:spcAft>
                      </a:pPr>
                      <a:r>
                        <a:rPr lang="es-ES_tradnl" sz="1600" dirty="0">
                          <a:effectLst/>
                          <a:latin typeface="Arial" panose="020B0604020202020204" pitchFamily="34" charset="0"/>
                          <a:cs typeface="Arial" panose="020B0604020202020204" pitchFamily="34" charset="0"/>
                        </a:rPr>
                        <a:t>1,6 ÷ 0,8</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extLst>
                  <a:ext uri="{0D108BD9-81ED-4DB2-BD59-A6C34878D82A}">
                    <a16:rowId xmlns:a16="http://schemas.microsoft.com/office/drawing/2014/main" val="832442519"/>
                  </a:ext>
                </a:extLst>
              </a:tr>
              <a:tr h="164306">
                <a:tc>
                  <a:txBody>
                    <a:bodyPr/>
                    <a:lstStyle/>
                    <a:p>
                      <a:pPr marL="0" marR="0" algn="just">
                        <a:spcBef>
                          <a:spcPts val="0"/>
                        </a:spcBef>
                        <a:spcAft>
                          <a:spcPts val="0"/>
                        </a:spcAft>
                      </a:pPr>
                      <a:r>
                        <a:rPr lang="es-ES_tradnl" sz="1600">
                          <a:effectLst/>
                          <a:latin typeface="Arial" panose="020B0604020202020204" pitchFamily="34" charset="0"/>
                          <a:cs typeface="Arial" panose="020B0604020202020204" pitchFamily="34" charset="0"/>
                        </a:rPr>
                        <a:t>Rectificado de acabado fino</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vMerge="1">
                  <a:txBody>
                    <a:bodyPr/>
                    <a:lstStyle/>
                    <a:p>
                      <a:endParaRPr lang="en-US"/>
                    </a:p>
                  </a:txBody>
                  <a:tcPr/>
                </a:tc>
                <a:tc>
                  <a:txBody>
                    <a:bodyPr/>
                    <a:lstStyle/>
                    <a:p>
                      <a:pPr marL="0" marR="0" algn="ctr">
                        <a:spcBef>
                          <a:spcPts val="0"/>
                        </a:spcBef>
                        <a:spcAft>
                          <a:spcPts val="0"/>
                        </a:spcAft>
                      </a:pPr>
                      <a:r>
                        <a:rPr lang="es-ES_tradnl" sz="1600">
                          <a:effectLst/>
                          <a:latin typeface="Arial" panose="020B0604020202020204" pitchFamily="34" charset="0"/>
                          <a:cs typeface="Arial" panose="020B0604020202020204" pitchFamily="34" charset="0"/>
                        </a:rPr>
                        <a:t>IT6</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a:txBody>
                    <a:bodyPr/>
                    <a:lstStyle/>
                    <a:p>
                      <a:pPr marL="0" marR="0" algn="ctr">
                        <a:spcBef>
                          <a:spcPts val="0"/>
                        </a:spcBef>
                        <a:spcAft>
                          <a:spcPts val="0"/>
                        </a:spcAft>
                      </a:pPr>
                      <a:r>
                        <a:rPr lang="es-ES_tradnl" sz="1600" dirty="0">
                          <a:effectLst/>
                          <a:latin typeface="Arial" panose="020B0604020202020204" pitchFamily="34" charset="0"/>
                          <a:cs typeface="Arial" panose="020B0604020202020204" pitchFamily="34" charset="0"/>
                        </a:rPr>
                        <a:t>0,8 ÷ 0,2</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extLst>
                  <a:ext uri="{0D108BD9-81ED-4DB2-BD59-A6C34878D82A}">
                    <a16:rowId xmlns:a16="http://schemas.microsoft.com/office/drawing/2014/main" val="196289838"/>
                  </a:ext>
                </a:extLst>
              </a:tr>
              <a:tr h="164306">
                <a:tc>
                  <a:txBody>
                    <a:bodyPr/>
                    <a:lstStyle/>
                    <a:p>
                      <a:pPr marL="0" marR="0" algn="just">
                        <a:spcBef>
                          <a:spcPts val="0"/>
                        </a:spcBef>
                        <a:spcAft>
                          <a:spcPts val="0"/>
                        </a:spcAft>
                      </a:pPr>
                      <a:r>
                        <a:rPr lang="es-ES_tradnl" sz="1600">
                          <a:effectLst/>
                          <a:latin typeface="Arial" panose="020B0604020202020204" pitchFamily="34" charset="0"/>
                          <a:cs typeface="Arial" panose="020B0604020202020204" pitchFamily="34" charset="0"/>
                        </a:rPr>
                        <a:t>Escariado previo</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vMerge="1">
                  <a:txBody>
                    <a:bodyPr/>
                    <a:lstStyle/>
                    <a:p>
                      <a:endParaRPr lang="en-US"/>
                    </a:p>
                  </a:txBody>
                  <a:tcPr/>
                </a:tc>
                <a:tc>
                  <a:txBody>
                    <a:bodyPr/>
                    <a:lstStyle/>
                    <a:p>
                      <a:pPr marL="0" marR="0" algn="ctr">
                        <a:spcBef>
                          <a:spcPts val="0"/>
                        </a:spcBef>
                        <a:spcAft>
                          <a:spcPts val="0"/>
                        </a:spcAft>
                      </a:pPr>
                      <a:r>
                        <a:rPr lang="es-ES_tradnl" sz="1600">
                          <a:effectLst/>
                          <a:latin typeface="Arial" panose="020B0604020202020204" pitchFamily="34" charset="0"/>
                          <a:cs typeface="Arial" panose="020B0604020202020204" pitchFamily="34" charset="0"/>
                        </a:rPr>
                        <a:t>IT11 ÷ IT10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a:txBody>
                    <a:bodyPr/>
                    <a:lstStyle/>
                    <a:p>
                      <a:pPr marL="0" marR="0" algn="ctr">
                        <a:spcBef>
                          <a:spcPts val="0"/>
                        </a:spcBef>
                        <a:spcAft>
                          <a:spcPts val="0"/>
                        </a:spcAft>
                      </a:pPr>
                      <a:r>
                        <a:rPr lang="es-ES_tradnl" sz="1600" dirty="0">
                          <a:effectLst/>
                          <a:latin typeface="Arial" panose="020B0604020202020204" pitchFamily="34" charset="0"/>
                          <a:cs typeface="Arial" panose="020B0604020202020204" pitchFamily="34" charset="0"/>
                        </a:rPr>
                        <a:t>3,2</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extLst>
                  <a:ext uri="{0D108BD9-81ED-4DB2-BD59-A6C34878D82A}">
                    <a16:rowId xmlns:a16="http://schemas.microsoft.com/office/drawing/2014/main" val="1764874624"/>
                  </a:ext>
                </a:extLst>
              </a:tr>
              <a:tr h="164306">
                <a:tc>
                  <a:txBody>
                    <a:bodyPr/>
                    <a:lstStyle/>
                    <a:p>
                      <a:pPr marL="0" marR="0" algn="just">
                        <a:spcBef>
                          <a:spcPts val="0"/>
                        </a:spcBef>
                        <a:spcAft>
                          <a:spcPts val="0"/>
                        </a:spcAft>
                      </a:pPr>
                      <a:r>
                        <a:rPr lang="es-ES_tradnl" sz="1600">
                          <a:effectLst/>
                          <a:latin typeface="Arial" panose="020B0604020202020204" pitchFamily="34" charset="0"/>
                          <a:cs typeface="Arial" panose="020B0604020202020204" pitchFamily="34" charset="0"/>
                        </a:rPr>
                        <a:t>Escariado de acabado</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vMerge="1">
                  <a:txBody>
                    <a:bodyPr/>
                    <a:lstStyle/>
                    <a:p>
                      <a:endParaRPr lang="en-US"/>
                    </a:p>
                  </a:txBody>
                  <a:tcPr/>
                </a:tc>
                <a:tc>
                  <a:txBody>
                    <a:bodyPr/>
                    <a:lstStyle/>
                    <a:p>
                      <a:pPr marL="0" marR="0" algn="ctr">
                        <a:spcBef>
                          <a:spcPts val="0"/>
                        </a:spcBef>
                        <a:spcAft>
                          <a:spcPts val="0"/>
                        </a:spcAft>
                      </a:pPr>
                      <a:r>
                        <a:rPr lang="es-ES_tradnl" sz="1600">
                          <a:effectLst/>
                          <a:latin typeface="Arial" panose="020B0604020202020204" pitchFamily="34" charset="0"/>
                          <a:cs typeface="Arial" panose="020B0604020202020204" pitchFamily="34" charset="0"/>
                        </a:rPr>
                        <a:t>IT9 ÷ IT8</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a:txBody>
                    <a:bodyPr/>
                    <a:lstStyle/>
                    <a:p>
                      <a:pPr marL="0" marR="0" algn="ctr">
                        <a:spcBef>
                          <a:spcPts val="0"/>
                        </a:spcBef>
                        <a:spcAft>
                          <a:spcPts val="0"/>
                        </a:spcAft>
                      </a:pPr>
                      <a:r>
                        <a:rPr lang="es-ES_tradnl" sz="1600" dirty="0">
                          <a:effectLst/>
                          <a:latin typeface="Arial" panose="020B0604020202020204" pitchFamily="34" charset="0"/>
                          <a:cs typeface="Arial" panose="020B0604020202020204" pitchFamily="34" charset="0"/>
                        </a:rPr>
                        <a:t>1,6</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extLst>
                  <a:ext uri="{0D108BD9-81ED-4DB2-BD59-A6C34878D82A}">
                    <a16:rowId xmlns:a16="http://schemas.microsoft.com/office/drawing/2014/main" val="1170900495"/>
                  </a:ext>
                </a:extLst>
              </a:tr>
              <a:tr h="164306">
                <a:tc>
                  <a:txBody>
                    <a:bodyPr/>
                    <a:lstStyle/>
                    <a:p>
                      <a:pPr marL="0" marR="0" algn="just">
                        <a:spcBef>
                          <a:spcPts val="0"/>
                        </a:spcBef>
                        <a:spcAft>
                          <a:spcPts val="0"/>
                        </a:spcAft>
                      </a:pPr>
                      <a:r>
                        <a:rPr lang="es-ES_tradnl" sz="1600">
                          <a:effectLst/>
                          <a:latin typeface="Arial" panose="020B0604020202020204" pitchFamily="34" charset="0"/>
                          <a:cs typeface="Arial" panose="020B0604020202020204" pitchFamily="34" charset="0"/>
                        </a:rPr>
                        <a:t>Escariado de acabado fino</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vMerge="1">
                  <a:txBody>
                    <a:bodyPr/>
                    <a:lstStyle/>
                    <a:p>
                      <a:endParaRPr lang="en-US"/>
                    </a:p>
                  </a:txBody>
                  <a:tcPr/>
                </a:tc>
                <a:tc>
                  <a:txBody>
                    <a:bodyPr/>
                    <a:lstStyle/>
                    <a:p>
                      <a:pPr marL="0" marR="0" algn="ctr">
                        <a:spcBef>
                          <a:spcPts val="0"/>
                        </a:spcBef>
                        <a:spcAft>
                          <a:spcPts val="0"/>
                        </a:spcAft>
                      </a:pPr>
                      <a:r>
                        <a:rPr lang="es-ES_tradnl" sz="1600">
                          <a:effectLst/>
                          <a:latin typeface="Arial" panose="020B0604020202020204" pitchFamily="34" charset="0"/>
                          <a:cs typeface="Arial" panose="020B0604020202020204" pitchFamily="34" charset="0"/>
                        </a:rPr>
                        <a:t>IT7 ÷ IT6</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a:txBody>
                    <a:bodyPr/>
                    <a:lstStyle/>
                    <a:p>
                      <a:pPr marL="0" marR="0" algn="ctr">
                        <a:spcBef>
                          <a:spcPts val="0"/>
                        </a:spcBef>
                        <a:spcAft>
                          <a:spcPts val="0"/>
                        </a:spcAft>
                      </a:pPr>
                      <a:r>
                        <a:rPr lang="es-ES_tradnl" sz="1600" dirty="0">
                          <a:effectLst/>
                          <a:latin typeface="Arial" panose="020B0604020202020204" pitchFamily="34" charset="0"/>
                          <a:cs typeface="Arial" panose="020B0604020202020204" pitchFamily="34" charset="0"/>
                        </a:rPr>
                        <a:t>0,8</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extLst>
                  <a:ext uri="{0D108BD9-81ED-4DB2-BD59-A6C34878D82A}">
                    <a16:rowId xmlns:a16="http://schemas.microsoft.com/office/drawing/2014/main" val="3812592843"/>
                  </a:ext>
                </a:extLst>
              </a:tr>
              <a:tr h="164306">
                <a:tc>
                  <a:txBody>
                    <a:bodyPr/>
                    <a:lstStyle/>
                    <a:p>
                      <a:pPr marL="0" marR="0" algn="just">
                        <a:spcBef>
                          <a:spcPts val="0"/>
                        </a:spcBef>
                        <a:spcAft>
                          <a:spcPts val="0"/>
                        </a:spcAft>
                      </a:pPr>
                      <a:r>
                        <a:rPr lang="es-ES_tradnl" sz="1600">
                          <a:effectLst/>
                          <a:latin typeface="Arial" panose="020B0604020202020204" pitchFamily="34" charset="0"/>
                          <a:cs typeface="Arial" panose="020B0604020202020204" pitchFamily="34" charset="0"/>
                        </a:rPr>
                        <a:t>Surperacabado</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vMerge="1">
                  <a:txBody>
                    <a:bodyPr/>
                    <a:lstStyle/>
                    <a:p>
                      <a:endParaRPr lang="en-US"/>
                    </a:p>
                  </a:txBody>
                  <a:tcPr/>
                </a:tc>
                <a:tc>
                  <a:txBody>
                    <a:bodyPr/>
                    <a:lstStyle/>
                    <a:p>
                      <a:pPr marL="0" marR="0" algn="ctr">
                        <a:spcBef>
                          <a:spcPts val="0"/>
                        </a:spcBef>
                        <a:spcAft>
                          <a:spcPts val="0"/>
                        </a:spcAft>
                      </a:pPr>
                      <a:r>
                        <a:rPr lang="es-ES_tradnl" sz="1600">
                          <a:effectLst/>
                          <a:latin typeface="Arial" panose="020B0604020202020204" pitchFamily="34" charset="0"/>
                          <a:cs typeface="Arial" panose="020B0604020202020204" pitchFamily="34" charset="0"/>
                        </a:rPr>
                        <a:t>IT5 ÷ IT4</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tc>
                  <a:txBody>
                    <a:bodyPr/>
                    <a:lstStyle/>
                    <a:p>
                      <a:pPr marL="0" marR="0" algn="ctr">
                        <a:spcBef>
                          <a:spcPts val="0"/>
                        </a:spcBef>
                        <a:spcAft>
                          <a:spcPts val="0"/>
                        </a:spcAft>
                      </a:pPr>
                      <a:r>
                        <a:rPr lang="es-ES_tradnl" sz="1600" dirty="0">
                          <a:effectLst/>
                          <a:latin typeface="Arial" panose="020B0604020202020204" pitchFamily="34" charset="0"/>
                          <a:cs typeface="Arial" panose="020B0604020202020204" pitchFamily="34" charset="0"/>
                        </a:rPr>
                        <a:t>0,8 ÷ 0,05</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1615" marR="61615" marT="0" marB="0"/>
                </a:tc>
                <a:extLst>
                  <a:ext uri="{0D108BD9-81ED-4DB2-BD59-A6C34878D82A}">
                    <a16:rowId xmlns:a16="http://schemas.microsoft.com/office/drawing/2014/main" val="3261547577"/>
                  </a:ext>
                </a:extLst>
              </a:tr>
            </a:tbl>
          </a:graphicData>
        </a:graphic>
      </p:graphicFrame>
      <p:sp>
        <p:nvSpPr>
          <p:cNvPr id="3" name="Rectangle 2"/>
          <p:cNvSpPr/>
          <p:nvPr/>
        </p:nvSpPr>
        <p:spPr>
          <a:xfrm>
            <a:off x="445826" y="152923"/>
            <a:ext cx="11436824" cy="954107"/>
          </a:xfrm>
          <a:prstGeom prst="rect">
            <a:avLst/>
          </a:prstGeom>
        </p:spPr>
        <p:txBody>
          <a:bodyPr wrap="square">
            <a:spAutoFit/>
          </a:bodyPr>
          <a:lstStyle/>
          <a:p>
            <a:pPr algn="ctr"/>
            <a:r>
              <a:rPr lang="es-ES_tradnl" sz="2800" b="1" dirty="0" smtClean="0">
                <a:solidFill>
                  <a:srgbClr val="A50021"/>
                </a:solidFill>
                <a:effectLst>
                  <a:outerShdw blurRad="38100" dist="38100" dir="2700000" algn="tl">
                    <a:srgbClr val="000000">
                      <a:alpha val="43137"/>
                    </a:srgbClr>
                  </a:outerShdw>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rPr>
              <a:t>ESTABLECIMIENTO DE LA RUGOSIDAD SUPERFICIAL EN FUNCIÓN DEL MÉTODO DE ELABORACIÓN.</a:t>
            </a:r>
            <a:endParaRPr lang="en-US" sz="2800" b="1" dirty="0">
              <a:solidFill>
                <a:srgbClr val="A50021"/>
              </a:solidFill>
              <a:effectLst>
                <a:outerShdw blurRad="38100" dist="38100" dir="2700000" algn="tl">
                  <a:srgbClr val="000000">
                    <a:alpha val="43137"/>
                  </a:srgbClr>
                </a:outerShdw>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08925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0251" y="198853"/>
            <a:ext cx="11586949" cy="1569660"/>
          </a:xfrm>
          <a:prstGeom prst="rect">
            <a:avLst/>
          </a:prstGeom>
        </p:spPr>
        <p:txBody>
          <a:bodyPr wrap="square">
            <a:spAutoFit/>
          </a:bodyPr>
          <a:lstStyle/>
          <a:p>
            <a:pPr algn="ctr"/>
            <a:r>
              <a:rPr lang="es-ES" sz="3200" b="1" dirty="0">
                <a:solidFill>
                  <a:srgbClr val="C0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rPr>
              <a:t>INSTRUMENTOS QUE SE EMPLEAN EN EL CONTROL DE LA RUGOSIDAD SUPERFICIAL DE LAS PIEZAS DE MÁQUINAS.</a:t>
            </a:r>
            <a:endParaRPr lang="en-US" sz="3200" b="1" dirty="0">
              <a:solidFill>
                <a:srgbClr val="C0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descr="D:\ISDi\Asignatura electiva. 2do semestre 2019. Control de la calidad en diseños industriales\Clase 8\Fotos Clase 8\20190323_121715.jpg"/>
          <p:cNvPicPr/>
          <p:nvPr/>
        </p:nvPicPr>
        <p:blipFill rotWithShape="1">
          <a:blip r:embed="rId2" cstate="print">
            <a:extLst>
              <a:ext uri="{28A0092B-C50C-407E-A947-70E740481C1C}">
                <a14:useLocalDpi xmlns:a14="http://schemas.microsoft.com/office/drawing/2010/main" val="0"/>
              </a:ext>
            </a:extLst>
          </a:blip>
          <a:srcRect l="7400" t="6873" r="6418" b="6268"/>
          <a:stretch/>
        </p:blipFill>
        <p:spPr bwMode="auto">
          <a:xfrm>
            <a:off x="469216" y="3072979"/>
            <a:ext cx="4297680" cy="3425819"/>
          </a:xfrm>
          <a:prstGeom prst="rect">
            <a:avLst/>
          </a:prstGeom>
          <a:noFill/>
          <a:ln>
            <a:noFill/>
          </a:ln>
        </p:spPr>
      </p:pic>
      <p:sp>
        <p:nvSpPr>
          <p:cNvPr id="4" name="Rectangle 3"/>
          <p:cNvSpPr/>
          <p:nvPr/>
        </p:nvSpPr>
        <p:spPr>
          <a:xfrm>
            <a:off x="469216" y="2330551"/>
            <a:ext cx="4106638" cy="523220"/>
          </a:xfrm>
          <a:prstGeom prst="rect">
            <a:avLst/>
          </a:prstGeom>
        </p:spPr>
        <p:txBody>
          <a:bodyPr wrap="none">
            <a:spAutoFit/>
          </a:bodyPr>
          <a:lstStyle/>
          <a:p>
            <a:pPr marL="342900" marR="0" lvl="0" indent="-342900" algn="ctr">
              <a:spcBef>
                <a:spcPts val="0"/>
              </a:spcBef>
              <a:spcAft>
                <a:spcPts val="0"/>
              </a:spcAft>
              <a:buFont typeface="Wingdings" panose="05000000000000000000" pitchFamily="2" charset="2"/>
              <a:buChar char=""/>
            </a:pPr>
            <a:r>
              <a:rPr lang="es-ES" sz="2800" b="1" dirty="0">
                <a:latin typeface="Arial" panose="020B0604020202020204" pitchFamily="34" charset="0"/>
                <a:ea typeface="Times New Roman" panose="02020603050405020304" pitchFamily="18" charset="0"/>
                <a:cs typeface="Arial" panose="020B0604020202020204" pitchFamily="34" charset="0"/>
              </a:rPr>
              <a:t>Rugosímetro TR 110.</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Imagen 1">
            <a:extLst>
              <a:ext uri="{FF2B5EF4-FFF2-40B4-BE49-F238E27FC236}">
                <a16:creationId xmlns:a16="http://schemas.microsoft.com/office/drawing/2014/main" id="{6549F951-766A-44AC-AA3B-183707A91ED3}"/>
              </a:ext>
            </a:extLst>
          </p:cNvPr>
          <p:cNvPicPr/>
          <p:nvPr/>
        </p:nvPicPr>
        <p:blipFill>
          <a:blip r:embed="rId3"/>
          <a:srcRect/>
          <a:stretch>
            <a:fillRect/>
          </a:stretch>
        </p:blipFill>
        <p:spPr bwMode="auto">
          <a:xfrm>
            <a:off x="5391360" y="3212127"/>
            <a:ext cx="6644640" cy="3425819"/>
          </a:xfrm>
          <a:prstGeom prst="rect">
            <a:avLst/>
          </a:prstGeom>
        </p:spPr>
      </p:pic>
      <p:sp>
        <p:nvSpPr>
          <p:cNvPr id="6" name="Rectangle 3">
            <a:extLst>
              <a:ext uri="{FF2B5EF4-FFF2-40B4-BE49-F238E27FC236}">
                <a16:creationId xmlns:a16="http://schemas.microsoft.com/office/drawing/2014/main" id="{534B49FF-5C42-4F5B-9AA3-538F30A20ECC}"/>
              </a:ext>
            </a:extLst>
          </p:cNvPr>
          <p:cNvSpPr/>
          <p:nvPr/>
        </p:nvSpPr>
        <p:spPr>
          <a:xfrm>
            <a:off x="7426546" y="2330551"/>
            <a:ext cx="4126451" cy="523220"/>
          </a:xfrm>
          <a:prstGeom prst="rect">
            <a:avLst/>
          </a:prstGeom>
        </p:spPr>
        <p:txBody>
          <a:bodyPr wrap="none">
            <a:spAutoFit/>
          </a:bodyPr>
          <a:lstStyle/>
          <a:p>
            <a:pPr marL="342900" marR="0" lvl="0" indent="-342900" algn="ctr">
              <a:spcBef>
                <a:spcPts val="0"/>
              </a:spcBef>
              <a:spcAft>
                <a:spcPts val="0"/>
              </a:spcAft>
              <a:buFont typeface="Wingdings" panose="05000000000000000000" pitchFamily="2" charset="2"/>
              <a:buChar char=""/>
            </a:pPr>
            <a:r>
              <a:rPr lang="es-ES" sz="2800" b="1" dirty="0">
                <a:latin typeface="Arial" panose="020B0604020202020204" pitchFamily="34" charset="0"/>
                <a:ea typeface="Times New Roman" panose="02020603050405020304" pitchFamily="18" charset="0"/>
                <a:cs typeface="Arial" panose="020B0604020202020204" pitchFamily="34" charset="0"/>
              </a:rPr>
              <a:t>Rugosímetro TR 200.</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Rectángulo redondeado 6"/>
          <p:cNvSpPr/>
          <p:nvPr/>
        </p:nvSpPr>
        <p:spPr>
          <a:xfrm>
            <a:off x="156000" y="1768512"/>
            <a:ext cx="11880000" cy="4951439"/>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401728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416256" y="1227903"/>
                <a:ext cx="11354937" cy="4513993"/>
              </a:xfrm>
              <a:prstGeom prst="rect">
                <a:avLst/>
              </a:prstGeom>
            </p:spPr>
            <p:txBody>
              <a:bodyPr wrap="square">
                <a:spAutoFit/>
              </a:bodyPr>
              <a:lstStyle/>
              <a:p>
                <a:pPr algn="just"/>
                <a:r>
                  <a:rPr lang="es-E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1</a:t>
                </a:r>
                <a:r>
                  <a:rPr lang="es-E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 Determinar el error de cilindricidad admisible que debe tener el bulón del pistón del motor del tanque T-55 a partir de los siguientes datos:</a:t>
                </a:r>
                <a:endPar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es-ES_tradnl" sz="2800" dirty="0">
                    <a:solidFill>
                      <a:schemeClr val="tx1"/>
                    </a:solidFill>
                    <a:latin typeface="Arial" panose="020B0604020202020204" pitchFamily="34" charset="0"/>
                    <a:ea typeface="Times New Roman" panose="02020603050405020304" pitchFamily="18" charset="0"/>
                    <a:cs typeface="Arial" panose="020B0604020202020204" pitchFamily="34" charset="0"/>
                  </a:rPr>
                  <a:t>Datos</a:t>
                </a:r>
                <a:r>
                  <a:rPr lang="es-E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a:t>
                </a:r>
                <a:endPar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a14:m>
                  <m:oMathPara xmlns:m="http://schemas.openxmlformats.org/officeDocument/2006/math">
                    <m:oMathParaPr>
                      <m:jc m:val="left"/>
                    </m:oMathParaPr>
                    <m:oMath xmlns:m="http://schemas.openxmlformats.org/officeDocument/2006/math">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 42 </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h</m:t>
                      </m:r>
                      <m:sSubSup>
                        <m:sSubSupPr>
                          <m:ctrlPr>
                            <a:rPr lang="en-U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SupPr>
                        <m:e>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6 (</m:t>
                          </m:r>
                        </m:e>
                        <m:sub>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−0,016</m:t>
                          </m:r>
                        </m:sub>
                        <m:sup>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0</m:t>
                          </m:r>
                        </m:sup>
                      </m:sSubSup>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endParaRPr lang="es-ES" sz="28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r>
                  <a:rPr lang="es-E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Respuesta:</a:t>
                </a:r>
                <a:endPar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b>
                        <m:sSubPr>
                          <m:ctrlPr>
                            <a:rPr lang="en-US" sz="28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Pr>
                        <m:e>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e>
                        <m:sub>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𝑓</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sub>
                      </m:sSub>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=0,3∙</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oMath>
                  </m:oMathPara>
                </a14:m>
                <a:endPar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es-ES" sz="28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r>
                        <a:rPr lang="es-ES" sz="28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s-ES" sz="28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𝑒𝑠</m:t>
                      </m:r>
                      <m:r>
                        <a:rPr lang="es-ES" sz="28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s-ES" sz="28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𝑒𝑖</m:t>
                      </m:r>
                      <m:r>
                        <a:rPr lang="es-ES" sz="28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=0− </m:t>
                      </m:r>
                      <m:d>
                        <m:dPr>
                          <m:ctrlPr>
                            <a:rPr lang="en-U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ctrlPr>
                        </m:dPr>
                        <m:e>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−0,016</m:t>
                          </m:r>
                        </m:e>
                      </m:d>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=0,016 </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𝑚𝑚</m:t>
                      </m:r>
                    </m:oMath>
                  </m:oMathPara>
                </a14:m>
                <a:endPar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b>
                        <m:sSubPr>
                          <m:ctrlPr>
                            <a:rPr lang="en-U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Pr>
                        <m:e>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e>
                        <m:sub>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𝑓</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sub>
                      </m:sSub>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=0,3∙0,016 </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𝑚𝑚</m:t>
                      </m:r>
                      <m:sSub>
                        <m:sSubPr>
                          <m:ctrlPr>
                            <a:rPr lang="en-U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Pr>
                        <m:e>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e>
                        <m:sub>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𝑓</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sub>
                      </m:sSub>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=0,0048 </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𝑚𝑚</m:t>
                      </m:r>
                    </m:oMath>
                  </m:oMathPara>
                </a14:m>
                <a:endPar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16256" y="1227903"/>
                <a:ext cx="11354937" cy="4513993"/>
              </a:xfrm>
              <a:prstGeom prst="rect">
                <a:avLst/>
              </a:prstGeom>
              <a:blipFill>
                <a:blip r:embed="rId2"/>
                <a:stretch>
                  <a:fillRect l="-1074" t="-1350" r="-1127"/>
                </a:stretch>
              </a:blipFill>
            </p:spPr>
            <p:txBody>
              <a:bodyPr/>
              <a:lstStyle/>
              <a:p>
                <a:r>
                  <a:rPr lang="es-ES">
                    <a:noFill/>
                  </a:rPr>
                  <a:t> </a:t>
                </a:r>
              </a:p>
            </p:txBody>
          </p:sp>
        </mc:Fallback>
      </mc:AlternateContent>
      <p:sp>
        <p:nvSpPr>
          <p:cNvPr id="3" name="Rectángulo redondeado 2"/>
          <p:cNvSpPr/>
          <p:nvPr/>
        </p:nvSpPr>
        <p:spPr>
          <a:xfrm>
            <a:off x="156000" y="655983"/>
            <a:ext cx="11880000" cy="6063969"/>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Rectangle 1"/>
          <p:cNvSpPr/>
          <p:nvPr/>
        </p:nvSpPr>
        <p:spPr>
          <a:xfrm>
            <a:off x="416256" y="0"/>
            <a:ext cx="11586949" cy="584775"/>
          </a:xfrm>
          <a:prstGeom prst="rect">
            <a:avLst/>
          </a:prstGeom>
        </p:spPr>
        <p:txBody>
          <a:bodyPr wrap="square">
            <a:spAutoFit/>
          </a:bodyPr>
          <a:lstStyle/>
          <a:p>
            <a:pPr algn="ctr"/>
            <a:r>
              <a:rPr lang="es-ES" sz="3200" b="1" dirty="0" smtClean="0">
                <a:solidFill>
                  <a:srgbClr val="C0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rPr>
              <a:t>CÁLCULO DE REQUISITOS DE PRECISIÓN 	</a:t>
            </a:r>
            <a:endParaRPr lang="en-US" sz="3200" b="1" dirty="0">
              <a:solidFill>
                <a:srgbClr val="C0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06004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09E0BFC-621C-449E-AE4F-D65913FFCBF5}"/>
              </a:ext>
            </a:extLst>
          </p:cNvPr>
          <p:cNvSpPr>
            <a:spLocks noGrp="1" noRot="1" noChangeArrowheads="1"/>
          </p:cNvSpPr>
          <p:nvPr>
            <p:ph type="title"/>
          </p:nvPr>
        </p:nvSpPr>
        <p:spPr>
          <a:xfrm>
            <a:off x="599169" y="62543"/>
            <a:ext cx="10515600" cy="590931"/>
          </a:xfrm>
          <a:noFill/>
          <a:extLst>
            <a:ext uri="{909E8E84-426E-40DD-AFC4-6F175D3DCCD1}">
              <a14:hiddenFill xmlns:a14="http://schemas.microsoft.com/office/drawing/2010/main">
                <a:solidFill>
                  <a:srgbClr val="FFFFFF"/>
                </a:solidFill>
              </a14:hiddenFill>
            </a:ext>
          </a:extLst>
        </p:spPr>
        <p:txBody>
          <a:bodyPr>
            <a:spAutoFit/>
          </a:bodyPr>
          <a:lstStyle/>
          <a:p>
            <a:pPr algn="ctr"/>
            <a:r>
              <a:rPr lang="es-ES" altLang="es-ES" sz="3600" b="1" dirty="0">
                <a:solidFill>
                  <a:srgbClr val="C00000"/>
                </a:solidFill>
                <a:effectLst>
                  <a:reflection blurRad="6350" stA="55000" endA="300" endPos="45500" dir="5400000" sy="-100000" algn="bl" rotWithShape="0"/>
                </a:effectLst>
                <a:latin typeface="Arial" panose="020B0604020202020204" pitchFamily="34" charset="0"/>
                <a:cs typeface="Arial" panose="020B0604020202020204" pitchFamily="34" charset="0"/>
              </a:rPr>
              <a:t>INTRODUCCIÓN</a:t>
            </a:r>
          </a:p>
        </p:txBody>
      </p:sp>
      <p:sp>
        <p:nvSpPr>
          <p:cNvPr id="17411" name="Rectangle 4">
            <a:extLst>
              <a:ext uri="{FF2B5EF4-FFF2-40B4-BE49-F238E27FC236}">
                <a16:creationId xmlns:a16="http://schemas.microsoft.com/office/drawing/2014/main" id="{75C44451-1C3E-431F-9B2C-21F901B48351}"/>
              </a:ext>
            </a:extLst>
          </p:cNvPr>
          <p:cNvSpPr>
            <a:spLocks noChangeArrowheads="1"/>
          </p:cNvSpPr>
          <p:nvPr/>
        </p:nvSpPr>
        <p:spPr bwMode="auto">
          <a:xfrm>
            <a:off x="911225" y="2262655"/>
            <a:ext cx="439261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eaLnBrk="1" hangingPunct="1"/>
            <a:r>
              <a:rPr lang="es-ES_tradnl" altLang="es-ES" sz="2400" b="1" u="sng" dirty="0">
                <a:latin typeface="Arial" panose="020B0604020202020204" pitchFamily="34" charset="0"/>
                <a:cs typeface="Arial" panose="020B0604020202020204" pitchFamily="34" charset="0"/>
              </a:rPr>
              <a:t>Requisitos de precisión:</a:t>
            </a:r>
          </a:p>
          <a:p>
            <a:pPr marL="342900" indent="-342900" algn="just" eaLnBrk="1" hangingPunct="1">
              <a:buFont typeface="Arial" panose="020B0604020202020204" pitchFamily="34" charset="0"/>
              <a:buChar char="•"/>
            </a:pPr>
            <a:r>
              <a:rPr lang="es-ES_tradnl" altLang="es-ES" sz="2400" dirty="0">
                <a:latin typeface="Arial" panose="020B0604020202020204" pitchFamily="34" charset="0"/>
                <a:cs typeface="Arial" panose="020B0604020202020204" pitchFamily="34" charset="0"/>
              </a:rPr>
              <a:t>Dimensiones.</a:t>
            </a:r>
          </a:p>
          <a:p>
            <a:pPr marL="342900" indent="-342900" algn="just" eaLnBrk="1" hangingPunct="1">
              <a:buFont typeface="Arial" panose="020B0604020202020204" pitchFamily="34" charset="0"/>
              <a:buChar char="•"/>
            </a:pPr>
            <a:r>
              <a:rPr lang="es-ES_tradnl" altLang="es-ES" sz="2400" dirty="0">
                <a:latin typeface="Arial" panose="020B0604020202020204" pitchFamily="34" charset="0"/>
                <a:cs typeface="Arial" panose="020B0604020202020204" pitchFamily="34" charset="0"/>
              </a:rPr>
              <a:t>Forma geométrica.</a:t>
            </a:r>
          </a:p>
          <a:p>
            <a:pPr marL="342900" indent="-342900" algn="just" eaLnBrk="1" hangingPunct="1">
              <a:buFont typeface="Arial" panose="020B0604020202020204" pitchFamily="34" charset="0"/>
              <a:buChar char="•"/>
            </a:pPr>
            <a:r>
              <a:rPr lang="es-ES_tradnl" altLang="es-ES" sz="2400" dirty="0">
                <a:latin typeface="Arial" panose="020B0604020202020204" pitchFamily="34" charset="0"/>
                <a:cs typeface="Arial" panose="020B0604020202020204" pitchFamily="34" charset="0"/>
              </a:rPr>
              <a:t>Posición relativa.</a:t>
            </a:r>
            <a:endParaRPr lang="es-ES" altLang="es-ES" sz="2400" dirty="0">
              <a:latin typeface="Arial" panose="020B0604020202020204" pitchFamily="34" charset="0"/>
              <a:cs typeface="Arial" panose="020B0604020202020204" pitchFamily="34" charset="0"/>
            </a:endParaRPr>
          </a:p>
          <a:p>
            <a:pPr marL="342900" indent="-342900" algn="just" eaLnBrk="1" hangingPunct="1">
              <a:buFont typeface="Arial" panose="020B0604020202020204" pitchFamily="34" charset="0"/>
              <a:buChar char="•"/>
            </a:pPr>
            <a:r>
              <a:rPr lang="es-ES_tradnl" altLang="es-ES" sz="2400" dirty="0">
                <a:latin typeface="Arial" panose="020B0604020202020204" pitchFamily="34" charset="0"/>
                <a:cs typeface="Arial" panose="020B0604020202020204" pitchFamily="34" charset="0"/>
              </a:rPr>
              <a:t>Acabado Superficial.</a:t>
            </a:r>
          </a:p>
        </p:txBody>
      </p:sp>
      <p:sp>
        <p:nvSpPr>
          <p:cNvPr id="17412" name="Rectangle 6">
            <a:extLst>
              <a:ext uri="{FF2B5EF4-FFF2-40B4-BE49-F238E27FC236}">
                <a16:creationId xmlns:a16="http://schemas.microsoft.com/office/drawing/2014/main" id="{B5C0727F-4A27-404D-9D4D-E2507D8D14C7}"/>
              </a:ext>
            </a:extLst>
          </p:cNvPr>
          <p:cNvSpPr>
            <a:spLocks noChangeArrowheads="1"/>
          </p:cNvSpPr>
          <p:nvPr/>
        </p:nvSpPr>
        <p:spPr bwMode="auto">
          <a:xfrm>
            <a:off x="5303838" y="2262655"/>
            <a:ext cx="679381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r>
              <a:rPr lang="es-ES_tradnl" altLang="es-ES" sz="2400" b="1" u="sng" dirty="0">
                <a:latin typeface="Arial" panose="020B0604020202020204" pitchFamily="34" charset="0"/>
                <a:cs typeface="Arial" panose="020B0604020202020204" pitchFamily="34" charset="0"/>
              </a:rPr>
              <a:t>Requisitos de servicio:</a:t>
            </a:r>
            <a:r>
              <a:rPr lang="es-ES_tradnl" altLang="es-ES" u="sng" dirty="0">
                <a:latin typeface="Arial" panose="020B0604020202020204" pitchFamily="34" charset="0"/>
                <a:cs typeface="Arial" panose="020B0604020202020204" pitchFamily="34" charset="0"/>
              </a:rPr>
              <a:t> </a:t>
            </a:r>
          </a:p>
          <a:p>
            <a:pPr marL="342900" indent="-342900" eaLnBrk="1" hangingPunct="1">
              <a:buFont typeface="Arial" panose="020B0604020202020204" pitchFamily="34" charset="0"/>
              <a:buChar char="•"/>
            </a:pPr>
            <a:r>
              <a:rPr lang="es-ES_tradnl" altLang="es-ES" sz="2400" dirty="0">
                <a:latin typeface="Arial" panose="020B0604020202020204" pitchFamily="34" charset="0"/>
                <a:cs typeface="Arial" panose="020B0604020202020204" pitchFamily="34" charset="0"/>
              </a:rPr>
              <a:t>Propiedades Mecánicas: (Resistencia, Ductilidad, Tenacidad, Dureza)</a:t>
            </a:r>
          </a:p>
          <a:p>
            <a:pPr marL="342900" indent="-342900" eaLnBrk="1" hangingPunct="1">
              <a:buFont typeface="Arial" panose="020B0604020202020204" pitchFamily="34" charset="0"/>
              <a:buChar char="•"/>
            </a:pPr>
            <a:r>
              <a:rPr lang="es-ES_tradnl" altLang="es-ES" sz="2400" dirty="0">
                <a:latin typeface="Arial" panose="020B0604020202020204" pitchFamily="34" charset="0"/>
                <a:cs typeface="Arial" panose="020B0604020202020204" pitchFamily="34" charset="0"/>
              </a:rPr>
              <a:t>Propiedades Físicas: (densidad, propiedades eléctricas, térmicas, magnéticas, ópticas)</a:t>
            </a:r>
          </a:p>
          <a:p>
            <a:pPr marL="342900" indent="-342900" eaLnBrk="1" hangingPunct="1">
              <a:buFont typeface="Arial" panose="020B0604020202020204" pitchFamily="34" charset="0"/>
              <a:buChar char="•"/>
            </a:pPr>
            <a:r>
              <a:rPr lang="es-ES_tradnl" altLang="es-ES" sz="2400" dirty="0">
                <a:latin typeface="Arial" panose="020B0604020202020204" pitchFamily="34" charset="0"/>
                <a:cs typeface="Arial" panose="020B0604020202020204" pitchFamily="34" charset="0"/>
              </a:rPr>
              <a:t>Propiedades Químicas: (Resistencia a la Corrosión, Degradación, Toxicidad e Inflamabilidad)</a:t>
            </a:r>
            <a:endParaRPr lang="es-ES" altLang="es-ES" sz="2400" dirty="0">
              <a:latin typeface="Arial" panose="020B0604020202020204" pitchFamily="34" charset="0"/>
              <a:cs typeface="Arial" panose="020B0604020202020204" pitchFamily="34" charset="0"/>
            </a:endParaRPr>
          </a:p>
        </p:txBody>
      </p:sp>
      <p:sp>
        <p:nvSpPr>
          <p:cNvPr id="9221" name="Rectangle 4">
            <a:extLst>
              <a:ext uri="{FF2B5EF4-FFF2-40B4-BE49-F238E27FC236}">
                <a16:creationId xmlns:a16="http://schemas.microsoft.com/office/drawing/2014/main" id="{8B976720-64FA-4939-AA69-A755D6ED9EC5}"/>
              </a:ext>
            </a:extLst>
          </p:cNvPr>
          <p:cNvSpPr>
            <a:spLocks noChangeArrowheads="1"/>
          </p:cNvSpPr>
          <p:nvPr/>
        </p:nvSpPr>
        <p:spPr bwMode="auto">
          <a:xfrm>
            <a:off x="413657" y="943130"/>
            <a:ext cx="1136468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eaLnBrk="1" hangingPunct="1"/>
            <a:r>
              <a:rPr lang="es-ES_tradnl" altLang="es-ES" sz="2400" b="1" dirty="0">
                <a:latin typeface="Arial" panose="020B0604020202020204" pitchFamily="34" charset="0"/>
                <a:cs typeface="Arial" panose="020B0604020202020204" pitchFamily="34" charset="0"/>
              </a:rPr>
              <a:t>Todos los productos o piezas fabricadas deben satisfacer especificaciones de diseño:</a:t>
            </a:r>
            <a:endParaRPr lang="es-ES" altLang="es-ES" sz="2400" b="1" dirty="0">
              <a:latin typeface="Arial" panose="020B0604020202020204" pitchFamily="34" charset="0"/>
              <a:cs typeface="Arial" panose="020B0604020202020204" pitchFamily="34" charset="0"/>
            </a:endParaRPr>
          </a:p>
        </p:txBody>
      </p:sp>
      <p:pic>
        <p:nvPicPr>
          <p:cNvPr id="9222" name="Picture 7">
            <a:extLst>
              <a:ext uri="{FF2B5EF4-FFF2-40B4-BE49-F238E27FC236}">
                <a16:creationId xmlns:a16="http://schemas.microsoft.com/office/drawing/2014/main" id="{D6BAE52A-9AF4-4EB5-A3E5-0363D31A7F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169" y="4765675"/>
            <a:ext cx="4392613"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redondeado 6"/>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p:cNvSpPr/>
          <p:nvPr/>
        </p:nvSpPr>
        <p:spPr>
          <a:xfrm>
            <a:off x="911225" y="2262655"/>
            <a:ext cx="4080557" cy="1938992"/>
          </a:xfrm>
          <a:prstGeom prst="rect">
            <a:avLst/>
          </a:prstGeom>
          <a:noFill/>
          <a:ln w="38100">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blinds(horizontal)">
                                      <p:cBhvr>
                                        <p:cTn id="7" dur="500"/>
                                        <p:tgtEl>
                                          <p:spTgt spid="174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diamond(in)">
                                      <p:cBhvr>
                                        <p:cTn id="12" dur="2000"/>
                                        <p:tgtEl>
                                          <p:spTgt spid="174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P spid="17412" grpId="0"/>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534933" y="1036186"/>
                <a:ext cx="11409528" cy="4321889"/>
              </a:xfrm>
              <a:prstGeom prst="rect">
                <a:avLst/>
              </a:prstGeom>
            </p:spPr>
            <p:txBody>
              <a:bodyPr wrap="square">
                <a:spAutoFit/>
              </a:bodyPr>
              <a:lstStyle/>
              <a:p>
                <a:pPr marL="179705" marR="0" indent="-179705" algn="just">
                  <a:spcBef>
                    <a:spcPts val="0"/>
                  </a:spcBef>
                  <a:spcAft>
                    <a:spcPts val="0"/>
                  </a:spcAft>
                </a:pPr>
                <a:r>
                  <a:rPr lang="es-E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Ejemplo de cálculo No 3: </a:t>
                </a:r>
                <a:endPar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es-E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1. Determinar la desviación media aritmética del perfil que debe tener el bulón del pistón de un motor, a partir de los siguientes datos:</a:t>
                </a:r>
                <a:endPar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es-ES_tradnl" sz="2800" dirty="0">
                    <a:solidFill>
                      <a:schemeClr val="tx1"/>
                    </a:solidFill>
                    <a:latin typeface="Arial" panose="020B0604020202020204" pitchFamily="34" charset="0"/>
                    <a:ea typeface="Times New Roman" panose="02020603050405020304" pitchFamily="18" charset="0"/>
                    <a:cs typeface="Arial" panose="020B0604020202020204" pitchFamily="34" charset="0"/>
                  </a:rPr>
                  <a:t>Datos</a:t>
                </a:r>
                <a:r>
                  <a:rPr lang="es-E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a:t>
                </a:r>
                <a:endPar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a14:m>
                  <m:oMathPara xmlns:m="http://schemas.openxmlformats.org/officeDocument/2006/math">
                    <m:oMathParaPr>
                      <m:jc m:val="left"/>
                    </m:oMathParaPr>
                    <m:oMath xmlns:m="http://schemas.openxmlformats.org/officeDocument/2006/math">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 42 </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h</m:t>
                      </m:r>
                      <m:sSubSup>
                        <m:sSubSupPr>
                          <m:ctrlPr>
                            <a:rPr lang="en-U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SupPr>
                        <m:e>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6 (</m:t>
                          </m:r>
                        </m:e>
                        <m:sub>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−0,016</m:t>
                          </m:r>
                        </m:sub>
                        <m:sup>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0</m:t>
                          </m:r>
                        </m:sup>
                      </m:sSubSup>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just"/>
                <a:endParaRPr lang="es-ES" sz="2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a:r>
                  <a:rPr lang="es-E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Respuesta:</a:t>
                </a:r>
                <a:endParaRPr lang="en-US" sz="28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b>
                        <m:sSubPr>
                          <m:ctrlPr>
                            <a:rPr lang="en-US" sz="28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Pr>
                        <m:e>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𝑅</m:t>
                          </m:r>
                        </m:e>
                        <m:sub>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𝑎</m:t>
                          </m:r>
                        </m:sub>
                      </m:sSub>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=0,045∙</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oMath>
                  </m:oMathPara>
                </a14:m>
                <a:endPar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es-ES" sz="28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r>
                        <a:rPr lang="es-ES" sz="28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s-ES" sz="28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𝑒𝑠</m:t>
                      </m:r>
                      <m:r>
                        <a:rPr lang="es-ES" sz="28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s-ES" sz="28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𝑒𝑖</m:t>
                      </m:r>
                      <m:r>
                        <a:rPr lang="es-ES" sz="28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=0−</m:t>
                      </m:r>
                      <m:d>
                        <m:dPr>
                          <m:ctrlPr>
                            <a:rPr lang="en-U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ctrlPr>
                        </m:dPr>
                        <m:e>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−0,016</m:t>
                          </m:r>
                        </m:e>
                      </m:d>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=0,016 </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𝑚𝑚</m:t>
                      </m:r>
                    </m:oMath>
                  </m:oMathPara>
                </a14:m>
                <a:endPar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b>
                        <m:sSubPr>
                          <m:ctrlPr>
                            <a:rPr lang="en-US" sz="2800" i="1">
                              <a:solidFill>
                                <a:schemeClr val="tx1"/>
                              </a:solidFill>
                              <a:latin typeface="Cambria Math" panose="02040503050406030204" pitchFamily="18" charset="0"/>
                              <a:cs typeface="Arial" panose="020B0604020202020204" pitchFamily="34" charset="0"/>
                            </a:rPr>
                          </m:ctrlPr>
                        </m:sSubPr>
                        <m:e>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𝑅</m:t>
                          </m:r>
                        </m:e>
                        <m:sub>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𝑎</m:t>
                          </m:r>
                        </m:sub>
                      </m:sSub>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=0,045∙16 </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𝜇</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sSub>
                        <m:sSubPr>
                          <m:ctrlPr>
                            <a:rPr lang="en-US" sz="2800" i="1">
                              <a:solidFill>
                                <a:schemeClr val="tx1"/>
                              </a:solidFill>
                              <a:latin typeface="Cambria Math" panose="02040503050406030204" pitchFamily="18" charset="0"/>
                              <a:cs typeface="Arial" panose="020B0604020202020204" pitchFamily="34" charset="0"/>
                            </a:rPr>
                          </m:ctrlPr>
                        </m:sSubPr>
                        <m:e>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𝑅</m:t>
                          </m:r>
                        </m:e>
                        <m:sub>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𝑎</m:t>
                          </m:r>
                        </m:sub>
                      </m:sSub>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=0,72 </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𝜇</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m:t>
                      </m:r>
                      <m:sSub>
                        <m:sSubPr>
                          <m:ctrlPr>
                            <a:rPr lang="en-US" sz="2800" i="1">
                              <a:solidFill>
                                <a:schemeClr val="tx1"/>
                              </a:solidFill>
                              <a:latin typeface="Cambria Math" panose="02040503050406030204" pitchFamily="18" charset="0"/>
                              <a:cs typeface="Arial" panose="020B0604020202020204" pitchFamily="34" charset="0"/>
                            </a:rPr>
                          </m:ctrlPr>
                        </m:sSubPr>
                        <m:e>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𝑅</m:t>
                          </m:r>
                        </m:e>
                        <m:sub>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𝑎</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𝑛𝑜𝑟𝑚</m:t>
                          </m:r>
                        </m:sub>
                      </m:sSub>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=0,8 </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𝜇</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m:t>
                      </m:r>
                    </m:oMath>
                  </m:oMathPara>
                </a14:m>
                <a:endParaRPr lang="en-US" sz="2800" dirty="0">
                  <a:solidFill>
                    <a:schemeClr val="tx1"/>
                  </a:solidFill>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34933" y="1036186"/>
                <a:ext cx="11409528" cy="4321889"/>
              </a:xfrm>
              <a:prstGeom prst="rect">
                <a:avLst/>
              </a:prstGeom>
              <a:blipFill>
                <a:blip r:embed="rId2"/>
                <a:stretch>
                  <a:fillRect l="-1122" t="-1551" r="-1069"/>
                </a:stretch>
              </a:blipFill>
            </p:spPr>
            <p:txBody>
              <a:bodyPr/>
              <a:lstStyle/>
              <a:p>
                <a:r>
                  <a:rPr lang="es-ES">
                    <a:noFill/>
                  </a:rPr>
                  <a:t> </a:t>
                </a:r>
              </a:p>
            </p:txBody>
          </p:sp>
        </mc:Fallback>
      </mc:AlternateContent>
      <p:sp>
        <p:nvSpPr>
          <p:cNvPr id="3" name="Rectángulo redondeado 2"/>
          <p:cNvSpPr/>
          <p:nvPr/>
        </p:nvSpPr>
        <p:spPr>
          <a:xfrm>
            <a:off x="156000" y="655983"/>
            <a:ext cx="11880000" cy="6063969"/>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c</a:t>
            </a:r>
            <a:endParaRPr lang="es-ES" dirty="0"/>
          </a:p>
        </p:txBody>
      </p:sp>
      <p:sp>
        <p:nvSpPr>
          <p:cNvPr id="4" name="Rectangle 1"/>
          <p:cNvSpPr/>
          <p:nvPr/>
        </p:nvSpPr>
        <p:spPr>
          <a:xfrm>
            <a:off x="302526" y="0"/>
            <a:ext cx="11586949" cy="584775"/>
          </a:xfrm>
          <a:prstGeom prst="rect">
            <a:avLst/>
          </a:prstGeom>
        </p:spPr>
        <p:txBody>
          <a:bodyPr wrap="square">
            <a:spAutoFit/>
          </a:bodyPr>
          <a:lstStyle/>
          <a:p>
            <a:pPr algn="ctr"/>
            <a:r>
              <a:rPr lang="es-ES" sz="3200" b="1" dirty="0" smtClean="0">
                <a:solidFill>
                  <a:srgbClr val="C0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rPr>
              <a:t>CÁLCULO DE REQUISITOS DE PRECISIÓN 	</a:t>
            </a:r>
            <a:endParaRPr lang="en-US" sz="3200" b="1" dirty="0">
              <a:solidFill>
                <a:srgbClr val="C0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01106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arn(inVertical)">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barn(inVertical)">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barn(inVertical)">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barn(inVertical)">
                                      <p:cBhvr>
                                        <p:cTn id="42" dur="500"/>
                                        <p:tgtEl>
                                          <p:spTgt spid="2">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arn(inVertical)">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429903" y="843192"/>
                <a:ext cx="11559653" cy="5545044"/>
              </a:xfrm>
              <a:prstGeom prst="rect">
                <a:avLst/>
              </a:prstGeom>
            </p:spPr>
            <p:txBody>
              <a:bodyPr wrap="square">
                <a:spAutoFit/>
              </a:bodyPr>
              <a:lstStyle/>
              <a:p>
                <a:pPr marL="179705" marR="0" indent="-179705">
                  <a:spcBef>
                    <a:spcPts val="0"/>
                  </a:spcBef>
                  <a:spcAft>
                    <a:spcPts val="0"/>
                  </a:spcAft>
                </a:pPr>
                <a:r>
                  <a:rPr lang="es-ES" sz="2400" dirty="0">
                    <a:latin typeface="Arial" panose="020B0604020202020204" pitchFamily="34" charset="0"/>
                    <a:ea typeface="Times New Roman" panose="02020603050405020304" pitchFamily="18" charset="0"/>
                    <a:cs typeface="Arial" panose="020B0604020202020204" pitchFamily="34" charset="0"/>
                  </a:rPr>
                  <a:t>Ejemplo de cálculo propuesto No 4: </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r>
                  <a:rPr lang="es-E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1. </a:t>
                </a:r>
                <a:r>
                  <a:rPr lang="es-ES" sz="2400" dirty="0">
                    <a:solidFill>
                      <a:schemeClr val="tx1"/>
                    </a:solidFill>
                    <a:latin typeface="Arial" panose="020B0604020202020204" pitchFamily="34" charset="0"/>
                    <a:ea typeface="Times New Roman" panose="02020603050405020304" pitchFamily="18" charset="0"/>
                    <a:cs typeface="Arial" panose="020B0604020202020204" pitchFamily="34" charset="0"/>
                  </a:rPr>
                  <a:t>Determinar el error de circularidad admisible y la rugosidad superficial (Ra) que debe tener la superficie cilíndrica interior de la biela de un motor para que acople correctamente con el bulón según los datos siguientes:</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r>
                  <a:rPr lang="es-ES" sz="2400" dirty="0">
                    <a:solidFill>
                      <a:schemeClr val="tx1"/>
                    </a:solidFill>
                    <a:latin typeface="Arial" panose="020B0604020202020204" pitchFamily="34" charset="0"/>
                    <a:ea typeface="Times New Roman" panose="02020603050405020304" pitchFamily="18" charset="0"/>
                    <a:cs typeface="Arial" panose="020B0604020202020204" pitchFamily="34" charset="0"/>
                  </a:rPr>
                  <a:t>Datos:</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 42 </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𝐹</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8</m:t>
                      </m:r>
                      <m:sSubSup>
                        <m:sSubSupPr>
                          <m:ctrlPr>
                            <a:rPr lang="en-U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SupPr>
                        <m:e>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e>
                        <m:sub>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+0,030</m:t>
                          </m:r>
                        </m:sub>
                        <m:sup>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+0,076</m:t>
                          </m:r>
                        </m:sup>
                      </m:sSubSup>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endParaRPr lang="es-ES" sz="2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r>
                  <a:rPr lang="es-ES" sz="2400" dirty="0">
                    <a:solidFill>
                      <a:schemeClr val="tx1"/>
                    </a:solidFill>
                    <a:latin typeface="Arial" panose="020B0604020202020204" pitchFamily="34" charset="0"/>
                    <a:ea typeface="Times New Roman" panose="02020603050405020304" pitchFamily="18" charset="0"/>
                    <a:cs typeface="Arial" panose="020B0604020202020204" pitchFamily="34" charset="0"/>
                  </a:rPr>
                  <a:t>Respuesta</a:t>
                </a:r>
                <a:r>
                  <a:rPr lang="es-ES" sz="2800" dirty="0">
                    <a:solidFill>
                      <a:schemeClr val="tx1"/>
                    </a:solidFill>
                    <a:latin typeface="Arial" panose="020B0604020202020204" pitchFamily="34" charset="0"/>
                    <a:ea typeface="Times New Roman" panose="02020603050405020304" pitchFamily="18" charset="0"/>
                    <a:cs typeface="Arial" panose="020B0604020202020204" pitchFamily="34" charset="0"/>
                  </a:rPr>
                  <a:t>:</a:t>
                </a:r>
                <a:endPar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b>
                        <m:sSubPr>
                          <m:ctrlPr>
                            <a:rPr lang="en-US" sz="28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Pr>
                        <m:e>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e>
                        <m:sub>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𝑓</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sub>
                      </m:sSub>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=0,3∙</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oMath>
                  </m:oMathPara>
                </a14:m>
                <a:endPar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es-ES" sz="28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r>
                        <a:rPr lang="es-ES" sz="28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s-ES" sz="28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𝐸𝑆</m:t>
                      </m:r>
                      <m:r>
                        <a:rPr lang="es-ES" sz="28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s-ES" sz="28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𝐸𝐼</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=0,076− </m:t>
                      </m:r>
                      <m:d>
                        <m:dPr>
                          <m:ctrlPr>
                            <a:rPr lang="en-U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ctrlPr>
                        </m:dPr>
                        <m:e>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+0,030</m:t>
                          </m:r>
                        </m:e>
                      </m:d>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=0,046 </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𝑚𝑚</m:t>
                      </m:r>
                    </m:oMath>
                  </m:oMathPara>
                </a14:m>
                <a:endPar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b>
                        <m:sSubPr>
                          <m:ctrlPr>
                            <a:rPr lang="en-U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Pr>
                        <m:e>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e>
                        <m:sub>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𝑓</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sub>
                      </m:sSub>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=0,3∙0,046 </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𝑚𝑚</m:t>
                      </m:r>
                      <m:sSub>
                        <m:sSubPr>
                          <m:ctrlPr>
                            <a:rPr lang="en-U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Pr>
                        <m:e>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e>
                        <m:sub>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𝑓</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sub>
                      </m:sSub>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=0,013 </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𝑚𝑚</m:t>
                      </m:r>
                    </m:oMath>
                  </m:oMathPara>
                </a14:m>
                <a:endPar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b>
                        <m:sSubPr>
                          <m:ctrlPr>
                            <a:rPr lang="en-US" sz="2800" i="1"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Pr>
                        <m:e>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𝑅</m:t>
                          </m:r>
                        </m:e>
                        <m:sub>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𝑎</m:t>
                          </m:r>
                        </m:sub>
                      </m:sSub>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=0,045∙</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𝑇</m:t>
                      </m:r>
                    </m:oMath>
                  </m:oMathPara>
                </a14:m>
                <a:endParaRPr lang="en-US" sz="2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b>
                        <m:sSubPr>
                          <m:ctrlPr>
                            <a:rPr lang="en-U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Pr>
                        <m:e>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𝑅</m:t>
                          </m:r>
                        </m:e>
                        <m:sub>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𝑎</m:t>
                          </m:r>
                        </m:sub>
                      </m:sSub>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=0,045∙46 </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𝜇</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m:t>
                      </m:r>
                      <m:sSub>
                        <m:sSubPr>
                          <m:ctrlPr>
                            <a:rPr lang="en-U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Pr>
                        <m:e>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𝑅</m:t>
                          </m:r>
                        </m:e>
                        <m:sub>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𝑎</m:t>
                          </m:r>
                        </m:sub>
                      </m:sSub>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=2,07 </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𝜇</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m:t>
                      </m:r>
                      <m:sSub>
                        <m:sSubPr>
                          <m:ctrlPr>
                            <a:rPr lang="en-U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ctrlPr>
                        </m:sSubPr>
                        <m:e>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𝑅</m:t>
                          </m:r>
                        </m:e>
                        <m:sub>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𝑎</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𝑛𝑜𝑟𝑚</m:t>
                          </m:r>
                        </m:sub>
                      </m:sSub>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=3,2 </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𝜇</m:t>
                      </m:r>
                      <m:r>
                        <a:rPr lang="es-ES" sz="2800" i="1">
                          <a:solidFill>
                            <a:schemeClr val="tx1"/>
                          </a:solidFill>
                          <a:latin typeface="Cambria Math" panose="02040503050406030204" pitchFamily="18" charset="0"/>
                          <a:ea typeface="Times New Roman" panose="02020603050405020304" pitchFamily="18" charset="0"/>
                          <a:cs typeface="Arial" panose="020B0604020202020204" pitchFamily="34" charset="0"/>
                        </a:rPr>
                        <m:t>𝑚</m:t>
                      </m:r>
                    </m:oMath>
                  </m:oMathPara>
                </a14:m>
                <a:endParaRPr lang="en-US" sz="2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29903" y="843192"/>
                <a:ext cx="11559653" cy="5545044"/>
              </a:xfrm>
              <a:prstGeom prst="rect">
                <a:avLst/>
              </a:prstGeom>
              <a:blipFill>
                <a:blip r:embed="rId2"/>
                <a:stretch>
                  <a:fillRect l="-1108" t="-769"/>
                </a:stretch>
              </a:blipFill>
            </p:spPr>
            <p:txBody>
              <a:bodyPr/>
              <a:lstStyle/>
              <a:p>
                <a:r>
                  <a:rPr lang="es-ES">
                    <a:noFill/>
                  </a:rPr>
                  <a:t> </a:t>
                </a:r>
              </a:p>
            </p:txBody>
          </p:sp>
        </mc:Fallback>
      </mc:AlternateContent>
      <p:sp>
        <p:nvSpPr>
          <p:cNvPr id="3" name="Rectangle 1"/>
          <p:cNvSpPr/>
          <p:nvPr/>
        </p:nvSpPr>
        <p:spPr>
          <a:xfrm>
            <a:off x="302526" y="0"/>
            <a:ext cx="11586949" cy="584775"/>
          </a:xfrm>
          <a:prstGeom prst="rect">
            <a:avLst/>
          </a:prstGeom>
        </p:spPr>
        <p:txBody>
          <a:bodyPr wrap="square">
            <a:spAutoFit/>
          </a:bodyPr>
          <a:lstStyle/>
          <a:p>
            <a:pPr algn="ctr"/>
            <a:r>
              <a:rPr lang="es-ES" sz="3200" b="1" dirty="0" smtClean="0">
                <a:solidFill>
                  <a:srgbClr val="C0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rPr>
              <a:t>CÁLCULO DE REQUISITOS DE PRECISIÓN 	</a:t>
            </a:r>
            <a:endParaRPr lang="en-US" sz="3200" b="1" dirty="0">
              <a:solidFill>
                <a:srgbClr val="C0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Rectángulo redondeado 5"/>
          <p:cNvSpPr/>
          <p:nvPr/>
        </p:nvSpPr>
        <p:spPr>
          <a:xfrm>
            <a:off x="156000" y="655983"/>
            <a:ext cx="11880000" cy="6063969"/>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c</a:t>
            </a:r>
            <a:endParaRPr lang="es-ES" dirty="0"/>
          </a:p>
        </p:txBody>
      </p:sp>
    </p:spTree>
    <p:extLst>
      <p:ext uri="{BB962C8B-B14F-4D97-AF65-F5344CB8AC3E}">
        <p14:creationId xmlns:p14="http://schemas.microsoft.com/office/powerpoint/2010/main" val="256627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barn(inVertical)">
                                      <p:cBhvr>
                                        <p:cTn id="19" dur="500"/>
                                        <p:tgtEl>
                                          <p:spTgt spid="2">
                                            <p:txEl>
                                              <p:pRg st="5" end="5"/>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barn(inVertical)">
                                      <p:cBhvr>
                                        <p:cTn id="22" dur="500"/>
                                        <p:tgtEl>
                                          <p:spTgt spid="2">
                                            <p:txEl>
                                              <p:pRg st="6" end="6"/>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animEffect transition="in" filter="barn(inVertical)">
                                      <p:cBhvr>
                                        <p:cTn id="25" dur="500"/>
                                        <p:tgtEl>
                                          <p:spTgt spid="2">
                                            <p:txEl>
                                              <p:pRg st="7" end="7"/>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8" end="8"/>
                                            </p:txEl>
                                          </p:spTgt>
                                        </p:tgtEl>
                                        <p:attrNameLst>
                                          <p:attrName>style.visibility</p:attrName>
                                        </p:attrNameLst>
                                      </p:cBhvr>
                                      <p:to>
                                        <p:strVal val="visible"/>
                                      </p:to>
                                    </p:set>
                                    <p:animEffect transition="in" filter="barn(inVertical)">
                                      <p:cBhvr>
                                        <p:cTn id="28" dur="500"/>
                                        <p:tgtEl>
                                          <p:spTgt spid="2">
                                            <p:txEl>
                                              <p:pRg st="8" end="8"/>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animEffect transition="in" filter="barn(inVertical)">
                                      <p:cBhvr>
                                        <p:cTn id="31" dur="500"/>
                                        <p:tgtEl>
                                          <p:spTgt spid="2">
                                            <p:txEl>
                                              <p:pRg st="9" end="9"/>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10" end="10"/>
                                            </p:txEl>
                                          </p:spTgt>
                                        </p:tgtEl>
                                        <p:attrNameLst>
                                          <p:attrName>style.visibility</p:attrName>
                                        </p:attrNameLst>
                                      </p:cBhvr>
                                      <p:to>
                                        <p:strVal val="visible"/>
                                      </p:to>
                                    </p:set>
                                    <p:animEffect transition="in" filter="barn(inVertical)">
                                      <p:cBhvr>
                                        <p:cTn id="34" dur="500"/>
                                        <p:tgtEl>
                                          <p:spTgt spid="2">
                                            <p:txEl>
                                              <p:pRg st="10" end="1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77B67D9-B2E9-4B5D-8EC6-00778ACA0164}"/>
              </a:ext>
            </a:extLst>
          </p:cNvPr>
          <p:cNvSpPr txBox="1"/>
          <p:nvPr/>
        </p:nvSpPr>
        <p:spPr>
          <a:xfrm>
            <a:off x="166254" y="1662546"/>
            <a:ext cx="11859491" cy="3154710"/>
          </a:xfrm>
          <a:prstGeom prst="rect">
            <a:avLst/>
          </a:prstGeom>
          <a:noFill/>
        </p:spPr>
        <p:txBody>
          <a:bodyPr wrap="square" rtlCol="0">
            <a:spAutoFit/>
          </a:bodyPr>
          <a:lstStyle/>
          <a:p>
            <a:pPr algn="ctr"/>
            <a:r>
              <a:rPr lang="es-ES" sz="19900" dirty="0">
                <a:latin typeface="Arial" panose="020B0604020202020204" pitchFamily="34" charset="0"/>
                <a:cs typeface="Arial" panose="020B0604020202020204" pitchFamily="34" charset="0"/>
              </a:rPr>
              <a:t>TAREAS</a:t>
            </a:r>
          </a:p>
        </p:txBody>
      </p:sp>
    </p:spTree>
    <p:extLst>
      <p:ext uri="{BB962C8B-B14F-4D97-AF65-F5344CB8AC3E}">
        <p14:creationId xmlns:p14="http://schemas.microsoft.com/office/powerpoint/2010/main" val="137100297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716" y="309554"/>
            <a:ext cx="4299045" cy="4524315"/>
          </a:xfrm>
          <a:prstGeom prst="rect">
            <a:avLst/>
          </a:prstGeom>
        </p:spPr>
        <p:txBody>
          <a:bodyPr wrap="square">
            <a:spAutoFit/>
          </a:bodyPr>
          <a:lstStyle/>
          <a:p>
            <a:pPr algn="just"/>
            <a:r>
              <a:rPr lang="es-ES_tradnl" sz="2400" dirty="0">
                <a:solidFill>
                  <a:srgbClr val="990000"/>
                </a:solidFill>
                <a:latin typeface="Arial" panose="020B0604020202020204" pitchFamily="34" charset="0"/>
                <a:ea typeface="Times New Roman" panose="02020603050405020304" pitchFamily="18" charset="0"/>
                <a:cs typeface="Arial" panose="020B0604020202020204" pitchFamily="34" charset="0"/>
              </a:rPr>
              <a:t>Contenido de la Tarea No 1.</a:t>
            </a:r>
            <a:endParaRPr lang="en-US" sz="2400" dirty="0">
              <a:solidFill>
                <a:srgbClr val="990000"/>
              </a:solidFill>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1. Para los siguientes acoplamientos determinar:</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a) Desviaciones del agujero y el eje.</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b) </a:t>
            </a:r>
            <a:r>
              <a:rPr lang="es-ES_tradnl" sz="2400" dirty="0" err="1">
                <a:latin typeface="Arial" panose="020B0604020202020204" pitchFamily="34" charset="0"/>
                <a:ea typeface="Times New Roman" panose="02020603050405020304" pitchFamily="18" charset="0"/>
                <a:cs typeface="Arial" panose="020B0604020202020204" pitchFamily="34" charset="0"/>
              </a:rPr>
              <a:t>Dmáx</a:t>
            </a:r>
            <a:r>
              <a:rPr lang="es-ES_tradnl" sz="2400" dirty="0">
                <a:latin typeface="Arial" panose="020B0604020202020204" pitchFamily="34" charset="0"/>
                <a:ea typeface="Times New Roman" panose="02020603050405020304" pitchFamily="18" charset="0"/>
                <a:cs typeface="Arial" panose="020B0604020202020204" pitchFamily="34" charset="0"/>
              </a:rPr>
              <a:t>, Dmín, </a:t>
            </a:r>
            <a:r>
              <a:rPr lang="es-ES_tradnl" sz="2400" dirty="0" err="1">
                <a:latin typeface="Arial" panose="020B0604020202020204" pitchFamily="34" charset="0"/>
                <a:ea typeface="Times New Roman" panose="02020603050405020304" pitchFamily="18" charset="0"/>
                <a:cs typeface="Arial" panose="020B0604020202020204" pitchFamily="34" charset="0"/>
              </a:rPr>
              <a:t>dmáx</a:t>
            </a:r>
            <a:r>
              <a:rPr lang="es-ES_tradnl" sz="2400" dirty="0">
                <a:latin typeface="Arial" panose="020B0604020202020204" pitchFamily="34" charset="0"/>
                <a:ea typeface="Times New Roman" panose="02020603050405020304" pitchFamily="18" charset="0"/>
                <a:cs typeface="Arial" panose="020B0604020202020204" pitchFamily="34" charset="0"/>
              </a:rPr>
              <a:t>, </a:t>
            </a:r>
            <a:r>
              <a:rPr lang="es-ES_tradnl" sz="2400" dirty="0" err="1">
                <a:latin typeface="Arial" panose="020B0604020202020204" pitchFamily="34" charset="0"/>
                <a:ea typeface="Times New Roman" panose="02020603050405020304" pitchFamily="18" charset="0"/>
                <a:cs typeface="Arial" panose="020B0604020202020204" pitchFamily="34" charset="0"/>
              </a:rPr>
              <a:t>dmín</a:t>
            </a:r>
            <a:r>
              <a:rPr lang="es-ES_tradnl" sz="2400" dirty="0">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c) Tolerancias del agujero y el eje.</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d) Juego o aprietos según corresponda.</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e) Esquema de acoplamiento.</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f) Tipo de ajuste.</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nvPr>
            </p:nvGraphicFramePr>
            <p:xfrm>
              <a:off x="4694829" y="309549"/>
              <a:ext cx="6987664" cy="6181936"/>
            </p:xfrm>
            <a:graphic>
              <a:graphicData uri="http://schemas.openxmlformats.org/drawingml/2006/table">
                <a:tbl>
                  <a:tblPr firstRow="1" firstCol="1" bandRow="1">
                    <a:tableStyleId>{5C22544A-7EE6-4342-B048-85BDC9FD1C3A}</a:tableStyleId>
                  </a:tblPr>
                  <a:tblGrid>
                    <a:gridCol w="1580357">
                      <a:extLst>
                        <a:ext uri="{9D8B030D-6E8A-4147-A177-3AD203B41FA5}">
                          <a16:colId xmlns:a16="http://schemas.microsoft.com/office/drawing/2014/main" val="1380681512"/>
                        </a:ext>
                      </a:extLst>
                    </a:gridCol>
                    <a:gridCol w="2122639">
                      <a:extLst>
                        <a:ext uri="{9D8B030D-6E8A-4147-A177-3AD203B41FA5}">
                          <a16:colId xmlns:a16="http://schemas.microsoft.com/office/drawing/2014/main" val="1557252639"/>
                        </a:ext>
                      </a:extLst>
                    </a:gridCol>
                    <a:gridCol w="1378941">
                      <a:extLst>
                        <a:ext uri="{9D8B030D-6E8A-4147-A177-3AD203B41FA5}">
                          <a16:colId xmlns:a16="http://schemas.microsoft.com/office/drawing/2014/main" val="615374059"/>
                        </a:ext>
                      </a:extLst>
                    </a:gridCol>
                    <a:gridCol w="1905727">
                      <a:extLst>
                        <a:ext uri="{9D8B030D-6E8A-4147-A177-3AD203B41FA5}">
                          <a16:colId xmlns:a16="http://schemas.microsoft.com/office/drawing/2014/main" val="252582188"/>
                        </a:ext>
                      </a:extLst>
                    </a:gridCol>
                  </a:tblGrid>
                  <a:tr h="3863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effectLst/>
                            </a:rPr>
                            <a:t># </a:t>
                          </a:r>
                          <a:r>
                            <a:rPr lang="es-ES" sz="2000" dirty="0">
                              <a:effectLst/>
                            </a:rPr>
                            <a:t>lista</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S_tradnl" sz="2000" dirty="0">
                              <a:effectLst/>
                              <a:latin typeface="Arial" panose="020B0604020202020204" pitchFamily="34" charset="0"/>
                              <a:cs typeface="Arial" panose="020B0604020202020204" pitchFamily="34" charset="0"/>
                            </a:rPr>
                            <a:t>Variante</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000" dirty="0">
                              <a:effectLst/>
                            </a:rPr>
                            <a:t># </a:t>
                          </a:r>
                          <a:r>
                            <a:rPr lang="es-ES" sz="2000" dirty="0">
                              <a:effectLst/>
                            </a:rPr>
                            <a:t>lista</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S_tradnl" sz="2000" dirty="0">
                              <a:effectLst/>
                              <a:latin typeface="Arial" panose="020B0604020202020204" pitchFamily="34" charset="0"/>
                              <a:cs typeface="Arial" panose="020B0604020202020204" pitchFamily="34" charset="0"/>
                            </a:rPr>
                            <a:t>Variante</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755035497"/>
                      </a:ext>
                    </a:extLst>
                  </a:tr>
                  <a:tr h="386371">
                    <a:tc>
                      <a:txBody>
                        <a:bodyPr/>
                        <a:lstStyle/>
                        <a:p>
                          <a:pPr marL="0" marR="0" algn="ctr">
                            <a:spcBef>
                              <a:spcPts val="0"/>
                            </a:spcBef>
                            <a:spcAft>
                              <a:spcPts val="0"/>
                            </a:spcAft>
                          </a:pPr>
                          <a:r>
                            <a:rPr lang="es-ES_tradnl" sz="2000" b="0" dirty="0">
                              <a:effectLst/>
                              <a:latin typeface="Arial" panose="020B0604020202020204" pitchFamily="34" charset="0"/>
                              <a:cs typeface="Arial" panose="020B0604020202020204" pitchFamily="34" charset="0"/>
                            </a:rPr>
                            <a:t>1</a:t>
                          </a:r>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60</m:t>
                                </m:r>
                                <m:r>
                                  <a:rPr lang="es-ES_tradnl" sz="2000" b="0" i="1">
                                    <a:effectLst/>
                                    <a:latin typeface="Cambria Math" panose="02040503050406030204" pitchFamily="18" charset="0"/>
                                  </a:rPr>
                                  <m:t>𝐻</m:t>
                                </m:r>
                                <m:r>
                                  <a:rPr lang="es-ES_tradnl" sz="2000" b="0" i="1">
                                    <a:effectLst/>
                                    <a:latin typeface="Cambria Math" panose="02040503050406030204" pitchFamily="18" charset="0"/>
                                  </a:rPr>
                                  <m:t>6</m:t>
                                </m:r>
                                <m:r>
                                  <a:rPr lang="es-ES_tradnl" sz="2000" b="0">
                                    <a:effectLst/>
                                    <a:latin typeface="Cambria Math" panose="02040503050406030204" pitchFamily="18" charset="0"/>
                                  </a:rPr>
                                  <m:t>/</m:t>
                                </m:r>
                                <m:r>
                                  <a:rPr lang="es-ES_tradnl" sz="2000" b="0" i="1">
                                    <a:effectLst/>
                                    <a:latin typeface="Cambria Math" panose="02040503050406030204" pitchFamily="18" charset="0"/>
                                  </a:rPr>
                                  <m:t>𝑗</m:t>
                                </m:r>
                                <m:r>
                                  <a:rPr lang="es-ES_tradnl" sz="2000" b="0" i="1">
                                    <a:effectLst/>
                                    <a:latin typeface="Cambria Math" panose="02040503050406030204" pitchFamily="18" charset="0"/>
                                  </a:rPr>
                                  <m:t>5</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16</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72</m:t>
                                </m:r>
                                <m:r>
                                  <a:rPr lang="es-ES_tradnl" sz="2000" b="0" i="1">
                                    <a:effectLst/>
                                    <a:latin typeface="Cambria Math" panose="02040503050406030204" pitchFamily="18" charset="0"/>
                                  </a:rPr>
                                  <m:t>𝐸</m:t>
                                </m:r>
                                <m:r>
                                  <a:rPr lang="es-ES_tradnl" sz="2000" b="0" i="1">
                                    <a:effectLst/>
                                    <a:latin typeface="Cambria Math" panose="02040503050406030204" pitchFamily="18" charset="0"/>
                                  </a:rPr>
                                  <m:t>8</m:t>
                                </m:r>
                                <m:r>
                                  <a:rPr lang="es-ES_tradnl" sz="2000" b="0">
                                    <a:effectLst/>
                                    <a:latin typeface="Cambria Math" panose="02040503050406030204" pitchFamily="18" charset="0"/>
                                  </a:rPr>
                                  <m:t>/</m:t>
                                </m:r>
                                <m:r>
                                  <a:rPr lang="es-ES_tradnl" sz="2000" b="0" i="1">
                                    <a:effectLst/>
                                    <a:latin typeface="Cambria Math" panose="02040503050406030204" pitchFamily="18" charset="0"/>
                                  </a:rPr>
                                  <m:t>h</m:t>
                                </m:r>
                                <m:r>
                                  <a:rPr lang="es-ES_tradnl" sz="2000" b="0" i="1">
                                    <a:effectLst/>
                                    <a:latin typeface="Cambria Math" panose="02040503050406030204" pitchFamily="18" charset="0"/>
                                  </a:rPr>
                                  <m:t>8</m:t>
                                </m:r>
                              </m:oMath>
                            </m:oMathPara>
                          </a14:m>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934663517"/>
                      </a:ext>
                    </a:extLst>
                  </a:tr>
                  <a:tr h="386371">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2</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36</m:t>
                                </m:r>
                                <m:r>
                                  <a:rPr lang="es-ES_tradnl" sz="2000" b="0" i="1">
                                    <a:effectLst/>
                                    <a:latin typeface="Cambria Math" panose="02040503050406030204" pitchFamily="18" charset="0"/>
                                  </a:rPr>
                                  <m:t>𝐻</m:t>
                                </m:r>
                                <m:r>
                                  <a:rPr lang="es-ES_tradnl" sz="2000" b="0" i="1">
                                    <a:effectLst/>
                                    <a:latin typeface="Cambria Math" panose="02040503050406030204" pitchFamily="18" charset="0"/>
                                  </a:rPr>
                                  <m:t>8</m:t>
                                </m:r>
                                <m:r>
                                  <a:rPr lang="es-ES_tradnl" sz="2000" b="0">
                                    <a:effectLst/>
                                    <a:latin typeface="Cambria Math" panose="02040503050406030204" pitchFamily="18" charset="0"/>
                                  </a:rPr>
                                  <m:t>/</m:t>
                                </m:r>
                                <m:r>
                                  <a:rPr lang="es-ES_tradnl" sz="2000" b="0" i="1">
                                    <a:effectLst/>
                                    <a:latin typeface="Cambria Math" panose="02040503050406030204" pitchFamily="18" charset="0"/>
                                  </a:rPr>
                                  <m:t>𝑒</m:t>
                                </m:r>
                                <m:r>
                                  <a:rPr lang="es-ES_tradnl" sz="2000" b="0" i="1">
                                    <a:effectLst/>
                                    <a:latin typeface="Cambria Math" panose="02040503050406030204" pitchFamily="18" charset="0"/>
                                  </a:rPr>
                                  <m:t>9</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s-ES_tradnl" sz="2000" b="0" dirty="0">
                              <a:effectLst/>
                              <a:latin typeface="Arial" panose="020B0604020202020204" pitchFamily="34" charset="0"/>
                              <a:cs typeface="Arial" panose="020B0604020202020204" pitchFamily="34" charset="0"/>
                            </a:rPr>
                            <a:t>17</a:t>
                          </a:r>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81</m:t>
                                </m:r>
                                <m:r>
                                  <a:rPr lang="es-ES_tradnl" sz="2000" b="0" i="1">
                                    <a:effectLst/>
                                    <a:latin typeface="Cambria Math" panose="02040503050406030204" pitchFamily="18" charset="0"/>
                                  </a:rPr>
                                  <m:t>𝐹</m:t>
                                </m:r>
                                <m:r>
                                  <a:rPr lang="es-ES_tradnl" sz="2000" b="0" i="1">
                                    <a:effectLst/>
                                    <a:latin typeface="Cambria Math" panose="02040503050406030204" pitchFamily="18" charset="0"/>
                                  </a:rPr>
                                  <m:t>8</m:t>
                                </m:r>
                                <m:r>
                                  <a:rPr lang="es-ES_tradnl" sz="2000" b="0">
                                    <a:effectLst/>
                                    <a:latin typeface="Cambria Math" panose="02040503050406030204" pitchFamily="18" charset="0"/>
                                  </a:rPr>
                                  <m:t>/</m:t>
                                </m:r>
                                <m:r>
                                  <a:rPr lang="es-ES_tradnl" sz="2000" b="0" i="1">
                                    <a:effectLst/>
                                    <a:latin typeface="Cambria Math" panose="02040503050406030204" pitchFamily="18" charset="0"/>
                                  </a:rPr>
                                  <m:t>h</m:t>
                                </m:r>
                                <m:r>
                                  <a:rPr lang="es-ES_tradnl" sz="2000" b="0" i="1">
                                    <a:effectLst/>
                                    <a:latin typeface="Cambria Math" panose="02040503050406030204" pitchFamily="18" charset="0"/>
                                  </a:rPr>
                                  <m:t>9</m:t>
                                </m:r>
                              </m:oMath>
                            </m:oMathPara>
                          </a14:m>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063604341"/>
                      </a:ext>
                    </a:extLst>
                  </a:tr>
                  <a:tr h="386371">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3</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32</m:t>
                                </m:r>
                                <m:r>
                                  <a:rPr lang="es-ES_tradnl" sz="2000" b="0" i="1">
                                    <a:effectLst/>
                                    <a:latin typeface="Cambria Math" panose="02040503050406030204" pitchFamily="18" charset="0"/>
                                  </a:rPr>
                                  <m:t>𝐻</m:t>
                                </m:r>
                                <m:r>
                                  <a:rPr lang="es-ES_tradnl" sz="2000" b="0" i="1">
                                    <a:effectLst/>
                                    <a:latin typeface="Cambria Math" panose="02040503050406030204" pitchFamily="18" charset="0"/>
                                  </a:rPr>
                                  <m:t>10</m:t>
                                </m:r>
                                <m:r>
                                  <a:rPr lang="es-ES_tradnl" sz="2000" b="0">
                                    <a:effectLst/>
                                    <a:latin typeface="Cambria Math" panose="02040503050406030204" pitchFamily="18" charset="0"/>
                                  </a:rPr>
                                  <m:t>/</m:t>
                                </m:r>
                                <m:r>
                                  <a:rPr lang="es-ES_tradnl" sz="2000" b="0" i="1">
                                    <a:effectLst/>
                                    <a:latin typeface="Cambria Math" panose="02040503050406030204" pitchFamily="18" charset="0"/>
                                  </a:rPr>
                                  <m:t>h</m:t>
                                </m:r>
                                <m:r>
                                  <a:rPr lang="es-ES_tradnl" sz="2000" b="0" i="1">
                                    <a:effectLst/>
                                    <a:latin typeface="Cambria Math" panose="02040503050406030204" pitchFamily="18" charset="0"/>
                                  </a:rPr>
                                  <m:t>10</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s-ES_tradnl" sz="2000" b="0" dirty="0">
                              <a:effectLst/>
                              <a:latin typeface="Arial" panose="020B0604020202020204" pitchFamily="34" charset="0"/>
                              <a:cs typeface="Arial" panose="020B0604020202020204" pitchFamily="34" charset="0"/>
                            </a:rPr>
                            <a:t>18</a:t>
                          </a:r>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39</m:t>
                                </m:r>
                                <m:r>
                                  <a:rPr lang="es-ES_tradnl" sz="2000" b="0" i="1">
                                    <a:effectLst/>
                                    <a:latin typeface="Cambria Math" panose="02040503050406030204" pitchFamily="18" charset="0"/>
                                  </a:rPr>
                                  <m:t>𝐽</m:t>
                                </m:r>
                                <m:r>
                                  <a:rPr lang="es-ES_tradnl" sz="2000" b="0" i="1">
                                    <a:effectLst/>
                                    <a:latin typeface="Cambria Math" panose="02040503050406030204" pitchFamily="18" charset="0"/>
                                  </a:rPr>
                                  <m:t>8</m:t>
                                </m:r>
                                <m:r>
                                  <a:rPr lang="es-ES_tradnl" sz="2000" b="0">
                                    <a:effectLst/>
                                    <a:latin typeface="Cambria Math" panose="02040503050406030204" pitchFamily="18" charset="0"/>
                                  </a:rPr>
                                  <m:t>/</m:t>
                                </m:r>
                                <m:r>
                                  <a:rPr lang="es-ES_tradnl" sz="2000" b="0" i="1">
                                    <a:effectLst/>
                                    <a:latin typeface="Cambria Math" panose="02040503050406030204" pitchFamily="18" charset="0"/>
                                  </a:rPr>
                                  <m:t>h</m:t>
                                </m:r>
                                <m:r>
                                  <a:rPr lang="es-ES_tradnl" sz="2000" b="0" i="1">
                                    <a:effectLst/>
                                    <a:latin typeface="Cambria Math" panose="02040503050406030204" pitchFamily="18" charset="0"/>
                                  </a:rPr>
                                  <m:t>7</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575141552"/>
                      </a:ext>
                    </a:extLst>
                  </a:tr>
                  <a:tr h="386371">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4</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43</m:t>
                                </m:r>
                                <m:r>
                                  <a:rPr lang="es-ES_tradnl" sz="2000" b="0" i="1">
                                    <a:effectLst/>
                                    <a:latin typeface="Cambria Math" panose="02040503050406030204" pitchFamily="18" charset="0"/>
                                  </a:rPr>
                                  <m:t>𝐻</m:t>
                                </m:r>
                                <m:r>
                                  <a:rPr lang="es-ES_tradnl" sz="2000" b="0" i="1">
                                    <a:effectLst/>
                                    <a:latin typeface="Cambria Math" panose="02040503050406030204" pitchFamily="18" charset="0"/>
                                  </a:rPr>
                                  <m:t>7</m:t>
                                </m:r>
                                <m:r>
                                  <a:rPr lang="es-ES_tradnl" sz="2000" b="0">
                                    <a:effectLst/>
                                    <a:latin typeface="Cambria Math" panose="02040503050406030204" pitchFamily="18" charset="0"/>
                                  </a:rPr>
                                  <m:t>/</m:t>
                                </m:r>
                                <m:r>
                                  <a:rPr lang="es-ES_tradnl" sz="2000" b="0" i="1">
                                    <a:effectLst/>
                                    <a:latin typeface="Cambria Math" panose="02040503050406030204" pitchFamily="18" charset="0"/>
                                  </a:rPr>
                                  <m:t>𝑢</m:t>
                                </m:r>
                                <m:r>
                                  <a:rPr lang="es-ES_tradnl" sz="2000" b="0" i="1">
                                    <a:effectLst/>
                                    <a:latin typeface="Cambria Math" panose="02040503050406030204" pitchFamily="18" charset="0"/>
                                  </a:rPr>
                                  <m:t>7</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s-ES_tradnl" sz="2000" b="0" dirty="0">
                              <a:effectLst/>
                              <a:latin typeface="Arial" panose="020B0604020202020204" pitchFamily="34" charset="0"/>
                              <a:cs typeface="Arial" panose="020B0604020202020204" pitchFamily="34" charset="0"/>
                            </a:rPr>
                            <a:t>19</a:t>
                          </a:r>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68</m:t>
                                </m:r>
                                <m:r>
                                  <a:rPr lang="es-ES_tradnl" sz="2000" b="0" i="1">
                                    <a:effectLst/>
                                    <a:latin typeface="Cambria Math" panose="02040503050406030204" pitchFamily="18" charset="0"/>
                                  </a:rPr>
                                  <m:t>𝐸</m:t>
                                </m:r>
                                <m:r>
                                  <a:rPr lang="es-ES_tradnl" sz="2000" b="0" i="1">
                                    <a:effectLst/>
                                    <a:latin typeface="Cambria Math" panose="02040503050406030204" pitchFamily="18" charset="0"/>
                                  </a:rPr>
                                  <m:t>8</m:t>
                                </m:r>
                                <m:r>
                                  <a:rPr lang="es-ES_tradnl" sz="2000" b="0">
                                    <a:effectLst/>
                                    <a:latin typeface="Cambria Math" panose="02040503050406030204" pitchFamily="18" charset="0"/>
                                  </a:rPr>
                                  <m:t>/</m:t>
                                </m:r>
                                <m:r>
                                  <a:rPr lang="es-ES_tradnl" sz="2000" b="0" i="1">
                                    <a:effectLst/>
                                    <a:latin typeface="Cambria Math" panose="02040503050406030204" pitchFamily="18" charset="0"/>
                                  </a:rPr>
                                  <m:t>h</m:t>
                                </m:r>
                                <m:r>
                                  <a:rPr lang="es-ES_tradnl" sz="2000" b="0" i="1">
                                    <a:effectLst/>
                                    <a:latin typeface="Cambria Math" panose="02040503050406030204" pitchFamily="18" charset="0"/>
                                  </a:rPr>
                                  <m:t>9</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791331730"/>
                      </a:ext>
                    </a:extLst>
                  </a:tr>
                  <a:tr h="386371">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5</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110</m:t>
                                </m:r>
                                <m:r>
                                  <a:rPr lang="es-ES_tradnl" sz="2000" b="0" i="1">
                                    <a:effectLst/>
                                    <a:latin typeface="Cambria Math" panose="02040503050406030204" pitchFamily="18" charset="0"/>
                                  </a:rPr>
                                  <m:t>𝑀</m:t>
                                </m:r>
                                <m:r>
                                  <a:rPr lang="es-ES_tradnl" sz="2000" b="0" i="1">
                                    <a:effectLst/>
                                    <a:latin typeface="Cambria Math" panose="02040503050406030204" pitchFamily="18" charset="0"/>
                                  </a:rPr>
                                  <m:t>8</m:t>
                                </m:r>
                                <m:r>
                                  <a:rPr lang="es-ES_tradnl" sz="2000" b="0">
                                    <a:effectLst/>
                                    <a:latin typeface="Cambria Math" panose="02040503050406030204" pitchFamily="18" charset="0"/>
                                  </a:rPr>
                                  <m:t>/</m:t>
                                </m:r>
                                <m:r>
                                  <a:rPr lang="es-ES_tradnl" sz="2000" b="0" i="1">
                                    <a:effectLst/>
                                    <a:latin typeface="Cambria Math" panose="02040503050406030204" pitchFamily="18" charset="0"/>
                                  </a:rPr>
                                  <m:t>h</m:t>
                                </m:r>
                                <m:r>
                                  <a:rPr lang="es-ES_tradnl" sz="2000" b="0" i="1">
                                    <a:effectLst/>
                                    <a:latin typeface="Cambria Math" panose="02040503050406030204" pitchFamily="18" charset="0"/>
                                  </a:rPr>
                                  <m:t>7</m:t>
                                </m:r>
                              </m:oMath>
                            </m:oMathPara>
                          </a14:m>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s-ES_tradnl" sz="2000" b="0" dirty="0">
                              <a:effectLst/>
                              <a:latin typeface="Arial" panose="020B0604020202020204" pitchFamily="34" charset="0"/>
                              <a:cs typeface="Arial" panose="020B0604020202020204" pitchFamily="34" charset="0"/>
                            </a:rPr>
                            <a:t>20</a:t>
                          </a:r>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92</m:t>
                                </m:r>
                                <m:r>
                                  <a:rPr lang="es-ES_tradnl" sz="2000" b="0" i="1">
                                    <a:effectLst/>
                                    <a:latin typeface="Cambria Math" panose="02040503050406030204" pitchFamily="18" charset="0"/>
                                  </a:rPr>
                                  <m:t>𝐻</m:t>
                                </m:r>
                                <m:r>
                                  <a:rPr lang="es-ES_tradnl" sz="2000" b="0" i="1">
                                    <a:effectLst/>
                                    <a:latin typeface="Cambria Math" panose="02040503050406030204" pitchFamily="18" charset="0"/>
                                  </a:rPr>
                                  <m:t>7</m:t>
                                </m:r>
                                <m:r>
                                  <a:rPr lang="es-ES_tradnl" sz="2000" b="0">
                                    <a:effectLst/>
                                    <a:latin typeface="Cambria Math" panose="02040503050406030204" pitchFamily="18" charset="0"/>
                                  </a:rPr>
                                  <m:t>/</m:t>
                                </m:r>
                                <m:r>
                                  <a:rPr lang="es-ES_tradnl" sz="2000" b="0" i="1">
                                    <a:effectLst/>
                                    <a:latin typeface="Cambria Math" panose="02040503050406030204" pitchFamily="18" charset="0"/>
                                  </a:rPr>
                                  <m:t>𝑘</m:t>
                                </m:r>
                                <m:r>
                                  <a:rPr lang="es-ES_tradnl" sz="2000" b="0" i="1">
                                    <a:effectLst/>
                                    <a:latin typeface="Cambria Math" panose="02040503050406030204" pitchFamily="18" charset="0"/>
                                  </a:rPr>
                                  <m:t>6</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196316149"/>
                      </a:ext>
                    </a:extLst>
                  </a:tr>
                  <a:tr h="386371">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6</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16</m:t>
                                </m:r>
                                <m:r>
                                  <a:rPr lang="es-ES_tradnl" sz="2000" b="0" i="1">
                                    <a:effectLst/>
                                    <a:latin typeface="Cambria Math" panose="02040503050406030204" pitchFamily="18" charset="0"/>
                                  </a:rPr>
                                  <m:t>𝐻</m:t>
                                </m:r>
                                <m:r>
                                  <a:rPr lang="es-ES_tradnl" sz="2000" b="0" i="1">
                                    <a:effectLst/>
                                    <a:latin typeface="Cambria Math" panose="02040503050406030204" pitchFamily="18" charset="0"/>
                                  </a:rPr>
                                  <m:t>7</m:t>
                                </m:r>
                                <m:r>
                                  <a:rPr lang="es-ES_tradnl" sz="2000" b="0">
                                    <a:effectLst/>
                                    <a:latin typeface="Cambria Math" panose="02040503050406030204" pitchFamily="18" charset="0"/>
                                  </a:rPr>
                                  <m:t>/</m:t>
                                </m:r>
                                <m:r>
                                  <a:rPr lang="es-ES_tradnl" sz="2000" b="0" i="1">
                                    <a:effectLst/>
                                    <a:latin typeface="Cambria Math" panose="02040503050406030204" pitchFamily="18" charset="0"/>
                                  </a:rPr>
                                  <m:t>𝑓</m:t>
                                </m:r>
                                <m:r>
                                  <a:rPr lang="es-ES_tradnl" sz="2000" b="0" i="1">
                                    <a:effectLst/>
                                    <a:latin typeface="Cambria Math" panose="02040503050406030204" pitchFamily="18" charset="0"/>
                                  </a:rPr>
                                  <m:t>7</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s-ES_tradnl" sz="2000" b="0" dirty="0">
                              <a:effectLst/>
                              <a:latin typeface="Arial" panose="020B0604020202020204" pitchFamily="34" charset="0"/>
                              <a:cs typeface="Arial" panose="020B0604020202020204" pitchFamily="34" charset="0"/>
                            </a:rPr>
                            <a:t>21</a:t>
                          </a:r>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100</m:t>
                                </m:r>
                                <m:r>
                                  <a:rPr lang="es-ES_tradnl" sz="2000" b="0" i="1">
                                    <a:effectLst/>
                                    <a:latin typeface="Cambria Math" panose="02040503050406030204" pitchFamily="18" charset="0"/>
                                  </a:rPr>
                                  <m:t>𝐻</m:t>
                                </m:r>
                                <m:r>
                                  <a:rPr lang="es-ES_tradnl" sz="2000" b="0" i="1">
                                    <a:effectLst/>
                                    <a:latin typeface="Cambria Math" panose="02040503050406030204" pitchFamily="18" charset="0"/>
                                  </a:rPr>
                                  <m:t>8</m:t>
                                </m:r>
                                <m:r>
                                  <a:rPr lang="es-ES_tradnl" sz="2000" b="0">
                                    <a:effectLst/>
                                    <a:latin typeface="Cambria Math" panose="02040503050406030204" pitchFamily="18" charset="0"/>
                                  </a:rPr>
                                  <m:t>/</m:t>
                                </m:r>
                                <m:r>
                                  <a:rPr lang="es-ES_tradnl" sz="2000" b="0" i="1">
                                    <a:effectLst/>
                                    <a:latin typeface="Cambria Math" panose="02040503050406030204" pitchFamily="18" charset="0"/>
                                  </a:rPr>
                                  <m:t>𝑓</m:t>
                                </m:r>
                                <m:r>
                                  <a:rPr lang="es-ES_tradnl" sz="2000" b="0" i="1">
                                    <a:effectLst/>
                                    <a:latin typeface="Cambria Math" panose="02040503050406030204" pitchFamily="18" charset="0"/>
                                  </a:rPr>
                                  <m:t>9</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801641375"/>
                      </a:ext>
                    </a:extLst>
                  </a:tr>
                  <a:tr h="386371">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7</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15</m:t>
                                </m:r>
                                <m:r>
                                  <a:rPr lang="es-ES_tradnl" sz="2000" b="0" i="1">
                                    <a:effectLst/>
                                    <a:latin typeface="Cambria Math" panose="02040503050406030204" pitchFamily="18" charset="0"/>
                                  </a:rPr>
                                  <m:t>𝐽</m:t>
                                </m:r>
                                <m:r>
                                  <a:rPr lang="es-ES_tradnl" sz="2000" b="0" i="1">
                                    <a:effectLst/>
                                    <a:latin typeface="Cambria Math" panose="02040503050406030204" pitchFamily="18" charset="0"/>
                                  </a:rPr>
                                  <m:t>8</m:t>
                                </m:r>
                                <m:r>
                                  <a:rPr lang="es-ES_tradnl" sz="2000" b="0">
                                    <a:effectLst/>
                                    <a:latin typeface="Cambria Math" panose="02040503050406030204" pitchFamily="18" charset="0"/>
                                  </a:rPr>
                                  <m:t>/</m:t>
                                </m:r>
                                <m:r>
                                  <a:rPr lang="es-ES_tradnl" sz="2000" b="0" i="1">
                                    <a:effectLst/>
                                    <a:latin typeface="Cambria Math" panose="02040503050406030204" pitchFamily="18" charset="0"/>
                                  </a:rPr>
                                  <m:t>h</m:t>
                                </m:r>
                                <m:r>
                                  <a:rPr lang="es-ES_tradnl" sz="2000" b="0" i="1">
                                    <a:effectLst/>
                                    <a:latin typeface="Cambria Math" panose="02040503050406030204" pitchFamily="18" charset="0"/>
                                  </a:rPr>
                                  <m:t>7</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s-ES_tradnl" sz="2000" b="0" dirty="0">
                              <a:effectLst/>
                              <a:latin typeface="Arial" panose="020B0604020202020204" pitchFamily="34" charset="0"/>
                              <a:cs typeface="Arial" panose="020B0604020202020204" pitchFamily="34" charset="0"/>
                            </a:rPr>
                            <a:t>22</a:t>
                          </a:r>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31</m:t>
                                </m:r>
                                <m:r>
                                  <a:rPr lang="es-ES_tradnl" sz="2000" b="0" i="1">
                                    <a:effectLst/>
                                    <a:latin typeface="Cambria Math" panose="02040503050406030204" pitchFamily="18" charset="0"/>
                                  </a:rPr>
                                  <m:t>𝐻</m:t>
                                </m:r>
                                <m:r>
                                  <a:rPr lang="es-ES_tradnl" sz="2000" b="0" i="1">
                                    <a:effectLst/>
                                    <a:latin typeface="Cambria Math" panose="02040503050406030204" pitchFamily="18" charset="0"/>
                                  </a:rPr>
                                  <m:t>7</m:t>
                                </m:r>
                                <m:r>
                                  <a:rPr lang="es-ES_tradnl" sz="2000" b="0">
                                    <a:effectLst/>
                                    <a:latin typeface="Cambria Math" panose="02040503050406030204" pitchFamily="18" charset="0"/>
                                  </a:rPr>
                                  <m:t>/</m:t>
                                </m:r>
                                <m:r>
                                  <a:rPr lang="es-ES_tradnl" sz="2000" b="0" i="1">
                                    <a:effectLst/>
                                    <a:latin typeface="Cambria Math" panose="02040503050406030204" pitchFamily="18" charset="0"/>
                                  </a:rPr>
                                  <m:t>𝑛</m:t>
                                </m:r>
                                <m:r>
                                  <a:rPr lang="es-ES_tradnl" sz="2000" b="0" i="1">
                                    <a:effectLst/>
                                    <a:latin typeface="Cambria Math" panose="02040503050406030204" pitchFamily="18" charset="0"/>
                                  </a:rPr>
                                  <m:t>6</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550620783"/>
                      </a:ext>
                    </a:extLst>
                  </a:tr>
                  <a:tr h="386371">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8</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53</m:t>
                                </m:r>
                                <m:r>
                                  <a:rPr lang="es-ES_tradnl" sz="2000" b="0" i="1">
                                    <a:effectLst/>
                                    <a:latin typeface="Cambria Math" panose="02040503050406030204" pitchFamily="18" charset="0"/>
                                  </a:rPr>
                                  <m:t>𝐻</m:t>
                                </m:r>
                                <m:r>
                                  <a:rPr lang="es-ES_tradnl" sz="2000" b="0" i="1">
                                    <a:effectLst/>
                                    <a:latin typeface="Cambria Math" panose="02040503050406030204" pitchFamily="18" charset="0"/>
                                  </a:rPr>
                                  <m:t>8</m:t>
                                </m:r>
                                <m:r>
                                  <a:rPr lang="es-ES_tradnl" sz="2000" b="0">
                                    <a:effectLst/>
                                    <a:latin typeface="Cambria Math" panose="02040503050406030204" pitchFamily="18" charset="0"/>
                                  </a:rPr>
                                  <m:t>/</m:t>
                                </m:r>
                                <m:r>
                                  <a:rPr lang="es-ES_tradnl" sz="2000" b="0" i="1">
                                    <a:effectLst/>
                                    <a:latin typeface="Cambria Math" panose="02040503050406030204" pitchFamily="18" charset="0"/>
                                  </a:rPr>
                                  <m:t>𝑢</m:t>
                                </m:r>
                                <m:r>
                                  <a:rPr lang="es-ES_tradnl" sz="2000" b="0" i="1">
                                    <a:effectLst/>
                                    <a:latin typeface="Cambria Math" panose="02040503050406030204" pitchFamily="18" charset="0"/>
                                  </a:rPr>
                                  <m:t>8</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23</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122</m:t>
                                </m:r>
                                <m:r>
                                  <a:rPr lang="es-ES_tradnl" sz="2000" b="0" i="1">
                                    <a:effectLst/>
                                    <a:latin typeface="Cambria Math" panose="02040503050406030204" pitchFamily="18" charset="0"/>
                                  </a:rPr>
                                  <m:t>𝐻</m:t>
                                </m:r>
                                <m:r>
                                  <a:rPr lang="es-ES_tradnl" sz="2000" b="0" i="1">
                                    <a:effectLst/>
                                    <a:latin typeface="Cambria Math" panose="02040503050406030204" pitchFamily="18" charset="0"/>
                                  </a:rPr>
                                  <m:t>8</m:t>
                                </m:r>
                                <m:r>
                                  <a:rPr lang="es-ES_tradnl" sz="2000" b="0">
                                    <a:effectLst/>
                                    <a:latin typeface="Cambria Math" panose="02040503050406030204" pitchFamily="18" charset="0"/>
                                  </a:rPr>
                                  <m:t>/</m:t>
                                </m:r>
                                <m:r>
                                  <a:rPr lang="es-ES_tradnl" sz="2000" b="0" i="1">
                                    <a:effectLst/>
                                    <a:latin typeface="Cambria Math" panose="02040503050406030204" pitchFamily="18" charset="0"/>
                                  </a:rPr>
                                  <m:t>h</m:t>
                                </m:r>
                                <m:r>
                                  <a:rPr lang="es-ES_tradnl" sz="2000" b="0" i="1">
                                    <a:effectLst/>
                                    <a:latin typeface="Cambria Math" panose="02040503050406030204" pitchFamily="18" charset="0"/>
                                  </a:rPr>
                                  <m:t>8</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4040059278"/>
                      </a:ext>
                    </a:extLst>
                  </a:tr>
                  <a:tr h="386371">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9</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12</m:t>
                                </m:r>
                                <m:r>
                                  <a:rPr lang="es-ES_tradnl" sz="2000" b="0" i="1">
                                    <a:effectLst/>
                                    <a:latin typeface="Cambria Math" panose="02040503050406030204" pitchFamily="18" charset="0"/>
                                  </a:rPr>
                                  <m:t>𝐸</m:t>
                                </m:r>
                                <m:r>
                                  <a:rPr lang="es-ES_tradnl" sz="2000" b="0" i="1">
                                    <a:effectLst/>
                                    <a:latin typeface="Cambria Math" panose="02040503050406030204" pitchFamily="18" charset="0"/>
                                  </a:rPr>
                                  <m:t>8</m:t>
                                </m:r>
                                <m:r>
                                  <a:rPr lang="es-ES_tradnl" sz="2000" b="0">
                                    <a:effectLst/>
                                    <a:latin typeface="Cambria Math" panose="02040503050406030204" pitchFamily="18" charset="0"/>
                                  </a:rPr>
                                  <m:t>/</m:t>
                                </m:r>
                                <m:r>
                                  <a:rPr lang="es-ES_tradnl" sz="2000" b="0" i="1">
                                    <a:effectLst/>
                                    <a:latin typeface="Cambria Math" panose="02040503050406030204" pitchFamily="18" charset="0"/>
                                  </a:rPr>
                                  <m:t>h</m:t>
                                </m:r>
                                <m:r>
                                  <a:rPr lang="es-ES_tradnl" sz="2000" b="0" i="1">
                                    <a:effectLst/>
                                    <a:latin typeface="Cambria Math" panose="02040503050406030204" pitchFamily="18" charset="0"/>
                                  </a:rPr>
                                  <m:t>8</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24</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52</m:t>
                                </m:r>
                                <m:r>
                                  <a:rPr lang="es-ES_tradnl" sz="2000" b="0" i="1">
                                    <a:effectLst/>
                                    <a:latin typeface="Cambria Math" panose="02040503050406030204" pitchFamily="18" charset="0"/>
                                  </a:rPr>
                                  <m:t>𝐹</m:t>
                                </m:r>
                                <m:r>
                                  <a:rPr lang="es-ES_tradnl" sz="2000" b="0" i="1">
                                    <a:effectLst/>
                                    <a:latin typeface="Cambria Math" panose="02040503050406030204" pitchFamily="18" charset="0"/>
                                  </a:rPr>
                                  <m:t>9</m:t>
                                </m:r>
                                <m:r>
                                  <a:rPr lang="es-ES_tradnl" sz="2000" b="0">
                                    <a:effectLst/>
                                    <a:latin typeface="Cambria Math" panose="02040503050406030204" pitchFamily="18" charset="0"/>
                                  </a:rPr>
                                  <m:t>/</m:t>
                                </m:r>
                                <m:r>
                                  <a:rPr lang="es-ES_tradnl" sz="2000" b="0" i="1">
                                    <a:effectLst/>
                                    <a:latin typeface="Cambria Math" panose="02040503050406030204" pitchFamily="18" charset="0"/>
                                  </a:rPr>
                                  <m:t>h</m:t>
                                </m:r>
                                <m:r>
                                  <a:rPr lang="es-ES_tradnl" sz="2000" b="0" i="1">
                                    <a:effectLst/>
                                    <a:latin typeface="Cambria Math" panose="02040503050406030204" pitchFamily="18" charset="0"/>
                                  </a:rPr>
                                  <m:t>9</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501741041"/>
                      </a:ext>
                    </a:extLst>
                  </a:tr>
                  <a:tr h="386371">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10</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5</m:t>
                                </m:r>
                                <m:r>
                                  <a:rPr lang="es-ES_tradnl" sz="2000" b="0" i="1">
                                    <a:effectLst/>
                                    <a:latin typeface="Cambria Math" panose="02040503050406030204" pitchFamily="18" charset="0"/>
                                  </a:rPr>
                                  <m:t>𝐻</m:t>
                                </m:r>
                                <m:r>
                                  <a:rPr lang="es-ES_tradnl" sz="2000" b="0" i="1">
                                    <a:effectLst/>
                                    <a:latin typeface="Cambria Math" panose="02040503050406030204" pitchFamily="18" charset="0"/>
                                  </a:rPr>
                                  <m:t>7</m:t>
                                </m:r>
                                <m:r>
                                  <a:rPr lang="es-ES_tradnl" sz="2000" b="0">
                                    <a:effectLst/>
                                    <a:latin typeface="Cambria Math" panose="02040503050406030204" pitchFamily="18" charset="0"/>
                                  </a:rPr>
                                  <m:t>/</m:t>
                                </m:r>
                                <m:r>
                                  <a:rPr lang="es-ES_tradnl" sz="2000" b="0" i="1">
                                    <a:effectLst/>
                                    <a:latin typeface="Cambria Math" panose="02040503050406030204" pitchFamily="18" charset="0"/>
                                  </a:rPr>
                                  <m:t>h</m:t>
                                </m:r>
                                <m:r>
                                  <a:rPr lang="es-ES_tradnl" sz="2000" b="0" i="1">
                                    <a:effectLst/>
                                    <a:latin typeface="Cambria Math" panose="02040503050406030204" pitchFamily="18" charset="0"/>
                                  </a:rPr>
                                  <m:t>6</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25</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76</m:t>
                                </m:r>
                                <m:r>
                                  <a:rPr lang="es-ES_tradnl" sz="2000" b="0" i="1">
                                    <a:effectLst/>
                                    <a:latin typeface="Cambria Math" panose="02040503050406030204" pitchFamily="18" charset="0"/>
                                  </a:rPr>
                                  <m:t>𝐻</m:t>
                                </m:r>
                                <m:r>
                                  <a:rPr lang="es-ES_tradnl" sz="2000" b="0" i="1">
                                    <a:effectLst/>
                                    <a:latin typeface="Cambria Math" panose="02040503050406030204" pitchFamily="18" charset="0"/>
                                  </a:rPr>
                                  <m:t>7</m:t>
                                </m:r>
                                <m:r>
                                  <a:rPr lang="es-ES_tradnl" sz="2000" b="0">
                                    <a:effectLst/>
                                    <a:latin typeface="Cambria Math" panose="02040503050406030204" pitchFamily="18" charset="0"/>
                                  </a:rPr>
                                  <m:t>/</m:t>
                                </m:r>
                                <m:r>
                                  <a:rPr lang="es-ES_tradnl" sz="2000" b="0" i="1">
                                    <a:effectLst/>
                                    <a:latin typeface="Cambria Math" panose="02040503050406030204" pitchFamily="18" charset="0"/>
                                  </a:rPr>
                                  <m:t>𝑗</m:t>
                                </m:r>
                                <m:r>
                                  <a:rPr lang="es-ES_tradnl" sz="2000" b="0" i="1">
                                    <a:effectLst/>
                                    <a:latin typeface="Cambria Math" panose="02040503050406030204" pitchFamily="18" charset="0"/>
                                  </a:rPr>
                                  <m:t>6</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49246564"/>
                      </a:ext>
                    </a:extLst>
                  </a:tr>
                  <a:tr h="386371">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11</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42</m:t>
                                </m:r>
                                <m:r>
                                  <a:rPr lang="es-ES_tradnl" sz="2000" b="0" i="1">
                                    <a:effectLst/>
                                    <a:latin typeface="Cambria Math" panose="02040503050406030204" pitchFamily="18" charset="0"/>
                                  </a:rPr>
                                  <m:t>𝐻</m:t>
                                </m:r>
                                <m:r>
                                  <a:rPr lang="es-ES_tradnl" sz="2000" b="0" i="1">
                                    <a:effectLst/>
                                    <a:latin typeface="Cambria Math" panose="02040503050406030204" pitchFamily="18" charset="0"/>
                                  </a:rPr>
                                  <m:t>8</m:t>
                                </m:r>
                                <m:r>
                                  <a:rPr lang="es-ES_tradnl" sz="2000" b="0">
                                    <a:effectLst/>
                                    <a:latin typeface="Cambria Math" panose="02040503050406030204" pitchFamily="18" charset="0"/>
                                  </a:rPr>
                                  <m:t>/</m:t>
                                </m:r>
                                <m:r>
                                  <a:rPr lang="es-ES_tradnl" sz="2000" b="0" i="1">
                                    <a:effectLst/>
                                    <a:latin typeface="Cambria Math" panose="02040503050406030204" pitchFamily="18" charset="0"/>
                                  </a:rPr>
                                  <m:t>𝑓</m:t>
                                </m:r>
                                <m:r>
                                  <a:rPr lang="es-ES_tradnl" sz="2000" b="0" i="1">
                                    <a:effectLst/>
                                    <a:latin typeface="Cambria Math" panose="02040503050406030204" pitchFamily="18" charset="0"/>
                                  </a:rPr>
                                  <m:t>9</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26</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41</m:t>
                                </m:r>
                                <m:r>
                                  <a:rPr lang="es-ES_tradnl" sz="2000" b="0" i="1">
                                    <a:effectLst/>
                                    <a:latin typeface="Cambria Math" panose="02040503050406030204" pitchFamily="18" charset="0"/>
                                  </a:rPr>
                                  <m:t>𝐻</m:t>
                                </m:r>
                                <m:r>
                                  <a:rPr lang="es-ES_tradnl" sz="2000" b="0" i="1">
                                    <a:effectLst/>
                                    <a:latin typeface="Cambria Math" panose="02040503050406030204" pitchFamily="18" charset="0"/>
                                  </a:rPr>
                                  <m:t>11</m:t>
                                </m:r>
                                <m:r>
                                  <a:rPr lang="es-ES_tradnl" sz="2000" b="0">
                                    <a:effectLst/>
                                    <a:latin typeface="Cambria Math" panose="02040503050406030204" pitchFamily="18" charset="0"/>
                                  </a:rPr>
                                  <m:t>/</m:t>
                                </m:r>
                                <m:r>
                                  <a:rPr lang="es-ES_tradnl" sz="2000" b="0" i="1">
                                    <a:effectLst/>
                                    <a:latin typeface="Cambria Math" panose="02040503050406030204" pitchFamily="18" charset="0"/>
                                  </a:rPr>
                                  <m:t>𝑑</m:t>
                                </m:r>
                                <m:r>
                                  <a:rPr lang="es-ES_tradnl" sz="2000" b="0" i="1">
                                    <a:effectLst/>
                                    <a:latin typeface="Cambria Math" panose="02040503050406030204" pitchFamily="18" charset="0"/>
                                  </a:rPr>
                                  <m:t>11</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922886838"/>
                      </a:ext>
                    </a:extLst>
                  </a:tr>
                  <a:tr h="386371">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12</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19</m:t>
                                </m:r>
                                <m:r>
                                  <a:rPr lang="es-ES_tradnl" sz="2000" b="0" i="1">
                                    <a:effectLst/>
                                    <a:latin typeface="Cambria Math" panose="02040503050406030204" pitchFamily="18" charset="0"/>
                                  </a:rPr>
                                  <m:t>𝐸</m:t>
                                </m:r>
                                <m:r>
                                  <a:rPr lang="es-ES_tradnl" sz="2000" b="0" i="1">
                                    <a:effectLst/>
                                    <a:latin typeface="Cambria Math" panose="02040503050406030204" pitchFamily="18" charset="0"/>
                                  </a:rPr>
                                  <m:t>8</m:t>
                                </m:r>
                                <m:r>
                                  <a:rPr lang="es-ES_tradnl" sz="2000" b="0">
                                    <a:effectLst/>
                                    <a:latin typeface="Cambria Math" panose="02040503050406030204" pitchFamily="18" charset="0"/>
                                  </a:rPr>
                                  <m:t>/</m:t>
                                </m:r>
                                <m:r>
                                  <a:rPr lang="es-ES_tradnl" sz="2000" b="0" i="1">
                                    <a:effectLst/>
                                    <a:latin typeface="Cambria Math" panose="02040503050406030204" pitchFamily="18" charset="0"/>
                                  </a:rPr>
                                  <m:t>h</m:t>
                                </m:r>
                                <m:r>
                                  <a:rPr lang="es-ES_tradnl" sz="2000" b="0" i="1">
                                    <a:effectLst/>
                                    <a:latin typeface="Cambria Math" panose="02040503050406030204" pitchFamily="18" charset="0"/>
                                  </a:rPr>
                                  <m:t>6</m:t>
                                </m:r>
                              </m:oMath>
                            </m:oMathPara>
                          </a14:m>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27</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85</m:t>
                                </m:r>
                                <m:r>
                                  <a:rPr lang="es-ES_tradnl" sz="2000" b="0" i="1">
                                    <a:effectLst/>
                                    <a:latin typeface="Cambria Math" panose="02040503050406030204" pitchFamily="18" charset="0"/>
                                  </a:rPr>
                                  <m:t>𝑀</m:t>
                                </m:r>
                                <m:r>
                                  <a:rPr lang="es-ES_tradnl" sz="2000" b="0" i="1">
                                    <a:effectLst/>
                                    <a:latin typeface="Cambria Math" panose="02040503050406030204" pitchFamily="18" charset="0"/>
                                  </a:rPr>
                                  <m:t>7</m:t>
                                </m:r>
                                <m:r>
                                  <a:rPr lang="es-ES_tradnl" sz="2000" b="0">
                                    <a:effectLst/>
                                    <a:latin typeface="Cambria Math" panose="02040503050406030204" pitchFamily="18" charset="0"/>
                                  </a:rPr>
                                  <m:t>/</m:t>
                                </m:r>
                                <m:r>
                                  <a:rPr lang="es-ES_tradnl" sz="2000" b="0" i="1">
                                    <a:effectLst/>
                                    <a:latin typeface="Cambria Math" panose="02040503050406030204" pitchFamily="18" charset="0"/>
                                  </a:rPr>
                                  <m:t>h</m:t>
                                </m:r>
                                <m:r>
                                  <a:rPr lang="es-ES_tradnl" sz="2000" b="0" i="1">
                                    <a:effectLst/>
                                    <a:latin typeface="Cambria Math" panose="02040503050406030204" pitchFamily="18" charset="0"/>
                                  </a:rPr>
                                  <m:t>6</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695258286"/>
                      </a:ext>
                    </a:extLst>
                  </a:tr>
                  <a:tr h="386371">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13</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23</m:t>
                                </m:r>
                                <m:r>
                                  <a:rPr lang="es-ES_tradnl" sz="2000" b="0" i="1">
                                    <a:effectLst/>
                                    <a:latin typeface="Cambria Math" panose="02040503050406030204" pitchFamily="18" charset="0"/>
                                  </a:rPr>
                                  <m:t>𝐻</m:t>
                                </m:r>
                                <m:r>
                                  <a:rPr lang="es-ES_tradnl" sz="2000" b="0" i="1">
                                    <a:effectLst/>
                                    <a:latin typeface="Cambria Math" panose="02040503050406030204" pitchFamily="18" charset="0"/>
                                  </a:rPr>
                                  <m:t>8</m:t>
                                </m:r>
                                <m:r>
                                  <a:rPr lang="es-ES_tradnl" sz="2000" b="0">
                                    <a:effectLst/>
                                    <a:latin typeface="Cambria Math" panose="02040503050406030204" pitchFamily="18" charset="0"/>
                                  </a:rPr>
                                  <m:t>/</m:t>
                                </m:r>
                                <m:r>
                                  <a:rPr lang="es-ES_tradnl" sz="2000" b="0" i="1">
                                    <a:effectLst/>
                                    <a:latin typeface="Cambria Math" panose="02040503050406030204" pitchFamily="18" charset="0"/>
                                  </a:rPr>
                                  <m:t>h</m:t>
                                </m:r>
                                <m:r>
                                  <a:rPr lang="es-ES_tradnl" sz="2000" b="0" i="1">
                                    <a:effectLst/>
                                    <a:latin typeface="Cambria Math" panose="02040503050406030204" pitchFamily="18" charset="0"/>
                                  </a:rPr>
                                  <m:t>7</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28</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31</m:t>
                                </m:r>
                                <m:r>
                                  <a:rPr lang="es-ES_tradnl" sz="2000" b="0" i="1">
                                    <a:effectLst/>
                                    <a:latin typeface="Cambria Math" panose="02040503050406030204" pitchFamily="18" charset="0"/>
                                  </a:rPr>
                                  <m:t>𝐹</m:t>
                                </m:r>
                                <m:r>
                                  <a:rPr lang="es-ES_tradnl" sz="2000" b="0" i="1">
                                    <a:effectLst/>
                                    <a:latin typeface="Cambria Math" panose="02040503050406030204" pitchFamily="18" charset="0"/>
                                  </a:rPr>
                                  <m:t>8</m:t>
                                </m:r>
                                <m:r>
                                  <a:rPr lang="es-ES_tradnl" sz="2000" b="0">
                                    <a:effectLst/>
                                    <a:latin typeface="Cambria Math" panose="02040503050406030204" pitchFamily="18" charset="0"/>
                                  </a:rPr>
                                  <m:t>/</m:t>
                                </m:r>
                                <m:r>
                                  <a:rPr lang="es-ES_tradnl" sz="2000" b="0" i="1">
                                    <a:effectLst/>
                                    <a:latin typeface="Cambria Math" panose="02040503050406030204" pitchFamily="18" charset="0"/>
                                  </a:rPr>
                                  <m:t>h</m:t>
                                </m:r>
                                <m:r>
                                  <a:rPr lang="es-ES_tradnl" sz="2000" b="0" i="1">
                                    <a:effectLst/>
                                    <a:latin typeface="Cambria Math" panose="02040503050406030204" pitchFamily="18" charset="0"/>
                                  </a:rPr>
                                  <m:t>6</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422780790"/>
                      </a:ext>
                    </a:extLst>
                  </a:tr>
                  <a:tr h="386371">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14</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54</m:t>
                                </m:r>
                                <m:r>
                                  <a:rPr lang="es-ES_tradnl" sz="2000" b="0" i="1">
                                    <a:effectLst/>
                                    <a:latin typeface="Cambria Math" panose="02040503050406030204" pitchFamily="18" charset="0"/>
                                  </a:rPr>
                                  <m:t>𝐻</m:t>
                                </m:r>
                                <m:r>
                                  <a:rPr lang="es-ES_tradnl" sz="2000" b="0" i="1">
                                    <a:effectLst/>
                                    <a:latin typeface="Cambria Math" panose="02040503050406030204" pitchFamily="18" charset="0"/>
                                  </a:rPr>
                                  <m:t>7</m:t>
                                </m:r>
                                <m:r>
                                  <a:rPr lang="es-ES_tradnl" sz="2000" b="0">
                                    <a:effectLst/>
                                    <a:latin typeface="Cambria Math" panose="02040503050406030204" pitchFamily="18" charset="0"/>
                                  </a:rPr>
                                  <m:t>/</m:t>
                                </m:r>
                                <m:r>
                                  <a:rPr lang="es-ES_tradnl" sz="2000" b="0" i="1">
                                    <a:effectLst/>
                                    <a:latin typeface="Cambria Math" panose="02040503050406030204" pitchFamily="18" charset="0"/>
                                  </a:rPr>
                                  <m:t>𝑔</m:t>
                                </m:r>
                                <m:r>
                                  <a:rPr lang="es-ES_tradnl" sz="2000" b="0" i="1">
                                    <a:effectLst/>
                                    <a:latin typeface="Cambria Math" panose="02040503050406030204" pitchFamily="18" charset="0"/>
                                  </a:rPr>
                                  <m:t>6</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29</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72</m:t>
                                </m:r>
                                <m:r>
                                  <a:rPr lang="es-ES_tradnl" sz="2000" b="0" i="1">
                                    <a:effectLst/>
                                    <a:latin typeface="Cambria Math" panose="02040503050406030204" pitchFamily="18" charset="0"/>
                                  </a:rPr>
                                  <m:t>𝐻</m:t>
                                </m:r>
                                <m:r>
                                  <a:rPr lang="es-ES_tradnl" sz="2000" b="0" i="1">
                                    <a:effectLst/>
                                    <a:latin typeface="Cambria Math" panose="02040503050406030204" pitchFamily="18" charset="0"/>
                                  </a:rPr>
                                  <m:t>7</m:t>
                                </m:r>
                                <m:r>
                                  <a:rPr lang="es-ES_tradnl" sz="2000" b="0">
                                    <a:effectLst/>
                                    <a:latin typeface="Cambria Math" panose="02040503050406030204" pitchFamily="18" charset="0"/>
                                  </a:rPr>
                                  <m:t>/</m:t>
                                </m:r>
                                <m:r>
                                  <a:rPr lang="es-ES_tradnl" sz="2000" b="0" i="1">
                                    <a:effectLst/>
                                    <a:latin typeface="Cambria Math" panose="02040503050406030204" pitchFamily="18" charset="0"/>
                                  </a:rPr>
                                  <m:t>𝑚</m:t>
                                </m:r>
                                <m:r>
                                  <a:rPr lang="es-ES_tradnl" sz="2000" b="0" i="1">
                                    <a:effectLst/>
                                    <a:latin typeface="Cambria Math" panose="02040503050406030204" pitchFamily="18" charset="0"/>
                                  </a:rPr>
                                  <m:t>5</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278497939"/>
                      </a:ext>
                    </a:extLst>
                  </a:tr>
                  <a:tr h="386371">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15</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26</m:t>
                                </m:r>
                                <m:r>
                                  <a:rPr lang="es-ES_tradnl" sz="2000" b="0" i="1">
                                    <a:effectLst/>
                                    <a:latin typeface="Cambria Math" panose="02040503050406030204" pitchFamily="18" charset="0"/>
                                  </a:rPr>
                                  <m:t>𝐻</m:t>
                                </m:r>
                                <m:r>
                                  <a:rPr lang="es-ES_tradnl" sz="2000" b="0" i="1">
                                    <a:effectLst/>
                                    <a:latin typeface="Cambria Math" panose="02040503050406030204" pitchFamily="18" charset="0"/>
                                  </a:rPr>
                                  <m:t>7</m:t>
                                </m:r>
                                <m:r>
                                  <a:rPr lang="es-ES_tradnl" sz="2000" b="0">
                                    <a:effectLst/>
                                    <a:latin typeface="Cambria Math" panose="02040503050406030204" pitchFamily="18" charset="0"/>
                                  </a:rPr>
                                  <m:t>/</m:t>
                                </m:r>
                                <m:r>
                                  <a:rPr lang="es-ES_tradnl" sz="2000" b="0" i="1">
                                    <a:effectLst/>
                                    <a:latin typeface="Cambria Math" panose="02040503050406030204" pitchFamily="18" charset="0"/>
                                  </a:rPr>
                                  <m:t>𝑛</m:t>
                                </m:r>
                                <m:r>
                                  <a:rPr lang="es-ES_tradnl" sz="2000" b="0" i="1">
                                    <a:effectLst/>
                                    <a:latin typeface="Cambria Math" panose="02040503050406030204" pitchFamily="18" charset="0"/>
                                  </a:rPr>
                                  <m:t>6</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30</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24</m:t>
                                </m:r>
                                <m:r>
                                  <a:rPr lang="es-ES_tradnl" sz="2000" b="0" i="1">
                                    <a:effectLst/>
                                    <a:latin typeface="Cambria Math" panose="02040503050406030204" pitchFamily="18" charset="0"/>
                                  </a:rPr>
                                  <m:t>𝐻</m:t>
                                </m:r>
                                <m:r>
                                  <a:rPr lang="es-ES_tradnl" sz="2000" b="0" i="1">
                                    <a:effectLst/>
                                    <a:latin typeface="Cambria Math" panose="02040503050406030204" pitchFamily="18" charset="0"/>
                                  </a:rPr>
                                  <m:t>8</m:t>
                                </m:r>
                                <m:r>
                                  <a:rPr lang="es-ES_tradnl" sz="2000" b="0">
                                    <a:effectLst/>
                                    <a:latin typeface="Cambria Math" panose="02040503050406030204" pitchFamily="18" charset="0"/>
                                  </a:rPr>
                                  <m:t>/</m:t>
                                </m:r>
                                <m:r>
                                  <a:rPr lang="es-ES_tradnl" sz="2000" b="0" i="1">
                                    <a:effectLst/>
                                    <a:latin typeface="Cambria Math" panose="02040503050406030204" pitchFamily="18" charset="0"/>
                                  </a:rPr>
                                  <m:t>𝑗</m:t>
                                </m:r>
                                <m:r>
                                  <a:rPr lang="es-ES_tradnl" sz="2000" b="0" i="1">
                                    <a:effectLst/>
                                    <a:latin typeface="Cambria Math" panose="02040503050406030204" pitchFamily="18" charset="0"/>
                                  </a:rPr>
                                  <m:t>7</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795335761"/>
                      </a:ext>
                    </a:extLst>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1084871614"/>
                  </p:ext>
                </p:extLst>
              </p:nvPr>
            </p:nvGraphicFramePr>
            <p:xfrm>
              <a:off x="4694829" y="309549"/>
              <a:ext cx="6987664" cy="6181936"/>
            </p:xfrm>
            <a:graphic>
              <a:graphicData uri="http://schemas.openxmlformats.org/drawingml/2006/table">
                <a:tbl>
                  <a:tblPr firstRow="1" firstCol="1" bandRow="1">
                    <a:tableStyleId>{5C22544A-7EE6-4342-B048-85BDC9FD1C3A}</a:tableStyleId>
                  </a:tblPr>
                  <a:tblGrid>
                    <a:gridCol w="1580357">
                      <a:extLst>
                        <a:ext uri="{9D8B030D-6E8A-4147-A177-3AD203B41FA5}">
                          <a16:colId xmlns:a16="http://schemas.microsoft.com/office/drawing/2014/main" val="1380681512"/>
                        </a:ext>
                      </a:extLst>
                    </a:gridCol>
                    <a:gridCol w="2122639">
                      <a:extLst>
                        <a:ext uri="{9D8B030D-6E8A-4147-A177-3AD203B41FA5}">
                          <a16:colId xmlns:a16="http://schemas.microsoft.com/office/drawing/2014/main" val="1557252639"/>
                        </a:ext>
                      </a:extLst>
                    </a:gridCol>
                    <a:gridCol w="1378941">
                      <a:extLst>
                        <a:ext uri="{9D8B030D-6E8A-4147-A177-3AD203B41FA5}">
                          <a16:colId xmlns:a16="http://schemas.microsoft.com/office/drawing/2014/main" val="615374059"/>
                        </a:ext>
                      </a:extLst>
                    </a:gridCol>
                    <a:gridCol w="1905727">
                      <a:extLst>
                        <a:ext uri="{9D8B030D-6E8A-4147-A177-3AD203B41FA5}">
                          <a16:colId xmlns:a16="http://schemas.microsoft.com/office/drawing/2014/main" val="252582188"/>
                        </a:ext>
                      </a:extLst>
                    </a:gridCol>
                  </a:tblGrid>
                  <a:tr h="3863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effectLst/>
                            </a:rPr>
                            <a:t># </a:t>
                          </a:r>
                          <a:r>
                            <a:rPr lang="es-ES" sz="2000" dirty="0">
                              <a:effectLst/>
                            </a:rPr>
                            <a:t>lista</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S_tradnl" sz="2000" dirty="0">
                              <a:effectLst/>
                              <a:latin typeface="Arial" panose="020B0604020202020204" pitchFamily="34" charset="0"/>
                              <a:cs typeface="Arial" panose="020B0604020202020204" pitchFamily="34" charset="0"/>
                            </a:rPr>
                            <a:t>Variante</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2000" dirty="0">
                              <a:effectLst/>
                            </a:rPr>
                            <a:t># </a:t>
                          </a:r>
                          <a:r>
                            <a:rPr lang="es-ES" sz="2000" dirty="0">
                              <a:effectLst/>
                            </a:rPr>
                            <a:t>lista</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S_tradnl" sz="2000" dirty="0">
                              <a:effectLst/>
                              <a:latin typeface="Arial" panose="020B0604020202020204" pitchFamily="34" charset="0"/>
                              <a:cs typeface="Arial" panose="020B0604020202020204" pitchFamily="34" charset="0"/>
                            </a:rPr>
                            <a:t>Variante</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755035497"/>
                      </a:ext>
                    </a:extLst>
                  </a:tr>
                  <a:tr h="386371">
                    <a:tc>
                      <a:txBody>
                        <a:bodyPr/>
                        <a:lstStyle/>
                        <a:p>
                          <a:pPr marL="0" marR="0" algn="ctr">
                            <a:spcBef>
                              <a:spcPts val="0"/>
                            </a:spcBef>
                            <a:spcAft>
                              <a:spcPts val="0"/>
                            </a:spcAft>
                          </a:pPr>
                          <a:r>
                            <a:rPr lang="es-ES_tradnl" sz="2000" b="0" dirty="0">
                              <a:effectLst/>
                              <a:latin typeface="Arial" panose="020B0604020202020204" pitchFamily="34" charset="0"/>
                              <a:cs typeface="Arial" panose="020B0604020202020204" pitchFamily="34" charset="0"/>
                            </a:rPr>
                            <a:t>1</a:t>
                          </a:r>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74499" t="-117188" r="-155587" b="-1407813"/>
                          </a:stretch>
                        </a:blipFill>
                      </a:tcPr>
                    </a:tc>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16</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266773" t="-117188" r="-1278" b="-1407813"/>
                          </a:stretch>
                        </a:blipFill>
                      </a:tcPr>
                    </a:tc>
                    <a:extLst>
                      <a:ext uri="{0D108BD9-81ED-4DB2-BD59-A6C34878D82A}">
                        <a16:rowId xmlns:a16="http://schemas.microsoft.com/office/drawing/2014/main" val="3934663517"/>
                      </a:ext>
                    </a:extLst>
                  </a:tr>
                  <a:tr h="386371">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2</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74499" t="-220635" r="-155587" b="-1330159"/>
                          </a:stretch>
                        </a:blipFill>
                      </a:tcPr>
                    </a:tc>
                    <a:tc>
                      <a:txBody>
                        <a:bodyPr/>
                        <a:lstStyle/>
                        <a:p>
                          <a:pPr marL="0" marR="0" algn="ctr">
                            <a:spcBef>
                              <a:spcPts val="0"/>
                            </a:spcBef>
                            <a:spcAft>
                              <a:spcPts val="0"/>
                            </a:spcAft>
                          </a:pPr>
                          <a:r>
                            <a:rPr lang="es-ES_tradnl" sz="2000" b="0" dirty="0">
                              <a:effectLst/>
                              <a:latin typeface="Arial" panose="020B0604020202020204" pitchFamily="34" charset="0"/>
                              <a:cs typeface="Arial" panose="020B0604020202020204" pitchFamily="34" charset="0"/>
                            </a:rPr>
                            <a:t>17</a:t>
                          </a:r>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266773" t="-220635" r="-1278" b="-1330159"/>
                          </a:stretch>
                        </a:blipFill>
                      </a:tcPr>
                    </a:tc>
                    <a:extLst>
                      <a:ext uri="{0D108BD9-81ED-4DB2-BD59-A6C34878D82A}">
                        <a16:rowId xmlns:a16="http://schemas.microsoft.com/office/drawing/2014/main" val="3063604341"/>
                      </a:ext>
                    </a:extLst>
                  </a:tr>
                  <a:tr h="386371">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3</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74499" t="-315625" r="-155587" b="-1209375"/>
                          </a:stretch>
                        </a:blipFill>
                      </a:tcPr>
                    </a:tc>
                    <a:tc>
                      <a:txBody>
                        <a:bodyPr/>
                        <a:lstStyle/>
                        <a:p>
                          <a:pPr marL="0" marR="0" algn="ctr">
                            <a:spcBef>
                              <a:spcPts val="0"/>
                            </a:spcBef>
                            <a:spcAft>
                              <a:spcPts val="0"/>
                            </a:spcAft>
                          </a:pPr>
                          <a:r>
                            <a:rPr lang="es-ES_tradnl" sz="2000" b="0" dirty="0">
                              <a:effectLst/>
                              <a:latin typeface="Arial" panose="020B0604020202020204" pitchFamily="34" charset="0"/>
                              <a:cs typeface="Arial" panose="020B0604020202020204" pitchFamily="34" charset="0"/>
                            </a:rPr>
                            <a:t>18</a:t>
                          </a:r>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266773" t="-315625" r="-1278" b="-1209375"/>
                          </a:stretch>
                        </a:blipFill>
                      </a:tcPr>
                    </a:tc>
                    <a:extLst>
                      <a:ext uri="{0D108BD9-81ED-4DB2-BD59-A6C34878D82A}">
                        <a16:rowId xmlns:a16="http://schemas.microsoft.com/office/drawing/2014/main" val="2575141552"/>
                      </a:ext>
                    </a:extLst>
                  </a:tr>
                  <a:tr h="386371">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4</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74499" t="-422222" r="-155587" b="-1128571"/>
                          </a:stretch>
                        </a:blipFill>
                      </a:tcPr>
                    </a:tc>
                    <a:tc>
                      <a:txBody>
                        <a:bodyPr/>
                        <a:lstStyle/>
                        <a:p>
                          <a:pPr marL="0" marR="0" algn="ctr">
                            <a:spcBef>
                              <a:spcPts val="0"/>
                            </a:spcBef>
                            <a:spcAft>
                              <a:spcPts val="0"/>
                            </a:spcAft>
                          </a:pPr>
                          <a:r>
                            <a:rPr lang="es-ES_tradnl" sz="2000" b="0" dirty="0">
                              <a:effectLst/>
                              <a:latin typeface="Arial" panose="020B0604020202020204" pitchFamily="34" charset="0"/>
                              <a:cs typeface="Arial" panose="020B0604020202020204" pitchFamily="34" charset="0"/>
                            </a:rPr>
                            <a:t>19</a:t>
                          </a:r>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266773" t="-422222" r="-1278" b="-1128571"/>
                          </a:stretch>
                        </a:blipFill>
                      </a:tcPr>
                    </a:tc>
                    <a:extLst>
                      <a:ext uri="{0D108BD9-81ED-4DB2-BD59-A6C34878D82A}">
                        <a16:rowId xmlns:a16="http://schemas.microsoft.com/office/drawing/2014/main" val="2791331730"/>
                      </a:ext>
                    </a:extLst>
                  </a:tr>
                  <a:tr h="386371">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5</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74499" t="-514063" r="-155587" b="-1010938"/>
                          </a:stretch>
                        </a:blipFill>
                      </a:tcPr>
                    </a:tc>
                    <a:tc>
                      <a:txBody>
                        <a:bodyPr/>
                        <a:lstStyle/>
                        <a:p>
                          <a:pPr marL="0" marR="0" algn="ctr">
                            <a:spcBef>
                              <a:spcPts val="0"/>
                            </a:spcBef>
                            <a:spcAft>
                              <a:spcPts val="0"/>
                            </a:spcAft>
                          </a:pPr>
                          <a:r>
                            <a:rPr lang="es-ES_tradnl" sz="2000" b="0" dirty="0">
                              <a:effectLst/>
                              <a:latin typeface="Arial" panose="020B0604020202020204" pitchFamily="34" charset="0"/>
                              <a:cs typeface="Arial" panose="020B0604020202020204" pitchFamily="34" charset="0"/>
                            </a:rPr>
                            <a:t>20</a:t>
                          </a:r>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266773" t="-514063" r="-1278" b="-1010938"/>
                          </a:stretch>
                        </a:blipFill>
                      </a:tcPr>
                    </a:tc>
                    <a:extLst>
                      <a:ext uri="{0D108BD9-81ED-4DB2-BD59-A6C34878D82A}">
                        <a16:rowId xmlns:a16="http://schemas.microsoft.com/office/drawing/2014/main" val="3196316149"/>
                      </a:ext>
                    </a:extLst>
                  </a:tr>
                  <a:tr h="386371">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6</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74499" t="-623810" r="-155587" b="-926984"/>
                          </a:stretch>
                        </a:blipFill>
                      </a:tcPr>
                    </a:tc>
                    <a:tc>
                      <a:txBody>
                        <a:bodyPr/>
                        <a:lstStyle/>
                        <a:p>
                          <a:pPr marL="0" marR="0" algn="ctr">
                            <a:spcBef>
                              <a:spcPts val="0"/>
                            </a:spcBef>
                            <a:spcAft>
                              <a:spcPts val="0"/>
                            </a:spcAft>
                          </a:pPr>
                          <a:r>
                            <a:rPr lang="es-ES_tradnl" sz="2000" b="0" dirty="0">
                              <a:effectLst/>
                              <a:latin typeface="Arial" panose="020B0604020202020204" pitchFamily="34" charset="0"/>
                              <a:cs typeface="Arial" panose="020B0604020202020204" pitchFamily="34" charset="0"/>
                            </a:rPr>
                            <a:t>21</a:t>
                          </a:r>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266773" t="-623810" r="-1278" b="-926984"/>
                          </a:stretch>
                        </a:blipFill>
                      </a:tcPr>
                    </a:tc>
                    <a:extLst>
                      <a:ext uri="{0D108BD9-81ED-4DB2-BD59-A6C34878D82A}">
                        <a16:rowId xmlns:a16="http://schemas.microsoft.com/office/drawing/2014/main" val="2801641375"/>
                      </a:ext>
                    </a:extLst>
                  </a:tr>
                  <a:tr h="386371">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7</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74499" t="-712500" r="-155587" b="-812500"/>
                          </a:stretch>
                        </a:blipFill>
                      </a:tcPr>
                    </a:tc>
                    <a:tc>
                      <a:txBody>
                        <a:bodyPr/>
                        <a:lstStyle/>
                        <a:p>
                          <a:pPr marL="0" marR="0" algn="ctr">
                            <a:spcBef>
                              <a:spcPts val="0"/>
                            </a:spcBef>
                            <a:spcAft>
                              <a:spcPts val="0"/>
                            </a:spcAft>
                          </a:pPr>
                          <a:r>
                            <a:rPr lang="es-ES_tradnl" sz="2000" b="0" dirty="0">
                              <a:effectLst/>
                              <a:latin typeface="Arial" panose="020B0604020202020204" pitchFamily="34" charset="0"/>
                              <a:cs typeface="Arial" panose="020B0604020202020204" pitchFamily="34" charset="0"/>
                            </a:rPr>
                            <a:t>22</a:t>
                          </a:r>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266773" t="-712500" r="-1278" b="-812500"/>
                          </a:stretch>
                        </a:blipFill>
                      </a:tcPr>
                    </a:tc>
                    <a:extLst>
                      <a:ext uri="{0D108BD9-81ED-4DB2-BD59-A6C34878D82A}">
                        <a16:rowId xmlns:a16="http://schemas.microsoft.com/office/drawing/2014/main" val="1550620783"/>
                      </a:ext>
                    </a:extLst>
                  </a:tr>
                  <a:tr h="386371">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8</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74499" t="-825397" r="-155587" b="-725397"/>
                          </a:stretch>
                        </a:blipFill>
                      </a:tcPr>
                    </a:tc>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23</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266773" t="-825397" r="-1278" b="-725397"/>
                          </a:stretch>
                        </a:blipFill>
                      </a:tcPr>
                    </a:tc>
                    <a:extLst>
                      <a:ext uri="{0D108BD9-81ED-4DB2-BD59-A6C34878D82A}">
                        <a16:rowId xmlns:a16="http://schemas.microsoft.com/office/drawing/2014/main" val="4040059278"/>
                      </a:ext>
                    </a:extLst>
                  </a:tr>
                  <a:tr h="386371">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9</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74499" t="-925397" r="-155587" b="-625397"/>
                          </a:stretch>
                        </a:blipFill>
                      </a:tcPr>
                    </a:tc>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24</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266773" t="-925397" r="-1278" b="-625397"/>
                          </a:stretch>
                        </a:blipFill>
                      </a:tcPr>
                    </a:tc>
                    <a:extLst>
                      <a:ext uri="{0D108BD9-81ED-4DB2-BD59-A6C34878D82A}">
                        <a16:rowId xmlns:a16="http://schemas.microsoft.com/office/drawing/2014/main" val="2501741041"/>
                      </a:ext>
                    </a:extLst>
                  </a:tr>
                  <a:tr h="386371">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10</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74499" t="-1009375" r="-155587" b="-515625"/>
                          </a:stretch>
                        </a:blipFill>
                      </a:tcPr>
                    </a:tc>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25</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266773" t="-1009375" r="-1278" b="-515625"/>
                          </a:stretch>
                        </a:blipFill>
                      </a:tcPr>
                    </a:tc>
                    <a:extLst>
                      <a:ext uri="{0D108BD9-81ED-4DB2-BD59-A6C34878D82A}">
                        <a16:rowId xmlns:a16="http://schemas.microsoft.com/office/drawing/2014/main" val="349246564"/>
                      </a:ext>
                    </a:extLst>
                  </a:tr>
                  <a:tr h="386371">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11</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74499" t="-1126984" r="-155587" b="-423810"/>
                          </a:stretch>
                        </a:blipFill>
                      </a:tcPr>
                    </a:tc>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26</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266773" t="-1126984" r="-1278" b="-423810"/>
                          </a:stretch>
                        </a:blipFill>
                      </a:tcPr>
                    </a:tc>
                    <a:extLst>
                      <a:ext uri="{0D108BD9-81ED-4DB2-BD59-A6C34878D82A}">
                        <a16:rowId xmlns:a16="http://schemas.microsoft.com/office/drawing/2014/main" val="1922886838"/>
                      </a:ext>
                    </a:extLst>
                  </a:tr>
                  <a:tr h="386371">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12</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74499" t="-1207813" r="-155587" b="-317188"/>
                          </a:stretch>
                        </a:blipFill>
                      </a:tcPr>
                    </a:tc>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27</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266773" t="-1207813" r="-1278" b="-317188"/>
                          </a:stretch>
                        </a:blipFill>
                      </a:tcPr>
                    </a:tc>
                    <a:extLst>
                      <a:ext uri="{0D108BD9-81ED-4DB2-BD59-A6C34878D82A}">
                        <a16:rowId xmlns:a16="http://schemas.microsoft.com/office/drawing/2014/main" val="2695258286"/>
                      </a:ext>
                    </a:extLst>
                  </a:tr>
                  <a:tr h="386371">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13</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74499" t="-1328571" r="-155587" b="-222222"/>
                          </a:stretch>
                        </a:blipFill>
                      </a:tcPr>
                    </a:tc>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28</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266773" t="-1328571" r="-1278" b="-222222"/>
                          </a:stretch>
                        </a:blipFill>
                      </a:tcPr>
                    </a:tc>
                    <a:extLst>
                      <a:ext uri="{0D108BD9-81ED-4DB2-BD59-A6C34878D82A}">
                        <a16:rowId xmlns:a16="http://schemas.microsoft.com/office/drawing/2014/main" val="2422780790"/>
                      </a:ext>
                    </a:extLst>
                  </a:tr>
                  <a:tr h="386371">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14</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74499" t="-1406250" r="-155587" b="-118750"/>
                          </a:stretch>
                        </a:blipFill>
                      </a:tcPr>
                    </a:tc>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29</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266773" t="-1406250" r="-1278" b="-118750"/>
                          </a:stretch>
                        </a:blipFill>
                      </a:tcPr>
                    </a:tc>
                    <a:extLst>
                      <a:ext uri="{0D108BD9-81ED-4DB2-BD59-A6C34878D82A}">
                        <a16:rowId xmlns:a16="http://schemas.microsoft.com/office/drawing/2014/main" val="1278497939"/>
                      </a:ext>
                    </a:extLst>
                  </a:tr>
                  <a:tr h="386371">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15</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74499" t="-1530159" r="-155587" b="-20635"/>
                          </a:stretch>
                        </a:blipFill>
                      </a:tcPr>
                    </a:tc>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30</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266773" t="-1530159" r="-1278" b="-20635"/>
                          </a:stretch>
                        </a:blipFill>
                      </a:tcPr>
                    </a:tc>
                    <a:extLst>
                      <a:ext uri="{0D108BD9-81ED-4DB2-BD59-A6C34878D82A}">
                        <a16:rowId xmlns:a16="http://schemas.microsoft.com/office/drawing/2014/main" val="2795335761"/>
                      </a:ext>
                    </a:extLst>
                  </a:tr>
                </a:tbl>
              </a:graphicData>
            </a:graphic>
          </p:graphicFrame>
        </mc:Fallback>
      </mc:AlternateContent>
    </p:spTree>
    <p:extLst>
      <p:ext uri="{BB962C8B-B14F-4D97-AF65-F5344CB8AC3E}">
        <p14:creationId xmlns:p14="http://schemas.microsoft.com/office/powerpoint/2010/main" val="166203175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2586" y="668444"/>
            <a:ext cx="5619613" cy="4893647"/>
          </a:xfrm>
          <a:prstGeom prst="rect">
            <a:avLst/>
          </a:prstGeom>
        </p:spPr>
        <p:txBody>
          <a:bodyPr wrap="square">
            <a:spAutoFit/>
          </a:bodyPr>
          <a:lstStyle/>
          <a:p>
            <a:pPr marL="342900" marR="0" lvl="0" indent="-342900" algn="just">
              <a:spcBef>
                <a:spcPts val="0"/>
              </a:spcBef>
              <a:spcAft>
                <a:spcPts val="0"/>
              </a:spcAft>
              <a:buFont typeface="Wingdings" panose="05000000000000000000" pitchFamily="2" charset="2"/>
              <a:buChar char=""/>
            </a:pPr>
            <a:r>
              <a:rPr lang="es-ES_tradnl" sz="2400" b="1" dirty="0" smtClean="0">
                <a:latin typeface="Arial" panose="020B0604020202020204" pitchFamily="34" charset="0"/>
                <a:ea typeface="Times New Roman" panose="02020603050405020304" pitchFamily="18" charset="0"/>
                <a:cs typeface="Arial" panose="020B0604020202020204" pitchFamily="34" charset="0"/>
              </a:rPr>
              <a:t>Variante 1 (números impares)</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Para la siguiente rueda dentada cilíndrica determinar:</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1. Dimensiones toleradas del ancho (b) y profundidad del chavetero (t</a:t>
            </a:r>
            <a:r>
              <a:rPr lang="es-ES_tradnl" sz="2400" baseline="-25000" dirty="0">
                <a:latin typeface="Arial" panose="020B0604020202020204" pitchFamily="34" charset="0"/>
                <a:ea typeface="Times New Roman" panose="02020603050405020304" pitchFamily="18" charset="0"/>
                <a:cs typeface="Arial" panose="020B0604020202020204" pitchFamily="34" charset="0"/>
              </a:rPr>
              <a:t>2</a:t>
            </a:r>
            <a:r>
              <a:rPr lang="es-ES_tradnl" sz="2400" dirty="0">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2. Tolerancia de forma geométrica del agujero y su valor.</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3. Pulsación radial de la superficie dentada y su valor.</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4. Rugosidad superficial del dentado por (da).</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5. Rugosidad superficial del agujero de acoplamiento (D).</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pic>
        <p:nvPicPr>
          <p:cNvPr id="5" name="Imagen 7"/>
          <p:cNvPicPr>
            <a:picLocks noChangeAspect="1"/>
          </p:cNvPicPr>
          <p:nvPr/>
        </p:nvPicPr>
        <p:blipFill>
          <a:blip r:embed="rId2"/>
          <a:srcRect l="30159" t="15364" r="28042" b="17222"/>
          <a:stretch>
            <a:fillRect/>
          </a:stretch>
        </p:blipFill>
        <p:spPr bwMode="auto">
          <a:xfrm>
            <a:off x="6172199" y="862082"/>
            <a:ext cx="5794513" cy="5276926"/>
          </a:xfrm>
          <a:prstGeom prst="rect">
            <a:avLst/>
          </a:prstGeom>
          <a:noFill/>
          <a:ln w="9525">
            <a:solidFill>
              <a:schemeClr val="bg1"/>
            </a:solidFill>
            <a:miter lim="800000"/>
            <a:headEnd/>
            <a:tailEnd/>
          </a:ln>
        </p:spPr>
      </p:pic>
      <p:sp>
        <p:nvSpPr>
          <p:cNvPr id="4" name="Rectángulo redondeado 3"/>
          <p:cNvSpPr/>
          <p:nvPr/>
        </p:nvSpPr>
        <p:spPr>
          <a:xfrm>
            <a:off x="156000" y="655983"/>
            <a:ext cx="11880000" cy="6063969"/>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c</a:t>
            </a:r>
            <a:endParaRPr lang="es-ES" dirty="0"/>
          </a:p>
        </p:txBody>
      </p:sp>
      <p:sp>
        <p:nvSpPr>
          <p:cNvPr id="6" name="Rectángulo 5"/>
          <p:cNvSpPr/>
          <p:nvPr/>
        </p:nvSpPr>
        <p:spPr>
          <a:xfrm>
            <a:off x="2906196" y="41033"/>
            <a:ext cx="5735224" cy="523220"/>
          </a:xfrm>
          <a:prstGeom prst="rect">
            <a:avLst/>
          </a:prstGeom>
        </p:spPr>
        <p:txBody>
          <a:bodyPr wrap="none">
            <a:spAutoFit/>
          </a:bodyPr>
          <a:lstStyle/>
          <a:p>
            <a:pPr marR="0" lvl="0" algn="ctr">
              <a:spcBef>
                <a:spcPts val="0"/>
              </a:spcBef>
              <a:spcAft>
                <a:spcPts val="0"/>
              </a:spcAft>
            </a:pPr>
            <a:r>
              <a:rPr lang="es-ES_tradnl" sz="2800" b="1" dirty="0" smtClean="0">
                <a:solidFill>
                  <a:srgbClr val="99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rPr>
              <a:t>CONTENIDO DE LA TAREA No 2.</a:t>
            </a:r>
            <a:endParaRPr lang="es-ES_tradnl" sz="2800" b="1" dirty="0">
              <a:solidFill>
                <a:srgbClr val="99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80829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52293350"/>
              </p:ext>
            </p:extLst>
          </p:nvPr>
        </p:nvGraphicFramePr>
        <p:xfrm>
          <a:off x="411705" y="1022988"/>
          <a:ext cx="11368585" cy="4817665"/>
        </p:xfrm>
        <a:graphic>
          <a:graphicData uri="http://schemas.openxmlformats.org/drawingml/2006/table">
            <a:tbl>
              <a:tblPr firstRow="1" firstCol="1" bandRow="1">
                <a:tableStyleId>{5C22544A-7EE6-4342-B048-85BDC9FD1C3A}</a:tableStyleId>
              </a:tblPr>
              <a:tblGrid>
                <a:gridCol w="1186402">
                  <a:extLst>
                    <a:ext uri="{9D8B030D-6E8A-4147-A177-3AD203B41FA5}">
                      <a16:colId xmlns:a16="http://schemas.microsoft.com/office/drawing/2014/main" val="439048096"/>
                    </a:ext>
                  </a:extLst>
                </a:gridCol>
                <a:gridCol w="1162934">
                  <a:extLst>
                    <a:ext uri="{9D8B030D-6E8A-4147-A177-3AD203B41FA5}">
                      <a16:colId xmlns:a16="http://schemas.microsoft.com/office/drawing/2014/main" val="310139237"/>
                    </a:ext>
                  </a:extLst>
                </a:gridCol>
                <a:gridCol w="1162934">
                  <a:extLst>
                    <a:ext uri="{9D8B030D-6E8A-4147-A177-3AD203B41FA5}">
                      <a16:colId xmlns:a16="http://schemas.microsoft.com/office/drawing/2014/main" val="2137790868"/>
                    </a:ext>
                  </a:extLst>
                </a:gridCol>
                <a:gridCol w="1220298">
                  <a:extLst>
                    <a:ext uri="{9D8B030D-6E8A-4147-A177-3AD203B41FA5}">
                      <a16:colId xmlns:a16="http://schemas.microsoft.com/office/drawing/2014/main" val="3122408472"/>
                    </a:ext>
                  </a:extLst>
                </a:gridCol>
                <a:gridCol w="1199437">
                  <a:extLst>
                    <a:ext uri="{9D8B030D-6E8A-4147-A177-3AD203B41FA5}">
                      <a16:colId xmlns:a16="http://schemas.microsoft.com/office/drawing/2014/main" val="2711518464"/>
                    </a:ext>
                  </a:extLst>
                </a:gridCol>
                <a:gridCol w="1134251">
                  <a:extLst>
                    <a:ext uri="{9D8B030D-6E8A-4147-A177-3AD203B41FA5}">
                      <a16:colId xmlns:a16="http://schemas.microsoft.com/office/drawing/2014/main" val="703627407"/>
                    </a:ext>
                  </a:extLst>
                </a:gridCol>
                <a:gridCol w="1134251">
                  <a:extLst>
                    <a:ext uri="{9D8B030D-6E8A-4147-A177-3AD203B41FA5}">
                      <a16:colId xmlns:a16="http://schemas.microsoft.com/office/drawing/2014/main" val="243410168"/>
                    </a:ext>
                  </a:extLst>
                </a:gridCol>
                <a:gridCol w="1148591">
                  <a:extLst>
                    <a:ext uri="{9D8B030D-6E8A-4147-A177-3AD203B41FA5}">
                      <a16:colId xmlns:a16="http://schemas.microsoft.com/office/drawing/2014/main" val="760009677"/>
                    </a:ext>
                  </a:extLst>
                </a:gridCol>
                <a:gridCol w="2019487">
                  <a:extLst>
                    <a:ext uri="{9D8B030D-6E8A-4147-A177-3AD203B41FA5}">
                      <a16:colId xmlns:a16="http://schemas.microsoft.com/office/drawing/2014/main" val="2748678343"/>
                    </a:ext>
                  </a:extLst>
                </a:gridCol>
              </a:tblGrid>
              <a:tr h="1111765">
                <a:tc>
                  <a:txBody>
                    <a:bodyPr/>
                    <a:lstStyle/>
                    <a:p>
                      <a:pPr marL="0" marR="0" algn="ctr">
                        <a:spcBef>
                          <a:spcPts val="0"/>
                        </a:spcBef>
                        <a:spcAft>
                          <a:spcPts val="0"/>
                        </a:spcAft>
                      </a:pPr>
                      <a:r>
                        <a:rPr lang="en-US" sz="2000" dirty="0">
                          <a:effectLst/>
                        </a:rPr>
                        <a:t># </a:t>
                      </a:r>
                      <a:r>
                        <a:rPr lang="es-ES" sz="2000" dirty="0">
                          <a:effectLst/>
                        </a:rPr>
                        <a:t>lista</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d</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err="1">
                          <a:effectLst/>
                        </a:rPr>
                        <a:t>df</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da</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D</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B</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b</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t2</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Acoplamiento del chavetero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504431170"/>
                  </a:ext>
                </a:extLst>
              </a:tr>
              <a:tr h="370590">
                <a:tc>
                  <a:txBody>
                    <a:bodyPr/>
                    <a:lstStyle/>
                    <a:p>
                      <a:pPr marL="0" marR="0" algn="ctr">
                        <a:spcBef>
                          <a:spcPts val="0"/>
                        </a:spcBef>
                        <a:spcAft>
                          <a:spcPts val="0"/>
                        </a:spcAft>
                      </a:pPr>
                      <a:r>
                        <a:rPr lang="es-ES" sz="2000">
                          <a:effectLst/>
                        </a:rPr>
                        <a:t>1</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150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136</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160h7</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40H6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50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12</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3.3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Libre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414284924"/>
                  </a:ext>
                </a:extLst>
              </a:tr>
              <a:tr h="370590">
                <a:tc>
                  <a:txBody>
                    <a:bodyPr/>
                    <a:lstStyle/>
                    <a:p>
                      <a:pPr marL="0" marR="0" algn="ctr">
                        <a:spcBef>
                          <a:spcPts val="0"/>
                        </a:spcBef>
                        <a:spcAft>
                          <a:spcPts val="0"/>
                        </a:spcAft>
                      </a:pPr>
                      <a:r>
                        <a:rPr lang="es-ES" sz="2000">
                          <a:effectLst/>
                        </a:rPr>
                        <a:t>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160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146</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170h8</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50H7</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60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14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3.8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Normal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069591489"/>
                  </a:ext>
                </a:extLst>
              </a:tr>
              <a:tr h="370590">
                <a:tc>
                  <a:txBody>
                    <a:bodyPr/>
                    <a:lstStyle/>
                    <a:p>
                      <a:pPr marL="0" marR="0" algn="ctr">
                        <a:spcBef>
                          <a:spcPts val="0"/>
                        </a:spcBef>
                        <a:spcAft>
                          <a:spcPts val="0"/>
                        </a:spcAft>
                      </a:pPr>
                      <a:r>
                        <a:rPr lang="es-ES" sz="2000">
                          <a:effectLst/>
                        </a:rPr>
                        <a:t>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170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156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180h7</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60H6</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65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18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4.4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Ajustado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63306295"/>
                  </a:ext>
                </a:extLst>
              </a:tr>
              <a:tr h="370590">
                <a:tc>
                  <a:txBody>
                    <a:bodyPr/>
                    <a:lstStyle/>
                    <a:p>
                      <a:pPr marL="0" marR="0" algn="ctr">
                        <a:spcBef>
                          <a:spcPts val="0"/>
                        </a:spcBef>
                        <a:spcAft>
                          <a:spcPts val="0"/>
                        </a:spcAft>
                      </a:pPr>
                      <a:r>
                        <a:rPr lang="es-ES" sz="2000">
                          <a:effectLst/>
                        </a:rPr>
                        <a:t>7</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180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166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190h8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52H7</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75</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16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4.3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Libre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51353946"/>
                  </a:ext>
                </a:extLst>
              </a:tr>
              <a:tr h="370590">
                <a:tc>
                  <a:txBody>
                    <a:bodyPr/>
                    <a:lstStyle/>
                    <a:p>
                      <a:pPr marL="0" marR="0" algn="ctr">
                        <a:spcBef>
                          <a:spcPts val="0"/>
                        </a:spcBef>
                        <a:spcAft>
                          <a:spcPts val="0"/>
                        </a:spcAft>
                      </a:pPr>
                      <a:r>
                        <a:rPr lang="es-ES" sz="2000">
                          <a:effectLst/>
                        </a:rPr>
                        <a:t>9</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190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176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200h7</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61H6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85</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18</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4.4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Normal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17425661"/>
                  </a:ext>
                </a:extLst>
              </a:tr>
              <a:tr h="370590">
                <a:tc>
                  <a:txBody>
                    <a:bodyPr/>
                    <a:lstStyle/>
                    <a:p>
                      <a:pPr marL="0" marR="0" algn="ctr">
                        <a:spcBef>
                          <a:spcPts val="0"/>
                        </a:spcBef>
                        <a:spcAft>
                          <a:spcPts val="0"/>
                        </a:spcAft>
                      </a:pPr>
                      <a:r>
                        <a:rPr lang="es-ES" sz="2000">
                          <a:effectLst/>
                        </a:rPr>
                        <a:t>11</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200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186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210h8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54H7</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95</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16</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4.3</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Ajustado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553252147"/>
                  </a:ext>
                </a:extLst>
              </a:tr>
              <a:tr h="370590">
                <a:tc>
                  <a:txBody>
                    <a:bodyPr/>
                    <a:lstStyle/>
                    <a:p>
                      <a:pPr marL="0" marR="0" algn="ctr">
                        <a:spcBef>
                          <a:spcPts val="0"/>
                        </a:spcBef>
                        <a:spcAft>
                          <a:spcPts val="0"/>
                        </a:spcAft>
                      </a:pPr>
                      <a:r>
                        <a:rPr lang="es-ES" sz="2000">
                          <a:effectLst/>
                        </a:rPr>
                        <a:t>13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210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196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220h7</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63H6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90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18</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4.4</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Libre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6391186"/>
                  </a:ext>
                </a:extLst>
              </a:tr>
              <a:tr h="370590">
                <a:tc>
                  <a:txBody>
                    <a:bodyPr/>
                    <a:lstStyle/>
                    <a:p>
                      <a:pPr marL="0" marR="0" algn="ctr">
                        <a:spcBef>
                          <a:spcPts val="0"/>
                        </a:spcBef>
                        <a:spcAft>
                          <a:spcPts val="0"/>
                        </a:spcAft>
                      </a:pPr>
                      <a:r>
                        <a:rPr lang="es-ES" sz="2000">
                          <a:effectLst/>
                        </a:rPr>
                        <a:t>15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220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206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230h8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62H7</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80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18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4.4</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Normal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26805683"/>
                  </a:ext>
                </a:extLst>
              </a:tr>
              <a:tr h="370590">
                <a:tc>
                  <a:txBody>
                    <a:bodyPr/>
                    <a:lstStyle/>
                    <a:p>
                      <a:pPr marL="0" marR="0" algn="ctr">
                        <a:spcBef>
                          <a:spcPts val="0"/>
                        </a:spcBef>
                        <a:spcAft>
                          <a:spcPts val="0"/>
                        </a:spcAft>
                      </a:pPr>
                      <a:r>
                        <a:rPr lang="es-ES" sz="2000">
                          <a:effectLst/>
                        </a:rPr>
                        <a:t>17</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230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216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240h7</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65H6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70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18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4.4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Ajustado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813462185"/>
                  </a:ext>
                </a:extLst>
              </a:tr>
              <a:tr h="370590">
                <a:tc>
                  <a:txBody>
                    <a:bodyPr/>
                    <a:lstStyle/>
                    <a:p>
                      <a:pPr marL="0" marR="0" algn="ctr">
                        <a:spcBef>
                          <a:spcPts val="0"/>
                        </a:spcBef>
                        <a:spcAft>
                          <a:spcPts val="0"/>
                        </a:spcAft>
                      </a:pPr>
                      <a:r>
                        <a:rPr lang="es-ES" sz="2000">
                          <a:effectLst/>
                        </a:rPr>
                        <a:t>19</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240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226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250h8</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55H7</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60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16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4.3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Libre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7820572"/>
                  </a:ext>
                </a:extLst>
              </a:tr>
            </a:tbl>
          </a:graphicData>
        </a:graphic>
      </p:graphicFrame>
      <p:sp>
        <p:nvSpPr>
          <p:cNvPr id="3" name="Rectángulo redondeado 2"/>
          <p:cNvSpPr/>
          <p:nvPr/>
        </p:nvSpPr>
        <p:spPr>
          <a:xfrm>
            <a:off x="156000" y="655983"/>
            <a:ext cx="11880000" cy="6063969"/>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c</a:t>
            </a:r>
            <a:endParaRPr lang="es-ES" dirty="0"/>
          </a:p>
        </p:txBody>
      </p:sp>
      <p:sp>
        <p:nvSpPr>
          <p:cNvPr id="4" name="Rectángulo 3"/>
          <p:cNvSpPr/>
          <p:nvPr/>
        </p:nvSpPr>
        <p:spPr>
          <a:xfrm>
            <a:off x="2808560" y="100058"/>
            <a:ext cx="6574877" cy="523220"/>
          </a:xfrm>
          <a:prstGeom prst="rect">
            <a:avLst/>
          </a:prstGeom>
        </p:spPr>
        <p:txBody>
          <a:bodyPr wrap="none">
            <a:spAutoFit/>
          </a:bodyPr>
          <a:lstStyle/>
          <a:p>
            <a:pPr marR="0" lvl="0" algn="just">
              <a:spcBef>
                <a:spcPts val="0"/>
              </a:spcBef>
              <a:spcAft>
                <a:spcPts val="0"/>
              </a:spcAft>
            </a:pPr>
            <a:r>
              <a:rPr lang="es-ES_tradnl" sz="2800" b="1" dirty="0" smtClean="0">
                <a:solidFill>
                  <a:srgbClr val="C00000"/>
                </a:solidFill>
                <a:effectLst>
                  <a:outerShdw blurRad="38100" dist="38100" dir="2700000" algn="tl">
                    <a:srgbClr val="000000">
                      <a:alpha val="43137"/>
                    </a:srgbClr>
                  </a:outerShdw>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rPr>
              <a:t>TAREA 2, DATOS DE LA VARIANTE 1.</a:t>
            </a:r>
            <a:endParaRPr lang="en-US" sz="2800" b="1" dirty="0">
              <a:solidFill>
                <a:srgbClr val="C00000"/>
              </a:solidFill>
              <a:effectLst>
                <a:outerShdw blurRad="38100" dist="38100" dir="2700000" algn="tl">
                  <a:srgbClr val="000000">
                    <a:alpha val="43137"/>
                  </a:srgbClr>
                </a:outerShdw>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52958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5150" y="735746"/>
            <a:ext cx="11386850" cy="2677656"/>
          </a:xfrm>
          <a:prstGeom prst="rect">
            <a:avLst/>
          </a:prstGeom>
        </p:spPr>
        <p:txBody>
          <a:bodyPr wrap="square">
            <a:spAutoFit/>
          </a:bodyPr>
          <a:lstStyle/>
          <a:p>
            <a:pPr marL="342900" marR="0" lvl="0" indent="-342900" algn="just">
              <a:spcBef>
                <a:spcPts val="0"/>
              </a:spcBef>
              <a:spcAft>
                <a:spcPts val="0"/>
              </a:spcAft>
              <a:buFont typeface="Wingdings" panose="05000000000000000000" pitchFamily="2" charset="2"/>
              <a:buChar char=""/>
            </a:pPr>
            <a:r>
              <a:rPr lang="es-ES_tradnl" sz="2400" b="1" dirty="0" smtClean="0">
                <a:latin typeface="Arial" panose="020B0604020202020204" pitchFamily="34" charset="0"/>
                <a:ea typeface="Times New Roman" panose="02020603050405020304" pitchFamily="18" charset="0"/>
                <a:cs typeface="Arial" panose="020B0604020202020204" pitchFamily="34" charset="0"/>
              </a:rPr>
              <a:t>Variante 2 (números pares)</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Para la siguiente pieza tipo árbol determinar:</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1. Dimensiones toleradas del ancho (b) y profundidad del chavetero (t</a:t>
            </a:r>
            <a:r>
              <a:rPr lang="es-ES_tradnl" sz="2400" baseline="-25000" dirty="0">
                <a:latin typeface="Arial" panose="020B0604020202020204" pitchFamily="34" charset="0"/>
                <a:ea typeface="Times New Roman" panose="02020603050405020304" pitchFamily="18" charset="0"/>
                <a:cs typeface="Arial" panose="020B0604020202020204" pitchFamily="34" charset="0"/>
              </a:rPr>
              <a:t>1</a:t>
            </a:r>
            <a:r>
              <a:rPr lang="es-ES_tradnl" sz="2400" dirty="0">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2. Tolerancia de forma geométrica de los muñones y su valor.</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3. Coaxialidad del escalón central respecto a los mu</a:t>
            </a:r>
            <a:r>
              <a:rPr lang="es-ES" sz="2400" dirty="0">
                <a:latin typeface="Arial" panose="020B0604020202020204" pitchFamily="34" charset="0"/>
                <a:ea typeface="Times New Roman" panose="02020603050405020304" pitchFamily="18" charset="0"/>
                <a:cs typeface="Arial" panose="020B0604020202020204" pitchFamily="34" charset="0"/>
              </a:rPr>
              <a:t>ñ</a:t>
            </a:r>
            <a:r>
              <a:rPr lang="es-US" sz="2400" dirty="0">
                <a:latin typeface="Arial" panose="020B0604020202020204" pitchFamily="34" charset="0"/>
                <a:ea typeface="Times New Roman" panose="02020603050405020304" pitchFamily="18" charset="0"/>
                <a:cs typeface="Arial" panose="020B0604020202020204" pitchFamily="34" charset="0"/>
              </a:rPr>
              <a:t>ones.</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r>
              <a:rPr lang="es-US" sz="2400" dirty="0">
                <a:latin typeface="Arial" panose="020B0604020202020204" pitchFamily="34" charset="0"/>
                <a:ea typeface="Times New Roman" panose="02020603050405020304" pitchFamily="18" charset="0"/>
                <a:cs typeface="Arial" panose="020B0604020202020204" pitchFamily="34" charset="0"/>
              </a:rPr>
              <a:t>4. Rugosidad superficial de los muñones</a:t>
            </a:r>
            <a:r>
              <a:rPr lang="es-ES" sz="2400" dirty="0">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r>
              <a:rPr lang="es-ES" sz="2400" dirty="0">
                <a:latin typeface="Arial" panose="020B0604020202020204" pitchFamily="34" charset="0"/>
                <a:ea typeface="Times New Roman" panose="02020603050405020304" pitchFamily="18" charset="0"/>
                <a:cs typeface="Arial" panose="020B0604020202020204" pitchFamily="34" charset="0"/>
              </a:rPr>
              <a:t>5. Rugosidad superficial del escalón central.</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pic>
        <p:nvPicPr>
          <p:cNvPr id="6" name="Imagen 10"/>
          <p:cNvPicPr/>
          <p:nvPr/>
        </p:nvPicPr>
        <p:blipFill>
          <a:blip r:embed="rId2"/>
          <a:srcRect l="12191" t="16301" r="7774" b="23197"/>
          <a:stretch>
            <a:fillRect/>
          </a:stretch>
        </p:blipFill>
        <p:spPr bwMode="auto">
          <a:xfrm>
            <a:off x="2574235" y="3458312"/>
            <a:ext cx="7397086" cy="3216730"/>
          </a:xfrm>
          <a:prstGeom prst="rect">
            <a:avLst/>
          </a:prstGeom>
          <a:noFill/>
          <a:ln w="9525">
            <a:solidFill>
              <a:schemeClr val="bg1"/>
            </a:solidFill>
            <a:miter lim="800000"/>
            <a:headEnd/>
            <a:tailEnd/>
          </a:ln>
        </p:spPr>
      </p:pic>
      <p:sp>
        <p:nvSpPr>
          <p:cNvPr id="4" name="Rectángulo redondeado 3"/>
          <p:cNvSpPr/>
          <p:nvPr/>
        </p:nvSpPr>
        <p:spPr>
          <a:xfrm>
            <a:off x="156000" y="655983"/>
            <a:ext cx="11880000" cy="6063969"/>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c</a:t>
            </a:r>
            <a:endParaRPr lang="es-ES" dirty="0"/>
          </a:p>
        </p:txBody>
      </p:sp>
      <p:sp>
        <p:nvSpPr>
          <p:cNvPr id="2" name="Rectángulo 1"/>
          <p:cNvSpPr/>
          <p:nvPr/>
        </p:nvSpPr>
        <p:spPr>
          <a:xfrm>
            <a:off x="2906196" y="41033"/>
            <a:ext cx="5735224" cy="523220"/>
          </a:xfrm>
          <a:prstGeom prst="rect">
            <a:avLst/>
          </a:prstGeom>
        </p:spPr>
        <p:txBody>
          <a:bodyPr wrap="none">
            <a:spAutoFit/>
          </a:bodyPr>
          <a:lstStyle/>
          <a:p>
            <a:pPr marR="0" lvl="0" algn="ctr">
              <a:spcBef>
                <a:spcPts val="0"/>
              </a:spcBef>
              <a:spcAft>
                <a:spcPts val="0"/>
              </a:spcAft>
            </a:pPr>
            <a:r>
              <a:rPr lang="es-ES_tradnl" sz="2800" b="1" dirty="0" smtClean="0">
                <a:solidFill>
                  <a:srgbClr val="99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rPr>
              <a:t>CONTENIDO DE LA TAREA No 2.</a:t>
            </a:r>
            <a:endParaRPr lang="es-ES_tradnl" sz="2800" b="1" dirty="0">
              <a:solidFill>
                <a:srgbClr val="990000"/>
              </a:solidFill>
              <a:effectLst>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83960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33576803"/>
              </p:ext>
            </p:extLst>
          </p:nvPr>
        </p:nvGraphicFramePr>
        <p:xfrm>
          <a:off x="452651" y="1055324"/>
          <a:ext cx="11286697" cy="4844956"/>
        </p:xfrm>
        <a:graphic>
          <a:graphicData uri="http://schemas.openxmlformats.org/drawingml/2006/table">
            <a:tbl>
              <a:tblPr firstRow="1" firstCol="1" bandRow="1">
                <a:tableStyleId>{5C22544A-7EE6-4342-B048-85BDC9FD1C3A}</a:tableStyleId>
              </a:tblPr>
              <a:tblGrid>
                <a:gridCol w="1378479">
                  <a:extLst>
                    <a:ext uri="{9D8B030D-6E8A-4147-A177-3AD203B41FA5}">
                      <a16:colId xmlns:a16="http://schemas.microsoft.com/office/drawing/2014/main" val="931226231"/>
                    </a:ext>
                  </a:extLst>
                </a:gridCol>
                <a:gridCol w="1374596">
                  <a:extLst>
                    <a:ext uri="{9D8B030D-6E8A-4147-A177-3AD203B41FA5}">
                      <a16:colId xmlns:a16="http://schemas.microsoft.com/office/drawing/2014/main" val="3753366010"/>
                    </a:ext>
                  </a:extLst>
                </a:gridCol>
                <a:gridCol w="1346119">
                  <a:extLst>
                    <a:ext uri="{9D8B030D-6E8A-4147-A177-3AD203B41FA5}">
                      <a16:colId xmlns:a16="http://schemas.microsoft.com/office/drawing/2014/main" val="1443797085"/>
                    </a:ext>
                  </a:extLst>
                </a:gridCol>
                <a:gridCol w="1049714">
                  <a:extLst>
                    <a:ext uri="{9D8B030D-6E8A-4147-A177-3AD203B41FA5}">
                      <a16:colId xmlns:a16="http://schemas.microsoft.com/office/drawing/2014/main" val="3031767653"/>
                    </a:ext>
                  </a:extLst>
                </a:gridCol>
                <a:gridCol w="1170089">
                  <a:extLst>
                    <a:ext uri="{9D8B030D-6E8A-4147-A177-3AD203B41FA5}">
                      <a16:colId xmlns:a16="http://schemas.microsoft.com/office/drawing/2014/main" val="3112101875"/>
                    </a:ext>
                  </a:extLst>
                </a:gridCol>
                <a:gridCol w="987587">
                  <a:extLst>
                    <a:ext uri="{9D8B030D-6E8A-4147-A177-3AD203B41FA5}">
                      <a16:colId xmlns:a16="http://schemas.microsoft.com/office/drawing/2014/main" val="2496117471"/>
                    </a:ext>
                  </a:extLst>
                </a:gridCol>
                <a:gridCol w="994056">
                  <a:extLst>
                    <a:ext uri="{9D8B030D-6E8A-4147-A177-3AD203B41FA5}">
                      <a16:colId xmlns:a16="http://schemas.microsoft.com/office/drawing/2014/main" val="2592359120"/>
                    </a:ext>
                  </a:extLst>
                </a:gridCol>
                <a:gridCol w="981115">
                  <a:extLst>
                    <a:ext uri="{9D8B030D-6E8A-4147-A177-3AD203B41FA5}">
                      <a16:colId xmlns:a16="http://schemas.microsoft.com/office/drawing/2014/main" val="1393356348"/>
                    </a:ext>
                  </a:extLst>
                </a:gridCol>
                <a:gridCol w="2004942">
                  <a:extLst>
                    <a:ext uri="{9D8B030D-6E8A-4147-A177-3AD203B41FA5}">
                      <a16:colId xmlns:a16="http://schemas.microsoft.com/office/drawing/2014/main" val="830949492"/>
                    </a:ext>
                  </a:extLst>
                </a:gridCol>
              </a:tblGrid>
              <a:tr h="1118066">
                <a:tc>
                  <a:txBody>
                    <a:bodyPr/>
                    <a:lstStyle/>
                    <a:p>
                      <a:pPr marL="0" marR="0" algn="ctr">
                        <a:spcBef>
                          <a:spcPts val="0"/>
                        </a:spcBef>
                        <a:spcAft>
                          <a:spcPts val="0"/>
                        </a:spcAft>
                      </a:pPr>
                      <a:r>
                        <a:rPr lang="en-US" sz="2000" dirty="0">
                          <a:effectLst/>
                        </a:rPr>
                        <a:t># </a:t>
                      </a:r>
                      <a:r>
                        <a:rPr lang="es-ES" sz="2000" dirty="0">
                          <a:effectLst/>
                        </a:rPr>
                        <a:t>lista</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d1</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d2</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L1</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Lt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l</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b</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t1</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Acoplamiento del chavetero</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05362158"/>
                  </a:ext>
                </a:extLst>
              </a:tr>
              <a:tr h="372689">
                <a:tc>
                  <a:txBody>
                    <a:bodyPr/>
                    <a:lstStyle/>
                    <a:p>
                      <a:pPr marL="0" marR="0" algn="ctr">
                        <a:spcBef>
                          <a:spcPts val="0"/>
                        </a:spcBef>
                        <a:spcAft>
                          <a:spcPts val="0"/>
                        </a:spcAft>
                      </a:pPr>
                      <a:r>
                        <a:rPr lang="es-ES" sz="2000">
                          <a:effectLst/>
                        </a:rPr>
                        <a:t>2</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40r6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60h7</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32</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150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56</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18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7</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Libre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94530204"/>
                  </a:ext>
                </a:extLst>
              </a:tr>
              <a:tr h="372689">
                <a:tc>
                  <a:txBody>
                    <a:bodyPr/>
                    <a:lstStyle/>
                    <a:p>
                      <a:pPr marL="0" marR="0" algn="ctr">
                        <a:spcBef>
                          <a:spcPts val="0"/>
                        </a:spcBef>
                        <a:spcAft>
                          <a:spcPts val="0"/>
                        </a:spcAft>
                      </a:pPr>
                      <a:r>
                        <a:rPr lang="es-ES" sz="2000">
                          <a:effectLst/>
                        </a:rPr>
                        <a:t>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50j6</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70h9</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35</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154</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50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20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7.5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Normal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597605109"/>
                  </a:ext>
                </a:extLst>
              </a:tr>
              <a:tr h="372689">
                <a:tc>
                  <a:txBody>
                    <a:bodyPr/>
                    <a:lstStyle/>
                    <a:p>
                      <a:pPr marL="0" marR="0" algn="ctr">
                        <a:spcBef>
                          <a:spcPts val="0"/>
                        </a:spcBef>
                        <a:spcAft>
                          <a:spcPts val="0"/>
                        </a:spcAft>
                      </a:pPr>
                      <a:r>
                        <a:rPr lang="es-ES" sz="2000">
                          <a:effectLst/>
                        </a:rPr>
                        <a:t>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30p6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45h8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27</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110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36</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14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5.5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Ajustado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534541866"/>
                  </a:ext>
                </a:extLst>
              </a:tr>
              <a:tr h="372689">
                <a:tc>
                  <a:txBody>
                    <a:bodyPr/>
                    <a:lstStyle/>
                    <a:p>
                      <a:pPr marL="0" marR="0" algn="ctr">
                        <a:spcBef>
                          <a:spcPts val="0"/>
                        </a:spcBef>
                        <a:spcAft>
                          <a:spcPts val="0"/>
                        </a:spcAft>
                      </a:pPr>
                      <a:r>
                        <a:rPr lang="es-ES" sz="2000">
                          <a:effectLst/>
                        </a:rPr>
                        <a:t>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30s6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45h7</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28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116</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40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14</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5.5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Libre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543564496"/>
                  </a:ext>
                </a:extLst>
              </a:tr>
              <a:tr h="372689">
                <a:tc>
                  <a:txBody>
                    <a:bodyPr/>
                    <a:lstStyle/>
                    <a:p>
                      <a:pPr marL="0" marR="0" algn="ctr">
                        <a:spcBef>
                          <a:spcPts val="0"/>
                        </a:spcBef>
                        <a:spcAft>
                          <a:spcPts val="0"/>
                        </a:spcAft>
                      </a:pPr>
                      <a:r>
                        <a:rPr lang="es-ES" sz="2000">
                          <a:effectLst/>
                        </a:rPr>
                        <a:t>10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35k6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50h8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30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125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45</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14</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5.5</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Normal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93532432"/>
                  </a:ext>
                </a:extLst>
              </a:tr>
              <a:tr h="372689">
                <a:tc>
                  <a:txBody>
                    <a:bodyPr/>
                    <a:lstStyle/>
                    <a:p>
                      <a:pPr marL="0" marR="0" algn="ctr">
                        <a:spcBef>
                          <a:spcPts val="0"/>
                        </a:spcBef>
                        <a:spcAft>
                          <a:spcPts val="0"/>
                        </a:spcAft>
                      </a:pPr>
                      <a:r>
                        <a:rPr lang="es-ES" sz="2000">
                          <a:effectLst/>
                        </a:rPr>
                        <a:t>12</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40j6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55h7</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32</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138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50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16</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6</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Ajustado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87009397"/>
                  </a:ext>
                </a:extLst>
              </a:tr>
              <a:tr h="372689">
                <a:tc>
                  <a:txBody>
                    <a:bodyPr/>
                    <a:lstStyle/>
                    <a:p>
                      <a:pPr marL="0" marR="0" algn="ctr">
                        <a:spcBef>
                          <a:spcPts val="0"/>
                        </a:spcBef>
                        <a:spcAft>
                          <a:spcPts val="0"/>
                        </a:spcAft>
                      </a:pPr>
                      <a:r>
                        <a:rPr lang="es-ES" sz="2000">
                          <a:effectLst/>
                        </a:rPr>
                        <a:t>14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40k6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60h8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34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144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50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18</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7</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Libre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39270138"/>
                  </a:ext>
                </a:extLst>
              </a:tr>
              <a:tr h="372689">
                <a:tc>
                  <a:txBody>
                    <a:bodyPr/>
                    <a:lstStyle/>
                    <a:p>
                      <a:pPr marL="0" marR="0" algn="ctr">
                        <a:spcBef>
                          <a:spcPts val="0"/>
                        </a:spcBef>
                        <a:spcAft>
                          <a:spcPts val="0"/>
                        </a:spcAft>
                      </a:pPr>
                      <a:r>
                        <a:rPr lang="es-ES" sz="2000">
                          <a:effectLst/>
                        </a:rPr>
                        <a:t>16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50n6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70h7</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34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148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56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20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7.5</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Normal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500358313"/>
                  </a:ext>
                </a:extLst>
              </a:tr>
              <a:tr h="372689">
                <a:tc>
                  <a:txBody>
                    <a:bodyPr/>
                    <a:lstStyle/>
                    <a:p>
                      <a:pPr marL="0" marR="0" algn="ctr">
                        <a:spcBef>
                          <a:spcPts val="0"/>
                        </a:spcBef>
                        <a:spcAft>
                          <a:spcPts val="0"/>
                        </a:spcAft>
                      </a:pPr>
                      <a:r>
                        <a:rPr lang="es-ES" sz="2000">
                          <a:effectLst/>
                        </a:rPr>
                        <a:t>18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55h6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75h7</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36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155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63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20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7.5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Ajustado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96050891"/>
                  </a:ext>
                </a:extLst>
              </a:tr>
              <a:tr h="372689">
                <a:tc>
                  <a:txBody>
                    <a:bodyPr/>
                    <a:lstStyle/>
                    <a:p>
                      <a:pPr marL="0" marR="0" algn="ctr">
                        <a:spcBef>
                          <a:spcPts val="0"/>
                        </a:spcBef>
                        <a:spcAft>
                          <a:spcPts val="0"/>
                        </a:spcAft>
                      </a:pPr>
                      <a:r>
                        <a:rPr lang="es-ES" sz="2000">
                          <a:effectLst/>
                        </a:rPr>
                        <a:t>20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60k6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70h8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36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166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70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20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a:effectLst/>
                        </a:rPr>
                        <a:t>7.5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s-ES" sz="2000" dirty="0">
                          <a:effectLst/>
                        </a:rPr>
                        <a:t>Libre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787935185"/>
                  </a:ext>
                </a:extLst>
              </a:tr>
            </a:tbl>
          </a:graphicData>
        </a:graphic>
      </p:graphicFrame>
      <p:sp>
        <p:nvSpPr>
          <p:cNvPr id="3" name="Rectángulo redondeado 2"/>
          <p:cNvSpPr/>
          <p:nvPr/>
        </p:nvSpPr>
        <p:spPr>
          <a:xfrm>
            <a:off x="156000" y="655983"/>
            <a:ext cx="11880000" cy="6063969"/>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c</a:t>
            </a:r>
            <a:endParaRPr lang="es-ES" dirty="0"/>
          </a:p>
        </p:txBody>
      </p:sp>
      <p:sp>
        <p:nvSpPr>
          <p:cNvPr id="4" name="Rectángulo 3"/>
          <p:cNvSpPr/>
          <p:nvPr/>
        </p:nvSpPr>
        <p:spPr>
          <a:xfrm>
            <a:off x="2808560" y="100058"/>
            <a:ext cx="6574877" cy="523220"/>
          </a:xfrm>
          <a:prstGeom prst="rect">
            <a:avLst/>
          </a:prstGeom>
        </p:spPr>
        <p:txBody>
          <a:bodyPr wrap="none">
            <a:spAutoFit/>
          </a:bodyPr>
          <a:lstStyle/>
          <a:p>
            <a:pPr marR="0" lvl="0" algn="just">
              <a:spcBef>
                <a:spcPts val="0"/>
              </a:spcBef>
              <a:spcAft>
                <a:spcPts val="0"/>
              </a:spcAft>
            </a:pPr>
            <a:r>
              <a:rPr lang="es-ES_tradnl" sz="2800" b="1" dirty="0" smtClean="0">
                <a:solidFill>
                  <a:srgbClr val="C00000"/>
                </a:solidFill>
                <a:effectLst>
                  <a:outerShdw blurRad="38100" dist="38100" dir="2700000" algn="tl">
                    <a:srgbClr val="000000">
                      <a:alpha val="43137"/>
                    </a:srgbClr>
                  </a:outerShdw>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rPr>
              <a:t>TAREA 2, DATOS DE LA VARIANTE 2.</a:t>
            </a:r>
            <a:endParaRPr lang="en-US" sz="2800" b="1" dirty="0">
              <a:solidFill>
                <a:srgbClr val="C00000"/>
              </a:solidFill>
              <a:effectLst>
                <a:outerShdw blurRad="38100" dist="38100" dir="2700000" algn="tl">
                  <a:srgbClr val="000000">
                    <a:alpha val="43137"/>
                  </a:srgbClr>
                </a:outerShdw>
                <a:reflection blurRad="6350" stA="55000" endA="300" endPos="45500" dir="5400000" sy="-100000" algn="bl" rotWithShape="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01428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3409" y="926688"/>
            <a:ext cx="5685182" cy="3046988"/>
          </a:xfrm>
          <a:prstGeom prst="rect">
            <a:avLst/>
          </a:prstGeom>
        </p:spPr>
        <p:txBody>
          <a:bodyPr wrap="square">
            <a:spAutoFit/>
          </a:bodyPr>
          <a:lstStyle/>
          <a:p>
            <a:pPr algn="just"/>
            <a:r>
              <a:rPr lang="es-ES_tradnl" sz="2400" dirty="0" smtClean="0">
                <a:latin typeface="Arial" panose="020B0604020202020204" pitchFamily="34" charset="0"/>
                <a:ea typeface="Times New Roman" panose="02020603050405020304" pitchFamily="18" charset="0"/>
                <a:cs typeface="Arial" panose="020B0604020202020204" pitchFamily="34" charset="0"/>
              </a:rPr>
              <a:t>1</a:t>
            </a:r>
            <a:r>
              <a:rPr lang="es-ES_tradnl" sz="2400" dirty="0">
                <a:latin typeface="Arial" panose="020B0604020202020204" pitchFamily="34" charset="0"/>
                <a:ea typeface="Times New Roman" panose="02020603050405020304" pitchFamily="18" charset="0"/>
                <a:cs typeface="Arial" panose="020B0604020202020204" pitchFamily="34" charset="0"/>
              </a:rPr>
              <a:t>. Para los siguientes acoplamientos determinar:</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a) Desviaciones del agujero y el eje.</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b) </a:t>
            </a:r>
            <a:r>
              <a:rPr lang="es-ES_tradnl" sz="2400" dirty="0" err="1">
                <a:latin typeface="Arial" panose="020B0604020202020204" pitchFamily="34" charset="0"/>
                <a:ea typeface="Times New Roman" panose="02020603050405020304" pitchFamily="18" charset="0"/>
                <a:cs typeface="Arial" panose="020B0604020202020204" pitchFamily="34" charset="0"/>
              </a:rPr>
              <a:t>Dmáx</a:t>
            </a:r>
            <a:r>
              <a:rPr lang="es-ES_tradnl" sz="2400" dirty="0">
                <a:latin typeface="Arial" panose="020B0604020202020204" pitchFamily="34" charset="0"/>
                <a:ea typeface="Times New Roman" panose="02020603050405020304" pitchFamily="18" charset="0"/>
                <a:cs typeface="Arial" panose="020B0604020202020204" pitchFamily="34" charset="0"/>
              </a:rPr>
              <a:t>, Dmín, </a:t>
            </a:r>
            <a:r>
              <a:rPr lang="es-ES_tradnl" sz="2400" dirty="0" err="1">
                <a:latin typeface="Arial" panose="020B0604020202020204" pitchFamily="34" charset="0"/>
                <a:ea typeface="Times New Roman" panose="02020603050405020304" pitchFamily="18" charset="0"/>
                <a:cs typeface="Arial" panose="020B0604020202020204" pitchFamily="34" charset="0"/>
              </a:rPr>
              <a:t>dmáx</a:t>
            </a:r>
            <a:r>
              <a:rPr lang="es-ES_tradnl" sz="2400" dirty="0">
                <a:latin typeface="Arial" panose="020B0604020202020204" pitchFamily="34" charset="0"/>
                <a:ea typeface="Times New Roman" panose="02020603050405020304" pitchFamily="18" charset="0"/>
                <a:cs typeface="Arial" panose="020B0604020202020204" pitchFamily="34" charset="0"/>
              </a:rPr>
              <a:t>, </a:t>
            </a:r>
            <a:r>
              <a:rPr lang="es-ES_tradnl" sz="2400" dirty="0" err="1">
                <a:latin typeface="Arial" panose="020B0604020202020204" pitchFamily="34" charset="0"/>
                <a:ea typeface="Times New Roman" panose="02020603050405020304" pitchFamily="18" charset="0"/>
                <a:cs typeface="Arial" panose="020B0604020202020204" pitchFamily="34" charset="0"/>
              </a:rPr>
              <a:t>dmín</a:t>
            </a:r>
            <a:r>
              <a:rPr lang="es-ES_tradnl" sz="2400" dirty="0">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c) Tolerancias del agujero y el eje.</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d) Juego o aprietos según corresponda.</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e) Esquema de acoplamiento.</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r>
              <a:rPr lang="es-ES_tradnl" sz="2400" dirty="0">
                <a:latin typeface="Arial" panose="020B0604020202020204" pitchFamily="34" charset="0"/>
                <a:ea typeface="Times New Roman" panose="02020603050405020304" pitchFamily="18" charset="0"/>
                <a:cs typeface="Arial" panose="020B0604020202020204" pitchFamily="34" charset="0"/>
              </a:rPr>
              <a:t>f) Tipo de ajuste.</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nvPr>
            </p:nvGraphicFramePr>
            <p:xfrm>
              <a:off x="6096000" y="926688"/>
              <a:ext cx="5608723" cy="5646528"/>
            </p:xfrm>
            <a:graphic>
              <a:graphicData uri="http://schemas.openxmlformats.org/drawingml/2006/table">
                <a:tbl>
                  <a:tblPr firstRow="1" firstCol="1" bandRow="1">
                    <a:tableStyleId>{5C22544A-7EE6-4342-B048-85BDC9FD1C3A}</a:tableStyleId>
                  </a:tblPr>
                  <a:tblGrid>
                    <a:gridCol w="1580357">
                      <a:extLst>
                        <a:ext uri="{9D8B030D-6E8A-4147-A177-3AD203B41FA5}">
                          <a16:colId xmlns:a16="http://schemas.microsoft.com/office/drawing/2014/main" val="1380681512"/>
                        </a:ext>
                      </a:extLst>
                    </a:gridCol>
                    <a:gridCol w="2122639">
                      <a:extLst>
                        <a:ext uri="{9D8B030D-6E8A-4147-A177-3AD203B41FA5}">
                          <a16:colId xmlns:a16="http://schemas.microsoft.com/office/drawing/2014/main" val="1557252639"/>
                        </a:ext>
                      </a:extLst>
                    </a:gridCol>
                    <a:gridCol w="1905727">
                      <a:extLst>
                        <a:ext uri="{9D8B030D-6E8A-4147-A177-3AD203B41FA5}">
                          <a16:colId xmlns:a16="http://schemas.microsoft.com/office/drawing/2014/main" val="252582188"/>
                        </a:ext>
                      </a:extLst>
                    </a:gridCol>
                  </a:tblGrid>
                  <a:tr h="3529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effectLst/>
                            </a:rPr>
                            <a:t># </a:t>
                          </a:r>
                          <a:r>
                            <a:rPr lang="es-ES" sz="2000" dirty="0">
                              <a:effectLst/>
                            </a:rPr>
                            <a:t>lista</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S_tradnl" sz="2000" dirty="0" smtClean="0">
                              <a:effectLst/>
                              <a:latin typeface="Arial" panose="020B0604020202020204" pitchFamily="34" charset="0"/>
                              <a:cs typeface="Arial" panose="020B0604020202020204" pitchFamily="34" charset="0"/>
                            </a:rPr>
                            <a:t>Variante</a:t>
                          </a:r>
                          <a:r>
                            <a:rPr lang="es-ES_tradnl" sz="2000" baseline="0" dirty="0" smtClean="0">
                              <a:effectLst/>
                              <a:latin typeface="Arial" panose="020B0604020202020204" pitchFamily="34" charset="0"/>
                              <a:cs typeface="Arial" panose="020B0604020202020204" pitchFamily="34" charset="0"/>
                            </a:rPr>
                            <a:t> 1</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s-ES_tradnl" sz="2000" dirty="0" smtClean="0">
                              <a:effectLst/>
                              <a:latin typeface="Arial" panose="020B0604020202020204" pitchFamily="34" charset="0"/>
                              <a:cs typeface="Arial" panose="020B0604020202020204" pitchFamily="34" charset="0"/>
                            </a:rPr>
                            <a:t>Variante 2</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755035497"/>
                      </a:ext>
                    </a:extLst>
                  </a:tr>
                  <a:tr h="352908">
                    <a:tc>
                      <a:txBody>
                        <a:bodyPr/>
                        <a:lstStyle/>
                        <a:p>
                          <a:pPr marL="0" marR="0" algn="ctr">
                            <a:spcBef>
                              <a:spcPts val="0"/>
                            </a:spcBef>
                            <a:spcAft>
                              <a:spcPts val="0"/>
                            </a:spcAft>
                          </a:pPr>
                          <a:r>
                            <a:rPr lang="es-ES_tradnl" sz="2000" b="0" dirty="0">
                              <a:effectLst/>
                              <a:latin typeface="Arial" panose="020B0604020202020204" pitchFamily="34" charset="0"/>
                              <a:cs typeface="Arial" panose="020B0604020202020204" pitchFamily="34" charset="0"/>
                            </a:rPr>
                            <a:t>1</a:t>
                          </a:r>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60</m:t>
                                </m:r>
                                <m:r>
                                  <a:rPr lang="es-ES_tradnl" sz="2000" b="0" i="1">
                                    <a:effectLst/>
                                    <a:latin typeface="Cambria Math" panose="02040503050406030204" pitchFamily="18" charset="0"/>
                                  </a:rPr>
                                  <m:t>𝐻</m:t>
                                </m:r>
                                <m:r>
                                  <a:rPr lang="es-ES_tradnl" sz="2000" b="0" i="1">
                                    <a:effectLst/>
                                    <a:latin typeface="Cambria Math" panose="02040503050406030204" pitchFamily="18" charset="0"/>
                                  </a:rPr>
                                  <m:t>6</m:t>
                                </m:r>
                                <m:r>
                                  <a:rPr lang="es-ES_tradnl" sz="2000" b="0">
                                    <a:effectLst/>
                                    <a:latin typeface="Cambria Math" panose="02040503050406030204" pitchFamily="18" charset="0"/>
                                  </a:rPr>
                                  <m:t>/</m:t>
                                </m:r>
                                <m:r>
                                  <a:rPr lang="es-ES_tradnl" sz="2000" b="0" i="1">
                                    <a:effectLst/>
                                    <a:latin typeface="Cambria Math" panose="02040503050406030204" pitchFamily="18" charset="0"/>
                                  </a:rPr>
                                  <m:t>𝑗</m:t>
                                </m:r>
                                <m:r>
                                  <a:rPr lang="es-ES_tradnl" sz="2000" b="0" i="1">
                                    <a:effectLst/>
                                    <a:latin typeface="Cambria Math" panose="02040503050406030204" pitchFamily="18" charset="0"/>
                                  </a:rPr>
                                  <m:t>5</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72</m:t>
                                </m:r>
                                <m:r>
                                  <a:rPr lang="es-ES_tradnl" sz="2000" b="0" i="1">
                                    <a:effectLst/>
                                    <a:latin typeface="Cambria Math" panose="02040503050406030204" pitchFamily="18" charset="0"/>
                                  </a:rPr>
                                  <m:t>𝐸</m:t>
                                </m:r>
                                <m:r>
                                  <a:rPr lang="es-ES_tradnl" sz="2000" b="0" i="1">
                                    <a:effectLst/>
                                    <a:latin typeface="Cambria Math" panose="02040503050406030204" pitchFamily="18" charset="0"/>
                                  </a:rPr>
                                  <m:t>8</m:t>
                                </m:r>
                                <m:r>
                                  <a:rPr lang="es-ES_tradnl" sz="2000" b="0">
                                    <a:effectLst/>
                                    <a:latin typeface="Cambria Math" panose="02040503050406030204" pitchFamily="18" charset="0"/>
                                  </a:rPr>
                                  <m:t>/</m:t>
                                </m:r>
                                <m:r>
                                  <a:rPr lang="es-ES_tradnl" sz="2000" b="0" i="1">
                                    <a:effectLst/>
                                    <a:latin typeface="Cambria Math" panose="02040503050406030204" pitchFamily="18" charset="0"/>
                                  </a:rPr>
                                  <m:t>h</m:t>
                                </m:r>
                                <m:r>
                                  <a:rPr lang="es-ES_tradnl" sz="2000" b="0" i="1">
                                    <a:effectLst/>
                                    <a:latin typeface="Cambria Math" panose="02040503050406030204" pitchFamily="18" charset="0"/>
                                  </a:rPr>
                                  <m:t>8</m:t>
                                </m:r>
                              </m:oMath>
                            </m:oMathPara>
                          </a14:m>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934663517"/>
                      </a:ext>
                    </a:extLst>
                  </a:tr>
                  <a:tr h="352908">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2</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36</m:t>
                                </m:r>
                                <m:r>
                                  <a:rPr lang="es-ES_tradnl" sz="2000" b="0" i="1">
                                    <a:effectLst/>
                                    <a:latin typeface="Cambria Math" panose="02040503050406030204" pitchFamily="18" charset="0"/>
                                  </a:rPr>
                                  <m:t>𝐻</m:t>
                                </m:r>
                                <m:r>
                                  <a:rPr lang="es-ES_tradnl" sz="2000" b="0" i="1">
                                    <a:effectLst/>
                                    <a:latin typeface="Cambria Math" panose="02040503050406030204" pitchFamily="18" charset="0"/>
                                  </a:rPr>
                                  <m:t>8</m:t>
                                </m:r>
                                <m:r>
                                  <a:rPr lang="es-ES_tradnl" sz="2000" b="0">
                                    <a:effectLst/>
                                    <a:latin typeface="Cambria Math" panose="02040503050406030204" pitchFamily="18" charset="0"/>
                                  </a:rPr>
                                  <m:t>/</m:t>
                                </m:r>
                                <m:r>
                                  <a:rPr lang="es-ES_tradnl" sz="2000" b="0" i="1">
                                    <a:effectLst/>
                                    <a:latin typeface="Cambria Math" panose="02040503050406030204" pitchFamily="18" charset="0"/>
                                  </a:rPr>
                                  <m:t>𝑒</m:t>
                                </m:r>
                                <m:r>
                                  <a:rPr lang="es-ES_tradnl" sz="2000" b="0" i="1">
                                    <a:effectLst/>
                                    <a:latin typeface="Cambria Math" panose="02040503050406030204" pitchFamily="18" charset="0"/>
                                  </a:rPr>
                                  <m:t>9</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81</m:t>
                                </m:r>
                                <m:r>
                                  <a:rPr lang="es-ES_tradnl" sz="2000" b="0" i="1">
                                    <a:effectLst/>
                                    <a:latin typeface="Cambria Math" panose="02040503050406030204" pitchFamily="18" charset="0"/>
                                  </a:rPr>
                                  <m:t>𝐹</m:t>
                                </m:r>
                                <m:r>
                                  <a:rPr lang="es-ES_tradnl" sz="2000" b="0" i="1">
                                    <a:effectLst/>
                                    <a:latin typeface="Cambria Math" panose="02040503050406030204" pitchFamily="18" charset="0"/>
                                  </a:rPr>
                                  <m:t>8</m:t>
                                </m:r>
                                <m:r>
                                  <a:rPr lang="es-ES_tradnl" sz="2000" b="0">
                                    <a:effectLst/>
                                    <a:latin typeface="Cambria Math" panose="02040503050406030204" pitchFamily="18" charset="0"/>
                                  </a:rPr>
                                  <m:t>/</m:t>
                                </m:r>
                                <m:r>
                                  <a:rPr lang="es-ES_tradnl" sz="2000" b="0" i="1">
                                    <a:effectLst/>
                                    <a:latin typeface="Cambria Math" panose="02040503050406030204" pitchFamily="18" charset="0"/>
                                  </a:rPr>
                                  <m:t>h</m:t>
                                </m:r>
                                <m:r>
                                  <a:rPr lang="es-ES_tradnl" sz="2000" b="0" i="1">
                                    <a:effectLst/>
                                    <a:latin typeface="Cambria Math" panose="02040503050406030204" pitchFamily="18" charset="0"/>
                                  </a:rPr>
                                  <m:t>9</m:t>
                                </m:r>
                              </m:oMath>
                            </m:oMathPara>
                          </a14:m>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063604341"/>
                      </a:ext>
                    </a:extLst>
                  </a:tr>
                  <a:tr h="352908">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3</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32</m:t>
                                </m:r>
                                <m:r>
                                  <a:rPr lang="es-ES_tradnl" sz="2000" b="0" i="1">
                                    <a:effectLst/>
                                    <a:latin typeface="Cambria Math" panose="02040503050406030204" pitchFamily="18" charset="0"/>
                                  </a:rPr>
                                  <m:t>𝐻</m:t>
                                </m:r>
                                <m:r>
                                  <a:rPr lang="es-ES_tradnl" sz="2000" b="0" i="1">
                                    <a:effectLst/>
                                    <a:latin typeface="Cambria Math" panose="02040503050406030204" pitchFamily="18" charset="0"/>
                                  </a:rPr>
                                  <m:t>10</m:t>
                                </m:r>
                                <m:r>
                                  <a:rPr lang="es-ES_tradnl" sz="2000" b="0">
                                    <a:effectLst/>
                                    <a:latin typeface="Cambria Math" panose="02040503050406030204" pitchFamily="18" charset="0"/>
                                  </a:rPr>
                                  <m:t>/</m:t>
                                </m:r>
                                <m:r>
                                  <a:rPr lang="es-ES_tradnl" sz="2000" b="0" i="1">
                                    <a:effectLst/>
                                    <a:latin typeface="Cambria Math" panose="02040503050406030204" pitchFamily="18" charset="0"/>
                                  </a:rPr>
                                  <m:t>h</m:t>
                                </m:r>
                                <m:r>
                                  <a:rPr lang="es-ES_tradnl" sz="2000" b="0" i="1">
                                    <a:effectLst/>
                                    <a:latin typeface="Cambria Math" panose="02040503050406030204" pitchFamily="18" charset="0"/>
                                  </a:rPr>
                                  <m:t>10</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39</m:t>
                                </m:r>
                                <m:r>
                                  <a:rPr lang="es-ES_tradnl" sz="2000" b="0" i="1">
                                    <a:effectLst/>
                                    <a:latin typeface="Cambria Math" panose="02040503050406030204" pitchFamily="18" charset="0"/>
                                  </a:rPr>
                                  <m:t>𝐽</m:t>
                                </m:r>
                                <m:r>
                                  <a:rPr lang="es-ES_tradnl" sz="2000" b="0" i="1">
                                    <a:effectLst/>
                                    <a:latin typeface="Cambria Math" panose="02040503050406030204" pitchFamily="18" charset="0"/>
                                  </a:rPr>
                                  <m:t>8</m:t>
                                </m:r>
                                <m:r>
                                  <a:rPr lang="es-ES_tradnl" sz="2000" b="0">
                                    <a:effectLst/>
                                    <a:latin typeface="Cambria Math" panose="02040503050406030204" pitchFamily="18" charset="0"/>
                                  </a:rPr>
                                  <m:t>/</m:t>
                                </m:r>
                                <m:r>
                                  <a:rPr lang="es-ES_tradnl" sz="2000" b="0" i="1">
                                    <a:effectLst/>
                                    <a:latin typeface="Cambria Math" panose="02040503050406030204" pitchFamily="18" charset="0"/>
                                  </a:rPr>
                                  <m:t>h</m:t>
                                </m:r>
                                <m:r>
                                  <a:rPr lang="es-ES_tradnl" sz="2000" b="0" i="1">
                                    <a:effectLst/>
                                    <a:latin typeface="Cambria Math" panose="02040503050406030204" pitchFamily="18" charset="0"/>
                                  </a:rPr>
                                  <m:t>7</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575141552"/>
                      </a:ext>
                    </a:extLst>
                  </a:tr>
                  <a:tr h="352908">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4</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43</m:t>
                                </m:r>
                                <m:r>
                                  <a:rPr lang="es-ES_tradnl" sz="2000" b="0" i="1">
                                    <a:effectLst/>
                                    <a:latin typeface="Cambria Math" panose="02040503050406030204" pitchFamily="18" charset="0"/>
                                  </a:rPr>
                                  <m:t>𝐻</m:t>
                                </m:r>
                                <m:r>
                                  <a:rPr lang="es-ES_tradnl" sz="2000" b="0" i="1">
                                    <a:effectLst/>
                                    <a:latin typeface="Cambria Math" panose="02040503050406030204" pitchFamily="18" charset="0"/>
                                  </a:rPr>
                                  <m:t>7</m:t>
                                </m:r>
                                <m:r>
                                  <a:rPr lang="es-ES_tradnl" sz="2000" b="0">
                                    <a:effectLst/>
                                    <a:latin typeface="Cambria Math" panose="02040503050406030204" pitchFamily="18" charset="0"/>
                                  </a:rPr>
                                  <m:t>/</m:t>
                                </m:r>
                                <m:r>
                                  <a:rPr lang="es-ES_tradnl" sz="2000" b="0" i="1">
                                    <a:effectLst/>
                                    <a:latin typeface="Cambria Math" panose="02040503050406030204" pitchFamily="18" charset="0"/>
                                  </a:rPr>
                                  <m:t>𝑢</m:t>
                                </m:r>
                                <m:r>
                                  <a:rPr lang="es-ES_tradnl" sz="2000" b="0" i="1">
                                    <a:effectLst/>
                                    <a:latin typeface="Cambria Math" panose="02040503050406030204" pitchFamily="18" charset="0"/>
                                  </a:rPr>
                                  <m:t>7</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68</m:t>
                                </m:r>
                                <m:r>
                                  <a:rPr lang="es-ES_tradnl" sz="2000" b="0" i="1">
                                    <a:effectLst/>
                                    <a:latin typeface="Cambria Math" panose="02040503050406030204" pitchFamily="18" charset="0"/>
                                  </a:rPr>
                                  <m:t>𝐸</m:t>
                                </m:r>
                                <m:r>
                                  <a:rPr lang="es-ES_tradnl" sz="2000" b="0" i="1">
                                    <a:effectLst/>
                                    <a:latin typeface="Cambria Math" panose="02040503050406030204" pitchFamily="18" charset="0"/>
                                  </a:rPr>
                                  <m:t>8</m:t>
                                </m:r>
                                <m:r>
                                  <a:rPr lang="es-ES_tradnl" sz="2000" b="0">
                                    <a:effectLst/>
                                    <a:latin typeface="Cambria Math" panose="02040503050406030204" pitchFamily="18" charset="0"/>
                                  </a:rPr>
                                  <m:t>/</m:t>
                                </m:r>
                                <m:r>
                                  <a:rPr lang="es-ES_tradnl" sz="2000" b="0" i="1">
                                    <a:effectLst/>
                                    <a:latin typeface="Cambria Math" panose="02040503050406030204" pitchFamily="18" charset="0"/>
                                  </a:rPr>
                                  <m:t>h</m:t>
                                </m:r>
                                <m:r>
                                  <a:rPr lang="es-ES_tradnl" sz="2000" b="0" i="1">
                                    <a:effectLst/>
                                    <a:latin typeface="Cambria Math" panose="02040503050406030204" pitchFamily="18" charset="0"/>
                                  </a:rPr>
                                  <m:t>9</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791331730"/>
                      </a:ext>
                    </a:extLst>
                  </a:tr>
                  <a:tr h="352908">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5</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110</m:t>
                                </m:r>
                                <m:r>
                                  <a:rPr lang="es-ES_tradnl" sz="2000" b="0" i="1">
                                    <a:effectLst/>
                                    <a:latin typeface="Cambria Math" panose="02040503050406030204" pitchFamily="18" charset="0"/>
                                  </a:rPr>
                                  <m:t>𝑀</m:t>
                                </m:r>
                                <m:r>
                                  <a:rPr lang="es-ES_tradnl" sz="2000" b="0" i="1">
                                    <a:effectLst/>
                                    <a:latin typeface="Cambria Math" panose="02040503050406030204" pitchFamily="18" charset="0"/>
                                  </a:rPr>
                                  <m:t>8</m:t>
                                </m:r>
                                <m:r>
                                  <a:rPr lang="es-ES_tradnl" sz="2000" b="0">
                                    <a:effectLst/>
                                    <a:latin typeface="Cambria Math" panose="02040503050406030204" pitchFamily="18" charset="0"/>
                                  </a:rPr>
                                  <m:t>/</m:t>
                                </m:r>
                                <m:r>
                                  <a:rPr lang="es-ES_tradnl" sz="2000" b="0" i="1">
                                    <a:effectLst/>
                                    <a:latin typeface="Cambria Math" panose="02040503050406030204" pitchFamily="18" charset="0"/>
                                  </a:rPr>
                                  <m:t>h</m:t>
                                </m:r>
                                <m:r>
                                  <a:rPr lang="es-ES_tradnl" sz="2000" b="0" i="1">
                                    <a:effectLst/>
                                    <a:latin typeface="Cambria Math" panose="02040503050406030204" pitchFamily="18" charset="0"/>
                                  </a:rPr>
                                  <m:t>7</m:t>
                                </m:r>
                              </m:oMath>
                            </m:oMathPara>
                          </a14:m>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92</m:t>
                                </m:r>
                                <m:r>
                                  <a:rPr lang="es-ES_tradnl" sz="2000" b="0" i="1">
                                    <a:effectLst/>
                                    <a:latin typeface="Cambria Math" panose="02040503050406030204" pitchFamily="18" charset="0"/>
                                  </a:rPr>
                                  <m:t>𝐻</m:t>
                                </m:r>
                                <m:r>
                                  <a:rPr lang="es-ES_tradnl" sz="2000" b="0" i="1">
                                    <a:effectLst/>
                                    <a:latin typeface="Cambria Math" panose="02040503050406030204" pitchFamily="18" charset="0"/>
                                  </a:rPr>
                                  <m:t>7</m:t>
                                </m:r>
                                <m:r>
                                  <a:rPr lang="es-ES_tradnl" sz="2000" b="0">
                                    <a:effectLst/>
                                    <a:latin typeface="Cambria Math" panose="02040503050406030204" pitchFamily="18" charset="0"/>
                                  </a:rPr>
                                  <m:t>/</m:t>
                                </m:r>
                                <m:r>
                                  <a:rPr lang="es-ES_tradnl" sz="2000" b="0" i="1">
                                    <a:effectLst/>
                                    <a:latin typeface="Cambria Math" panose="02040503050406030204" pitchFamily="18" charset="0"/>
                                  </a:rPr>
                                  <m:t>𝑘</m:t>
                                </m:r>
                                <m:r>
                                  <a:rPr lang="es-ES_tradnl" sz="2000" b="0" i="1">
                                    <a:effectLst/>
                                    <a:latin typeface="Cambria Math" panose="02040503050406030204" pitchFamily="18" charset="0"/>
                                  </a:rPr>
                                  <m:t>6</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196316149"/>
                      </a:ext>
                    </a:extLst>
                  </a:tr>
                  <a:tr h="352908">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6</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16</m:t>
                                </m:r>
                                <m:r>
                                  <a:rPr lang="es-ES_tradnl" sz="2000" b="0" i="1">
                                    <a:effectLst/>
                                    <a:latin typeface="Cambria Math" panose="02040503050406030204" pitchFamily="18" charset="0"/>
                                  </a:rPr>
                                  <m:t>𝐻</m:t>
                                </m:r>
                                <m:r>
                                  <a:rPr lang="es-ES_tradnl" sz="2000" b="0" i="1">
                                    <a:effectLst/>
                                    <a:latin typeface="Cambria Math" panose="02040503050406030204" pitchFamily="18" charset="0"/>
                                  </a:rPr>
                                  <m:t>7</m:t>
                                </m:r>
                                <m:r>
                                  <a:rPr lang="es-ES_tradnl" sz="2000" b="0">
                                    <a:effectLst/>
                                    <a:latin typeface="Cambria Math" panose="02040503050406030204" pitchFamily="18" charset="0"/>
                                  </a:rPr>
                                  <m:t>/</m:t>
                                </m:r>
                                <m:r>
                                  <a:rPr lang="es-ES_tradnl" sz="2000" b="0" i="1">
                                    <a:effectLst/>
                                    <a:latin typeface="Cambria Math" panose="02040503050406030204" pitchFamily="18" charset="0"/>
                                  </a:rPr>
                                  <m:t>𝑓</m:t>
                                </m:r>
                                <m:r>
                                  <a:rPr lang="es-ES_tradnl" sz="2000" b="0" i="1">
                                    <a:effectLst/>
                                    <a:latin typeface="Cambria Math" panose="02040503050406030204" pitchFamily="18" charset="0"/>
                                  </a:rPr>
                                  <m:t>7</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100</m:t>
                                </m:r>
                                <m:r>
                                  <a:rPr lang="es-ES_tradnl" sz="2000" b="0" i="1">
                                    <a:effectLst/>
                                    <a:latin typeface="Cambria Math" panose="02040503050406030204" pitchFamily="18" charset="0"/>
                                  </a:rPr>
                                  <m:t>𝐻</m:t>
                                </m:r>
                                <m:r>
                                  <a:rPr lang="es-ES_tradnl" sz="2000" b="0" i="1">
                                    <a:effectLst/>
                                    <a:latin typeface="Cambria Math" panose="02040503050406030204" pitchFamily="18" charset="0"/>
                                  </a:rPr>
                                  <m:t>8</m:t>
                                </m:r>
                                <m:r>
                                  <a:rPr lang="es-ES_tradnl" sz="2000" b="0">
                                    <a:effectLst/>
                                    <a:latin typeface="Cambria Math" panose="02040503050406030204" pitchFamily="18" charset="0"/>
                                  </a:rPr>
                                  <m:t>/</m:t>
                                </m:r>
                                <m:r>
                                  <a:rPr lang="es-ES_tradnl" sz="2000" b="0" i="1">
                                    <a:effectLst/>
                                    <a:latin typeface="Cambria Math" panose="02040503050406030204" pitchFamily="18" charset="0"/>
                                  </a:rPr>
                                  <m:t>𝑓</m:t>
                                </m:r>
                                <m:r>
                                  <a:rPr lang="es-ES_tradnl" sz="2000" b="0" i="1">
                                    <a:effectLst/>
                                    <a:latin typeface="Cambria Math" panose="02040503050406030204" pitchFamily="18" charset="0"/>
                                  </a:rPr>
                                  <m:t>9</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801641375"/>
                      </a:ext>
                    </a:extLst>
                  </a:tr>
                  <a:tr h="352908">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7</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15</m:t>
                                </m:r>
                                <m:r>
                                  <a:rPr lang="es-ES_tradnl" sz="2000" b="0" i="1">
                                    <a:effectLst/>
                                    <a:latin typeface="Cambria Math" panose="02040503050406030204" pitchFamily="18" charset="0"/>
                                  </a:rPr>
                                  <m:t>𝐽</m:t>
                                </m:r>
                                <m:r>
                                  <a:rPr lang="es-ES_tradnl" sz="2000" b="0" i="1">
                                    <a:effectLst/>
                                    <a:latin typeface="Cambria Math" panose="02040503050406030204" pitchFamily="18" charset="0"/>
                                  </a:rPr>
                                  <m:t>8</m:t>
                                </m:r>
                                <m:r>
                                  <a:rPr lang="es-ES_tradnl" sz="2000" b="0">
                                    <a:effectLst/>
                                    <a:latin typeface="Cambria Math" panose="02040503050406030204" pitchFamily="18" charset="0"/>
                                  </a:rPr>
                                  <m:t>/</m:t>
                                </m:r>
                                <m:r>
                                  <a:rPr lang="es-ES_tradnl" sz="2000" b="0" i="1">
                                    <a:effectLst/>
                                    <a:latin typeface="Cambria Math" panose="02040503050406030204" pitchFamily="18" charset="0"/>
                                  </a:rPr>
                                  <m:t>h</m:t>
                                </m:r>
                                <m:r>
                                  <a:rPr lang="es-ES_tradnl" sz="2000" b="0" i="1">
                                    <a:effectLst/>
                                    <a:latin typeface="Cambria Math" panose="02040503050406030204" pitchFamily="18" charset="0"/>
                                  </a:rPr>
                                  <m:t>7</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31</m:t>
                                </m:r>
                                <m:r>
                                  <a:rPr lang="es-ES_tradnl" sz="2000" b="0" i="1">
                                    <a:effectLst/>
                                    <a:latin typeface="Cambria Math" panose="02040503050406030204" pitchFamily="18" charset="0"/>
                                  </a:rPr>
                                  <m:t>𝐻</m:t>
                                </m:r>
                                <m:r>
                                  <a:rPr lang="es-ES_tradnl" sz="2000" b="0" i="1">
                                    <a:effectLst/>
                                    <a:latin typeface="Cambria Math" panose="02040503050406030204" pitchFamily="18" charset="0"/>
                                  </a:rPr>
                                  <m:t>7</m:t>
                                </m:r>
                                <m:r>
                                  <a:rPr lang="es-ES_tradnl" sz="2000" b="0">
                                    <a:effectLst/>
                                    <a:latin typeface="Cambria Math" panose="02040503050406030204" pitchFamily="18" charset="0"/>
                                  </a:rPr>
                                  <m:t>/</m:t>
                                </m:r>
                                <m:r>
                                  <a:rPr lang="es-ES_tradnl" sz="2000" b="0" i="1">
                                    <a:effectLst/>
                                    <a:latin typeface="Cambria Math" panose="02040503050406030204" pitchFamily="18" charset="0"/>
                                  </a:rPr>
                                  <m:t>𝑛</m:t>
                                </m:r>
                                <m:r>
                                  <a:rPr lang="es-ES_tradnl" sz="2000" b="0" i="1">
                                    <a:effectLst/>
                                    <a:latin typeface="Cambria Math" panose="02040503050406030204" pitchFamily="18" charset="0"/>
                                  </a:rPr>
                                  <m:t>6</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550620783"/>
                      </a:ext>
                    </a:extLst>
                  </a:tr>
                  <a:tr h="352908">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8</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53</m:t>
                                </m:r>
                                <m:r>
                                  <a:rPr lang="es-ES_tradnl" sz="2000" b="0" i="1">
                                    <a:effectLst/>
                                    <a:latin typeface="Cambria Math" panose="02040503050406030204" pitchFamily="18" charset="0"/>
                                  </a:rPr>
                                  <m:t>𝐻</m:t>
                                </m:r>
                                <m:r>
                                  <a:rPr lang="es-ES_tradnl" sz="2000" b="0" i="1">
                                    <a:effectLst/>
                                    <a:latin typeface="Cambria Math" panose="02040503050406030204" pitchFamily="18" charset="0"/>
                                  </a:rPr>
                                  <m:t>8</m:t>
                                </m:r>
                                <m:r>
                                  <a:rPr lang="es-ES_tradnl" sz="2000" b="0">
                                    <a:effectLst/>
                                    <a:latin typeface="Cambria Math" panose="02040503050406030204" pitchFamily="18" charset="0"/>
                                  </a:rPr>
                                  <m:t>/</m:t>
                                </m:r>
                                <m:r>
                                  <a:rPr lang="es-ES_tradnl" sz="2000" b="0" i="1">
                                    <a:effectLst/>
                                    <a:latin typeface="Cambria Math" panose="02040503050406030204" pitchFamily="18" charset="0"/>
                                  </a:rPr>
                                  <m:t>𝑢</m:t>
                                </m:r>
                                <m:r>
                                  <a:rPr lang="es-ES_tradnl" sz="2000" b="0" i="1">
                                    <a:effectLst/>
                                    <a:latin typeface="Cambria Math" panose="02040503050406030204" pitchFamily="18" charset="0"/>
                                  </a:rPr>
                                  <m:t>8</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122</m:t>
                                </m:r>
                                <m:r>
                                  <a:rPr lang="es-ES_tradnl" sz="2000" b="0" i="1">
                                    <a:effectLst/>
                                    <a:latin typeface="Cambria Math" panose="02040503050406030204" pitchFamily="18" charset="0"/>
                                  </a:rPr>
                                  <m:t>𝐻</m:t>
                                </m:r>
                                <m:r>
                                  <a:rPr lang="es-ES_tradnl" sz="2000" b="0" i="1">
                                    <a:effectLst/>
                                    <a:latin typeface="Cambria Math" panose="02040503050406030204" pitchFamily="18" charset="0"/>
                                  </a:rPr>
                                  <m:t>8</m:t>
                                </m:r>
                                <m:r>
                                  <a:rPr lang="es-ES_tradnl" sz="2000" b="0">
                                    <a:effectLst/>
                                    <a:latin typeface="Cambria Math" panose="02040503050406030204" pitchFamily="18" charset="0"/>
                                  </a:rPr>
                                  <m:t>/</m:t>
                                </m:r>
                                <m:r>
                                  <a:rPr lang="es-ES_tradnl" sz="2000" b="0" i="1">
                                    <a:effectLst/>
                                    <a:latin typeface="Cambria Math" panose="02040503050406030204" pitchFamily="18" charset="0"/>
                                  </a:rPr>
                                  <m:t>h</m:t>
                                </m:r>
                                <m:r>
                                  <a:rPr lang="es-ES_tradnl" sz="2000" b="0" i="1">
                                    <a:effectLst/>
                                    <a:latin typeface="Cambria Math" panose="02040503050406030204" pitchFamily="18" charset="0"/>
                                  </a:rPr>
                                  <m:t>8</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4040059278"/>
                      </a:ext>
                    </a:extLst>
                  </a:tr>
                  <a:tr h="352908">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9</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12</m:t>
                                </m:r>
                                <m:r>
                                  <a:rPr lang="es-ES_tradnl" sz="2000" b="0" i="1">
                                    <a:effectLst/>
                                    <a:latin typeface="Cambria Math" panose="02040503050406030204" pitchFamily="18" charset="0"/>
                                  </a:rPr>
                                  <m:t>𝐸</m:t>
                                </m:r>
                                <m:r>
                                  <a:rPr lang="es-ES_tradnl" sz="2000" b="0" i="1">
                                    <a:effectLst/>
                                    <a:latin typeface="Cambria Math" panose="02040503050406030204" pitchFamily="18" charset="0"/>
                                  </a:rPr>
                                  <m:t>8</m:t>
                                </m:r>
                                <m:r>
                                  <a:rPr lang="es-ES_tradnl" sz="2000" b="0">
                                    <a:effectLst/>
                                    <a:latin typeface="Cambria Math" panose="02040503050406030204" pitchFamily="18" charset="0"/>
                                  </a:rPr>
                                  <m:t>/</m:t>
                                </m:r>
                                <m:r>
                                  <a:rPr lang="es-ES_tradnl" sz="2000" b="0" i="1">
                                    <a:effectLst/>
                                    <a:latin typeface="Cambria Math" panose="02040503050406030204" pitchFamily="18" charset="0"/>
                                  </a:rPr>
                                  <m:t>h</m:t>
                                </m:r>
                                <m:r>
                                  <a:rPr lang="es-ES_tradnl" sz="2000" b="0" i="1">
                                    <a:effectLst/>
                                    <a:latin typeface="Cambria Math" panose="02040503050406030204" pitchFamily="18" charset="0"/>
                                  </a:rPr>
                                  <m:t>8</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52</m:t>
                                </m:r>
                                <m:r>
                                  <a:rPr lang="es-ES_tradnl" sz="2000" b="0" i="1">
                                    <a:effectLst/>
                                    <a:latin typeface="Cambria Math" panose="02040503050406030204" pitchFamily="18" charset="0"/>
                                  </a:rPr>
                                  <m:t>𝐹</m:t>
                                </m:r>
                                <m:r>
                                  <a:rPr lang="es-ES_tradnl" sz="2000" b="0" i="1">
                                    <a:effectLst/>
                                    <a:latin typeface="Cambria Math" panose="02040503050406030204" pitchFamily="18" charset="0"/>
                                  </a:rPr>
                                  <m:t>9</m:t>
                                </m:r>
                                <m:r>
                                  <a:rPr lang="es-ES_tradnl" sz="2000" b="0">
                                    <a:effectLst/>
                                    <a:latin typeface="Cambria Math" panose="02040503050406030204" pitchFamily="18" charset="0"/>
                                  </a:rPr>
                                  <m:t>/</m:t>
                                </m:r>
                                <m:r>
                                  <a:rPr lang="es-ES_tradnl" sz="2000" b="0" i="1">
                                    <a:effectLst/>
                                    <a:latin typeface="Cambria Math" panose="02040503050406030204" pitchFamily="18" charset="0"/>
                                  </a:rPr>
                                  <m:t>h</m:t>
                                </m:r>
                                <m:r>
                                  <a:rPr lang="es-ES_tradnl" sz="2000" b="0" i="1">
                                    <a:effectLst/>
                                    <a:latin typeface="Cambria Math" panose="02040503050406030204" pitchFamily="18" charset="0"/>
                                  </a:rPr>
                                  <m:t>9</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501741041"/>
                      </a:ext>
                    </a:extLst>
                  </a:tr>
                  <a:tr h="352908">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10</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5</m:t>
                                </m:r>
                                <m:r>
                                  <a:rPr lang="es-ES_tradnl" sz="2000" b="0" i="1">
                                    <a:effectLst/>
                                    <a:latin typeface="Cambria Math" panose="02040503050406030204" pitchFamily="18" charset="0"/>
                                  </a:rPr>
                                  <m:t>𝐻</m:t>
                                </m:r>
                                <m:r>
                                  <a:rPr lang="es-ES_tradnl" sz="2000" b="0" i="1">
                                    <a:effectLst/>
                                    <a:latin typeface="Cambria Math" panose="02040503050406030204" pitchFamily="18" charset="0"/>
                                  </a:rPr>
                                  <m:t>7</m:t>
                                </m:r>
                                <m:r>
                                  <a:rPr lang="es-ES_tradnl" sz="2000" b="0">
                                    <a:effectLst/>
                                    <a:latin typeface="Cambria Math" panose="02040503050406030204" pitchFamily="18" charset="0"/>
                                  </a:rPr>
                                  <m:t>/</m:t>
                                </m:r>
                                <m:r>
                                  <a:rPr lang="es-ES_tradnl" sz="2000" b="0" i="1">
                                    <a:effectLst/>
                                    <a:latin typeface="Cambria Math" panose="02040503050406030204" pitchFamily="18" charset="0"/>
                                  </a:rPr>
                                  <m:t>h</m:t>
                                </m:r>
                                <m:r>
                                  <a:rPr lang="es-ES_tradnl" sz="2000" b="0" i="1">
                                    <a:effectLst/>
                                    <a:latin typeface="Cambria Math" panose="02040503050406030204" pitchFamily="18" charset="0"/>
                                  </a:rPr>
                                  <m:t>6</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76</m:t>
                                </m:r>
                                <m:r>
                                  <a:rPr lang="es-ES_tradnl" sz="2000" b="0" i="1">
                                    <a:effectLst/>
                                    <a:latin typeface="Cambria Math" panose="02040503050406030204" pitchFamily="18" charset="0"/>
                                  </a:rPr>
                                  <m:t>𝐻</m:t>
                                </m:r>
                                <m:r>
                                  <a:rPr lang="es-ES_tradnl" sz="2000" b="0" i="1">
                                    <a:effectLst/>
                                    <a:latin typeface="Cambria Math" panose="02040503050406030204" pitchFamily="18" charset="0"/>
                                  </a:rPr>
                                  <m:t>7</m:t>
                                </m:r>
                                <m:r>
                                  <a:rPr lang="es-ES_tradnl" sz="2000" b="0">
                                    <a:effectLst/>
                                    <a:latin typeface="Cambria Math" panose="02040503050406030204" pitchFamily="18" charset="0"/>
                                  </a:rPr>
                                  <m:t>/</m:t>
                                </m:r>
                                <m:r>
                                  <a:rPr lang="es-ES_tradnl" sz="2000" b="0" i="1">
                                    <a:effectLst/>
                                    <a:latin typeface="Cambria Math" panose="02040503050406030204" pitchFamily="18" charset="0"/>
                                  </a:rPr>
                                  <m:t>𝑗</m:t>
                                </m:r>
                                <m:r>
                                  <a:rPr lang="es-ES_tradnl" sz="2000" b="0" i="1">
                                    <a:effectLst/>
                                    <a:latin typeface="Cambria Math" panose="02040503050406030204" pitchFamily="18" charset="0"/>
                                  </a:rPr>
                                  <m:t>6</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49246564"/>
                      </a:ext>
                    </a:extLst>
                  </a:tr>
                  <a:tr h="352908">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11</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42</m:t>
                                </m:r>
                                <m:r>
                                  <a:rPr lang="es-ES_tradnl" sz="2000" b="0" i="1">
                                    <a:effectLst/>
                                    <a:latin typeface="Cambria Math" panose="02040503050406030204" pitchFamily="18" charset="0"/>
                                  </a:rPr>
                                  <m:t>𝐻</m:t>
                                </m:r>
                                <m:r>
                                  <a:rPr lang="es-ES_tradnl" sz="2000" b="0" i="1">
                                    <a:effectLst/>
                                    <a:latin typeface="Cambria Math" panose="02040503050406030204" pitchFamily="18" charset="0"/>
                                  </a:rPr>
                                  <m:t>8</m:t>
                                </m:r>
                                <m:r>
                                  <a:rPr lang="es-ES_tradnl" sz="2000" b="0">
                                    <a:effectLst/>
                                    <a:latin typeface="Cambria Math" panose="02040503050406030204" pitchFamily="18" charset="0"/>
                                  </a:rPr>
                                  <m:t>/</m:t>
                                </m:r>
                                <m:r>
                                  <a:rPr lang="es-ES_tradnl" sz="2000" b="0" i="1">
                                    <a:effectLst/>
                                    <a:latin typeface="Cambria Math" panose="02040503050406030204" pitchFamily="18" charset="0"/>
                                  </a:rPr>
                                  <m:t>𝑓</m:t>
                                </m:r>
                                <m:r>
                                  <a:rPr lang="es-ES_tradnl" sz="2000" b="0" i="1">
                                    <a:effectLst/>
                                    <a:latin typeface="Cambria Math" panose="02040503050406030204" pitchFamily="18" charset="0"/>
                                  </a:rPr>
                                  <m:t>9</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41</m:t>
                                </m:r>
                                <m:r>
                                  <a:rPr lang="es-ES_tradnl" sz="2000" b="0" i="1">
                                    <a:effectLst/>
                                    <a:latin typeface="Cambria Math" panose="02040503050406030204" pitchFamily="18" charset="0"/>
                                  </a:rPr>
                                  <m:t>𝐻</m:t>
                                </m:r>
                                <m:r>
                                  <a:rPr lang="es-ES_tradnl" sz="2000" b="0" i="1">
                                    <a:effectLst/>
                                    <a:latin typeface="Cambria Math" panose="02040503050406030204" pitchFamily="18" charset="0"/>
                                  </a:rPr>
                                  <m:t>11</m:t>
                                </m:r>
                                <m:r>
                                  <a:rPr lang="es-ES_tradnl" sz="2000" b="0">
                                    <a:effectLst/>
                                    <a:latin typeface="Cambria Math" panose="02040503050406030204" pitchFamily="18" charset="0"/>
                                  </a:rPr>
                                  <m:t>/</m:t>
                                </m:r>
                                <m:r>
                                  <a:rPr lang="es-ES_tradnl" sz="2000" b="0" i="1">
                                    <a:effectLst/>
                                    <a:latin typeface="Cambria Math" panose="02040503050406030204" pitchFamily="18" charset="0"/>
                                  </a:rPr>
                                  <m:t>𝑑</m:t>
                                </m:r>
                                <m:r>
                                  <a:rPr lang="es-ES_tradnl" sz="2000" b="0" i="1">
                                    <a:effectLst/>
                                    <a:latin typeface="Cambria Math" panose="02040503050406030204" pitchFamily="18" charset="0"/>
                                  </a:rPr>
                                  <m:t>11</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922886838"/>
                      </a:ext>
                    </a:extLst>
                  </a:tr>
                  <a:tr h="352908">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12</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19</m:t>
                                </m:r>
                                <m:r>
                                  <a:rPr lang="es-ES_tradnl" sz="2000" b="0" i="1">
                                    <a:effectLst/>
                                    <a:latin typeface="Cambria Math" panose="02040503050406030204" pitchFamily="18" charset="0"/>
                                  </a:rPr>
                                  <m:t>𝐸</m:t>
                                </m:r>
                                <m:r>
                                  <a:rPr lang="es-ES_tradnl" sz="2000" b="0" i="1">
                                    <a:effectLst/>
                                    <a:latin typeface="Cambria Math" panose="02040503050406030204" pitchFamily="18" charset="0"/>
                                  </a:rPr>
                                  <m:t>8</m:t>
                                </m:r>
                                <m:r>
                                  <a:rPr lang="es-ES_tradnl" sz="2000" b="0">
                                    <a:effectLst/>
                                    <a:latin typeface="Cambria Math" panose="02040503050406030204" pitchFamily="18" charset="0"/>
                                  </a:rPr>
                                  <m:t>/</m:t>
                                </m:r>
                                <m:r>
                                  <a:rPr lang="es-ES_tradnl" sz="2000" b="0" i="1">
                                    <a:effectLst/>
                                    <a:latin typeface="Cambria Math" panose="02040503050406030204" pitchFamily="18" charset="0"/>
                                  </a:rPr>
                                  <m:t>h</m:t>
                                </m:r>
                                <m:r>
                                  <a:rPr lang="es-ES_tradnl" sz="2000" b="0" i="1">
                                    <a:effectLst/>
                                    <a:latin typeface="Cambria Math" panose="02040503050406030204" pitchFamily="18" charset="0"/>
                                  </a:rPr>
                                  <m:t>6</m:t>
                                </m:r>
                              </m:oMath>
                            </m:oMathPara>
                          </a14:m>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85</m:t>
                                </m:r>
                                <m:r>
                                  <a:rPr lang="es-ES_tradnl" sz="2000" b="0" i="1">
                                    <a:effectLst/>
                                    <a:latin typeface="Cambria Math" panose="02040503050406030204" pitchFamily="18" charset="0"/>
                                  </a:rPr>
                                  <m:t>𝑀</m:t>
                                </m:r>
                                <m:r>
                                  <a:rPr lang="es-ES_tradnl" sz="2000" b="0" i="1">
                                    <a:effectLst/>
                                    <a:latin typeface="Cambria Math" panose="02040503050406030204" pitchFamily="18" charset="0"/>
                                  </a:rPr>
                                  <m:t>7</m:t>
                                </m:r>
                                <m:r>
                                  <a:rPr lang="es-ES_tradnl" sz="2000" b="0">
                                    <a:effectLst/>
                                    <a:latin typeface="Cambria Math" panose="02040503050406030204" pitchFamily="18" charset="0"/>
                                  </a:rPr>
                                  <m:t>/</m:t>
                                </m:r>
                                <m:r>
                                  <a:rPr lang="es-ES_tradnl" sz="2000" b="0" i="1">
                                    <a:effectLst/>
                                    <a:latin typeface="Cambria Math" panose="02040503050406030204" pitchFamily="18" charset="0"/>
                                  </a:rPr>
                                  <m:t>h</m:t>
                                </m:r>
                                <m:r>
                                  <a:rPr lang="es-ES_tradnl" sz="2000" b="0" i="1">
                                    <a:effectLst/>
                                    <a:latin typeface="Cambria Math" panose="02040503050406030204" pitchFamily="18" charset="0"/>
                                  </a:rPr>
                                  <m:t>6</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695258286"/>
                      </a:ext>
                    </a:extLst>
                  </a:tr>
                  <a:tr h="352908">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13</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23</m:t>
                                </m:r>
                                <m:r>
                                  <a:rPr lang="es-ES_tradnl" sz="2000" b="0" i="1">
                                    <a:effectLst/>
                                    <a:latin typeface="Cambria Math" panose="02040503050406030204" pitchFamily="18" charset="0"/>
                                  </a:rPr>
                                  <m:t>𝐻</m:t>
                                </m:r>
                                <m:r>
                                  <a:rPr lang="es-ES_tradnl" sz="2000" b="0" i="1">
                                    <a:effectLst/>
                                    <a:latin typeface="Cambria Math" panose="02040503050406030204" pitchFamily="18" charset="0"/>
                                  </a:rPr>
                                  <m:t>8</m:t>
                                </m:r>
                                <m:r>
                                  <a:rPr lang="es-ES_tradnl" sz="2000" b="0">
                                    <a:effectLst/>
                                    <a:latin typeface="Cambria Math" panose="02040503050406030204" pitchFamily="18" charset="0"/>
                                  </a:rPr>
                                  <m:t>/</m:t>
                                </m:r>
                                <m:r>
                                  <a:rPr lang="es-ES_tradnl" sz="2000" b="0" i="1">
                                    <a:effectLst/>
                                    <a:latin typeface="Cambria Math" panose="02040503050406030204" pitchFamily="18" charset="0"/>
                                  </a:rPr>
                                  <m:t>h</m:t>
                                </m:r>
                                <m:r>
                                  <a:rPr lang="es-ES_tradnl" sz="2000" b="0" i="1">
                                    <a:effectLst/>
                                    <a:latin typeface="Cambria Math" panose="02040503050406030204" pitchFamily="18" charset="0"/>
                                  </a:rPr>
                                  <m:t>7</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31</m:t>
                                </m:r>
                                <m:r>
                                  <a:rPr lang="es-ES_tradnl" sz="2000" b="0" i="1">
                                    <a:effectLst/>
                                    <a:latin typeface="Cambria Math" panose="02040503050406030204" pitchFamily="18" charset="0"/>
                                  </a:rPr>
                                  <m:t>𝐹</m:t>
                                </m:r>
                                <m:r>
                                  <a:rPr lang="es-ES_tradnl" sz="2000" b="0" i="1">
                                    <a:effectLst/>
                                    <a:latin typeface="Cambria Math" panose="02040503050406030204" pitchFamily="18" charset="0"/>
                                  </a:rPr>
                                  <m:t>8</m:t>
                                </m:r>
                                <m:r>
                                  <a:rPr lang="es-ES_tradnl" sz="2000" b="0">
                                    <a:effectLst/>
                                    <a:latin typeface="Cambria Math" panose="02040503050406030204" pitchFamily="18" charset="0"/>
                                  </a:rPr>
                                  <m:t>/</m:t>
                                </m:r>
                                <m:r>
                                  <a:rPr lang="es-ES_tradnl" sz="2000" b="0" i="1">
                                    <a:effectLst/>
                                    <a:latin typeface="Cambria Math" panose="02040503050406030204" pitchFamily="18" charset="0"/>
                                  </a:rPr>
                                  <m:t>h</m:t>
                                </m:r>
                                <m:r>
                                  <a:rPr lang="es-ES_tradnl" sz="2000" b="0" i="1">
                                    <a:effectLst/>
                                    <a:latin typeface="Cambria Math" panose="02040503050406030204" pitchFamily="18" charset="0"/>
                                  </a:rPr>
                                  <m:t>6</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422780790"/>
                      </a:ext>
                    </a:extLst>
                  </a:tr>
                  <a:tr h="352908">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14</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54</m:t>
                                </m:r>
                                <m:r>
                                  <a:rPr lang="es-ES_tradnl" sz="2000" b="0" i="1">
                                    <a:effectLst/>
                                    <a:latin typeface="Cambria Math" panose="02040503050406030204" pitchFamily="18" charset="0"/>
                                  </a:rPr>
                                  <m:t>𝐻</m:t>
                                </m:r>
                                <m:r>
                                  <a:rPr lang="es-ES_tradnl" sz="2000" b="0" i="1">
                                    <a:effectLst/>
                                    <a:latin typeface="Cambria Math" panose="02040503050406030204" pitchFamily="18" charset="0"/>
                                  </a:rPr>
                                  <m:t>7</m:t>
                                </m:r>
                                <m:r>
                                  <a:rPr lang="es-ES_tradnl" sz="2000" b="0">
                                    <a:effectLst/>
                                    <a:latin typeface="Cambria Math" panose="02040503050406030204" pitchFamily="18" charset="0"/>
                                  </a:rPr>
                                  <m:t>/</m:t>
                                </m:r>
                                <m:r>
                                  <a:rPr lang="es-ES_tradnl" sz="2000" b="0" i="1">
                                    <a:effectLst/>
                                    <a:latin typeface="Cambria Math" panose="02040503050406030204" pitchFamily="18" charset="0"/>
                                  </a:rPr>
                                  <m:t>𝑔</m:t>
                                </m:r>
                                <m:r>
                                  <a:rPr lang="es-ES_tradnl" sz="2000" b="0" i="1">
                                    <a:effectLst/>
                                    <a:latin typeface="Cambria Math" panose="02040503050406030204" pitchFamily="18" charset="0"/>
                                  </a:rPr>
                                  <m:t>6</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72</m:t>
                                </m:r>
                                <m:r>
                                  <a:rPr lang="es-ES_tradnl" sz="2000" b="0" i="1">
                                    <a:effectLst/>
                                    <a:latin typeface="Cambria Math" panose="02040503050406030204" pitchFamily="18" charset="0"/>
                                  </a:rPr>
                                  <m:t>𝐻</m:t>
                                </m:r>
                                <m:r>
                                  <a:rPr lang="es-ES_tradnl" sz="2000" b="0" i="1">
                                    <a:effectLst/>
                                    <a:latin typeface="Cambria Math" panose="02040503050406030204" pitchFamily="18" charset="0"/>
                                  </a:rPr>
                                  <m:t>7</m:t>
                                </m:r>
                                <m:r>
                                  <a:rPr lang="es-ES_tradnl" sz="2000" b="0">
                                    <a:effectLst/>
                                    <a:latin typeface="Cambria Math" panose="02040503050406030204" pitchFamily="18" charset="0"/>
                                  </a:rPr>
                                  <m:t>/</m:t>
                                </m:r>
                                <m:r>
                                  <a:rPr lang="es-ES_tradnl" sz="2000" b="0" i="1">
                                    <a:effectLst/>
                                    <a:latin typeface="Cambria Math" panose="02040503050406030204" pitchFamily="18" charset="0"/>
                                  </a:rPr>
                                  <m:t>𝑚</m:t>
                                </m:r>
                                <m:r>
                                  <a:rPr lang="es-ES_tradnl" sz="2000" b="0" i="1">
                                    <a:effectLst/>
                                    <a:latin typeface="Cambria Math" panose="02040503050406030204" pitchFamily="18" charset="0"/>
                                  </a:rPr>
                                  <m:t>5</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278497939"/>
                      </a:ext>
                    </a:extLst>
                  </a:tr>
                  <a:tr h="352908">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15</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26</m:t>
                                </m:r>
                                <m:r>
                                  <a:rPr lang="es-ES_tradnl" sz="2000" b="0" i="1">
                                    <a:effectLst/>
                                    <a:latin typeface="Cambria Math" panose="02040503050406030204" pitchFamily="18" charset="0"/>
                                  </a:rPr>
                                  <m:t>𝐻</m:t>
                                </m:r>
                                <m:r>
                                  <a:rPr lang="es-ES_tradnl" sz="2000" b="0" i="1">
                                    <a:effectLst/>
                                    <a:latin typeface="Cambria Math" panose="02040503050406030204" pitchFamily="18" charset="0"/>
                                  </a:rPr>
                                  <m:t>7</m:t>
                                </m:r>
                                <m:r>
                                  <a:rPr lang="es-ES_tradnl" sz="2000" b="0">
                                    <a:effectLst/>
                                    <a:latin typeface="Cambria Math" panose="02040503050406030204" pitchFamily="18" charset="0"/>
                                  </a:rPr>
                                  <m:t>/</m:t>
                                </m:r>
                                <m:r>
                                  <a:rPr lang="es-ES_tradnl" sz="2000" b="0" i="1">
                                    <a:effectLst/>
                                    <a:latin typeface="Cambria Math" panose="02040503050406030204" pitchFamily="18" charset="0"/>
                                  </a:rPr>
                                  <m:t>𝑛</m:t>
                                </m:r>
                                <m:r>
                                  <a:rPr lang="es-ES_tradnl" sz="2000" b="0" i="1">
                                    <a:effectLst/>
                                    <a:latin typeface="Cambria Math" panose="02040503050406030204" pitchFamily="18" charset="0"/>
                                  </a:rPr>
                                  <m:t>6</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14:m>
                            <m:oMathPara xmlns:m="http://schemas.openxmlformats.org/officeDocument/2006/math">
                              <m:oMathParaPr>
                                <m:jc m:val="centerGroup"/>
                              </m:oMathParaPr>
                              <m:oMath xmlns:m="http://schemas.openxmlformats.org/officeDocument/2006/math">
                                <m:r>
                                  <a:rPr lang="es-ES_tradnl" sz="2000" b="0">
                                    <a:effectLst/>
                                    <a:latin typeface="Cambria Math" panose="02040503050406030204" pitchFamily="18" charset="0"/>
                                  </a:rPr>
                                  <m:t>∅</m:t>
                                </m:r>
                                <m:r>
                                  <a:rPr lang="es-ES_tradnl" sz="2000" b="0" i="1">
                                    <a:effectLst/>
                                    <a:latin typeface="Cambria Math" panose="02040503050406030204" pitchFamily="18" charset="0"/>
                                  </a:rPr>
                                  <m:t>24</m:t>
                                </m:r>
                                <m:r>
                                  <a:rPr lang="es-ES_tradnl" sz="2000" b="0" i="1">
                                    <a:effectLst/>
                                    <a:latin typeface="Cambria Math" panose="02040503050406030204" pitchFamily="18" charset="0"/>
                                  </a:rPr>
                                  <m:t>𝐻</m:t>
                                </m:r>
                                <m:r>
                                  <a:rPr lang="es-ES_tradnl" sz="2000" b="0" i="1">
                                    <a:effectLst/>
                                    <a:latin typeface="Cambria Math" panose="02040503050406030204" pitchFamily="18" charset="0"/>
                                  </a:rPr>
                                  <m:t>8</m:t>
                                </m:r>
                                <m:r>
                                  <a:rPr lang="es-ES_tradnl" sz="2000" b="0">
                                    <a:effectLst/>
                                    <a:latin typeface="Cambria Math" panose="02040503050406030204" pitchFamily="18" charset="0"/>
                                  </a:rPr>
                                  <m:t>/</m:t>
                                </m:r>
                                <m:r>
                                  <a:rPr lang="es-ES_tradnl" sz="2000" b="0" i="1">
                                    <a:effectLst/>
                                    <a:latin typeface="Cambria Math" panose="02040503050406030204" pitchFamily="18" charset="0"/>
                                  </a:rPr>
                                  <m:t>𝑗</m:t>
                                </m:r>
                                <m:r>
                                  <a:rPr lang="es-ES_tradnl" sz="2000" b="0" i="1">
                                    <a:effectLst/>
                                    <a:latin typeface="Cambria Math" panose="02040503050406030204" pitchFamily="18" charset="0"/>
                                  </a:rPr>
                                  <m:t>7</m:t>
                                </m:r>
                              </m:oMath>
                            </m:oMathPara>
                          </a14:m>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795335761"/>
                      </a:ext>
                    </a:extLst>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1029635475"/>
                  </p:ext>
                </p:extLst>
              </p:nvPr>
            </p:nvGraphicFramePr>
            <p:xfrm>
              <a:off x="6096000" y="926688"/>
              <a:ext cx="5608723" cy="5646528"/>
            </p:xfrm>
            <a:graphic>
              <a:graphicData uri="http://schemas.openxmlformats.org/drawingml/2006/table">
                <a:tbl>
                  <a:tblPr firstRow="1" firstCol="1" bandRow="1">
                    <a:tableStyleId>{5C22544A-7EE6-4342-B048-85BDC9FD1C3A}</a:tableStyleId>
                  </a:tblPr>
                  <a:tblGrid>
                    <a:gridCol w="1580357">
                      <a:extLst>
                        <a:ext uri="{9D8B030D-6E8A-4147-A177-3AD203B41FA5}">
                          <a16:colId xmlns:a16="http://schemas.microsoft.com/office/drawing/2014/main" val="1380681512"/>
                        </a:ext>
                      </a:extLst>
                    </a:gridCol>
                    <a:gridCol w="2122639">
                      <a:extLst>
                        <a:ext uri="{9D8B030D-6E8A-4147-A177-3AD203B41FA5}">
                          <a16:colId xmlns:a16="http://schemas.microsoft.com/office/drawing/2014/main" val="1557252639"/>
                        </a:ext>
                      </a:extLst>
                    </a:gridCol>
                    <a:gridCol w="1905727">
                      <a:extLst>
                        <a:ext uri="{9D8B030D-6E8A-4147-A177-3AD203B41FA5}">
                          <a16:colId xmlns:a16="http://schemas.microsoft.com/office/drawing/2014/main" val="252582188"/>
                        </a:ext>
                      </a:extLst>
                    </a:gridCol>
                  </a:tblGrid>
                  <a:tr h="3529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effectLst/>
                            </a:rPr>
                            <a:t># </a:t>
                          </a:r>
                          <a:r>
                            <a:rPr lang="es-ES" sz="2000" dirty="0">
                              <a:effectLst/>
                            </a:rPr>
                            <a:t>lista</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s-ES_tradnl" sz="2000" dirty="0" smtClean="0">
                              <a:effectLst/>
                              <a:latin typeface="Arial" panose="020B0604020202020204" pitchFamily="34" charset="0"/>
                              <a:cs typeface="Arial" panose="020B0604020202020204" pitchFamily="34" charset="0"/>
                            </a:rPr>
                            <a:t>Variante</a:t>
                          </a:r>
                          <a:r>
                            <a:rPr lang="es-ES_tradnl" sz="2000" baseline="0" dirty="0" smtClean="0">
                              <a:effectLst/>
                              <a:latin typeface="Arial" panose="020B0604020202020204" pitchFamily="34" charset="0"/>
                              <a:cs typeface="Arial" panose="020B0604020202020204" pitchFamily="34" charset="0"/>
                            </a:rPr>
                            <a:t> 1</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s-ES_tradnl" sz="2000" dirty="0" smtClean="0">
                              <a:effectLst/>
                              <a:latin typeface="Arial" panose="020B0604020202020204" pitchFamily="34" charset="0"/>
                              <a:cs typeface="Arial" panose="020B0604020202020204" pitchFamily="34" charset="0"/>
                            </a:rPr>
                            <a:t>Variante 2</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755035497"/>
                      </a:ext>
                    </a:extLst>
                  </a:tr>
                  <a:tr h="352908">
                    <a:tc>
                      <a:txBody>
                        <a:bodyPr/>
                        <a:lstStyle/>
                        <a:p>
                          <a:pPr marL="0" marR="0" algn="ctr">
                            <a:spcBef>
                              <a:spcPts val="0"/>
                            </a:spcBef>
                            <a:spcAft>
                              <a:spcPts val="0"/>
                            </a:spcAft>
                          </a:pPr>
                          <a:r>
                            <a:rPr lang="es-ES_tradnl" sz="2000" b="0" dirty="0">
                              <a:effectLst/>
                              <a:latin typeface="Arial" panose="020B0604020202020204" pitchFamily="34" charset="0"/>
                              <a:cs typeface="Arial" panose="020B0604020202020204" pitchFamily="34" charset="0"/>
                            </a:rPr>
                            <a:t>1</a:t>
                          </a:r>
                          <a:endParaRPr lang="en-US" sz="20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75287" t="-122414" r="-91092" b="-1429310"/>
                          </a:stretch>
                        </a:blipFill>
                      </a:tcPr>
                    </a:tc>
                    <a:tc>
                      <a:txBody>
                        <a:bodyPr/>
                        <a:lstStyle/>
                        <a:p>
                          <a:endParaRPr lang="es-ES"/>
                        </a:p>
                      </a:txBody>
                      <a:tcPr marL="68580" marR="68580" marT="0" marB="0">
                        <a:blipFill>
                          <a:blip r:embed="rId2"/>
                          <a:stretch>
                            <a:fillRect l="-194888" t="-122414" r="-1278" b="-1429310"/>
                          </a:stretch>
                        </a:blipFill>
                      </a:tcPr>
                    </a:tc>
                    <a:extLst>
                      <a:ext uri="{0D108BD9-81ED-4DB2-BD59-A6C34878D82A}">
                        <a16:rowId xmlns:a16="http://schemas.microsoft.com/office/drawing/2014/main" val="3934663517"/>
                      </a:ext>
                    </a:extLst>
                  </a:tr>
                  <a:tr h="352908">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2</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75287" t="-222414" r="-91092" b="-1329310"/>
                          </a:stretch>
                        </a:blipFill>
                      </a:tcPr>
                    </a:tc>
                    <a:tc>
                      <a:txBody>
                        <a:bodyPr/>
                        <a:lstStyle/>
                        <a:p>
                          <a:endParaRPr lang="es-ES"/>
                        </a:p>
                      </a:txBody>
                      <a:tcPr marL="68580" marR="68580" marT="0" marB="0">
                        <a:blipFill>
                          <a:blip r:embed="rId2"/>
                          <a:stretch>
                            <a:fillRect l="-194888" t="-222414" r="-1278" b="-1329310"/>
                          </a:stretch>
                        </a:blipFill>
                      </a:tcPr>
                    </a:tc>
                    <a:extLst>
                      <a:ext uri="{0D108BD9-81ED-4DB2-BD59-A6C34878D82A}">
                        <a16:rowId xmlns:a16="http://schemas.microsoft.com/office/drawing/2014/main" val="3063604341"/>
                      </a:ext>
                    </a:extLst>
                  </a:tr>
                  <a:tr h="352908">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3</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75287" t="-322414" r="-91092" b="-1229310"/>
                          </a:stretch>
                        </a:blipFill>
                      </a:tcPr>
                    </a:tc>
                    <a:tc>
                      <a:txBody>
                        <a:bodyPr/>
                        <a:lstStyle/>
                        <a:p>
                          <a:endParaRPr lang="es-ES"/>
                        </a:p>
                      </a:txBody>
                      <a:tcPr marL="68580" marR="68580" marT="0" marB="0">
                        <a:blipFill>
                          <a:blip r:embed="rId2"/>
                          <a:stretch>
                            <a:fillRect l="-194888" t="-322414" r="-1278" b="-1229310"/>
                          </a:stretch>
                        </a:blipFill>
                      </a:tcPr>
                    </a:tc>
                    <a:extLst>
                      <a:ext uri="{0D108BD9-81ED-4DB2-BD59-A6C34878D82A}">
                        <a16:rowId xmlns:a16="http://schemas.microsoft.com/office/drawing/2014/main" val="2575141552"/>
                      </a:ext>
                    </a:extLst>
                  </a:tr>
                  <a:tr h="352908">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4</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75287" t="-422414" r="-91092" b="-1129310"/>
                          </a:stretch>
                        </a:blipFill>
                      </a:tcPr>
                    </a:tc>
                    <a:tc>
                      <a:txBody>
                        <a:bodyPr/>
                        <a:lstStyle/>
                        <a:p>
                          <a:endParaRPr lang="es-ES"/>
                        </a:p>
                      </a:txBody>
                      <a:tcPr marL="68580" marR="68580" marT="0" marB="0">
                        <a:blipFill>
                          <a:blip r:embed="rId2"/>
                          <a:stretch>
                            <a:fillRect l="-194888" t="-422414" r="-1278" b="-1129310"/>
                          </a:stretch>
                        </a:blipFill>
                      </a:tcPr>
                    </a:tc>
                    <a:extLst>
                      <a:ext uri="{0D108BD9-81ED-4DB2-BD59-A6C34878D82A}">
                        <a16:rowId xmlns:a16="http://schemas.microsoft.com/office/drawing/2014/main" val="2791331730"/>
                      </a:ext>
                    </a:extLst>
                  </a:tr>
                  <a:tr h="352908">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5</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75287" t="-522414" r="-91092" b="-1029310"/>
                          </a:stretch>
                        </a:blipFill>
                      </a:tcPr>
                    </a:tc>
                    <a:tc>
                      <a:txBody>
                        <a:bodyPr/>
                        <a:lstStyle/>
                        <a:p>
                          <a:endParaRPr lang="es-ES"/>
                        </a:p>
                      </a:txBody>
                      <a:tcPr marL="68580" marR="68580" marT="0" marB="0">
                        <a:blipFill>
                          <a:blip r:embed="rId2"/>
                          <a:stretch>
                            <a:fillRect l="-194888" t="-522414" r="-1278" b="-1029310"/>
                          </a:stretch>
                        </a:blipFill>
                      </a:tcPr>
                    </a:tc>
                    <a:extLst>
                      <a:ext uri="{0D108BD9-81ED-4DB2-BD59-A6C34878D82A}">
                        <a16:rowId xmlns:a16="http://schemas.microsoft.com/office/drawing/2014/main" val="3196316149"/>
                      </a:ext>
                    </a:extLst>
                  </a:tr>
                  <a:tr h="352908">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6</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75287" t="-622414" r="-91092" b="-929310"/>
                          </a:stretch>
                        </a:blipFill>
                      </a:tcPr>
                    </a:tc>
                    <a:tc>
                      <a:txBody>
                        <a:bodyPr/>
                        <a:lstStyle/>
                        <a:p>
                          <a:endParaRPr lang="es-ES"/>
                        </a:p>
                      </a:txBody>
                      <a:tcPr marL="68580" marR="68580" marT="0" marB="0">
                        <a:blipFill>
                          <a:blip r:embed="rId2"/>
                          <a:stretch>
                            <a:fillRect l="-194888" t="-622414" r="-1278" b="-929310"/>
                          </a:stretch>
                        </a:blipFill>
                      </a:tcPr>
                    </a:tc>
                    <a:extLst>
                      <a:ext uri="{0D108BD9-81ED-4DB2-BD59-A6C34878D82A}">
                        <a16:rowId xmlns:a16="http://schemas.microsoft.com/office/drawing/2014/main" val="2801641375"/>
                      </a:ext>
                    </a:extLst>
                  </a:tr>
                  <a:tr h="352908">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7</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75287" t="-722414" r="-91092" b="-829310"/>
                          </a:stretch>
                        </a:blipFill>
                      </a:tcPr>
                    </a:tc>
                    <a:tc>
                      <a:txBody>
                        <a:bodyPr/>
                        <a:lstStyle/>
                        <a:p>
                          <a:endParaRPr lang="es-ES"/>
                        </a:p>
                      </a:txBody>
                      <a:tcPr marL="68580" marR="68580" marT="0" marB="0">
                        <a:blipFill>
                          <a:blip r:embed="rId2"/>
                          <a:stretch>
                            <a:fillRect l="-194888" t="-722414" r="-1278" b="-829310"/>
                          </a:stretch>
                        </a:blipFill>
                      </a:tcPr>
                    </a:tc>
                    <a:extLst>
                      <a:ext uri="{0D108BD9-81ED-4DB2-BD59-A6C34878D82A}">
                        <a16:rowId xmlns:a16="http://schemas.microsoft.com/office/drawing/2014/main" val="1550620783"/>
                      </a:ext>
                    </a:extLst>
                  </a:tr>
                  <a:tr h="352908">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8</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75287" t="-836842" r="-91092" b="-743860"/>
                          </a:stretch>
                        </a:blipFill>
                      </a:tcPr>
                    </a:tc>
                    <a:tc>
                      <a:txBody>
                        <a:bodyPr/>
                        <a:lstStyle/>
                        <a:p>
                          <a:endParaRPr lang="es-ES"/>
                        </a:p>
                      </a:txBody>
                      <a:tcPr marL="68580" marR="68580" marT="0" marB="0">
                        <a:blipFill>
                          <a:blip r:embed="rId2"/>
                          <a:stretch>
                            <a:fillRect l="-194888" t="-836842" r="-1278" b="-743860"/>
                          </a:stretch>
                        </a:blipFill>
                      </a:tcPr>
                    </a:tc>
                    <a:extLst>
                      <a:ext uri="{0D108BD9-81ED-4DB2-BD59-A6C34878D82A}">
                        <a16:rowId xmlns:a16="http://schemas.microsoft.com/office/drawing/2014/main" val="4040059278"/>
                      </a:ext>
                    </a:extLst>
                  </a:tr>
                  <a:tr h="352908">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9</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75287" t="-920690" r="-91092" b="-631034"/>
                          </a:stretch>
                        </a:blipFill>
                      </a:tcPr>
                    </a:tc>
                    <a:tc>
                      <a:txBody>
                        <a:bodyPr/>
                        <a:lstStyle/>
                        <a:p>
                          <a:endParaRPr lang="es-ES"/>
                        </a:p>
                      </a:txBody>
                      <a:tcPr marL="68580" marR="68580" marT="0" marB="0">
                        <a:blipFill>
                          <a:blip r:embed="rId2"/>
                          <a:stretch>
                            <a:fillRect l="-194888" t="-920690" r="-1278" b="-631034"/>
                          </a:stretch>
                        </a:blipFill>
                      </a:tcPr>
                    </a:tc>
                    <a:extLst>
                      <a:ext uri="{0D108BD9-81ED-4DB2-BD59-A6C34878D82A}">
                        <a16:rowId xmlns:a16="http://schemas.microsoft.com/office/drawing/2014/main" val="2501741041"/>
                      </a:ext>
                    </a:extLst>
                  </a:tr>
                  <a:tr h="352908">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10</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75287" t="-1020690" r="-91092" b="-531034"/>
                          </a:stretch>
                        </a:blipFill>
                      </a:tcPr>
                    </a:tc>
                    <a:tc>
                      <a:txBody>
                        <a:bodyPr/>
                        <a:lstStyle/>
                        <a:p>
                          <a:endParaRPr lang="es-ES"/>
                        </a:p>
                      </a:txBody>
                      <a:tcPr marL="68580" marR="68580" marT="0" marB="0">
                        <a:blipFill>
                          <a:blip r:embed="rId2"/>
                          <a:stretch>
                            <a:fillRect l="-194888" t="-1020690" r="-1278" b="-531034"/>
                          </a:stretch>
                        </a:blipFill>
                      </a:tcPr>
                    </a:tc>
                    <a:extLst>
                      <a:ext uri="{0D108BD9-81ED-4DB2-BD59-A6C34878D82A}">
                        <a16:rowId xmlns:a16="http://schemas.microsoft.com/office/drawing/2014/main" val="349246564"/>
                      </a:ext>
                    </a:extLst>
                  </a:tr>
                  <a:tr h="352908">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11</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75287" t="-1120690" r="-91092" b="-431034"/>
                          </a:stretch>
                        </a:blipFill>
                      </a:tcPr>
                    </a:tc>
                    <a:tc>
                      <a:txBody>
                        <a:bodyPr/>
                        <a:lstStyle/>
                        <a:p>
                          <a:endParaRPr lang="es-ES"/>
                        </a:p>
                      </a:txBody>
                      <a:tcPr marL="68580" marR="68580" marT="0" marB="0">
                        <a:blipFill>
                          <a:blip r:embed="rId2"/>
                          <a:stretch>
                            <a:fillRect l="-194888" t="-1120690" r="-1278" b="-431034"/>
                          </a:stretch>
                        </a:blipFill>
                      </a:tcPr>
                    </a:tc>
                    <a:extLst>
                      <a:ext uri="{0D108BD9-81ED-4DB2-BD59-A6C34878D82A}">
                        <a16:rowId xmlns:a16="http://schemas.microsoft.com/office/drawing/2014/main" val="1922886838"/>
                      </a:ext>
                    </a:extLst>
                  </a:tr>
                  <a:tr h="352908">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12</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75287" t="-1220690" r="-91092" b="-331034"/>
                          </a:stretch>
                        </a:blipFill>
                      </a:tcPr>
                    </a:tc>
                    <a:tc>
                      <a:txBody>
                        <a:bodyPr/>
                        <a:lstStyle/>
                        <a:p>
                          <a:endParaRPr lang="es-ES"/>
                        </a:p>
                      </a:txBody>
                      <a:tcPr marL="68580" marR="68580" marT="0" marB="0">
                        <a:blipFill>
                          <a:blip r:embed="rId2"/>
                          <a:stretch>
                            <a:fillRect l="-194888" t="-1220690" r="-1278" b="-331034"/>
                          </a:stretch>
                        </a:blipFill>
                      </a:tcPr>
                    </a:tc>
                    <a:extLst>
                      <a:ext uri="{0D108BD9-81ED-4DB2-BD59-A6C34878D82A}">
                        <a16:rowId xmlns:a16="http://schemas.microsoft.com/office/drawing/2014/main" val="2695258286"/>
                      </a:ext>
                    </a:extLst>
                  </a:tr>
                  <a:tr h="352908">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13</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75287" t="-1320690" r="-91092" b="-231034"/>
                          </a:stretch>
                        </a:blipFill>
                      </a:tcPr>
                    </a:tc>
                    <a:tc>
                      <a:txBody>
                        <a:bodyPr/>
                        <a:lstStyle/>
                        <a:p>
                          <a:endParaRPr lang="es-ES"/>
                        </a:p>
                      </a:txBody>
                      <a:tcPr marL="68580" marR="68580" marT="0" marB="0">
                        <a:blipFill>
                          <a:blip r:embed="rId2"/>
                          <a:stretch>
                            <a:fillRect l="-194888" t="-1320690" r="-1278" b="-231034"/>
                          </a:stretch>
                        </a:blipFill>
                      </a:tcPr>
                    </a:tc>
                    <a:extLst>
                      <a:ext uri="{0D108BD9-81ED-4DB2-BD59-A6C34878D82A}">
                        <a16:rowId xmlns:a16="http://schemas.microsoft.com/office/drawing/2014/main" val="2422780790"/>
                      </a:ext>
                    </a:extLst>
                  </a:tr>
                  <a:tr h="352908">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14</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75287" t="-1420690" r="-91092" b="-131034"/>
                          </a:stretch>
                        </a:blipFill>
                      </a:tcPr>
                    </a:tc>
                    <a:tc>
                      <a:txBody>
                        <a:bodyPr/>
                        <a:lstStyle/>
                        <a:p>
                          <a:endParaRPr lang="es-ES"/>
                        </a:p>
                      </a:txBody>
                      <a:tcPr marL="68580" marR="68580" marT="0" marB="0">
                        <a:blipFill>
                          <a:blip r:embed="rId2"/>
                          <a:stretch>
                            <a:fillRect l="-194888" t="-1420690" r="-1278" b="-131034"/>
                          </a:stretch>
                        </a:blipFill>
                      </a:tcPr>
                    </a:tc>
                    <a:extLst>
                      <a:ext uri="{0D108BD9-81ED-4DB2-BD59-A6C34878D82A}">
                        <a16:rowId xmlns:a16="http://schemas.microsoft.com/office/drawing/2014/main" val="1278497939"/>
                      </a:ext>
                    </a:extLst>
                  </a:tr>
                  <a:tr h="352908">
                    <a:tc>
                      <a:txBody>
                        <a:bodyPr/>
                        <a:lstStyle/>
                        <a:p>
                          <a:pPr marL="0" marR="0" algn="ctr">
                            <a:spcBef>
                              <a:spcPts val="0"/>
                            </a:spcBef>
                            <a:spcAft>
                              <a:spcPts val="0"/>
                            </a:spcAft>
                          </a:pPr>
                          <a:r>
                            <a:rPr lang="es-ES_tradnl" sz="2000" b="0">
                              <a:effectLst/>
                              <a:latin typeface="Arial" panose="020B0604020202020204" pitchFamily="34" charset="0"/>
                              <a:cs typeface="Arial" panose="020B0604020202020204" pitchFamily="34" charset="0"/>
                            </a:rPr>
                            <a:t>15</a:t>
                          </a:r>
                          <a:endParaRPr lang="en-US" sz="2000" b="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endParaRPr lang="es-ES"/>
                        </a:p>
                      </a:txBody>
                      <a:tcPr marL="68580" marR="68580" marT="0" marB="0">
                        <a:blipFill>
                          <a:blip r:embed="rId2"/>
                          <a:stretch>
                            <a:fillRect l="-75287" t="-1520690" r="-91092" b="-31034"/>
                          </a:stretch>
                        </a:blipFill>
                      </a:tcPr>
                    </a:tc>
                    <a:tc>
                      <a:txBody>
                        <a:bodyPr/>
                        <a:lstStyle/>
                        <a:p>
                          <a:endParaRPr lang="es-ES"/>
                        </a:p>
                      </a:txBody>
                      <a:tcPr marL="68580" marR="68580" marT="0" marB="0">
                        <a:blipFill>
                          <a:blip r:embed="rId2"/>
                          <a:stretch>
                            <a:fillRect l="-194888" t="-1520690" r="-1278" b="-31034"/>
                          </a:stretch>
                        </a:blipFill>
                      </a:tcPr>
                    </a:tc>
                    <a:extLst>
                      <a:ext uri="{0D108BD9-81ED-4DB2-BD59-A6C34878D82A}">
                        <a16:rowId xmlns:a16="http://schemas.microsoft.com/office/drawing/2014/main" val="2795335761"/>
                      </a:ext>
                    </a:extLst>
                  </a:tr>
                </a:tbl>
              </a:graphicData>
            </a:graphic>
          </p:graphicFrame>
        </mc:Fallback>
      </mc:AlternateContent>
      <p:sp>
        <p:nvSpPr>
          <p:cNvPr id="4" name="Rectángulo redondeado 3"/>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Rectángulo 4"/>
          <p:cNvSpPr/>
          <p:nvPr/>
        </p:nvSpPr>
        <p:spPr>
          <a:xfrm>
            <a:off x="1027337" y="13772"/>
            <a:ext cx="10137327" cy="707886"/>
          </a:xfrm>
          <a:prstGeom prst="rect">
            <a:avLst/>
          </a:prstGeom>
        </p:spPr>
        <p:txBody>
          <a:bodyPr wrap="none">
            <a:spAutoFit/>
          </a:bodyPr>
          <a:lstStyle/>
          <a:p>
            <a:pPr algn="just"/>
            <a:r>
              <a:rPr lang="es-ES_tradnl" sz="4000" b="1" dirty="0" smtClean="0">
                <a:solidFill>
                  <a:srgbClr val="990000"/>
                </a:solidFill>
                <a:latin typeface="Arial" panose="020B0604020202020204" pitchFamily="34" charset="0"/>
                <a:ea typeface="Times New Roman" panose="02020603050405020304" pitchFamily="18" charset="0"/>
                <a:cs typeface="Arial" panose="020B0604020202020204" pitchFamily="34" charset="0"/>
              </a:rPr>
              <a:t>Tarea </a:t>
            </a:r>
            <a:r>
              <a:rPr lang="es-ES_tradnl" sz="4000" b="1" dirty="0">
                <a:solidFill>
                  <a:srgbClr val="990000"/>
                </a:solidFill>
                <a:latin typeface="Arial" panose="020B0604020202020204" pitchFamily="34" charset="0"/>
                <a:ea typeface="Times New Roman" panose="02020603050405020304" pitchFamily="18" charset="0"/>
                <a:cs typeface="Arial" panose="020B0604020202020204" pitchFamily="34" charset="0"/>
              </a:rPr>
              <a:t>No </a:t>
            </a:r>
            <a:r>
              <a:rPr lang="es-ES_tradnl" sz="4000" b="1" dirty="0" smtClean="0">
                <a:solidFill>
                  <a:srgbClr val="990000"/>
                </a:solidFill>
                <a:latin typeface="Arial" panose="020B0604020202020204" pitchFamily="34" charset="0"/>
                <a:ea typeface="Times New Roman" panose="02020603050405020304" pitchFamily="18" charset="0"/>
                <a:cs typeface="Arial" panose="020B0604020202020204" pitchFamily="34" charset="0"/>
              </a:rPr>
              <a:t>1 TOLERANCIA DIMENSIONAL </a:t>
            </a:r>
            <a:endParaRPr lang="en-US" sz="4000" b="1" dirty="0">
              <a:solidFill>
                <a:srgbClr val="99000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2098683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790731" y="0"/>
            <a:ext cx="8391876" cy="584775"/>
          </a:xfrm>
          <a:prstGeom prst="rect">
            <a:avLst/>
          </a:prstGeom>
          <a:noFill/>
          <a:ln w="9525">
            <a:noFill/>
            <a:miter lim="800000"/>
            <a:headEnd/>
            <a:tailEnd/>
          </a:ln>
        </p:spPr>
        <p:txBody>
          <a:bodyPr wrap="square">
            <a:spAutoFit/>
          </a:bodyPr>
          <a:lstStyle/>
          <a:p>
            <a:pPr algn="ctr">
              <a:spcBef>
                <a:spcPct val="50000"/>
              </a:spcBef>
            </a:pPr>
            <a:r>
              <a:rPr lang="es-ES" sz="3200" b="1" dirty="0">
                <a:solidFill>
                  <a:srgbClr val="C00000"/>
                </a:solidFill>
                <a:effectLst>
                  <a:reflection blurRad="6350" stA="55000" endA="300" endPos="45500" dir="5400000" sy="-100000" algn="bl" rotWithShape="0"/>
                </a:effectLst>
                <a:latin typeface="Arial" pitchFamily="34" charset="0"/>
                <a:cs typeface="Arial" pitchFamily="34" charset="0"/>
              </a:rPr>
              <a:t>GENERALIDADES.</a:t>
            </a:r>
            <a:endParaRPr lang="en-US" sz="3200" b="1" dirty="0">
              <a:solidFill>
                <a:srgbClr val="C00000"/>
              </a:solidFill>
              <a:effectLst>
                <a:reflection blurRad="6350" stA="55000" endA="300" endPos="45500" dir="5400000" sy="-100000" algn="bl" rotWithShape="0"/>
              </a:effectLst>
              <a:latin typeface="Arial" pitchFamily="34" charset="0"/>
              <a:cs typeface="Arial" pitchFamily="34" charset="0"/>
            </a:endParaRPr>
          </a:p>
        </p:txBody>
      </p:sp>
      <p:sp>
        <p:nvSpPr>
          <p:cNvPr id="5" name="Rectangle 3"/>
          <p:cNvSpPr>
            <a:spLocks noChangeArrowheads="1"/>
          </p:cNvSpPr>
          <p:nvPr/>
        </p:nvSpPr>
        <p:spPr bwMode="auto">
          <a:xfrm>
            <a:off x="497820" y="1184528"/>
            <a:ext cx="11252901"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Tahoma" panose="020B0604030504040204" pitchFamily="34" charset="0"/>
              </a:defRPr>
            </a:lvl1pPr>
            <a:lvl2pPr marL="742950" indent="-285750" eaLnBrk="0" hangingPunct="0">
              <a:defRPr sz="1600" b="1">
                <a:solidFill>
                  <a:schemeClr val="tx1"/>
                </a:solidFill>
                <a:latin typeface="Tahoma" panose="020B0604030504040204" pitchFamily="34" charset="0"/>
              </a:defRPr>
            </a:lvl2pPr>
            <a:lvl3pPr marL="1143000" indent="-228600" eaLnBrk="0" hangingPunct="0">
              <a:defRPr sz="1600" b="1">
                <a:solidFill>
                  <a:schemeClr val="tx1"/>
                </a:solidFill>
                <a:latin typeface="Tahoma" panose="020B0604030504040204" pitchFamily="34" charset="0"/>
              </a:defRPr>
            </a:lvl3pPr>
            <a:lvl4pPr marL="1600200" indent="-228600" eaLnBrk="0" hangingPunct="0">
              <a:defRPr sz="1600" b="1">
                <a:solidFill>
                  <a:schemeClr val="tx1"/>
                </a:solidFill>
                <a:latin typeface="Tahoma" panose="020B0604030504040204" pitchFamily="34" charset="0"/>
              </a:defRPr>
            </a:lvl4pPr>
            <a:lvl5pPr marL="2057400" indent="-228600" eaLnBrk="0" hangingPunct="0">
              <a:defRPr sz="16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16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16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16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1600" b="1">
                <a:solidFill>
                  <a:schemeClr val="tx1"/>
                </a:solidFill>
                <a:latin typeface="Tahoma" panose="020B0604030504040204" pitchFamily="34" charset="0"/>
              </a:defRPr>
            </a:lvl9pPr>
          </a:lstStyle>
          <a:p>
            <a:pPr lvl="0" algn="just" eaLnBrk="1" hangingPunct="1"/>
            <a:r>
              <a:rPr lang="es-ES" altLang="en-US" sz="2800" dirty="0">
                <a:latin typeface="Arial" panose="020B0604020202020204" pitchFamily="34" charset="0"/>
                <a:cs typeface="Arial" panose="020B0604020202020204" pitchFamily="34" charset="0"/>
              </a:rPr>
              <a:t>Metrología Dimensional</a:t>
            </a:r>
            <a:r>
              <a:rPr lang="es-ES" altLang="en-US" sz="2800" b="0" dirty="0">
                <a:latin typeface="Arial" panose="020B0604020202020204" pitchFamily="34" charset="0"/>
                <a:cs typeface="Arial" panose="020B0604020202020204" pitchFamily="34" charset="0"/>
              </a:rPr>
              <a:t>: </a:t>
            </a:r>
            <a:r>
              <a:rPr lang="es-ES_tradnl" sz="2800" b="0" dirty="0">
                <a:latin typeface="Arial" panose="020B0604020202020204" pitchFamily="34" charset="0"/>
                <a:cs typeface="Arial" panose="020B0604020202020204" pitchFamily="34" charset="0"/>
              </a:rPr>
              <a:t>Rama de la Metrología que trata sobre las dimensiones, forma geométrica, posición relativa entre las superficies y calidad en la terminación que se le da a los componentes mecánicos y cuyos valores se expresa en unidades de longitud y ángulo.</a:t>
            </a:r>
          </a:p>
          <a:p>
            <a:pPr lvl="0" algn="just" eaLnBrk="1" hangingPunct="1"/>
            <a:endParaRPr lang="es-ES_tradnl" sz="2800" b="0" dirty="0">
              <a:latin typeface="Arial" panose="020B0604020202020204" pitchFamily="34" charset="0"/>
              <a:cs typeface="Arial" panose="020B0604020202020204" pitchFamily="34" charset="0"/>
            </a:endParaRPr>
          </a:p>
          <a:p>
            <a:pPr lvl="0" algn="just" eaLnBrk="1" hangingPunct="1"/>
            <a:r>
              <a:rPr lang="es-ES" sz="2800" dirty="0">
                <a:latin typeface="Arial" panose="020B0604020202020204" pitchFamily="34" charset="0"/>
                <a:cs typeface="Arial" panose="020B0604020202020204" pitchFamily="34" charset="0"/>
              </a:rPr>
              <a:t>Intercambiabilidad:</a:t>
            </a:r>
            <a:r>
              <a:rPr lang="es-ES" sz="2800" b="0" dirty="0">
                <a:latin typeface="Arial" panose="020B0604020202020204" pitchFamily="34" charset="0"/>
                <a:cs typeface="Arial" panose="020B0604020202020204" pitchFamily="34" charset="0"/>
              </a:rPr>
              <a:t> Propiedad que poseen los artículos al ser producidos independientemente unos de otros, que posibilita el intercambio e uno por otro, sin la necesidad de ajuste o elaboración posterior, garantizándose el correcto funcionamiento del producto según las exigencias técnicas establecidas. </a:t>
            </a:r>
            <a:endParaRPr lang="en-US" sz="2800" b="0" dirty="0">
              <a:latin typeface="Arial" panose="020B0604020202020204" pitchFamily="34" charset="0"/>
              <a:cs typeface="Arial" panose="020B0604020202020204" pitchFamily="34" charset="0"/>
            </a:endParaRPr>
          </a:p>
        </p:txBody>
      </p:sp>
      <p:sp>
        <p:nvSpPr>
          <p:cNvPr id="6" name="Rectángulo redondeado 5"/>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26844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469550" y="1168394"/>
            <a:ext cx="11252901"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Tahoma" panose="020B0604030504040204" pitchFamily="34" charset="0"/>
              </a:defRPr>
            </a:lvl1pPr>
            <a:lvl2pPr marL="742950" indent="-285750" eaLnBrk="0" hangingPunct="0">
              <a:defRPr sz="1600" b="1">
                <a:solidFill>
                  <a:schemeClr val="tx1"/>
                </a:solidFill>
                <a:latin typeface="Tahoma" panose="020B0604030504040204" pitchFamily="34" charset="0"/>
              </a:defRPr>
            </a:lvl2pPr>
            <a:lvl3pPr marL="1143000" indent="-228600" eaLnBrk="0" hangingPunct="0">
              <a:defRPr sz="1600" b="1">
                <a:solidFill>
                  <a:schemeClr val="tx1"/>
                </a:solidFill>
                <a:latin typeface="Tahoma" panose="020B0604030504040204" pitchFamily="34" charset="0"/>
              </a:defRPr>
            </a:lvl3pPr>
            <a:lvl4pPr marL="1600200" indent="-228600" eaLnBrk="0" hangingPunct="0">
              <a:defRPr sz="1600" b="1">
                <a:solidFill>
                  <a:schemeClr val="tx1"/>
                </a:solidFill>
                <a:latin typeface="Tahoma" panose="020B0604030504040204" pitchFamily="34" charset="0"/>
              </a:defRPr>
            </a:lvl4pPr>
            <a:lvl5pPr marL="2057400" indent="-228600" eaLnBrk="0" hangingPunct="0">
              <a:defRPr sz="16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16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16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16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1600" b="1">
                <a:solidFill>
                  <a:schemeClr val="tx1"/>
                </a:solidFill>
                <a:latin typeface="Tahoma" panose="020B0604030504040204" pitchFamily="34" charset="0"/>
              </a:defRPr>
            </a:lvl9pPr>
          </a:lstStyle>
          <a:p>
            <a:pPr marL="457200" indent="-457200" algn="just">
              <a:buFont typeface="Arial" panose="020B0604020202020204" pitchFamily="34" charset="0"/>
              <a:buChar char="•"/>
            </a:pPr>
            <a:r>
              <a:rPr lang="es-ES_tradnl" sz="2800" b="0" dirty="0">
                <a:latin typeface="Arial" panose="020B0604020202020204" pitchFamily="34" charset="0"/>
                <a:cs typeface="Arial" panose="020B0604020202020204" pitchFamily="34" charset="0"/>
              </a:rPr>
              <a:t>Reducción de costos de producción.</a:t>
            </a:r>
            <a:endParaRPr lang="en-US" sz="2800" b="0" dirty="0">
              <a:latin typeface="Arial" panose="020B0604020202020204" pitchFamily="34" charset="0"/>
              <a:cs typeface="Arial" panose="020B0604020202020204" pitchFamily="34" charset="0"/>
            </a:endParaRPr>
          </a:p>
          <a:p>
            <a:pPr marL="457200" indent="-457200" algn="just">
              <a:buFont typeface="Arial" panose="020B0604020202020204" pitchFamily="34" charset="0"/>
              <a:buChar char="•"/>
            </a:pPr>
            <a:r>
              <a:rPr lang="es-ES_tradnl" sz="2800" b="0" dirty="0">
                <a:latin typeface="Arial" panose="020B0604020202020204" pitchFamily="34" charset="0"/>
                <a:cs typeface="Arial" panose="020B0604020202020204" pitchFamily="34" charset="0"/>
              </a:rPr>
              <a:t>Posibilidad de automatizar los procesos de montajes.</a:t>
            </a:r>
            <a:endParaRPr lang="en-US" sz="2800" b="0" dirty="0">
              <a:latin typeface="Arial" panose="020B0604020202020204" pitchFamily="34" charset="0"/>
              <a:cs typeface="Arial" panose="020B0604020202020204" pitchFamily="34" charset="0"/>
            </a:endParaRPr>
          </a:p>
          <a:p>
            <a:pPr marL="457200" indent="-457200" algn="just">
              <a:buFont typeface="Arial" panose="020B0604020202020204" pitchFamily="34" charset="0"/>
              <a:buChar char="•"/>
            </a:pPr>
            <a:r>
              <a:rPr lang="es-ES_tradnl" sz="2800" b="0" dirty="0">
                <a:latin typeface="Arial" panose="020B0604020202020204" pitchFamily="34" charset="0"/>
                <a:cs typeface="Arial" panose="020B0604020202020204" pitchFamily="34" charset="0"/>
              </a:rPr>
              <a:t>Utilización de obreros de menor calificación para realizar el montaje.</a:t>
            </a:r>
            <a:endParaRPr lang="en-US" sz="2800" b="0" dirty="0">
              <a:latin typeface="Arial" panose="020B0604020202020204" pitchFamily="34" charset="0"/>
              <a:cs typeface="Arial" panose="020B0604020202020204" pitchFamily="34" charset="0"/>
            </a:endParaRPr>
          </a:p>
          <a:p>
            <a:pPr marL="457200" indent="-457200" algn="just">
              <a:buFont typeface="Arial" panose="020B0604020202020204" pitchFamily="34" charset="0"/>
              <a:buChar char="•"/>
            </a:pPr>
            <a:r>
              <a:rPr lang="es-ES_tradnl" sz="2800" b="0" dirty="0">
                <a:latin typeface="Arial" panose="020B0604020202020204" pitchFamily="34" charset="0"/>
                <a:cs typeface="Arial" panose="020B0604020202020204" pitchFamily="34" charset="0"/>
              </a:rPr>
              <a:t>Se simplifica y hace más económica la reparación de las máquinas.</a:t>
            </a:r>
            <a:endParaRPr lang="en-US" sz="2800" b="0" dirty="0">
              <a:latin typeface="Arial" panose="020B0604020202020204" pitchFamily="34" charset="0"/>
              <a:cs typeface="Arial" panose="020B0604020202020204" pitchFamily="34" charset="0"/>
            </a:endParaRPr>
          </a:p>
          <a:p>
            <a:pPr marL="457200" indent="-457200" algn="just">
              <a:buFont typeface="Arial" panose="020B0604020202020204" pitchFamily="34" charset="0"/>
              <a:buChar char="•"/>
            </a:pPr>
            <a:r>
              <a:rPr lang="es-ES_tradnl" sz="2800" b="0" dirty="0">
                <a:latin typeface="Arial" panose="020B0604020202020204" pitchFamily="34" charset="0"/>
                <a:cs typeface="Arial" panose="020B0604020202020204" pitchFamily="34" charset="0"/>
              </a:rPr>
              <a:t>Posibilidad de cooperación entre empresas.</a:t>
            </a:r>
            <a:endParaRPr lang="en-US" sz="2800" b="0" dirty="0">
              <a:latin typeface="Arial" panose="020B0604020202020204" pitchFamily="34" charset="0"/>
              <a:cs typeface="Arial" panose="020B0604020202020204" pitchFamily="34" charset="0"/>
            </a:endParaRPr>
          </a:p>
        </p:txBody>
      </p:sp>
      <p:sp>
        <p:nvSpPr>
          <p:cNvPr id="2" name="Rectángulo 1">
            <a:extLst>
              <a:ext uri="{FF2B5EF4-FFF2-40B4-BE49-F238E27FC236}">
                <a16:creationId xmlns:a16="http://schemas.microsoft.com/office/drawing/2014/main" id="{02878FBF-0D69-4BFF-B306-53D771EE6C91}"/>
              </a:ext>
            </a:extLst>
          </p:cNvPr>
          <p:cNvSpPr/>
          <p:nvPr/>
        </p:nvSpPr>
        <p:spPr>
          <a:xfrm>
            <a:off x="618891" y="956"/>
            <a:ext cx="10954217" cy="584775"/>
          </a:xfrm>
          <a:prstGeom prst="rect">
            <a:avLst/>
          </a:prstGeom>
        </p:spPr>
        <p:txBody>
          <a:bodyPr wrap="none">
            <a:spAutoFit/>
          </a:bodyPr>
          <a:lstStyle/>
          <a:p>
            <a:pPr lvl="0" algn="just"/>
            <a:r>
              <a:rPr lang="es-ES" altLang="en-US" sz="3200" b="1" dirty="0">
                <a:solidFill>
                  <a:srgbClr val="C00000"/>
                </a:solidFill>
                <a:effectLst>
                  <a:reflection blurRad="6350" stA="55000" endA="300" endPos="45500" dir="5400000" sy="-100000" algn="bl" rotWithShape="0"/>
                </a:effectLst>
                <a:latin typeface="Arial" panose="020B0604020202020204" pitchFamily="34" charset="0"/>
                <a:cs typeface="Arial" panose="020B0604020202020204" pitchFamily="34" charset="0"/>
              </a:rPr>
              <a:t>VENTAJAS DEL PRINCIPIO DE INTERCAMBIABILIDAD:</a:t>
            </a:r>
            <a:endParaRPr lang="es-ES_tradnl" sz="3200" b="1" dirty="0">
              <a:solidFill>
                <a:srgbClr val="C00000"/>
              </a:solidFill>
              <a:effectLst>
                <a:reflection blurRad="6350" stA="55000" endA="300" endPos="45500" dir="5400000" sy="-100000" algn="bl" rotWithShape="0"/>
              </a:effectLst>
              <a:latin typeface="Arial" panose="020B0604020202020204" pitchFamily="34" charset="0"/>
              <a:cs typeface="Arial" panose="020B0604020202020204" pitchFamily="34" charset="0"/>
            </a:endParaRPr>
          </a:p>
        </p:txBody>
      </p:sp>
      <p:sp>
        <p:nvSpPr>
          <p:cNvPr id="4" name="Rectángulo redondeado 3"/>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17986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827D1CC9-88B0-4691-83F6-D9C19941435B}"/>
              </a:ext>
            </a:extLst>
          </p:cNvPr>
          <p:cNvSpPr>
            <a:spLocks noGrp="1" noRot="1" noChangeArrowheads="1"/>
          </p:cNvSpPr>
          <p:nvPr>
            <p:ph type="title"/>
          </p:nvPr>
        </p:nvSpPr>
        <p:spPr>
          <a:xfrm>
            <a:off x="2209800" y="14288"/>
            <a:ext cx="8229600" cy="591582"/>
          </a:xfrm>
          <a:noFill/>
          <a:extLst>
            <a:ext uri="{909E8E84-426E-40DD-AFC4-6F175D3DCCD1}">
              <a14:hiddenFill xmlns:a14="http://schemas.microsoft.com/office/drawing/2010/main">
                <a:solidFill>
                  <a:srgbClr val="FFFFFF"/>
                </a:solidFill>
              </a14:hiddenFill>
            </a:ext>
          </a:extLst>
        </p:spPr>
        <p:txBody>
          <a:bodyPr>
            <a:noAutofit/>
            <a:scene3d>
              <a:camera prst="orthographicFront"/>
              <a:lightRig rig="harsh" dir="t"/>
            </a:scene3d>
            <a:sp3d extrusionH="57150" prstMaterial="matte">
              <a:bevelT w="63500" h="12700" prst="angle"/>
              <a:contourClr>
                <a:schemeClr val="bg1">
                  <a:lumMod val="65000"/>
                </a:schemeClr>
              </a:contourClr>
            </a:sp3d>
          </a:bodyPr>
          <a:lstStyle/>
          <a:p>
            <a:pPr algn="ctr">
              <a:lnSpc>
                <a:spcPct val="150000"/>
              </a:lnSpc>
            </a:pPr>
            <a:r>
              <a:rPr lang="es-ES" sz="4000" b="1" dirty="0">
                <a:ln>
                  <a:solidFill>
                    <a:srgbClr val="C00000"/>
                  </a:solidFill>
                </a:ln>
                <a:solidFill>
                  <a:srgbClr val="C00000"/>
                </a:solidFill>
                <a:effectLst>
                  <a:reflection blurRad="6350" stA="55000" endA="300" endPos="45500" dir="5400000" sy="-100000" algn="bl" rotWithShape="0"/>
                </a:effectLst>
                <a:latin typeface="Arial" panose="020B0604020202020204" pitchFamily="34" charset="0"/>
                <a:cs typeface="Arial" panose="020B0604020202020204" pitchFamily="34" charset="0"/>
              </a:rPr>
              <a:t>TOLERANCIA </a:t>
            </a:r>
            <a:r>
              <a:rPr lang="es-ES" sz="4000" b="1" dirty="0" smtClean="0">
                <a:ln>
                  <a:solidFill>
                    <a:srgbClr val="C00000"/>
                  </a:solidFill>
                </a:ln>
                <a:solidFill>
                  <a:srgbClr val="C00000"/>
                </a:solidFill>
                <a:effectLst>
                  <a:reflection blurRad="6350" stA="55000" endA="300" endPos="45500" dir="5400000" sy="-100000" algn="bl" rotWithShape="0"/>
                </a:effectLst>
                <a:latin typeface="Arial" panose="020B0604020202020204" pitchFamily="34" charset="0"/>
                <a:cs typeface="Arial" panose="020B0604020202020204" pitchFamily="34" charset="0"/>
              </a:rPr>
              <a:t>DIMENSIONAL </a:t>
            </a:r>
            <a:endParaRPr lang="es-ES" sz="4000" b="1" dirty="0">
              <a:ln>
                <a:solidFill>
                  <a:srgbClr val="C00000"/>
                </a:solidFill>
              </a:ln>
              <a:solidFill>
                <a:srgbClr val="C00000"/>
              </a:solidFill>
              <a:effectLst>
                <a:reflection blurRad="6350" stA="55000" endA="300" endPos="45500" dir="5400000" sy="-100000" algn="bl" rotWithShape="0"/>
              </a:effectLst>
              <a:latin typeface="Arial" panose="020B0604020202020204" pitchFamily="34" charset="0"/>
              <a:cs typeface="Arial" panose="020B0604020202020204" pitchFamily="34" charset="0"/>
            </a:endParaRPr>
          </a:p>
        </p:txBody>
      </p:sp>
      <p:sp>
        <p:nvSpPr>
          <p:cNvPr id="83973" name="Rectangle 5">
            <a:extLst>
              <a:ext uri="{FF2B5EF4-FFF2-40B4-BE49-F238E27FC236}">
                <a16:creationId xmlns:a16="http://schemas.microsoft.com/office/drawing/2014/main" id="{AEF09ADF-C49D-47CF-AD69-9F5C0B8DE32A}"/>
              </a:ext>
            </a:extLst>
          </p:cNvPr>
          <p:cNvSpPr>
            <a:spLocks noChangeArrowheads="1"/>
          </p:cNvSpPr>
          <p:nvPr/>
        </p:nvSpPr>
        <p:spPr bwMode="auto">
          <a:xfrm>
            <a:off x="590001" y="3474472"/>
            <a:ext cx="30956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eaLnBrk="1" hangingPunct="1"/>
            <a:r>
              <a:rPr lang="es-ES" altLang="es-ES" sz="2400" dirty="0">
                <a:latin typeface="Arial" panose="020B0604020202020204" pitchFamily="34" charset="0"/>
                <a:cs typeface="Arial" panose="020B0604020202020204" pitchFamily="34" charset="0"/>
              </a:rPr>
              <a:t>Zona de tolerancia</a:t>
            </a:r>
          </a:p>
          <a:p>
            <a:pPr algn="ctr" eaLnBrk="1" hangingPunct="1"/>
            <a:r>
              <a:rPr lang="es-ES" altLang="es-ES" sz="2400" dirty="0">
                <a:latin typeface="Arial" panose="020B0604020202020204" pitchFamily="34" charset="0"/>
                <a:cs typeface="Arial" panose="020B0604020202020204" pitchFamily="34" charset="0"/>
              </a:rPr>
              <a:t>(letra)</a:t>
            </a:r>
          </a:p>
        </p:txBody>
      </p:sp>
      <p:sp>
        <p:nvSpPr>
          <p:cNvPr id="83974" name="Rectangle 6">
            <a:extLst>
              <a:ext uri="{FF2B5EF4-FFF2-40B4-BE49-F238E27FC236}">
                <a16:creationId xmlns:a16="http://schemas.microsoft.com/office/drawing/2014/main" id="{AC713AFF-73E3-497D-8E3D-E4FE9B180E68}"/>
              </a:ext>
            </a:extLst>
          </p:cNvPr>
          <p:cNvSpPr>
            <a:spLocks noChangeArrowheads="1"/>
          </p:cNvSpPr>
          <p:nvPr/>
        </p:nvSpPr>
        <p:spPr bwMode="auto">
          <a:xfrm>
            <a:off x="4074018" y="3537119"/>
            <a:ext cx="30241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eaLnBrk="1" hangingPunct="1"/>
            <a:r>
              <a:rPr lang="es-ES" altLang="es-ES" sz="2400" dirty="0">
                <a:latin typeface="Arial" panose="020B0604020202020204" pitchFamily="34" charset="0"/>
                <a:cs typeface="Arial" panose="020B0604020202020204" pitchFamily="34" charset="0"/>
              </a:rPr>
              <a:t>Grado de tolerancia</a:t>
            </a:r>
          </a:p>
          <a:p>
            <a:pPr algn="ctr" eaLnBrk="1" hangingPunct="1"/>
            <a:r>
              <a:rPr lang="es-ES" altLang="es-ES" sz="2400" dirty="0">
                <a:latin typeface="Arial" panose="020B0604020202020204" pitchFamily="34" charset="0"/>
                <a:cs typeface="Arial" panose="020B0604020202020204" pitchFamily="34" charset="0"/>
              </a:rPr>
              <a:t>(número)</a:t>
            </a:r>
          </a:p>
        </p:txBody>
      </p:sp>
      <p:sp>
        <p:nvSpPr>
          <p:cNvPr id="83975" name="Rectangle 7">
            <a:extLst>
              <a:ext uri="{FF2B5EF4-FFF2-40B4-BE49-F238E27FC236}">
                <a16:creationId xmlns:a16="http://schemas.microsoft.com/office/drawing/2014/main" id="{864FCA53-A2A2-4731-AE8F-4476C4E85502}"/>
              </a:ext>
            </a:extLst>
          </p:cNvPr>
          <p:cNvSpPr>
            <a:spLocks noChangeArrowheads="1"/>
          </p:cNvSpPr>
          <p:nvPr/>
        </p:nvSpPr>
        <p:spPr bwMode="auto">
          <a:xfrm>
            <a:off x="1737676" y="4952134"/>
            <a:ext cx="46362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r>
              <a:rPr lang="es-ES" altLang="es-ES" sz="2400" dirty="0">
                <a:latin typeface="Arial" panose="020B0604020202020204" pitchFamily="34" charset="0"/>
                <a:cs typeface="Arial" panose="020B0604020202020204" pitchFamily="34" charset="0"/>
              </a:rPr>
              <a:t>Agujero: </a:t>
            </a:r>
            <a:r>
              <a:rPr lang="es-ES" altLang="es-ES" sz="3200" dirty="0" smtClean="0">
                <a:latin typeface="Arial" panose="020B0604020202020204" pitchFamily="34" charset="0"/>
                <a:cs typeface="Arial" panose="020B0604020202020204" pitchFamily="34" charset="0"/>
              </a:rPr>
              <a:t>ø</a:t>
            </a:r>
            <a:r>
              <a:rPr lang="es-ES" altLang="es-ES" sz="2400" dirty="0" smtClean="0">
                <a:latin typeface="Arial" panose="020B0604020202020204" pitchFamily="34" charset="0"/>
                <a:cs typeface="Arial" panose="020B0604020202020204" pitchFamily="34" charset="0"/>
              </a:rPr>
              <a:t>40H7        Eje</a:t>
            </a:r>
            <a:r>
              <a:rPr lang="es-ES" altLang="es-ES" sz="2400" dirty="0">
                <a:latin typeface="Arial" panose="020B0604020202020204" pitchFamily="34" charset="0"/>
                <a:cs typeface="Arial" panose="020B0604020202020204" pitchFamily="34" charset="0"/>
              </a:rPr>
              <a:t>: </a:t>
            </a:r>
            <a:r>
              <a:rPr lang="es-ES" altLang="es-ES" sz="3200" dirty="0">
                <a:latin typeface="Arial" panose="020B0604020202020204" pitchFamily="34" charset="0"/>
                <a:cs typeface="Arial" panose="020B0604020202020204" pitchFamily="34" charset="0"/>
              </a:rPr>
              <a:t>ø</a:t>
            </a:r>
            <a:r>
              <a:rPr lang="es-ES" altLang="es-ES" sz="2400" dirty="0">
                <a:latin typeface="Arial" panose="020B0604020202020204" pitchFamily="34" charset="0"/>
                <a:cs typeface="Arial" panose="020B0604020202020204" pitchFamily="34" charset="0"/>
              </a:rPr>
              <a:t>50p6</a:t>
            </a:r>
          </a:p>
        </p:txBody>
      </p:sp>
      <p:grpSp>
        <p:nvGrpSpPr>
          <p:cNvPr id="10" name="Grupo 9">
            <a:extLst>
              <a:ext uri="{FF2B5EF4-FFF2-40B4-BE49-F238E27FC236}">
                <a16:creationId xmlns:a16="http://schemas.microsoft.com/office/drawing/2014/main" id="{A3DBAEFE-A3A0-4385-938D-66D9E94313B3}"/>
              </a:ext>
            </a:extLst>
          </p:cNvPr>
          <p:cNvGrpSpPr/>
          <p:nvPr/>
        </p:nvGrpSpPr>
        <p:grpSpPr>
          <a:xfrm>
            <a:off x="2516483" y="4177619"/>
            <a:ext cx="3373435" cy="920012"/>
            <a:chOff x="4295775" y="4598853"/>
            <a:chExt cx="3095626" cy="920012"/>
          </a:xfrm>
        </p:grpSpPr>
        <p:sp>
          <p:nvSpPr>
            <p:cNvPr id="83976" name="Line 8">
              <a:extLst>
                <a:ext uri="{FF2B5EF4-FFF2-40B4-BE49-F238E27FC236}">
                  <a16:creationId xmlns:a16="http://schemas.microsoft.com/office/drawing/2014/main" id="{C23759E8-5661-4D5F-8BAE-269D3B313110}"/>
                </a:ext>
              </a:extLst>
            </p:cNvPr>
            <p:cNvSpPr>
              <a:spLocks noChangeShapeType="1"/>
            </p:cNvSpPr>
            <p:nvPr/>
          </p:nvSpPr>
          <p:spPr bwMode="auto">
            <a:xfrm>
              <a:off x="4295777" y="4616431"/>
              <a:ext cx="1091853" cy="90243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 sz="2400">
                <a:latin typeface="Arial" panose="020B0604020202020204" pitchFamily="34" charset="0"/>
                <a:cs typeface="Arial" panose="020B0604020202020204" pitchFamily="34" charset="0"/>
              </a:endParaRPr>
            </a:p>
          </p:txBody>
        </p:sp>
        <p:sp>
          <p:nvSpPr>
            <p:cNvPr id="83977" name="Line 9">
              <a:extLst>
                <a:ext uri="{FF2B5EF4-FFF2-40B4-BE49-F238E27FC236}">
                  <a16:creationId xmlns:a16="http://schemas.microsoft.com/office/drawing/2014/main" id="{3B8BBE35-F7B6-4CF4-BC1E-168B5897AAAD}"/>
                </a:ext>
              </a:extLst>
            </p:cNvPr>
            <p:cNvSpPr>
              <a:spLocks noChangeShapeType="1"/>
            </p:cNvSpPr>
            <p:nvPr/>
          </p:nvSpPr>
          <p:spPr bwMode="auto">
            <a:xfrm>
              <a:off x="4295775" y="4598853"/>
              <a:ext cx="3095626" cy="9200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 sz="2400">
                <a:latin typeface="Arial" panose="020B0604020202020204" pitchFamily="34" charset="0"/>
                <a:cs typeface="Arial" panose="020B0604020202020204" pitchFamily="34" charset="0"/>
              </a:endParaRPr>
            </a:p>
          </p:txBody>
        </p:sp>
      </p:grpSp>
      <p:grpSp>
        <p:nvGrpSpPr>
          <p:cNvPr id="9" name="Grupo 8">
            <a:extLst>
              <a:ext uri="{FF2B5EF4-FFF2-40B4-BE49-F238E27FC236}">
                <a16:creationId xmlns:a16="http://schemas.microsoft.com/office/drawing/2014/main" id="{2F5CD13D-D863-4AE4-827F-72E685E2CEC2}"/>
              </a:ext>
            </a:extLst>
          </p:cNvPr>
          <p:cNvGrpSpPr/>
          <p:nvPr/>
        </p:nvGrpSpPr>
        <p:grpSpPr>
          <a:xfrm>
            <a:off x="4117423" y="4376905"/>
            <a:ext cx="2057346" cy="731889"/>
            <a:chOff x="5807073" y="4798139"/>
            <a:chExt cx="1871665" cy="738305"/>
          </a:xfrm>
        </p:grpSpPr>
        <p:sp>
          <p:nvSpPr>
            <p:cNvPr id="83978" name="Line 10">
              <a:extLst>
                <a:ext uri="{FF2B5EF4-FFF2-40B4-BE49-F238E27FC236}">
                  <a16:creationId xmlns:a16="http://schemas.microsoft.com/office/drawing/2014/main" id="{5ED36378-EAB7-4127-AD84-7018DA6FD69F}"/>
                </a:ext>
              </a:extLst>
            </p:cNvPr>
            <p:cNvSpPr>
              <a:spLocks noChangeShapeType="1"/>
            </p:cNvSpPr>
            <p:nvPr/>
          </p:nvSpPr>
          <p:spPr bwMode="auto">
            <a:xfrm flipH="1">
              <a:off x="5807073" y="4798140"/>
              <a:ext cx="1537155" cy="7383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 sz="2400">
                <a:latin typeface="Arial" panose="020B0604020202020204" pitchFamily="34" charset="0"/>
                <a:cs typeface="Arial" panose="020B0604020202020204" pitchFamily="34" charset="0"/>
              </a:endParaRPr>
            </a:p>
          </p:txBody>
        </p:sp>
        <p:sp>
          <p:nvSpPr>
            <p:cNvPr id="83981" name="Line 13">
              <a:extLst>
                <a:ext uri="{FF2B5EF4-FFF2-40B4-BE49-F238E27FC236}">
                  <a16:creationId xmlns:a16="http://schemas.microsoft.com/office/drawing/2014/main" id="{D1E836E6-857A-4B93-9537-30AD9A43D5E2}"/>
                </a:ext>
              </a:extLst>
            </p:cNvPr>
            <p:cNvSpPr>
              <a:spLocks noChangeShapeType="1"/>
            </p:cNvSpPr>
            <p:nvPr/>
          </p:nvSpPr>
          <p:spPr bwMode="auto">
            <a:xfrm>
              <a:off x="7344228" y="4798139"/>
              <a:ext cx="334510" cy="7383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 sz="2400">
                <a:latin typeface="Arial" panose="020B0604020202020204" pitchFamily="34" charset="0"/>
                <a:cs typeface="Arial" panose="020B0604020202020204" pitchFamily="34" charset="0"/>
              </a:endParaRPr>
            </a:p>
          </p:txBody>
        </p:sp>
      </p:grpSp>
      <p:sp>
        <p:nvSpPr>
          <p:cNvPr id="2" name="CuadroTexto 1">
            <a:extLst>
              <a:ext uri="{FF2B5EF4-FFF2-40B4-BE49-F238E27FC236}">
                <a16:creationId xmlns:a16="http://schemas.microsoft.com/office/drawing/2014/main" id="{FB82AC15-AF4F-4E6A-9FE8-D6D1333A937E}"/>
              </a:ext>
            </a:extLst>
          </p:cNvPr>
          <p:cNvSpPr txBox="1"/>
          <p:nvPr/>
        </p:nvSpPr>
        <p:spPr>
          <a:xfrm>
            <a:off x="364802" y="779456"/>
            <a:ext cx="11248571" cy="2239844"/>
          </a:xfrm>
          <a:prstGeom prst="rect">
            <a:avLst/>
          </a:prstGeom>
          <a:noFill/>
        </p:spPr>
        <p:txBody>
          <a:bodyPr wrap="square" rtlCol="0">
            <a:spAutoFit/>
          </a:bodyPr>
          <a:lstStyle/>
          <a:p>
            <a:pPr algn="just">
              <a:lnSpc>
                <a:spcPct val="150000"/>
              </a:lnSpc>
            </a:pPr>
            <a:r>
              <a:rPr lang="es-ES" sz="2400" dirty="0">
                <a:latin typeface="Arial" panose="020B0604020202020204" pitchFamily="34" charset="0"/>
                <a:cs typeface="Arial" panose="020B0604020202020204" pitchFamily="34" charset="0"/>
              </a:rPr>
              <a:t>Para caracterizar la tolerancia de una dimensión cualquiera de una pieza se utilizan dos valores:</a:t>
            </a:r>
          </a:p>
          <a:p>
            <a:pPr marL="342900" indent="-342900" algn="just">
              <a:lnSpc>
                <a:spcPct val="150000"/>
              </a:lnSpc>
              <a:buFont typeface="Arial" panose="020B0604020202020204" pitchFamily="34" charset="0"/>
              <a:buChar char="•"/>
            </a:pPr>
            <a:r>
              <a:rPr lang="es-ES" sz="2400" dirty="0">
                <a:latin typeface="Arial" panose="020B0604020202020204" pitchFamily="34" charset="0"/>
                <a:cs typeface="Arial" panose="020B0604020202020204" pitchFamily="34" charset="0"/>
              </a:rPr>
              <a:t>Magnitud de la tolerancia o grado de tolerancia (IT) </a:t>
            </a:r>
            <a:r>
              <a:rPr lang="en-US" sz="2400" dirty="0">
                <a:latin typeface="Arial" panose="020B0604020202020204" pitchFamily="34" charset="0"/>
                <a:cs typeface="Arial" panose="020B0604020202020204" pitchFamily="34" charset="0"/>
              </a:rPr>
              <a:t>[International Tolerance]</a:t>
            </a:r>
            <a:r>
              <a:rPr lang="es-CU" sz="2400" dirty="0">
                <a:latin typeface="Arial" panose="020B0604020202020204" pitchFamily="34" charset="0"/>
                <a:cs typeface="Arial" panose="020B0604020202020204" pitchFamily="34" charset="0"/>
              </a:rPr>
              <a:t> </a:t>
            </a:r>
          </a:p>
          <a:p>
            <a:pPr marL="342900" indent="-342900" algn="just">
              <a:lnSpc>
                <a:spcPct val="150000"/>
              </a:lnSpc>
              <a:buFont typeface="Arial" panose="020B0604020202020204" pitchFamily="34" charset="0"/>
              <a:buChar char="•"/>
            </a:pPr>
            <a:r>
              <a:rPr lang="es-ES" sz="2400" dirty="0">
                <a:latin typeface="Arial" panose="020B0604020202020204" pitchFamily="34" charset="0"/>
                <a:cs typeface="Arial" panose="020B0604020202020204" pitchFamily="34" charset="0"/>
              </a:rPr>
              <a:t>Posición</a:t>
            </a:r>
            <a:r>
              <a:rPr lang="es-CU" sz="2400" dirty="0">
                <a:latin typeface="Arial" panose="020B0604020202020204" pitchFamily="34" charset="0"/>
                <a:cs typeface="Arial" panose="020B0604020202020204" pitchFamily="34" charset="0"/>
              </a:rPr>
              <a:t> de la zona de tolerancia respecto a la l</a:t>
            </a:r>
            <a:r>
              <a:rPr lang="es-ES" sz="2400" dirty="0">
                <a:latin typeface="Arial" panose="020B0604020202020204" pitchFamily="34" charset="0"/>
                <a:cs typeface="Arial" panose="020B0604020202020204" pitchFamily="34" charset="0"/>
              </a:rPr>
              <a:t>í</a:t>
            </a:r>
            <a:r>
              <a:rPr lang="es-CU" sz="2400" dirty="0">
                <a:latin typeface="Arial" panose="020B0604020202020204" pitchFamily="34" charset="0"/>
                <a:cs typeface="Arial" panose="020B0604020202020204" pitchFamily="34" charset="0"/>
              </a:rPr>
              <a:t>nea cero.</a:t>
            </a:r>
            <a:endParaRPr lang="es-ES" sz="2400" dirty="0">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305B9706-0F8F-4E9A-B001-00894DFB7CD2}"/>
              </a:ext>
            </a:extLst>
          </p:cNvPr>
          <p:cNvSpPr txBox="1"/>
          <p:nvPr/>
        </p:nvSpPr>
        <p:spPr>
          <a:xfrm>
            <a:off x="2478183" y="5850704"/>
            <a:ext cx="3856333" cy="461665"/>
          </a:xfrm>
          <a:prstGeom prst="rect">
            <a:avLst/>
          </a:prstGeom>
          <a:noFill/>
        </p:spPr>
        <p:txBody>
          <a:bodyPr wrap="square" rtlCol="0">
            <a:spAutoFit/>
          </a:bodyPr>
          <a:lstStyle/>
          <a:p>
            <a:pPr algn="ctr"/>
            <a:r>
              <a:rPr lang="es-ES" sz="2400" dirty="0">
                <a:latin typeface="Arial" panose="020B0604020202020204" pitchFamily="34" charset="0"/>
                <a:cs typeface="Arial" panose="020B0604020202020204" pitchFamily="34" charset="0"/>
              </a:rPr>
              <a:t>Valor nominal</a:t>
            </a:r>
          </a:p>
        </p:txBody>
      </p:sp>
      <p:grpSp>
        <p:nvGrpSpPr>
          <p:cNvPr id="8" name="Grupo 7">
            <a:extLst>
              <a:ext uri="{FF2B5EF4-FFF2-40B4-BE49-F238E27FC236}">
                <a16:creationId xmlns:a16="http://schemas.microsoft.com/office/drawing/2014/main" id="{47F41A3A-FE75-4A18-B3BB-3D02C2D4E703}"/>
              </a:ext>
            </a:extLst>
          </p:cNvPr>
          <p:cNvGrpSpPr/>
          <p:nvPr/>
        </p:nvGrpSpPr>
        <p:grpSpPr>
          <a:xfrm>
            <a:off x="3498380" y="5422589"/>
            <a:ext cx="2131858" cy="387402"/>
            <a:chOff x="5375276" y="5926672"/>
            <a:chExt cx="1815938" cy="396636"/>
          </a:xfrm>
        </p:grpSpPr>
        <p:cxnSp>
          <p:nvCxnSpPr>
            <p:cNvPr id="5" name="Conector recto de flecha 4">
              <a:extLst>
                <a:ext uri="{FF2B5EF4-FFF2-40B4-BE49-F238E27FC236}">
                  <a16:creationId xmlns:a16="http://schemas.microsoft.com/office/drawing/2014/main" id="{89A6401B-13E3-4C8D-95C3-B7A0B846F7F0}"/>
                </a:ext>
              </a:extLst>
            </p:cNvPr>
            <p:cNvCxnSpPr>
              <a:stCxn id="3" idx="0"/>
            </p:cNvCxnSpPr>
            <p:nvPr/>
          </p:nvCxnSpPr>
          <p:spPr>
            <a:xfrm flipH="1" flipV="1">
              <a:off x="5375276" y="5926672"/>
              <a:ext cx="720724" cy="3966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ector recto de flecha 6">
              <a:extLst>
                <a:ext uri="{FF2B5EF4-FFF2-40B4-BE49-F238E27FC236}">
                  <a16:creationId xmlns:a16="http://schemas.microsoft.com/office/drawing/2014/main" id="{AE471103-25C7-4F3E-81EF-2C30D352F10E}"/>
                </a:ext>
              </a:extLst>
            </p:cNvPr>
            <p:cNvCxnSpPr>
              <a:stCxn id="3" idx="0"/>
            </p:cNvCxnSpPr>
            <p:nvPr/>
          </p:nvCxnSpPr>
          <p:spPr>
            <a:xfrm flipV="1">
              <a:off x="6096000" y="5926672"/>
              <a:ext cx="1095214" cy="3966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Rectángulo redondeado 16"/>
          <p:cNvSpPr/>
          <p:nvPr/>
        </p:nvSpPr>
        <p:spPr>
          <a:xfrm>
            <a:off x="156000" y="779952"/>
            <a:ext cx="11880000" cy="5940000"/>
          </a:xfrm>
          <a:prstGeom prst="roundRect">
            <a:avLst>
              <a:gd name="adj" fmla="val 788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9" name="Imagen 18"/>
          <p:cNvPicPr>
            <a:picLocks noChangeAspect="1"/>
          </p:cNvPicPr>
          <p:nvPr/>
        </p:nvPicPr>
        <p:blipFill>
          <a:blip r:embed="rId2"/>
          <a:stretch>
            <a:fillRect/>
          </a:stretch>
        </p:blipFill>
        <p:spPr>
          <a:xfrm>
            <a:off x="7152678" y="3019300"/>
            <a:ext cx="4701771" cy="3391928"/>
          </a:xfrm>
          <a:prstGeom prst="rect">
            <a:avLst/>
          </a:prstGeom>
        </p:spPr>
      </p:pic>
    </p:spTree>
    <p:extLst>
      <p:ext uri="{BB962C8B-B14F-4D97-AF65-F5344CB8AC3E}">
        <p14:creationId xmlns:p14="http://schemas.microsoft.com/office/powerpoint/2010/main" val="4083385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3975"/>
                                        </p:tgtEl>
                                        <p:attrNameLst>
                                          <p:attrName>style.visibility</p:attrName>
                                        </p:attrNameLst>
                                      </p:cBhvr>
                                      <p:to>
                                        <p:strVal val="visible"/>
                                      </p:to>
                                    </p:set>
                                    <p:anim calcmode="lin" valueType="num">
                                      <p:cBhvr additive="base">
                                        <p:cTn id="17" dur="500" fill="hold"/>
                                        <p:tgtEl>
                                          <p:spTgt spid="83975"/>
                                        </p:tgtEl>
                                        <p:attrNameLst>
                                          <p:attrName>ppt_x</p:attrName>
                                        </p:attrNameLst>
                                      </p:cBhvr>
                                      <p:tavLst>
                                        <p:tav tm="0">
                                          <p:val>
                                            <p:strVal val="#ppt_x"/>
                                          </p:val>
                                        </p:tav>
                                        <p:tav tm="100000">
                                          <p:val>
                                            <p:strVal val="#ppt_x"/>
                                          </p:val>
                                        </p:tav>
                                      </p:tavLst>
                                    </p:anim>
                                    <p:anim calcmode="lin" valueType="num">
                                      <p:cBhvr additive="base">
                                        <p:cTn id="18" dur="500" fill="hold"/>
                                        <p:tgtEl>
                                          <p:spTgt spid="8397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p:stCondLst>
                              <p:cond delay="500"/>
                            </p:stCondLst>
                            <p:childTnLst>
                              <p:par>
                                <p:cTn id="25" presetID="22" presetClass="entr" presetSubtype="4"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11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3974"/>
                                        </p:tgtEl>
                                        <p:attrNameLst>
                                          <p:attrName>style.visibility</p:attrName>
                                        </p:attrNameLst>
                                      </p:cBhvr>
                                      <p:to>
                                        <p:strVal val="visible"/>
                                      </p:to>
                                    </p:set>
                                    <p:animEffect transition="in" filter="fade">
                                      <p:cBhvr>
                                        <p:cTn id="32" dur="500"/>
                                        <p:tgtEl>
                                          <p:spTgt spid="83974"/>
                                        </p:tgtEl>
                                      </p:cBhvr>
                                    </p:animEffect>
                                  </p:childTnLst>
                                </p:cTn>
                              </p:par>
                            </p:childTnLst>
                          </p:cTn>
                        </p:par>
                        <p:par>
                          <p:cTn id="33" fill="hold">
                            <p:stCondLst>
                              <p:cond delay="500"/>
                            </p:stCondLst>
                            <p:childTnLst>
                              <p:par>
                                <p:cTn id="34" presetID="22" presetClass="entr" presetSubtype="1"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up)">
                                      <p:cBhvr>
                                        <p:cTn id="36" dur="10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3973"/>
                                        </p:tgtEl>
                                        <p:attrNameLst>
                                          <p:attrName>style.visibility</p:attrName>
                                        </p:attrNameLst>
                                      </p:cBhvr>
                                      <p:to>
                                        <p:strVal val="visible"/>
                                      </p:to>
                                    </p:set>
                                    <p:animEffect transition="in" filter="fade">
                                      <p:cBhvr>
                                        <p:cTn id="41" dur="500"/>
                                        <p:tgtEl>
                                          <p:spTgt spid="83973"/>
                                        </p:tgtEl>
                                      </p:cBhvr>
                                    </p:animEffect>
                                  </p:childTnLst>
                                </p:cTn>
                              </p:par>
                            </p:childTnLst>
                          </p:cTn>
                        </p:par>
                        <p:par>
                          <p:cTn id="42" fill="hold">
                            <p:stCondLst>
                              <p:cond delay="500"/>
                            </p:stCondLst>
                            <p:childTnLst>
                              <p:par>
                                <p:cTn id="43" presetID="22" presetClass="entr" presetSubtype="1"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up)">
                                      <p:cBhvr>
                                        <p:cTn id="4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3" grpId="0"/>
      <p:bldP spid="83974" grpId="0"/>
      <p:bldP spid="83975" grpId="0"/>
      <p:bldP spid="3"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3707</TotalTime>
  <Words>4488</Words>
  <Application>Microsoft Office PowerPoint</Application>
  <PresentationFormat>Panorámica</PresentationFormat>
  <Paragraphs>1064</Paragraphs>
  <Slides>68</Slides>
  <Notes>7</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2</vt:i4>
      </vt:variant>
      <vt:variant>
        <vt:lpstr>Títulos de diapositiva</vt:lpstr>
      </vt:variant>
      <vt:variant>
        <vt:i4>68</vt:i4>
      </vt:variant>
    </vt:vector>
  </HeadingPairs>
  <TitlesOfParts>
    <vt:vector size="78" baseType="lpstr">
      <vt:lpstr>Arial</vt:lpstr>
      <vt:lpstr>Calibri</vt:lpstr>
      <vt:lpstr>Calibri Light</vt:lpstr>
      <vt:lpstr>Cambria Math</vt:lpstr>
      <vt:lpstr>Garamond</vt:lpstr>
      <vt:lpstr>Times New Roman</vt:lpstr>
      <vt:lpstr>Wingdings</vt:lpstr>
      <vt:lpstr>Tema de Office</vt:lpstr>
      <vt:lpstr>Document</vt:lpstr>
      <vt:lpstr>Bitmap Image</vt:lpstr>
      <vt:lpstr>PROCESOS TENOLÓGICOS I</vt:lpstr>
      <vt:lpstr>Presentación de PowerPoint</vt:lpstr>
      <vt:lpstr>Presentación de PowerPoint</vt:lpstr>
      <vt:lpstr>Presentación de PowerPoint</vt:lpstr>
      <vt:lpstr>Presentación de PowerPoint</vt:lpstr>
      <vt:lpstr>INTRODUCCIÓN</vt:lpstr>
      <vt:lpstr>Presentación de PowerPoint</vt:lpstr>
      <vt:lpstr>Presentación de PowerPoint</vt:lpstr>
      <vt:lpstr>TOLERANCIA DIMENSIONAL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SISTEMA DE AJUSTES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REGÍMENES DE CORTE ADECUADOS PARA EL MANDRINADO DE ACABADO DEL ACERO 38XC.</dc:title>
  <dc:creator>IVAN</dc:creator>
  <cp:lastModifiedBy>ALEJO</cp:lastModifiedBy>
  <cp:revision>158</cp:revision>
  <dcterms:created xsi:type="dcterms:W3CDTF">2020-01-04T23:03:56Z</dcterms:created>
  <dcterms:modified xsi:type="dcterms:W3CDTF">2026-02-13T20:26:35Z</dcterms:modified>
</cp:coreProperties>
</file>