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9031B-9B3C-43FA-BD37-9F582784C2C4}" type="doc">
      <dgm:prSet loTypeId="urn:microsoft.com/office/officeart/2005/8/layout/gear1" loCatId="cycle" qsTypeId="urn:microsoft.com/office/officeart/2005/8/quickstyle/3d1" qsCatId="3D" csTypeId="urn:microsoft.com/office/officeart/2005/8/colors/accent1_2" csCatId="accent1" phldr="1"/>
      <dgm:spPr/>
    </dgm:pt>
    <dgm:pt modelId="{7539DA34-A4F1-44BD-A6FE-B3C307E078E2}">
      <dgm:prSet phldrT="[Texto]" custT="1"/>
      <dgm:spPr/>
      <dgm:t>
        <a:bodyPr/>
        <a:lstStyle/>
        <a:p>
          <a:r>
            <a:rPr lang="es-ES" sz="1100" dirty="0"/>
            <a:t>Docente-metodológica</a:t>
          </a:r>
          <a:endParaRPr lang="es-CU" sz="1100" dirty="0"/>
        </a:p>
      </dgm:t>
    </dgm:pt>
    <dgm:pt modelId="{4E61D4DA-B232-42FB-8E9A-692246BA3AB4}" type="parTrans" cxnId="{6989A0A7-9A2C-4DF6-9A10-7358C89F7588}">
      <dgm:prSet/>
      <dgm:spPr/>
      <dgm:t>
        <a:bodyPr/>
        <a:lstStyle/>
        <a:p>
          <a:endParaRPr lang="es-CU" sz="1100"/>
        </a:p>
      </dgm:t>
    </dgm:pt>
    <dgm:pt modelId="{57DFE5F5-DD24-456E-87B2-52F3BEE7DFD0}" type="sibTrans" cxnId="{6989A0A7-9A2C-4DF6-9A10-7358C89F7588}">
      <dgm:prSet/>
      <dgm:spPr/>
      <dgm:t>
        <a:bodyPr/>
        <a:lstStyle/>
        <a:p>
          <a:endParaRPr lang="es-CU" sz="1100"/>
        </a:p>
      </dgm:t>
    </dgm:pt>
    <dgm:pt modelId="{F120F41B-02B3-49DE-8FE3-5E48104073C0}">
      <dgm:prSet phldrT="[Texto]" custT="1"/>
      <dgm:spPr/>
      <dgm:t>
        <a:bodyPr/>
        <a:lstStyle/>
        <a:p>
          <a:r>
            <a:rPr lang="es-ES" sz="1100" dirty="0"/>
            <a:t>Orienta-</a:t>
          </a:r>
          <a:r>
            <a:rPr lang="es-ES" sz="1100" dirty="0" err="1"/>
            <a:t>ción</a:t>
          </a:r>
          <a:r>
            <a:rPr lang="es-ES" sz="1100" dirty="0"/>
            <a:t> </a:t>
          </a:r>
          <a:r>
            <a:rPr lang="es-ES" sz="1100" dirty="0" err="1"/>
            <a:t>educati</a:t>
          </a:r>
          <a:r>
            <a:rPr lang="es-ES" sz="1100" dirty="0"/>
            <a:t>-va</a:t>
          </a:r>
          <a:endParaRPr lang="es-CU" sz="1100" dirty="0"/>
        </a:p>
      </dgm:t>
    </dgm:pt>
    <dgm:pt modelId="{216DC10C-C2B1-4A60-8038-0F4200566982}" type="parTrans" cxnId="{43A88B64-7AAC-41BA-B47C-1674A7407BCB}">
      <dgm:prSet/>
      <dgm:spPr/>
      <dgm:t>
        <a:bodyPr/>
        <a:lstStyle/>
        <a:p>
          <a:endParaRPr lang="es-CU" sz="1100"/>
        </a:p>
      </dgm:t>
    </dgm:pt>
    <dgm:pt modelId="{4B344F88-D4D5-4A87-96EB-477EAC555998}" type="sibTrans" cxnId="{43A88B64-7AAC-41BA-B47C-1674A7407BCB}">
      <dgm:prSet/>
      <dgm:spPr/>
      <dgm:t>
        <a:bodyPr/>
        <a:lstStyle/>
        <a:p>
          <a:endParaRPr lang="es-CU" sz="1100"/>
        </a:p>
      </dgm:t>
    </dgm:pt>
    <dgm:pt modelId="{BD23428C-0590-4AD4-B682-E02D25BBE5DC}">
      <dgm:prSet phldrT="[Texto]" custT="1"/>
      <dgm:spPr/>
      <dgm:t>
        <a:bodyPr/>
        <a:lstStyle/>
        <a:p>
          <a:r>
            <a:rPr lang="es-ES" sz="1100" dirty="0"/>
            <a:t>Investiga-</a:t>
          </a:r>
          <a:r>
            <a:rPr lang="es-ES" sz="1100" dirty="0" err="1"/>
            <a:t>ción</a:t>
          </a:r>
          <a:r>
            <a:rPr lang="es-ES" sz="1100" dirty="0"/>
            <a:t> y superación</a:t>
          </a:r>
          <a:endParaRPr lang="es-CU" sz="1100" dirty="0"/>
        </a:p>
      </dgm:t>
    </dgm:pt>
    <dgm:pt modelId="{BE67F4F3-3185-4350-8805-7AD76B7B7C87}" type="parTrans" cxnId="{195D332B-DA0E-41F6-8E3B-12C6777D1D76}">
      <dgm:prSet/>
      <dgm:spPr/>
      <dgm:t>
        <a:bodyPr/>
        <a:lstStyle/>
        <a:p>
          <a:endParaRPr lang="es-CU" sz="1100"/>
        </a:p>
      </dgm:t>
    </dgm:pt>
    <dgm:pt modelId="{E999E8BC-00EF-4AEA-B3AB-836627AF9730}" type="sibTrans" cxnId="{195D332B-DA0E-41F6-8E3B-12C6777D1D76}">
      <dgm:prSet/>
      <dgm:spPr/>
      <dgm:t>
        <a:bodyPr/>
        <a:lstStyle/>
        <a:p>
          <a:endParaRPr lang="es-CU" sz="1100"/>
        </a:p>
      </dgm:t>
    </dgm:pt>
    <dgm:pt modelId="{952A6BCD-5105-46BC-820A-BC26552DFA4C}" type="pres">
      <dgm:prSet presAssocID="{6999031B-9B3C-43FA-BD37-9F582784C2C4}" presName="composite" presStyleCnt="0">
        <dgm:presLayoutVars>
          <dgm:chMax val="3"/>
          <dgm:animLvl val="lvl"/>
          <dgm:resizeHandles val="exact"/>
        </dgm:presLayoutVars>
      </dgm:prSet>
      <dgm:spPr/>
    </dgm:pt>
    <dgm:pt modelId="{7EBF57D5-CA35-40D3-8284-7530F985EFE2}" type="pres">
      <dgm:prSet presAssocID="{7539DA34-A4F1-44BD-A6FE-B3C307E078E2}" presName="gear1" presStyleLbl="node1" presStyleIdx="0" presStyleCnt="3">
        <dgm:presLayoutVars>
          <dgm:chMax val="1"/>
          <dgm:bulletEnabled val="1"/>
        </dgm:presLayoutVars>
      </dgm:prSet>
      <dgm:spPr/>
    </dgm:pt>
    <dgm:pt modelId="{BDBD7287-7B2D-4D0D-B244-594B0C9D48C4}" type="pres">
      <dgm:prSet presAssocID="{7539DA34-A4F1-44BD-A6FE-B3C307E078E2}" presName="gear1srcNode" presStyleLbl="node1" presStyleIdx="0" presStyleCnt="3"/>
      <dgm:spPr/>
    </dgm:pt>
    <dgm:pt modelId="{9D789CA7-8452-4010-9FD0-7986179B8C4A}" type="pres">
      <dgm:prSet presAssocID="{7539DA34-A4F1-44BD-A6FE-B3C307E078E2}" presName="gear1dstNode" presStyleLbl="node1" presStyleIdx="0" presStyleCnt="3"/>
      <dgm:spPr/>
    </dgm:pt>
    <dgm:pt modelId="{4FA5442D-EE32-4DBB-B3C3-6A9AC90054E5}" type="pres">
      <dgm:prSet presAssocID="{F120F41B-02B3-49DE-8FE3-5E48104073C0}" presName="gear2" presStyleLbl="node1" presStyleIdx="1" presStyleCnt="3">
        <dgm:presLayoutVars>
          <dgm:chMax val="1"/>
          <dgm:bulletEnabled val="1"/>
        </dgm:presLayoutVars>
      </dgm:prSet>
      <dgm:spPr/>
    </dgm:pt>
    <dgm:pt modelId="{59E7C121-A098-4525-A08B-FB86621C46DE}" type="pres">
      <dgm:prSet presAssocID="{F120F41B-02B3-49DE-8FE3-5E48104073C0}" presName="gear2srcNode" presStyleLbl="node1" presStyleIdx="1" presStyleCnt="3"/>
      <dgm:spPr/>
    </dgm:pt>
    <dgm:pt modelId="{A524A372-0D3B-4457-8FBA-08EDAA8B1B0C}" type="pres">
      <dgm:prSet presAssocID="{F120F41B-02B3-49DE-8FE3-5E48104073C0}" presName="gear2dstNode" presStyleLbl="node1" presStyleIdx="1" presStyleCnt="3"/>
      <dgm:spPr/>
    </dgm:pt>
    <dgm:pt modelId="{42742FDE-6F61-4B1E-95EF-8DDBA6141D4F}" type="pres">
      <dgm:prSet presAssocID="{BD23428C-0590-4AD4-B682-E02D25BBE5DC}" presName="gear3" presStyleLbl="node1" presStyleIdx="2" presStyleCnt="3"/>
      <dgm:spPr/>
    </dgm:pt>
    <dgm:pt modelId="{857D7774-EA41-4407-B77D-6E5F0DECD984}" type="pres">
      <dgm:prSet presAssocID="{BD23428C-0590-4AD4-B682-E02D25BBE5DC}" presName="gear3tx" presStyleLbl="node1" presStyleIdx="2" presStyleCnt="3">
        <dgm:presLayoutVars>
          <dgm:chMax val="1"/>
          <dgm:bulletEnabled val="1"/>
        </dgm:presLayoutVars>
      </dgm:prSet>
      <dgm:spPr/>
    </dgm:pt>
    <dgm:pt modelId="{1A7BF681-51BC-4D5B-B129-20196B69457C}" type="pres">
      <dgm:prSet presAssocID="{BD23428C-0590-4AD4-B682-E02D25BBE5DC}" presName="gear3srcNode" presStyleLbl="node1" presStyleIdx="2" presStyleCnt="3"/>
      <dgm:spPr/>
    </dgm:pt>
    <dgm:pt modelId="{2E90F0E0-9E5D-427A-B346-F2AFAA127BED}" type="pres">
      <dgm:prSet presAssocID="{BD23428C-0590-4AD4-B682-E02D25BBE5DC}" presName="gear3dstNode" presStyleLbl="node1" presStyleIdx="2" presStyleCnt="3"/>
      <dgm:spPr/>
    </dgm:pt>
    <dgm:pt modelId="{06AB0380-5239-47DA-B2CD-34438FE31401}" type="pres">
      <dgm:prSet presAssocID="{57DFE5F5-DD24-456E-87B2-52F3BEE7DFD0}" presName="connector1" presStyleLbl="sibTrans2D1" presStyleIdx="0" presStyleCnt="3"/>
      <dgm:spPr/>
    </dgm:pt>
    <dgm:pt modelId="{7B65D270-1EAC-4986-9F1B-2E0996951EEE}" type="pres">
      <dgm:prSet presAssocID="{4B344F88-D4D5-4A87-96EB-477EAC555998}" presName="connector2" presStyleLbl="sibTrans2D1" presStyleIdx="1" presStyleCnt="3"/>
      <dgm:spPr/>
    </dgm:pt>
    <dgm:pt modelId="{FE393FFE-31CA-4958-B23D-ED059FDF25CB}" type="pres">
      <dgm:prSet presAssocID="{E999E8BC-00EF-4AEA-B3AB-836627AF9730}" presName="connector3" presStyleLbl="sibTrans2D1" presStyleIdx="2" presStyleCnt="3"/>
      <dgm:spPr/>
    </dgm:pt>
  </dgm:ptLst>
  <dgm:cxnLst>
    <dgm:cxn modelId="{1E778E14-5753-48BF-B441-342204C018E6}" type="presOf" srcId="{E999E8BC-00EF-4AEA-B3AB-836627AF9730}" destId="{FE393FFE-31CA-4958-B23D-ED059FDF25CB}" srcOrd="0" destOrd="0" presId="urn:microsoft.com/office/officeart/2005/8/layout/gear1"/>
    <dgm:cxn modelId="{5F781223-E568-4E06-A111-BB86B4DC4021}" type="presOf" srcId="{BD23428C-0590-4AD4-B682-E02D25BBE5DC}" destId="{2E90F0E0-9E5D-427A-B346-F2AFAA127BED}" srcOrd="3" destOrd="0" presId="urn:microsoft.com/office/officeart/2005/8/layout/gear1"/>
    <dgm:cxn modelId="{5CB22A2A-E8B7-48B7-842B-5C32A3260718}" type="presOf" srcId="{57DFE5F5-DD24-456E-87B2-52F3BEE7DFD0}" destId="{06AB0380-5239-47DA-B2CD-34438FE31401}" srcOrd="0" destOrd="0" presId="urn:microsoft.com/office/officeart/2005/8/layout/gear1"/>
    <dgm:cxn modelId="{195D332B-DA0E-41F6-8E3B-12C6777D1D76}" srcId="{6999031B-9B3C-43FA-BD37-9F582784C2C4}" destId="{BD23428C-0590-4AD4-B682-E02D25BBE5DC}" srcOrd="2" destOrd="0" parTransId="{BE67F4F3-3185-4350-8805-7AD76B7B7C87}" sibTransId="{E999E8BC-00EF-4AEA-B3AB-836627AF9730}"/>
    <dgm:cxn modelId="{18885937-402F-4E59-B2D4-891540E634A2}" type="presOf" srcId="{4B344F88-D4D5-4A87-96EB-477EAC555998}" destId="{7B65D270-1EAC-4986-9F1B-2E0996951EEE}" srcOrd="0" destOrd="0" presId="urn:microsoft.com/office/officeart/2005/8/layout/gear1"/>
    <dgm:cxn modelId="{43A88B64-7AAC-41BA-B47C-1674A7407BCB}" srcId="{6999031B-9B3C-43FA-BD37-9F582784C2C4}" destId="{F120F41B-02B3-49DE-8FE3-5E48104073C0}" srcOrd="1" destOrd="0" parTransId="{216DC10C-C2B1-4A60-8038-0F4200566982}" sibTransId="{4B344F88-D4D5-4A87-96EB-477EAC555998}"/>
    <dgm:cxn modelId="{39DDDE46-42A1-4A9A-8A84-13F87F5D63D0}" type="presOf" srcId="{BD23428C-0590-4AD4-B682-E02D25BBE5DC}" destId="{42742FDE-6F61-4B1E-95EF-8DDBA6141D4F}" srcOrd="0" destOrd="0" presId="urn:microsoft.com/office/officeart/2005/8/layout/gear1"/>
    <dgm:cxn modelId="{35082549-F5DC-44CD-BE5D-216EF7DD34BC}" type="presOf" srcId="{7539DA34-A4F1-44BD-A6FE-B3C307E078E2}" destId="{9D789CA7-8452-4010-9FD0-7986179B8C4A}" srcOrd="2" destOrd="0" presId="urn:microsoft.com/office/officeart/2005/8/layout/gear1"/>
    <dgm:cxn modelId="{D8286791-2F4C-4566-A667-9DBAB8027DC1}" type="presOf" srcId="{7539DA34-A4F1-44BD-A6FE-B3C307E078E2}" destId="{7EBF57D5-CA35-40D3-8284-7530F985EFE2}" srcOrd="0" destOrd="0" presId="urn:microsoft.com/office/officeart/2005/8/layout/gear1"/>
    <dgm:cxn modelId="{810D2F93-28BC-4AE1-BCDA-A751D2DB388D}" type="presOf" srcId="{F120F41B-02B3-49DE-8FE3-5E48104073C0}" destId="{4FA5442D-EE32-4DBB-B3C3-6A9AC90054E5}" srcOrd="0" destOrd="0" presId="urn:microsoft.com/office/officeart/2005/8/layout/gear1"/>
    <dgm:cxn modelId="{6989A0A7-9A2C-4DF6-9A10-7358C89F7588}" srcId="{6999031B-9B3C-43FA-BD37-9F582784C2C4}" destId="{7539DA34-A4F1-44BD-A6FE-B3C307E078E2}" srcOrd="0" destOrd="0" parTransId="{4E61D4DA-B232-42FB-8E9A-692246BA3AB4}" sibTransId="{57DFE5F5-DD24-456E-87B2-52F3BEE7DFD0}"/>
    <dgm:cxn modelId="{09981CBF-C635-406F-AE34-46A1995A01BA}" type="presOf" srcId="{F120F41B-02B3-49DE-8FE3-5E48104073C0}" destId="{A524A372-0D3B-4457-8FBA-08EDAA8B1B0C}" srcOrd="2" destOrd="0" presId="urn:microsoft.com/office/officeart/2005/8/layout/gear1"/>
    <dgm:cxn modelId="{4B71B2C7-DA0D-46B0-8085-8C17B5B98279}" type="presOf" srcId="{F120F41B-02B3-49DE-8FE3-5E48104073C0}" destId="{59E7C121-A098-4525-A08B-FB86621C46DE}" srcOrd="1" destOrd="0" presId="urn:microsoft.com/office/officeart/2005/8/layout/gear1"/>
    <dgm:cxn modelId="{2FCF99D0-1466-49BC-938E-F3293C85428E}" type="presOf" srcId="{BD23428C-0590-4AD4-B682-E02D25BBE5DC}" destId="{857D7774-EA41-4407-B77D-6E5F0DECD984}" srcOrd="1" destOrd="0" presId="urn:microsoft.com/office/officeart/2005/8/layout/gear1"/>
    <dgm:cxn modelId="{973C3EED-D378-4997-94F2-D28F52545789}" type="presOf" srcId="{BD23428C-0590-4AD4-B682-E02D25BBE5DC}" destId="{1A7BF681-51BC-4D5B-B129-20196B69457C}" srcOrd="2" destOrd="0" presId="urn:microsoft.com/office/officeart/2005/8/layout/gear1"/>
    <dgm:cxn modelId="{CE23A2EE-699F-4429-9BE1-32BC0D85303E}" type="presOf" srcId="{6999031B-9B3C-43FA-BD37-9F582784C2C4}" destId="{952A6BCD-5105-46BC-820A-BC26552DFA4C}" srcOrd="0" destOrd="0" presId="urn:microsoft.com/office/officeart/2005/8/layout/gear1"/>
    <dgm:cxn modelId="{5F590FEF-C269-4D76-8C75-59B1E5C8B38A}" type="presOf" srcId="{7539DA34-A4F1-44BD-A6FE-B3C307E078E2}" destId="{BDBD7287-7B2D-4D0D-B244-594B0C9D48C4}" srcOrd="1" destOrd="0" presId="urn:microsoft.com/office/officeart/2005/8/layout/gear1"/>
    <dgm:cxn modelId="{887F4FE6-B8C6-4A4F-87D9-79E8906BBEA4}" type="presParOf" srcId="{952A6BCD-5105-46BC-820A-BC26552DFA4C}" destId="{7EBF57D5-CA35-40D3-8284-7530F985EFE2}" srcOrd="0" destOrd="0" presId="urn:microsoft.com/office/officeart/2005/8/layout/gear1"/>
    <dgm:cxn modelId="{1EF267C8-3DEB-4E04-84CB-86DA5D6CFDDA}" type="presParOf" srcId="{952A6BCD-5105-46BC-820A-BC26552DFA4C}" destId="{BDBD7287-7B2D-4D0D-B244-594B0C9D48C4}" srcOrd="1" destOrd="0" presId="urn:microsoft.com/office/officeart/2005/8/layout/gear1"/>
    <dgm:cxn modelId="{EE767333-CED1-44EA-BD87-99F8DBAF1BEE}" type="presParOf" srcId="{952A6BCD-5105-46BC-820A-BC26552DFA4C}" destId="{9D789CA7-8452-4010-9FD0-7986179B8C4A}" srcOrd="2" destOrd="0" presId="urn:microsoft.com/office/officeart/2005/8/layout/gear1"/>
    <dgm:cxn modelId="{0FF18E9A-6859-4EF1-9B09-8E5D71FE7BB5}" type="presParOf" srcId="{952A6BCD-5105-46BC-820A-BC26552DFA4C}" destId="{4FA5442D-EE32-4DBB-B3C3-6A9AC90054E5}" srcOrd="3" destOrd="0" presId="urn:microsoft.com/office/officeart/2005/8/layout/gear1"/>
    <dgm:cxn modelId="{8CB5CE82-4412-4CC9-9DA1-FAEC9DA31BED}" type="presParOf" srcId="{952A6BCD-5105-46BC-820A-BC26552DFA4C}" destId="{59E7C121-A098-4525-A08B-FB86621C46DE}" srcOrd="4" destOrd="0" presId="urn:microsoft.com/office/officeart/2005/8/layout/gear1"/>
    <dgm:cxn modelId="{1D94EF70-3F1D-4DF8-AACF-AAF1C2083F10}" type="presParOf" srcId="{952A6BCD-5105-46BC-820A-BC26552DFA4C}" destId="{A524A372-0D3B-4457-8FBA-08EDAA8B1B0C}" srcOrd="5" destOrd="0" presId="urn:microsoft.com/office/officeart/2005/8/layout/gear1"/>
    <dgm:cxn modelId="{1DDE1F46-6D9C-48DF-9C18-BB7752003D3C}" type="presParOf" srcId="{952A6BCD-5105-46BC-820A-BC26552DFA4C}" destId="{42742FDE-6F61-4B1E-95EF-8DDBA6141D4F}" srcOrd="6" destOrd="0" presId="urn:microsoft.com/office/officeart/2005/8/layout/gear1"/>
    <dgm:cxn modelId="{6B795E1C-BAF2-41CA-8EA4-0CAADC02139B}" type="presParOf" srcId="{952A6BCD-5105-46BC-820A-BC26552DFA4C}" destId="{857D7774-EA41-4407-B77D-6E5F0DECD984}" srcOrd="7" destOrd="0" presId="urn:microsoft.com/office/officeart/2005/8/layout/gear1"/>
    <dgm:cxn modelId="{6DC79C3E-5CD0-486B-B6DA-421C9446EFE4}" type="presParOf" srcId="{952A6BCD-5105-46BC-820A-BC26552DFA4C}" destId="{1A7BF681-51BC-4D5B-B129-20196B69457C}" srcOrd="8" destOrd="0" presId="urn:microsoft.com/office/officeart/2005/8/layout/gear1"/>
    <dgm:cxn modelId="{8CB6CFF5-D72A-4D33-AA4A-CD79915ABFB0}" type="presParOf" srcId="{952A6BCD-5105-46BC-820A-BC26552DFA4C}" destId="{2E90F0E0-9E5D-427A-B346-F2AFAA127BED}" srcOrd="9" destOrd="0" presId="urn:microsoft.com/office/officeart/2005/8/layout/gear1"/>
    <dgm:cxn modelId="{13B1FA1F-1E50-46AF-A7FA-56F78E48D668}" type="presParOf" srcId="{952A6BCD-5105-46BC-820A-BC26552DFA4C}" destId="{06AB0380-5239-47DA-B2CD-34438FE31401}" srcOrd="10" destOrd="0" presId="urn:microsoft.com/office/officeart/2005/8/layout/gear1"/>
    <dgm:cxn modelId="{6C79EE1C-6689-452A-BF5A-220710D90A86}" type="presParOf" srcId="{952A6BCD-5105-46BC-820A-BC26552DFA4C}" destId="{7B65D270-1EAC-4986-9F1B-2E0996951EEE}" srcOrd="11" destOrd="0" presId="urn:microsoft.com/office/officeart/2005/8/layout/gear1"/>
    <dgm:cxn modelId="{49584F0B-9203-4EA8-A42D-E2A2288E64F4}" type="presParOf" srcId="{952A6BCD-5105-46BC-820A-BC26552DFA4C}" destId="{FE393FFE-31CA-4958-B23D-ED059FDF25C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F57D5-CA35-40D3-8284-7530F985EFE2}">
      <dsp:nvSpPr>
        <dsp:cNvPr id="0" name=""/>
        <dsp:cNvSpPr/>
      </dsp:nvSpPr>
      <dsp:spPr>
        <a:xfrm>
          <a:off x="4086463" y="1626632"/>
          <a:ext cx="1988105" cy="1988105"/>
        </a:xfrm>
        <a:prstGeom prst="gear9">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Docente-metodológica</a:t>
          </a:r>
          <a:endParaRPr lang="es-CU" sz="1100" kern="1200" dirty="0"/>
        </a:p>
      </dsp:txBody>
      <dsp:txXfrm>
        <a:off x="4486161" y="2092336"/>
        <a:ext cx="1188709" cy="1021927"/>
      </dsp:txXfrm>
    </dsp:sp>
    <dsp:sp modelId="{4FA5442D-EE32-4DBB-B3C3-6A9AC90054E5}">
      <dsp:nvSpPr>
        <dsp:cNvPr id="0" name=""/>
        <dsp:cNvSpPr/>
      </dsp:nvSpPr>
      <dsp:spPr>
        <a:xfrm>
          <a:off x="2929746" y="1156716"/>
          <a:ext cx="1445895" cy="1445895"/>
        </a:xfrm>
        <a:prstGeom prst="gear6">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Orienta-</a:t>
          </a:r>
          <a:r>
            <a:rPr lang="es-ES" sz="1100" kern="1200" dirty="0" err="1"/>
            <a:t>ción</a:t>
          </a:r>
          <a:r>
            <a:rPr lang="es-ES" sz="1100" kern="1200" dirty="0"/>
            <a:t> </a:t>
          </a:r>
          <a:r>
            <a:rPr lang="es-ES" sz="1100" kern="1200" dirty="0" err="1"/>
            <a:t>educati</a:t>
          </a:r>
          <a:r>
            <a:rPr lang="es-ES" sz="1100" kern="1200" dirty="0"/>
            <a:t>-va</a:t>
          </a:r>
          <a:endParaRPr lang="es-CU" sz="1100" kern="1200" dirty="0"/>
        </a:p>
      </dsp:txBody>
      <dsp:txXfrm>
        <a:off x="3293754" y="1522924"/>
        <a:ext cx="717879" cy="713479"/>
      </dsp:txXfrm>
    </dsp:sp>
    <dsp:sp modelId="{42742FDE-6F61-4B1E-95EF-8DDBA6141D4F}">
      <dsp:nvSpPr>
        <dsp:cNvPr id="0" name=""/>
        <dsp:cNvSpPr/>
      </dsp:nvSpPr>
      <dsp:spPr>
        <a:xfrm rot="20700000">
          <a:off x="3739595" y="159196"/>
          <a:ext cx="1416682" cy="1416682"/>
        </a:xfrm>
        <a:prstGeom prst="gear6">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Investiga-</a:t>
          </a:r>
          <a:r>
            <a:rPr lang="es-ES" sz="1100" kern="1200" dirty="0" err="1"/>
            <a:t>ción</a:t>
          </a:r>
          <a:r>
            <a:rPr lang="es-ES" sz="1100" kern="1200" dirty="0"/>
            <a:t> y superación</a:t>
          </a:r>
          <a:endParaRPr lang="es-CU" sz="1100" kern="1200" dirty="0"/>
        </a:p>
      </dsp:txBody>
      <dsp:txXfrm rot="-20700000">
        <a:off x="4050315" y="469915"/>
        <a:ext cx="795242" cy="795242"/>
      </dsp:txXfrm>
    </dsp:sp>
    <dsp:sp modelId="{06AB0380-5239-47DA-B2CD-34438FE31401}">
      <dsp:nvSpPr>
        <dsp:cNvPr id="0" name=""/>
        <dsp:cNvSpPr/>
      </dsp:nvSpPr>
      <dsp:spPr>
        <a:xfrm>
          <a:off x="3927333" y="1330173"/>
          <a:ext cx="2544775" cy="2544775"/>
        </a:xfrm>
        <a:prstGeom prst="circularArrow">
          <a:avLst>
            <a:gd name="adj1" fmla="val 4688"/>
            <a:gd name="adj2" fmla="val 299029"/>
            <a:gd name="adj3" fmla="val 2500687"/>
            <a:gd name="adj4" fmla="val 15895032"/>
            <a:gd name="adj5" fmla="val 5469"/>
          </a:avLst>
        </a:prstGeom>
        <a:gradFill rotWithShape="0">
          <a:gsLst>
            <a:gs pos="0">
              <a:schemeClr val="accent1">
                <a:tint val="60000"/>
                <a:hueOff val="0"/>
                <a:satOff val="0"/>
                <a:lumOff val="0"/>
                <a:alphaOff val="0"/>
                <a:tint val="98000"/>
                <a:hueMod val="94000"/>
                <a:satMod val="130000"/>
                <a:lumMod val="128000"/>
              </a:schemeClr>
            </a:gs>
            <a:gs pos="100000">
              <a:schemeClr val="accent1">
                <a:tint val="6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65D270-1EAC-4986-9F1B-2E0996951EEE}">
      <dsp:nvSpPr>
        <dsp:cNvPr id="0" name=""/>
        <dsp:cNvSpPr/>
      </dsp:nvSpPr>
      <dsp:spPr>
        <a:xfrm>
          <a:off x="2673681" y="839281"/>
          <a:ext cx="1848938" cy="184893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8000"/>
                <a:hueMod val="94000"/>
                <a:satMod val="130000"/>
                <a:lumMod val="128000"/>
              </a:schemeClr>
            </a:gs>
            <a:gs pos="100000">
              <a:schemeClr val="accent1">
                <a:tint val="6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E393FFE-31CA-4958-B23D-ED059FDF25CB}">
      <dsp:nvSpPr>
        <dsp:cNvPr id="0" name=""/>
        <dsp:cNvSpPr/>
      </dsp:nvSpPr>
      <dsp:spPr>
        <a:xfrm>
          <a:off x="3411902" y="-148623"/>
          <a:ext cx="1993528" cy="199352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8000"/>
                <a:hueMod val="94000"/>
                <a:satMod val="130000"/>
                <a:lumMod val="128000"/>
              </a:schemeClr>
            </a:gs>
            <a:gs pos="100000">
              <a:schemeClr val="accent1">
                <a:tint val="6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6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Date Placeholder 2"/>
          <p:cNvSpPr>
            <a:spLocks noGrp="1"/>
          </p:cNvSpPr>
          <p:nvPr>
            <p:ph type="dt" sz="half" idx="10"/>
          </p:nvPr>
        </p:nvSpPr>
        <p:spPr/>
        <p:txBody>
          <a:bodyPr/>
          <a:lstStyle/>
          <a:p>
            <a:fld id="{4D37C2CF-26FA-4020-A55E-003B3E061FC1}" type="datetimeFigureOut">
              <a:rPr lang="es-CU" smtClean="0"/>
              <a:t>3/11/2025</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26306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232766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4286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228023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1236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329215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36290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53481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65755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D37C2CF-26FA-4020-A55E-003B3E061FC1}" type="datetimeFigureOut">
              <a:rPr lang="es-CU" smtClean="0"/>
              <a:t>3/11/2025</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68881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37C2CF-26FA-4020-A55E-003B3E061FC1}" type="datetimeFigureOut">
              <a:rPr lang="es-CU" smtClean="0"/>
              <a:t>3/11/2025</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1474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37C2CF-26FA-4020-A55E-003B3E061FC1}" type="datetimeFigureOut">
              <a:rPr lang="es-CU" smtClean="0"/>
              <a:t>3/11/2025</a:t>
            </a:fld>
            <a:endParaRPr lang="es-CU"/>
          </a:p>
        </p:txBody>
      </p:sp>
      <p:sp>
        <p:nvSpPr>
          <p:cNvPr id="8" name="Footer Placeholder 7"/>
          <p:cNvSpPr>
            <a:spLocks noGrp="1"/>
          </p:cNvSpPr>
          <p:nvPr>
            <p:ph type="ftr" sz="quarter" idx="11"/>
          </p:nvPr>
        </p:nvSpPr>
        <p:spPr/>
        <p:txBody>
          <a:bodyPr/>
          <a:lstStyle/>
          <a:p>
            <a:endParaRPr lang="es-CU"/>
          </a:p>
        </p:txBody>
      </p:sp>
      <p:sp>
        <p:nvSpPr>
          <p:cNvPr id="9" name="Slide Number Placeholder 8"/>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229385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37C2CF-26FA-4020-A55E-003B3E061FC1}" type="datetimeFigureOut">
              <a:rPr lang="es-CU" smtClean="0"/>
              <a:t>3/11/2025</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4068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7C2CF-26FA-4020-A55E-003B3E061FC1}" type="datetimeFigureOut">
              <a:rPr lang="es-CU" smtClean="0"/>
              <a:t>3/11/2025</a:t>
            </a:fld>
            <a:endParaRPr lang="es-CU"/>
          </a:p>
        </p:txBody>
      </p:sp>
      <p:sp>
        <p:nvSpPr>
          <p:cNvPr id="3" name="Footer Placeholder 2"/>
          <p:cNvSpPr>
            <a:spLocks noGrp="1"/>
          </p:cNvSpPr>
          <p:nvPr>
            <p:ph type="ftr" sz="quarter" idx="11"/>
          </p:nvPr>
        </p:nvSpPr>
        <p:spPr/>
        <p:txBody>
          <a:bodyPr/>
          <a:lstStyle/>
          <a:p>
            <a:endParaRPr lang="es-CU"/>
          </a:p>
        </p:txBody>
      </p:sp>
      <p:sp>
        <p:nvSpPr>
          <p:cNvPr id="4" name="Slide Number Placeholder 3"/>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360177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D37C2CF-26FA-4020-A55E-003B3E061FC1}" type="datetimeFigureOut">
              <a:rPr lang="es-CU" smtClean="0"/>
              <a:t>3/11/2025</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224388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D37C2CF-26FA-4020-A55E-003B3E061FC1}" type="datetimeFigureOut">
              <a:rPr lang="es-CU" smtClean="0"/>
              <a:t>3/11/2025</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24CA70F5-4576-487A-A8D9-87F7171CDD9A}" type="slidenum">
              <a:rPr lang="es-CU" smtClean="0"/>
              <a:t>‹Nº›</a:t>
            </a:fld>
            <a:endParaRPr lang="es-CU"/>
          </a:p>
        </p:txBody>
      </p:sp>
    </p:spTree>
    <p:extLst>
      <p:ext uri="{BB962C8B-B14F-4D97-AF65-F5344CB8AC3E}">
        <p14:creationId xmlns:p14="http://schemas.microsoft.com/office/powerpoint/2010/main" val="151088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D37C2CF-26FA-4020-A55E-003B3E061FC1}" type="datetimeFigureOut">
              <a:rPr lang="es-CU" smtClean="0"/>
              <a:t>3/11/2025</a:t>
            </a:fld>
            <a:endParaRPr lang="es-C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4CA70F5-4576-487A-A8D9-87F7171CDD9A}" type="slidenum">
              <a:rPr lang="es-CU" smtClean="0"/>
              <a:t>‹Nº›</a:t>
            </a:fld>
            <a:endParaRPr lang="es-CU"/>
          </a:p>
        </p:txBody>
      </p:sp>
    </p:spTree>
    <p:extLst>
      <p:ext uri="{BB962C8B-B14F-4D97-AF65-F5344CB8AC3E}">
        <p14:creationId xmlns:p14="http://schemas.microsoft.com/office/powerpoint/2010/main" val="107766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3E3D5-FA6D-4C46-BDF1-4E247F890796}"/>
              </a:ext>
            </a:extLst>
          </p:cNvPr>
          <p:cNvSpPr>
            <a:spLocks noGrp="1"/>
          </p:cNvSpPr>
          <p:nvPr>
            <p:ph type="ctrTitle"/>
          </p:nvPr>
        </p:nvSpPr>
        <p:spPr>
          <a:xfrm>
            <a:off x="449803" y="506027"/>
            <a:ext cx="9144000" cy="4779469"/>
          </a:xfrm>
        </p:spPr>
        <p:txBody>
          <a:bodyPr>
            <a:normAutofit fontScale="90000"/>
          </a:bodyPr>
          <a:lstStyle/>
          <a:p>
            <a:r>
              <a:rPr lang="es-ES" b="1" dirty="0"/>
              <a:t>Fundamentos pedagógicos y psicológicos para la utilización de materiales audiovisuales en el proceso educativo de la primera infancia</a:t>
            </a:r>
            <a:br>
              <a:rPr lang="es-CU" dirty="0"/>
            </a:br>
            <a:endParaRPr lang="es-CU" dirty="0"/>
          </a:p>
        </p:txBody>
      </p:sp>
    </p:spTree>
    <p:extLst>
      <p:ext uri="{BB962C8B-B14F-4D97-AF65-F5344CB8AC3E}">
        <p14:creationId xmlns:p14="http://schemas.microsoft.com/office/powerpoint/2010/main" val="219073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15100A-3D8C-47AB-A59F-107DA6E2F421}"/>
              </a:ext>
            </a:extLst>
          </p:cNvPr>
          <p:cNvSpPr>
            <a:spLocks noGrp="1"/>
          </p:cNvSpPr>
          <p:nvPr>
            <p:ph idx="1"/>
          </p:nvPr>
        </p:nvSpPr>
        <p:spPr>
          <a:xfrm>
            <a:off x="684212" y="685800"/>
            <a:ext cx="8534400" cy="5661734"/>
          </a:xfrm>
        </p:spPr>
        <p:txBody>
          <a:bodyPr>
            <a:normAutofit/>
          </a:bodyPr>
          <a:lstStyle/>
          <a:p>
            <a:pPr marL="0" indent="0" algn="just">
              <a:lnSpc>
                <a:spcPct val="150000"/>
              </a:lnSpc>
              <a:buNone/>
            </a:pPr>
            <a:r>
              <a:rPr lang="es-CU" dirty="0"/>
              <a:t>Es el educador/a quien debe insertar, armónicamente, los materiales audiovisuales en el sistema de influencias pedagógicas que recibe el niño/a de la primera infancia, bien sea desde su función docente-metodológica como desde su función de orientación educativa, pasando necesariamente por la </a:t>
            </a:r>
            <a:r>
              <a:rPr lang="es-ES" dirty="0"/>
              <a:t>investigación y superación.</a:t>
            </a:r>
          </a:p>
          <a:p>
            <a:pPr marL="0" indent="0" algn="just">
              <a:lnSpc>
                <a:spcPct val="150000"/>
              </a:lnSpc>
              <a:buNone/>
            </a:pPr>
            <a:r>
              <a:rPr lang="es-CU" dirty="0"/>
              <a:t>La conducción del proceso educativo, como responsabilidad del educador/a se desarrolla desde una adecuada fundamentación científica (López, J. y </a:t>
            </a:r>
            <a:r>
              <a:rPr lang="es-CU" dirty="0" err="1"/>
              <a:t>Siverio</a:t>
            </a:r>
            <a:r>
              <a:rPr lang="es-CU" dirty="0"/>
              <a:t>, A. M., 2005).  </a:t>
            </a:r>
            <a:r>
              <a:rPr lang="es-CU" b="1" dirty="0"/>
              <a:t>Lograrlo depende de un sólido conocimiento del niño y su desarrollo en cada etapa.</a:t>
            </a:r>
            <a:endParaRPr lang="es-CU" dirty="0"/>
          </a:p>
          <a:p>
            <a:pPr marL="0" indent="0" algn="just">
              <a:lnSpc>
                <a:spcPct val="150000"/>
              </a:lnSpc>
              <a:buNone/>
            </a:pPr>
            <a:endParaRPr lang="es-CU" dirty="0"/>
          </a:p>
        </p:txBody>
      </p:sp>
    </p:spTree>
    <p:extLst>
      <p:ext uri="{BB962C8B-B14F-4D97-AF65-F5344CB8AC3E}">
        <p14:creationId xmlns:p14="http://schemas.microsoft.com/office/powerpoint/2010/main" val="264711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C3C42-E2ED-493A-8FB3-04964D113FA7}"/>
              </a:ext>
            </a:extLst>
          </p:cNvPr>
          <p:cNvSpPr>
            <a:spLocks noGrp="1"/>
          </p:cNvSpPr>
          <p:nvPr>
            <p:ph type="title"/>
          </p:nvPr>
        </p:nvSpPr>
        <p:spPr/>
        <p:txBody>
          <a:bodyPr/>
          <a:lstStyle/>
          <a:p>
            <a:r>
              <a:rPr lang="es-ES" dirty="0"/>
              <a:t>Algunos fundamentos psicológicos.</a:t>
            </a:r>
            <a:endParaRPr lang="es-CU" dirty="0"/>
          </a:p>
        </p:txBody>
      </p:sp>
      <p:sp>
        <p:nvSpPr>
          <p:cNvPr id="3" name="Marcador de contenido 2">
            <a:extLst>
              <a:ext uri="{FF2B5EF4-FFF2-40B4-BE49-F238E27FC236}">
                <a16:creationId xmlns:a16="http://schemas.microsoft.com/office/drawing/2014/main" id="{069DAABD-CC88-46EA-9168-C847D26377BC}"/>
              </a:ext>
            </a:extLst>
          </p:cNvPr>
          <p:cNvSpPr>
            <a:spLocks noGrp="1"/>
          </p:cNvSpPr>
          <p:nvPr>
            <p:ph idx="1"/>
          </p:nvPr>
        </p:nvSpPr>
        <p:spPr>
          <a:xfrm>
            <a:off x="684212" y="266330"/>
            <a:ext cx="8534400" cy="4034737"/>
          </a:xfrm>
        </p:spPr>
        <p:txBody>
          <a:bodyPr>
            <a:normAutofit fontScale="92500" lnSpcReduction="20000"/>
          </a:bodyPr>
          <a:lstStyle/>
          <a:p>
            <a:r>
              <a:rPr lang="es-CU" dirty="0"/>
              <a:t>La utilización de materiales audiovisuales se fundamenta en el logro psicológico que marca el tránsito de la edad temprana a la edad preescolar: el surgimiento y desarrollo de la función simbólica de la conciencia.</a:t>
            </a:r>
          </a:p>
          <a:p>
            <a:r>
              <a:rPr lang="es-ES" dirty="0"/>
              <a:t>E</a:t>
            </a:r>
            <a:r>
              <a:rPr lang="es-CU" dirty="0"/>
              <a:t>l niño/a se distingue por un pensamiento representativo o visual por imágenes, se dan las premisas del pensamiento lógico, la capacidad de utilizar formas iniciales para analizar, sintetizar, comparar, generalizar y realizar abstracciones.</a:t>
            </a:r>
          </a:p>
          <a:p>
            <a:pPr lvl="0"/>
            <a:r>
              <a:rPr lang="es-ES" dirty="0"/>
              <a:t>Se perfeccionan los sistemas sensoriales, lográndose un mayor desarrollo de la observación, la comprensión y la reproducción de modelos donde se integren patrones sensoriales de color, forma, tamaño y sus variaciones.</a:t>
            </a:r>
            <a:endParaRPr lang="es-CU" dirty="0"/>
          </a:p>
          <a:p>
            <a:r>
              <a:rPr lang="es-CU" dirty="0"/>
              <a:t>La atención y la memoria, aun involuntarias, poseen un carácter emotivo</a:t>
            </a:r>
          </a:p>
          <a:p>
            <a:endParaRPr lang="es-CU" dirty="0"/>
          </a:p>
        </p:txBody>
      </p:sp>
    </p:spTree>
    <p:extLst>
      <p:ext uri="{BB962C8B-B14F-4D97-AF65-F5344CB8AC3E}">
        <p14:creationId xmlns:p14="http://schemas.microsoft.com/office/powerpoint/2010/main" val="123013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7EC74-F8AC-4EB8-9001-DEAEAC2A4576}"/>
              </a:ext>
            </a:extLst>
          </p:cNvPr>
          <p:cNvSpPr>
            <a:spLocks noGrp="1"/>
          </p:cNvSpPr>
          <p:nvPr>
            <p:ph type="title"/>
          </p:nvPr>
        </p:nvSpPr>
        <p:spPr/>
        <p:txBody>
          <a:bodyPr/>
          <a:lstStyle/>
          <a:p>
            <a:r>
              <a:rPr lang="es-ES" dirty="0"/>
              <a:t>Algunos fundamentos pedagógicos</a:t>
            </a:r>
            <a:endParaRPr lang="es-CU" dirty="0"/>
          </a:p>
        </p:txBody>
      </p:sp>
      <p:sp>
        <p:nvSpPr>
          <p:cNvPr id="3" name="Marcador de contenido 2">
            <a:extLst>
              <a:ext uri="{FF2B5EF4-FFF2-40B4-BE49-F238E27FC236}">
                <a16:creationId xmlns:a16="http://schemas.microsoft.com/office/drawing/2014/main" id="{1424F765-5B3D-468C-A16C-4C29192C3626}"/>
              </a:ext>
            </a:extLst>
          </p:cNvPr>
          <p:cNvSpPr>
            <a:spLocks noGrp="1"/>
          </p:cNvSpPr>
          <p:nvPr>
            <p:ph idx="1"/>
          </p:nvPr>
        </p:nvSpPr>
        <p:spPr>
          <a:xfrm>
            <a:off x="755233" y="377630"/>
            <a:ext cx="8534400" cy="4138802"/>
          </a:xfrm>
        </p:spPr>
        <p:txBody>
          <a:bodyPr>
            <a:normAutofit/>
          </a:bodyPr>
          <a:lstStyle/>
          <a:p>
            <a:r>
              <a:rPr lang="es-ES" dirty="0"/>
              <a:t>Relación dialéctica educación y desarrollo</a:t>
            </a:r>
          </a:p>
          <a:p>
            <a:r>
              <a:rPr lang="es-ES" dirty="0"/>
              <a:t>Papel mediador del adulto</a:t>
            </a:r>
          </a:p>
          <a:p>
            <a:r>
              <a:rPr lang="es-ES" dirty="0"/>
              <a:t>Carácter</a:t>
            </a:r>
            <a:r>
              <a:rPr lang="es-CU" dirty="0"/>
              <a:t> planificado y mediado de los materiales audiovisuales para su utilización en el proceso educativo. </a:t>
            </a:r>
          </a:p>
          <a:p>
            <a:r>
              <a:rPr lang="es-ES" dirty="0"/>
              <a:t>E</a:t>
            </a:r>
            <a:r>
              <a:rPr lang="es-CU" dirty="0"/>
              <a:t>dad preescolar como el período donde, por sus regularidades psicológicas, pueden ser utilizados como medios educativos.</a:t>
            </a:r>
          </a:p>
          <a:p>
            <a:r>
              <a:rPr lang="es-CU" dirty="0"/>
              <a:t>El contexto educativo donde y para el que se emplea el medio considera los componentes didácticos las funciones con que se usará </a:t>
            </a:r>
            <a:r>
              <a:rPr lang="es-ES" dirty="0"/>
              <a:t>y</a:t>
            </a:r>
            <a:r>
              <a:rPr lang="es-CU" dirty="0"/>
              <a:t> las fases </a:t>
            </a:r>
            <a:r>
              <a:rPr lang="es-ES" dirty="0"/>
              <a:t>y momentos</a:t>
            </a:r>
            <a:r>
              <a:rPr lang="es-CU" dirty="0"/>
              <a:t> por las que transitará su utilización.</a:t>
            </a:r>
          </a:p>
        </p:txBody>
      </p:sp>
    </p:spTree>
    <p:extLst>
      <p:ext uri="{BB962C8B-B14F-4D97-AF65-F5344CB8AC3E}">
        <p14:creationId xmlns:p14="http://schemas.microsoft.com/office/powerpoint/2010/main" val="106024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EDF07-8228-4F15-A8BF-A9888B38EC75}"/>
              </a:ext>
            </a:extLst>
          </p:cNvPr>
          <p:cNvSpPr>
            <a:spLocks noGrp="1"/>
          </p:cNvSpPr>
          <p:nvPr>
            <p:ph type="title"/>
          </p:nvPr>
        </p:nvSpPr>
        <p:spPr/>
        <p:txBody>
          <a:bodyPr/>
          <a:lstStyle/>
          <a:p>
            <a:r>
              <a:rPr lang="es-ES" dirty="0"/>
              <a:t>Lenguaje audiovisual</a:t>
            </a:r>
            <a:endParaRPr lang="es-CU" dirty="0"/>
          </a:p>
        </p:txBody>
      </p:sp>
      <p:sp>
        <p:nvSpPr>
          <p:cNvPr id="3" name="Marcador de contenido 2">
            <a:extLst>
              <a:ext uri="{FF2B5EF4-FFF2-40B4-BE49-F238E27FC236}">
                <a16:creationId xmlns:a16="http://schemas.microsoft.com/office/drawing/2014/main" id="{34CB5041-2ADA-4FB0-BD71-BA22A44E76B6}"/>
              </a:ext>
            </a:extLst>
          </p:cNvPr>
          <p:cNvSpPr>
            <a:spLocks noGrp="1"/>
          </p:cNvSpPr>
          <p:nvPr>
            <p:ph idx="1"/>
          </p:nvPr>
        </p:nvSpPr>
        <p:spPr>
          <a:xfrm>
            <a:off x="684212" y="337352"/>
            <a:ext cx="8534400" cy="3963716"/>
          </a:xfrm>
        </p:spPr>
        <p:txBody>
          <a:bodyPr>
            <a:normAutofit fontScale="85000" lnSpcReduction="20000"/>
          </a:bodyPr>
          <a:lstStyle/>
          <a:p>
            <a:pPr marL="0" indent="0">
              <a:buNone/>
            </a:pPr>
            <a:r>
              <a:rPr lang="es-ES" dirty="0"/>
              <a:t>D</a:t>
            </a:r>
            <a:r>
              <a:rPr lang="es-CU" dirty="0" err="1"/>
              <a:t>iferentes</a:t>
            </a:r>
            <a:r>
              <a:rPr lang="es-CU" dirty="0"/>
              <a:t> códigos: </a:t>
            </a:r>
          </a:p>
          <a:p>
            <a:pPr>
              <a:buFont typeface="Wingdings" panose="05000000000000000000" pitchFamily="2" charset="2"/>
              <a:buChar char="§"/>
            </a:pPr>
            <a:r>
              <a:rPr lang="es-CU" dirty="0"/>
              <a:t>visual, </a:t>
            </a:r>
          </a:p>
          <a:p>
            <a:pPr>
              <a:buFont typeface="Wingdings" panose="05000000000000000000" pitchFamily="2" charset="2"/>
              <a:buChar char="§"/>
            </a:pPr>
            <a:r>
              <a:rPr lang="es-CU" dirty="0"/>
              <a:t>sonoro, </a:t>
            </a:r>
          </a:p>
          <a:p>
            <a:pPr>
              <a:buFont typeface="Wingdings" panose="05000000000000000000" pitchFamily="2" charset="2"/>
              <a:buChar char="§"/>
            </a:pPr>
            <a:r>
              <a:rPr lang="es-CU" dirty="0"/>
              <a:t>verbal, </a:t>
            </a:r>
          </a:p>
          <a:p>
            <a:pPr>
              <a:buFont typeface="Wingdings" panose="05000000000000000000" pitchFamily="2" charset="2"/>
              <a:buChar char="§"/>
            </a:pPr>
            <a:r>
              <a:rPr lang="es-CU" dirty="0"/>
              <a:t>paralingüístico, </a:t>
            </a:r>
          </a:p>
          <a:p>
            <a:pPr>
              <a:buFont typeface="Wingdings" panose="05000000000000000000" pitchFamily="2" charset="2"/>
              <a:buChar char="§"/>
            </a:pPr>
            <a:r>
              <a:rPr lang="es-CU" dirty="0"/>
              <a:t>proxémico, </a:t>
            </a:r>
          </a:p>
          <a:p>
            <a:pPr>
              <a:buFont typeface="Wingdings" panose="05000000000000000000" pitchFamily="2" charset="2"/>
              <a:buChar char="§"/>
            </a:pPr>
            <a:r>
              <a:rPr lang="es-CU" dirty="0"/>
              <a:t>cronémico, </a:t>
            </a:r>
          </a:p>
          <a:p>
            <a:pPr>
              <a:buFont typeface="Wingdings" panose="05000000000000000000" pitchFamily="2" charset="2"/>
              <a:buChar char="§"/>
            </a:pPr>
            <a:r>
              <a:rPr lang="es-CU" dirty="0"/>
              <a:t>del vestuario, </a:t>
            </a:r>
          </a:p>
          <a:p>
            <a:pPr>
              <a:buFont typeface="Wingdings" panose="05000000000000000000" pitchFamily="2" charset="2"/>
              <a:buChar char="§"/>
            </a:pPr>
            <a:r>
              <a:rPr lang="es-CU" dirty="0"/>
              <a:t>de los objetos. </a:t>
            </a:r>
          </a:p>
          <a:p>
            <a:pPr marL="0" indent="0">
              <a:buNone/>
            </a:pPr>
            <a:r>
              <a:rPr lang="es-ES" dirty="0"/>
              <a:t>S</a:t>
            </a:r>
            <a:r>
              <a:rPr lang="es-CU" dirty="0"/>
              <a:t>e integran armónicamente y conforman un nuevo código: el código audiovisual, basado en el registro y representación de imágenes y sonidos que funcionan como una unidad de significación.</a:t>
            </a:r>
          </a:p>
        </p:txBody>
      </p:sp>
    </p:spTree>
    <p:extLst>
      <p:ext uri="{BB962C8B-B14F-4D97-AF65-F5344CB8AC3E}">
        <p14:creationId xmlns:p14="http://schemas.microsoft.com/office/powerpoint/2010/main" val="264627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E5BE24-5B77-4270-B7C7-2B7015BCD6A7}"/>
              </a:ext>
            </a:extLst>
          </p:cNvPr>
          <p:cNvSpPr>
            <a:spLocks noGrp="1"/>
          </p:cNvSpPr>
          <p:nvPr>
            <p:ph idx="1"/>
          </p:nvPr>
        </p:nvSpPr>
        <p:spPr>
          <a:xfrm>
            <a:off x="728600" y="437225"/>
            <a:ext cx="8534400" cy="5235606"/>
          </a:xfrm>
        </p:spPr>
        <p:txBody>
          <a:bodyPr>
            <a:normAutofit lnSpcReduction="10000"/>
          </a:bodyPr>
          <a:lstStyle/>
          <a:p>
            <a:pPr marL="0" indent="0">
              <a:buNone/>
            </a:pPr>
            <a:r>
              <a:rPr lang="es-CU" dirty="0"/>
              <a:t>Un material audiovisual dirigido a la primera infancia adquiere sus especificidades, expresadas en un </a:t>
            </a:r>
            <a:r>
              <a:rPr lang="es-CU" b="1" dirty="0"/>
              <a:t>lenguaje audiovisual particular</a:t>
            </a:r>
            <a:r>
              <a:rPr lang="es-CU" dirty="0"/>
              <a:t>.</a:t>
            </a:r>
          </a:p>
          <a:p>
            <a:pPr marL="0" indent="0">
              <a:buNone/>
            </a:pPr>
            <a:endParaRPr lang="es-ES" dirty="0"/>
          </a:p>
          <a:p>
            <a:pPr marL="0" indent="0">
              <a:buNone/>
            </a:pPr>
            <a:r>
              <a:rPr lang="es-ES" dirty="0"/>
              <a:t>El lenguaje audiovisual excede (abarca mucho más ) los </a:t>
            </a:r>
            <a:r>
              <a:rPr lang="es-ES" b="1" u="sng" dirty="0"/>
              <a:t>criterios de un audiovisual de calidad para la primera infancia</a:t>
            </a:r>
            <a:r>
              <a:rPr lang="es-ES" dirty="0"/>
              <a:t>, los cuales se agrupan en:</a:t>
            </a:r>
          </a:p>
          <a:p>
            <a:pPr>
              <a:buFont typeface="Wingdings" panose="05000000000000000000" pitchFamily="2" charset="2"/>
              <a:buChar char="§"/>
            </a:pPr>
            <a:r>
              <a:rPr lang="es-CU" dirty="0"/>
              <a:t>imágenes,</a:t>
            </a:r>
          </a:p>
          <a:p>
            <a:pPr>
              <a:buFont typeface="Wingdings" panose="05000000000000000000" pitchFamily="2" charset="2"/>
              <a:buChar char="§"/>
            </a:pPr>
            <a:r>
              <a:rPr lang="es-CU" dirty="0"/>
              <a:t>sonidos y/o soporte musical, </a:t>
            </a:r>
          </a:p>
          <a:p>
            <a:pPr>
              <a:buFont typeface="Wingdings" panose="05000000000000000000" pitchFamily="2" charset="2"/>
              <a:buChar char="§"/>
            </a:pPr>
            <a:r>
              <a:rPr lang="es-CU" dirty="0"/>
              <a:t>estructura textual, </a:t>
            </a:r>
          </a:p>
          <a:p>
            <a:pPr>
              <a:buFont typeface="Wingdings" panose="05000000000000000000" pitchFamily="2" charset="2"/>
              <a:buChar char="§"/>
            </a:pPr>
            <a:r>
              <a:rPr lang="es-CU" dirty="0"/>
              <a:t>presencia de personajes, </a:t>
            </a:r>
          </a:p>
          <a:p>
            <a:pPr>
              <a:buFont typeface="Wingdings" panose="05000000000000000000" pitchFamily="2" charset="2"/>
              <a:buChar char="§"/>
            </a:pPr>
            <a:r>
              <a:rPr lang="es-CU" dirty="0"/>
              <a:t>presencia de elementos de identidad, </a:t>
            </a:r>
          </a:p>
          <a:p>
            <a:pPr>
              <a:buFont typeface="Wingdings" panose="05000000000000000000" pitchFamily="2" charset="2"/>
              <a:buChar char="§"/>
            </a:pPr>
            <a:r>
              <a:rPr lang="es-CU" dirty="0"/>
              <a:t>presencia de diversidad y </a:t>
            </a:r>
          </a:p>
          <a:p>
            <a:pPr>
              <a:buFont typeface="Wingdings" panose="05000000000000000000" pitchFamily="2" charset="2"/>
              <a:buChar char="§"/>
            </a:pPr>
            <a:r>
              <a:rPr lang="es-CU" dirty="0"/>
              <a:t>gestión para la adquisición de nuevos desarrollos.  </a:t>
            </a:r>
          </a:p>
        </p:txBody>
      </p:sp>
    </p:spTree>
    <p:extLst>
      <p:ext uri="{BB962C8B-B14F-4D97-AF65-F5344CB8AC3E}">
        <p14:creationId xmlns:p14="http://schemas.microsoft.com/office/powerpoint/2010/main" val="412906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A3DE0-6C02-408D-894D-272DB59E651C}"/>
              </a:ext>
            </a:extLst>
          </p:cNvPr>
          <p:cNvSpPr>
            <a:spLocks noGrp="1"/>
          </p:cNvSpPr>
          <p:nvPr>
            <p:ph type="title"/>
          </p:nvPr>
        </p:nvSpPr>
        <p:spPr/>
        <p:txBody>
          <a:bodyPr/>
          <a:lstStyle/>
          <a:p>
            <a:r>
              <a:rPr lang="es-ES" dirty="0"/>
              <a:t>Estudio individual </a:t>
            </a:r>
            <a:endParaRPr lang="es-CU" dirty="0"/>
          </a:p>
        </p:txBody>
      </p:sp>
      <p:sp>
        <p:nvSpPr>
          <p:cNvPr id="3" name="Marcador de contenido 2">
            <a:extLst>
              <a:ext uri="{FF2B5EF4-FFF2-40B4-BE49-F238E27FC236}">
                <a16:creationId xmlns:a16="http://schemas.microsoft.com/office/drawing/2014/main" id="{1D33612B-1F51-4358-9621-43C23F4BA543}"/>
              </a:ext>
            </a:extLst>
          </p:cNvPr>
          <p:cNvSpPr>
            <a:spLocks noGrp="1"/>
          </p:cNvSpPr>
          <p:nvPr>
            <p:ph idx="1"/>
          </p:nvPr>
        </p:nvSpPr>
        <p:spPr/>
        <p:txBody>
          <a:bodyPr/>
          <a:lstStyle/>
          <a:p>
            <a:r>
              <a:rPr lang="es-ES" dirty="0"/>
              <a:t>Identifique, otros fundamentos pedagógicos y psicológicos que justifican la utilización de materiales audiovisuales en el proceso educativo de la primera infancia.</a:t>
            </a:r>
          </a:p>
          <a:p>
            <a:pPr marL="0" indent="0">
              <a:buNone/>
            </a:pPr>
            <a:endParaRPr lang="es-ES" dirty="0"/>
          </a:p>
          <a:p>
            <a:r>
              <a:rPr lang="es-ES" dirty="0"/>
              <a:t>Valore los criterios ofrecidos para un audiovisual de calidad en la primera infancia.</a:t>
            </a:r>
          </a:p>
        </p:txBody>
      </p:sp>
    </p:spTree>
    <p:extLst>
      <p:ext uri="{BB962C8B-B14F-4D97-AF65-F5344CB8AC3E}">
        <p14:creationId xmlns:p14="http://schemas.microsoft.com/office/powerpoint/2010/main" val="97891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34EE23-459A-47F8-9AD4-2D2455A86FD6}"/>
              </a:ext>
            </a:extLst>
          </p:cNvPr>
          <p:cNvSpPr>
            <a:spLocks noGrp="1"/>
          </p:cNvSpPr>
          <p:nvPr>
            <p:ph idx="1"/>
          </p:nvPr>
        </p:nvSpPr>
        <p:spPr>
          <a:xfrm>
            <a:off x="684212" y="685800"/>
            <a:ext cx="8534400" cy="5000625"/>
          </a:xfrm>
        </p:spPr>
        <p:txBody>
          <a:bodyPr/>
          <a:lstStyle/>
          <a:p>
            <a:pPr marL="0" indent="0" algn="just">
              <a:buNone/>
            </a:pPr>
            <a:r>
              <a:rPr lang="es-ES" dirty="0"/>
              <a:t>Para finalizar el curso ustedes deberán realizar una actividad del proceso educativo que contemple la utilización de un material audiovisual, con lo que demostrarán haber desarrollado una cultura audiovisual para una educación de calidad de la primera infancia.</a:t>
            </a:r>
          </a:p>
          <a:p>
            <a:pPr marL="0" indent="0">
              <a:buNone/>
            </a:pPr>
            <a:endParaRPr lang="es-ES" dirty="0"/>
          </a:p>
          <a:p>
            <a:pPr marL="0" indent="0">
              <a:lnSpc>
                <a:spcPct val="150000"/>
              </a:lnSpc>
              <a:buNone/>
            </a:pPr>
            <a:r>
              <a:rPr lang="es-ES" b="1" dirty="0"/>
              <a:t>Como evaluación de este tema 1, ustedes deben entregar hasta la Introducción. (Ver orientaciones generales)</a:t>
            </a:r>
            <a:endParaRPr lang="es-CU" b="1" dirty="0"/>
          </a:p>
          <a:p>
            <a:endParaRPr lang="es-CU" dirty="0"/>
          </a:p>
        </p:txBody>
      </p:sp>
    </p:spTree>
    <p:extLst>
      <p:ext uri="{BB962C8B-B14F-4D97-AF65-F5344CB8AC3E}">
        <p14:creationId xmlns:p14="http://schemas.microsoft.com/office/powerpoint/2010/main" val="46006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BD191F-38FD-4DEA-B110-E14B9B0A3B3B}"/>
              </a:ext>
            </a:extLst>
          </p:cNvPr>
          <p:cNvSpPr>
            <a:spLocks noGrp="1"/>
          </p:cNvSpPr>
          <p:nvPr>
            <p:ph idx="1"/>
          </p:nvPr>
        </p:nvSpPr>
        <p:spPr>
          <a:xfrm>
            <a:off x="684212" y="230819"/>
            <a:ext cx="8534400" cy="5655075"/>
          </a:xfrm>
        </p:spPr>
        <p:txBody>
          <a:bodyPr>
            <a:normAutofit/>
          </a:bodyPr>
          <a:lstStyle/>
          <a:p>
            <a:r>
              <a:rPr lang="es-ES" b="1" dirty="0"/>
              <a:t>Sistema de conocimientos:</a:t>
            </a:r>
          </a:p>
          <a:p>
            <a:pPr marL="0" indent="0">
              <a:buNone/>
            </a:pPr>
            <a:endParaRPr lang="es-CU" dirty="0"/>
          </a:p>
          <a:p>
            <a:pPr lvl="0"/>
            <a:r>
              <a:rPr lang="es-ES" dirty="0"/>
              <a:t>Fundamentos pedagógicos y psicológicos de la utilización de materiales audiovisuales en el proceso educativo de la primera infancia.</a:t>
            </a:r>
            <a:endParaRPr lang="es-CU" dirty="0"/>
          </a:p>
          <a:p>
            <a:pPr marL="0" indent="0">
              <a:buNone/>
            </a:pPr>
            <a:endParaRPr lang="es-CU" dirty="0"/>
          </a:p>
          <a:p>
            <a:pPr lvl="0"/>
            <a:r>
              <a:rPr lang="es-ES" dirty="0"/>
              <a:t>Lenguaje audiovisual y sus particularidades para la primera infancia.</a:t>
            </a:r>
            <a:endParaRPr lang="es-CU" dirty="0"/>
          </a:p>
          <a:p>
            <a:pPr marL="0" indent="0">
              <a:buNone/>
            </a:pPr>
            <a:endParaRPr lang="es-CU" dirty="0"/>
          </a:p>
          <a:p>
            <a:pPr lvl="0"/>
            <a:r>
              <a:rPr lang="es-ES" dirty="0"/>
              <a:t>Productoras nacionales y extranjeras de materiales audiovisuales dirigidos a la primera infancia.</a:t>
            </a:r>
            <a:endParaRPr lang="es-CU" dirty="0"/>
          </a:p>
          <a:p>
            <a:endParaRPr lang="es-CU" dirty="0"/>
          </a:p>
        </p:txBody>
      </p:sp>
    </p:spTree>
    <p:extLst>
      <p:ext uri="{BB962C8B-B14F-4D97-AF65-F5344CB8AC3E}">
        <p14:creationId xmlns:p14="http://schemas.microsoft.com/office/powerpoint/2010/main" val="34645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F4300-FE29-41A7-9C57-4115D27D3762}"/>
              </a:ext>
            </a:extLst>
          </p:cNvPr>
          <p:cNvSpPr>
            <a:spLocks noGrp="1"/>
          </p:cNvSpPr>
          <p:nvPr>
            <p:ph type="title"/>
          </p:nvPr>
        </p:nvSpPr>
        <p:spPr/>
        <p:txBody>
          <a:bodyPr>
            <a:normAutofit fontScale="90000"/>
          </a:bodyPr>
          <a:lstStyle/>
          <a:p>
            <a:r>
              <a:rPr lang="es-ES" dirty="0"/>
              <a:t>Fundamentos pedagógicos y psicológicos de la utilización de materiales audiovisuales en el proceso educativo de la primera infancia.</a:t>
            </a:r>
            <a:br>
              <a:rPr lang="es-CU" dirty="0"/>
            </a:br>
            <a:endParaRPr lang="es-CU" dirty="0"/>
          </a:p>
        </p:txBody>
      </p:sp>
    </p:spTree>
    <p:extLst>
      <p:ext uri="{BB962C8B-B14F-4D97-AF65-F5344CB8AC3E}">
        <p14:creationId xmlns:p14="http://schemas.microsoft.com/office/powerpoint/2010/main" val="7126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43BFA-8650-4349-9ADC-B3DCD4179508}"/>
              </a:ext>
            </a:extLst>
          </p:cNvPr>
          <p:cNvSpPr>
            <a:spLocks noGrp="1"/>
          </p:cNvSpPr>
          <p:nvPr>
            <p:ph type="title"/>
          </p:nvPr>
        </p:nvSpPr>
        <p:spPr/>
        <p:txBody>
          <a:bodyPr>
            <a:normAutofit/>
          </a:bodyPr>
          <a:lstStyle/>
          <a:p>
            <a:pPr algn="ctr">
              <a:lnSpc>
                <a:spcPct val="150000"/>
              </a:lnSpc>
            </a:pPr>
            <a:r>
              <a:rPr lang="es-ES" sz="1300" dirty="0">
                <a:latin typeface="Arial" panose="020B0604020202020204" pitchFamily="34" charset="0"/>
                <a:cs typeface="Arial" panose="020B0604020202020204" pitchFamily="34" charset="0"/>
              </a:rPr>
              <a:t>Son muchos los beneficios que la era de la tecnología, le ha traído a la humanidad. </a:t>
            </a:r>
            <a:br>
              <a:rPr lang="es-CU"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En el caso de la infancia, ellos son protagonistas de cambios a nivel de la subjetividad, como consecuencia de nacer y crecer en contextos altamente desarrollados.</a:t>
            </a:r>
            <a:br>
              <a:rPr lang="es-CU"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Una parte importante de este desarrollo tiene que ver con el universo digital.</a:t>
            </a:r>
            <a:endParaRPr lang="es-CU" dirty="0"/>
          </a:p>
        </p:txBody>
      </p:sp>
      <p:pic>
        <p:nvPicPr>
          <p:cNvPr id="4" name="Picture 1">
            <a:extLst>
              <a:ext uri="{FF2B5EF4-FFF2-40B4-BE49-F238E27FC236}">
                <a16:creationId xmlns:a16="http://schemas.microsoft.com/office/drawing/2014/main" id="{F4661F5D-DCD5-4C27-BFA3-466D13BE75C4}"/>
              </a:ext>
            </a:extLst>
          </p:cNvPr>
          <p:cNvPicPr>
            <a:picLocks noGrp="1"/>
          </p:cNvPicPr>
          <p:nvPr>
            <p:ph idx="1"/>
          </p:nvPr>
        </p:nvPicPr>
        <p:blipFill>
          <a:blip r:embed="rId2"/>
          <a:stretch>
            <a:fillRect/>
          </a:stretch>
        </p:blipFill>
        <p:spPr>
          <a:xfrm>
            <a:off x="1490494" y="685800"/>
            <a:ext cx="6921838" cy="3614738"/>
          </a:xfrm>
          <a:prstGeom prst="rect">
            <a:avLst/>
          </a:prstGeom>
        </p:spPr>
      </p:pic>
    </p:spTree>
    <p:extLst>
      <p:ext uri="{BB962C8B-B14F-4D97-AF65-F5344CB8AC3E}">
        <p14:creationId xmlns:p14="http://schemas.microsoft.com/office/powerpoint/2010/main" val="144595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8902B-8B07-4735-82D7-66B6B40C5B5B}"/>
              </a:ext>
            </a:extLst>
          </p:cNvPr>
          <p:cNvSpPr>
            <a:spLocks noGrp="1"/>
          </p:cNvSpPr>
          <p:nvPr>
            <p:ph type="title"/>
          </p:nvPr>
        </p:nvSpPr>
        <p:spPr/>
        <p:txBody>
          <a:bodyPr>
            <a:normAutofit/>
          </a:bodyPr>
          <a:lstStyle/>
          <a:p>
            <a:pPr algn="ctr">
              <a:lnSpc>
                <a:spcPct val="150000"/>
              </a:lnSpc>
            </a:pPr>
            <a:r>
              <a:rPr lang="es-ES_tradnl" sz="1300" dirty="0">
                <a:latin typeface="Arial" panose="020B0604020202020204" pitchFamily="34" charset="0"/>
                <a:cs typeface="Arial" panose="020B0604020202020204" pitchFamily="34" charset="0"/>
              </a:rPr>
              <a:t>los padres y agentes educativos  en general debemos tener la preparación requerida, para regular el uso de las tecnologías, de modo que favorezca y nunca afecte a nuestros niños y adolescentes.</a:t>
            </a:r>
            <a:br>
              <a:rPr lang="es-CU" dirty="0"/>
            </a:br>
            <a:endParaRPr lang="es-CU" sz="1200" dirty="0">
              <a:latin typeface="Arial" panose="020B0604020202020204" pitchFamily="34" charset="0"/>
              <a:cs typeface="Arial" panose="020B0604020202020204" pitchFamily="34" charset="0"/>
            </a:endParaRPr>
          </a:p>
        </p:txBody>
      </p:sp>
      <p:pic>
        <p:nvPicPr>
          <p:cNvPr id="4" name="Picture 14">
            <a:extLst>
              <a:ext uri="{FF2B5EF4-FFF2-40B4-BE49-F238E27FC236}">
                <a16:creationId xmlns:a16="http://schemas.microsoft.com/office/drawing/2014/main" id="{BA99BE55-BBAA-44CC-9280-DBE3E5FE30BC}"/>
              </a:ext>
            </a:extLst>
          </p:cNvPr>
          <p:cNvPicPr>
            <a:picLocks noGrp="1"/>
          </p:cNvPicPr>
          <p:nvPr>
            <p:ph idx="1"/>
          </p:nvPr>
        </p:nvPicPr>
        <p:blipFill>
          <a:blip r:embed="rId2"/>
          <a:stretch>
            <a:fillRect/>
          </a:stretch>
        </p:blipFill>
        <p:spPr>
          <a:xfrm>
            <a:off x="3408363" y="1593056"/>
            <a:ext cx="3086100" cy="1800225"/>
          </a:xfrm>
          <a:prstGeom prst="rect">
            <a:avLst/>
          </a:prstGeom>
        </p:spPr>
      </p:pic>
    </p:spTree>
    <p:extLst>
      <p:ext uri="{BB962C8B-B14F-4D97-AF65-F5344CB8AC3E}">
        <p14:creationId xmlns:p14="http://schemas.microsoft.com/office/powerpoint/2010/main" val="204026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649E1-C613-43AF-89D1-E14BDC37DB63}"/>
              </a:ext>
            </a:extLst>
          </p:cNvPr>
          <p:cNvSpPr>
            <a:spLocks noGrp="1"/>
          </p:cNvSpPr>
          <p:nvPr>
            <p:ph type="title"/>
          </p:nvPr>
        </p:nvSpPr>
        <p:spPr>
          <a:xfrm>
            <a:off x="684212" y="3861786"/>
            <a:ext cx="8534400" cy="2132613"/>
          </a:xfrm>
        </p:spPr>
        <p:txBody>
          <a:bodyPr>
            <a:noAutofit/>
          </a:bodyPr>
          <a:lstStyle/>
          <a:p>
            <a:pPr algn="ctr">
              <a:lnSpc>
                <a:spcPct val="150000"/>
              </a:lnSpc>
            </a:pPr>
            <a:r>
              <a:rPr lang="es-ES_tradnl" sz="1200" dirty="0">
                <a:latin typeface="Arial" panose="020B0604020202020204" pitchFamily="34" charset="0"/>
                <a:cs typeface="Arial" panose="020B0604020202020204" pitchFamily="34" charset="0"/>
              </a:rPr>
              <a:t>Desde que un niño nace y hasta los tres años de vida, todo su desarrollo depende casi por completo de los cuidados que le brinden sus padres y otros familiares. La estimulación temprana implica interactuar con el niño, conversando, cantando, jugando y realizando acciones con objetos. </a:t>
            </a:r>
            <a:br>
              <a:rPr lang="es-CU" sz="1200" dirty="0">
                <a:latin typeface="Arial" panose="020B0604020202020204" pitchFamily="34" charset="0"/>
                <a:cs typeface="Arial" panose="020B0604020202020204" pitchFamily="34" charset="0"/>
              </a:rPr>
            </a:br>
            <a:r>
              <a:rPr lang="es-ES_tradnl" sz="1200" dirty="0">
                <a:latin typeface="Arial" panose="020B0604020202020204" pitchFamily="34" charset="0"/>
                <a:cs typeface="Arial" panose="020B0604020202020204" pitchFamily="34" charset="0"/>
              </a:rPr>
              <a:t>La Organización Mundial de la Salud (OMS) ha advertido que poner a un pequeño de cero a tres años, a visualizar dibujos animados, tiene más riesgos que beneficios y por ello, recomiendan no hacerlo.</a:t>
            </a:r>
            <a:br>
              <a:rPr lang="es-CU" sz="1200" dirty="0">
                <a:latin typeface="Arial" panose="020B0604020202020204" pitchFamily="34" charset="0"/>
                <a:cs typeface="Arial" panose="020B0604020202020204" pitchFamily="34" charset="0"/>
              </a:rPr>
            </a:br>
            <a:endParaRPr lang="es-CU" sz="1200" dirty="0">
              <a:latin typeface="Arial" panose="020B0604020202020204" pitchFamily="34" charset="0"/>
              <a:cs typeface="Arial" panose="020B0604020202020204" pitchFamily="34" charset="0"/>
            </a:endParaRPr>
          </a:p>
        </p:txBody>
      </p:sp>
      <p:pic>
        <p:nvPicPr>
          <p:cNvPr id="4" name="Picture 22">
            <a:extLst>
              <a:ext uri="{FF2B5EF4-FFF2-40B4-BE49-F238E27FC236}">
                <a16:creationId xmlns:a16="http://schemas.microsoft.com/office/drawing/2014/main" id="{EFDE7326-68A0-4834-94B8-E343189C8F48}"/>
              </a:ext>
            </a:extLst>
          </p:cNvPr>
          <p:cNvPicPr>
            <a:picLocks noGrp="1"/>
          </p:cNvPicPr>
          <p:nvPr>
            <p:ph idx="1"/>
          </p:nvPr>
        </p:nvPicPr>
        <p:blipFill>
          <a:blip r:embed="rId2"/>
          <a:stretch>
            <a:fillRect/>
          </a:stretch>
        </p:blipFill>
        <p:spPr>
          <a:xfrm>
            <a:off x="1761938" y="390617"/>
            <a:ext cx="6378949" cy="3329127"/>
          </a:xfrm>
          <a:prstGeom prst="rect">
            <a:avLst/>
          </a:prstGeom>
        </p:spPr>
      </p:pic>
    </p:spTree>
    <p:extLst>
      <p:ext uri="{BB962C8B-B14F-4D97-AF65-F5344CB8AC3E}">
        <p14:creationId xmlns:p14="http://schemas.microsoft.com/office/powerpoint/2010/main" val="27699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9CBE4-D27E-4CAC-9529-74CB50F77E70}"/>
              </a:ext>
            </a:extLst>
          </p:cNvPr>
          <p:cNvSpPr>
            <a:spLocks noGrp="1"/>
          </p:cNvSpPr>
          <p:nvPr>
            <p:ph type="title"/>
          </p:nvPr>
        </p:nvSpPr>
        <p:spPr>
          <a:xfrm>
            <a:off x="1252383" y="1033918"/>
            <a:ext cx="8534400" cy="4337072"/>
          </a:xfrm>
        </p:spPr>
        <p:txBody>
          <a:bodyPr>
            <a:normAutofit fontScale="90000"/>
          </a:bodyPr>
          <a:lstStyle/>
          <a:p>
            <a:pPr algn="ctr">
              <a:lnSpc>
                <a:spcPct val="150000"/>
              </a:lnSpc>
            </a:pPr>
            <a:r>
              <a:rPr lang="es-ES" dirty="0"/>
              <a:t>¿Cómo puede el educador/a incluir los materiales audiovisuales en el proceso educativo y convertirlos en fuente de entretenimiento y </a:t>
            </a:r>
            <a:r>
              <a:rPr lang="es-ES" b="1" dirty="0"/>
              <a:t>desarrollo</a:t>
            </a:r>
            <a:r>
              <a:rPr lang="es-ES" dirty="0"/>
              <a:t>?</a:t>
            </a:r>
            <a:endParaRPr lang="es-CU" dirty="0"/>
          </a:p>
        </p:txBody>
      </p:sp>
    </p:spTree>
    <p:extLst>
      <p:ext uri="{BB962C8B-B14F-4D97-AF65-F5344CB8AC3E}">
        <p14:creationId xmlns:p14="http://schemas.microsoft.com/office/powerpoint/2010/main" val="30313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2AB3D-23F5-4E3E-A7B6-537146B5D929}"/>
              </a:ext>
            </a:extLst>
          </p:cNvPr>
          <p:cNvSpPr>
            <a:spLocks noGrp="1"/>
          </p:cNvSpPr>
          <p:nvPr>
            <p:ph type="title"/>
          </p:nvPr>
        </p:nvSpPr>
        <p:spPr/>
        <p:txBody>
          <a:bodyPr/>
          <a:lstStyle/>
          <a:p>
            <a:r>
              <a:rPr lang="es-ES" dirty="0"/>
              <a:t>PROCESO EDUCATIVO (Benavides, 2006)</a:t>
            </a:r>
            <a:endParaRPr lang="es-CU" dirty="0"/>
          </a:p>
        </p:txBody>
      </p:sp>
      <p:sp>
        <p:nvSpPr>
          <p:cNvPr id="3" name="Marcador de contenido 2">
            <a:extLst>
              <a:ext uri="{FF2B5EF4-FFF2-40B4-BE49-F238E27FC236}">
                <a16:creationId xmlns:a16="http://schemas.microsoft.com/office/drawing/2014/main" id="{25105884-48D5-48C8-9DB2-EE17CF41E2AF}"/>
              </a:ext>
            </a:extLst>
          </p:cNvPr>
          <p:cNvSpPr>
            <a:spLocks noGrp="1"/>
          </p:cNvSpPr>
          <p:nvPr>
            <p:ph idx="1"/>
          </p:nvPr>
        </p:nvSpPr>
        <p:spPr/>
        <p:txBody>
          <a:bodyPr/>
          <a:lstStyle/>
          <a:p>
            <a:pPr marL="0" indent="0" algn="just">
              <a:lnSpc>
                <a:spcPct val="150000"/>
              </a:lnSpc>
              <a:buNone/>
            </a:pPr>
            <a:r>
              <a:rPr lang="es-CU" dirty="0"/>
              <a:t>“Es el proceso formativo de carácter organizado y sistemático que se produce en los seis primeros años de vida con el objetivo de sentar las bases del desarrollo de la personalidad, potenciando al máximo las múltiples posibilidades de desarrollo que se dan en esta etapa de la vida del niño, ya sea por vía institucional o no institucional, y como consecuencia prepararlo mejor para su ingreso a la escuela”</a:t>
            </a:r>
          </a:p>
          <a:p>
            <a:pPr algn="just">
              <a:lnSpc>
                <a:spcPct val="150000"/>
              </a:lnSpc>
            </a:pPr>
            <a:endParaRPr lang="es-CU" dirty="0"/>
          </a:p>
        </p:txBody>
      </p:sp>
    </p:spTree>
    <p:extLst>
      <p:ext uri="{BB962C8B-B14F-4D97-AF65-F5344CB8AC3E}">
        <p14:creationId xmlns:p14="http://schemas.microsoft.com/office/powerpoint/2010/main" val="427731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3565A-4F58-4042-B1B3-224BC6302A38}"/>
              </a:ext>
            </a:extLst>
          </p:cNvPr>
          <p:cNvSpPr>
            <a:spLocks noGrp="1"/>
          </p:cNvSpPr>
          <p:nvPr>
            <p:ph type="title"/>
          </p:nvPr>
        </p:nvSpPr>
        <p:spPr/>
        <p:txBody>
          <a:bodyPr/>
          <a:lstStyle/>
          <a:p>
            <a:pPr algn="ctr"/>
            <a:r>
              <a:rPr lang="es-ES" dirty="0"/>
              <a:t>FUNCIONES DEL Educador/a de la primera infancia</a:t>
            </a:r>
            <a:endParaRPr lang="es-CU" dirty="0"/>
          </a:p>
        </p:txBody>
      </p:sp>
      <p:graphicFrame>
        <p:nvGraphicFramePr>
          <p:cNvPr id="4" name="Marcador de contenido 3">
            <a:extLst>
              <a:ext uri="{FF2B5EF4-FFF2-40B4-BE49-F238E27FC236}">
                <a16:creationId xmlns:a16="http://schemas.microsoft.com/office/drawing/2014/main" id="{CA06E011-6AAE-4BB8-9760-9A9B238ABA9C}"/>
              </a:ext>
            </a:extLst>
          </p:cNvPr>
          <p:cNvGraphicFramePr>
            <a:graphicFrameLocks noGrp="1"/>
          </p:cNvGraphicFramePr>
          <p:nvPr>
            <p:ph idx="1"/>
            <p:extLst>
              <p:ext uri="{D42A27DB-BD31-4B8C-83A1-F6EECF244321}">
                <p14:modId xmlns:p14="http://schemas.microsoft.com/office/powerpoint/2010/main" val="698167941"/>
              </p:ext>
            </p:extLst>
          </p:nvPr>
        </p:nvGraphicFramePr>
        <p:xfrm>
          <a:off x="684213" y="685800"/>
          <a:ext cx="8534400"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57129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125</TotalTime>
  <Words>946</Words>
  <Application>Microsoft Office PowerPoint</Application>
  <PresentationFormat>Panorámica</PresentationFormat>
  <Paragraphs>60</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Century Gothic</vt:lpstr>
      <vt:lpstr>Wingdings</vt:lpstr>
      <vt:lpstr>Wingdings 3</vt:lpstr>
      <vt:lpstr>Sector</vt:lpstr>
      <vt:lpstr>Fundamentos pedagógicos y psicológicos para la utilización de materiales audiovisuales en el proceso educativo de la primera infancia </vt:lpstr>
      <vt:lpstr>Presentación de PowerPoint</vt:lpstr>
      <vt:lpstr>Fundamentos pedagógicos y psicológicos de la utilización de materiales audiovisuales en el proceso educativo de la primera infancia. </vt:lpstr>
      <vt:lpstr>Son muchos los beneficios que la era de la tecnología, le ha traído a la humanidad.  En el caso de la infancia, ellos son protagonistas de cambios a nivel de la subjetividad, como consecuencia de nacer y crecer en contextos altamente desarrollados. Una parte importante de este desarrollo tiene que ver con el universo digital.</vt:lpstr>
      <vt:lpstr>los padres y agentes educativos  en general debemos tener la preparación requerida, para regular el uso de las tecnologías, de modo que favorezca y nunca afecte a nuestros niños y adolescentes. </vt:lpstr>
      <vt:lpstr>Desde que un niño nace y hasta los tres años de vida, todo su desarrollo depende casi por completo de los cuidados que le brinden sus padres y otros familiares. La estimulación temprana implica interactuar con el niño, conversando, cantando, jugando y realizando acciones con objetos.  La Organización Mundial de la Salud (OMS) ha advertido que poner a un pequeño de cero a tres años, a visualizar dibujos animados, tiene más riesgos que beneficios y por ello, recomiendan no hacerlo. </vt:lpstr>
      <vt:lpstr>¿Cómo puede el educador/a incluir los materiales audiovisuales en el proceso educativo y convertirlos en fuente de entretenimiento y desarrollo?</vt:lpstr>
      <vt:lpstr>PROCESO EDUCATIVO (Benavides, 2006)</vt:lpstr>
      <vt:lpstr>FUNCIONES DEL Educador/a de la primera infancia</vt:lpstr>
      <vt:lpstr>Presentación de PowerPoint</vt:lpstr>
      <vt:lpstr>Algunos fundamentos psicológicos.</vt:lpstr>
      <vt:lpstr>Algunos fundamentos pedagógicos</vt:lpstr>
      <vt:lpstr>Lenguaje audiovisual</vt:lpstr>
      <vt:lpstr>Presentación de PowerPoint</vt:lpstr>
      <vt:lpstr>Estudio individual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pedagógicos y psicológicos para la utilización de materiales audiovisuales en el proceso educativo </dc:title>
  <dc:creator>MARLON</dc:creator>
  <cp:lastModifiedBy>HOME</cp:lastModifiedBy>
  <cp:revision>56</cp:revision>
  <dcterms:created xsi:type="dcterms:W3CDTF">2021-05-24T12:35:02Z</dcterms:created>
  <dcterms:modified xsi:type="dcterms:W3CDTF">2025-11-03T16:16:39Z</dcterms:modified>
</cp:coreProperties>
</file>