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2" r:id="rId3"/>
    <p:sldId id="257" r:id="rId4"/>
    <p:sldId id="263" r:id="rId5"/>
    <p:sldId id="260" r:id="rId6"/>
    <p:sldId id="298" r:id="rId7"/>
    <p:sldId id="300" r:id="rId8"/>
    <p:sldId id="320" r:id="rId9"/>
    <p:sldId id="321" r:id="rId10"/>
    <p:sldId id="322" r:id="rId11"/>
    <p:sldId id="323" r:id="rId12"/>
    <p:sldId id="324" r:id="rId13"/>
    <p:sldId id="325" r:id="rId14"/>
    <p:sldId id="326" r:id="rId15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5301"/>
    <a:srgbClr val="8F1D02"/>
    <a:srgbClr val="ED5302"/>
    <a:srgbClr val="E90001"/>
    <a:srgbClr val="B61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95082" autoAdjust="0"/>
  </p:normalViewPr>
  <p:slideViewPr>
    <p:cSldViewPr snapToGrid="0">
      <p:cViewPr varScale="1">
        <p:scale>
          <a:sx n="68" d="100"/>
          <a:sy n="68" d="100"/>
        </p:scale>
        <p:origin x="96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389A44-E178-4F3C-813A-6E046C622B49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CU"/>
        </a:p>
      </dgm:t>
    </dgm:pt>
    <dgm:pt modelId="{F4F6A226-FEE8-4CFA-8DB8-1EDAE91DB95C}">
      <dgm:prSet phldrT="[Texto]"/>
      <dgm:spPr>
        <a:solidFill>
          <a:srgbClr val="8F1D02"/>
        </a:solidFill>
      </dgm:spPr>
      <dgm:t>
        <a:bodyPr/>
        <a:lstStyle/>
        <a:p>
          <a:r>
            <a:rPr lang="es-CU" b="1" dirty="0">
              <a:solidFill>
                <a:schemeClr val="bg1"/>
              </a:solidFill>
            </a:rPr>
            <a:t>Resumen de la clase anterior</a:t>
          </a:r>
          <a:endParaRPr lang="es-CU" dirty="0">
            <a:solidFill>
              <a:schemeClr val="bg1"/>
            </a:solidFill>
          </a:endParaRPr>
        </a:p>
      </dgm:t>
    </dgm:pt>
    <dgm:pt modelId="{E0356C2B-FCA4-4BB2-BCBE-F13CF9E17124}" type="parTrans" cxnId="{39B15D29-C48D-4B81-BBCB-D1E425FDDE96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0A61FBFB-5D02-4E65-BB2D-A6DEF5630E4B}" type="sibTrans" cxnId="{39B15D29-C48D-4B81-BBCB-D1E425FDDE96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8C9752A9-C562-45CC-968E-065ACDA1841E}">
      <dgm:prSet phldrT="[Texto]"/>
      <dgm:spPr>
        <a:solidFill>
          <a:srgbClr val="ED5302"/>
        </a:solidFill>
      </dgm:spPr>
      <dgm:t>
        <a:bodyPr/>
        <a:lstStyle/>
        <a:p>
          <a:r>
            <a:rPr lang="es-ES" b="1" dirty="0">
              <a:solidFill>
                <a:schemeClr val="bg1"/>
              </a:solidFill>
            </a:rPr>
            <a:t>Reglas para transformar MER -&gt; MR</a:t>
          </a:r>
          <a:endParaRPr lang="es-CU" b="1" dirty="0">
            <a:solidFill>
              <a:schemeClr val="bg1"/>
            </a:solidFill>
          </a:endParaRPr>
        </a:p>
      </dgm:t>
    </dgm:pt>
    <dgm:pt modelId="{1C26613B-7B8F-4D07-AC3D-B33FFC6B3985}" type="parTrans" cxnId="{896084EF-E3CC-4E26-A3A9-DAF3EB06149C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AACF2276-869D-437C-A4BC-7164381734DD}" type="sibTrans" cxnId="{896084EF-E3CC-4E26-A3A9-DAF3EB06149C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A52ACC03-12EC-40DE-A3C4-AFB9AB41896D}">
      <dgm:prSet phldrT="[Texto]"/>
      <dgm:spPr>
        <a:solidFill>
          <a:srgbClr val="E90001"/>
        </a:solidFill>
      </dgm:spPr>
      <dgm:t>
        <a:bodyPr/>
        <a:lstStyle/>
        <a:p>
          <a:r>
            <a:rPr lang="es-ES" b="1" dirty="0">
              <a:solidFill>
                <a:schemeClr val="bg1"/>
              </a:solidFill>
            </a:rPr>
            <a:t>Parte práctica</a:t>
          </a:r>
          <a:endParaRPr lang="es-CU" b="1" dirty="0">
            <a:solidFill>
              <a:schemeClr val="bg1"/>
            </a:solidFill>
          </a:endParaRPr>
        </a:p>
      </dgm:t>
    </dgm:pt>
    <dgm:pt modelId="{6A1F22CB-25FB-485D-ADAA-FE125380FA81}" type="parTrans" cxnId="{DE1B9DD8-FA1D-45D7-A7BD-3E6B6C21720C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D8FD0F5D-4C28-4422-98B6-B53D19A8D568}" type="sibTrans" cxnId="{DE1B9DD8-FA1D-45D7-A7BD-3E6B6C21720C}">
      <dgm:prSet/>
      <dgm:spPr/>
      <dgm:t>
        <a:bodyPr/>
        <a:lstStyle/>
        <a:p>
          <a:endParaRPr lang="es-CU">
            <a:solidFill>
              <a:schemeClr val="bg1"/>
            </a:solidFill>
          </a:endParaRPr>
        </a:p>
      </dgm:t>
    </dgm:pt>
    <dgm:pt modelId="{3628D74E-8789-4F48-B348-6D7E77DEF580}" type="pres">
      <dgm:prSet presAssocID="{22389A44-E178-4F3C-813A-6E046C622B4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S"/>
        </a:p>
      </dgm:t>
    </dgm:pt>
    <dgm:pt modelId="{D8F358AA-530E-4314-9A74-F24369A55557}" type="pres">
      <dgm:prSet presAssocID="{22389A44-E178-4F3C-813A-6E046C622B49}" presName="Name1" presStyleCnt="0"/>
      <dgm:spPr/>
    </dgm:pt>
    <dgm:pt modelId="{BE23AD89-7BE8-42A6-AF97-4A91650E66AE}" type="pres">
      <dgm:prSet presAssocID="{22389A44-E178-4F3C-813A-6E046C622B49}" presName="cycle" presStyleCnt="0"/>
      <dgm:spPr/>
    </dgm:pt>
    <dgm:pt modelId="{0D8496F9-8DCB-47B5-862D-60999DDAC9CA}" type="pres">
      <dgm:prSet presAssocID="{22389A44-E178-4F3C-813A-6E046C622B49}" presName="srcNode" presStyleLbl="node1" presStyleIdx="0" presStyleCnt="3"/>
      <dgm:spPr/>
    </dgm:pt>
    <dgm:pt modelId="{32DC9654-C52F-4B0C-8A85-C9EC2000A829}" type="pres">
      <dgm:prSet presAssocID="{22389A44-E178-4F3C-813A-6E046C622B49}" presName="conn" presStyleLbl="parChTrans1D2" presStyleIdx="0" presStyleCnt="1"/>
      <dgm:spPr/>
      <dgm:t>
        <a:bodyPr/>
        <a:lstStyle/>
        <a:p>
          <a:endParaRPr lang="es-ES"/>
        </a:p>
      </dgm:t>
    </dgm:pt>
    <dgm:pt modelId="{0E290003-7996-41E2-AA23-CA14E08B956F}" type="pres">
      <dgm:prSet presAssocID="{22389A44-E178-4F3C-813A-6E046C622B49}" presName="extraNode" presStyleLbl="node1" presStyleIdx="0" presStyleCnt="3"/>
      <dgm:spPr/>
    </dgm:pt>
    <dgm:pt modelId="{410FB7B7-49A2-4096-AA12-2FD3FA4664AE}" type="pres">
      <dgm:prSet presAssocID="{22389A44-E178-4F3C-813A-6E046C622B49}" presName="dstNode" presStyleLbl="node1" presStyleIdx="0" presStyleCnt="3"/>
      <dgm:spPr/>
    </dgm:pt>
    <dgm:pt modelId="{23DF4F38-993F-45EE-B20A-3D9EE6F5B725}" type="pres">
      <dgm:prSet presAssocID="{F4F6A226-FEE8-4CFA-8DB8-1EDAE91DB95C}" presName="text_1" presStyleLbl="node1" presStyleIdx="0" presStyleCnt="3" custLinFactNeighborX="60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431B21-B8F3-4352-91E9-E9A0F6CC34C2}" type="pres">
      <dgm:prSet presAssocID="{F4F6A226-FEE8-4CFA-8DB8-1EDAE91DB95C}" presName="accent_1" presStyleCnt="0"/>
      <dgm:spPr/>
    </dgm:pt>
    <dgm:pt modelId="{677A0E6F-3776-40FA-9D54-027C74490B70}" type="pres">
      <dgm:prSet presAssocID="{F4F6A226-FEE8-4CFA-8DB8-1EDAE91DB95C}" presName="accentRepeatNode" presStyleLbl="solidFgAcc1" presStyleIdx="0" presStyleCnt="3"/>
      <dgm:spPr>
        <a:ln>
          <a:solidFill>
            <a:srgbClr val="8F1D02"/>
          </a:solidFill>
        </a:ln>
      </dgm:spPr>
    </dgm:pt>
    <dgm:pt modelId="{EE17BD37-A54B-4A9E-A04E-16902CA86E7B}" type="pres">
      <dgm:prSet presAssocID="{8C9752A9-C562-45CC-968E-065ACDA1841E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9F4001-35BC-4017-B299-D1C9EDC8D65C}" type="pres">
      <dgm:prSet presAssocID="{8C9752A9-C562-45CC-968E-065ACDA1841E}" presName="accent_2" presStyleCnt="0"/>
      <dgm:spPr/>
    </dgm:pt>
    <dgm:pt modelId="{4952AE3C-2A15-454E-B1F0-A3FE6FC36CE6}" type="pres">
      <dgm:prSet presAssocID="{8C9752A9-C562-45CC-968E-065ACDA1841E}" presName="accentRepeatNode" presStyleLbl="solidFgAcc1" presStyleIdx="1" presStyleCnt="3"/>
      <dgm:spPr>
        <a:ln>
          <a:solidFill>
            <a:srgbClr val="ED5302"/>
          </a:solidFill>
        </a:ln>
      </dgm:spPr>
    </dgm:pt>
    <dgm:pt modelId="{FD39BCC6-E336-41B9-A424-2727ED3EB9AA}" type="pres">
      <dgm:prSet presAssocID="{A52ACC03-12EC-40DE-A3C4-AFB9AB41896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4CE2C6-1F89-45D6-9C3D-EA820604B0F4}" type="pres">
      <dgm:prSet presAssocID="{A52ACC03-12EC-40DE-A3C4-AFB9AB41896D}" presName="accent_3" presStyleCnt="0"/>
      <dgm:spPr/>
    </dgm:pt>
    <dgm:pt modelId="{317A3067-F85D-478A-B850-3F3DC1597B3F}" type="pres">
      <dgm:prSet presAssocID="{A52ACC03-12EC-40DE-A3C4-AFB9AB41896D}" presName="accentRepeatNode" presStyleLbl="solidFgAcc1" presStyleIdx="2" presStyleCnt="3"/>
      <dgm:spPr>
        <a:ln>
          <a:solidFill>
            <a:srgbClr val="E90001"/>
          </a:solidFill>
        </a:ln>
      </dgm:spPr>
    </dgm:pt>
  </dgm:ptLst>
  <dgm:cxnLst>
    <dgm:cxn modelId="{6D1C969F-7179-4B5B-B683-1F8E31D051EF}" type="presOf" srcId="{8C9752A9-C562-45CC-968E-065ACDA1841E}" destId="{EE17BD37-A54B-4A9E-A04E-16902CA86E7B}" srcOrd="0" destOrd="0" presId="urn:microsoft.com/office/officeart/2008/layout/VerticalCurvedList"/>
    <dgm:cxn modelId="{67B8749A-1520-4646-83E9-C421C0A78D4A}" type="presOf" srcId="{F4F6A226-FEE8-4CFA-8DB8-1EDAE91DB95C}" destId="{23DF4F38-993F-45EE-B20A-3D9EE6F5B725}" srcOrd="0" destOrd="0" presId="urn:microsoft.com/office/officeart/2008/layout/VerticalCurvedList"/>
    <dgm:cxn modelId="{497AE633-BD52-41AE-BCF6-2D7BC1441B62}" type="presOf" srcId="{22389A44-E178-4F3C-813A-6E046C622B49}" destId="{3628D74E-8789-4F48-B348-6D7E77DEF580}" srcOrd="0" destOrd="0" presId="urn:microsoft.com/office/officeart/2008/layout/VerticalCurvedList"/>
    <dgm:cxn modelId="{39B15D29-C48D-4B81-BBCB-D1E425FDDE96}" srcId="{22389A44-E178-4F3C-813A-6E046C622B49}" destId="{F4F6A226-FEE8-4CFA-8DB8-1EDAE91DB95C}" srcOrd="0" destOrd="0" parTransId="{E0356C2B-FCA4-4BB2-BCBE-F13CF9E17124}" sibTransId="{0A61FBFB-5D02-4E65-BB2D-A6DEF5630E4B}"/>
    <dgm:cxn modelId="{896084EF-E3CC-4E26-A3A9-DAF3EB06149C}" srcId="{22389A44-E178-4F3C-813A-6E046C622B49}" destId="{8C9752A9-C562-45CC-968E-065ACDA1841E}" srcOrd="1" destOrd="0" parTransId="{1C26613B-7B8F-4D07-AC3D-B33FFC6B3985}" sibTransId="{AACF2276-869D-437C-A4BC-7164381734DD}"/>
    <dgm:cxn modelId="{D063E52C-C6C7-4D5D-ABA8-D815752E899D}" type="presOf" srcId="{A52ACC03-12EC-40DE-A3C4-AFB9AB41896D}" destId="{FD39BCC6-E336-41B9-A424-2727ED3EB9AA}" srcOrd="0" destOrd="0" presId="urn:microsoft.com/office/officeart/2008/layout/VerticalCurvedList"/>
    <dgm:cxn modelId="{894D2A33-3CCC-467C-840B-AC469FA02920}" type="presOf" srcId="{0A61FBFB-5D02-4E65-BB2D-A6DEF5630E4B}" destId="{32DC9654-C52F-4B0C-8A85-C9EC2000A829}" srcOrd="0" destOrd="0" presId="urn:microsoft.com/office/officeart/2008/layout/VerticalCurvedList"/>
    <dgm:cxn modelId="{DE1B9DD8-FA1D-45D7-A7BD-3E6B6C21720C}" srcId="{22389A44-E178-4F3C-813A-6E046C622B49}" destId="{A52ACC03-12EC-40DE-A3C4-AFB9AB41896D}" srcOrd="2" destOrd="0" parTransId="{6A1F22CB-25FB-485D-ADAA-FE125380FA81}" sibTransId="{D8FD0F5D-4C28-4422-98B6-B53D19A8D568}"/>
    <dgm:cxn modelId="{61EC18CF-26A5-4C7B-910C-FA7A364E2118}" type="presParOf" srcId="{3628D74E-8789-4F48-B348-6D7E77DEF580}" destId="{D8F358AA-530E-4314-9A74-F24369A55557}" srcOrd="0" destOrd="0" presId="urn:microsoft.com/office/officeart/2008/layout/VerticalCurvedList"/>
    <dgm:cxn modelId="{C46B3A0A-1AC0-4098-8866-72C34C03AC60}" type="presParOf" srcId="{D8F358AA-530E-4314-9A74-F24369A55557}" destId="{BE23AD89-7BE8-42A6-AF97-4A91650E66AE}" srcOrd="0" destOrd="0" presId="urn:microsoft.com/office/officeart/2008/layout/VerticalCurvedList"/>
    <dgm:cxn modelId="{61BDEECE-F719-4084-B3F3-CAD641A5570E}" type="presParOf" srcId="{BE23AD89-7BE8-42A6-AF97-4A91650E66AE}" destId="{0D8496F9-8DCB-47B5-862D-60999DDAC9CA}" srcOrd="0" destOrd="0" presId="urn:microsoft.com/office/officeart/2008/layout/VerticalCurvedList"/>
    <dgm:cxn modelId="{12C3782C-43F6-4F2D-9978-BBC60434EDA8}" type="presParOf" srcId="{BE23AD89-7BE8-42A6-AF97-4A91650E66AE}" destId="{32DC9654-C52F-4B0C-8A85-C9EC2000A829}" srcOrd="1" destOrd="0" presId="urn:microsoft.com/office/officeart/2008/layout/VerticalCurvedList"/>
    <dgm:cxn modelId="{ABA998E3-811A-428A-A5CD-5690531C2BFA}" type="presParOf" srcId="{BE23AD89-7BE8-42A6-AF97-4A91650E66AE}" destId="{0E290003-7996-41E2-AA23-CA14E08B956F}" srcOrd="2" destOrd="0" presId="urn:microsoft.com/office/officeart/2008/layout/VerticalCurvedList"/>
    <dgm:cxn modelId="{F048FFE0-87FD-49C7-BBB0-EB8F0F77A5B3}" type="presParOf" srcId="{BE23AD89-7BE8-42A6-AF97-4A91650E66AE}" destId="{410FB7B7-49A2-4096-AA12-2FD3FA4664AE}" srcOrd="3" destOrd="0" presId="urn:microsoft.com/office/officeart/2008/layout/VerticalCurvedList"/>
    <dgm:cxn modelId="{9DED6812-62DE-4461-8B2A-29A505FCAD34}" type="presParOf" srcId="{D8F358AA-530E-4314-9A74-F24369A55557}" destId="{23DF4F38-993F-45EE-B20A-3D9EE6F5B725}" srcOrd="1" destOrd="0" presId="urn:microsoft.com/office/officeart/2008/layout/VerticalCurvedList"/>
    <dgm:cxn modelId="{BC442728-2109-4D91-8FE1-1544518CC490}" type="presParOf" srcId="{D8F358AA-530E-4314-9A74-F24369A55557}" destId="{90431B21-B8F3-4352-91E9-E9A0F6CC34C2}" srcOrd="2" destOrd="0" presId="urn:microsoft.com/office/officeart/2008/layout/VerticalCurvedList"/>
    <dgm:cxn modelId="{E9B20F17-F0C3-45F7-9610-0D11AEB63EDC}" type="presParOf" srcId="{90431B21-B8F3-4352-91E9-E9A0F6CC34C2}" destId="{677A0E6F-3776-40FA-9D54-027C74490B70}" srcOrd="0" destOrd="0" presId="urn:microsoft.com/office/officeart/2008/layout/VerticalCurvedList"/>
    <dgm:cxn modelId="{B59FE363-D309-490B-B8DC-279E894291D2}" type="presParOf" srcId="{D8F358AA-530E-4314-9A74-F24369A55557}" destId="{EE17BD37-A54B-4A9E-A04E-16902CA86E7B}" srcOrd="3" destOrd="0" presId="urn:microsoft.com/office/officeart/2008/layout/VerticalCurvedList"/>
    <dgm:cxn modelId="{FB7E61FA-B213-4CB5-A956-FF2BF21B2F96}" type="presParOf" srcId="{D8F358AA-530E-4314-9A74-F24369A55557}" destId="{A09F4001-35BC-4017-B299-D1C9EDC8D65C}" srcOrd="4" destOrd="0" presId="urn:microsoft.com/office/officeart/2008/layout/VerticalCurvedList"/>
    <dgm:cxn modelId="{09AF8F61-82FA-40F6-99E6-A9DFE10DFE1A}" type="presParOf" srcId="{A09F4001-35BC-4017-B299-D1C9EDC8D65C}" destId="{4952AE3C-2A15-454E-B1F0-A3FE6FC36CE6}" srcOrd="0" destOrd="0" presId="urn:microsoft.com/office/officeart/2008/layout/VerticalCurvedList"/>
    <dgm:cxn modelId="{446576F6-7401-443E-AC1B-C77CA0475F45}" type="presParOf" srcId="{D8F358AA-530E-4314-9A74-F24369A55557}" destId="{FD39BCC6-E336-41B9-A424-2727ED3EB9AA}" srcOrd="5" destOrd="0" presId="urn:microsoft.com/office/officeart/2008/layout/VerticalCurvedList"/>
    <dgm:cxn modelId="{89A10B73-9965-4387-89D8-AB63C83B91DC}" type="presParOf" srcId="{D8F358AA-530E-4314-9A74-F24369A55557}" destId="{144CE2C6-1F89-45D6-9C3D-EA820604B0F4}" srcOrd="6" destOrd="0" presId="urn:microsoft.com/office/officeart/2008/layout/VerticalCurvedList"/>
    <dgm:cxn modelId="{62FFBD91-C0E3-45DF-B9E3-429D35650C97}" type="presParOf" srcId="{144CE2C6-1F89-45D6-9C3D-EA820604B0F4}" destId="{317A3067-F85D-478A-B850-3F3DC1597B3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C9654-C52F-4B0C-8A85-C9EC2000A829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F4F38-993F-45EE-B20A-3D9EE6F5B725}">
      <dsp:nvSpPr>
        <dsp:cNvPr id="0" name=""/>
        <dsp:cNvSpPr/>
      </dsp:nvSpPr>
      <dsp:spPr>
        <a:xfrm>
          <a:off x="663990" y="435133"/>
          <a:ext cx="9851585" cy="870267"/>
        </a:xfrm>
        <a:prstGeom prst="rect">
          <a:avLst/>
        </a:prstGeom>
        <a:solidFill>
          <a:srgbClr val="8F1D0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U" sz="4500" b="1" kern="1200" dirty="0">
              <a:solidFill>
                <a:schemeClr val="bg1"/>
              </a:solidFill>
            </a:rPr>
            <a:t>Resumen de la clase anterior</a:t>
          </a:r>
          <a:endParaRPr lang="es-CU" sz="4500" kern="1200" dirty="0">
            <a:solidFill>
              <a:schemeClr val="bg1"/>
            </a:solidFill>
          </a:endParaRPr>
        </a:p>
      </dsp:txBody>
      <dsp:txXfrm>
        <a:off x="663990" y="435133"/>
        <a:ext cx="9851585" cy="870267"/>
      </dsp:txXfrm>
    </dsp:sp>
    <dsp:sp modelId="{677A0E6F-3776-40FA-9D54-027C74490B70}">
      <dsp:nvSpPr>
        <dsp:cNvPr id="0" name=""/>
        <dsp:cNvSpPr/>
      </dsp:nvSpPr>
      <dsp:spPr>
        <a:xfrm>
          <a:off x="60372" y="326350"/>
          <a:ext cx="1087834" cy="108783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8F1D0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E17BD37-A54B-4A9E-A04E-16902CA86E7B}">
      <dsp:nvSpPr>
        <dsp:cNvPr id="0" name=""/>
        <dsp:cNvSpPr/>
      </dsp:nvSpPr>
      <dsp:spPr>
        <a:xfrm>
          <a:off x="920631" y="1740535"/>
          <a:ext cx="9535243" cy="870267"/>
        </a:xfrm>
        <a:prstGeom prst="rect">
          <a:avLst/>
        </a:prstGeom>
        <a:solidFill>
          <a:srgbClr val="ED530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b="1" kern="1200" dirty="0">
              <a:solidFill>
                <a:schemeClr val="bg1"/>
              </a:solidFill>
            </a:rPr>
            <a:t>Reglas para transformar MER -&gt; MR</a:t>
          </a:r>
          <a:endParaRPr lang="es-CU" sz="4500" b="1" kern="1200" dirty="0">
            <a:solidFill>
              <a:schemeClr val="bg1"/>
            </a:solidFill>
          </a:endParaRPr>
        </a:p>
      </dsp:txBody>
      <dsp:txXfrm>
        <a:off x="920631" y="1740535"/>
        <a:ext cx="9535243" cy="870267"/>
      </dsp:txXfrm>
    </dsp:sp>
    <dsp:sp modelId="{4952AE3C-2A15-454E-B1F0-A3FE6FC36CE6}">
      <dsp:nvSpPr>
        <dsp:cNvPr id="0" name=""/>
        <dsp:cNvSpPr/>
      </dsp:nvSpPr>
      <dsp:spPr>
        <a:xfrm>
          <a:off x="376714" y="1631751"/>
          <a:ext cx="1087834" cy="108783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ED530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D39BCC6-E336-41B9-A424-2727ED3EB9AA}">
      <dsp:nvSpPr>
        <dsp:cNvPr id="0" name=""/>
        <dsp:cNvSpPr/>
      </dsp:nvSpPr>
      <dsp:spPr>
        <a:xfrm>
          <a:off x="604289" y="3045936"/>
          <a:ext cx="9851585" cy="870267"/>
        </a:xfrm>
        <a:prstGeom prst="rect">
          <a:avLst/>
        </a:prstGeom>
        <a:solidFill>
          <a:srgbClr val="E9000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0775" tIns="114300" rIns="114300" bIns="114300" numCol="1" spcCol="1270" anchor="ctr" anchorCtr="0">
          <a:noAutofit/>
        </a:bodyPr>
        <a:lstStyle/>
        <a:p>
          <a:pPr lvl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4500" b="1" kern="1200" dirty="0">
              <a:solidFill>
                <a:schemeClr val="bg1"/>
              </a:solidFill>
            </a:rPr>
            <a:t>Parte práctica</a:t>
          </a:r>
          <a:endParaRPr lang="es-CU" sz="4500" b="1" kern="1200" dirty="0">
            <a:solidFill>
              <a:schemeClr val="bg1"/>
            </a:solidFill>
          </a:endParaRPr>
        </a:p>
      </dsp:txBody>
      <dsp:txXfrm>
        <a:off x="604289" y="3045936"/>
        <a:ext cx="9851585" cy="870267"/>
      </dsp:txXfrm>
    </dsp:sp>
    <dsp:sp modelId="{317A3067-F85D-478A-B850-3F3DC1597B3F}">
      <dsp:nvSpPr>
        <dsp:cNvPr id="0" name=""/>
        <dsp:cNvSpPr/>
      </dsp:nvSpPr>
      <dsp:spPr>
        <a:xfrm>
          <a:off x="60372" y="2937153"/>
          <a:ext cx="1087834" cy="108783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rgbClr val="E9000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CFF1-AC44-4283-9497-8ABA6511A4F0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2E2E1-73FA-40B0-9DBC-185D6B179449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0417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60297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13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970983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14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214169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5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266999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MER, consta de los siguientes componentes o elementos comunes a todo diagrama que debemos entender para su correcta aplicación: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6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244299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7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4198172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35817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15606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10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937298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MER, consta de los siguientes componentes o elementos comunes a todo diagrama que debemos entender para su correcta aplicación: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11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1999350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2E2E1-73FA-40B0-9DBC-185D6B179449}" type="slidenum">
              <a:rPr lang="es-CU" smtClean="0"/>
              <a:t>12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9579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AB27AA-234F-49D9-9772-B0F9EBDF2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D120FC-B8AE-4921-939F-29F9B380D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0BA80C-FD7A-4224-89A7-A421C41C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1CC8C8-7FC1-48C6-9884-F38324610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9D672D9-D0E7-4603-B3DF-BE0B6DEF7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63626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F3B83A-E31C-4727-80F9-69010A73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36F018B-E07B-479D-B877-F3C9C03BA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22D478-03C0-49AA-9F00-938EBA880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8D60AD-9BF5-4F06-9AF9-0C78291B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8D1AA1-1A48-4DA7-8613-EC5B8B20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46371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0DFBE7-FB71-4F6B-B059-07A89C7B44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B16927-3928-4F0A-8B1C-ABB90CED5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BEF476-905B-45B0-8F8C-AF2F36B47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D23A4D-EEC8-4014-AB5A-EB2250A4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573AF5-1A00-4527-9F9B-F87ECB79A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8734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2DB20-D73E-4033-BCA9-5F57C691B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935B9-703F-4C90-A6BD-D9D63477A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38671A-0D75-4A57-ABFC-5E160F8C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57C05F4-1BE0-4F71-9D3E-9567D22C1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B08F8F-0A35-4BD4-8741-A86B18BB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73011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9247A3-A25F-4640-B936-20F77E4DE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63F2D8-BB8A-4FCA-BC92-A85B6A8B6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D6DF1D-3CE4-4E56-805B-B1C6FD7E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35332D-F5BC-403F-A1CB-D77DC404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5B01E-9D3B-44F8-A815-8117196E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572619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1BA362-A43A-4593-A70E-233C99F02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A10206-2BED-48EC-82CF-A451B1B4F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B46742-35D3-4010-8577-47D731E0E6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089364D-F089-4A1D-A425-4010E1582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EBF1E1-2D62-4B84-B41D-55F911EA7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0799FD-B872-497D-A30B-9F7FC19E5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83901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DA3C2-16BC-42ED-901D-97C15A6AD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D77D51-D612-40F8-B8EF-CEE4C363B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F09D99-99BB-45FD-811A-1379A08FD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345FEE1-DD0E-46C4-827D-1F5253A5B5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6C4219B-31AF-4CFB-BDBF-B6F2D569B6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43FB93F-03C0-4B66-82E1-667F759B0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C166B3-31C8-4C83-9D9C-20319E714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81595A4-6290-4F59-9A48-91B0DBDFB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47204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3CCBD-D612-4F70-AD8D-7101AF664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207419D-7591-4F36-B79F-B72317EB1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250B00-7CBC-41C0-B189-A6C232541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A12331-F3FB-4626-806F-0EECC2CE4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2255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3DA20C-263C-48C9-9341-DDC4ED8D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BF56C70-A5C7-4FD0-BE73-9613CB67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81D951-B45C-4D3B-98D1-1FC7368B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9881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3D8E7-195E-4217-9063-E6237FFCF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2B6F6E-4457-4715-8ABE-804928810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AA8070-521C-4D22-8A0E-75D0FCE18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793917-E56C-4192-B59B-3B01B3C1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E4F7F08-5780-4C93-BADB-FE8658486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7C5D7C-18DF-49AB-86D6-D21456395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54418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E525E-684F-4B11-B37D-CAEA0635E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6E2E42-AE44-402D-8000-EB2C97B4F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57D79D-651D-4AE5-9F44-EC0F03051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3ECFA4-10B4-4CA5-BA4A-01E20BDAA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55588B9-7E50-4A40-8740-FEB8FDE9C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A8E98D-EEA8-457E-8AE2-2BDE4FF60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9741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CC3C01-4030-445F-BB69-425713A04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2A0695-2F40-4DAD-9797-B2C51D35D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B37098-78FD-4C97-9041-F17885A52A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89BBA-0108-4778-A418-6D0619824C26}" type="datetimeFigureOut">
              <a:rPr lang="es-CU" smtClean="0"/>
              <a:t>28/2/2026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EC448F-12DB-49C9-A450-D178B97EFC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29941A-8B19-4B4B-BB63-8C766933A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418E9-DAB2-4466-8C8F-F06653A89154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0539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en/target-dart-aim-objective-success-1414788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4C7A9B-647D-489E-AFB3-A949CE9EE0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702893" cy="2387600"/>
          </a:xfrm>
        </p:spPr>
        <p:txBody>
          <a:bodyPr>
            <a:noAutofit/>
          </a:bodyPr>
          <a:lstStyle/>
          <a:p>
            <a:r>
              <a:rPr lang="es-ES" sz="5400" b="1" dirty="0"/>
              <a:t>Transformación de Modelos Entidad-Relación (MER) a Modelos Relacionales</a:t>
            </a:r>
            <a:endParaRPr lang="es-CU" sz="5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EB761A-BA2C-405F-A1B2-3A5D9A1561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Duración de la Clase: 2hrs</a:t>
            </a:r>
          </a:p>
          <a:p>
            <a:r>
              <a:rPr lang="es-MX" sz="3200" dirty="0"/>
              <a:t>Contenido: 1hr teórica y 1hr práctica</a:t>
            </a:r>
            <a:endParaRPr lang="es-CU" sz="3200" dirty="0"/>
          </a:p>
        </p:txBody>
      </p:sp>
      <p:grpSp>
        <p:nvGrpSpPr>
          <p:cNvPr id="4" name="17 Grupo">
            <a:extLst>
              <a:ext uri="{FF2B5EF4-FFF2-40B4-BE49-F238E27FC236}">
                <a16:creationId xmlns:a16="http://schemas.microsoft.com/office/drawing/2014/main" id="{15DB52E9-D1EC-458E-A26D-03C9B8F575AE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618D83F9-E4F7-413A-ABEF-972F4B6366B9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26A7686D-9600-4DCD-9871-0DBC873C754B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C6D428F9-3119-4606-A37A-B7E16F8E6A04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6DA01908-13DB-490F-9150-F44100F1E2B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FE3515E5-2694-48B3-95CA-36C688C7CDEF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46E5A82E-9B04-45D3-9464-C84A9611B05A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B7B7BE97-7FB0-4815-B9AA-A7493E5BF491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9ACD5A4-1EB4-47ED-9555-CBBDF4007CD2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757C62CB-285D-441A-AA03-98AA7CB94599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19C5B1A9-3504-4EFC-A2B3-FE0231C0E5CD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A3593D21-A388-48BB-B321-4E030832F4AA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2F46D368-86A7-4F87-A458-A75C7B0A98ED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937CFB34-1203-4586-87CE-C6EFB064CF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4431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REGLAS PARA LA TRANSFORMACIÓN DE MER -&gt; MR</a:t>
            </a:r>
            <a:endParaRPr lang="es-CU" sz="2800" b="1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CA64718-38D9-4E51-88ED-F618114788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200" dirty="0"/>
              <a:t>(d) Jerarquías de entidades → Tablas relacionadas*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Regla: </a:t>
            </a:r>
            <a:r>
              <a:rPr lang="es-ES" dirty="0"/>
              <a:t>Cada nivel de la jerarquía puede representarse como una tabla separada o combinarse en una única tabla.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31A7296-5851-4AB0-9D31-31ADB91F0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000" dirty="0"/>
              <a:t>Ejemplo</a:t>
            </a:r>
            <a:endParaRPr lang="es-CU" sz="4000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BB0A3893-CED3-40ED-A2E4-441FE904E9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Superclase: </a:t>
            </a:r>
            <a:r>
              <a:rPr lang="es-ES" dirty="0"/>
              <a:t>Persona</a:t>
            </a:r>
          </a:p>
          <a:p>
            <a:pPr marL="0" indent="0">
              <a:buNone/>
            </a:pPr>
            <a:r>
              <a:rPr lang="es-ES" b="1" dirty="0"/>
              <a:t>Subclase: </a:t>
            </a:r>
            <a:r>
              <a:rPr lang="es-ES" dirty="0"/>
              <a:t>Estudiante</a:t>
            </a:r>
            <a:endParaRPr lang="es-ES" b="1" dirty="0"/>
          </a:p>
          <a:p>
            <a:pPr marL="0" indent="0">
              <a:buNone/>
            </a:pPr>
            <a:r>
              <a:rPr lang="es-ES" b="1" dirty="0"/>
              <a:t>Resultado:</a:t>
            </a:r>
          </a:p>
          <a:p>
            <a:r>
              <a:rPr lang="es-ES" b="1" dirty="0"/>
              <a:t>Tabla general: </a:t>
            </a:r>
            <a:r>
              <a:rPr lang="es-ES" dirty="0"/>
              <a:t>Persona</a:t>
            </a:r>
          </a:p>
          <a:p>
            <a:r>
              <a:rPr lang="es-ES" b="1" dirty="0"/>
              <a:t>Tabla específica: </a:t>
            </a:r>
            <a:r>
              <a:rPr lang="es-ES" dirty="0"/>
              <a:t>Estudiante con clave foránea a Persona.</a:t>
            </a:r>
          </a:p>
          <a:p>
            <a:pPr marL="0" indent="0">
              <a:buNone/>
            </a:pPr>
            <a:endParaRPr lang="es-CU" b="1" dirty="0"/>
          </a:p>
          <a:p>
            <a:endParaRPr lang="es-CU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13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72" y="1708150"/>
            <a:ext cx="10515600" cy="2852737"/>
          </a:xfrm>
        </p:spPr>
        <p:txBody>
          <a:bodyPr>
            <a:normAutofit/>
          </a:bodyPr>
          <a:lstStyle/>
          <a:p>
            <a:pPr algn="r"/>
            <a:r>
              <a:rPr lang="es-ES" sz="5400" b="1" dirty="0"/>
              <a:t>EJERCICIOS PRÁCTICOS</a:t>
            </a:r>
            <a:br>
              <a:rPr lang="es-ES" sz="5400" b="1" dirty="0"/>
            </a:br>
            <a:r>
              <a:rPr lang="es-ES" sz="5400" b="1" dirty="0"/>
              <a:t>CONVERTIR MER -&gt; TR</a:t>
            </a:r>
            <a:endParaRPr lang="es-MX" sz="5400" b="1" dirty="0"/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9625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EJERCICIO #1:</a:t>
            </a:r>
            <a:endParaRPr lang="es-CU" b="1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41D08C5-D374-4B53-A01F-E0859E15D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MER dado:</a:t>
            </a:r>
          </a:p>
          <a:p>
            <a:r>
              <a:rPr lang="es-ES" b="1" dirty="0"/>
              <a:t>Entidad: </a:t>
            </a:r>
            <a:r>
              <a:rPr lang="es-ES" dirty="0"/>
              <a:t>Cliente (</a:t>
            </a:r>
            <a:r>
              <a:rPr lang="es-ES" dirty="0" err="1"/>
              <a:t>ID_Cliente</a:t>
            </a:r>
            <a:r>
              <a:rPr lang="es-ES" dirty="0"/>
              <a:t>, Nombre, Dirección)</a:t>
            </a:r>
          </a:p>
          <a:p>
            <a:r>
              <a:rPr lang="es-ES" b="1" dirty="0"/>
              <a:t>Entidad: </a:t>
            </a:r>
            <a:r>
              <a:rPr lang="es-ES" dirty="0"/>
              <a:t>Pedido (</a:t>
            </a:r>
            <a:r>
              <a:rPr lang="es-ES" dirty="0" err="1"/>
              <a:t>ID_Pedido</a:t>
            </a:r>
            <a:r>
              <a:rPr lang="es-ES" dirty="0"/>
              <a:t>, Fecha, Monto)</a:t>
            </a:r>
          </a:p>
          <a:p>
            <a:r>
              <a:rPr lang="es-ES" b="1" dirty="0"/>
              <a:t>Relación: </a:t>
            </a:r>
            <a:r>
              <a:rPr lang="es-ES" dirty="0"/>
              <a:t>Realiza (1:N)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2038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EJERCICIO #2:</a:t>
            </a:r>
            <a:endParaRPr lang="es-CU" b="1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41D08C5-D374-4B53-A01F-E0859E15D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MER dado:</a:t>
            </a:r>
          </a:p>
          <a:p>
            <a:r>
              <a:rPr lang="es-ES" b="1" dirty="0"/>
              <a:t>Entidad: </a:t>
            </a:r>
            <a:r>
              <a:rPr lang="es-ES" dirty="0"/>
              <a:t>Autor (</a:t>
            </a:r>
            <a:r>
              <a:rPr lang="es-ES" dirty="0" err="1"/>
              <a:t>ID_Autor</a:t>
            </a:r>
            <a:r>
              <a:rPr lang="es-ES" dirty="0"/>
              <a:t>, Nombre)</a:t>
            </a:r>
          </a:p>
          <a:p>
            <a:r>
              <a:rPr lang="es-ES" b="1" dirty="0"/>
              <a:t>Entidad: </a:t>
            </a:r>
            <a:r>
              <a:rPr lang="es-ES" dirty="0"/>
              <a:t>Libro (</a:t>
            </a:r>
            <a:r>
              <a:rPr lang="es-ES" dirty="0" err="1"/>
              <a:t>ID_Libro</a:t>
            </a:r>
            <a:r>
              <a:rPr lang="es-ES" dirty="0"/>
              <a:t>, Título)</a:t>
            </a:r>
          </a:p>
          <a:p>
            <a:r>
              <a:rPr lang="es-ES" b="1" dirty="0"/>
              <a:t>Relación: </a:t>
            </a:r>
            <a:r>
              <a:rPr lang="es-ES" dirty="0"/>
              <a:t>Escribe (N:M)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34653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EJERCICIO #3:</a:t>
            </a:r>
            <a:endParaRPr lang="es-CU" b="1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41D08C5-D374-4B53-A01F-E0859E15D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MER dado:</a:t>
            </a:r>
          </a:p>
          <a:p>
            <a:r>
              <a:rPr lang="es-ES" b="1" dirty="0"/>
              <a:t>Entidad: </a:t>
            </a:r>
            <a:r>
              <a:rPr lang="es-ES" dirty="0"/>
              <a:t>Producto (</a:t>
            </a:r>
            <a:r>
              <a:rPr lang="es-ES" dirty="0" err="1"/>
              <a:t>ID_Producto</a:t>
            </a:r>
            <a:r>
              <a:rPr lang="es-ES" dirty="0"/>
              <a:t>, Nombre, Precio)</a:t>
            </a:r>
          </a:p>
          <a:p>
            <a:r>
              <a:rPr lang="es-ES" b="1" dirty="0"/>
              <a:t>Atributo multivaluado</a:t>
            </a:r>
            <a:r>
              <a:rPr lang="es-ES" b="1"/>
              <a:t>: </a:t>
            </a:r>
            <a:r>
              <a:rPr lang="es-ES"/>
              <a:t>Proveedor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079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OBJETIVO DE LA CLASE</a:t>
            </a:r>
            <a:endParaRPr lang="es-CU" b="1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6ED79F-EA62-46CE-9E52-CCDC8FEE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022" y="2909358"/>
            <a:ext cx="8305800" cy="2181931"/>
          </a:xfrm>
          <a:ln>
            <a:solidFill>
              <a:srgbClr val="B61D2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/>
              <a:t>Aprender cómo convertir un diseño conceptual (MER) en tablas relacionales listas para implementar en una base de datos.</a:t>
            </a:r>
          </a:p>
          <a:p>
            <a:pPr marL="514350" indent="-514350">
              <a:buFont typeface="+mj-lt"/>
              <a:buAutoNum type="arabicPeriod"/>
            </a:pPr>
            <a:endParaRPr lang="es-ES" dirty="0"/>
          </a:p>
        </p:txBody>
      </p:sp>
      <p:pic>
        <p:nvPicPr>
          <p:cNvPr id="5" name="3 Imagen">
            <a:extLst>
              <a:ext uri="{FF2B5EF4-FFF2-40B4-BE49-F238E27FC236}">
                <a16:creationId xmlns:a16="http://schemas.microsoft.com/office/drawing/2014/main" id="{49F25765-7657-4E24-B2D3-3578C9932C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24D1C76-069F-4093-A9CC-4B250069FE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8456705" y="1891481"/>
            <a:ext cx="3465689" cy="346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7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SUMARIO</a:t>
            </a:r>
            <a:endParaRPr lang="es-CU" b="1" dirty="0"/>
          </a:p>
        </p:txBody>
      </p:sp>
      <p:pic>
        <p:nvPicPr>
          <p:cNvPr id="19" name="3 Imagen">
            <a:extLst>
              <a:ext uri="{FF2B5EF4-FFF2-40B4-BE49-F238E27FC236}">
                <a16:creationId xmlns:a16="http://schemas.microsoft.com/office/drawing/2014/main" id="{1C2F0859-6D2F-42C7-9AF0-EBBB8AF962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45DA6A44-FE42-472D-89A8-341940FD8F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9493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00467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s-MX" sz="6600" b="1" dirty="0"/>
              <a:t>RESUMEN DE LA CLASE ANTERIOR</a:t>
            </a:r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989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4400" b="1" dirty="0"/>
              <a:t>RESUMEN DE LA CLASE ANTERIOR</a:t>
            </a:r>
            <a:endParaRPr lang="es-CU" b="1" dirty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D497A477-F11F-4D16-B85F-CA7C71A69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2800" dirty="0"/>
              <a:t>Modelo Entidad-Relación (MER)</a:t>
            </a:r>
            <a:endParaRPr lang="es-CU" sz="2800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81A1CC3E-EED7-41BA-9EB6-EAE4B71EAD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Representa gráficamente las entidades y las relaciones entre ellas en un sistema.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Facilita la comprensión del dominio del problema y el diseño lógico de la base de datos.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>
                <a:solidFill>
                  <a:srgbClr val="FF0000"/>
                </a:solidFill>
              </a:rPr>
              <a:t>Cada entidad se convierte en una tabla en el esquema relacional.</a:t>
            </a:r>
            <a:endParaRPr lang="es-CU" dirty="0">
              <a:solidFill>
                <a:srgbClr val="FF0000"/>
              </a:solidFill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AB99FF9D-ABB2-4C62-83E5-AE8C063E0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Ejemplo Básico</a:t>
            </a:r>
            <a:endParaRPr lang="es-CU" sz="3200" dirty="0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9346192A-6B4F-4E82-8175-44436EDDBF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b="1" dirty="0"/>
              <a:t>Entidad: </a:t>
            </a:r>
            <a:r>
              <a:rPr lang="es-ES" dirty="0"/>
              <a:t>Estudiante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b="1" dirty="0"/>
              <a:t>Atributos: </a:t>
            </a:r>
            <a:r>
              <a:rPr lang="es-ES" dirty="0"/>
              <a:t>ID, Nombre, Dirección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b="1" dirty="0">
                <a:solidFill>
                  <a:srgbClr val="FF0000"/>
                </a:solidFill>
              </a:rPr>
              <a:t>Resultado: </a:t>
            </a:r>
            <a:r>
              <a:rPr lang="es-ES" dirty="0">
                <a:solidFill>
                  <a:srgbClr val="FF0000"/>
                </a:solidFill>
              </a:rPr>
              <a:t>Una tabla llamada "Estudiantes" con columnas para ID, Nombre y Dirección.</a:t>
            </a:r>
            <a:endParaRPr lang="es-CU" dirty="0">
              <a:solidFill>
                <a:srgbClr val="FF0000"/>
              </a:solidFill>
            </a:endParaRPr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563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991A8F5-F283-4907-A8ED-E2D36FF51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072" y="1708150"/>
            <a:ext cx="10515600" cy="2852737"/>
          </a:xfrm>
        </p:spPr>
        <p:txBody>
          <a:bodyPr>
            <a:normAutofit/>
          </a:bodyPr>
          <a:lstStyle/>
          <a:p>
            <a:pPr algn="r"/>
            <a:r>
              <a:rPr lang="es-ES" sz="5400" b="1" dirty="0"/>
              <a:t>REGLAS PARA LA TRANSFORMACIÓN DE MER -&gt; MR</a:t>
            </a:r>
            <a:endParaRPr lang="es-MX" sz="5400" b="1" dirty="0"/>
          </a:p>
        </p:txBody>
      </p:sp>
      <p:grpSp>
        <p:nvGrpSpPr>
          <p:cNvPr id="3" name="17 Grupo">
            <a:extLst>
              <a:ext uri="{FF2B5EF4-FFF2-40B4-BE49-F238E27FC236}">
                <a16:creationId xmlns:a16="http://schemas.microsoft.com/office/drawing/2014/main" id="{BFCE16D2-CBBD-4986-822F-12B5F29943A1}"/>
              </a:ext>
            </a:extLst>
          </p:cNvPr>
          <p:cNvGrpSpPr>
            <a:grpSpLocks/>
          </p:cNvGrpSpPr>
          <p:nvPr/>
        </p:nvGrpSpPr>
        <p:grpSpPr bwMode="auto">
          <a:xfrm>
            <a:off x="-4763" y="0"/>
            <a:ext cx="1984376" cy="6831013"/>
            <a:chOff x="858874" y="0"/>
            <a:chExt cx="1749720" cy="5578080"/>
          </a:xfrm>
        </p:grpSpPr>
        <p:sp>
          <p:nvSpPr>
            <p:cNvPr id="5" name="18 Rectángulo">
              <a:extLst>
                <a:ext uri="{FF2B5EF4-FFF2-40B4-BE49-F238E27FC236}">
                  <a16:creationId xmlns:a16="http://schemas.microsoft.com/office/drawing/2014/main" id="{B4ABC143-A577-4D97-A9DE-5BA71B74D6FB}"/>
                </a:ext>
              </a:extLst>
            </p:cNvPr>
            <p:cNvSpPr/>
            <p:nvPr/>
          </p:nvSpPr>
          <p:spPr>
            <a:xfrm>
              <a:off x="1907306" y="0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6" name="19 Rectángulo">
              <a:extLst>
                <a:ext uri="{FF2B5EF4-FFF2-40B4-BE49-F238E27FC236}">
                  <a16:creationId xmlns:a16="http://schemas.microsoft.com/office/drawing/2014/main" id="{77FF4E77-A66F-4201-9512-2A57446D99BC}"/>
                </a:ext>
              </a:extLst>
            </p:cNvPr>
            <p:cNvSpPr/>
            <p:nvPr/>
          </p:nvSpPr>
          <p:spPr>
            <a:xfrm>
              <a:off x="1210218" y="697422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7" name="20 Rectángulo">
              <a:extLst>
                <a:ext uri="{FF2B5EF4-FFF2-40B4-BE49-F238E27FC236}">
                  <a16:creationId xmlns:a16="http://schemas.microsoft.com/office/drawing/2014/main" id="{EE5B8B75-6F9D-4459-B1DB-4AF99253B746}"/>
                </a:ext>
              </a:extLst>
            </p:cNvPr>
            <p:cNvSpPr/>
            <p:nvPr/>
          </p:nvSpPr>
          <p:spPr>
            <a:xfrm>
              <a:off x="1907306" y="697422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8" name="22 Rectángulo">
              <a:extLst>
                <a:ext uri="{FF2B5EF4-FFF2-40B4-BE49-F238E27FC236}">
                  <a16:creationId xmlns:a16="http://schemas.microsoft.com/office/drawing/2014/main" id="{33059D90-6223-429F-8F4A-82DB1F1DE7F1}"/>
                </a:ext>
              </a:extLst>
            </p:cNvPr>
            <p:cNvSpPr/>
            <p:nvPr/>
          </p:nvSpPr>
          <p:spPr>
            <a:xfrm>
              <a:off x="1210218" y="1394844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9" name="23 Rectángulo">
              <a:extLst>
                <a:ext uri="{FF2B5EF4-FFF2-40B4-BE49-F238E27FC236}">
                  <a16:creationId xmlns:a16="http://schemas.microsoft.com/office/drawing/2014/main" id="{54F52B7C-114C-4CBA-B5F1-E1B447AC65A5}"/>
                </a:ext>
              </a:extLst>
            </p:cNvPr>
            <p:cNvSpPr/>
            <p:nvPr/>
          </p:nvSpPr>
          <p:spPr>
            <a:xfrm>
              <a:off x="858874" y="0"/>
              <a:ext cx="348544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0" name="24 Rectángulo">
              <a:extLst>
                <a:ext uri="{FF2B5EF4-FFF2-40B4-BE49-F238E27FC236}">
                  <a16:creationId xmlns:a16="http://schemas.microsoft.com/office/drawing/2014/main" id="{F35018A4-1B8D-4B9E-B9D3-0C552669F59C}"/>
                </a:ext>
              </a:extLst>
            </p:cNvPr>
            <p:cNvSpPr/>
            <p:nvPr/>
          </p:nvSpPr>
          <p:spPr>
            <a:xfrm>
              <a:off x="861674" y="2092266"/>
              <a:ext cx="348544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1" name="25 Rectángulo">
              <a:extLst>
                <a:ext uri="{FF2B5EF4-FFF2-40B4-BE49-F238E27FC236}">
                  <a16:creationId xmlns:a16="http://schemas.microsoft.com/office/drawing/2014/main" id="{54F40CBE-2CED-45A4-BE57-22A34A772D53}"/>
                </a:ext>
              </a:extLst>
            </p:cNvPr>
            <p:cNvSpPr/>
            <p:nvPr/>
          </p:nvSpPr>
          <p:spPr>
            <a:xfrm>
              <a:off x="1207418" y="2440977"/>
              <a:ext cx="348544" cy="348711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2" name="26 Rectángulo">
              <a:extLst>
                <a:ext uri="{FF2B5EF4-FFF2-40B4-BE49-F238E27FC236}">
                  <a16:creationId xmlns:a16="http://schemas.microsoft.com/office/drawing/2014/main" id="{ECB47650-FEE9-4BF0-A62F-EB90ADEDEE4F}"/>
                </a:ext>
              </a:extLst>
            </p:cNvPr>
            <p:cNvSpPr/>
            <p:nvPr/>
          </p:nvSpPr>
          <p:spPr>
            <a:xfrm>
              <a:off x="1555963" y="2789688"/>
              <a:ext cx="697088" cy="696126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3" name="27 Rectángulo">
              <a:extLst>
                <a:ext uri="{FF2B5EF4-FFF2-40B4-BE49-F238E27FC236}">
                  <a16:creationId xmlns:a16="http://schemas.microsoft.com/office/drawing/2014/main" id="{90557A38-CE9F-49A1-A4DB-E2853381492E}"/>
                </a:ext>
              </a:extLst>
            </p:cNvPr>
            <p:cNvSpPr/>
            <p:nvPr/>
          </p:nvSpPr>
          <p:spPr>
            <a:xfrm>
              <a:off x="1210218" y="3485814"/>
              <a:ext cx="697088" cy="697422"/>
            </a:xfrm>
            <a:prstGeom prst="rect">
              <a:avLst/>
            </a:prstGeom>
            <a:solidFill>
              <a:srgbClr val="D6000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4" name="28 Rectángulo">
              <a:extLst>
                <a:ext uri="{FF2B5EF4-FFF2-40B4-BE49-F238E27FC236}">
                  <a16:creationId xmlns:a16="http://schemas.microsoft.com/office/drawing/2014/main" id="{9194EE4F-CA66-4976-97F4-D61349A3A824}"/>
                </a:ext>
              </a:extLst>
            </p:cNvPr>
            <p:cNvSpPr/>
            <p:nvPr/>
          </p:nvSpPr>
          <p:spPr>
            <a:xfrm>
              <a:off x="1907306" y="4183236"/>
              <a:ext cx="697088" cy="697422"/>
            </a:xfrm>
            <a:prstGeom prst="rect">
              <a:avLst/>
            </a:prstGeom>
            <a:solidFill>
              <a:srgbClr val="D6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5" name="30 Rectángulo">
              <a:extLst>
                <a:ext uri="{FF2B5EF4-FFF2-40B4-BE49-F238E27FC236}">
                  <a16:creationId xmlns:a16="http://schemas.microsoft.com/office/drawing/2014/main" id="{7FC47FDD-26B8-48E6-99F6-DFC8951B815C}"/>
                </a:ext>
              </a:extLst>
            </p:cNvPr>
            <p:cNvSpPr/>
            <p:nvPr/>
          </p:nvSpPr>
          <p:spPr>
            <a:xfrm>
              <a:off x="1911506" y="4880658"/>
              <a:ext cx="697088" cy="697422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  <p:sp>
          <p:nvSpPr>
            <p:cNvPr id="16" name="31 Rectángulo">
              <a:extLst>
                <a:ext uri="{FF2B5EF4-FFF2-40B4-BE49-F238E27FC236}">
                  <a16:creationId xmlns:a16="http://schemas.microsoft.com/office/drawing/2014/main" id="{790CDE99-AF7A-4AAB-B557-BD11DE7E9795}"/>
                </a:ext>
              </a:extLst>
            </p:cNvPr>
            <p:cNvSpPr/>
            <p:nvPr/>
          </p:nvSpPr>
          <p:spPr>
            <a:xfrm>
              <a:off x="861674" y="4183236"/>
              <a:ext cx="348544" cy="348711"/>
            </a:xfrm>
            <a:prstGeom prst="rect">
              <a:avLst/>
            </a:prstGeom>
            <a:solidFill>
              <a:srgbClr val="D60000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pic>
        <p:nvPicPr>
          <p:cNvPr id="17" name="3 Imagen">
            <a:extLst>
              <a:ext uri="{FF2B5EF4-FFF2-40B4-BE49-F238E27FC236}">
                <a16:creationId xmlns:a16="http://schemas.microsoft.com/office/drawing/2014/main" id="{6CACFD3F-2820-4016-B1D0-A948FB557E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70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REGLAS PARA LA TRANSFORMACIÓN DE MER -&gt; MR</a:t>
            </a:r>
            <a:endParaRPr lang="es-CU" sz="2800" b="1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CA64718-38D9-4E51-88ED-F618114788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a) Entidades → Tablas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Regla: </a:t>
            </a:r>
            <a:r>
              <a:rPr lang="es-ES" dirty="0"/>
              <a:t>Cada entidad se convierte en una tabla.</a:t>
            </a:r>
          </a:p>
          <a:p>
            <a:pPr marL="0" indent="0">
              <a:buNone/>
            </a:pPr>
            <a:r>
              <a:rPr lang="es-ES" b="1" dirty="0"/>
              <a:t>Detalles:</a:t>
            </a:r>
          </a:p>
          <a:p>
            <a:r>
              <a:rPr lang="es-ES" dirty="0"/>
              <a:t>Los atributos de la entidad → Columnas de la tabla.</a:t>
            </a:r>
          </a:p>
          <a:p>
            <a:r>
              <a:rPr lang="es-ES" dirty="0"/>
              <a:t>Seleccionar un atributo o conjunto de atributos como </a:t>
            </a:r>
            <a:r>
              <a:rPr lang="es-ES" b="1" dirty="0"/>
              <a:t>clave primaria</a:t>
            </a:r>
            <a:r>
              <a:rPr lang="es-ES" dirty="0"/>
              <a:t>.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31A7296-5851-4AB0-9D31-31ADB91F0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Ejemplo</a:t>
            </a:r>
            <a:endParaRPr lang="es-CU" sz="4000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BB0A3893-CED3-40ED-A2E4-441FE904E9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Entidad: </a:t>
            </a:r>
            <a:r>
              <a:rPr lang="es-ES" dirty="0"/>
              <a:t>Estudiante</a:t>
            </a:r>
          </a:p>
          <a:p>
            <a:pPr marL="0" indent="0">
              <a:buNone/>
            </a:pPr>
            <a:r>
              <a:rPr lang="es-ES" b="1" dirty="0"/>
              <a:t>Atributos: </a:t>
            </a:r>
            <a:r>
              <a:rPr lang="es-ES" dirty="0"/>
              <a:t>Matrícula, Nombre, Fecha de Nacimiento</a:t>
            </a:r>
          </a:p>
          <a:p>
            <a:pPr marL="0" indent="0">
              <a:buNone/>
            </a:pPr>
            <a:r>
              <a:rPr lang="es-ES" b="1" dirty="0"/>
              <a:t>Tabla resultante:</a:t>
            </a:r>
          </a:p>
          <a:p>
            <a:pPr marL="0" indent="0">
              <a:buNone/>
            </a:pPr>
            <a:r>
              <a:rPr lang="es-CU" sz="24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Estudiantes(Matrícula, Nombre, </a:t>
            </a:r>
            <a:r>
              <a:rPr lang="es-CU" sz="24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Fecha_Nacimiento</a:t>
            </a:r>
            <a:r>
              <a:rPr lang="es-CU" sz="2400" dirty="0">
                <a:effectLst/>
                <a:latin typeface="Courier New" panose="02070309020205020404" pitchFamily="49" charset="0"/>
                <a:ea typeface="Times New Roman" panose="02020603050405020304" pitchFamily="18" charset="0"/>
              </a:rPr>
              <a:t>)</a:t>
            </a:r>
            <a:endParaRPr lang="es-ES" sz="3600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REGLAS PARA LA TRANSFORMACIÓN DE MER -&gt; MR</a:t>
            </a:r>
            <a:endParaRPr lang="es-CU" sz="2800" b="1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CA64718-38D9-4E51-88ED-F618114788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200" dirty="0"/>
              <a:t>(b) Relaciones → Tablas o Claves Foráneas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/>
              <a:t>Regla para relaciones 1:1:</a:t>
            </a:r>
          </a:p>
          <a:p>
            <a:pPr marL="0" indent="0">
              <a:buNone/>
            </a:pPr>
            <a:r>
              <a:rPr lang="es-ES" dirty="0"/>
              <a:t>Usar clave foránea en cualquiera de las tablas involucradas.</a:t>
            </a:r>
          </a:p>
          <a:p>
            <a:pPr marL="0" indent="0">
              <a:buNone/>
            </a:pPr>
            <a:r>
              <a:rPr lang="es-ES" b="1" dirty="0"/>
              <a:t>Regla para relaciones 1:N:</a:t>
            </a:r>
          </a:p>
          <a:p>
            <a:pPr marL="0" indent="0">
              <a:buNone/>
            </a:pPr>
            <a:r>
              <a:rPr lang="es-ES" dirty="0"/>
              <a:t>Agregar la clave primaria del lado "1" como clave foránea en el lado "N".</a:t>
            </a:r>
          </a:p>
          <a:p>
            <a:pPr marL="0" indent="0">
              <a:buNone/>
            </a:pPr>
            <a:r>
              <a:rPr lang="es-ES" b="1" dirty="0"/>
              <a:t>Regla para relaciones N:M:</a:t>
            </a:r>
          </a:p>
          <a:p>
            <a:pPr marL="0" indent="0">
              <a:buNone/>
            </a:pPr>
            <a:r>
              <a:rPr lang="es-ES" dirty="0"/>
              <a:t>Crear una tabla intermedia con las claves primarias de ambas entidades como claves foráneas (y posibles atributos adicionales de la relación).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31A7296-5851-4AB0-9D31-31ADB91F0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000" dirty="0"/>
              <a:t>Ejemplo</a:t>
            </a:r>
            <a:endParaRPr lang="es-CU" sz="4000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BB0A3893-CED3-40ED-A2E4-441FE904E9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b="1" dirty="0"/>
              <a:t>Relación: </a:t>
            </a:r>
            <a:r>
              <a:rPr lang="es-ES" dirty="0"/>
              <a:t>Inscrito (1:N)</a:t>
            </a:r>
          </a:p>
          <a:p>
            <a:pPr marL="0" indent="0">
              <a:buNone/>
            </a:pPr>
            <a:r>
              <a:rPr lang="es-ES" b="1" dirty="0"/>
              <a:t>Entidades: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b="1" dirty="0"/>
              <a:t>Estudiante </a:t>
            </a:r>
            <a:r>
              <a:rPr lang="es-ES" dirty="0"/>
              <a:t>(Matrícula, Nombre)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ES" b="1" dirty="0"/>
              <a:t>Curso </a:t>
            </a:r>
            <a:r>
              <a:rPr lang="es-ES" dirty="0"/>
              <a:t>(</a:t>
            </a:r>
            <a:r>
              <a:rPr lang="es-ES" dirty="0" err="1"/>
              <a:t>Código_curso</a:t>
            </a:r>
            <a:r>
              <a:rPr lang="es-ES" dirty="0"/>
              <a:t>, </a:t>
            </a:r>
            <a:r>
              <a:rPr lang="es-ES" dirty="0" err="1"/>
              <a:t>Nombre_curso</a:t>
            </a:r>
            <a:r>
              <a:rPr lang="es-ES" dirty="0"/>
              <a:t>)</a:t>
            </a:r>
          </a:p>
          <a:p>
            <a:pPr marL="0" indent="0">
              <a:buNone/>
            </a:pPr>
            <a:r>
              <a:rPr lang="es-ES" b="1" dirty="0"/>
              <a:t>Tabla adicional:</a:t>
            </a:r>
          </a:p>
          <a:p>
            <a:pPr marL="0" indent="0">
              <a:buNone/>
            </a:pPr>
            <a:r>
              <a:rPr lang="es-CU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Inscripciones(Matrícula, </a:t>
            </a:r>
            <a:r>
              <a:rPr lang="es-CU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Código_Curso</a:t>
            </a:r>
            <a:r>
              <a:rPr lang="es-CU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CU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Fecha_Inscripción</a:t>
            </a:r>
            <a:r>
              <a:rPr lang="es-CU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s-C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ES" dirty="0"/>
          </a:p>
          <a:p>
            <a:endParaRPr lang="es-CU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4831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EFB72A-9A69-442A-A159-44DB08416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600" b="1" dirty="0"/>
              <a:t>REGLAS PARA LA TRANSFORMACIÓN DE MER -&gt; MR</a:t>
            </a:r>
            <a:endParaRPr lang="es-CU" sz="2800" b="1" dirty="0"/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DCA64718-38D9-4E51-88ED-F618114788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200" dirty="0"/>
              <a:t>(c) Atributos multivaluados → Nuevas tablas*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E4ADBABA-3709-4729-8BE8-1D31158606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Regla: </a:t>
            </a:r>
            <a:r>
              <a:rPr lang="es-ES" dirty="0"/>
              <a:t>Crear una tabla aparte con la clave primaria de la entidad original y el atributo multivaluado.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31A7296-5851-4AB0-9D31-31ADB91F0B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4000" dirty="0"/>
              <a:t>Ejemplo</a:t>
            </a:r>
            <a:endParaRPr lang="es-CU" sz="4000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BB0A3893-CED3-40ED-A2E4-441FE904E94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Entidad: </a:t>
            </a:r>
            <a:r>
              <a:rPr lang="es-ES" dirty="0"/>
              <a:t>Profesor con atributo multivaluado "Teléfono".</a:t>
            </a:r>
          </a:p>
          <a:p>
            <a:pPr marL="0" indent="0">
              <a:buNone/>
            </a:pPr>
            <a:r>
              <a:rPr lang="es-ES" b="1" dirty="0"/>
              <a:t>Resultado: </a:t>
            </a:r>
            <a:r>
              <a:rPr lang="es-CU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Profesores(</a:t>
            </a:r>
            <a:r>
              <a:rPr lang="es-CU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Código_Profesor</a:t>
            </a:r>
            <a:r>
              <a:rPr lang="es-CU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Nombre)</a:t>
            </a:r>
            <a:r>
              <a:rPr lang="es-CU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Teléfonos_Profesores</a:t>
            </a:r>
            <a:r>
              <a:rPr lang="es-CU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CU" sz="1800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Código_Profesor</a:t>
            </a:r>
            <a:r>
              <a:rPr lang="es-CU" sz="1800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Teléfono)</a:t>
            </a:r>
            <a:endParaRPr lang="es-C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U" dirty="0"/>
          </a:p>
        </p:txBody>
      </p:sp>
      <p:pic>
        <p:nvPicPr>
          <p:cNvPr id="4" name="3 Imagen">
            <a:extLst>
              <a:ext uri="{FF2B5EF4-FFF2-40B4-BE49-F238E27FC236}">
                <a16:creationId xmlns:a16="http://schemas.microsoft.com/office/drawing/2014/main" id="{A8EE0055-23E5-47CA-86AF-0EF0BB7C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6893" y="40154"/>
            <a:ext cx="938213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895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593</Words>
  <Application>Microsoft Office PowerPoint</Application>
  <PresentationFormat>Panorámica</PresentationFormat>
  <Paragraphs>89</Paragraphs>
  <Slides>14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Times New Roman</vt:lpstr>
      <vt:lpstr>Wingdings</vt:lpstr>
      <vt:lpstr>Tema de Office</vt:lpstr>
      <vt:lpstr>Transformación de Modelos Entidad-Relación (MER) a Modelos Relacionales</vt:lpstr>
      <vt:lpstr>OBJETIVO DE LA CLASE</vt:lpstr>
      <vt:lpstr>SUMARIO</vt:lpstr>
      <vt:lpstr>RESUMEN DE LA CLASE ANTERIOR</vt:lpstr>
      <vt:lpstr>RESUMEN DE LA CLASE ANTERIOR</vt:lpstr>
      <vt:lpstr>REGLAS PARA LA TRANSFORMACIÓN DE MER -&gt; MR</vt:lpstr>
      <vt:lpstr>REGLAS PARA LA TRANSFORMACIÓN DE MER -&gt; MR</vt:lpstr>
      <vt:lpstr>REGLAS PARA LA TRANSFORMACIÓN DE MER -&gt; MR</vt:lpstr>
      <vt:lpstr>REGLAS PARA LA TRANSFORMACIÓN DE MER -&gt; MR</vt:lpstr>
      <vt:lpstr>REGLAS PARA LA TRANSFORMACIÓN DE MER -&gt; MR</vt:lpstr>
      <vt:lpstr>EJERCICIOS PRÁCTICOS CONVERTIR MER -&gt; TR</vt:lpstr>
      <vt:lpstr>EJERCICIO #1:</vt:lpstr>
      <vt:lpstr>EJERCICIO #2:</vt:lpstr>
      <vt:lpstr>EJERCICIO #3: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BASE DE DATOS</dc:title>
  <dc:creator>nodo2</dc:creator>
  <cp:lastModifiedBy>Artemisa PC</cp:lastModifiedBy>
  <cp:revision>70</cp:revision>
  <dcterms:created xsi:type="dcterms:W3CDTF">2024-10-16T14:38:57Z</dcterms:created>
  <dcterms:modified xsi:type="dcterms:W3CDTF">2026-02-28T11:47:40Z</dcterms:modified>
</cp:coreProperties>
</file>