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pptx" ContentType="application/vnd.openxmlformats-officedocument.presentationml.presentation"/>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6" r:id="rId2"/>
    <p:sldId id="297" r:id="rId3"/>
    <p:sldId id="299" r:id="rId4"/>
    <p:sldId id="300" r:id="rId5"/>
    <p:sldId id="315" r:id="rId6"/>
    <p:sldId id="280" r:id="rId7"/>
    <p:sldId id="298" r:id="rId8"/>
    <p:sldId id="304" r:id="rId9"/>
    <p:sldId id="305" r:id="rId10"/>
    <p:sldId id="303" r:id="rId11"/>
    <p:sldId id="306" r:id="rId12"/>
    <p:sldId id="307" r:id="rId13"/>
    <p:sldId id="309" r:id="rId14"/>
    <p:sldId id="310" r:id="rId15"/>
    <p:sldId id="277" r:id="rId16"/>
    <p:sldId id="270" r:id="rId17"/>
    <p:sldId id="288" r:id="rId18"/>
    <p:sldId id="284" r:id="rId19"/>
    <p:sldId id="285" r:id="rId20"/>
    <p:sldId id="286" r:id="rId21"/>
    <p:sldId id="287" r:id="rId22"/>
    <p:sldId id="312" r:id="rId23"/>
    <p:sldId id="283" r:id="rId24"/>
    <p:sldId id="295" r:id="rId25"/>
    <p:sldId id="311" r:id="rId26"/>
    <p:sldId id="263" r:id="rId27"/>
    <p:sldId id="264" r:id="rId28"/>
    <p:sldId id="266" r:id="rId29"/>
    <p:sldId id="267" r:id="rId30"/>
    <p:sldId id="313" r:id="rId31"/>
    <p:sldId id="265" r:id="rId32"/>
    <p:sldId id="268" r:id="rId33"/>
    <p:sldId id="292" r:id="rId34"/>
    <p:sldId id="290" r:id="rId35"/>
    <p:sldId id="314" r:id="rId3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DF809FB-8EA9-4C1B-AB3E-1D3129AF9215}" type="datetimeFigureOut">
              <a:rPr lang="es-US" smtClean="0"/>
              <a:pPr/>
              <a:t>2/13/2026</a:t>
            </a:fld>
            <a:endParaRPr lang="es-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71771C-7D6B-4471-B441-78572AC6520F}" type="slidenum">
              <a:rPr lang="es-US" smtClean="0"/>
              <a:pPr/>
              <a:t>‹Nº›</a:t>
            </a:fld>
            <a:endParaRPr lang="es-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pPr/>
              <a:t>13/02/2026</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pPr/>
              <a:t>13/02/2026</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PowerPoint_Presentation.pptx"/><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monografias.com/trabajos5/psicoso/psicoso.shtml" TargetMode="External"/><Relationship Id="rId2" Type="http://schemas.openxmlformats.org/officeDocument/2006/relationships/hyperlink" Target="http://www.monografias.com/trabajos13/mapro/mapro.shtml" TargetMode="External"/><Relationship Id="rId1" Type="http://schemas.openxmlformats.org/officeDocument/2006/relationships/slideLayout" Target="../slideLayouts/slideLayout1.xml"/><Relationship Id="rId6" Type="http://schemas.openxmlformats.org/officeDocument/2006/relationships/hyperlink" Target="http://www.monografias.com/trabajos45/ejes-transversales/ejes-transversales2.shtml" TargetMode="External"/><Relationship Id="rId5" Type="http://schemas.openxmlformats.org/officeDocument/2006/relationships/hyperlink" Target="http://www.monografias.com/trabajos5/teap/teap.shtml" TargetMode="External"/><Relationship Id="rId4" Type="http://schemas.openxmlformats.org/officeDocument/2006/relationships/hyperlink" Target="http://www.monografias.com/trabajos15/metodos-ensenanza/metodos-ensenanza.s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PowerPoint_Presentation1.pptx"/><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gif"/></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jpeg"/><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2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1 Título"/>
          <p:cNvSpPr>
            <a:spLocks noGrp="1"/>
          </p:cNvSpPr>
          <p:nvPr>
            <p:ph type="ctrTitle"/>
          </p:nvPr>
        </p:nvSpPr>
        <p:spPr/>
        <p:txBody>
          <a:bodyPr/>
          <a:lstStyle/>
          <a:p>
            <a:endParaRPr lang="es-US"/>
          </a:p>
        </p:txBody>
      </p:sp>
      <p:sp>
        <p:nvSpPr>
          <p:cNvPr id="1028" name="2 Subtítulo"/>
          <p:cNvSpPr>
            <a:spLocks noGrp="1"/>
          </p:cNvSpPr>
          <p:nvPr>
            <p:ph type="subTitle" idx="1"/>
          </p:nvPr>
        </p:nvSpPr>
        <p:spPr/>
        <p:txBody>
          <a:bodyPr/>
          <a:lstStyle/>
          <a:p>
            <a:endParaRPr lang="es-US"/>
          </a:p>
        </p:txBody>
      </p:sp>
      <p:graphicFrame>
        <p:nvGraphicFramePr>
          <p:cNvPr id="1026" name="Object 2"/>
          <p:cNvGraphicFramePr>
            <a:graphicFrameLocks noChangeAspect="1"/>
          </p:cNvGraphicFramePr>
          <p:nvPr>
            <p:extLst>
              <p:ext uri="{D42A27DB-BD31-4B8C-83A1-F6EECF244321}">
                <p14:modId xmlns:p14="http://schemas.microsoft.com/office/powerpoint/2010/main" val="4101408316"/>
              </p:ext>
            </p:extLst>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name="Presentation" r:id="rId2" imgW="1923263" imgH="1441852" progId="PowerPoint.Show.12">
                  <p:embed/>
                </p:oleObj>
              </mc:Choice>
              <mc:Fallback>
                <p:oleObj name="Presentation" r:id="rId2" imgW="1923263" imgH="1441852" progId="PowerPoint.Show.12">
                  <p:embed/>
                  <p:pic>
                    <p:nvPicPr>
                      <p:cNvPr id="0" name="Object 2"/>
                      <p:cNvPicPr>
                        <a:picLocks noChangeAspect="1" noChangeArrowheads="1"/>
                      </p:cNvPicPr>
                      <p:nvPr/>
                    </p:nvPicPr>
                    <p:blipFill>
                      <a:blip r:embed="rId3"/>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Rectángulo 1">
            <a:extLst>
              <a:ext uri="{FF2B5EF4-FFF2-40B4-BE49-F238E27FC236}">
                <a16:creationId xmlns:a16="http://schemas.microsoft.com/office/drawing/2014/main" id="{CF10FA62-A8E6-45C4-B8CF-A54C3E835B6C}"/>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US"/>
          </a:p>
        </p:txBody>
      </p:sp>
      <p:sp>
        <p:nvSpPr>
          <p:cNvPr id="3" name="2 Marcador de contenido"/>
          <p:cNvSpPr>
            <a:spLocks noGrp="1"/>
          </p:cNvSpPr>
          <p:nvPr>
            <p:ph idx="1"/>
          </p:nvPr>
        </p:nvSpPr>
        <p:spPr>
          <a:xfrm>
            <a:off x="457200" y="1600200"/>
            <a:ext cx="8472518" cy="4525963"/>
          </a:xfrm>
        </p:spPr>
        <p:txBody>
          <a:bodyPr/>
          <a:lstStyle/>
          <a:p>
            <a:pPr algn="just">
              <a:buNone/>
            </a:pPr>
            <a:r>
              <a:rPr lang="es-CR" b="1" dirty="0">
                <a:latin typeface="Arial" pitchFamily="34" charset="0"/>
                <a:cs typeface="Arial" pitchFamily="34" charset="0"/>
              </a:rPr>
              <a:t>   Según </a:t>
            </a:r>
            <a:r>
              <a:rPr lang="es-CR" b="1" dirty="0" err="1">
                <a:latin typeface="Arial" pitchFamily="34" charset="0"/>
                <a:cs typeface="Arial" pitchFamily="34" charset="0"/>
              </a:rPr>
              <a:t>Klingberg</a:t>
            </a:r>
            <a:r>
              <a:rPr lang="es-CR" b="1" dirty="0">
                <a:latin typeface="Arial" pitchFamily="34" charset="0"/>
                <a:cs typeface="Arial" pitchFamily="34" charset="0"/>
              </a:rPr>
              <a:t>, L. (1972 p. 119) las </a:t>
            </a:r>
            <a:r>
              <a:rPr lang="es-CR" b="1" dirty="0">
                <a:solidFill>
                  <a:srgbClr val="FF0000"/>
                </a:solidFill>
                <a:latin typeface="Arial" pitchFamily="34" charset="0"/>
                <a:cs typeface="Arial" pitchFamily="34" charset="0"/>
              </a:rPr>
              <a:t>líneas directrices </a:t>
            </a:r>
            <a:r>
              <a:rPr lang="es-CR" b="1" dirty="0">
                <a:latin typeface="Arial" pitchFamily="34" charset="0"/>
                <a:cs typeface="Arial" pitchFamily="34" charset="0"/>
              </a:rPr>
              <a:t>son principios de orden para la materia del currículo, para su elección y disposición.</a:t>
            </a:r>
            <a:endParaRPr lang="es-US" b="1" dirty="0">
              <a:latin typeface="Arial" pitchFamily="34" charset="0"/>
              <a:cs typeface="Arial" pitchFamily="34" charset="0"/>
            </a:endParaRPr>
          </a:p>
        </p:txBody>
      </p:sp>
      <p:sp>
        <p:nvSpPr>
          <p:cNvPr id="4" name="Rectángulo 1">
            <a:extLst>
              <a:ext uri="{FF2B5EF4-FFF2-40B4-BE49-F238E27FC236}">
                <a16:creationId xmlns:a16="http://schemas.microsoft.com/office/drawing/2014/main" id="{104632D7-63D8-4D5D-96BE-435DFC01EE34}"/>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US"/>
          </a:p>
        </p:txBody>
      </p:sp>
      <p:sp>
        <p:nvSpPr>
          <p:cNvPr id="3" name="2 Marcador de contenido"/>
          <p:cNvSpPr>
            <a:spLocks noGrp="1"/>
          </p:cNvSpPr>
          <p:nvPr>
            <p:ph idx="1"/>
          </p:nvPr>
        </p:nvSpPr>
        <p:spPr>
          <a:xfrm>
            <a:off x="428596" y="571480"/>
            <a:ext cx="8229600" cy="5857916"/>
          </a:xfrm>
        </p:spPr>
        <p:txBody>
          <a:bodyPr>
            <a:normAutofit fontScale="70000" lnSpcReduction="20000"/>
          </a:bodyPr>
          <a:lstStyle/>
          <a:p>
            <a:pPr>
              <a:buNone/>
            </a:pPr>
            <a:r>
              <a:rPr lang="es-CR" dirty="0"/>
              <a:t> </a:t>
            </a:r>
            <a:endParaRPr lang="es-US" dirty="0"/>
          </a:p>
          <a:p>
            <a:pPr algn="just">
              <a:lnSpc>
                <a:spcPct val="170000"/>
              </a:lnSpc>
              <a:buNone/>
            </a:pPr>
            <a:r>
              <a:rPr lang="es-CR" dirty="0"/>
              <a:t>      </a:t>
            </a:r>
            <a:r>
              <a:rPr lang="es-CR" b="1" dirty="0">
                <a:latin typeface="Arial" pitchFamily="34" charset="0"/>
                <a:cs typeface="Arial" pitchFamily="34" charset="0"/>
              </a:rPr>
              <a:t>En época más recientes se empieza hablar en Cuba de los denominados “ejes transversales” del currículo (aunque ya con anterioridad se venía utilizando en España y algunos países latinoamericanos, influido por las ideas de uno de sus principales promotores, César Coll), con el propósito de hacer énfasis en determinado aspecto educativo dentro del proceso de formación de la personalidad, de acuerdo con determinados requerimientos sociales coyunturales, tanto en la esfera cognitiva como en la afectiva y la volitiva.</a:t>
            </a:r>
            <a:endParaRPr lang="es-US" b="1" dirty="0">
              <a:latin typeface="Arial" pitchFamily="34" charset="0"/>
              <a:cs typeface="Arial" pitchFamily="34" charset="0"/>
            </a:endParaRPr>
          </a:p>
          <a:p>
            <a:endParaRPr lang="es-US" dirty="0"/>
          </a:p>
        </p:txBody>
      </p:sp>
      <p:sp>
        <p:nvSpPr>
          <p:cNvPr id="4" name="Rectángulo 1">
            <a:extLst>
              <a:ext uri="{FF2B5EF4-FFF2-40B4-BE49-F238E27FC236}">
                <a16:creationId xmlns:a16="http://schemas.microsoft.com/office/drawing/2014/main" id="{130D00E1-77EC-4600-B6C9-84651E903AFE}"/>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R" sz="5300" b="1" dirty="0">
                <a:solidFill>
                  <a:srgbClr val="FF0000"/>
                </a:solidFill>
              </a:rPr>
              <a:t>Algunas reflexiones y consideraciones</a:t>
            </a:r>
            <a:r>
              <a:rPr lang="es-CR" dirty="0"/>
              <a:t>:</a:t>
            </a:r>
            <a:endParaRPr lang="es-US" dirty="0"/>
          </a:p>
        </p:txBody>
      </p:sp>
      <p:sp>
        <p:nvSpPr>
          <p:cNvPr id="3" name="2 Marcador de contenido"/>
          <p:cNvSpPr>
            <a:spLocks noGrp="1"/>
          </p:cNvSpPr>
          <p:nvPr>
            <p:ph idx="1"/>
          </p:nvPr>
        </p:nvSpPr>
        <p:spPr>
          <a:xfrm>
            <a:off x="214282" y="1600200"/>
            <a:ext cx="8715436" cy="4525963"/>
          </a:xfrm>
        </p:spPr>
        <p:txBody>
          <a:bodyPr>
            <a:normAutofit/>
          </a:bodyPr>
          <a:lstStyle/>
          <a:p>
            <a:pPr>
              <a:buNone/>
            </a:pPr>
            <a:r>
              <a:rPr lang="es-CR" dirty="0"/>
              <a:t> </a:t>
            </a:r>
            <a:endParaRPr lang="es-US" dirty="0"/>
          </a:p>
          <a:p>
            <a:pPr lvl="0" algn="just">
              <a:buNone/>
            </a:pPr>
            <a:r>
              <a:rPr lang="es-CR" b="1" dirty="0">
                <a:solidFill>
                  <a:srgbClr val="FF0000"/>
                </a:solidFill>
                <a:latin typeface="Arial" pitchFamily="34" charset="0"/>
                <a:cs typeface="Arial" pitchFamily="34" charset="0"/>
              </a:rPr>
              <a:t>Los ejes transversales:</a:t>
            </a:r>
          </a:p>
          <a:p>
            <a:pPr lvl="0" algn="just"/>
            <a:r>
              <a:rPr lang="es-CR" b="1" dirty="0">
                <a:solidFill>
                  <a:srgbClr val="FF0000"/>
                </a:solidFill>
                <a:latin typeface="Arial" pitchFamily="34" charset="0"/>
                <a:cs typeface="Arial" pitchFamily="34" charset="0"/>
              </a:rPr>
              <a:t> </a:t>
            </a:r>
            <a:r>
              <a:rPr lang="es-CR" b="1" dirty="0">
                <a:latin typeface="Arial" pitchFamily="34" charset="0"/>
                <a:cs typeface="Arial" pitchFamily="34" charset="0"/>
              </a:rPr>
              <a:t>no constituyen nuevas teorías curriculares,</a:t>
            </a:r>
            <a:endParaRPr lang="es-US" b="1" dirty="0">
              <a:latin typeface="Arial" pitchFamily="34" charset="0"/>
              <a:cs typeface="Arial" pitchFamily="34" charset="0"/>
            </a:endParaRPr>
          </a:p>
          <a:p>
            <a:pPr lvl="0" algn="just"/>
            <a:r>
              <a:rPr lang="es-CR" b="1" dirty="0">
                <a:latin typeface="Arial" pitchFamily="34" charset="0"/>
                <a:cs typeface="Arial" pitchFamily="34" charset="0"/>
              </a:rPr>
              <a:t>no tienen la función de ideas rectoras en la planificación del contenido,</a:t>
            </a:r>
            <a:endParaRPr lang="es-US" b="1" dirty="0">
              <a:latin typeface="Arial" pitchFamily="34" charset="0"/>
              <a:cs typeface="Arial" pitchFamily="34" charset="0"/>
            </a:endParaRPr>
          </a:p>
          <a:p>
            <a:pPr lvl="0" algn="just"/>
            <a:r>
              <a:rPr lang="es-CR" b="1" dirty="0">
                <a:latin typeface="Arial" pitchFamily="34" charset="0"/>
                <a:cs typeface="Arial" pitchFamily="34" charset="0"/>
              </a:rPr>
              <a:t>abarcan tanto la esfera cognitiva, como la afectiva y la volitiva,</a:t>
            </a:r>
            <a:endParaRPr lang="es-US" b="1" dirty="0">
              <a:latin typeface="Arial" pitchFamily="34" charset="0"/>
              <a:cs typeface="Arial" pitchFamily="34" charset="0"/>
            </a:endParaRPr>
          </a:p>
          <a:p>
            <a:endParaRPr lang="es-US" dirty="0"/>
          </a:p>
        </p:txBody>
      </p:sp>
      <p:sp>
        <p:nvSpPr>
          <p:cNvPr id="4" name="Rectángulo 1">
            <a:extLst>
              <a:ext uri="{FF2B5EF4-FFF2-40B4-BE49-F238E27FC236}">
                <a16:creationId xmlns:a16="http://schemas.microsoft.com/office/drawing/2014/main" id="{04109DFC-493A-47DD-83D1-47A69FB51219}"/>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CR" sz="5300" b="1" dirty="0">
                <a:solidFill>
                  <a:srgbClr val="FF0000"/>
                </a:solidFill>
              </a:rPr>
              <a:t>Algunas reflexiones y consideraciones</a:t>
            </a:r>
            <a:r>
              <a:rPr lang="es-CR" dirty="0"/>
              <a:t>:</a:t>
            </a:r>
            <a:endParaRPr lang="es-US" dirty="0"/>
          </a:p>
        </p:txBody>
      </p:sp>
      <p:sp>
        <p:nvSpPr>
          <p:cNvPr id="3" name="2 Marcador de contenido"/>
          <p:cNvSpPr>
            <a:spLocks noGrp="1"/>
          </p:cNvSpPr>
          <p:nvPr>
            <p:ph idx="1"/>
          </p:nvPr>
        </p:nvSpPr>
        <p:spPr>
          <a:xfrm>
            <a:off x="0" y="1500174"/>
            <a:ext cx="8715436" cy="4525963"/>
          </a:xfrm>
        </p:spPr>
        <p:txBody>
          <a:bodyPr>
            <a:normAutofit fontScale="92500" lnSpcReduction="10000"/>
          </a:bodyPr>
          <a:lstStyle/>
          <a:p>
            <a:pPr>
              <a:buNone/>
            </a:pPr>
            <a:r>
              <a:rPr lang="es-CR" dirty="0"/>
              <a:t> </a:t>
            </a:r>
            <a:endParaRPr lang="es-US" dirty="0"/>
          </a:p>
          <a:p>
            <a:pPr lvl="0" algn="just"/>
            <a:r>
              <a:rPr lang="es-CR" b="1" dirty="0"/>
              <a:t>Los ejes transversales no son permanente, ni propio de una disciplina determinada, sino que se establecen según las necesidades e intereses de la dinámica del proceso de desarrollo social e individual,</a:t>
            </a:r>
          </a:p>
          <a:p>
            <a:pPr algn="just"/>
            <a:r>
              <a:rPr lang="es-CR" b="1" dirty="0">
                <a:latin typeface="Arial" pitchFamily="34" charset="0"/>
                <a:cs typeface="Arial" pitchFamily="34" charset="0"/>
              </a:rPr>
              <a:t>No deben establecer programas independientes, ni aumentar el volumen del contenido de la enseñanza, ni provocar sobrecarga en los escolares</a:t>
            </a:r>
          </a:p>
          <a:p>
            <a:pPr lvl="0" algn="just"/>
            <a:endParaRPr lang="es-US" b="1" dirty="0"/>
          </a:p>
          <a:p>
            <a:endParaRPr lang="es-US" dirty="0"/>
          </a:p>
        </p:txBody>
      </p:sp>
      <p:sp>
        <p:nvSpPr>
          <p:cNvPr id="4" name="Rectángulo 1">
            <a:extLst>
              <a:ext uri="{FF2B5EF4-FFF2-40B4-BE49-F238E27FC236}">
                <a16:creationId xmlns:a16="http://schemas.microsoft.com/office/drawing/2014/main" id="{F3FCB34C-573E-4484-879F-F762E27B2770}"/>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472518" cy="1143000"/>
          </a:xfrm>
        </p:spPr>
        <p:txBody>
          <a:bodyPr>
            <a:noAutofit/>
          </a:bodyPr>
          <a:lstStyle/>
          <a:p>
            <a:r>
              <a:rPr lang="es-CR" sz="4000" b="1" dirty="0">
                <a:solidFill>
                  <a:srgbClr val="FF0000"/>
                </a:solidFill>
              </a:rPr>
              <a:t>Algunas reflexiones y consideraciones</a:t>
            </a:r>
            <a:r>
              <a:rPr lang="es-CR" sz="3200" dirty="0"/>
              <a:t>:</a:t>
            </a:r>
            <a:endParaRPr lang="es-US" sz="3200" dirty="0"/>
          </a:p>
        </p:txBody>
      </p:sp>
      <p:sp>
        <p:nvSpPr>
          <p:cNvPr id="3" name="2 Marcador de contenido"/>
          <p:cNvSpPr>
            <a:spLocks noGrp="1"/>
          </p:cNvSpPr>
          <p:nvPr>
            <p:ph idx="1"/>
          </p:nvPr>
        </p:nvSpPr>
        <p:spPr>
          <a:xfrm>
            <a:off x="214282" y="1000108"/>
            <a:ext cx="8715436" cy="5857892"/>
          </a:xfrm>
        </p:spPr>
        <p:txBody>
          <a:bodyPr>
            <a:normAutofit fontScale="85000" lnSpcReduction="20000"/>
          </a:bodyPr>
          <a:lstStyle/>
          <a:p>
            <a:pPr>
              <a:buNone/>
            </a:pPr>
            <a:r>
              <a:rPr lang="es-CR" dirty="0"/>
              <a:t> </a:t>
            </a:r>
            <a:endParaRPr lang="es-US" dirty="0"/>
          </a:p>
          <a:p>
            <a:pPr lvl="0" algn="just">
              <a:lnSpc>
                <a:spcPct val="170000"/>
              </a:lnSpc>
            </a:pPr>
            <a:r>
              <a:rPr lang="es-CR" sz="3300" b="1" dirty="0">
                <a:latin typeface="Arial" pitchFamily="34" charset="0"/>
                <a:cs typeface="Arial" pitchFamily="34" charset="0"/>
              </a:rPr>
              <a:t>Tienen la función de potenciar y atravesar el currículo (aprovechan cada situación, cada oportunidad, cada hecho que tiene sentido (en lo social) y significación (en lo individual) para la vida de los escolares, en correspondencia con la prioridad temática establecida y con los objetivos de la formación de la personalidad de los escolares.</a:t>
            </a:r>
            <a:endParaRPr lang="es-US" sz="3300" b="1" dirty="0">
              <a:latin typeface="Arial" pitchFamily="34" charset="0"/>
              <a:cs typeface="Arial" pitchFamily="34" charset="0"/>
            </a:endParaRPr>
          </a:p>
          <a:p>
            <a:endParaRPr lang="es-US" dirty="0"/>
          </a:p>
        </p:txBody>
      </p:sp>
      <p:sp>
        <p:nvSpPr>
          <p:cNvPr id="4" name="Rectángulo 1">
            <a:extLst>
              <a:ext uri="{FF2B5EF4-FFF2-40B4-BE49-F238E27FC236}">
                <a16:creationId xmlns:a16="http://schemas.microsoft.com/office/drawing/2014/main" id="{0B7E6810-2923-4035-8998-C451A7C7A6B7}"/>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3071810"/>
            <a:ext cx="7772400" cy="1470025"/>
          </a:xfrm>
        </p:spPr>
        <p:txBody>
          <a:bodyPr>
            <a:normAutofit fontScale="90000"/>
          </a:bodyPr>
          <a:lstStyle/>
          <a:p>
            <a:pPr algn="just"/>
            <a:r>
              <a:rPr lang="es-US" sz="4000" dirty="0">
                <a:latin typeface="Arial" pitchFamily="34" charset="0"/>
                <a:cs typeface="Arial" pitchFamily="34" charset="0"/>
              </a:rPr>
              <a:t>Los </a:t>
            </a:r>
            <a:r>
              <a:rPr lang="es-US" sz="4000" b="1" dirty="0">
                <a:latin typeface="Arial" pitchFamily="34" charset="0"/>
                <a:cs typeface="Arial" pitchFamily="34" charset="0"/>
              </a:rPr>
              <a:t>ejes transversales</a:t>
            </a:r>
            <a:r>
              <a:rPr lang="es-US" sz="4000" dirty="0">
                <a:latin typeface="Arial" pitchFamily="34" charset="0"/>
                <a:cs typeface="Arial" pitchFamily="34" charset="0"/>
              </a:rPr>
              <a:t> son fundamentos para la práctica pedagógica al integrar los campos del ser, el saber, el hacer y el convivir a través de conceptos, </a:t>
            </a:r>
            <a:r>
              <a:rPr lang="es-US" sz="4000" dirty="0">
                <a:solidFill>
                  <a:srgbClr val="FF0000"/>
                </a:solidFill>
                <a:latin typeface="Arial" pitchFamily="34" charset="0"/>
                <a:cs typeface="Arial" pitchFamily="34" charset="0"/>
                <a:hlinkClick r:id="rId2"/>
              </a:rPr>
              <a:t>procedimientos</a:t>
            </a:r>
            <a:r>
              <a:rPr lang="es-US" sz="4000" dirty="0">
                <a:latin typeface="Arial" pitchFamily="34" charset="0"/>
                <a:cs typeface="Arial" pitchFamily="34" charset="0"/>
              </a:rPr>
              <a:t>, valores y </a:t>
            </a:r>
            <a:r>
              <a:rPr lang="es-US" sz="4000" dirty="0">
                <a:latin typeface="Arial" pitchFamily="34" charset="0"/>
                <a:cs typeface="Arial" pitchFamily="34" charset="0"/>
                <a:hlinkClick r:id="rId3"/>
              </a:rPr>
              <a:t>actitudes</a:t>
            </a:r>
            <a:r>
              <a:rPr lang="es-US" sz="4000" dirty="0">
                <a:latin typeface="Arial" pitchFamily="34" charset="0"/>
                <a:cs typeface="Arial" pitchFamily="34" charset="0"/>
              </a:rPr>
              <a:t> que orientan la </a:t>
            </a:r>
            <a:r>
              <a:rPr lang="es-US" sz="4000" dirty="0">
                <a:latin typeface="Arial" pitchFamily="34" charset="0"/>
                <a:cs typeface="Arial" pitchFamily="34" charset="0"/>
                <a:hlinkClick r:id="rId4"/>
              </a:rPr>
              <a:t>enseñanza</a:t>
            </a:r>
            <a:r>
              <a:rPr lang="es-US" sz="4000" dirty="0">
                <a:latin typeface="Arial" pitchFamily="34" charset="0"/>
                <a:cs typeface="Arial" pitchFamily="34" charset="0"/>
              </a:rPr>
              <a:t> y </a:t>
            </a:r>
            <a:r>
              <a:rPr lang="es-US" sz="4000" dirty="0">
                <a:latin typeface="Arial" pitchFamily="34" charset="0"/>
                <a:cs typeface="Arial" pitchFamily="34" charset="0"/>
                <a:hlinkClick r:id="rId5"/>
              </a:rPr>
              <a:t>el aprendizaje</a:t>
            </a:r>
            <a:r>
              <a:rPr lang="es-US" sz="4000" dirty="0">
                <a:latin typeface="Arial" pitchFamily="34" charset="0"/>
                <a:cs typeface="Arial" pitchFamily="34" charset="0"/>
              </a:rPr>
              <a:t>. </a:t>
            </a:r>
            <a:br>
              <a:rPr lang="es-US" sz="4000" dirty="0">
                <a:latin typeface="Arial" pitchFamily="34" charset="0"/>
                <a:cs typeface="Arial" pitchFamily="34" charset="0"/>
              </a:rPr>
            </a:br>
            <a:br>
              <a:rPr lang="es-US" sz="4000" dirty="0">
                <a:latin typeface="Arial" pitchFamily="34" charset="0"/>
                <a:cs typeface="Arial" pitchFamily="34" charset="0"/>
              </a:rPr>
            </a:br>
            <a:br>
              <a:rPr lang="es-US" sz="4000" dirty="0">
                <a:latin typeface="Arial" pitchFamily="34" charset="0"/>
                <a:cs typeface="Arial" pitchFamily="34" charset="0"/>
              </a:rPr>
            </a:br>
            <a:r>
              <a:rPr lang="es-US" sz="2000" dirty="0">
                <a:latin typeface="Arial" pitchFamily="34" charset="0"/>
                <a:cs typeface="Arial" pitchFamily="34" charset="0"/>
                <a:hlinkClick r:id="rId6"/>
              </a:rPr>
              <a:t>http://www.monografias.com/trabajos45/ejes-transversales/ejes-transversales2.shtml#ixzz4vtE2qsMS</a:t>
            </a:r>
            <a:br>
              <a:rPr lang="es-US" dirty="0"/>
            </a:br>
            <a:br>
              <a:rPr lang="es-US" dirty="0"/>
            </a:br>
            <a:endParaRPr lang="es-US" dirty="0"/>
          </a:p>
        </p:txBody>
      </p:sp>
      <p:sp>
        <p:nvSpPr>
          <p:cNvPr id="3" name="2 Subtítulo"/>
          <p:cNvSpPr>
            <a:spLocks noGrp="1"/>
          </p:cNvSpPr>
          <p:nvPr>
            <p:ph type="subTitle" idx="1"/>
          </p:nvPr>
        </p:nvSpPr>
        <p:spPr/>
        <p:txBody>
          <a:bodyPr/>
          <a:lstStyle/>
          <a:p>
            <a:endParaRPr lang="es-US" b="1" dirty="0"/>
          </a:p>
          <a:p>
            <a:endParaRPr lang="es-US" b="1" dirty="0"/>
          </a:p>
          <a:p>
            <a:r>
              <a:rPr lang="es-US" b="1" dirty="0">
                <a:solidFill>
                  <a:schemeClr val="tx1"/>
                </a:solidFill>
              </a:rPr>
              <a:t>Carlos Alberto Botero Chica </a:t>
            </a:r>
          </a:p>
          <a:p>
            <a:endParaRPr lang="es-US" dirty="0"/>
          </a:p>
        </p:txBody>
      </p:sp>
      <p:sp>
        <p:nvSpPr>
          <p:cNvPr id="4" name="Rectángulo 1">
            <a:extLst>
              <a:ext uri="{FF2B5EF4-FFF2-40B4-BE49-F238E27FC236}">
                <a16:creationId xmlns:a16="http://schemas.microsoft.com/office/drawing/2014/main" id="{0D34EBF5-69FC-4C08-800B-801CB10556FB}"/>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152400" y="762000"/>
            <a:ext cx="8839200" cy="3970318"/>
          </a:xfrm>
          <a:prstGeom prst="rect">
            <a:avLst/>
          </a:prstGeom>
        </p:spPr>
        <p:txBody>
          <a:bodyPr wrap="square">
            <a:spAutoFit/>
          </a:bodyPr>
          <a:lstStyle/>
          <a:p>
            <a:pPr algn="just"/>
            <a:r>
              <a:rPr lang="es-MX" sz="3200" b="1" dirty="0">
                <a:latin typeface="Arial" pitchFamily="34" charset="0"/>
                <a:ea typeface="Tahoma" pitchFamily="34" charset="0"/>
                <a:cs typeface="Arial" pitchFamily="34" charset="0"/>
              </a:rPr>
              <a:t>Las </a:t>
            </a:r>
            <a:r>
              <a:rPr lang="es-MX" sz="3200" b="1" dirty="0">
                <a:solidFill>
                  <a:srgbClr val="FF0000"/>
                </a:solidFill>
                <a:latin typeface="Arial" pitchFamily="34" charset="0"/>
                <a:ea typeface="Tahoma" pitchFamily="34" charset="0"/>
                <a:cs typeface="Arial" pitchFamily="34" charset="0"/>
              </a:rPr>
              <a:t>estrategias curriculares </a:t>
            </a:r>
            <a:r>
              <a:rPr lang="es-MX" sz="3200" b="1" dirty="0">
                <a:latin typeface="Arial" pitchFamily="34" charset="0"/>
                <a:ea typeface="Tahoma" pitchFamily="34" charset="0"/>
                <a:cs typeface="Arial" pitchFamily="34" charset="0"/>
              </a:rPr>
              <a:t>aseguran el logro de objetivos que, por su alcance, rebasan las posibilidades de una disciplina, y por tanto, deben ser asumidos por todas o por una parte de éstas. Se concretan en cada uno de los años(…), como parte de sus objetivos. </a:t>
            </a:r>
          </a:p>
          <a:p>
            <a:r>
              <a:rPr lang="es-MX" dirty="0"/>
              <a:t>                            </a:t>
            </a:r>
            <a:r>
              <a:rPr lang="es-MX" sz="2800" b="1" dirty="0">
                <a:latin typeface="Arial" pitchFamily="34" charset="0"/>
                <a:cs typeface="Arial" pitchFamily="34" charset="0"/>
              </a:rPr>
              <a:t> P. Horruitiner ( 2006)</a:t>
            </a:r>
          </a:p>
        </p:txBody>
      </p:sp>
      <p:sp>
        <p:nvSpPr>
          <p:cNvPr id="4" name="Rectángulo 1">
            <a:extLst>
              <a:ext uri="{FF2B5EF4-FFF2-40B4-BE49-F238E27FC236}">
                <a16:creationId xmlns:a16="http://schemas.microsoft.com/office/drawing/2014/main" id="{DC0A14BE-886F-4DAF-87CE-A17EF27EB12A}"/>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extLst>
      <p:ext uri="{BB962C8B-B14F-4D97-AF65-F5344CB8AC3E}">
        <p14:creationId xmlns:p14="http://schemas.microsoft.com/office/powerpoint/2010/main" val="367814969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71472" y="2214554"/>
            <a:ext cx="8072494" cy="1470025"/>
          </a:xfrm>
        </p:spPr>
        <p:txBody>
          <a:bodyPr>
            <a:noAutofit/>
          </a:bodyPr>
          <a:lstStyle/>
          <a:p>
            <a:pPr algn="just"/>
            <a:r>
              <a:rPr lang="es-US" sz="3600" b="1" dirty="0"/>
              <a:t>“</a:t>
            </a:r>
            <a:r>
              <a:rPr lang="es-US" sz="2800" b="1" dirty="0">
                <a:solidFill>
                  <a:srgbClr val="FF0000"/>
                </a:solidFill>
                <a:latin typeface="Arial" pitchFamily="34" charset="0"/>
                <a:cs typeface="Arial" pitchFamily="34" charset="0"/>
              </a:rPr>
              <a:t>La Transversalidad </a:t>
            </a:r>
            <a:r>
              <a:rPr lang="es-US" sz="2800" b="1" dirty="0">
                <a:latin typeface="Arial" pitchFamily="34" charset="0"/>
                <a:cs typeface="Arial" pitchFamily="34" charset="0"/>
              </a:rPr>
              <a:t>en el currículo educativo viene representada por unos temas educativos que responden a determinados problemas sociales y que están presentes en el conjunto de las áreas curriculares”. los Temas Transversales representan unos valores sociales que la propia sociedad no práctica, ni considera salvo a nivel de discurso o como referentes de una utopía inalcanzable.</a:t>
            </a:r>
            <a:br>
              <a:rPr lang="es-US" sz="2800" b="1" dirty="0">
                <a:latin typeface="Arial" pitchFamily="34" charset="0"/>
                <a:cs typeface="Arial" pitchFamily="34" charset="0"/>
              </a:rPr>
            </a:br>
            <a:endParaRPr lang="es-US" sz="2800" b="1" dirty="0">
              <a:latin typeface="Arial" pitchFamily="34" charset="0"/>
              <a:cs typeface="Arial" pitchFamily="34" charset="0"/>
            </a:endParaRPr>
          </a:p>
        </p:txBody>
      </p:sp>
      <p:sp>
        <p:nvSpPr>
          <p:cNvPr id="3" name="2 Rectángulo"/>
          <p:cNvSpPr/>
          <p:nvPr/>
        </p:nvSpPr>
        <p:spPr>
          <a:xfrm>
            <a:off x="500034" y="4643446"/>
            <a:ext cx="8286808" cy="1938992"/>
          </a:xfrm>
          <a:prstGeom prst="rect">
            <a:avLst/>
          </a:prstGeom>
        </p:spPr>
        <p:txBody>
          <a:bodyPr wrap="square">
            <a:spAutoFit/>
          </a:bodyPr>
          <a:lstStyle/>
          <a:p>
            <a:pPr algn="just"/>
            <a:endParaRPr lang="es-US" sz="2400" b="1" i="1" dirty="0">
              <a:latin typeface="Arial" pitchFamily="34" charset="0"/>
              <a:cs typeface="Arial" pitchFamily="34" charset="0"/>
            </a:endParaRPr>
          </a:p>
          <a:p>
            <a:pPr algn="just"/>
            <a:endParaRPr lang="es-US" sz="2400" b="1" i="1" dirty="0">
              <a:latin typeface="Arial" pitchFamily="34" charset="0"/>
              <a:cs typeface="Arial" pitchFamily="34" charset="0"/>
            </a:endParaRPr>
          </a:p>
          <a:p>
            <a:pPr algn="just"/>
            <a:r>
              <a:rPr lang="es-US" sz="2400" b="1" dirty="0" err="1">
                <a:latin typeface="Arial" pitchFamily="34" charset="0"/>
                <a:cs typeface="Arial" pitchFamily="34" charset="0"/>
              </a:rPr>
              <a:t>Yus</a:t>
            </a:r>
            <a:r>
              <a:rPr lang="es-US" sz="2400" b="1" dirty="0">
                <a:latin typeface="Arial" pitchFamily="34" charset="0"/>
                <a:cs typeface="Arial" pitchFamily="34" charset="0"/>
              </a:rPr>
              <a:t> Ramos. (Coord.) (1994). «Educar desde la Transversalidad», en Aula de Innovación Educativa, n.0 32, noviembre, 1994. Barcelona: Graó</a:t>
            </a:r>
          </a:p>
        </p:txBody>
      </p:sp>
      <p:sp>
        <p:nvSpPr>
          <p:cNvPr id="4" name="Rectángulo 1">
            <a:extLst>
              <a:ext uri="{FF2B5EF4-FFF2-40B4-BE49-F238E27FC236}">
                <a16:creationId xmlns:a16="http://schemas.microsoft.com/office/drawing/2014/main" id="{473C4EA1-D8F8-429B-89AC-8FD7D81784AE}"/>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2786058"/>
            <a:ext cx="7772400" cy="1470025"/>
          </a:xfrm>
        </p:spPr>
        <p:txBody>
          <a:bodyPr>
            <a:normAutofit fontScale="90000"/>
          </a:bodyPr>
          <a:lstStyle/>
          <a:p>
            <a:pPr algn="just"/>
            <a:r>
              <a:rPr lang="es-US" b="1" dirty="0"/>
              <a:t>La </a:t>
            </a:r>
            <a:r>
              <a:rPr lang="es-US" b="1" dirty="0" err="1"/>
              <a:t>transversalidad</a:t>
            </a:r>
            <a:r>
              <a:rPr lang="es-US" b="1" dirty="0"/>
              <a:t> implica aprendizaje globalizado: el primer paso del proceso trasversal es la percepción global de las cosas, de las realidades, para posteriormente</a:t>
            </a:r>
            <a:br>
              <a:rPr lang="es-US" b="1" dirty="0"/>
            </a:br>
            <a:r>
              <a:rPr lang="es-US" b="1" dirty="0"/>
              <a:t>pasar a la individualización de los</a:t>
            </a:r>
            <a:br>
              <a:rPr lang="es-US" b="1" dirty="0"/>
            </a:br>
            <a:r>
              <a:rPr lang="es-US" b="1" dirty="0"/>
              <a:t>detalles. (Análisis-síntesis)</a:t>
            </a:r>
            <a:br>
              <a:rPr lang="es-US" b="1" dirty="0"/>
            </a:br>
            <a:br>
              <a:rPr lang="es-US" b="1" dirty="0"/>
            </a:br>
            <a:r>
              <a:rPr lang="es-US" sz="2000" b="1" dirty="0">
                <a:latin typeface="Arial" pitchFamily="34" charset="0"/>
                <a:cs typeface="Arial" pitchFamily="34" charset="0"/>
              </a:rPr>
              <a:t>Ejes transversales en el currículo universitario: experiencia en la</a:t>
            </a:r>
            <a:br>
              <a:rPr lang="es-US" sz="2000" b="1" dirty="0">
                <a:latin typeface="Arial" pitchFamily="34" charset="0"/>
                <a:cs typeface="Arial" pitchFamily="34" charset="0"/>
              </a:rPr>
            </a:br>
            <a:r>
              <a:rPr lang="es-US" sz="2000" b="1" dirty="0">
                <a:latin typeface="Arial" pitchFamily="34" charset="0"/>
                <a:cs typeface="Arial" pitchFamily="34" charset="0"/>
              </a:rPr>
              <a:t>carrera de derecho . </a:t>
            </a:r>
            <a:r>
              <a:rPr lang="es-US" sz="2000" b="1" dirty="0" err="1">
                <a:latin typeface="Arial" pitchFamily="34" charset="0"/>
                <a:cs typeface="Arial" pitchFamily="34" charset="0"/>
              </a:rPr>
              <a:t>Denyz</a:t>
            </a:r>
            <a:r>
              <a:rPr lang="es-US" sz="2000" b="1" dirty="0">
                <a:latin typeface="Arial" pitchFamily="34" charset="0"/>
                <a:cs typeface="Arial" pitchFamily="34" charset="0"/>
              </a:rPr>
              <a:t> Luz Molina Contreras </a:t>
            </a:r>
            <a:r>
              <a:rPr lang="pt-BR" sz="2000" b="1" dirty="0">
                <a:latin typeface="Arial" pitchFamily="34" charset="0"/>
                <a:cs typeface="Arial" pitchFamily="34" charset="0"/>
              </a:rPr>
              <a:t>Ciências &amp; Cognição 2007; </a:t>
            </a:r>
            <a:r>
              <a:rPr lang="pt-BR" sz="2000" b="1" dirty="0" err="1">
                <a:latin typeface="Arial" pitchFamily="34" charset="0"/>
                <a:cs typeface="Arial" pitchFamily="34" charset="0"/>
              </a:rPr>
              <a:t>Vol</a:t>
            </a:r>
            <a:r>
              <a:rPr lang="pt-BR" sz="2000" b="1" dirty="0">
                <a:latin typeface="Arial" pitchFamily="34" charset="0"/>
                <a:cs typeface="Arial" pitchFamily="34" charset="0"/>
              </a:rPr>
              <a:t> 10: 132-146 &lt;http://www.cienciasecognicao.org&gt; © Ciências &amp; Cognição</a:t>
            </a:r>
            <a:br>
              <a:rPr lang="pt-BR" sz="2000" b="1" dirty="0">
                <a:latin typeface="Arial" pitchFamily="34" charset="0"/>
                <a:cs typeface="Arial" pitchFamily="34" charset="0"/>
              </a:rPr>
            </a:br>
            <a:endParaRPr lang="es-US" sz="2000" b="1" dirty="0">
              <a:latin typeface="Arial" pitchFamily="34" charset="0"/>
              <a:cs typeface="Arial" pitchFamily="34" charset="0"/>
            </a:endParaRPr>
          </a:p>
        </p:txBody>
      </p:sp>
      <p:sp>
        <p:nvSpPr>
          <p:cNvPr id="3" name="Rectángulo 1">
            <a:extLst>
              <a:ext uri="{FF2B5EF4-FFF2-40B4-BE49-F238E27FC236}">
                <a16:creationId xmlns:a16="http://schemas.microsoft.com/office/drawing/2014/main" id="{E31FA071-9DDA-4F00-AD47-23ECF9D61BBC}"/>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2786058"/>
            <a:ext cx="7772400" cy="1470025"/>
          </a:xfrm>
        </p:spPr>
        <p:txBody>
          <a:bodyPr>
            <a:normAutofit fontScale="90000"/>
          </a:bodyPr>
          <a:lstStyle/>
          <a:p>
            <a:pPr algn="just"/>
            <a:r>
              <a:rPr lang="es-US" sz="3600" b="1" dirty="0"/>
              <a:t>El término “transversal” se hace alusión a la ubicación o al espacio que se pretenden ocupen ciertos contenidos dentro de la estructura curricular de cada ciclo o nivel. Estos contenidos son concebidos como ejes que atraviesan en forma longitudinal y horizontal el currículo, de tal manera que en torno a ellos se articulan</a:t>
            </a:r>
            <a:br>
              <a:rPr lang="es-US" sz="3600" b="1" dirty="0"/>
            </a:br>
            <a:r>
              <a:rPr lang="es-US" sz="3600" b="1" dirty="0"/>
              <a:t>los temas de las diferentes áreas de</a:t>
            </a:r>
            <a:br>
              <a:rPr lang="es-US" sz="3600" b="1" dirty="0"/>
            </a:br>
            <a:r>
              <a:rPr lang="es-US" sz="3600" b="1" dirty="0"/>
              <a:t>formación.               Oraisón (2000) </a:t>
            </a:r>
            <a:br>
              <a:rPr lang="es-US" sz="3600" b="1" dirty="0"/>
            </a:br>
            <a:br>
              <a:rPr lang="es-US" b="1" dirty="0"/>
            </a:br>
            <a:endParaRPr lang="es-US" sz="1800" b="1" dirty="0">
              <a:latin typeface="Arial" pitchFamily="34" charset="0"/>
              <a:cs typeface="Arial" pitchFamily="34" charset="0"/>
            </a:endParaRPr>
          </a:p>
        </p:txBody>
      </p:sp>
      <p:sp>
        <p:nvSpPr>
          <p:cNvPr id="3" name="Rectángulo 1">
            <a:extLst>
              <a:ext uri="{FF2B5EF4-FFF2-40B4-BE49-F238E27FC236}">
                <a16:creationId xmlns:a16="http://schemas.microsoft.com/office/drawing/2014/main" id="{D1F8B9E8-167A-4FCA-B96B-1F49F867BBEF}"/>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1 Título"/>
          <p:cNvSpPr>
            <a:spLocks noGrp="1"/>
          </p:cNvSpPr>
          <p:nvPr>
            <p:ph type="ctrTitle"/>
          </p:nvPr>
        </p:nvSpPr>
        <p:spPr/>
        <p:txBody>
          <a:bodyPr/>
          <a:lstStyle/>
          <a:p>
            <a:endParaRPr lang="es-US"/>
          </a:p>
        </p:txBody>
      </p:sp>
      <p:sp>
        <p:nvSpPr>
          <p:cNvPr id="2052" name="2 Subtítulo"/>
          <p:cNvSpPr>
            <a:spLocks noGrp="1"/>
          </p:cNvSpPr>
          <p:nvPr>
            <p:ph type="subTitle" idx="1"/>
          </p:nvPr>
        </p:nvSpPr>
        <p:spPr/>
        <p:txBody>
          <a:bodyPr/>
          <a:lstStyle/>
          <a:p>
            <a:endParaRPr lang="es-US"/>
          </a:p>
        </p:txBody>
      </p:sp>
      <p:graphicFrame>
        <p:nvGraphicFramePr>
          <p:cNvPr id="2050" name="Object 2"/>
          <p:cNvGraphicFramePr>
            <a:graphicFrameLocks noChangeAspect="1"/>
          </p:cNvGraphicFramePr>
          <p:nvPr>
            <p:extLst>
              <p:ext uri="{D42A27DB-BD31-4B8C-83A1-F6EECF244321}">
                <p14:modId xmlns:p14="http://schemas.microsoft.com/office/powerpoint/2010/main" val="1933608524"/>
              </p:ext>
            </p:extLst>
          </p:nvPr>
        </p:nvGraphicFramePr>
        <p:xfrm>
          <a:off x="397151" y="764704"/>
          <a:ext cx="9144000" cy="6858000"/>
        </p:xfrm>
        <a:graphic>
          <a:graphicData uri="http://schemas.openxmlformats.org/presentationml/2006/ole">
            <mc:AlternateContent xmlns:mc="http://schemas.openxmlformats.org/markup-compatibility/2006">
              <mc:Choice xmlns:v="urn:schemas-microsoft-com:vml" Requires="v">
                <p:oleObj name="Presentation" r:id="rId2" imgW="1865299" imgH="1399010" progId="PowerPoint.Show.12">
                  <p:embed/>
                </p:oleObj>
              </mc:Choice>
              <mc:Fallback>
                <p:oleObj name="Presentation" r:id="rId2" imgW="1865299" imgH="1399010" progId="PowerPoint.Show.12">
                  <p:embed/>
                  <p:pic>
                    <p:nvPicPr>
                      <p:cNvPr id="0" name="Object 2"/>
                      <p:cNvPicPr>
                        <a:picLocks noChangeAspect="1" noChangeArrowheads="1"/>
                      </p:cNvPicPr>
                      <p:nvPr/>
                    </p:nvPicPr>
                    <p:blipFill>
                      <a:blip r:embed="rId3"/>
                      <a:srcRect/>
                      <a:stretch>
                        <a:fillRect/>
                      </a:stretch>
                    </p:blipFill>
                    <p:spPr bwMode="auto">
                      <a:xfrm>
                        <a:off x="397151" y="764704"/>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53" name="4 CuadroTexto"/>
          <p:cNvSpPr txBox="1">
            <a:spLocks noChangeArrowheads="1"/>
          </p:cNvSpPr>
          <p:nvPr/>
        </p:nvSpPr>
        <p:spPr bwMode="auto">
          <a:xfrm>
            <a:off x="3857625" y="3571875"/>
            <a:ext cx="3286125" cy="369888"/>
          </a:xfrm>
          <a:prstGeom prst="rect">
            <a:avLst/>
          </a:prstGeom>
          <a:noFill/>
          <a:ln w="9525">
            <a:noFill/>
            <a:miter lim="800000"/>
            <a:headEnd/>
            <a:tailEnd/>
          </a:ln>
        </p:spPr>
        <p:txBody>
          <a:bodyPr>
            <a:spAutoFit/>
          </a:bodyPr>
          <a:lstStyle/>
          <a:p>
            <a:endParaRPr lang="es-US"/>
          </a:p>
        </p:txBody>
      </p:sp>
      <p:sp>
        <p:nvSpPr>
          <p:cNvPr id="2054" name="8 CuadroTexto"/>
          <p:cNvSpPr txBox="1">
            <a:spLocks noChangeArrowheads="1"/>
          </p:cNvSpPr>
          <p:nvPr/>
        </p:nvSpPr>
        <p:spPr bwMode="auto">
          <a:xfrm>
            <a:off x="3500438" y="3286125"/>
            <a:ext cx="5214937" cy="584775"/>
          </a:xfrm>
          <a:prstGeom prst="rect">
            <a:avLst/>
          </a:prstGeom>
          <a:noFill/>
          <a:ln w="9525">
            <a:noFill/>
            <a:miter lim="800000"/>
            <a:headEnd/>
            <a:tailEnd/>
          </a:ln>
        </p:spPr>
        <p:txBody>
          <a:bodyPr>
            <a:spAutoFit/>
          </a:bodyPr>
          <a:lstStyle/>
          <a:p>
            <a:r>
              <a:rPr lang="es-US" sz="3200" b="1" dirty="0"/>
              <a:t>TEMA :Ejes transversales </a:t>
            </a:r>
          </a:p>
        </p:txBody>
      </p:sp>
      <p:sp>
        <p:nvSpPr>
          <p:cNvPr id="7" name="Rectángulo 1">
            <a:extLst>
              <a:ext uri="{FF2B5EF4-FFF2-40B4-BE49-F238E27FC236}">
                <a16:creationId xmlns:a16="http://schemas.microsoft.com/office/drawing/2014/main" id="{8955701D-4870-4D43-AFCA-3482DEDB4FFE}"/>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42910" y="2857496"/>
            <a:ext cx="7772400" cy="1470025"/>
          </a:xfrm>
        </p:spPr>
        <p:txBody>
          <a:bodyPr>
            <a:normAutofit fontScale="90000"/>
          </a:bodyPr>
          <a:lstStyle/>
          <a:p>
            <a:pPr algn="just"/>
            <a:r>
              <a:rPr lang="es-US" sz="3600" b="1" dirty="0"/>
              <a:t>“Mediante la </a:t>
            </a:r>
            <a:r>
              <a:rPr lang="es-US" sz="3600" b="1" dirty="0" err="1"/>
              <a:t>transversalidad</a:t>
            </a:r>
            <a:r>
              <a:rPr lang="es-US" sz="3600" b="1" dirty="0"/>
              <a:t> el individuo conoce la realidad y la percibe como un todo, y solamente analiza aquello por lo que está interesado”. </a:t>
            </a:r>
            <a:r>
              <a:rPr lang="es-US" sz="3600" b="1" dirty="0">
                <a:solidFill>
                  <a:prstClr val="black"/>
                </a:solidFill>
              </a:rPr>
              <a:t>Martínez (1981)</a:t>
            </a:r>
            <a:br>
              <a:rPr lang="es-US" sz="3600" b="1" dirty="0">
                <a:solidFill>
                  <a:prstClr val="black"/>
                </a:solidFill>
              </a:rPr>
            </a:br>
            <a:br>
              <a:rPr lang="es-US" sz="3600" b="1" dirty="0">
                <a:solidFill>
                  <a:prstClr val="black"/>
                </a:solidFill>
              </a:rPr>
            </a:br>
            <a:br>
              <a:rPr lang="es-US" sz="3600" b="1" dirty="0">
                <a:solidFill>
                  <a:prstClr val="black"/>
                </a:solidFill>
              </a:rPr>
            </a:br>
            <a:r>
              <a:rPr lang="es-US" sz="3600" b="1" dirty="0"/>
              <a:t>“la </a:t>
            </a:r>
            <a:r>
              <a:rPr lang="es-US" sz="3600" b="1" dirty="0" err="1"/>
              <a:t>transversalidad</a:t>
            </a:r>
            <a:r>
              <a:rPr lang="es-US" sz="3600" b="1" dirty="0"/>
              <a:t> consiste en un planteamiento serio, integrador, no repetitivo, </a:t>
            </a:r>
            <a:r>
              <a:rPr lang="es-US" sz="3600" b="1" dirty="0" err="1"/>
              <a:t>contextualizador</a:t>
            </a:r>
            <a:r>
              <a:rPr lang="es-US" sz="3600" b="1" dirty="0"/>
              <a:t> de la problemática de las personas</a:t>
            </a:r>
            <a:br>
              <a:rPr lang="es-US" sz="3600" b="1" dirty="0"/>
            </a:br>
            <a:r>
              <a:rPr lang="es-US" sz="3600" b="1" dirty="0"/>
              <a:t>como individuos y como colectivos.”Álvarez (2000), </a:t>
            </a:r>
            <a:br>
              <a:rPr lang="es-US" sz="3600" b="1" dirty="0">
                <a:solidFill>
                  <a:prstClr val="black"/>
                </a:solidFill>
              </a:rPr>
            </a:br>
            <a:r>
              <a:rPr lang="es-US" sz="3600" b="1" dirty="0">
                <a:solidFill>
                  <a:prstClr val="black"/>
                </a:solidFill>
              </a:rPr>
              <a:t> </a:t>
            </a:r>
            <a:br>
              <a:rPr lang="es-US" b="1" dirty="0"/>
            </a:br>
            <a:endParaRPr lang="es-US" sz="1800" b="1" dirty="0">
              <a:latin typeface="Arial" pitchFamily="34" charset="0"/>
              <a:cs typeface="Arial" pitchFamily="34" charset="0"/>
            </a:endParaRPr>
          </a:p>
        </p:txBody>
      </p:sp>
      <p:sp>
        <p:nvSpPr>
          <p:cNvPr id="3" name="Rectángulo 1">
            <a:extLst>
              <a:ext uri="{FF2B5EF4-FFF2-40B4-BE49-F238E27FC236}">
                <a16:creationId xmlns:a16="http://schemas.microsoft.com/office/drawing/2014/main" id="{30BFF9E2-773B-442E-B698-D9F0C3B3FABC}"/>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71472" y="2786058"/>
            <a:ext cx="7772400" cy="1470025"/>
          </a:xfrm>
        </p:spPr>
        <p:txBody>
          <a:bodyPr>
            <a:normAutofit fontScale="90000"/>
          </a:bodyPr>
          <a:lstStyle/>
          <a:p>
            <a:pPr algn="just"/>
            <a:r>
              <a:rPr lang="es-US" sz="3600" b="1" dirty="0"/>
              <a:t>“La </a:t>
            </a:r>
            <a:r>
              <a:rPr lang="es-US" sz="3600" b="1" dirty="0" err="1"/>
              <a:t>transversalidad</a:t>
            </a:r>
            <a:r>
              <a:rPr lang="es-US" sz="3600" b="1" dirty="0"/>
              <a:t> consiste en un planteamiento serio, integrador, no repetitivo, </a:t>
            </a:r>
            <a:r>
              <a:rPr lang="es-US" sz="3600" b="1" dirty="0" err="1"/>
              <a:t>contextualizador</a:t>
            </a:r>
            <a:r>
              <a:rPr lang="es-US" sz="3600" b="1" dirty="0"/>
              <a:t> de la problemática de las personas</a:t>
            </a:r>
            <a:br>
              <a:rPr lang="es-US" sz="3600" b="1" dirty="0"/>
            </a:br>
            <a:r>
              <a:rPr lang="es-US" sz="3600" b="1" dirty="0"/>
              <a:t>como individuos y como colectivos”. Álvarez (2000) </a:t>
            </a:r>
            <a:br>
              <a:rPr lang="es-US" sz="3600" b="1" dirty="0"/>
            </a:br>
            <a:r>
              <a:rPr lang="es-US" sz="3600" b="1" dirty="0"/>
              <a:t>“La </a:t>
            </a:r>
            <a:r>
              <a:rPr lang="es-US" sz="3600" b="1" dirty="0" err="1"/>
              <a:t>transversalidad</a:t>
            </a:r>
            <a:r>
              <a:rPr lang="es-US" sz="3600" b="1" dirty="0"/>
              <a:t> es una estrategia de formación con pertinencia social que aproxima el currículo a la cultura,</a:t>
            </a:r>
            <a:br>
              <a:rPr lang="es-US" sz="3600" b="1" dirty="0"/>
            </a:br>
            <a:r>
              <a:rPr lang="es-US" sz="3600" b="1" dirty="0"/>
              <a:t>a las necesidades y expectativas de la sociedad de los sujetos en formación”. Molina (2006) </a:t>
            </a:r>
            <a:endParaRPr lang="es-US" sz="1800" b="1" dirty="0">
              <a:latin typeface="Arial" pitchFamily="34" charset="0"/>
              <a:cs typeface="Arial" pitchFamily="34" charset="0"/>
            </a:endParaRPr>
          </a:p>
        </p:txBody>
      </p:sp>
      <p:sp>
        <p:nvSpPr>
          <p:cNvPr id="3" name="Rectángulo 1">
            <a:extLst>
              <a:ext uri="{FF2B5EF4-FFF2-40B4-BE49-F238E27FC236}">
                <a16:creationId xmlns:a16="http://schemas.microsoft.com/office/drawing/2014/main" id="{671D35D9-1148-4A7D-B341-378335226930}"/>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600" b="1" dirty="0">
                <a:solidFill>
                  <a:schemeClr val="accent2"/>
                </a:solidFill>
                <a:latin typeface="Tahoma" pitchFamily="34" charset="0"/>
                <a:ea typeface="Tahoma" pitchFamily="34" charset="0"/>
                <a:cs typeface="Tahoma" pitchFamily="34" charset="0"/>
              </a:rPr>
              <a:t>Estrategia curricular</a:t>
            </a:r>
            <a:endParaRPr lang="es-MX" sz="3600" b="1" dirty="0">
              <a:solidFill>
                <a:schemeClr val="accent2"/>
              </a:solidFill>
              <a:latin typeface="Tahoma" pitchFamily="34" charset="0"/>
              <a:ea typeface="Tahoma" pitchFamily="34" charset="0"/>
              <a:cs typeface="Tahoma" pitchFamily="34" charset="0"/>
            </a:endParaRPr>
          </a:p>
        </p:txBody>
      </p:sp>
      <p:sp>
        <p:nvSpPr>
          <p:cNvPr id="3" name="2 Rectángulo"/>
          <p:cNvSpPr/>
          <p:nvPr/>
        </p:nvSpPr>
        <p:spPr>
          <a:xfrm>
            <a:off x="357158" y="1301030"/>
            <a:ext cx="8458200" cy="5632311"/>
          </a:xfrm>
          <a:prstGeom prst="rect">
            <a:avLst/>
          </a:prstGeom>
        </p:spPr>
        <p:txBody>
          <a:bodyPr wrap="square">
            <a:spAutoFit/>
          </a:bodyPr>
          <a:lstStyle/>
          <a:p>
            <a:pPr algn="just">
              <a:lnSpc>
                <a:spcPct val="150000"/>
              </a:lnSpc>
            </a:pPr>
            <a:r>
              <a:rPr lang="es-ES" sz="2400" b="1" dirty="0">
                <a:latin typeface="Tahoma" pitchFamily="34" charset="0"/>
                <a:ea typeface="Tahoma" pitchFamily="34" charset="0"/>
                <a:cs typeface="Tahoma" pitchFamily="34" charset="0"/>
              </a:rPr>
              <a:t>“Expresa en el plano didáctico el modo de actuación y contribuye con conocimientos, habilidades lógica, valores y motivaciones a la formación de la personalidad del estudiante y su modo de actuación” ( H. Fuentes 1996)</a:t>
            </a:r>
          </a:p>
          <a:p>
            <a:pPr algn="just">
              <a:lnSpc>
                <a:spcPct val="150000"/>
              </a:lnSpc>
            </a:pPr>
            <a:endParaRPr lang="es-ES" sz="2400" b="1" dirty="0">
              <a:latin typeface="Tahoma" pitchFamily="34" charset="0"/>
              <a:ea typeface="Tahoma" pitchFamily="34" charset="0"/>
              <a:cs typeface="Tahoma" pitchFamily="34" charset="0"/>
            </a:endParaRPr>
          </a:p>
          <a:p>
            <a:pPr algn="just">
              <a:lnSpc>
                <a:spcPct val="150000"/>
              </a:lnSpc>
            </a:pPr>
            <a:r>
              <a:rPr lang="es-ES" sz="2400" b="1" dirty="0">
                <a:latin typeface="Tahoma" pitchFamily="34" charset="0"/>
                <a:ea typeface="Tahoma" pitchFamily="34" charset="0"/>
                <a:cs typeface="Tahoma" pitchFamily="34" charset="0"/>
              </a:rPr>
              <a:t>“Proceso de transformación curricular(…) en secuencia gradual de complejidad (…) que genera cambios cualitativos en la formación(…)” (T Miranda 2002)</a:t>
            </a:r>
          </a:p>
        </p:txBody>
      </p:sp>
      <p:sp>
        <p:nvSpPr>
          <p:cNvPr id="4" name="Rectángulo 1">
            <a:extLst>
              <a:ext uri="{FF2B5EF4-FFF2-40B4-BE49-F238E27FC236}">
                <a16:creationId xmlns:a16="http://schemas.microsoft.com/office/drawing/2014/main" id="{D42857C5-EAD1-4BEB-9DAB-480CD2DE18D9}"/>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extLst>
      <p:ext uri="{BB962C8B-B14F-4D97-AF65-F5344CB8AC3E}">
        <p14:creationId xmlns:p14="http://schemas.microsoft.com/office/powerpoint/2010/main" val="355131638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endParaRPr lang="es-US" dirty="0"/>
          </a:p>
        </p:txBody>
      </p:sp>
      <p:sp>
        <p:nvSpPr>
          <p:cNvPr id="3" name="2 Subtítulo"/>
          <p:cNvSpPr>
            <a:spLocks noGrp="1"/>
          </p:cNvSpPr>
          <p:nvPr>
            <p:ph type="subTitle" idx="1"/>
          </p:nvPr>
        </p:nvSpPr>
        <p:spPr/>
        <p:txBody>
          <a:bodyPr/>
          <a:lstStyle/>
          <a:p>
            <a:endParaRPr lang="es-US" dirty="0"/>
          </a:p>
        </p:txBody>
      </p:sp>
      <p:pic>
        <p:nvPicPr>
          <p:cNvPr id="5122" name="Picture 2" descr="C:\Users\AGUILAR55\Downloads\Currículo descargas\ejes.jpg"/>
          <p:cNvPicPr>
            <a:picLocks noChangeAspect="1" noChangeArrowheads="1"/>
          </p:cNvPicPr>
          <p:nvPr/>
        </p:nvPicPr>
        <p:blipFill>
          <a:blip r:embed="rId2"/>
          <a:srcRect/>
          <a:stretch>
            <a:fillRect/>
          </a:stretch>
        </p:blipFill>
        <p:spPr bwMode="auto">
          <a:xfrm>
            <a:off x="5357818" y="3143248"/>
            <a:ext cx="3571900" cy="3714752"/>
          </a:xfrm>
          <a:prstGeom prst="rect">
            <a:avLst/>
          </a:prstGeom>
          <a:noFill/>
        </p:spPr>
      </p:pic>
      <p:pic>
        <p:nvPicPr>
          <p:cNvPr id="5123" name="Picture 3" descr="C:\Users\AGUILAR55\Downloads\Currículo descargas\índice.jpg"/>
          <p:cNvPicPr>
            <a:picLocks noChangeAspect="1" noChangeArrowheads="1"/>
          </p:cNvPicPr>
          <p:nvPr/>
        </p:nvPicPr>
        <p:blipFill>
          <a:blip r:embed="rId3"/>
          <a:srcRect/>
          <a:stretch>
            <a:fillRect/>
          </a:stretch>
        </p:blipFill>
        <p:spPr bwMode="auto">
          <a:xfrm>
            <a:off x="4286248" y="0"/>
            <a:ext cx="4857752" cy="3143248"/>
          </a:xfrm>
          <a:prstGeom prst="rect">
            <a:avLst/>
          </a:prstGeom>
          <a:noFill/>
        </p:spPr>
      </p:pic>
      <p:pic>
        <p:nvPicPr>
          <p:cNvPr id="5124" name="Picture 4" descr="C:\Users\AGUILAR55\Downloads\Currículo descargas\transver.gif"/>
          <p:cNvPicPr>
            <a:picLocks noChangeAspect="1" noChangeArrowheads="1"/>
          </p:cNvPicPr>
          <p:nvPr/>
        </p:nvPicPr>
        <p:blipFill>
          <a:blip r:embed="rId4"/>
          <a:srcRect/>
          <a:stretch>
            <a:fillRect/>
          </a:stretch>
        </p:blipFill>
        <p:spPr bwMode="auto">
          <a:xfrm>
            <a:off x="0" y="3071810"/>
            <a:ext cx="5072066" cy="3786190"/>
          </a:xfrm>
          <a:prstGeom prst="rect">
            <a:avLst/>
          </a:prstGeom>
          <a:noFill/>
        </p:spPr>
      </p:pic>
      <p:pic>
        <p:nvPicPr>
          <p:cNvPr id="5125" name="Picture 5" descr="C:\Users\AGUILAR55\Downloads\Currículo descargas\ejes 5.jpg"/>
          <p:cNvPicPr>
            <a:picLocks noChangeAspect="1" noChangeArrowheads="1"/>
          </p:cNvPicPr>
          <p:nvPr/>
        </p:nvPicPr>
        <p:blipFill>
          <a:blip r:embed="rId5"/>
          <a:srcRect/>
          <a:stretch>
            <a:fillRect/>
          </a:stretch>
        </p:blipFill>
        <p:spPr bwMode="auto">
          <a:xfrm>
            <a:off x="0" y="0"/>
            <a:ext cx="4286248" cy="3143248"/>
          </a:xfrm>
          <a:prstGeom prst="rect">
            <a:avLst/>
          </a:prstGeom>
          <a:noFill/>
        </p:spPr>
      </p:pic>
      <p:sp>
        <p:nvSpPr>
          <p:cNvPr id="8" name="Rectángulo 1">
            <a:extLst>
              <a:ext uri="{FF2B5EF4-FFF2-40B4-BE49-F238E27FC236}">
                <a16:creationId xmlns:a16="http://schemas.microsoft.com/office/drawing/2014/main" id="{BD7EC6B6-4C7D-4F67-8512-8F8858359CA2}"/>
              </a:ext>
            </a:extLst>
          </p:cNvPr>
          <p:cNvSpPr/>
          <p:nvPr/>
        </p:nvSpPr>
        <p:spPr>
          <a:xfrm>
            <a:off x="0" y="52409"/>
            <a:ext cx="9144000"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214282" y="642918"/>
            <a:ext cx="2286016" cy="135732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US" sz="2400" b="1" i="0" u="none" strike="noStrike" cap="none" normalizeH="0" baseline="0" dirty="0">
                <a:ln>
                  <a:noFill/>
                </a:ln>
                <a:solidFill>
                  <a:schemeClr val="tx1"/>
                </a:solidFill>
                <a:effectLst/>
                <a:latin typeface="Calibri" pitchFamily="34" charset="0"/>
                <a:cs typeface="Arial" pitchFamily="34" charset="0"/>
              </a:rPr>
              <a:t>ESTRATEGIAS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US" sz="2400" b="1" i="0" u="none" strike="noStrike" cap="none" normalizeH="0" baseline="0" dirty="0">
                <a:ln>
                  <a:noFill/>
                </a:ln>
                <a:solidFill>
                  <a:schemeClr val="tx1"/>
                </a:solidFill>
                <a:effectLst/>
                <a:latin typeface="Calibri" pitchFamily="34" charset="0"/>
                <a:cs typeface="Arial" pitchFamily="34" charset="0"/>
              </a:rPr>
              <a:t>CURRICULARES</a:t>
            </a:r>
            <a:endParaRPr kumimoji="0" lang="es-US" sz="2400" b="1" i="0" u="none" strike="noStrike" cap="none" normalizeH="0" baseline="0" dirty="0">
              <a:ln>
                <a:noFill/>
              </a:ln>
              <a:solidFill>
                <a:schemeClr val="tx1"/>
              </a:solidFill>
              <a:effectLst/>
              <a:latin typeface="Arial" pitchFamily="34" charset="0"/>
              <a:cs typeface="Arial" pitchFamily="34" charset="0"/>
            </a:endParaRPr>
          </a:p>
        </p:txBody>
      </p:sp>
      <p:sp>
        <p:nvSpPr>
          <p:cNvPr id="6" name="5 Rectángulo"/>
          <p:cNvSpPr/>
          <p:nvPr/>
        </p:nvSpPr>
        <p:spPr>
          <a:xfrm>
            <a:off x="2500298" y="785794"/>
            <a:ext cx="2485424" cy="369332"/>
          </a:xfrm>
          <a:prstGeom prst="rect">
            <a:avLst/>
          </a:prstGeom>
        </p:spPr>
        <p:txBody>
          <a:bodyPr wrap="none">
            <a:spAutoFit/>
          </a:bodyPr>
          <a:lstStyle/>
          <a:p>
            <a:r>
              <a:rPr lang="es-ES_tradnl" dirty="0"/>
              <a:t>Responde a la lógica del </a:t>
            </a:r>
            <a:endParaRPr lang="es-US" dirty="0"/>
          </a:p>
        </p:txBody>
      </p:sp>
      <p:sp>
        <p:nvSpPr>
          <p:cNvPr id="8195" name="Rectangle 3"/>
          <p:cNvSpPr>
            <a:spLocks noChangeArrowheads="1"/>
          </p:cNvSpPr>
          <p:nvPr/>
        </p:nvSpPr>
        <p:spPr bwMode="auto">
          <a:xfrm>
            <a:off x="5143504" y="714356"/>
            <a:ext cx="2286016" cy="5524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US" sz="1600" b="1" i="0" u="none" strike="noStrike" cap="none" normalizeH="0" baseline="0" dirty="0">
                <a:ln>
                  <a:noFill/>
                </a:ln>
                <a:solidFill>
                  <a:schemeClr val="tx1"/>
                </a:solidFill>
                <a:effectLst/>
                <a:latin typeface="Calibri" pitchFamily="34" charset="0"/>
                <a:cs typeface="Arial" pitchFamily="34" charset="0"/>
              </a:rPr>
              <a:t>MODELO</a:t>
            </a:r>
            <a:r>
              <a:rPr kumimoji="0" lang="es-US" sz="1600" b="1" i="0" u="none" strike="noStrike" cap="none" normalizeH="0" dirty="0">
                <a:ln>
                  <a:noFill/>
                </a:ln>
                <a:solidFill>
                  <a:schemeClr val="tx1"/>
                </a:solidFill>
                <a:effectLst/>
                <a:latin typeface="Calibri" pitchFamily="34" charset="0"/>
                <a:cs typeface="Arial" pitchFamily="34" charset="0"/>
              </a:rPr>
              <a:t> ACTUA</a:t>
            </a:r>
            <a:r>
              <a:rPr kumimoji="0" lang="es-US" sz="1400" b="1" i="0" u="none" strike="noStrike" cap="none" normalizeH="0" dirty="0">
                <a:ln>
                  <a:noFill/>
                </a:ln>
                <a:solidFill>
                  <a:schemeClr val="tx1"/>
                </a:solidFill>
                <a:effectLst/>
                <a:latin typeface="Calibri" pitchFamily="34" charset="0"/>
                <a:cs typeface="Arial" pitchFamily="34" charset="0"/>
              </a:rPr>
              <a:t>NTE </a:t>
            </a:r>
            <a:endParaRPr kumimoji="0" lang="es-US" sz="1400" b="1" i="0" u="none" strike="noStrike" cap="none" normalizeH="0" baseline="0" dirty="0">
              <a:ln>
                <a:noFill/>
              </a:ln>
              <a:solidFill>
                <a:schemeClr val="tx1"/>
              </a:solidFill>
              <a:effectLst/>
              <a:latin typeface="Arial" pitchFamily="34" charset="0"/>
              <a:cs typeface="Arial" pitchFamily="34" charset="0"/>
            </a:endParaRPr>
          </a:p>
        </p:txBody>
      </p:sp>
      <p:sp>
        <p:nvSpPr>
          <p:cNvPr id="8197" name="Rectangle 5"/>
          <p:cNvSpPr>
            <a:spLocks noChangeArrowheads="1"/>
          </p:cNvSpPr>
          <p:nvPr/>
        </p:nvSpPr>
        <p:spPr bwMode="auto">
          <a:xfrm>
            <a:off x="5143504" y="2357430"/>
            <a:ext cx="2428892" cy="78581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US" sz="1600" b="1" i="0" u="none" strike="noStrike" cap="none" normalizeH="0" baseline="0" dirty="0">
                <a:ln>
                  <a:noFill/>
                </a:ln>
                <a:solidFill>
                  <a:schemeClr val="tx1"/>
                </a:solidFill>
                <a:effectLst/>
                <a:latin typeface="Calibri" pitchFamily="34" charset="0"/>
                <a:cs typeface="Arial" pitchFamily="34" charset="0"/>
              </a:rPr>
              <a:t>CONTENIDOS DE LAS ASIGNATURAS  Y LAS DISCIPLINAS</a:t>
            </a:r>
            <a:endParaRPr kumimoji="0" lang="es-US" sz="1600" b="1" i="0" u="none" strike="noStrike" cap="none" normalizeH="0" baseline="0" dirty="0">
              <a:ln>
                <a:noFill/>
              </a:ln>
              <a:solidFill>
                <a:schemeClr val="tx1"/>
              </a:solidFill>
              <a:effectLst/>
              <a:latin typeface="Arial" pitchFamily="34" charset="0"/>
              <a:cs typeface="Arial" pitchFamily="34" charset="0"/>
            </a:endParaRPr>
          </a:p>
        </p:txBody>
      </p:sp>
      <p:sp>
        <p:nvSpPr>
          <p:cNvPr id="8198" name="AutoShape 6"/>
          <p:cNvSpPr>
            <a:spLocks noChangeArrowheads="1"/>
          </p:cNvSpPr>
          <p:nvPr/>
        </p:nvSpPr>
        <p:spPr bwMode="auto">
          <a:xfrm>
            <a:off x="5929322" y="1428736"/>
            <a:ext cx="238125" cy="600075"/>
          </a:xfrm>
          <a:prstGeom prst="downArrow">
            <a:avLst>
              <a:gd name="adj1" fmla="val 50000"/>
              <a:gd name="adj2" fmla="val 63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s-US"/>
          </a:p>
        </p:txBody>
      </p:sp>
      <p:sp>
        <p:nvSpPr>
          <p:cNvPr id="8199" name="Rectangle 7"/>
          <p:cNvSpPr>
            <a:spLocks noChangeArrowheads="1"/>
          </p:cNvSpPr>
          <p:nvPr/>
        </p:nvSpPr>
        <p:spPr bwMode="auto">
          <a:xfrm>
            <a:off x="5000628" y="2071678"/>
            <a:ext cx="285752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ES_tradnl"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Determina la relación dialéctica de los</a:t>
            </a:r>
            <a:endParaRPr kumimoji="0" lang="es-ES_tradnl" sz="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_tradnl" sz="1800" b="0" i="0" u="none" strike="noStrike" cap="none" normalizeH="0" baseline="0" dirty="0">
              <a:ln>
                <a:noFill/>
              </a:ln>
              <a:solidFill>
                <a:schemeClr val="tx1"/>
              </a:solidFill>
              <a:effectLst/>
              <a:latin typeface="Arial" pitchFamily="34" charset="0"/>
              <a:cs typeface="Arial" pitchFamily="34" charset="0"/>
            </a:endParaRPr>
          </a:p>
        </p:txBody>
      </p:sp>
      <p:sp>
        <p:nvSpPr>
          <p:cNvPr id="8200" name="AutoShape 8"/>
          <p:cNvSpPr>
            <a:spLocks noChangeArrowheads="1"/>
          </p:cNvSpPr>
          <p:nvPr/>
        </p:nvSpPr>
        <p:spPr bwMode="auto">
          <a:xfrm>
            <a:off x="6072198" y="3286124"/>
            <a:ext cx="238125" cy="600075"/>
          </a:xfrm>
          <a:prstGeom prst="downArrow">
            <a:avLst>
              <a:gd name="adj1" fmla="val 50000"/>
              <a:gd name="adj2" fmla="val 63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s-US"/>
          </a:p>
        </p:txBody>
      </p:sp>
      <p:sp>
        <p:nvSpPr>
          <p:cNvPr id="8201" name="Rectangle 9"/>
          <p:cNvSpPr>
            <a:spLocks noChangeArrowheads="1"/>
          </p:cNvSpPr>
          <p:nvPr/>
        </p:nvSpPr>
        <p:spPr bwMode="auto">
          <a:xfrm>
            <a:off x="5500694" y="4000504"/>
            <a:ext cx="2000264" cy="71438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US" sz="1600" b="1" i="0" u="none" strike="noStrike" cap="none" normalizeH="0" baseline="0" dirty="0">
                <a:ln>
                  <a:noFill/>
                </a:ln>
                <a:solidFill>
                  <a:schemeClr val="tx1"/>
                </a:solidFill>
                <a:effectLst/>
                <a:latin typeface="Calibri" pitchFamily="34" charset="0"/>
                <a:cs typeface="Arial" pitchFamily="34" charset="0"/>
              </a:rPr>
              <a:t>ESTRATEGIAS</a:t>
            </a:r>
          </a:p>
          <a:p>
            <a:pPr marL="0" marR="0" lvl="0" indent="0" algn="l" defTabSz="914400" rtl="0" eaLnBrk="1" fontAlgn="base" latinLnBrk="0" hangingPunct="1">
              <a:lnSpc>
                <a:spcPct val="100000"/>
              </a:lnSpc>
              <a:spcBef>
                <a:spcPct val="0"/>
              </a:spcBef>
              <a:spcAft>
                <a:spcPts val="1000"/>
              </a:spcAft>
              <a:buClrTx/>
              <a:buSzTx/>
              <a:buFontTx/>
              <a:buNone/>
              <a:tabLst/>
            </a:pPr>
            <a:r>
              <a:rPr kumimoji="0" lang="es-US" sz="1600" b="1" i="0" u="none" strike="noStrike" cap="none" normalizeH="0" baseline="0" dirty="0">
                <a:ln>
                  <a:noFill/>
                </a:ln>
                <a:solidFill>
                  <a:schemeClr val="tx1"/>
                </a:solidFill>
                <a:effectLst/>
                <a:latin typeface="Calibri" pitchFamily="34" charset="0"/>
                <a:cs typeface="Arial" pitchFamily="34" charset="0"/>
              </a:rPr>
              <a:t>CURRICULARES</a:t>
            </a:r>
            <a:endParaRPr kumimoji="0" lang="es-US" sz="1600" b="1" i="0" u="none" strike="noStrike" cap="none" normalizeH="0" baseline="0" dirty="0">
              <a:ln>
                <a:noFill/>
              </a:ln>
              <a:solidFill>
                <a:schemeClr val="tx1"/>
              </a:solidFill>
              <a:effectLst/>
              <a:latin typeface="Arial" pitchFamily="34" charset="0"/>
              <a:cs typeface="Arial" pitchFamily="34" charset="0"/>
            </a:endParaRPr>
          </a:p>
        </p:txBody>
      </p:sp>
      <p:sp>
        <p:nvSpPr>
          <p:cNvPr id="8202" name="Rectangle 10"/>
          <p:cNvSpPr>
            <a:spLocks noChangeArrowheads="1"/>
          </p:cNvSpPr>
          <p:nvPr/>
        </p:nvSpPr>
        <p:spPr bwMode="auto">
          <a:xfrm>
            <a:off x="2786050" y="4714884"/>
            <a:ext cx="5715008" cy="55399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ES_tradnl"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Para alcanzar los objetivos en la</a:t>
            </a:r>
            <a:endParaRPr kumimoji="0" lang="es-ES_tradnl" sz="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_tradnl"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FORMACIÓN INTEGRAL</a:t>
            </a:r>
            <a:endParaRPr kumimoji="0" lang="es-ES_tradnl" sz="800" b="0" i="0" u="none" strike="noStrike" cap="none" normalizeH="0" baseline="0" dirty="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_tradnl" sz="1000" b="0" i="0" u="none" strike="noStrike" cap="none" normalizeH="0" baseline="0" dirty="0">
                <a:ln>
                  <a:noFill/>
                </a:ln>
                <a:solidFill>
                  <a:schemeClr val="tx1"/>
                </a:solidFill>
                <a:effectLst/>
                <a:latin typeface="Arial" pitchFamily="34" charset="0"/>
                <a:ea typeface="Times New Roman" pitchFamily="18" charset="0"/>
                <a:cs typeface="Arial" pitchFamily="34" charset="0"/>
              </a:rPr>
              <a:t>                                                                                       Que se determinan en el </a:t>
            </a:r>
            <a:endParaRPr kumimoji="0" lang="es-ES_tradnl" sz="1800" b="0" i="0" u="none" strike="noStrike" cap="none" normalizeH="0" baseline="0" dirty="0">
              <a:ln>
                <a:noFill/>
              </a:ln>
              <a:solidFill>
                <a:schemeClr val="tx1"/>
              </a:solidFill>
              <a:effectLst/>
              <a:latin typeface="Arial" pitchFamily="34" charset="0"/>
              <a:cs typeface="Arial" pitchFamily="34" charset="0"/>
            </a:endParaRPr>
          </a:p>
        </p:txBody>
      </p:sp>
      <p:sp>
        <p:nvSpPr>
          <p:cNvPr id="8203" name="Rectangle 11"/>
          <p:cNvSpPr>
            <a:spLocks noChangeArrowheads="1"/>
          </p:cNvSpPr>
          <p:nvPr/>
        </p:nvSpPr>
        <p:spPr bwMode="auto">
          <a:xfrm>
            <a:off x="5000628" y="6000768"/>
            <a:ext cx="3143272" cy="56197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US" sz="1600" b="1" i="0" u="none" strike="noStrike" cap="none" normalizeH="0" baseline="0" dirty="0">
                <a:ln>
                  <a:noFill/>
                </a:ln>
                <a:solidFill>
                  <a:schemeClr val="tx1"/>
                </a:solidFill>
                <a:effectLst/>
                <a:latin typeface="Calibri" pitchFamily="34" charset="0"/>
                <a:cs typeface="Arial" pitchFamily="34" charset="0"/>
              </a:rPr>
              <a:t>PROCESO   DOCENTE EDUCATIVO</a:t>
            </a:r>
            <a:endParaRPr kumimoji="0" lang="es-US" sz="1600" b="1" i="0" u="none" strike="noStrike" cap="none" normalizeH="0" baseline="0" dirty="0">
              <a:ln>
                <a:noFill/>
              </a:ln>
              <a:solidFill>
                <a:schemeClr val="tx1"/>
              </a:solidFill>
              <a:effectLst/>
              <a:latin typeface="Arial" pitchFamily="34" charset="0"/>
              <a:cs typeface="Arial" pitchFamily="34" charset="0"/>
            </a:endParaRPr>
          </a:p>
        </p:txBody>
      </p:sp>
      <p:sp>
        <p:nvSpPr>
          <p:cNvPr id="16" name="AutoShape 8"/>
          <p:cNvSpPr>
            <a:spLocks noChangeArrowheads="1"/>
          </p:cNvSpPr>
          <p:nvPr/>
        </p:nvSpPr>
        <p:spPr bwMode="auto">
          <a:xfrm>
            <a:off x="6143636" y="5357826"/>
            <a:ext cx="238125" cy="600075"/>
          </a:xfrm>
          <a:prstGeom prst="downArrow">
            <a:avLst>
              <a:gd name="adj1" fmla="val 50000"/>
              <a:gd name="adj2" fmla="val 63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s-US"/>
          </a:p>
        </p:txBody>
      </p:sp>
      <p:sp>
        <p:nvSpPr>
          <p:cNvPr id="17" name="16 CuadroTexto"/>
          <p:cNvSpPr txBox="1"/>
          <p:nvPr/>
        </p:nvSpPr>
        <p:spPr>
          <a:xfrm>
            <a:off x="1214414" y="214290"/>
            <a:ext cx="7215238" cy="400110"/>
          </a:xfrm>
          <a:prstGeom prst="rect">
            <a:avLst/>
          </a:prstGeom>
          <a:noFill/>
        </p:spPr>
        <p:txBody>
          <a:bodyPr wrap="square" rtlCol="0">
            <a:spAutoFit/>
          </a:bodyPr>
          <a:lstStyle/>
          <a:p>
            <a:r>
              <a:rPr lang="es-US" sz="2000" b="1" dirty="0">
                <a:solidFill>
                  <a:srgbClr val="FF0000"/>
                </a:solidFill>
              </a:rPr>
              <a:t>INSTRUMENTACIÓN DE LAS ESTATEGIAS CURRÍCULARES</a:t>
            </a:r>
          </a:p>
        </p:txBody>
      </p:sp>
      <p:pic>
        <p:nvPicPr>
          <p:cNvPr id="8204" name="Picture 12" descr="C:\Users\AGUILAR55\Downloads\Currículo descargas\69075-fotografia-g.jpg"/>
          <p:cNvPicPr>
            <a:picLocks noChangeAspect="1" noChangeArrowheads="1"/>
          </p:cNvPicPr>
          <p:nvPr/>
        </p:nvPicPr>
        <p:blipFill>
          <a:blip r:embed="rId2"/>
          <a:srcRect/>
          <a:stretch>
            <a:fillRect/>
          </a:stretch>
        </p:blipFill>
        <p:spPr bwMode="auto">
          <a:xfrm>
            <a:off x="2000232" y="2643158"/>
            <a:ext cx="2928958" cy="4214842"/>
          </a:xfrm>
          <a:prstGeom prst="rect">
            <a:avLst/>
          </a:prstGeom>
          <a:noFill/>
        </p:spPr>
      </p:pic>
      <p:pic>
        <p:nvPicPr>
          <p:cNvPr id="19" name="Picture 5" descr="D:\COSAS NUESTRAS\Misceláneas\Fotos y recuerdos\TRABAJO\Fotos estudiantes\Copia de IMG0124A.jpg"/>
          <p:cNvPicPr>
            <a:picLocks noChangeAspect="1" noChangeArrowheads="1"/>
          </p:cNvPicPr>
          <p:nvPr/>
        </p:nvPicPr>
        <p:blipFill>
          <a:blip r:embed="rId3"/>
          <a:srcRect/>
          <a:stretch>
            <a:fillRect/>
          </a:stretch>
        </p:blipFill>
        <p:spPr bwMode="auto">
          <a:xfrm>
            <a:off x="2571736" y="1214422"/>
            <a:ext cx="2452690" cy="17145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 name="Picture 2" descr="D:\COSAS NUESTRAS\Trabajo yosdey\Extensión Universitaria\graduacón 2013-2014\Video 1\REVOLUCIÓN\universitarios-cubanos.jpg"/>
          <p:cNvPicPr>
            <a:picLocks noChangeAspect="1" noChangeArrowheads="1"/>
          </p:cNvPicPr>
          <p:nvPr/>
        </p:nvPicPr>
        <p:blipFill>
          <a:blip r:embed="rId4"/>
          <a:srcRect/>
          <a:stretch>
            <a:fillRect/>
          </a:stretch>
        </p:blipFill>
        <p:spPr bwMode="auto">
          <a:xfrm>
            <a:off x="0" y="3975100"/>
            <a:ext cx="2395550" cy="28829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1" name="Picture 2" descr="D:\COSAS NUESTRAS\Misceláneas\Fotos y recuerdos\TRABAJO\Fotos estudiantes\102_2764.JPG"/>
          <p:cNvPicPr>
            <a:picLocks noChangeAspect="1" noChangeArrowheads="1"/>
          </p:cNvPicPr>
          <p:nvPr/>
        </p:nvPicPr>
        <p:blipFill>
          <a:blip r:embed="rId5"/>
          <a:srcRect t="6190" r="20357"/>
          <a:stretch>
            <a:fillRect/>
          </a:stretch>
        </p:blipFill>
        <p:spPr bwMode="auto">
          <a:xfrm>
            <a:off x="0" y="2143116"/>
            <a:ext cx="2571736" cy="1524000"/>
          </a:xfrm>
          <a:prstGeom prst="rect">
            <a:avLst/>
          </a:prstGeom>
          <a:noFill/>
          <a:ln w="9525">
            <a:noFill/>
            <a:miter lim="800000"/>
            <a:headEnd/>
            <a:tailEnd/>
          </a:ln>
        </p:spPr>
      </p:pic>
      <p:sp>
        <p:nvSpPr>
          <p:cNvPr id="18" name="Rectángulo 1">
            <a:extLst>
              <a:ext uri="{FF2B5EF4-FFF2-40B4-BE49-F238E27FC236}">
                <a16:creationId xmlns:a16="http://schemas.microsoft.com/office/drawing/2014/main" id="{7506B270-D335-4EDF-AF67-557B9000D3FA}"/>
              </a:ext>
            </a:extLst>
          </p:cNvPr>
          <p:cNvSpPr/>
          <p:nvPr/>
        </p:nvSpPr>
        <p:spPr>
          <a:xfrm>
            <a:off x="0" y="52409"/>
            <a:ext cx="9144000"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1571612"/>
            <a:ext cx="8229600" cy="1143000"/>
          </a:xfrm>
        </p:spPr>
        <p:txBody>
          <a:bodyPr>
            <a:noAutofit/>
          </a:bodyPr>
          <a:lstStyle/>
          <a:p>
            <a:r>
              <a:rPr lang="es-US" sz="4800" b="1" dirty="0">
                <a:latin typeface="Arial" pitchFamily="34" charset="0"/>
                <a:cs typeface="Arial" pitchFamily="34" charset="0"/>
              </a:rPr>
              <a:t>ALGUNOS EJEMPLOS …..</a:t>
            </a:r>
          </a:p>
        </p:txBody>
      </p:sp>
      <p:sp>
        <p:nvSpPr>
          <p:cNvPr id="3" name="Rectángulo 1">
            <a:extLst>
              <a:ext uri="{FF2B5EF4-FFF2-40B4-BE49-F238E27FC236}">
                <a16:creationId xmlns:a16="http://schemas.microsoft.com/office/drawing/2014/main" id="{E5235FC2-2530-44C9-AE1C-6662179DC794}"/>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71472" y="428604"/>
            <a:ext cx="7772400" cy="1470025"/>
          </a:xfrm>
        </p:spPr>
        <p:txBody>
          <a:bodyPr>
            <a:normAutofit fontScale="90000"/>
          </a:bodyPr>
          <a:lstStyle/>
          <a:p>
            <a:pPr algn="just"/>
            <a:r>
              <a:rPr lang="es-US" sz="3200" b="1" dirty="0">
                <a:solidFill>
                  <a:srgbClr val="FF0000"/>
                </a:solidFill>
                <a:latin typeface="Arial" pitchFamily="34" charset="0"/>
                <a:cs typeface="Arial" pitchFamily="34" charset="0"/>
              </a:rPr>
              <a:t>Ejes transversales en la carrera de Derecho de Venezuela </a:t>
            </a:r>
            <a:br>
              <a:rPr lang="es-US" sz="3200" dirty="0">
                <a:solidFill>
                  <a:srgbClr val="FF0000"/>
                </a:solidFill>
                <a:latin typeface="Arial" pitchFamily="34" charset="0"/>
                <a:cs typeface="Arial" pitchFamily="34" charset="0"/>
              </a:rPr>
            </a:br>
            <a:r>
              <a:rPr lang="es-US" sz="3200" b="1" dirty="0">
                <a:solidFill>
                  <a:srgbClr val="FF0000"/>
                </a:solidFill>
                <a:latin typeface="Arial" pitchFamily="34" charset="0"/>
                <a:cs typeface="Arial" pitchFamily="34" charset="0"/>
              </a:rPr>
              <a:t> </a:t>
            </a:r>
            <a:br>
              <a:rPr lang="es-US" sz="3200" b="1" dirty="0">
                <a:latin typeface="Arial" pitchFamily="34" charset="0"/>
                <a:cs typeface="Arial" pitchFamily="34" charset="0"/>
              </a:rPr>
            </a:br>
            <a:br>
              <a:rPr lang="es-US" sz="3200" b="1" dirty="0">
                <a:latin typeface="Arial" pitchFamily="34" charset="0"/>
                <a:cs typeface="Arial" pitchFamily="34" charset="0"/>
              </a:rPr>
            </a:br>
            <a:endParaRPr lang="es-US" sz="1800" b="1" dirty="0">
              <a:latin typeface="Arial" pitchFamily="34" charset="0"/>
              <a:cs typeface="Arial" pitchFamily="34" charset="0"/>
            </a:endParaRPr>
          </a:p>
        </p:txBody>
      </p:sp>
      <p:sp>
        <p:nvSpPr>
          <p:cNvPr id="3" name="2 Rectángulo"/>
          <p:cNvSpPr/>
          <p:nvPr/>
        </p:nvSpPr>
        <p:spPr>
          <a:xfrm>
            <a:off x="428596" y="1857364"/>
            <a:ext cx="8501122" cy="2308324"/>
          </a:xfrm>
          <a:prstGeom prst="rect">
            <a:avLst/>
          </a:prstGeom>
        </p:spPr>
        <p:txBody>
          <a:bodyPr wrap="square">
            <a:spAutoFit/>
          </a:bodyPr>
          <a:lstStyle/>
          <a:p>
            <a:r>
              <a:rPr lang="es-US" sz="2400" b="1" dirty="0">
                <a:latin typeface="Arial" pitchFamily="34" charset="0"/>
                <a:cs typeface="Arial" pitchFamily="34" charset="0"/>
              </a:rPr>
              <a:t>Formación ciudadana</a:t>
            </a:r>
          </a:p>
          <a:p>
            <a:br>
              <a:rPr lang="es-US" sz="2400" b="1" dirty="0">
                <a:latin typeface="Arial" pitchFamily="34" charset="0"/>
                <a:cs typeface="Arial" pitchFamily="34" charset="0"/>
              </a:rPr>
            </a:br>
            <a:r>
              <a:rPr lang="es-US" sz="2400" b="1" dirty="0">
                <a:latin typeface="Arial" pitchFamily="34" charset="0"/>
                <a:cs typeface="Arial" pitchFamily="34" charset="0"/>
              </a:rPr>
              <a:t>Desarrollo institucional</a:t>
            </a:r>
          </a:p>
          <a:p>
            <a:br>
              <a:rPr lang="es-US" sz="2400" b="1" dirty="0">
                <a:latin typeface="Arial" pitchFamily="34" charset="0"/>
                <a:cs typeface="Arial" pitchFamily="34" charset="0"/>
              </a:rPr>
            </a:br>
            <a:r>
              <a:rPr lang="es-US" sz="2400" b="1" dirty="0">
                <a:latin typeface="Arial" pitchFamily="34" charset="0"/>
                <a:cs typeface="Arial" pitchFamily="34" charset="0"/>
              </a:rPr>
              <a:t>Desarrollo personal</a:t>
            </a:r>
            <a:br>
              <a:rPr lang="es-US" sz="2400" b="1" dirty="0">
                <a:latin typeface="Arial" pitchFamily="34" charset="0"/>
                <a:cs typeface="Arial" pitchFamily="34" charset="0"/>
              </a:rPr>
            </a:br>
            <a:endParaRPr lang="es-US" sz="2400" b="1" dirty="0">
              <a:latin typeface="Arial" pitchFamily="34" charset="0"/>
              <a:cs typeface="Arial" pitchFamily="34" charset="0"/>
            </a:endParaRPr>
          </a:p>
        </p:txBody>
      </p:sp>
      <p:pic>
        <p:nvPicPr>
          <p:cNvPr id="7170" name="Picture 2" descr="C:\Users\AGUILAR55\Downloads\Currículo descargas\índice.png"/>
          <p:cNvPicPr>
            <a:picLocks noChangeAspect="1" noChangeArrowheads="1"/>
          </p:cNvPicPr>
          <p:nvPr/>
        </p:nvPicPr>
        <p:blipFill>
          <a:blip r:embed="rId2"/>
          <a:srcRect/>
          <a:stretch>
            <a:fillRect/>
          </a:stretch>
        </p:blipFill>
        <p:spPr bwMode="auto">
          <a:xfrm>
            <a:off x="5143504" y="1714488"/>
            <a:ext cx="3714776" cy="4429156"/>
          </a:xfrm>
          <a:prstGeom prst="rect">
            <a:avLst/>
          </a:prstGeom>
          <a:noFill/>
        </p:spPr>
      </p:pic>
      <p:sp>
        <p:nvSpPr>
          <p:cNvPr id="5" name="Rectángulo 1">
            <a:extLst>
              <a:ext uri="{FF2B5EF4-FFF2-40B4-BE49-F238E27FC236}">
                <a16:creationId xmlns:a16="http://schemas.microsoft.com/office/drawing/2014/main" id="{9ACBCBBC-749E-43B0-9325-5328B8E1F4AD}"/>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71472" y="428604"/>
            <a:ext cx="7772400" cy="1470025"/>
          </a:xfrm>
        </p:spPr>
        <p:txBody>
          <a:bodyPr>
            <a:normAutofit fontScale="90000"/>
          </a:bodyPr>
          <a:lstStyle/>
          <a:p>
            <a:pPr algn="just"/>
            <a:r>
              <a:rPr lang="es-US" sz="3200" b="1" dirty="0">
                <a:solidFill>
                  <a:srgbClr val="FF0000"/>
                </a:solidFill>
                <a:latin typeface="Arial" pitchFamily="34" charset="0"/>
                <a:cs typeface="Arial" pitchFamily="34" charset="0"/>
              </a:rPr>
              <a:t>EJES TRANSVERSALES EN ESPAÑA</a:t>
            </a:r>
            <a:br>
              <a:rPr lang="es-US" sz="3200" dirty="0">
                <a:solidFill>
                  <a:srgbClr val="FF0000"/>
                </a:solidFill>
                <a:latin typeface="Arial" pitchFamily="34" charset="0"/>
                <a:cs typeface="Arial" pitchFamily="34" charset="0"/>
              </a:rPr>
            </a:br>
            <a:r>
              <a:rPr lang="es-US" sz="3200" b="1" dirty="0">
                <a:solidFill>
                  <a:srgbClr val="FF0000"/>
                </a:solidFill>
                <a:latin typeface="Arial" pitchFamily="34" charset="0"/>
                <a:cs typeface="Arial" pitchFamily="34" charset="0"/>
              </a:rPr>
              <a:t> </a:t>
            </a:r>
            <a:br>
              <a:rPr lang="es-US" sz="3200" b="1" dirty="0">
                <a:latin typeface="Arial" pitchFamily="34" charset="0"/>
                <a:cs typeface="Arial" pitchFamily="34" charset="0"/>
              </a:rPr>
            </a:br>
            <a:br>
              <a:rPr lang="es-US" sz="3200" b="1" dirty="0">
                <a:latin typeface="Arial" pitchFamily="34" charset="0"/>
                <a:cs typeface="Arial" pitchFamily="34" charset="0"/>
              </a:rPr>
            </a:br>
            <a:endParaRPr lang="es-US" sz="1800" b="1" dirty="0">
              <a:latin typeface="Arial" pitchFamily="34" charset="0"/>
              <a:cs typeface="Arial" pitchFamily="34" charset="0"/>
            </a:endParaRPr>
          </a:p>
        </p:txBody>
      </p:sp>
      <p:sp>
        <p:nvSpPr>
          <p:cNvPr id="3" name="2 Rectángulo"/>
          <p:cNvSpPr/>
          <p:nvPr/>
        </p:nvSpPr>
        <p:spPr>
          <a:xfrm>
            <a:off x="357158" y="733246"/>
            <a:ext cx="8501122" cy="6124754"/>
          </a:xfrm>
          <a:prstGeom prst="rect">
            <a:avLst/>
          </a:prstGeom>
        </p:spPr>
        <p:txBody>
          <a:bodyPr wrap="square">
            <a:spAutoFit/>
          </a:bodyPr>
          <a:lstStyle/>
          <a:p>
            <a:r>
              <a:rPr lang="es-US" sz="2400" b="1" dirty="0">
                <a:latin typeface="Arial" pitchFamily="34" charset="0"/>
                <a:cs typeface="Arial" pitchFamily="34" charset="0"/>
              </a:rPr>
              <a:t>Educación para la igualdad de oportunidades entre los sexos</a:t>
            </a:r>
          </a:p>
          <a:p>
            <a:r>
              <a:rPr lang="es-US" sz="2400" b="1" dirty="0">
                <a:latin typeface="Arial" pitchFamily="34" charset="0"/>
                <a:cs typeface="Arial" pitchFamily="34" charset="0"/>
              </a:rPr>
              <a:t> </a:t>
            </a:r>
          </a:p>
          <a:p>
            <a:r>
              <a:rPr lang="es-US" sz="2400" b="1" dirty="0">
                <a:latin typeface="Arial" pitchFamily="34" charset="0"/>
                <a:cs typeface="Arial" pitchFamily="34" charset="0"/>
              </a:rPr>
              <a:t>Educación para la paz</a:t>
            </a:r>
          </a:p>
          <a:p>
            <a:r>
              <a:rPr lang="es-US" sz="2400" b="1" dirty="0">
                <a:latin typeface="Arial" pitchFamily="34" charset="0"/>
                <a:cs typeface="Arial" pitchFamily="34" charset="0"/>
              </a:rPr>
              <a:t> </a:t>
            </a:r>
          </a:p>
          <a:p>
            <a:r>
              <a:rPr lang="es-US" sz="2400" b="1" dirty="0">
                <a:latin typeface="Arial" pitchFamily="34" charset="0"/>
                <a:cs typeface="Arial" pitchFamily="34" charset="0"/>
              </a:rPr>
              <a:t>Educación moral y cívica</a:t>
            </a:r>
          </a:p>
          <a:p>
            <a:r>
              <a:rPr lang="es-US" sz="2400" b="1" dirty="0">
                <a:latin typeface="Arial" pitchFamily="34" charset="0"/>
                <a:cs typeface="Arial" pitchFamily="34" charset="0"/>
              </a:rPr>
              <a:t> </a:t>
            </a:r>
          </a:p>
          <a:p>
            <a:r>
              <a:rPr lang="es-US" sz="2400" b="1" dirty="0">
                <a:latin typeface="Arial" pitchFamily="34" charset="0"/>
                <a:cs typeface="Arial" pitchFamily="34" charset="0"/>
              </a:rPr>
              <a:t>Educación sexual</a:t>
            </a:r>
          </a:p>
          <a:p>
            <a:endParaRPr lang="es-US" sz="2400" b="1" dirty="0">
              <a:latin typeface="Arial" pitchFamily="34" charset="0"/>
              <a:cs typeface="Arial" pitchFamily="34" charset="0"/>
            </a:endParaRPr>
          </a:p>
          <a:p>
            <a:r>
              <a:rPr lang="es-US" sz="2400" b="1" dirty="0">
                <a:latin typeface="Arial" pitchFamily="34" charset="0"/>
                <a:cs typeface="Arial" pitchFamily="34" charset="0"/>
              </a:rPr>
              <a:t>Educación ambiental</a:t>
            </a:r>
          </a:p>
          <a:p>
            <a:endParaRPr lang="es-US" sz="2400" b="1" dirty="0">
              <a:latin typeface="Arial" pitchFamily="34" charset="0"/>
              <a:cs typeface="Arial" pitchFamily="34" charset="0"/>
            </a:endParaRPr>
          </a:p>
          <a:p>
            <a:r>
              <a:rPr lang="es-US" sz="2400" b="1" dirty="0">
                <a:latin typeface="Arial" pitchFamily="34" charset="0"/>
                <a:cs typeface="Arial" pitchFamily="34" charset="0"/>
              </a:rPr>
              <a:t>Educación del consumidor </a:t>
            </a:r>
          </a:p>
          <a:p>
            <a:endParaRPr lang="es-US" sz="2400" b="1" dirty="0">
              <a:latin typeface="Arial" pitchFamily="34" charset="0"/>
              <a:cs typeface="Arial" pitchFamily="34" charset="0"/>
            </a:endParaRPr>
          </a:p>
          <a:p>
            <a:r>
              <a:rPr lang="es-US" sz="2400" b="1" dirty="0">
                <a:latin typeface="Arial" pitchFamily="34" charset="0"/>
                <a:cs typeface="Arial" pitchFamily="34" charset="0"/>
              </a:rPr>
              <a:t>Educación para la salud </a:t>
            </a:r>
          </a:p>
          <a:p>
            <a:endParaRPr lang="es-US" sz="2400" b="1" dirty="0">
              <a:latin typeface="Arial" pitchFamily="34" charset="0"/>
              <a:cs typeface="Arial" pitchFamily="34" charset="0"/>
            </a:endParaRPr>
          </a:p>
          <a:p>
            <a:r>
              <a:rPr lang="es-US" sz="2400" b="1" dirty="0">
                <a:latin typeface="Arial" pitchFamily="34" charset="0"/>
                <a:cs typeface="Arial" pitchFamily="34" charset="0"/>
              </a:rPr>
              <a:t> Educación vial</a:t>
            </a:r>
          </a:p>
        </p:txBody>
      </p:sp>
      <p:pic>
        <p:nvPicPr>
          <p:cNvPr id="3077" name="Picture 5" descr="C:\Users\AGUILAR55\Downloads\Currículo descargas\images 36.jpg"/>
          <p:cNvPicPr>
            <a:picLocks noChangeAspect="1" noChangeArrowheads="1"/>
          </p:cNvPicPr>
          <p:nvPr/>
        </p:nvPicPr>
        <p:blipFill>
          <a:blip r:embed="rId2"/>
          <a:srcRect/>
          <a:stretch>
            <a:fillRect/>
          </a:stretch>
        </p:blipFill>
        <p:spPr bwMode="auto">
          <a:xfrm>
            <a:off x="5000628" y="1714488"/>
            <a:ext cx="3857652" cy="3786214"/>
          </a:xfrm>
          <a:prstGeom prst="rect">
            <a:avLst/>
          </a:prstGeom>
          <a:noFill/>
        </p:spPr>
      </p:pic>
      <p:sp>
        <p:nvSpPr>
          <p:cNvPr id="7" name="Rectángulo 1">
            <a:extLst>
              <a:ext uri="{FF2B5EF4-FFF2-40B4-BE49-F238E27FC236}">
                <a16:creationId xmlns:a16="http://schemas.microsoft.com/office/drawing/2014/main" id="{D0DBA85F-CB66-44F5-B29C-C43CF99E8CAD}"/>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US" b="1" dirty="0">
                <a:solidFill>
                  <a:srgbClr val="FF0000"/>
                </a:solidFill>
                <a:latin typeface="Arial" pitchFamily="34" charset="0"/>
                <a:cs typeface="Arial" pitchFamily="34" charset="0"/>
              </a:rPr>
              <a:t>EJES TRANSVERSALES EN REPÚBLICA DOMINICANA</a:t>
            </a:r>
            <a:endParaRPr lang="es-US" dirty="0"/>
          </a:p>
        </p:txBody>
      </p:sp>
      <p:pic>
        <p:nvPicPr>
          <p:cNvPr id="2050" name="Picture 2" descr="C:\Users\AGUILAR55\Downloads\Currículo descargas\images 4.jpg"/>
          <p:cNvPicPr>
            <a:picLocks noGrp="1" noChangeAspect="1" noChangeArrowheads="1"/>
          </p:cNvPicPr>
          <p:nvPr>
            <p:ph idx="1"/>
          </p:nvPr>
        </p:nvPicPr>
        <p:blipFill>
          <a:blip r:embed="rId2"/>
          <a:srcRect/>
          <a:stretch>
            <a:fillRect/>
          </a:stretch>
        </p:blipFill>
        <p:spPr bwMode="auto">
          <a:xfrm>
            <a:off x="3143240" y="1428736"/>
            <a:ext cx="6000760" cy="5214974"/>
          </a:xfrm>
          <a:prstGeom prst="rect">
            <a:avLst/>
          </a:prstGeom>
          <a:noFill/>
        </p:spPr>
      </p:pic>
      <p:pic>
        <p:nvPicPr>
          <p:cNvPr id="2051" name="Picture 3" descr="C:\Users\AGUILAR55\Downloads\Currículo descargas\images 39.jpg"/>
          <p:cNvPicPr>
            <a:picLocks noChangeAspect="1" noChangeArrowheads="1"/>
          </p:cNvPicPr>
          <p:nvPr/>
        </p:nvPicPr>
        <p:blipFill>
          <a:blip r:embed="rId3"/>
          <a:srcRect/>
          <a:stretch>
            <a:fillRect/>
          </a:stretch>
        </p:blipFill>
        <p:spPr bwMode="auto">
          <a:xfrm>
            <a:off x="285720" y="1428736"/>
            <a:ext cx="2857520" cy="4857784"/>
          </a:xfrm>
          <a:prstGeom prst="rect">
            <a:avLst/>
          </a:prstGeom>
          <a:noFill/>
        </p:spPr>
      </p:pic>
      <p:sp>
        <p:nvSpPr>
          <p:cNvPr id="5" name="Rectángulo 1">
            <a:extLst>
              <a:ext uri="{FF2B5EF4-FFF2-40B4-BE49-F238E27FC236}">
                <a16:creationId xmlns:a16="http://schemas.microsoft.com/office/drawing/2014/main" id="{67158EF1-1794-451D-ABD4-59A59C5B1824}"/>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US" b="1" dirty="0">
                <a:solidFill>
                  <a:srgbClr val="FF0000"/>
                </a:solidFill>
                <a:latin typeface="Arial" pitchFamily="34" charset="0"/>
                <a:cs typeface="Arial" pitchFamily="34" charset="0"/>
              </a:rPr>
              <a:t>EJES TRANSVERSALES EN HONDURA </a:t>
            </a:r>
            <a:endParaRPr lang="es-US" dirty="0"/>
          </a:p>
        </p:txBody>
      </p:sp>
      <p:pic>
        <p:nvPicPr>
          <p:cNvPr id="4098" name="Picture 2" descr="C:\Users\AGUILAR55\Downloads\Currículo descargas\modelo-de-gestion-para-el-desarrollo-del-eje-transversal-de-educacion-en-salud-del-nivel-medio-de-honduras-1-728.jpg"/>
          <p:cNvPicPr>
            <a:picLocks noGrp="1" noChangeAspect="1" noChangeArrowheads="1"/>
          </p:cNvPicPr>
          <p:nvPr>
            <p:ph idx="1"/>
          </p:nvPr>
        </p:nvPicPr>
        <p:blipFill>
          <a:blip r:embed="rId2"/>
          <a:srcRect/>
          <a:stretch>
            <a:fillRect/>
          </a:stretch>
        </p:blipFill>
        <p:spPr bwMode="auto">
          <a:xfrm>
            <a:off x="2857488" y="1428736"/>
            <a:ext cx="5929354" cy="5429264"/>
          </a:xfrm>
          <a:prstGeom prst="rect">
            <a:avLst/>
          </a:prstGeom>
          <a:noFill/>
        </p:spPr>
      </p:pic>
      <p:pic>
        <p:nvPicPr>
          <p:cNvPr id="4100" name="Picture 4" descr="C:\Users\AGUILAR55\Downloads\Currículo descargas\índice 16.jpg"/>
          <p:cNvPicPr>
            <a:picLocks noChangeAspect="1" noChangeArrowheads="1"/>
          </p:cNvPicPr>
          <p:nvPr/>
        </p:nvPicPr>
        <p:blipFill>
          <a:blip r:embed="rId3"/>
          <a:srcRect/>
          <a:stretch>
            <a:fillRect/>
          </a:stretch>
        </p:blipFill>
        <p:spPr bwMode="auto">
          <a:xfrm>
            <a:off x="357158" y="1643050"/>
            <a:ext cx="2857500" cy="3429024"/>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p:txBody>
          <a:bodyPr/>
          <a:lstStyle/>
          <a:p>
            <a:r>
              <a:rPr lang="es-US" b="1" dirty="0"/>
              <a:t>Para recordar </a:t>
            </a:r>
          </a:p>
        </p:txBody>
      </p:sp>
      <p:sp>
        <p:nvSpPr>
          <p:cNvPr id="13315" name="2 Marcador de contenido"/>
          <p:cNvSpPr>
            <a:spLocks noGrp="1"/>
          </p:cNvSpPr>
          <p:nvPr>
            <p:ph idx="1"/>
          </p:nvPr>
        </p:nvSpPr>
        <p:spPr/>
        <p:txBody>
          <a:bodyPr/>
          <a:lstStyle/>
          <a:p>
            <a:pPr>
              <a:buFont typeface="Wingdings" pitchFamily="2" charset="2"/>
              <a:buNone/>
            </a:pPr>
            <a:r>
              <a:rPr lang="es-US" sz="5400" b="1"/>
              <a:t>¿QUÉ ENTENDEMOS POR CURRÍCULO?</a:t>
            </a:r>
          </a:p>
        </p:txBody>
      </p:sp>
      <p:sp>
        <p:nvSpPr>
          <p:cNvPr id="4" name="Rectángulo 1">
            <a:extLst>
              <a:ext uri="{FF2B5EF4-FFF2-40B4-BE49-F238E27FC236}">
                <a16:creationId xmlns:a16="http://schemas.microsoft.com/office/drawing/2014/main" id="{121156EA-BC47-4896-8DF4-6A5806390FE5}"/>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a:bodyPr>
          <a:lstStyle/>
          <a:p>
            <a:pPr>
              <a:buNone/>
            </a:pPr>
            <a:r>
              <a:rPr lang="es-US" sz="4800" b="1" dirty="0">
                <a:latin typeface="Arial" pitchFamily="34" charset="0"/>
                <a:cs typeface="Arial" pitchFamily="34" charset="0"/>
              </a:rPr>
              <a:t>PARTICULARIZANDO….</a:t>
            </a:r>
          </a:p>
        </p:txBody>
      </p:sp>
      <p:pic>
        <p:nvPicPr>
          <p:cNvPr id="4" name="Picture 4" descr="C:\Users\AGUILAR55\Downloads\Currículo descargas\images 37.jpg"/>
          <p:cNvPicPr>
            <a:picLocks noChangeAspect="1" noChangeArrowheads="1"/>
          </p:cNvPicPr>
          <p:nvPr/>
        </p:nvPicPr>
        <p:blipFill>
          <a:blip r:embed="rId2"/>
          <a:srcRect/>
          <a:stretch>
            <a:fillRect/>
          </a:stretch>
        </p:blipFill>
        <p:spPr bwMode="auto">
          <a:xfrm>
            <a:off x="3428992" y="3357562"/>
            <a:ext cx="2047875" cy="2238375"/>
          </a:xfrm>
          <a:prstGeom prst="rect">
            <a:avLst/>
          </a:prstGeom>
          <a:noFill/>
        </p:spPr>
      </p:pic>
      <p:sp>
        <p:nvSpPr>
          <p:cNvPr id="5" name="Rectángulo 1">
            <a:extLst>
              <a:ext uri="{FF2B5EF4-FFF2-40B4-BE49-F238E27FC236}">
                <a16:creationId xmlns:a16="http://schemas.microsoft.com/office/drawing/2014/main" id="{4B5FD4F6-AD42-45AE-9195-A23211C2AA1D}"/>
              </a:ext>
            </a:extLst>
          </p:cNvPr>
          <p:cNvSpPr>
            <a:spLocks noGrp="1"/>
          </p:cNvSpPr>
          <p:nvPr>
            <p:ph type="title"/>
          </p:nvPr>
        </p:nvSpPr>
        <p:spPr>
          <a:xfrm>
            <a:off x="457200" y="274638"/>
            <a:ext cx="8229600" cy="1143000"/>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s-E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571472" y="428604"/>
            <a:ext cx="8072494" cy="1470025"/>
          </a:xfrm>
        </p:spPr>
        <p:txBody>
          <a:bodyPr>
            <a:normAutofit fontScale="90000"/>
          </a:bodyPr>
          <a:lstStyle/>
          <a:p>
            <a:r>
              <a:rPr lang="es-US" sz="3200" b="1" dirty="0">
                <a:solidFill>
                  <a:srgbClr val="FF0000"/>
                </a:solidFill>
                <a:latin typeface="Arial" pitchFamily="34" charset="0"/>
                <a:cs typeface="Arial" pitchFamily="34" charset="0"/>
              </a:rPr>
              <a:t>EJES TRANSVERSALES EN ECUADOR</a:t>
            </a:r>
            <a:br>
              <a:rPr lang="es-US" sz="3200" dirty="0">
                <a:solidFill>
                  <a:srgbClr val="FF0000"/>
                </a:solidFill>
                <a:latin typeface="Arial" pitchFamily="34" charset="0"/>
                <a:cs typeface="Arial" pitchFamily="34" charset="0"/>
              </a:rPr>
            </a:br>
            <a:r>
              <a:rPr lang="es-US" sz="2800" b="1" dirty="0"/>
              <a:t> El Buen Vivir como principio rector</a:t>
            </a:r>
            <a:br>
              <a:rPr lang="es-US" sz="2800" b="1" dirty="0"/>
            </a:br>
            <a:r>
              <a:rPr lang="es-US" sz="2800" b="1" dirty="0"/>
              <a:t>de la </a:t>
            </a:r>
            <a:r>
              <a:rPr lang="es-US" sz="2800" b="1" dirty="0" err="1"/>
              <a:t>transversalidad</a:t>
            </a:r>
            <a:r>
              <a:rPr lang="es-US" sz="2800" b="1" dirty="0"/>
              <a:t> en el currículo</a:t>
            </a:r>
            <a:r>
              <a:rPr lang="es-US" sz="3200" b="1" dirty="0">
                <a:solidFill>
                  <a:srgbClr val="FF0000"/>
                </a:solidFill>
                <a:latin typeface="Arial" pitchFamily="34" charset="0"/>
                <a:cs typeface="Arial" pitchFamily="34" charset="0"/>
              </a:rPr>
              <a:t> </a:t>
            </a:r>
            <a:br>
              <a:rPr lang="es-US" sz="3200" b="1" dirty="0">
                <a:latin typeface="Arial" pitchFamily="34" charset="0"/>
                <a:cs typeface="Arial" pitchFamily="34" charset="0"/>
              </a:rPr>
            </a:br>
            <a:br>
              <a:rPr lang="es-US" sz="3200" b="1" dirty="0">
                <a:latin typeface="Arial" pitchFamily="34" charset="0"/>
                <a:cs typeface="Arial" pitchFamily="34" charset="0"/>
              </a:rPr>
            </a:br>
            <a:endParaRPr lang="es-US" sz="1800" b="1" dirty="0">
              <a:latin typeface="Arial" pitchFamily="34" charset="0"/>
              <a:cs typeface="Arial" pitchFamily="34" charset="0"/>
            </a:endParaRPr>
          </a:p>
        </p:txBody>
      </p:sp>
      <p:sp>
        <p:nvSpPr>
          <p:cNvPr id="3" name="2 Rectángulo"/>
          <p:cNvSpPr/>
          <p:nvPr/>
        </p:nvSpPr>
        <p:spPr>
          <a:xfrm>
            <a:off x="357158" y="1714488"/>
            <a:ext cx="8501122" cy="1200329"/>
          </a:xfrm>
          <a:prstGeom prst="rect">
            <a:avLst/>
          </a:prstGeom>
        </p:spPr>
        <p:txBody>
          <a:bodyPr wrap="square">
            <a:spAutoFit/>
          </a:bodyPr>
          <a:lstStyle/>
          <a:p>
            <a:r>
              <a:rPr lang="es-US" sz="2400" b="1" dirty="0">
                <a:latin typeface="Arial" pitchFamily="34" charset="0"/>
                <a:cs typeface="Arial" pitchFamily="34" charset="0"/>
              </a:rPr>
              <a:t> </a:t>
            </a:r>
          </a:p>
          <a:p>
            <a:endParaRPr lang="es-US" sz="2400" b="1" dirty="0">
              <a:latin typeface="Arial" pitchFamily="34" charset="0"/>
              <a:cs typeface="Arial" pitchFamily="34" charset="0"/>
            </a:endParaRPr>
          </a:p>
          <a:p>
            <a:r>
              <a:rPr lang="es-US" sz="2400" b="1" dirty="0">
                <a:latin typeface="Arial" pitchFamily="34" charset="0"/>
                <a:cs typeface="Arial" pitchFamily="34" charset="0"/>
              </a:rPr>
              <a:t> </a:t>
            </a:r>
          </a:p>
        </p:txBody>
      </p:sp>
      <p:pic>
        <p:nvPicPr>
          <p:cNvPr id="1026" name="Picture 2" descr="C:\Users\AGUILAR55\Downloads\Currículo descargas\presentacin-estructura-general-currculo-16-728.jpg"/>
          <p:cNvPicPr>
            <a:picLocks noChangeAspect="1" noChangeArrowheads="1"/>
          </p:cNvPicPr>
          <p:nvPr/>
        </p:nvPicPr>
        <p:blipFill>
          <a:blip r:embed="rId2"/>
          <a:srcRect/>
          <a:stretch>
            <a:fillRect/>
          </a:stretch>
        </p:blipFill>
        <p:spPr bwMode="auto">
          <a:xfrm>
            <a:off x="4429124" y="1500174"/>
            <a:ext cx="4714876" cy="5200650"/>
          </a:xfrm>
          <a:prstGeom prst="rect">
            <a:avLst/>
          </a:prstGeom>
          <a:noFill/>
        </p:spPr>
      </p:pic>
      <p:pic>
        <p:nvPicPr>
          <p:cNvPr id="1027" name="Picture 3" descr="C:\Users\AGUILAR55\Downloads\Currículo descargas\Imagen 2.jpg"/>
          <p:cNvPicPr>
            <a:picLocks noChangeAspect="1" noChangeArrowheads="1"/>
          </p:cNvPicPr>
          <p:nvPr/>
        </p:nvPicPr>
        <p:blipFill>
          <a:blip r:embed="rId3"/>
          <a:srcRect/>
          <a:stretch>
            <a:fillRect/>
          </a:stretch>
        </p:blipFill>
        <p:spPr bwMode="auto">
          <a:xfrm>
            <a:off x="428596" y="1500174"/>
            <a:ext cx="4000528" cy="4857760"/>
          </a:xfrm>
          <a:prstGeom prst="rect">
            <a:avLst/>
          </a:prstGeom>
          <a:noFill/>
        </p:spPr>
      </p:pic>
      <p:pic>
        <p:nvPicPr>
          <p:cNvPr id="1028" name="Picture 4" descr="C:\Users\AGUILAR55\Downloads\Currículo descargas\images 37.jpg"/>
          <p:cNvPicPr>
            <a:picLocks noChangeAspect="1" noChangeArrowheads="1"/>
          </p:cNvPicPr>
          <p:nvPr/>
        </p:nvPicPr>
        <p:blipFill>
          <a:blip r:embed="rId4"/>
          <a:srcRect/>
          <a:stretch>
            <a:fillRect/>
          </a:stretch>
        </p:blipFill>
        <p:spPr bwMode="auto">
          <a:xfrm>
            <a:off x="0" y="714356"/>
            <a:ext cx="2047875" cy="2238375"/>
          </a:xfrm>
          <a:prstGeom prst="rect">
            <a:avLst/>
          </a:prstGeom>
          <a:noFill/>
        </p:spPr>
      </p:pic>
      <p:sp>
        <p:nvSpPr>
          <p:cNvPr id="7" name="Rectángulo 1">
            <a:extLst>
              <a:ext uri="{FF2B5EF4-FFF2-40B4-BE49-F238E27FC236}">
                <a16:creationId xmlns:a16="http://schemas.microsoft.com/office/drawing/2014/main" id="{C78414CA-A3CC-4928-8F6B-E84B09EB1EF6}"/>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just"/>
            <a:r>
              <a:rPr lang="es-US" sz="3600" b="1" dirty="0">
                <a:solidFill>
                  <a:srgbClr val="FF0000"/>
                </a:solidFill>
                <a:latin typeface="Arial" pitchFamily="34" charset="0"/>
                <a:cs typeface="Arial" pitchFamily="34" charset="0"/>
              </a:rPr>
              <a:t>EJES TRANSVERSALES EN ECUADOR</a:t>
            </a:r>
            <a:endParaRPr lang="es-US" sz="3600" dirty="0"/>
          </a:p>
        </p:txBody>
      </p:sp>
      <p:pic>
        <p:nvPicPr>
          <p:cNvPr id="6146" name="Picture 2" descr="C:\Users\AGUILAR55\Downloads\Currículo descargas\cuadro-3.jpg"/>
          <p:cNvPicPr>
            <a:picLocks noGrp="1" noChangeAspect="1" noChangeArrowheads="1"/>
          </p:cNvPicPr>
          <p:nvPr>
            <p:ph idx="1"/>
          </p:nvPr>
        </p:nvPicPr>
        <p:blipFill>
          <a:blip r:embed="rId2"/>
          <a:srcRect/>
          <a:stretch>
            <a:fillRect/>
          </a:stretch>
        </p:blipFill>
        <p:spPr bwMode="auto">
          <a:xfrm>
            <a:off x="1" y="1285860"/>
            <a:ext cx="8858280" cy="5572140"/>
          </a:xfrm>
          <a:prstGeom prst="rect">
            <a:avLst/>
          </a:prstGeom>
          <a:noFill/>
        </p:spPr>
      </p:pic>
      <p:sp>
        <p:nvSpPr>
          <p:cNvPr id="4" name="Rectángulo 1">
            <a:extLst>
              <a:ext uri="{FF2B5EF4-FFF2-40B4-BE49-F238E27FC236}">
                <a16:creationId xmlns:a16="http://schemas.microsoft.com/office/drawing/2014/main" id="{42718528-EC86-47FA-941C-05CC6FC1CF7A}"/>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1357290" y="2571744"/>
            <a:ext cx="6786610" cy="1015663"/>
          </a:xfrm>
          <a:prstGeom prst="rect">
            <a:avLst/>
          </a:prstGeom>
          <a:noFill/>
        </p:spPr>
        <p:txBody>
          <a:bodyPr wrap="square" rtlCol="0">
            <a:spAutoFit/>
          </a:bodyPr>
          <a:lstStyle/>
          <a:p>
            <a:r>
              <a:rPr lang="es-US" sz="6000" b="1" dirty="0"/>
              <a:t>PARA DEBATIR ….. </a:t>
            </a:r>
          </a:p>
        </p:txBody>
      </p:sp>
      <p:sp>
        <p:nvSpPr>
          <p:cNvPr id="7" name="Text Box 3"/>
          <p:cNvSpPr txBox="1">
            <a:spLocks noChangeArrowheads="1"/>
          </p:cNvSpPr>
          <p:nvPr/>
        </p:nvSpPr>
        <p:spPr bwMode="auto">
          <a:xfrm>
            <a:off x="357158" y="3857628"/>
            <a:ext cx="8293100" cy="1200329"/>
          </a:xfrm>
          <a:prstGeom prst="rect">
            <a:avLst/>
          </a:prstGeom>
          <a:noFill/>
          <a:ln w="9525">
            <a:noFill/>
            <a:miter lim="800000"/>
            <a:headEnd/>
            <a:tailEnd/>
          </a:ln>
        </p:spPr>
        <p:txBody>
          <a:bodyPr>
            <a:spAutoFit/>
          </a:bodyPr>
          <a:lstStyle/>
          <a:p>
            <a:pPr algn="just" eaLnBrk="1" hangingPunct="1"/>
            <a:r>
              <a:rPr lang="es-ES_tradnl" altLang="es-ES" sz="2000" b="1" dirty="0">
                <a:solidFill>
                  <a:srgbClr val="000000"/>
                </a:solidFill>
                <a:latin typeface="Tahoma" pitchFamily="34" charset="0"/>
              </a:rPr>
              <a:t>¿</a:t>
            </a:r>
            <a:r>
              <a:rPr lang="es-ES_tradnl" altLang="es-ES" sz="2400" b="1" dirty="0">
                <a:solidFill>
                  <a:srgbClr val="000000"/>
                </a:solidFill>
                <a:latin typeface="Tahoma" pitchFamily="34" charset="0"/>
              </a:rPr>
              <a:t>Consideras que los ejes transversales del Modelo donde te desempeñas  responde a las exigencias de la sociedad actual cubana?</a:t>
            </a:r>
          </a:p>
        </p:txBody>
      </p:sp>
      <p:sp>
        <p:nvSpPr>
          <p:cNvPr id="8" name="Text Box 7"/>
          <p:cNvSpPr txBox="1">
            <a:spLocks noChangeArrowheads="1"/>
          </p:cNvSpPr>
          <p:nvPr/>
        </p:nvSpPr>
        <p:spPr bwMode="auto">
          <a:xfrm rot="10800000" flipV="1">
            <a:off x="1428728" y="5929330"/>
            <a:ext cx="4645025" cy="461962"/>
          </a:xfrm>
          <a:prstGeom prst="rect">
            <a:avLst/>
          </a:prstGeom>
          <a:noFill/>
          <a:ln w="9525">
            <a:noFill/>
            <a:miter lim="800000"/>
            <a:headEnd/>
            <a:tailEnd/>
          </a:ln>
        </p:spPr>
        <p:txBody>
          <a:bodyPr>
            <a:spAutoFit/>
          </a:bodyPr>
          <a:lstStyle/>
          <a:p>
            <a:pPr eaLnBrk="1" hangingPunct="1"/>
            <a:r>
              <a:rPr lang="es-ES_tradnl" altLang="es-ES" sz="2400" b="1" i="1" dirty="0">
                <a:solidFill>
                  <a:srgbClr val="000000"/>
                </a:solidFill>
                <a:latin typeface="Tahoma" pitchFamily="34" charset="0"/>
              </a:rPr>
              <a:t>PROPONGA  MEJORAS</a:t>
            </a:r>
            <a:r>
              <a:rPr lang="es-ES_tradnl" altLang="es-ES" sz="2400" b="1" i="1" dirty="0">
                <a:solidFill>
                  <a:srgbClr val="FFCCCC"/>
                </a:solidFill>
                <a:latin typeface="Tahoma" pitchFamily="34" charset="0"/>
              </a:rPr>
              <a:t>.</a:t>
            </a:r>
            <a:r>
              <a:rPr lang="es-ES_tradnl" altLang="es-ES" sz="2400" b="1" i="1" dirty="0">
                <a:solidFill>
                  <a:srgbClr val="000000"/>
                </a:solidFill>
                <a:latin typeface="Garamond" pitchFamily="18" charset="0"/>
              </a:rPr>
              <a:t> </a:t>
            </a:r>
          </a:p>
        </p:txBody>
      </p:sp>
      <p:pic>
        <p:nvPicPr>
          <p:cNvPr id="9" name="Imagen 1"/>
          <p:cNvPicPr>
            <a:picLocks noChangeAspect="1"/>
          </p:cNvPicPr>
          <p:nvPr/>
        </p:nvPicPr>
        <p:blipFill>
          <a:blip r:embed="rId2"/>
          <a:srcRect/>
          <a:stretch>
            <a:fillRect/>
          </a:stretch>
        </p:blipFill>
        <p:spPr bwMode="auto">
          <a:xfrm>
            <a:off x="6280150" y="5000636"/>
            <a:ext cx="2770188" cy="1655752"/>
          </a:xfrm>
          <a:prstGeom prst="rect">
            <a:avLst/>
          </a:prstGeom>
          <a:noFill/>
          <a:ln w="9525">
            <a:noFill/>
            <a:miter lim="800000"/>
            <a:headEnd/>
            <a:tailEnd/>
          </a:ln>
        </p:spPr>
      </p:pic>
      <p:sp>
        <p:nvSpPr>
          <p:cNvPr id="10" name="Text Box 4"/>
          <p:cNvSpPr txBox="1">
            <a:spLocks noChangeArrowheads="1"/>
          </p:cNvSpPr>
          <p:nvPr/>
        </p:nvSpPr>
        <p:spPr bwMode="auto">
          <a:xfrm rot="10800000" flipV="1">
            <a:off x="857224" y="5214950"/>
            <a:ext cx="5791200" cy="461665"/>
          </a:xfrm>
          <a:prstGeom prst="rect">
            <a:avLst/>
          </a:prstGeom>
          <a:noFill/>
          <a:ln w="9525">
            <a:noFill/>
            <a:miter lim="800000"/>
            <a:headEnd/>
            <a:tailEnd/>
          </a:ln>
        </p:spPr>
        <p:txBody>
          <a:bodyPr>
            <a:spAutoFit/>
          </a:bodyPr>
          <a:lstStyle/>
          <a:p>
            <a:pPr algn="just" eaLnBrk="1" hangingPunct="1"/>
            <a:r>
              <a:rPr lang="es-ES_tradnl" altLang="es-ES" sz="2400" b="1" dirty="0">
                <a:solidFill>
                  <a:srgbClr val="000000"/>
                </a:solidFill>
                <a:latin typeface="Tahoma" pitchFamily="34" charset="0"/>
              </a:rPr>
              <a:t>¿QUÉ SE NECESITA TRANSFORMAR? </a:t>
            </a:r>
          </a:p>
        </p:txBody>
      </p:sp>
      <p:sp>
        <p:nvSpPr>
          <p:cNvPr id="6" name="Marcador de contenido 5">
            <a:extLst>
              <a:ext uri="{FF2B5EF4-FFF2-40B4-BE49-F238E27FC236}">
                <a16:creationId xmlns:a16="http://schemas.microsoft.com/office/drawing/2014/main" id="{CC204CB5-F38A-46A5-9717-99EB21C9197F}"/>
              </a:ext>
            </a:extLst>
          </p:cNvPr>
          <p:cNvSpPr>
            <a:spLocks noGrp="1"/>
          </p:cNvSpPr>
          <p:nvPr>
            <p:ph idx="1"/>
          </p:nvPr>
        </p:nvSpPr>
        <p:spPr/>
        <p:txBody>
          <a:bodyPr/>
          <a:lstStyle/>
          <a:p>
            <a:endParaRPr lang="es-ES" dirty="0"/>
          </a:p>
        </p:txBody>
      </p:sp>
      <p:sp>
        <p:nvSpPr>
          <p:cNvPr id="11" name="Rectángulo 1">
            <a:extLst>
              <a:ext uri="{FF2B5EF4-FFF2-40B4-BE49-F238E27FC236}">
                <a16:creationId xmlns:a16="http://schemas.microsoft.com/office/drawing/2014/main" id="{A3C680E3-65DE-4E3E-A740-489CC95E8A0A}"/>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0" fill="hold"/>
                                        <p:tgtEl>
                                          <p:spTgt spid="8"/>
                                        </p:tgtEl>
                                        <p:attrNameLst>
                                          <p:attrName>ppt_w</p:attrName>
                                        </p:attrNameLst>
                                      </p:cBhvr>
                                      <p:tavLst>
                                        <p:tav tm="0">
                                          <p:val>
                                            <p:fltVal val="0"/>
                                          </p:val>
                                        </p:tav>
                                        <p:tav tm="100000">
                                          <p:val>
                                            <p:strVal val="#ppt_w"/>
                                          </p:val>
                                        </p:tav>
                                      </p:tavLst>
                                    </p:anim>
                                    <p:anim calcmode="lin" valueType="num">
                                      <p:cBhvr>
                                        <p:cTn id="14" dur="3000" fill="hold"/>
                                        <p:tgtEl>
                                          <p:spTgt spid="8"/>
                                        </p:tgtEl>
                                        <p:attrNameLst>
                                          <p:attrName>ppt_h</p:attrName>
                                        </p:attrNameLst>
                                      </p:cBhvr>
                                      <p:tavLst>
                                        <p:tav tm="0">
                                          <p:val>
                                            <p:fltVal val="0"/>
                                          </p:val>
                                        </p:tav>
                                        <p:tav tm="100000">
                                          <p:val>
                                            <p:strVal val="#ppt_h"/>
                                          </p:val>
                                        </p:tav>
                                      </p:tavLst>
                                    </p:anim>
                                    <p:animEffect transition="in" filter="fade">
                                      <p:cBhvr>
                                        <p:cTn id="15" dur="3000"/>
                                        <p:tgtEl>
                                          <p:spTgt spid="8"/>
                                        </p:tgtEl>
                                      </p:cBhvr>
                                    </p:animEffect>
                                  </p:childTnLst>
                                </p:cTn>
                              </p:par>
                            </p:childTnLst>
                          </p:cTn>
                        </p:par>
                        <p:par>
                          <p:cTn id="16" fill="hold">
                            <p:stCondLst>
                              <p:cond delay="3500"/>
                            </p:stCondLst>
                            <p:childTnLst>
                              <p:par>
                                <p:cTn id="17" presetID="53"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3000" fill="hold"/>
                                        <p:tgtEl>
                                          <p:spTgt spid="10"/>
                                        </p:tgtEl>
                                        <p:attrNameLst>
                                          <p:attrName>ppt_w</p:attrName>
                                        </p:attrNameLst>
                                      </p:cBhvr>
                                      <p:tavLst>
                                        <p:tav tm="0">
                                          <p:val>
                                            <p:fltVal val="0"/>
                                          </p:val>
                                        </p:tav>
                                        <p:tav tm="100000">
                                          <p:val>
                                            <p:strVal val="#ppt_w"/>
                                          </p:val>
                                        </p:tav>
                                      </p:tavLst>
                                    </p:anim>
                                    <p:anim calcmode="lin" valueType="num">
                                      <p:cBhvr>
                                        <p:cTn id="20" dur="3000" fill="hold"/>
                                        <p:tgtEl>
                                          <p:spTgt spid="10"/>
                                        </p:tgtEl>
                                        <p:attrNameLst>
                                          <p:attrName>ppt_h</p:attrName>
                                        </p:attrNameLst>
                                      </p:cBhvr>
                                      <p:tavLst>
                                        <p:tav tm="0">
                                          <p:val>
                                            <p:fltVal val="0"/>
                                          </p:val>
                                        </p:tav>
                                        <p:tav tm="100000">
                                          <p:val>
                                            <p:strVal val="#ppt_h"/>
                                          </p:val>
                                        </p:tav>
                                      </p:tavLst>
                                    </p:anim>
                                    <p:animEffect transition="in" filter="fade">
                                      <p:cBhvr>
                                        <p:cTn id="21" dur="3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714348" y="2928934"/>
            <a:ext cx="7772400" cy="1470025"/>
          </a:xfrm>
        </p:spPr>
        <p:txBody>
          <a:bodyPr>
            <a:noAutofit/>
          </a:bodyPr>
          <a:lstStyle/>
          <a:p>
            <a:pPr algn="just"/>
            <a:br>
              <a:rPr lang="es-ES_tradnl" sz="3200" b="1" dirty="0">
                <a:latin typeface="Arial" pitchFamily="34" charset="0"/>
                <a:cs typeface="Arial" pitchFamily="34" charset="0"/>
              </a:rPr>
            </a:br>
            <a:r>
              <a:rPr lang="es-ES_tradnl" sz="3200" b="1" dirty="0">
                <a:latin typeface="Arial" pitchFamily="34" charset="0"/>
                <a:cs typeface="Arial" pitchFamily="34" charset="0"/>
              </a:rPr>
              <a:t>Las estrategias curriculares constituyen un "sistema de saberes culturales" que complementan la formación integral de los estudiantes y coadyuvan al desarrollo de competencias desde una concepción integradora las que se materializan en el diseño curricular del plan de estudio de cada </a:t>
            </a:r>
            <a:r>
              <a:rPr lang="es-ES_tradnl" sz="3200" b="1" dirty="0">
                <a:solidFill>
                  <a:srgbClr val="FF0000"/>
                </a:solidFill>
                <a:latin typeface="Arial" pitchFamily="34" charset="0"/>
                <a:cs typeface="Arial" pitchFamily="34" charset="0"/>
              </a:rPr>
              <a:t>MODELO ACTUANTE </a:t>
            </a:r>
            <a:r>
              <a:rPr lang="es-ES_tradnl" sz="3200" b="1" dirty="0">
                <a:latin typeface="Arial" pitchFamily="34" charset="0"/>
                <a:cs typeface="Arial" pitchFamily="34" charset="0"/>
              </a:rPr>
              <a:t>y se abordan desde el trabajo didáctico de la disciplina y la asignatura en función del  grado o año.</a:t>
            </a:r>
            <a:endParaRPr lang="es-US" sz="3200" b="1" dirty="0">
              <a:latin typeface="Arial" pitchFamily="34" charset="0"/>
              <a:cs typeface="Arial" pitchFamily="34" charset="0"/>
            </a:endParaRPr>
          </a:p>
        </p:txBody>
      </p:sp>
      <p:sp>
        <p:nvSpPr>
          <p:cNvPr id="4" name="3 CuadroTexto"/>
          <p:cNvSpPr txBox="1"/>
          <p:nvPr/>
        </p:nvSpPr>
        <p:spPr>
          <a:xfrm>
            <a:off x="857224" y="428604"/>
            <a:ext cx="5572164" cy="523220"/>
          </a:xfrm>
          <a:prstGeom prst="rect">
            <a:avLst/>
          </a:prstGeom>
          <a:noFill/>
        </p:spPr>
        <p:txBody>
          <a:bodyPr wrap="square" rtlCol="0">
            <a:spAutoFit/>
          </a:bodyPr>
          <a:lstStyle/>
          <a:p>
            <a:r>
              <a:rPr lang="es-US" sz="2800" b="1" dirty="0">
                <a:solidFill>
                  <a:srgbClr val="FF0000"/>
                </a:solidFill>
                <a:latin typeface="Arial" pitchFamily="34" charset="0"/>
                <a:cs typeface="Arial" pitchFamily="34" charset="0"/>
              </a:rPr>
              <a:t>CONCLUSIONES </a:t>
            </a:r>
          </a:p>
        </p:txBody>
      </p:sp>
      <p:sp>
        <p:nvSpPr>
          <p:cNvPr id="5" name="Rectángulo 1">
            <a:extLst>
              <a:ext uri="{FF2B5EF4-FFF2-40B4-BE49-F238E27FC236}">
                <a16:creationId xmlns:a16="http://schemas.microsoft.com/office/drawing/2014/main" id="{F7D2AB31-A6E2-43EC-A113-B66A05A6FABF}"/>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Título"/>
          <p:cNvSpPr>
            <a:spLocks noGrp="1"/>
          </p:cNvSpPr>
          <p:nvPr>
            <p:ph type="title"/>
          </p:nvPr>
        </p:nvSpPr>
        <p:spPr>
          <a:xfrm>
            <a:off x="1042988" y="-171450"/>
            <a:ext cx="7793037" cy="1462088"/>
          </a:xfrm>
        </p:spPr>
        <p:txBody>
          <a:bodyPr/>
          <a:lstStyle/>
          <a:p>
            <a:r>
              <a:rPr lang="es-ES"/>
              <a:t>Bibliografía</a:t>
            </a:r>
            <a:endParaRPr lang="es-MX"/>
          </a:p>
        </p:txBody>
      </p:sp>
      <p:sp>
        <p:nvSpPr>
          <p:cNvPr id="36867" name="2 Rectángulo"/>
          <p:cNvSpPr>
            <a:spLocks noChangeArrowheads="1"/>
          </p:cNvSpPr>
          <p:nvPr/>
        </p:nvSpPr>
        <p:spPr bwMode="auto">
          <a:xfrm>
            <a:off x="1258888" y="1916113"/>
            <a:ext cx="5599112" cy="369887"/>
          </a:xfrm>
          <a:prstGeom prst="rect">
            <a:avLst/>
          </a:prstGeom>
          <a:noFill/>
          <a:ln w="9525">
            <a:noFill/>
            <a:miter lim="800000"/>
            <a:headEnd/>
            <a:tailEnd/>
          </a:ln>
        </p:spPr>
        <p:txBody>
          <a:bodyPr>
            <a:spAutoFit/>
          </a:bodyPr>
          <a:lstStyle/>
          <a:p>
            <a:endParaRPr lang="es-MX"/>
          </a:p>
        </p:txBody>
      </p:sp>
      <p:sp>
        <p:nvSpPr>
          <p:cNvPr id="4" name="3 Rectángulo"/>
          <p:cNvSpPr/>
          <p:nvPr/>
        </p:nvSpPr>
        <p:spPr>
          <a:xfrm>
            <a:off x="971550" y="1412875"/>
            <a:ext cx="7488238" cy="5262563"/>
          </a:xfrm>
          <a:prstGeom prst="rect">
            <a:avLst/>
          </a:prstGeom>
        </p:spPr>
        <p:txBody>
          <a:bodyPr>
            <a:spAutoFit/>
          </a:bodyPr>
          <a:lstStyle/>
          <a:p>
            <a:pPr>
              <a:defRPr/>
            </a:pPr>
            <a:r>
              <a:rPr lang="es-CR" sz="2400" b="1" dirty="0"/>
              <a:t>Teoría y práctica curricular de  Dr. Ariel Ruiz Aguilera       ICCP – CUBA.</a:t>
            </a:r>
          </a:p>
          <a:p>
            <a:pPr algn="just">
              <a:defRPr/>
            </a:pPr>
            <a:r>
              <a:rPr lang="es-ES" sz="2400" b="1" dirty="0">
                <a:latin typeface="+mj-lt"/>
              </a:rPr>
              <a:t>El Currículo e interdisciplinariedad (Fragmentos). </a:t>
            </a:r>
            <a:r>
              <a:rPr lang="es-ES_tradnl" sz="2400" b="1" dirty="0">
                <a:latin typeface="+mj-lt"/>
              </a:rPr>
              <a:t>Autores: Colectivo de Autores, Centro de Perfeccionamiento de la Educación </a:t>
            </a:r>
            <a:endParaRPr lang="es-MX" sz="2400" b="1" dirty="0">
              <a:latin typeface="+mj-lt"/>
            </a:endParaRPr>
          </a:p>
          <a:p>
            <a:pPr algn="just">
              <a:defRPr/>
            </a:pPr>
            <a:r>
              <a:rPr lang="es-ES_tradnl" sz="2400" b="1" dirty="0">
                <a:latin typeface="+mj-lt"/>
              </a:rPr>
              <a:t> Superior, Universidad de la Habana, Cuba, 1996</a:t>
            </a:r>
            <a:endParaRPr lang="es-MX" sz="2400" b="1" dirty="0">
              <a:latin typeface="+mj-lt"/>
            </a:endParaRPr>
          </a:p>
          <a:p>
            <a:pPr algn="just">
              <a:defRPr/>
            </a:pPr>
            <a:r>
              <a:rPr lang="es-ES" sz="2400" b="1" dirty="0">
                <a:latin typeface="+mj-lt"/>
              </a:rPr>
              <a:t> Currículo su diseño, desarrollo y evaluación Colectivo de autores del UCPEJV ( 2000)  </a:t>
            </a:r>
          </a:p>
          <a:p>
            <a:pPr algn="just">
              <a:defRPr/>
            </a:pPr>
            <a:r>
              <a:rPr lang="es-ES" sz="2400" b="1" dirty="0">
                <a:latin typeface="+mj-lt"/>
              </a:rPr>
              <a:t>El currículo su origen y desarrollo. Dra. </a:t>
            </a:r>
            <a:r>
              <a:rPr lang="es-ES" sz="2400" b="1" dirty="0" err="1">
                <a:latin typeface="+mj-lt"/>
              </a:rPr>
              <a:t>Verena</a:t>
            </a:r>
            <a:r>
              <a:rPr lang="es-ES" sz="2400" b="1" dirty="0">
                <a:latin typeface="+mj-lt"/>
              </a:rPr>
              <a:t> Páez Suárez. ( 2009)material digital  </a:t>
            </a:r>
          </a:p>
          <a:p>
            <a:pPr algn="just">
              <a:defRPr/>
            </a:pPr>
            <a:r>
              <a:rPr lang="es-ES" sz="2400" b="1" dirty="0">
                <a:latin typeface="+mj-lt"/>
              </a:rPr>
              <a:t>Currículo y Contexto  Educativo ( T Miranda, V </a:t>
            </a:r>
            <a:r>
              <a:rPr lang="es-ES" sz="2400" b="1" dirty="0" err="1">
                <a:latin typeface="+mj-lt"/>
              </a:rPr>
              <a:t>Paez</a:t>
            </a:r>
            <a:r>
              <a:rPr lang="es-ES" sz="2400" b="1" dirty="0">
                <a:latin typeface="+mj-lt"/>
              </a:rPr>
              <a:t>, F </a:t>
            </a:r>
            <a:r>
              <a:rPr lang="es-ES" sz="2400" b="1" dirty="0" err="1">
                <a:latin typeface="+mj-lt"/>
              </a:rPr>
              <a:t>Addines</a:t>
            </a:r>
            <a:r>
              <a:rPr lang="es-ES" sz="2400" b="1" dirty="0">
                <a:latin typeface="+mj-lt"/>
              </a:rPr>
              <a:t>, A Soca (2013)</a:t>
            </a:r>
            <a:r>
              <a:rPr lang="es-ES" sz="2400" b="1" dirty="0" err="1">
                <a:latin typeface="+mj-lt"/>
              </a:rPr>
              <a:t>Edit</a:t>
            </a:r>
            <a:r>
              <a:rPr lang="es-ES" sz="2400" b="1" dirty="0">
                <a:latin typeface="+mj-lt"/>
              </a:rPr>
              <a:t> Pueblo y Educación.</a:t>
            </a:r>
            <a:endParaRPr lang="es-MX" sz="2400" b="1" dirty="0">
              <a:latin typeface="+mj-lt"/>
            </a:endParaRPr>
          </a:p>
        </p:txBody>
      </p:sp>
      <p:sp>
        <p:nvSpPr>
          <p:cNvPr id="5" name="Rectángulo 1">
            <a:extLst>
              <a:ext uri="{FF2B5EF4-FFF2-40B4-BE49-F238E27FC236}">
                <a16:creationId xmlns:a16="http://schemas.microsoft.com/office/drawing/2014/main" id="{E317623E-E1C7-4138-A23B-5D12984A8C43}"/>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Título"/>
          <p:cNvSpPr>
            <a:spLocks noGrp="1"/>
          </p:cNvSpPr>
          <p:nvPr>
            <p:ph type="title"/>
          </p:nvPr>
        </p:nvSpPr>
        <p:spPr/>
        <p:txBody>
          <a:bodyPr/>
          <a:lstStyle/>
          <a:p>
            <a:r>
              <a:rPr lang="es-US" b="1" dirty="0"/>
              <a:t>Para recordar </a:t>
            </a:r>
            <a:endParaRPr lang="es-US" dirty="0"/>
          </a:p>
        </p:txBody>
      </p:sp>
      <p:sp>
        <p:nvSpPr>
          <p:cNvPr id="20483" name="2 Marcador de contenido"/>
          <p:cNvSpPr>
            <a:spLocks noGrp="1"/>
          </p:cNvSpPr>
          <p:nvPr>
            <p:ph idx="1"/>
          </p:nvPr>
        </p:nvSpPr>
        <p:spPr>
          <a:xfrm>
            <a:off x="357188" y="2214563"/>
            <a:ext cx="7961312" cy="4114800"/>
          </a:xfrm>
        </p:spPr>
        <p:txBody>
          <a:bodyPr/>
          <a:lstStyle/>
          <a:p>
            <a:pPr algn="ctr">
              <a:buFont typeface="Wingdings" pitchFamily="2" charset="2"/>
              <a:buNone/>
            </a:pPr>
            <a:r>
              <a:rPr lang="es-US" sz="6000" b="1"/>
              <a:t>¿Cuáles son las características  del currículo?</a:t>
            </a:r>
          </a:p>
        </p:txBody>
      </p:sp>
      <p:sp>
        <p:nvSpPr>
          <p:cNvPr id="4" name="Rectángulo 1">
            <a:extLst>
              <a:ext uri="{FF2B5EF4-FFF2-40B4-BE49-F238E27FC236}">
                <a16:creationId xmlns:a16="http://schemas.microsoft.com/office/drawing/2014/main" id="{E32BCC0F-BA54-4C6B-9C0C-6646482D272B}"/>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US" dirty="0"/>
          </a:p>
        </p:txBody>
      </p:sp>
      <p:pic>
        <p:nvPicPr>
          <p:cNvPr id="17410" name="Picture 2" descr="F:\Fotos para el Cambio de categoria\2 de abril de 2010. Actividad por el Aniversario de la OPJM y la UJC. Juego de Boleibol. (3).jpg"/>
          <p:cNvPicPr>
            <a:picLocks noChangeAspect="1" noChangeArrowheads="1"/>
          </p:cNvPicPr>
          <p:nvPr/>
        </p:nvPicPr>
        <p:blipFill>
          <a:blip r:embed="rId2" cstate="print"/>
          <a:srcRect/>
          <a:stretch>
            <a:fillRect/>
          </a:stretch>
        </p:blipFill>
        <p:spPr bwMode="auto">
          <a:xfrm>
            <a:off x="0" y="0"/>
            <a:ext cx="3500430" cy="2428868"/>
          </a:xfrm>
          <a:prstGeom prst="rect">
            <a:avLst/>
          </a:prstGeom>
          <a:noFill/>
        </p:spPr>
      </p:pic>
      <p:pic>
        <p:nvPicPr>
          <p:cNvPr id="17411" name="Picture 3" descr="F:\Fotos para el Cambio de categoria\5 de mayo de 2011. Actividades por el Día del prof de Marxismo-Leninismo e Historia (39).JPG"/>
          <p:cNvPicPr>
            <a:picLocks noGrp="1" noChangeAspect="1" noChangeArrowheads="1"/>
          </p:cNvPicPr>
          <p:nvPr>
            <p:ph idx="1"/>
          </p:nvPr>
        </p:nvPicPr>
        <p:blipFill>
          <a:blip r:embed="rId3" cstate="print"/>
          <a:srcRect/>
          <a:stretch>
            <a:fillRect/>
          </a:stretch>
        </p:blipFill>
        <p:spPr bwMode="auto">
          <a:xfrm>
            <a:off x="3428993" y="0"/>
            <a:ext cx="3071834" cy="2357430"/>
          </a:xfrm>
          <a:prstGeom prst="rect">
            <a:avLst/>
          </a:prstGeom>
          <a:noFill/>
        </p:spPr>
      </p:pic>
      <p:pic>
        <p:nvPicPr>
          <p:cNvPr id="17412" name="Picture 4" descr="F:\Fotos para el Cambio de categoria\6 de marzo de 2012. Inauguración de exposición de esculturas (31).jpg"/>
          <p:cNvPicPr>
            <a:picLocks noChangeAspect="1" noChangeArrowheads="1"/>
          </p:cNvPicPr>
          <p:nvPr/>
        </p:nvPicPr>
        <p:blipFill>
          <a:blip r:embed="rId4" cstate="print"/>
          <a:srcRect/>
          <a:stretch>
            <a:fillRect/>
          </a:stretch>
        </p:blipFill>
        <p:spPr bwMode="auto">
          <a:xfrm>
            <a:off x="0" y="2285992"/>
            <a:ext cx="3357554" cy="2327615"/>
          </a:xfrm>
          <a:prstGeom prst="rect">
            <a:avLst/>
          </a:prstGeom>
          <a:noFill/>
        </p:spPr>
      </p:pic>
      <p:pic>
        <p:nvPicPr>
          <p:cNvPr id="17413" name="Picture 5"/>
          <p:cNvPicPr>
            <a:picLocks noChangeAspect="1" noChangeArrowheads="1"/>
          </p:cNvPicPr>
          <p:nvPr/>
        </p:nvPicPr>
        <p:blipFill>
          <a:blip r:embed="rId5" cstate="print"/>
          <a:srcRect/>
          <a:stretch>
            <a:fillRect/>
          </a:stretch>
        </p:blipFill>
        <p:spPr bwMode="auto">
          <a:xfrm>
            <a:off x="6500826" y="0"/>
            <a:ext cx="2643174" cy="2357430"/>
          </a:xfrm>
          <a:prstGeom prst="rect">
            <a:avLst/>
          </a:prstGeom>
          <a:noFill/>
          <a:ln w="9525">
            <a:noFill/>
            <a:miter lim="800000"/>
            <a:headEnd/>
            <a:tailEnd/>
          </a:ln>
          <a:effectLst/>
        </p:spPr>
      </p:pic>
      <p:pic>
        <p:nvPicPr>
          <p:cNvPr id="17414" name="Picture 6" descr="F:\Fotos para el Cambio de categoria\10 de abril de 2011. Día de la Defensa (25).jpg"/>
          <p:cNvPicPr>
            <a:picLocks noChangeAspect="1" noChangeArrowheads="1"/>
          </p:cNvPicPr>
          <p:nvPr/>
        </p:nvPicPr>
        <p:blipFill>
          <a:blip r:embed="rId6" cstate="print"/>
          <a:srcRect/>
          <a:stretch>
            <a:fillRect/>
          </a:stretch>
        </p:blipFill>
        <p:spPr bwMode="auto">
          <a:xfrm>
            <a:off x="3357554" y="2357430"/>
            <a:ext cx="2857520" cy="2286016"/>
          </a:xfrm>
          <a:prstGeom prst="rect">
            <a:avLst/>
          </a:prstGeom>
          <a:noFill/>
        </p:spPr>
      </p:pic>
      <p:pic>
        <p:nvPicPr>
          <p:cNvPr id="17415" name="Picture 7" descr="F:\Fotos para el Cambio de categoria\15 de marzo de 2010. Peregrinación a la estatua de Antonio Maceo. (1).JPG"/>
          <p:cNvPicPr>
            <a:picLocks noChangeAspect="1" noChangeArrowheads="1"/>
          </p:cNvPicPr>
          <p:nvPr/>
        </p:nvPicPr>
        <p:blipFill>
          <a:blip r:embed="rId7" cstate="print"/>
          <a:srcRect/>
          <a:stretch>
            <a:fillRect/>
          </a:stretch>
        </p:blipFill>
        <p:spPr bwMode="auto">
          <a:xfrm>
            <a:off x="6086478" y="2357430"/>
            <a:ext cx="3057522" cy="2286016"/>
          </a:xfrm>
          <a:prstGeom prst="rect">
            <a:avLst/>
          </a:prstGeom>
          <a:noFill/>
        </p:spPr>
      </p:pic>
      <p:pic>
        <p:nvPicPr>
          <p:cNvPr id="17416" name="Picture 8"/>
          <p:cNvPicPr>
            <a:picLocks noChangeAspect="1" noChangeArrowheads="1"/>
          </p:cNvPicPr>
          <p:nvPr/>
        </p:nvPicPr>
        <p:blipFill>
          <a:blip r:embed="rId8" cstate="print"/>
          <a:srcRect/>
          <a:stretch>
            <a:fillRect/>
          </a:stretch>
        </p:blipFill>
        <p:spPr bwMode="auto">
          <a:xfrm>
            <a:off x="0" y="4500570"/>
            <a:ext cx="2857488" cy="2357430"/>
          </a:xfrm>
          <a:prstGeom prst="rect">
            <a:avLst/>
          </a:prstGeom>
          <a:noFill/>
          <a:ln w="9525">
            <a:noFill/>
            <a:miter lim="800000"/>
            <a:headEnd/>
            <a:tailEnd/>
          </a:ln>
          <a:effectLst/>
        </p:spPr>
      </p:pic>
      <p:pic>
        <p:nvPicPr>
          <p:cNvPr id="17417" name="Picture 9"/>
          <p:cNvPicPr>
            <a:picLocks noChangeAspect="1" noChangeArrowheads="1"/>
          </p:cNvPicPr>
          <p:nvPr/>
        </p:nvPicPr>
        <p:blipFill>
          <a:blip r:embed="rId9" cstate="print"/>
          <a:srcRect/>
          <a:stretch>
            <a:fillRect/>
          </a:stretch>
        </p:blipFill>
        <p:spPr bwMode="auto">
          <a:xfrm>
            <a:off x="2857488" y="4500570"/>
            <a:ext cx="2071702" cy="2357430"/>
          </a:xfrm>
          <a:prstGeom prst="rect">
            <a:avLst/>
          </a:prstGeom>
          <a:noFill/>
          <a:ln w="9525">
            <a:noFill/>
            <a:miter lim="800000"/>
            <a:headEnd/>
            <a:tailEnd/>
          </a:ln>
          <a:effectLst/>
        </p:spPr>
      </p:pic>
      <p:pic>
        <p:nvPicPr>
          <p:cNvPr id="17418" name="Picture 10"/>
          <p:cNvPicPr>
            <a:picLocks noChangeAspect="1" noChangeArrowheads="1"/>
          </p:cNvPicPr>
          <p:nvPr/>
        </p:nvPicPr>
        <p:blipFill>
          <a:blip r:embed="rId10" cstate="print"/>
          <a:srcRect/>
          <a:stretch>
            <a:fillRect/>
          </a:stretch>
        </p:blipFill>
        <p:spPr bwMode="auto">
          <a:xfrm>
            <a:off x="4929190" y="4572008"/>
            <a:ext cx="2586027" cy="2285992"/>
          </a:xfrm>
          <a:prstGeom prst="rect">
            <a:avLst/>
          </a:prstGeom>
          <a:noFill/>
          <a:ln w="9525">
            <a:noFill/>
            <a:miter lim="800000"/>
            <a:headEnd/>
            <a:tailEnd/>
          </a:ln>
          <a:effectLst/>
        </p:spPr>
      </p:pic>
      <p:pic>
        <p:nvPicPr>
          <p:cNvPr id="17419" name="Picture 11"/>
          <p:cNvPicPr>
            <a:picLocks noChangeAspect="1" noChangeArrowheads="1"/>
          </p:cNvPicPr>
          <p:nvPr/>
        </p:nvPicPr>
        <p:blipFill>
          <a:blip r:embed="rId11" cstate="print"/>
          <a:srcRect/>
          <a:stretch>
            <a:fillRect/>
          </a:stretch>
        </p:blipFill>
        <p:spPr bwMode="auto">
          <a:xfrm>
            <a:off x="7072331" y="4572008"/>
            <a:ext cx="2071669" cy="2285992"/>
          </a:xfrm>
          <a:prstGeom prst="rect">
            <a:avLst/>
          </a:prstGeom>
          <a:noFill/>
          <a:ln w="9525">
            <a:noFill/>
            <a:miter lim="800000"/>
            <a:headEnd/>
            <a:tailEnd/>
          </a:ln>
          <a:effectLst/>
        </p:spPr>
      </p:pic>
      <p:sp>
        <p:nvSpPr>
          <p:cNvPr id="13" name="Rectángulo 1">
            <a:extLst>
              <a:ext uri="{FF2B5EF4-FFF2-40B4-BE49-F238E27FC236}">
                <a16:creationId xmlns:a16="http://schemas.microsoft.com/office/drawing/2014/main" id="{E334FBDC-442A-4F85-9979-7132047F6262}"/>
              </a:ext>
            </a:extLst>
          </p:cNvPr>
          <p:cNvSpPr/>
          <p:nvPr/>
        </p:nvSpPr>
        <p:spPr>
          <a:xfrm>
            <a:off x="0" y="52409"/>
            <a:ext cx="9144000"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4"/>
          <p:cNvGrpSpPr>
            <a:grpSpLocks/>
          </p:cNvGrpSpPr>
          <p:nvPr/>
        </p:nvGrpSpPr>
        <p:grpSpPr bwMode="auto">
          <a:xfrm>
            <a:off x="128588" y="1612900"/>
            <a:ext cx="2743200" cy="2976563"/>
            <a:chOff x="39325" y="1061265"/>
            <a:chExt cx="2743200" cy="2977335"/>
          </a:xfrm>
        </p:grpSpPr>
        <p:pic>
          <p:nvPicPr>
            <p:cNvPr id="13" name="Imagen 12"/>
            <p:cNvPicPr>
              <a:picLocks noChangeAspect="1"/>
            </p:cNvPicPr>
            <p:nvPr/>
          </p:nvPicPr>
          <p:blipFill>
            <a:blip r:embed="rId2"/>
            <a:stretch>
              <a:fillRect/>
            </a:stretch>
          </p:blipFill>
          <p:spPr>
            <a:xfrm>
              <a:off x="39325" y="1061265"/>
              <a:ext cx="2743200" cy="2977335"/>
            </a:xfrm>
            <a:prstGeom prst="rect">
              <a:avLst/>
            </a:prstGeom>
            <a:ln w="60325">
              <a:solidFill>
                <a:srgbClr val="0000FF">
                  <a:alpha val="99000"/>
                </a:srgbClr>
              </a:solidFill>
            </a:ln>
            <a:effectLst>
              <a:outerShdw blurRad="292100" dist="139700" dir="2700000" algn="tl" rotWithShape="0">
                <a:srgbClr val="333333">
                  <a:alpha val="65000"/>
                </a:srgbClr>
              </a:outerShdw>
            </a:effectLst>
          </p:spPr>
        </p:pic>
        <p:pic>
          <p:nvPicPr>
            <p:cNvPr id="14" name="Picture 7"/>
            <p:cNvPicPr>
              <a:picLocks noChangeAspect="1" noChangeArrowheads="1"/>
            </p:cNvPicPr>
            <p:nvPr/>
          </p:nvPicPr>
          <p:blipFill>
            <a:blip r:embed="rId3" cstate="print"/>
            <a:srcRect/>
            <a:stretch>
              <a:fillRect/>
            </a:stretch>
          </p:blipFill>
          <p:spPr bwMode="auto">
            <a:xfrm rot="260064">
              <a:off x="1064850" y="1186711"/>
              <a:ext cx="609600" cy="377923"/>
            </a:xfrm>
            <a:prstGeom prst="rect">
              <a:avLst/>
            </a:prstGeom>
            <a:ln w="60325">
              <a:no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grpSp>
      <p:pic>
        <p:nvPicPr>
          <p:cNvPr id="15" name="Imagen 14"/>
          <p:cNvPicPr>
            <a:picLocks noChangeAspect="1"/>
          </p:cNvPicPr>
          <p:nvPr/>
        </p:nvPicPr>
        <p:blipFill rotWithShape="1">
          <a:blip r:embed="rId4" cstate="print"/>
          <a:srcRect l="17789" r="13104"/>
          <a:stretch/>
        </p:blipFill>
        <p:spPr>
          <a:xfrm>
            <a:off x="5572132" y="52410"/>
            <a:ext cx="3314693" cy="4129066"/>
          </a:xfrm>
          <a:prstGeom prst="rect">
            <a:avLst/>
          </a:prstGeom>
          <a:ln w="60325">
            <a:solidFill>
              <a:srgbClr val="0000FF">
                <a:alpha val="99000"/>
              </a:srgbClr>
            </a:solidFill>
          </a:ln>
          <a:effectLst>
            <a:outerShdw blurRad="292100" dist="139700" dir="2700000" algn="tl" rotWithShape="0">
              <a:srgbClr val="333333">
                <a:alpha val="65000"/>
              </a:srgbClr>
            </a:outerShdw>
          </a:effectLst>
        </p:spPr>
      </p:pic>
      <p:pic>
        <p:nvPicPr>
          <p:cNvPr id="16" name="Imagen 15"/>
          <p:cNvPicPr>
            <a:picLocks noChangeAspect="1"/>
          </p:cNvPicPr>
          <p:nvPr/>
        </p:nvPicPr>
        <p:blipFill rotWithShape="1">
          <a:blip r:embed="rId5"/>
          <a:srcRect b="16565"/>
          <a:stretch/>
        </p:blipFill>
        <p:spPr>
          <a:xfrm>
            <a:off x="0" y="3713163"/>
            <a:ext cx="4487863" cy="2917825"/>
          </a:xfrm>
          <a:prstGeom prst="rect">
            <a:avLst/>
          </a:prstGeom>
          <a:ln w="60325">
            <a:solidFill>
              <a:srgbClr val="0000FF">
                <a:alpha val="99000"/>
              </a:srgbClr>
            </a:solidFill>
          </a:ln>
          <a:effectLst>
            <a:outerShdw blurRad="292100" dist="139700" dir="2700000" algn="tl" rotWithShape="0">
              <a:srgbClr val="333333">
                <a:alpha val="65000"/>
              </a:srgbClr>
            </a:outerShdw>
          </a:effectLst>
        </p:spPr>
      </p:pic>
      <p:pic>
        <p:nvPicPr>
          <p:cNvPr id="17" name="Imagen 16"/>
          <p:cNvPicPr>
            <a:picLocks noChangeAspect="1"/>
          </p:cNvPicPr>
          <p:nvPr/>
        </p:nvPicPr>
        <p:blipFill rotWithShape="1">
          <a:blip r:embed="rId6"/>
          <a:srcRect l="35396" t="22850" r="39231" b="38315"/>
          <a:stretch/>
        </p:blipFill>
        <p:spPr>
          <a:xfrm>
            <a:off x="2857488" y="52408"/>
            <a:ext cx="2697175" cy="3771880"/>
          </a:xfrm>
          <a:prstGeom prst="rect">
            <a:avLst/>
          </a:prstGeom>
          <a:ln w="60325">
            <a:solidFill>
              <a:srgbClr val="0000FF">
                <a:alpha val="99000"/>
              </a:srgbClr>
            </a:solidFill>
          </a:ln>
          <a:effectLst>
            <a:outerShdw blurRad="292100" dist="139700" dir="2700000" algn="tl" rotWithShape="0">
              <a:srgbClr val="333333">
                <a:alpha val="65000"/>
              </a:srgbClr>
            </a:outerShdw>
          </a:effectLst>
        </p:spPr>
      </p:pic>
      <p:grpSp>
        <p:nvGrpSpPr>
          <p:cNvPr id="3" name="Grupo 6"/>
          <p:cNvGrpSpPr>
            <a:grpSpLocks/>
          </p:cNvGrpSpPr>
          <p:nvPr/>
        </p:nvGrpSpPr>
        <p:grpSpPr bwMode="auto">
          <a:xfrm>
            <a:off x="4500562" y="3692525"/>
            <a:ext cx="4357718" cy="2959100"/>
            <a:chOff x="4800840" y="3692154"/>
            <a:chExt cx="3460510" cy="2958937"/>
          </a:xfrm>
        </p:grpSpPr>
        <p:pic>
          <p:nvPicPr>
            <p:cNvPr id="19" name="Imagen 18"/>
            <p:cNvPicPr>
              <a:picLocks noChangeAspect="1"/>
            </p:cNvPicPr>
            <p:nvPr/>
          </p:nvPicPr>
          <p:blipFill>
            <a:blip r:embed="rId7"/>
            <a:stretch>
              <a:fillRect/>
            </a:stretch>
          </p:blipFill>
          <p:spPr>
            <a:xfrm>
              <a:off x="4800840" y="3692154"/>
              <a:ext cx="3460510" cy="2958937"/>
            </a:xfrm>
            <a:prstGeom prst="rect">
              <a:avLst/>
            </a:prstGeom>
            <a:ln w="60325">
              <a:solidFill>
                <a:srgbClr val="0000FF">
                  <a:alpha val="99000"/>
                </a:srgbClr>
              </a:solidFill>
            </a:ln>
            <a:effectLst>
              <a:outerShdw blurRad="292100" dist="139700" dir="2700000" algn="tl" rotWithShape="0">
                <a:srgbClr val="333333">
                  <a:alpha val="65000"/>
                </a:srgbClr>
              </a:outerShdw>
            </a:effectLst>
          </p:spPr>
        </p:pic>
        <p:pic>
          <p:nvPicPr>
            <p:cNvPr id="20" name="Picture 3"/>
            <p:cNvPicPr>
              <a:picLocks noChangeAspect="1" noChangeArrowheads="1"/>
            </p:cNvPicPr>
            <p:nvPr/>
          </p:nvPicPr>
          <p:blipFill>
            <a:blip r:embed="rId8"/>
            <a:srcRect/>
            <a:stretch>
              <a:fillRect/>
            </a:stretch>
          </p:blipFill>
          <p:spPr bwMode="auto">
            <a:xfrm rot="150373">
              <a:off x="6621577" y="3835021"/>
              <a:ext cx="530188" cy="523846"/>
            </a:xfrm>
            <a:prstGeom prst="rect">
              <a:avLst/>
            </a:prstGeom>
            <a:ln w="60325">
              <a:no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grpSp>
      <p:sp>
        <p:nvSpPr>
          <p:cNvPr id="18" name="17 CuadroTexto"/>
          <p:cNvSpPr txBox="1"/>
          <p:nvPr/>
        </p:nvSpPr>
        <p:spPr>
          <a:xfrm>
            <a:off x="1785918" y="285728"/>
            <a:ext cx="3643338" cy="523220"/>
          </a:xfrm>
          <a:prstGeom prst="rect">
            <a:avLst/>
          </a:prstGeom>
          <a:noFill/>
        </p:spPr>
        <p:txBody>
          <a:bodyPr wrap="square" rtlCol="0">
            <a:spAutoFit/>
          </a:bodyPr>
          <a:lstStyle/>
          <a:p>
            <a:r>
              <a:rPr lang="es-US" sz="2800" b="1" dirty="0">
                <a:solidFill>
                  <a:schemeClr val="bg1"/>
                </a:solidFill>
                <a:latin typeface="Arial" pitchFamily="34" charset="0"/>
                <a:cs typeface="Arial" pitchFamily="34" charset="0"/>
              </a:rPr>
              <a:t>Para  reflexionar </a:t>
            </a:r>
          </a:p>
        </p:txBody>
      </p:sp>
      <p:pic>
        <p:nvPicPr>
          <p:cNvPr id="12" name="Picture 2" descr="D:\COSAS NUESTRAS\Misceláneas\Fotos y recuerdos\Fotos estudiantes\escuela Nathy MLH2AÑO\Imagen 151.jpg"/>
          <p:cNvPicPr>
            <a:picLocks noChangeAspect="1" noChangeArrowheads="1"/>
          </p:cNvPicPr>
          <p:nvPr/>
        </p:nvPicPr>
        <p:blipFill>
          <a:blip r:embed="rId9" cstate="print"/>
          <a:srcRect/>
          <a:stretch>
            <a:fillRect/>
          </a:stretch>
        </p:blipFill>
        <p:spPr bwMode="auto">
          <a:xfrm>
            <a:off x="178595" y="0"/>
            <a:ext cx="3428992" cy="1643049"/>
          </a:xfrm>
          <a:prstGeom prst="rect">
            <a:avLst/>
          </a:prstGeom>
          <a:noFill/>
          <a:ln w="57150">
            <a:solidFill>
              <a:schemeClr val="accent1"/>
            </a:solidFill>
            <a:miter lim="800000"/>
            <a:headEnd/>
            <a:tailEnd/>
          </a:ln>
        </p:spPr>
      </p:pic>
      <p:sp>
        <p:nvSpPr>
          <p:cNvPr id="21" name="Rectángulo 1">
            <a:extLst>
              <a:ext uri="{FF2B5EF4-FFF2-40B4-BE49-F238E27FC236}">
                <a16:creationId xmlns:a16="http://schemas.microsoft.com/office/drawing/2014/main" id="{492F785D-DBC6-4D57-916D-9DCCB044D53A}"/>
              </a:ext>
            </a:extLst>
          </p:cNvPr>
          <p:cNvSpPr/>
          <p:nvPr/>
        </p:nvSpPr>
        <p:spPr>
          <a:xfrm>
            <a:off x="0" y="52409"/>
            <a:ext cx="9144000"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1000" fill="hold"/>
                                        <p:tgtEl>
                                          <p:spTgt spid="16"/>
                                        </p:tgtEl>
                                        <p:attrNameLst>
                                          <p:attrName>ppt_w</p:attrName>
                                        </p:attrNameLst>
                                      </p:cBhvr>
                                      <p:tavLst>
                                        <p:tav tm="0">
                                          <p:val>
                                            <p:strVal val="#ppt_w+.3"/>
                                          </p:val>
                                        </p:tav>
                                        <p:tav tm="100000">
                                          <p:val>
                                            <p:strVal val="#ppt_w"/>
                                          </p:val>
                                        </p:tav>
                                      </p:tavLst>
                                    </p:anim>
                                    <p:anim calcmode="lin" valueType="num">
                                      <p:cBhvr>
                                        <p:cTn id="13" dur="1000" fill="hold"/>
                                        <p:tgtEl>
                                          <p:spTgt spid="16"/>
                                        </p:tgtEl>
                                        <p:attrNameLst>
                                          <p:attrName>ppt_h</p:attrName>
                                        </p:attrNameLst>
                                      </p:cBhvr>
                                      <p:tavLst>
                                        <p:tav tm="0">
                                          <p:val>
                                            <p:strVal val="#ppt_h"/>
                                          </p:val>
                                        </p:tav>
                                        <p:tav tm="100000">
                                          <p:val>
                                            <p:strVal val="#ppt_h"/>
                                          </p:val>
                                        </p:tav>
                                      </p:tavLst>
                                    </p:anim>
                                    <p:animEffect transition="in" filter="fade">
                                      <p:cBhvr>
                                        <p:cTn id="14" dur="1000"/>
                                        <p:tgtEl>
                                          <p:spTgt spid="16"/>
                                        </p:tgtEl>
                                      </p:cBhvr>
                                    </p:animEffect>
                                  </p:childTnLst>
                                </p:cTn>
                              </p:par>
                              <p:par>
                                <p:cTn id="15" presetID="50" presetClass="entr" presetSubtype="0" decel="10000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strVal val="#ppt_w+.3"/>
                                          </p:val>
                                        </p:tav>
                                        <p:tav tm="100000">
                                          <p:val>
                                            <p:strVal val="#ppt_w"/>
                                          </p:val>
                                        </p:tav>
                                      </p:tavLst>
                                    </p:anim>
                                    <p:anim calcmode="lin" valueType="num">
                                      <p:cBhvr>
                                        <p:cTn id="18" dur="1000" fill="hold"/>
                                        <p:tgtEl>
                                          <p:spTgt spid="17"/>
                                        </p:tgtEl>
                                        <p:attrNameLst>
                                          <p:attrName>ppt_h</p:attrName>
                                        </p:attrNameLst>
                                      </p:cBhvr>
                                      <p:tavLst>
                                        <p:tav tm="0">
                                          <p:val>
                                            <p:strVal val="#ppt_h"/>
                                          </p:val>
                                        </p:tav>
                                        <p:tav tm="100000">
                                          <p:val>
                                            <p:strVal val="#ppt_h"/>
                                          </p:val>
                                        </p:tav>
                                      </p:tavLst>
                                    </p:anim>
                                    <p:animEffect transition="in" filter="fade">
                                      <p:cBhvr>
                                        <p:cTn id="19" dur="1000"/>
                                        <p:tgtEl>
                                          <p:spTgt spid="17"/>
                                        </p:tgtEl>
                                      </p:cBhvr>
                                    </p:animEffect>
                                  </p:childTnLst>
                                </p:cTn>
                              </p:par>
                              <p:par>
                                <p:cTn id="20" presetID="50" presetClass="entr" presetSubtype="0" decel="10000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strVal val="#ppt_w+.3"/>
                                          </p:val>
                                        </p:tav>
                                        <p:tav tm="100000">
                                          <p:val>
                                            <p:strVal val="#ppt_w"/>
                                          </p:val>
                                        </p:tav>
                                      </p:tavLst>
                                    </p:anim>
                                    <p:anim calcmode="lin" valueType="num">
                                      <p:cBhvr>
                                        <p:cTn id="23" dur="1000" fill="hold"/>
                                        <p:tgtEl>
                                          <p:spTgt spid="3"/>
                                        </p:tgtEl>
                                        <p:attrNameLst>
                                          <p:attrName>ppt_h</p:attrName>
                                        </p:attrNameLst>
                                      </p:cBhvr>
                                      <p:tavLst>
                                        <p:tav tm="0">
                                          <p:val>
                                            <p:strVal val="#ppt_h"/>
                                          </p:val>
                                        </p:tav>
                                        <p:tav tm="100000">
                                          <p:val>
                                            <p:strVal val="#ppt_h"/>
                                          </p:val>
                                        </p:tav>
                                      </p:tavLst>
                                    </p:anim>
                                    <p:animEffect transition="in" filter="fade">
                                      <p:cBhvr>
                                        <p:cTn id="24" dur="1000"/>
                                        <p:tgtEl>
                                          <p:spTgt spid="3"/>
                                        </p:tgtEl>
                                      </p:cBhvr>
                                    </p:animEffect>
                                  </p:childTnLst>
                                </p:cTn>
                              </p:par>
                              <p:par>
                                <p:cTn id="25" presetID="50" presetClass="entr" presetSubtype="0" decel="100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1000" fill="hold"/>
                                        <p:tgtEl>
                                          <p:spTgt spid="15"/>
                                        </p:tgtEl>
                                        <p:attrNameLst>
                                          <p:attrName>ppt_w</p:attrName>
                                        </p:attrNameLst>
                                      </p:cBhvr>
                                      <p:tavLst>
                                        <p:tav tm="0">
                                          <p:val>
                                            <p:strVal val="#ppt_w+.3"/>
                                          </p:val>
                                        </p:tav>
                                        <p:tav tm="100000">
                                          <p:val>
                                            <p:strVal val="#ppt_w"/>
                                          </p:val>
                                        </p:tav>
                                      </p:tavLst>
                                    </p:anim>
                                    <p:anim calcmode="lin" valueType="num">
                                      <p:cBhvr>
                                        <p:cTn id="28" dur="1000" fill="hold"/>
                                        <p:tgtEl>
                                          <p:spTgt spid="15"/>
                                        </p:tgtEl>
                                        <p:attrNameLst>
                                          <p:attrName>ppt_h</p:attrName>
                                        </p:attrNameLst>
                                      </p:cBhvr>
                                      <p:tavLst>
                                        <p:tav tm="0">
                                          <p:val>
                                            <p:strVal val="#ppt_h"/>
                                          </p:val>
                                        </p:tav>
                                        <p:tav tm="100000">
                                          <p:val>
                                            <p:strVal val="#ppt_h"/>
                                          </p:val>
                                        </p:tav>
                                      </p:tavLst>
                                    </p:anim>
                                    <p:animEffect transition="in" filter="fade">
                                      <p:cBhvr>
                                        <p:cTn id="2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a:xfrm>
            <a:off x="357157" y="3214685"/>
            <a:ext cx="8001058" cy="142877"/>
          </a:xfrm>
        </p:spPr>
        <p:txBody>
          <a:bodyPr>
            <a:normAutofit fontScale="90000"/>
          </a:bodyPr>
          <a:lstStyle/>
          <a:p>
            <a:pPr algn="just"/>
            <a:br>
              <a:rPr lang="es-ES" b="1" dirty="0"/>
            </a:br>
            <a:br>
              <a:rPr lang="es-ES" b="1" dirty="0"/>
            </a:br>
            <a:br>
              <a:rPr lang="es-ES" b="1" dirty="0"/>
            </a:br>
            <a:br>
              <a:rPr lang="es-ES" b="1" dirty="0"/>
            </a:br>
            <a:br>
              <a:rPr lang="es-ES" b="1" dirty="0"/>
            </a:br>
            <a:r>
              <a:rPr lang="es-ES" b="1" dirty="0"/>
              <a:t> </a:t>
            </a:r>
            <a:r>
              <a:rPr lang="es-ES" b="1" dirty="0">
                <a:solidFill>
                  <a:srgbClr val="FF0000"/>
                </a:solidFill>
              </a:rPr>
              <a:t>OBJETIVO:</a:t>
            </a:r>
            <a:r>
              <a:rPr lang="es-ES" b="1" dirty="0"/>
              <a:t> Valorar  la importancia de los ejes transversales para el desarrollo del proceso docente educativo y su incidencia en la formación integral de los niños(as), adolescentes y jóvenes </a:t>
            </a:r>
            <a:br>
              <a:rPr lang="es-ES" b="1" dirty="0"/>
            </a:br>
            <a:br>
              <a:rPr lang="es-ES" b="1" dirty="0"/>
            </a:br>
            <a:br>
              <a:rPr lang="es-ES" b="1" dirty="0"/>
            </a:br>
            <a:br>
              <a:rPr lang="es-ES" b="1" dirty="0"/>
            </a:br>
            <a:br>
              <a:rPr lang="es-ES" b="1" dirty="0"/>
            </a:br>
            <a:br>
              <a:rPr lang="es-ES" b="1" dirty="0"/>
            </a:br>
            <a:endParaRPr lang="es-ES" sz="3600" b="1" dirty="0">
              <a:solidFill>
                <a:schemeClr val="tx1"/>
              </a:solidFill>
            </a:endParaRPr>
          </a:p>
        </p:txBody>
      </p:sp>
      <p:sp>
        <p:nvSpPr>
          <p:cNvPr id="3" name="Rectángulo 1">
            <a:extLst>
              <a:ext uri="{FF2B5EF4-FFF2-40B4-BE49-F238E27FC236}">
                <a16:creationId xmlns:a16="http://schemas.microsoft.com/office/drawing/2014/main" id="{B0A0BFB7-D609-4AF9-9429-9FFE61706D5E}"/>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Título"/>
          <p:cNvSpPr>
            <a:spLocks noGrp="1"/>
          </p:cNvSpPr>
          <p:nvPr>
            <p:ph type="title"/>
          </p:nvPr>
        </p:nvSpPr>
        <p:spPr/>
        <p:txBody>
          <a:bodyPr/>
          <a:lstStyle/>
          <a:p>
            <a:endParaRPr lang="es-US" b="1" dirty="0"/>
          </a:p>
        </p:txBody>
      </p:sp>
      <p:sp>
        <p:nvSpPr>
          <p:cNvPr id="13315" name="2 Marcador de contenido"/>
          <p:cNvSpPr>
            <a:spLocks noGrp="1"/>
          </p:cNvSpPr>
          <p:nvPr>
            <p:ph idx="1"/>
          </p:nvPr>
        </p:nvSpPr>
        <p:spPr/>
        <p:txBody>
          <a:bodyPr/>
          <a:lstStyle/>
          <a:p>
            <a:pPr>
              <a:buFont typeface="Wingdings" pitchFamily="2" charset="2"/>
              <a:buNone/>
            </a:pPr>
            <a:r>
              <a:rPr lang="es-US" sz="5400" b="1" dirty="0"/>
              <a:t>¿QUÉ ENTENDEMOS POR EJES TRANSVERSALES?</a:t>
            </a:r>
          </a:p>
          <a:p>
            <a:pPr>
              <a:buFont typeface="Wingdings" pitchFamily="2" charset="2"/>
              <a:buNone/>
            </a:pPr>
            <a:r>
              <a:rPr lang="es-US" sz="5400" b="1" dirty="0"/>
              <a:t>Pongamos a debate los ejes transversales …</a:t>
            </a:r>
          </a:p>
        </p:txBody>
      </p:sp>
      <p:sp>
        <p:nvSpPr>
          <p:cNvPr id="4" name="Rectángulo 1">
            <a:extLst>
              <a:ext uri="{FF2B5EF4-FFF2-40B4-BE49-F238E27FC236}">
                <a16:creationId xmlns:a16="http://schemas.microsoft.com/office/drawing/2014/main" id="{E99409C6-F514-46E6-8B9D-3F373A112FBF}"/>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US" b="1" dirty="0">
                <a:solidFill>
                  <a:srgbClr val="FF0000"/>
                </a:solidFill>
              </a:rPr>
              <a:t>HAGAMOS HISTORIA </a:t>
            </a:r>
          </a:p>
        </p:txBody>
      </p:sp>
      <p:sp>
        <p:nvSpPr>
          <p:cNvPr id="3" name="2 Marcador de contenido"/>
          <p:cNvSpPr>
            <a:spLocks noGrp="1"/>
          </p:cNvSpPr>
          <p:nvPr>
            <p:ph idx="1"/>
          </p:nvPr>
        </p:nvSpPr>
        <p:spPr/>
        <p:txBody>
          <a:bodyPr/>
          <a:lstStyle/>
          <a:p>
            <a:pPr algn="just"/>
            <a:r>
              <a:rPr lang="es-CR" b="1" dirty="0">
                <a:latin typeface="Arial" pitchFamily="34" charset="0"/>
                <a:cs typeface="Arial" pitchFamily="34" charset="0"/>
              </a:rPr>
              <a:t>En la reforma educacional realizada en Cuba en la década del 70 se orientó a los planificadores y programadores (especialistas por asignaturas) la necesidad de establecer las denominadas “líneas directrices” que marcan la estructura interna del contenido de enseñanza.</a:t>
            </a:r>
            <a:endParaRPr lang="es-US" b="1" dirty="0">
              <a:latin typeface="Arial" pitchFamily="34" charset="0"/>
              <a:cs typeface="Arial" pitchFamily="34" charset="0"/>
            </a:endParaRPr>
          </a:p>
          <a:p>
            <a:endParaRPr lang="es-US" dirty="0"/>
          </a:p>
        </p:txBody>
      </p:sp>
      <p:sp>
        <p:nvSpPr>
          <p:cNvPr id="4" name="Rectángulo 1">
            <a:extLst>
              <a:ext uri="{FF2B5EF4-FFF2-40B4-BE49-F238E27FC236}">
                <a16:creationId xmlns:a16="http://schemas.microsoft.com/office/drawing/2014/main" id="{8EF868D6-227B-48A3-9D25-FFB355C5F5A4}"/>
              </a:ext>
            </a:extLst>
          </p:cNvPr>
          <p:cNvSpPr/>
          <p:nvPr/>
        </p:nvSpPr>
        <p:spPr>
          <a:xfrm>
            <a:off x="163484" y="52409"/>
            <a:ext cx="8980516" cy="6805591"/>
          </a:xfrm>
          <a:prstGeom prst="rect">
            <a:avLst/>
          </a:prstGeom>
          <a:noFill/>
          <a:ln w="127000" cmpd="tri">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MX"/>
          </a:p>
        </p:txBody>
      </p:sp>
    </p:spTree>
  </p:cSld>
  <p:clrMapOvr>
    <a:masterClrMapping/>
  </p:clrMapOvr>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300</TotalTime>
  <Words>1362</Words>
  <Application>Microsoft Office PowerPoint</Application>
  <PresentationFormat>Presentación en pantalla (4:3)</PresentationFormat>
  <Paragraphs>100</Paragraphs>
  <Slides>35</Slides>
  <Notes>0</Notes>
  <HiddenSlides>0</HiddenSlides>
  <MMClips>0</MMClips>
  <ScaleCrop>false</ScaleCrop>
  <HeadingPairs>
    <vt:vector size="8" baseType="variant">
      <vt:variant>
        <vt:lpstr>Fuentes usadas</vt:lpstr>
      </vt:variant>
      <vt:variant>
        <vt:i4>5</vt:i4>
      </vt:variant>
      <vt:variant>
        <vt:lpstr>Tema</vt:lpstr>
      </vt:variant>
      <vt:variant>
        <vt:i4>1</vt:i4>
      </vt:variant>
      <vt:variant>
        <vt:lpstr>Servidores OLE incrustados</vt:lpstr>
      </vt:variant>
      <vt:variant>
        <vt:i4>1</vt:i4>
      </vt:variant>
      <vt:variant>
        <vt:lpstr>Títulos de diapositiva</vt:lpstr>
      </vt:variant>
      <vt:variant>
        <vt:i4>35</vt:i4>
      </vt:variant>
    </vt:vector>
  </HeadingPairs>
  <TitlesOfParts>
    <vt:vector size="42" baseType="lpstr">
      <vt:lpstr>Arial</vt:lpstr>
      <vt:lpstr>Calibri</vt:lpstr>
      <vt:lpstr>Garamond</vt:lpstr>
      <vt:lpstr>Tahoma</vt:lpstr>
      <vt:lpstr>Wingdings</vt:lpstr>
      <vt:lpstr>Tema de Office</vt:lpstr>
      <vt:lpstr>Presentation</vt:lpstr>
      <vt:lpstr>Presentación de PowerPoint</vt:lpstr>
      <vt:lpstr>Presentación de PowerPoint</vt:lpstr>
      <vt:lpstr>Para recordar </vt:lpstr>
      <vt:lpstr>Para recordar </vt:lpstr>
      <vt:lpstr>Presentación de PowerPoint</vt:lpstr>
      <vt:lpstr>Presentación de PowerPoint</vt:lpstr>
      <vt:lpstr>      OBJETIVO: Valorar  la importancia de los ejes transversales para el desarrollo del proceso docente educativo y su incidencia en la formación integral de los niños(as), adolescentes y jóvenes       </vt:lpstr>
      <vt:lpstr>Presentación de PowerPoint</vt:lpstr>
      <vt:lpstr>HAGAMOS HISTORIA </vt:lpstr>
      <vt:lpstr>Presentación de PowerPoint</vt:lpstr>
      <vt:lpstr>Presentación de PowerPoint</vt:lpstr>
      <vt:lpstr>Algunas reflexiones y consideraciones:</vt:lpstr>
      <vt:lpstr>Algunas reflexiones y consideraciones:</vt:lpstr>
      <vt:lpstr>Algunas reflexiones y consideraciones:</vt:lpstr>
      <vt:lpstr>Los ejes transversales son fundamentos para la práctica pedagógica al integrar los campos del ser, el saber, el hacer y el convivir a través de conceptos, procedimientos, valores y actitudes que orientan la enseñanza y el aprendizaje.    http://www.monografias.com/trabajos45/ejes-transversales/ejes-transversales2.shtml#ixzz4vtE2qsMS  </vt:lpstr>
      <vt:lpstr>Presentación de PowerPoint</vt:lpstr>
      <vt:lpstr>“La Transversalidad en el currículo educativo viene representada por unos temas educativos que responden a determinados problemas sociales y que están presentes en el conjunto de las áreas curriculares”. los Temas Transversales representan unos valores sociales que la propia sociedad no práctica, ni considera salvo a nivel de discurso o como referentes de una utopía inalcanzable. </vt:lpstr>
      <vt:lpstr>La transversalidad implica aprendizaje globalizado: el primer paso del proceso trasversal es la percepción global de las cosas, de las realidades, para posteriormente pasar a la individualización de los detalles. (Análisis-síntesis)  Ejes transversales en el currículo universitario: experiencia en la carrera de derecho . Denyz Luz Molina Contreras Ciências &amp; Cognição 2007; Vol 10: 132-146 &lt;http://www.cienciasecognicao.org&gt; © Ciências &amp; Cognição </vt:lpstr>
      <vt:lpstr>El término “transversal” se hace alusión a la ubicación o al espacio que se pretenden ocupen ciertos contenidos dentro de la estructura curricular de cada ciclo o nivel. Estos contenidos son concebidos como ejes que atraviesan en forma longitudinal y horizontal el currículo, de tal manera que en torno a ellos se articulan los temas de las diferentes áreas de formación.               Oraisón (2000)   </vt:lpstr>
      <vt:lpstr>“Mediante la transversalidad el individuo conoce la realidad y la percibe como un todo, y solamente analiza aquello por lo que está interesado”. Martínez (1981)   “la transversalidad consiste en un planteamiento serio, integrador, no repetitivo, contextualizador de la problemática de las personas como individuos y como colectivos.”Álvarez (2000),    </vt:lpstr>
      <vt:lpstr>“La transversalidad consiste en un planteamiento serio, integrador, no repetitivo, contextualizador de la problemática de las personas como individuos y como colectivos”. Álvarez (2000)  “La transversalidad es una estrategia de formación con pertinencia social que aproxima el currículo a la cultura, a las necesidades y expectativas de la sociedad de los sujetos en formación”. Molina (2006) </vt:lpstr>
      <vt:lpstr>Estrategia curricular</vt:lpstr>
      <vt:lpstr>Presentación de PowerPoint</vt:lpstr>
      <vt:lpstr>Presentación de PowerPoint</vt:lpstr>
      <vt:lpstr>ALGUNOS EJEMPLOS …..</vt:lpstr>
      <vt:lpstr>Ejes transversales en la carrera de Derecho de Venezuela     </vt:lpstr>
      <vt:lpstr>EJES TRANSVERSALES EN ESPAÑA    </vt:lpstr>
      <vt:lpstr>EJES TRANSVERSALES EN REPÚBLICA DOMINICANA</vt:lpstr>
      <vt:lpstr>EJES TRANSVERSALES EN HONDURA </vt:lpstr>
      <vt:lpstr>Presentación de PowerPoint</vt:lpstr>
      <vt:lpstr>EJES TRANSVERSALES EN ECUADOR  El Buen Vivir como principio rector de la transversalidad en el currículo   </vt:lpstr>
      <vt:lpstr>EJES TRANSVERSALES EN ECUADOR</vt:lpstr>
      <vt:lpstr>Presentación de PowerPoint</vt:lpstr>
      <vt:lpstr> Las estrategias curriculares constituyen un "sistema de saberes culturales" que complementan la formación integral de los estudiantes y coadyuvan al desarrollo de competencias desde una concepción integradora las que se materializan en el diseño curricular del plan de estudio de cada MODELO ACTUANTE y se abordan desde el trabajo didáctico de la disciplina y la asignatura en función del  grado o año.</vt:lpstr>
      <vt:lpstr>Bibliografía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AGUILAR55</dc:creator>
  <cp:lastModifiedBy>María Julia</cp:lastModifiedBy>
  <cp:revision>14</cp:revision>
  <dcterms:created xsi:type="dcterms:W3CDTF">2017-10-10T16:49:40Z</dcterms:created>
  <dcterms:modified xsi:type="dcterms:W3CDTF">2026-02-13T17:54:19Z</dcterms:modified>
</cp:coreProperties>
</file>