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99" r:id="rId4"/>
    <p:sldId id="298" r:id="rId5"/>
    <p:sldId id="293" r:id="rId6"/>
    <p:sldId id="256" r:id="rId7"/>
    <p:sldId id="294" r:id="rId8"/>
    <p:sldId id="295" r:id="rId9"/>
    <p:sldId id="300" r:id="rId10"/>
    <p:sldId id="261" r:id="rId11"/>
    <p:sldId id="296" r:id="rId12"/>
    <p:sldId id="297" r:id="rId13"/>
    <p:sldId id="301" r:id="rId14"/>
    <p:sldId id="302" r:id="rId15"/>
    <p:sldId id="307" r:id="rId16"/>
    <p:sldId id="306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98293" y="932349"/>
            <a:ext cx="8434617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ARTEMISA “JULIO DÍAZ GONZÁLEZ”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763688" y="5445224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</a:t>
            </a:r>
            <a:r>
              <a:rPr lang="es-ES" sz="2000" b="1" dirty="0" smtClean="0">
                <a:latin typeface="Franklin Gothic Medium" pitchFamily="34" charset="0"/>
              </a:rPr>
              <a:t>  Profesora Titular </a:t>
            </a:r>
            <a:endParaRPr lang="es-ES" sz="2000" b="1" dirty="0">
              <a:latin typeface="Franklin Gothic Medium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85156"/>
            <a:ext cx="1681647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03423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539552" y="3207860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54" y="104404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 HIPÓTESIS DE </a:t>
            </a:r>
            <a:r>
              <a:rPr lang="es-ES" sz="2800" b="1" dirty="0" smtClean="0">
                <a:latin typeface="Franklin Gothic Medium" pitchFamily="34" charset="0"/>
              </a:rPr>
              <a:t>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480206" y="1431940"/>
            <a:ext cx="818358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Hipótesis teórica: </a:t>
            </a:r>
            <a:r>
              <a:rPr lang="es-ES" sz="2800" b="1" dirty="0">
                <a:latin typeface="Franklin Gothic Medium" pitchFamily="34" charset="0"/>
              </a:rPr>
              <a:t>Plantea una proposición o teorema abstracto-racional que pretende </a:t>
            </a:r>
            <a:r>
              <a:rPr lang="es-ES" sz="2800" b="1" dirty="0" smtClean="0">
                <a:latin typeface="Franklin Gothic Medium" pitchFamily="34" charset="0"/>
              </a:rPr>
              <a:t>argumentar.</a:t>
            </a:r>
          </a:p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Hipótesis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descriptiva: </a:t>
            </a:r>
            <a:r>
              <a:rPr lang="es-ES" sz="2800" b="1" dirty="0">
                <a:latin typeface="Franklin Gothic Medium" pitchFamily="34" charset="0"/>
              </a:rPr>
              <a:t>Establece una afirmación en la que se plantea el comportamiento de una variable en la unidad de </a:t>
            </a:r>
            <a:r>
              <a:rPr lang="es-ES" sz="2800" b="1" dirty="0" smtClean="0">
                <a:latin typeface="Franklin Gothic Medium" pitchFamily="34" charset="0"/>
              </a:rPr>
              <a:t>investigación.</a:t>
            </a:r>
          </a:p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Hipótesis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tipológica: </a:t>
            </a:r>
            <a:r>
              <a:rPr lang="es-ES" sz="2800" b="1" dirty="0">
                <a:latin typeface="Franklin Gothic Medium" pitchFamily="34" charset="0"/>
              </a:rPr>
              <a:t>Propone la clasificación de los objetos, personas o grupos </a:t>
            </a:r>
            <a:r>
              <a:rPr lang="es-ES" sz="2800" b="1" dirty="0" smtClean="0">
                <a:latin typeface="Franklin Gothic Medium" pitchFamily="34" charset="0"/>
              </a:rPr>
              <a:t>estudiados. A </a:t>
            </a:r>
            <a:r>
              <a:rPr lang="es-ES" sz="2800" b="1" dirty="0">
                <a:latin typeface="Franklin Gothic Medium" pitchFamily="34" charset="0"/>
              </a:rPr>
              <a:t>partir de la acción o presencia de una variable, trata de demostrar el establecimiento de alguna </a:t>
            </a:r>
            <a:r>
              <a:rPr lang="es-ES" sz="2800" b="1" dirty="0" smtClean="0">
                <a:latin typeface="Franklin Gothic Medium" pitchFamily="34" charset="0"/>
              </a:rPr>
              <a:t>tipología.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47906" y="836712"/>
            <a:ext cx="190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TIPOLOGÍA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 HIPÓTESIS DE </a:t>
            </a:r>
            <a:r>
              <a:rPr lang="es-ES" sz="2800" b="1" dirty="0" smtClean="0">
                <a:latin typeface="Franklin Gothic Medium" pitchFamily="34" charset="0"/>
              </a:rPr>
              <a:t>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480206" y="1268760"/>
            <a:ext cx="8183587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Hipótesis correlacional</a:t>
            </a:r>
            <a:r>
              <a:rPr lang="es-ES" sz="2800" b="1" dirty="0">
                <a:latin typeface="Franklin Gothic Medium" pitchFamily="34" charset="0"/>
              </a:rPr>
              <a:t>: Plantea una relación entre dos o más variables (multivariada), señalando la asociación entre ellas y su influencia respecto a la unidad de </a:t>
            </a:r>
            <a:r>
              <a:rPr lang="es-ES" sz="2800" b="1" dirty="0" smtClean="0">
                <a:latin typeface="Franklin Gothic Medium" pitchFamily="34" charset="0"/>
              </a:rPr>
              <a:t>estudio. Esta </a:t>
            </a:r>
            <a:r>
              <a:rPr lang="es-ES" sz="2800" b="1" dirty="0">
                <a:latin typeface="Franklin Gothic Medium" pitchFamily="34" charset="0"/>
              </a:rPr>
              <a:t>correlación puede ser en sentido afirmativo o en sentido negativo</a:t>
            </a:r>
            <a:r>
              <a:rPr lang="es-ES" sz="2800" b="1" dirty="0" smtClean="0">
                <a:latin typeface="Franklin Gothic Medium" pitchFamily="34" charset="0"/>
              </a:rPr>
              <a:t>.</a:t>
            </a:r>
          </a:p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Hipótesis de grupo: </a:t>
            </a:r>
            <a:r>
              <a:rPr lang="es-ES" sz="2800" b="1" dirty="0">
                <a:latin typeface="Franklin Gothic Medium" pitchFamily="34" charset="0"/>
              </a:rPr>
              <a:t>Establece el comportamiento de una o más variables en una unidad de investigación que está conformada por un grupos de personas que se diferencian por algún indicador (edad, sexo, educación, nivel social, área de residencia, etc.).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47906" y="764704"/>
            <a:ext cx="190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TIPOLOGÍA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65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 HIPÓTESIS DE </a:t>
            </a:r>
            <a:r>
              <a:rPr lang="es-ES" sz="2800" b="1" dirty="0" smtClean="0">
                <a:latin typeface="Franklin Gothic Medium" pitchFamily="34" charset="0"/>
              </a:rPr>
              <a:t>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480206" y="1268760"/>
            <a:ext cx="81835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dirty="0">
                <a:solidFill>
                  <a:srgbClr val="FF0000"/>
                </a:solidFill>
                <a:latin typeface="Franklin Gothic Medium" pitchFamily="34" charset="0"/>
              </a:rPr>
              <a:t>Hipótesis explicativa o causal</a:t>
            </a:r>
            <a:r>
              <a:rPr lang="es-ES" sz="2800" dirty="0">
                <a:latin typeface="Franklin Gothic Medium" pitchFamily="34" charset="0"/>
              </a:rPr>
              <a:t>: Plantea una conjetura que establece una base explicativa para el objeto que aborda a partir de revelar la relación causa-efecto.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47906" y="764704"/>
            <a:ext cx="190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TIPOLOGÍA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pic>
        <p:nvPicPr>
          <p:cNvPr id="10" name="Imagen 3">
            <a:extLst>
              <a:ext uri="{FF2B5EF4-FFF2-40B4-BE49-F238E27FC236}">
                <a16:creationId xmlns:a16="http://schemas.microsoft.com/office/drawing/2014/main" id="{A18708C7-A433-4D7F-8F03-A2CCD8A419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/>
          <a:stretch/>
        </p:blipFill>
        <p:spPr>
          <a:xfrm>
            <a:off x="6025052" y="3246329"/>
            <a:ext cx="2172677" cy="214378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899592" y="3717032"/>
            <a:ext cx="51125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¿Qué tipo de hipótesis tendrá mi investigación?</a:t>
            </a:r>
          </a:p>
          <a:p>
            <a:pPr algn="ctr">
              <a:lnSpc>
                <a:spcPct val="200000"/>
              </a:lnSpc>
            </a:pPr>
            <a:r>
              <a:rPr lang="es-ES" sz="2000" b="1" dirty="0" smtClean="0">
                <a:latin typeface="Franklin Gothic Medium" pitchFamily="34" charset="0"/>
              </a:rPr>
              <a:t>(P</a:t>
            </a:r>
            <a:r>
              <a:rPr lang="es-ES" sz="2000" b="1" dirty="0">
                <a:latin typeface="Franklin Gothic Medium" pitchFamily="34" charset="0"/>
              </a:rPr>
              <a:t>á</a:t>
            </a:r>
            <a:r>
              <a:rPr lang="es-ES" sz="2000" b="1" dirty="0" smtClean="0">
                <a:latin typeface="Franklin Gothic Medium" pitchFamily="34" charset="0"/>
              </a:rPr>
              <a:t>gina 62 del texto básico)</a:t>
            </a:r>
            <a:endParaRPr lang="es-ES" sz="20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38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IDEA  CIENTÍFICA  A  DEFENDER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35877" y="1052736"/>
            <a:ext cx="827224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E</a:t>
            </a:r>
            <a:r>
              <a:rPr lang="es-ES" sz="2800" b="1" dirty="0" smtClean="0">
                <a:latin typeface="Franklin Gothic Medium" pitchFamily="34" charset="0"/>
              </a:rPr>
              <a:t>s también una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respuesta anticipada </a:t>
            </a:r>
            <a:r>
              <a:rPr lang="es-ES" sz="2800" b="1" dirty="0" smtClean="0">
                <a:latin typeface="Franklin Gothic Medium" pitchFamily="34" charset="0"/>
              </a:rPr>
              <a:t>al problema;  es </a:t>
            </a:r>
            <a:r>
              <a:rPr lang="es-ES" sz="2800" b="1" dirty="0">
                <a:latin typeface="Franklin Gothic Medium" pitchFamily="34" charset="0"/>
              </a:rPr>
              <a:t>un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enunciado afirmativo y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argumentado </a:t>
            </a:r>
            <a:r>
              <a:rPr lang="es-ES" sz="2800" b="1" dirty="0" smtClean="0">
                <a:latin typeface="Franklin Gothic Medium" pitchFamily="34" charset="0"/>
              </a:rPr>
              <a:t>que como </a:t>
            </a:r>
            <a:r>
              <a:rPr lang="es-ES" sz="2800" b="1" dirty="0">
                <a:latin typeface="Franklin Gothic Medium" pitchFamily="34" charset="0"/>
              </a:rPr>
              <a:t>conjetura o suposición </a:t>
            </a:r>
            <a:r>
              <a:rPr lang="es-ES" sz="2800" b="1" dirty="0" smtClean="0">
                <a:latin typeface="Franklin Gothic Medium" pitchFamily="34" charset="0"/>
              </a:rPr>
              <a:t>explica en qué consiste la propuesta, destacando los aspectos que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la diferencian y la hacen novedosa.</a:t>
            </a:r>
          </a:p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 </a:t>
            </a:r>
            <a:r>
              <a:rPr lang="es-ES" sz="2800" b="1" dirty="0" smtClean="0">
                <a:latin typeface="Franklin Gothic Medium" pitchFamily="34" charset="0"/>
              </a:rPr>
              <a:t>Es un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planteamiento hipotético.</a:t>
            </a:r>
          </a:p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_tradnl" sz="2800" b="1" dirty="0" smtClean="0">
                <a:latin typeface="Franklin Gothic Medium" pitchFamily="34" charset="0"/>
              </a:rPr>
              <a:t>No puede </a:t>
            </a:r>
            <a:r>
              <a:rPr lang="es-ES_tradnl" sz="2800" b="1" dirty="0">
                <a:latin typeface="Franklin Gothic Medium" pitchFamily="34" charset="0"/>
              </a:rPr>
              <a:t>apartarnos de la </a:t>
            </a:r>
            <a:r>
              <a:rPr lang="es-ES_tradnl" sz="2800" b="1" dirty="0">
                <a:solidFill>
                  <a:srgbClr val="FF0000"/>
                </a:solidFill>
                <a:latin typeface="Franklin Gothic Medium" pitchFamily="34" charset="0"/>
              </a:rPr>
              <a:t>vía científica planteada</a:t>
            </a:r>
            <a:r>
              <a:rPr lang="es-ES_tradnl" sz="2800" b="1" dirty="0">
                <a:latin typeface="Franklin Gothic Medium" pitchFamily="34" charset="0"/>
              </a:rPr>
              <a:t> </a:t>
            </a:r>
            <a:r>
              <a:rPr lang="es-ES_tradnl" sz="2800" b="1" dirty="0" smtClean="0">
                <a:latin typeface="Franklin Gothic Medium" pitchFamily="34" charset="0"/>
              </a:rPr>
              <a:t>para </a:t>
            </a:r>
            <a:r>
              <a:rPr lang="es-ES_tradnl" sz="2800" b="1" dirty="0">
                <a:latin typeface="Franklin Gothic Medium" pitchFamily="34" charset="0"/>
              </a:rPr>
              <a:t>la obtención del conocimiento científico, ya que se </a:t>
            </a:r>
            <a:r>
              <a:rPr lang="es-ES_tradnl" sz="2800" b="1" dirty="0" smtClean="0">
                <a:latin typeface="Franklin Gothic Medium" pitchFamily="34" charset="0"/>
              </a:rPr>
              <a:t>debe partir del </a:t>
            </a:r>
            <a:r>
              <a:rPr lang="es-ES_tradnl" sz="2800" b="1" dirty="0">
                <a:latin typeface="Franklin Gothic Medium" pitchFamily="34" charset="0"/>
              </a:rPr>
              <a:t>estudio de la realidad para establecer la </a:t>
            </a:r>
            <a:r>
              <a:rPr lang="es-ES_tradnl" sz="2800" b="1" dirty="0" smtClean="0">
                <a:latin typeface="Franklin Gothic Medium" pitchFamily="34" charset="0"/>
              </a:rPr>
              <a:t>idea</a:t>
            </a:r>
            <a:r>
              <a:rPr lang="es-ES_tradnl" sz="2800" b="1" dirty="0">
                <a:latin typeface="Franklin Gothic Medium" pitchFamily="34" charset="0"/>
              </a:rPr>
              <a:t>.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6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IDEA  CIENTÍFICA  A  DEFENDER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35877" y="1052735"/>
            <a:ext cx="8272245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Contiene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las variables </a:t>
            </a:r>
            <a:r>
              <a:rPr lang="es-ES" sz="2800" b="1" dirty="0" smtClean="0">
                <a:latin typeface="Franklin Gothic Medium" pitchFamily="34" charset="0"/>
              </a:rPr>
              <a:t>de la investigación y los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términos lógicos </a:t>
            </a:r>
            <a:r>
              <a:rPr lang="es-ES" sz="2800" b="1" dirty="0" smtClean="0">
                <a:latin typeface="Franklin Gothic Medium" pitchFamily="34" charset="0"/>
              </a:rPr>
              <a:t>que garantiza la coherencia de lo que se expresa como idea.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S</a:t>
            </a:r>
            <a:r>
              <a:rPr lang="es-ES" sz="2800" b="1" dirty="0" smtClean="0">
                <a:latin typeface="Franklin Gothic Medium" pitchFamily="34" charset="0"/>
              </a:rPr>
              <a:t>u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argumentación </a:t>
            </a:r>
            <a:r>
              <a:rPr lang="es-ES" sz="2800" b="1" dirty="0" smtClean="0">
                <a:latin typeface="Franklin Gothic Medium" pitchFamily="34" charset="0"/>
              </a:rPr>
              <a:t> debe ser clara y suficiente para resolver el problema científico.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 </a:t>
            </a:r>
            <a:r>
              <a:rPr lang="es-ES_tradnl" sz="2800" b="1" dirty="0" smtClean="0">
                <a:solidFill>
                  <a:srgbClr val="FF0000"/>
                </a:solidFill>
                <a:latin typeface="Franklin Gothic Medium" pitchFamily="34" charset="0"/>
              </a:rPr>
              <a:t>Su </a:t>
            </a:r>
            <a:r>
              <a:rPr lang="es-ES_tradnl" sz="2800" b="1" dirty="0">
                <a:solidFill>
                  <a:srgbClr val="FF0000"/>
                </a:solidFill>
                <a:latin typeface="Franklin Gothic Medium" pitchFamily="34" charset="0"/>
              </a:rPr>
              <a:t>validez </a:t>
            </a:r>
            <a:r>
              <a:rPr lang="es-ES_tradnl" sz="2800" b="1" dirty="0" smtClean="0">
                <a:latin typeface="Franklin Gothic Medium" pitchFamily="34" charset="0"/>
              </a:rPr>
              <a:t>se demuestra a partir del análisis de los resultados</a:t>
            </a:r>
            <a:r>
              <a:rPr lang="es-ES_tradnl" sz="2800" dirty="0" smtClean="0">
                <a:latin typeface="Franklin Gothic Medium" pitchFamily="34" charset="0"/>
              </a:rPr>
              <a:t>.</a:t>
            </a:r>
            <a:endParaRPr lang="es-ES" sz="2800" dirty="0" smtClean="0">
              <a:solidFill>
                <a:srgbClr val="FF00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45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95288" y="220503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s-ES_tradnl" sz="2400">
              <a:latin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803780" y="77703"/>
            <a:ext cx="7728659" cy="5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ORGANIZANDO EL </a:t>
            </a:r>
            <a:r>
              <a:rPr lang="es-ES" sz="2800" b="1" dirty="0" smtClean="0">
                <a:solidFill>
                  <a:schemeClr val="bg1"/>
                </a:solidFill>
                <a:latin typeface="Franklin Gothic Medium" pitchFamily="34" charset="0"/>
              </a:rPr>
              <a:t>DISEÑO TEÓRICO (Taller 2)</a:t>
            </a:r>
            <a:endParaRPr lang="es-ES" sz="2800" b="1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CDD55F4-C757-4CA0-8F78-80A57152AA9B}"/>
              </a:ext>
            </a:extLst>
          </p:cNvPr>
          <p:cNvSpPr txBox="1"/>
          <p:nvPr/>
        </p:nvSpPr>
        <p:spPr>
          <a:xfrm>
            <a:off x="348818" y="1080677"/>
            <a:ext cx="8338086" cy="610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TEMA DE INVESTIGACIÓN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r>
              <a:rPr lang="x-none" sz="2800" b="1" dirty="0">
                <a:latin typeface="Franklin Gothic Medium" panose="020B0603020102020204" pitchFamily="34" charset="0"/>
              </a:rPr>
              <a:t>      Introducción</a:t>
            </a:r>
            <a:r>
              <a:rPr lang="en-US" sz="2800" b="1" dirty="0">
                <a:latin typeface="Franklin Gothic Medium" panose="020B0603020102020204" pitchFamily="34" charset="0"/>
              </a:rPr>
              <a:t> relacionada con el  objeto.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b="1" dirty="0">
                <a:latin typeface="Franklin Gothic Medium" panose="020B0603020102020204" pitchFamily="34" charset="0"/>
              </a:rPr>
              <a:t>                         .- </a:t>
            </a:r>
            <a:r>
              <a:rPr lang="es-ES" sz="2800" b="1" dirty="0">
                <a:latin typeface="Franklin Gothic Medium" pitchFamily="34" charset="0"/>
              </a:rPr>
              <a:t>Normativo</a:t>
            </a:r>
          </a:p>
          <a:p>
            <a:pPr>
              <a:spcAft>
                <a:spcPts val="600"/>
              </a:spcAft>
            </a:pPr>
            <a:r>
              <a:rPr lang="es-ES" sz="2800" b="1" dirty="0">
                <a:latin typeface="Franklin Gothic Medium" pitchFamily="34" charset="0"/>
              </a:rPr>
              <a:t>                         .- Teórico</a:t>
            </a:r>
          </a:p>
          <a:p>
            <a:pPr>
              <a:spcAft>
                <a:spcPts val="600"/>
              </a:spcAft>
            </a:pPr>
            <a:r>
              <a:rPr lang="es-ES" sz="2800" b="1" dirty="0">
                <a:latin typeface="Franklin Gothic Medium" pitchFamily="34" charset="0"/>
              </a:rPr>
              <a:t>                         .- Práctico</a:t>
            </a:r>
          </a:p>
          <a:p>
            <a:pPr>
              <a:spcAft>
                <a:spcPts val="600"/>
              </a:spcAft>
            </a:pPr>
            <a:r>
              <a:rPr lang="es-ES" sz="2800" b="1" dirty="0">
                <a:latin typeface="Franklin Gothic Medium" pitchFamily="34" charset="0"/>
              </a:rPr>
              <a:t>                         .-  La contradicción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Problema </a:t>
            </a:r>
            <a:r>
              <a:rPr lang="es-ES" sz="28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científico</a:t>
            </a: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latin typeface="Franklin Gothic Medium" panose="020B0603020102020204" pitchFamily="34" charset="0"/>
              </a:rPr>
              <a:t>Objeto de investigación</a:t>
            </a: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latin typeface="Franklin Gothic Medium" panose="020B0603020102020204" pitchFamily="34" charset="0"/>
              </a:rPr>
              <a:t>Objetivo general</a:t>
            </a: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x-none" sz="2800" b="1" dirty="0">
                <a:latin typeface="Franklin Gothic Medium" panose="020B0603020102020204" pitchFamily="34" charset="0"/>
              </a:rPr>
              <a:t>Objetivos</a:t>
            </a:r>
            <a:r>
              <a:rPr lang="en-US" sz="2800" b="1" dirty="0">
                <a:latin typeface="Franklin Gothic Medium" panose="020B0603020102020204" pitchFamily="34" charset="0"/>
              </a:rPr>
              <a:t> </a:t>
            </a:r>
            <a:r>
              <a:rPr lang="en-US" sz="2800" b="1" dirty="0" err="1" smtClean="0">
                <a:latin typeface="Franklin Gothic Medium" panose="020B0603020102020204" pitchFamily="34" charset="0"/>
              </a:rPr>
              <a:t>específicos</a:t>
            </a:r>
            <a:endParaRPr lang="en-US" sz="2800" b="1" dirty="0" smtClean="0">
              <a:latin typeface="Franklin Gothic Medium" panose="020B06030201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s-MX" sz="2800" b="1" dirty="0" smtClean="0">
                <a:latin typeface="Franklin Gothic Medium" panose="020B0603020102020204" pitchFamily="34" charset="0"/>
              </a:rPr>
              <a:t>Planteamiento hipotético</a:t>
            </a:r>
            <a:endParaRPr lang="en-US" sz="2800" b="1" dirty="0"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E9250525-A032-4273-80FB-92079CFA6261}"/>
              </a:ext>
            </a:extLst>
          </p:cNvPr>
          <p:cNvSpPr>
            <a:spLocks/>
          </p:cNvSpPr>
          <p:nvPr/>
        </p:nvSpPr>
        <p:spPr bwMode="auto">
          <a:xfrm rot="10800000">
            <a:off x="6152052" y="2109691"/>
            <a:ext cx="432048" cy="1872034"/>
          </a:xfrm>
          <a:prstGeom prst="leftBrace">
            <a:avLst>
              <a:gd name="adj1" fmla="val 43525"/>
              <a:gd name="adj2" fmla="val 5526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5473169-FB38-43E5-B65B-75062E1D469A}"/>
              </a:ext>
            </a:extLst>
          </p:cNvPr>
          <p:cNvSpPr txBox="1"/>
          <p:nvPr/>
        </p:nvSpPr>
        <p:spPr>
          <a:xfrm>
            <a:off x="7236444" y="1568523"/>
            <a:ext cx="17310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GENERAL</a:t>
            </a:r>
            <a:endParaRPr lang="x-none" sz="2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CE3C157-89C8-4DCF-80B7-5FE9C27585CB}"/>
              </a:ext>
            </a:extLst>
          </p:cNvPr>
          <p:cNvSpPr txBox="1"/>
          <p:nvPr/>
        </p:nvSpPr>
        <p:spPr>
          <a:xfrm>
            <a:off x="6719421" y="2739559"/>
            <a:ext cx="2137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PARTICULAR</a:t>
            </a:r>
            <a:endParaRPr lang="x-none" sz="28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D848238-AF05-4DDF-B655-0BF21D7B9030}"/>
              </a:ext>
            </a:extLst>
          </p:cNvPr>
          <p:cNvSpPr txBox="1"/>
          <p:nvPr/>
        </p:nvSpPr>
        <p:spPr>
          <a:xfrm>
            <a:off x="6287406" y="4994012"/>
            <a:ext cx="2137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ESPECÍFICO</a:t>
            </a:r>
            <a:endParaRPr lang="x-none" sz="2800" dirty="0"/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9C6481E1-46E3-4F92-99EC-8E02ABAAE6B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653095" y="2252848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 dirty="0">
              <a:solidFill>
                <a:srgbClr val="000000"/>
              </a:solidFill>
            </a:endParaRPr>
          </a:p>
        </p:txBody>
      </p:sp>
      <p:sp>
        <p:nvSpPr>
          <p:cNvPr id="18" name="AutoShape 15">
            <a:extLst>
              <a:ext uri="{FF2B5EF4-FFF2-40B4-BE49-F238E27FC236}">
                <a16:creationId xmlns:a16="http://schemas.microsoft.com/office/drawing/2014/main" id="{37B51D67-2E81-448A-BF53-111B3FF3E10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501814" y="3881444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 dirty="0">
              <a:solidFill>
                <a:srgbClr val="000000"/>
              </a:solidFill>
            </a:endParaRPr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D7497F65-3159-4ACA-B5E0-6A7DE2B39CEC}"/>
              </a:ext>
            </a:extLst>
          </p:cNvPr>
          <p:cNvSpPr>
            <a:spLocks/>
          </p:cNvSpPr>
          <p:nvPr/>
        </p:nvSpPr>
        <p:spPr bwMode="auto">
          <a:xfrm rot="10800000">
            <a:off x="5704619" y="4313640"/>
            <a:ext cx="432048" cy="2067687"/>
          </a:xfrm>
          <a:prstGeom prst="leftBrace">
            <a:avLst>
              <a:gd name="adj1" fmla="val 43525"/>
              <a:gd name="adj2" fmla="val 5526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15177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/>
      <p:bldP spid="11" grpId="0"/>
      <p:bldP spid="12" grpId="0" animBg="1"/>
      <p:bldP spid="14" grpId="0"/>
      <p:bldP spid="15" grpId="0"/>
      <p:bldP spid="16" grpId="0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PRÓXIMO  ENCUENTRO 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35877" y="1052735"/>
            <a:ext cx="8272245" cy="418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Presentación de los </a:t>
            </a:r>
            <a:r>
              <a:rPr lang="es-E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mapas conceptuales</a:t>
            </a: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 con el diseño teórico de las investigaciones. 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Taller 2. </a:t>
            </a:r>
          </a:p>
        </p:txBody>
      </p:sp>
    </p:spTree>
    <p:extLst>
      <p:ext uri="{BB962C8B-B14F-4D97-AF65-F5344CB8AC3E}">
        <p14:creationId xmlns:p14="http://schemas.microsoft.com/office/powerpoint/2010/main" val="426323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9144000" cy="10527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 smtClean="0">
              <a:latin typeface="Franklin Gothic Medium" pitchFamily="34" charset="0"/>
            </a:endParaRP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Clase 4   HIPÓTESIS</a:t>
            </a:r>
          </a:p>
          <a:p>
            <a:pPr algn="ctr"/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009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172400" y="202331"/>
            <a:ext cx="779651" cy="648072"/>
          </a:xfrm>
          <a:prstGeom prst="rect">
            <a:avLst/>
          </a:prstGeom>
        </p:spPr>
      </p:pic>
      <p:pic>
        <p:nvPicPr>
          <p:cNvPr id="15" name="Picture 5" descr="783">
            <a:extLst>
              <a:ext uri="{FF2B5EF4-FFF2-40B4-BE49-F238E27FC236}">
                <a16:creationId xmlns:a16="http://schemas.microsoft.com/office/drawing/2014/main" id="{93CF9A7B-36FF-4A61-9268-83EC3586F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36" y="4683257"/>
            <a:ext cx="2220277" cy="194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07EE518-E796-40AB-9D65-CACC4D129CFE}"/>
              </a:ext>
            </a:extLst>
          </p:cNvPr>
          <p:cNvSpPr txBox="1"/>
          <p:nvPr/>
        </p:nvSpPr>
        <p:spPr>
          <a:xfrm>
            <a:off x="539552" y="1800631"/>
            <a:ext cx="784887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Valorar </a:t>
            </a:r>
            <a:r>
              <a:rPr lang="es-ES" sz="2800" b="1" dirty="0">
                <a:latin typeface="Franklin Gothic Medium" pitchFamily="34" charset="0"/>
              </a:rPr>
              <a:t>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hipótesis </a:t>
            </a:r>
            <a:r>
              <a:rPr lang="es-ES" sz="2800" b="1" dirty="0" smtClean="0">
                <a:latin typeface="Franklin Gothic Medium" pitchFamily="34" charset="0"/>
              </a:rPr>
              <a:t>como </a:t>
            </a:r>
            <a:r>
              <a:rPr lang="es-ES" sz="2800" b="1" dirty="0">
                <a:latin typeface="Franklin Gothic Medium" pitchFamily="34" charset="0"/>
              </a:rPr>
              <a:t>parte de los elementos que deben integrarse de forma coherente en el diseño de </a:t>
            </a:r>
            <a:r>
              <a:rPr lang="es-ES" sz="2800" b="1" dirty="0" smtClean="0">
                <a:latin typeface="Franklin Gothic Medium" pitchFamily="34" charset="0"/>
              </a:rPr>
              <a:t>investigación, así como la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importancia </a:t>
            </a:r>
            <a:r>
              <a:rPr lang="es-ES" sz="2800" b="1" dirty="0" smtClean="0">
                <a:latin typeface="Franklin Gothic Medium" pitchFamily="34" charset="0"/>
              </a:rPr>
              <a:t>de las investigaciones jur</a:t>
            </a:r>
            <a:r>
              <a:rPr lang="es-ES" sz="2800" b="1" dirty="0">
                <a:latin typeface="Franklin Gothic Medium" pitchFamily="34" charset="0"/>
              </a:rPr>
              <a:t>í</a:t>
            </a:r>
            <a:r>
              <a:rPr lang="es-ES" sz="2800" b="1" dirty="0" smtClean="0">
                <a:latin typeface="Franklin Gothic Medium" pitchFamily="34" charset="0"/>
              </a:rPr>
              <a:t>dicas. 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2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b="1" dirty="0" smtClean="0">
              <a:latin typeface="Franklin Gothic Medium" pitchFamily="34" charset="0"/>
            </a:endParaRPr>
          </a:p>
          <a:p>
            <a:pPr algn="ctr"/>
            <a:r>
              <a:rPr lang="es-ES" sz="2800" b="1" dirty="0" smtClean="0">
                <a:latin typeface="Franklin Gothic Medium" pitchFamily="34" charset="0"/>
              </a:rPr>
              <a:t>IMPORTANCIA DE LAS INVESTIGACIONES </a:t>
            </a:r>
          </a:p>
          <a:p>
            <a:pPr algn="ctr"/>
            <a:r>
              <a:rPr lang="es-ES" sz="2800" b="1" dirty="0" smtClean="0">
                <a:latin typeface="Franklin Gothic Medium" pitchFamily="34" charset="0"/>
              </a:rPr>
              <a:t>JURÍDICAS</a:t>
            </a:r>
          </a:p>
          <a:p>
            <a:pPr algn="ctr"/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6250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116632"/>
            <a:ext cx="779651" cy="648072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1520" y="1052736"/>
            <a:ext cx="8928992" cy="5805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Validan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la efectividad de las normas </a:t>
            </a:r>
            <a:r>
              <a:rPr lang="es-ES" sz="2800" b="1" dirty="0" smtClean="0">
                <a:latin typeface="Franklin Gothic Medium" pitchFamily="34" charset="0"/>
              </a:rPr>
              <a:t>jurídicas.</a:t>
            </a: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Contribuyen al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desarrollo y fortalecimiento </a:t>
            </a:r>
            <a:r>
              <a:rPr lang="es-ES" sz="2800" b="1" dirty="0" smtClean="0">
                <a:latin typeface="Franklin Gothic Medium" pitchFamily="34" charset="0"/>
              </a:rPr>
              <a:t>del sistema jurídico.</a:t>
            </a: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Determinan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reglas en desuso o inadecuadas </a:t>
            </a:r>
            <a:r>
              <a:rPr lang="es-ES" sz="2800" b="1" dirty="0" smtClean="0">
                <a:latin typeface="Franklin Gothic Medium" pitchFamily="34" charset="0"/>
              </a:rPr>
              <a:t>para el desarrollo socioeconómico.</a:t>
            </a: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Analizan los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cambios sociales y económicos </a:t>
            </a:r>
            <a:r>
              <a:rPr lang="es-ES" sz="2800" b="1" dirty="0" smtClean="0">
                <a:latin typeface="Franklin Gothic Medium" pitchFamily="34" charset="0"/>
              </a:rPr>
              <a:t>en relación con las normas.</a:t>
            </a: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Verifican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categorías y conceptos</a:t>
            </a:r>
            <a:r>
              <a:rPr lang="es-ES" sz="2800" b="1" dirty="0" smtClean="0">
                <a:latin typeface="Franklin Gothic Medium" pitchFamily="34" charset="0"/>
              </a:rPr>
              <a:t>.</a:t>
            </a: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Contribuye a la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regulación adecuada </a:t>
            </a:r>
            <a:r>
              <a:rPr lang="es-ES" sz="2800" b="1" dirty="0" smtClean="0">
                <a:latin typeface="Franklin Gothic Medium" pitchFamily="34" charset="0"/>
              </a:rPr>
              <a:t>de las relaciones jurídicas.</a:t>
            </a: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A través del derecho comparado posibilita el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conocimiento de la situación internacional</a:t>
            </a:r>
            <a:r>
              <a:rPr lang="es-ES" sz="2800" b="1" dirty="0" smtClean="0">
                <a:latin typeface="Franklin Gothic Medium" pitchFamily="34" charset="0"/>
              </a:rPr>
              <a:t> en la materia estudiada.</a:t>
            </a:r>
            <a:endParaRPr lang="es-ES_tradnl" sz="28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4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ASPECTOS DEL DISEÑO DE INVESTIGACIÓN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0FF0F7-BA44-446B-A973-AF0BF41F6543}"/>
              </a:ext>
            </a:extLst>
          </p:cNvPr>
          <p:cNvSpPr txBox="1">
            <a:spLocks/>
          </p:cNvSpPr>
          <p:nvPr/>
        </p:nvSpPr>
        <p:spPr>
          <a:xfrm>
            <a:off x="803780" y="1028700"/>
            <a:ext cx="8160707" cy="5496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Tema y objeto de </a:t>
            </a:r>
            <a:r>
              <a:rPr lang="es-E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investigación</a:t>
            </a:r>
            <a:r>
              <a:rPr lang="en-U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 </a:t>
            </a:r>
            <a:r>
              <a:rPr lang="en-US" sz="3200" b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unidad</a:t>
            </a:r>
            <a:r>
              <a:rPr lang="en-U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de </a:t>
            </a:r>
            <a:r>
              <a:rPr lang="en-US" sz="3200" b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estudio</a:t>
            </a:r>
            <a:r>
              <a:rPr lang="en-U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Problema </a:t>
            </a:r>
            <a:r>
              <a:rPr lang="es-E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científico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Objetivos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Hipótesis</a:t>
            </a:r>
            <a:r>
              <a:rPr lang="en-U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Marco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teórico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M</a:t>
            </a:r>
            <a:r>
              <a:rPr lang="es-ES_tradnl" altLang="es-E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é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todos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a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aplicar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Resultados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esperados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Estructura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Propuesta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Tipo o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clasificación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41354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35877" y="836712"/>
            <a:ext cx="82722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La hipótesis </a:t>
            </a:r>
            <a:r>
              <a:rPr lang="es-ES" sz="2800" b="1" dirty="0" smtClean="0">
                <a:latin typeface="Franklin Gothic Medium" pitchFamily="34" charset="0"/>
              </a:rPr>
              <a:t>es una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respuesta anticipada </a:t>
            </a:r>
            <a:r>
              <a:rPr lang="es-ES" sz="2800" b="1" dirty="0" smtClean="0">
                <a:latin typeface="Franklin Gothic Medium" pitchFamily="34" charset="0"/>
              </a:rPr>
              <a:t>al problema;  es </a:t>
            </a:r>
            <a:r>
              <a:rPr lang="es-ES" sz="2800" b="1" dirty="0">
                <a:latin typeface="Franklin Gothic Medium" pitchFamily="34" charset="0"/>
              </a:rPr>
              <a:t>un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enunciado afirmativo y escueto </a:t>
            </a:r>
            <a:r>
              <a:rPr lang="es-ES" sz="2800" b="1" dirty="0">
                <a:latin typeface="Franklin Gothic Medium" pitchFamily="34" charset="0"/>
              </a:rPr>
              <a:t>que </a:t>
            </a:r>
            <a:r>
              <a:rPr lang="es-ES" sz="2800" b="1" dirty="0" smtClean="0">
                <a:latin typeface="Franklin Gothic Medium" pitchFamily="34" charset="0"/>
              </a:rPr>
              <a:t>como </a:t>
            </a:r>
            <a:r>
              <a:rPr lang="es-ES" sz="2800" b="1" dirty="0">
                <a:latin typeface="Franklin Gothic Medium" pitchFamily="34" charset="0"/>
              </a:rPr>
              <a:t>conjetura o suposición </a:t>
            </a:r>
            <a:r>
              <a:rPr lang="es-ES" sz="2800" b="1" dirty="0" smtClean="0">
                <a:latin typeface="Franklin Gothic Medium" pitchFamily="34" charset="0"/>
              </a:rPr>
              <a:t>explica </a:t>
            </a:r>
            <a:r>
              <a:rPr lang="es-ES" sz="2800" b="1" dirty="0">
                <a:latin typeface="Franklin Gothic Medium" pitchFamily="34" charset="0"/>
              </a:rPr>
              <a:t>y ofrece respuesta al problema científico, indicando lo que se está buscando o tratando de demostrar.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LA HIPÓTESIS DE 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83568" y="3318570"/>
            <a:ext cx="8280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Se estructura sobre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la teoría e información existente</a:t>
            </a:r>
            <a:r>
              <a:rPr lang="es-ES" sz="2800" b="1" dirty="0">
                <a:latin typeface="Franklin Gothic Medium" pitchFamily="34" charset="0"/>
              </a:rPr>
              <a:t>, que funciona como presupuesto para explicar el problema, a lo cual se agrega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intuición del investigador</a:t>
            </a:r>
            <a:r>
              <a:rPr lang="es-ES" sz="2800" b="1" dirty="0" smtClean="0">
                <a:latin typeface="Franklin Gothic Medium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endParaRPr lang="es-ES" sz="2800" b="1" dirty="0" smtClean="0">
              <a:latin typeface="Franklin Gothic Medium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 Funciona como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probabilidad, presunción o predicción</a:t>
            </a:r>
            <a:r>
              <a:rPr lang="es-ES" sz="2800" b="1" dirty="0">
                <a:latin typeface="Franklin Gothic Medium" pitchFamily="34" charset="0"/>
              </a:rPr>
              <a:t> científica provisional que tiene que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verificarse.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3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LA HIPÓTESIS DE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32496" y="764704"/>
            <a:ext cx="838797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Franklin Gothic Medium" pitchFamily="34" charset="0"/>
              </a:rPr>
              <a:t>Para que esté bien </a:t>
            </a:r>
            <a:r>
              <a:rPr lang="es-ES" sz="2800" b="1" dirty="0">
                <a:latin typeface="Franklin Gothic Medium" pitchFamily="34" charset="0"/>
              </a:rPr>
              <a:t>estructurada debe de cumplir los siguientes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requisitos</a:t>
            </a:r>
            <a:r>
              <a:rPr lang="es-ES" sz="2800" b="1" dirty="0" smtClean="0">
                <a:latin typeface="Franklin Gothic Medium" pitchFamily="34" charset="0"/>
              </a:rPr>
              <a:t>:</a:t>
            </a:r>
          </a:p>
          <a:p>
            <a:endParaRPr lang="es-ES" sz="2800" b="1" dirty="0">
              <a:latin typeface="Franklin Gothic Medium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Específica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: </a:t>
            </a:r>
            <a:r>
              <a:rPr lang="es-ES" sz="2800" b="1" dirty="0">
                <a:latin typeface="Franklin Gothic Medium" pitchFamily="34" charset="0"/>
              </a:rPr>
              <a:t>abarca un solo ámbito de la </a:t>
            </a:r>
            <a:r>
              <a:rPr lang="es-ES" sz="2800" b="1" dirty="0" smtClean="0">
                <a:latin typeface="Franklin Gothic Medium" pitchFamily="34" charset="0"/>
              </a:rPr>
              <a:t>realidad.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Coherente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: </a:t>
            </a:r>
            <a:r>
              <a:rPr lang="es-ES" sz="2800" b="1" dirty="0">
                <a:latin typeface="Franklin Gothic Medium" pitchFamily="34" charset="0"/>
              </a:rPr>
              <a:t>es comprensible y se enuncia de manera breve, afirmativa y sin </a:t>
            </a:r>
            <a:r>
              <a:rPr lang="es-ES" sz="2800" b="1" dirty="0" smtClean="0">
                <a:latin typeface="Franklin Gothic Medium" pitchFamily="34" charset="0"/>
              </a:rPr>
              <a:t>ambigüedad.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Verosímil: </a:t>
            </a:r>
            <a:r>
              <a:rPr lang="es-ES" sz="2800" b="1" dirty="0" smtClean="0">
                <a:latin typeface="Franklin Gothic Medium" pitchFamily="34" charset="0"/>
              </a:rPr>
              <a:t>plantea </a:t>
            </a:r>
            <a:r>
              <a:rPr lang="es-ES" sz="2800" b="1" dirty="0">
                <a:latin typeface="Franklin Gothic Medium" pitchFamily="34" charset="0"/>
              </a:rPr>
              <a:t>una situación real, lógica y </a:t>
            </a:r>
            <a:r>
              <a:rPr lang="es-ES" sz="2800" b="1" dirty="0" smtClean="0">
                <a:latin typeface="Franklin Gothic Medium" pitchFamily="34" charset="0"/>
              </a:rPr>
              <a:t>asequible.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Verificable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: </a:t>
            </a:r>
            <a:r>
              <a:rPr lang="es-ES" sz="2800" b="1" dirty="0">
                <a:latin typeface="Franklin Gothic Medium" pitchFamily="34" charset="0"/>
              </a:rPr>
              <a:t>puede ser demostrable o </a:t>
            </a:r>
            <a:r>
              <a:rPr lang="es-ES" sz="2800" b="1" dirty="0" smtClean="0">
                <a:latin typeface="Franklin Gothic Medium" pitchFamily="34" charset="0"/>
              </a:rPr>
              <a:t>refutada.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Analítica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: </a:t>
            </a:r>
            <a:r>
              <a:rPr lang="es-ES" sz="2800" b="1" dirty="0">
                <a:latin typeface="Franklin Gothic Medium" pitchFamily="34" charset="0"/>
              </a:rPr>
              <a:t>se encuentra sustentada en conocimientos precedentes e </a:t>
            </a:r>
            <a:r>
              <a:rPr lang="es-ES" sz="2800" b="1" dirty="0" smtClean="0">
                <a:latin typeface="Franklin Gothic Medium" pitchFamily="34" charset="0"/>
              </a:rPr>
              <a:t>información.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Fuerza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lógica: </a:t>
            </a:r>
            <a:r>
              <a:rPr lang="es-ES" sz="2800" b="1" dirty="0">
                <a:latin typeface="Franklin Gothic Medium" pitchFamily="34" charset="0"/>
              </a:rPr>
              <a:t>posee generalidad y abstracción que le posibilita capacidad </a:t>
            </a:r>
            <a:r>
              <a:rPr lang="es-ES" sz="2800" b="1" dirty="0" smtClean="0">
                <a:latin typeface="Franklin Gothic Medium" pitchFamily="34" charset="0"/>
              </a:rPr>
              <a:t>deductiva.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Predictiva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: </a:t>
            </a:r>
            <a:r>
              <a:rPr lang="es-ES" sz="2800" b="1" dirty="0">
                <a:latin typeface="Franklin Gothic Medium" pitchFamily="34" charset="0"/>
              </a:rPr>
              <a:t>anticipa resultados</a:t>
            </a:r>
            <a:r>
              <a:rPr lang="es-ES" sz="2800" dirty="0"/>
              <a:t>.</a:t>
            </a:r>
            <a:endParaRPr lang="es-ES" sz="28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1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38421" y="980728"/>
            <a:ext cx="84671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Franklin Gothic Medium" pitchFamily="34" charset="0"/>
              </a:rPr>
              <a:t>No siempre la </a:t>
            </a:r>
            <a:r>
              <a:rPr lang="es-ES" sz="2800" b="1" dirty="0" smtClean="0">
                <a:latin typeface="Franklin Gothic Medium" pitchFamily="34" charset="0"/>
              </a:rPr>
              <a:t>hipótesis puede </a:t>
            </a:r>
            <a:r>
              <a:rPr lang="es-ES" sz="2800" b="1" dirty="0">
                <a:latin typeface="Franklin Gothic Medium" pitchFamily="34" charset="0"/>
              </a:rPr>
              <a:t>ser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verificada de manera positiva</a:t>
            </a:r>
            <a:r>
              <a:rPr lang="es-ES" sz="2800" b="1" dirty="0">
                <a:latin typeface="Franklin Gothic Medium" pitchFamily="34" charset="0"/>
              </a:rPr>
              <a:t>, de modo que es posible que lo que se demuestre al final del proceso investigativo apunte a una relación diferente a la que se diseñó en el mismo, cuestión por lo que la conjetura que se realizó no sea confirmada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sino negada</a:t>
            </a:r>
            <a:r>
              <a:rPr lang="es-ES" sz="2800" b="1" dirty="0">
                <a:latin typeface="Franklin Gothic Medium" pitchFamily="34" charset="0"/>
              </a:rPr>
              <a:t>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LA HIPÓTESIS DE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423456" y="4437112"/>
            <a:ext cx="81089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Franklin Gothic Medium" pitchFamily="34" charset="0"/>
              </a:rPr>
              <a:t>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«hipótesis falsa no implica un error» </a:t>
            </a:r>
            <a:r>
              <a:rPr lang="es-ES" sz="2800" b="1" dirty="0">
                <a:latin typeface="Franklin Gothic Medium" pitchFamily="34" charset="0"/>
              </a:rPr>
              <a:t>del proceso investigativo porque a fin de cuentas se termina aportando nuevo conocimiento, aunque sea indicando el camino contrario del que se suponía</a:t>
            </a:r>
          </a:p>
        </p:txBody>
      </p:sp>
    </p:spTree>
    <p:extLst>
      <p:ext uri="{BB962C8B-B14F-4D97-AF65-F5344CB8AC3E}">
        <p14:creationId xmlns:p14="http://schemas.microsoft.com/office/powerpoint/2010/main" val="135138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LA HIPÓTESIS DE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40150" y="908719"/>
            <a:ext cx="80922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ESTRUCTURA</a:t>
            </a:r>
          </a:p>
          <a:p>
            <a:r>
              <a:rPr lang="es-ES" sz="2800" b="1" dirty="0" smtClean="0">
                <a:latin typeface="Franklin Gothic Medium" pitchFamily="34" charset="0"/>
              </a:rPr>
              <a:t>La hipótesis constituye una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ecuación gramatical </a:t>
            </a:r>
            <a:r>
              <a:rPr lang="es-ES" sz="2800" b="1" dirty="0" smtClean="0">
                <a:latin typeface="Franklin Gothic Medium" pitchFamily="34" charset="0"/>
              </a:rPr>
              <a:t>que se estructura por las siguientes partes: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objeto de la investigación,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las variables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y los términos lógicos.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205786" y="3037694"/>
            <a:ext cx="38164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Variable:</a:t>
            </a:r>
          </a:p>
          <a:p>
            <a:pPr algn="just"/>
            <a:r>
              <a:rPr lang="es-ES" sz="2800" b="1" dirty="0">
                <a:latin typeface="Franklin Gothic Medium" pitchFamily="34" charset="0"/>
              </a:rPr>
              <a:t>… es el valor, dimensión, atributo o propiedad que se analiza mide, evalúa, analiza o explica respecto a la unidad de estudio</a:t>
            </a:r>
          </a:p>
        </p:txBody>
      </p:sp>
      <p:sp>
        <p:nvSpPr>
          <p:cNvPr id="10" name="CustomShape 5"/>
          <p:cNvSpPr/>
          <p:nvPr/>
        </p:nvSpPr>
        <p:spPr>
          <a:xfrm rot="13010766">
            <a:off x="4637642" y="2759174"/>
            <a:ext cx="838329" cy="667110"/>
          </a:xfrm>
          <a:custGeom>
            <a:avLst/>
            <a:gdLst/>
            <a:ahLst/>
            <a:cxnLst/>
            <a:rect l="l" t="t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30000">
                <a:srgbClr val="002060"/>
              </a:gs>
              <a:gs pos="50000">
                <a:srgbClr val="FFFF00"/>
              </a:gs>
              <a:gs pos="68000">
                <a:srgbClr val="FF0000"/>
              </a:gs>
            </a:gsLst>
            <a:lin ang="135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10 Rectángulo"/>
          <p:cNvSpPr/>
          <p:nvPr/>
        </p:nvSpPr>
        <p:spPr>
          <a:xfrm>
            <a:off x="423456" y="4213196"/>
            <a:ext cx="44074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Términos lógicos:</a:t>
            </a:r>
          </a:p>
          <a:p>
            <a:pPr algn="ctr"/>
            <a:r>
              <a:rPr lang="es-ES" sz="2800" b="1" dirty="0">
                <a:latin typeface="Franklin Gothic Medium" pitchFamily="34" charset="0"/>
              </a:rPr>
              <a:t>… son los elementos que relacionan las variables y las unidades de estudio, brindándole un sentido coherente a la expresión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2975764" flipH="1">
            <a:off x="273812" y="3877182"/>
            <a:ext cx="748885" cy="78279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53300">
                <a:srgbClr val="FFFF00"/>
              </a:gs>
              <a:gs pos="0">
                <a:schemeClr val="accent3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1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1593" y="980728"/>
            <a:ext cx="82208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s-ES" altLang="es-ES" sz="2800" b="1" dirty="0">
                <a:latin typeface="Franklin Gothic Medium" pitchFamily="34" charset="0"/>
              </a:rPr>
              <a:t>Toda hipótesis debe descomponerse </a:t>
            </a:r>
            <a:r>
              <a:rPr lang="es-ES" altLang="es-ES" sz="2800" b="1" dirty="0">
                <a:solidFill>
                  <a:srgbClr val="FF0000"/>
                </a:solidFill>
                <a:latin typeface="Franklin Gothic Medium" pitchFamily="34" charset="0"/>
              </a:rPr>
              <a:t>(</a:t>
            </a:r>
            <a:r>
              <a:rPr lang="es-ES" altLang="es-ES" sz="2800" b="1" dirty="0" err="1">
                <a:solidFill>
                  <a:srgbClr val="FF0000"/>
                </a:solidFill>
                <a:latin typeface="Franklin Gothic Medium" pitchFamily="34" charset="0"/>
              </a:rPr>
              <a:t>operacionalizarse</a:t>
            </a:r>
            <a:r>
              <a:rPr lang="es-ES" altLang="es-ES" sz="2800" b="1" dirty="0">
                <a:solidFill>
                  <a:srgbClr val="FF0000"/>
                </a:solidFill>
                <a:latin typeface="Franklin Gothic Medium" pitchFamily="34" charset="0"/>
              </a:rPr>
              <a:t>) </a:t>
            </a:r>
            <a:r>
              <a:rPr lang="es-ES" altLang="es-ES" sz="2800" b="1" dirty="0">
                <a:latin typeface="Franklin Gothic Medium" pitchFamily="34" charset="0"/>
              </a:rPr>
              <a:t>a través de  sus variables constitutivas o indicadores  para poder recogerse datos útiles y suficientes como parte del proceso de investigación.</a:t>
            </a:r>
            <a:endParaRPr lang="es-ES_tradnl" altLang="es-ES" sz="2800" b="1" dirty="0">
              <a:latin typeface="Franklin Gothic Medium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 HIPÓTESIS DE </a:t>
            </a:r>
            <a:r>
              <a:rPr lang="es-ES" sz="2800" b="1" dirty="0" smtClean="0">
                <a:latin typeface="Franklin Gothic Medium" pitchFamily="34" charset="0"/>
              </a:rPr>
              <a:t>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945036" y="3573016"/>
            <a:ext cx="7139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SI  </a:t>
            </a:r>
            <a:r>
              <a:rPr lang="es-E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  <a:r>
              <a:rPr lang="es-E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,  ENTONCES  </a:t>
            </a:r>
            <a:r>
              <a:rPr lang="es-E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es-E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8 Flecha abajo"/>
          <p:cNvSpPr/>
          <p:nvPr/>
        </p:nvSpPr>
        <p:spPr>
          <a:xfrm>
            <a:off x="2195736" y="4496346"/>
            <a:ext cx="360040" cy="372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749625" y="4891644"/>
            <a:ext cx="32522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FF0000"/>
                </a:solidFill>
                <a:latin typeface="Franklin Gothic Medium" pitchFamily="34" charset="0"/>
              </a:rPr>
              <a:t>Variable independiente </a:t>
            </a:r>
            <a:r>
              <a:rPr lang="es-ES" sz="2800" dirty="0" smtClean="0">
                <a:latin typeface="Franklin Gothic Medium" pitchFamily="34" charset="0"/>
              </a:rPr>
              <a:t>de la investigación, la solución propuesta</a:t>
            </a:r>
            <a:endParaRPr lang="es-ES" sz="2800" dirty="0">
              <a:latin typeface="Franklin Gothic Medium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148064" y="4862902"/>
            <a:ext cx="38283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FF0000"/>
                </a:solidFill>
                <a:latin typeface="Franklin Gothic Medium" pitchFamily="34" charset="0"/>
              </a:rPr>
              <a:t>Variable dependiente </a:t>
            </a:r>
            <a:r>
              <a:rPr lang="es-ES" sz="2800" dirty="0" smtClean="0">
                <a:latin typeface="Franklin Gothic Medium" pitchFamily="34" charset="0"/>
              </a:rPr>
              <a:t>de la investigación, el objeto que se investiga</a:t>
            </a:r>
            <a:endParaRPr lang="es-ES" sz="2800" dirty="0">
              <a:latin typeface="Franklin Gothic Medium" pitchFamily="34" charset="0"/>
            </a:endParaRPr>
          </a:p>
        </p:txBody>
      </p:sp>
      <p:sp>
        <p:nvSpPr>
          <p:cNvPr id="12" name="11 Flecha abajo"/>
          <p:cNvSpPr/>
          <p:nvPr/>
        </p:nvSpPr>
        <p:spPr>
          <a:xfrm>
            <a:off x="7452320" y="4432029"/>
            <a:ext cx="360040" cy="372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260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 animBg="1"/>
      <p:bldP spid="10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1177</TotalTime>
  <Words>997</Words>
  <Application>Microsoft Office PowerPoint</Application>
  <PresentationFormat>Presentación en pantalla (4:3)</PresentationFormat>
  <Paragraphs>102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Franklin Gothic Medium</vt:lpstr>
      <vt:lpstr>Georgia</vt:lpstr>
      <vt:lpstr>Times New Roman</vt:lpstr>
      <vt:lpstr>Trebuchet MS</vt:lpstr>
      <vt:lpstr>Wingdings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227</cp:revision>
  <dcterms:created xsi:type="dcterms:W3CDTF">2023-02-14T14:00:07Z</dcterms:created>
  <dcterms:modified xsi:type="dcterms:W3CDTF">2026-03-06T20:11:16Z</dcterms:modified>
</cp:coreProperties>
</file>