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7" r:id="rId2"/>
    <p:sldId id="258" r:id="rId3"/>
    <p:sldId id="299" r:id="rId4"/>
    <p:sldId id="298" r:id="rId5"/>
    <p:sldId id="293" r:id="rId6"/>
    <p:sldId id="256" r:id="rId7"/>
    <p:sldId id="294" r:id="rId8"/>
    <p:sldId id="295" r:id="rId9"/>
    <p:sldId id="300" r:id="rId10"/>
    <p:sldId id="261" r:id="rId11"/>
    <p:sldId id="296" r:id="rId12"/>
    <p:sldId id="297" r:id="rId13"/>
    <p:sldId id="301" r:id="rId14"/>
    <p:sldId id="302" r:id="rId15"/>
    <p:sldId id="307" r:id="rId16"/>
    <p:sldId id="306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298293" y="932349"/>
            <a:ext cx="8434617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UNIVERSIDAD DE ARTEMISA “JULIO DÍAZ GONZÁLEZ” </a:t>
            </a:r>
          </a:p>
          <a:p>
            <a:pPr algn="ctr">
              <a:lnSpc>
                <a:spcPct val="150000"/>
              </a:lnSpc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FACULTAD DE CIENCIAS SOCIALES Y HUMANÍSTICAS</a:t>
            </a:r>
          </a:p>
          <a:p>
            <a:pPr algn="ctr">
              <a:lnSpc>
                <a:spcPct val="150000"/>
              </a:lnSpc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DEPARTAMENTO DE CIENCIAS JURÍDICAS</a:t>
            </a:r>
          </a:p>
        </p:txBody>
      </p:sp>
      <p:sp>
        <p:nvSpPr>
          <p:cNvPr id="6" name="5 Rectángulo"/>
          <p:cNvSpPr/>
          <p:nvPr/>
        </p:nvSpPr>
        <p:spPr>
          <a:xfrm>
            <a:off x="1763688" y="5445224"/>
            <a:ext cx="555319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latin typeface="Franklin Gothic Medium" pitchFamily="34" charset="0"/>
              </a:rPr>
              <a:t>Profesora: Dr. C. María Luisa Ramos Grandal</a:t>
            </a:r>
          </a:p>
          <a:p>
            <a:r>
              <a:rPr lang="es-ES" sz="2000" b="1" dirty="0">
                <a:latin typeface="Franklin Gothic Medium" pitchFamily="34" charset="0"/>
              </a:rPr>
              <a:t>                 </a:t>
            </a:r>
            <a:r>
              <a:rPr lang="es-ES" sz="2000" b="1" dirty="0" smtClean="0">
                <a:latin typeface="Franklin Gothic Medium" pitchFamily="34" charset="0"/>
              </a:rPr>
              <a:t>  Profesora Titular </a:t>
            </a:r>
            <a:endParaRPr lang="es-ES" sz="2000" b="1" dirty="0">
              <a:latin typeface="Franklin Gothic Medium" pitchFamily="34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385156"/>
            <a:ext cx="1681647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03423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539552" y="3207860"/>
            <a:ext cx="682335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40000"/>
              </a:lnSpc>
              <a:spcBef>
                <a:spcPct val="50000"/>
              </a:spcBef>
            </a:pPr>
            <a:r>
              <a:rPr lang="es-E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METODOLOGÍA  DE  LA INVESTIGACIÓN JURÍDICA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954" y="104404"/>
            <a:ext cx="1043889" cy="100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207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latin typeface="Franklin Gothic Medium" pitchFamily="34" charset="0"/>
              </a:rPr>
              <a:t>LA HIPÓTESIS DE </a:t>
            </a:r>
            <a:r>
              <a:rPr lang="es-ES" sz="2800" b="1" dirty="0" smtClean="0">
                <a:latin typeface="Franklin Gothic Medium" pitchFamily="34" charset="0"/>
              </a:rPr>
              <a:t>INVESTIGACIÓN</a:t>
            </a:r>
            <a:endParaRPr lang="es-ES" sz="28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480206" y="1431940"/>
            <a:ext cx="8183587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Hipótesis teórica: </a:t>
            </a:r>
            <a:r>
              <a:rPr lang="es-ES" sz="2800" b="1" dirty="0">
                <a:latin typeface="Franklin Gothic Medium" pitchFamily="34" charset="0"/>
              </a:rPr>
              <a:t>Plantea una proposición o teorema abstracto-racional que pretende </a:t>
            </a:r>
            <a:r>
              <a:rPr lang="es-ES" sz="2800" b="1" dirty="0" smtClean="0">
                <a:latin typeface="Franklin Gothic Medium" pitchFamily="34" charset="0"/>
              </a:rPr>
              <a:t>argumentar.</a:t>
            </a:r>
          </a:p>
          <a:p>
            <a:pPr marL="457200" indent="-457200" algn="just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Hipótesis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descriptiva: </a:t>
            </a:r>
            <a:r>
              <a:rPr lang="es-ES" sz="2800" b="1" dirty="0">
                <a:latin typeface="Franklin Gothic Medium" pitchFamily="34" charset="0"/>
              </a:rPr>
              <a:t>Establece una afirmación en la que se plantea el comportamiento de una variable en la unidad de </a:t>
            </a:r>
            <a:r>
              <a:rPr lang="es-ES" sz="2800" b="1" dirty="0" smtClean="0">
                <a:latin typeface="Franklin Gothic Medium" pitchFamily="34" charset="0"/>
              </a:rPr>
              <a:t>investigación.</a:t>
            </a:r>
          </a:p>
          <a:p>
            <a:pPr marL="457200" indent="-457200" algn="just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Hipótesis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tipológica: </a:t>
            </a:r>
            <a:r>
              <a:rPr lang="es-ES" sz="2800" b="1" dirty="0">
                <a:latin typeface="Franklin Gothic Medium" pitchFamily="34" charset="0"/>
              </a:rPr>
              <a:t>Propone la clasificación de los objetos, personas o grupos </a:t>
            </a:r>
            <a:r>
              <a:rPr lang="es-ES" sz="2800" b="1" dirty="0" smtClean="0">
                <a:latin typeface="Franklin Gothic Medium" pitchFamily="34" charset="0"/>
              </a:rPr>
              <a:t>estudiados. A </a:t>
            </a:r>
            <a:r>
              <a:rPr lang="es-ES" sz="2800" b="1" dirty="0">
                <a:latin typeface="Franklin Gothic Medium" pitchFamily="34" charset="0"/>
              </a:rPr>
              <a:t>partir de la acción o presencia de una variable, trata de demostrar el establecimiento de alguna </a:t>
            </a:r>
            <a:r>
              <a:rPr lang="es-ES" sz="2800" b="1" dirty="0" smtClean="0">
                <a:latin typeface="Franklin Gothic Medium" pitchFamily="34" charset="0"/>
              </a:rPr>
              <a:t>tipología.</a:t>
            </a:r>
            <a:endParaRPr lang="es-ES" sz="2800" b="1" dirty="0">
              <a:latin typeface="Franklin Gothic Medium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47906" y="836712"/>
            <a:ext cx="19023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TIPOLOGÍA</a:t>
            </a:r>
            <a:endParaRPr lang="es-ES" sz="2800" b="1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96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latin typeface="Franklin Gothic Medium" pitchFamily="34" charset="0"/>
              </a:rPr>
              <a:t>LA HIPÓTESIS DE </a:t>
            </a:r>
            <a:r>
              <a:rPr lang="es-ES" sz="2800" b="1" dirty="0" smtClean="0">
                <a:latin typeface="Franklin Gothic Medium" pitchFamily="34" charset="0"/>
              </a:rPr>
              <a:t>INVESTIGACIÓN</a:t>
            </a:r>
            <a:endParaRPr lang="es-ES" sz="28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480206" y="1268760"/>
            <a:ext cx="8183587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Hipótesis correlacional</a:t>
            </a:r>
            <a:r>
              <a:rPr lang="es-ES" sz="2800" b="1" dirty="0">
                <a:latin typeface="Franklin Gothic Medium" pitchFamily="34" charset="0"/>
              </a:rPr>
              <a:t>: Plantea una relación entre dos o más variables (multivariada), señalando la asociación entre ellas y su influencia respecto a la unidad de </a:t>
            </a:r>
            <a:r>
              <a:rPr lang="es-ES" sz="2800" b="1" dirty="0" smtClean="0">
                <a:latin typeface="Franklin Gothic Medium" pitchFamily="34" charset="0"/>
              </a:rPr>
              <a:t>estudio. Esta </a:t>
            </a:r>
            <a:r>
              <a:rPr lang="es-ES" sz="2800" b="1" dirty="0">
                <a:latin typeface="Franklin Gothic Medium" pitchFamily="34" charset="0"/>
              </a:rPr>
              <a:t>correlación puede ser en sentido afirmativo o en sentido negativo</a:t>
            </a:r>
            <a:r>
              <a:rPr lang="es-ES" sz="2800" b="1" dirty="0" smtClean="0">
                <a:latin typeface="Franklin Gothic Medium" pitchFamily="34" charset="0"/>
              </a:rPr>
              <a:t>.</a:t>
            </a:r>
          </a:p>
          <a:p>
            <a:pPr marL="457200" indent="-457200" algn="just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Hipótesis de grupo: </a:t>
            </a:r>
            <a:r>
              <a:rPr lang="es-ES" sz="2800" b="1" dirty="0">
                <a:latin typeface="Franklin Gothic Medium" pitchFamily="34" charset="0"/>
              </a:rPr>
              <a:t>Establece el comportamiento de una o más variables en una unidad de investigación que está conformada por un grupos de personas que se diferencian por algún indicador (edad, sexo, educación, nivel social, área de residencia, etc.).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47906" y="764704"/>
            <a:ext cx="19023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TIPOLOGÍA</a:t>
            </a:r>
            <a:endParaRPr lang="es-ES" sz="2800" b="1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65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latin typeface="Franklin Gothic Medium" pitchFamily="34" charset="0"/>
              </a:rPr>
              <a:t>LA HIPÓTESIS DE </a:t>
            </a:r>
            <a:r>
              <a:rPr lang="es-ES" sz="2800" b="1" dirty="0" smtClean="0">
                <a:latin typeface="Franklin Gothic Medium" pitchFamily="34" charset="0"/>
              </a:rPr>
              <a:t>INVESTIGACIÓN</a:t>
            </a:r>
            <a:endParaRPr lang="es-ES" sz="28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480206" y="1268760"/>
            <a:ext cx="818358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dirty="0">
                <a:solidFill>
                  <a:srgbClr val="FF0000"/>
                </a:solidFill>
                <a:latin typeface="Franklin Gothic Medium" pitchFamily="34" charset="0"/>
              </a:rPr>
              <a:t>Hipótesis explicativa o causal</a:t>
            </a:r>
            <a:r>
              <a:rPr lang="es-ES" sz="2800" dirty="0">
                <a:latin typeface="Franklin Gothic Medium" pitchFamily="34" charset="0"/>
              </a:rPr>
              <a:t>: Plantea una conjetura que establece una base explicativa para el objeto que aborda a partir de revelar la relación causa-efecto.</a:t>
            </a:r>
            <a:endParaRPr lang="es-ES" sz="2800" b="1" dirty="0">
              <a:latin typeface="Franklin Gothic Medium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47906" y="764704"/>
            <a:ext cx="19023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TIPOLOGÍA</a:t>
            </a:r>
            <a:endParaRPr lang="es-ES" sz="2800" b="1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  <p:pic>
        <p:nvPicPr>
          <p:cNvPr id="10" name="Imagen 3">
            <a:extLst>
              <a:ext uri="{FF2B5EF4-FFF2-40B4-BE49-F238E27FC236}">
                <a16:creationId xmlns:a16="http://schemas.microsoft.com/office/drawing/2014/main" id="{A18708C7-A433-4D7F-8F03-A2CCD8A419E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62"/>
          <a:stretch/>
        </p:blipFill>
        <p:spPr>
          <a:xfrm>
            <a:off x="6025052" y="3246329"/>
            <a:ext cx="2172677" cy="2143780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899592" y="3717032"/>
            <a:ext cx="511256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¿Qué tipo de hipótesis tendrá mi investigación?</a:t>
            </a:r>
          </a:p>
          <a:p>
            <a:pPr algn="ctr">
              <a:lnSpc>
                <a:spcPct val="200000"/>
              </a:lnSpc>
            </a:pPr>
            <a:r>
              <a:rPr lang="es-ES" sz="2000" b="1" dirty="0" smtClean="0">
                <a:latin typeface="Franklin Gothic Medium" pitchFamily="34" charset="0"/>
              </a:rPr>
              <a:t>(P</a:t>
            </a:r>
            <a:r>
              <a:rPr lang="es-ES" sz="2000" b="1" dirty="0">
                <a:latin typeface="Franklin Gothic Medium" pitchFamily="34" charset="0"/>
              </a:rPr>
              <a:t>á</a:t>
            </a:r>
            <a:r>
              <a:rPr lang="es-ES" sz="2000" b="1" dirty="0" smtClean="0">
                <a:latin typeface="Franklin Gothic Medium" pitchFamily="34" charset="0"/>
              </a:rPr>
              <a:t>gina 62 del texto básico)</a:t>
            </a:r>
            <a:endParaRPr lang="es-ES" sz="2000" b="1" dirty="0"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38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Franklin Gothic Medium" pitchFamily="34" charset="0"/>
              </a:rPr>
              <a:t>IDEA  CIENTÍFICA  A  DEFENDER</a:t>
            </a:r>
            <a:endParaRPr lang="es-ES" sz="28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5" name="4 Rectángulo"/>
          <p:cNvSpPr/>
          <p:nvPr/>
        </p:nvSpPr>
        <p:spPr>
          <a:xfrm>
            <a:off x="435877" y="1052736"/>
            <a:ext cx="8272245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>
                <a:latin typeface="Franklin Gothic Medium" pitchFamily="34" charset="0"/>
              </a:rPr>
              <a:t>E</a:t>
            </a:r>
            <a:r>
              <a:rPr lang="es-ES" sz="2800" b="1" dirty="0" smtClean="0">
                <a:latin typeface="Franklin Gothic Medium" pitchFamily="34" charset="0"/>
              </a:rPr>
              <a:t>s también una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respuesta anticipada </a:t>
            </a:r>
            <a:r>
              <a:rPr lang="es-ES" sz="2800" b="1" dirty="0" smtClean="0">
                <a:latin typeface="Franklin Gothic Medium" pitchFamily="34" charset="0"/>
              </a:rPr>
              <a:t>al problema;  es </a:t>
            </a:r>
            <a:r>
              <a:rPr lang="es-ES" sz="2800" b="1" dirty="0">
                <a:latin typeface="Franklin Gothic Medium" pitchFamily="34" charset="0"/>
              </a:rPr>
              <a:t>un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enunciado afirmativo y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argumentado </a:t>
            </a:r>
            <a:r>
              <a:rPr lang="es-ES" sz="2800" b="1" dirty="0" smtClean="0">
                <a:latin typeface="Franklin Gothic Medium" pitchFamily="34" charset="0"/>
              </a:rPr>
              <a:t>que como </a:t>
            </a:r>
            <a:r>
              <a:rPr lang="es-ES" sz="2800" b="1" dirty="0">
                <a:latin typeface="Franklin Gothic Medium" pitchFamily="34" charset="0"/>
              </a:rPr>
              <a:t>conjetura o suposición </a:t>
            </a:r>
            <a:r>
              <a:rPr lang="es-ES" sz="2800" b="1" dirty="0" smtClean="0">
                <a:latin typeface="Franklin Gothic Medium" pitchFamily="34" charset="0"/>
              </a:rPr>
              <a:t>explica en qué consiste la propuesta, destacando los aspectos que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la diferencian y la hacen novedosa.</a:t>
            </a:r>
          </a:p>
          <a:p>
            <a:pPr marL="457200" indent="-457200" algn="just"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 </a:t>
            </a:r>
            <a:r>
              <a:rPr lang="es-ES" sz="2800" b="1" dirty="0" smtClean="0">
                <a:latin typeface="Franklin Gothic Medium" pitchFamily="34" charset="0"/>
              </a:rPr>
              <a:t>Es un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planteamiento hipotético.</a:t>
            </a:r>
          </a:p>
          <a:p>
            <a:pPr marL="457200" indent="-457200" algn="just">
              <a:spcAft>
                <a:spcPts val="1200"/>
              </a:spcAft>
              <a:buFont typeface="Wingdings" pitchFamily="2" charset="2"/>
              <a:buChar char="ü"/>
            </a:pPr>
            <a:r>
              <a:rPr lang="es-ES_tradnl" sz="2800" b="1" dirty="0" smtClean="0">
                <a:latin typeface="Franklin Gothic Medium" pitchFamily="34" charset="0"/>
              </a:rPr>
              <a:t>No puede </a:t>
            </a:r>
            <a:r>
              <a:rPr lang="es-ES_tradnl" sz="2800" b="1" dirty="0">
                <a:latin typeface="Franklin Gothic Medium" pitchFamily="34" charset="0"/>
              </a:rPr>
              <a:t>apartarnos de la </a:t>
            </a:r>
            <a:r>
              <a:rPr lang="es-ES_tradnl" sz="2800" b="1" dirty="0">
                <a:solidFill>
                  <a:srgbClr val="FF0000"/>
                </a:solidFill>
                <a:latin typeface="Franklin Gothic Medium" pitchFamily="34" charset="0"/>
              </a:rPr>
              <a:t>vía científica planteada</a:t>
            </a:r>
            <a:r>
              <a:rPr lang="es-ES_tradnl" sz="2800" b="1" dirty="0">
                <a:latin typeface="Franklin Gothic Medium" pitchFamily="34" charset="0"/>
              </a:rPr>
              <a:t> </a:t>
            </a:r>
            <a:r>
              <a:rPr lang="es-ES_tradnl" sz="2800" b="1" dirty="0" smtClean="0">
                <a:latin typeface="Franklin Gothic Medium" pitchFamily="34" charset="0"/>
              </a:rPr>
              <a:t>para </a:t>
            </a:r>
            <a:r>
              <a:rPr lang="es-ES_tradnl" sz="2800" b="1" dirty="0">
                <a:latin typeface="Franklin Gothic Medium" pitchFamily="34" charset="0"/>
              </a:rPr>
              <a:t>la obtención del conocimiento científico, ya que se </a:t>
            </a:r>
            <a:r>
              <a:rPr lang="es-ES_tradnl" sz="2800" b="1" dirty="0" smtClean="0">
                <a:latin typeface="Franklin Gothic Medium" pitchFamily="34" charset="0"/>
              </a:rPr>
              <a:t>debe partir del </a:t>
            </a:r>
            <a:r>
              <a:rPr lang="es-ES_tradnl" sz="2800" b="1" dirty="0">
                <a:latin typeface="Franklin Gothic Medium" pitchFamily="34" charset="0"/>
              </a:rPr>
              <a:t>estudio de la realidad para establecer la </a:t>
            </a:r>
            <a:r>
              <a:rPr lang="es-ES_tradnl" sz="2800" b="1" dirty="0" smtClean="0">
                <a:latin typeface="Franklin Gothic Medium" pitchFamily="34" charset="0"/>
              </a:rPr>
              <a:t>idea</a:t>
            </a:r>
            <a:r>
              <a:rPr lang="es-ES_tradnl" sz="2800" b="1" dirty="0">
                <a:latin typeface="Franklin Gothic Medium" pitchFamily="34" charset="0"/>
              </a:rPr>
              <a:t>.</a:t>
            </a:r>
            <a:endParaRPr lang="es-ES" sz="2800" b="1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961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Franklin Gothic Medium" pitchFamily="34" charset="0"/>
              </a:rPr>
              <a:t>IDEA  CIENTÍFICA  A  DEFENDER</a:t>
            </a:r>
            <a:endParaRPr lang="es-ES" sz="28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5" name="4 Rectángulo"/>
          <p:cNvSpPr/>
          <p:nvPr/>
        </p:nvSpPr>
        <p:spPr>
          <a:xfrm>
            <a:off x="435877" y="1052735"/>
            <a:ext cx="8272245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Contiene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las variables </a:t>
            </a:r>
            <a:r>
              <a:rPr lang="es-ES" sz="2800" b="1" dirty="0" smtClean="0">
                <a:latin typeface="Franklin Gothic Medium" pitchFamily="34" charset="0"/>
              </a:rPr>
              <a:t>de la investigación y los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términos lógicos </a:t>
            </a:r>
            <a:r>
              <a:rPr lang="es-ES" sz="2800" b="1" dirty="0" smtClean="0">
                <a:latin typeface="Franklin Gothic Medium" pitchFamily="34" charset="0"/>
              </a:rPr>
              <a:t>que garantiza la coherencia de lo que se expresa como idea.</a:t>
            </a:r>
          </a:p>
          <a:p>
            <a:pPr marL="457200" indent="-457200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>
                <a:latin typeface="Franklin Gothic Medium" pitchFamily="34" charset="0"/>
              </a:rPr>
              <a:t>S</a:t>
            </a:r>
            <a:r>
              <a:rPr lang="es-ES" sz="2800" b="1" dirty="0" smtClean="0">
                <a:latin typeface="Franklin Gothic Medium" pitchFamily="34" charset="0"/>
              </a:rPr>
              <a:t>u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argumentación </a:t>
            </a:r>
            <a:r>
              <a:rPr lang="es-ES" sz="2800" b="1" dirty="0" smtClean="0">
                <a:latin typeface="Franklin Gothic Medium" pitchFamily="34" charset="0"/>
              </a:rPr>
              <a:t> debe ser clara y suficiente para resolver el problema científico.</a:t>
            </a:r>
          </a:p>
          <a:p>
            <a:pPr marL="457200" indent="-457200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 </a:t>
            </a:r>
            <a:r>
              <a:rPr lang="es-ES_tradnl" sz="2800" b="1" dirty="0" smtClean="0">
                <a:solidFill>
                  <a:srgbClr val="FF0000"/>
                </a:solidFill>
                <a:latin typeface="Franklin Gothic Medium" pitchFamily="34" charset="0"/>
              </a:rPr>
              <a:t>Su </a:t>
            </a:r>
            <a:r>
              <a:rPr lang="es-ES_tradnl" sz="2800" b="1" dirty="0">
                <a:solidFill>
                  <a:srgbClr val="FF0000"/>
                </a:solidFill>
                <a:latin typeface="Franklin Gothic Medium" pitchFamily="34" charset="0"/>
              </a:rPr>
              <a:t>validez </a:t>
            </a:r>
            <a:r>
              <a:rPr lang="es-ES_tradnl" sz="2800" b="1" dirty="0" smtClean="0">
                <a:latin typeface="Franklin Gothic Medium" pitchFamily="34" charset="0"/>
              </a:rPr>
              <a:t>se demuestra a partir del análisis de los resultados</a:t>
            </a:r>
            <a:r>
              <a:rPr lang="es-ES_tradnl" sz="2800" dirty="0" smtClean="0">
                <a:latin typeface="Franklin Gothic Medium" pitchFamily="34" charset="0"/>
              </a:rPr>
              <a:t>.</a:t>
            </a:r>
            <a:endParaRPr lang="es-ES" sz="2800" dirty="0" smtClean="0">
              <a:solidFill>
                <a:srgbClr val="FF0000"/>
              </a:solidFill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458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395288" y="2205038"/>
            <a:ext cx="8424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s-ES_tradnl" sz="2400">
              <a:latin typeface="Times New Roman" pitchFamily="18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7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104453" name="Text Box 5"/>
          <p:cNvSpPr txBox="1">
            <a:spLocks noChangeArrowheads="1"/>
          </p:cNvSpPr>
          <p:nvPr/>
        </p:nvSpPr>
        <p:spPr bwMode="auto">
          <a:xfrm>
            <a:off x="803780" y="77703"/>
            <a:ext cx="7728659" cy="501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5000"/>
              </a:lnSpc>
            </a:pPr>
            <a:r>
              <a:rPr lang="es-ES" sz="2800" b="1" dirty="0">
                <a:solidFill>
                  <a:schemeClr val="bg1"/>
                </a:solidFill>
                <a:latin typeface="Franklin Gothic Medium" pitchFamily="34" charset="0"/>
              </a:rPr>
              <a:t>ORGANIZANDO EL </a:t>
            </a:r>
            <a:r>
              <a:rPr lang="es-ES" sz="2800" b="1" dirty="0" smtClean="0">
                <a:solidFill>
                  <a:schemeClr val="bg1"/>
                </a:solidFill>
                <a:latin typeface="Franklin Gothic Medium" pitchFamily="34" charset="0"/>
              </a:rPr>
              <a:t>DISEÑO TEÓRICO (Taller 2)</a:t>
            </a:r>
            <a:endParaRPr lang="es-ES" sz="2800" b="1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CDD55F4-C757-4CA0-8F78-80A57152AA9B}"/>
              </a:ext>
            </a:extLst>
          </p:cNvPr>
          <p:cNvSpPr txBox="1"/>
          <p:nvPr/>
        </p:nvSpPr>
        <p:spPr>
          <a:xfrm>
            <a:off x="348818" y="1080677"/>
            <a:ext cx="8338086" cy="61093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28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TEMA DE INVESTIGACIÓN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</a:pPr>
            <a:r>
              <a:rPr lang="x-none" sz="2800" b="1" dirty="0">
                <a:latin typeface="Franklin Gothic Medium" panose="020B0603020102020204" pitchFamily="34" charset="0"/>
              </a:rPr>
              <a:t>      Introducción</a:t>
            </a:r>
            <a:r>
              <a:rPr lang="en-US" sz="2800" b="1" dirty="0">
                <a:latin typeface="Franklin Gothic Medium" panose="020B0603020102020204" pitchFamily="34" charset="0"/>
              </a:rPr>
              <a:t> relacionada con el  objeto.</a:t>
            </a:r>
            <a:endParaRPr lang="en-US" sz="2800" b="1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800" b="1" dirty="0">
                <a:latin typeface="Franklin Gothic Medium" panose="020B0603020102020204" pitchFamily="34" charset="0"/>
              </a:rPr>
              <a:t>                         .- </a:t>
            </a:r>
            <a:r>
              <a:rPr lang="es-ES" sz="2800" b="1" dirty="0">
                <a:latin typeface="Franklin Gothic Medium" pitchFamily="34" charset="0"/>
              </a:rPr>
              <a:t>Normativo</a:t>
            </a:r>
          </a:p>
          <a:p>
            <a:pPr>
              <a:spcAft>
                <a:spcPts val="600"/>
              </a:spcAft>
            </a:pPr>
            <a:r>
              <a:rPr lang="es-ES" sz="2800" b="1" dirty="0">
                <a:latin typeface="Franklin Gothic Medium" pitchFamily="34" charset="0"/>
              </a:rPr>
              <a:t>                         .- Teórico</a:t>
            </a:r>
          </a:p>
          <a:p>
            <a:pPr>
              <a:spcAft>
                <a:spcPts val="600"/>
              </a:spcAft>
            </a:pPr>
            <a:r>
              <a:rPr lang="es-ES" sz="2800" b="1" dirty="0">
                <a:latin typeface="Franklin Gothic Medium" pitchFamily="34" charset="0"/>
              </a:rPr>
              <a:t>                         .- Práctico</a:t>
            </a:r>
          </a:p>
          <a:p>
            <a:pPr>
              <a:spcAft>
                <a:spcPts val="600"/>
              </a:spcAft>
            </a:pPr>
            <a:r>
              <a:rPr lang="es-ES" sz="2800" b="1" dirty="0">
                <a:latin typeface="Franklin Gothic Medium" pitchFamily="34" charset="0"/>
              </a:rPr>
              <a:t>                         .-  La contradicción</a:t>
            </a:r>
            <a:endParaRPr lang="en-US" sz="2800" b="1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457200" indent="-457200"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28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Problema </a:t>
            </a:r>
            <a:r>
              <a:rPr lang="es-ES" sz="28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científico</a:t>
            </a:r>
          </a:p>
          <a:p>
            <a:pPr marL="457200" indent="-457200"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2800" b="1" dirty="0">
                <a:latin typeface="Franklin Gothic Medium" panose="020B0603020102020204" pitchFamily="34" charset="0"/>
              </a:rPr>
              <a:t>Objeto de investigación</a:t>
            </a:r>
          </a:p>
          <a:p>
            <a:pPr marL="457200" indent="-457200"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2800" b="1" dirty="0">
                <a:latin typeface="Franklin Gothic Medium" panose="020B0603020102020204" pitchFamily="34" charset="0"/>
              </a:rPr>
              <a:t>Objetivo general</a:t>
            </a:r>
          </a:p>
          <a:p>
            <a:pPr marL="457200" indent="-457200"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x-none" sz="2800" b="1" dirty="0">
                <a:latin typeface="Franklin Gothic Medium" panose="020B0603020102020204" pitchFamily="34" charset="0"/>
              </a:rPr>
              <a:t>Objetivos</a:t>
            </a:r>
            <a:r>
              <a:rPr lang="en-US" sz="2800" b="1" dirty="0">
                <a:latin typeface="Franklin Gothic Medium" panose="020B0603020102020204" pitchFamily="34" charset="0"/>
              </a:rPr>
              <a:t> </a:t>
            </a:r>
            <a:r>
              <a:rPr lang="en-US" sz="2800" b="1" dirty="0" err="1" smtClean="0">
                <a:latin typeface="Franklin Gothic Medium" panose="020B0603020102020204" pitchFamily="34" charset="0"/>
              </a:rPr>
              <a:t>específicos</a:t>
            </a:r>
            <a:endParaRPr lang="en-US" sz="2800" b="1" dirty="0" smtClean="0">
              <a:latin typeface="Franklin Gothic Medium" panose="020B0603020102020204" pitchFamily="34" charset="0"/>
            </a:endParaRPr>
          </a:p>
          <a:p>
            <a:pPr marL="457200" indent="-457200"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s-MX" sz="2800" b="1" dirty="0" smtClean="0">
                <a:latin typeface="Franklin Gothic Medium" panose="020B0603020102020204" pitchFamily="34" charset="0"/>
              </a:rPr>
              <a:t>Planteamiento hipotético</a:t>
            </a:r>
            <a:endParaRPr lang="en-US" sz="2800" b="1" dirty="0">
              <a:latin typeface="Franklin Gothic Medium" panose="020B060302010202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endParaRPr lang="en-US" sz="2800" b="1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12" name="AutoShape 5">
            <a:extLst>
              <a:ext uri="{FF2B5EF4-FFF2-40B4-BE49-F238E27FC236}">
                <a16:creationId xmlns:a16="http://schemas.microsoft.com/office/drawing/2014/main" id="{E9250525-A032-4273-80FB-92079CFA6261}"/>
              </a:ext>
            </a:extLst>
          </p:cNvPr>
          <p:cNvSpPr>
            <a:spLocks/>
          </p:cNvSpPr>
          <p:nvPr/>
        </p:nvSpPr>
        <p:spPr bwMode="auto">
          <a:xfrm rot="10800000">
            <a:off x="6152052" y="2109691"/>
            <a:ext cx="432048" cy="1872034"/>
          </a:xfrm>
          <a:prstGeom prst="leftBrace">
            <a:avLst>
              <a:gd name="adj1" fmla="val 43525"/>
              <a:gd name="adj2" fmla="val 55260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5473169-FB38-43E5-B65B-75062E1D469A}"/>
              </a:ext>
            </a:extLst>
          </p:cNvPr>
          <p:cNvSpPr txBox="1"/>
          <p:nvPr/>
        </p:nvSpPr>
        <p:spPr>
          <a:xfrm>
            <a:off x="7236444" y="1568523"/>
            <a:ext cx="173103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GENERAL</a:t>
            </a:r>
            <a:endParaRPr lang="x-none" sz="28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0CE3C157-89C8-4DCF-80B7-5FE9C27585CB}"/>
              </a:ext>
            </a:extLst>
          </p:cNvPr>
          <p:cNvSpPr txBox="1"/>
          <p:nvPr/>
        </p:nvSpPr>
        <p:spPr>
          <a:xfrm>
            <a:off x="6719421" y="2739559"/>
            <a:ext cx="21376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PARTICULAR</a:t>
            </a:r>
            <a:endParaRPr lang="x-none" sz="28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D848238-AF05-4DDF-B655-0BF21D7B9030}"/>
              </a:ext>
            </a:extLst>
          </p:cNvPr>
          <p:cNvSpPr txBox="1"/>
          <p:nvPr/>
        </p:nvSpPr>
        <p:spPr>
          <a:xfrm>
            <a:off x="6287406" y="4994012"/>
            <a:ext cx="21376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ESPECÍFICO</a:t>
            </a:r>
            <a:endParaRPr lang="x-none" sz="2800" dirty="0"/>
          </a:p>
        </p:txBody>
      </p:sp>
      <p:sp>
        <p:nvSpPr>
          <p:cNvPr id="17" name="AutoShape 15">
            <a:extLst>
              <a:ext uri="{FF2B5EF4-FFF2-40B4-BE49-F238E27FC236}">
                <a16:creationId xmlns:a16="http://schemas.microsoft.com/office/drawing/2014/main" id="{9C6481E1-46E3-4F92-99EC-8E02ABAAE6BC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653095" y="2252848"/>
            <a:ext cx="270272" cy="432197"/>
          </a:xfrm>
          <a:prstGeom prst="upArrow">
            <a:avLst>
              <a:gd name="adj1" fmla="val 50000"/>
              <a:gd name="adj2" fmla="val 39978"/>
            </a:avLst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s-ES" sz="3300" dirty="0">
              <a:solidFill>
                <a:srgbClr val="000000"/>
              </a:solidFill>
            </a:endParaRPr>
          </a:p>
        </p:txBody>
      </p:sp>
      <p:sp>
        <p:nvSpPr>
          <p:cNvPr id="18" name="AutoShape 15">
            <a:extLst>
              <a:ext uri="{FF2B5EF4-FFF2-40B4-BE49-F238E27FC236}">
                <a16:creationId xmlns:a16="http://schemas.microsoft.com/office/drawing/2014/main" id="{37B51D67-2E81-448A-BF53-111B3FF3E104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501814" y="3881444"/>
            <a:ext cx="270272" cy="432197"/>
          </a:xfrm>
          <a:prstGeom prst="upArrow">
            <a:avLst>
              <a:gd name="adj1" fmla="val 50000"/>
              <a:gd name="adj2" fmla="val 39978"/>
            </a:avLst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s-ES" sz="3300" dirty="0">
              <a:solidFill>
                <a:srgbClr val="000000"/>
              </a:solidFill>
            </a:endParaRPr>
          </a:p>
        </p:txBody>
      </p:sp>
      <p:sp>
        <p:nvSpPr>
          <p:cNvPr id="19" name="AutoShape 5">
            <a:extLst>
              <a:ext uri="{FF2B5EF4-FFF2-40B4-BE49-F238E27FC236}">
                <a16:creationId xmlns:a16="http://schemas.microsoft.com/office/drawing/2014/main" id="{D7497F65-3159-4ACA-B5E0-6A7DE2B39CEC}"/>
              </a:ext>
            </a:extLst>
          </p:cNvPr>
          <p:cNvSpPr>
            <a:spLocks/>
          </p:cNvSpPr>
          <p:nvPr/>
        </p:nvSpPr>
        <p:spPr bwMode="auto">
          <a:xfrm rot="10800000">
            <a:off x="5704619" y="4313640"/>
            <a:ext cx="432048" cy="2067687"/>
          </a:xfrm>
          <a:prstGeom prst="leftBrace">
            <a:avLst>
              <a:gd name="adj1" fmla="val 43525"/>
              <a:gd name="adj2" fmla="val 55260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15177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3" grpId="0"/>
      <p:bldP spid="11" grpId="0"/>
      <p:bldP spid="12" grpId="0" animBg="1"/>
      <p:bldP spid="14" grpId="0"/>
      <p:bldP spid="15" grpId="0"/>
      <p:bldP spid="16" grpId="0"/>
      <p:bldP spid="17" grpId="0" animBg="1"/>
      <p:bldP spid="18" grpId="0" animBg="1"/>
      <p:bldP spid="1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Franklin Gothic Medium" pitchFamily="34" charset="0"/>
              </a:rPr>
              <a:t>PRÓXIMO  ENCUENTRO </a:t>
            </a:r>
            <a:endParaRPr lang="es-ES" sz="28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5" name="4 Rectángulo"/>
          <p:cNvSpPr/>
          <p:nvPr/>
        </p:nvSpPr>
        <p:spPr>
          <a:xfrm>
            <a:off x="435877" y="1052735"/>
            <a:ext cx="8272245" cy="418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200"/>
              </a:spcAft>
            </a:pPr>
            <a:r>
              <a:rPr lang="es-E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Presentación de los </a:t>
            </a:r>
            <a:r>
              <a:rPr lang="es-E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mapas conceptuales</a:t>
            </a:r>
            <a:r>
              <a:rPr lang="es-E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 con el diseño teórico de las investigaciones. </a:t>
            </a:r>
            <a:endParaRPr lang="es-E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</a:endParaRPr>
          </a:p>
          <a:p>
            <a:pPr algn="ctr">
              <a:lnSpc>
                <a:spcPct val="150000"/>
              </a:lnSpc>
              <a:spcAft>
                <a:spcPts val="1200"/>
              </a:spcAft>
            </a:pPr>
            <a:r>
              <a:rPr lang="es-E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Taller 2. </a:t>
            </a:r>
          </a:p>
        </p:txBody>
      </p:sp>
    </p:spTree>
    <p:extLst>
      <p:ext uri="{BB962C8B-B14F-4D97-AF65-F5344CB8AC3E}">
        <p14:creationId xmlns:p14="http://schemas.microsoft.com/office/powerpoint/2010/main" val="4263238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9144000" cy="105273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3200" b="1" dirty="0" smtClean="0">
              <a:latin typeface="Franklin Gothic Medium" pitchFamily="34" charset="0"/>
            </a:endParaRPr>
          </a:p>
          <a:p>
            <a:pPr algn="ctr"/>
            <a:r>
              <a:rPr lang="es-ES" sz="3200" b="1" dirty="0" smtClean="0">
                <a:latin typeface="Franklin Gothic Medium" pitchFamily="34" charset="0"/>
              </a:rPr>
              <a:t>Clase 4   HIPÓTESIS</a:t>
            </a:r>
          </a:p>
          <a:p>
            <a:pPr algn="ctr"/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5009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172400" y="202331"/>
            <a:ext cx="779651" cy="648072"/>
          </a:xfrm>
          <a:prstGeom prst="rect">
            <a:avLst/>
          </a:prstGeom>
        </p:spPr>
      </p:pic>
      <p:pic>
        <p:nvPicPr>
          <p:cNvPr id="15" name="Picture 5" descr="783">
            <a:extLst>
              <a:ext uri="{FF2B5EF4-FFF2-40B4-BE49-F238E27FC236}">
                <a16:creationId xmlns:a16="http://schemas.microsoft.com/office/drawing/2014/main" id="{93CF9A7B-36FF-4A61-9268-83EC3586FB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336" y="4683257"/>
            <a:ext cx="2220277" cy="1940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E07EE518-E796-40AB-9D65-CACC4D129CFE}"/>
              </a:ext>
            </a:extLst>
          </p:cNvPr>
          <p:cNvSpPr txBox="1"/>
          <p:nvPr/>
        </p:nvSpPr>
        <p:spPr>
          <a:xfrm>
            <a:off x="539552" y="1800631"/>
            <a:ext cx="784887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800" b="1" dirty="0" smtClean="0">
                <a:latin typeface="Franklin Gothic Medium" pitchFamily="34" charset="0"/>
              </a:rPr>
              <a:t>Valorar </a:t>
            </a:r>
            <a:r>
              <a:rPr lang="es-ES" sz="2800" b="1" dirty="0">
                <a:latin typeface="Franklin Gothic Medium" pitchFamily="34" charset="0"/>
              </a:rPr>
              <a:t>la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hipótesis </a:t>
            </a:r>
            <a:r>
              <a:rPr lang="es-ES" sz="2800" b="1" dirty="0" smtClean="0">
                <a:latin typeface="Franklin Gothic Medium" pitchFamily="34" charset="0"/>
              </a:rPr>
              <a:t>como </a:t>
            </a:r>
            <a:r>
              <a:rPr lang="es-ES" sz="2800" b="1" dirty="0">
                <a:latin typeface="Franklin Gothic Medium" pitchFamily="34" charset="0"/>
              </a:rPr>
              <a:t>parte de los elementos que deben integrarse de forma coherente en el diseño de </a:t>
            </a:r>
            <a:r>
              <a:rPr lang="es-ES" sz="2800" b="1" dirty="0" smtClean="0">
                <a:latin typeface="Franklin Gothic Medium" pitchFamily="34" charset="0"/>
              </a:rPr>
              <a:t>investigación, así como la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importancia </a:t>
            </a:r>
            <a:r>
              <a:rPr lang="es-ES" sz="2800" b="1" dirty="0" smtClean="0">
                <a:latin typeface="Franklin Gothic Medium" pitchFamily="34" charset="0"/>
              </a:rPr>
              <a:t>de las investigaciones jur</a:t>
            </a:r>
            <a:r>
              <a:rPr lang="es-ES" sz="2800" b="1" dirty="0">
                <a:latin typeface="Franklin Gothic Medium" pitchFamily="34" charset="0"/>
              </a:rPr>
              <a:t>í</a:t>
            </a:r>
            <a:r>
              <a:rPr lang="es-ES" sz="2800" b="1" dirty="0" smtClean="0">
                <a:latin typeface="Franklin Gothic Medium" pitchFamily="34" charset="0"/>
              </a:rPr>
              <a:t>dicas. </a:t>
            </a:r>
            <a:endParaRPr lang="es-ES" sz="2800" b="1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222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800" b="1" dirty="0" smtClean="0">
              <a:latin typeface="Franklin Gothic Medium" pitchFamily="34" charset="0"/>
            </a:endParaRPr>
          </a:p>
          <a:p>
            <a:pPr algn="ctr"/>
            <a:r>
              <a:rPr lang="es-ES" sz="2800" b="1" dirty="0" smtClean="0">
                <a:latin typeface="Franklin Gothic Medium" pitchFamily="34" charset="0"/>
              </a:rPr>
              <a:t>IMPORTANCIA DE LAS INVESTIGACIONES </a:t>
            </a:r>
          </a:p>
          <a:p>
            <a:pPr algn="ctr"/>
            <a:r>
              <a:rPr lang="es-ES" sz="2800" b="1" dirty="0" smtClean="0">
                <a:latin typeface="Franklin Gothic Medium" pitchFamily="34" charset="0"/>
              </a:rPr>
              <a:t>JURÍDICAS</a:t>
            </a:r>
          </a:p>
          <a:p>
            <a:pPr algn="ctr"/>
            <a:endParaRPr lang="es-ES" sz="28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6250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116632"/>
            <a:ext cx="779651" cy="648072"/>
          </a:xfrm>
          <a:prstGeom prst="rect">
            <a:avLst/>
          </a:prstGeom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51520" y="1052736"/>
            <a:ext cx="8928992" cy="58052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Tx/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Validan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la efectividad de las normas </a:t>
            </a:r>
            <a:r>
              <a:rPr lang="es-ES" sz="2800" b="1" dirty="0" smtClean="0">
                <a:latin typeface="Franklin Gothic Medium" pitchFamily="34" charset="0"/>
              </a:rPr>
              <a:t>jurídicas.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Tx/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Contribuyen al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desarrollo y fortalecimiento </a:t>
            </a:r>
            <a:r>
              <a:rPr lang="es-ES" sz="2800" b="1" dirty="0" smtClean="0">
                <a:latin typeface="Franklin Gothic Medium" pitchFamily="34" charset="0"/>
              </a:rPr>
              <a:t>del sistema jurídico.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Tx/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Determinan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reglas en desuso o inadecuadas </a:t>
            </a:r>
            <a:r>
              <a:rPr lang="es-ES" sz="2800" b="1" dirty="0" smtClean="0">
                <a:latin typeface="Franklin Gothic Medium" pitchFamily="34" charset="0"/>
              </a:rPr>
              <a:t>para el desarrollo socioeconómico.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Tx/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Analizan los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cambios sociales y económicos </a:t>
            </a:r>
            <a:r>
              <a:rPr lang="es-ES" sz="2800" b="1" dirty="0" smtClean="0">
                <a:latin typeface="Franklin Gothic Medium" pitchFamily="34" charset="0"/>
              </a:rPr>
              <a:t>en relación con las normas.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Tx/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Verifican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categorías y conceptos</a:t>
            </a:r>
            <a:r>
              <a:rPr lang="es-ES" sz="2800" b="1" dirty="0" smtClean="0">
                <a:latin typeface="Franklin Gothic Medium" pitchFamily="34" charset="0"/>
              </a:rPr>
              <a:t>.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Tx/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Contribuye a la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regulación adecuada </a:t>
            </a:r>
            <a:r>
              <a:rPr lang="es-ES" sz="2800" b="1" dirty="0" smtClean="0">
                <a:latin typeface="Franklin Gothic Medium" pitchFamily="34" charset="0"/>
              </a:rPr>
              <a:t>de las relaciones jurídicas.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spcAft>
                <a:spcPts val="1800"/>
              </a:spcAft>
              <a:buClrTx/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A través del derecho comparado posibilita el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conocimiento de la situación internacional</a:t>
            </a:r>
            <a:r>
              <a:rPr lang="es-ES" sz="2800" b="1" dirty="0" smtClean="0">
                <a:latin typeface="Franklin Gothic Medium" pitchFamily="34" charset="0"/>
              </a:rPr>
              <a:t> en la materia estudiada.</a:t>
            </a:r>
            <a:endParaRPr lang="es-ES_tradnl" sz="2800" b="1" dirty="0"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544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latin typeface="Franklin Gothic Medium" pitchFamily="34" charset="0"/>
              </a:rPr>
              <a:t>ASPECTOS DEL DISEÑO DE INVESTIGACIÓN</a:t>
            </a: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30FF0F7-BA44-446B-A973-AF0BF41F6543}"/>
              </a:ext>
            </a:extLst>
          </p:cNvPr>
          <p:cNvSpPr txBox="1">
            <a:spLocks/>
          </p:cNvSpPr>
          <p:nvPr/>
        </p:nvSpPr>
        <p:spPr>
          <a:xfrm>
            <a:off x="803780" y="1028700"/>
            <a:ext cx="8160707" cy="5496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Tema y objeto de </a:t>
            </a:r>
            <a:r>
              <a:rPr lang="es-ES" sz="3200" b="1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investigación</a:t>
            </a:r>
            <a:r>
              <a:rPr lang="en-US" sz="3200" b="1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 o </a:t>
            </a:r>
            <a:r>
              <a:rPr lang="en-US" sz="3200" b="1" dirty="0" err="1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unidad</a:t>
            </a:r>
            <a:r>
              <a:rPr lang="en-US" sz="3200" b="1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 de </a:t>
            </a:r>
            <a:r>
              <a:rPr lang="en-US" sz="3200" b="1" dirty="0" err="1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estudio</a:t>
            </a:r>
            <a:r>
              <a:rPr lang="en-US" sz="3200" b="1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.</a:t>
            </a:r>
            <a:endParaRPr lang="en-US" sz="3200" b="1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Problema </a:t>
            </a:r>
            <a:r>
              <a:rPr lang="es-ES" sz="32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científico</a:t>
            </a:r>
            <a:endParaRPr lang="en-US" sz="3200" b="1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 err="1">
                <a:solidFill>
                  <a:schemeClr val="tx1"/>
                </a:solidFill>
                <a:latin typeface="Franklin Gothic Medium" panose="020B0603020102020204" pitchFamily="34" charset="0"/>
              </a:rPr>
              <a:t>Objetivos</a:t>
            </a:r>
            <a:endParaRPr lang="en-US" sz="3200" b="1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 err="1">
                <a:solidFill>
                  <a:srgbClr val="FF0000"/>
                </a:solidFill>
                <a:latin typeface="Franklin Gothic Medium" panose="020B0603020102020204" pitchFamily="34" charset="0"/>
              </a:rPr>
              <a:t>Hipótesis</a:t>
            </a:r>
            <a:r>
              <a:rPr lang="en-US" sz="3200" b="1" dirty="0">
                <a:solidFill>
                  <a:srgbClr val="FF0000"/>
                </a:solidFill>
                <a:latin typeface="Franklin Gothic Medium" panose="020B0603020102020204" pitchFamily="34" charset="0"/>
              </a:rPr>
              <a:t>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Marco </a:t>
            </a:r>
            <a:r>
              <a:rPr lang="en-US" sz="3200" b="1" dirty="0" err="1">
                <a:solidFill>
                  <a:schemeClr val="tx1"/>
                </a:solidFill>
                <a:latin typeface="Franklin Gothic Medium" panose="020B0603020102020204" pitchFamily="34" charset="0"/>
              </a:rPr>
              <a:t>teórico</a:t>
            </a:r>
            <a:endParaRPr lang="en-US" sz="3200" b="1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M</a:t>
            </a:r>
            <a:r>
              <a:rPr lang="es-ES_tradnl" altLang="es-ES" sz="32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é</a:t>
            </a:r>
            <a:r>
              <a:rPr lang="en-US" sz="3200" b="1" dirty="0" err="1">
                <a:solidFill>
                  <a:schemeClr val="tx1"/>
                </a:solidFill>
                <a:latin typeface="Franklin Gothic Medium" panose="020B0603020102020204" pitchFamily="34" charset="0"/>
              </a:rPr>
              <a:t>todos</a:t>
            </a:r>
            <a:r>
              <a:rPr lang="en-US" sz="32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 a </a:t>
            </a:r>
            <a:r>
              <a:rPr lang="en-US" sz="3200" b="1" dirty="0" err="1">
                <a:solidFill>
                  <a:schemeClr val="tx1"/>
                </a:solidFill>
                <a:latin typeface="Franklin Gothic Medium" panose="020B0603020102020204" pitchFamily="34" charset="0"/>
              </a:rPr>
              <a:t>aplicar</a:t>
            </a:r>
            <a:r>
              <a:rPr lang="en-US" sz="32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 err="1">
                <a:solidFill>
                  <a:schemeClr val="tx1"/>
                </a:solidFill>
                <a:latin typeface="Franklin Gothic Medium" panose="020B0603020102020204" pitchFamily="34" charset="0"/>
              </a:rPr>
              <a:t>Resultados</a:t>
            </a:r>
            <a:r>
              <a:rPr lang="en-US" sz="32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Franklin Gothic Medium" panose="020B0603020102020204" pitchFamily="34" charset="0"/>
              </a:rPr>
              <a:t>esperados</a:t>
            </a:r>
            <a:endParaRPr lang="en-US" sz="3200" b="1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 err="1">
                <a:solidFill>
                  <a:schemeClr val="tx1"/>
                </a:solidFill>
                <a:latin typeface="Franklin Gothic Medium" panose="020B0603020102020204" pitchFamily="34" charset="0"/>
              </a:rPr>
              <a:t>Estructura</a:t>
            </a:r>
            <a:r>
              <a:rPr lang="en-US" sz="32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Franklin Gothic Medium" panose="020B0603020102020204" pitchFamily="34" charset="0"/>
              </a:rPr>
              <a:t>Propuesta</a:t>
            </a:r>
            <a:endParaRPr lang="en-US" sz="3200" b="1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en-US" sz="32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Tipo o </a:t>
            </a:r>
            <a:r>
              <a:rPr lang="en-US" sz="3200" b="1" dirty="0" err="1">
                <a:solidFill>
                  <a:schemeClr val="tx1"/>
                </a:solidFill>
                <a:latin typeface="Franklin Gothic Medium" panose="020B0603020102020204" pitchFamily="34" charset="0"/>
              </a:rPr>
              <a:t>clasificación</a:t>
            </a:r>
            <a:r>
              <a:rPr lang="en-US" sz="3200" b="1" dirty="0">
                <a:solidFill>
                  <a:schemeClr val="tx1"/>
                </a:solidFill>
                <a:latin typeface="Franklin Gothic Medium" panose="020B0603020102020204" pitchFamily="34" charset="0"/>
              </a:rPr>
              <a:t> de la investigación</a:t>
            </a:r>
          </a:p>
        </p:txBody>
      </p:sp>
    </p:spTree>
    <p:extLst>
      <p:ext uri="{BB962C8B-B14F-4D97-AF65-F5344CB8AC3E}">
        <p14:creationId xmlns:p14="http://schemas.microsoft.com/office/powerpoint/2010/main" val="1413544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35877" y="836712"/>
            <a:ext cx="827224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s-ES" sz="2800" b="1" dirty="0">
                <a:latin typeface="Franklin Gothic Medium" pitchFamily="34" charset="0"/>
              </a:rPr>
              <a:t>La hipótesis </a:t>
            </a:r>
            <a:r>
              <a:rPr lang="es-ES" sz="2800" b="1" dirty="0" smtClean="0">
                <a:latin typeface="Franklin Gothic Medium" pitchFamily="34" charset="0"/>
              </a:rPr>
              <a:t>es una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respuesta anticipada </a:t>
            </a:r>
            <a:r>
              <a:rPr lang="es-ES" sz="2800" b="1" dirty="0" smtClean="0">
                <a:latin typeface="Franklin Gothic Medium" pitchFamily="34" charset="0"/>
              </a:rPr>
              <a:t>al problema;  es </a:t>
            </a:r>
            <a:r>
              <a:rPr lang="es-ES" sz="2800" b="1" dirty="0">
                <a:latin typeface="Franklin Gothic Medium" pitchFamily="34" charset="0"/>
              </a:rPr>
              <a:t>un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enunciado afirmativo y escueto </a:t>
            </a:r>
            <a:r>
              <a:rPr lang="es-ES" sz="2800" b="1" dirty="0">
                <a:latin typeface="Franklin Gothic Medium" pitchFamily="34" charset="0"/>
              </a:rPr>
              <a:t>que </a:t>
            </a:r>
            <a:r>
              <a:rPr lang="es-ES" sz="2800" b="1" dirty="0" smtClean="0">
                <a:latin typeface="Franklin Gothic Medium" pitchFamily="34" charset="0"/>
              </a:rPr>
              <a:t>como </a:t>
            </a:r>
            <a:r>
              <a:rPr lang="es-ES" sz="2800" b="1" dirty="0">
                <a:latin typeface="Franklin Gothic Medium" pitchFamily="34" charset="0"/>
              </a:rPr>
              <a:t>conjetura o suposición </a:t>
            </a:r>
            <a:r>
              <a:rPr lang="es-ES" sz="2800" b="1" dirty="0" smtClean="0">
                <a:latin typeface="Franklin Gothic Medium" pitchFamily="34" charset="0"/>
              </a:rPr>
              <a:t>explica </a:t>
            </a:r>
            <a:r>
              <a:rPr lang="es-ES" sz="2800" b="1" dirty="0">
                <a:latin typeface="Franklin Gothic Medium" pitchFamily="34" charset="0"/>
              </a:rPr>
              <a:t>y ofrece respuesta al problema científico, indicando lo que se está buscando o tratando de demostrar.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Franklin Gothic Medium" pitchFamily="34" charset="0"/>
              </a:rPr>
              <a:t>LA HIPÓTESIS DE INVESTIGACIÓN</a:t>
            </a:r>
            <a:endParaRPr lang="es-ES" sz="2800" b="1" dirty="0">
              <a:latin typeface="Franklin Gothic Medium" pitchFamily="34" charset="0"/>
            </a:endParaRPr>
          </a:p>
        </p:txBody>
      </p:sp>
      <p:pic>
        <p:nvPicPr>
          <p:cNvPr id="6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8" name="7 CuadroTexto"/>
          <p:cNvSpPr txBox="1"/>
          <p:nvPr/>
        </p:nvSpPr>
        <p:spPr>
          <a:xfrm>
            <a:off x="683568" y="3318570"/>
            <a:ext cx="828092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s-ES" sz="2800" b="1" dirty="0">
                <a:latin typeface="Franklin Gothic Medium" pitchFamily="34" charset="0"/>
              </a:rPr>
              <a:t>Se estructura sobre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la teoría e información existente</a:t>
            </a:r>
            <a:r>
              <a:rPr lang="es-ES" sz="2800" b="1" dirty="0">
                <a:latin typeface="Franklin Gothic Medium" pitchFamily="34" charset="0"/>
              </a:rPr>
              <a:t>, que funciona como presupuesto para explicar el problema, a lo cual se agrega la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intuición del investigador</a:t>
            </a:r>
            <a:r>
              <a:rPr lang="es-ES" sz="2800" b="1" dirty="0" smtClean="0">
                <a:latin typeface="Franklin Gothic Medium" pitchFamily="34" charset="0"/>
              </a:rPr>
              <a:t>.</a:t>
            </a:r>
          </a:p>
          <a:p>
            <a:pPr marL="285750" indent="-285750">
              <a:buFont typeface="Wingdings" pitchFamily="2" charset="2"/>
              <a:buChar char="ü"/>
            </a:pPr>
            <a:endParaRPr lang="es-ES" sz="2800" b="1" dirty="0" smtClean="0">
              <a:latin typeface="Franklin Gothic Medium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es-ES" sz="2800" b="1" dirty="0">
                <a:latin typeface="Franklin Gothic Medium" pitchFamily="34" charset="0"/>
              </a:rPr>
              <a:t> Funciona como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probabilidad, presunción o predicción</a:t>
            </a:r>
            <a:r>
              <a:rPr lang="es-ES" sz="2800" b="1" dirty="0">
                <a:latin typeface="Franklin Gothic Medium" pitchFamily="34" charset="0"/>
              </a:rPr>
              <a:t> científica provisional que tiene que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verificarse.</a:t>
            </a:r>
            <a:endParaRPr lang="es-ES" sz="2800" b="1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331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latin typeface="Franklin Gothic Medium" pitchFamily="34" charset="0"/>
              </a:rPr>
              <a:t>LA HIPÓTESIS DE </a:t>
            </a:r>
            <a:r>
              <a:rPr lang="es-ES" sz="3200" b="1" dirty="0" smtClean="0">
                <a:latin typeface="Franklin Gothic Medium" pitchFamily="34" charset="0"/>
              </a:rPr>
              <a:t>INVESTIGACIÓN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" y="-2738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432496" y="764704"/>
            <a:ext cx="838797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 smtClean="0">
                <a:latin typeface="Franklin Gothic Medium" pitchFamily="34" charset="0"/>
              </a:rPr>
              <a:t>Para que esté bien </a:t>
            </a:r>
            <a:r>
              <a:rPr lang="es-ES" sz="2800" b="1" dirty="0">
                <a:latin typeface="Franklin Gothic Medium" pitchFamily="34" charset="0"/>
              </a:rPr>
              <a:t>estructurada debe de cumplir los siguientes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requisitos</a:t>
            </a:r>
            <a:r>
              <a:rPr lang="es-ES" sz="2800" b="1" dirty="0" smtClean="0">
                <a:latin typeface="Franklin Gothic Medium" pitchFamily="34" charset="0"/>
              </a:rPr>
              <a:t>:</a:t>
            </a:r>
          </a:p>
          <a:p>
            <a:endParaRPr lang="es-ES" sz="2800" b="1" dirty="0">
              <a:latin typeface="Franklin Gothic Medium" pitchFamily="34" charset="0"/>
            </a:endParaRPr>
          </a:p>
          <a:p>
            <a:pPr marL="457200" indent="-457200">
              <a:buFont typeface="Wingdings" pitchFamily="2" charset="2"/>
              <a:buChar char="ü"/>
            </a:pP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Específica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: </a:t>
            </a:r>
            <a:r>
              <a:rPr lang="es-ES" sz="2800" b="1" dirty="0">
                <a:latin typeface="Franklin Gothic Medium" pitchFamily="34" charset="0"/>
              </a:rPr>
              <a:t>abarca un solo ámbito de la </a:t>
            </a:r>
            <a:r>
              <a:rPr lang="es-ES" sz="2800" b="1" dirty="0" smtClean="0">
                <a:latin typeface="Franklin Gothic Medium" pitchFamily="34" charset="0"/>
              </a:rPr>
              <a:t>realidad.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Coherente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: </a:t>
            </a:r>
            <a:r>
              <a:rPr lang="es-ES" sz="2800" b="1" dirty="0">
                <a:latin typeface="Franklin Gothic Medium" pitchFamily="34" charset="0"/>
              </a:rPr>
              <a:t>es comprensible y se enuncia de manera breve, afirmativa y sin </a:t>
            </a:r>
            <a:r>
              <a:rPr lang="es-ES" sz="2800" b="1" dirty="0" smtClean="0">
                <a:latin typeface="Franklin Gothic Medium" pitchFamily="34" charset="0"/>
              </a:rPr>
              <a:t>ambigüedad.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Verosímil: </a:t>
            </a:r>
            <a:r>
              <a:rPr lang="es-ES" sz="2800" b="1" dirty="0" smtClean="0">
                <a:latin typeface="Franklin Gothic Medium" pitchFamily="34" charset="0"/>
              </a:rPr>
              <a:t>plantea </a:t>
            </a:r>
            <a:r>
              <a:rPr lang="es-ES" sz="2800" b="1" dirty="0">
                <a:latin typeface="Franklin Gothic Medium" pitchFamily="34" charset="0"/>
              </a:rPr>
              <a:t>una situación real, lógica y </a:t>
            </a:r>
            <a:r>
              <a:rPr lang="es-ES" sz="2800" b="1" dirty="0" smtClean="0">
                <a:latin typeface="Franklin Gothic Medium" pitchFamily="34" charset="0"/>
              </a:rPr>
              <a:t>asequible.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Verificable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: </a:t>
            </a:r>
            <a:r>
              <a:rPr lang="es-ES" sz="2800" b="1" dirty="0">
                <a:latin typeface="Franklin Gothic Medium" pitchFamily="34" charset="0"/>
              </a:rPr>
              <a:t>puede ser demostrable o </a:t>
            </a:r>
            <a:r>
              <a:rPr lang="es-ES" sz="2800" b="1" dirty="0" smtClean="0">
                <a:latin typeface="Franklin Gothic Medium" pitchFamily="34" charset="0"/>
              </a:rPr>
              <a:t>refutada.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Analítica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: </a:t>
            </a:r>
            <a:r>
              <a:rPr lang="es-ES" sz="2800" b="1" dirty="0">
                <a:latin typeface="Franklin Gothic Medium" pitchFamily="34" charset="0"/>
              </a:rPr>
              <a:t>se encuentra sustentada en conocimientos precedentes e </a:t>
            </a:r>
            <a:r>
              <a:rPr lang="es-ES" sz="2800" b="1" dirty="0" smtClean="0">
                <a:latin typeface="Franklin Gothic Medium" pitchFamily="34" charset="0"/>
              </a:rPr>
              <a:t>información.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Fuerza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lógica: </a:t>
            </a:r>
            <a:r>
              <a:rPr lang="es-ES" sz="2800" b="1" dirty="0">
                <a:latin typeface="Franklin Gothic Medium" pitchFamily="34" charset="0"/>
              </a:rPr>
              <a:t>posee generalidad y abstracción que le posibilita capacidad </a:t>
            </a:r>
            <a:r>
              <a:rPr lang="es-ES" sz="2800" b="1" dirty="0" smtClean="0">
                <a:latin typeface="Franklin Gothic Medium" pitchFamily="34" charset="0"/>
              </a:rPr>
              <a:t>deductiva.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Predictiva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: </a:t>
            </a:r>
            <a:r>
              <a:rPr lang="es-ES" sz="2800" b="1" dirty="0">
                <a:latin typeface="Franklin Gothic Medium" pitchFamily="34" charset="0"/>
              </a:rPr>
              <a:t>anticipa resultados</a:t>
            </a:r>
            <a:r>
              <a:rPr lang="es-ES" sz="2800" dirty="0"/>
              <a:t>.</a:t>
            </a:r>
            <a:endParaRPr lang="es-ES" sz="2800" b="1" dirty="0"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117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38421" y="980728"/>
            <a:ext cx="846715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>
                <a:latin typeface="Franklin Gothic Medium" pitchFamily="34" charset="0"/>
              </a:rPr>
              <a:t>No siempre la </a:t>
            </a:r>
            <a:r>
              <a:rPr lang="es-ES" sz="2800" b="1" dirty="0" smtClean="0">
                <a:latin typeface="Franklin Gothic Medium" pitchFamily="34" charset="0"/>
              </a:rPr>
              <a:t>hipótesis puede </a:t>
            </a:r>
            <a:r>
              <a:rPr lang="es-ES" sz="2800" b="1" dirty="0">
                <a:latin typeface="Franklin Gothic Medium" pitchFamily="34" charset="0"/>
              </a:rPr>
              <a:t>ser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verificada de manera positiva</a:t>
            </a:r>
            <a:r>
              <a:rPr lang="es-ES" sz="2800" b="1" dirty="0">
                <a:latin typeface="Franklin Gothic Medium" pitchFamily="34" charset="0"/>
              </a:rPr>
              <a:t>, de modo que es posible que lo que se demuestre al final del proceso investigativo apunte a una relación diferente a la que se diseñó en el mismo, cuestión por lo que la conjetura que se realizó no sea confirmada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sino negada</a:t>
            </a:r>
            <a:r>
              <a:rPr lang="es-ES" sz="2800" b="1" dirty="0">
                <a:latin typeface="Franklin Gothic Medium" pitchFamily="34" charset="0"/>
              </a:rPr>
              <a:t>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latin typeface="Franklin Gothic Medium" pitchFamily="34" charset="0"/>
              </a:rPr>
              <a:t>LA HIPÓTESIS DE </a:t>
            </a:r>
            <a:r>
              <a:rPr lang="es-ES" sz="3200" b="1" dirty="0" smtClean="0">
                <a:latin typeface="Franklin Gothic Medium" pitchFamily="34" charset="0"/>
              </a:rPr>
              <a:t>INVESTIGACIÓN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6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" y="-2738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8" name="7 Rectángulo"/>
          <p:cNvSpPr/>
          <p:nvPr/>
        </p:nvSpPr>
        <p:spPr>
          <a:xfrm>
            <a:off x="423456" y="4437112"/>
            <a:ext cx="810898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>
                <a:latin typeface="Franklin Gothic Medium" pitchFamily="34" charset="0"/>
              </a:rPr>
              <a:t>La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«hipótesis falsa no implica un error» </a:t>
            </a:r>
            <a:r>
              <a:rPr lang="es-ES" sz="2800" b="1" dirty="0">
                <a:latin typeface="Franklin Gothic Medium" pitchFamily="34" charset="0"/>
              </a:rPr>
              <a:t>del proceso investigativo porque a fin de cuentas se termina aportando nuevo conocimiento, aunque sea indicando el camino contrario del que se suponía</a:t>
            </a:r>
          </a:p>
        </p:txBody>
      </p:sp>
    </p:spTree>
    <p:extLst>
      <p:ext uri="{BB962C8B-B14F-4D97-AF65-F5344CB8AC3E}">
        <p14:creationId xmlns:p14="http://schemas.microsoft.com/office/powerpoint/2010/main" val="135138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latin typeface="Franklin Gothic Medium" pitchFamily="34" charset="0"/>
              </a:rPr>
              <a:t>LA HIPÓTESIS DE </a:t>
            </a:r>
            <a:r>
              <a:rPr lang="es-ES" sz="3200" b="1" dirty="0" smtClean="0">
                <a:latin typeface="Franklin Gothic Medium" pitchFamily="34" charset="0"/>
              </a:rPr>
              <a:t>INVESTIGACIÓN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6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" y="-2738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440150" y="908719"/>
            <a:ext cx="809228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ESTRUCTURA</a:t>
            </a:r>
          </a:p>
          <a:p>
            <a:r>
              <a:rPr lang="es-ES" sz="2800" b="1" dirty="0" smtClean="0">
                <a:latin typeface="Franklin Gothic Medium" pitchFamily="34" charset="0"/>
              </a:rPr>
              <a:t>La hipótesis constituye una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ecuación gramatical </a:t>
            </a:r>
            <a:r>
              <a:rPr lang="es-ES" sz="2800" b="1" dirty="0" smtClean="0">
                <a:latin typeface="Franklin Gothic Medium" pitchFamily="34" charset="0"/>
              </a:rPr>
              <a:t>que se estructura por las siguientes partes: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objeto de la investigación,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las variables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y los términos lógicos.</a:t>
            </a:r>
            <a:endParaRPr lang="es-ES" sz="2800" b="1" dirty="0">
              <a:latin typeface="Franklin Gothic Medium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5205786" y="3037694"/>
            <a:ext cx="381642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Variable:</a:t>
            </a:r>
          </a:p>
          <a:p>
            <a:pPr algn="just"/>
            <a:r>
              <a:rPr lang="es-ES" sz="2800" b="1" dirty="0">
                <a:latin typeface="Franklin Gothic Medium" pitchFamily="34" charset="0"/>
              </a:rPr>
              <a:t>… es el valor, dimensión, atributo o propiedad que se analiza mide, evalúa, analiza o explica respecto a la unidad de estudio</a:t>
            </a:r>
          </a:p>
        </p:txBody>
      </p:sp>
      <p:sp>
        <p:nvSpPr>
          <p:cNvPr id="10" name="CustomShape 5"/>
          <p:cNvSpPr/>
          <p:nvPr/>
        </p:nvSpPr>
        <p:spPr>
          <a:xfrm rot="13010766">
            <a:off x="4637642" y="2759174"/>
            <a:ext cx="838329" cy="667110"/>
          </a:xfrm>
          <a:custGeom>
            <a:avLst/>
            <a:gdLst/>
            <a:ahLst/>
            <a:cxnLst/>
            <a:rect l="l" t="t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flip="none" rotWithShape="1">
            <a:gsLst>
              <a:gs pos="30000">
                <a:srgbClr val="002060"/>
              </a:gs>
              <a:gs pos="50000">
                <a:srgbClr val="FFFF00"/>
              </a:gs>
              <a:gs pos="68000">
                <a:srgbClr val="FF0000"/>
              </a:gs>
            </a:gsLst>
            <a:lin ang="135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" name="10 Rectángulo"/>
          <p:cNvSpPr/>
          <p:nvPr/>
        </p:nvSpPr>
        <p:spPr>
          <a:xfrm>
            <a:off x="423456" y="4213196"/>
            <a:ext cx="440747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Términos lógicos:</a:t>
            </a:r>
          </a:p>
          <a:p>
            <a:pPr algn="ctr"/>
            <a:r>
              <a:rPr lang="es-ES" sz="2800" b="1" dirty="0">
                <a:latin typeface="Franklin Gothic Medium" pitchFamily="34" charset="0"/>
              </a:rPr>
              <a:t>… son los elementos que relacionan las variables y las unidades de estudio, brindándole un sentido coherente a la expresión</a:t>
            </a: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5AC2896D-74B4-4AD9-A0D2-C6639DBFBD8F}"/>
              </a:ext>
            </a:extLst>
          </p:cNvPr>
          <p:cNvSpPr>
            <a:spLocks/>
          </p:cNvSpPr>
          <p:nvPr/>
        </p:nvSpPr>
        <p:spPr bwMode="gray">
          <a:xfrm rot="2975764" flipH="1">
            <a:off x="273812" y="3877182"/>
            <a:ext cx="748885" cy="782796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53300">
                <a:srgbClr val="FFFF00"/>
              </a:gs>
              <a:gs pos="0">
                <a:schemeClr val="accent3">
                  <a:lumMod val="50000"/>
                </a:schemeClr>
              </a:gs>
              <a:gs pos="100000">
                <a:srgbClr val="FF0000"/>
              </a:gs>
            </a:gsLst>
            <a:lin ang="0" scaled="1"/>
          </a:gradFill>
          <a:ln>
            <a:noFill/>
          </a:ln>
          <a:extLst/>
        </p:spPr>
        <p:txBody>
          <a:bodyPr/>
          <a:lstStyle/>
          <a:p>
            <a:pPr>
              <a:defRPr/>
            </a:pPr>
            <a:endParaRPr lang="fr-CA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136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1" grpId="0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61593" y="980728"/>
            <a:ext cx="822081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es-ES" altLang="es-ES" sz="2800" b="1" dirty="0">
                <a:latin typeface="Franklin Gothic Medium" pitchFamily="34" charset="0"/>
              </a:rPr>
              <a:t>Toda hipótesis debe descomponerse </a:t>
            </a:r>
            <a:r>
              <a:rPr lang="es-ES" altLang="es-ES" sz="2800" b="1" dirty="0">
                <a:solidFill>
                  <a:srgbClr val="FF0000"/>
                </a:solidFill>
                <a:latin typeface="Franklin Gothic Medium" pitchFamily="34" charset="0"/>
              </a:rPr>
              <a:t>(</a:t>
            </a:r>
            <a:r>
              <a:rPr lang="es-ES" altLang="es-ES" sz="2800" b="1" dirty="0" err="1">
                <a:solidFill>
                  <a:srgbClr val="FF0000"/>
                </a:solidFill>
                <a:latin typeface="Franklin Gothic Medium" pitchFamily="34" charset="0"/>
              </a:rPr>
              <a:t>operacionalizarse</a:t>
            </a:r>
            <a:r>
              <a:rPr lang="es-ES" altLang="es-ES" sz="2800" b="1" dirty="0">
                <a:solidFill>
                  <a:srgbClr val="FF0000"/>
                </a:solidFill>
                <a:latin typeface="Franklin Gothic Medium" pitchFamily="34" charset="0"/>
              </a:rPr>
              <a:t>) </a:t>
            </a:r>
            <a:r>
              <a:rPr lang="es-ES" altLang="es-ES" sz="2800" b="1" dirty="0">
                <a:latin typeface="Franklin Gothic Medium" pitchFamily="34" charset="0"/>
              </a:rPr>
              <a:t>a través de  sus variables constitutivas o indicadores  para poder recogerse datos útiles y suficientes como parte del proceso de investigación.</a:t>
            </a:r>
            <a:endParaRPr lang="es-ES_tradnl" altLang="es-ES" sz="2800" b="1" dirty="0">
              <a:latin typeface="Franklin Gothic Medium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latin typeface="Franklin Gothic Medium" pitchFamily="34" charset="0"/>
              </a:rPr>
              <a:t>LA HIPÓTESIS DE </a:t>
            </a:r>
            <a:r>
              <a:rPr lang="es-ES" sz="2800" b="1" dirty="0" smtClean="0">
                <a:latin typeface="Franklin Gothic Medium" pitchFamily="34" charset="0"/>
              </a:rPr>
              <a:t>INVESTIGACIÓN</a:t>
            </a:r>
            <a:endParaRPr lang="es-ES" sz="2800" b="1" dirty="0">
              <a:latin typeface="Franklin Gothic Medium" pitchFamily="34" charset="0"/>
            </a:endParaRPr>
          </a:p>
        </p:txBody>
      </p:sp>
      <p:pic>
        <p:nvPicPr>
          <p:cNvPr id="6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8" name="7 Rectángulo"/>
          <p:cNvSpPr/>
          <p:nvPr/>
        </p:nvSpPr>
        <p:spPr>
          <a:xfrm>
            <a:off x="945036" y="3573016"/>
            <a:ext cx="71391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SI  </a:t>
            </a:r>
            <a:r>
              <a:rPr lang="es-E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</a:t>
            </a:r>
            <a:r>
              <a:rPr lang="es-E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,  ENTONCES  </a:t>
            </a:r>
            <a:r>
              <a:rPr lang="es-E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B</a:t>
            </a:r>
            <a:endParaRPr lang="es-E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9" name="8 Flecha abajo"/>
          <p:cNvSpPr/>
          <p:nvPr/>
        </p:nvSpPr>
        <p:spPr>
          <a:xfrm>
            <a:off x="2195736" y="4496346"/>
            <a:ext cx="360040" cy="3728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749625" y="4891644"/>
            <a:ext cx="325226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rgbClr val="FF0000"/>
                </a:solidFill>
                <a:latin typeface="Franklin Gothic Medium" pitchFamily="34" charset="0"/>
              </a:rPr>
              <a:t>Variable independiente </a:t>
            </a:r>
            <a:r>
              <a:rPr lang="es-ES" sz="2800" dirty="0" smtClean="0">
                <a:latin typeface="Franklin Gothic Medium" pitchFamily="34" charset="0"/>
              </a:rPr>
              <a:t>de la investigación, la solución propuesta</a:t>
            </a:r>
            <a:endParaRPr lang="es-ES" sz="2800" dirty="0">
              <a:latin typeface="Franklin Gothic Medium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148064" y="4862902"/>
            <a:ext cx="38283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rgbClr val="FF0000"/>
                </a:solidFill>
                <a:latin typeface="Franklin Gothic Medium" pitchFamily="34" charset="0"/>
              </a:rPr>
              <a:t>Variable dependiente </a:t>
            </a:r>
            <a:r>
              <a:rPr lang="es-ES" sz="2800" dirty="0" smtClean="0">
                <a:latin typeface="Franklin Gothic Medium" pitchFamily="34" charset="0"/>
              </a:rPr>
              <a:t>de la investigación, el objeto que se investiga</a:t>
            </a:r>
            <a:endParaRPr lang="es-ES" sz="2800" dirty="0">
              <a:latin typeface="Franklin Gothic Medium" pitchFamily="34" charset="0"/>
            </a:endParaRPr>
          </a:p>
        </p:txBody>
      </p:sp>
      <p:sp>
        <p:nvSpPr>
          <p:cNvPr id="12" name="11 Flecha abajo"/>
          <p:cNvSpPr/>
          <p:nvPr/>
        </p:nvSpPr>
        <p:spPr>
          <a:xfrm>
            <a:off x="7452320" y="4432029"/>
            <a:ext cx="360040" cy="3728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2603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 animBg="1"/>
      <p:bldP spid="10" grpId="0"/>
      <p:bldP spid="11" grpId="0"/>
      <p:bldP spid="12" grpId="0" animBg="1"/>
    </p:bldLst>
  </p:timing>
</p:sld>
</file>

<file path=ppt/theme/theme1.xml><?xml version="1.0" encoding="utf-8"?>
<a:theme xmlns:a="http://schemas.openxmlformats.org/drawingml/2006/main" name="Transmisión de listas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1177</TotalTime>
  <Words>997</Words>
  <Application>Microsoft Office PowerPoint</Application>
  <PresentationFormat>Presentación en pantalla (4:3)</PresentationFormat>
  <Paragraphs>102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3" baseType="lpstr">
      <vt:lpstr>Arial</vt:lpstr>
      <vt:lpstr>Franklin Gothic Medium</vt:lpstr>
      <vt:lpstr>Georgia</vt:lpstr>
      <vt:lpstr>Times New Roman</vt:lpstr>
      <vt:lpstr>Trebuchet MS</vt:lpstr>
      <vt:lpstr>Wingdings</vt:lpstr>
      <vt:lpstr>Transmisión de listas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casa</dc:creator>
  <cp:lastModifiedBy>Casa</cp:lastModifiedBy>
  <cp:revision>227</cp:revision>
  <dcterms:created xsi:type="dcterms:W3CDTF">2023-02-14T14:00:07Z</dcterms:created>
  <dcterms:modified xsi:type="dcterms:W3CDTF">2026-03-06T20:11:16Z</dcterms:modified>
</cp:coreProperties>
</file>