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77" r:id="rId4"/>
    <p:sldId id="278" r:id="rId5"/>
    <p:sldId id="279" r:id="rId6"/>
    <p:sldId id="280" r:id="rId7"/>
    <p:sldId id="281" r:id="rId8"/>
    <p:sldId id="282" r:id="rId9"/>
    <p:sldId id="284" r:id="rId10"/>
    <p:sldId id="285" r:id="rId11"/>
    <p:sldId id="286" r:id="rId12"/>
    <p:sldId id="287" r:id="rId13"/>
    <p:sldId id="283"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8401" autoAdjust="0"/>
  </p:normalViewPr>
  <p:slideViewPr>
    <p:cSldViewPr snapToGrid="0">
      <p:cViewPr varScale="1">
        <p:scale>
          <a:sx n="74" d="100"/>
          <a:sy n="74" d="100"/>
        </p:scale>
        <p:origin x="-4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6368" y="883508"/>
            <a:ext cx="1612409" cy="1794456"/>
          </a:xfrm>
          <a:prstGeom prst="rect">
            <a:avLst/>
          </a:prstGeom>
        </p:spPr>
      </p:pic>
      <p:sp>
        <p:nvSpPr>
          <p:cNvPr id="3" name="Rectángulo 2"/>
          <p:cNvSpPr/>
          <p:nvPr/>
        </p:nvSpPr>
        <p:spPr>
          <a:xfrm>
            <a:off x="2378777" y="1178373"/>
            <a:ext cx="6096000" cy="1569660"/>
          </a:xfrm>
          <a:prstGeom prst="rect">
            <a:avLst/>
          </a:prstGeom>
        </p:spPr>
        <p:txBody>
          <a:bodyPr>
            <a:spAutoFit/>
          </a:bodyPr>
          <a:lstStyle/>
          <a:p>
            <a:pPr algn="ctr"/>
            <a:r>
              <a:rPr lang="es-ES" sz="2400" b="1" dirty="0"/>
              <a:t>Centro Universitario Municipal Alquízar</a:t>
            </a:r>
          </a:p>
          <a:p>
            <a:pPr algn="ctr"/>
            <a:r>
              <a:rPr lang="es-ES" sz="2400" b="1" dirty="0"/>
              <a:t>Universidad de Artemisa</a:t>
            </a:r>
          </a:p>
          <a:p>
            <a:pPr algn="ctr"/>
            <a:r>
              <a:rPr lang="es-ES" sz="2400" b="1" dirty="0"/>
              <a:t>“Julio Díaz González”</a:t>
            </a:r>
          </a:p>
          <a:p>
            <a:pPr algn="ctr"/>
            <a:endParaRPr lang="es-ES" sz="2400" b="1" dirty="0"/>
          </a:p>
        </p:txBody>
      </p:sp>
      <p:sp>
        <p:nvSpPr>
          <p:cNvPr id="4" name="Rectángulo 3"/>
          <p:cNvSpPr/>
          <p:nvPr/>
        </p:nvSpPr>
        <p:spPr>
          <a:xfrm>
            <a:off x="1054821" y="3061088"/>
            <a:ext cx="7525906" cy="1015663"/>
          </a:xfrm>
          <a:prstGeom prst="rect">
            <a:avLst/>
          </a:prstGeom>
          <a:noFill/>
        </p:spPr>
        <p:txBody>
          <a:bodyPr wrap="none" lIns="91440" tIns="45720" rIns="91440" bIns="45720">
            <a:spAutoFit/>
          </a:bodyPr>
          <a:lstStyle/>
          <a:p>
            <a:pPr algn="ctr"/>
            <a:r>
              <a:rPr lang="es-ES" sz="6000" b="1" cap="none" spc="0" dirty="0">
                <a:ln w="0"/>
                <a:solidFill>
                  <a:schemeClr val="tx1"/>
                </a:solidFill>
                <a:effectLst>
                  <a:outerShdw blurRad="38100" dist="19050" dir="2700000" algn="tl" rotWithShape="0">
                    <a:schemeClr val="dk1">
                      <a:alpha val="40000"/>
                    </a:schemeClr>
                  </a:outerShdw>
                </a:effectLst>
              </a:rPr>
              <a:t>Propio III Silvicultura </a:t>
            </a:r>
          </a:p>
        </p:txBody>
      </p:sp>
      <p:pic>
        <p:nvPicPr>
          <p:cNvPr id="5" name="Imagen 4"/>
          <p:cNvPicPr>
            <a:picLocks noChangeAspect="1"/>
          </p:cNvPicPr>
          <p:nvPr/>
        </p:nvPicPr>
        <p:blipFill>
          <a:blip r:embed="rId3"/>
          <a:stretch>
            <a:fillRect/>
          </a:stretch>
        </p:blipFill>
        <p:spPr>
          <a:xfrm>
            <a:off x="8803823" y="4467903"/>
            <a:ext cx="2628900" cy="1743075"/>
          </a:xfrm>
          <a:prstGeom prst="rect">
            <a:avLst/>
          </a:prstGeom>
        </p:spPr>
      </p:pic>
      <p:pic>
        <p:nvPicPr>
          <p:cNvPr id="7" name="Imagen 6"/>
          <p:cNvPicPr>
            <a:picLocks noChangeAspect="1"/>
          </p:cNvPicPr>
          <p:nvPr/>
        </p:nvPicPr>
        <p:blipFill>
          <a:blip r:embed="rId4"/>
          <a:stretch>
            <a:fillRect/>
          </a:stretch>
        </p:blipFill>
        <p:spPr>
          <a:xfrm>
            <a:off x="8782050" y="619587"/>
            <a:ext cx="2628900" cy="1705655"/>
          </a:xfrm>
          <a:prstGeom prst="rect">
            <a:avLst/>
          </a:prstGeom>
        </p:spPr>
      </p:pic>
      <p:sp>
        <p:nvSpPr>
          <p:cNvPr id="8" name="CuadroTexto 7"/>
          <p:cNvSpPr txBox="1"/>
          <p:nvPr/>
        </p:nvSpPr>
        <p:spPr>
          <a:xfrm>
            <a:off x="1450523" y="4702861"/>
            <a:ext cx="7282543" cy="584775"/>
          </a:xfrm>
          <a:prstGeom prst="rect">
            <a:avLst/>
          </a:prstGeom>
          <a:noFill/>
        </p:spPr>
        <p:txBody>
          <a:bodyPr wrap="square" rtlCol="0">
            <a:spAutoFit/>
          </a:bodyPr>
          <a:lstStyle/>
          <a:p>
            <a:r>
              <a:rPr lang="es-ES" sz="3200" b="1" dirty="0"/>
              <a:t>MSc. </a:t>
            </a:r>
            <a:r>
              <a:rPr lang="es-ES" sz="3200" b="1" dirty="0" err="1"/>
              <a:t>Deilyn</a:t>
            </a:r>
            <a:r>
              <a:rPr lang="es-ES" sz="3200" b="1" dirty="0"/>
              <a:t> Moreno </a:t>
            </a:r>
            <a:r>
              <a:rPr lang="es-ES" sz="3200" b="1"/>
              <a:t>Ramos </a:t>
            </a:r>
            <a:endParaRPr lang="es-ES" sz="3200" b="1" dirty="0"/>
          </a:p>
        </p:txBody>
      </p:sp>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090" t="9234" r="10090" b="65678"/>
          <a:stretch/>
        </p:blipFill>
        <p:spPr bwMode="auto">
          <a:xfrm>
            <a:off x="8733066" y="2442185"/>
            <a:ext cx="2760099" cy="192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780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752AA71F-070D-4BE3-83C0-DB0D3F04E2D2}"/>
              </a:ext>
            </a:extLst>
          </p:cNvPr>
          <p:cNvSpPr/>
          <p:nvPr/>
        </p:nvSpPr>
        <p:spPr>
          <a:xfrm>
            <a:off x="967408" y="1120676"/>
            <a:ext cx="10031895" cy="1938992"/>
          </a:xfrm>
          <a:prstGeom prst="rect">
            <a:avLst/>
          </a:prstGeom>
        </p:spPr>
        <p:txBody>
          <a:bodyPr wrap="square">
            <a:spAutoFit/>
          </a:bodyPr>
          <a:lstStyle/>
          <a:p>
            <a:pPr algn="just"/>
            <a:r>
              <a:rPr lang="es-ES" sz="2400" b="1" dirty="0"/>
              <a:t>¿Cómo saber si un árbol es adulto?</a:t>
            </a:r>
          </a:p>
          <a:p>
            <a:pPr algn="just"/>
            <a:r>
              <a:rPr lang="es-ES" sz="2400" dirty="0"/>
              <a:t>La mayoría de los árboles desarrollan anillos de crecimiento que suelen coincidir con un periodo de desarrollo del árbol. En una sección transversal del tronco, lo más próxima al suelo, puede determinarse la edad del árbol, contando el número de anillos que se observan.</a:t>
            </a:r>
            <a:endParaRPr lang="es-CU" sz="2400" dirty="0"/>
          </a:p>
        </p:txBody>
      </p:sp>
      <p:sp>
        <p:nvSpPr>
          <p:cNvPr id="4" name="Rectángulo 3">
            <a:extLst>
              <a:ext uri="{FF2B5EF4-FFF2-40B4-BE49-F238E27FC236}">
                <a16:creationId xmlns:a16="http://schemas.microsoft.com/office/drawing/2014/main" xmlns="" id="{75990994-0BFE-483D-9313-BD6D8A1F469F}"/>
              </a:ext>
            </a:extLst>
          </p:cNvPr>
          <p:cNvSpPr/>
          <p:nvPr/>
        </p:nvSpPr>
        <p:spPr>
          <a:xfrm>
            <a:off x="1080052" y="3429000"/>
            <a:ext cx="10031895" cy="2308324"/>
          </a:xfrm>
          <a:prstGeom prst="rect">
            <a:avLst/>
          </a:prstGeom>
        </p:spPr>
        <p:txBody>
          <a:bodyPr wrap="square">
            <a:spAutoFit/>
          </a:bodyPr>
          <a:lstStyle/>
          <a:p>
            <a:pPr algn="just"/>
            <a:r>
              <a:rPr lang="es-ES" b="1" dirty="0"/>
              <a:t>¿</a:t>
            </a:r>
            <a:r>
              <a:rPr lang="es-ES" sz="2400" b="1" dirty="0"/>
              <a:t>Qué tipo de árboles son los más grandes?</a:t>
            </a:r>
          </a:p>
          <a:p>
            <a:pPr algn="just"/>
            <a:r>
              <a:rPr lang="es-ES" sz="2400" dirty="0"/>
              <a:t>Secuoyas, los árboles más grandes del mundo</a:t>
            </a:r>
          </a:p>
          <a:p>
            <a:pPr algn="just"/>
            <a:r>
              <a:rPr lang="es-ES" sz="2400" dirty="0"/>
              <a:t>Pueden llegar a ser los árboles más altos del planeta. Pueden producir madera, crear puestos de trabajo, conservar limpios los ríos y albergar incontables especies del bosque. Las secuoyas de la costa viven únicamente a lo largo del litoral estadounidense del Pacífico, desde el sur de Oregón hasta Big Sur.</a:t>
            </a:r>
            <a:endParaRPr lang="es-CU" sz="2400" dirty="0"/>
          </a:p>
        </p:txBody>
      </p:sp>
    </p:spTree>
    <p:extLst>
      <p:ext uri="{BB962C8B-B14F-4D97-AF65-F5344CB8AC3E}">
        <p14:creationId xmlns:p14="http://schemas.microsoft.com/office/powerpoint/2010/main" val="96602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uánto tiempo tarda en crecer un árbol? - Quora">
            <a:extLst>
              <a:ext uri="{FF2B5EF4-FFF2-40B4-BE49-F238E27FC236}">
                <a16:creationId xmlns:a16="http://schemas.microsoft.com/office/drawing/2014/main" xmlns="" id="{2E69DE39-C87B-488D-9923-58D49BA14B6F}"/>
              </a:ext>
            </a:extLst>
          </p:cNvPr>
          <p:cNvSpPr>
            <a:spLocks noChangeAspect="1" noChangeArrowheads="1"/>
          </p:cNvSpPr>
          <p:nvPr/>
        </p:nvSpPr>
        <p:spPr bwMode="auto">
          <a:xfrm>
            <a:off x="635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U"/>
          </a:p>
        </p:txBody>
      </p:sp>
      <p:sp>
        <p:nvSpPr>
          <p:cNvPr id="5" name="Rectángulo 4">
            <a:extLst>
              <a:ext uri="{FF2B5EF4-FFF2-40B4-BE49-F238E27FC236}">
                <a16:creationId xmlns:a16="http://schemas.microsoft.com/office/drawing/2014/main" xmlns="" id="{B0F63BE1-87B8-4257-AB4D-87AC803E2FFE}"/>
              </a:ext>
            </a:extLst>
          </p:cNvPr>
          <p:cNvSpPr/>
          <p:nvPr/>
        </p:nvSpPr>
        <p:spPr>
          <a:xfrm>
            <a:off x="1099931" y="967553"/>
            <a:ext cx="10204173" cy="1938992"/>
          </a:xfrm>
          <a:prstGeom prst="rect">
            <a:avLst/>
          </a:prstGeom>
        </p:spPr>
        <p:txBody>
          <a:bodyPr wrap="square">
            <a:spAutoFit/>
          </a:bodyPr>
          <a:lstStyle/>
          <a:p>
            <a:pPr algn="just"/>
            <a:r>
              <a:rPr lang="es-ES" sz="2400" b="1" dirty="0"/>
              <a:t>¿Cómo se clasifican las plantas según su hábito de crecimiento?</a:t>
            </a:r>
          </a:p>
          <a:p>
            <a:pPr algn="just"/>
            <a:r>
              <a:rPr lang="es-ES" sz="2400" dirty="0"/>
              <a:t>Hubo muy pocas características compartidas exclusivamente por especies de un hábito de crecimiento particular. Por lo tanto, las especies de </a:t>
            </a:r>
            <a:r>
              <a:rPr lang="es-ES" sz="2400" dirty="0" err="1"/>
              <a:t>Melastomataceae</a:t>
            </a:r>
            <a:r>
              <a:rPr lang="es-ES" sz="2400" dirty="0"/>
              <a:t> analizadas podrían clasificarse en tres hábitos de crecimiento: árboles-arbustos, herbáceas y trepadoras.</a:t>
            </a:r>
            <a:endParaRPr lang="es-CU" sz="2400" dirty="0"/>
          </a:p>
        </p:txBody>
      </p:sp>
      <p:pic>
        <p:nvPicPr>
          <p:cNvPr id="6" name="Imagen 5">
            <a:extLst>
              <a:ext uri="{FF2B5EF4-FFF2-40B4-BE49-F238E27FC236}">
                <a16:creationId xmlns:a16="http://schemas.microsoft.com/office/drawing/2014/main" xmlns="" id="{B390B088-B2CB-4278-BF6C-932D6FF78086}"/>
              </a:ext>
            </a:extLst>
          </p:cNvPr>
          <p:cNvPicPr>
            <a:picLocks noChangeAspect="1"/>
          </p:cNvPicPr>
          <p:nvPr/>
        </p:nvPicPr>
        <p:blipFill>
          <a:blip r:embed="rId2"/>
          <a:stretch>
            <a:fillRect/>
          </a:stretch>
        </p:blipFill>
        <p:spPr>
          <a:xfrm>
            <a:off x="7175639" y="2781688"/>
            <a:ext cx="3611632" cy="3217084"/>
          </a:xfrm>
          <a:prstGeom prst="rect">
            <a:avLst/>
          </a:prstGeom>
        </p:spPr>
      </p:pic>
    </p:spTree>
    <p:extLst>
      <p:ext uri="{BB962C8B-B14F-4D97-AF65-F5344CB8AC3E}">
        <p14:creationId xmlns:p14="http://schemas.microsoft.com/office/powerpoint/2010/main" val="327030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40BF155-308A-4DC9-8E95-847A41BE9D8B}"/>
              </a:ext>
            </a:extLst>
          </p:cNvPr>
          <p:cNvSpPr/>
          <p:nvPr/>
        </p:nvSpPr>
        <p:spPr>
          <a:xfrm>
            <a:off x="887896" y="980806"/>
            <a:ext cx="10031896" cy="1569660"/>
          </a:xfrm>
          <a:prstGeom prst="rect">
            <a:avLst/>
          </a:prstGeom>
        </p:spPr>
        <p:txBody>
          <a:bodyPr wrap="square">
            <a:spAutoFit/>
          </a:bodyPr>
          <a:lstStyle/>
          <a:p>
            <a:pPr algn="just"/>
            <a:r>
              <a:rPr lang="es-ES" sz="2400" b="1" dirty="0"/>
              <a:t>¿Cuáles son las etapas de un árbol?</a:t>
            </a:r>
          </a:p>
          <a:p>
            <a:pPr algn="just"/>
            <a:r>
              <a:rPr lang="es-ES" sz="2400" dirty="0"/>
              <a:t>Los árboles tienen un ciclo de vida que inicia cuando las semillas germinan y dan origen a una planta, la cual comienza su desarrollo y posterior crecimiento hasta llegar a su madurez y luego comienza su deterioro y finalmente su muerte.</a:t>
            </a:r>
            <a:endParaRPr lang="es-CU" sz="2400" dirty="0"/>
          </a:p>
        </p:txBody>
      </p:sp>
      <p:pic>
        <p:nvPicPr>
          <p:cNvPr id="3" name="Imagen 2">
            <a:extLst>
              <a:ext uri="{FF2B5EF4-FFF2-40B4-BE49-F238E27FC236}">
                <a16:creationId xmlns:a16="http://schemas.microsoft.com/office/drawing/2014/main" xmlns="" id="{50E47E30-52EC-4180-884E-81F7317BE464}"/>
              </a:ext>
            </a:extLst>
          </p:cNvPr>
          <p:cNvPicPr>
            <a:picLocks noChangeAspect="1"/>
          </p:cNvPicPr>
          <p:nvPr/>
        </p:nvPicPr>
        <p:blipFill>
          <a:blip r:embed="rId2"/>
          <a:stretch>
            <a:fillRect/>
          </a:stretch>
        </p:blipFill>
        <p:spPr>
          <a:xfrm>
            <a:off x="7721047" y="2673926"/>
            <a:ext cx="3477039" cy="3267218"/>
          </a:xfrm>
          <a:prstGeom prst="rect">
            <a:avLst/>
          </a:prstGeom>
        </p:spPr>
      </p:pic>
      <p:pic>
        <p:nvPicPr>
          <p:cNvPr id="4" name="Imagen 3">
            <a:extLst>
              <a:ext uri="{FF2B5EF4-FFF2-40B4-BE49-F238E27FC236}">
                <a16:creationId xmlns:a16="http://schemas.microsoft.com/office/drawing/2014/main" xmlns="" id="{16F32B33-04EA-4A98-BF60-5C8ADAA2C5CC}"/>
              </a:ext>
            </a:extLst>
          </p:cNvPr>
          <p:cNvPicPr>
            <a:picLocks noChangeAspect="1"/>
          </p:cNvPicPr>
          <p:nvPr/>
        </p:nvPicPr>
        <p:blipFill>
          <a:blip r:embed="rId3"/>
          <a:stretch>
            <a:fillRect/>
          </a:stretch>
        </p:blipFill>
        <p:spPr>
          <a:xfrm>
            <a:off x="1232453" y="2699874"/>
            <a:ext cx="4067382" cy="3215322"/>
          </a:xfrm>
          <a:prstGeom prst="rect">
            <a:avLst/>
          </a:prstGeom>
        </p:spPr>
      </p:pic>
    </p:spTree>
    <p:extLst>
      <p:ext uri="{BB962C8B-B14F-4D97-AF65-F5344CB8AC3E}">
        <p14:creationId xmlns:p14="http://schemas.microsoft.com/office/powerpoint/2010/main" val="179040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1C3F68E-59FE-4DFC-9C43-0700CCE47F5B}"/>
              </a:ext>
            </a:extLst>
          </p:cNvPr>
          <p:cNvSpPr/>
          <p:nvPr/>
        </p:nvSpPr>
        <p:spPr>
          <a:xfrm>
            <a:off x="1285460" y="2101263"/>
            <a:ext cx="8229599" cy="3108543"/>
          </a:xfrm>
          <a:prstGeom prst="rect">
            <a:avLst/>
          </a:prstGeom>
        </p:spPr>
        <p:txBody>
          <a:bodyPr wrap="square">
            <a:spAutoFit/>
          </a:bodyPr>
          <a:lstStyle/>
          <a:p>
            <a:pPr marL="285750" indent="-285750" algn="just">
              <a:buFont typeface="Wingdings" panose="05000000000000000000" pitchFamily="2" charset="2"/>
              <a:buChar char="ü"/>
            </a:pPr>
            <a:r>
              <a:rPr lang="es-ES" sz="2800" dirty="0"/>
              <a:t>Estructura y dinámica de crecimiento de los rodales del monte alto regular. </a:t>
            </a:r>
          </a:p>
          <a:p>
            <a:pPr marL="285750" indent="-285750" algn="just">
              <a:buFont typeface="Wingdings" panose="05000000000000000000" pitchFamily="2" charset="2"/>
              <a:buChar char="ü"/>
            </a:pPr>
            <a:endParaRPr lang="es-ES" sz="2800" dirty="0"/>
          </a:p>
          <a:p>
            <a:pPr marL="285750" indent="-285750" algn="just">
              <a:buFont typeface="Wingdings" panose="05000000000000000000" pitchFamily="2" charset="2"/>
              <a:buChar char="ü"/>
            </a:pPr>
            <a:r>
              <a:rPr lang="es-ES" sz="2800" dirty="0"/>
              <a:t>Ventajas y desventajas del método del monte alto regular. </a:t>
            </a:r>
          </a:p>
          <a:p>
            <a:pPr marL="285750" indent="-285750" algn="just">
              <a:buFont typeface="Wingdings" panose="05000000000000000000" pitchFamily="2" charset="2"/>
              <a:buChar char="ü"/>
            </a:pPr>
            <a:endParaRPr lang="es-ES" sz="2800" dirty="0"/>
          </a:p>
          <a:p>
            <a:pPr marL="285750" indent="-285750" algn="just">
              <a:buFont typeface="Wingdings" panose="05000000000000000000" pitchFamily="2" charset="2"/>
              <a:buChar char="ü"/>
            </a:pPr>
            <a:r>
              <a:rPr lang="es-ES" sz="2800" dirty="0"/>
              <a:t>Criterios de selección silvícola, sus usos y definiciones.</a:t>
            </a:r>
          </a:p>
        </p:txBody>
      </p:sp>
      <p:sp>
        <p:nvSpPr>
          <p:cNvPr id="3" name="Rectángulo 2">
            <a:extLst>
              <a:ext uri="{FF2B5EF4-FFF2-40B4-BE49-F238E27FC236}">
                <a16:creationId xmlns:a16="http://schemas.microsoft.com/office/drawing/2014/main" xmlns="" id="{82FF972E-BBEC-49D5-8D03-F1833A9B4D09}"/>
              </a:ext>
            </a:extLst>
          </p:cNvPr>
          <p:cNvSpPr/>
          <p:nvPr/>
        </p:nvSpPr>
        <p:spPr>
          <a:xfrm>
            <a:off x="1285460" y="953005"/>
            <a:ext cx="4602543"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Tarea </a:t>
            </a:r>
            <a:r>
              <a:rPr lang="es-ES" sz="5400" b="0" cap="none" spc="0" dirty="0" err="1">
                <a:ln w="0"/>
                <a:solidFill>
                  <a:schemeClr val="tx1"/>
                </a:solidFill>
                <a:effectLst>
                  <a:outerShdw blurRad="38100" dist="19050" dir="2700000" algn="tl" rotWithShape="0">
                    <a:schemeClr val="dk1">
                      <a:alpha val="40000"/>
                    </a:schemeClr>
                  </a:outerShdw>
                </a:effectLst>
              </a:rPr>
              <a:t>extraclase</a:t>
            </a: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a:extLst>
              <a:ext uri="{FF2B5EF4-FFF2-40B4-BE49-F238E27FC236}">
                <a16:creationId xmlns:a16="http://schemas.microsoft.com/office/drawing/2014/main" xmlns="" id="{3CA6F245-4CC6-4C68-A1B0-5DE9ADE280F7}"/>
              </a:ext>
            </a:extLst>
          </p:cNvPr>
          <p:cNvPicPr>
            <a:picLocks noChangeAspect="1"/>
          </p:cNvPicPr>
          <p:nvPr/>
        </p:nvPicPr>
        <p:blipFill>
          <a:blip r:embed="rId2"/>
          <a:stretch>
            <a:fillRect/>
          </a:stretch>
        </p:blipFill>
        <p:spPr>
          <a:xfrm>
            <a:off x="9355207" y="3865493"/>
            <a:ext cx="2095500" cy="2095500"/>
          </a:xfrm>
          <a:prstGeom prst="rect">
            <a:avLst/>
          </a:prstGeom>
        </p:spPr>
      </p:pic>
    </p:spTree>
    <p:extLst>
      <p:ext uri="{BB962C8B-B14F-4D97-AF65-F5344CB8AC3E}">
        <p14:creationId xmlns:p14="http://schemas.microsoft.com/office/powerpoint/2010/main" val="111787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6368" y="883508"/>
            <a:ext cx="1612409" cy="1794456"/>
          </a:xfrm>
          <a:prstGeom prst="rect">
            <a:avLst/>
          </a:prstGeom>
        </p:spPr>
      </p:pic>
      <p:sp>
        <p:nvSpPr>
          <p:cNvPr id="3" name="Rectángulo 2"/>
          <p:cNvSpPr/>
          <p:nvPr/>
        </p:nvSpPr>
        <p:spPr>
          <a:xfrm>
            <a:off x="2378777" y="1178373"/>
            <a:ext cx="6096000" cy="1569660"/>
          </a:xfrm>
          <a:prstGeom prst="rect">
            <a:avLst/>
          </a:prstGeom>
        </p:spPr>
        <p:txBody>
          <a:bodyPr>
            <a:spAutoFit/>
          </a:bodyPr>
          <a:lstStyle/>
          <a:p>
            <a:pPr algn="ctr"/>
            <a:r>
              <a:rPr lang="es-ES" sz="2400" b="1" dirty="0"/>
              <a:t>Centro Universitario Municipal Alquízar</a:t>
            </a:r>
          </a:p>
          <a:p>
            <a:pPr algn="ctr"/>
            <a:r>
              <a:rPr lang="es-ES" sz="2400" b="1" dirty="0"/>
              <a:t>Universidad de Artemisa</a:t>
            </a:r>
          </a:p>
          <a:p>
            <a:pPr algn="ctr"/>
            <a:r>
              <a:rPr lang="es-ES" sz="2400" b="1" dirty="0"/>
              <a:t>“Julio Díaz González”</a:t>
            </a:r>
          </a:p>
          <a:p>
            <a:pPr algn="ctr"/>
            <a:endParaRPr lang="es-ES" sz="2400" b="1" dirty="0"/>
          </a:p>
        </p:txBody>
      </p:sp>
      <p:sp>
        <p:nvSpPr>
          <p:cNvPr id="4" name="Rectángulo 3"/>
          <p:cNvSpPr/>
          <p:nvPr/>
        </p:nvSpPr>
        <p:spPr>
          <a:xfrm>
            <a:off x="1054821" y="3061088"/>
            <a:ext cx="7525906" cy="1015663"/>
          </a:xfrm>
          <a:prstGeom prst="rect">
            <a:avLst/>
          </a:prstGeom>
          <a:noFill/>
        </p:spPr>
        <p:txBody>
          <a:bodyPr wrap="none" lIns="91440" tIns="45720" rIns="91440" bIns="45720">
            <a:spAutoFit/>
          </a:bodyPr>
          <a:lstStyle/>
          <a:p>
            <a:pPr algn="ctr"/>
            <a:r>
              <a:rPr lang="es-ES" sz="6000" b="1" cap="none" spc="0" dirty="0">
                <a:ln w="0"/>
                <a:solidFill>
                  <a:schemeClr val="tx1"/>
                </a:solidFill>
                <a:effectLst>
                  <a:outerShdw blurRad="38100" dist="19050" dir="2700000" algn="tl" rotWithShape="0">
                    <a:schemeClr val="dk1">
                      <a:alpha val="40000"/>
                    </a:schemeClr>
                  </a:outerShdw>
                </a:effectLst>
              </a:rPr>
              <a:t>Propio III Silvicultura </a:t>
            </a:r>
          </a:p>
        </p:txBody>
      </p:sp>
      <p:pic>
        <p:nvPicPr>
          <p:cNvPr id="5" name="Imagen 4"/>
          <p:cNvPicPr>
            <a:picLocks noChangeAspect="1"/>
          </p:cNvPicPr>
          <p:nvPr/>
        </p:nvPicPr>
        <p:blipFill>
          <a:blip r:embed="rId3"/>
          <a:stretch>
            <a:fillRect/>
          </a:stretch>
        </p:blipFill>
        <p:spPr>
          <a:xfrm>
            <a:off x="8803823" y="4467903"/>
            <a:ext cx="2628900" cy="1743075"/>
          </a:xfrm>
          <a:prstGeom prst="rect">
            <a:avLst/>
          </a:prstGeom>
        </p:spPr>
      </p:pic>
      <p:pic>
        <p:nvPicPr>
          <p:cNvPr id="7" name="Imagen 6"/>
          <p:cNvPicPr>
            <a:picLocks noChangeAspect="1"/>
          </p:cNvPicPr>
          <p:nvPr/>
        </p:nvPicPr>
        <p:blipFill>
          <a:blip r:embed="rId4"/>
          <a:stretch>
            <a:fillRect/>
          </a:stretch>
        </p:blipFill>
        <p:spPr>
          <a:xfrm>
            <a:off x="8782050" y="619587"/>
            <a:ext cx="2628900" cy="1705655"/>
          </a:xfrm>
          <a:prstGeom prst="rect">
            <a:avLst/>
          </a:prstGeom>
        </p:spPr>
      </p:pic>
      <p:sp>
        <p:nvSpPr>
          <p:cNvPr id="8" name="CuadroTexto 7"/>
          <p:cNvSpPr txBox="1"/>
          <p:nvPr/>
        </p:nvSpPr>
        <p:spPr>
          <a:xfrm>
            <a:off x="1450523" y="4702861"/>
            <a:ext cx="7282543" cy="1077218"/>
          </a:xfrm>
          <a:prstGeom prst="rect">
            <a:avLst/>
          </a:prstGeom>
          <a:noFill/>
        </p:spPr>
        <p:txBody>
          <a:bodyPr wrap="square" rtlCol="0">
            <a:spAutoFit/>
          </a:bodyPr>
          <a:lstStyle/>
          <a:p>
            <a:r>
              <a:rPr lang="es-ES" sz="3200" b="1" dirty="0"/>
              <a:t>MSc. </a:t>
            </a:r>
            <a:r>
              <a:rPr lang="es-ES" sz="3200" b="1" dirty="0" err="1"/>
              <a:t>Deilyn</a:t>
            </a:r>
            <a:r>
              <a:rPr lang="es-ES" sz="3200" b="1" dirty="0"/>
              <a:t> Moreno Ramos </a:t>
            </a:r>
          </a:p>
          <a:p>
            <a:pPr algn="ctr"/>
            <a:r>
              <a:rPr lang="es-ES" sz="3200" b="1" dirty="0"/>
              <a:t>Curso 2024-2025 </a:t>
            </a:r>
          </a:p>
        </p:txBody>
      </p:sp>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090" t="9234" r="10090" b="65678"/>
          <a:stretch/>
        </p:blipFill>
        <p:spPr bwMode="auto">
          <a:xfrm>
            <a:off x="8733066" y="2442185"/>
            <a:ext cx="2760099" cy="192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6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770" y="2819675"/>
            <a:ext cx="2820630" cy="3161851"/>
          </a:xfrm>
          <a:prstGeom prst="rect">
            <a:avLst/>
          </a:prstGeom>
        </p:spPr>
      </p:pic>
      <p:sp>
        <p:nvSpPr>
          <p:cNvPr id="5" name="Rectángulo 4"/>
          <p:cNvSpPr/>
          <p:nvPr/>
        </p:nvSpPr>
        <p:spPr>
          <a:xfrm>
            <a:off x="473530" y="1015282"/>
            <a:ext cx="10727870" cy="1569660"/>
          </a:xfrm>
          <a:prstGeom prst="rect">
            <a:avLst/>
          </a:prstGeom>
        </p:spPr>
        <p:txBody>
          <a:bodyPr wrap="square">
            <a:spAutoFit/>
          </a:bodyPr>
          <a:lstStyle/>
          <a:p>
            <a:pPr algn="ctr"/>
            <a:r>
              <a:rPr lang="es-ES" sz="4800" b="1" dirty="0"/>
              <a:t>Tema III:  Tema 3. Tratamientos en masas jóvenes en desarrollo</a:t>
            </a:r>
          </a:p>
        </p:txBody>
      </p:sp>
    </p:spTree>
    <p:extLst>
      <p:ext uri="{BB962C8B-B14F-4D97-AF65-F5344CB8AC3E}">
        <p14:creationId xmlns:p14="http://schemas.microsoft.com/office/powerpoint/2010/main" val="188274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8490" y="837786"/>
            <a:ext cx="9243196" cy="6370975"/>
          </a:xfrm>
          <a:prstGeom prst="rect">
            <a:avLst/>
          </a:prstGeom>
          <a:noFill/>
        </p:spPr>
        <p:txBody>
          <a:bodyPr wrap="square" rtlCol="0">
            <a:spAutoFit/>
          </a:bodyPr>
          <a:lstStyle/>
          <a:p>
            <a:pPr algn="just"/>
            <a:r>
              <a:rPr lang="es-ES" sz="4800" b="1" dirty="0"/>
              <a:t>Sumario:</a:t>
            </a:r>
          </a:p>
          <a:p>
            <a:pPr marL="285750" indent="-285750" algn="just">
              <a:buFont typeface="Wingdings" panose="05000000000000000000" pitchFamily="2" charset="2"/>
              <a:buChar char="ü"/>
            </a:pPr>
            <a:r>
              <a:rPr lang="es-ES" sz="2400" dirty="0"/>
              <a:t>Campo de la Silvicultura; conceptos de bosque, árbol, rodal y </a:t>
            </a:r>
            <a:r>
              <a:rPr lang="es-ES" sz="2400" dirty="0" err="1"/>
              <a:t>biogrupo</a:t>
            </a:r>
            <a:r>
              <a:rPr lang="es-ES" sz="2400" dirty="0"/>
              <a:t>.</a:t>
            </a:r>
          </a:p>
          <a:p>
            <a:pPr marL="285750" indent="-285750" algn="just">
              <a:buFont typeface="Wingdings" panose="05000000000000000000" pitchFamily="2" charset="2"/>
              <a:buChar char="ü"/>
            </a:pPr>
            <a:endParaRPr lang="es-ES" sz="2400" dirty="0"/>
          </a:p>
          <a:p>
            <a:pPr marL="285750" indent="-285750" algn="just">
              <a:buFont typeface="Wingdings" panose="05000000000000000000" pitchFamily="2" charset="2"/>
              <a:buChar char="ü"/>
            </a:pPr>
            <a:r>
              <a:rPr lang="es-ES" sz="2400" dirty="0"/>
              <a:t>Clasificaciones de los árboles por su tamaño adulto, por su hábito de crecimiento, por su posición sociológica en los </a:t>
            </a:r>
            <a:r>
              <a:rPr lang="es-ES" sz="2400" dirty="0" err="1"/>
              <a:t>biogrupos</a:t>
            </a:r>
            <a:r>
              <a:rPr lang="es-ES" sz="2400" dirty="0"/>
              <a:t>, por sus etapas de desarrollo y por su importancia silvícola.</a:t>
            </a:r>
          </a:p>
          <a:p>
            <a:pPr marL="285750" indent="-285750" algn="just">
              <a:buFont typeface="Wingdings" panose="05000000000000000000" pitchFamily="2" charset="2"/>
              <a:buChar char="ü"/>
            </a:pPr>
            <a:endParaRPr lang="es-ES" sz="2400" dirty="0"/>
          </a:p>
          <a:p>
            <a:pPr marL="285750" indent="-285750" algn="just">
              <a:buFont typeface="Wingdings" panose="05000000000000000000" pitchFamily="2" charset="2"/>
              <a:buChar char="ü"/>
            </a:pPr>
            <a:r>
              <a:rPr lang="es-ES" sz="2400" dirty="0"/>
              <a:t> Estructura y dinámica de crecimiento de los rodales del monte alto regular. </a:t>
            </a:r>
          </a:p>
          <a:p>
            <a:pPr marL="285750" indent="-285750" algn="just">
              <a:buFont typeface="Wingdings" panose="05000000000000000000" pitchFamily="2" charset="2"/>
              <a:buChar char="ü"/>
            </a:pPr>
            <a:endParaRPr lang="es-ES" sz="2400" dirty="0"/>
          </a:p>
          <a:p>
            <a:pPr marL="285750" indent="-285750" algn="just">
              <a:buFont typeface="Wingdings" panose="05000000000000000000" pitchFamily="2" charset="2"/>
              <a:buChar char="ü"/>
            </a:pPr>
            <a:r>
              <a:rPr lang="es-ES" sz="2400" dirty="0"/>
              <a:t>Ventajas y desventajas del método del monte alto regular. </a:t>
            </a:r>
          </a:p>
          <a:p>
            <a:pPr marL="285750" indent="-285750" algn="just">
              <a:buFont typeface="Wingdings" panose="05000000000000000000" pitchFamily="2" charset="2"/>
              <a:buChar char="ü"/>
            </a:pPr>
            <a:endParaRPr lang="es-ES" sz="2400" dirty="0"/>
          </a:p>
          <a:p>
            <a:pPr marL="285750" indent="-285750" algn="just">
              <a:buFont typeface="Wingdings" panose="05000000000000000000" pitchFamily="2" charset="2"/>
              <a:buChar char="ü"/>
            </a:pPr>
            <a:r>
              <a:rPr lang="es-ES" sz="2400" dirty="0"/>
              <a:t>Criterios de selección silvícola, sus usos y definiciones.</a:t>
            </a:r>
          </a:p>
          <a:p>
            <a:pPr marL="685800" indent="-685800" algn="just">
              <a:buFont typeface="Wingdings" panose="05000000000000000000" pitchFamily="2" charset="2"/>
              <a:buChar char="ü"/>
            </a:pPr>
            <a:endParaRPr lang="es-ES" sz="4800" b="1" dirty="0"/>
          </a:p>
          <a:p>
            <a:pPr marL="342900" indent="-342900" algn="just">
              <a:buFont typeface="Wingdings" panose="05000000000000000000" pitchFamily="2" charset="2"/>
              <a:buChar char="ü"/>
            </a:pPr>
            <a:endParaRPr lang="es-ES" sz="2400" b="1" dirty="0"/>
          </a:p>
        </p:txBody>
      </p:sp>
    </p:spTree>
    <p:extLst>
      <p:ext uri="{BB962C8B-B14F-4D97-AF65-F5344CB8AC3E}">
        <p14:creationId xmlns:p14="http://schemas.microsoft.com/office/powerpoint/2010/main" val="269962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65593AD-3BE4-4CB3-9BF8-46C7BB78328F}"/>
              </a:ext>
            </a:extLst>
          </p:cNvPr>
          <p:cNvSpPr/>
          <p:nvPr/>
        </p:nvSpPr>
        <p:spPr>
          <a:xfrm>
            <a:off x="914398" y="992905"/>
            <a:ext cx="8123583" cy="1569660"/>
          </a:xfrm>
          <a:prstGeom prst="rect">
            <a:avLst/>
          </a:prstGeom>
        </p:spPr>
        <p:txBody>
          <a:bodyPr wrap="square">
            <a:spAutoFit/>
          </a:bodyPr>
          <a:lstStyle/>
          <a:p>
            <a:pPr algn="ctr"/>
            <a:r>
              <a:rPr lang="es-ES" sz="2400" dirty="0"/>
              <a:t>Un bosque es un </a:t>
            </a:r>
            <a:r>
              <a:rPr lang="es-ES" sz="2400" b="1" dirty="0"/>
              <a:t>ecosistema natural complejo, dominado por especies arbóreas autóctonas locales y su vegetación acompañante, animales, hongos y microorganismos del suelo</a:t>
            </a:r>
            <a:r>
              <a:rPr lang="es-ES" sz="2400" dirty="0"/>
              <a:t>.</a:t>
            </a:r>
            <a:endParaRPr lang="es-CU" sz="2400" dirty="0"/>
          </a:p>
        </p:txBody>
      </p:sp>
      <p:pic>
        <p:nvPicPr>
          <p:cNvPr id="3" name="Imagen 2">
            <a:extLst>
              <a:ext uri="{FF2B5EF4-FFF2-40B4-BE49-F238E27FC236}">
                <a16:creationId xmlns:a16="http://schemas.microsoft.com/office/drawing/2014/main" xmlns="" id="{AF903042-A52F-4AC8-BD1E-57D1574A0CA2}"/>
              </a:ext>
            </a:extLst>
          </p:cNvPr>
          <p:cNvPicPr>
            <a:picLocks noChangeAspect="1"/>
          </p:cNvPicPr>
          <p:nvPr/>
        </p:nvPicPr>
        <p:blipFill>
          <a:blip r:embed="rId2"/>
          <a:stretch>
            <a:fillRect/>
          </a:stretch>
        </p:blipFill>
        <p:spPr>
          <a:xfrm>
            <a:off x="4581525" y="2671762"/>
            <a:ext cx="6425414" cy="3212707"/>
          </a:xfrm>
          <a:prstGeom prst="rect">
            <a:avLst/>
          </a:prstGeom>
        </p:spPr>
      </p:pic>
    </p:spTree>
    <p:extLst>
      <p:ext uri="{BB962C8B-B14F-4D97-AF65-F5344CB8AC3E}">
        <p14:creationId xmlns:p14="http://schemas.microsoft.com/office/powerpoint/2010/main" val="238818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7044A6E-9431-4C46-B606-E7F9AB7F2C84}"/>
              </a:ext>
            </a:extLst>
          </p:cNvPr>
          <p:cNvSpPr/>
          <p:nvPr/>
        </p:nvSpPr>
        <p:spPr>
          <a:xfrm>
            <a:off x="1000539" y="861536"/>
            <a:ext cx="10190921" cy="1938992"/>
          </a:xfrm>
          <a:prstGeom prst="rect">
            <a:avLst/>
          </a:prstGeom>
        </p:spPr>
        <p:txBody>
          <a:bodyPr wrap="square">
            <a:spAutoFit/>
          </a:bodyPr>
          <a:lstStyle/>
          <a:p>
            <a:pPr algn="just"/>
            <a:r>
              <a:rPr lang="es-ES" sz="2400" b="1" dirty="0"/>
              <a:t>¿Cuáles son las características de un bosque?</a:t>
            </a:r>
          </a:p>
          <a:p>
            <a:pPr algn="just"/>
            <a:r>
              <a:rPr lang="es-ES" sz="2400" dirty="0"/>
              <a:t>Presenta cobertura media y la vegetación se dispone verticalmente en muchos estratos. Tiene función Perennifolia y el tipo y tamaño de hoja es coriáceas y medianas. Se caracterizan por tener veranos secos, inviernos húmedos y descanso estival parcial.</a:t>
            </a:r>
          </a:p>
        </p:txBody>
      </p:sp>
      <p:pic>
        <p:nvPicPr>
          <p:cNvPr id="3" name="Imagen 2">
            <a:extLst>
              <a:ext uri="{FF2B5EF4-FFF2-40B4-BE49-F238E27FC236}">
                <a16:creationId xmlns:a16="http://schemas.microsoft.com/office/drawing/2014/main" xmlns="" id="{402E7F4B-5049-403E-BCBD-AAAF566392F3}"/>
              </a:ext>
            </a:extLst>
          </p:cNvPr>
          <p:cNvPicPr>
            <a:picLocks noChangeAspect="1"/>
          </p:cNvPicPr>
          <p:nvPr/>
        </p:nvPicPr>
        <p:blipFill>
          <a:blip r:embed="rId2"/>
          <a:stretch>
            <a:fillRect/>
          </a:stretch>
        </p:blipFill>
        <p:spPr>
          <a:xfrm>
            <a:off x="1000539" y="3205630"/>
            <a:ext cx="3098111" cy="2361762"/>
          </a:xfrm>
          <a:prstGeom prst="rect">
            <a:avLst/>
          </a:prstGeom>
        </p:spPr>
      </p:pic>
      <p:pic>
        <p:nvPicPr>
          <p:cNvPr id="4" name="Imagen 3">
            <a:extLst>
              <a:ext uri="{FF2B5EF4-FFF2-40B4-BE49-F238E27FC236}">
                <a16:creationId xmlns:a16="http://schemas.microsoft.com/office/drawing/2014/main" xmlns="" id="{DAE5A41E-D71B-41FE-9BB6-AD7834AF47CF}"/>
              </a:ext>
            </a:extLst>
          </p:cNvPr>
          <p:cNvPicPr>
            <a:picLocks noChangeAspect="1"/>
          </p:cNvPicPr>
          <p:nvPr/>
        </p:nvPicPr>
        <p:blipFill>
          <a:blip r:embed="rId3"/>
          <a:stretch>
            <a:fillRect/>
          </a:stretch>
        </p:blipFill>
        <p:spPr>
          <a:xfrm>
            <a:off x="8093350" y="3205630"/>
            <a:ext cx="3098109" cy="2361762"/>
          </a:xfrm>
          <a:prstGeom prst="rect">
            <a:avLst/>
          </a:prstGeom>
        </p:spPr>
      </p:pic>
      <p:pic>
        <p:nvPicPr>
          <p:cNvPr id="5" name="Imagen 4">
            <a:extLst>
              <a:ext uri="{FF2B5EF4-FFF2-40B4-BE49-F238E27FC236}">
                <a16:creationId xmlns:a16="http://schemas.microsoft.com/office/drawing/2014/main" xmlns="" id="{51409AD1-FCD7-4AA0-BC6D-5434220D9947}"/>
              </a:ext>
            </a:extLst>
          </p:cNvPr>
          <p:cNvPicPr>
            <a:picLocks noChangeAspect="1"/>
          </p:cNvPicPr>
          <p:nvPr/>
        </p:nvPicPr>
        <p:blipFill>
          <a:blip r:embed="rId4"/>
          <a:stretch>
            <a:fillRect/>
          </a:stretch>
        </p:blipFill>
        <p:spPr>
          <a:xfrm>
            <a:off x="4576764" y="3204985"/>
            <a:ext cx="3098111" cy="2361762"/>
          </a:xfrm>
          <a:prstGeom prst="rect">
            <a:avLst/>
          </a:prstGeom>
        </p:spPr>
      </p:pic>
    </p:spTree>
    <p:extLst>
      <p:ext uri="{BB962C8B-B14F-4D97-AF65-F5344CB8AC3E}">
        <p14:creationId xmlns:p14="http://schemas.microsoft.com/office/powerpoint/2010/main" val="186706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1C7AB0E-2946-48FF-93E9-915DC86666E2}"/>
              </a:ext>
            </a:extLst>
          </p:cNvPr>
          <p:cNvSpPr/>
          <p:nvPr/>
        </p:nvSpPr>
        <p:spPr>
          <a:xfrm>
            <a:off x="1126435" y="867514"/>
            <a:ext cx="9753600" cy="1200329"/>
          </a:xfrm>
          <a:prstGeom prst="rect">
            <a:avLst/>
          </a:prstGeom>
        </p:spPr>
        <p:txBody>
          <a:bodyPr wrap="square">
            <a:spAutoFit/>
          </a:bodyPr>
          <a:lstStyle/>
          <a:p>
            <a:pPr algn="just"/>
            <a:r>
              <a:rPr lang="es-ES" sz="2400" b="1" dirty="0"/>
              <a:t>Un árbol </a:t>
            </a:r>
            <a:r>
              <a:rPr lang="es-ES" sz="2400" dirty="0"/>
              <a:t>es una forma de planta que aparece en muchos órdenes y familias de plantas diferentes. Los árboles muestran una variedad de formas de crecimiento, formas de hojas, características de la corteza y órganos reproductivos</a:t>
            </a:r>
            <a:r>
              <a:rPr lang="es-ES" dirty="0"/>
              <a:t>.</a:t>
            </a:r>
            <a:endParaRPr lang="es-CU" dirty="0"/>
          </a:p>
        </p:txBody>
      </p:sp>
      <p:sp>
        <p:nvSpPr>
          <p:cNvPr id="3" name="Rectángulo 2">
            <a:extLst>
              <a:ext uri="{FF2B5EF4-FFF2-40B4-BE49-F238E27FC236}">
                <a16:creationId xmlns:a16="http://schemas.microsoft.com/office/drawing/2014/main" xmlns="" id="{0EE866A3-26DB-463A-8010-71C165824874}"/>
              </a:ext>
            </a:extLst>
          </p:cNvPr>
          <p:cNvSpPr/>
          <p:nvPr/>
        </p:nvSpPr>
        <p:spPr>
          <a:xfrm>
            <a:off x="1126435" y="2459072"/>
            <a:ext cx="8136835" cy="1938992"/>
          </a:xfrm>
          <a:prstGeom prst="rect">
            <a:avLst/>
          </a:prstGeom>
        </p:spPr>
        <p:txBody>
          <a:bodyPr wrap="square">
            <a:spAutoFit/>
          </a:bodyPr>
          <a:lstStyle/>
          <a:p>
            <a:r>
              <a:rPr lang="es-ES" sz="2400" b="1" dirty="0"/>
              <a:t>¿Cuáles son las características de un árbol?</a:t>
            </a:r>
          </a:p>
          <a:p>
            <a:pPr algn="just"/>
            <a:r>
              <a:rPr lang="es-ES" sz="2400" dirty="0"/>
              <a:t>Un árbol se define como una planta leñosa perenne, que típicamente tiene un solo tallo o tronco que crece a una altura considerable y que tiene ramas laterales a cierta distancia del suelo. Los árboles están alrededor de la mayoría de nosotros.</a:t>
            </a:r>
          </a:p>
        </p:txBody>
      </p:sp>
      <p:pic>
        <p:nvPicPr>
          <p:cNvPr id="4" name="Imagen 3">
            <a:extLst>
              <a:ext uri="{FF2B5EF4-FFF2-40B4-BE49-F238E27FC236}">
                <a16:creationId xmlns:a16="http://schemas.microsoft.com/office/drawing/2014/main" xmlns="" id="{ADB2ABF9-10D7-4D51-95AF-9AF34713DC6B}"/>
              </a:ext>
            </a:extLst>
          </p:cNvPr>
          <p:cNvPicPr>
            <a:picLocks noChangeAspect="1"/>
          </p:cNvPicPr>
          <p:nvPr/>
        </p:nvPicPr>
        <p:blipFill>
          <a:blip r:embed="rId2"/>
          <a:stretch>
            <a:fillRect/>
          </a:stretch>
        </p:blipFill>
        <p:spPr>
          <a:xfrm>
            <a:off x="8351354" y="4026791"/>
            <a:ext cx="2857500" cy="1938992"/>
          </a:xfrm>
          <a:prstGeom prst="rect">
            <a:avLst/>
          </a:prstGeom>
        </p:spPr>
      </p:pic>
    </p:spTree>
    <p:extLst>
      <p:ext uri="{BB962C8B-B14F-4D97-AF65-F5344CB8AC3E}">
        <p14:creationId xmlns:p14="http://schemas.microsoft.com/office/powerpoint/2010/main" val="6483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44BDA2-1CF2-4B50-BBE9-14E1049AACB4}"/>
              </a:ext>
            </a:extLst>
          </p:cNvPr>
          <p:cNvSpPr/>
          <p:nvPr/>
        </p:nvSpPr>
        <p:spPr>
          <a:xfrm>
            <a:off x="1311964" y="841010"/>
            <a:ext cx="9740348" cy="1569660"/>
          </a:xfrm>
          <a:prstGeom prst="rect">
            <a:avLst/>
          </a:prstGeom>
        </p:spPr>
        <p:txBody>
          <a:bodyPr wrap="square">
            <a:spAutoFit/>
          </a:bodyPr>
          <a:lstStyle/>
          <a:p>
            <a:pPr algn="just"/>
            <a:r>
              <a:rPr lang="es-ES" sz="2400" b="1" dirty="0"/>
              <a:t>Un rodal </a:t>
            </a:r>
            <a:r>
              <a:rPr lang="es-ES" sz="2400" dirty="0"/>
              <a:t>es un grupo de árboles lo suficientemente similares en composición, condición y distribución por edad para ser considerado una unidad. Los rodales pueden ser parejos en edad (árboles con la misma edad relativa) o disparejos en edad.</a:t>
            </a:r>
            <a:endParaRPr lang="es-CU" sz="2400" dirty="0"/>
          </a:p>
        </p:txBody>
      </p:sp>
      <p:sp>
        <p:nvSpPr>
          <p:cNvPr id="3" name="Rectángulo 2">
            <a:extLst>
              <a:ext uri="{FF2B5EF4-FFF2-40B4-BE49-F238E27FC236}">
                <a16:creationId xmlns:a16="http://schemas.microsoft.com/office/drawing/2014/main" xmlns="" id="{46258EB8-0378-4B50-AB06-9B0C9A9D54A9}"/>
              </a:ext>
            </a:extLst>
          </p:cNvPr>
          <p:cNvSpPr/>
          <p:nvPr/>
        </p:nvSpPr>
        <p:spPr>
          <a:xfrm>
            <a:off x="1225826" y="2410670"/>
            <a:ext cx="9740347" cy="1569660"/>
          </a:xfrm>
          <a:prstGeom prst="rect">
            <a:avLst/>
          </a:prstGeom>
        </p:spPr>
        <p:txBody>
          <a:bodyPr wrap="square">
            <a:spAutoFit/>
          </a:bodyPr>
          <a:lstStyle/>
          <a:p>
            <a:pPr algn="just"/>
            <a:r>
              <a:rPr lang="es-ES" b="1" dirty="0"/>
              <a:t>¿</a:t>
            </a:r>
            <a:r>
              <a:rPr lang="es-ES" sz="2400" b="1" dirty="0"/>
              <a:t>Cómo es la estructura de un rodal?</a:t>
            </a:r>
          </a:p>
          <a:p>
            <a:pPr algn="just"/>
            <a:r>
              <a:rPr lang="es-ES" sz="2400" dirty="0"/>
              <a:t>La estructura de un rodal o bosque se refiere a la distribución de las clases por su edad y/o diámetro, y por sus copas. El bosque puede tener una estructura de edad uniforme o no uniforme.</a:t>
            </a:r>
          </a:p>
        </p:txBody>
      </p:sp>
      <p:sp>
        <p:nvSpPr>
          <p:cNvPr id="4" name="Rectángulo 3">
            <a:extLst>
              <a:ext uri="{FF2B5EF4-FFF2-40B4-BE49-F238E27FC236}">
                <a16:creationId xmlns:a16="http://schemas.microsoft.com/office/drawing/2014/main" xmlns="" id="{74F8BF95-501C-4D81-95CF-86CEAD20C1A1}"/>
              </a:ext>
            </a:extLst>
          </p:cNvPr>
          <p:cNvSpPr/>
          <p:nvPr/>
        </p:nvSpPr>
        <p:spPr>
          <a:xfrm>
            <a:off x="1225827" y="4077998"/>
            <a:ext cx="9740346" cy="1938992"/>
          </a:xfrm>
          <a:prstGeom prst="rect">
            <a:avLst/>
          </a:prstGeom>
        </p:spPr>
        <p:txBody>
          <a:bodyPr wrap="square">
            <a:spAutoFit/>
          </a:bodyPr>
          <a:lstStyle/>
          <a:p>
            <a:pPr algn="just"/>
            <a:r>
              <a:rPr lang="es-ES" sz="2400" b="1" dirty="0"/>
              <a:t>¿Cuánto mide un rodal?</a:t>
            </a:r>
          </a:p>
          <a:p>
            <a:pPr algn="just"/>
            <a:r>
              <a:rPr lang="es-ES" sz="2400" dirty="0"/>
              <a:t>Rodal: Superficie del monte con unas características determinadas de pendiente, orientación, vegetación que generalmente difieren de las de alrededor. Se considera que la superficie mínima del rodal es 1 hectárea, aunque puede ser menor en función de la superficie del monte.</a:t>
            </a:r>
          </a:p>
        </p:txBody>
      </p:sp>
    </p:spTree>
    <p:extLst>
      <p:ext uri="{BB962C8B-B14F-4D97-AF65-F5344CB8AC3E}">
        <p14:creationId xmlns:p14="http://schemas.microsoft.com/office/powerpoint/2010/main" val="288478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04891EB-9330-4226-AC19-41780524E465}"/>
              </a:ext>
            </a:extLst>
          </p:cNvPr>
          <p:cNvSpPr/>
          <p:nvPr/>
        </p:nvSpPr>
        <p:spPr>
          <a:xfrm>
            <a:off x="1046921" y="861536"/>
            <a:ext cx="9594574" cy="1569660"/>
          </a:xfrm>
          <a:prstGeom prst="rect">
            <a:avLst/>
          </a:prstGeom>
        </p:spPr>
        <p:txBody>
          <a:bodyPr wrap="square">
            <a:spAutoFit/>
          </a:bodyPr>
          <a:lstStyle/>
          <a:p>
            <a:pPr algn="just"/>
            <a:r>
              <a:rPr lang="es-ES" sz="2400" b="1" dirty="0"/>
              <a:t>¿Qué acciones ejercen los árboles sobre el biotopo del bosque?</a:t>
            </a:r>
          </a:p>
          <a:p>
            <a:pPr algn="just"/>
            <a:r>
              <a:rPr lang="es-ES" sz="2400" dirty="0"/>
              <a:t>Los árboles retienen la lluvia y las raíces actúan como filtros, eliminando parte de sus impurezas. Gracias a ello, el agua llega a los acuíferos, tan importantes para el almacenamiento de este recurso que luego llega a nuestros ríos.</a:t>
            </a:r>
            <a:endParaRPr lang="es-CU" sz="2400" dirty="0"/>
          </a:p>
        </p:txBody>
      </p:sp>
      <p:sp>
        <p:nvSpPr>
          <p:cNvPr id="3" name="Rectángulo 2">
            <a:extLst>
              <a:ext uri="{FF2B5EF4-FFF2-40B4-BE49-F238E27FC236}">
                <a16:creationId xmlns:a16="http://schemas.microsoft.com/office/drawing/2014/main" xmlns="" id="{F028DDCC-1E08-4F2B-8152-3935B5E38295}"/>
              </a:ext>
            </a:extLst>
          </p:cNvPr>
          <p:cNvSpPr/>
          <p:nvPr/>
        </p:nvSpPr>
        <p:spPr>
          <a:xfrm>
            <a:off x="1046921" y="2716841"/>
            <a:ext cx="6096000" cy="2308324"/>
          </a:xfrm>
          <a:prstGeom prst="rect">
            <a:avLst/>
          </a:prstGeom>
        </p:spPr>
        <p:txBody>
          <a:bodyPr>
            <a:spAutoFit/>
          </a:bodyPr>
          <a:lstStyle/>
          <a:p>
            <a:pPr algn="ctr"/>
            <a:r>
              <a:rPr lang="es-ES" sz="2400" b="1" dirty="0"/>
              <a:t>¿Qué es la biodiversidad forestal?</a:t>
            </a:r>
          </a:p>
          <a:p>
            <a:pPr algn="just"/>
            <a:r>
              <a:rPr lang="es-ES" sz="2400" dirty="0"/>
              <a:t>Diversidad biológica forestal es la diversidad dentro de los bosques en esos tres niveles. Comprende todas las especies de plantas, animales y microbios presentes en el bosque, no sólo las especies arbóreas.</a:t>
            </a:r>
            <a:endParaRPr lang="es-CU" sz="2400" dirty="0"/>
          </a:p>
        </p:txBody>
      </p:sp>
      <p:pic>
        <p:nvPicPr>
          <p:cNvPr id="4" name="Imagen 3">
            <a:extLst>
              <a:ext uri="{FF2B5EF4-FFF2-40B4-BE49-F238E27FC236}">
                <a16:creationId xmlns:a16="http://schemas.microsoft.com/office/drawing/2014/main" xmlns="" id="{6B3CFFE5-062F-426B-AE6D-0979723B8D8D}"/>
              </a:ext>
            </a:extLst>
          </p:cNvPr>
          <p:cNvPicPr>
            <a:picLocks noChangeAspect="1"/>
          </p:cNvPicPr>
          <p:nvPr/>
        </p:nvPicPr>
        <p:blipFill>
          <a:blip r:embed="rId2"/>
          <a:stretch>
            <a:fillRect/>
          </a:stretch>
        </p:blipFill>
        <p:spPr>
          <a:xfrm>
            <a:off x="8142011" y="4503005"/>
            <a:ext cx="2905125" cy="1571625"/>
          </a:xfrm>
          <a:prstGeom prst="rect">
            <a:avLst/>
          </a:prstGeom>
        </p:spPr>
      </p:pic>
      <p:pic>
        <p:nvPicPr>
          <p:cNvPr id="5" name="Imagen 4">
            <a:extLst>
              <a:ext uri="{FF2B5EF4-FFF2-40B4-BE49-F238E27FC236}">
                <a16:creationId xmlns:a16="http://schemas.microsoft.com/office/drawing/2014/main" xmlns="" id="{C7B3FF18-61A5-48E5-A782-E7BDB26551C7}"/>
              </a:ext>
            </a:extLst>
          </p:cNvPr>
          <p:cNvPicPr>
            <a:picLocks noChangeAspect="1"/>
          </p:cNvPicPr>
          <p:nvPr/>
        </p:nvPicPr>
        <p:blipFill>
          <a:blip r:embed="rId3"/>
          <a:stretch>
            <a:fillRect/>
          </a:stretch>
        </p:blipFill>
        <p:spPr>
          <a:xfrm>
            <a:off x="8142011" y="2676939"/>
            <a:ext cx="2847975" cy="1600200"/>
          </a:xfrm>
          <a:prstGeom prst="rect">
            <a:avLst/>
          </a:prstGeom>
        </p:spPr>
      </p:pic>
    </p:spTree>
    <p:extLst>
      <p:ext uri="{BB962C8B-B14F-4D97-AF65-F5344CB8AC3E}">
        <p14:creationId xmlns:p14="http://schemas.microsoft.com/office/powerpoint/2010/main" val="208938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5DCB1306-CED5-476A-96CF-43D86DB79F8A}"/>
              </a:ext>
            </a:extLst>
          </p:cNvPr>
          <p:cNvSpPr/>
          <p:nvPr/>
        </p:nvSpPr>
        <p:spPr>
          <a:xfrm>
            <a:off x="954156" y="888040"/>
            <a:ext cx="10296939" cy="1938992"/>
          </a:xfrm>
          <a:prstGeom prst="rect">
            <a:avLst/>
          </a:prstGeom>
        </p:spPr>
        <p:txBody>
          <a:bodyPr wrap="square">
            <a:spAutoFit/>
          </a:bodyPr>
          <a:lstStyle/>
          <a:p>
            <a:pPr algn="just"/>
            <a:r>
              <a:rPr lang="es-ES" sz="2400" b="1" dirty="0"/>
              <a:t>¿Cuál es la clasificación de los árboles?</a:t>
            </a:r>
          </a:p>
          <a:p>
            <a:pPr algn="just"/>
            <a:r>
              <a:rPr lang="es-ES" sz="2400" dirty="0"/>
              <a:t>Aunque existen distintos tipos de clasificaciones, una de las más aceptadas es dividirlos en 4 grandes categorías: árboles de hojas caduca, árboles de hoja perenne, árboles frutales y árboles de coníferas. De esta manera, diferenciamos estas clases de árboles según sus hojas y otras características.</a:t>
            </a:r>
          </a:p>
        </p:txBody>
      </p:sp>
      <p:sp>
        <p:nvSpPr>
          <p:cNvPr id="4" name="Rectángulo 3">
            <a:extLst>
              <a:ext uri="{FF2B5EF4-FFF2-40B4-BE49-F238E27FC236}">
                <a16:creationId xmlns:a16="http://schemas.microsoft.com/office/drawing/2014/main" xmlns="" id="{EDFA5F6E-DA45-472A-838B-B077825B0CE4}"/>
              </a:ext>
            </a:extLst>
          </p:cNvPr>
          <p:cNvSpPr/>
          <p:nvPr/>
        </p:nvSpPr>
        <p:spPr>
          <a:xfrm>
            <a:off x="1060173" y="3525299"/>
            <a:ext cx="10190922" cy="1938992"/>
          </a:xfrm>
          <a:prstGeom prst="rect">
            <a:avLst/>
          </a:prstGeom>
        </p:spPr>
        <p:txBody>
          <a:bodyPr wrap="square">
            <a:spAutoFit/>
          </a:bodyPr>
          <a:lstStyle/>
          <a:p>
            <a:pPr algn="just"/>
            <a:r>
              <a:rPr lang="es-ES" sz="2400" b="1" dirty="0"/>
              <a:t>¿Qué tamaño tienen los árboles?</a:t>
            </a:r>
          </a:p>
          <a:p>
            <a:pPr algn="just"/>
            <a:r>
              <a:rPr lang="es-ES" sz="2400" dirty="0"/>
              <a:t>Se consideran árboles pequeños los que alcanzan hasta 10 metros cuando son adultos y están bien establecidos; medianos cuando crecen hasta los 10 a 15 metros, y grandes cuando superan los 15 metros. La altura es solo un aspecto relacionado con el tamaño del árbol.</a:t>
            </a:r>
            <a:endParaRPr lang="es-CU" sz="2400" dirty="0"/>
          </a:p>
        </p:txBody>
      </p:sp>
    </p:spTree>
    <p:extLst>
      <p:ext uri="{BB962C8B-B14F-4D97-AF65-F5344CB8AC3E}">
        <p14:creationId xmlns:p14="http://schemas.microsoft.com/office/powerpoint/2010/main" val="22685326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249</TotalTime>
  <Words>941</Words>
  <Application>Microsoft Office PowerPoint</Application>
  <PresentationFormat>Personalizado</PresentationFormat>
  <Paragraphs>56</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hola</dc:creator>
  <cp:lastModifiedBy>Rolando</cp:lastModifiedBy>
  <cp:revision>85</cp:revision>
  <dcterms:created xsi:type="dcterms:W3CDTF">2024-01-26T07:43:05Z</dcterms:created>
  <dcterms:modified xsi:type="dcterms:W3CDTF">2025-11-28T23:22:40Z</dcterms:modified>
</cp:coreProperties>
</file>