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2"/>
  </p:notesMasterIdLst>
  <p:sldIdLst>
    <p:sldId id="343" r:id="rId2"/>
    <p:sldId id="344" r:id="rId3"/>
    <p:sldId id="345" r:id="rId4"/>
    <p:sldId id="349" r:id="rId5"/>
    <p:sldId id="425" r:id="rId6"/>
    <p:sldId id="348" r:id="rId7"/>
    <p:sldId id="350" r:id="rId8"/>
    <p:sldId id="428" r:id="rId9"/>
    <p:sldId id="351" r:id="rId10"/>
    <p:sldId id="352" r:id="rId11"/>
    <p:sldId id="354" r:id="rId12"/>
    <p:sldId id="378" r:id="rId13"/>
    <p:sldId id="433" r:id="rId14"/>
    <p:sldId id="358" r:id="rId15"/>
    <p:sldId id="360" r:id="rId16"/>
    <p:sldId id="362" r:id="rId17"/>
    <p:sldId id="443" r:id="rId18"/>
    <p:sldId id="444" r:id="rId19"/>
    <p:sldId id="445" r:id="rId20"/>
    <p:sldId id="375" r:id="rId21"/>
    <p:sldId id="355" r:id="rId22"/>
    <p:sldId id="440" r:id="rId23"/>
    <p:sldId id="441" r:id="rId24"/>
    <p:sldId id="434" r:id="rId25"/>
    <p:sldId id="435" r:id="rId26"/>
    <p:sldId id="436" r:id="rId27"/>
    <p:sldId id="437" r:id="rId28"/>
    <p:sldId id="381" r:id="rId29"/>
    <p:sldId id="439" r:id="rId30"/>
    <p:sldId id="442" r:id="rId31"/>
    <p:sldId id="367" r:id="rId32"/>
    <p:sldId id="359" r:id="rId33"/>
    <p:sldId id="370" r:id="rId34"/>
    <p:sldId id="371" r:id="rId35"/>
    <p:sldId id="372" r:id="rId36"/>
    <p:sldId id="379" r:id="rId37"/>
    <p:sldId id="380" r:id="rId38"/>
    <p:sldId id="361" r:id="rId39"/>
    <p:sldId id="389" r:id="rId40"/>
    <p:sldId id="383" r:id="rId41"/>
    <p:sldId id="446" r:id="rId42"/>
    <p:sldId id="390" r:id="rId43"/>
    <p:sldId id="391" r:id="rId44"/>
    <p:sldId id="388" r:id="rId45"/>
    <p:sldId id="447" r:id="rId46"/>
    <p:sldId id="404" r:id="rId47"/>
    <p:sldId id="406" r:id="rId48"/>
    <p:sldId id="392" r:id="rId49"/>
    <p:sldId id="393" r:id="rId50"/>
    <p:sldId id="395" r:id="rId51"/>
    <p:sldId id="394" r:id="rId52"/>
    <p:sldId id="396" r:id="rId53"/>
    <p:sldId id="397" r:id="rId54"/>
    <p:sldId id="403" r:id="rId55"/>
    <p:sldId id="398" r:id="rId56"/>
    <p:sldId id="401" r:id="rId57"/>
    <p:sldId id="402" r:id="rId58"/>
    <p:sldId id="473" r:id="rId59"/>
    <p:sldId id="313" r:id="rId60"/>
    <p:sldId id="315" r:id="rId61"/>
    <p:sldId id="417" r:id="rId62"/>
    <p:sldId id="413" r:id="rId63"/>
    <p:sldId id="316" r:id="rId64"/>
    <p:sldId id="415" r:id="rId65"/>
    <p:sldId id="414" r:id="rId66"/>
    <p:sldId id="416" r:id="rId67"/>
    <p:sldId id="319" r:id="rId68"/>
    <p:sldId id="320" r:id="rId69"/>
    <p:sldId id="321" r:id="rId70"/>
    <p:sldId id="324" r:id="rId71"/>
    <p:sldId id="325" r:id="rId72"/>
    <p:sldId id="326" r:id="rId73"/>
    <p:sldId id="418" r:id="rId74"/>
    <p:sldId id="420" r:id="rId75"/>
    <p:sldId id="422" r:id="rId76"/>
    <p:sldId id="429" r:id="rId77"/>
    <p:sldId id="456" r:id="rId78"/>
    <p:sldId id="457" r:id="rId79"/>
    <p:sldId id="458" r:id="rId80"/>
    <p:sldId id="430" r:id="rId81"/>
    <p:sldId id="448" r:id="rId82"/>
    <p:sldId id="455" r:id="rId83"/>
    <p:sldId id="431" r:id="rId84"/>
    <p:sldId id="331" r:id="rId85"/>
    <p:sldId id="423" r:id="rId86"/>
    <p:sldId id="478" r:id="rId87"/>
    <p:sldId id="474" r:id="rId88"/>
    <p:sldId id="475" r:id="rId89"/>
    <p:sldId id="476" r:id="rId90"/>
    <p:sldId id="477" r:id="rId91"/>
    <p:sldId id="479" r:id="rId92"/>
    <p:sldId id="334" r:id="rId93"/>
    <p:sldId id="424" r:id="rId94"/>
    <p:sldId id="336" r:id="rId95"/>
    <p:sldId id="467" r:id="rId96"/>
    <p:sldId id="472" r:id="rId97"/>
    <p:sldId id="426" r:id="rId98"/>
    <p:sldId id="338" r:id="rId99"/>
    <p:sldId id="427" r:id="rId100"/>
    <p:sldId id="469" r:id="rId101"/>
    <p:sldId id="470" r:id="rId102"/>
    <p:sldId id="462" r:id="rId103"/>
    <p:sldId id="465" r:id="rId104"/>
    <p:sldId id="464" r:id="rId105"/>
    <p:sldId id="466" r:id="rId106"/>
    <p:sldId id="463" r:id="rId107"/>
    <p:sldId id="468" r:id="rId108"/>
    <p:sldId id="480" r:id="rId109"/>
    <p:sldId id="471" r:id="rId110"/>
    <p:sldId id="411" r:id="rId1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2" autoAdjust="0"/>
    <p:restoredTop sz="94660"/>
  </p:normalViewPr>
  <p:slideViewPr>
    <p:cSldViewPr>
      <p:cViewPr varScale="1">
        <p:scale>
          <a:sx n="69" d="100"/>
          <a:sy n="69" d="100"/>
        </p:scale>
        <p:origin x="154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4A4518-DFF7-4D5B-8D4F-CE65A9C86718}" type="datetimeFigureOut">
              <a:rPr lang="es-ES" smtClean="0"/>
              <a:pPr/>
              <a:t>17/03/2025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F8D31C-61F1-43B8-95EA-1C52F5FD62A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393EF4A-640D-4056-83CB-6A08A4D5BF41}" type="slidenum">
              <a:rPr lang="es-ES" smtClean="0"/>
              <a:pPr/>
              <a:t>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17/03/2025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37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17/03/2025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65642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17/03/2025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503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17/03/2025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12069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17/03/2025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38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pPr/>
              <a:t>17/03/2025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46792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pPr/>
              <a:t>17/03/2025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18733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pPr/>
              <a:t>17/03/2025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86170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847CFC-816F-41D0-AAC0-9BF4FEBC753E}" type="datetimeFigureOut">
              <a:rPr lang="es-ES" smtClean="0"/>
              <a:pPr/>
              <a:t>17/03/2025</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6714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A847CFC-816F-41D0-AAC0-9BF4FEBC753E}" type="datetimeFigureOut">
              <a:rPr lang="es-ES" smtClean="0"/>
              <a:pPr/>
              <a:t>17/03/2025</a:t>
            </a:fld>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40658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17/03/2025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2975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A847CFC-816F-41D0-AAC0-9BF4FEBC753E}" type="datetimeFigureOut">
              <a:rPr lang="es-ES" smtClean="0"/>
              <a:pPr/>
              <a:t>17/03/2025</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32FADFE-3B8F-471C-ABF0-DBC7717ECBBC}" type="slidenum">
              <a:rPr lang="es-ES" smtClean="0"/>
              <a:pPr/>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646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1.jpeg"/></Relationships>
</file>

<file path=ppt/slides/_rels/slide6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5" Type="http://schemas.openxmlformats.org/officeDocument/2006/relationships/image" Target="../media/image84.jpeg"/><Relationship Id="rId4" Type="http://schemas.openxmlformats.org/officeDocument/2006/relationships/image" Target="../media/image83.jpeg"/></Relationships>
</file>

<file path=ppt/slides/_rels/slide8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gif"/><Relationship Id="rId1" Type="http://schemas.openxmlformats.org/officeDocument/2006/relationships/slideLayout" Target="../slideLayouts/slideLayout7.xml"/><Relationship Id="rId4" Type="http://schemas.openxmlformats.org/officeDocument/2006/relationships/image" Target="../media/image91.jpg"/></Relationships>
</file>

<file path=ppt/slides/_rels/slide86.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9.gi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YAIMA\TRABAJO\EDUCACION SEXUAL\ZZ\images (2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CuadroTexto"/>
          <p:cNvSpPr txBox="1"/>
          <p:nvPr/>
        </p:nvSpPr>
        <p:spPr>
          <a:xfrm>
            <a:off x="357158" y="5429264"/>
            <a:ext cx="5143536" cy="954107"/>
          </a:xfrm>
          <a:prstGeom prst="rect">
            <a:avLst/>
          </a:prstGeom>
          <a:noFill/>
        </p:spPr>
        <p:txBody>
          <a:bodyPr wrap="square" rtlCol="0">
            <a:spAutoFit/>
          </a:bodyPr>
          <a:lstStyle/>
          <a:p>
            <a:r>
              <a:rPr lang="es-ES" sz="2800" dirty="0" smtClean="0">
                <a:solidFill>
                  <a:srgbClr val="FFFF00"/>
                </a:solidFill>
                <a:latin typeface="Arial Black" pitchFamily="34" charset="0"/>
              </a:rPr>
              <a:t>Dra. Yaima Díaz Crespo</a:t>
            </a:r>
          </a:p>
          <a:p>
            <a:r>
              <a:rPr lang="es-ES" sz="2800" dirty="0" smtClean="0">
                <a:solidFill>
                  <a:srgbClr val="FFFF00"/>
                </a:solidFill>
                <a:latin typeface="Arial Black" pitchFamily="34" charset="0"/>
              </a:rPr>
              <a:t>2024-2025</a:t>
            </a:r>
            <a:endParaRPr lang="es-ES" sz="28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543949"/>
            <a:ext cx="2031325" cy="769441"/>
          </a:xfrm>
          <a:prstGeom prst="rect">
            <a:avLst/>
          </a:prstGeom>
        </p:spPr>
        <p:txBody>
          <a:bodyPr wrap="none">
            <a:spAutoFit/>
          </a:bodyPr>
          <a:lstStyle/>
          <a:p>
            <a:r>
              <a:rPr lang="es-ES" sz="4400" u="sng" dirty="0" smtClean="0">
                <a:solidFill>
                  <a:schemeClr val="accent2">
                    <a:lumMod val="50000"/>
                  </a:schemeClr>
                </a:solidFill>
                <a:latin typeface="+mj-lt"/>
              </a:rPr>
              <a:t>Sífilis</a:t>
            </a:r>
            <a:r>
              <a:rPr lang="es-ES" sz="4400" dirty="0" smtClean="0">
                <a:solidFill>
                  <a:schemeClr val="accent2">
                    <a:lumMod val="50000"/>
                  </a:schemeClr>
                </a:solidFill>
                <a:latin typeface="+mj-lt"/>
              </a:rPr>
              <a:t> 	</a:t>
            </a:r>
          </a:p>
        </p:txBody>
      </p:sp>
      <p:pic>
        <p:nvPicPr>
          <p:cNvPr id="3074" name="Picture 2"/>
          <p:cNvPicPr>
            <a:picLocks noChangeAspect="1" noChangeArrowheads="1"/>
          </p:cNvPicPr>
          <p:nvPr/>
        </p:nvPicPr>
        <p:blipFill>
          <a:blip r:embed="rId2"/>
          <a:srcRect/>
          <a:stretch>
            <a:fillRect/>
          </a:stretch>
        </p:blipFill>
        <p:spPr bwMode="auto">
          <a:xfrm>
            <a:off x="500034" y="2071678"/>
            <a:ext cx="3214710" cy="321471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714744" y="335212"/>
            <a:ext cx="3611942" cy="300039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714744" y="3336352"/>
            <a:ext cx="3857652"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552" y="764704"/>
            <a:ext cx="7560840" cy="5139869"/>
          </a:xfrm>
          <a:prstGeom prst="rect">
            <a:avLst/>
          </a:prstGeom>
          <a:noFill/>
        </p:spPr>
        <p:txBody>
          <a:bodyPr wrap="square" rtlCol="0">
            <a:spAutoFit/>
          </a:bodyPr>
          <a:lstStyle/>
          <a:p>
            <a:r>
              <a:rPr lang="es-ES" sz="4400" dirty="0" smtClean="0">
                <a:latin typeface="+mj-lt"/>
              </a:rPr>
              <a:t>¿Qué es la prueba?</a:t>
            </a:r>
          </a:p>
          <a:p>
            <a:pPr algn="just"/>
            <a:endParaRPr lang="es-ES" sz="2800" dirty="0" smtClean="0">
              <a:latin typeface="Arial Black" panose="020B0A04020102020204" pitchFamily="34" charset="0"/>
            </a:endParaRPr>
          </a:p>
          <a:p>
            <a:r>
              <a:rPr lang="es-ES" sz="3200" dirty="0" smtClean="0"/>
              <a:t>Cuando el VIH entra al cuerpo, éste produce anticuerpos en respuesta a la invasión por este virus. La prueba detecta la presencia de estos anticuerpos en una pequeña prueba de sangre. La prueba no detecta si se tiene el SIDA, solamente dice si el cuerpo ha producido anticuerpos en respuesta a la infección por VIH</a:t>
            </a:r>
            <a:endParaRPr lang="en-US" sz="3200" dirty="0"/>
          </a:p>
        </p:txBody>
      </p:sp>
    </p:spTree>
    <p:extLst>
      <p:ext uri="{BB962C8B-B14F-4D97-AF65-F5344CB8AC3E}">
        <p14:creationId xmlns:p14="http://schemas.microsoft.com/office/powerpoint/2010/main" val="24265992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71600" y="836712"/>
            <a:ext cx="7252553" cy="5012110"/>
          </a:xfrm>
          <a:prstGeom prst="rect">
            <a:avLst/>
          </a:prstGeom>
        </p:spPr>
      </p:pic>
    </p:spTree>
    <p:extLst>
      <p:ext uri="{BB962C8B-B14F-4D97-AF65-F5344CB8AC3E}">
        <p14:creationId xmlns:p14="http://schemas.microsoft.com/office/powerpoint/2010/main" val="25984123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332656"/>
            <a:ext cx="8208912" cy="2215991"/>
          </a:xfrm>
          <a:prstGeom prst="rect">
            <a:avLst/>
          </a:prstGeom>
          <a:noFill/>
        </p:spPr>
        <p:txBody>
          <a:bodyPr wrap="square" rtlCol="0">
            <a:spAutoFit/>
          </a:bodyPr>
          <a:lstStyle/>
          <a:p>
            <a:r>
              <a:rPr lang="es-ES" sz="4400" dirty="0" smtClean="0">
                <a:latin typeface="+mj-lt"/>
              </a:rPr>
              <a:t>¿Qué hacer si sospecha que tiene una ITS?</a:t>
            </a:r>
          </a:p>
          <a:p>
            <a:endParaRPr lang="es-ES" dirty="0"/>
          </a:p>
          <a:p>
            <a:r>
              <a:rPr lang="es-ES" sz="3200" dirty="0" smtClean="0"/>
              <a:t>*Acuda a la unidad de salud más cercana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548647"/>
            <a:ext cx="3139440" cy="3822192"/>
          </a:xfrm>
          <a:prstGeom prst="rect">
            <a:avLst/>
          </a:prstGeom>
        </p:spPr>
      </p:pic>
      <p:pic>
        <p:nvPicPr>
          <p:cNvPr id="4" name="Picture 14"/>
          <p:cNvPicPr>
            <a:picLocks noChangeAspect="1" noChangeArrowheads="1"/>
          </p:cNvPicPr>
          <p:nvPr/>
        </p:nvPicPr>
        <p:blipFill>
          <a:blip r:embed="rId3"/>
          <a:srcRect/>
          <a:stretch>
            <a:fillRect/>
          </a:stretch>
        </p:blipFill>
        <p:spPr bwMode="auto">
          <a:xfrm>
            <a:off x="1259632" y="3501008"/>
            <a:ext cx="2736304" cy="26965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4210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692696"/>
            <a:ext cx="8064896" cy="1077218"/>
          </a:xfrm>
          <a:prstGeom prst="rect">
            <a:avLst/>
          </a:prstGeom>
        </p:spPr>
        <p:txBody>
          <a:bodyPr wrap="square">
            <a:spAutoFit/>
          </a:bodyPr>
          <a:lstStyle/>
          <a:p>
            <a:r>
              <a:rPr lang="es-ES" sz="3200" dirty="0"/>
              <a:t>*Cumpla con el tratamiento y las orientaciones brindadas por el personal médico</a:t>
            </a:r>
          </a:p>
        </p:txBody>
      </p:sp>
      <p:pic>
        <p:nvPicPr>
          <p:cNvPr id="3" name="Picture 2" descr="C:\Users\YAIMA\Pictures\Mis instantáneas\FHGJ.jpg"/>
          <p:cNvPicPr>
            <a:picLocks noChangeAspect="1" noChangeArrowheads="1"/>
          </p:cNvPicPr>
          <p:nvPr/>
        </p:nvPicPr>
        <p:blipFill>
          <a:blip r:embed="rId2"/>
          <a:srcRect/>
          <a:stretch>
            <a:fillRect/>
          </a:stretch>
        </p:blipFill>
        <p:spPr bwMode="auto">
          <a:xfrm>
            <a:off x="3779912" y="1916832"/>
            <a:ext cx="3988381" cy="4190980"/>
          </a:xfrm>
          <a:prstGeom prst="rect">
            <a:avLst/>
          </a:prstGeom>
          <a:noFill/>
        </p:spPr>
      </p:pic>
    </p:spTree>
    <p:extLst>
      <p:ext uri="{BB962C8B-B14F-4D97-AF65-F5344CB8AC3E}">
        <p14:creationId xmlns:p14="http://schemas.microsoft.com/office/powerpoint/2010/main" val="35772491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620688"/>
            <a:ext cx="8136904" cy="1077218"/>
          </a:xfrm>
          <a:prstGeom prst="rect">
            <a:avLst/>
          </a:prstGeom>
        </p:spPr>
        <p:txBody>
          <a:bodyPr wrap="square">
            <a:spAutoFit/>
          </a:bodyPr>
          <a:lstStyle/>
          <a:p>
            <a:r>
              <a:rPr lang="es-ES" sz="3200" dirty="0"/>
              <a:t>*Informe a su pareja sexual y pídale que también acuda a la unidad de salud</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556792"/>
            <a:ext cx="2887588" cy="4725144"/>
          </a:xfrm>
          <a:prstGeom prst="rect">
            <a:avLst/>
          </a:prstGeom>
        </p:spPr>
      </p:pic>
    </p:spTree>
    <p:extLst>
      <p:ext uri="{BB962C8B-B14F-4D97-AF65-F5344CB8AC3E}">
        <p14:creationId xmlns:p14="http://schemas.microsoft.com/office/powerpoint/2010/main" val="40141744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624" y="476672"/>
            <a:ext cx="6778752" cy="5029200"/>
          </a:xfrm>
          <a:prstGeom prst="rect">
            <a:avLst/>
          </a:prstGeom>
        </p:spPr>
      </p:pic>
      <p:sp>
        <p:nvSpPr>
          <p:cNvPr id="3" name="CuadroTexto 2"/>
          <p:cNvSpPr txBox="1"/>
          <p:nvPr/>
        </p:nvSpPr>
        <p:spPr>
          <a:xfrm>
            <a:off x="2267744" y="5517201"/>
            <a:ext cx="5904656" cy="769441"/>
          </a:xfrm>
          <a:prstGeom prst="rect">
            <a:avLst/>
          </a:prstGeom>
          <a:noFill/>
        </p:spPr>
        <p:txBody>
          <a:bodyPr wrap="square" rtlCol="0">
            <a:spAutoFit/>
          </a:bodyPr>
          <a:lstStyle/>
          <a:p>
            <a:r>
              <a:rPr lang="es-ES" sz="4400" dirty="0" smtClean="0">
                <a:solidFill>
                  <a:schemeClr val="accent2">
                    <a:lumMod val="50000"/>
                  </a:schemeClr>
                </a:solidFill>
                <a:latin typeface="+mj-lt"/>
              </a:rPr>
              <a:t>Araña epidemiológica</a:t>
            </a:r>
            <a:endParaRPr lang="en-US" sz="4400" dirty="0">
              <a:solidFill>
                <a:schemeClr val="accent2">
                  <a:lumMod val="50000"/>
                </a:schemeClr>
              </a:solidFill>
              <a:latin typeface="+mj-lt"/>
            </a:endParaRPr>
          </a:p>
        </p:txBody>
      </p:sp>
    </p:spTree>
    <p:extLst>
      <p:ext uri="{BB962C8B-B14F-4D97-AF65-F5344CB8AC3E}">
        <p14:creationId xmlns:p14="http://schemas.microsoft.com/office/powerpoint/2010/main" val="1421406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1" y="692696"/>
            <a:ext cx="7704856" cy="1077218"/>
          </a:xfrm>
          <a:prstGeom prst="rect">
            <a:avLst/>
          </a:prstGeom>
        </p:spPr>
        <p:txBody>
          <a:bodyPr wrap="square">
            <a:spAutoFit/>
          </a:bodyPr>
          <a:lstStyle/>
          <a:p>
            <a:r>
              <a:rPr lang="es-ES" sz="3200" dirty="0"/>
              <a:t>*Utilice preservativo o condón durante las relaciones sexuales</a:t>
            </a:r>
            <a:endParaRPr lang="en-US" sz="3200" dirty="0"/>
          </a:p>
        </p:txBody>
      </p:sp>
      <p:pic>
        <p:nvPicPr>
          <p:cNvPr id="3" name="5 Imagen" descr="s11.jpg"/>
          <p:cNvPicPr>
            <a:picLocks noChangeAspect="1"/>
          </p:cNvPicPr>
          <p:nvPr/>
        </p:nvPicPr>
        <p:blipFill>
          <a:blip r:embed="rId2"/>
          <a:srcRect/>
          <a:stretch>
            <a:fillRect/>
          </a:stretch>
        </p:blipFill>
        <p:spPr bwMode="auto">
          <a:xfrm>
            <a:off x="1059010" y="2348880"/>
            <a:ext cx="6665937" cy="3772428"/>
          </a:xfrm>
          <a:prstGeom prst="rect">
            <a:avLst/>
          </a:prstGeom>
          <a:noFill/>
          <a:ln w="9525">
            <a:noFill/>
            <a:miter lim="800000"/>
            <a:headEnd/>
            <a:tailEnd/>
          </a:ln>
        </p:spPr>
      </p:pic>
    </p:spTree>
    <p:extLst>
      <p:ext uri="{BB962C8B-B14F-4D97-AF65-F5344CB8AC3E}">
        <p14:creationId xmlns:p14="http://schemas.microsoft.com/office/powerpoint/2010/main" val="10956339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8160589" cy="5884985"/>
          </a:xfrm>
          <a:prstGeom prst="rect">
            <a:avLst/>
          </a:prstGeom>
        </p:spPr>
      </p:pic>
    </p:spTree>
    <p:extLst>
      <p:ext uri="{BB962C8B-B14F-4D97-AF65-F5344CB8AC3E}">
        <p14:creationId xmlns:p14="http://schemas.microsoft.com/office/powerpoint/2010/main" val="836755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Rectángulo 2"/>
          <p:cNvSpPr/>
          <p:nvPr/>
        </p:nvSpPr>
        <p:spPr>
          <a:xfrm>
            <a:off x="3203848" y="332656"/>
            <a:ext cx="2664296" cy="3600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lipse 3"/>
          <p:cNvSpPr/>
          <p:nvPr/>
        </p:nvSpPr>
        <p:spPr>
          <a:xfrm>
            <a:off x="8063880" y="6303523"/>
            <a:ext cx="864096" cy="54868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p:cNvSpPr/>
          <p:nvPr/>
        </p:nvSpPr>
        <p:spPr>
          <a:xfrm>
            <a:off x="3563888" y="6669360"/>
            <a:ext cx="1800200" cy="182844"/>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5603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857488" y="285728"/>
            <a:ext cx="3495675" cy="4895850"/>
          </a:xfrm>
          <a:prstGeom prst="rect">
            <a:avLst/>
          </a:prstGeom>
          <a:noFill/>
          <a:ln w="9525">
            <a:noFill/>
            <a:miter lim="800000"/>
            <a:headEnd/>
            <a:tailEnd/>
          </a:ln>
          <a:effectLst/>
        </p:spPr>
      </p:pic>
      <p:sp>
        <p:nvSpPr>
          <p:cNvPr id="3" name="2 Rectángulo"/>
          <p:cNvSpPr/>
          <p:nvPr/>
        </p:nvSpPr>
        <p:spPr>
          <a:xfrm>
            <a:off x="2220216" y="5373216"/>
            <a:ext cx="4770217" cy="769441"/>
          </a:xfrm>
          <a:prstGeom prst="rect">
            <a:avLst/>
          </a:prstGeom>
        </p:spPr>
        <p:txBody>
          <a:bodyPr wrap="none">
            <a:spAutoFit/>
          </a:bodyPr>
          <a:lstStyle/>
          <a:p>
            <a:r>
              <a:rPr lang="es-ES" sz="4400" dirty="0" smtClean="0">
                <a:solidFill>
                  <a:schemeClr val="accent2">
                    <a:lumMod val="50000"/>
                  </a:schemeClr>
                </a:solidFill>
              </a:rPr>
              <a:t>Ronda de preguntas</a:t>
            </a:r>
            <a:endParaRPr lang="es-ES" sz="4400" dirty="0">
              <a:solidFill>
                <a:schemeClr val="accent2">
                  <a:lumMod val="50000"/>
                </a:schemeClr>
              </a:solidFill>
            </a:endParaRPr>
          </a:p>
        </p:txBody>
      </p:sp>
    </p:spTree>
    <p:extLst>
      <p:ext uri="{BB962C8B-B14F-4D97-AF65-F5344CB8AC3E}">
        <p14:creationId xmlns:p14="http://schemas.microsoft.com/office/powerpoint/2010/main" val="163426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785794"/>
            <a:ext cx="7858180" cy="4031873"/>
          </a:xfrm>
          <a:prstGeom prst="rect">
            <a:avLst/>
          </a:prstGeom>
          <a:noFill/>
        </p:spPr>
        <p:txBody>
          <a:bodyPr wrap="square" rtlCol="0">
            <a:spAutoFit/>
          </a:bodyPr>
          <a:lstStyle/>
          <a:p>
            <a:r>
              <a:rPr lang="es-ES" sz="3200" dirty="0" smtClean="0"/>
              <a:t>Agente causal: </a:t>
            </a:r>
            <a:r>
              <a:rPr lang="es-ES" sz="3200" i="1" dirty="0" smtClean="0">
                <a:solidFill>
                  <a:srgbClr val="FF0000"/>
                </a:solidFill>
              </a:rPr>
              <a:t>Treponema</a:t>
            </a:r>
            <a:r>
              <a:rPr lang="es-ES" sz="3200" dirty="0" smtClean="0"/>
              <a:t> </a:t>
            </a:r>
            <a:r>
              <a:rPr lang="es-ES" sz="3200" i="1" dirty="0" smtClean="0">
                <a:solidFill>
                  <a:srgbClr val="FF0000"/>
                </a:solidFill>
              </a:rPr>
              <a:t>pallidum</a:t>
            </a:r>
            <a:r>
              <a:rPr lang="es-ES" sz="3200" dirty="0" smtClean="0"/>
              <a:t> (bacteria en forma de espiroqueta)</a:t>
            </a:r>
          </a:p>
          <a:p>
            <a:endParaRPr lang="es-ES" sz="3200" dirty="0" smtClean="0"/>
          </a:p>
          <a:p>
            <a:r>
              <a:rPr lang="es-ES" sz="3200" dirty="0" smtClean="0"/>
              <a:t>Otros nombres: Lúes, Mal gálico y Mal de la Hispaniola</a:t>
            </a:r>
          </a:p>
          <a:p>
            <a:endParaRPr lang="es-ES" sz="3200" dirty="0" smtClean="0"/>
          </a:p>
          <a:p>
            <a:r>
              <a:rPr lang="es-ES" sz="3200" dirty="0" smtClean="0"/>
              <a:t>Afecta más a jóvenes entre 20 y 30 años, predomina más en hombres que en mujeres</a:t>
            </a:r>
            <a:endParaRPr lang="es-ES" sz="32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39552" y="548680"/>
            <a:ext cx="7920880" cy="5509200"/>
          </a:xfrm>
          <a:prstGeom prst="rect">
            <a:avLst/>
          </a:prstGeom>
          <a:noFill/>
        </p:spPr>
        <p:txBody>
          <a:bodyPr wrap="square" rtlCol="0">
            <a:spAutoFit/>
          </a:bodyPr>
          <a:lstStyle/>
          <a:p>
            <a:r>
              <a:rPr lang="es-ES" sz="3200" dirty="0" smtClean="0"/>
              <a:t>1. ¿Qué tipo de conductas de riesgo conoces de los jóvenes de tu comunidad que puedan propiciar la adquisición y transmisión de las ITS, incluyendo el VIH?</a:t>
            </a:r>
          </a:p>
          <a:p>
            <a:endParaRPr lang="es-ES" sz="3200" dirty="0" smtClean="0"/>
          </a:p>
          <a:p>
            <a:r>
              <a:rPr lang="es-ES" sz="3200" dirty="0" smtClean="0"/>
              <a:t>2. ¿Qué conductas pueden prevenir el riesgo de transmisión?</a:t>
            </a:r>
          </a:p>
          <a:p>
            <a:endParaRPr lang="es-ES" sz="3200" dirty="0" smtClean="0"/>
          </a:p>
          <a:p>
            <a:r>
              <a:rPr lang="es-ES" sz="3200" dirty="0" smtClean="0"/>
              <a:t>3. ¿Por qué se dice que la información y la educación son las principales maneras de prevenir la transmisión de las ITS?</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072066" y="1500174"/>
            <a:ext cx="3357586" cy="2714644"/>
          </a:xfrm>
          <a:prstGeom prst="rect">
            <a:avLst/>
          </a:prstGeom>
          <a:noFill/>
          <a:ln w="9525">
            <a:noFill/>
            <a:miter lim="800000"/>
            <a:headEnd/>
            <a:tailEnd/>
          </a:ln>
          <a:effectLst/>
        </p:spPr>
      </p:pic>
      <p:sp>
        <p:nvSpPr>
          <p:cNvPr id="5" name="4 Rectángulo"/>
          <p:cNvSpPr/>
          <p:nvPr/>
        </p:nvSpPr>
        <p:spPr>
          <a:xfrm>
            <a:off x="2209744" y="5042426"/>
            <a:ext cx="5724644" cy="769441"/>
          </a:xfrm>
          <a:prstGeom prst="rect">
            <a:avLst/>
          </a:prstGeom>
        </p:spPr>
        <p:txBody>
          <a:bodyPr wrap="square">
            <a:spAutoFit/>
          </a:bodyPr>
          <a:lstStyle/>
          <a:p>
            <a:pPr algn="just"/>
            <a:r>
              <a:rPr lang="es-ES" sz="4400" i="1" dirty="0" smtClean="0">
                <a:latin typeface="+mj-lt"/>
              </a:rPr>
              <a:t>Treponema pallidum 	</a:t>
            </a:r>
          </a:p>
        </p:txBody>
      </p:sp>
      <p:sp>
        <p:nvSpPr>
          <p:cNvPr id="6" name="5 Rectángulo"/>
          <p:cNvSpPr/>
          <p:nvPr/>
        </p:nvSpPr>
        <p:spPr>
          <a:xfrm>
            <a:off x="3000364" y="2143116"/>
            <a:ext cx="1107996" cy="369332"/>
          </a:xfrm>
          <a:prstGeom prst="rect">
            <a:avLst/>
          </a:prstGeom>
        </p:spPr>
        <p:txBody>
          <a:bodyPr wrap="none">
            <a:spAutoFit/>
          </a:bodyPr>
          <a:lstStyle/>
          <a:p>
            <a:r>
              <a:rPr lang="es-ES" dirty="0" smtClean="0"/>
              <a:t>	</a:t>
            </a:r>
          </a:p>
        </p:txBody>
      </p:sp>
      <p:sp>
        <p:nvSpPr>
          <p:cNvPr id="7" name="6 Rectángulo"/>
          <p:cNvSpPr/>
          <p:nvPr/>
        </p:nvSpPr>
        <p:spPr>
          <a:xfrm>
            <a:off x="6500826" y="4857760"/>
            <a:ext cx="1107996" cy="369332"/>
          </a:xfrm>
          <a:prstGeom prst="rect">
            <a:avLst/>
          </a:prstGeom>
        </p:spPr>
        <p:txBody>
          <a:bodyPr wrap="none">
            <a:spAutoFit/>
          </a:bodyPr>
          <a:lstStyle/>
          <a:p>
            <a:r>
              <a:rPr lang="es-ES" dirty="0" smtClean="0"/>
              <a:t>	</a:t>
            </a:r>
          </a:p>
        </p:txBody>
      </p:sp>
      <p:pic>
        <p:nvPicPr>
          <p:cNvPr id="8" name="Picture 4" descr="D:\Yudeimys\images.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033" y="928670"/>
            <a:ext cx="4551031" cy="3286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Mis Imagenes\TREPON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
            <a:ext cx="6705600" cy="5791200"/>
          </a:xfrm>
          <a:prstGeom prst="rect">
            <a:avLst/>
          </a:prstGeom>
          <a:noFill/>
          <a:extLst>
            <a:ext uri="{909E8E84-426E-40DD-AFC4-6F175D3DCCD1}">
              <a14:hiddenFill xmlns:a14="http://schemas.microsoft.com/office/drawing/2010/main">
                <a:solidFill>
                  <a:srgbClr val="FFFFFF"/>
                </a:solidFill>
              </a14:hiddenFill>
            </a:ext>
          </a:extLst>
        </p:spPr>
      </p:pic>
      <p:sp>
        <p:nvSpPr>
          <p:cNvPr id="99335" name="Text Box 7"/>
          <p:cNvSpPr txBox="1">
            <a:spLocks noChangeArrowheads="1"/>
          </p:cNvSpPr>
          <p:nvPr/>
        </p:nvSpPr>
        <p:spPr bwMode="auto">
          <a:xfrm>
            <a:off x="190500" y="5805264"/>
            <a:ext cx="876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i="1" dirty="0" smtClean="0">
                <a:latin typeface="+mj-lt"/>
              </a:rPr>
              <a:t>Treponema</a:t>
            </a:r>
            <a:r>
              <a:rPr lang="en-US" altLang="en-US" sz="3200" dirty="0" smtClean="0">
                <a:latin typeface="+mj-lt"/>
              </a:rPr>
              <a:t> </a:t>
            </a:r>
            <a:r>
              <a:rPr lang="en-US" altLang="en-US" sz="3200" i="1" dirty="0" smtClean="0">
                <a:latin typeface="+mj-lt"/>
              </a:rPr>
              <a:t>pallidum</a:t>
            </a:r>
            <a:endParaRPr lang="en-US" altLang="en-US" sz="3200" i="1" dirty="0">
              <a:latin typeface="+mj-lt"/>
            </a:endParaRPr>
          </a:p>
        </p:txBody>
      </p:sp>
    </p:spTree>
    <p:extLst>
      <p:ext uri="{BB962C8B-B14F-4D97-AF65-F5344CB8AC3E}">
        <p14:creationId xmlns:p14="http://schemas.microsoft.com/office/powerpoint/2010/main" val="2720966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642919"/>
            <a:ext cx="8215370" cy="2800767"/>
          </a:xfrm>
          <a:prstGeom prst="rect">
            <a:avLst/>
          </a:prstGeom>
        </p:spPr>
        <p:txBody>
          <a:bodyPr wrap="square">
            <a:spAutoFit/>
          </a:bodyPr>
          <a:lstStyle/>
          <a:p>
            <a:pPr algn="just"/>
            <a:r>
              <a:rPr lang="es-ES" sz="4400" dirty="0" smtClean="0">
                <a:latin typeface="+mj-lt"/>
              </a:rPr>
              <a:t>Forma de transmisión</a:t>
            </a:r>
          </a:p>
          <a:p>
            <a:pPr algn="just"/>
            <a:endParaRPr lang="es-ES" sz="3600" dirty="0" smtClean="0">
              <a:latin typeface="Arial Black" pitchFamily="34" charset="0"/>
            </a:endParaRPr>
          </a:p>
          <a:p>
            <a:r>
              <a:rPr lang="es-ES" sz="3200" dirty="0" smtClean="0"/>
              <a:t>Contacto sexual, por contacto de piel herida con secreciones, transfusiones sanguíneas o durante el embarazo y parto </a:t>
            </a:r>
            <a:r>
              <a:rPr lang="es-ES" dirty="0" smtClean="0"/>
              <a:t>	</a:t>
            </a:r>
          </a:p>
        </p:txBody>
      </p:sp>
      <p:pic>
        <p:nvPicPr>
          <p:cNvPr id="3" name="11 Imagen" descr="s9.jpg"/>
          <p:cNvPicPr>
            <a:picLocks noChangeAspect="1"/>
          </p:cNvPicPr>
          <p:nvPr/>
        </p:nvPicPr>
        <p:blipFill>
          <a:blip r:embed="rId2"/>
          <a:srcRect/>
          <a:stretch>
            <a:fillRect/>
          </a:stretch>
        </p:blipFill>
        <p:spPr bwMode="auto">
          <a:xfrm>
            <a:off x="5868144" y="4221088"/>
            <a:ext cx="2276475"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642918"/>
            <a:ext cx="8001056" cy="2062103"/>
          </a:xfrm>
          <a:prstGeom prst="rect">
            <a:avLst/>
          </a:prstGeom>
          <a:noFill/>
        </p:spPr>
        <p:txBody>
          <a:bodyPr wrap="square" rtlCol="0">
            <a:spAutoFit/>
          </a:bodyPr>
          <a:lstStyle/>
          <a:p>
            <a:r>
              <a:rPr lang="es-ES" sz="3200" dirty="0" smtClean="0"/>
              <a:t>Si la mujer afectada está embarazada puede transmitir la sífilis al feto. El recién nacido puede morir o padecer de ceguera, sordera o malformaciones (sífilis congénita)</a:t>
            </a:r>
            <a:endParaRPr lang="es-ES" sz="3200" dirty="0"/>
          </a:p>
        </p:txBody>
      </p:sp>
      <p:pic>
        <p:nvPicPr>
          <p:cNvPr id="4098" name="Picture 2" descr="C:\Users\YAIMA\Pictures\Mis instantáneas\Imagen1KIJ.jpg"/>
          <p:cNvPicPr>
            <a:picLocks noChangeAspect="1" noChangeArrowheads="1"/>
          </p:cNvPicPr>
          <p:nvPr/>
        </p:nvPicPr>
        <p:blipFill>
          <a:blip r:embed="rId2"/>
          <a:srcRect/>
          <a:stretch>
            <a:fillRect/>
          </a:stretch>
        </p:blipFill>
        <p:spPr bwMode="auto">
          <a:xfrm>
            <a:off x="5433424" y="2852936"/>
            <a:ext cx="3086100" cy="3419103"/>
          </a:xfrm>
          <a:prstGeom prst="rect">
            <a:avLst/>
          </a:prstGeom>
          <a:noFill/>
        </p:spPr>
      </p:pic>
      <p:pic>
        <p:nvPicPr>
          <p:cNvPr id="4" name="Picture 2" descr="C:\Users\user\Desktop\índice 8.jpg"/>
          <p:cNvPicPr>
            <a:picLocks noChangeAspect="1" noChangeArrowheads="1"/>
          </p:cNvPicPr>
          <p:nvPr/>
        </p:nvPicPr>
        <p:blipFill>
          <a:blip r:embed="rId3"/>
          <a:srcRect/>
          <a:stretch>
            <a:fillRect/>
          </a:stretch>
        </p:blipFill>
        <p:spPr bwMode="auto">
          <a:xfrm rot="487740">
            <a:off x="1625538" y="3862965"/>
            <a:ext cx="2233613" cy="1931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rcRect/>
          <a:stretch>
            <a:fillRect/>
          </a:stretch>
        </p:blipFill>
        <p:spPr bwMode="auto">
          <a:xfrm rot="714861">
            <a:off x="5155751" y="932186"/>
            <a:ext cx="3353121" cy="3214710"/>
          </a:xfrm>
          <a:prstGeom prst="rect">
            <a:avLst/>
          </a:prstGeom>
          <a:noFill/>
          <a:ln w="9525">
            <a:noFill/>
            <a:miter lim="800000"/>
            <a:headEnd/>
            <a:tailEnd/>
          </a:ln>
        </p:spPr>
      </p:pic>
      <p:pic>
        <p:nvPicPr>
          <p:cNvPr id="3" name="Picture 3" descr="hutchinson1"/>
          <p:cNvPicPr>
            <a:picLocks noChangeAspect="1" noChangeArrowheads="1"/>
          </p:cNvPicPr>
          <p:nvPr/>
        </p:nvPicPr>
        <p:blipFill>
          <a:blip r:embed="rId3"/>
          <a:srcRect/>
          <a:stretch>
            <a:fillRect/>
          </a:stretch>
        </p:blipFill>
        <p:spPr bwMode="auto">
          <a:xfrm rot="21221672">
            <a:off x="461431" y="918397"/>
            <a:ext cx="3903697" cy="3414727"/>
          </a:xfrm>
          <a:prstGeom prst="rect">
            <a:avLst/>
          </a:prstGeom>
          <a:noFill/>
          <a:ln w="76200" cmpd="tri">
            <a:noFill/>
            <a:miter lim="800000"/>
            <a:headEnd/>
            <a:tailEnd/>
          </a:ln>
        </p:spPr>
      </p:pic>
      <p:sp>
        <p:nvSpPr>
          <p:cNvPr id="5" name="4 CuadroTexto"/>
          <p:cNvSpPr txBox="1"/>
          <p:nvPr/>
        </p:nvSpPr>
        <p:spPr>
          <a:xfrm>
            <a:off x="642910" y="5357826"/>
            <a:ext cx="3857652" cy="769441"/>
          </a:xfrm>
          <a:prstGeom prst="rect">
            <a:avLst/>
          </a:prstGeom>
          <a:noFill/>
        </p:spPr>
        <p:txBody>
          <a:bodyPr wrap="square" rtlCol="0">
            <a:spAutoFit/>
          </a:bodyPr>
          <a:lstStyle/>
          <a:p>
            <a:pPr algn="just"/>
            <a:r>
              <a:rPr lang="es-ES" sz="4400" dirty="0" smtClean="0">
                <a:latin typeface="+mj-lt"/>
              </a:rPr>
              <a:t>Sífilis congénita</a:t>
            </a:r>
            <a:endParaRPr lang="es-ES" sz="4400" dirty="0">
              <a:latin typeface="+mj-lt"/>
            </a:endParaRPr>
          </a:p>
        </p:txBody>
      </p:sp>
      <p:pic>
        <p:nvPicPr>
          <p:cNvPr id="6" name="5 Imagen" descr="s5.jpg"/>
          <p:cNvPicPr>
            <a:picLocks noChangeAspect="1"/>
          </p:cNvPicPr>
          <p:nvPr/>
        </p:nvPicPr>
        <p:blipFill>
          <a:blip r:embed="rId4"/>
          <a:srcRect/>
          <a:stretch>
            <a:fillRect/>
          </a:stretch>
        </p:blipFill>
        <p:spPr bwMode="auto">
          <a:xfrm>
            <a:off x="4819754" y="4365104"/>
            <a:ext cx="2600325"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is Imagenes\CONGENITA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685800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50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is Imagenes\CONGENIT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772400" cy="489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9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is Imagenes\CONGENITA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76672"/>
            <a:ext cx="6984776"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41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2910" y="714356"/>
            <a:ext cx="7673506" cy="1446550"/>
          </a:xfrm>
          <a:prstGeom prst="rect">
            <a:avLst/>
          </a:prstGeom>
        </p:spPr>
        <p:txBody>
          <a:bodyPr wrap="square">
            <a:spAutoFit/>
          </a:bodyPr>
          <a:lstStyle/>
          <a:p>
            <a:r>
              <a:rPr lang="es-ES" sz="4400" dirty="0" smtClean="0">
                <a:solidFill>
                  <a:schemeClr val="accent2">
                    <a:lumMod val="50000"/>
                  </a:schemeClr>
                </a:solidFill>
                <a:latin typeface="+mj-lt"/>
              </a:rPr>
              <a:t>Tema 3: Salud sexual y reproductiva</a:t>
            </a:r>
            <a:endParaRPr lang="es-ES" sz="4400" dirty="0">
              <a:solidFill>
                <a:schemeClr val="accent2">
                  <a:lumMod val="50000"/>
                </a:schemeClr>
              </a:solidFill>
              <a:latin typeface="+mj-lt"/>
            </a:endParaRPr>
          </a:p>
        </p:txBody>
      </p:sp>
      <p:pic>
        <p:nvPicPr>
          <p:cNvPr id="4" name="Picture 2" descr="D:\YAIMA\TRABAJO\EDUCACION SEXUAL\Imagen1.jpg"/>
          <p:cNvPicPr>
            <a:picLocks noChangeAspect="1" noChangeArrowheads="1"/>
          </p:cNvPicPr>
          <p:nvPr/>
        </p:nvPicPr>
        <p:blipFill>
          <a:blip r:embed="rId3"/>
          <a:srcRect/>
          <a:stretch>
            <a:fillRect/>
          </a:stretch>
        </p:blipFill>
        <p:spPr bwMode="auto">
          <a:xfrm>
            <a:off x="500034" y="2286000"/>
            <a:ext cx="8143932" cy="38576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0" y="71438"/>
            <a:ext cx="9144000" cy="6715125"/>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500042"/>
            <a:ext cx="8501122" cy="3046988"/>
          </a:xfrm>
          <a:prstGeom prst="rect">
            <a:avLst/>
          </a:prstGeom>
        </p:spPr>
        <p:txBody>
          <a:bodyPr wrap="square">
            <a:spAutoFit/>
          </a:bodyPr>
          <a:lstStyle/>
          <a:p>
            <a:r>
              <a:rPr lang="es-ES" sz="3200" u="sng" dirty="0" smtClean="0"/>
              <a:t>En fase primaria</a:t>
            </a:r>
          </a:p>
          <a:p>
            <a:r>
              <a:rPr lang="es-ES" sz="3200" dirty="0" smtClean="0"/>
              <a:t>Inflamación de los ganglios inguinales, pene, vulva, cuello del útero, boca o ano. Lesión con borde duro y abultado, que no duele, pero que al reventarse segrega un líquido altamente </a:t>
            </a:r>
            <a:r>
              <a:rPr lang="es-ES" sz="3200" dirty="0" smtClean="0"/>
              <a:t>infeccioso </a:t>
            </a:r>
            <a:r>
              <a:rPr lang="es-ES" b="1" dirty="0" smtClean="0"/>
              <a:t>	</a:t>
            </a:r>
          </a:p>
        </p:txBody>
      </p:sp>
      <p:pic>
        <p:nvPicPr>
          <p:cNvPr id="3" name="Picture 3"/>
          <p:cNvPicPr>
            <a:picLocks noChangeAspect="1" noChangeArrowheads="1"/>
          </p:cNvPicPr>
          <p:nvPr/>
        </p:nvPicPr>
        <p:blipFill>
          <a:blip r:embed="rId2"/>
          <a:srcRect/>
          <a:stretch>
            <a:fillRect/>
          </a:stretch>
        </p:blipFill>
        <p:spPr bwMode="auto">
          <a:xfrm>
            <a:off x="3563888" y="3547030"/>
            <a:ext cx="3786214" cy="26503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20140327_111841.jpg"/>
          <p:cNvPicPr>
            <a:picLocks noChangeAspect="1"/>
          </p:cNvPicPr>
          <p:nvPr/>
        </p:nvPicPr>
        <p:blipFill>
          <a:blip r:embed="rId2" cstate="print"/>
          <a:stretch>
            <a:fillRect/>
          </a:stretch>
        </p:blipFill>
        <p:spPr>
          <a:xfrm>
            <a:off x="285738" y="428604"/>
            <a:ext cx="3643320" cy="4857760"/>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9482" y="2204864"/>
            <a:ext cx="4955006" cy="3600400"/>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277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20140307_115903.jpg"/>
          <p:cNvPicPr>
            <a:picLocks noChangeAspect="1"/>
          </p:cNvPicPr>
          <p:nvPr/>
        </p:nvPicPr>
        <p:blipFill>
          <a:blip r:embed="rId2" cstate="print"/>
          <a:stretch>
            <a:fillRect/>
          </a:stretch>
        </p:blipFill>
        <p:spPr>
          <a:xfrm>
            <a:off x="214282" y="714356"/>
            <a:ext cx="3893371" cy="5191161"/>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2 Imagen" descr="20140327_105613.jpg"/>
          <p:cNvPicPr>
            <a:picLocks noChangeAspect="1"/>
          </p:cNvPicPr>
          <p:nvPr/>
        </p:nvPicPr>
        <p:blipFill>
          <a:blip r:embed="rId3" cstate="print"/>
          <a:stretch>
            <a:fillRect/>
          </a:stretch>
        </p:blipFill>
        <p:spPr>
          <a:xfrm>
            <a:off x="4286248" y="2643182"/>
            <a:ext cx="4381498" cy="3286124"/>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8909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Mis Imagenes\CHANCRO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82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014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Mis Imagenes\CHANCR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81534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434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1026" descr="C:\Mis Imagenes\CAHNCRO FIT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64704"/>
            <a:ext cx="6840760" cy="542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09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is Imagenes\CHANCRO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6858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088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fOTOS dERMATOSIS iNTERNET\S1.jpg"/>
          <p:cNvPicPr>
            <a:picLocks noChangeAspect="1" noChangeArrowheads="1"/>
          </p:cNvPicPr>
          <p:nvPr/>
        </p:nvPicPr>
        <p:blipFill>
          <a:blip r:embed="rId2"/>
          <a:srcRect/>
          <a:stretch>
            <a:fillRect/>
          </a:stretch>
        </p:blipFill>
        <p:spPr bwMode="auto">
          <a:xfrm>
            <a:off x="457200" y="457200"/>
            <a:ext cx="4191000" cy="3124200"/>
          </a:xfrm>
          <a:prstGeom prst="rect">
            <a:avLst/>
          </a:prstGeom>
          <a:noFill/>
          <a:ln w="63500">
            <a:solidFill>
              <a:schemeClr val="tx2">
                <a:lumMod val="85000"/>
                <a:lumOff val="15000"/>
              </a:schemeClr>
            </a:solidFill>
          </a:ln>
        </p:spPr>
      </p:pic>
      <p:pic>
        <p:nvPicPr>
          <p:cNvPr id="86019" name="Picture 3" descr="I:\fOTOS dERMATOSIS iNTERNET\Cha.jpg"/>
          <p:cNvPicPr>
            <a:picLocks noChangeAspect="1" noChangeArrowheads="1"/>
          </p:cNvPicPr>
          <p:nvPr/>
        </p:nvPicPr>
        <p:blipFill>
          <a:blip r:embed="rId3"/>
          <a:srcRect/>
          <a:stretch>
            <a:fillRect/>
          </a:stretch>
        </p:blipFill>
        <p:spPr bwMode="auto">
          <a:xfrm>
            <a:off x="457200" y="3581400"/>
            <a:ext cx="4191000" cy="3048000"/>
          </a:xfrm>
          <a:prstGeom prst="rect">
            <a:avLst/>
          </a:prstGeom>
          <a:noFill/>
          <a:ln w="63500">
            <a:solidFill>
              <a:schemeClr val="tx2">
                <a:lumMod val="85000"/>
                <a:lumOff val="15000"/>
              </a:schemeClr>
            </a:solidFill>
          </a:ln>
        </p:spPr>
      </p:pic>
      <p:pic>
        <p:nvPicPr>
          <p:cNvPr id="86020" name="Picture 4" descr="I:\fOTOS dERMATOSIS iNTERNET\1.jpg"/>
          <p:cNvPicPr>
            <a:picLocks noChangeAspect="1" noChangeArrowheads="1"/>
          </p:cNvPicPr>
          <p:nvPr/>
        </p:nvPicPr>
        <p:blipFill>
          <a:blip r:embed="rId4"/>
          <a:srcRect/>
          <a:stretch>
            <a:fillRect/>
          </a:stretch>
        </p:blipFill>
        <p:spPr bwMode="auto">
          <a:xfrm>
            <a:off x="4648200" y="457200"/>
            <a:ext cx="3886200" cy="3200400"/>
          </a:xfrm>
          <a:prstGeom prst="rect">
            <a:avLst/>
          </a:prstGeom>
          <a:noFill/>
          <a:ln w="63500">
            <a:solidFill>
              <a:schemeClr val="tx2">
                <a:lumMod val="85000"/>
                <a:lumOff val="15000"/>
              </a:schemeClr>
            </a:solidFill>
          </a:ln>
        </p:spPr>
      </p:pic>
      <p:pic>
        <p:nvPicPr>
          <p:cNvPr id="86021" name="Picture 5" descr="I:\fOTOS dERMATOSIS iNTERNET\2.jpg"/>
          <p:cNvPicPr>
            <a:picLocks noChangeAspect="1" noChangeArrowheads="1"/>
          </p:cNvPicPr>
          <p:nvPr/>
        </p:nvPicPr>
        <p:blipFill>
          <a:blip r:embed="rId5"/>
          <a:srcRect/>
          <a:stretch>
            <a:fillRect/>
          </a:stretch>
        </p:blipFill>
        <p:spPr bwMode="auto">
          <a:xfrm>
            <a:off x="4648200" y="3581400"/>
            <a:ext cx="3886200" cy="3048000"/>
          </a:xfrm>
          <a:prstGeom prst="rect">
            <a:avLst/>
          </a:prstGeom>
          <a:noFill/>
          <a:ln w="63500">
            <a:solidFill>
              <a:schemeClr val="tx2">
                <a:lumMod val="85000"/>
                <a:lumOff val="15000"/>
              </a:schemeClr>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C:\Mis Imagenes\CHANCRO EXTR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36712"/>
            <a:ext cx="7305237"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633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764704"/>
            <a:ext cx="7992888" cy="2246769"/>
          </a:xfrm>
          <a:prstGeom prst="rect">
            <a:avLst/>
          </a:prstGeom>
          <a:noFill/>
        </p:spPr>
        <p:txBody>
          <a:bodyPr wrap="square" rtlCol="0">
            <a:spAutoFit/>
          </a:bodyPr>
          <a:lstStyle/>
          <a:p>
            <a:r>
              <a:rPr lang="es-ES" sz="4400" dirty="0" smtClean="0">
                <a:solidFill>
                  <a:schemeClr val="accent2">
                    <a:lumMod val="50000"/>
                  </a:schemeClr>
                </a:solidFill>
                <a:latin typeface="+mj-lt"/>
              </a:rPr>
              <a:t>Objetivo </a:t>
            </a:r>
            <a:r>
              <a:rPr lang="es-ES" sz="4400" dirty="0" smtClean="0">
                <a:solidFill>
                  <a:schemeClr val="accent2">
                    <a:lumMod val="50000"/>
                  </a:schemeClr>
                </a:solidFill>
                <a:latin typeface="+mj-lt"/>
              </a:rPr>
              <a:t>General</a:t>
            </a:r>
            <a:endParaRPr lang="es-ES" sz="4400" dirty="0" smtClean="0">
              <a:solidFill>
                <a:schemeClr val="accent2">
                  <a:lumMod val="50000"/>
                </a:schemeClr>
              </a:solidFill>
              <a:latin typeface="+mj-lt"/>
            </a:endParaRPr>
          </a:p>
          <a:p>
            <a:endParaRPr lang="es-ES" sz="3200" dirty="0" smtClean="0"/>
          </a:p>
          <a:p>
            <a:r>
              <a:rPr lang="es-ES" sz="3200" dirty="0" smtClean="0"/>
              <a:t>Mejorar el nivel de conocimiento acerca de las ITS, el VIH y el </a:t>
            </a:r>
            <a:r>
              <a:rPr lang="es-ES" sz="3200" dirty="0" smtClean="0"/>
              <a:t>SIDA</a:t>
            </a:r>
            <a:endParaRPr lang="es-E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is Imagenes\CHANCRO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848600" cy="565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420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100_2137.jpg"/>
          <p:cNvPicPr>
            <a:picLocks noChangeAspect="1"/>
          </p:cNvPicPr>
          <p:nvPr/>
        </p:nvPicPr>
        <p:blipFill>
          <a:blip r:embed="rId2" cstate="print"/>
          <a:stretch>
            <a:fillRect/>
          </a:stretch>
        </p:blipFill>
        <p:spPr>
          <a:xfrm>
            <a:off x="214282" y="1071546"/>
            <a:ext cx="3804056" cy="5072074"/>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2 Imagen" descr="100_2138.jpg"/>
          <p:cNvPicPr>
            <a:picLocks noChangeAspect="1"/>
          </p:cNvPicPr>
          <p:nvPr/>
        </p:nvPicPr>
        <p:blipFill>
          <a:blip r:embed="rId3" cstate="print"/>
          <a:stretch>
            <a:fillRect/>
          </a:stretch>
        </p:blipFill>
        <p:spPr>
          <a:xfrm>
            <a:off x="4286248" y="1956696"/>
            <a:ext cx="4643470" cy="3901196"/>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836712"/>
            <a:ext cx="8215370" cy="3662541"/>
          </a:xfrm>
          <a:prstGeom prst="rect">
            <a:avLst/>
          </a:prstGeom>
        </p:spPr>
        <p:txBody>
          <a:bodyPr wrap="square">
            <a:spAutoFit/>
          </a:bodyPr>
          <a:lstStyle/>
          <a:p>
            <a:r>
              <a:rPr lang="es-ES" sz="3200" u="sng" dirty="0" smtClean="0"/>
              <a:t>En fase secundaria</a:t>
            </a:r>
          </a:p>
          <a:p>
            <a:endParaRPr lang="es-ES" sz="3200" u="sng" dirty="0" smtClean="0"/>
          </a:p>
          <a:p>
            <a:r>
              <a:rPr lang="es-ES" sz="3200" dirty="0" smtClean="0"/>
              <a:t>La bacteria entra en el torrente sanguíneo y las erupciones se generalizan en el resto del cuerpo. Hay pérdida de cabello, dolor de cabeza, garganta y articulaciones; falta de apetito, pérdida de peso, náuseas y </a:t>
            </a:r>
            <a:r>
              <a:rPr lang="es-ES" sz="3200" dirty="0" smtClean="0"/>
              <a:t>fiebre </a:t>
            </a:r>
            <a:endParaRPr lang="es-ES" sz="3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100_1903.jpg"/>
          <p:cNvPicPr>
            <a:picLocks noChangeAspect="1"/>
          </p:cNvPicPr>
          <p:nvPr/>
        </p:nvPicPr>
        <p:blipFill>
          <a:blip r:embed="rId2" cstate="print"/>
          <a:stretch>
            <a:fillRect/>
          </a:stretch>
        </p:blipFill>
        <p:spPr>
          <a:xfrm>
            <a:off x="1285852" y="714356"/>
            <a:ext cx="6643734" cy="5411429"/>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438" y="1142984"/>
            <a:ext cx="3765594" cy="4801132"/>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662" y="1214422"/>
            <a:ext cx="3053975" cy="4071966"/>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VC-001F"/>
          <p:cNvPicPr>
            <a:picLocks noChangeAspect="1" noChangeArrowheads="1"/>
          </p:cNvPicPr>
          <p:nvPr/>
        </p:nvPicPr>
        <p:blipFill>
          <a:blip r:embed="rId2"/>
          <a:srcRect/>
          <a:stretch>
            <a:fillRect/>
          </a:stretch>
        </p:blipFill>
        <p:spPr bwMode="auto">
          <a:xfrm>
            <a:off x="899592" y="404664"/>
            <a:ext cx="7368658" cy="5526104"/>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Pancho\Escritorio\Sífilis. (13).JPG"/>
          <p:cNvPicPr>
            <a:picLocks noGrp="1" noChangeAspect="1" noChangeArrowheads="1"/>
          </p:cNvPicPr>
          <p:nvPr>
            <p:ph idx="1"/>
          </p:nvPr>
        </p:nvPicPr>
        <p:blipFill>
          <a:blip r:embed="rId2"/>
          <a:srcRect/>
          <a:stretch>
            <a:fillRect/>
          </a:stretch>
        </p:blipFill>
        <p:spPr>
          <a:xfrm>
            <a:off x="0" y="980728"/>
            <a:ext cx="5715000" cy="5143500"/>
          </a:xfrm>
        </p:spPr>
      </p:pic>
      <p:pic>
        <p:nvPicPr>
          <p:cNvPr id="16387" name="Picture 2" descr="C:\Documents and Settings\Pancho\Escritorio\s\Sífilis secundaria.jpg"/>
          <p:cNvPicPr>
            <a:picLocks noChangeAspect="1" noChangeArrowheads="1"/>
          </p:cNvPicPr>
          <p:nvPr/>
        </p:nvPicPr>
        <p:blipFill>
          <a:blip r:embed="rId3"/>
          <a:srcRect b="7777"/>
          <a:stretch>
            <a:fillRect/>
          </a:stretch>
        </p:blipFill>
        <p:spPr bwMode="auto">
          <a:xfrm>
            <a:off x="4929188" y="0"/>
            <a:ext cx="41910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ifilis"/>
          <p:cNvPicPr>
            <a:picLocks noChangeAspect="1" noChangeArrowheads="1"/>
          </p:cNvPicPr>
          <p:nvPr/>
        </p:nvPicPr>
        <p:blipFill>
          <a:blip r:embed="rId2"/>
          <a:srcRect/>
          <a:stretch>
            <a:fillRect/>
          </a:stretch>
        </p:blipFill>
        <p:spPr bwMode="auto">
          <a:xfrm>
            <a:off x="4572000" y="243927"/>
            <a:ext cx="4000528" cy="6012955"/>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5" descr="sifilis2"/>
          <p:cNvPicPr>
            <a:picLocks noChangeAspect="1" noChangeArrowheads="1"/>
          </p:cNvPicPr>
          <p:nvPr/>
        </p:nvPicPr>
        <p:blipFill>
          <a:blip r:embed="rId3"/>
          <a:srcRect/>
          <a:stretch>
            <a:fillRect/>
          </a:stretch>
        </p:blipFill>
        <p:spPr bwMode="auto">
          <a:xfrm>
            <a:off x="285720" y="1071546"/>
            <a:ext cx="3714776" cy="4357718"/>
          </a:xfrm>
          <a:prstGeom prst="snip2DiagRect">
            <a:avLst/>
          </a:prstGeom>
          <a:solidFill>
            <a:srgbClr val="FFFFFF">
              <a:shade val="85000"/>
            </a:srgbClr>
          </a:solidFill>
          <a:ln w="88900" cap="sq">
            <a:solidFill>
              <a:srgbClr val="FF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71480"/>
            <a:ext cx="8215370" cy="4524315"/>
          </a:xfrm>
          <a:prstGeom prst="rect">
            <a:avLst/>
          </a:prstGeom>
        </p:spPr>
        <p:txBody>
          <a:bodyPr wrap="square">
            <a:spAutoFit/>
          </a:bodyPr>
          <a:lstStyle/>
          <a:p>
            <a:r>
              <a:rPr lang="es-ES" sz="3200" u="sng" dirty="0" smtClean="0"/>
              <a:t>En fase terciaria</a:t>
            </a:r>
          </a:p>
          <a:p>
            <a:endParaRPr lang="es-ES" sz="3200" u="sng" dirty="0" smtClean="0"/>
          </a:p>
          <a:p>
            <a:r>
              <a:rPr lang="es-ES" sz="3200" dirty="0" smtClean="0"/>
              <a:t>La enfermedad entra en una etapa llamada latente que puede durar años y no presentar síntomas. En esta etapa ya no es contagiosa excepto por vía perinatal, sin embargo las personas pueden presentar daños en órganos vitales y daño cerebral, parálisis, pérdida de la razón o </a:t>
            </a:r>
            <a:r>
              <a:rPr lang="es-ES" sz="3200" dirty="0" smtClean="0"/>
              <a:t>muerte</a:t>
            </a:r>
            <a:endParaRPr lang="es-E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a:xfrm>
            <a:off x="1500166" y="2100574"/>
            <a:ext cx="6010824" cy="3900194"/>
          </a:xfrm>
          <a:prstGeom prst="rect">
            <a:avLst/>
          </a:prstGeom>
          <a:noFill/>
        </p:spPr>
      </p:pic>
      <p:sp>
        <p:nvSpPr>
          <p:cNvPr id="8" name="7 Rectángulo"/>
          <p:cNvSpPr/>
          <p:nvPr/>
        </p:nvSpPr>
        <p:spPr>
          <a:xfrm>
            <a:off x="857224" y="571480"/>
            <a:ext cx="2346861" cy="769441"/>
          </a:xfrm>
          <a:prstGeom prst="rect">
            <a:avLst/>
          </a:prstGeom>
        </p:spPr>
        <p:txBody>
          <a:bodyPr wrap="none">
            <a:spAutoFit/>
          </a:bodyPr>
          <a:lstStyle/>
          <a:p>
            <a:r>
              <a:rPr lang="es-ES" sz="4400" dirty="0" smtClean="0">
                <a:solidFill>
                  <a:schemeClr val="accent2">
                    <a:lumMod val="50000"/>
                  </a:schemeClr>
                </a:solidFill>
                <a:latin typeface="+mj-lt"/>
              </a:rPr>
              <a:t>Gonorrea</a:t>
            </a:r>
            <a:endParaRPr lang="es-ES" sz="44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476672"/>
            <a:ext cx="8320438" cy="5478423"/>
          </a:xfrm>
          <a:prstGeom prst="rect">
            <a:avLst/>
          </a:prstGeom>
          <a:noFill/>
        </p:spPr>
        <p:txBody>
          <a:bodyPr wrap="square" rtlCol="0">
            <a:spAutoFit/>
          </a:bodyPr>
          <a:lstStyle/>
          <a:p>
            <a:r>
              <a:rPr lang="es-ES" sz="4400" dirty="0" smtClean="0">
                <a:solidFill>
                  <a:schemeClr val="accent2">
                    <a:lumMod val="50000"/>
                  </a:schemeClr>
                </a:solidFill>
                <a:latin typeface="+mj-lt"/>
              </a:rPr>
              <a:t>Objetivos </a:t>
            </a:r>
            <a:r>
              <a:rPr lang="es-ES" sz="4400" dirty="0" smtClean="0">
                <a:solidFill>
                  <a:schemeClr val="accent2">
                    <a:lumMod val="50000"/>
                  </a:schemeClr>
                </a:solidFill>
                <a:latin typeface="+mj-lt"/>
              </a:rPr>
              <a:t>específicos</a:t>
            </a:r>
            <a:endParaRPr lang="es-ES" sz="4400" dirty="0" smtClean="0">
              <a:solidFill>
                <a:schemeClr val="accent2">
                  <a:lumMod val="50000"/>
                </a:schemeClr>
              </a:solidFill>
              <a:latin typeface="+mj-lt"/>
            </a:endParaRPr>
          </a:p>
          <a:p>
            <a:endParaRPr lang="es-ES" dirty="0" smtClean="0"/>
          </a:p>
          <a:p>
            <a:pPr marL="342900" indent="-342900">
              <a:buAutoNum type="arabicPeriod"/>
            </a:pPr>
            <a:r>
              <a:rPr lang="es-ES" sz="3200" dirty="0" smtClean="0"/>
              <a:t> Reconocer los síntomas de las principales ITS e identificar los comportamientos que ponen en riesgo de contraer </a:t>
            </a:r>
            <a:r>
              <a:rPr lang="es-ES" sz="3200" dirty="0" smtClean="0"/>
              <a:t>una</a:t>
            </a:r>
            <a:endParaRPr lang="es-ES" sz="3200" dirty="0" smtClean="0"/>
          </a:p>
          <a:p>
            <a:pPr marL="342900" indent="-342900">
              <a:buAutoNum type="arabicPeriod"/>
            </a:pPr>
            <a:r>
              <a:rPr lang="es-ES" sz="3200" dirty="0" smtClean="0"/>
              <a:t> Reconocer las formas de prevención contra las ITS, el VIH y el </a:t>
            </a:r>
            <a:r>
              <a:rPr lang="es-ES" sz="3200" dirty="0" smtClean="0"/>
              <a:t>SIDA</a:t>
            </a:r>
            <a:endParaRPr lang="es-ES" sz="3200" dirty="0" smtClean="0"/>
          </a:p>
          <a:p>
            <a:pPr marL="342900" indent="-342900">
              <a:buAutoNum type="arabicPeriod"/>
            </a:pPr>
            <a:r>
              <a:rPr lang="es-ES" sz="3200" dirty="0" smtClean="0"/>
              <a:t> Promover el respeto hacia las personas que viven con el </a:t>
            </a:r>
            <a:r>
              <a:rPr lang="es-ES" sz="3200" dirty="0" smtClean="0"/>
              <a:t>VIH-SIDA</a:t>
            </a:r>
            <a:endParaRPr lang="es-ES" sz="3200" dirty="0" smtClean="0"/>
          </a:p>
          <a:p>
            <a:pPr marL="342900" indent="-342900">
              <a:buAutoNum type="arabicPeriod"/>
            </a:pPr>
            <a:r>
              <a:rPr lang="es-ES" sz="3200" dirty="0" smtClean="0"/>
              <a:t> Reconocer que la respuesta al SIDA es una responsabilidad de </a:t>
            </a:r>
            <a:r>
              <a:rPr lang="es-ES" sz="3200" dirty="0" smtClean="0"/>
              <a:t>todos</a:t>
            </a:r>
            <a:endParaRPr lang="es-E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500042"/>
            <a:ext cx="8501122" cy="5509200"/>
          </a:xfrm>
          <a:prstGeom prst="rect">
            <a:avLst/>
          </a:prstGeom>
        </p:spPr>
        <p:txBody>
          <a:bodyPr wrap="square">
            <a:spAutoFit/>
          </a:bodyPr>
          <a:lstStyle/>
          <a:p>
            <a:r>
              <a:rPr lang="es-ES" sz="3200" dirty="0" smtClean="0"/>
              <a:t>Agente causal: </a:t>
            </a:r>
            <a:r>
              <a:rPr lang="es-ES" sz="3200" i="1" dirty="0" smtClean="0">
                <a:solidFill>
                  <a:schemeClr val="accent2">
                    <a:lumMod val="50000"/>
                  </a:schemeClr>
                </a:solidFill>
              </a:rPr>
              <a:t>Neisseria</a:t>
            </a:r>
            <a:r>
              <a:rPr lang="es-ES" sz="3200" dirty="0" smtClean="0">
                <a:solidFill>
                  <a:schemeClr val="accent2">
                    <a:lumMod val="50000"/>
                  </a:schemeClr>
                </a:solidFill>
              </a:rPr>
              <a:t> </a:t>
            </a:r>
            <a:r>
              <a:rPr lang="es-ES" sz="3200" i="1" dirty="0" smtClean="0">
                <a:solidFill>
                  <a:schemeClr val="accent2">
                    <a:lumMod val="50000"/>
                  </a:schemeClr>
                </a:solidFill>
              </a:rPr>
              <a:t>gonorrhoeae</a:t>
            </a:r>
            <a:r>
              <a:rPr lang="es-ES" sz="3200" dirty="0" smtClean="0">
                <a:solidFill>
                  <a:schemeClr val="accent2">
                    <a:lumMod val="50000"/>
                  </a:schemeClr>
                </a:solidFill>
              </a:rPr>
              <a:t> </a:t>
            </a:r>
            <a:r>
              <a:rPr lang="es-ES" sz="3200" dirty="0" smtClean="0"/>
              <a:t>(gonococo) – bacteria en forma de diplococo</a:t>
            </a:r>
          </a:p>
          <a:p>
            <a:endParaRPr lang="es-ES" sz="3200" dirty="0" smtClean="0"/>
          </a:p>
          <a:p>
            <a:r>
              <a:rPr lang="es-ES" sz="3200" dirty="0" smtClean="0"/>
              <a:t>88 millones de casos anuales a nivel mundial</a:t>
            </a:r>
          </a:p>
          <a:p>
            <a:endParaRPr lang="es-ES" sz="3200" dirty="0" smtClean="0"/>
          </a:p>
          <a:p>
            <a:r>
              <a:rPr lang="es-ES" sz="3200" dirty="0" smtClean="0"/>
              <a:t>Se considera curable pero en los últimos años se han descrito cepas multirresistentes</a:t>
            </a:r>
          </a:p>
          <a:p>
            <a:endParaRPr lang="es-ES" sz="3200" dirty="0" smtClean="0"/>
          </a:p>
          <a:p>
            <a:r>
              <a:rPr lang="es-ES" sz="3200" dirty="0" smtClean="0"/>
              <a:t>Las personas que estén recibiendo tratamiento no deben tener relaciones sexuales hasta que lo hayan concluido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C:\Mis Imagenes\GERMEN GONORR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620000" cy="445293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03648" y="5445224"/>
            <a:ext cx="6120680" cy="769441"/>
          </a:xfrm>
          <a:prstGeom prst="rect">
            <a:avLst/>
          </a:prstGeom>
          <a:noFill/>
        </p:spPr>
        <p:txBody>
          <a:bodyPr wrap="square" rtlCol="0">
            <a:spAutoFit/>
          </a:bodyPr>
          <a:lstStyle/>
          <a:p>
            <a:pPr algn="ctr"/>
            <a:r>
              <a:rPr lang="es-ES" sz="4400" i="1" dirty="0" smtClean="0">
                <a:latin typeface="+mj-lt"/>
              </a:rPr>
              <a:t>Neisseria gonorrhoeae</a:t>
            </a:r>
            <a:endParaRPr lang="en-US" sz="4400" i="1" dirty="0">
              <a:latin typeface="+mj-lt"/>
            </a:endParaRPr>
          </a:p>
        </p:txBody>
      </p:sp>
      <p:cxnSp>
        <p:nvCxnSpPr>
          <p:cNvPr id="7" name="Conector recto de flecha 6"/>
          <p:cNvCxnSpPr/>
          <p:nvPr/>
        </p:nvCxnSpPr>
        <p:spPr>
          <a:xfrm flipV="1">
            <a:off x="6732240" y="2334160"/>
            <a:ext cx="144016" cy="5907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6154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785794"/>
            <a:ext cx="7858180" cy="2739211"/>
          </a:xfrm>
          <a:prstGeom prst="rect">
            <a:avLst/>
          </a:prstGeom>
        </p:spPr>
        <p:txBody>
          <a:bodyPr wrap="square">
            <a:spAutoFit/>
          </a:bodyPr>
          <a:lstStyle/>
          <a:p>
            <a:r>
              <a:rPr lang="es-ES" sz="4400" dirty="0" smtClean="0">
                <a:latin typeface="+mj-lt"/>
              </a:rPr>
              <a:t>Forma de transmisión</a:t>
            </a:r>
          </a:p>
          <a:p>
            <a:endParaRPr lang="es-ES" sz="3200" dirty="0" smtClean="0"/>
          </a:p>
          <a:p>
            <a:r>
              <a:rPr lang="es-ES" sz="3200" dirty="0" smtClean="0"/>
              <a:t>Por relaciones sexuales sin protección o a través del canal del parto durante el nacimiento </a:t>
            </a:r>
            <a:r>
              <a:rPr lang="es-ES" sz="3200" dirty="0" smtClean="0">
                <a:latin typeface="Arial Black" pitchFamily="34" charset="0"/>
              </a:rPr>
              <a:t>	</a:t>
            </a:r>
          </a:p>
        </p:txBody>
      </p:sp>
      <p:pic>
        <p:nvPicPr>
          <p:cNvPr id="3" name="Picture 3"/>
          <p:cNvPicPr>
            <a:picLocks noChangeAspect="1" noChangeArrowheads="1"/>
          </p:cNvPicPr>
          <p:nvPr/>
        </p:nvPicPr>
        <p:blipFill>
          <a:blip r:embed="rId2"/>
          <a:srcRect/>
          <a:stretch>
            <a:fillRect/>
          </a:stretch>
        </p:blipFill>
        <p:spPr bwMode="auto">
          <a:xfrm>
            <a:off x="857224" y="3786190"/>
            <a:ext cx="3924315" cy="20565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571480"/>
            <a:ext cx="8286808" cy="5509200"/>
          </a:xfrm>
          <a:prstGeom prst="rect">
            <a:avLst/>
          </a:prstGeom>
        </p:spPr>
        <p:txBody>
          <a:bodyPr wrap="square">
            <a:spAutoFit/>
          </a:bodyPr>
          <a:lstStyle/>
          <a:p>
            <a:r>
              <a:rPr lang="es-ES" sz="3200" dirty="0" smtClean="0"/>
              <a:t>En la mujer: secreción blanca o amarillenta espesa, irritación vaginal, dolor y ardor al </a:t>
            </a:r>
            <a:r>
              <a:rPr lang="es-ES" sz="3200" dirty="0" smtClean="0"/>
              <a:t>orinar </a:t>
            </a:r>
            <a:endParaRPr lang="es-ES" sz="3200" dirty="0" smtClean="0"/>
          </a:p>
          <a:p>
            <a:endParaRPr lang="es-ES" sz="3200" dirty="0" smtClean="0"/>
          </a:p>
          <a:p>
            <a:r>
              <a:rPr lang="es-ES" sz="3200" dirty="0" smtClean="0"/>
              <a:t>En el hombre: secreción amarillenta, verdosa o sanguinolenta por la uretra, ardor y dolor al </a:t>
            </a:r>
            <a:r>
              <a:rPr lang="es-ES" sz="3200" dirty="0" smtClean="0"/>
              <a:t>orinar</a:t>
            </a:r>
            <a:endParaRPr lang="es-ES" sz="3200" dirty="0" smtClean="0"/>
          </a:p>
          <a:p>
            <a:endParaRPr lang="es-ES" sz="3200" dirty="0" smtClean="0"/>
          </a:p>
          <a:p>
            <a:r>
              <a:rPr lang="es-ES" sz="3200" dirty="0" smtClean="0"/>
              <a:t>En las infecciones en otras partes del cuerpo pueden desarrollarse irritación y dolor de garganta, escurrimiento rectal, en los ojos irritación, hinchazón y salida de </a:t>
            </a:r>
            <a:r>
              <a:rPr lang="es-ES" sz="3200" dirty="0" smtClean="0"/>
              <a:t>pus</a:t>
            </a:r>
            <a:endParaRPr lang="es-ES" sz="32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57158" y="357166"/>
            <a:ext cx="5706797" cy="4786346"/>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860032" y="3284984"/>
            <a:ext cx="4071580" cy="3033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is Imagenes\GONORREA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7086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264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00042"/>
            <a:ext cx="4625964" cy="769441"/>
          </a:xfrm>
          <a:prstGeom prst="rect">
            <a:avLst/>
          </a:prstGeom>
        </p:spPr>
        <p:txBody>
          <a:bodyPr wrap="square">
            <a:spAutoFit/>
          </a:bodyPr>
          <a:lstStyle/>
          <a:p>
            <a:r>
              <a:rPr lang="es-ES" sz="4400" u="sng" dirty="0" smtClean="0">
                <a:solidFill>
                  <a:schemeClr val="accent2">
                    <a:lumMod val="50000"/>
                  </a:schemeClr>
                </a:solidFill>
                <a:latin typeface="+mj-lt"/>
              </a:rPr>
              <a:t>Vaginosis </a:t>
            </a:r>
          </a:p>
        </p:txBody>
      </p:sp>
      <p:sp>
        <p:nvSpPr>
          <p:cNvPr id="5" name="4 Rectángulo"/>
          <p:cNvSpPr/>
          <p:nvPr/>
        </p:nvSpPr>
        <p:spPr>
          <a:xfrm>
            <a:off x="500034" y="1714488"/>
            <a:ext cx="8001056" cy="2554545"/>
          </a:xfrm>
          <a:prstGeom prst="rect">
            <a:avLst/>
          </a:prstGeom>
        </p:spPr>
        <p:txBody>
          <a:bodyPr wrap="square">
            <a:spAutoFit/>
          </a:bodyPr>
          <a:lstStyle/>
          <a:p>
            <a:r>
              <a:rPr lang="es-ES" sz="3200" dirty="0" smtClean="0"/>
              <a:t>Agente causal: </a:t>
            </a:r>
            <a:r>
              <a:rPr lang="es-ES" sz="3200" i="1" dirty="0" smtClean="0">
                <a:solidFill>
                  <a:schemeClr val="accent2">
                    <a:lumMod val="50000"/>
                  </a:schemeClr>
                </a:solidFill>
              </a:rPr>
              <a:t>Gardnerella</a:t>
            </a:r>
            <a:r>
              <a:rPr lang="es-ES" sz="3200" dirty="0" smtClean="0">
                <a:solidFill>
                  <a:schemeClr val="accent2">
                    <a:lumMod val="50000"/>
                  </a:schemeClr>
                </a:solidFill>
              </a:rPr>
              <a:t> </a:t>
            </a:r>
            <a:r>
              <a:rPr lang="es-ES" sz="3200" i="1" dirty="0" smtClean="0">
                <a:solidFill>
                  <a:schemeClr val="accent2">
                    <a:lumMod val="50000"/>
                  </a:schemeClr>
                </a:solidFill>
              </a:rPr>
              <a:t>vaginalis</a:t>
            </a:r>
            <a:r>
              <a:rPr lang="es-ES" sz="3200" dirty="0" smtClean="0">
                <a:solidFill>
                  <a:schemeClr val="accent2">
                    <a:lumMod val="50000"/>
                  </a:schemeClr>
                </a:solidFill>
              </a:rPr>
              <a:t> </a:t>
            </a:r>
            <a:r>
              <a:rPr lang="es-ES" sz="3200" dirty="0" smtClean="0"/>
              <a:t>(bacteria)</a:t>
            </a:r>
          </a:p>
          <a:p>
            <a:endParaRPr lang="es-ES" sz="3200" dirty="0" smtClean="0"/>
          </a:p>
          <a:p>
            <a:endParaRPr lang="es-ES" sz="3200" dirty="0" smtClean="0"/>
          </a:p>
          <a:p>
            <a:r>
              <a:rPr lang="es-ES" sz="3200" dirty="0" smtClean="0"/>
              <a:t>Forma de transmisión </a:t>
            </a:r>
          </a:p>
          <a:p>
            <a:r>
              <a:rPr lang="es-ES" sz="3200" dirty="0" smtClean="0"/>
              <a:t>Por relaciones sexuales y falta de higiene </a:t>
            </a:r>
            <a:endParaRPr lang="es-ES"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714356"/>
            <a:ext cx="8429684" cy="4093428"/>
          </a:xfrm>
          <a:prstGeom prst="rect">
            <a:avLst/>
          </a:prstGeom>
        </p:spPr>
        <p:txBody>
          <a:bodyPr wrap="square">
            <a:spAutoFit/>
          </a:bodyPr>
          <a:lstStyle/>
          <a:p>
            <a:r>
              <a:rPr lang="es-ES" sz="3200" dirty="0" smtClean="0"/>
              <a:t>En las mujeres puede aparece un flujo grisáceo de muy mal olor (similar al del pescado), hay comezón en los genitales y puede haber dolor al tener relaciones </a:t>
            </a:r>
            <a:r>
              <a:rPr lang="es-ES" sz="3200" dirty="0" smtClean="0"/>
              <a:t>sexuales</a:t>
            </a:r>
            <a:endParaRPr lang="es-ES" sz="3200" dirty="0" smtClean="0"/>
          </a:p>
          <a:p>
            <a:endParaRPr lang="es-ES" sz="3200" dirty="0" smtClean="0"/>
          </a:p>
          <a:p>
            <a:r>
              <a:rPr lang="es-ES" sz="3200" dirty="0" smtClean="0"/>
              <a:t>En el hombre no se ha demostrado que provoque uretritis, pero algunos autores lo involucran con algunos cuadros de prostatitis </a:t>
            </a:r>
            <a:r>
              <a:rPr lang="es-ES" sz="3200" dirty="0" smtClean="0">
                <a:latin typeface="Arial Black" pitchFamily="34"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928670"/>
            <a:ext cx="3877985" cy="769441"/>
          </a:xfrm>
          <a:prstGeom prst="rect">
            <a:avLst/>
          </a:prstGeom>
        </p:spPr>
        <p:txBody>
          <a:bodyPr wrap="none">
            <a:spAutoFit/>
          </a:bodyPr>
          <a:lstStyle/>
          <a:p>
            <a:r>
              <a:rPr lang="es-ES" sz="4400" dirty="0" smtClean="0">
                <a:solidFill>
                  <a:schemeClr val="accent2">
                    <a:lumMod val="50000"/>
                  </a:schemeClr>
                </a:solidFill>
                <a:latin typeface="+mj-lt"/>
              </a:rPr>
              <a:t>Tricomoniasis 	</a:t>
            </a:r>
          </a:p>
        </p:txBody>
      </p:sp>
      <p:pic>
        <p:nvPicPr>
          <p:cNvPr id="6146" name="Picture 2"/>
          <p:cNvPicPr>
            <a:picLocks noChangeAspect="1" noChangeArrowheads="1"/>
          </p:cNvPicPr>
          <p:nvPr/>
        </p:nvPicPr>
        <p:blipFill>
          <a:blip r:embed="rId2"/>
          <a:srcRect/>
          <a:stretch>
            <a:fillRect/>
          </a:stretch>
        </p:blipFill>
        <p:spPr bwMode="auto">
          <a:xfrm>
            <a:off x="571472" y="2643182"/>
            <a:ext cx="3500462" cy="3500462"/>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4143372" y="2857496"/>
            <a:ext cx="4533927" cy="30003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642918"/>
            <a:ext cx="8143933" cy="4031873"/>
          </a:xfrm>
          <a:prstGeom prst="rect">
            <a:avLst/>
          </a:prstGeom>
        </p:spPr>
        <p:txBody>
          <a:bodyPr wrap="square">
            <a:spAutoFit/>
          </a:bodyPr>
          <a:lstStyle/>
          <a:p>
            <a:r>
              <a:rPr lang="es-ES" sz="3200" dirty="0" smtClean="0"/>
              <a:t>Agente causal: </a:t>
            </a:r>
            <a:r>
              <a:rPr lang="es-ES" sz="3200" i="1" dirty="0" smtClean="0">
                <a:solidFill>
                  <a:schemeClr val="accent2">
                    <a:lumMod val="50000"/>
                  </a:schemeClr>
                </a:solidFill>
              </a:rPr>
              <a:t>Trichomonas</a:t>
            </a:r>
            <a:r>
              <a:rPr lang="es-ES" sz="3200" dirty="0" smtClean="0">
                <a:solidFill>
                  <a:schemeClr val="accent2">
                    <a:lumMod val="50000"/>
                  </a:schemeClr>
                </a:solidFill>
              </a:rPr>
              <a:t> </a:t>
            </a:r>
            <a:r>
              <a:rPr lang="es-ES" sz="3200" i="1" dirty="0" smtClean="0">
                <a:solidFill>
                  <a:schemeClr val="accent2">
                    <a:lumMod val="50000"/>
                  </a:schemeClr>
                </a:solidFill>
              </a:rPr>
              <a:t>vaginalis</a:t>
            </a:r>
            <a:r>
              <a:rPr lang="es-ES" sz="3200" dirty="0" smtClean="0">
                <a:solidFill>
                  <a:schemeClr val="accent2">
                    <a:lumMod val="50000"/>
                  </a:schemeClr>
                </a:solidFill>
              </a:rPr>
              <a:t> </a:t>
            </a:r>
            <a:r>
              <a:rPr lang="es-ES" sz="3200" dirty="0" smtClean="0"/>
              <a:t>(protozoo) </a:t>
            </a:r>
          </a:p>
          <a:p>
            <a:endParaRPr lang="es-ES" sz="3200" dirty="0" smtClean="0"/>
          </a:p>
          <a:p>
            <a:r>
              <a:rPr lang="es-ES" sz="3200" dirty="0" smtClean="0"/>
              <a:t>Más común en las mujeres, sobre todo entre los 16 y 35 años de edad</a:t>
            </a:r>
          </a:p>
          <a:p>
            <a:endParaRPr lang="es-ES" sz="3200" dirty="0" smtClean="0"/>
          </a:p>
          <a:p>
            <a:r>
              <a:rPr lang="es-ES" sz="3200" dirty="0" smtClean="0"/>
              <a:t>Las mujeres embarazadas pueden tener bebés prematuros o de bajo peso</a:t>
            </a:r>
          </a:p>
        </p:txBody>
      </p:sp>
      <p:pic>
        <p:nvPicPr>
          <p:cNvPr id="7170" name="Picture 2" descr="C:\Users\YAIMA\Pictures\Mis instantáneas\Imagen1JUKK.jpg"/>
          <p:cNvPicPr>
            <a:picLocks noChangeAspect="1" noChangeArrowheads="1"/>
          </p:cNvPicPr>
          <p:nvPr/>
        </p:nvPicPr>
        <p:blipFill>
          <a:blip r:embed="rId2"/>
          <a:srcRect/>
          <a:stretch>
            <a:fillRect/>
          </a:stretch>
        </p:blipFill>
        <p:spPr bwMode="auto">
          <a:xfrm>
            <a:off x="5364088" y="4221088"/>
            <a:ext cx="2724153" cy="211941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620688"/>
            <a:ext cx="7920880" cy="4493538"/>
          </a:xfrm>
          <a:prstGeom prst="rect">
            <a:avLst/>
          </a:prstGeom>
          <a:noFill/>
        </p:spPr>
        <p:txBody>
          <a:bodyPr wrap="square" rtlCol="0">
            <a:spAutoFit/>
          </a:bodyPr>
          <a:lstStyle/>
          <a:p>
            <a:r>
              <a:rPr lang="es-ES" sz="4400" dirty="0" smtClean="0">
                <a:solidFill>
                  <a:schemeClr val="accent2">
                    <a:lumMod val="50000"/>
                  </a:schemeClr>
                </a:solidFill>
                <a:latin typeface="+mj-lt"/>
              </a:rPr>
              <a:t>Sumario</a:t>
            </a:r>
          </a:p>
          <a:p>
            <a:endParaRPr lang="es-ES" dirty="0" smtClean="0"/>
          </a:p>
          <a:p>
            <a:r>
              <a:rPr lang="es-ES" sz="3200" dirty="0" smtClean="0"/>
              <a:t>Definición y principales características de las ITS, el VIH y el SIDA.</a:t>
            </a:r>
            <a:r>
              <a:rPr lang="es-ES" sz="3200" dirty="0"/>
              <a:t> </a:t>
            </a:r>
            <a:r>
              <a:rPr lang="es-ES" sz="3200" dirty="0" smtClean="0"/>
              <a:t>Prevención y protección de las ITS, el VIH y el SIDA. Factores socioculturales que condicionan la transmisión. Estigma y discriminación. Mitos</a:t>
            </a:r>
            <a:r>
              <a:rPr lang="es-ES" sz="3200" dirty="0"/>
              <a:t> </a:t>
            </a:r>
            <a:r>
              <a:rPr lang="es-ES" sz="3200" dirty="0" smtClean="0"/>
              <a:t>y tabúes sobre ITS, el VIH y el SIDA. Promover la prueba voluntaria.</a:t>
            </a:r>
            <a:endParaRPr lang="es-ES" sz="3200" dirty="0"/>
          </a:p>
        </p:txBody>
      </p:sp>
    </p:spTree>
    <p:extLst>
      <p:ext uri="{BB962C8B-B14F-4D97-AF65-F5344CB8AC3E}">
        <p14:creationId xmlns:p14="http://schemas.microsoft.com/office/powerpoint/2010/main" val="2696474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714357"/>
            <a:ext cx="8372504" cy="2739211"/>
          </a:xfrm>
          <a:prstGeom prst="rect">
            <a:avLst/>
          </a:prstGeom>
        </p:spPr>
        <p:txBody>
          <a:bodyPr wrap="square">
            <a:spAutoFit/>
          </a:bodyPr>
          <a:lstStyle/>
          <a:p>
            <a:r>
              <a:rPr lang="es-ES" sz="4400" dirty="0" smtClean="0">
                <a:latin typeface="+mj-lt"/>
              </a:rPr>
              <a:t>Forma de transmisión</a:t>
            </a:r>
          </a:p>
          <a:p>
            <a:endParaRPr lang="es-ES" sz="3200" dirty="0" smtClean="0"/>
          </a:p>
          <a:p>
            <a:r>
              <a:rPr lang="es-ES" sz="3200" dirty="0" smtClean="0"/>
              <a:t>Por relaciones sexuales sin protección o por contacto con retretes, toallas o ropa húmeda infectada </a:t>
            </a:r>
            <a:r>
              <a:rPr lang="es-ES" sz="3200" dirty="0" smtClean="0">
                <a:latin typeface="Arial Black" pitchFamily="34"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980728"/>
            <a:ext cx="8286808" cy="4031873"/>
          </a:xfrm>
          <a:prstGeom prst="rect">
            <a:avLst/>
          </a:prstGeom>
        </p:spPr>
        <p:txBody>
          <a:bodyPr wrap="square">
            <a:spAutoFit/>
          </a:bodyPr>
          <a:lstStyle/>
          <a:p>
            <a:r>
              <a:rPr lang="es-ES" sz="3200" dirty="0" smtClean="0"/>
              <a:t>En mujeres se presenta vaginitis, con pequeñas lesiones hemorrágicas (petequias), flujo amarillento o verdoso abundante y de mal olor, inflamación de la uretra y la </a:t>
            </a:r>
            <a:r>
              <a:rPr lang="es-ES" sz="3200" dirty="0" smtClean="0"/>
              <a:t>vejiga </a:t>
            </a:r>
            <a:endParaRPr lang="es-ES" sz="3200" dirty="0" smtClean="0"/>
          </a:p>
          <a:p>
            <a:endParaRPr lang="es-ES" sz="3200" dirty="0" smtClean="0"/>
          </a:p>
          <a:p>
            <a:r>
              <a:rPr lang="es-ES" sz="3200" dirty="0" smtClean="0"/>
              <a:t>En los hombres generalmente no aparecen síntomas, en algunos casos se inflama la uretra y hay </a:t>
            </a:r>
            <a:r>
              <a:rPr lang="es-ES" sz="3200" dirty="0" smtClean="0"/>
              <a:t>secreciones</a:t>
            </a:r>
            <a:r>
              <a:rPr lang="es-ES" sz="3200"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00166" y="714356"/>
            <a:ext cx="7000924" cy="769441"/>
          </a:xfrm>
          <a:prstGeom prst="rect">
            <a:avLst/>
          </a:prstGeom>
        </p:spPr>
        <p:txBody>
          <a:bodyPr wrap="square">
            <a:spAutoFit/>
          </a:bodyPr>
          <a:lstStyle/>
          <a:p>
            <a:r>
              <a:rPr lang="es-ES" sz="4400" dirty="0" smtClean="0">
                <a:solidFill>
                  <a:schemeClr val="accent2">
                    <a:lumMod val="50000"/>
                  </a:schemeClr>
                </a:solidFill>
                <a:latin typeface="+mj-lt"/>
              </a:rPr>
              <a:t>Candidiasis (Moniliasis) </a:t>
            </a:r>
          </a:p>
        </p:txBody>
      </p:sp>
      <p:pic>
        <p:nvPicPr>
          <p:cNvPr id="3" name="Picture 2"/>
          <p:cNvPicPr>
            <a:picLocks noChangeAspect="1" noChangeArrowheads="1"/>
          </p:cNvPicPr>
          <p:nvPr/>
        </p:nvPicPr>
        <p:blipFill>
          <a:blip r:embed="rId2"/>
          <a:srcRect/>
          <a:stretch>
            <a:fillRect/>
          </a:stretch>
        </p:blipFill>
        <p:spPr bwMode="auto">
          <a:xfrm>
            <a:off x="1500166" y="2214554"/>
            <a:ext cx="5224854"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642918"/>
            <a:ext cx="7242598" cy="1200329"/>
          </a:xfrm>
          <a:prstGeom prst="rect">
            <a:avLst/>
          </a:prstGeom>
        </p:spPr>
        <p:txBody>
          <a:bodyPr wrap="square">
            <a:spAutoFit/>
          </a:bodyPr>
          <a:lstStyle/>
          <a:p>
            <a:r>
              <a:rPr lang="es-ES" sz="3600" dirty="0" smtClean="0"/>
              <a:t>Agente causal: </a:t>
            </a:r>
            <a:r>
              <a:rPr lang="es-ES" sz="3600" i="1" dirty="0" smtClean="0">
                <a:solidFill>
                  <a:schemeClr val="accent2">
                    <a:lumMod val="50000"/>
                  </a:schemeClr>
                </a:solidFill>
              </a:rPr>
              <a:t>Cándida</a:t>
            </a:r>
            <a:r>
              <a:rPr lang="es-ES" sz="3600" dirty="0" smtClean="0">
                <a:solidFill>
                  <a:schemeClr val="accent2">
                    <a:lumMod val="50000"/>
                  </a:schemeClr>
                </a:solidFill>
              </a:rPr>
              <a:t> </a:t>
            </a:r>
            <a:r>
              <a:rPr lang="es-ES" sz="3600" i="1" dirty="0" smtClean="0">
                <a:solidFill>
                  <a:schemeClr val="accent2">
                    <a:lumMod val="50000"/>
                  </a:schemeClr>
                </a:solidFill>
              </a:rPr>
              <a:t>albicans</a:t>
            </a:r>
            <a:r>
              <a:rPr lang="es-ES" sz="3600" dirty="0" smtClean="0">
                <a:solidFill>
                  <a:schemeClr val="accent2">
                    <a:lumMod val="50000"/>
                  </a:schemeClr>
                </a:solidFill>
              </a:rPr>
              <a:t> </a:t>
            </a:r>
            <a:r>
              <a:rPr lang="es-ES" sz="3600" dirty="0" smtClean="0"/>
              <a:t>(hongo)</a:t>
            </a:r>
            <a:r>
              <a:rPr lang="es-ES" sz="3600" dirty="0" smtClean="0">
                <a:latin typeface="Arial Black" pitchFamily="34" charset="0"/>
              </a:rPr>
              <a:t>	</a:t>
            </a:r>
          </a:p>
        </p:txBody>
      </p:sp>
      <p:pic>
        <p:nvPicPr>
          <p:cNvPr id="3" name="Picture 2" descr="F:\P-Agentes_biologicos\contenidos\generales\galeria_imagenes\TemaIV\Taller1\Candida\Cultivo en medio Sabouraud.tif"/>
          <p:cNvPicPr>
            <a:picLocks noChangeAspect="1" noChangeArrowheads="1"/>
          </p:cNvPicPr>
          <p:nvPr/>
        </p:nvPicPr>
        <p:blipFill>
          <a:blip r:embed="rId2"/>
          <a:srcRect/>
          <a:stretch>
            <a:fillRect/>
          </a:stretch>
        </p:blipFill>
        <p:spPr bwMode="auto">
          <a:xfrm>
            <a:off x="1835696" y="1866942"/>
            <a:ext cx="4912723" cy="4257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908720"/>
            <a:ext cx="8215370" cy="3293209"/>
          </a:xfrm>
          <a:prstGeom prst="rect">
            <a:avLst/>
          </a:prstGeom>
        </p:spPr>
        <p:txBody>
          <a:bodyPr wrap="square">
            <a:spAutoFit/>
          </a:bodyPr>
          <a:lstStyle/>
          <a:p>
            <a:r>
              <a:rPr lang="es-ES" sz="4400" dirty="0" smtClean="0">
                <a:latin typeface="+mj-lt"/>
              </a:rPr>
              <a:t>Forma de transmisión</a:t>
            </a:r>
          </a:p>
          <a:p>
            <a:pPr algn="just"/>
            <a:endParaRPr lang="es-ES" sz="3600" dirty="0" smtClean="0">
              <a:latin typeface="Arial Black" pitchFamily="34" charset="0"/>
            </a:endParaRPr>
          </a:p>
          <a:p>
            <a:r>
              <a:rPr lang="es-ES" sz="3200" dirty="0" smtClean="0"/>
              <a:t>Relaciones sexuales sin protección, por contacto con ropa infectada o retretes, por vía perinatal durante el parto o por deficiencias en el sistema inmunológico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00042"/>
            <a:ext cx="8143932" cy="5509200"/>
          </a:xfrm>
          <a:prstGeom prst="rect">
            <a:avLst/>
          </a:prstGeom>
        </p:spPr>
        <p:txBody>
          <a:bodyPr wrap="square">
            <a:spAutoFit/>
          </a:bodyPr>
          <a:lstStyle/>
          <a:p>
            <a:r>
              <a:rPr lang="es-ES" sz="3200" dirty="0" smtClean="0"/>
              <a:t>En las mujeres se presenta comezón e irritación en la vulva, flujo blanco con grumos, resequedad vaginal y dolor al orinar y durante las relaciones </a:t>
            </a:r>
            <a:r>
              <a:rPr lang="es-ES" sz="3200" dirty="0" smtClean="0"/>
              <a:t>sexuales </a:t>
            </a:r>
            <a:endParaRPr lang="es-ES" sz="3200" dirty="0" smtClean="0"/>
          </a:p>
          <a:p>
            <a:endParaRPr lang="es-ES" sz="3200" dirty="0" smtClean="0"/>
          </a:p>
          <a:p>
            <a:r>
              <a:rPr lang="es-ES" sz="3200" dirty="0" smtClean="0"/>
              <a:t>En los hombres puede presentar enrojecimiento, salpullido o irritación en el pene y secreción por la </a:t>
            </a:r>
            <a:r>
              <a:rPr lang="es-ES" sz="3200" dirty="0" smtClean="0"/>
              <a:t>uretra</a:t>
            </a:r>
            <a:endParaRPr lang="es-ES" sz="3200" dirty="0" smtClean="0"/>
          </a:p>
          <a:p>
            <a:endParaRPr lang="es-ES" sz="3200" dirty="0" smtClean="0"/>
          </a:p>
          <a:p>
            <a:r>
              <a:rPr lang="es-ES" sz="3200" dirty="0" smtClean="0"/>
              <a:t>También puede aparecer en forma de algodoncillo en el recto, la boca o </a:t>
            </a:r>
            <a:r>
              <a:rPr lang="es-ES" sz="3200" dirty="0" smtClean="0"/>
              <a:t>garganta</a:t>
            </a:r>
            <a:endParaRPr lang="es-ES" sz="32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428728" y="714356"/>
            <a:ext cx="6111036" cy="53512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Agentes_biologicos\contenidos\generales\galeria_imagenes\TemaIV\Taller1\Candida\Candidiasis del pañal.jpg"/>
          <p:cNvPicPr>
            <a:picLocks noChangeAspect="1" noChangeArrowheads="1"/>
          </p:cNvPicPr>
          <p:nvPr/>
        </p:nvPicPr>
        <p:blipFill>
          <a:blip r:embed="rId2"/>
          <a:srcRect/>
          <a:stretch>
            <a:fillRect/>
          </a:stretch>
        </p:blipFill>
        <p:spPr>
          <a:xfrm>
            <a:off x="142844" y="1857364"/>
            <a:ext cx="4313922" cy="3429015"/>
          </a:xfrm>
          <a:prstGeom prst="rect">
            <a:avLst/>
          </a:prstGeom>
          <a:noFill/>
        </p:spPr>
      </p:pic>
      <p:pic>
        <p:nvPicPr>
          <p:cNvPr id="3" name="Picture 3" descr="F:\P-Agentes_biologicos\contenidos\generales\galeria_imagenes\TemaIV\Taller1\Candida\Candidiasis lengua.jpg"/>
          <p:cNvPicPr>
            <a:picLocks noChangeAspect="1" noChangeArrowheads="1"/>
          </p:cNvPicPr>
          <p:nvPr/>
        </p:nvPicPr>
        <p:blipFill>
          <a:blip r:embed="rId3"/>
          <a:srcRect/>
          <a:stretch>
            <a:fillRect/>
          </a:stretch>
        </p:blipFill>
        <p:spPr bwMode="auto">
          <a:xfrm>
            <a:off x="4214810" y="1500174"/>
            <a:ext cx="4481540" cy="4049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715" y="116632"/>
            <a:ext cx="5662569" cy="6120680"/>
          </a:xfrm>
          <a:prstGeom prst="rect">
            <a:avLst/>
          </a:prstGeom>
        </p:spPr>
      </p:pic>
      <p:sp>
        <p:nvSpPr>
          <p:cNvPr id="3" name="Elipse 2"/>
          <p:cNvSpPr/>
          <p:nvPr/>
        </p:nvSpPr>
        <p:spPr>
          <a:xfrm>
            <a:off x="6444208" y="136104"/>
            <a:ext cx="81506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3738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642918"/>
            <a:ext cx="3580275" cy="769441"/>
          </a:xfrm>
          <a:prstGeom prst="rect">
            <a:avLst/>
          </a:prstGeom>
        </p:spPr>
        <p:txBody>
          <a:bodyPr wrap="none">
            <a:spAutoFit/>
          </a:bodyPr>
          <a:lstStyle/>
          <a:p>
            <a:r>
              <a:rPr lang="es-ES" sz="4400" dirty="0" smtClean="0">
                <a:solidFill>
                  <a:schemeClr val="accent2">
                    <a:lumMod val="50000"/>
                  </a:schemeClr>
                </a:solidFill>
                <a:latin typeface="+mj-lt"/>
              </a:rPr>
              <a:t>Herpes genital </a:t>
            </a:r>
          </a:p>
        </p:txBody>
      </p:sp>
      <p:pic>
        <p:nvPicPr>
          <p:cNvPr id="3" name="Picture 3" descr="HERPES 1"/>
          <p:cNvPicPr>
            <a:picLocks noChangeAspect="1" noChangeArrowheads="1"/>
          </p:cNvPicPr>
          <p:nvPr/>
        </p:nvPicPr>
        <p:blipFill>
          <a:blip r:embed="rId2"/>
          <a:srcRect/>
          <a:stretch>
            <a:fillRect/>
          </a:stretch>
        </p:blipFill>
        <p:spPr bwMode="auto">
          <a:xfrm>
            <a:off x="323528" y="1700808"/>
            <a:ext cx="3714776" cy="4376119"/>
          </a:xfrm>
          <a:prstGeom prst="rect">
            <a:avLst/>
          </a:prstGeom>
          <a:noFill/>
        </p:spPr>
      </p:pic>
      <p:pic>
        <p:nvPicPr>
          <p:cNvPr id="4" name="Picture 4" descr="HERPES 2"/>
          <p:cNvPicPr>
            <a:picLocks noChangeAspect="1" noChangeArrowheads="1"/>
          </p:cNvPicPr>
          <p:nvPr/>
        </p:nvPicPr>
        <p:blipFill>
          <a:blip r:embed="rId3"/>
          <a:srcRect/>
          <a:stretch>
            <a:fillRect/>
          </a:stretch>
        </p:blipFill>
        <p:spPr bwMode="auto">
          <a:xfrm>
            <a:off x="4286248" y="3143248"/>
            <a:ext cx="4554349" cy="30718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85852" y="476672"/>
            <a:ext cx="6215106" cy="830997"/>
          </a:xfrm>
          <a:prstGeom prst="rect">
            <a:avLst/>
          </a:prstGeom>
          <a:noFill/>
        </p:spPr>
        <p:txBody>
          <a:bodyPr wrap="square" rtlCol="0">
            <a:spAutoFit/>
          </a:bodyPr>
          <a:lstStyle/>
          <a:p>
            <a:pPr algn="ctr"/>
            <a:r>
              <a:rPr lang="es-ES" sz="4800" dirty="0" smtClean="0">
                <a:solidFill>
                  <a:schemeClr val="accent2">
                    <a:lumMod val="50000"/>
                  </a:schemeClr>
                </a:solidFill>
                <a:latin typeface="+mj-lt"/>
              </a:rPr>
              <a:t>Ejercicio 1</a:t>
            </a:r>
            <a:endParaRPr lang="es-ES" sz="4800" dirty="0">
              <a:solidFill>
                <a:schemeClr val="accent2">
                  <a:lumMod val="50000"/>
                </a:schemeClr>
              </a:solidFill>
              <a:latin typeface="+mj-lt"/>
            </a:endParaRPr>
          </a:p>
        </p:txBody>
      </p:sp>
      <p:pic>
        <p:nvPicPr>
          <p:cNvPr id="4" name="Picture 2" descr="D:\YAIMA\TRABAJO\EDUCACION SEXUAL\images (21).jpg"/>
          <p:cNvPicPr>
            <a:picLocks noChangeAspect="1" noChangeArrowheads="1"/>
          </p:cNvPicPr>
          <p:nvPr/>
        </p:nvPicPr>
        <p:blipFill>
          <a:blip r:embed="rId2"/>
          <a:srcRect/>
          <a:stretch>
            <a:fillRect/>
          </a:stretch>
        </p:blipFill>
        <p:spPr bwMode="auto">
          <a:xfrm>
            <a:off x="1547664" y="1317341"/>
            <a:ext cx="6072230" cy="4613012"/>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500042"/>
            <a:ext cx="8072494" cy="5016758"/>
          </a:xfrm>
          <a:prstGeom prst="rect">
            <a:avLst/>
          </a:prstGeom>
        </p:spPr>
        <p:txBody>
          <a:bodyPr wrap="square">
            <a:spAutoFit/>
          </a:bodyPr>
          <a:lstStyle/>
          <a:p>
            <a:r>
              <a:rPr lang="es-ES" sz="3200" dirty="0" smtClean="0"/>
              <a:t>Agente causal: </a:t>
            </a:r>
            <a:r>
              <a:rPr lang="es-ES" sz="3200" dirty="0" smtClean="0">
                <a:solidFill>
                  <a:schemeClr val="accent2">
                    <a:lumMod val="50000"/>
                  </a:schemeClr>
                </a:solidFill>
              </a:rPr>
              <a:t>Virus del herpes simple (VHS) tipo 1 y 2</a:t>
            </a:r>
          </a:p>
          <a:p>
            <a:endParaRPr lang="es-ES" sz="3200" dirty="0" smtClean="0"/>
          </a:p>
          <a:p>
            <a:r>
              <a:rPr lang="es-ES" sz="3200" dirty="0" smtClean="0"/>
              <a:t>El VHS 1 está asociado a infecciones faciales y algunas genitales, viéndose más en niños pequeños</a:t>
            </a:r>
          </a:p>
          <a:p>
            <a:endParaRPr lang="es-ES" sz="3200" dirty="0" smtClean="0"/>
          </a:p>
          <a:p>
            <a:r>
              <a:rPr lang="es-ES" sz="3200" dirty="0" smtClean="0"/>
              <a:t>El VHS 2 está asociado mayormente a infecciones genitales, se ve más después de la pubertad</a:t>
            </a:r>
            <a:r>
              <a:rPr lang="es-ES" sz="3200" dirty="0" smtClean="0">
                <a:latin typeface="Arial Black" pitchFamily="34" charset="0"/>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ERPES 14"/>
          <p:cNvPicPr>
            <a:picLocks noChangeAspect="1" noChangeArrowheads="1"/>
          </p:cNvPicPr>
          <p:nvPr/>
        </p:nvPicPr>
        <p:blipFill>
          <a:blip r:embed="rId2"/>
          <a:srcRect/>
          <a:stretch>
            <a:fillRect/>
          </a:stretch>
        </p:blipFill>
        <p:spPr bwMode="auto">
          <a:xfrm>
            <a:off x="571472" y="3117850"/>
            <a:ext cx="3900488" cy="3740150"/>
          </a:xfrm>
          <a:prstGeom prst="rect">
            <a:avLst/>
          </a:prstGeom>
          <a:noFill/>
        </p:spPr>
      </p:pic>
      <p:pic>
        <p:nvPicPr>
          <p:cNvPr id="18435" name="Picture 3" descr="herpes 7"/>
          <p:cNvPicPr>
            <a:picLocks noChangeAspect="1" noChangeArrowheads="1"/>
          </p:cNvPicPr>
          <p:nvPr/>
        </p:nvPicPr>
        <p:blipFill>
          <a:blip r:embed="rId3"/>
          <a:srcRect/>
          <a:stretch>
            <a:fillRect/>
          </a:stretch>
        </p:blipFill>
        <p:spPr bwMode="auto">
          <a:xfrm>
            <a:off x="4929190" y="0"/>
            <a:ext cx="3352800" cy="2903538"/>
          </a:xfrm>
          <a:prstGeom prst="rect">
            <a:avLst/>
          </a:prstGeom>
          <a:noFill/>
        </p:spPr>
      </p:pic>
      <p:pic>
        <p:nvPicPr>
          <p:cNvPr id="18436" name="Picture 4" descr="herpes 8"/>
          <p:cNvPicPr>
            <a:picLocks noChangeAspect="1" noChangeArrowheads="1"/>
          </p:cNvPicPr>
          <p:nvPr/>
        </p:nvPicPr>
        <p:blipFill>
          <a:blip r:embed="rId4"/>
          <a:srcRect/>
          <a:stretch>
            <a:fillRect/>
          </a:stretch>
        </p:blipFill>
        <p:spPr bwMode="auto">
          <a:xfrm>
            <a:off x="642910" y="0"/>
            <a:ext cx="3857625" cy="2814638"/>
          </a:xfrm>
          <a:prstGeom prst="rect">
            <a:avLst/>
          </a:prstGeom>
          <a:noFill/>
        </p:spPr>
      </p:pic>
      <p:pic>
        <p:nvPicPr>
          <p:cNvPr id="18437" name="Picture 5" descr="herpes 9"/>
          <p:cNvPicPr>
            <a:picLocks noChangeAspect="1" noChangeArrowheads="1"/>
          </p:cNvPicPr>
          <p:nvPr/>
        </p:nvPicPr>
        <p:blipFill>
          <a:blip r:embed="rId5"/>
          <a:srcRect/>
          <a:stretch>
            <a:fillRect/>
          </a:stretch>
        </p:blipFill>
        <p:spPr bwMode="auto">
          <a:xfrm>
            <a:off x="5016500" y="3100388"/>
            <a:ext cx="3352800" cy="3719512"/>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left)">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wipe(left)">
                                      <p:cBhvr>
                                        <p:cTn id="12" dur="500"/>
                                        <p:tgtEl>
                                          <p:spTgt spid="184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wipe(left)">
                                      <p:cBhvr>
                                        <p:cTn id="17" dur="500"/>
                                        <p:tgtEl>
                                          <p:spTgt spid="184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437"/>
                                        </p:tgtEl>
                                        <p:attrNameLst>
                                          <p:attrName>style.visibility</p:attrName>
                                        </p:attrNameLst>
                                      </p:cBhvr>
                                      <p:to>
                                        <p:strVal val="visible"/>
                                      </p:to>
                                    </p:set>
                                    <p:animEffect transition="in" filter="wipe(left)">
                                      <p:cBhvr>
                                        <p:cTn id="22"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71481"/>
            <a:ext cx="7786742" cy="1754326"/>
          </a:xfrm>
          <a:prstGeom prst="rect">
            <a:avLst/>
          </a:prstGeom>
        </p:spPr>
        <p:txBody>
          <a:bodyPr wrap="square">
            <a:spAutoFit/>
          </a:bodyPr>
          <a:lstStyle/>
          <a:p>
            <a:r>
              <a:rPr lang="es-ES" sz="4400" dirty="0" smtClean="0">
                <a:latin typeface="+mj-lt"/>
              </a:rPr>
              <a:t>Forma de transmisión </a:t>
            </a:r>
          </a:p>
          <a:p>
            <a:pPr algn="just"/>
            <a:endParaRPr lang="es-ES" sz="3200" dirty="0" smtClean="0">
              <a:latin typeface="Arial Black" pitchFamily="34" charset="0"/>
            </a:endParaRPr>
          </a:p>
          <a:p>
            <a:r>
              <a:rPr lang="es-ES" sz="3200" dirty="0" smtClean="0"/>
              <a:t>Por contacto sexual aunque no haya </a:t>
            </a:r>
            <a:r>
              <a:rPr lang="es-ES" sz="3200" dirty="0" smtClean="0"/>
              <a:t>llagas</a:t>
            </a:r>
            <a:r>
              <a:rPr lang="es-ES" sz="3200" dirty="0" smtClean="0"/>
              <a:t>	</a:t>
            </a:r>
          </a:p>
        </p:txBody>
      </p:sp>
      <p:pic>
        <p:nvPicPr>
          <p:cNvPr id="3" name="Picture 2"/>
          <p:cNvPicPr>
            <a:picLocks noChangeAspect="1" noChangeArrowheads="1"/>
          </p:cNvPicPr>
          <p:nvPr/>
        </p:nvPicPr>
        <p:blipFill>
          <a:blip r:embed="rId2"/>
          <a:srcRect/>
          <a:stretch>
            <a:fillRect/>
          </a:stretch>
        </p:blipFill>
        <p:spPr bwMode="auto">
          <a:xfrm>
            <a:off x="2714612" y="3857628"/>
            <a:ext cx="3071834" cy="22422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215370" cy="4031873"/>
          </a:xfrm>
          <a:prstGeom prst="rect">
            <a:avLst/>
          </a:prstGeom>
        </p:spPr>
        <p:txBody>
          <a:bodyPr wrap="square">
            <a:spAutoFit/>
          </a:bodyPr>
          <a:lstStyle/>
          <a:p>
            <a:r>
              <a:rPr lang="es-ES" sz="3200" dirty="0" smtClean="0"/>
              <a:t>El primer brote ocurre generalmente dentro de las dos semanas siguientes a la transmisión del virus y las llagas se curan típicamente en dos a cuatro semanas. Otros signos y síntomas durante el episodio primario pueden incluir una segunda serie de llagas y síntomas parecidos a la gripe, entre ellos fiebre e inflamación de las </a:t>
            </a:r>
            <a:r>
              <a:rPr lang="es-ES" sz="3200" dirty="0" smtClean="0"/>
              <a:t>glándulas</a:t>
            </a:r>
            <a:r>
              <a:rPr lang="es-ES" sz="3200" dirty="0" smtClean="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412776"/>
            <a:ext cx="8001056" cy="2554545"/>
          </a:xfrm>
          <a:prstGeom prst="rect">
            <a:avLst/>
          </a:prstGeom>
        </p:spPr>
        <p:txBody>
          <a:bodyPr wrap="square">
            <a:spAutoFit/>
          </a:bodyPr>
          <a:lstStyle/>
          <a:p>
            <a:r>
              <a:rPr lang="es-ES" sz="3200" dirty="0" smtClean="0"/>
              <a:t>La mayoría de las personas con la infección por VHS-2 nunca presentan llagas o pueden tener signos muy leves que no se notan o que se confunden con picaduras de insectos u afecciones de la </a:t>
            </a:r>
            <a:r>
              <a:rPr lang="es-ES" sz="3200" dirty="0" smtClean="0"/>
              <a:t>piel</a:t>
            </a:r>
            <a:endParaRPr lang="es-ES" sz="3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ERPES 1"/>
          <p:cNvPicPr>
            <a:picLocks noChangeAspect="1" noChangeArrowheads="1"/>
          </p:cNvPicPr>
          <p:nvPr/>
        </p:nvPicPr>
        <p:blipFill>
          <a:blip r:embed="rId2"/>
          <a:srcRect/>
          <a:stretch>
            <a:fillRect/>
          </a:stretch>
        </p:blipFill>
        <p:spPr bwMode="auto">
          <a:xfrm>
            <a:off x="0" y="0"/>
            <a:ext cx="3200400" cy="2784475"/>
          </a:xfrm>
          <a:prstGeom prst="rect">
            <a:avLst/>
          </a:prstGeom>
          <a:noFill/>
        </p:spPr>
      </p:pic>
      <p:pic>
        <p:nvPicPr>
          <p:cNvPr id="8195" name="Picture 3" descr="herpes 10"/>
          <p:cNvPicPr>
            <a:picLocks noChangeAspect="1" noChangeArrowheads="1"/>
          </p:cNvPicPr>
          <p:nvPr/>
        </p:nvPicPr>
        <p:blipFill>
          <a:blip r:embed="rId3"/>
          <a:srcRect/>
          <a:stretch>
            <a:fillRect/>
          </a:stretch>
        </p:blipFill>
        <p:spPr bwMode="auto">
          <a:xfrm>
            <a:off x="3810000" y="0"/>
            <a:ext cx="2209800" cy="2743200"/>
          </a:xfrm>
          <a:prstGeom prst="rect">
            <a:avLst/>
          </a:prstGeom>
          <a:noFill/>
        </p:spPr>
      </p:pic>
      <p:pic>
        <p:nvPicPr>
          <p:cNvPr id="8196" name="Picture 4" descr="HERPES 2"/>
          <p:cNvPicPr>
            <a:picLocks noChangeAspect="1" noChangeArrowheads="1"/>
          </p:cNvPicPr>
          <p:nvPr/>
        </p:nvPicPr>
        <p:blipFill>
          <a:blip r:embed="rId4"/>
          <a:srcRect/>
          <a:stretch>
            <a:fillRect/>
          </a:stretch>
        </p:blipFill>
        <p:spPr bwMode="auto">
          <a:xfrm>
            <a:off x="6300788" y="0"/>
            <a:ext cx="2919412" cy="2743200"/>
          </a:xfrm>
          <a:prstGeom prst="rect">
            <a:avLst/>
          </a:prstGeom>
          <a:noFill/>
        </p:spPr>
      </p:pic>
      <p:pic>
        <p:nvPicPr>
          <p:cNvPr id="8197" name="Picture 5" descr="HERPES 3"/>
          <p:cNvPicPr>
            <a:picLocks noChangeAspect="1" noChangeArrowheads="1"/>
          </p:cNvPicPr>
          <p:nvPr/>
        </p:nvPicPr>
        <p:blipFill>
          <a:blip r:embed="rId5"/>
          <a:srcRect/>
          <a:stretch>
            <a:fillRect/>
          </a:stretch>
        </p:blipFill>
        <p:spPr bwMode="auto">
          <a:xfrm>
            <a:off x="539552" y="3245856"/>
            <a:ext cx="3648075" cy="3000375"/>
          </a:xfrm>
          <a:prstGeom prst="rect">
            <a:avLst/>
          </a:prstGeom>
          <a:noFill/>
        </p:spPr>
      </p:pic>
      <p:pic>
        <p:nvPicPr>
          <p:cNvPr id="8198" name="Picture 6" descr="HERPES 4"/>
          <p:cNvPicPr>
            <a:picLocks noChangeAspect="1" noChangeArrowheads="1"/>
          </p:cNvPicPr>
          <p:nvPr/>
        </p:nvPicPr>
        <p:blipFill>
          <a:blip r:embed="rId6"/>
          <a:srcRect/>
          <a:stretch>
            <a:fillRect/>
          </a:stretch>
        </p:blipFill>
        <p:spPr bwMode="auto">
          <a:xfrm>
            <a:off x="4957763" y="3429000"/>
            <a:ext cx="3652837" cy="2819400"/>
          </a:xfrm>
          <a:prstGeom prst="rect">
            <a:avLst/>
          </a:prstGeom>
          <a:noFill/>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checkerboard(down)">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checkerboard(down)">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checkerboard(down)">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checkerboard(down)">
                                      <p:cBhvr>
                                        <p:cTn id="2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erpes 11"/>
          <p:cNvPicPr>
            <a:picLocks noChangeAspect="1" noChangeArrowheads="1"/>
          </p:cNvPicPr>
          <p:nvPr/>
        </p:nvPicPr>
        <p:blipFill>
          <a:blip r:embed="rId2"/>
          <a:srcRect/>
          <a:stretch>
            <a:fillRect/>
          </a:stretch>
        </p:blipFill>
        <p:spPr bwMode="auto">
          <a:xfrm>
            <a:off x="1295400" y="685800"/>
            <a:ext cx="6705600" cy="5047456"/>
          </a:xfrm>
          <a:prstGeom prst="rect">
            <a:avLst/>
          </a:prstGeom>
          <a:noFill/>
        </p:spPr>
      </p:pic>
      <p:sp>
        <p:nvSpPr>
          <p:cNvPr id="16387" name="Text Box 3"/>
          <p:cNvSpPr txBox="1">
            <a:spLocks noChangeArrowheads="1"/>
          </p:cNvSpPr>
          <p:nvPr/>
        </p:nvSpPr>
        <p:spPr bwMode="auto">
          <a:xfrm>
            <a:off x="899592" y="5716697"/>
            <a:ext cx="7620000" cy="707886"/>
          </a:xfrm>
          <a:prstGeom prst="rect">
            <a:avLst/>
          </a:prstGeom>
          <a:noFill/>
          <a:ln w="9525">
            <a:noFill/>
            <a:miter lim="800000"/>
            <a:headEnd/>
            <a:tailEnd/>
          </a:ln>
          <a:effectLst/>
        </p:spPr>
        <p:txBody>
          <a:bodyPr>
            <a:spAutoFit/>
          </a:bodyPr>
          <a:lstStyle/>
          <a:p>
            <a:pPr algn="ctr">
              <a:spcBef>
                <a:spcPct val="50000"/>
              </a:spcBef>
            </a:pPr>
            <a:r>
              <a:rPr lang="en-US" sz="4000" dirty="0" smtClean="0">
                <a:latin typeface="+mj-lt"/>
              </a:rPr>
              <a:t>Gingivoestomatitis herpética</a:t>
            </a:r>
            <a:endParaRPr lang="en-US" sz="4000" dirty="0">
              <a:latin typeface="+mj-lt"/>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randombar(horizontal)">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10761" y="1052736"/>
            <a:ext cx="2636556" cy="769441"/>
          </a:xfrm>
          <a:prstGeom prst="rect">
            <a:avLst/>
          </a:prstGeom>
        </p:spPr>
        <p:txBody>
          <a:bodyPr wrap="none">
            <a:spAutoFit/>
          </a:bodyPr>
          <a:lstStyle/>
          <a:p>
            <a:r>
              <a:rPr lang="es-ES" sz="4400" dirty="0" smtClean="0">
                <a:solidFill>
                  <a:schemeClr val="accent2">
                    <a:lumMod val="50000"/>
                  </a:schemeClr>
                </a:solidFill>
                <a:latin typeface="+mj-lt"/>
              </a:rPr>
              <a:t>Hepatitis B</a:t>
            </a:r>
          </a:p>
        </p:txBody>
      </p:sp>
      <p:pic>
        <p:nvPicPr>
          <p:cNvPr id="3" name="Picture 2"/>
          <p:cNvPicPr>
            <a:picLocks noChangeAspect="1" noChangeArrowheads="1"/>
          </p:cNvPicPr>
          <p:nvPr/>
        </p:nvPicPr>
        <p:blipFill>
          <a:blip r:embed="rId2"/>
          <a:srcRect/>
          <a:stretch>
            <a:fillRect/>
          </a:stretch>
        </p:blipFill>
        <p:spPr bwMode="auto">
          <a:xfrm>
            <a:off x="1643042" y="2428868"/>
            <a:ext cx="5571995" cy="37004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412776"/>
            <a:ext cx="8001056" cy="3046988"/>
          </a:xfrm>
          <a:prstGeom prst="rect">
            <a:avLst/>
          </a:prstGeom>
        </p:spPr>
        <p:txBody>
          <a:bodyPr wrap="square">
            <a:spAutoFit/>
          </a:bodyPr>
          <a:lstStyle/>
          <a:p>
            <a:r>
              <a:rPr lang="es-ES" sz="3200" dirty="0" smtClean="0"/>
              <a:t>Agente causal: Virus de la hepatitis B (VHB)</a:t>
            </a:r>
          </a:p>
          <a:p>
            <a:endParaRPr lang="es-ES" sz="3200" dirty="0" smtClean="0"/>
          </a:p>
          <a:p>
            <a:r>
              <a:rPr lang="es-ES" sz="3200" dirty="0" smtClean="0"/>
              <a:t>Forma de transmisión</a:t>
            </a:r>
          </a:p>
          <a:p>
            <a:r>
              <a:rPr lang="es-ES" sz="3200" dirty="0" smtClean="0"/>
              <a:t>A través de la sangre o fluidos corporales en las relaciones sexuales, al compartir jeringas y de la madre al hijo durante el parto </a:t>
            </a:r>
            <a:r>
              <a:rPr lang="es-ES" sz="3200" dirty="0" smtClean="0">
                <a:latin typeface="Arial Black" pitchFamily="34" charset="0"/>
              </a:rPr>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052736"/>
            <a:ext cx="8286808" cy="4031873"/>
          </a:xfrm>
          <a:prstGeom prst="rect">
            <a:avLst/>
          </a:prstGeom>
        </p:spPr>
        <p:txBody>
          <a:bodyPr wrap="square">
            <a:spAutoFit/>
          </a:bodyPr>
          <a:lstStyle/>
          <a:p>
            <a:r>
              <a:rPr lang="es-ES" sz="3200" dirty="0" smtClean="0"/>
              <a:t>Puede causar una infección para toda la vida, cirrosis hepática, cáncer del hígado, falla hepática y la muerte. Los principales síntomas son: piel amarrilla o parte blanca de los ojos amarillenta (ictericia),cansancio, pérdida del apetito, náusea, malestar abdominal, orina oscura, excremento de color arcilla y dolor en las </a:t>
            </a:r>
            <a:r>
              <a:rPr lang="es-ES" sz="3200" dirty="0" smtClean="0"/>
              <a:t>articulaciones </a:t>
            </a:r>
            <a:r>
              <a:rPr lang="es-ES" sz="3200"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24744"/>
            <a:ext cx="8136904" cy="4031873"/>
          </a:xfrm>
          <a:prstGeom prst="rect">
            <a:avLst/>
          </a:prstGeom>
        </p:spPr>
        <p:txBody>
          <a:bodyPr wrap="square">
            <a:spAutoFit/>
          </a:bodyPr>
          <a:lstStyle/>
          <a:p>
            <a:r>
              <a:rPr lang="es-ES" sz="3200" dirty="0" smtClean="0"/>
              <a:t>Las Infecciones de Transmisión Sexual (ITS), llamadas anteriormente enfermedades venéreas, son aquellas que se transmiten casi exclusivamente por contacto sexual </a:t>
            </a:r>
            <a:r>
              <a:rPr lang="es-ES" sz="3200" dirty="0" smtClean="0"/>
              <a:t>desprotegido</a:t>
            </a:r>
            <a:endParaRPr lang="es-ES" sz="3200" dirty="0" smtClean="0"/>
          </a:p>
          <a:p>
            <a:endParaRPr lang="es-ES" sz="3200" dirty="0" smtClean="0"/>
          </a:p>
          <a:p>
            <a:r>
              <a:rPr lang="es-ES" sz="3200" dirty="0" smtClean="0"/>
              <a:t>Son causadas por microorganismos: virus, bacterias, protozoarios y </a:t>
            </a:r>
            <a:r>
              <a:rPr lang="es-ES" sz="3200" dirty="0" smtClean="0"/>
              <a:t>hongos </a:t>
            </a:r>
            <a:endParaRPr lang="es-ES" sz="3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714356"/>
            <a:ext cx="6429420" cy="1446550"/>
          </a:xfrm>
          <a:prstGeom prst="rect">
            <a:avLst/>
          </a:prstGeom>
        </p:spPr>
        <p:txBody>
          <a:bodyPr wrap="square">
            <a:spAutoFit/>
          </a:bodyPr>
          <a:lstStyle/>
          <a:p>
            <a:r>
              <a:rPr lang="es-ES" sz="4400" dirty="0" smtClean="0">
                <a:solidFill>
                  <a:schemeClr val="accent2">
                    <a:lumMod val="50000"/>
                  </a:schemeClr>
                </a:solidFill>
                <a:latin typeface="+mj-lt"/>
              </a:rPr>
              <a:t>Virus del Papiloma Humano  (HPV)</a:t>
            </a:r>
          </a:p>
        </p:txBody>
      </p:sp>
      <p:pic>
        <p:nvPicPr>
          <p:cNvPr id="3" name="Picture 2"/>
          <p:cNvPicPr>
            <a:picLocks noChangeAspect="1" noChangeArrowheads="1"/>
          </p:cNvPicPr>
          <p:nvPr/>
        </p:nvPicPr>
        <p:blipFill>
          <a:blip r:embed="rId2"/>
          <a:srcRect/>
          <a:stretch>
            <a:fillRect/>
          </a:stretch>
        </p:blipFill>
        <p:spPr bwMode="auto">
          <a:xfrm>
            <a:off x="928662" y="2928934"/>
            <a:ext cx="3433037" cy="3357586"/>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5214942" y="2643182"/>
            <a:ext cx="2643206" cy="35694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71479"/>
            <a:ext cx="7929618" cy="4524315"/>
          </a:xfrm>
          <a:prstGeom prst="rect">
            <a:avLst/>
          </a:prstGeom>
        </p:spPr>
        <p:txBody>
          <a:bodyPr wrap="square">
            <a:spAutoFit/>
          </a:bodyPr>
          <a:lstStyle/>
          <a:p>
            <a:r>
              <a:rPr lang="es-ES" sz="3200" dirty="0" smtClean="0"/>
              <a:t>Agente causal: Virus (existen aproximadamente más de 100 tipos, 30 de los cuales afectan la vagina)</a:t>
            </a:r>
          </a:p>
          <a:p>
            <a:endParaRPr lang="es-ES" sz="3200" dirty="0" smtClean="0"/>
          </a:p>
          <a:p>
            <a:r>
              <a:rPr lang="es-ES" sz="3200" dirty="0" smtClean="0"/>
              <a:t>Forma de transmisión </a:t>
            </a:r>
          </a:p>
          <a:p>
            <a:r>
              <a:rPr lang="es-ES" sz="3200" dirty="0" smtClean="0"/>
              <a:t>Por vía sexual </a:t>
            </a:r>
          </a:p>
          <a:p>
            <a:endParaRPr lang="es-ES" sz="3200" dirty="0" smtClean="0"/>
          </a:p>
          <a:p>
            <a:r>
              <a:rPr lang="es-ES" sz="3200" dirty="0" smtClean="0"/>
              <a:t>Es de las ITS más frecuentes: 15-30% de la población adulta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052736"/>
            <a:ext cx="7929618" cy="3539430"/>
          </a:xfrm>
          <a:prstGeom prst="rect">
            <a:avLst/>
          </a:prstGeom>
        </p:spPr>
        <p:txBody>
          <a:bodyPr wrap="square">
            <a:spAutoFit/>
          </a:bodyPr>
          <a:lstStyle/>
          <a:p>
            <a:r>
              <a:rPr lang="es-ES" sz="3200" dirty="0" smtClean="0"/>
              <a:t>La mayoría de las personas infectadas por el VPH no presentan síntomas o problemas de salud. Ciertos tipos del VPH (tipo 6 y 11) pueden causar verrugas genitales; otros tipos (16, 18, 31 y 45) pueden causar cáncer de cuello uterino y otros cánceres menos comunes como el de vulva, vagina, ano y </a:t>
            </a:r>
            <a:r>
              <a:rPr lang="es-ES" sz="3200" dirty="0" smtClean="0"/>
              <a:t>pene </a:t>
            </a:r>
            <a:endParaRPr lang="es-ES" sz="3200" b="1"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700808"/>
            <a:ext cx="7929618" cy="3046988"/>
          </a:xfrm>
          <a:prstGeom prst="rect">
            <a:avLst/>
          </a:prstGeom>
        </p:spPr>
        <p:txBody>
          <a:bodyPr wrap="square">
            <a:spAutoFit/>
          </a:bodyPr>
          <a:lstStyle/>
          <a:p>
            <a:r>
              <a:rPr lang="es-ES" sz="3200" dirty="0" smtClean="0"/>
              <a:t>A menudo, los tipos del VPH se clasifican como de “bajo riesgo” (causantes de verrugas) o de “alto riesgo” (causantes de cáncer). En el 90% de los casos, el sistema inmunológico de la persona combate naturalmente la infección por el VPH en un período de dos </a:t>
            </a:r>
            <a:r>
              <a:rPr lang="es-ES" sz="3200" dirty="0" smtClean="0"/>
              <a:t>años</a:t>
            </a:r>
            <a:endParaRPr lang="es-ES" sz="3200"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642918"/>
            <a:ext cx="7786742" cy="5509200"/>
          </a:xfrm>
          <a:prstGeom prst="rect">
            <a:avLst/>
          </a:prstGeom>
        </p:spPr>
        <p:txBody>
          <a:bodyPr wrap="square">
            <a:spAutoFit/>
          </a:bodyPr>
          <a:lstStyle/>
          <a:p>
            <a:r>
              <a:rPr lang="es-ES" sz="3200" dirty="0" smtClean="0"/>
              <a:t>Las verrugas genitales aparecen en el área genital como pequeños granitos individuales o en grupos. Pueden ser planas o elevadas, únicas o múltiples y en ciertos casos, tener forma de coliflor (condilomas acuminados). Pueden aparecer semanas o meses después del contacto sexual con una persona infectada o puede que nunca aparezcan. Si no se tratan pueden desaparecer, quedarse igual o aumentar en tamaño y en número. No se convertirán en </a:t>
            </a:r>
            <a:r>
              <a:rPr lang="es-ES" sz="3200" dirty="0" smtClean="0"/>
              <a:t>cáncer </a:t>
            </a:r>
            <a:endParaRPr lang="es-ES" sz="3200"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340768"/>
            <a:ext cx="7929618" cy="3046988"/>
          </a:xfrm>
          <a:prstGeom prst="rect">
            <a:avLst/>
          </a:prstGeom>
        </p:spPr>
        <p:txBody>
          <a:bodyPr wrap="square">
            <a:spAutoFit/>
          </a:bodyPr>
          <a:lstStyle/>
          <a:p>
            <a:r>
              <a:rPr lang="es-ES" sz="3200" dirty="0" smtClean="0"/>
              <a:t>El cáncer de cuello uterino no presenta síntomas sino hasta que está en una etapa avanzada. Por esta razón es importante que las mujeres se realicen periódicamente pruebas de detección del cáncer de cuello uterino como el Papanicolau y </a:t>
            </a:r>
            <a:r>
              <a:rPr lang="es-ES" sz="3200" dirty="0" smtClean="0"/>
              <a:t>colposcopía</a:t>
            </a:r>
            <a:endParaRPr lang="es-ES" sz="3200"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50825" y="549275"/>
            <a:ext cx="8642350" cy="1077218"/>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s-ES" altLang="en-US" sz="3200" dirty="0"/>
              <a:t>Mujeres: vulva, pared de la </a:t>
            </a:r>
            <a:r>
              <a:rPr lang="es-ES" altLang="en-US" sz="3200" dirty="0" smtClean="0"/>
              <a:t>vagina, cérvix </a:t>
            </a:r>
            <a:r>
              <a:rPr lang="es-ES" altLang="en-US" sz="3200" dirty="0"/>
              <a:t>y el periné</a:t>
            </a:r>
          </a:p>
        </p:txBody>
      </p:sp>
      <p:pic>
        <p:nvPicPr>
          <p:cNvPr id="10243"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808"/>
            <a:ext cx="3815779" cy="247908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494" y="3835698"/>
            <a:ext cx="2937644"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557338"/>
            <a:ext cx="25940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ictur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570" y="4152567"/>
            <a:ext cx="2881064" cy="213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2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blinds(horizontal)">
                                      <p:cBhvr>
                                        <p:cTn id="11" dur="500"/>
                                        <p:tgtEl>
                                          <p:spTgt spid="102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0245"/>
                                        </p:tgtEl>
                                        <p:attrNameLst>
                                          <p:attrName>style.visibility</p:attrName>
                                        </p:attrNameLst>
                                      </p:cBhvr>
                                      <p:to>
                                        <p:strVal val="visible"/>
                                      </p:to>
                                    </p:set>
                                    <p:animEffect transition="in" filter="blinds(horizontal)">
                                      <p:cBhvr>
                                        <p:cTn id="16" dur="500"/>
                                        <p:tgtEl>
                                          <p:spTgt spid="102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blinds(horizontal)">
                                      <p:cBhvr>
                                        <p:cTn id="21" dur="500"/>
                                        <p:tgtEl>
                                          <p:spTgt spid="102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0244"/>
                                        </p:tgtEl>
                                        <p:attrNameLst>
                                          <p:attrName>style.visibility</p:attrName>
                                        </p:attrNameLst>
                                      </p:cBhvr>
                                      <p:to>
                                        <p:strVal val="visible"/>
                                      </p:to>
                                    </p:set>
                                    <p:animEffect transition="in" filter="blinds(horizontal)">
                                      <p:cBhvr>
                                        <p:cTn id="26"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is Imagenes\CONDILOMA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086600" cy="548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43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is Imagenes\CONDILOMA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315200" cy="555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742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is Imagenes\CONDILOMA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6672"/>
            <a:ext cx="6096000" cy="587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22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404664"/>
            <a:ext cx="8208912" cy="5693866"/>
          </a:xfrm>
          <a:prstGeom prst="rect">
            <a:avLst/>
          </a:prstGeom>
        </p:spPr>
        <p:txBody>
          <a:bodyPr wrap="square">
            <a:spAutoFit/>
          </a:bodyPr>
          <a:lstStyle/>
          <a:p>
            <a:pPr algn="just"/>
            <a:r>
              <a:rPr lang="es-ES" sz="3200" dirty="0" smtClean="0">
                <a:solidFill>
                  <a:schemeClr val="accent2">
                    <a:lumMod val="50000"/>
                  </a:schemeClr>
                </a:solidFill>
                <a:latin typeface="+mj-lt"/>
              </a:rPr>
              <a:t>Definición de infecciones de transmisión sexual</a:t>
            </a:r>
          </a:p>
          <a:p>
            <a:pPr algn="just"/>
            <a:endParaRPr lang="es-ES" sz="2400" dirty="0">
              <a:latin typeface="Arial Black" panose="020B0A04020102020204" pitchFamily="34" charset="0"/>
            </a:endParaRPr>
          </a:p>
          <a:p>
            <a:r>
              <a:rPr lang="es-ES" sz="2800" dirty="0" smtClean="0"/>
              <a:t>Así, las infecciones de transmisión sexual son las que se adquieren por la trasmisión de un microorganismo durante las relaciones sexuales, sobre todo, cuando se intercambian fluidos corporales a la hora de la penetración vaginal, anal u oral desprotegida. Sin embargo, algunas infecciones de transmisión sexual pueden transmitirse sin que exista una penetración, basta con la fricción o contacto cuerpo con cuerpo para que se produzca la transmisión, por ejemplo: la escabiosis (sarna), pediculosis del pubis, moluscos contagiosos, etc.</a:t>
            </a:r>
            <a:endParaRPr lang="es-ES" sz="2800" dirty="0"/>
          </a:p>
        </p:txBody>
      </p:sp>
    </p:spTree>
    <p:extLst>
      <p:ext uri="{BB962C8B-B14F-4D97-AF65-F5344CB8AC3E}">
        <p14:creationId xmlns:p14="http://schemas.microsoft.com/office/powerpoint/2010/main" val="39110834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0" y="404664"/>
            <a:ext cx="86756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spcBef>
                <a:spcPct val="50000"/>
              </a:spcBef>
              <a:buFontTx/>
              <a:buChar char="•"/>
            </a:pPr>
            <a:r>
              <a:rPr lang="es-ES" altLang="en-US" sz="3200" dirty="0"/>
              <a:t>Hombres: área subprepucial, surco balano prepucial, dentro del meato y sobre el cuerpo del </a:t>
            </a:r>
            <a:r>
              <a:rPr lang="es-ES" altLang="en-US" sz="3200" dirty="0" smtClean="0"/>
              <a:t>pene</a:t>
            </a:r>
            <a:endParaRPr lang="es-ES" altLang="en-US" sz="2000" dirty="0"/>
          </a:p>
        </p:txBody>
      </p:sp>
      <p:pic>
        <p:nvPicPr>
          <p:cNvPr id="12293" name="Picture 5"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060575"/>
            <a:ext cx="345631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060575"/>
            <a:ext cx="2374851" cy="2208213"/>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Pictur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755" y="4329906"/>
            <a:ext cx="3014291" cy="1989138"/>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Picture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26" y="4410075"/>
            <a:ext cx="331172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65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box(in)">
                                      <p:cBhvr>
                                        <p:cTn id="7" dur="500"/>
                                        <p:tgtEl>
                                          <p:spTgt spid="122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linds(horizontal)">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blinds(horizontal)">
                                      <p:cBhvr>
                                        <p:cTn id="22" dur="500"/>
                                        <p:tgtEl>
                                          <p:spTgt spid="122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blinds(horizontal)">
                                      <p:cBhvr>
                                        <p:cTn id="2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is Imagenes\CONDILOM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48680"/>
            <a:ext cx="6229227" cy="563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710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is Imagenes\CONDILOMA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543800" cy="547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173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71550" y="1052513"/>
            <a:ext cx="7488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s-ES" altLang="en-US" sz="3200" dirty="0"/>
              <a:t>Localización Extra genital</a:t>
            </a:r>
          </a:p>
        </p:txBody>
      </p:sp>
      <p:pic>
        <p:nvPicPr>
          <p:cNvPr id="14339" name="Picture 3" descr="Pictur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562" y="2348880"/>
            <a:ext cx="6222214" cy="359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75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24744"/>
            <a:ext cx="7992888" cy="2800767"/>
          </a:xfrm>
          <a:prstGeom prst="rect">
            <a:avLst/>
          </a:prstGeom>
        </p:spPr>
        <p:txBody>
          <a:bodyPr wrap="square">
            <a:spAutoFit/>
          </a:bodyPr>
          <a:lstStyle/>
          <a:p>
            <a:pPr algn="ctr"/>
            <a:r>
              <a:rPr lang="es-ES" sz="4400" dirty="0" smtClean="0">
                <a:solidFill>
                  <a:schemeClr val="accent2">
                    <a:lumMod val="50000"/>
                  </a:schemeClr>
                </a:solidFill>
                <a:latin typeface="+mj-lt"/>
              </a:rPr>
              <a:t>Virus de Inmunodeficiencia Humana (VIH) - Síndrome de Inmunodeficiencia Adquirida (SIDA)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925511"/>
            <a:ext cx="1419225" cy="215265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476672"/>
            <a:ext cx="7704856" cy="2800767"/>
          </a:xfrm>
          <a:prstGeom prst="rect">
            <a:avLst/>
          </a:prstGeom>
        </p:spPr>
        <p:txBody>
          <a:bodyPr wrap="square">
            <a:spAutoFit/>
          </a:bodyPr>
          <a:lstStyle/>
          <a:p>
            <a:r>
              <a:rPr lang="es-ES" sz="4400" dirty="0" smtClean="0">
                <a:latin typeface="+mj-lt"/>
              </a:rPr>
              <a:t>Forma de transmisión</a:t>
            </a:r>
          </a:p>
          <a:p>
            <a:endParaRPr lang="es-ES" sz="3200" dirty="0"/>
          </a:p>
          <a:p>
            <a:r>
              <a:rPr lang="es-ES" sz="3200" dirty="0" smtClean="0"/>
              <a:t>Se adquiere por contacto sexual, por vía sanguínea, al nacer un niño de una madre infectada o por amamantamiento </a:t>
            </a:r>
            <a:r>
              <a:rPr lang="es-ES" sz="3200" dirty="0" smtClean="0">
                <a:latin typeface="Arial Black" panose="020B0A04020102020204" pitchFamily="34" charset="0"/>
              </a:rPr>
              <a:t>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77072"/>
            <a:ext cx="2105025" cy="20193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822" y="3596703"/>
            <a:ext cx="1229116" cy="2568601"/>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4149080"/>
            <a:ext cx="2016224" cy="2016224"/>
          </a:xfrm>
          <a:prstGeom prst="rect">
            <a:avLst/>
          </a:prstGeom>
        </p:spPr>
      </p:pic>
    </p:spTree>
    <p:extLst>
      <p:ext uri="{BB962C8B-B14F-4D97-AF65-F5344CB8AC3E}">
        <p14:creationId xmlns:p14="http://schemas.microsoft.com/office/powerpoint/2010/main" val="26858890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15075"/>
          </a:xfrm>
          <a:prstGeom prst="rect">
            <a:avLst/>
          </a:prstGeom>
        </p:spPr>
      </p:pic>
    </p:spTree>
    <p:extLst>
      <p:ext uri="{BB962C8B-B14F-4D97-AF65-F5344CB8AC3E}">
        <p14:creationId xmlns:p14="http://schemas.microsoft.com/office/powerpoint/2010/main" val="22185158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65304"/>
          </a:xfrm>
          <a:prstGeom prst="rect">
            <a:avLst/>
          </a:prstGeom>
        </p:spPr>
      </p:pic>
    </p:spTree>
    <p:extLst>
      <p:ext uri="{BB962C8B-B14F-4D97-AF65-F5344CB8AC3E}">
        <p14:creationId xmlns:p14="http://schemas.microsoft.com/office/powerpoint/2010/main" val="11262461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253162"/>
          </a:xfrm>
          <a:prstGeom prst="rect">
            <a:avLst/>
          </a:prstGeom>
        </p:spPr>
      </p:pic>
    </p:spTree>
    <p:extLst>
      <p:ext uri="{BB962C8B-B14F-4D97-AF65-F5344CB8AC3E}">
        <p14:creationId xmlns:p14="http://schemas.microsoft.com/office/powerpoint/2010/main" val="17749255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86500"/>
          </a:xfrm>
          <a:prstGeom prst="rect">
            <a:avLst/>
          </a:prstGeom>
        </p:spPr>
      </p:pic>
    </p:spTree>
    <p:extLst>
      <p:ext uri="{BB962C8B-B14F-4D97-AF65-F5344CB8AC3E}">
        <p14:creationId xmlns:p14="http://schemas.microsoft.com/office/powerpoint/2010/main" val="99560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980728"/>
            <a:ext cx="7920880" cy="3539430"/>
          </a:xfrm>
          <a:prstGeom prst="rect">
            <a:avLst/>
          </a:prstGeom>
        </p:spPr>
        <p:txBody>
          <a:bodyPr wrap="square">
            <a:spAutoFit/>
          </a:bodyPr>
          <a:lstStyle/>
          <a:p>
            <a:r>
              <a:rPr lang="es-ES" sz="3200" dirty="0" smtClean="0"/>
              <a:t>Según datos oficiales, actualmente constituyen uno de los problemas más importantes de salud pública. Estas infecciones se encuentran dentro de las primeras 10 causas de consulta en los centros de atención y constituyen uno de los problemas más importantes de salud </a:t>
            </a:r>
            <a:r>
              <a:rPr lang="es-ES" sz="3200" dirty="0" smtClean="0"/>
              <a:t>pública</a:t>
            </a:r>
            <a:endParaRPr lang="es-ES" sz="32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67450"/>
          </a:xfrm>
          <a:prstGeom prst="rect">
            <a:avLst/>
          </a:prstGeom>
        </p:spPr>
      </p:pic>
    </p:spTree>
    <p:extLst>
      <p:ext uri="{BB962C8B-B14F-4D97-AF65-F5344CB8AC3E}">
        <p14:creationId xmlns:p14="http://schemas.microsoft.com/office/powerpoint/2010/main" val="27909863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3296"/>
          </a:xfrm>
          <a:prstGeom prst="rect">
            <a:avLst/>
          </a:prstGeom>
        </p:spPr>
      </p:pic>
    </p:spTree>
    <p:extLst>
      <p:ext uri="{BB962C8B-B14F-4D97-AF65-F5344CB8AC3E}">
        <p14:creationId xmlns:p14="http://schemas.microsoft.com/office/powerpoint/2010/main" val="16807257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24744"/>
            <a:ext cx="7848872" cy="3539430"/>
          </a:xfrm>
          <a:prstGeom prst="rect">
            <a:avLst/>
          </a:prstGeom>
        </p:spPr>
        <p:txBody>
          <a:bodyPr wrap="square">
            <a:spAutoFit/>
          </a:bodyPr>
          <a:lstStyle/>
          <a:p>
            <a:r>
              <a:rPr lang="es-ES" sz="3200" dirty="0" smtClean="0"/>
              <a:t>El virus rompe el equilibrio de las células encargadas de proteger el cuerpo; lo dejan indefenso ante enfermedades de cualquier </a:t>
            </a:r>
            <a:r>
              <a:rPr lang="es-ES" sz="3200" dirty="0" smtClean="0"/>
              <a:t>tipo</a:t>
            </a:r>
            <a:endParaRPr lang="es-ES" sz="3200" dirty="0" smtClean="0"/>
          </a:p>
          <a:p>
            <a:r>
              <a:rPr lang="es-ES" sz="3200" dirty="0" smtClean="0"/>
              <a:t>Inicialmente no hay síntomas; éstos pueden presentarse hasta diez años después de haberse dado el contagio del </a:t>
            </a:r>
            <a:r>
              <a:rPr lang="es-ES" sz="3200" dirty="0" smtClean="0"/>
              <a:t>VIH </a:t>
            </a:r>
            <a:endParaRPr lang="es-ES" sz="3200" dirty="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1412776"/>
            <a:ext cx="8064896" cy="3539430"/>
          </a:xfrm>
          <a:prstGeom prst="rect">
            <a:avLst/>
          </a:prstGeom>
        </p:spPr>
        <p:txBody>
          <a:bodyPr wrap="square">
            <a:spAutoFit/>
          </a:bodyPr>
          <a:lstStyle/>
          <a:p>
            <a:r>
              <a:rPr lang="es-ES" sz="3200" dirty="0"/>
              <a:t>Pasada esta etapa, cuya duración es variable, se da un cuadro de adelgazamiento y debilitamiento, se presenta una susceptibilidad mayor a contagiarse </a:t>
            </a:r>
            <a:r>
              <a:rPr lang="es-ES" sz="3200" dirty="0" smtClean="0"/>
              <a:t>(de </a:t>
            </a:r>
            <a:r>
              <a:rPr lang="es-ES" sz="3200" dirty="0"/>
              <a:t>forma </a:t>
            </a:r>
            <a:r>
              <a:rPr lang="es-ES" sz="3200" dirty="0" smtClean="0"/>
              <a:t>grave) </a:t>
            </a:r>
            <a:r>
              <a:rPr lang="es-ES" sz="3200" dirty="0"/>
              <a:t>de enfermedades comunes: gripes que terminan en neumonías, diarreas de larga evolución, etcétera. </a:t>
            </a:r>
          </a:p>
        </p:txBody>
      </p:sp>
    </p:spTree>
    <p:extLst>
      <p:ext uri="{BB962C8B-B14F-4D97-AF65-F5344CB8AC3E}">
        <p14:creationId xmlns:p14="http://schemas.microsoft.com/office/powerpoint/2010/main" val="36118638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548680"/>
            <a:ext cx="7992888" cy="4031873"/>
          </a:xfrm>
          <a:prstGeom prst="rect">
            <a:avLst/>
          </a:prstGeom>
        </p:spPr>
        <p:txBody>
          <a:bodyPr wrap="square">
            <a:spAutoFit/>
          </a:bodyPr>
          <a:lstStyle/>
          <a:p>
            <a:r>
              <a:rPr lang="es-ES" sz="3200" dirty="0" smtClean="0"/>
              <a:t>La única manera de evitar el contagio de las infecciones de transmisión sexual es teniendo relaciones seguras, esto es: </a:t>
            </a:r>
          </a:p>
          <a:p>
            <a:endParaRPr lang="es-ES" sz="3200" dirty="0" smtClean="0"/>
          </a:p>
          <a:p>
            <a:r>
              <a:rPr lang="es-ES" sz="3200" dirty="0"/>
              <a:t>*</a:t>
            </a:r>
            <a:r>
              <a:rPr lang="es-ES" sz="3200" dirty="0" smtClean="0"/>
              <a:t>Siempre con una misma persona y que esté sana </a:t>
            </a:r>
          </a:p>
          <a:p>
            <a:endParaRPr lang="es-ES" sz="3200" dirty="0"/>
          </a:p>
          <a:p>
            <a:r>
              <a:rPr lang="es-ES" sz="3200" dirty="0" smtClean="0"/>
              <a:t>*Usar siempre condón</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933056"/>
            <a:ext cx="2332948" cy="2048807"/>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332656"/>
            <a:ext cx="8280920" cy="5940088"/>
          </a:xfrm>
          <a:prstGeom prst="rect">
            <a:avLst/>
          </a:prstGeom>
          <a:noFill/>
        </p:spPr>
        <p:txBody>
          <a:bodyPr wrap="square" rtlCol="0">
            <a:spAutoFit/>
          </a:bodyPr>
          <a:lstStyle/>
          <a:p>
            <a:r>
              <a:rPr lang="es-ES" sz="3600" dirty="0" smtClean="0">
                <a:solidFill>
                  <a:schemeClr val="accent2">
                    <a:lumMod val="50000"/>
                  </a:schemeClr>
                </a:solidFill>
              </a:rPr>
              <a:t>Algunas ideas falsas sobre la transmisión del VIH</a:t>
            </a:r>
          </a:p>
          <a:p>
            <a:pPr algn="just"/>
            <a:endParaRPr lang="es-ES" sz="2800" dirty="0">
              <a:latin typeface="Arial Black" panose="020B0A04020102020204" pitchFamily="34" charset="0"/>
            </a:endParaRPr>
          </a:p>
          <a:p>
            <a:pPr algn="just"/>
            <a:endParaRPr lang="es-ES" sz="2800" dirty="0" smtClean="0">
              <a:latin typeface="Arial Black" panose="020B0A04020102020204" pitchFamily="34" charset="0"/>
            </a:endParaRPr>
          </a:p>
          <a:p>
            <a:pPr algn="just"/>
            <a:endParaRPr lang="es-ES" sz="2800" dirty="0" smtClean="0">
              <a:latin typeface="Arial Black" panose="020B0A04020102020204" pitchFamily="34" charset="0"/>
            </a:endParaRPr>
          </a:p>
          <a:p>
            <a:r>
              <a:rPr lang="es-ES" sz="2800" dirty="0" smtClean="0"/>
              <a:t>*Por compartir comida, platos o cubiertos con personas con VIH</a:t>
            </a:r>
          </a:p>
          <a:p>
            <a:r>
              <a:rPr lang="es-ES" sz="2800" dirty="0" smtClean="0"/>
              <a:t>*Por besar a una persona con VIH</a:t>
            </a:r>
          </a:p>
          <a:p>
            <a:r>
              <a:rPr lang="es-ES" sz="2800" dirty="0" smtClean="0"/>
              <a:t>*Por tener contacto con lágrimas o sudor de personas con VIH</a:t>
            </a:r>
          </a:p>
          <a:p>
            <a:r>
              <a:rPr lang="es-ES" sz="2800" dirty="0" smtClean="0"/>
              <a:t>*Por picaduras de mosquitos o insectos</a:t>
            </a:r>
          </a:p>
          <a:p>
            <a:r>
              <a:rPr lang="es-ES" sz="2800" dirty="0" smtClean="0"/>
              <a:t>*Por nadar en piscinas o usar el mismo baño de una persona con VIH</a:t>
            </a:r>
            <a:endParaRPr lang="en-US" sz="28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196752"/>
            <a:ext cx="1296144" cy="1530170"/>
          </a:xfrm>
          <a:prstGeom prst="rect">
            <a:avLst/>
          </a:prstGeom>
        </p:spPr>
      </p:pic>
    </p:spTree>
    <p:extLst>
      <p:ext uri="{BB962C8B-B14F-4D97-AF65-F5344CB8AC3E}">
        <p14:creationId xmlns:p14="http://schemas.microsoft.com/office/powerpoint/2010/main" val="39104007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8640"/>
            <a:ext cx="6829425" cy="6010275"/>
          </a:xfrm>
          <a:prstGeom prst="rect">
            <a:avLst/>
          </a:prstGeom>
        </p:spPr>
      </p:pic>
    </p:spTree>
    <p:extLst>
      <p:ext uri="{BB962C8B-B14F-4D97-AF65-F5344CB8AC3E}">
        <p14:creationId xmlns:p14="http://schemas.microsoft.com/office/powerpoint/2010/main" val="10056240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IMA\Pictures\Mis instantáneas\ENFERMEDADES INFECCIOSA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7817602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2123728" y="116632"/>
            <a:ext cx="4962525" cy="6096000"/>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IMA\Pictures\Mis instantáneas\INTRODUCCION A LA PATOLOGI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594730975"/>
      </p:ext>
    </p:extLst>
  </p:cSld>
  <p:clrMapOvr>
    <a:masterClrMapping/>
  </p:clrMapOvr>
</p:sld>
</file>

<file path=ppt/theme/theme1.xml><?xml version="1.0" encoding="utf-8"?>
<a:theme xmlns:a="http://schemas.openxmlformats.org/drawingml/2006/main" name="Retrospección">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431</TotalTime>
  <Words>1982</Words>
  <Application>Microsoft Office PowerPoint</Application>
  <PresentationFormat>Presentación en pantalla (4:3)</PresentationFormat>
  <Paragraphs>164</Paragraphs>
  <Slides>110</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110</vt:i4>
      </vt:variant>
    </vt:vector>
  </HeadingPairs>
  <TitlesOfParts>
    <vt:vector size="114" baseType="lpstr">
      <vt:lpstr>Arial Black</vt:lpstr>
      <vt:lpstr>Calibri</vt:lpstr>
      <vt:lpstr>Calibri Light</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YAIMA</dc:creator>
  <cp:lastModifiedBy>Yaima</cp:lastModifiedBy>
  <cp:revision>99</cp:revision>
  <dcterms:created xsi:type="dcterms:W3CDTF">2022-08-12T14:18:26Z</dcterms:created>
  <dcterms:modified xsi:type="dcterms:W3CDTF">2025-03-17T22:27:24Z</dcterms:modified>
</cp:coreProperties>
</file>