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xls" ContentType="application/vnd.ms-excel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8"/>
  </p:notesMasterIdLst>
  <p:sldIdLst>
    <p:sldId id="256" r:id="rId2"/>
    <p:sldId id="352" r:id="rId3"/>
    <p:sldId id="353" r:id="rId4"/>
    <p:sldId id="354" r:id="rId5"/>
    <p:sldId id="358" r:id="rId6"/>
    <p:sldId id="359" r:id="rId7"/>
    <p:sldId id="355" r:id="rId8"/>
    <p:sldId id="356" r:id="rId9"/>
    <p:sldId id="347" r:id="rId10"/>
    <p:sldId id="357" r:id="rId11"/>
    <p:sldId id="360" r:id="rId12"/>
    <p:sldId id="343" r:id="rId13"/>
    <p:sldId id="344" r:id="rId14"/>
    <p:sldId id="361" r:id="rId15"/>
    <p:sldId id="362" r:id="rId16"/>
    <p:sldId id="363" r:id="rId17"/>
    <p:sldId id="376" r:id="rId18"/>
    <p:sldId id="345" r:id="rId19"/>
    <p:sldId id="373" r:id="rId20"/>
    <p:sldId id="374" r:id="rId21"/>
    <p:sldId id="375" r:id="rId22"/>
    <p:sldId id="413" r:id="rId23"/>
    <p:sldId id="389" r:id="rId24"/>
    <p:sldId id="390" r:id="rId25"/>
    <p:sldId id="379" r:id="rId26"/>
    <p:sldId id="336" r:id="rId27"/>
    <p:sldId id="337" r:id="rId28"/>
    <p:sldId id="368" r:id="rId29"/>
    <p:sldId id="387" r:id="rId30"/>
    <p:sldId id="384" r:id="rId31"/>
    <p:sldId id="396" r:id="rId32"/>
    <p:sldId id="377" r:id="rId33"/>
    <p:sldId id="380" r:id="rId34"/>
    <p:sldId id="372" r:id="rId35"/>
    <p:sldId id="388" r:id="rId36"/>
    <p:sldId id="378" r:id="rId37"/>
    <p:sldId id="346" r:id="rId38"/>
    <p:sldId id="341" r:id="rId39"/>
    <p:sldId id="392" r:id="rId40"/>
    <p:sldId id="395" r:id="rId41"/>
    <p:sldId id="397" r:id="rId42"/>
    <p:sldId id="391" r:id="rId43"/>
    <p:sldId id="329" r:id="rId44"/>
    <p:sldId id="330" r:id="rId45"/>
    <p:sldId id="332" r:id="rId46"/>
    <p:sldId id="416" r:id="rId47"/>
    <p:sldId id="415" r:id="rId48"/>
    <p:sldId id="418" r:id="rId49"/>
    <p:sldId id="417" r:id="rId50"/>
    <p:sldId id="407" r:id="rId51"/>
    <p:sldId id="410" r:id="rId52"/>
    <p:sldId id="409" r:id="rId53"/>
    <p:sldId id="411" r:id="rId54"/>
    <p:sldId id="400" r:id="rId55"/>
    <p:sldId id="419" r:id="rId56"/>
    <p:sldId id="401" r:id="rId57"/>
    <p:sldId id="421" r:id="rId58"/>
    <p:sldId id="422" r:id="rId59"/>
    <p:sldId id="402" r:id="rId60"/>
    <p:sldId id="420" r:id="rId61"/>
    <p:sldId id="327" r:id="rId62"/>
    <p:sldId id="326" r:id="rId63"/>
    <p:sldId id="324" r:id="rId64"/>
    <p:sldId id="325" r:id="rId65"/>
    <p:sldId id="322" r:id="rId66"/>
    <p:sldId id="414" r:id="rId67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41" d="100"/>
          <a:sy n="41" d="100"/>
        </p:scale>
        <p:origin x="-79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9.png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67.emf"/><Relationship Id="rId1" Type="http://schemas.openxmlformats.org/officeDocument/2006/relationships/image" Target="../media/image66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72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F37934-F48B-4800-B3FA-47D70DF65917}" type="datetimeFigureOut">
              <a:rPr lang="es-ES" smtClean="0"/>
              <a:t>01/01/2002</a:t>
            </a:fld>
            <a:endParaRPr lang="es-ES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BFCE6C-1738-4F8C-B8C3-11718C2C9E1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118899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t>01/01/2002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t>01/01/2002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t>01/01/2002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t>01/01/2002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t>01/01/2002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t>01/01/2002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t>01/01/2002</a:t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t>01/01/2002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t>01/01/2002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t>01/01/2002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t>01/01/2002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847CFC-816F-41D0-AAC0-9BF4FEBC753E}" type="datetimeFigureOut">
              <a:rPr lang="es-ES" smtClean="0"/>
              <a:t>01/01/2002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2FADFE-3B8F-471C-ABF0-DBC7717ECBBC}" type="slidenum">
              <a:rPr lang="es-ES" smtClean="0"/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33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eg"/><Relationship Id="rId4" Type="http://schemas.openxmlformats.org/officeDocument/2006/relationships/image" Target="../media/image31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8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49.png"/><Relationship Id="rId4" Type="http://schemas.openxmlformats.org/officeDocument/2006/relationships/oleObject" Target="../embeddings/oleObject1.bin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Hoja_de_c_lculo_de_Microsoft_Excel_97-20031.xls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67.emf"/><Relationship Id="rId5" Type="http://schemas.openxmlformats.org/officeDocument/2006/relationships/oleObject" Target="../embeddings/Hoja_de_c_lculo_de_Microsoft_Excel_97-20032.xls"/><Relationship Id="rId4" Type="http://schemas.openxmlformats.org/officeDocument/2006/relationships/image" Target="../media/image66.wmf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Hoja_de_c_lculo_de_Microsoft_Excel_97-20033.xls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72.wmf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http://www.rimed.cu/images/stories/asig/ciencias_naturales/nuevas/esquema-biologico.jpg" TargetMode="Externa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3568" y="908720"/>
            <a:ext cx="7776864" cy="2160240"/>
          </a:xfrm>
        </p:spPr>
        <p:txBody>
          <a:bodyPr>
            <a:normAutofit fontScale="90000"/>
          </a:bodyPr>
          <a:lstStyle/>
          <a:p>
            <a:r>
              <a:rPr lang="es-ES" dirty="0"/>
              <a:t>Tema: Biosfera</a:t>
            </a:r>
            <a:br>
              <a:rPr lang="es-ES" dirty="0"/>
            </a:br>
            <a:r>
              <a:rPr lang="es-ES" dirty="0"/>
              <a:t>Influencia de los factores climáticos </a:t>
            </a:r>
            <a:r>
              <a:rPr lang="es-ES" dirty="0" smtClean="0"/>
              <a:t>en </a:t>
            </a:r>
            <a:r>
              <a:rPr lang="es-ES" dirty="0"/>
              <a:t>la distribución de los seres </a:t>
            </a:r>
            <a:r>
              <a:rPr lang="es-ES" dirty="0" smtClean="0"/>
              <a:t>vivos: factor hídrico y viento</a:t>
            </a:r>
            <a:endParaRPr lang="es-ES" dirty="0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403648" y="3356992"/>
            <a:ext cx="6400800" cy="1752600"/>
          </a:xfrm>
        </p:spPr>
        <p:txBody>
          <a:bodyPr/>
          <a:lstStyle/>
          <a:p>
            <a:r>
              <a:rPr lang="es-ES" dirty="0">
                <a:solidFill>
                  <a:schemeClr val="tx1"/>
                </a:solidFill>
              </a:rPr>
              <a:t>Autora: M. Sc. Yolanda Sosa García</a:t>
            </a:r>
          </a:p>
          <a:p>
            <a:r>
              <a:rPr lang="es-ES" dirty="0">
                <a:solidFill>
                  <a:schemeClr val="tx1"/>
                </a:solidFill>
              </a:rPr>
              <a:t>Universidad de Artemisa</a:t>
            </a:r>
          </a:p>
          <a:p>
            <a:endParaRPr lang="es-ES" dirty="0"/>
          </a:p>
          <a:p>
            <a:endParaRPr lang="es-ES" dirty="0"/>
          </a:p>
        </p:txBody>
      </p:sp>
      <p:pic>
        <p:nvPicPr>
          <p:cNvPr id="4" name="Picture 22" descr="Melocactus_sp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300192" y="4753201"/>
            <a:ext cx="2520280" cy="2009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" name="4 Image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837065"/>
            <a:ext cx="3039023" cy="1950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94800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23528" y="274638"/>
            <a:ext cx="8820472" cy="634082"/>
          </a:xfrm>
        </p:spPr>
        <p:txBody>
          <a:bodyPr>
            <a:noAutofit/>
          </a:bodyPr>
          <a:lstStyle/>
          <a:p>
            <a:r>
              <a:rPr lang="es-ES" sz="3200" dirty="0" smtClean="0"/>
              <a:t>Adaptaciones de los organismos ante el factor agua</a:t>
            </a:r>
            <a:endParaRPr lang="es-ES" sz="3200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52736"/>
            <a:ext cx="9144000" cy="5328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99584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 fontScale="90000"/>
          </a:bodyPr>
          <a:lstStyle/>
          <a:p>
            <a:r>
              <a:rPr lang="es-ES" dirty="0" smtClean="0"/>
              <a:t>Adaptaciones de las plantas  xerófilas </a:t>
            </a:r>
            <a:endParaRPr lang="es-ES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04" y="1268760"/>
            <a:ext cx="9147904" cy="1440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83844"/>
            <a:ext cx="8748464" cy="8932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653136"/>
            <a:ext cx="8568952" cy="1656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85912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692696"/>
            <a:ext cx="8640960" cy="56316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0662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3600" dirty="0" smtClean="0"/>
              <a:t>Adaptaciones de las xerófilas en las  raíces </a:t>
            </a:r>
            <a:endParaRPr lang="es-ES" sz="36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378" y="1526679"/>
            <a:ext cx="4111561" cy="3230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8194" y="1526679"/>
            <a:ext cx="2376264" cy="21183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039" y="4941168"/>
            <a:ext cx="8640961" cy="175971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3645026"/>
            <a:ext cx="1896111" cy="7349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CuadroTexto"/>
          <p:cNvSpPr txBox="1"/>
          <p:nvPr/>
        </p:nvSpPr>
        <p:spPr>
          <a:xfrm>
            <a:off x="503039" y="1526679"/>
            <a:ext cx="3930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dirty="0" smtClean="0"/>
              <a:t>A</a:t>
            </a:r>
            <a:endParaRPr lang="es-ES" sz="2800" dirty="0"/>
          </a:p>
        </p:txBody>
      </p:sp>
      <p:sp>
        <p:nvSpPr>
          <p:cNvPr id="8" name="7 CuadroTexto"/>
          <p:cNvSpPr txBox="1"/>
          <p:nvPr/>
        </p:nvSpPr>
        <p:spPr>
          <a:xfrm>
            <a:off x="5277194" y="1679078"/>
            <a:ext cx="4573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/>
              <a:t>B</a:t>
            </a:r>
          </a:p>
        </p:txBody>
      </p:sp>
      <p:sp>
        <p:nvSpPr>
          <p:cNvPr id="4" name="3 Rectángulo"/>
          <p:cNvSpPr/>
          <p:nvPr/>
        </p:nvSpPr>
        <p:spPr>
          <a:xfrm>
            <a:off x="3347864" y="5821023"/>
            <a:ext cx="2952328" cy="3442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52293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Adaptaciones morfológicas</a:t>
            </a:r>
            <a:endParaRPr lang="es-ES" dirty="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628800"/>
            <a:ext cx="8820472" cy="2160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671542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 fontScale="90000"/>
          </a:bodyPr>
          <a:lstStyle/>
          <a:p>
            <a:r>
              <a:rPr lang="es-ES" dirty="0"/>
              <a:t>Adaptaciones morfológicas</a:t>
            </a: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24744"/>
            <a:ext cx="8568952" cy="5472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92076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23528" y="274638"/>
            <a:ext cx="8363272" cy="1143000"/>
          </a:xfrm>
        </p:spPr>
        <p:txBody>
          <a:bodyPr>
            <a:normAutofit fontScale="90000"/>
          </a:bodyPr>
          <a:lstStyle/>
          <a:p>
            <a:r>
              <a:rPr lang="es-ES" dirty="0"/>
              <a:t>Adaptaciones </a:t>
            </a:r>
            <a:r>
              <a:rPr lang="es-ES" dirty="0" smtClean="0"/>
              <a:t>morfológicas de las plantas a la escasez de agua  </a:t>
            </a:r>
            <a:endParaRPr lang="es-ES" dirty="0"/>
          </a:p>
        </p:txBody>
      </p:sp>
      <p:sp>
        <p:nvSpPr>
          <p:cNvPr id="8" name="7 Marcador de contenido"/>
          <p:cNvSpPr>
            <a:spLocks noGrp="1"/>
          </p:cNvSpPr>
          <p:nvPr>
            <p:ph idx="1"/>
          </p:nvPr>
        </p:nvSpPr>
        <p:spPr>
          <a:xfrm>
            <a:off x="2555776" y="4525720"/>
            <a:ext cx="3259719" cy="1927616"/>
          </a:xfrm>
        </p:spPr>
        <p:txBody>
          <a:bodyPr>
            <a:normAutofit/>
          </a:bodyPr>
          <a:lstStyle/>
          <a:p>
            <a:r>
              <a:rPr lang="es-ES" sz="2800" dirty="0" smtClean="0"/>
              <a:t>Espinas por hojas</a:t>
            </a:r>
          </a:p>
          <a:p>
            <a:r>
              <a:rPr lang="es-ES" sz="2800" dirty="0" smtClean="0"/>
              <a:t>Costillas</a:t>
            </a:r>
          </a:p>
          <a:p>
            <a:r>
              <a:rPr lang="es-ES" sz="2800" dirty="0" err="1" smtClean="0"/>
              <a:t>Microfilia</a:t>
            </a:r>
            <a:endParaRPr lang="es-ES" sz="2800" dirty="0" smtClean="0"/>
          </a:p>
        </p:txBody>
      </p:sp>
      <p:pic>
        <p:nvPicPr>
          <p:cNvPr id="4" name="Picture 22" descr="Melocactus_sp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67744" y="1643196"/>
            <a:ext cx="3547751" cy="2680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340768"/>
            <a:ext cx="1867289" cy="41796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1374535"/>
            <a:ext cx="2664296" cy="2702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4497" y="4444088"/>
            <a:ext cx="3403735" cy="21526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39765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786" name="Picture 4" descr="matorral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078" y="1916832"/>
            <a:ext cx="3600400" cy="4254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ES" sz="3600" dirty="0"/>
              <a:t>Adaptaciones morfológicas de las plantas a la escasez de </a:t>
            </a:r>
            <a:r>
              <a:rPr lang="es-ES" sz="3600" dirty="0" smtClean="0"/>
              <a:t>agua: </a:t>
            </a:r>
            <a:r>
              <a:rPr lang="es-ES" sz="3600" dirty="0" err="1" smtClean="0"/>
              <a:t>microfilia</a:t>
            </a:r>
            <a:r>
              <a:rPr lang="es-ES" sz="3600" dirty="0" smtClean="0"/>
              <a:t> y espinas  </a:t>
            </a:r>
            <a:endParaRPr lang="es-ES" sz="3600" dirty="0"/>
          </a:p>
        </p:txBody>
      </p:sp>
      <p:pic>
        <p:nvPicPr>
          <p:cNvPr id="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645706"/>
            <a:ext cx="36004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07341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51520" y="274638"/>
            <a:ext cx="8712968" cy="1143000"/>
          </a:xfrm>
        </p:spPr>
        <p:txBody>
          <a:bodyPr>
            <a:normAutofit fontScale="90000"/>
          </a:bodyPr>
          <a:lstStyle/>
          <a:p>
            <a:r>
              <a:rPr lang="es-ES" dirty="0" smtClean="0"/>
              <a:t>Adaptaciones fisiológicas de las plantas</a:t>
            </a:r>
            <a:endParaRPr lang="es-E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11604"/>
            <a:ext cx="8748464" cy="51697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52729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15061" y="274638"/>
            <a:ext cx="8577419" cy="994122"/>
          </a:xfrm>
        </p:spPr>
        <p:txBody>
          <a:bodyPr>
            <a:noAutofit/>
          </a:bodyPr>
          <a:lstStyle/>
          <a:p>
            <a:r>
              <a:rPr lang="es-ES" sz="3600" dirty="0"/>
              <a:t>Adaptaciones fisiológicas  de las plantas a la escasez  de </a:t>
            </a:r>
            <a:r>
              <a:rPr lang="es-ES" sz="3600" dirty="0" smtClean="0"/>
              <a:t>agua: suculencia  </a:t>
            </a:r>
            <a:endParaRPr lang="es-ES" sz="3600" dirty="0"/>
          </a:p>
        </p:txBody>
      </p:sp>
      <p:pic>
        <p:nvPicPr>
          <p:cNvPr id="4" name="Picture 24" descr="Ritterocereus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86950" y="1268760"/>
            <a:ext cx="2590800" cy="21812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" name="Picture 9" descr="Mammillaria prolifer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27784" y="3635375"/>
            <a:ext cx="2376264" cy="2591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" name="Picture 21" descr="Agave_albescens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36096" y="1628800"/>
            <a:ext cx="2916238" cy="2187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061" y="3635375"/>
            <a:ext cx="1867289" cy="2606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92041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Los organismos vivos y el agua</a:t>
            </a:r>
            <a:endParaRPr lang="es-ES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629" y="1268760"/>
            <a:ext cx="8673371" cy="52565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6412735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82" name="Picture 4" descr="Cayos 00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68760"/>
            <a:ext cx="9144000" cy="5589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883" name="Text Box 5"/>
          <p:cNvSpPr txBox="1">
            <a:spLocks noChangeArrowheads="1"/>
          </p:cNvSpPr>
          <p:nvPr/>
        </p:nvSpPr>
        <p:spPr bwMode="auto">
          <a:xfrm>
            <a:off x="533401" y="381000"/>
            <a:ext cx="8215064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s-ES" sz="2800" b="1" dirty="0"/>
              <a:t>Matorral </a:t>
            </a:r>
            <a:r>
              <a:rPr lang="es-ES" sz="2800" b="1" dirty="0" err="1"/>
              <a:t>xeromorfo</a:t>
            </a:r>
            <a:r>
              <a:rPr lang="es-ES" sz="2800" b="1" dirty="0"/>
              <a:t> </a:t>
            </a:r>
            <a:r>
              <a:rPr lang="es-ES" sz="2800" b="1" dirty="0" smtClean="0"/>
              <a:t>costero con diversas adaptaciones a la escasez de agua</a:t>
            </a:r>
            <a:endParaRPr lang="es-ES" sz="2800" b="1" dirty="0">
              <a:solidFill>
                <a:srgbClr val="33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8382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978" name="Picture 2" descr="cub025'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582" y="1515274"/>
            <a:ext cx="4694450" cy="4361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6979" name="Text Box 3"/>
          <p:cNvSpPr txBox="1">
            <a:spLocks noChangeArrowheads="1"/>
          </p:cNvSpPr>
          <p:nvPr/>
        </p:nvSpPr>
        <p:spPr bwMode="auto">
          <a:xfrm>
            <a:off x="6098366" y="304800"/>
            <a:ext cx="29848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s-ES" sz="3200" b="1" dirty="0" smtClean="0">
                <a:solidFill>
                  <a:srgbClr val="336600"/>
                </a:solidFill>
              </a:rPr>
              <a:t> </a:t>
            </a:r>
            <a:endParaRPr lang="es-ES" sz="3200" b="1" dirty="0">
              <a:solidFill>
                <a:srgbClr val="336600"/>
              </a:solidFill>
            </a:endParaRPr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512" y="274638"/>
            <a:ext cx="8712968" cy="850106"/>
          </a:xfrm>
        </p:spPr>
        <p:txBody>
          <a:bodyPr>
            <a:normAutofit fontScale="90000"/>
          </a:bodyPr>
          <a:lstStyle/>
          <a:p>
            <a:r>
              <a:rPr lang="es-ES" b="1" dirty="0" smtClean="0">
                <a:solidFill>
                  <a:srgbClr val="336600"/>
                </a:solidFill>
              </a:rPr>
              <a:t/>
            </a:r>
            <a:br>
              <a:rPr lang="es-ES" b="1" dirty="0" smtClean="0">
                <a:solidFill>
                  <a:srgbClr val="336600"/>
                </a:solidFill>
              </a:rPr>
            </a:br>
            <a:r>
              <a:rPr lang="es-ES" sz="4000" dirty="0" smtClean="0"/>
              <a:t>Matorral </a:t>
            </a:r>
            <a:r>
              <a:rPr lang="es-ES" sz="4000" dirty="0" err="1"/>
              <a:t>xeromorfo</a:t>
            </a:r>
            <a:r>
              <a:rPr lang="es-ES" sz="4000" dirty="0"/>
              <a:t> </a:t>
            </a:r>
            <a:r>
              <a:rPr lang="es-ES" sz="4000" dirty="0" smtClean="0"/>
              <a:t>costero costa sur de la Región Oriental  de Cuba</a:t>
            </a:r>
            <a:r>
              <a:rPr lang="es-ES" sz="4000" dirty="0"/>
              <a:t/>
            </a:r>
            <a:br>
              <a:rPr lang="es-ES" sz="4000" dirty="0"/>
            </a:br>
            <a:endParaRPr lang="es-ES" sz="4000" dirty="0"/>
          </a:p>
        </p:txBody>
      </p:sp>
      <p:pic>
        <p:nvPicPr>
          <p:cNvPr id="6" name="Picture 6" descr="Matorral espinoso semidesértico costero (Melocactus harlowi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528878"/>
            <a:ext cx="3821370" cy="43483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26105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404475" cy="780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2099" name="Text Box 3"/>
          <p:cNvSpPr txBox="1">
            <a:spLocks noChangeArrowheads="1"/>
          </p:cNvSpPr>
          <p:nvPr/>
        </p:nvSpPr>
        <p:spPr bwMode="auto">
          <a:xfrm>
            <a:off x="1043608" y="236801"/>
            <a:ext cx="875855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s-ES" sz="2800" b="1" dirty="0">
                <a:solidFill>
                  <a:srgbClr val="FFFF00"/>
                </a:solidFill>
              </a:rPr>
              <a:t>Vegetación de costas </a:t>
            </a:r>
            <a:r>
              <a:rPr lang="es-ES" sz="2800" b="1" dirty="0" smtClean="0">
                <a:solidFill>
                  <a:srgbClr val="FFFF00"/>
                </a:solidFill>
              </a:rPr>
              <a:t>arenosas con </a:t>
            </a:r>
            <a:r>
              <a:rPr lang="es-ES" sz="2800" b="1" dirty="0" err="1" smtClean="0">
                <a:solidFill>
                  <a:srgbClr val="FFFF00"/>
                </a:solidFill>
              </a:rPr>
              <a:t>xeromorfismo</a:t>
            </a:r>
            <a:endParaRPr lang="es-ES" sz="28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8088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/>
              <a:t>Alelopatía: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67544" y="1124744"/>
            <a:ext cx="8424936" cy="5001419"/>
          </a:xfrm>
        </p:spPr>
        <p:txBody>
          <a:bodyPr/>
          <a:lstStyle/>
          <a:p>
            <a:r>
              <a:rPr lang="es-ES" dirty="0"/>
              <a:t>Distancia </a:t>
            </a:r>
            <a:r>
              <a:rPr lang="es-ES" dirty="0" smtClean="0"/>
              <a:t>25 m </a:t>
            </a:r>
            <a:r>
              <a:rPr lang="es-ES" dirty="0"/>
              <a:t>crecimiento exitoso, </a:t>
            </a:r>
            <a:endParaRPr lang="es-ES" dirty="0" smtClean="0"/>
          </a:p>
          <a:p>
            <a:pPr marL="0" indent="0">
              <a:buNone/>
            </a:pPr>
            <a:r>
              <a:rPr lang="es-ES" dirty="0"/>
              <a:t> </a:t>
            </a:r>
            <a:r>
              <a:rPr lang="es-ES" dirty="0" smtClean="0"/>
              <a:t>   16 m </a:t>
            </a:r>
            <a:r>
              <a:rPr lang="es-ES" dirty="0"/>
              <a:t>muerte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1700808"/>
            <a:ext cx="4483199" cy="4752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8616424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/>
          <a:lstStyle/>
          <a:p>
            <a:r>
              <a:rPr lang="es-ES" b="1" dirty="0"/>
              <a:t>Alelopatía: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4929411"/>
          </a:xfrm>
        </p:spPr>
        <p:txBody>
          <a:bodyPr/>
          <a:lstStyle/>
          <a:p>
            <a:r>
              <a:rPr lang="es-ES" dirty="0" err="1" smtClean="0"/>
              <a:t>Pteridium</a:t>
            </a:r>
            <a:r>
              <a:rPr lang="es-ES" dirty="0" smtClean="0"/>
              <a:t>: Inhibe </a:t>
            </a:r>
            <a:r>
              <a:rPr lang="es-ES" dirty="0"/>
              <a:t>el crecimiento de plántulas de Pino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246404"/>
            <a:ext cx="3024241" cy="27077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276872"/>
            <a:ext cx="4248472" cy="3816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4217822"/>
            <a:ext cx="2257425" cy="2028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2904460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es-ES" sz="3600" b="1" dirty="0"/>
              <a:t>Adaptaciones fisiológicas de las </a:t>
            </a:r>
            <a:r>
              <a:rPr lang="es-ES" sz="3600" b="1" dirty="0" smtClean="0"/>
              <a:t>plantas</a:t>
            </a:r>
            <a:endParaRPr lang="es-ES" sz="3600" b="1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908720"/>
            <a:ext cx="8686800" cy="5949280"/>
          </a:xfrm>
        </p:spPr>
        <p:txBody>
          <a:bodyPr>
            <a:normAutofit fontScale="92500" lnSpcReduction="20000"/>
          </a:bodyPr>
          <a:lstStyle/>
          <a:p>
            <a:r>
              <a:rPr lang="es-ES" dirty="0"/>
              <a:t>A</a:t>
            </a:r>
            <a:r>
              <a:rPr lang="es-ES" dirty="0" smtClean="0"/>
              <a:t>lgunas </a:t>
            </a:r>
            <a:r>
              <a:rPr lang="es-ES" dirty="0"/>
              <a:t>plantas concentran su actividad vital (germinación, crecimiento, </a:t>
            </a:r>
            <a:r>
              <a:rPr lang="es-ES" dirty="0" smtClean="0"/>
              <a:t>floración) </a:t>
            </a:r>
            <a:r>
              <a:rPr lang="es-ES" dirty="0"/>
              <a:t>en los momentos con más lluvia del año, y reducen su crecimiento en las épocas de sequía. </a:t>
            </a:r>
            <a:endParaRPr lang="es-ES" dirty="0" smtClean="0"/>
          </a:p>
          <a:p>
            <a:r>
              <a:rPr lang="es-ES" dirty="0" smtClean="0"/>
              <a:t>Otras </a:t>
            </a:r>
            <a:r>
              <a:rPr lang="es-ES" dirty="0"/>
              <a:t>plantas directamente concentran todo su ciclo vital, desde la germinación a la fructificación, en un periodo muy corto de tiempo, desarrollándose </a:t>
            </a:r>
            <a:r>
              <a:rPr lang="es-ES" dirty="0" smtClean="0"/>
              <a:t>rápidamente</a:t>
            </a:r>
          </a:p>
          <a:p>
            <a:r>
              <a:rPr lang="es-ES" dirty="0" smtClean="0"/>
              <a:t>Plantas efímeras de ciclo vegetativo en estación de lluvias en la seca dejan semillas o yemas en las raíces. Hay plantas que sus semillas esperan hasta 50 años</a:t>
            </a:r>
          </a:p>
          <a:p>
            <a:r>
              <a:rPr lang="es-ES" dirty="0" smtClean="0"/>
              <a:t>Caducidad del follaje en estación seca en clima tropicales  y hacen fotosíntesis por el tallo</a:t>
            </a:r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27628297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dirty="0" smtClean="0"/>
              <a:t>Adaptaciones fisiológicas  de las plantas a la escasez  de agua </a:t>
            </a:r>
            <a:endParaRPr lang="es-E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579684"/>
            <a:ext cx="8604448" cy="31454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386" y="5013176"/>
            <a:ext cx="7927070" cy="1440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58693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731891"/>
            <a:ext cx="8892480" cy="1944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852936"/>
            <a:ext cx="8640960" cy="1080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4" descr="Ritterocereu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580112" y="3645024"/>
            <a:ext cx="3022848" cy="2901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" name="Picture 21" descr="Agave_albescens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27584" y="3922904"/>
            <a:ext cx="3870176" cy="2626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14709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4"/>
          <p:cNvSpPr>
            <a:spLocks noGrp="1" noChangeArrowheads="1"/>
          </p:cNvSpPr>
          <p:nvPr>
            <p:ph type="title"/>
          </p:nvPr>
        </p:nvSpPr>
        <p:spPr>
          <a:xfrm>
            <a:off x="539552" y="260648"/>
            <a:ext cx="82296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s-ES" sz="3200" dirty="0" smtClean="0"/>
              <a:t>Bosque </a:t>
            </a:r>
            <a:r>
              <a:rPr lang="es-ES" sz="3200" dirty="0" err="1" smtClean="0"/>
              <a:t>semidecíduo</a:t>
            </a:r>
            <a:r>
              <a:rPr lang="es-ES" sz="3200" dirty="0" smtClean="0"/>
              <a:t> tropical y matorral </a:t>
            </a:r>
            <a:r>
              <a:rPr lang="es-ES" sz="3200" dirty="0" err="1" smtClean="0"/>
              <a:t>micrófilo</a:t>
            </a:r>
            <a:r>
              <a:rPr lang="es-ES" sz="3200" dirty="0" smtClean="0"/>
              <a:t> con adaptaciones estacionales a la escasez de agua</a:t>
            </a:r>
          </a:p>
        </p:txBody>
      </p:sp>
      <p:pic>
        <p:nvPicPr>
          <p:cNvPr id="6147" name="Picture 12" descr="ceiba con epifitas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0325" y="1340768"/>
            <a:ext cx="4038600" cy="30289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148" name="Picture 16" descr="bobacopsis cubensis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999831" y="1340768"/>
            <a:ext cx="4038600" cy="30289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" name="Picture 2" descr="HPIM364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647" y="4602279"/>
            <a:ext cx="2790825" cy="2087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Rectángulo"/>
          <p:cNvSpPr/>
          <p:nvPr/>
        </p:nvSpPr>
        <p:spPr>
          <a:xfrm>
            <a:off x="3707904" y="4602279"/>
            <a:ext cx="504056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400" dirty="0"/>
              <a:t>E</a:t>
            </a:r>
            <a:r>
              <a:rPr lang="es-ES" sz="2400" dirty="0" smtClean="0"/>
              <a:t>species </a:t>
            </a:r>
            <a:r>
              <a:rPr lang="es-ES" sz="2400" dirty="0"/>
              <a:t>de árboles y arbustos </a:t>
            </a:r>
            <a:r>
              <a:rPr lang="es-ES" sz="2400" dirty="0" smtClean="0"/>
              <a:t>pierden </a:t>
            </a:r>
            <a:r>
              <a:rPr lang="es-ES" sz="2400" dirty="0"/>
              <a:t>sus hojas durante la época seca y cuando vuelven las lluvias puede generar </a:t>
            </a:r>
            <a:r>
              <a:rPr lang="es-ES" sz="2400"/>
              <a:t>nuevas </a:t>
            </a:r>
            <a:r>
              <a:rPr lang="es-ES" sz="2400" smtClean="0"/>
              <a:t>hojas.</a:t>
            </a:r>
            <a:endParaRPr lang="es-ES" sz="2400" dirty="0"/>
          </a:p>
        </p:txBody>
      </p:sp>
    </p:spTree>
    <p:extLst>
      <p:ext uri="{BB962C8B-B14F-4D97-AF65-F5344CB8AC3E}">
        <p14:creationId xmlns:p14="http://schemas.microsoft.com/office/powerpoint/2010/main" val="1563922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dirty="0" smtClean="0"/>
              <a:t>Vegetación del desierto  con adaptaciones </a:t>
            </a:r>
            <a:endParaRPr lang="es-ES" dirty="0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700808"/>
            <a:ext cx="4639168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3" name="2 Objeto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41319279"/>
              </p:ext>
            </p:extLst>
          </p:nvPr>
        </p:nvGraphicFramePr>
        <p:xfrm>
          <a:off x="4912865" y="1772816"/>
          <a:ext cx="4248150" cy="4392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54" name="Fotografía de Photo Editor" r:id="rId4" imgW="4761905" imgH="3533333" progId="">
                  <p:embed/>
                </p:oleObj>
              </mc:Choice>
              <mc:Fallback>
                <p:oleObj name="Fotografía de Photo Editor" r:id="rId4" imgW="4761905" imgH="3533333" progId="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12865" y="1772816"/>
                        <a:ext cx="4248150" cy="43924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70373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76673"/>
            <a:ext cx="8712968" cy="38581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581128"/>
            <a:ext cx="8136904" cy="864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5686313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/>
          <p:cNvGrpSpPr>
            <a:grpSpLocks/>
          </p:cNvGrpSpPr>
          <p:nvPr/>
        </p:nvGrpSpPr>
        <p:grpSpPr bwMode="auto">
          <a:xfrm>
            <a:off x="55563" y="-11113"/>
            <a:ext cx="9163050" cy="6858001"/>
            <a:chOff x="89694" y="481757"/>
            <a:chExt cx="9162306" cy="6858000"/>
          </a:xfrm>
        </p:grpSpPr>
        <p:pic>
          <p:nvPicPr>
            <p:cNvPr id="53255" name="Imagen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000" y="481757"/>
              <a:ext cx="9144000" cy="685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7 CuadroTexto"/>
            <p:cNvSpPr txBox="1">
              <a:spLocks noChangeArrowheads="1"/>
            </p:cNvSpPr>
            <p:nvPr/>
          </p:nvSpPr>
          <p:spPr bwMode="auto">
            <a:xfrm>
              <a:off x="89694" y="543670"/>
              <a:ext cx="2393756" cy="400050"/>
            </a:xfrm>
            <a:prstGeom prst="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defRPr/>
              </a:pPr>
              <a:r>
                <a:rPr lang="es-ES" sz="2000" dirty="0" smtClean="0">
                  <a:cs typeface="Arial" panose="020B0604020202020204" pitchFamily="34" charset="0"/>
                </a:rPr>
                <a:t>Desierto de Sahara</a:t>
              </a:r>
            </a:p>
          </p:txBody>
        </p:sp>
      </p:grpSp>
      <p:pic>
        <p:nvPicPr>
          <p:cNvPr id="9" name="Picture 4" descr="C:\Users\Amparo\Desktop\Sin títul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5" y="-44450"/>
            <a:ext cx="91709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" name="Grupo 7"/>
          <p:cNvGrpSpPr>
            <a:grpSpLocks/>
          </p:cNvGrpSpPr>
          <p:nvPr/>
        </p:nvGrpSpPr>
        <p:grpSpPr bwMode="auto">
          <a:xfrm>
            <a:off x="-60325" y="0"/>
            <a:ext cx="9278938" cy="6858000"/>
            <a:chOff x="4731085" y="-713449"/>
            <a:chExt cx="4080629" cy="6858000"/>
          </a:xfrm>
        </p:grpSpPr>
        <p:pic>
          <p:nvPicPr>
            <p:cNvPr id="53253" name="Picture 6" descr="C:\Users\Amparo\Desktop\Sin título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31085" y="-713449"/>
              <a:ext cx="4080629" cy="685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10 CuadroTexto"/>
            <p:cNvSpPr txBox="1">
              <a:spLocks noChangeArrowheads="1"/>
            </p:cNvSpPr>
            <p:nvPr/>
          </p:nvSpPr>
          <p:spPr bwMode="auto">
            <a:xfrm>
              <a:off x="4742953" y="-653124"/>
              <a:ext cx="1298541" cy="400050"/>
            </a:xfrm>
            <a:prstGeom prst="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defRPr/>
              </a:pPr>
              <a:r>
                <a:rPr lang="es-ES" sz="2000" dirty="0" smtClean="0">
                  <a:cs typeface="Arial" panose="020B0604020202020204" pitchFamily="34" charset="0"/>
                </a:rPr>
                <a:t>  Desierto de Kalahari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27355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906" name="Picture 2" descr="matorral xero costa sur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3907" name="Text Box 3"/>
          <p:cNvSpPr txBox="1">
            <a:spLocks noChangeArrowheads="1"/>
          </p:cNvSpPr>
          <p:nvPr/>
        </p:nvSpPr>
        <p:spPr bwMode="auto">
          <a:xfrm>
            <a:off x="457200" y="533400"/>
            <a:ext cx="710643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s-ES" sz="3200" b="1" dirty="0">
                <a:solidFill>
                  <a:srgbClr val="FFFF00"/>
                </a:solidFill>
              </a:rPr>
              <a:t>Matorral </a:t>
            </a:r>
            <a:r>
              <a:rPr lang="es-ES" sz="3200" b="1" dirty="0" err="1">
                <a:solidFill>
                  <a:srgbClr val="FFFF00"/>
                </a:solidFill>
              </a:rPr>
              <a:t>xeromorfo</a:t>
            </a:r>
            <a:r>
              <a:rPr lang="es-ES" sz="3200" b="1" dirty="0">
                <a:solidFill>
                  <a:srgbClr val="FFFF00"/>
                </a:solidFill>
              </a:rPr>
              <a:t> </a:t>
            </a:r>
            <a:r>
              <a:rPr lang="es-ES" sz="3200" b="1" dirty="0" smtClean="0">
                <a:solidFill>
                  <a:srgbClr val="FFFF00"/>
                </a:solidFill>
              </a:rPr>
              <a:t>costero cubano</a:t>
            </a:r>
            <a:endParaRPr lang="es-ES" sz="32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4582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es-ES" dirty="0" smtClean="0"/>
              <a:t>Adaptaciones de los animales </a:t>
            </a:r>
            <a:endParaRPr lang="es-E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24744"/>
            <a:ext cx="8712968" cy="5184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Rectángulo"/>
          <p:cNvSpPr/>
          <p:nvPr/>
        </p:nvSpPr>
        <p:spPr>
          <a:xfrm>
            <a:off x="899592" y="6124654"/>
            <a:ext cx="35185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/>
              <a:t>Letargo en los animales (estivación)</a:t>
            </a:r>
          </a:p>
        </p:txBody>
      </p:sp>
    </p:spTree>
    <p:extLst>
      <p:ext uri="{BB962C8B-B14F-4D97-AF65-F5344CB8AC3E}">
        <p14:creationId xmlns:p14="http://schemas.microsoft.com/office/powerpoint/2010/main" val="381400080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rmAutofit fontScale="90000"/>
          </a:bodyPr>
          <a:lstStyle/>
          <a:p>
            <a:r>
              <a:rPr lang="es-ES" dirty="0" smtClean="0"/>
              <a:t>Lagartos de desiertos de Australia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67544" y="908721"/>
            <a:ext cx="8229600" cy="5370508"/>
          </a:xfrm>
        </p:spPr>
        <p:txBody>
          <a:bodyPr/>
          <a:lstStyle/>
          <a:p>
            <a:endParaRPr lang="es-ES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412776"/>
            <a:ext cx="3960440" cy="37750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412775"/>
            <a:ext cx="3657980" cy="37750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17189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23528" y="620688"/>
            <a:ext cx="8640960" cy="6237312"/>
          </a:xfrm>
        </p:spPr>
        <p:txBody>
          <a:bodyPr>
            <a:normAutofit fontScale="85000" lnSpcReduction="10000"/>
          </a:bodyPr>
          <a:lstStyle/>
          <a:p>
            <a:r>
              <a:rPr lang="es-ES" dirty="0"/>
              <a:t>En </a:t>
            </a:r>
            <a:r>
              <a:rPr lang="es-ES" b="1" dirty="0"/>
              <a:t>climas muy húmedos</a:t>
            </a:r>
            <a:r>
              <a:rPr lang="es-ES" dirty="0"/>
              <a:t>, áreas con suelos encharcados o con alta humedad ambiental, las plantas a veces tienen que aumentar su transpiración o realizar procesos que ayuden a combatir el exceso de agua: </a:t>
            </a:r>
          </a:p>
          <a:p>
            <a:r>
              <a:rPr lang="es-ES" dirty="0" smtClean="0"/>
              <a:t>las </a:t>
            </a:r>
            <a:r>
              <a:rPr lang="es-ES" dirty="0"/>
              <a:t>plantas de lugares húmedos tienen una punta larga, formas en uve o están provistas de una especie de canal que ayuda a eliminar el agua que se posa encima de las hojas. </a:t>
            </a:r>
          </a:p>
          <a:p>
            <a:r>
              <a:rPr lang="es-ES" dirty="0" smtClean="0"/>
              <a:t> </a:t>
            </a:r>
            <a:r>
              <a:rPr lang="es-ES" dirty="0"/>
              <a:t>las hojas generalmente son grandes o alargadas, para tener una gran superficie por la que poder transpirar. </a:t>
            </a:r>
            <a:endParaRPr lang="es-ES" dirty="0" smtClean="0"/>
          </a:p>
          <a:p>
            <a:r>
              <a:rPr lang="es-ES" dirty="0"/>
              <a:t>las especies que viven sobre el agua o en suelos saturados de agua no pueden tomar el oxígeno a través de sus órganos subterráneos, por ello algunas plantas acuáticas tienen raíces aéreas o </a:t>
            </a:r>
            <a:r>
              <a:rPr lang="es-ES" dirty="0" smtClean="0"/>
              <a:t>neumatóforos Ej. mangle. </a:t>
            </a:r>
            <a:endParaRPr lang="es-ES" dirty="0"/>
          </a:p>
          <a:p>
            <a:pPr marL="0" indent="0">
              <a:buNone/>
            </a:pPr>
            <a:endParaRPr lang="es-ES" dirty="0"/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933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Mastrichodendron_Cedrelletum_mexicanae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245" y="1124744"/>
            <a:ext cx="8676456" cy="55331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74894" y="274638"/>
            <a:ext cx="8411906" cy="778098"/>
          </a:xfrm>
        </p:spPr>
        <p:txBody>
          <a:bodyPr>
            <a:normAutofit/>
          </a:bodyPr>
          <a:lstStyle/>
          <a:p>
            <a:r>
              <a:rPr lang="es-ES" sz="3200" dirty="0"/>
              <a:t>A</a:t>
            </a:r>
            <a:r>
              <a:rPr lang="es-ES" sz="3200" dirty="0" smtClean="0"/>
              <a:t>daptaciones de plantas en climas muy húmedos</a:t>
            </a:r>
            <a:endParaRPr lang="es-ES" sz="3200" dirty="0"/>
          </a:p>
        </p:txBody>
      </p:sp>
    </p:spTree>
    <p:extLst>
      <p:ext uri="{BB962C8B-B14F-4D97-AF65-F5344CB8AC3E}">
        <p14:creationId xmlns:p14="http://schemas.microsoft.com/office/powerpoint/2010/main" val="589576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4" descr="AvicenniaGerminans0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0996" y="1556792"/>
            <a:ext cx="4534558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3971" name="Text Box 5"/>
          <p:cNvSpPr txBox="1">
            <a:spLocks noChangeArrowheads="1"/>
          </p:cNvSpPr>
          <p:nvPr/>
        </p:nvSpPr>
        <p:spPr bwMode="auto">
          <a:xfrm>
            <a:off x="304800" y="381000"/>
            <a:ext cx="859168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s-ES" sz="2800" dirty="0"/>
              <a:t>Mangle prieto (</a:t>
            </a:r>
            <a:r>
              <a:rPr lang="es-ES" sz="2800" i="1" dirty="0" err="1"/>
              <a:t>Avicennia</a:t>
            </a:r>
            <a:r>
              <a:rPr lang="es-ES" sz="2800" i="1" dirty="0"/>
              <a:t> </a:t>
            </a:r>
            <a:r>
              <a:rPr lang="es-ES" sz="2800" i="1" dirty="0" err="1"/>
              <a:t>germinans</a:t>
            </a:r>
            <a:r>
              <a:rPr lang="es-ES" sz="2800" dirty="0"/>
              <a:t>) presenta raíces respiratorias o neumatóforos</a:t>
            </a:r>
          </a:p>
        </p:txBody>
      </p:sp>
      <p:sp>
        <p:nvSpPr>
          <p:cNvPr id="83972" name="Line 6"/>
          <p:cNvSpPr>
            <a:spLocks noChangeShapeType="1"/>
          </p:cNvSpPr>
          <p:nvPr/>
        </p:nvSpPr>
        <p:spPr bwMode="auto">
          <a:xfrm flipH="1" flipV="1">
            <a:off x="2814239" y="2671820"/>
            <a:ext cx="2458481" cy="149924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83973" name="Text Box 7"/>
          <p:cNvSpPr txBox="1">
            <a:spLocks noChangeArrowheads="1"/>
          </p:cNvSpPr>
          <p:nvPr/>
        </p:nvSpPr>
        <p:spPr bwMode="auto">
          <a:xfrm>
            <a:off x="694749" y="2210155"/>
            <a:ext cx="211949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400" dirty="0" err="1" smtClean="0"/>
              <a:t>Neumatóforos</a:t>
            </a:r>
            <a:endParaRPr lang="es-ES" sz="2400" dirty="0"/>
          </a:p>
        </p:txBody>
      </p:sp>
      <p:pic>
        <p:nvPicPr>
          <p:cNvPr id="6" name="Picture 4" descr="AvicenniaGerminans0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38" y="4149080"/>
            <a:ext cx="3221934" cy="2416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Line 6"/>
          <p:cNvSpPr>
            <a:spLocks noChangeShapeType="1"/>
          </p:cNvSpPr>
          <p:nvPr/>
        </p:nvSpPr>
        <p:spPr bwMode="auto">
          <a:xfrm>
            <a:off x="1808905" y="2671820"/>
            <a:ext cx="1239095" cy="356549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61296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r>
              <a:rPr lang="es-ES" dirty="0" smtClean="0"/>
              <a:t>Factores climáticos </a:t>
            </a:r>
            <a:endParaRPr lang="es-ES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392" y="1124744"/>
            <a:ext cx="8376064" cy="5733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3250142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/>
          </a:bodyPr>
          <a:lstStyle/>
          <a:p>
            <a:r>
              <a:rPr lang="es-ES" sz="3600" dirty="0" smtClean="0"/>
              <a:t>Distribución geográfica de las precipitaciones </a:t>
            </a:r>
            <a:endParaRPr lang="es-ES" sz="3600" dirty="0"/>
          </a:p>
        </p:txBody>
      </p:sp>
      <p:pic>
        <p:nvPicPr>
          <p:cNvPr id="6146" name="Picture 2" descr="E:\Yola\DOCENCIA\GF PLAN  E\Atmósfera\imag diciembre\índice lluvias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96752"/>
            <a:ext cx="8516012" cy="5661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1184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Autofit/>
          </a:bodyPr>
          <a:lstStyle/>
          <a:p>
            <a:r>
              <a:rPr lang="es-ES" sz="3600" dirty="0" smtClean="0"/>
              <a:t>Influencia de las precipitaciones en la distribución de los seres vivos</a:t>
            </a:r>
            <a:endParaRPr lang="es-ES" sz="3600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23528" y="1340768"/>
            <a:ext cx="8640960" cy="5328592"/>
          </a:xfrm>
        </p:spPr>
        <p:txBody>
          <a:bodyPr>
            <a:normAutofit lnSpcReduction="10000"/>
          </a:bodyPr>
          <a:lstStyle/>
          <a:p>
            <a:pPr algn="just"/>
            <a:r>
              <a:rPr lang="es-ES" dirty="0" smtClean="0"/>
              <a:t>La distribución anual de la precipitación es muy importante</a:t>
            </a:r>
          </a:p>
          <a:p>
            <a:pPr algn="just"/>
            <a:r>
              <a:rPr lang="es-ES" dirty="0"/>
              <a:t>E</a:t>
            </a:r>
            <a:r>
              <a:rPr lang="es-ES" dirty="0" smtClean="0"/>
              <a:t>stán limitados en su hábitat los que requieren gran cantidad de agua regiones de abundantes precipitaciones todo el año.</a:t>
            </a:r>
          </a:p>
          <a:p>
            <a:pPr algn="just"/>
            <a:r>
              <a:rPr lang="es-ES" dirty="0" smtClean="0"/>
              <a:t>La capacidad de hacer frente a la sequía estacional es importante en la distribución geográfica.</a:t>
            </a:r>
          </a:p>
          <a:p>
            <a:pPr algn="just"/>
            <a:r>
              <a:rPr lang="es-ES" dirty="0" smtClean="0"/>
              <a:t>El rocío porta agua en especial en climas secos y la niebla en los desiertos Ejemplo  en Atacama desierto costero nieblas procedentes del mar</a:t>
            </a:r>
          </a:p>
        </p:txBody>
      </p:sp>
    </p:spTree>
    <p:extLst>
      <p:ext uri="{BB962C8B-B14F-4D97-AF65-F5344CB8AC3E}">
        <p14:creationId xmlns:p14="http://schemas.microsoft.com/office/powerpoint/2010/main" val="3640634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844824"/>
            <a:ext cx="8396118" cy="4032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6591977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Autofit/>
          </a:bodyPr>
          <a:lstStyle/>
          <a:p>
            <a:r>
              <a:rPr lang="es-ES" sz="3600" dirty="0"/>
              <a:t>Influencia de las precipitaciones en la distribución de los seres vivos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79512" y="1412776"/>
            <a:ext cx="8964488" cy="4713387"/>
          </a:xfrm>
        </p:spPr>
        <p:txBody>
          <a:bodyPr>
            <a:normAutofit lnSpcReduction="10000"/>
          </a:bodyPr>
          <a:lstStyle/>
          <a:p>
            <a:r>
              <a:rPr lang="es-ES" dirty="0" smtClean="0"/>
              <a:t>La distribución de los seres vivos no solo depende del valor anual de precipitación sino de la distribución estacional, requieren adaptaciones para hacer frente a la sequía.</a:t>
            </a:r>
          </a:p>
          <a:p>
            <a:r>
              <a:rPr lang="es-ES" dirty="0" smtClean="0"/>
              <a:t>Cuanto más larga e intensa es la estación seca tanto mayor es la tendencia a </a:t>
            </a:r>
            <a:r>
              <a:rPr lang="es-ES" dirty="0" smtClean="0"/>
              <a:t>completar su </a:t>
            </a:r>
            <a:r>
              <a:rPr lang="es-ES" dirty="0" smtClean="0"/>
              <a:t>ciclo vital en la estación lluviosa.</a:t>
            </a:r>
          </a:p>
          <a:p>
            <a:r>
              <a:rPr lang="es-ES" dirty="0" smtClean="0"/>
              <a:t>Climas tropicales la estación seca es en invierno cuando la evaporación es menor por baja temperatura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51115109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 descr="HPIM364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05818"/>
            <a:ext cx="9144000" cy="56179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63" name="Text Box 3"/>
          <p:cNvSpPr txBox="1">
            <a:spLocks noChangeArrowheads="1"/>
          </p:cNvSpPr>
          <p:nvPr/>
        </p:nvSpPr>
        <p:spPr bwMode="auto">
          <a:xfrm>
            <a:off x="323528" y="228600"/>
            <a:ext cx="8820472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s-ES" sz="3200" b="1" dirty="0"/>
              <a:t>Bosque </a:t>
            </a:r>
            <a:r>
              <a:rPr lang="es-ES" sz="3200" b="1" dirty="0" err="1" smtClean="0"/>
              <a:t>semideciduo</a:t>
            </a:r>
            <a:r>
              <a:rPr lang="es-ES" sz="3200" b="1" dirty="0" smtClean="0"/>
              <a:t> cubano las plantas pierden las hojas en estación seca</a:t>
            </a:r>
            <a:endParaRPr lang="es-ES" sz="3200" b="1" dirty="0"/>
          </a:p>
        </p:txBody>
      </p:sp>
    </p:spTree>
    <p:extLst>
      <p:ext uri="{BB962C8B-B14F-4D97-AF65-F5344CB8AC3E}">
        <p14:creationId xmlns:p14="http://schemas.microsoft.com/office/powerpoint/2010/main" val="675890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1340768"/>
            <a:ext cx="9140825" cy="54219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ángulo 3"/>
          <p:cNvSpPr/>
          <p:nvPr/>
        </p:nvSpPr>
        <p:spPr>
          <a:xfrm>
            <a:off x="6272060" y="6301085"/>
            <a:ext cx="287194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s-ES" sz="2400" dirty="0">
                <a:latin typeface="Arial" panose="020B0604020202020204" pitchFamily="34" charset="0"/>
              </a:rPr>
              <a:t>Las </a:t>
            </a:r>
            <a:r>
              <a:rPr lang="es-ES" sz="2400" dirty="0" smtClean="0">
                <a:latin typeface="Arial" panose="020B0604020202020204" pitchFamily="34" charset="0"/>
              </a:rPr>
              <a:t>sabanas  </a:t>
            </a:r>
            <a:r>
              <a:rPr lang="es-ES" sz="2400" dirty="0" err="1" smtClean="0">
                <a:latin typeface="Arial" panose="020B0604020202020204" pitchFamily="34" charset="0"/>
              </a:rPr>
              <a:t>Africa</a:t>
            </a:r>
            <a:endParaRPr lang="es-ES" sz="2400" dirty="0">
              <a:latin typeface="Arial" panose="020B0604020202020204" pitchFamily="34" charset="0"/>
            </a:endParaRPr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175" y="274638"/>
            <a:ext cx="8683625" cy="706090"/>
          </a:xfrm>
        </p:spPr>
        <p:txBody>
          <a:bodyPr>
            <a:normAutofit fontScale="90000"/>
          </a:bodyPr>
          <a:lstStyle/>
          <a:p>
            <a:r>
              <a:rPr lang="es-ES" sz="3600" b="1" dirty="0" smtClean="0"/>
              <a:t>La vegetación con adaptaciones a la estación seca en climas tropicales  </a:t>
            </a:r>
            <a:endParaRPr lang="es-ES" sz="3600" b="1" dirty="0"/>
          </a:p>
        </p:txBody>
      </p:sp>
    </p:spTree>
    <p:extLst>
      <p:ext uri="{BB962C8B-B14F-4D97-AF65-F5344CB8AC3E}">
        <p14:creationId xmlns:p14="http://schemas.microsoft.com/office/powerpoint/2010/main" val="146584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45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>
            <a:normAutofit fontScale="90000"/>
          </a:bodyPr>
          <a:lstStyle/>
          <a:p>
            <a:r>
              <a:rPr lang="es-ES" dirty="0"/>
              <a:t>Influencia de las precipitaciones en la distribución de los seres vivos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539552" y="1484784"/>
            <a:ext cx="8147248" cy="4392489"/>
          </a:xfrm>
        </p:spPr>
        <p:txBody>
          <a:bodyPr>
            <a:normAutofit/>
          </a:bodyPr>
          <a:lstStyle/>
          <a:p>
            <a:r>
              <a:rPr lang="es-ES" sz="2800" b="1" dirty="0" smtClean="0"/>
              <a:t>En clima mediterráneo</a:t>
            </a:r>
            <a:endParaRPr lang="es-ES" sz="2800" b="1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988840"/>
            <a:ext cx="7992888" cy="259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3 CuadroTexto"/>
          <p:cNvSpPr txBox="1"/>
          <p:nvPr/>
        </p:nvSpPr>
        <p:spPr>
          <a:xfrm>
            <a:off x="539551" y="4581128"/>
            <a:ext cx="820891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 smtClean="0"/>
              <a:t>La vegetación posee adaptaciones a la escasa agua en la estación de verano que cuando la evaporación es más intensa. Ej. </a:t>
            </a:r>
            <a:r>
              <a:rPr lang="es-ES" sz="2400" dirty="0"/>
              <a:t> </a:t>
            </a:r>
            <a:r>
              <a:rPr lang="es-ES" sz="2400" dirty="0" smtClean="0"/>
              <a:t>las </a:t>
            </a:r>
            <a:r>
              <a:rPr lang="es-ES" sz="2400" dirty="0"/>
              <a:t>plantas esclerófilas como la encina (</a:t>
            </a:r>
            <a:r>
              <a:rPr lang="es-ES" sz="2400" i="1" dirty="0" err="1"/>
              <a:t>Quercus</a:t>
            </a:r>
            <a:r>
              <a:rPr lang="es-ES" sz="2400" i="1" dirty="0"/>
              <a:t> </a:t>
            </a:r>
            <a:r>
              <a:rPr lang="es-ES" sz="2400" i="1" dirty="0" err="1"/>
              <a:t>ilex</a:t>
            </a:r>
            <a:r>
              <a:rPr lang="es-ES" sz="2400" dirty="0"/>
              <a:t>) tienen hojas pequeñas, duras, con estomas poco numerosos y hundidos en la superficie de la hoja, y a veces protegidos con pilosidades</a:t>
            </a:r>
          </a:p>
        </p:txBody>
      </p:sp>
    </p:spTree>
    <p:extLst>
      <p:ext uri="{BB962C8B-B14F-4D97-AF65-F5344CB8AC3E}">
        <p14:creationId xmlns:p14="http://schemas.microsoft.com/office/powerpoint/2010/main" val="516046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95536" y="476672"/>
            <a:ext cx="8301608" cy="936104"/>
          </a:xfrm>
        </p:spPr>
        <p:txBody>
          <a:bodyPr>
            <a:normAutofit fontScale="90000"/>
          </a:bodyPr>
          <a:lstStyle/>
          <a:p>
            <a:r>
              <a:rPr lang="es-ES" dirty="0" smtClean="0"/>
              <a:t>Clima mediterráneo con verano </a:t>
            </a:r>
            <a:r>
              <a:rPr lang="es-ES" dirty="0"/>
              <a:t>seco</a:t>
            </a:r>
            <a:br>
              <a:rPr lang="es-ES" dirty="0"/>
            </a:br>
            <a:r>
              <a:rPr lang="es-ES" dirty="0"/>
              <a:t>impone </a:t>
            </a:r>
            <a:r>
              <a:rPr lang="es-ES" dirty="0" smtClean="0"/>
              <a:t>adaptaciones en los seres vivos </a:t>
            </a:r>
            <a:endParaRPr lang="es-ES" dirty="0"/>
          </a:p>
        </p:txBody>
      </p:sp>
      <p:pic>
        <p:nvPicPr>
          <p:cNvPr id="5" name="Picture 2" descr="E:\Yola\DOCENCIA\GF PLAN  E\Atmósfera\imag diciembre\Climograma-mediterráne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844824"/>
            <a:ext cx="6912768" cy="4464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8405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23528" y="0"/>
            <a:ext cx="8820472" cy="1628800"/>
          </a:xfrm>
        </p:spPr>
        <p:txBody>
          <a:bodyPr>
            <a:noAutofit/>
          </a:bodyPr>
          <a:lstStyle/>
          <a:p>
            <a:r>
              <a:rPr lang="es-ES" sz="3600" b="1" dirty="0" smtClean="0"/>
              <a:t>Comparación del clima mediterráneo con verano seco (Cs) y el tropical con precipitaciones  en verano (</a:t>
            </a:r>
            <a:r>
              <a:rPr lang="es-ES" sz="3600" b="1" dirty="0" err="1" smtClean="0"/>
              <a:t>Aw</a:t>
            </a:r>
            <a:r>
              <a:rPr lang="es-ES" sz="3600" dirty="0" smtClean="0"/>
              <a:t>)</a:t>
            </a:r>
            <a:endParaRPr lang="es-ES" sz="3600" dirty="0"/>
          </a:p>
        </p:txBody>
      </p:sp>
      <p:graphicFrame>
        <p:nvGraphicFramePr>
          <p:cNvPr id="3" name="2 Objeto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76446566"/>
              </p:ext>
            </p:extLst>
          </p:nvPr>
        </p:nvGraphicFramePr>
        <p:xfrm>
          <a:off x="22292" y="1628800"/>
          <a:ext cx="5341795" cy="460905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69" name="Gráfico" r:id="rId3" imgW="6057900" imgH="3438525" progId="Excel.Chart.8">
                  <p:embed/>
                </p:oleObj>
              </mc:Choice>
              <mc:Fallback>
                <p:oleObj name="Gráfico" r:id="rId3" imgW="6057900" imgH="3438525" progId="Excel.Chart.8">
                  <p:embed/>
                  <p:pic>
                    <p:nvPicPr>
                      <p:cNvPr id="0" name="3 Objeto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292" y="1628800"/>
                        <a:ext cx="5341795" cy="460905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5 Objeto"/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2933847472"/>
              </p:ext>
            </p:extLst>
          </p:nvPr>
        </p:nvGraphicFramePr>
        <p:xfrm>
          <a:off x="5188099" y="1628800"/>
          <a:ext cx="3925834" cy="48244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70" name="Gráfico" r:id="rId5" imgW="5295900" imgH="2943225" progId="Excel.Sheet.8">
                  <p:embed/>
                </p:oleObj>
              </mc:Choice>
              <mc:Fallback>
                <p:oleObj name="Gráfico" r:id="rId5" imgW="5295900" imgH="2943225" progId="Excel.Sheet.8">
                  <p:embed/>
                  <p:pic>
                    <p:nvPicPr>
                      <p:cNvPr id="0" name="4 Objeto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88099" y="1628800"/>
                        <a:ext cx="3925834" cy="48244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90034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0" y="476672"/>
            <a:ext cx="9144000" cy="648072"/>
          </a:xfrm>
        </p:spPr>
        <p:txBody>
          <a:bodyPr>
            <a:noAutofit/>
          </a:bodyPr>
          <a:lstStyle/>
          <a:p>
            <a:r>
              <a:rPr lang="es-ES" sz="3600" b="1" dirty="0" smtClean="0"/>
              <a:t>Conclusiones sobre  la influencia   de factores climáticos en la distribución de los seres vivos  </a:t>
            </a:r>
            <a:endParaRPr lang="es-ES" sz="3600" b="1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600200"/>
            <a:ext cx="8686800" cy="4925144"/>
          </a:xfrm>
        </p:spPr>
        <p:txBody>
          <a:bodyPr>
            <a:normAutofit/>
          </a:bodyPr>
          <a:lstStyle/>
          <a:p>
            <a:r>
              <a:rPr lang="es-ES" dirty="0"/>
              <a:t>En climas cálidos la distribución de la vegetación depende de la </a:t>
            </a:r>
            <a:r>
              <a:rPr lang="es-ES" dirty="0" smtClean="0"/>
              <a:t>precipitación por eso tiene distribución latitudinal y en el sentido de los meridianos (</a:t>
            </a:r>
            <a:r>
              <a:rPr lang="es-ES" dirty="0" err="1" smtClean="0"/>
              <a:t>continentalidad</a:t>
            </a:r>
            <a:r>
              <a:rPr lang="es-ES" dirty="0" smtClean="0"/>
              <a:t>)</a:t>
            </a:r>
          </a:p>
          <a:p>
            <a:r>
              <a:rPr lang="es-ES" dirty="0" smtClean="0"/>
              <a:t>En climas fríos la temperatura es el factor determinante en la distribución de la vegetación por eso es latitudinal .</a:t>
            </a:r>
          </a:p>
          <a:p>
            <a:r>
              <a:rPr lang="es-ES" dirty="0" smtClean="0"/>
              <a:t>La vegetación a su vez rige la distribución de la fauna</a:t>
            </a:r>
            <a:endParaRPr lang="es-ES" dirty="0"/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26859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es-ES" dirty="0" smtClean="0"/>
              <a:t>Climas del mundo determinan la distribución de los seres vivos </a:t>
            </a:r>
            <a:endParaRPr lang="es-ES" dirty="0"/>
          </a:p>
        </p:txBody>
      </p:sp>
      <p:pic>
        <p:nvPicPr>
          <p:cNvPr id="4" name="Picture 3" descr="E:\Yola\DOCENCIA\GF PLAN  E\Atmósfera\imag diciembre\unname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340768"/>
            <a:ext cx="8352928" cy="5256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0284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188624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73331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5123" name="Picture 3" descr="E:\Yola\DOCENCIA\GF PLAN  E\Atmósfera\imag diciembre\global_annual_average_precipitatio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2656"/>
            <a:ext cx="9144000" cy="6192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9815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dirty="0" smtClean="0"/>
              <a:t>Clasificación de seres vivos  según agua en su hábitat</a:t>
            </a:r>
            <a:endParaRPr lang="es-ES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700808"/>
            <a:ext cx="8568952" cy="47525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76503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3" name="Imagen 2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788" y="1484784"/>
            <a:ext cx="8615362" cy="5373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04788" y="0"/>
            <a:ext cx="8615362" cy="1268760"/>
          </a:xfrm>
        </p:spPr>
        <p:txBody>
          <a:bodyPr>
            <a:noAutofit/>
          </a:bodyPr>
          <a:lstStyle/>
          <a:p>
            <a:r>
              <a:rPr lang="es-ES" sz="3200" dirty="0" smtClean="0"/>
              <a:t>Contraste en entre climas tropicales de desierto en el Sahara y con precipitaciones en verano</a:t>
            </a:r>
            <a:endParaRPr lang="es-ES" sz="3200" dirty="0"/>
          </a:p>
        </p:txBody>
      </p:sp>
    </p:spTree>
    <p:extLst>
      <p:ext uri="{BB962C8B-B14F-4D97-AF65-F5344CB8AC3E}">
        <p14:creationId xmlns:p14="http://schemas.microsoft.com/office/powerpoint/2010/main" val="703099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ES" sz="3200" b="1" dirty="0" smtClean="0"/>
              <a:t/>
            </a:r>
            <a:br>
              <a:rPr lang="es-ES" sz="3200" b="1" dirty="0" smtClean="0"/>
            </a:br>
            <a:r>
              <a:rPr lang="es-ES" sz="3200" b="1" dirty="0" smtClean="0"/>
              <a:t>Clima desértico (BW) la escasa precipitación limita la supervivencia de los seres vivos a aquello con adaptaciones para enfrentar la escasez de agua</a:t>
            </a:r>
            <a:endParaRPr lang="es-ES" sz="3200" b="1" dirty="0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graphicFrame>
        <p:nvGraphicFramePr>
          <p:cNvPr id="7" name="6 Objeto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98301102"/>
              </p:ext>
            </p:extLst>
          </p:nvPr>
        </p:nvGraphicFramePr>
        <p:xfrm>
          <a:off x="1259632" y="1916832"/>
          <a:ext cx="6624736" cy="45365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32" name="Gráfico" r:id="rId3" imgW="5400675" imgH="3352800" progId="Excel.Chart.8">
                  <p:embed/>
                </p:oleObj>
              </mc:Choice>
              <mc:Fallback>
                <p:oleObj name="Gráfico" r:id="rId3" imgW="5400675" imgH="3352800" progId="Excel.Char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59632" y="1916832"/>
                        <a:ext cx="6624736" cy="4536504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85035080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s-ES_tradnl" dirty="0" smtClean="0"/>
              <a:t>Desierto de </a:t>
            </a:r>
            <a:r>
              <a:rPr lang="es-ES_tradnl" dirty="0" err="1" smtClean="0"/>
              <a:t>Namib</a:t>
            </a:r>
            <a:r>
              <a:rPr lang="es-ES_tradnl" dirty="0" smtClean="0"/>
              <a:t> y Sahara</a:t>
            </a:r>
          </a:p>
        </p:txBody>
      </p:sp>
      <p:pic>
        <p:nvPicPr>
          <p:cNvPr id="7172" name="Picture 4" descr="SAM_442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980728"/>
            <a:ext cx="4536504" cy="5589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dunast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980728"/>
            <a:ext cx="3744416" cy="5589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48524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Principales desiertos del mundo</a:t>
            </a:r>
          </a:p>
        </p:txBody>
      </p:sp>
      <p:pic>
        <p:nvPicPr>
          <p:cNvPr id="8195" name="Picture 2" descr="F:\principales desiertos del mundo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4800" y="1371600"/>
            <a:ext cx="8610600" cy="5257800"/>
          </a:xfrm>
          <a:noFill/>
        </p:spPr>
      </p:pic>
    </p:spTree>
    <p:extLst>
      <p:ext uri="{BB962C8B-B14F-4D97-AF65-F5344CB8AC3E}">
        <p14:creationId xmlns:p14="http://schemas.microsoft.com/office/powerpoint/2010/main" val="2216259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 fontScale="90000"/>
          </a:bodyPr>
          <a:lstStyle/>
          <a:p>
            <a:r>
              <a:rPr lang="es-ES" dirty="0" smtClean="0"/>
              <a:t>Clima ecuatorial (</a:t>
            </a:r>
            <a:r>
              <a:rPr lang="es-ES" dirty="0" err="1" smtClean="0"/>
              <a:t>Af</a:t>
            </a:r>
            <a:r>
              <a:rPr lang="es-ES" dirty="0" smtClean="0"/>
              <a:t>) </a:t>
            </a:r>
            <a:endParaRPr lang="es-ES" dirty="0"/>
          </a:p>
        </p:txBody>
      </p:sp>
      <p:pic>
        <p:nvPicPr>
          <p:cNvPr id="4098" name="Picture 2" descr="E:\Yola\DOCENCIA\GF PLAN  E\Atmósfera\imag diciembre\250px-Koppen_World_Map_Af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5003" y="3417127"/>
            <a:ext cx="2801900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E:\Yola\DOCENCIA\GF PLAN  E\Atmósfera\imag diciembre\climograma ecuat7d3.pn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89" y="908720"/>
            <a:ext cx="6296111" cy="5760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2 Rectángulo"/>
          <p:cNvSpPr/>
          <p:nvPr/>
        </p:nvSpPr>
        <p:spPr>
          <a:xfrm>
            <a:off x="6465162" y="1093386"/>
            <a:ext cx="267883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800" b="1" dirty="0"/>
              <a:t>L</a:t>
            </a:r>
            <a:r>
              <a:rPr lang="es-ES" sz="2800" b="1" dirty="0" smtClean="0"/>
              <a:t>luvia todo el año</a:t>
            </a:r>
            <a:endParaRPr lang="es-ES" sz="2800" b="1" dirty="0"/>
          </a:p>
        </p:txBody>
      </p:sp>
    </p:spTree>
    <p:extLst>
      <p:ext uri="{BB962C8B-B14F-4D97-AF65-F5344CB8AC3E}">
        <p14:creationId xmlns:p14="http://schemas.microsoft.com/office/powerpoint/2010/main" val="839095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298" name="Grupo 6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55299" name="Imagen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9144000" cy="685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CuadroTexto 4"/>
            <p:cNvSpPr txBox="1"/>
            <p:nvPr/>
          </p:nvSpPr>
          <p:spPr>
            <a:xfrm flipH="1">
              <a:off x="179388" y="188913"/>
              <a:ext cx="1970087" cy="3683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pPr>
                <a:defRPr/>
              </a:pPr>
              <a:r>
                <a:rPr lang="es-ES" dirty="0"/>
                <a:t>Selva del Congo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55009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dirty="0" smtClean="0"/>
              <a:t>Clima tropical lluvioso en verano </a:t>
            </a:r>
            <a:r>
              <a:rPr lang="es-ES" dirty="0"/>
              <a:t>(</a:t>
            </a:r>
            <a:r>
              <a:rPr lang="es-ES" dirty="0" err="1" smtClean="0"/>
              <a:t>Aw</a:t>
            </a:r>
            <a:r>
              <a:rPr lang="es-ES" dirty="0" smtClean="0"/>
              <a:t>) </a:t>
            </a:r>
            <a:r>
              <a:rPr lang="es-ES" dirty="0"/>
              <a:t>del </a:t>
            </a:r>
            <a:r>
              <a:rPr lang="es-ES" dirty="0" smtClean="0"/>
              <a:t>hemisferio sur</a:t>
            </a:r>
            <a:endParaRPr lang="es-ES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556792"/>
            <a:ext cx="7475961" cy="5040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6915332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4" descr="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36663"/>
            <a:ext cx="9296400" cy="5621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1" name="Text Box 5"/>
          <p:cNvSpPr txBox="1">
            <a:spLocks noChangeArrowheads="1"/>
          </p:cNvSpPr>
          <p:nvPr/>
        </p:nvSpPr>
        <p:spPr bwMode="auto">
          <a:xfrm>
            <a:off x="1625600" y="258597"/>
            <a:ext cx="589776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s-ES" sz="3200" b="1" dirty="0"/>
              <a:t>Bosque </a:t>
            </a:r>
            <a:r>
              <a:rPr lang="es-ES" sz="3200" b="1" dirty="0" err="1" smtClean="0"/>
              <a:t>semideciduo</a:t>
            </a:r>
            <a:r>
              <a:rPr lang="es-ES" sz="3200" b="1" dirty="0" smtClean="0"/>
              <a:t> tropical</a:t>
            </a:r>
            <a:endParaRPr lang="es-ES" sz="3200" b="1" dirty="0"/>
          </a:p>
        </p:txBody>
      </p:sp>
    </p:spTree>
    <p:extLst>
      <p:ext uri="{BB962C8B-B14F-4D97-AF65-F5344CB8AC3E}">
        <p14:creationId xmlns:p14="http://schemas.microsoft.com/office/powerpoint/2010/main" val="1215983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Sabana de Copernicia Las Tuna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412776"/>
            <a:ext cx="4176464" cy="460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Sabanas tropicales</a:t>
            </a:r>
            <a:endParaRPr lang="es-ES" dirty="0"/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513601"/>
            <a:ext cx="3642345" cy="4507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237341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Clima Polar Tundra (ET)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5868144" y="1600200"/>
            <a:ext cx="3024336" cy="4853136"/>
          </a:xfrm>
        </p:spPr>
        <p:txBody>
          <a:bodyPr>
            <a:normAutofit fontScale="92500"/>
          </a:bodyPr>
          <a:lstStyle/>
          <a:p>
            <a:r>
              <a:rPr lang="es-ES" dirty="0" smtClean="0"/>
              <a:t>El factor determinante es la baja temperatura no la precipitación que se distribuye todo el año mayormente en forma de nieve. </a:t>
            </a:r>
            <a:endParaRPr lang="es-ES" dirty="0"/>
          </a:p>
        </p:txBody>
      </p:sp>
      <p:pic>
        <p:nvPicPr>
          <p:cNvPr id="13314" name="Picture 2" descr="E:\Yola\DOCENCIA\GF PLAN  E\Atmósfera\imag diciembre\Clima-polar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340768"/>
            <a:ext cx="5328592" cy="5328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57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482" name="Picture 2" descr="lagun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071" y="914400"/>
            <a:ext cx="4755654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8483" name="Line 3"/>
          <p:cNvSpPr>
            <a:spLocks noChangeShapeType="1"/>
          </p:cNvSpPr>
          <p:nvPr/>
        </p:nvSpPr>
        <p:spPr bwMode="auto">
          <a:xfrm>
            <a:off x="4911725" y="5029200"/>
            <a:ext cx="11842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148484" name="Text Box 4"/>
          <p:cNvSpPr txBox="1">
            <a:spLocks noChangeArrowheads="1"/>
          </p:cNvSpPr>
          <p:nvPr/>
        </p:nvSpPr>
        <p:spPr bwMode="auto">
          <a:xfrm>
            <a:off x="6080125" y="4860925"/>
            <a:ext cx="190976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s-ES" sz="1600" dirty="0"/>
              <a:t>Plantas enraizadas</a:t>
            </a:r>
          </a:p>
        </p:txBody>
      </p:sp>
      <p:sp>
        <p:nvSpPr>
          <p:cNvPr id="148485" name="Line 5"/>
          <p:cNvSpPr>
            <a:spLocks noChangeShapeType="1"/>
          </p:cNvSpPr>
          <p:nvPr/>
        </p:nvSpPr>
        <p:spPr bwMode="auto">
          <a:xfrm>
            <a:off x="4911725" y="4221088"/>
            <a:ext cx="14604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148486" name="Text Box 6"/>
          <p:cNvSpPr txBox="1">
            <a:spLocks noChangeArrowheads="1"/>
          </p:cNvSpPr>
          <p:nvPr/>
        </p:nvSpPr>
        <p:spPr bwMode="auto">
          <a:xfrm>
            <a:off x="6372200" y="4052813"/>
            <a:ext cx="18097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s-ES" sz="1600" dirty="0"/>
              <a:t>Plantas flotadoras</a:t>
            </a:r>
          </a:p>
        </p:txBody>
      </p:sp>
      <p:sp>
        <p:nvSpPr>
          <p:cNvPr id="148487" name="Line 7"/>
          <p:cNvSpPr>
            <a:spLocks noChangeShapeType="1"/>
          </p:cNvSpPr>
          <p:nvPr/>
        </p:nvSpPr>
        <p:spPr bwMode="auto">
          <a:xfrm>
            <a:off x="4829452" y="1693022"/>
            <a:ext cx="1526977" cy="1704039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148488" name="Text Box 8"/>
          <p:cNvSpPr txBox="1">
            <a:spLocks noChangeArrowheads="1"/>
          </p:cNvSpPr>
          <p:nvPr/>
        </p:nvSpPr>
        <p:spPr bwMode="auto">
          <a:xfrm>
            <a:off x="6246454" y="3197006"/>
            <a:ext cx="2398341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s-ES" sz="2000" b="1" dirty="0">
                <a:solidFill>
                  <a:srgbClr val="00B050"/>
                </a:solidFill>
              </a:rPr>
              <a:t>Plantas terrestres</a:t>
            </a:r>
          </a:p>
        </p:txBody>
      </p:sp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6246454" y="3652703"/>
            <a:ext cx="2520281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s-ES" sz="2000" b="1" dirty="0" smtClean="0">
                <a:solidFill>
                  <a:srgbClr val="00B0F0"/>
                </a:solidFill>
              </a:rPr>
              <a:t>Plantas acuáticas</a:t>
            </a:r>
            <a:endParaRPr lang="es-ES" sz="2000" b="1" dirty="0">
              <a:solidFill>
                <a:srgbClr val="00B0F0"/>
              </a:solidFill>
            </a:endParaRPr>
          </a:p>
        </p:txBody>
      </p:sp>
      <p:pic>
        <p:nvPicPr>
          <p:cNvPr id="11" name="Picture 4" descr="esquema-biologico"/>
          <p:cNvPicPr>
            <a:picLocks noChangeAspect="1" noChangeArrowheads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3667" y="308139"/>
            <a:ext cx="3346816" cy="2408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Rectángulo"/>
          <p:cNvSpPr/>
          <p:nvPr/>
        </p:nvSpPr>
        <p:spPr>
          <a:xfrm>
            <a:off x="156071" y="308139"/>
            <a:ext cx="861066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3200" b="1" dirty="0"/>
              <a:t>Vegetación en lagunas </a:t>
            </a:r>
            <a:r>
              <a:rPr lang="es-ES" sz="3200" b="1" dirty="0" smtClean="0"/>
              <a:t>interiores y su alrededor </a:t>
            </a:r>
            <a:endParaRPr lang="es-ES" sz="3200" b="1" dirty="0"/>
          </a:p>
        </p:txBody>
      </p:sp>
    </p:spTree>
    <p:extLst>
      <p:ext uri="{BB962C8B-B14F-4D97-AF65-F5344CB8AC3E}">
        <p14:creationId xmlns:p14="http://schemas.microsoft.com/office/powerpoint/2010/main" val="3247053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sz="3600" smtClean="0"/>
              <a:t>Tundra de latas latitudes</a:t>
            </a:r>
            <a:br>
              <a:rPr lang="es-ES" sz="3600" smtClean="0"/>
            </a:br>
            <a:r>
              <a:rPr lang="es-ES" sz="3600" smtClean="0"/>
              <a:t> (más allá del límite de los árboles)</a:t>
            </a:r>
          </a:p>
        </p:txBody>
      </p:sp>
      <p:pic>
        <p:nvPicPr>
          <p:cNvPr id="20483" name="Picture 2" descr="D:\YOLA\GF 3\PW Geo fisica y Biogeog Rene\PW  biosfera\fotos cell\20210721_100836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9275" y="1600200"/>
            <a:ext cx="8045450" cy="48006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191802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es-ES" dirty="0"/>
              <a:t>Acción del viento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24744"/>
            <a:ext cx="8712968" cy="5472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95168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Pino doblado por el viento</a:t>
            </a:r>
            <a:endParaRPr lang="es-ES" dirty="0"/>
          </a:p>
        </p:txBody>
      </p:sp>
      <p:pic>
        <p:nvPicPr>
          <p:cNvPr id="4098" name="Picture 2" descr="D:\YOLA\GF 3\PW\nuevos internet\pino doblado viento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412776"/>
            <a:ext cx="8229600" cy="504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147097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6" name="Picture 4" descr="yunque cim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165" y="1268760"/>
            <a:ext cx="8352928" cy="5589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8547" name="Text Box 5"/>
          <p:cNvSpPr txBox="1">
            <a:spLocks noChangeArrowheads="1"/>
          </p:cNvSpPr>
          <p:nvPr/>
        </p:nvSpPr>
        <p:spPr bwMode="auto">
          <a:xfrm>
            <a:off x="466165" y="0"/>
            <a:ext cx="8352928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s-ES" sz="3200" b="1" dirty="0" smtClean="0"/>
              <a:t>Aspecto que adopta la vegetación por acción directa del viento</a:t>
            </a:r>
            <a:endParaRPr lang="es-ES" sz="3200" b="1" dirty="0"/>
          </a:p>
        </p:txBody>
      </p:sp>
    </p:spTree>
    <p:extLst>
      <p:ext uri="{BB962C8B-B14F-4D97-AF65-F5344CB8AC3E}">
        <p14:creationId xmlns:p14="http://schemas.microsoft.com/office/powerpoint/2010/main" val="334919414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1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699" y="871265"/>
            <a:ext cx="8783959" cy="56987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Rectángulo"/>
          <p:cNvSpPr/>
          <p:nvPr/>
        </p:nvSpPr>
        <p:spPr>
          <a:xfrm>
            <a:off x="608730" y="332656"/>
            <a:ext cx="835292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3200" b="1" dirty="0"/>
              <a:t>Aspecto que adopta la vegetación por acción directa del viento</a:t>
            </a:r>
          </a:p>
        </p:txBody>
      </p:sp>
    </p:spTree>
    <p:extLst>
      <p:ext uri="{BB962C8B-B14F-4D97-AF65-F5344CB8AC3E}">
        <p14:creationId xmlns:p14="http://schemas.microsoft.com/office/powerpoint/2010/main" val="1525416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329890"/>
            <a:ext cx="8820472" cy="11695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057" y="2499471"/>
            <a:ext cx="8640959" cy="27291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Acción del viento</a:t>
            </a:r>
          </a:p>
        </p:txBody>
      </p:sp>
    </p:spTree>
    <p:extLst>
      <p:ext uri="{BB962C8B-B14F-4D97-AF65-F5344CB8AC3E}">
        <p14:creationId xmlns:p14="http://schemas.microsoft.com/office/powerpoint/2010/main" val="3595004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r>
              <a:rPr lang="es-ES" dirty="0" smtClean="0"/>
              <a:t>Bibliografía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79512" y="1196752"/>
            <a:ext cx="8784976" cy="4929411"/>
          </a:xfrm>
        </p:spPr>
        <p:txBody>
          <a:bodyPr>
            <a:normAutofit/>
          </a:bodyPr>
          <a:lstStyle/>
          <a:p>
            <a:r>
              <a:rPr lang="es-ES" sz="2400" dirty="0">
                <a:latin typeface="Arial" pitchFamily="34" charset="0"/>
                <a:cs typeface="Arial" pitchFamily="34" charset="0"/>
              </a:rPr>
              <a:t>Colectivo de autores: Geografía Física. Volumen II. Editorial Universitaria Félix Varela. La Habana. </a:t>
            </a:r>
            <a:r>
              <a:rPr lang="es-ES" sz="2400" dirty="0" smtClean="0">
                <a:latin typeface="Arial" pitchFamily="34" charset="0"/>
                <a:cs typeface="Arial" pitchFamily="34" charset="0"/>
              </a:rPr>
              <a:t>2018</a:t>
            </a:r>
          </a:p>
          <a:p>
            <a:r>
              <a:rPr lang="es-ES" sz="2400" dirty="0" smtClean="0">
                <a:latin typeface="Arial" pitchFamily="34" charset="0"/>
                <a:cs typeface="Arial" pitchFamily="34" charset="0"/>
              </a:rPr>
              <a:t>Ferrari J. Yolanda Sosa y Caridad </a:t>
            </a:r>
            <a:r>
              <a:rPr lang="es-ES" sz="2400" dirty="0" err="1" smtClean="0">
                <a:latin typeface="Arial" pitchFamily="34" charset="0"/>
                <a:cs typeface="Arial" pitchFamily="34" charset="0"/>
              </a:rPr>
              <a:t>Masot</a:t>
            </a:r>
            <a:r>
              <a:rPr lang="es-ES" sz="2400" dirty="0" smtClean="0">
                <a:latin typeface="Arial" pitchFamily="34" charset="0"/>
                <a:cs typeface="Arial" pitchFamily="34" charset="0"/>
              </a:rPr>
              <a:t>.  Biogeografía. Editorial Pueblo y Educación. La Habana. 1988.</a:t>
            </a:r>
          </a:p>
          <a:p>
            <a:pPr algn="just"/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Berazaín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Rosalina. </a:t>
            </a:r>
            <a:r>
              <a:rPr lang="es-MX" sz="2400" dirty="0">
                <a:latin typeface="Arial" pitchFamily="34" charset="0"/>
                <a:cs typeface="Arial" pitchFamily="34" charset="0"/>
              </a:rPr>
              <a:t>Diversidad de las Comunidades </a:t>
            </a:r>
            <a:r>
              <a:rPr lang="es-MX" sz="2400" dirty="0" smtClean="0">
                <a:latin typeface="Arial" pitchFamily="34" charset="0"/>
                <a:cs typeface="Arial" pitchFamily="34" charset="0"/>
              </a:rPr>
              <a:t>Vegetales de Cuba.</a:t>
            </a:r>
            <a:r>
              <a:rPr lang="es-ES" sz="24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.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Jardín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Botánico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Nacional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La Habana. </a:t>
            </a:r>
            <a:r>
              <a:rPr lang="es-ES" sz="2400" dirty="0">
                <a:latin typeface="Arial" pitchFamily="34" charset="0"/>
                <a:cs typeface="Arial" pitchFamily="34" charset="0"/>
              </a:rPr>
              <a:t>Presentación </a:t>
            </a:r>
            <a:r>
              <a:rPr lang="es-ES" sz="2400" dirty="0" smtClean="0">
                <a:latin typeface="Arial" pitchFamily="34" charset="0"/>
                <a:cs typeface="Arial" pitchFamily="34" charset="0"/>
              </a:rPr>
              <a:t>electrónica.</a:t>
            </a:r>
          </a:p>
          <a:p>
            <a:pPr algn="just"/>
            <a:r>
              <a:rPr lang="es-ES" sz="2400" smtClean="0"/>
              <a:t>Factores </a:t>
            </a:r>
            <a:r>
              <a:rPr lang="es-ES" sz="2400" dirty="0"/>
              <a:t>y formas de expansión</a:t>
            </a:r>
            <a:r>
              <a:rPr lang="es-ES" sz="2400" dirty="0">
                <a:latin typeface="Arial" pitchFamily="34" charset="0"/>
                <a:cs typeface="Arial" pitchFamily="34" charset="0"/>
              </a:rPr>
              <a:t>. </a:t>
            </a:r>
            <a:r>
              <a:rPr lang="es-ES" sz="2400" dirty="0"/>
              <a:t>www.biogeografia.net</a:t>
            </a:r>
            <a:r>
              <a:rPr lang="es-ES" sz="2400" dirty="0">
                <a:latin typeface="Arial" pitchFamily="34" charset="0"/>
                <a:cs typeface="Arial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64995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es-ES" dirty="0" smtClean="0"/>
              <a:t>Las plantas pierden agua por</a:t>
            </a:r>
            <a:endParaRPr lang="es-ES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030" y="3501008"/>
            <a:ext cx="8280920" cy="31638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196752"/>
            <a:ext cx="8136904" cy="2304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37918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286" y="1556792"/>
            <a:ext cx="8561169" cy="3168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66644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Autofit/>
          </a:bodyPr>
          <a:lstStyle/>
          <a:p>
            <a:endParaRPr lang="es-ES" sz="3600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6551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81317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icin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cin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icin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481</TotalTime>
  <Words>1053</Words>
  <Application>Microsoft Office PowerPoint</Application>
  <PresentationFormat>Presentación en pantalla (4:3)</PresentationFormat>
  <Paragraphs>103</Paragraphs>
  <Slides>66</Slides>
  <Notes>0</Notes>
  <HiddenSlides>0</HiddenSlides>
  <MMClips>0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Servidores OLE incrustados</vt:lpstr>
      </vt:variant>
      <vt:variant>
        <vt:i4>2</vt:i4>
      </vt:variant>
      <vt:variant>
        <vt:lpstr>Títulos de diapositiva</vt:lpstr>
      </vt:variant>
      <vt:variant>
        <vt:i4>66</vt:i4>
      </vt:variant>
    </vt:vector>
  </HeadingPairs>
  <TitlesOfParts>
    <vt:vector size="69" baseType="lpstr">
      <vt:lpstr>Tema de Office</vt:lpstr>
      <vt:lpstr>Fotografía de Photo Editor</vt:lpstr>
      <vt:lpstr>Gráfico</vt:lpstr>
      <vt:lpstr>Tema: Biosfera Influencia de los factores climáticos en la distribución de los seres vivos: factor hídrico y viento</vt:lpstr>
      <vt:lpstr>Los organismos vivos y el agua</vt:lpstr>
      <vt:lpstr>Presentación de PowerPoint</vt:lpstr>
      <vt:lpstr>Presentación de PowerPoint</vt:lpstr>
      <vt:lpstr>Clasificación de seres vivos  según agua en su hábitat</vt:lpstr>
      <vt:lpstr>Presentación de PowerPoint</vt:lpstr>
      <vt:lpstr>Las plantas pierden agua por</vt:lpstr>
      <vt:lpstr>Presentación de PowerPoint</vt:lpstr>
      <vt:lpstr>Presentación de PowerPoint</vt:lpstr>
      <vt:lpstr>Adaptaciones de los organismos ante el factor agua</vt:lpstr>
      <vt:lpstr>Adaptaciones de las plantas  xerófilas </vt:lpstr>
      <vt:lpstr>Presentación de PowerPoint</vt:lpstr>
      <vt:lpstr>Adaptaciones de las xerófilas en las  raíces </vt:lpstr>
      <vt:lpstr>Adaptaciones morfológicas</vt:lpstr>
      <vt:lpstr>Adaptaciones morfológicas</vt:lpstr>
      <vt:lpstr>Adaptaciones morfológicas de las plantas a la escasez de agua  </vt:lpstr>
      <vt:lpstr>Adaptaciones morfológicas de las plantas a la escasez de agua: microfilia y espinas  </vt:lpstr>
      <vt:lpstr>Adaptaciones fisiológicas de las plantas</vt:lpstr>
      <vt:lpstr>Adaptaciones fisiológicas  de las plantas a la escasez  de agua: suculencia  </vt:lpstr>
      <vt:lpstr>Presentación de PowerPoint</vt:lpstr>
      <vt:lpstr> Matorral xeromorfo costero costa sur de la Región Oriental  de Cuba </vt:lpstr>
      <vt:lpstr>Presentación de PowerPoint</vt:lpstr>
      <vt:lpstr>Alelopatía:</vt:lpstr>
      <vt:lpstr>Alelopatía:</vt:lpstr>
      <vt:lpstr>Adaptaciones fisiológicas de las plantas</vt:lpstr>
      <vt:lpstr>Adaptaciones fisiológicas  de las plantas a la escasez  de agua </vt:lpstr>
      <vt:lpstr>Presentación de PowerPoint</vt:lpstr>
      <vt:lpstr>Bosque semidecíduo tropical y matorral micrófilo con adaptaciones estacionales a la escasez de agua</vt:lpstr>
      <vt:lpstr>Vegetación del desierto  con adaptaciones </vt:lpstr>
      <vt:lpstr>Presentación de PowerPoint</vt:lpstr>
      <vt:lpstr>Presentación de PowerPoint</vt:lpstr>
      <vt:lpstr>Adaptaciones de los animales </vt:lpstr>
      <vt:lpstr>Lagartos de desiertos de Australia</vt:lpstr>
      <vt:lpstr>Presentación de PowerPoint</vt:lpstr>
      <vt:lpstr>Adaptaciones de plantas en climas muy húmedos</vt:lpstr>
      <vt:lpstr>Presentación de PowerPoint</vt:lpstr>
      <vt:lpstr>Factores climáticos </vt:lpstr>
      <vt:lpstr>Distribución geográfica de las precipitaciones </vt:lpstr>
      <vt:lpstr>Influencia de las precipitaciones en la distribución de los seres vivos</vt:lpstr>
      <vt:lpstr>Influencia de las precipitaciones en la distribución de los seres vivos</vt:lpstr>
      <vt:lpstr>Presentación de PowerPoint</vt:lpstr>
      <vt:lpstr>La vegetación con adaptaciones a la estación seca en climas tropicales  </vt:lpstr>
      <vt:lpstr>Influencia de las precipitaciones en la distribución de los seres vivos</vt:lpstr>
      <vt:lpstr>Clima mediterráneo con verano seco impone adaptaciones en los seres vivos </vt:lpstr>
      <vt:lpstr>Comparación del clima mediterráneo con verano seco (Cs) y el tropical con precipitaciones  en verano (Aw)</vt:lpstr>
      <vt:lpstr>Conclusiones sobre  la influencia   de factores climáticos en la distribución de los seres vivos  </vt:lpstr>
      <vt:lpstr>Climas del mundo determinan la distribución de los seres vivos </vt:lpstr>
      <vt:lpstr>Presentación de PowerPoint</vt:lpstr>
      <vt:lpstr>Presentación de PowerPoint</vt:lpstr>
      <vt:lpstr>Contraste en entre climas tropicales de desierto en el Sahara y con precipitaciones en verano</vt:lpstr>
      <vt:lpstr> Clima desértico (BW) la escasa precipitación limita la supervivencia de los seres vivos a aquello con adaptaciones para enfrentar la escasez de agua</vt:lpstr>
      <vt:lpstr>Desierto de Namib y Sahara</vt:lpstr>
      <vt:lpstr>Principales desiertos del mundo</vt:lpstr>
      <vt:lpstr>Clima ecuatorial (Af) </vt:lpstr>
      <vt:lpstr>Presentación de PowerPoint</vt:lpstr>
      <vt:lpstr>Clima tropical lluvioso en verano (Aw) del hemisferio sur</vt:lpstr>
      <vt:lpstr>Presentación de PowerPoint</vt:lpstr>
      <vt:lpstr>Sabanas tropicales</vt:lpstr>
      <vt:lpstr>Clima Polar Tundra (ET)</vt:lpstr>
      <vt:lpstr>Tundra de latas latitudes  (más allá del límite de los árboles)</vt:lpstr>
      <vt:lpstr>Acción del viento</vt:lpstr>
      <vt:lpstr>Pino doblado por el viento</vt:lpstr>
      <vt:lpstr>Presentación de PowerPoint</vt:lpstr>
      <vt:lpstr>Presentación de PowerPoint</vt:lpstr>
      <vt:lpstr>Acción del viento</vt:lpstr>
      <vt:lpstr>Bibliografía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Agua y viento</dc:title>
  <dc:creator>Equipo</dc:creator>
  <cp:lastModifiedBy>Equipo</cp:lastModifiedBy>
  <cp:revision>74</cp:revision>
  <dcterms:created xsi:type="dcterms:W3CDTF">2002-01-01T07:41:26Z</dcterms:created>
  <dcterms:modified xsi:type="dcterms:W3CDTF">2002-01-01T06:14:14Z</dcterms:modified>
</cp:coreProperties>
</file>