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FAFD7AB1-F0B8-4A0C-9790-5EB3764D0BE7}" type="datetimeFigureOut">
              <a:rPr lang="es-ES" smtClean="0"/>
              <a:t>29/04/2026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F48FDE2-5F46-450A-B66B-E0E3A64356D2}" type="slidenum">
              <a:rPr lang="es-ES" smtClean="0"/>
              <a:t>‹Nº›</a:t>
            </a:fld>
            <a:endParaRPr lang="es-ES"/>
          </a:p>
        </p:txBody>
      </p:sp>
    </p:spTree>
    <p:extLst>
      <p:ext uri="{BB962C8B-B14F-4D97-AF65-F5344CB8AC3E}">
        <p14:creationId xmlns:p14="http://schemas.microsoft.com/office/powerpoint/2010/main" val="1735613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FAFD7AB1-F0B8-4A0C-9790-5EB3764D0BE7}" type="datetimeFigureOut">
              <a:rPr lang="es-ES" smtClean="0"/>
              <a:t>29/04/2026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F48FDE2-5F46-450A-B66B-E0E3A64356D2}" type="slidenum">
              <a:rPr lang="es-ES" smtClean="0"/>
              <a:t>‹Nº›</a:t>
            </a:fld>
            <a:endParaRPr lang="es-ES"/>
          </a:p>
        </p:txBody>
      </p:sp>
    </p:spTree>
    <p:extLst>
      <p:ext uri="{BB962C8B-B14F-4D97-AF65-F5344CB8AC3E}">
        <p14:creationId xmlns:p14="http://schemas.microsoft.com/office/powerpoint/2010/main" val="2229574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FAFD7AB1-F0B8-4A0C-9790-5EB3764D0BE7}" type="datetimeFigureOut">
              <a:rPr lang="es-ES" smtClean="0"/>
              <a:t>29/04/2026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F48FDE2-5F46-450A-B66B-E0E3A64356D2}" type="slidenum">
              <a:rPr lang="es-ES" smtClean="0"/>
              <a:t>‹Nº›</a:t>
            </a:fld>
            <a:endParaRPr lang="es-ES"/>
          </a:p>
        </p:txBody>
      </p:sp>
    </p:spTree>
    <p:extLst>
      <p:ext uri="{BB962C8B-B14F-4D97-AF65-F5344CB8AC3E}">
        <p14:creationId xmlns:p14="http://schemas.microsoft.com/office/powerpoint/2010/main" val="2668311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FAFD7AB1-F0B8-4A0C-9790-5EB3764D0BE7}" type="datetimeFigureOut">
              <a:rPr lang="es-ES" smtClean="0"/>
              <a:t>29/04/2026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F48FDE2-5F46-450A-B66B-E0E3A64356D2}" type="slidenum">
              <a:rPr lang="es-ES" smtClean="0"/>
              <a:t>‹Nº›</a:t>
            </a:fld>
            <a:endParaRPr lang="es-ES"/>
          </a:p>
        </p:txBody>
      </p:sp>
    </p:spTree>
    <p:extLst>
      <p:ext uri="{BB962C8B-B14F-4D97-AF65-F5344CB8AC3E}">
        <p14:creationId xmlns:p14="http://schemas.microsoft.com/office/powerpoint/2010/main" val="11136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FAFD7AB1-F0B8-4A0C-9790-5EB3764D0BE7}" type="datetimeFigureOut">
              <a:rPr lang="es-ES" smtClean="0"/>
              <a:t>29/04/2026</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4F48FDE2-5F46-450A-B66B-E0E3A64356D2}" type="slidenum">
              <a:rPr lang="es-ES" smtClean="0"/>
              <a:t>‹Nº›</a:t>
            </a:fld>
            <a:endParaRPr lang="es-ES"/>
          </a:p>
        </p:txBody>
      </p:sp>
    </p:spTree>
    <p:extLst>
      <p:ext uri="{BB962C8B-B14F-4D97-AF65-F5344CB8AC3E}">
        <p14:creationId xmlns:p14="http://schemas.microsoft.com/office/powerpoint/2010/main" val="3792737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FAFD7AB1-F0B8-4A0C-9790-5EB3764D0BE7}" type="datetimeFigureOut">
              <a:rPr lang="es-ES" smtClean="0"/>
              <a:t>29/04/2026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4F48FDE2-5F46-450A-B66B-E0E3A64356D2}" type="slidenum">
              <a:rPr lang="es-ES" smtClean="0"/>
              <a:t>‹Nº›</a:t>
            </a:fld>
            <a:endParaRPr lang="es-ES"/>
          </a:p>
        </p:txBody>
      </p:sp>
    </p:spTree>
    <p:extLst>
      <p:ext uri="{BB962C8B-B14F-4D97-AF65-F5344CB8AC3E}">
        <p14:creationId xmlns:p14="http://schemas.microsoft.com/office/powerpoint/2010/main" val="379035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FAFD7AB1-F0B8-4A0C-9790-5EB3764D0BE7}" type="datetimeFigureOut">
              <a:rPr lang="es-ES" smtClean="0"/>
              <a:t>29/04/2026</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4F48FDE2-5F46-450A-B66B-E0E3A64356D2}" type="slidenum">
              <a:rPr lang="es-ES" smtClean="0"/>
              <a:t>‹Nº›</a:t>
            </a:fld>
            <a:endParaRPr lang="es-ES"/>
          </a:p>
        </p:txBody>
      </p:sp>
    </p:spTree>
    <p:extLst>
      <p:ext uri="{BB962C8B-B14F-4D97-AF65-F5344CB8AC3E}">
        <p14:creationId xmlns:p14="http://schemas.microsoft.com/office/powerpoint/2010/main" val="3267991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FAFD7AB1-F0B8-4A0C-9790-5EB3764D0BE7}" type="datetimeFigureOut">
              <a:rPr lang="es-ES" smtClean="0"/>
              <a:t>29/04/2026</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4F48FDE2-5F46-450A-B66B-E0E3A64356D2}" type="slidenum">
              <a:rPr lang="es-ES" smtClean="0"/>
              <a:t>‹Nº›</a:t>
            </a:fld>
            <a:endParaRPr lang="es-ES"/>
          </a:p>
        </p:txBody>
      </p:sp>
    </p:spTree>
    <p:extLst>
      <p:ext uri="{BB962C8B-B14F-4D97-AF65-F5344CB8AC3E}">
        <p14:creationId xmlns:p14="http://schemas.microsoft.com/office/powerpoint/2010/main" val="3995684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AFD7AB1-F0B8-4A0C-9790-5EB3764D0BE7}" type="datetimeFigureOut">
              <a:rPr lang="es-ES" smtClean="0"/>
              <a:t>29/04/2026</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4F48FDE2-5F46-450A-B66B-E0E3A64356D2}" type="slidenum">
              <a:rPr lang="es-ES" smtClean="0"/>
              <a:t>‹Nº›</a:t>
            </a:fld>
            <a:endParaRPr lang="es-ES"/>
          </a:p>
        </p:txBody>
      </p:sp>
    </p:spTree>
    <p:extLst>
      <p:ext uri="{BB962C8B-B14F-4D97-AF65-F5344CB8AC3E}">
        <p14:creationId xmlns:p14="http://schemas.microsoft.com/office/powerpoint/2010/main" val="2997562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AFD7AB1-F0B8-4A0C-9790-5EB3764D0BE7}" type="datetimeFigureOut">
              <a:rPr lang="es-ES" smtClean="0"/>
              <a:t>29/04/2026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4F48FDE2-5F46-450A-B66B-E0E3A64356D2}" type="slidenum">
              <a:rPr lang="es-ES" smtClean="0"/>
              <a:t>‹Nº›</a:t>
            </a:fld>
            <a:endParaRPr lang="es-ES"/>
          </a:p>
        </p:txBody>
      </p:sp>
    </p:spTree>
    <p:extLst>
      <p:ext uri="{BB962C8B-B14F-4D97-AF65-F5344CB8AC3E}">
        <p14:creationId xmlns:p14="http://schemas.microsoft.com/office/powerpoint/2010/main" val="2463465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AFD7AB1-F0B8-4A0C-9790-5EB3764D0BE7}" type="datetimeFigureOut">
              <a:rPr lang="es-ES" smtClean="0"/>
              <a:t>29/04/2026</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4F48FDE2-5F46-450A-B66B-E0E3A64356D2}" type="slidenum">
              <a:rPr lang="es-ES" smtClean="0"/>
              <a:t>‹Nº›</a:t>
            </a:fld>
            <a:endParaRPr lang="es-ES"/>
          </a:p>
        </p:txBody>
      </p:sp>
    </p:spTree>
    <p:extLst>
      <p:ext uri="{BB962C8B-B14F-4D97-AF65-F5344CB8AC3E}">
        <p14:creationId xmlns:p14="http://schemas.microsoft.com/office/powerpoint/2010/main" val="769516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FD7AB1-F0B8-4A0C-9790-5EB3764D0BE7}" type="datetimeFigureOut">
              <a:rPr lang="es-ES" smtClean="0"/>
              <a:t>29/04/2026</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48FDE2-5F46-450A-B66B-E0E3A64356D2}" type="slidenum">
              <a:rPr lang="es-ES" smtClean="0"/>
              <a:t>‹Nº›</a:t>
            </a:fld>
            <a:endParaRPr lang="es-ES"/>
          </a:p>
        </p:txBody>
      </p:sp>
    </p:spTree>
    <p:extLst>
      <p:ext uri="{BB962C8B-B14F-4D97-AF65-F5344CB8AC3E}">
        <p14:creationId xmlns:p14="http://schemas.microsoft.com/office/powerpoint/2010/main" val="1647865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91319" y="774676"/>
            <a:ext cx="10727141" cy="3855414"/>
          </a:xfrm>
          <a:prstGeom prst="rect">
            <a:avLst/>
          </a:prstGeom>
        </p:spPr>
        <p:txBody>
          <a:bodyPr wrap="square">
            <a:spAutoFit/>
          </a:bodyPr>
          <a:lstStyle/>
          <a:p>
            <a:pPr algn="ctr">
              <a:lnSpc>
                <a:spcPct val="115000"/>
              </a:lnSpc>
              <a:spcAft>
                <a:spcPts val="1000"/>
              </a:spcAft>
            </a:pPr>
            <a:r>
              <a:rPr lang="es-ES" sz="2800" b="1" dirty="0" smtClean="0">
                <a:effectLst/>
                <a:latin typeface="Arial" panose="020B0604020202020204" pitchFamily="34" charset="0"/>
                <a:ea typeface="Times New Roman" panose="02020603050405020304" pitchFamily="18" charset="0"/>
                <a:cs typeface="Times New Roman" panose="02020603050405020304" pitchFamily="18" charset="0"/>
              </a:rPr>
              <a:t>Clase # 2</a:t>
            </a:r>
            <a:endParaRPr lang="es-ES"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spcAft>
                <a:spcPts val="600"/>
              </a:spcAft>
              <a:tabLst>
                <a:tab pos="1980565" algn="l"/>
              </a:tabLst>
            </a:pPr>
            <a:r>
              <a:rPr lang="es-ES_tradnl" sz="2800" b="1" u="sng" kern="0" dirty="0" smtClean="0">
                <a:effectLst/>
                <a:latin typeface="Arial" panose="020B0604020202020204" pitchFamily="34" charset="0"/>
                <a:ea typeface="Times New Roman" panose="02020603050405020304" pitchFamily="18" charset="0"/>
                <a:cs typeface="Times New Roman" panose="02020603050405020304" pitchFamily="18" charset="0"/>
              </a:rPr>
              <a:t>Tema:</a:t>
            </a:r>
            <a:r>
              <a:rPr lang="es-ES" sz="2800" b="1" u="none" strike="noStrike" kern="0" dirty="0" smtClean="0">
                <a:effectLst/>
                <a:latin typeface="Arial" panose="020B0604020202020204" pitchFamily="34" charset="0"/>
                <a:ea typeface="Times New Roman" panose="02020603050405020304" pitchFamily="18" charset="0"/>
                <a:cs typeface="Arial" panose="020B0604020202020204" pitchFamily="34" charset="0"/>
              </a:rPr>
              <a:t>Fundamentos teóricos y metodológicos del </a:t>
            </a:r>
            <a:r>
              <a:rPr lang="es-ES_tradnl" sz="2800" b="1" u="none" strike="noStrike" kern="0" dirty="0" smtClean="0">
                <a:effectLst/>
                <a:latin typeface="Arial" panose="020B0604020202020204" pitchFamily="34" charset="0"/>
                <a:ea typeface="Times New Roman" panose="02020603050405020304" pitchFamily="18" charset="0"/>
                <a:cs typeface="Arial" panose="020B0604020202020204" pitchFamily="34" charset="0"/>
              </a:rPr>
              <a:t>Conocimiento del Mundo Natural y Social </a:t>
            </a:r>
            <a:r>
              <a:rPr lang="es-ES" sz="2800" b="1" u="none" strike="noStrike" kern="0" dirty="0" smtClean="0">
                <a:effectLst/>
                <a:latin typeface="Arial" panose="020B0604020202020204" pitchFamily="34" charset="0"/>
                <a:ea typeface="Times New Roman" panose="02020603050405020304" pitchFamily="18" charset="0"/>
                <a:cs typeface="Arial" panose="020B0604020202020204" pitchFamily="34" charset="0"/>
              </a:rPr>
              <a:t>en la primera infancia</a:t>
            </a:r>
            <a:endParaRPr lang="es-ES" sz="2800" b="1" u="sng" kern="0" dirty="0" smtClean="0">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es-ES" sz="2800" b="1" dirty="0" smtClean="0">
                <a:effectLst/>
                <a:latin typeface="Calibri" panose="020F0502020204030204" pitchFamily="34" charset="0"/>
                <a:ea typeface="Times New Roman" panose="02020603050405020304" pitchFamily="18" charset="0"/>
                <a:cs typeface="Arial" panose="020B0604020202020204" pitchFamily="34" charset="0"/>
              </a:rPr>
              <a:t>Objetivos:</a:t>
            </a:r>
            <a:r>
              <a:rPr lang="es-ES" sz="2800" dirty="0" smtClean="0">
                <a:effectLst/>
                <a:latin typeface="Calibri" panose="020F0502020204030204" pitchFamily="34" charset="0"/>
                <a:ea typeface="Times New Roman" panose="02020603050405020304" pitchFamily="18" charset="0"/>
                <a:cs typeface="Arial" panose="020B0604020202020204" pitchFamily="34" charset="0"/>
              </a:rPr>
              <a:t> </a:t>
            </a:r>
            <a:r>
              <a:rPr lang="es-ES" sz="2400" dirty="0" smtClean="0">
                <a:effectLst/>
                <a:latin typeface="Arial" panose="020B0604020202020204" pitchFamily="34" charset="0"/>
                <a:ea typeface="Times New Roman" panose="02020603050405020304" pitchFamily="18" charset="0"/>
                <a:cs typeface="Arial" panose="020B0604020202020204" pitchFamily="34" charset="0"/>
              </a:rPr>
              <a:t>Características esenciales de los seres vivos y no vivos de la naturaleza. Elementos sobre la teoría científico materialista acerca del origen de la vida en la tierra. El hombre como ser vivo y su relación con la naturaleza y la sociedad en que vive.</a:t>
            </a:r>
            <a:endParaRPr lang="es-ES" sz="24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1340700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18615" y="305630"/>
            <a:ext cx="11150221" cy="6370975"/>
          </a:xfrm>
          <a:prstGeom prst="rect">
            <a:avLst/>
          </a:prstGeom>
        </p:spPr>
        <p:txBody>
          <a:bodyPr wrap="square">
            <a:spAutoFit/>
          </a:bodyPr>
          <a:lstStyle/>
          <a:p>
            <a:pPr algn="ctr">
              <a:lnSpc>
                <a:spcPct val="115000"/>
              </a:lnSpc>
              <a:spcAft>
                <a:spcPts val="1000"/>
              </a:spcAft>
            </a:pPr>
            <a:r>
              <a:rPr lang="es-ES" sz="2000" b="1" u="sng" dirty="0" smtClean="0">
                <a:effectLst/>
                <a:latin typeface="Arial" panose="020B0604020202020204" pitchFamily="34" charset="0"/>
                <a:ea typeface="Times New Roman" panose="02020603050405020304" pitchFamily="18" charset="0"/>
                <a:cs typeface="Times New Roman" panose="02020603050405020304" pitchFamily="18" charset="0"/>
              </a:rPr>
              <a:t>Argumente por qué lo social surgió sobre la base de lo biológico y viceversa.</a:t>
            </a:r>
            <a:endParaRPr lang="es-ES" sz="2000" u="sng"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000" dirty="0" smtClean="0">
                <a:effectLst/>
                <a:latin typeface="Arial" panose="020B0604020202020204" pitchFamily="34" charset="0"/>
                <a:ea typeface="Times New Roman" panose="02020603050405020304" pitchFamily="18" charset="0"/>
                <a:cs typeface="Times New Roman" panose="02020603050405020304" pitchFamily="18" charset="0"/>
              </a:rPr>
              <a:t>En el hombre dando  su condición de ser una unidad biopsicosocial existe una relación didáctica entre lo biológico y lo social que se expresa en sus procesos vitales y en la salud.</a:t>
            </a:r>
            <a:endParaRPr lang="es-ES"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000" dirty="0" smtClean="0">
                <a:effectLst/>
                <a:latin typeface="Arial" panose="020B0604020202020204" pitchFamily="34" charset="0"/>
                <a:ea typeface="Times New Roman" panose="02020603050405020304" pitchFamily="18" charset="0"/>
                <a:cs typeface="Times New Roman" panose="02020603050405020304" pitchFamily="18" charset="0"/>
              </a:rPr>
              <a:t>Tanto los factores sociales como los biológicos actúan en los niveles del organismo de manera que no lo hacen solo en lo biológico o en lo social de forma absoluta.</a:t>
            </a:r>
            <a:endParaRPr lang="es-ES"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000" dirty="0" smtClean="0">
                <a:effectLst/>
                <a:latin typeface="Arial" panose="020B0604020202020204" pitchFamily="34" charset="0"/>
                <a:ea typeface="Times New Roman" panose="02020603050405020304" pitchFamily="18" charset="0"/>
                <a:cs typeface="Times New Roman" panose="02020603050405020304" pitchFamily="18" charset="0"/>
              </a:rPr>
              <a:t>Para facilitar la comprensión de esta relación se tomarán como ejemplo la enfermedad de la diabetes la cual está dada por una disminución de la de insulina por la célula de Langerhans (pertenecientes al páncreas endocrino). Esta enfermedad como bien se conoce está determinada fundamentalmente por leyes biológicas (herencia), ahora bien la salud de una persona diabética puede mejorar o empeorar en dependencia de factores sociales, tales como; el tipo realimentación, la posibilidad de hacer ejercicios físicos, el acceso a los servicios médicos y la medicina, entre otros.</a:t>
            </a:r>
            <a:r>
              <a:rPr lang="es-ES" sz="2000" dirty="0" smtClean="0">
                <a:effectLst/>
                <a:highlight>
                  <a:srgbClr val="FFFF00"/>
                </a:highlight>
                <a:latin typeface="Arial" panose="020B0604020202020204" pitchFamily="34" charset="0"/>
                <a:ea typeface="Times New Roman" panose="02020603050405020304" pitchFamily="18" charset="0"/>
                <a:cs typeface="Times New Roman" panose="02020603050405020304" pitchFamily="18" charset="0"/>
              </a:rPr>
              <a:t> </a:t>
            </a:r>
            <a:r>
              <a:rPr lang="es-ES" sz="2000" dirty="0" smtClean="0">
                <a:effectLst/>
                <a:latin typeface="Arial" panose="020B0604020202020204" pitchFamily="34" charset="0"/>
                <a:ea typeface="Times New Roman" panose="02020603050405020304" pitchFamily="18" charset="0"/>
                <a:cs typeface="Times New Roman" panose="02020603050405020304" pitchFamily="18" charset="0"/>
              </a:rPr>
              <a:t>Es comprensible el papel que desempeñan en este caso los factores socio – económicos.</a:t>
            </a:r>
            <a:endParaRPr lang="es-ES"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1208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50125" y="620389"/>
            <a:ext cx="11778018" cy="4594078"/>
          </a:xfrm>
          <a:prstGeom prst="rect">
            <a:avLst/>
          </a:prstGeom>
        </p:spPr>
        <p:txBody>
          <a:bodyPr wrap="square">
            <a:spAutoFit/>
          </a:bodyPr>
          <a:lstStyle/>
          <a:p>
            <a:pPr algn="ctr">
              <a:lnSpc>
                <a:spcPct val="115000"/>
              </a:lnSpc>
              <a:spcAft>
                <a:spcPts val="1000"/>
              </a:spcAft>
            </a:pPr>
            <a:r>
              <a:rPr lang="es-ES" sz="2800" b="1" dirty="0" smtClean="0">
                <a:effectLst/>
                <a:latin typeface="Arial" panose="020B0604020202020204" pitchFamily="34" charset="0"/>
                <a:ea typeface="Times New Roman" panose="02020603050405020304" pitchFamily="18" charset="0"/>
                <a:cs typeface="Times New Roman" panose="02020603050405020304" pitchFamily="18" charset="0"/>
              </a:rPr>
              <a:t>Explique la diferencia del hombre con otros seres vivos.</a:t>
            </a:r>
            <a:endParaRPr lang="es-ES" sz="28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800" dirty="0" smtClean="0">
                <a:effectLst/>
                <a:latin typeface="Arial" panose="020B0604020202020204" pitchFamily="34" charset="0"/>
                <a:ea typeface="Times New Roman" panose="02020603050405020304" pitchFamily="18" charset="0"/>
                <a:cs typeface="Times New Roman" panose="02020603050405020304" pitchFamily="18" charset="0"/>
              </a:rPr>
              <a:t>La diferencia del hombre con otros seres vivos está dada en que su esencia el hombre es un ser social y por tanto su vida y el mantenimiento de su salud depende de factores sociales, los que están considerados como determinantes; así también se puede plantear que determinados aspectos biológicos o naturales se manifiestan directa o indirectamente a través de su vida social. </a:t>
            </a:r>
            <a:endParaRPr lang="es-ES"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7501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55094" y="859768"/>
            <a:ext cx="10495128"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3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Una prueba elocuente del papel determinante de los factores socioecon</a:t>
            </a:r>
            <a:r>
              <a:rPr kumimoji="0" lang="es-ES" sz="32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 sz="3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micos en la salud lo constituye el proceso de envejecimiento, este est</a:t>
            </a:r>
            <a:r>
              <a:rPr kumimoji="0" lang="es-ES" sz="32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á</a:t>
            </a:r>
            <a:r>
              <a:rPr kumimoji="0" lang="es-ES" sz="3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condicionado por leyes naturales o biol</a:t>
            </a:r>
            <a:r>
              <a:rPr kumimoji="0" lang="es-ES" sz="32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 sz="3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gicas que favorecen las posibilidades de enfermar y conduce inevitablemente a la muerte, en Cuba ante el triunfo de la Revoluci</a:t>
            </a:r>
            <a:r>
              <a:rPr kumimoji="0" lang="es-ES" sz="32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 sz="3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 la esperanza de vida al nacer de la poblaci</a:t>
            </a:r>
            <a:r>
              <a:rPr kumimoji="0" lang="es-ES" sz="32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 sz="3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 era menos de 60 a</a:t>
            </a:r>
            <a:r>
              <a:rPr kumimoji="0" lang="es-ES" sz="32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ñ</a:t>
            </a:r>
            <a:r>
              <a:rPr kumimoji="0" lang="es-ES" sz="3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os, actualmente con el mejoramiento de las condiciones de vida se ha elevado a m</a:t>
            </a:r>
            <a:r>
              <a:rPr kumimoji="0" lang="es-ES" sz="32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á</a:t>
            </a:r>
            <a:r>
              <a:rPr kumimoji="0" lang="es-ES" sz="3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s    de 75 a</a:t>
            </a:r>
            <a:r>
              <a:rPr kumimoji="0" lang="es-ES" sz="32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ñ</a:t>
            </a:r>
            <a:r>
              <a:rPr kumimoji="0" lang="es-ES" sz="3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os.  </a:t>
            </a:r>
            <a:endParaRPr kumimoji="0" lang="es-ES" sz="3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872554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3206" y="0"/>
            <a:ext cx="10877266" cy="6268896"/>
          </a:xfrm>
          <a:prstGeom prst="rect">
            <a:avLst/>
          </a:prstGeom>
        </p:spPr>
        <p:txBody>
          <a:bodyPr wrap="square">
            <a:spAutoFit/>
          </a:bodyPr>
          <a:lstStyle/>
          <a:p>
            <a:pPr algn="ctr">
              <a:lnSpc>
                <a:spcPct val="150000"/>
              </a:lnSpc>
              <a:spcAft>
                <a:spcPts val="1000"/>
              </a:spcAft>
            </a:pPr>
            <a:r>
              <a:rPr lang="es-ES" sz="3200" b="1" u="sng" dirty="0" smtClean="0">
                <a:effectLst/>
                <a:latin typeface="Arial" panose="020B0604020202020204" pitchFamily="34" charset="0"/>
                <a:ea typeface="Times New Roman" panose="02020603050405020304" pitchFamily="18" charset="0"/>
                <a:cs typeface="Times New Roman" panose="02020603050405020304" pitchFamily="18" charset="0"/>
              </a:rPr>
              <a:t>Pasaremos a las orientaciones de las actividades de estudio independiente</a:t>
            </a:r>
            <a:endParaRPr lang="es-ES" sz="32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mj-lt"/>
              <a:buAutoNum type="arabicPeriod"/>
            </a:pPr>
            <a:r>
              <a:rPr lang="es-ES" sz="3200" dirty="0" smtClean="0">
                <a:effectLst/>
                <a:latin typeface="Arial" panose="020B0604020202020204" pitchFamily="34" charset="0"/>
                <a:ea typeface="Calibri" panose="020F0502020204030204" pitchFamily="34" charset="0"/>
                <a:cs typeface="Times New Roman" panose="02020603050405020304" pitchFamily="18" charset="0"/>
              </a:rPr>
              <a:t>Realice una síntesis sobre las conclusiones presentadas por A.I.Oparin en 1922 ante la sociedad Botánica de Moscú respecto al origen de la vida en la tierra.</a:t>
            </a:r>
            <a:endParaRPr lang="es-E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Font typeface="+mj-lt"/>
              <a:buAutoNum type="arabicPeriod"/>
            </a:pPr>
            <a:r>
              <a:rPr lang="es-ES" sz="3200" dirty="0" smtClean="0">
                <a:effectLst/>
                <a:latin typeface="Arial" panose="020B0604020202020204" pitchFamily="34" charset="0"/>
                <a:ea typeface="Calibri" panose="020F0502020204030204" pitchFamily="34" charset="0"/>
                <a:cs typeface="Times New Roman" panose="02020603050405020304" pitchFamily="18" charset="0"/>
              </a:rPr>
              <a:t>Investigue sobre:</a:t>
            </a:r>
            <a:endParaRPr lang="es-E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600"/>
              </a:spcAft>
              <a:buFont typeface="Wingdings" panose="05000000000000000000" pitchFamily="2" charset="2"/>
              <a:buChar char=""/>
              <a:tabLst>
                <a:tab pos="2628900" algn="l"/>
              </a:tabLst>
            </a:pPr>
            <a:r>
              <a:rPr lang="es-ES" sz="3200" dirty="0" smtClean="0">
                <a:effectLst/>
                <a:latin typeface="Arial" panose="020B0604020202020204" pitchFamily="34" charset="0"/>
                <a:ea typeface="Calibri" panose="020F0502020204030204" pitchFamily="34" charset="0"/>
                <a:cs typeface="Times New Roman" panose="02020603050405020304" pitchFamily="18" charset="0"/>
              </a:rPr>
              <a:t> Los deberes y derechos de la familia plasmados en la Constitución de la República, así como sobre los derechos de la niñez en Cuba. </a:t>
            </a:r>
            <a:endParaRPr lang="es-ES" sz="32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600"/>
              </a:spcAft>
              <a:buFont typeface="Wingdings" panose="05000000000000000000" pitchFamily="2" charset="2"/>
              <a:buChar char=""/>
              <a:tabLst>
                <a:tab pos="2628900" algn="l"/>
              </a:tabLst>
            </a:pPr>
            <a:r>
              <a:rPr lang="es-ES" sz="3200" dirty="0" smtClean="0">
                <a:effectLst/>
                <a:latin typeface="Arial" panose="020B0604020202020204" pitchFamily="34" charset="0"/>
                <a:ea typeface="Calibri" panose="020F0502020204030204" pitchFamily="34" charset="0"/>
                <a:cs typeface="Times New Roman" panose="02020603050405020304" pitchFamily="18" charset="0"/>
              </a:rPr>
              <a:t>Los  símbolos y  atributos nacionales.</a:t>
            </a:r>
            <a:endParaRPr lang="es-ES"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03013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77671" y="296524"/>
            <a:ext cx="10167583" cy="6561476"/>
          </a:xfrm>
          <a:prstGeom prst="rect">
            <a:avLst/>
          </a:prstGeom>
        </p:spPr>
        <p:txBody>
          <a:bodyPr wrap="square">
            <a:spAutoFit/>
          </a:bodyPr>
          <a:lstStyle/>
          <a:p>
            <a:pPr algn="just">
              <a:lnSpc>
                <a:spcPct val="115000"/>
              </a:lnSpc>
              <a:spcAft>
                <a:spcPts val="1000"/>
              </a:spcAft>
            </a:pPr>
            <a:r>
              <a:rPr lang="es-ES" sz="2000" b="1"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Una vez recordados los conocimientos esenciales abordados en la clase encuentro anterior por parte del profesor se orienta a un estudiante que lea las actividades orientadas como estudio independiente y solicita al grupo que expresen las dudas presentadas.</a:t>
            </a:r>
            <a:endParaRPr lang="es-ES" sz="2000" dirty="0" smtClean="0">
              <a:effectLst/>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lnSpc>
                <a:spcPct val="115000"/>
              </a:lnSpc>
              <a:spcAft>
                <a:spcPts val="0"/>
              </a:spcAft>
              <a:buFont typeface="+mj-lt"/>
              <a:buAutoNum type="arabicPeriod"/>
            </a:pPr>
            <a:r>
              <a:rPr lang="es-ES" sz="2000" dirty="0" smtClean="0">
                <a:effectLst/>
                <a:latin typeface="Arial" panose="020B0604020202020204" pitchFamily="34" charset="0"/>
                <a:ea typeface="Calibri" panose="020F0502020204030204" pitchFamily="34" charset="0"/>
                <a:cs typeface="Arial" panose="020B0604020202020204" pitchFamily="34" charset="0"/>
              </a:rPr>
              <a:t>Haz un resumen de la importancia que tiene el conocimiento del mundo natural y social en edades tempranas.</a:t>
            </a:r>
          </a:p>
          <a:p>
            <a:pPr marL="342900" lvl="0" indent="-342900" algn="just">
              <a:lnSpc>
                <a:spcPct val="115000"/>
              </a:lnSpc>
              <a:spcAft>
                <a:spcPts val="0"/>
              </a:spcAft>
              <a:buFont typeface="+mj-lt"/>
              <a:buAutoNum type="arabicPeriod"/>
            </a:pPr>
            <a:r>
              <a:rPr lang="es-ES" sz="2000" dirty="0" smtClean="0">
                <a:effectLst/>
                <a:latin typeface="Arial" panose="020B0604020202020204" pitchFamily="34" charset="0"/>
                <a:ea typeface="Calibri" panose="020F0502020204030204" pitchFamily="34" charset="0"/>
                <a:cs typeface="Arial" panose="020B0604020202020204" pitchFamily="34" charset="0"/>
              </a:rPr>
              <a:t>Investigue los antecedentes de la teoría científica del origen de la vida en la tierra y realice un informe con los conocimientos esenciales que tributen a la asignatura.</a:t>
            </a:r>
          </a:p>
          <a:p>
            <a:pPr marL="342900" lvl="0" indent="-342900" algn="just">
              <a:lnSpc>
                <a:spcPct val="115000"/>
              </a:lnSpc>
              <a:spcAft>
                <a:spcPts val="0"/>
              </a:spcAft>
              <a:buFont typeface="+mj-lt"/>
              <a:buAutoNum type="arabicPeriod"/>
            </a:pPr>
            <a:r>
              <a:rPr lang="es-ES" sz="2000" dirty="0" smtClean="0">
                <a:effectLst/>
                <a:latin typeface="Arial" panose="020B0604020202020204" pitchFamily="34" charset="0"/>
                <a:ea typeface="Calibri" panose="020F0502020204030204" pitchFamily="34" charset="0"/>
                <a:cs typeface="Arial" panose="020B0604020202020204" pitchFamily="34" charset="0"/>
              </a:rPr>
              <a:t>¿Cuál es la teoría que explica la evolución del hombre? ¿Quiénes y cuándo emplearon los principios fundamentales de esta teoría? ¿Qué demostraron?</a:t>
            </a:r>
          </a:p>
          <a:p>
            <a:pPr marL="342900" lvl="0" indent="-342900" algn="just">
              <a:lnSpc>
                <a:spcPct val="115000"/>
              </a:lnSpc>
              <a:spcAft>
                <a:spcPts val="0"/>
              </a:spcAft>
              <a:buFont typeface="Wingdings" panose="05000000000000000000" pitchFamily="2" charset="2"/>
              <a:buChar char=""/>
            </a:pPr>
            <a:r>
              <a:rPr lang="es-ES" sz="2000" dirty="0" smtClean="0">
                <a:effectLst/>
                <a:latin typeface="Arial" panose="020B0604020202020204" pitchFamily="34" charset="0"/>
                <a:ea typeface="Calibri" panose="020F0502020204030204" pitchFamily="34" charset="0"/>
                <a:cs typeface="Arial" panose="020B0604020202020204" pitchFamily="34" charset="0"/>
              </a:rPr>
              <a:t>El hombre está considerado en la evolución animal, en el desarrollo de la materia biológica, su fase superior. ¿Por qué?</a:t>
            </a:r>
          </a:p>
          <a:p>
            <a:pPr marL="342900" lvl="0" indent="-342900" algn="just">
              <a:lnSpc>
                <a:spcPct val="115000"/>
              </a:lnSpc>
              <a:spcAft>
                <a:spcPts val="0"/>
              </a:spcAft>
              <a:buFont typeface="Wingdings" panose="05000000000000000000" pitchFamily="2" charset="2"/>
              <a:buChar char=""/>
            </a:pPr>
            <a:r>
              <a:rPr lang="es-ES" sz="2000" dirty="0" smtClean="0">
                <a:effectLst/>
                <a:latin typeface="Arial" panose="020B0604020202020204" pitchFamily="34" charset="0"/>
                <a:ea typeface="Calibri" panose="020F0502020204030204" pitchFamily="34" charset="0"/>
                <a:cs typeface="Arial" panose="020B0604020202020204" pitchFamily="34" charset="0"/>
              </a:rPr>
              <a:t>Argumente por qué lo social surgió sobre la base de lo biológico y viceversa.</a:t>
            </a:r>
          </a:p>
          <a:p>
            <a:pPr marL="342900" lvl="0" indent="-342900" algn="just">
              <a:lnSpc>
                <a:spcPct val="115000"/>
              </a:lnSpc>
              <a:spcAft>
                <a:spcPts val="0"/>
              </a:spcAft>
              <a:buFont typeface="Wingdings" panose="05000000000000000000" pitchFamily="2" charset="2"/>
              <a:buChar char=""/>
            </a:pPr>
            <a:r>
              <a:rPr lang="es-ES" sz="2000" dirty="0" smtClean="0">
                <a:effectLst/>
                <a:latin typeface="Arial" panose="020B0604020202020204" pitchFamily="34" charset="0"/>
                <a:ea typeface="Calibri" panose="020F0502020204030204" pitchFamily="34" charset="0"/>
                <a:cs typeface="Arial" panose="020B0604020202020204" pitchFamily="34" charset="0"/>
              </a:rPr>
              <a:t> Explique la diferencia del hombre con otros seres vivos.</a:t>
            </a:r>
          </a:p>
          <a:p>
            <a:pPr marL="457200">
              <a:lnSpc>
                <a:spcPct val="115000"/>
              </a:lnSpc>
              <a:spcAft>
                <a:spcPts val="0"/>
              </a:spcAft>
            </a:pPr>
            <a:r>
              <a:rPr lang="es-ES" sz="2000" dirty="0" smtClean="0">
                <a:effectLst/>
                <a:latin typeface="Arial" panose="020B0604020202020204" pitchFamily="34" charset="0"/>
                <a:ea typeface="Calibri" panose="020F0502020204030204" pitchFamily="34" charset="0"/>
                <a:cs typeface="Arial" panose="020B0604020202020204" pitchFamily="34" charset="0"/>
              </a:rPr>
              <a:t> </a:t>
            </a:r>
          </a:p>
          <a:p>
            <a:pPr marL="342900" lvl="0" indent="-342900">
              <a:lnSpc>
                <a:spcPct val="115000"/>
              </a:lnSpc>
              <a:spcAft>
                <a:spcPts val="0"/>
              </a:spcAft>
              <a:buFont typeface="Symbol" panose="05050102010706020507" pitchFamily="18" charset="2"/>
              <a:buChar char=""/>
            </a:pPr>
            <a:r>
              <a:rPr lang="es-ES" sz="2000" b="1" dirty="0" smtClean="0">
                <a:effectLst/>
                <a:latin typeface="Arial" panose="020B0604020202020204" pitchFamily="34" charset="0"/>
                <a:ea typeface="Calibri" panose="020F0502020204030204" pitchFamily="34" charset="0"/>
                <a:cs typeface="Arial" panose="020B0604020202020204" pitchFamily="34" charset="0"/>
              </a:rPr>
              <a:t>Se escucha a los estudiantes y se procede a la evaluación con la colaboración de los mismos.</a:t>
            </a:r>
            <a:endParaRPr lang="es-ES" sz="2000" dirty="0" smtClean="0">
              <a:effectLst/>
              <a:latin typeface="Arial" panose="020B0604020202020204" pitchFamily="34" charset="0"/>
              <a:ea typeface="Calibri" panose="020F0502020204030204" pitchFamily="34" charset="0"/>
              <a:cs typeface="Arial" panose="020B0604020202020204" pitchFamily="34" charset="0"/>
            </a:endParaRPr>
          </a:p>
          <a:p>
            <a:pPr marL="457200" algn="just">
              <a:lnSpc>
                <a:spcPct val="115000"/>
              </a:lnSpc>
              <a:spcAft>
                <a:spcPts val="1000"/>
              </a:spcAft>
            </a:pPr>
            <a:r>
              <a:rPr lang="es-ES" sz="2000" b="1" dirty="0" smtClean="0">
                <a:effectLst/>
                <a:latin typeface="Arial" panose="020B0604020202020204" pitchFamily="34" charset="0"/>
                <a:ea typeface="Calibri" panose="020F0502020204030204" pitchFamily="34" charset="0"/>
                <a:cs typeface="Arial" panose="020B0604020202020204" pitchFamily="34" charset="0"/>
              </a:rPr>
              <a:t> </a:t>
            </a:r>
            <a:endParaRPr lang="es-ES"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02214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77671" y="728954"/>
            <a:ext cx="11232108" cy="4621778"/>
          </a:xfrm>
          <a:prstGeom prst="rect">
            <a:avLst/>
          </a:prstGeom>
        </p:spPr>
        <p:txBody>
          <a:bodyPr wrap="square">
            <a:spAutoFit/>
          </a:bodyPr>
          <a:lstStyle/>
          <a:p>
            <a:pPr marL="457200" algn="ctr">
              <a:lnSpc>
                <a:spcPct val="115000"/>
              </a:lnSpc>
              <a:spcAft>
                <a:spcPts val="0"/>
              </a:spcAft>
            </a:pPr>
            <a:r>
              <a:rPr lang="es-ES" sz="2000" b="1" dirty="0" smtClean="0">
                <a:effectLst/>
                <a:latin typeface="Arial" panose="020B0604020202020204" pitchFamily="34" charset="0"/>
                <a:ea typeface="Calibri" panose="020F0502020204030204" pitchFamily="34" charset="0"/>
                <a:cs typeface="Times New Roman" panose="02020603050405020304" pitchFamily="18" charset="0"/>
              </a:rPr>
              <a:t>¿Cuáles son los antecedentes de la teoría científica del origen de la vida en la tierra?</a:t>
            </a:r>
            <a:endParaRPr lang="es-E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457200" algn="ctr">
              <a:lnSpc>
                <a:spcPct val="115000"/>
              </a:lnSpc>
              <a:spcAft>
                <a:spcPts val="1000"/>
              </a:spcAft>
            </a:pPr>
            <a:r>
              <a:rPr lang="es-ES" sz="2000" b="1" dirty="0" smtClean="0">
                <a:effectLst/>
                <a:latin typeface="Arial" panose="020B0604020202020204" pitchFamily="34" charset="0"/>
                <a:ea typeface="Calibri" panose="020F0502020204030204" pitchFamily="34" charset="0"/>
                <a:cs typeface="Times New Roman" panose="02020603050405020304" pitchFamily="18" charset="0"/>
              </a:rPr>
              <a:t>Se realizara un debate con el informe investigado por los estudiantes.</a:t>
            </a:r>
            <a:endParaRPr lang="es-E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1000"/>
              </a:spcAft>
            </a:pPr>
            <a:r>
              <a:rPr lang="es-ES" sz="2000" dirty="0" smtClean="0">
                <a:effectLst/>
                <a:latin typeface="Arial" panose="020B0604020202020204" pitchFamily="34" charset="0"/>
                <a:ea typeface="Times New Roman" panose="02020603050405020304" pitchFamily="18" charset="0"/>
                <a:cs typeface="Times New Roman" panose="02020603050405020304" pitchFamily="18" charset="0"/>
              </a:rPr>
              <a:t>El hombre primitivo buscó siempre explicaciones a los fenómenos naturales que observaba pero su ignorancia le llevó a formarse en su conciencia un reflejo fantástico de esa realidad y este reflejo a decir de V.I. </a:t>
            </a:r>
            <a:r>
              <a:rPr lang="es-ES" sz="2000" dirty="0" err="1" smtClean="0">
                <a:effectLst/>
                <a:latin typeface="Arial" panose="020B0604020202020204" pitchFamily="34" charset="0"/>
                <a:ea typeface="Times New Roman" panose="02020603050405020304" pitchFamily="18" charset="0"/>
                <a:cs typeface="Times New Roman" panose="02020603050405020304" pitchFamily="18" charset="0"/>
              </a:rPr>
              <a:t>Lénin</a:t>
            </a:r>
            <a:r>
              <a:rPr lang="es-ES" sz="2000" dirty="0" smtClean="0">
                <a:effectLst/>
                <a:latin typeface="Arial" panose="020B0604020202020204" pitchFamily="34" charset="0"/>
                <a:ea typeface="Times New Roman" panose="02020603050405020304" pitchFamily="18" charset="0"/>
                <a:cs typeface="Times New Roman" panose="02020603050405020304" pitchFamily="18" charset="0"/>
              </a:rPr>
              <a:t> “… hace nacer la  fe en los dioses, en los demonios, milagros, </a:t>
            </a:r>
            <a:r>
              <a:rPr lang="es-ES" sz="2000" dirty="0" err="1" smtClean="0">
                <a:effectLst/>
                <a:latin typeface="Arial" panose="020B0604020202020204" pitchFamily="34" charset="0"/>
                <a:ea typeface="Times New Roman" panose="02020603050405020304" pitchFamily="18" charset="0"/>
                <a:cs typeface="Times New Roman" panose="02020603050405020304" pitchFamily="18" charset="0"/>
              </a:rPr>
              <a:t>etc</a:t>
            </a:r>
            <a:r>
              <a:rPr lang="es-ES" sz="2000" dirty="0" smtClean="0">
                <a:effectLst/>
                <a:latin typeface="Arial" panose="020B0604020202020204" pitchFamily="34" charset="0"/>
                <a:ea typeface="Times New Roman" panose="02020603050405020304" pitchFamily="18" charset="0"/>
                <a:cs typeface="Times New Roman" panose="02020603050405020304" pitchFamily="18" charset="0"/>
              </a:rPr>
              <a:t>” (1). Entre las explicaciones más antiguas acerca de origen de vida en la tierra se pueden citar las ideas creacionistas que eran la base de las religiones. Estas a su vez ofrecieron diversas explicaciones en relación con el origen del universo, la tierra y los seres vivos, pero todos, coincidían en un planteamiento como idea esencial: “La creación a partir de la nada, por algún dios o fuerza sobrenatural”. (2)</a:t>
            </a:r>
            <a:endParaRPr lang="es-ES"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20149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96036" y="410225"/>
            <a:ext cx="10740788" cy="6254917"/>
          </a:xfrm>
          <a:prstGeom prst="rect">
            <a:avLst/>
          </a:prstGeom>
        </p:spPr>
        <p:txBody>
          <a:bodyPr wrap="square">
            <a:spAutoFit/>
          </a:bodyPr>
          <a:lstStyle/>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Estas concepciones religiosas acerca  del origen  de la vida primaron durante mucho tiempo, condicionado por el surgimiento de la sociedad dividida en clases y el papel que desempeñaba la religión al encontrarse al servicio  de las clases explotadas. Se necesitaron varios siglos de avance de la ciencia y la técnica para que se pudieran conocer con pruebas irrefutables el origen y desarrollo del mundo orgánico.</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Otra de las hipótesis más antiguas del origen de la vida en la tierra que fue sustentada por numerosos filósofos de la antigua Grecia  fue conocida como generación espontánea. Esta teoría fue propuesta por  Aristóteles y tuvo su origen en interpretaciones erróneas de algunas observaciones que lo llevaron a esta afirmación.</a:t>
            </a:r>
            <a:endParaRPr lang="es-E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7958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887104" y="654490"/>
            <a:ext cx="10945505"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sz="32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a:t>
            </a:r>
            <a:r>
              <a:rPr kumimoji="0" lang="es-ES" sz="32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Cu</a:t>
            </a:r>
            <a:r>
              <a:rPr kumimoji="0" lang="es-ES" sz="32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á</a:t>
            </a:r>
            <a:r>
              <a:rPr kumimoji="0" lang="es-ES" sz="32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l es la teor</a:t>
            </a:r>
            <a:r>
              <a:rPr kumimoji="0" lang="es-ES" sz="32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í</a:t>
            </a:r>
            <a:r>
              <a:rPr kumimoji="0" lang="es-ES" sz="32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a que explica la evoluci</a:t>
            </a:r>
            <a:r>
              <a:rPr kumimoji="0" lang="es-ES" sz="3200"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ó</a:t>
            </a:r>
            <a:r>
              <a:rPr kumimoji="0" lang="es-ES" sz="32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n del hombre?</a:t>
            </a:r>
            <a:endParaRPr kumimoji="0" lang="es-ES" sz="32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ES" sz="3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3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A.I.Oparin en 1922 present</a:t>
            </a:r>
            <a:r>
              <a:rPr kumimoji="0" lang="es-ES" sz="32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 sz="3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ante la sociedad Bot</a:t>
            </a:r>
            <a:r>
              <a:rPr kumimoji="0" lang="es-ES" sz="32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á</a:t>
            </a:r>
            <a:r>
              <a:rPr kumimoji="0" lang="es-ES" sz="3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nica de Mosc</a:t>
            </a:r>
            <a:r>
              <a:rPr kumimoji="0" lang="es-ES" sz="32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ú</a:t>
            </a:r>
            <a:r>
              <a:rPr kumimoji="0" lang="es-ES" sz="3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sus conclusiones con respecto al origen de la vida en la tierra. Dichas tesis fueron publicadas primero 1924 y luego en 1936. Estas tienen sus basamentos en la presencia de determinadas condiciones de la Tierra primitiva y en la evoluci</a:t>
            </a:r>
            <a:r>
              <a:rPr kumimoji="0" lang="es-ES" sz="32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 sz="3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 gradual de la materia inorg</a:t>
            </a:r>
            <a:r>
              <a:rPr kumimoji="0" lang="es-ES" sz="32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á</a:t>
            </a:r>
            <a:r>
              <a:rPr kumimoji="0" lang="es-ES" sz="3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nica hacia la org</a:t>
            </a:r>
            <a:r>
              <a:rPr kumimoji="0" lang="es-ES" sz="32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á</a:t>
            </a:r>
            <a:r>
              <a:rPr kumimoji="0" lang="es-ES" sz="3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nica en consonancia con las leyes del materialismo dial</a:t>
            </a:r>
            <a:r>
              <a:rPr kumimoji="0" lang="es-ES" sz="3200" b="0" i="0" u="none" strike="noStrike" cap="none" normalizeH="0" baseline="0" dirty="0" smtClean="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é</a:t>
            </a:r>
            <a:r>
              <a:rPr kumimoji="0" lang="es-ES" sz="32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ctico.</a:t>
            </a:r>
            <a:endParaRPr kumimoji="0" lang="es-ES" sz="32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351584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82388" y="474345"/>
            <a:ext cx="10617958" cy="6126677"/>
          </a:xfrm>
          <a:prstGeom prst="rect">
            <a:avLst/>
          </a:prstGeom>
        </p:spPr>
        <p:txBody>
          <a:bodyPr wrap="square">
            <a:spAutoFit/>
          </a:bodyPr>
          <a:lstStyle/>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Para emprender los planteamientos de A.I.Oparin es necesario considerar las condiciones imperantes en el origen del planeta Tierra durante sus primeras fases en el cual existía una masa gaseosa donde predominaban los átomos libres que se encontraban en constante movimiento, tales como; el hidrógeno (el mas abundante), carbono, oxígeno, nitrógeno, magnesio, hierro, aluminio, entre otros, los cuales se distribuyeron en virtud del peso atómico de cada uno. Así los átomos más pesados se localizaron preferentemente hacia el centro (hierro, níquel), los más ligeros (hidrógeno, nitrógeno y carbono) se situaron hacia la periferia y los de peso intermedio (aluminio, magnesio, azufre, silicio) quedaron entre las dos capas antes referidas.</a:t>
            </a:r>
            <a:endParaRPr lang="es-E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5207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04716" y="412406"/>
            <a:ext cx="11341290" cy="5842625"/>
          </a:xfrm>
          <a:prstGeom prst="rect">
            <a:avLst/>
          </a:prstGeom>
        </p:spPr>
        <p:txBody>
          <a:bodyPr wrap="square">
            <a:spAutoFit/>
          </a:bodyPr>
          <a:lstStyle/>
          <a:p>
            <a:pPr marL="457200" algn="just">
              <a:lnSpc>
                <a:spcPct val="115000"/>
              </a:lnSpc>
              <a:spcAft>
                <a:spcPts val="0"/>
              </a:spcAft>
            </a:pPr>
            <a:endParaRPr lang="es-ES" sz="2000" b="1" dirty="0">
              <a:latin typeface="Arial" panose="020B0604020202020204" pitchFamily="34" charset="0"/>
              <a:ea typeface="Calibri" panose="020F0502020204030204" pitchFamily="34" charset="0"/>
              <a:cs typeface="Times New Roman" panose="02020603050405020304" pitchFamily="18" charset="0"/>
            </a:endParaRPr>
          </a:p>
          <a:p>
            <a:pPr marL="457200" algn="just">
              <a:lnSpc>
                <a:spcPct val="115000"/>
              </a:lnSpc>
              <a:spcAft>
                <a:spcPts val="0"/>
              </a:spcAft>
            </a:pPr>
            <a:endParaRPr lang="es-ES" sz="2000" b="1" dirty="0" smtClean="0">
              <a:effectLst/>
              <a:latin typeface="Arial" panose="020B0604020202020204" pitchFamily="34" charset="0"/>
              <a:ea typeface="Calibri" panose="020F0502020204030204" pitchFamily="34" charset="0"/>
              <a:cs typeface="Times New Roman" panose="02020603050405020304" pitchFamily="18" charset="0"/>
            </a:endParaRPr>
          </a:p>
          <a:p>
            <a:pPr marL="457200" algn="ctr">
              <a:lnSpc>
                <a:spcPct val="115000"/>
              </a:lnSpc>
              <a:spcAft>
                <a:spcPts val="0"/>
              </a:spcAft>
            </a:pPr>
            <a:r>
              <a:rPr lang="es-ES" sz="2000" b="1" dirty="0" smtClean="0">
                <a:effectLst/>
                <a:latin typeface="Arial" panose="020B0604020202020204" pitchFamily="34" charset="0"/>
                <a:ea typeface="Calibri" panose="020F0502020204030204" pitchFamily="34" charset="0"/>
                <a:cs typeface="Times New Roman" panose="02020603050405020304" pitchFamily="18" charset="0"/>
              </a:rPr>
              <a:t>¿Quiénes y cuándo emplearon los principios fundamentales de esta teoría?</a:t>
            </a:r>
            <a:endParaRPr lang="es-ES" sz="2000" dirty="0" smtClean="0">
              <a:latin typeface="Calibri" panose="020F0502020204030204" pitchFamily="34" charset="0"/>
              <a:ea typeface="Calibri" panose="020F0502020204030204" pitchFamily="34" charset="0"/>
              <a:cs typeface="Times New Roman" panose="02020603050405020304" pitchFamily="18" charset="0"/>
            </a:endParaRPr>
          </a:p>
          <a:p>
            <a:pPr marL="457200" algn="ctr">
              <a:lnSpc>
                <a:spcPct val="115000"/>
              </a:lnSpc>
              <a:spcAft>
                <a:spcPts val="0"/>
              </a:spcAft>
            </a:pPr>
            <a:endParaRPr lang="es-ES" sz="2000" dirty="0" smtClean="0">
              <a:effectLst/>
              <a:latin typeface="Arial" panose="020B0604020202020204" pitchFamily="34" charset="0"/>
              <a:ea typeface="Calibri" panose="020F0502020204030204" pitchFamily="34" charset="0"/>
              <a:cs typeface="Times New Roman" panose="02020603050405020304" pitchFamily="18" charset="0"/>
            </a:endParaRPr>
          </a:p>
          <a:p>
            <a:pPr marL="457200" algn="ctr">
              <a:lnSpc>
                <a:spcPct val="115000"/>
              </a:lnSpc>
              <a:spcAft>
                <a:spcPts val="0"/>
              </a:spcAft>
            </a:pPr>
            <a:r>
              <a:rPr lang="es-ES" sz="2000" dirty="0" smtClean="0">
                <a:effectLst/>
                <a:latin typeface="Arial" panose="020B0604020202020204" pitchFamily="34" charset="0"/>
                <a:ea typeface="Calibri" panose="020F0502020204030204" pitchFamily="34" charset="0"/>
                <a:cs typeface="Times New Roman" panose="02020603050405020304" pitchFamily="18" charset="0"/>
              </a:rPr>
              <a:t>La teoría marxista de la evolución del hombre es la que explica sobre bases científicas el proceso  de formación de este. Los principios fundamentales de esta teoría fueron planteados por Carlos Darwin y Federico Engels en el siglo XIX.</a:t>
            </a:r>
            <a:endParaRPr lang="es-ES"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spcAft>
                <a:spcPts val="1000"/>
              </a:spcAft>
            </a:pPr>
            <a:endParaRPr lang="es-ES" sz="2000" b="1" dirty="0" smtClean="0">
              <a:effectLst/>
              <a:latin typeface="Arial" panose="020B0604020202020204" pitchFamily="34" charset="0"/>
              <a:ea typeface="Times New Roman" panose="02020603050405020304" pitchFamily="18" charset="0"/>
              <a:cs typeface="Times New Roman" panose="02020603050405020304" pitchFamily="18" charset="0"/>
            </a:endParaRPr>
          </a:p>
          <a:p>
            <a:pPr algn="ctr">
              <a:lnSpc>
                <a:spcPct val="115000"/>
              </a:lnSpc>
              <a:spcAft>
                <a:spcPts val="1000"/>
              </a:spcAft>
            </a:pPr>
            <a:r>
              <a:rPr lang="es-ES" sz="2000" b="1" dirty="0" smtClean="0">
                <a:effectLst/>
                <a:latin typeface="Arial" panose="020B0604020202020204" pitchFamily="34" charset="0"/>
                <a:ea typeface="Times New Roman" panose="02020603050405020304" pitchFamily="18" charset="0"/>
                <a:cs typeface="Times New Roman" panose="02020603050405020304" pitchFamily="18" charset="0"/>
              </a:rPr>
              <a:t>¿Qué demostraron?</a:t>
            </a:r>
            <a:endParaRPr lang="es-ES"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50000"/>
              </a:lnSpc>
              <a:spcAft>
                <a:spcPts val="1000"/>
              </a:spcAft>
            </a:pPr>
            <a:r>
              <a:rPr lang="es-ES" sz="2000" dirty="0" smtClean="0">
                <a:effectLst/>
                <a:latin typeface="Arial" panose="020B0604020202020204" pitchFamily="34" charset="0"/>
                <a:ea typeface="Times New Roman" panose="02020603050405020304" pitchFamily="18" charset="0"/>
                <a:cs typeface="Times New Roman" panose="02020603050405020304" pitchFamily="18" charset="0"/>
              </a:rPr>
              <a:t>Demostraron cómo el origen del hombre ocurre a través de transformaciones evolutivas en el mundo animal, afirmándose que esta evolución tiene un doble carácter: biológico y social. Estos postulados esenciales acerca de la evolución del hombre tienen significación especial al excluir toda posibilidad de una interpretación idealista (religiosa) y considerar que objetivamente intervinieron tanto los factores naturales como los sociales en dicho proceso.</a:t>
            </a:r>
            <a:endParaRPr lang="es-ES"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68474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14149" y="311015"/>
            <a:ext cx="10713493" cy="6546985"/>
          </a:xfrm>
          <a:prstGeom prst="rect">
            <a:avLst/>
          </a:prstGeom>
        </p:spPr>
        <p:txBody>
          <a:bodyPr wrap="square">
            <a:spAutoFit/>
          </a:bodyPr>
          <a:lstStyle/>
          <a:p>
            <a:pPr algn="ctr">
              <a:lnSpc>
                <a:spcPct val="115000"/>
              </a:lnSpc>
              <a:spcAft>
                <a:spcPts val="1000"/>
              </a:spcAft>
            </a:pPr>
            <a:r>
              <a:rPr lang="es-ES" sz="2000" b="1" dirty="0" smtClean="0">
                <a:effectLst/>
                <a:latin typeface="Arial" panose="020B0604020202020204" pitchFamily="34" charset="0"/>
                <a:ea typeface="Times New Roman" panose="02020603050405020304" pitchFamily="18" charset="0"/>
                <a:cs typeface="Times New Roman" panose="02020603050405020304" pitchFamily="18" charset="0"/>
              </a:rPr>
              <a:t>El hombre está considerado en la evolución animal, en el desarrollo de la materia biológica, su fase superior. ¿Por qué?</a:t>
            </a:r>
            <a:endParaRPr lang="es-ES"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000" dirty="0" smtClean="0">
                <a:effectLst/>
                <a:latin typeface="Arial" panose="020B0604020202020204" pitchFamily="34" charset="0"/>
                <a:ea typeface="Times New Roman" panose="02020603050405020304" pitchFamily="18" charset="0"/>
                <a:cs typeface="Times New Roman" panose="02020603050405020304" pitchFamily="18" charset="0"/>
              </a:rPr>
              <a:t>Pues en él se alcanza el mayor grado de complejidad en la estructura del organismo biológico, con ello aparece una nueva condición ante la vida: lo social.</a:t>
            </a:r>
            <a:endParaRPr lang="es-ES" sz="20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000" dirty="0" smtClean="0">
                <a:effectLst/>
                <a:latin typeface="Arial" panose="020B0604020202020204" pitchFamily="34" charset="0"/>
                <a:ea typeface="Times New Roman" panose="02020603050405020304" pitchFamily="18" charset="0"/>
                <a:cs typeface="Times New Roman" panose="02020603050405020304" pitchFamily="18" charset="0"/>
              </a:rPr>
              <a:t> Es necesario comprender las bases que caracterizan este proceso como los factores que hacen posible la conexión de dos formas de desarrollo cualitativamente distintas biológicas y lo social: se puede afirmar pues,  que la evolución del hombre equivale a una larga etapa donde el desarrollo biológico precede, condiciona,  coexiste y cede el paso al desarrollo social, por tanto lo social surgió sobre la base de lo biológico. El desarrollo social en los orígenes del hombre estuvo condicionado por leyes biológicas, de tal forma que el hombre primitivo se vio obligado a realizar operaciones y actividades por instintos biológicos, tales como la necesidad de alimentarse, de  defenderse,  que lo llevaron primero a la posición bípeda y después a agruparse, a comunicarse y a trabajar. De manera que lo biológico fue transformándose en social.</a:t>
            </a:r>
            <a:endParaRPr lang="es-ES"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3422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27797" y="287395"/>
            <a:ext cx="9812740" cy="6254917"/>
          </a:xfrm>
          <a:prstGeom prst="rect">
            <a:avLst/>
          </a:prstGeom>
        </p:spPr>
        <p:txBody>
          <a:bodyPr wrap="square">
            <a:spAutoFit/>
          </a:bodyPr>
          <a:lstStyle/>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A su vez el trabajo y otros factores sociales comenzaron a ejercer influencia sobre lo biológico condicionando de esta manera cambios en la forma y funciones de la mano, garganta, órganos  de los sentidos (sistemas sensoriales) y otros. Como es apreciable fue ocurriendo entonces la transformación de lo social en lo biológico.</a:t>
            </a:r>
            <a:endParaRPr lang="es-ES" sz="2400" dirty="0" smtClean="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1000"/>
              </a:spcAft>
            </a:pPr>
            <a:r>
              <a:rPr lang="es-ES" sz="2400" dirty="0" smtClean="0">
                <a:effectLst/>
                <a:latin typeface="Arial" panose="020B0604020202020204" pitchFamily="34" charset="0"/>
                <a:ea typeface="Times New Roman" panose="02020603050405020304" pitchFamily="18" charset="0"/>
                <a:cs typeface="Times New Roman" panose="02020603050405020304" pitchFamily="18" charset="0"/>
              </a:rPr>
              <a:t>Al hablar del hombre es necesario reconocer que existen procesos biológicos generales que son comunes a todos los seres vivos: la reproducción, la herencia, la respiración, la nutrición y hasta el propio proceso de envejecimiento. Sin embargo,  otros procesos son específicos del ser humano como lo es el desarrollo psíquico y lo relacionado con la actividad nerviosa superior.</a:t>
            </a:r>
            <a:endParaRPr lang="es-E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513185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TotalTime>
  <Words>1607</Words>
  <Application>Microsoft Office PowerPoint</Application>
  <PresentationFormat>Panorámica</PresentationFormat>
  <Paragraphs>47</Paragraphs>
  <Slides>13</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13</vt:i4>
      </vt:variant>
    </vt:vector>
  </HeadingPairs>
  <TitlesOfParts>
    <vt:vector size="20" baseType="lpstr">
      <vt:lpstr>Arial</vt:lpstr>
      <vt:lpstr>Calibri</vt:lpstr>
      <vt:lpstr>Calibri Light</vt:lpstr>
      <vt:lpstr>Symbol</vt:lpstr>
      <vt:lpstr>Times New Roman</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DELL</dc:creator>
  <cp:lastModifiedBy>DELL</cp:lastModifiedBy>
  <cp:revision>14</cp:revision>
  <dcterms:created xsi:type="dcterms:W3CDTF">2026-04-29T15:40:21Z</dcterms:created>
  <dcterms:modified xsi:type="dcterms:W3CDTF">2026-04-29T16:04:03Z</dcterms:modified>
</cp:coreProperties>
</file>