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379" r:id="rId2"/>
    <p:sldId id="362" r:id="rId3"/>
    <p:sldId id="363" r:id="rId4"/>
    <p:sldId id="436" r:id="rId5"/>
    <p:sldId id="441" r:id="rId6"/>
    <p:sldId id="442" r:id="rId7"/>
    <p:sldId id="449" r:id="rId8"/>
    <p:sldId id="443" r:id="rId9"/>
    <p:sldId id="444" r:id="rId10"/>
    <p:sldId id="450" r:id="rId11"/>
    <p:sldId id="445" r:id="rId12"/>
    <p:sldId id="446" r:id="rId13"/>
    <p:sldId id="451" r:id="rId14"/>
    <p:sldId id="432" r:id="rId15"/>
    <p:sldId id="426" r:id="rId16"/>
    <p:sldId id="448" r:id="rId17"/>
    <p:sldId id="410" r:id="rId18"/>
    <p:sldId id="435" r:id="rId19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DEFA"/>
    <a:srgbClr val="0FFD7B"/>
    <a:srgbClr val="32FC10"/>
    <a:srgbClr val="F5FB11"/>
    <a:srgbClr val="FFAE89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5" autoAdjust="0"/>
    <p:restoredTop sz="81542" autoAdjust="0"/>
  </p:normalViewPr>
  <p:slideViewPr>
    <p:cSldViewPr snapToGrid="0">
      <p:cViewPr varScale="1">
        <p:scale>
          <a:sx n="42" d="100"/>
          <a:sy n="42" d="100"/>
        </p:scale>
        <p:origin x="72" y="300"/>
      </p:cViewPr>
      <p:guideLst/>
    </p:cSldViewPr>
  </p:slideViewPr>
  <p:outlineViewPr>
    <p:cViewPr>
      <p:scale>
        <a:sx n="33" d="100"/>
        <a:sy n="33" d="100"/>
      </p:scale>
      <p:origin x="0" y="-864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4" d="100"/>
          <a:sy n="44" d="100"/>
        </p:scale>
        <p:origin x="1992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C1F9A0-43BC-4E45-B791-E33D5B2FDDB6}" type="datetimeFigureOut">
              <a:rPr lang="es-ES" smtClean="0"/>
              <a:t>17/04/2025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538546-05A4-4A1F-B0E0-F75A5E1F278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45139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el crédito bancario, entendido en su sentido más amplio como el financiamiento que le otorga una entidad financiera al cliente a través de líneas de crédito, préstamos y descuentos bancarios.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538546-05A4-4A1F-B0E0-F75A5E1F2780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617225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Los bancos cubanos conceden créditos sólo para el financiamiento del capital de trabajo de las entidades económicas. Este financiamiento está relacionado con las necesidades de recursos a corto plazo (hasta un año) de las empresas para cubrir las diferencias entre los ingresos y los egresos corriente de su ciclo de producción y comercialización, entre ellos</a:t>
            </a:r>
            <a:r>
              <a:rPr lang="es-ES" b="1" dirty="0" smtClean="0"/>
              <a:t>, para la adquisición de materias primas y materiales, pago de salarios y servicios, mantenimiento de las existencias</a:t>
            </a:r>
            <a:r>
              <a:rPr lang="es-ES" dirty="0" smtClean="0"/>
              <a:t>, etc.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538546-05A4-4A1F-B0E0-F75A5E1F2780}" type="slidenum">
              <a:rPr lang="es-ES" smtClean="0"/>
              <a:t>12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50982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2"/>
          <p:cNvSpPr>
            <a:spLocks noChangeArrowheads="1"/>
          </p:cNvSpPr>
          <p:nvPr userDrawn="1"/>
        </p:nvSpPr>
        <p:spPr bwMode="auto">
          <a:xfrm>
            <a:off x="0" y="260358"/>
            <a:ext cx="12192000" cy="576263"/>
          </a:xfrm>
          <a:prstGeom prst="rect">
            <a:avLst/>
          </a:prstGeom>
          <a:solidFill>
            <a:srgbClr val="A6A5A4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de-DE" sz="1276">
              <a:solidFill>
                <a:srgbClr val="FF0000"/>
              </a:solidFill>
            </a:endParaRPr>
          </a:p>
        </p:txBody>
      </p:sp>
      <p:sp>
        <p:nvSpPr>
          <p:cNvPr id="7" name="Rectangle 20"/>
          <p:cNvSpPr>
            <a:spLocks noChangeArrowheads="1"/>
          </p:cNvSpPr>
          <p:nvPr userDrawn="1"/>
        </p:nvSpPr>
        <p:spPr bwMode="auto">
          <a:xfrm>
            <a:off x="0" y="0"/>
            <a:ext cx="12192000" cy="260350"/>
          </a:xfrm>
          <a:prstGeom prst="rect">
            <a:avLst/>
          </a:prstGeom>
          <a:solidFill>
            <a:srgbClr val="086E54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de-DE" sz="1276">
              <a:solidFill>
                <a:srgbClr val="FF0000"/>
              </a:solidFill>
            </a:endParaRPr>
          </a:p>
        </p:txBody>
      </p:sp>
      <p:sp>
        <p:nvSpPr>
          <p:cNvPr id="8" name="Rectangle 26"/>
          <p:cNvSpPr>
            <a:spLocks noChangeArrowheads="1"/>
          </p:cNvSpPr>
          <p:nvPr userDrawn="1"/>
        </p:nvSpPr>
        <p:spPr bwMode="auto">
          <a:xfrm>
            <a:off x="11827937" y="260350"/>
            <a:ext cx="364067" cy="6597650"/>
          </a:xfrm>
          <a:prstGeom prst="rect">
            <a:avLst/>
          </a:prstGeom>
          <a:gradFill rotWithShape="1">
            <a:gsLst>
              <a:gs pos="0">
                <a:srgbClr val="086E54"/>
              </a:gs>
              <a:gs pos="100000">
                <a:srgbClr val="FFFFFF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de-DE" sz="1276">
              <a:solidFill>
                <a:prstClr val="black"/>
              </a:solidFill>
            </a:endParaRPr>
          </a:p>
        </p:txBody>
      </p:sp>
      <p:sp>
        <p:nvSpPr>
          <p:cNvPr id="9" name="Rectangle 12"/>
          <p:cNvSpPr>
            <a:spLocks noChangeArrowheads="1"/>
          </p:cNvSpPr>
          <p:nvPr userDrawn="1"/>
        </p:nvSpPr>
        <p:spPr bwMode="auto">
          <a:xfrm>
            <a:off x="1" y="261938"/>
            <a:ext cx="3962400" cy="1262062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lIns="55225" tIns="27613" rIns="55225" bIns="27613" anchor="ctr"/>
          <a:lstStyle/>
          <a:p>
            <a:pPr algn="ctr" eaLnBrk="0" hangingPunct="0">
              <a:defRPr/>
            </a:pPr>
            <a:endParaRPr lang="de-DE" sz="1276">
              <a:solidFill>
                <a:srgbClr val="FF0000"/>
              </a:solidFill>
            </a:endParaRPr>
          </a:p>
        </p:txBody>
      </p:sp>
      <p:sp>
        <p:nvSpPr>
          <p:cNvPr id="10" name="Rectangle 12"/>
          <p:cNvSpPr>
            <a:spLocks noChangeArrowheads="1"/>
          </p:cNvSpPr>
          <p:nvPr userDrawn="1"/>
        </p:nvSpPr>
        <p:spPr bwMode="auto">
          <a:xfrm>
            <a:off x="3947585" y="271463"/>
            <a:ext cx="7888816" cy="1223962"/>
          </a:xfrm>
          <a:prstGeom prst="rect">
            <a:avLst/>
          </a:prstGeom>
          <a:solidFill>
            <a:srgbClr val="A6A5A4"/>
          </a:solidFill>
          <a:ln w="12700">
            <a:noFill/>
            <a:miter lim="800000"/>
            <a:headEnd/>
            <a:tailEnd/>
          </a:ln>
          <a:effectLst/>
        </p:spPr>
        <p:txBody>
          <a:bodyPr wrap="none" lIns="55225" tIns="27613" rIns="55225" bIns="27613" anchor="ctr"/>
          <a:lstStyle/>
          <a:p>
            <a:pPr algn="ctr" eaLnBrk="0" hangingPunct="0">
              <a:defRPr/>
            </a:pPr>
            <a:endParaRPr lang="de-DE" sz="1276">
              <a:solidFill>
                <a:srgbClr val="FF0000"/>
              </a:solidFill>
            </a:endParaRPr>
          </a:p>
        </p:txBody>
      </p:sp>
      <p:sp>
        <p:nvSpPr>
          <p:cNvPr id="11" name="Rectangle 7"/>
          <p:cNvSpPr>
            <a:spLocks noChangeArrowheads="1"/>
          </p:cNvSpPr>
          <p:nvPr userDrawn="1"/>
        </p:nvSpPr>
        <p:spPr bwMode="auto">
          <a:xfrm>
            <a:off x="0" y="0"/>
            <a:ext cx="12192000" cy="260350"/>
          </a:xfrm>
          <a:prstGeom prst="rect">
            <a:avLst/>
          </a:prstGeom>
          <a:solidFill>
            <a:srgbClr val="086E54"/>
          </a:solidFill>
          <a:ln w="12700">
            <a:noFill/>
            <a:miter lim="800000"/>
            <a:headEnd/>
            <a:tailEnd/>
          </a:ln>
          <a:effectLst/>
        </p:spPr>
        <p:txBody>
          <a:bodyPr wrap="none" lIns="55225" tIns="27613" rIns="55225" bIns="27613" anchor="ctr"/>
          <a:lstStyle/>
          <a:p>
            <a:pPr algn="ctr" eaLnBrk="0" hangingPunct="0">
              <a:defRPr/>
            </a:pPr>
            <a:endParaRPr lang="de-DE" sz="1276">
              <a:solidFill>
                <a:srgbClr val="FF0000"/>
              </a:solidFill>
            </a:endParaRPr>
          </a:p>
        </p:txBody>
      </p:sp>
      <p:sp>
        <p:nvSpPr>
          <p:cNvPr id="12" name="Rectangle 15"/>
          <p:cNvSpPr>
            <a:spLocks noChangeArrowheads="1"/>
          </p:cNvSpPr>
          <p:nvPr userDrawn="1"/>
        </p:nvSpPr>
        <p:spPr bwMode="auto">
          <a:xfrm>
            <a:off x="11855452" y="260350"/>
            <a:ext cx="336549" cy="6597650"/>
          </a:xfrm>
          <a:prstGeom prst="rect">
            <a:avLst/>
          </a:prstGeom>
          <a:gradFill rotWithShape="1">
            <a:gsLst>
              <a:gs pos="0">
                <a:srgbClr val="086E54"/>
              </a:gs>
              <a:gs pos="100000">
                <a:srgbClr val="FFFFFF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/>
        </p:spPr>
        <p:txBody>
          <a:bodyPr wrap="none" lIns="55225" tIns="27613" rIns="55225" bIns="27613" anchor="ctr"/>
          <a:lstStyle/>
          <a:p>
            <a:pPr eaLnBrk="0" hangingPunct="0">
              <a:defRPr/>
            </a:pPr>
            <a:endParaRPr lang="de-DE" sz="1276">
              <a:solidFill>
                <a:prstClr val="black"/>
              </a:solidFill>
            </a:endParaRPr>
          </a:p>
        </p:txBody>
      </p:sp>
      <p:pic>
        <p:nvPicPr>
          <p:cNvPr id="13" name="Picture 2" descr="Fi-cuja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0717" y="436563"/>
            <a:ext cx="35052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3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0" y="2438408"/>
            <a:ext cx="2078568" cy="181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401" y="2130433"/>
            <a:ext cx="7518400" cy="1470025"/>
          </a:xfrm>
        </p:spPr>
        <p:txBody>
          <a:bodyPr>
            <a:normAutofit/>
          </a:bodyPr>
          <a:lstStyle>
            <a:lvl1pPr algn="ctr">
              <a:defRPr sz="1701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 noProof="0" smtClean="0"/>
              <a:t>Haga clic para modificar el estilo de título del patrón</a:t>
            </a:r>
            <a:endParaRPr lang="es-ES" noProof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401" y="3886200"/>
            <a:ext cx="7518400" cy="1219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70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  <a:lvl2pPr marL="3240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480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720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960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200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440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680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592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noProof="0" smtClean="0"/>
              <a:t>Haga clic para editar el estilo de subtítulo del patrón</a:t>
            </a:r>
            <a:endParaRPr lang="es-ES" noProof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2"/>
          </p:nvPr>
        </p:nvSpPr>
        <p:spPr>
          <a:xfrm>
            <a:off x="3962401" y="5715000"/>
            <a:ext cx="7518400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64801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lang="en-US" sz="1418" kern="1200" dirty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lvl="0"/>
            <a:r>
              <a:rPr lang="es-ES" noProof="0" smtClean="0"/>
              <a:t>Editar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</p:txBody>
      </p:sp>
      <p:sp>
        <p:nvSpPr>
          <p:cNvPr id="26" name="25 Marcador de texto"/>
          <p:cNvSpPr>
            <a:spLocks noGrp="1"/>
          </p:cNvSpPr>
          <p:nvPr>
            <p:ph type="body" sz="quarter" idx="13"/>
          </p:nvPr>
        </p:nvSpPr>
        <p:spPr>
          <a:xfrm>
            <a:off x="3962401" y="6172200"/>
            <a:ext cx="7518400" cy="457200"/>
          </a:xfrm>
          <a:prstGeom prst="rect">
            <a:avLst/>
          </a:prstGeom>
        </p:spPr>
        <p:txBody>
          <a:bodyPr/>
          <a:lstStyle>
            <a:lvl1pPr algn="ctr">
              <a:buNone/>
              <a:defRPr sz="1418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1418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>
              <a:defRPr sz="1418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418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418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s-ES" noProof="0" smtClean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683062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2"/>
          <p:cNvSpPr>
            <a:spLocks noChangeArrowheads="1"/>
          </p:cNvSpPr>
          <p:nvPr userDrawn="1"/>
        </p:nvSpPr>
        <p:spPr bwMode="auto">
          <a:xfrm>
            <a:off x="0" y="260358"/>
            <a:ext cx="12192000" cy="576263"/>
          </a:xfrm>
          <a:prstGeom prst="rect">
            <a:avLst/>
          </a:prstGeom>
          <a:solidFill>
            <a:srgbClr val="A6A5A4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de-DE" sz="1276">
              <a:solidFill>
                <a:srgbClr val="FF0000"/>
              </a:solidFill>
            </a:endParaRPr>
          </a:p>
        </p:txBody>
      </p:sp>
      <p:sp>
        <p:nvSpPr>
          <p:cNvPr id="5" name="Rectangle 20"/>
          <p:cNvSpPr>
            <a:spLocks noChangeArrowheads="1"/>
          </p:cNvSpPr>
          <p:nvPr userDrawn="1"/>
        </p:nvSpPr>
        <p:spPr bwMode="auto">
          <a:xfrm>
            <a:off x="0" y="0"/>
            <a:ext cx="12192000" cy="260350"/>
          </a:xfrm>
          <a:prstGeom prst="rect">
            <a:avLst/>
          </a:prstGeom>
          <a:solidFill>
            <a:srgbClr val="086E54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de-DE" sz="1276">
              <a:solidFill>
                <a:srgbClr val="FF0000"/>
              </a:solidFill>
            </a:endParaRPr>
          </a:p>
        </p:txBody>
      </p:sp>
      <p:sp>
        <p:nvSpPr>
          <p:cNvPr id="6" name="Rectangle 26"/>
          <p:cNvSpPr>
            <a:spLocks noChangeArrowheads="1"/>
          </p:cNvSpPr>
          <p:nvPr userDrawn="1"/>
        </p:nvSpPr>
        <p:spPr bwMode="auto">
          <a:xfrm>
            <a:off x="11827937" y="260350"/>
            <a:ext cx="364067" cy="6597650"/>
          </a:xfrm>
          <a:prstGeom prst="rect">
            <a:avLst/>
          </a:prstGeom>
          <a:gradFill rotWithShape="1">
            <a:gsLst>
              <a:gs pos="0">
                <a:srgbClr val="086E54"/>
              </a:gs>
              <a:gs pos="100000">
                <a:srgbClr val="FFFFFF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de-DE" sz="1276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noProof="0" smtClean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1" y="1295403"/>
            <a:ext cx="10972800" cy="4830763"/>
          </a:xfrm>
          <a:prstGeom prst="rect">
            <a:avLst/>
          </a:prstGeom>
        </p:spPr>
        <p:txBody>
          <a:bodyPr/>
          <a:lstStyle>
            <a:lvl1pPr>
              <a:defRPr sz="170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170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>
              <a:defRPr sz="170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70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70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s-ES" noProof="0" smtClean="0"/>
              <a:t>Editar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ES" noProof="0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+mj-lt"/>
                <a:cs typeface="+mj-cs"/>
              </a:defRPr>
            </a:lvl1pPr>
          </a:lstStyle>
          <a:p>
            <a:pPr>
              <a:defRPr/>
            </a:pPr>
            <a:r>
              <a:rPr lang="es-ES">
                <a:solidFill>
                  <a:prstClr val="black">
                    <a:tint val="75000"/>
                  </a:prstClr>
                </a:solidFill>
              </a:rPr>
              <a:t>©  [GRADO, NOMBRE Y APELLIDOS]. Centro de Estudios de Técnicas de Dirección, Facultad de Industrial, CUJAE.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+mj-lt"/>
                <a:cs typeface="+mj-cs"/>
              </a:defRPr>
            </a:lvl1pPr>
          </a:lstStyle>
          <a:p>
            <a:pPr>
              <a:defRPr/>
            </a:pPr>
            <a:fld id="{933670FB-B4A5-4BCB-801E-3A471D34D42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0114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1" y="261938"/>
            <a:ext cx="3962400" cy="1262062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wrap="none" lIns="55225" tIns="27613" rIns="55225" bIns="27613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de-DE" sz="709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3947585" y="271463"/>
            <a:ext cx="7888816" cy="1223962"/>
          </a:xfrm>
          <a:prstGeom prst="rect">
            <a:avLst/>
          </a:prstGeom>
          <a:solidFill>
            <a:srgbClr val="A6A5A4"/>
          </a:solidFill>
          <a:ln w="12700">
            <a:noFill/>
            <a:miter lim="800000"/>
            <a:headEnd/>
            <a:tailEnd/>
          </a:ln>
        </p:spPr>
        <p:txBody>
          <a:bodyPr wrap="none" lIns="55225" tIns="27613" rIns="55225" bIns="27613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de-DE" sz="709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0" y="0"/>
            <a:ext cx="12192000" cy="260350"/>
          </a:xfrm>
          <a:prstGeom prst="rect">
            <a:avLst/>
          </a:prstGeom>
          <a:solidFill>
            <a:srgbClr val="086E54"/>
          </a:solidFill>
          <a:ln w="12700">
            <a:noFill/>
            <a:miter lim="800000"/>
            <a:headEnd/>
            <a:tailEnd/>
          </a:ln>
        </p:spPr>
        <p:txBody>
          <a:bodyPr wrap="none" lIns="55225" tIns="27613" rIns="55225" bIns="27613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de-DE" sz="709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9" name="Rectangle 15"/>
          <p:cNvSpPr>
            <a:spLocks noChangeArrowheads="1"/>
          </p:cNvSpPr>
          <p:nvPr/>
        </p:nvSpPr>
        <p:spPr bwMode="auto">
          <a:xfrm>
            <a:off x="11855452" y="260350"/>
            <a:ext cx="336549" cy="6597650"/>
          </a:xfrm>
          <a:prstGeom prst="rect">
            <a:avLst/>
          </a:prstGeom>
          <a:gradFill rotWithShape="1">
            <a:gsLst>
              <a:gs pos="0">
                <a:srgbClr val="086E54"/>
              </a:gs>
              <a:gs pos="100000">
                <a:srgbClr val="FFFFFF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lIns="55225" tIns="27613" rIns="55225" bIns="27613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de-DE" sz="709">
              <a:solidFill>
                <a:prstClr val="black"/>
              </a:solidFill>
              <a:latin typeface="Calibri" pitchFamily="34" charset="0"/>
            </a:endParaRPr>
          </a:p>
        </p:txBody>
      </p:sp>
      <p:pic>
        <p:nvPicPr>
          <p:cNvPr id="10" name="Picture 2" descr="Fi-cuja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0717" y="436563"/>
            <a:ext cx="35052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0" y="2438408"/>
            <a:ext cx="2078568" cy="181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401" y="2130433"/>
            <a:ext cx="7518400" cy="1470025"/>
          </a:xfrm>
        </p:spPr>
        <p:txBody>
          <a:bodyPr>
            <a:normAutofit/>
          </a:bodyPr>
          <a:lstStyle>
            <a:lvl1pPr algn="ctr">
              <a:defRPr sz="1701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 noProof="0" smtClean="0"/>
              <a:t>Haga clic para modificar el estilo de título del patrón</a:t>
            </a:r>
            <a:endParaRPr lang="es-ES" noProof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401" y="3886200"/>
            <a:ext cx="7518400" cy="1219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70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  <a:lvl2pPr marL="3240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480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720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960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200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440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680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592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noProof="0" smtClean="0"/>
              <a:t>Haga clic para editar el estilo de subtítulo del patrón</a:t>
            </a:r>
            <a:endParaRPr lang="es-ES" noProof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2"/>
          </p:nvPr>
        </p:nvSpPr>
        <p:spPr>
          <a:xfrm>
            <a:off x="3962401" y="5715000"/>
            <a:ext cx="7518400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64801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lang="en-US" sz="1418" kern="1200" dirty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lvl="0"/>
            <a:r>
              <a:rPr lang="es-ES" noProof="0" smtClean="0"/>
              <a:t>Editar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</p:txBody>
      </p:sp>
      <p:sp>
        <p:nvSpPr>
          <p:cNvPr id="26" name="25 Marcador de texto"/>
          <p:cNvSpPr>
            <a:spLocks noGrp="1"/>
          </p:cNvSpPr>
          <p:nvPr>
            <p:ph type="body" sz="quarter" idx="13"/>
          </p:nvPr>
        </p:nvSpPr>
        <p:spPr>
          <a:xfrm>
            <a:off x="3962401" y="6172200"/>
            <a:ext cx="7518400" cy="457200"/>
          </a:xfrm>
          <a:prstGeom prst="rect">
            <a:avLst/>
          </a:prstGeom>
        </p:spPr>
        <p:txBody>
          <a:bodyPr/>
          <a:lstStyle>
            <a:lvl1pPr algn="ctr">
              <a:buNone/>
              <a:defRPr sz="1418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1418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>
              <a:defRPr sz="1418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418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418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s-ES" noProof="0" smtClean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4018593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>
          <a:xfrm>
            <a:off x="609600" y="6356358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 sz="10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smtClean="0">
                <a:solidFill>
                  <a:prstClr val="black">
                    <a:tint val="75000"/>
                  </a:prstClr>
                </a:solidFill>
              </a:rPr>
              <a:t>©  [GRADO, NOMBRE Y APELLIDOS]. Centro de Estudios de Técnicas de Dirección, Facultad de Industrial, CUJAE.</a:t>
            </a: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F10921-41B1-4D23-9820-F9516D3B4560}" type="slidenum">
              <a:rPr lang="es-ES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391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1" y="2130433"/>
            <a:ext cx="103632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40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480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720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960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200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440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680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592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09600" y="6356358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 sz="10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smtClean="0">
                <a:solidFill>
                  <a:prstClr val="black">
                    <a:tint val="75000"/>
                  </a:prstClr>
                </a:solidFill>
              </a:rPr>
              <a:t>©  [GRADO, NOMBRE Y APELLIDOS]. Centro de Estudios de Técnicas de Dirección, Facultad de Industrial, CUJAE.</a:t>
            </a: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152972-A939-4480-8708-DCE59A99D7D9}" type="slidenum">
              <a:rPr lang="es-ES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4880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Placeholder 1"/>
          <p:cNvSpPr>
            <a:spLocks noGrp="1"/>
          </p:cNvSpPr>
          <p:nvPr>
            <p:ph type="title"/>
          </p:nvPr>
        </p:nvSpPr>
        <p:spPr bwMode="auto">
          <a:xfrm>
            <a:off x="203200" y="274638"/>
            <a:ext cx="11582400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477008"/>
            <a:ext cx="1076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tint val="75000"/>
                  </a:schemeClr>
                </a:solidFill>
                <a:latin typeface="+mj-lt"/>
                <a:cs typeface="+mj-cs"/>
              </a:defRPr>
            </a:lvl1pPr>
          </a:lstStyle>
          <a:p>
            <a:pPr>
              <a:defRPr/>
            </a:pPr>
            <a:r>
              <a:rPr lang="es-ES" sz="1000">
                <a:solidFill>
                  <a:prstClr val="black">
                    <a:tint val="75000"/>
                  </a:prstClr>
                </a:solidFill>
              </a:rPr>
              <a:t>©  [GRADO, NOMBRE Y APELLIDOS]. Centro de Estudios de Técnicas de Dirección, Facultad de Industrial, CUJAE.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71200" y="6481771"/>
            <a:ext cx="711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851">
                <a:solidFill>
                  <a:schemeClr val="tx1">
                    <a:tint val="75000"/>
                  </a:schemeClr>
                </a:solidFill>
                <a:latin typeface="+mj-lt"/>
                <a:cs typeface="+mj-cs"/>
              </a:defRPr>
            </a:lvl1pPr>
          </a:lstStyle>
          <a:p>
            <a:pPr>
              <a:defRPr/>
            </a:pPr>
            <a:fld id="{53FC765F-A063-46B9-B3E7-FCDBF95C2D5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25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559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559" b="1">
          <a:solidFill>
            <a:schemeClr val="tx1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559" b="1">
          <a:solidFill>
            <a:schemeClr val="tx1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559" b="1">
          <a:solidFill>
            <a:schemeClr val="tx1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559" b="1">
          <a:solidFill>
            <a:schemeClr val="tx1"/>
          </a:solidFill>
          <a:latin typeface="Arial" charset="0"/>
          <a:cs typeface="Arial" charset="0"/>
        </a:defRPr>
      </a:lvl5pPr>
      <a:lvl6pPr marL="324006" algn="l" rtl="0" eaLnBrk="1" fontAlgn="base" hangingPunct="1">
        <a:spcBef>
          <a:spcPct val="0"/>
        </a:spcBef>
        <a:spcAft>
          <a:spcPct val="0"/>
        </a:spcAft>
        <a:defRPr sz="1559" b="1">
          <a:solidFill>
            <a:schemeClr val="tx1"/>
          </a:solidFill>
          <a:latin typeface="Arial" charset="0"/>
          <a:cs typeface="Arial" charset="0"/>
        </a:defRPr>
      </a:lvl6pPr>
      <a:lvl7pPr marL="648013" algn="l" rtl="0" eaLnBrk="1" fontAlgn="base" hangingPunct="1">
        <a:spcBef>
          <a:spcPct val="0"/>
        </a:spcBef>
        <a:spcAft>
          <a:spcPct val="0"/>
        </a:spcAft>
        <a:defRPr sz="1559" b="1">
          <a:solidFill>
            <a:schemeClr val="tx1"/>
          </a:solidFill>
          <a:latin typeface="Arial" charset="0"/>
          <a:cs typeface="Arial" charset="0"/>
        </a:defRPr>
      </a:lvl7pPr>
      <a:lvl8pPr marL="972019" algn="l" rtl="0" eaLnBrk="1" fontAlgn="base" hangingPunct="1">
        <a:spcBef>
          <a:spcPct val="0"/>
        </a:spcBef>
        <a:spcAft>
          <a:spcPct val="0"/>
        </a:spcAft>
        <a:defRPr sz="1559" b="1">
          <a:solidFill>
            <a:schemeClr val="tx1"/>
          </a:solidFill>
          <a:latin typeface="Arial" charset="0"/>
          <a:cs typeface="Arial" charset="0"/>
        </a:defRPr>
      </a:lvl8pPr>
      <a:lvl9pPr marL="1296025" algn="l" rtl="0" eaLnBrk="1" fontAlgn="base" hangingPunct="1">
        <a:spcBef>
          <a:spcPct val="0"/>
        </a:spcBef>
        <a:spcAft>
          <a:spcPct val="0"/>
        </a:spcAft>
        <a:defRPr sz="1559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243005" indent="-243005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268" kern="1200">
          <a:solidFill>
            <a:schemeClr val="tx1"/>
          </a:solidFill>
          <a:latin typeface="Arial" pitchFamily="34" charset="0"/>
          <a:ea typeface="+mn-ea"/>
          <a:cs typeface="+mn-cs"/>
        </a:defRPr>
      </a:lvl1pPr>
      <a:lvl2pPr marL="526510" indent="-202504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985" kern="1200">
          <a:solidFill>
            <a:schemeClr val="tx1"/>
          </a:solidFill>
          <a:latin typeface="Arial" pitchFamily="34" charset="0"/>
          <a:ea typeface="+mn-ea"/>
          <a:cs typeface="+mn-cs"/>
        </a:defRPr>
      </a:lvl2pPr>
      <a:lvl3pPr marL="810016" indent="-162003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1701" kern="1200">
          <a:solidFill>
            <a:schemeClr val="tx1"/>
          </a:solidFill>
          <a:latin typeface="Arial" pitchFamily="34" charset="0"/>
          <a:ea typeface="+mn-ea"/>
          <a:cs typeface="+mn-cs"/>
        </a:defRPr>
      </a:lvl3pPr>
      <a:lvl4pPr marL="1134022" indent="-162003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418" kern="1200">
          <a:solidFill>
            <a:schemeClr val="tx1"/>
          </a:solidFill>
          <a:latin typeface="Arial" pitchFamily="34" charset="0"/>
          <a:ea typeface="+mn-ea"/>
          <a:cs typeface="+mn-cs"/>
        </a:defRPr>
      </a:lvl4pPr>
      <a:lvl5pPr marL="1458028" indent="-162003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418" kern="1200">
          <a:solidFill>
            <a:schemeClr val="tx1"/>
          </a:solidFill>
          <a:latin typeface="Arial" pitchFamily="34" charset="0"/>
          <a:ea typeface="+mn-ea"/>
          <a:cs typeface="+mn-cs"/>
        </a:defRPr>
      </a:lvl5pPr>
      <a:lvl6pPr marL="1782035" indent="-162003" algn="l" defTabSz="648013" rtl="0" eaLnBrk="1" latinLnBrk="0" hangingPunct="1">
        <a:spcBef>
          <a:spcPct val="20000"/>
        </a:spcBef>
        <a:buFont typeface="Arial" pitchFamily="34" charset="0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6pPr>
      <a:lvl7pPr marL="2106041" indent="-162003" algn="l" defTabSz="648013" rtl="0" eaLnBrk="1" latinLnBrk="0" hangingPunct="1">
        <a:spcBef>
          <a:spcPct val="20000"/>
        </a:spcBef>
        <a:buFont typeface="Arial" pitchFamily="34" charset="0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7pPr>
      <a:lvl8pPr marL="2430047" indent="-162003" algn="l" defTabSz="648013" rtl="0" eaLnBrk="1" latinLnBrk="0" hangingPunct="1">
        <a:spcBef>
          <a:spcPct val="20000"/>
        </a:spcBef>
        <a:buFont typeface="Arial" pitchFamily="34" charset="0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8pPr>
      <a:lvl9pPr marL="2754053" indent="-162003" algn="l" defTabSz="648013" rtl="0" eaLnBrk="1" latinLnBrk="0" hangingPunct="1">
        <a:spcBef>
          <a:spcPct val="20000"/>
        </a:spcBef>
        <a:buFont typeface="Arial" pitchFamily="34" charset="0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648013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1pPr>
      <a:lvl2pPr marL="324006" algn="l" defTabSz="648013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2pPr>
      <a:lvl3pPr marL="648013" algn="l" defTabSz="648013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3pPr>
      <a:lvl4pPr marL="972019" algn="l" defTabSz="648013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4pPr>
      <a:lvl5pPr marL="1296025" algn="l" defTabSz="648013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5pPr>
      <a:lvl6pPr marL="1620031" algn="l" defTabSz="648013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6pPr>
      <a:lvl7pPr marL="1944038" algn="l" defTabSz="648013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7pPr>
      <a:lvl8pPr marL="2268044" algn="l" defTabSz="648013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8pPr>
      <a:lvl9pPr marL="2592050" algn="l" defTabSz="648013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5019208" y="1216756"/>
            <a:ext cx="5950396" cy="241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1559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1559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1559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1559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1559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324006" algn="l" rtl="0" eaLnBrk="1" fontAlgn="base" hangingPunct="1">
              <a:spcBef>
                <a:spcPct val="0"/>
              </a:spcBef>
              <a:spcAft>
                <a:spcPct val="0"/>
              </a:spcAft>
              <a:defRPr sz="1559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648013" algn="l" rtl="0" eaLnBrk="1" fontAlgn="base" hangingPunct="1">
              <a:spcBef>
                <a:spcPct val="0"/>
              </a:spcBef>
              <a:spcAft>
                <a:spcPct val="0"/>
              </a:spcAft>
              <a:defRPr sz="1559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972019" algn="l" rtl="0" eaLnBrk="1" fontAlgn="base" hangingPunct="1">
              <a:spcBef>
                <a:spcPct val="0"/>
              </a:spcBef>
              <a:spcAft>
                <a:spcPct val="0"/>
              </a:spcAft>
              <a:defRPr sz="1559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296025" algn="l" rtl="0" eaLnBrk="1" fontAlgn="base" hangingPunct="1">
              <a:spcBef>
                <a:spcPct val="0"/>
              </a:spcBef>
              <a:spcAft>
                <a:spcPct val="0"/>
              </a:spcAft>
              <a:defRPr sz="1559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defRPr/>
            </a:pPr>
            <a:r>
              <a:rPr lang="es-ES" altLang="es-ES" sz="4400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SISTEMA FINANCIERO  </a:t>
            </a:r>
            <a:endParaRPr lang="es-ES" altLang="es-ES" sz="440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6027822" y="5391956"/>
            <a:ext cx="5672453" cy="457200"/>
          </a:xfrm>
          <a:prstGeom prst="rect">
            <a:avLst/>
          </a:prstGeom>
        </p:spPr>
        <p:txBody>
          <a:bodyPr/>
          <a:lstStyle>
            <a:lvl1pPr marL="243005" indent="-243005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701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526510" indent="-202504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701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810016" indent="-162003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701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134022" indent="-162003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701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458028" indent="-162003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701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782035" indent="-162003" algn="l" defTabSz="648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1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06041" indent="-162003" algn="l" defTabSz="648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1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30047" indent="-162003" algn="l" defTabSz="648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1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54053" indent="-162003" algn="l" defTabSz="648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1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es-ES" sz="2800" b="1" dirty="0" smtClean="0">
                <a:solidFill>
                  <a:schemeClr val="tx1"/>
                </a:solidFill>
              </a:rPr>
              <a:t>MSc. Beatriz </a:t>
            </a:r>
            <a:r>
              <a:rPr lang="es-ES" altLang="es-ES" sz="2800" b="1" dirty="0" smtClean="0">
                <a:solidFill>
                  <a:schemeClr val="tx1"/>
                </a:solidFill>
              </a:rPr>
              <a:t>Fernández</a:t>
            </a:r>
            <a:r>
              <a:rPr lang="en-US" altLang="es-ES" sz="2800" b="1" dirty="0" smtClean="0">
                <a:solidFill>
                  <a:schemeClr val="tx1"/>
                </a:solidFill>
              </a:rPr>
              <a:t> Pérez</a:t>
            </a:r>
            <a:endParaRPr lang="en-US" altLang="es-ES" sz="2800" b="1" dirty="0">
              <a:solidFill>
                <a:schemeClr val="tx1"/>
              </a:solidFill>
            </a:endParaRPr>
          </a:p>
        </p:txBody>
      </p:sp>
      <p:grpSp>
        <p:nvGrpSpPr>
          <p:cNvPr id="16" name="Grupo 15"/>
          <p:cNvGrpSpPr/>
          <p:nvPr/>
        </p:nvGrpSpPr>
        <p:grpSpPr>
          <a:xfrm rot="21009916">
            <a:off x="690998" y="939527"/>
            <a:ext cx="4771765" cy="5384973"/>
            <a:chOff x="0" y="0"/>
            <a:chExt cx="4890135" cy="6100445"/>
          </a:xfrm>
        </p:grpSpPr>
        <p:sp>
          <p:nvSpPr>
            <p:cNvPr id="17" name="Rectángulo 16"/>
            <p:cNvSpPr/>
            <p:nvPr/>
          </p:nvSpPr>
          <p:spPr>
            <a:xfrm>
              <a:off x="0" y="0"/>
              <a:ext cx="4890135" cy="6100445"/>
            </a:xfrm>
            <a:prstGeom prst="rect">
              <a:avLst/>
            </a:prstGeom>
            <a:ln w="76200">
              <a:solidFill>
                <a:srgbClr val="7030A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s-ES"/>
            </a:p>
          </p:txBody>
        </p:sp>
        <p:grpSp>
          <p:nvGrpSpPr>
            <p:cNvPr id="18" name="Grupo 17"/>
            <p:cNvGrpSpPr/>
            <p:nvPr/>
          </p:nvGrpSpPr>
          <p:grpSpPr>
            <a:xfrm>
              <a:off x="259307" y="163773"/>
              <a:ext cx="4543424" cy="5504473"/>
              <a:chOff x="-206169" y="0"/>
              <a:chExt cx="4323642" cy="5167436"/>
            </a:xfrm>
          </p:grpSpPr>
          <p:pic>
            <p:nvPicPr>
              <p:cNvPr id="19" name="Imagen 18" descr="D:\Fotos\Imagenes mias\171.png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20719120">
                <a:off x="-206169" y="365709"/>
                <a:ext cx="2150110" cy="1433986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</p:pic>
          <p:pic>
            <p:nvPicPr>
              <p:cNvPr id="20" name="Imagen 19" descr="D:\Fotos\Imagenes mias\17.jpg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20642452">
                <a:off x="612085" y="3836937"/>
                <a:ext cx="1938081" cy="1330499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</p:pic>
          <p:pic>
            <p:nvPicPr>
              <p:cNvPr id="21" name="Imagen 20" descr="D:\Fotos\Imagenes mias\billeteseuro.jpg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391947">
                <a:off x="1921979" y="456559"/>
                <a:ext cx="1616075" cy="1957797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</p:pic>
          <p:pic>
            <p:nvPicPr>
              <p:cNvPr id="22" name="Imagen 21" descr="D:\Fotos\Imagenes mias\26.jpg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362157" y="0"/>
                <a:ext cx="1157628" cy="1492885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</p:pic>
          <p:pic>
            <p:nvPicPr>
              <p:cNvPr id="23" name="Imagen 22" descr="D:\Fotos\Imagenes mias\dolares.jpg"/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2640527">
                <a:off x="1626782" y="1945758"/>
                <a:ext cx="1812290" cy="1833245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</p:pic>
          <p:pic>
            <p:nvPicPr>
              <p:cNvPr id="24" name="Imagen 23" descr="D:\Fotos\Imagenes mias\16.jpg"/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9991449">
                <a:off x="155373" y="1433561"/>
                <a:ext cx="1803113" cy="1842770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</p:pic>
          <p:pic>
            <p:nvPicPr>
              <p:cNvPr id="25" name="Imagen 24" descr="D:\Fotos\Imagenes mias\billetesmano.jpg"/>
              <p:cNvPicPr>
                <a:picLocks noChangeAspect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2751043">
                <a:off x="2589028" y="3046228"/>
                <a:ext cx="1202690" cy="1854200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</p:pic>
          <p:pic>
            <p:nvPicPr>
              <p:cNvPr id="26" name="Imagen 25" descr="D:\Fotos\Imagenes mias\13.jpg"/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20670758">
                <a:off x="244549" y="2626242"/>
                <a:ext cx="2075180" cy="1430655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</p:pic>
        </p:grpSp>
      </p:grpSp>
      <p:sp>
        <p:nvSpPr>
          <p:cNvPr id="15" name="Rectangle 3"/>
          <p:cNvSpPr txBox="1">
            <a:spLocks noChangeArrowheads="1"/>
          </p:cNvSpPr>
          <p:nvPr/>
        </p:nvSpPr>
        <p:spPr>
          <a:xfrm>
            <a:off x="6709147" y="6110940"/>
            <a:ext cx="3438907" cy="457200"/>
          </a:xfrm>
          <a:prstGeom prst="rect">
            <a:avLst/>
          </a:prstGeom>
        </p:spPr>
        <p:txBody>
          <a:bodyPr/>
          <a:lstStyle>
            <a:lvl1pPr marL="243005" indent="-243005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701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526510" indent="-202504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701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810016" indent="-162003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701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134022" indent="-162003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701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458028" indent="-162003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701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782035" indent="-162003" algn="l" defTabSz="648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1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06041" indent="-162003" algn="l" defTabSz="648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1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30047" indent="-162003" algn="l" defTabSz="648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1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54053" indent="-162003" algn="l" defTabSz="648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1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altLang="es-ES" sz="2800" b="1" dirty="0" smtClean="0">
                <a:solidFill>
                  <a:schemeClr val="tx1"/>
                </a:solidFill>
              </a:rPr>
              <a:t>Curso</a:t>
            </a:r>
            <a:r>
              <a:rPr lang="en-US" altLang="es-ES" sz="2800" b="1" dirty="0" smtClean="0">
                <a:solidFill>
                  <a:schemeClr val="tx1"/>
                </a:solidFill>
              </a:rPr>
              <a:t>: 2024/ 2025 </a:t>
            </a:r>
            <a:endParaRPr lang="en-US" altLang="es-ES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382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4620" y="861063"/>
            <a:ext cx="11582400" cy="5940113"/>
          </a:xfrm>
          <a:ln w="571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indent="0" algn="just">
              <a:buNone/>
            </a:pPr>
            <a:r>
              <a:rPr lang="es-ES" sz="2600" dirty="0" smtClean="0">
                <a:solidFill>
                  <a:schemeClr val="tx1"/>
                </a:solidFill>
              </a:rPr>
              <a:t>La </a:t>
            </a:r>
            <a:r>
              <a:rPr lang="es-ES" sz="2600" dirty="0">
                <a:solidFill>
                  <a:schemeClr val="tx1"/>
                </a:solidFill>
              </a:rPr>
              <a:t>operatoria suele comenzar con el cargo de la comisión de apertura y otras que se estipulen. </a:t>
            </a:r>
            <a:endParaRPr lang="es-ES" sz="2600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es-ES" sz="2600" dirty="0" smtClean="0">
                <a:solidFill>
                  <a:schemeClr val="tx1"/>
                </a:solidFill>
              </a:rPr>
              <a:t>Las </a:t>
            </a:r>
            <a:r>
              <a:rPr lang="es-ES" sz="2600" dirty="0">
                <a:solidFill>
                  <a:schemeClr val="tx1"/>
                </a:solidFill>
              </a:rPr>
              <a:t>operaciones de entradas y salidas se registran de forma similar a la cuenta corriente de depósitos a la vista, solo que en este caso los saldos de capital deben ser mayoritariamente deudores, o sea a favor del Banco.</a:t>
            </a:r>
          </a:p>
          <a:p>
            <a:pPr marL="0" indent="0" algn="just">
              <a:buNone/>
            </a:pPr>
            <a:endParaRPr lang="es-ES" sz="26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es-ES" sz="2600" dirty="0">
                <a:solidFill>
                  <a:schemeClr val="tx1"/>
                </a:solidFill>
              </a:rPr>
              <a:t>Para la liquidación de intereses se procede a la separación de los </a:t>
            </a:r>
            <a:r>
              <a:rPr lang="es-ES" sz="2600" dirty="0" smtClean="0">
                <a:solidFill>
                  <a:schemeClr val="tx1"/>
                </a:solidFill>
              </a:rPr>
              <a:t>tres posibles </a:t>
            </a:r>
            <a:r>
              <a:rPr lang="es-ES" sz="2600" dirty="0">
                <a:solidFill>
                  <a:schemeClr val="tx1"/>
                </a:solidFill>
              </a:rPr>
              <a:t>saldos de capitales (deudor, acreedor y excedido), aplicando </a:t>
            </a:r>
            <a:r>
              <a:rPr lang="es-ES" sz="2600" dirty="0" smtClean="0">
                <a:solidFill>
                  <a:schemeClr val="tx1"/>
                </a:solidFill>
              </a:rPr>
              <a:t>a cada </a:t>
            </a:r>
            <a:r>
              <a:rPr lang="es-ES" sz="2600" dirty="0">
                <a:solidFill>
                  <a:schemeClr val="tx1"/>
                </a:solidFill>
              </a:rPr>
              <a:t>uno de ellos su tipo de interés. </a:t>
            </a:r>
            <a:endParaRPr lang="es-ES" sz="2600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es-ES" sz="2600" dirty="0" smtClean="0">
                <a:solidFill>
                  <a:schemeClr val="tx1"/>
                </a:solidFill>
              </a:rPr>
              <a:t>Para </a:t>
            </a:r>
            <a:r>
              <a:rPr lang="es-ES" sz="2600" dirty="0">
                <a:solidFill>
                  <a:schemeClr val="tx1"/>
                </a:solidFill>
              </a:rPr>
              <a:t>ello se utiliza el </a:t>
            </a:r>
            <a:r>
              <a:rPr lang="es-ES" sz="2600" dirty="0">
                <a:solidFill>
                  <a:srgbClr val="FF0000"/>
                </a:solidFill>
              </a:rPr>
              <a:t>método directo</a:t>
            </a:r>
            <a:r>
              <a:rPr lang="es-ES" sz="2600" dirty="0" smtClean="0">
                <a:solidFill>
                  <a:schemeClr val="tx1"/>
                </a:solidFill>
              </a:rPr>
              <a:t>, aplicando </a:t>
            </a:r>
            <a:r>
              <a:rPr lang="es-ES" sz="2600" dirty="0">
                <a:solidFill>
                  <a:schemeClr val="tx1"/>
                </a:solidFill>
              </a:rPr>
              <a:t>a cada saldo, generado por los movimientos de cuenta, el </a:t>
            </a:r>
            <a:r>
              <a:rPr lang="es-ES" sz="2600" dirty="0" smtClean="0">
                <a:solidFill>
                  <a:schemeClr val="tx1"/>
                </a:solidFill>
              </a:rPr>
              <a:t>tipo de </a:t>
            </a:r>
            <a:r>
              <a:rPr lang="es-ES" sz="2600" dirty="0">
                <a:solidFill>
                  <a:schemeClr val="tx1"/>
                </a:solidFill>
              </a:rPr>
              <a:t>interés nominal, los días transcurridos entre cada operación, </a:t>
            </a:r>
            <a:r>
              <a:rPr lang="es-ES" sz="2600" dirty="0" smtClean="0">
                <a:solidFill>
                  <a:schemeClr val="tx1"/>
                </a:solidFill>
              </a:rPr>
              <a:t>dividido entre </a:t>
            </a:r>
            <a:r>
              <a:rPr lang="es-ES" sz="2600" dirty="0">
                <a:solidFill>
                  <a:schemeClr val="tx1"/>
                </a:solidFill>
              </a:rPr>
              <a:t>los días del año, y luego sumar los intereses devengados por </a:t>
            </a:r>
            <a:r>
              <a:rPr lang="es-ES" sz="2600" dirty="0" smtClean="0">
                <a:solidFill>
                  <a:schemeClr val="tx1"/>
                </a:solidFill>
              </a:rPr>
              <a:t>cada saldo</a:t>
            </a:r>
            <a:r>
              <a:rPr lang="es-ES" sz="2600" dirty="0">
                <a:solidFill>
                  <a:schemeClr val="tx1"/>
                </a:solidFill>
              </a:rPr>
              <a:t>. (pudieran utilizarse, </a:t>
            </a:r>
            <a:r>
              <a:rPr lang="es-ES" sz="2600" dirty="0" smtClean="0">
                <a:solidFill>
                  <a:schemeClr val="tx1"/>
                </a:solidFill>
              </a:rPr>
              <a:t>intereses </a:t>
            </a:r>
            <a:r>
              <a:rPr lang="es-ES" sz="2600" dirty="0">
                <a:solidFill>
                  <a:schemeClr val="tx1"/>
                </a:solidFill>
              </a:rPr>
              <a:t>trimestrales.)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33670FB-B4A5-4BCB-801E-3A471D34D42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dirty="0" smtClean="0"/>
              <a:t>Instrumentación </a:t>
            </a:r>
            <a:r>
              <a:rPr lang="es-ES" sz="3200" dirty="0"/>
              <a:t>de </a:t>
            </a:r>
            <a:r>
              <a:rPr lang="es-ES" sz="3200" dirty="0" smtClean="0"/>
              <a:t>la Línea </a:t>
            </a:r>
            <a:r>
              <a:rPr lang="es-ES" sz="3200" dirty="0"/>
              <a:t>de </a:t>
            </a:r>
            <a:r>
              <a:rPr lang="es-ES" sz="3200" dirty="0" smtClean="0"/>
              <a:t>Crédito o </a:t>
            </a:r>
            <a:r>
              <a:rPr lang="es-ES" sz="3200" dirty="0"/>
              <a:t>Crédito Bancario</a:t>
            </a:r>
          </a:p>
        </p:txBody>
      </p:sp>
    </p:spTree>
    <p:extLst>
      <p:ext uri="{BB962C8B-B14F-4D97-AF65-F5344CB8AC3E}">
        <p14:creationId xmlns:p14="http://schemas.microsoft.com/office/powerpoint/2010/main" val="16292363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33670FB-B4A5-4BCB-801E-3A471D34D42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203200" y="1181312"/>
            <a:ext cx="62865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400" dirty="0" smtClean="0"/>
              <a:t>Formula Método Directo:</a:t>
            </a:r>
          </a:p>
          <a:p>
            <a:r>
              <a:rPr lang="pt-BR" sz="2400" i="1" dirty="0"/>
              <a:t>Ia </a:t>
            </a:r>
            <a:r>
              <a:rPr lang="pt-BR" sz="2400" dirty="0"/>
              <a:t>= </a:t>
            </a:r>
            <a:r>
              <a:rPr lang="pt-BR" sz="2400" i="1" dirty="0" err="1"/>
              <a:t>Sj</a:t>
            </a:r>
            <a:r>
              <a:rPr lang="pt-BR" sz="2400" i="1" dirty="0"/>
              <a:t> </a:t>
            </a:r>
            <a:r>
              <a:rPr lang="pt-BR" sz="2400" dirty="0"/>
              <a:t>· </a:t>
            </a:r>
            <a:r>
              <a:rPr lang="pt-BR" sz="2400" i="1" dirty="0"/>
              <a:t>ia </a:t>
            </a:r>
            <a:r>
              <a:rPr lang="pt-BR" sz="2400" dirty="0"/>
              <a:t>· </a:t>
            </a:r>
            <a:r>
              <a:rPr lang="pt-BR" sz="2400" i="1" dirty="0" err="1"/>
              <a:t>dj</a:t>
            </a:r>
            <a:r>
              <a:rPr lang="pt-BR" sz="2400" i="1" dirty="0"/>
              <a:t> </a:t>
            </a:r>
            <a:r>
              <a:rPr lang="pt-BR" sz="2400" dirty="0"/>
              <a:t>/ </a:t>
            </a:r>
            <a:r>
              <a:rPr lang="pt-BR" sz="2400" i="1" dirty="0"/>
              <a:t>t</a:t>
            </a:r>
          </a:p>
          <a:p>
            <a:r>
              <a:rPr lang="es-ES" sz="2400" i="1" dirty="0"/>
              <a:t>Id </a:t>
            </a:r>
            <a:r>
              <a:rPr lang="es-ES" sz="2400" dirty="0"/>
              <a:t>= </a:t>
            </a:r>
            <a:r>
              <a:rPr lang="es-ES" sz="2400" i="1" dirty="0" err="1"/>
              <a:t>Sj</a:t>
            </a:r>
            <a:r>
              <a:rPr lang="es-ES" sz="2400" i="1" dirty="0"/>
              <a:t> </a:t>
            </a:r>
            <a:r>
              <a:rPr lang="es-ES" sz="2400" dirty="0"/>
              <a:t>· </a:t>
            </a:r>
            <a:r>
              <a:rPr lang="es-ES" sz="2400" i="1" dirty="0"/>
              <a:t>id </a:t>
            </a:r>
            <a:r>
              <a:rPr lang="es-ES" sz="2400" dirty="0"/>
              <a:t>· </a:t>
            </a:r>
            <a:r>
              <a:rPr lang="es-ES" sz="2400" i="1" dirty="0"/>
              <a:t>dj </a:t>
            </a:r>
            <a:r>
              <a:rPr lang="es-ES" sz="2400" dirty="0"/>
              <a:t>/ </a:t>
            </a:r>
            <a:r>
              <a:rPr lang="es-ES" sz="2400" i="1" dirty="0"/>
              <a:t>t</a:t>
            </a:r>
          </a:p>
          <a:p>
            <a:r>
              <a:rPr lang="de-DE" sz="2400" i="1" dirty="0"/>
              <a:t>Ie </a:t>
            </a:r>
            <a:r>
              <a:rPr lang="de-DE" sz="2400" dirty="0"/>
              <a:t>= </a:t>
            </a:r>
            <a:r>
              <a:rPr lang="de-DE" sz="2400" i="1" dirty="0"/>
              <a:t>Sj </a:t>
            </a:r>
            <a:r>
              <a:rPr lang="de-DE" sz="2400" dirty="0"/>
              <a:t>· </a:t>
            </a:r>
            <a:r>
              <a:rPr lang="de-DE" sz="2400" i="1" dirty="0"/>
              <a:t>ie </a:t>
            </a:r>
            <a:r>
              <a:rPr lang="de-DE" sz="2400" dirty="0"/>
              <a:t>· </a:t>
            </a:r>
            <a:r>
              <a:rPr lang="de-DE" sz="2400" i="1" dirty="0"/>
              <a:t>dj </a:t>
            </a:r>
            <a:r>
              <a:rPr lang="de-DE" sz="2400" dirty="0"/>
              <a:t>/ </a:t>
            </a:r>
            <a:r>
              <a:rPr lang="de-DE" sz="2400" i="1" dirty="0"/>
              <a:t>t</a:t>
            </a:r>
            <a:endParaRPr lang="es-ES" sz="2400" dirty="0"/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dirty="0" smtClean="0"/>
              <a:t>Operatoria </a:t>
            </a:r>
            <a:r>
              <a:rPr lang="es-ES" sz="3200" dirty="0"/>
              <a:t>del Crédito </a:t>
            </a:r>
            <a:r>
              <a:rPr lang="es-ES" sz="3200" dirty="0" smtClean="0"/>
              <a:t>o Línea de Crédito Bancario</a:t>
            </a:r>
            <a:endParaRPr lang="es-ES" sz="3200" dirty="0"/>
          </a:p>
        </p:txBody>
      </p:sp>
      <p:sp>
        <p:nvSpPr>
          <p:cNvPr id="8" name="Rectángulo 7"/>
          <p:cNvSpPr/>
          <p:nvPr/>
        </p:nvSpPr>
        <p:spPr>
          <a:xfrm>
            <a:off x="203200" y="3007972"/>
            <a:ext cx="113792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dirty="0"/>
              <a:t>Para el cálculo de la comisión por no disponibilidad se utiliza la </a:t>
            </a:r>
            <a:r>
              <a:rPr lang="es-ES" sz="2400" dirty="0" smtClean="0"/>
              <a:t>formulación siguiente:</a:t>
            </a:r>
          </a:p>
          <a:p>
            <a:pPr algn="just"/>
            <a:r>
              <a:rPr lang="es-ES" sz="2400" dirty="0" err="1"/>
              <a:t>Cnd</a:t>
            </a:r>
            <a:r>
              <a:rPr lang="es-ES" sz="2400" dirty="0"/>
              <a:t> = SMND · </a:t>
            </a:r>
            <a:r>
              <a:rPr lang="es-ES" sz="2400" dirty="0" err="1"/>
              <a:t>cnd</a:t>
            </a:r>
            <a:r>
              <a:rPr lang="es-ES" sz="2400" dirty="0"/>
              <a:t> / 100</a:t>
            </a:r>
          </a:p>
          <a:p>
            <a:pPr algn="just"/>
            <a:r>
              <a:rPr lang="es-ES" sz="2400" dirty="0" smtClean="0"/>
              <a:t>Siendo:</a:t>
            </a:r>
          </a:p>
          <a:p>
            <a:pPr algn="just"/>
            <a:endParaRPr lang="es-ES" sz="2400" dirty="0" smtClean="0"/>
          </a:p>
          <a:p>
            <a:pPr algn="just"/>
            <a:endParaRPr lang="es-ES" sz="2400" dirty="0" smtClean="0"/>
          </a:p>
          <a:p>
            <a:pPr algn="just"/>
            <a:endParaRPr lang="es-ES" sz="2400" dirty="0"/>
          </a:p>
          <a:p>
            <a:pPr algn="just"/>
            <a:endParaRPr lang="es-ES" sz="2400" dirty="0"/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3283" y="4912657"/>
            <a:ext cx="3166388" cy="1712546"/>
          </a:xfrm>
          <a:prstGeom prst="rect">
            <a:avLst/>
          </a:prstGeom>
        </p:spPr>
      </p:pic>
      <p:sp>
        <p:nvSpPr>
          <p:cNvPr id="10" name="Rectángulo 9"/>
          <p:cNvSpPr/>
          <p:nvPr/>
        </p:nvSpPr>
        <p:spPr>
          <a:xfrm>
            <a:off x="4206240" y="4119781"/>
            <a:ext cx="73761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b="1" i="1" dirty="0"/>
              <a:t>donde</a:t>
            </a:r>
            <a:r>
              <a:rPr lang="es-ES" sz="2400" dirty="0"/>
              <a:t>:</a:t>
            </a:r>
          </a:p>
          <a:p>
            <a:pPr algn="just"/>
            <a:r>
              <a:rPr lang="es-ES" sz="2400" i="1" dirty="0" err="1"/>
              <a:t>Cnd</a:t>
            </a:r>
            <a:r>
              <a:rPr lang="es-ES" sz="2400" dirty="0"/>
              <a:t>: Cuantía de la comisión por no disponibilidad.</a:t>
            </a:r>
          </a:p>
          <a:p>
            <a:pPr algn="just"/>
            <a:r>
              <a:rPr lang="es-ES" sz="2400" i="1" dirty="0"/>
              <a:t>SMND</a:t>
            </a:r>
            <a:r>
              <a:rPr lang="es-ES" sz="2400" dirty="0"/>
              <a:t>: Saldo medio no dispuesto.</a:t>
            </a:r>
          </a:p>
          <a:p>
            <a:pPr algn="just"/>
            <a:r>
              <a:rPr lang="es-ES" sz="2400" i="1" dirty="0" err="1"/>
              <a:t>cnd</a:t>
            </a:r>
            <a:r>
              <a:rPr lang="es-ES" sz="2400" dirty="0"/>
              <a:t>: Tasa en porciento de la comisión por no disponibilidad.</a:t>
            </a:r>
          </a:p>
          <a:p>
            <a:pPr algn="just"/>
            <a:r>
              <a:rPr lang="es-ES" sz="2400" i="1" dirty="0" err="1"/>
              <a:t>Sndj</a:t>
            </a:r>
            <a:r>
              <a:rPr lang="es-ES" sz="2400" dirty="0"/>
              <a:t>: Saldos no dispuestos en la cuenta de crédito.</a:t>
            </a:r>
          </a:p>
        </p:txBody>
      </p:sp>
    </p:spTree>
    <p:extLst>
      <p:ext uri="{BB962C8B-B14F-4D97-AF65-F5344CB8AC3E}">
        <p14:creationId xmlns:p14="http://schemas.microsoft.com/office/powerpoint/2010/main" val="37085074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77520" y="1206504"/>
            <a:ext cx="10972800" cy="5275267"/>
          </a:xfr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just">
              <a:spcBef>
                <a:spcPts val="0"/>
              </a:spcBef>
              <a:spcAft>
                <a:spcPts val="1800"/>
              </a:spcAft>
              <a:buNone/>
            </a:pPr>
            <a:r>
              <a:rPr lang="es-ES" sz="2800" dirty="0" smtClean="0">
                <a:solidFill>
                  <a:schemeClr val="tx1"/>
                </a:solidFill>
              </a:rPr>
              <a:t>Es </a:t>
            </a:r>
            <a:r>
              <a:rPr lang="es-ES" sz="2800" dirty="0">
                <a:solidFill>
                  <a:schemeClr val="tx1"/>
                </a:solidFill>
              </a:rPr>
              <a:t>importante señalar que la </a:t>
            </a:r>
            <a:r>
              <a:rPr lang="es-ES" sz="2800" b="1" dirty="0">
                <a:solidFill>
                  <a:schemeClr val="tx1"/>
                </a:solidFill>
              </a:rPr>
              <a:t>línea de crédito revolvente</a:t>
            </a:r>
            <a:r>
              <a:rPr lang="es-ES" sz="2800" dirty="0">
                <a:solidFill>
                  <a:schemeClr val="tx1"/>
                </a:solidFill>
              </a:rPr>
              <a:t> debe </a:t>
            </a:r>
            <a:r>
              <a:rPr lang="es-ES" sz="2800" dirty="0" smtClean="0">
                <a:solidFill>
                  <a:schemeClr val="tx1"/>
                </a:solidFill>
              </a:rPr>
              <a:t>ofertarse solo </a:t>
            </a:r>
            <a:r>
              <a:rPr lang="es-ES" sz="2800" dirty="0">
                <a:solidFill>
                  <a:schemeClr val="tx1"/>
                </a:solidFill>
              </a:rPr>
              <a:t>en aquellos casos en que las </a:t>
            </a:r>
            <a:r>
              <a:rPr lang="es-ES" sz="2800" dirty="0">
                <a:solidFill>
                  <a:srgbClr val="FF0000"/>
                </a:solidFill>
              </a:rPr>
              <a:t>necesidades de financiamiento </a:t>
            </a:r>
            <a:r>
              <a:rPr lang="es-ES" sz="2800" dirty="0" smtClean="0">
                <a:solidFill>
                  <a:srgbClr val="FF0000"/>
                </a:solidFill>
              </a:rPr>
              <a:t>estén relacionadas </a:t>
            </a:r>
            <a:r>
              <a:rPr lang="es-ES" sz="2800" dirty="0">
                <a:solidFill>
                  <a:srgbClr val="FF0000"/>
                </a:solidFill>
              </a:rPr>
              <a:t>con los </a:t>
            </a:r>
            <a:r>
              <a:rPr lang="es-ES" sz="2800" b="1" dirty="0">
                <a:solidFill>
                  <a:srgbClr val="FF0000"/>
                </a:solidFill>
              </a:rPr>
              <a:t>desfases entre los ingresos y egresos</a:t>
            </a:r>
            <a:r>
              <a:rPr lang="es-ES" sz="2800" dirty="0">
                <a:solidFill>
                  <a:srgbClr val="FF0000"/>
                </a:solidFill>
              </a:rPr>
              <a:t> de la </a:t>
            </a:r>
            <a:r>
              <a:rPr lang="es-ES" sz="2800" dirty="0" smtClean="0">
                <a:solidFill>
                  <a:srgbClr val="FF0000"/>
                </a:solidFill>
              </a:rPr>
              <a:t>actividad cotidiana </a:t>
            </a:r>
            <a:r>
              <a:rPr lang="es-ES" sz="2800" dirty="0">
                <a:solidFill>
                  <a:srgbClr val="FF0000"/>
                </a:solidFill>
              </a:rPr>
              <a:t>del cliente</a:t>
            </a:r>
            <a:r>
              <a:rPr lang="es-ES" sz="2800" dirty="0">
                <a:solidFill>
                  <a:schemeClr val="tx1"/>
                </a:solidFill>
              </a:rPr>
              <a:t>. </a:t>
            </a:r>
            <a:endParaRPr lang="es-ES" sz="2800" dirty="0" smtClean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  <a:spcAft>
                <a:spcPts val="1800"/>
              </a:spcAft>
              <a:buNone/>
            </a:pPr>
            <a:r>
              <a:rPr lang="es-ES" sz="2800" dirty="0" smtClean="0">
                <a:solidFill>
                  <a:schemeClr val="tx1"/>
                </a:solidFill>
              </a:rPr>
              <a:t>Para </a:t>
            </a:r>
            <a:r>
              <a:rPr lang="es-ES" sz="2800" dirty="0">
                <a:solidFill>
                  <a:schemeClr val="tx1"/>
                </a:solidFill>
              </a:rPr>
              <a:t>las </a:t>
            </a:r>
            <a:r>
              <a:rPr lang="es-ES" sz="2800" dirty="0">
                <a:solidFill>
                  <a:srgbClr val="FF0000"/>
                </a:solidFill>
              </a:rPr>
              <a:t>necesidades de financiamiento de </a:t>
            </a:r>
            <a:r>
              <a:rPr lang="es-ES" sz="2800" dirty="0" smtClean="0">
                <a:solidFill>
                  <a:srgbClr val="FF0000"/>
                </a:solidFill>
              </a:rPr>
              <a:t>recursos permanentes</a:t>
            </a:r>
            <a:r>
              <a:rPr lang="es-ES" sz="2800" dirty="0">
                <a:solidFill>
                  <a:srgbClr val="FF0000"/>
                </a:solidFill>
              </a:rPr>
              <a:t>, ya sea para el capital de trabajo o para inversiones, </a:t>
            </a:r>
            <a:r>
              <a:rPr lang="es-ES" sz="2800" dirty="0" smtClean="0">
                <a:solidFill>
                  <a:srgbClr val="FF0000"/>
                </a:solidFill>
              </a:rPr>
              <a:t>debe utilizarse </a:t>
            </a:r>
            <a:r>
              <a:rPr lang="es-ES" sz="2800" dirty="0">
                <a:solidFill>
                  <a:srgbClr val="FF0000"/>
                </a:solidFill>
              </a:rPr>
              <a:t>el </a:t>
            </a:r>
            <a:r>
              <a:rPr lang="es-ES" sz="2800" b="1" dirty="0">
                <a:solidFill>
                  <a:srgbClr val="FF0000"/>
                </a:solidFill>
              </a:rPr>
              <a:t>préstamo</a:t>
            </a:r>
            <a:r>
              <a:rPr lang="es-ES" sz="2800" dirty="0">
                <a:solidFill>
                  <a:srgbClr val="FF0000"/>
                </a:solidFill>
              </a:rPr>
              <a:t>. </a:t>
            </a:r>
            <a:endParaRPr lang="es-ES" sz="2800" dirty="0" smtClean="0">
              <a:solidFill>
                <a:srgbClr val="FF0000"/>
              </a:solidFill>
            </a:endParaRPr>
          </a:p>
          <a:p>
            <a:pPr marL="0" indent="0" algn="just">
              <a:spcBef>
                <a:spcPts val="0"/>
              </a:spcBef>
              <a:spcAft>
                <a:spcPts val="1800"/>
              </a:spcAft>
              <a:buNone/>
            </a:pPr>
            <a:r>
              <a:rPr lang="es-ES" sz="2800" dirty="0" smtClean="0">
                <a:solidFill>
                  <a:schemeClr val="tx1"/>
                </a:solidFill>
              </a:rPr>
              <a:t>En </a:t>
            </a:r>
            <a:r>
              <a:rPr lang="es-ES" sz="2800" dirty="0">
                <a:solidFill>
                  <a:schemeClr val="tx1"/>
                </a:solidFill>
              </a:rPr>
              <a:t>caso de utilizar la línea de crédito para este </a:t>
            </a:r>
            <a:r>
              <a:rPr lang="es-ES" sz="2800" dirty="0" smtClean="0">
                <a:solidFill>
                  <a:schemeClr val="tx1"/>
                </a:solidFill>
              </a:rPr>
              <a:t>tipo de </a:t>
            </a:r>
            <a:r>
              <a:rPr lang="es-ES" sz="2800" dirty="0">
                <a:solidFill>
                  <a:schemeClr val="tx1"/>
                </a:solidFill>
              </a:rPr>
              <a:t>necesidades financieras permanentes, la cuenta corriente no tendría </a:t>
            </a:r>
            <a:r>
              <a:rPr lang="es-ES" sz="2800" dirty="0" smtClean="0">
                <a:solidFill>
                  <a:schemeClr val="tx1"/>
                </a:solidFill>
              </a:rPr>
              <a:t>la suficiente </a:t>
            </a:r>
            <a:r>
              <a:rPr lang="es-ES" sz="2800" dirty="0">
                <a:solidFill>
                  <a:schemeClr val="tx1"/>
                </a:solidFill>
              </a:rPr>
              <a:t>movilidad, lo que distorsiona la esencia de este producto </a:t>
            </a:r>
            <a:r>
              <a:rPr lang="es-ES" sz="2800" dirty="0" smtClean="0">
                <a:solidFill>
                  <a:schemeClr val="tx1"/>
                </a:solidFill>
              </a:rPr>
              <a:t>bancario o </a:t>
            </a:r>
            <a:r>
              <a:rPr lang="es-ES" sz="2800" dirty="0">
                <a:solidFill>
                  <a:schemeClr val="tx1"/>
                </a:solidFill>
              </a:rPr>
              <a:t>encarecería innecesariamente los costos del cliente.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33670FB-B4A5-4BCB-801E-3A471D34D42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dirty="0" smtClean="0"/>
              <a:t>Operatoria </a:t>
            </a:r>
            <a:r>
              <a:rPr lang="es-ES" sz="3200" dirty="0"/>
              <a:t>del Crédito </a:t>
            </a:r>
            <a:r>
              <a:rPr lang="es-ES" sz="3200" dirty="0" smtClean="0"/>
              <a:t>o Línea de Crédito Bancario</a:t>
            </a: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38555841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4620" y="998223"/>
            <a:ext cx="11582400" cy="5654037"/>
          </a:xfrm>
          <a:ln w="571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indent="0" algn="just">
              <a:buNone/>
            </a:pPr>
            <a:r>
              <a:rPr lang="es-ES" sz="2600" dirty="0" smtClean="0">
                <a:solidFill>
                  <a:schemeClr val="tx1"/>
                </a:solidFill>
              </a:rPr>
              <a:t>Veamos  </a:t>
            </a:r>
            <a:r>
              <a:rPr lang="es-ES" sz="2600" dirty="0">
                <a:solidFill>
                  <a:schemeClr val="tx1"/>
                </a:solidFill>
              </a:rPr>
              <a:t>el </a:t>
            </a:r>
            <a:r>
              <a:rPr lang="es-ES" sz="2600" dirty="0" smtClean="0">
                <a:solidFill>
                  <a:schemeClr val="tx1"/>
                </a:solidFill>
              </a:rPr>
              <a:t>siguiente ejercicio de una Línea </a:t>
            </a:r>
            <a:r>
              <a:rPr lang="es-ES" sz="2600" dirty="0">
                <a:solidFill>
                  <a:schemeClr val="tx1"/>
                </a:solidFill>
              </a:rPr>
              <a:t>de </a:t>
            </a:r>
            <a:r>
              <a:rPr lang="es-ES" sz="2600" dirty="0" smtClean="0">
                <a:solidFill>
                  <a:schemeClr val="tx1"/>
                </a:solidFill>
              </a:rPr>
              <a:t>Crédito. (L/t- 103)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ES" sz="2600" dirty="0">
                <a:solidFill>
                  <a:schemeClr val="tx1"/>
                </a:solidFill>
              </a:rPr>
              <a:t>Supongamos la apertura el 1ro. de octubre de un crédito bancario con las</a:t>
            </a:r>
          </a:p>
          <a:p>
            <a:pPr marL="0" indent="0" algn="just">
              <a:buNone/>
            </a:pPr>
            <a:r>
              <a:rPr lang="es-ES" sz="2600" dirty="0">
                <a:solidFill>
                  <a:schemeClr val="tx1"/>
                </a:solidFill>
              </a:rPr>
              <a:t>condiciones siguientes:</a:t>
            </a:r>
          </a:p>
          <a:p>
            <a:pPr marL="0" indent="0" algn="just">
              <a:buNone/>
            </a:pPr>
            <a:r>
              <a:rPr lang="es-ES" sz="2600" dirty="0">
                <a:solidFill>
                  <a:schemeClr val="tx1"/>
                </a:solidFill>
              </a:rPr>
              <a:t>Límite del crédito: 1 000 000.</a:t>
            </a:r>
          </a:p>
          <a:p>
            <a:pPr marL="0" indent="0" algn="just">
              <a:buNone/>
            </a:pPr>
            <a:r>
              <a:rPr lang="es-ES" sz="2600" dirty="0">
                <a:solidFill>
                  <a:schemeClr val="tx1"/>
                </a:solidFill>
              </a:rPr>
              <a:t>Tipo de interés aplicable a los saldos deudores: 16 %.</a:t>
            </a:r>
          </a:p>
          <a:p>
            <a:pPr marL="0" indent="0" algn="just">
              <a:buNone/>
            </a:pPr>
            <a:r>
              <a:rPr lang="es-ES" sz="2600" dirty="0">
                <a:solidFill>
                  <a:schemeClr val="tx1"/>
                </a:solidFill>
              </a:rPr>
              <a:t>Tipo de interés aplicable a los saldos acreedores: 0,1 %.</a:t>
            </a:r>
          </a:p>
          <a:p>
            <a:pPr marL="0" indent="0" algn="just">
              <a:buNone/>
            </a:pPr>
            <a:r>
              <a:rPr lang="es-ES" sz="2600" dirty="0">
                <a:solidFill>
                  <a:schemeClr val="tx1"/>
                </a:solidFill>
              </a:rPr>
              <a:t>Tipo de interés aplicable a los saldos excedidos: 20 %.</a:t>
            </a:r>
          </a:p>
          <a:p>
            <a:pPr marL="0" indent="0" algn="just">
              <a:buNone/>
            </a:pPr>
            <a:r>
              <a:rPr lang="es-ES" sz="2600" dirty="0">
                <a:solidFill>
                  <a:schemeClr val="tx1"/>
                </a:solidFill>
              </a:rPr>
              <a:t>Comisión sobre el no dispuesto: 0,5 % trimestral.</a:t>
            </a:r>
          </a:p>
          <a:p>
            <a:pPr marL="0" indent="0" algn="just">
              <a:buNone/>
            </a:pPr>
            <a:r>
              <a:rPr lang="es-ES" sz="2600" dirty="0">
                <a:solidFill>
                  <a:schemeClr val="tx1"/>
                </a:solidFill>
              </a:rPr>
              <a:t>Comisión de apertura: 1 %.</a:t>
            </a:r>
          </a:p>
          <a:p>
            <a:pPr marL="0" indent="0" algn="just">
              <a:buNone/>
            </a:pPr>
            <a:r>
              <a:rPr lang="es-ES" sz="2600" dirty="0">
                <a:solidFill>
                  <a:schemeClr val="tx1"/>
                </a:solidFill>
              </a:rPr>
              <a:t>Comisión sobre el máximo extralímite: 0,15 % trimestral.</a:t>
            </a:r>
          </a:p>
          <a:p>
            <a:pPr marL="0" indent="0" algn="just">
              <a:buNone/>
            </a:pPr>
            <a:r>
              <a:rPr lang="es-ES" sz="2600" dirty="0">
                <a:solidFill>
                  <a:schemeClr val="tx1"/>
                </a:solidFill>
              </a:rPr>
              <a:t>Liquidación de intereses trimestral.</a:t>
            </a:r>
          </a:p>
          <a:p>
            <a:pPr marL="0" indent="0" algn="just">
              <a:buNone/>
            </a:pPr>
            <a:endParaRPr lang="es-ES" sz="2600" dirty="0">
              <a:solidFill>
                <a:schemeClr val="tx1"/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33670FB-B4A5-4BCB-801E-3A471D34D42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dirty="0" smtClean="0"/>
              <a:t>Instrumentación </a:t>
            </a:r>
            <a:r>
              <a:rPr lang="es-ES" sz="3200" dirty="0"/>
              <a:t>de </a:t>
            </a:r>
            <a:r>
              <a:rPr lang="es-ES" sz="3200" dirty="0" smtClean="0"/>
              <a:t>la Línea </a:t>
            </a:r>
            <a:r>
              <a:rPr lang="es-ES" sz="3200" dirty="0"/>
              <a:t>de </a:t>
            </a:r>
            <a:r>
              <a:rPr lang="es-ES" sz="3200" dirty="0" smtClean="0"/>
              <a:t>Crédito</a:t>
            </a:r>
            <a:r>
              <a:rPr lang="es-ES" sz="3200" dirty="0"/>
              <a:t>, </a:t>
            </a:r>
            <a:r>
              <a:rPr lang="es-ES" sz="3200" dirty="0" smtClean="0"/>
              <a:t>o </a:t>
            </a:r>
            <a:r>
              <a:rPr lang="es-ES" sz="3200" dirty="0"/>
              <a:t>Crédito Bancario</a:t>
            </a:r>
          </a:p>
        </p:txBody>
      </p:sp>
    </p:spTree>
    <p:extLst>
      <p:ext uri="{BB962C8B-B14F-4D97-AF65-F5344CB8AC3E}">
        <p14:creationId xmlns:p14="http://schemas.microsoft.com/office/powerpoint/2010/main" val="38341374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8000" y="1615443"/>
            <a:ext cx="10972800" cy="3390897"/>
          </a:xfrm>
        </p:spPr>
        <p:txBody>
          <a:bodyPr/>
          <a:lstStyle/>
          <a:p>
            <a:pPr marL="742950" indent="-742950" algn="just">
              <a:buFont typeface="+mj-lt"/>
              <a:buAutoNum type="arabicPeriod"/>
            </a:pPr>
            <a:r>
              <a:rPr lang="es-ES" sz="3600" dirty="0">
                <a:solidFill>
                  <a:schemeClr val="tx1"/>
                </a:solidFill>
              </a:rPr>
              <a:t>¿Cuáles son las principales diferencias entre una línea de </a:t>
            </a:r>
            <a:r>
              <a:rPr lang="es-ES" sz="3600" dirty="0" smtClean="0">
                <a:solidFill>
                  <a:schemeClr val="tx1"/>
                </a:solidFill>
              </a:rPr>
              <a:t>crédito revolvente </a:t>
            </a:r>
            <a:r>
              <a:rPr lang="es-ES" sz="3600" dirty="0">
                <a:solidFill>
                  <a:schemeClr val="tx1"/>
                </a:solidFill>
              </a:rPr>
              <a:t>y un préstamo</a:t>
            </a:r>
            <a:r>
              <a:rPr lang="es-ES" sz="3600" dirty="0" smtClean="0">
                <a:solidFill>
                  <a:schemeClr val="tx1"/>
                </a:solidFill>
              </a:rPr>
              <a:t>?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es-ES" sz="3600" dirty="0">
                <a:solidFill>
                  <a:schemeClr val="tx1"/>
                </a:solidFill>
              </a:rPr>
              <a:t>¿Qué se entiende por crédito bancario?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es-ES" sz="3600" dirty="0" smtClean="0">
                <a:solidFill>
                  <a:schemeClr val="tx1"/>
                </a:solidFill>
              </a:rPr>
              <a:t>Mencione a través de qué mecanismos o vías se ofertan esos créditos bancarios. </a:t>
            </a:r>
          </a:p>
          <a:p>
            <a:pPr marL="742950" indent="-742950" algn="just">
              <a:buFont typeface="+mj-lt"/>
              <a:buAutoNum type="arabicPeriod"/>
            </a:pPr>
            <a:endParaRPr lang="es-ES" sz="3600" dirty="0">
              <a:solidFill>
                <a:schemeClr val="tx1"/>
              </a:solidFill>
            </a:endParaRPr>
          </a:p>
        </p:txBody>
      </p:sp>
      <p:sp>
        <p:nvSpPr>
          <p:cNvPr id="5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600" dirty="0" smtClean="0"/>
              <a:t>Preguntas </a:t>
            </a:r>
            <a:r>
              <a:rPr lang="es-ES" sz="3600" dirty="0"/>
              <a:t>de comprobación </a:t>
            </a:r>
          </a:p>
        </p:txBody>
      </p:sp>
    </p:spTree>
    <p:extLst>
      <p:ext uri="{BB962C8B-B14F-4D97-AF65-F5344CB8AC3E}">
        <p14:creationId xmlns:p14="http://schemas.microsoft.com/office/powerpoint/2010/main" val="2526870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33670FB-B4A5-4BCB-801E-3A471D34D42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09600" y="1126337"/>
            <a:ext cx="10972800" cy="4991097"/>
          </a:xfrm>
        </p:spPr>
        <p:txBody>
          <a:bodyPr/>
          <a:lstStyle/>
          <a:p>
            <a:pPr marL="457200" indent="-457200" algn="just">
              <a:buFont typeface="+mj-lt"/>
              <a:buAutoNum type="arabicPeriod"/>
            </a:pPr>
            <a:r>
              <a:rPr lang="es-ES" sz="3200" dirty="0" smtClean="0">
                <a:solidFill>
                  <a:schemeClr val="tx1"/>
                </a:solidFill>
              </a:rPr>
              <a:t>Estudiar </a:t>
            </a:r>
            <a:r>
              <a:rPr lang="es-ES" sz="3200" dirty="0">
                <a:solidFill>
                  <a:schemeClr val="tx1"/>
                </a:solidFill>
              </a:rPr>
              <a:t>los </a:t>
            </a:r>
            <a:r>
              <a:rPr lang="es-ES" sz="3200" dirty="0" smtClean="0">
                <a:solidFill>
                  <a:schemeClr val="tx1"/>
                </a:solidFill>
              </a:rPr>
              <a:t>Problemas ilustrativos. Pág. 91- </a:t>
            </a:r>
            <a:r>
              <a:rPr lang="es-ES" sz="3200" dirty="0" smtClean="0">
                <a:solidFill>
                  <a:schemeClr val="tx1"/>
                </a:solidFill>
              </a:rPr>
              <a:t>95</a:t>
            </a:r>
            <a:endParaRPr lang="es-ES" sz="3200" dirty="0" smtClean="0">
              <a:solidFill>
                <a:schemeClr val="tx1"/>
              </a:solidFill>
            </a:endParaRP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dirty="0" smtClean="0"/>
              <a:t>ORIENTACIÓN DE ESTUDIO INDEPENDIENTE</a:t>
            </a: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636360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ES" sz="2800" dirty="0" err="1" smtClean="0">
                <a:solidFill>
                  <a:schemeClr val="tx1"/>
                </a:solidFill>
              </a:rPr>
              <a:t>Borrás</a:t>
            </a:r>
            <a:r>
              <a:rPr lang="es-ES" sz="2800" dirty="0" smtClean="0">
                <a:solidFill>
                  <a:schemeClr val="tx1"/>
                </a:solidFill>
              </a:rPr>
              <a:t>. F. (2013). </a:t>
            </a:r>
            <a:r>
              <a:rPr lang="es-ES" sz="2800" i="1" dirty="0" smtClean="0">
                <a:solidFill>
                  <a:schemeClr val="tx1"/>
                </a:solidFill>
              </a:rPr>
              <a:t>La Banca Comercial: Productos y servicios</a:t>
            </a:r>
            <a:r>
              <a:rPr lang="es-ES" sz="2800" dirty="0">
                <a:solidFill>
                  <a:schemeClr val="tx1"/>
                </a:solidFill>
              </a:rPr>
              <a:t>. Editorial Félix </a:t>
            </a:r>
            <a:r>
              <a:rPr lang="es-ES" sz="2800" dirty="0" smtClean="0">
                <a:solidFill>
                  <a:schemeClr val="tx1"/>
                </a:solidFill>
              </a:rPr>
              <a:t>Varela. (96- 104)</a:t>
            </a:r>
            <a:endParaRPr lang="es-ES" sz="2800" dirty="0">
              <a:solidFill>
                <a:schemeClr val="tx1"/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33670FB-B4A5-4BCB-801E-3A471D34D42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dirty="0" smtClean="0"/>
              <a:t>BIBLIOGRAFÍA</a:t>
            </a: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25705500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33670FB-B4A5-4BCB-801E-3A471D34D42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5 Imag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113" y="1461297"/>
            <a:ext cx="2160587" cy="216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ángulo 5"/>
          <p:cNvSpPr/>
          <p:nvPr/>
        </p:nvSpPr>
        <p:spPr>
          <a:xfrm>
            <a:off x="3200400" y="1337578"/>
            <a:ext cx="8382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altLang="es-ES" sz="3200" b="1" dirty="0">
                <a:latin typeface="Arial Black" panose="020B0A04020102020204" pitchFamily="34" charset="0"/>
              </a:rPr>
              <a:t>Cuando un pueblo deja atrás el analfabetismo, sabe leer y escribir, y posee un mínimo indispensable de conocimientos para vivir y producir honradamente, le faltaría vencer todavía la peor forma de ignorancia en nuestra época: el analfabetismo económico.</a:t>
            </a:r>
          </a:p>
          <a:p>
            <a:pPr algn="r"/>
            <a:endParaRPr lang="es-ES" altLang="es-ES" sz="3200" b="1" dirty="0">
              <a:latin typeface="Arial Black" panose="020B0A04020102020204" pitchFamily="34" charset="0"/>
            </a:endParaRPr>
          </a:p>
          <a:p>
            <a:pPr algn="r"/>
            <a:r>
              <a:rPr lang="es-ES" altLang="es-ES" sz="3200" b="1" dirty="0">
                <a:latin typeface="Arial Black" panose="020B0A04020102020204" pitchFamily="34" charset="0"/>
              </a:rPr>
              <a:t>Castro  Ruz, F (2008)</a:t>
            </a:r>
          </a:p>
        </p:txBody>
      </p:sp>
    </p:spTree>
    <p:extLst>
      <p:ext uri="{BB962C8B-B14F-4D97-AF65-F5344CB8AC3E}">
        <p14:creationId xmlns:p14="http://schemas.microsoft.com/office/powerpoint/2010/main" val="3261645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5019208" y="1216756"/>
            <a:ext cx="5950396" cy="241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1559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1559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1559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1559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1559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324006" algn="l" rtl="0" eaLnBrk="1" fontAlgn="base" hangingPunct="1">
              <a:spcBef>
                <a:spcPct val="0"/>
              </a:spcBef>
              <a:spcAft>
                <a:spcPct val="0"/>
              </a:spcAft>
              <a:defRPr sz="1559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648013" algn="l" rtl="0" eaLnBrk="1" fontAlgn="base" hangingPunct="1">
              <a:spcBef>
                <a:spcPct val="0"/>
              </a:spcBef>
              <a:spcAft>
                <a:spcPct val="0"/>
              </a:spcAft>
              <a:defRPr sz="1559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972019" algn="l" rtl="0" eaLnBrk="1" fontAlgn="base" hangingPunct="1">
              <a:spcBef>
                <a:spcPct val="0"/>
              </a:spcBef>
              <a:spcAft>
                <a:spcPct val="0"/>
              </a:spcAft>
              <a:defRPr sz="1559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296025" algn="l" rtl="0" eaLnBrk="1" fontAlgn="base" hangingPunct="1">
              <a:spcBef>
                <a:spcPct val="0"/>
              </a:spcBef>
              <a:spcAft>
                <a:spcPct val="0"/>
              </a:spcAft>
              <a:defRPr sz="1559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defRPr/>
            </a:pPr>
            <a:r>
              <a:rPr lang="es-ES" altLang="es-ES" sz="4400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SISTEMA FINANCIERO  </a:t>
            </a:r>
            <a:endParaRPr lang="es-ES" altLang="es-ES" sz="440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6027822" y="5391956"/>
            <a:ext cx="5672453" cy="457200"/>
          </a:xfrm>
          <a:prstGeom prst="rect">
            <a:avLst/>
          </a:prstGeom>
        </p:spPr>
        <p:txBody>
          <a:bodyPr/>
          <a:lstStyle>
            <a:lvl1pPr marL="243005" indent="-243005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701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526510" indent="-202504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701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810016" indent="-162003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701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134022" indent="-162003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701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458028" indent="-162003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701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782035" indent="-162003" algn="l" defTabSz="648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1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06041" indent="-162003" algn="l" defTabSz="648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1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30047" indent="-162003" algn="l" defTabSz="648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1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54053" indent="-162003" algn="l" defTabSz="648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1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es-ES" sz="2800" b="1" dirty="0" smtClean="0">
                <a:solidFill>
                  <a:schemeClr val="tx1"/>
                </a:solidFill>
              </a:rPr>
              <a:t>MSc. Beatriz </a:t>
            </a:r>
            <a:r>
              <a:rPr lang="es-ES" altLang="es-ES" sz="2800" b="1" dirty="0" smtClean="0">
                <a:solidFill>
                  <a:schemeClr val="tx1"/>
                </a:solidFill>
              </a:rPr>
              <a:t>Fernández</a:t>
            </a:r>
            <a:r>
              <a:rPr lang="en-US" altLang="es-ES" sz="2800" b="1" dirty="0" smtClean="0">
                <a:solidFill>
                  <a:schemeClr val="tx1"/>
                </a:solidFill>
              </a:rPr>
              <a:t> Pérez</a:t>
            </a:r>
            <a:endParaRPr lang="en-US" altLang="es-ES" sz="2800" b="1" dirty="0">
              <a:solidFill>
                <a:schemeClr val="tx1"/>
              </a:solidFill>
            </a:endParaRPr>
          </a:p>
        </p:txBody>
      </p:sp>
      <p:grpSp>
        <p:nvGrpSpPr>
          <p:cNvPr id="16" name="Grupo 15"/>
          <p:cNvGrpSpPr/>
          <p:nvPr/>
        </p:nvGrpSpPr>
        <p:grpSpPr>
          <a:xfrm rot="21009916">
            <a:off x="690998" y="939527"/>
            <a:ext cx="4771765" cy="5384973"/>
            <a:chOff x="0" y="0"/>
            <a:chExt cx="4890135" cy="6100445"/>
          </a:xfrm>
        </p:grpSpPr>
        <p:sp>
          <p:nvSpPr>
            <p:cNvPr id="17" name="Rectángulo 16"/>
            <p:cNvSpPr/>
            <p:nvPr/>
          </p:nvSpPr>
          <p:spPr>
            <a:xfrm>
              <a:off x="0" y="0"/>
              <a:ext cx="4890135" cy="6100445"/>
            </a:xfrm>
            <a:prstGeom prst="rect">
              <a:avLst/>
            </a:prstGeom>
            <a:ln w="76200">
              <a:solidFill>
                <a:srgbClr val="7030A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s-ES"/>
            </a:p>
          </p:txBody>
        </p:sp>
        <p:grpSp>
          <p:nvGrpSpPr>
            <p:cNvPr id="18" name="Grupo 17"/>
            <p:cNvGrpSpPr/>
            <p:nvPr/>
          </p:nvGrpSpPr>
          <p:grpSpPr>
            <a:xfrm>
              <a:off x="259307" y="163773"/>
              <a:ext cx="4543424" cy="5504473"/>
              <a:chOff x="-206169" y="0"/>
              <a:chExt cx="4323642" cy="5167436"/>
            </a:xfrm>
          </p:grpSpPr>
          <p:pic>
            <p:nvPicPr>
              <p:cNvPr id="19" name="Imagen 18" descr="D:\Fotos\Imagenes mias\171.png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20719120">
                <a:off x="-206169" y="365709"/>
                <a:ext cx="2150110" cy="1433986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</p:pic>
          <p:pic>
            <p:nvPicPr>
              <p:cNvPr id="20" name="Imagen 19" descr="D:\Fotos\Imagenes mias\17.jpg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20642452">
                <a:off x="612085" y="3836937"/>
                <a:ext cx="1938081" cy="1330499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</p:pic>
          <p:pic>
            <p:nvPicPr>
              <p:cNvPr id="21" name="Imagen 20" descr="D:\Fotos\Imagenes mias\billeteseuro.jpg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391947">
                <a:off x="1921979" y="456559"/>
                <a:ext cx="1616075" cy="1957797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</p:pic>
          <p:pic>
            <p:nvPicPr>
              <p:cNvPr id="22" name="Imagen 21" descr="D:\Fotos\Imagenes mias\26.jpg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362157" y="0"/>
                <a:ext cx="1157628" cy="1492885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</p:pic>
          <p:pic>
            <p:nvPicPr>
              <p:cNvPr id="23" name="Imagen 22" descr="D:\Fotos\Imagenes mias\dolares.jpg"/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2640527">
                <a:off x="1626782" y="1945758"/>
                <a:ext cx="1812290" cy="1833245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</p:pic>
          <p:pic>
            <p:nvPicPr>
              <p:cNvPr id="24" name="Imagen 23" descr="D:\Fotos\Imagenes mias\16.jpg"/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9991449">
                <a:off x="155373" y="1433561"/>
                <a:ext cx="1803113" cy="1842770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</p:pic>
          <p:pic>
            <p:nvPicPr>
              <p:cNvPr id="25" name="Imagen 24" descr="D:\Fotos\Imagenes mias\billetesmano.jpg"/>
              <p:cNvPicPr>
                <a:picLocks noChangeAspect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2751043">
                <a:off x="2589028" y="3046228"/>
                <a:ext cx="1202690" cy="1854200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</p:pic>
          <p:pic>
            <p:nvPicPr>
              <p:cNvPr id="26" name="Imagen 25" descr="D:\Fotos\Imagenes mias\13.jpg"/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20670758">
                <a:off x="244549" y="2626242"/>
                <a:ext cx="2075180" cy="1430655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</p:pic>
        </p:grpSp>
      </p:grpSp>
      <p:sp>
        <p:nvSpPr>
          <p:cNvPr id="15" name="Rectangle 3"/>
          <p:cNvSpPr txBox="1">
            <a:spLocks noChangeArrowheads="1"/>
          </p:cNvSpPr>
          <p:nvPr/>
        </p:nvSpPr>
        <p:spPr>
          <a:xfrm>
            <a:off x="6709147" y="6110940"/>
            <a:ext cx="3438907" cy="457200"/>
          </a:xfrm>
          <a:prstGeom prst="rect">
            <a:avLst/>
          </a:prstGeom>
        </p:spPr>
        <p:txBody>
          <a:bodyPr/>
          <a:lstStyle>
            <a:lvl1pPr marL="243005" indent="-243005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701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526510" indent="-202504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701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810016" indent="-162003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701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134022" indent="-162003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701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458028" indent="-162003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701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782035" indent="-162003" algn="l" defTabSz="648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1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06041" indent="-162003" algn="l" defTabSz="648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1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30047" indent="-162003" algn="l" defTabSz="648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1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54053" indent="-162003" algn="l" defTabSz="648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1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altLang="es-ES" sz="2800" b="1" dirty="0" smtClean="0">
                <a:solidFill>
                  <a:schemeClr val="tx1"/>
                </a:solidFill>
              </a:rPr>
              <a:t>Curso</a:t>
            </a:r>
            <a:r>
              <a:rPr lang="en-US" altLang="es-ES" sz="2800" b="1" dirty="0" smtClean="0">
                <a:solidFill>
                  <a:schemeClr val="tx1"/>
                </a:solidFill>
              </a:rPr>
              <a:t>: 2024/ 2025 </a:t>
            </a:r>
            <a:endParaRPr lang="en-US" altLang="es-ES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8560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s-ES" sz="4000" dirty="0" smtClean="0"/>
              <a:t/>
            </a:r>
            <a:br>
              <a:rPr lang="es-ES" altLang="es-ES" sz="4000" dirty="0" smtClean="0"/>
            </a:br>
            <a:r>
              <a:rPr lang="es-ES" altLang="es-ES" sz="4000" dirty="0" smtClean="0"/>
              <a:t>SISTEMA FINANCIERO</a:t>
            </a:r>
            <a:r>
              <a:rPr lang="es-ES" altLang="es-ES" sz="4000" dirty="0"/>
              <a:t/>
            </a:r>
            <a:br>
              <a:rPr lang="es-ES" altLang="es-ES" sz="4000" dirty="0"/>
            </a:br>
            <a:endParaRPr lang="es-ES" sz="4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03200" y="1049308"/>
            <a:ext cx="11386820" cy="4921250"/>
          </a:xfrm>
        </p:spPr>
        <p:txBody>
          <a:bodyPr/>
          <a:lstStyle/>
          <a:p>
            <a:pPr marL="0" indent="0" algn="just">
              <a:buNone/>
            </a:pPr>
            <a:r>
              <a:rPr lang="es-ES" altLang="es-ES" sz="3600" b="1" dirty="0" smtClean="0">
                <a:solidFill>
                  <a:schemeClr val="tx1"/>
                </a:solidFill>
              </a:rPr>
              <a:t>Tema</a:t>
            </a:r>
            <a:r>
              <a:rPr lang="es-ES" altLang="es-ES" sz="3600" dirty="0" smtClean="0">
                <a:solidFill>
                  <a:schemeClr val="tx1"/>
                </a:solidFill>
              </a:rPr>
              <a:t> </a:t>
            </a:r>
            <a:r>
              <a:rPr lang="es-ES" altLang="es-ES" sz="3600" dirty="0">
                <a:solidFill>
                  <a:schemeClr val="tx1"/>
                </a:solidFill>
              </a:rPr>
              <a:t>I: Instituciones Financieras Bancarias</a:t>
            </a:r>
            <a:r>
              <a:rPr lang="es-ES" altLang="es-ES" sz="3600" dirty="0" smtClean="0">
                <a:solidFill>
                  <a:schemeClr val="tx1"/>
                </a:solidFill>
              </a:rPr>
              <a:t>.</a:t>
            </a:r>
          </a:p>
          <a:p>
            <a:pPr marL="0" indent="0" algn="just">
              <a:buNone/>
            </a:pPr>
            <a:endParaRPr lang="es-ES" altLang="es-ES" sz="36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es-ES_tradnl" sz="3600" b="1" dirty="0" smtClean="0">
                <a:solidFill>
                  <a:schemeClr val="tx1"/>
                </a:solidFill>
              </a:rPr>
              <a:t>Sumario: </a:t>
            </a:r>
          </a:p>
          <a:p>
            <a:pPr marL="0" indent="0" algn="just">
              <a:buNone/>
            </a:pPr>
            <a:r>
              <a:rPr lang="es-ES" sz="3600" dirty="0" smtClean="0">
                <a:solidFill>
                  <a:schemeClr val="tx1"/>
                </a:solidFill>
              </a:rPr>
              <a:t>Operaciones </a:t>
            </a:r>
            <a:r>
              <a:rPr lang="es-ES" sz="3600" dirty="0">
                <a:solidFill>
                  <a:schemeClr val="tx1"/>
                </a:solidFill>
              </a:rPr>
              <a:t>Activas del Sistema Bancario: Créditos o Líneas de Créditos.</a:t>
            </a:r>
            <a:endParaRPr lang="es-ES" sz="3600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es-ES" sz="3600" dirty="0" smtClean="0">
                <a:solidFill>
                  <a:schemeClr val="tx1"/>
                </a:solidFill>
              </a:rPr>
              <a:t>Definición, clasificación y operativa financiera </a:t>
            </a:r>
            <a:r>
              <a:rPr lang="es-ES" sz="3600" dirty="0">
                <a:solidFill>
                  <a:schemeClr val="tx1"/>
                </a:solidFill>
              </a:rPr>
              <a:t>del crédito bancario</a:t>
            </a:r>
          </a:p>
        </p:txBody>
      </p:sp>
    </p:spTree>
    <p:extLst>
      <p:ext uri="{BB962C8B-B14F-4D97-AF65-F5344CB8AC3E}">
        <p14:creationId xmlns:p14="http://schemas.microsoft.com/office/powerpoint/2010/main" val="2815068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 dirty="0" smtClean="0"/>
              <a:t>OBJETIVOS:</a:t>
            </a:r>
            <a:endParaRPr lang="es-ES" sz="4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03200" y="1256237"/>
            <a:ext cx="11156262" cy="5258863"/>
          </a:xfrm>
        </p:spPr>
        <p:txBody>
          <a:bodyPr/>
          <a:lstStyle/>
          <a:p>
            <a:pPr marL="742950" indent="-742950" algn="just">
              <a:buFont typeface="+mj-lt"/>
              <a:buAutoNum type="arabicPeriod"/>
            </a:pPr>
            <a:r>
              <a:rPr lang="es-ES" sz="3600" dirty="0" smtClean="0">
                <a:solidFill>
                  <a:schemeClr val="tx1"/>
                </a:solidFill>
              </a:rPr>
              <a:t>Caracterizar </a:t>
            </a:r>
            <a:r>
              <a:rPr lang="es-ES" sz="3600" dirty="0">
                <a:solidFill>
                  <a:schemeClr val="tx1"/>
                </a:solidFill>
              </a:rPr>
              <a:t>los bancos comerciales a partir de sus operaciones </a:t>
            </a:r>
            <a:r>
              <a:rPr lang="es-ES" sz="3600" dirty="0" smtClean="0">
                <a:solidFill>
                  <a:schemeClr val="tx1"/>
                </a:solidFill>
              </a:rPr>
              <a:t>activas.</a:t>
            </a:r>
            <a:endParaRPr lang="es-ES" sz="3600" dirty="0">
              <a:solidFill>
                <a:schemeClr val="tx1"/>
              </a:solidFill>
            </a:endParaRPr>
          </a:p>
          <a:p>
            <a:pPr marL="742950" indent="-742950" algn="just">
              <a:buFont typeface="+mj-lt"/>
              <a:buAutoNum type="arabicPeriod"/>
            </a:pPr>
            <a:r>
              <a:rPr lang="es-ES" sz="3600" dirty="0" smtClean="0">
                <a:solidFill>
                  <a:schemeClr val="tx1"/>
                </a:solidFill>
              </a:rPr>
              <a:t>Explicar </a:t>
            </a:r>
            <a:r>
              <a:rPr lang="es-ES" sz="3600" dirty="0">
                <a:solidFill>
                  <a:schemeClr val="tx1"/>
                </a:solidFill>
              </a:rPr>
              <a:t>las características, similitudes y diferencias de los créditos y préstamos </a:t>
            </a:r>
            <a:r>
              <a:rPr lang="es-ES" sz="3600" dirty="0" smtClean="0">
                <a:solidFill>
                  <a:schemeClr val="tx1"/>
                </a:solidFill>
              </a:rPr>
              <a:t>bancarios.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es-ES" sz="3600" dirty="0">
                <a:solidFill>
                  <a:schemeClr val="tx1"/>
                </a:solidFill>
              </a:rPr>
              <a:t>Explicar</a:t>
            </a:r>
            <a:r>
              <a:rPr lang="es-ES" sz="3600" dirty="0" smtClean="0">
                <a:solidFill>
                  <a:schemeClr val="tx1"/>
                </a:solidFill>
              </a:rPr>
              <a:t> la </a:t>
            </a:r>
            <a:r>
              <a:rPr lang="es-ES" sz="3600" dirty="0">
                <a:solidFill>
                  <a:schemeClr val="tx1"/>
                </a:solidFill>
              </a:rPr>
              <a:t>operativa financiera de los </a:t>
            </a:r>
            <a:r>
              <a:rPr lang="es-ES" sz="3600" dirty="0" smtClean="0">
                <a:solidFill>
                  <a:schemeClr val="tx1"/>
                </a:solidFill>
              </a:rPr>
              <a:t>créditos y formas </a:t>
            </a:r>
            <a:r>
              <a:rPr lang="es-ES" sz="3600" dirty="0">
                <a:solidFill>
                  <a:schemeClr val="tx1"/>
                </a:solidFill>
              </a:rPr>
              <a:t>de activación en las distintas entidades bancarias acorde con su peculiaridades y entorno social.</a:t>
            </a:r>
          </a:p>
        </p:txBody>
      </p:sp>
    </p:spTree>
    <p:extLst>
      <p:ext uri="{BB962C8B-B14F-4D97-AF65-F5344CB8AC3E}">
        <p14:creationId xmlns:p14="http://schemas.microsoft.com/office/powerpoint/2010/main" val="1393045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33670FB-B4A5-4BCB-801E-3A471D34D42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dirty="0"/>
              <a:t>Operaciones de la Banca Comercial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620" y="1016294"/>
            <a:ext cx="10584180" cy="5544526"/>
          </a:xfrm>
          <a:prstGeom prst="rect">
            <a:avLst/>
          </a:prstGeom>
          <a:ln w="57150">
            <a:solidFill>
              <a:schemeClr val="accent2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525745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57480" y="883923"/>
            <a:ext cx="11582400" cy="5894393"/>
          </a:xfr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just">
              <a:buNone/>
            </a:pPr>
            <a:r>
              <a:rPr lang="es-ES" sz="2400" dirty="0" smtClean="0">
                <a:solidFill>
                  <a:schemeClr val="tx1"/>
                </a:solidFill>
              </a:rPr>
              <a:t>La </a:t>
            </a:r>
            <a:r>
              <a:rPr lang="es-ES" sz="2400" b="1" dirty="0">
                <a:solidFill>
                  <a:schemeClr val="tx1"/>
                </a:solidFill>
              </a:rPr>
              <a:t>línea de crédito revolvente </a:t>
            </a:r>
            <a:r>
              <a:rPr lang="es-ES" sz="2400" dirty="0">
                <a:solidFill>
                  <a:schemeClr val="tx1"/>
                </a:solidFill>
              </a:rPr>
              <a:t>es la autorización que otorga el banco, </a:t>
            </a:r>
            <a:r>
              <a:rPr lang="es-ES" sz="2400" dirty="0" smtClean="0">
                <a:solidFill>
                  <a:schemeClr val="tx1"/>
                </a:solidFill>
              </a:rPr>
              <a:t>mediante contrato </a:t>
            </a:r>
            <a:r>
              <a:rPr lang="es-ES" sz="2400" dirty="0">
                <a:solidFill>
                  <a:schemeClr val="tx1"/>
                </a:solidFill>
              </a:rPr>
              <a:t>a un cliente, de disponer, hasta un límite prefijado, de </a:t>
            </a:r>
            <a:r>
              <a:rPr lang="es-ES" sz="2400" dirty="0" smtClean="0">
                <a:solidFill>
                  <a:schemeClr val="tx1"/>
                </a:solidFill>
              </a:rPr>
              <a:t>recursos financieros </a:t>
            </a:r>
            <a:r>
              <a:rPr lang="es-ES" sz="2400" dirty="0">
                <a:solidFill>
                  <a:schemeClr val="tx1"/>
                </a:solidFill>
              </a:rPr>
              <a:t>en un tiempo determinado, el cual podrá ser </a:t>
            </a:r>
            <a:r>
              <a:rPr lang="es-ES" sz="2400" dirty="0" smtClean="0">
                <a:solidFill>
                  <a:schemeClr val="tx1"/>
                </a:solidFill>
              </a:rPr>
              <a:t>utilizado parcial </a:t>
            </a:r>
            <a:r>
              <a:rPr lang="es-ES" sz="2400" dirty="0">
                <a:solidFill>
                  <a:schemeClr val="tx1"/>
                </a:solidFill>
              </a:rPr>
              <a:t>o totalmente. O sea, </a:t>
            </a:r>
            <a:r>
              <a:rPr lang="es-ES" sz="2400" dirty="0" smtClean="0">
                <a:solidFill>
                  <a:schemeClr val="tx1"/>
                </a:solidFill>
              </a:rPr>
              <a:t>el </a:t>
            </a:r>
            <a:r>
              <a:rPr lang="es-ES" sz="2400" dirty="0">
                <a:solidFill>
                  <a:schemeClr val="tx1"/>
                </a:solidFill>
              </a:rPr>
              <a:t>cliente puede utilizarlo cuando lo necesite y devolverlo cuando </a:t>
            </a:r>
            <a:r>
              <a:rPr lang="es-ES" sz="2400" dirty="0" smtClean="0">
                <a:solidFill>
                  <a:schemeClr val="tx1"/>
                </a:solidFill>
              </a:rPr>
              <a:t>lo desee</a:t>
            </a:r>
            <a:r>
              <a:rPr lang="es-ES" sz="2400" dirty="0">
                <a:solidFill>
                  <a:schemeClr val="tx1"/>
                </a:solidFill>
              </a:rPr>
              <a:t>. Por la parte utilizada la entidad bancaria cobra intereses y por </a:t>
            </a:r>
            <a:r>
              <a:rPr lang="es-ES" sz="2400" dirty="0" smtClean="0">
                <a:solidFill>
                  <a:schemeClr val="tx1"/>
                </a:solidFill>
              </a:rPr>
              <a:t>el saldo </a:t>
            </a:r>
            <a:r>
              <a:rPr lang="es-ES" sz="2400" dirty="0">
                <a:solidFill>
                  <a:schemeClr val="tx1"/>
                </a:solidFill>
              </a:rPr>
              <a:t>no utilizado una </a:t>
            </a:r>
            <a:r>
              <a:rPr lang="es-ES" sz="2400" dirty="0" smtClean="0">
                <a:solidFill>
                  <a:schemeClr val="tx1"/>
                </a:solidFill>
              </a:rPr>
              <a:t>comisión</a:t>
            </a:r>
            <a:r>
              <a:rPr lang="es-ES" sz="2400" dirty="0">
                <a:solidFill>
                  <a:schemeClr val="tx1"/>
                </a:solidFill>
              </a:rPr>
              <a:t>. Se utiliza para necesidades de </a:t>
            </a:r>
            <a:r>
              <a:rPr lang="es-ES" sz="2400" dirty="0" smtClean="0">
                <a:solidFill>
                  <a:schemeClr val="tx1"/>
                </a:solidFill>
              </a:rPr>
              <a:t>circulante y </a:t>
            </a:r>
            <a:r>
              <a:rPr lang="es-ES" sz="2400" dirty="0">
                <a:solidFill>
                  <a:schemeClr val="tx1"/>
                </a:solidFill>
              </a:rPr>
              <a:t>presenta gran operatividad</a:t>
            </a:r>
            <a:r>
              <a:rPr lang="es-ES" sz="2400" dirty="0" smtClean="0">
                <a:solidFill>
                  <a:schemeClr val="tx1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es-ES" sz="2400" dirty="0" smtClean="0">
                <a:solidFill>
                  <a:schemeClr val="tx1"/>
                </a:solidFill>
              </a:rPr>
              <a:t>El </a:t>
            </a:r>
            <a:r>
              <a:rPr lang="es-ES" sz="2400" b="1" dirty="0">
                <a:solidFill>
                  <a:schemeClr val="tx1"/>
                </a:solidFill>
              </a:rPr>
              <a:t>préstamo bancario </a:t>
            </a:r>
            <a:r>
              <a:rPr lang="es-ES" sz="2400" dirty="0">
                <a:solidFill>
                  <a:schemeClr val="tx1"/>
                </a:solidFill>
              </a:rPr>
              <a:t>es el financiamiento concedido por el banco, </a:t>
            </a:r>
            <a:r>
              <a:rPr lang="es-ES" sz="2400" dirty="0" smtClean="0">
                <a:solidFill>
                  <a:schemeClr val="tx1"/>
                </a:solidFill>
              </a:rPr>
              <a:t>bajo condiciones </a:t>
            </a:r>
            <a:r>
              <a:rPr lang="es-ES" sz="2400" dirty="0">
                <a:solidFill>
                  <a:schemeClr val="tx1"/>
                </a:solidFill>
              </a:rPr>
              <a:t>contractuales, por un tiempo determinado, el cual es </a:t>
            </a:r>
            <a:r>
              <a:rPr lang="es-ES" sz="2400" dirty="0" smtClean="0">
                <a:solidFill>
                  <a:schemeClr val="tx1"/>
                </a:solidFill>
              </a:rPr>
              <a:t>tomado en </a:t>
            </a:r>
            <a:r>
              <a:rPr lang="es-ES" sz="2400" dirty="0">
                <a:solidFill>
                  <a:schemeClr val="tx1"/>
                </a:solidFill>
              </a:rPr>
              <a:t>su totalidad por el demandante en el momento de su concesión. La entidad bancaria cobra intereses por todo el monto del </a:t>
            </a:r>
            <a:r>
              <a:rPr lang="es-ES" sz="2400" dirty="0" smtClean="0">
                <a:solidFill>
                  <a:schemeClr val="tx1"/>
                </a:solidFill>
              </a:rPr>
              <a:t>financiamiento desde </a:t>
            </a:r>
            <a:r>
              <a:rPr lang="es-ES" sz="2400" dirty="0">
                <a:solidFill>
                  <a:schemeClr val="tx1"/>
                </a:solidFill>
              </a:rPr>
              <a:t>el momento de su concesión. Se utiliza para cubrir necesidades </a:t>
            </a:r>
            <a:r>
              <a:rPr lang="es-ES" sz="2400" dirty="0" smtClean="0">
                <a:solidFill>
                  <a:schemeClr val="tx1"/>
                </a:solidFill>
              </a:rPr>
              <a:t>financieras permanentes </a:t>
            </a:r>
            <a:r>
              <a:rPr lang="es-ES" sz="2400" dirty="0">
                <a:solidFill>
                  <a:schemeClr val="tx1"/>
                </a:solidFill>
              </a:rPr>
              <a:t>y requiere en cada caso de la formalización de </a:t>
            </a:r>
            <a:r>
              <a:rPr lang="es-ES" sz="2400" dirty="0" smtClean="0">
                <a:solidFill>
                  <a:schemeClr val="tx1"/>
                </a:solidFill>
              </a:rPr>
              <a:t>un contrato </a:t>
            </a:r>
            <a:r>
              <a:rPr lang="es-ES" sz="2400" dirty="0">
                <a:solidFill>
                  <a:schemeClr val="tx1"/>
                </a:solidFill>
              </a:rPr>
              <a:t>independiente</a:t>
            </a:r>
            <a:r>
              <a:rPr lang="es-ES" sz="2400" dirty="0" smtClean="0">
                <a:solidFill>
                  <a:schemeClr val="tx1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es-ES" sz="2400" dirty="0">
                <a:solidFill>
                  <a:schemeClr val="tx1"/>
                </a:solidFill>
              </a:rPr>
              <a:t>El </a:t>
            </a:r>
            <a:r>
              <a:rPr lang="es-ES" sz="2400" b="1" dirty="0">
                <a:solidFill>
                  <a:schemeClr val="tx1"/>
                </a:solidFill>
              </a:rPr>
              <a:t>descuento bancario </a:t>
            </a:r>
            <a:r>
              <a:rPr lang="es-ES" sz="2400" dirty="0">
                <a:solidFill>
                  <a:schemeClr val="tx1"/>
                </a:solidFill>
              </a:rPr>
              <a:t>es una operación financiera contractual, por la </a:t>
            </a:r>
            <a:r>
              <a:rPr lang="es-ES" sz="2400" dirty="0" smtClean="0">
                <a:solidFill>
                  <a:schemeClr val="tx1"/>
                </a:solidFill>
              </a:rPr>
              <a:t>cual la </a:t>
            </a:r>
            <a:r>
              <a:rPr lang="es-ES" sz="2400" dirty="0">
                <a:solidFill>
                  <a:schemeClr val="tx1"/>
                </a:solidFill>
              </a:rPr>
              <a:t>entidad bancaria anticipa el importe de un título de crédito aún no vencido</a:t>
            </a:r>
            <a:r>
              <a:rPr lang="es-ES" sz="2400" dirty="0" smtClean="0">
                <a:solidFill>
                  <a:schemeClr val="tx1"/>
                </a:solidFill>
              </a:rPr>
              <a:t>, por </a:t>
            </a:r>
            <a:r>
              <a:rPr lang="es-ES" sz="2400" dirty="0">
                <a:solidFill>
                  <a:schemeClr val="tx1"/>
                </a:solidFill>
              </a:rPr>
              <a:t>ejemplo, una letra de cambio o un pagaré,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33670FB-B4A5-4BCB-801E-3A471D34D42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dirty="0"/>
              <a:t>Operaciones </a:t>
            </a:r>
            <a:r>
              <a:rPr lang="es-ES" sz="3200" dirty="0" smtClean="0"/>
              <a:t>Activas Bancarias</a:t>
            </a: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2251492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33670FB-B4A5-4BCB-801E-3A471D34D42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dirty="0"/>
              <a:t>La línea de crédito revolvente y préstamo bancario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380" y="1060278"/>
            <a:ext cx="10561320" cy="5614842"/>
          </a:xfrm>
          <a:prstGeom prst="rect">
            <a:avLst/>
          </a:prstGeom>
          <a:ln w="57150">
            <a:solidFill>
              <a:srgbClr val="C00000"/>
            </a:solidFill>
          </a:ln>
        </p:spPr>
      </p:pic>
      <p:sp>
        <p:nvSpPr>
          <p:cNvPr id="7" name="CuadroTexto 6"/>
          <p:cNvSpPr txBox="1"/>
          <p:nvPr/>
        </p:nvSpPr>
        <p:spPr>
          <a:xfrm>
            <a:off x="949961" y="1240969"/>
            <a:ext cx="27762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dirty="0" smtClean="0"/>
              <a:t>Ejemplo 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3077468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33670FB-B4A5-4BCB-801E-3A471D34D42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dirty="0"/>
              <a:t>La línea de crédito revolvente y préstamo bancario</a:t>
            </a:r>
          </a:p>
        </p:txBody>
      </p:sp>
      <p:sp>
        <p:nvSpPr>
          <p:cNvPr id="2" name="Rectángulo 1"/>
          <p:cNvSpPr/>
          <p:nvPr/>
        </p:nvSpPr>
        <p:spPr>
          <a:xfrm>
            <a:off x="203200" y="1052605"/>
            <a:ext cx="11379200" cy="941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s-ES" sz="24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Préstamos y Créditos</a:t>
            </a:r>
            <a:r>
              <a:rPr lang="es-ES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Son la fórmula mas relevante y existen tres diferencias básicas entre ellos.</a:t>
            </a:r>
            <a:endParaRPr lang="es-E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1188720" y="2058054"/>
            <a:ext cx="79512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/>
              <a:t>Diferencias entre Préstamos y Créditos </a:t>
            </a:r>
            <a:endParaRPr lang="es-ES" sz="3200" b="1" dirty="0"/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368" y="2768037"/>
            <a:ext cx="11156032" cy="3845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4486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03200" y="975363"/>
            <a:ext cx="11379200" cy="5676897"/>
          </a:xfrm>
        </p:spPr>
        <p:txBody>
          <a:bodyPr/>
          <a:lstStyle/>
          <a:p>
            <a:pPr marL="0" indent="0" algn="just">
              <a:buNone/>
            </a:pPr>
            <a:r>
              <a:rPr lang="es-ES" sz="2200" dirty="0">
                <a:solidFill>
                  <a:schemeClr val="tx1"/>
                </a:solidFill>
              </a:rPr>
              <a:t> </a:t>
            </a:r>
            <a:r>
              <a:rPr lang="es-ES" sz="2200" dirty="0" smtClean="0">
                <a:solidFill>
                  <a:schemeClr val="tx1"/>
                </a:solidFill>
              </a:rPr>
              <a:t>Con el </a:t>
            </a:r>
            <a:r>
              <a:rPr lang="es-ES" sz="2200" dirty="0">
                <a:solidFill>
                  <a:schemeClr val="tx1"/>
                </a:solidFill>
              </a:rPr>
              <a:t>crédito, los bancos ponen a disposición de sus clientes, mediante las cuentas corrientes, líneas de financiación en función de sus necesidades. Así, se establecen las siguientes </a:t>
            </a:r>
            <a:r>
              <a:rPr lang="es-ES" sz="2200" dirty="0">
                <a:solidFill>
                  <a:srgbClr val="FF0000"/>
                </a:solidFill>
              </a:rPr>
              <a:t>condiciones básicas:</a:t>
            </a:r>
            <a:endParaRPr lang="es-ES" sz="2200" b="1" dirty="0">
              <a:solidFill>
                <a:srgbClr val="FF0000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s-ES" sz="2200" dirty="0" smtClean="0">
                <a:solidFill>
                  <a:schemeClr val="tx1"/>
                </a:solidFill>
              </a:rPr>
              <a:t>El </a:t>
            </a:r>
            <a:r>
              <a:rPr lang="es-ES" sz="2200" dirty="0">
                <a:solidFill>
                  <a:schemeClr val="tx1"/>
                </a:solidFill>
              </a:rPr>
              <a:t>cliente puede disponer del saldo de la cuenta corriente hasta cierta cuantía, denominada límite de crédito, movilizándolo mediante cheques, domiciliaciones, transferencias, pagos en efectivo, etc.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ES" sz="2200" dirty="0" smtClean="0">
                <a:solidFill>
                  <a:schemeClr val="tx1"/>
                </a:solidFill>
              </a:rPr>
              <a:t>El </a:t>
            </a:r>
            <a:r>
              <a:rPr lang="es-ES" sz="2200" dirty="0">
                <a:solidFill>
                  <a:schemeClr val="tx1"/>
                </a:solidFill>
              </a:rPr>
              <a:t>saldo comprendido entre cero y la cuantiadle límite se denomina saldo deudor y expresa la evolución del financiamiento dispuesto por el cliente.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ES" sz="2200" dirty="0" smtClean="0">
                <a:solidFill>
                  <a:schemeClr val="tx1"/>
                </a:solidFill>
              </a:rPr>
              <a:t>El </a:t>
            </a:r>
            <a:r>
              <a:rPr lang="es-ES" sz="2200" dirty="0">
                <a:solidFill>
                  <a:schemeClr val="tx1"/>
                </a:solidFill>
              </a:rPr>
              <a:t>saldo de la cuenta puede superar el límite acordado, con autorización por el banco explícito en el contrato y a niveles financieramente permisibles, motivado por fechas de valoración o por disposiciones reales de fondos, recibiendo entonces el nombre de saldo excedido sobre el límite.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ES" sz="2200" dirty="0" smtClean="0">
                <a:solidFill>
                  <a:schemeClr val="tx1"/>
                </a:solidFill>
              </a:rPr>
              <a:t>El </a:t>
            </a:r>
            <a:r>
              <a:rPr lang="es-ES" sz="2200" dirty="0">
                <a:solidFill>
                  <a:schemeClr val="tx1"/>
                </a:solidFill>
              </a:rPr>
              <a:t>cliente está autorizado a hacer ingresos a la cuenta cuando lo desee, por lo que la parte no dispuesta puede crecer, e incluso los saldos de capitales pueden pasar a ser, en ocasiones, acreedores. En este último caso el banco, de prestamistas, pasa a ser prestatario.</a:t>
            </a:r>
          </a:p>
          <a:p>
            <a:pPr marL="0" indent="0" algn="just">
              <a:buNone/>
            </a:pPr>
            <a:endParaRPr lang="es-ES" sz="2200" dirty="0">
              <a:solidFill>
                <a:schemeClr val="tx1"/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33670FB-B4A5-4BCB-801E-3A471D34D42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dirty="0"/>
              <a:t>Funcionamiento y operatoria del Crédito Bancario</a:t>
            </a:r>
          </a:p>
        </p:txBody>
      </p:sp>
    </p:spTree>
    <p:extLst>
      <p:ext uri="{BB962C8B-B14F-4D97-AF65-F5344CB8AC3E}">
        <p14:creationId xmlns:p14="http://schemas.microsoft.com/office/powerpoint/2010/main" val="644799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4620" y="998223"/>
            <a:ext cx="11582400" cy="5654037"/>
          </a:xfrm>
          <a:ln w="571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indent="0" algn="just">
              <a:buNone/>
            </a:pPr>
            <a:r>
              <a:rPr lang="es-ES" sz="2600" dirty="0">
                <a:solidFill>
                  <a:schemeClr val="tx1"/>
                </a:solidFill>
              </a:rPr>
              <a:t>En correspondencia con las condiciones anteriores, en la cuenta corriente de crédito se pueden originar </a:t>
            </a:r>
            <a:r>
              <a:rPr lang="es-ES" sz="2600" dirty="0">
                <a:solidFill>
                  <a:srgbClr val="FF0000"/>
                </a:solidFill>
              </a:rPr>
              <a:t>cuatro tipos de números comerciales</a:t>
            </a:r>
            <a:r>
              <a:rPr lang="es-ES" sz="2600" dirty="0" smtClean="0">
                <a:solidFill>
                  <a:schemeClr val="tx1"/>
                </a:solidFill>
              </a:rPr>
              <a:t>:</a:t>
            </a:r>
          </a:p>
          <a:p>
            <a:pPr algn="just"/>
            <a:r>
              <a:rPr lang="es-ES" sz="2600" b="1" dirty="0" smtClean="0">
                <a:solidFill>
                  <a:schemeClr val="tx1"/>
                </a:solidFill>
              </a:rPr>
              <a:t>Por </a:t>
            </a:r>
            <a:r>
              <a:rPr lang="es-ES" sz="2600" b="1" dirty="0">
                <a:solidFill>
                  <a:schemeClr val="tx1"/>
                </a:solidFill>
              </a:rPr>
              <a:t>saldos dispuestos por debajo del límite</a:t>
            </a:r>
          </a:p>
          <a:p>
            <a:pPr algn="just"/>
            <a:r>
              <a:rPr lang="es-ES" sz="2600" b="1" dirty="0" smtClean="0">
                <a:solidFill>
                  <a:schemeClr val="tx1"/>
                </a:solidFill>
              </a:rPr>
              <a:t>Por </a:t>
            </a:r>
            <a:r>
              <a:rPr lang="es-ES" sz="2600" b="1" dirty="0">
                <a:solidFill>
                  <a:schemeClr val="tx1"/>
                </a:solidFill>
              </a:rPr>
              <a:t>saldos a favor del cliente</a:t>
            </a:r>
          </a:p>
          <a:p>
            <a:pPr algn="just"/>
            <a:r>
              <a:rPr lang="es-ES" sz="2600" b="1" dirty="0" smtClean="0">
                <a:solidFill>
                  <a:schemeClr val="tx1"/>
                </a:solidFill>
              </a:rPr>
              <a:t>Por </a:t>
            </a:r>
            <a:r>
              <a:rPr lang="es-ES" sz="2600" b="1" dirty="0">
                <a:solidFill>
                  <a:schemeClr val="tx1"/>
                </a:solidFill>
              </a:rPr>
              <a:t>saldos excedidos del límite</a:t>
            </a:r>
          </a:p>
          <a:p>
            <a:pPr algn="just"/>
            <a:r>
              <a:rPr lang="es-ES" sz="2600" b="1" dirty="0" smtClean="0">
                <a:solidFill>
                  <a:schemeClr val="tx1"/>
                </a:solidFill>
              </a:rPr>
              <a:t>Por </a:t>
            </a:r>
            <a:r>
              <a:rPr lang="es-ES" sz="2600" b="1" dirty="0">
                <a:solidFill>
                  <a:schemeClr val="tx1"/>
                </a:solidFill>
              </a:rPr>
              <a:t>saldos no dispuestos.</a:t>
            </a:r>
          </a:p>
          <a:p>
            <a:pPr marL="0" indent="0" algn="just">
              <a:buNone/>
            </a:pPr>
            <a:r>
              <a:rPr lang="es-ES" sz="2600" dirty="0">
                <a:solidFill>
                  <a:schemeClr val="tx1"/>
                </a:solidFill>
              </a:rPr>
              <a:t>Asimismo, estos </a:t>
            </a:r>
            <a:r>
              <a:rPr lang="es-ES" sz="2600" dirty="0">
                <a:solidFill>
                  <a:srgbClr val="FF0000"/>
                </a:solidFill>
              </a:rPr>
              <a:t>saldos devengan diferentes intereses y comisiones </a:t>
            </a:r>
            <a:r>
              <a:rPr lang="es-ES" sz="2600" dirty="0">
                <a:solidFill>
                  <a:schemeClr val="tx1"/>
                </a:solidFill>
              </a:rPr>
              <a:t>post </a:t>
            </a:r>
            <a:r>
              <a:rPr lang="es-ES" sz="2600" dirty="0" smtClean="0">
                <a:solidFill>
                  <a:schemeClr val="tx1"/>
                </a:solidFill>
              </a:rPr>
              <a:t>pagables:</a:t>
            </a:r>
          </a:p>
          <a:p>
            <a:pPr algn="just"/>
            <a:r>
              <a:rPr lang="es-ES" sz="2600" b="1" dirty="0" smtClean="0">
                <a:solidFill>
                  <a:schemeClr val="tx1"/>
                </a:solidFill>
              </a:rPr>
              <a:t>Intereses </a:t>
            </a:r>
            <a:r>
              <a:rPr lang="es-ES" sz="2600" b="1" dirty="0">
                <a:solidFill>
                  <a:schemeClr val="tx1"/>
                </a:solidFill>
              </a:rPr>
              <a:t>por disposiciones dentro del límite </a:t>
            </a:r>
            <a:endParaRPr lang="es-ES" sz="2600" b="1" dirty="0" smtClean="0">
              <a:solidFill>
                <a:schemeClr val="tx1"/>
              </a:solidFill>
            </a:endParaRPr>
          </a:p>
          <a:p>
            <a:pPr algn="just"/>
            <a:r>
              <a:rPr lang="es-ES" sz="2600" b="1" dirty="0" smtClean="0">
                <a:solidFill>
                  <a:schemeClr val="tx1"/>
                </a:solidFill>
              </a:rPr>
              <a:t>Intereses a favor del cliente</a:t>
            </a:r>
          </a:p>
          <a:p>
            <a:pPr algn="just"/>
            <a:r>
              <a:rPr lang="es-ES" sz="2600" b="1" dirty="0" smtClean="0">
                <a:solidFill>
                  <a:schemeClr val="tx1"/>
                </a:solidFill>
              </a:rPr>
              <a:t>Intereses </a:t>
            </a:r>
            <a:r>
              <a:rPr lang="es-ES" sz="2600" b="1" dirty="0">
                <a:solidFill>
                  <a:schemeClr val="tx1"/>
                </a:solidFill>
              </a:rPr>
              <a:t>por disposiciones superiores al límite </a:t>
            </a:r>
          </a:p>
          <a:p>
            <a:pPr algn="just"/>
            <a:r>
              <a:rPr lang="es-ES" sz="2600" b="1" dirty="0" smtClean="0">
                <a:solidFill>
                  <a:schemeClr val="tx1"/>
                </a:solidFill>
              </a:rPr>
              <a:t>Comisión </a:t>
            </a:r>
            <a:r>
              <a:rPr lang="es-ES" sz="2600" b="1" dirty="0">
                <a:solidFill>
                  <a:schemeClr val="tx1"/>
                </a:solidFill>
              </a:rPr>
              <a:t>por no disposición.</a:t>
            </a:r>
          </a:p>
          <a:p>
            <a:pPr marL="0" indent="0" algn="just">
              <a:buNone/>
            </a:pPr>
            <a:endParaRPr lang="es-ES" sz="2600" dirty="0">
              <a:solidFill>
                <a:schemeClr val="tx1"/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33670FB-B4A5-4BCB-801E-3A471D34D42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dirty="0"/>
              <a:t>Funcionamiento y operatoria del Crédito Bancario</a:t>
            </a:r>
          </a:p>
        </p:txBody>
      </p:sp>
      <p:sp>
        <p:nvSpPr>
          <p:cNvPr id="6" name="Cerrar llave 5"/>
          <p:cNvSpPr/>
          <p:nvPr/>
        </p:nvSpPr>
        <p:spPr>
          <a:xfrm>
            <a:off x="8001000" y="4549140"/>
            <a:ext cx="502919" cy="1760220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6"/>
          <p:cNvSpPr txBox="1"/>
          <p:nvPr/>
        </p:nvSpPr>
        <p:spPr>
          <a:xfrm>
            <a:off x="8608061" y="4532809"/>
            <a:ext cx="277622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/>
              <a:t>Los intereses sobre las cuantías dispuestas dentro del límite y a favor </a:t>
            </a:r>
            <a:r>
              <a:rPr lang="es-ES" dirty="0" smtClean="0"/>
              <a:t>del cliente </a:t>
            </a:r>
            <a:r>
              <a:rPr lang="es-ES" dirty="0"/>
              <a:t>son negociados y prefijados en el contrato del crédito.</a:t>
            </a:r>
          </a:p>
        </p:txBody>
      </p:sp>
    </p:spTree>
    <p:extLst>
      <p:ext uri="{BB962C8B-B14F-4D97-AF65-F5344CB8AC3E}">
        <p14:creationId xmlns:p14="http://schemas.microsoft.com/office/powerpoint/2010/main" val="753375282"/>
      </p:ext>
    </p:extLst>
  </p:cSld>
  <p:clrMapOvr>
    <a:masterClrMapping/>
  </p:clrMapOvr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3_Office Theme">
      <a:majorFont>
        <a:latin typeface="Arial"/>
        <a:ea typeface=""/>
        <a:cs typeface="Arial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E1 consumidor</Template>
  <TotalTime>2042</TotalTime>
  <Words>1417</Words>
  <Application>Microsoft Office PowerPoint</Application>
  <PresentationFormat>Panorámica</PresentationFormat>
  <Paragraphs>109</Paragraphs>
  <Slides>18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4" baseType="lpstr">
      <vt:lpstr>Arial</vt:lpstr>
      <vt:lpstr>Arial Black</vt:lpstr>
      <vt:lpstr>Calibri</vt:lpstr>
      <vt:lpstr>Times New Roman</vt:lpstr>
      <vt:lpstr>Verdana</vt:lpstr>
      <vt:lpstr>3_Office Theme</vt:lpstr>
      <vt:lpstr>Presentación de PowerPoint</vt:lpstr>
      <vt:lpstr> SISTEMA FINANCIERO </vt:lpstr>
      <vt:lpstr>OBJETIVOS:</vt:lpstr>
      <vt:lpstr>Operaciones de la Banca Comercial</vt:lpstr>
      <vt:lpstr>Operaciones Activas Bancarias</vt:lpstr>
      <vt:lpstr>La línea de crédito revolvente y préstamo bancario</vt:lpstr>
      <vt:lpstr>La línea de crédito revolvente y préstamo bancario</vt:lpstr>
      <vt:lpstr>Funcionamiento y operatoria del Crédito Bancario</vt:lpstr>
      <vt:lpstr>Funcionamiento y operatoria del Crédito Bancario</vt:lpstr>
      <vt:lpstr>Instrumentación de la Línea de Crédito o Crédito Bancario</vt:lpstr>
      <vt:lpstr>Operatoria del Crédito o Línea de Crédito Bancario</vt:lpstr>
      <vt:lpstr>Operatoria del Crédito o Línea de Crédito Bancario</vt:lpstr>
      <vt:lpstr>Instrumentación de la Línea de Crédito, o Crédito Bancario</vt:lpstr>
      <vt:lpstr>Preguntas de comprobación </vt:lpstr>
      <vt:lpstr>ORIENTACIÓN DE ESTUDIO INDEPENDIENTE</vt:lpstr>
      <vt:lpstr>BIBLIOGRAFÍA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MIA</dc:creator>
  <cp:lastModifiedBy>Beatriz Fernandez</cp:lastModifiedBy>
  <cp:revision>207</cp:revision>
  <dcterms:created xsi:type="dcterms:W3CDTF">2023-12-10T13:11:26Z</dcterms:created>
  <dcterms:modified xsi:type="dcterms:W3CDTF">2025-04-17T14:45:15Z</dcterms:modified>
</cp:coreProperties>
</file>