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4" r:id="rId44"/>
    <p:sldId id="305" r:id="rId45"/>
    <p:sldId id="306" r:id="rId4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4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EFD259-9AA9-4495-80E9-6D2EDFA9FD09}" type="doc">
      <dgm:prSet loTypeId="urn:microsoft.com/office/officeart/2005/8/layout/radial3" loCatId="relationship" qsTypeId="urn:microsoft.com/office/officeart/2005/8/quickstyle/3d3" qsCatId="3D" csTypeId="urn:microsoft.com/office/officeart/2005/8/colors/accent5_2" csCatId="accent5" phldr="1"/>
      <dgm:spPr/>
      <dgm:t>
        <a:bodyPr/>
        <a:lstStyle/>
        <a:p>
          <a:endParaRPr lang="es-ES"/>
        </a:p>
      </dgm:t>
    </dgm:pt>
    <dgm:pt modelId="{C05F06FD-2136-4C98-99A1-2AC26D6CDFE8}">
      <dgm:prSet phldrT="[Texto]" custT="1"/>
      <dgm:spPr/>
      <dgm:t>
        <a:bodyPr/>
        <a:lstStyle/>
        <a:p>
          <a:r>
            <a:rPr lang="es-ES" sz="3200" b="1" dirty="0" smtClean="0">
              <a:latin typeface="Arial" pitchFamily="34" charset="0"/>
              <a:cs typeface="Arial" pitchFamily="34" charset="0"/>
            </a:rPr>
            <a:t>Cambio Climático</a:t>
          </a:r>
          <a:endParaRPr lang="es-ES" sz="3200" b="1" dirty="0">
            <a:latin typeface="Arial" pitchFamily="34" charset="0"/>
            <a:cs typeface="Arial" pitchFamily="34" charset="0"/>
          </a:endParaRPr>
        </a:p>
      </dgm:t>
    </dgm:pt>
    <dgm:pt modelId="{5C66F11E-C0D9-4603-B8B9-9DE2F16F9A91}" type="parTrans" cxnId="{F2EA25DB-6BBE-46C7-BCA4-859083DEEF34}">
      <dgm:prSet/>
      <dgm:spPr/>
      <dgm:t>
        <a:bodyPr/>
        <a:lstStyle/>
        <a:p>
          <a:endParaRPr lang="es-ES"/>
        </a:p>
      </dgm:t>
    </dgm:pt>
    <dgm:pt modelId="{2A3AA8B2-C8DB-487D-A7AB-6ECE824AB3BB}" type="sibTrans" cxnId="{F2EA25DB-6BBE-46C7-BCA4-859083DEEF34}">
      <dgm:prSet/>
      <dgm:spPr/>
      <dgm:t>
        <a:bodyPr/>
        <a:lstStyle/>
        <a:p>
          <a:endParaRPr lang="es-ES"/>
        </a:p>
      </dgm:t>
    </dgm:pt>
    <dgm:pt modelId="{A41647E4-03AE-40C5-91E4-ABC54C9921D9}">
      <dgm:prSet phldrT="[Texto]" custT="1"/>
      <dgm:spPr/>
      <dgm:t>
        <a:bodyPr/>
        <a:lstStyle/>
        <a:p>
          <a:r>
            <a:rPr lang="es-ES" sz="1400" b="1" dirty="0" smtClean="0">
              <a:latin typeface="Arial" pitchFamily="34" charset="0"/>
              <a:cs typeface="Arial" pitchFamily="34" charset="0"/>
            </a:rPr>
            <a:t>Degradación de los suelos</a:t>
          </a:r>
          <a:endParaRPr lang="es-ES" sz="1400" b="1" dirty="0">
            <a:latin typeface="Arial" pitchFamily="34" charset="0"/>
            <a:cs typeface="Arial" pitchFamily="34" charset="0"/>
          </a:endParaRPr>
        </a:p>
      </dgm:t>
    </dgm:pt>
    <dgm:pt modelId="{601DF048-F772-47C5-BFEB-1973C388B639}" type="parTrans" cxnId="{D9CE986B-78D4-4CE4-A937-D3CB759DC67E}">
      <dgm:prSet/>
      <dgm:spPr/>
      <dgm:t>
        <a:bodyPr/>
        <a:lstStyle/>
        <a:p>
          <a:endParaRPr lang="es-ES"/>
        </a:p>
      </dgm:t>
    </dgm:pt>
    <dgm:pt modelId="{3D07D95A-C1AE-4584-8CD2-B270FAB54BBB}" type="sibTrans" cxnId="{D9CE986B-78D4-4CE4-A937-D3CB759DC67E}">
      <dgm:prSet/>
      <dgm:spPr/>
      <dgm:t>
        <a:bodyPr/>
        <a:lstStyle/>
        <a:p>
          <a:endParaRPr lang="es-ES"/>
        </a:p>
      </dgm:t>
    </dgm:pt>
    <dgm:pt modelId="{3734C212-A56C-4C47-9640-641F31B97F80}">
      <dgm:prSet phldrT="[Texto]" custT="1"/>
      <dgm:spPr/>
      <dgm:t>
        <a:bodyPr/>
        <a:lstStyle/>
        <a:p>
          <a:r>
            <a:rPr lang="es-ES" sz="1400" b="1" dirty="0" smtClean="0">
              <a:latin typeface="Arial" pitchFamily="34" charset="0"/>
              <a:cs typeface="Arial" pitchFamily="34" charset="0"/>
            </a:rPr>
            <a:t>Pérdida de la diversidad biológica</a:t>
          </a:r>
          <a:endParaRPr lang="es-ES" sz="1400" b="1" dirty="0">
            <a:latin typeface="Arial" pitchFamily="34" charset="0"/>
            <a:cs typeface="Arial" pitchFamily="34" charset="0"/>
          </a:endParaRPr>
        </a:p>
      </dgm:t>
    </dgm:pt>
    <dgm:pt modelId="{6EADBCDD-A1AF-4A9F-B89D-B1017071FEF1}" type="parTrans" cxnId="{9403FC70-B10A-4EEF-B70E-4588502CCD13}">
      <dgm:prSet/>
      <dgm:spPr/>
      <dgm:t>
        <a:bodyPr/>
        <a:lstStyle/>
        <a:p>
          <a:endParaRPr lang="es-ES"/>
        </a:p>
      </dgm:t>
    </dgm:pt>
    <dgm:pt modelId="{DE8F4D66-2B8C-4D6D-9398-2E17BE61881B}" type="sibTrans" cxnId="{9403FC70-B10A-4EEF-B70E-4588502CCD13}">
      <dgm:prSet/>
      <dgm:spPr/>
      <dgm:t>
        <a:bodyPr/>
        <a:lstStyle/>
        <a:p>
          <a:endParaRPr lang="es-ES"/>
        </a:p>
      </dgm:t>
    </dgm:pt>
    <dgm:pt modelId="{B6AFD3D0-399B-4ADC-8AB9-278ADBA6440C}">
      <dgm:prSet phldrT="[Texto]" custT="1"/>
      <dgm:spPr/>
      <dgm:t>
        <a:bodyPr/>
        <a:lstStyle/>
        <a:p>
          <a:r>
            <a:rPr lang="es-ES" sz="1400" b="1" dirty="0" smtClean="0">
              <a:latin typeface="Arial" pitchFamily="34" charset="0"/>
              <a:cs typeface="Arial" pitchFamily="34" charset="0"/>
            </a:rPr>
            <a:t>Deterioro de los ecosistemas</a:t>
          </a:r>
          <a:endParaRPr lang="es-ES" sz="1400" b="1" dirty="0">
            <a:latin typeface="Arial" pitchFamily="34" charset="0"/>
            <a:cs typeface="Arial" pitchFamily="34" charset="0"/>
          </a:endParaRPr>
        </a:p>
      </dgm:t>
    </dgm:pt>
    <dgm:pt modelId="{4E0B9FCB-1145-43EF-887A-9DDC777BDF96}" type="parTrans" cxnId="{1E1F7CEB-6369-4B17-A2C5-87D8CD4D21D5}">
      <dgm:prSet/>
      <dgm:spPr/>
      <dgm:t>
        <a:bodyPr/>
        <a:lstStyle/>
        <a:p>
          <a:endParaRPr lang="es-ES"/>
        </a:p>
      </dgm:t>
    </dgm:pt>
    <dgm:pt modelId="{B0A3C320-F8BC-4A60-AB7A-AA9E77E6BA92}" type="sibTrans" cxnId="{1E1F7CEB-6369-4B17-A2C5-87D8CD4D21D5}">
      <dgm:prSet/>
      <dgm:spPr/>
      <dgm:t>
        <a:bodyPr/>
        <a:lstStyle/>
        <a:p>
          <a:endParaRPr lang="es-ES"/>
        </a:p>
      </dgm:t>
    </dgm:pt>
    <dgm:pt modelId="{56BF6254-C0F1-4AA4-93C5-FA595792C938}">
      <dgm:prSet phldrT="[Texto]" custT="1"/>
      <dgm:spPr/>
      <dgm:t>
        <a:bodyPr/>
        <a:lstStyle/>
        <a:p>
          <a:r>
            <a:rPr lang="es-ES" sz="1400" b="1" dirty="0" smtClean="0">
              <a:latin typeface="Arial" pitchFamily="34" charset="0"/>
              <a:cs typeface="Arial" pitchFamily="34" charset="0"/>
            </a:rPr>
            <a:t>Contaminación </a:t>
          </a:r>
          <a:endParaRPr lang="es-ES" sz="1400" b="1" dirty="0">
            <a:latin typeface="Arial" pitchFamily="34" charset="0"/>
            <a:cs typeface="Arial" pitchFamily="34" charset="0"/>
          </a:endParaRPr>
        </a:p>
      </dgm:t>
    </dgm:pt>
    <dgm:pt modelId="{9B45D03B-2F7F-4ADC-9533-6981B8CCD122}" type="parTrans" cxnId="{905AC9E4-10F6-45A6-9B2F-467B9977BB0F}">
      <dgm:prSet/>
      <dgm:spPr/>
      <dgm:t>
        <a:bodyPr/>
        <a:lstStyle/>
        <a:p>
          <a:endParaRPr lang="es-ES"/>
        </a:p>
      </dgm:t>
    </dgm:pt>
    <dgm:pt modelId="{40AAB665-3FA0-40FC-A0BA-1FA08B031017}" type="sibTrans" cxnId="{905AC9E4-10F6-45A6-9B2F-467B9977BB0F}">
      <dgm:prSet/>
      <dgm:spPr/>
      <dgm:t>
        <a:bodyPr/>
        <a:lstStyle/>
        <a:p>
          <a:endParaRPr lang="es-ES"/>
        </a:p>
      </dgm:t>
    </dgm:pt>
    <dgm:pt modelId="{A0805937-BA09-4E3D-B76F-D477C9DEEB60}">
      <dgm:prSet custT="1"/>
      <dgm:spPr/>
      <dgm:t>
        <a:bodyPr/>
        <a:lstStyle/>
        <a:p>
          <a:r>
            <a:rPr lang="es-ES" sz="1400" b="1" dirty="0" smtClean="0">
              <a:latin typeface="Arial" pitchFamily="34" charset="0"/>
              <a:cs typeface="Arial" pitchFamily="34" charset="0"/>
            </a:rPr>
            <a:t>Cobertura forestal</a:t>
          </a:r>
          <a:endParaRPr lang="es-ES" sz="1400" b="1" dirty="0">
            <a:latin typeface="Arial" pitchFamily="34" charset="0"/>
            <a:cs typeface="Arial" pitchFamily="34" charset="0"/>
          </a:endParaRPr>
        </a:p>
      </dgm:t>
    </dgm:pt>
    <dgm:pt modelId="{9FEBFACF-AEE9-4141-B178-62048FC926CA}" type="parTrans" cxnId="{E25474D9-21E8-40D9-B9C3-A2D7DFF5BF65}">
      <dgm:prSet/>
      <dgm:spPr/>
      <dgm:t>
        <a:bodyPr/>
        <a:lstStyle/>
        <a:p>
          <a:endParaRPr lang="es-ES"/>
        </a:p>
      </dgm:t>
    </dgm:pt>
    <dgm:pt modelId="{711EFA5E-5C64-40FF-A62C-B59081DBC77F}" type="sibTrans" cxnId="{E25474D9-21E8-40D9-B9C3-A2D7DFF5BF65}">
      <dgm:prSet/>
      <dgm:spPr/>
      <dgm:t>
        <a:bodyPr/>
        <a:lstStyle/>
        <a:p>
          <a:endParaRPr lang="es-ES"/>
        </a:p>
      </dgm:t>
    </dgm:pt>
    <dgm:pt modelId="{AF524EB8-6AC8-4701-8390-3785C3B47CC9}">
      <dgm:prSet custT="1"/>
      <dgm:spPr/>
      <dgm:t>
        <a:bodyPr/>
        <a:lstStyle/>
        <a:p>
          <a:r>
            <a:rPr lang="es-ES" sz="1300" b="1" dirty="0" smtClean="0">
              <a:latin typeface="Arial" pitchFamily="34" charset="0"/>
              <a:cs typeface="Arial" pitchFamily="34" charset="0"/>
            </a:rPr>
            <a:t>Disponibilidad</a:t>
          </a:r>
          <a:r>
            <a:rPr lang="es-ES" sz="1400" b="1" dirty="0" smtClean="0">
              <a:latin typeface="Arial" pitchFamily="34" charset="0"/>
              <a:cs typeface="Arial" pitchFamily="34" charset="0"/>
            </a:rPr>
            <a:t> de Agua</a:t>
          </a:r>
          <a:endParaRPr lang="es-ES" sz="1400" b="1" dirty="0">
            <a:latin typeface="Arial" pitchFamily="34" charset="0"/>
            <a:cs typeface="Arial" pitchFamily="34" charset="0"/>
          </a:endParaRPr>
        </a:p>
      </dgm:t>
    </dgm:pt>
    <dgm:pt modelId="{4E666F65-8A09-4C2D-AFC8-77F81EFF02E4}" type="parTrans" cxnId="{1747EC5D-BF39-4411-B745-5A94A495250C}">
      <dgm:prSet/>
      <dgm:spPr/>
      <dgm:t>
        <a:bodyPr/>
        <a:lstStyle/>
        <a:p>
          <a:endParaRPr lang="es-ES"/>
        </a:p>
      </dgm:t>
    </dgm:pt>
    <dgm:pt modelId="{DC6AF1D5-D1C5-4527-AB76-0280BC7C1BEB}" type="sibTrans" cxnId="{1747EC5D-BF39-4411-B745-5A94A495250C}">
      <dgm:prSet/>
      <dgm:spPr/>
      <dgm:t>
        <a:bodyPr/>
        <a:lstStyle/>
        <a:p>
          <a:endParaRPr lang="es-ES"/>
        </a:p>
      </dgm:t>
    </dgm:pt>
    <dgm:pt modelId="{79955A87-A8A9-48BA-8904-39BAC2CCEDE0}" type="pres">
      <dgm:prSet presAssocID="{17EFD259-9AA9-4495-80E9-6D2EDFA9FD0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291649-1FF8-4E94-9F75-F122D61BE7D1}" type="pres">
      <dgm:prSet presAssocID="{17EFD259-9AA9-4495-80E9-6D2EDFA9FD09}" presName="radial" presStyleCnt="0">
        <dgm:presLayoutVars>
          <dgm:animLvl val="ctr"/>
        </dgm:presLayoutVars>
      </dgm:prSet>
      <dgm:spPr/>
    </dgm:pt>
    <dgm:pt modelId="{85DE3AB7-E1C0-451F-9CFF-C72578AB999C}" type="pres">
      <dgm:prSet presAssocID="{C05F06FD-2136-4C98-99A1-2AC26D6CDFE8}" presName="centerShape" presStyleLbl="vennNode1" presStyleIdx="0" presStyleCnt="7"/>
      <dgm:spPr/>
      <dgm:t>
        <a:bodyPr/>
        <a:lstStyle/>
        <a:p>
          <a:endParaRPr lang="en-US"/>
        </a:p>
      </dgm:t>
    </dgm:pt>
    <dgm:pt modelId="{4AB35655-F068-49EB-8592-29C1C5861B44}" type="pres">
      <dgm:prSet presAssocID="{A41647E4-03AE-40C5-91E4-ABC54C9921D9}" presName="node" presStyleLbl="vennNode1" presStyleIdx="1" presStyleCnt="7" custScaleX="12243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77DA0A-72B3-4483-9111-E4E8A1AE8DA5}" type="pres">
      <dgm:prSet presAssocID="{3734C212-A56C-4C47-9640-641F31B97F80}" presName="node" presStyleLbl="vennNode1" presStyleIdx="2" presStyleCnt="7" custScaleX="14235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ACD054-FFB8-4300-B341-A6EEC6E99FA6}" type="pres">
      <dgm:prSet presAssocID="{B6AFD3D0-399B-4ADC-8AB9-278ADBA6440C}" presName="node" presStyleLbl="vennNode1" presStyleIdx="3" presStyleCnt="7" custScaleX="1214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10E0D7-E027-4569-90DF-6993C2683950}" type="pres">
      <dgm:prSet presAssocID="{56BF6254-C0F1-4AA4-93C5-FA595792C938}" presName="node" presStyleLbl="vennNode1" presStyleIdx="4" presStyleCnt="7" custScaleX="1412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0DC592-4376-490F-BE8E-926F427DE400}" type="pres">
      <dgm:prSet presAssocID="{A0805937-BA09-4E3D-B76F-D477C9DEEB60}" presName="node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46C9F3-E6FC-4388-B32C-992C5BE2E861}" type="pres">
      <dgm:prSet presAssocID="{AF524EB8-6AC8-4701-8390-3785C3B47CC9}" presName="node" presStyleLbl="vennNode1" presStyleIdx="6" presStyleCnt="7" custScaleX="12297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E1F7CEB-6369-4B17-A2C5-87D8CD4D21D5}" srcId="{C05F06FD-2136-4C98-99A1-2AC26D6CDFE8}" destId="{B6AFD3D0-399B-4ADC-8AB9-278ADBA6440C}" srcOrd="2" destOrd="0" parTransId="{4E0B9FCB-1145-43EF-887A-9DDC777BDF96}" sibTransId="{B0A3C320-F8BC-4A60-AB7A-AA9E77E6BA92}"/>
    <dgm:cxn modelId="{599DA4F2-9B67-4193-8674-FFCA964E436C}" type="presOf" srcId="{17EFD259-9AA9-4495-80E9-6D2EDFA9FD09}" destId="{79955A87-A8A9-48BA-8904-39BAC2CCEDE0}" srcOrd="0" destOrd="0" presId="urn:microsoft.com/office/officeart/2005/8/layout/radial3"/>
    <dgm:cxn modelId="{F2EA25DB-6BBE-46C7-BCA4-859083DEEF34}" srcId="{17EFD259-9AA9-4495-80E9-6D2EDFA9FD09}" destId="{C05F06FD-2136-4C98-99A1-2AC26D6CDFE8}" srcOrd="0" destOrd="0" parTransId="{5C66F11E-C0D9-4603-B8B9-9DE2F16F9A91}" sibTransId="{2A3AA8B2-C8DB-487D-A7AB-6ECE824AB3BB}"/>
    <dgm:cxn modelId="{D9CE986B-78D4-4CE4-A937-D3CB759DC67E}" srcId="{C05F06FD-2136-4C98-99A1-2AC26D6CDFE8}" destId="{A41647E4-03AE-40C5-91E4-ABC54C9921D9}" srcOrd="0" destOrd="0" parTransId="{601DF048-F772-47C5-BFEB-1973C388B639}" sibTransId="{3D07D95A-C1AE-4584-8CD2-B270FAB54BBB}"/>
    <dgm:cxn modelId="{E25474D9-21E8-40D9-B9C3-A2D7DFF5BF65}" srcId="{C05F06FD-2136-4C98-99A1-2AC26D6CDFE8}" destId="{A0805937-BA09-4E3D-B76F-D477C9DEEB60}" srcOrd="4" destOrd="0" parTransId="{9FEBFACF-AEE9-4141-B178-62048FC926CA}" sibTransId="{711EFA5E-5C64-40FF-A62C-B59081DBC77F}"/>
    <dgm:cxn modelId="{67E5AAB6-8BD1-4684-A84D-21E04E698747}" type="presOf" srcId="{3734C212-A56C-4C47-9640-641F31B97F80}" destId="{CF77DA0A-72B3-4483-9111-E4E8A1AE8DA5}" srcOrd="0" destOrd="0" presId="urn:microsoft.com/office/officeart/2005/8/layout/radial3"/>
    <dgm:cxn modelId="{1747EC5D-BF39-4411-B745-5A94A495250C}" srcId="{C05F06FD-2136-4C98-99A1-2AC26D6CDFE8}" destId="{AF524EB8-6AC8-4701-8390-3785C3B47CC9}" srcOrd="5" destOrd="0" parTransId="{4E666F65-8A09-4C2D-AFC8-77F81EFF02E4}" sibTransId="{DC6AF1D5-D1C5-4527-AB76-0280BC7C1BEB}"/>
    <dgm:cxn modelId="{905AC9E4-10F6-45A6-9B2F-467B9977BB0F}" srcId="{C05F06FD-2136-4C98-99A1-2AC26D6CDFE8}" destId="{56BF6254-C0F1-4AA4-93C5-FA595792C938}" srcOrd="3" destOrd="0" parTransId="{9B45D03B-2F7F-4ADC-9533-6981B8CCD122}" sibTransId="{40AAB665-3FA0-40FC-A0BA-1FA08B031017}"/>
    <dgm:cxn modelId="{536FF2A9-08FF-4D36-A3D3-C359FF15133D}" type="presOf" srcId="{B6AFD3D0-399B-4ADC-8AB9-278ADBA6440C}" destId="{48ACD054-FFB8-4300-B341-A6EEC6E99FA6}" srcOrd="0" destOrd="0" presId="urn:microsoft.com/office/officeart/2005/8/layout/radial3"/>
    <dgm:cxn modelId="{D391423D-5156-407E-B383-4EB1D397D2F5}" type="presOf" srcId="{C05F06FD-2136-4C98-99A1-2AC26D6CDFE8}" destId="{85DE3AB7-E1C0-451F-9CFF-C72578AB999C}" srcOrd="0" destOrd="0" presId="urn:microsoft.com/office/officeart/2005/8/layout/radial3"/>
    <dgm:cxn modelId="{79A36067-7D3C-4487-820F-A9B712334672}" type="presOf" srcId="{A41647E4-03AE-40C5-91E4-ABC54C9921D9}" destId="{4AB35655-F068-49EB-8592-29C1C5861B44}" srcOrd="0" destOrd="0" presId="urn:microsoft.com/office/officeart/2005/8/layout/radial3"/>
    <dgm:cxn modelId="{0E4E3466-24EB-48A4-A929-D67E18D68066}" type="presOf" srcId="{56BF6254-C0F1-4AA4-93C5-FA595792C938}" destId="{5410E0D7-E027-4569-90DF-6993C2683950}" srcOrd="0" destOrd="0" presId="urn:microsoft.com/office/officeart/2005/8/layout/radial3"/>
    <dgm:cxn modelId="{9403FC70-B10A-4EEF-B70E-4588502CCD13}" srcId="{C05F06FD-2136-4C98-99A1-2AC26D6CDFE8}" destId="{3734C212-A56C-4C47-9640-641F31B97F80}" srcOrd="1" destOrd="0" parTransId="{6EADBCDD-A1AF-4A9F-B89D-B1017071FEF1}" sibTransId="{DE8F4D66-2B8C-4D6D-9398-2E17BE61881B}"/>
    <dgm:cxn modelId="{DE9D1B45-DE62-44D7-870A-50E55AF12F25}" type="presOf" srcId="{AF524EB8-6AC8-4701-8390-3785C3B47CC9}" destId="{5B46C9F3-E6FC-4388-B32C-992C5BE2E861}" srcOrd="0" destOrd="0" presId="urn:microsoft.com/office/officeart/2005/8/layout/radial3"/>
    <dgm:cxn modelId="{AD44E35E-0BD5-496F-BE49-13E1A0B32B8A}" type="presOf" srcId="{A0805937-BA09-4E3D-B76F-D477C9DEEB60}" destId="{E70DC592-4376-490F-BE8E-926F427DE400}" srcOrd="0" destOrd="0" presId="urn:microsoft.com/office/officeart/2005/8/layout/radial3"/>
    <dgm:cxn modelId="{9906BE73-4ABE-4100-8D8B-A9C46DCED8D1}" type="presParOf" srcId="{79955A87-A8A9-48BA-8904-39BAC2CCEDE0}" destId="{65291649-1FF8-4E94-9F75-F122D61BE7D1}" srcOrd="0" destOrd="0" presId="urn:microsoft.com/office/officeart/2005/8/layout/radial3"/>
    <dgm:cxn modelId="{6E444D09-D3C0-46C8-857B-57473374EAA2}" type="presParOf" srcId="{65291649-1FF8-4E94-9F75-F122D61BE7D1}" destId="{85DE3AB7-E1C0-451F-9CFF-C72578AB999C}" srcOrd="0" destOrd="0" presId="urn:microsoft.com/office/officeart/2005/8/layout/radial3"/>
    <dgm:cxn modelId="{7754AA8D-2447-409C-A533-90685F64ADB5}" type="presParOf" srcId="{65291649-1FF8-4E94-9F75-F122D61BE7D1}" destId="{4AB35655-F068-49EB-8592-29C1C5861B44}" srcOrd="1" destOrd="0" presId="urn:microsoft.com/office/officeart/2005/8/layout/radial3"/>
    <dgm:cxn modelId="{C06A9B9E-2E9F-4269-9450-93E1ACB654EF}" type="presParOf" srcId="{65291649-1FF8-4E94-9F75-F122D61BE7D1}" destId="{CF77DA0A-72B3-4483-9111-E4E8A1AE8DA5}" srcOrd="2" destOrd="0" presId="urn:microsoft.com/office/officeart/2005/8/layout/radial3"/>
    <dgm:cxn modelId="{77410B1A-0584-42B1-A892-8CDB304C3F98}" type="presParOf" srcId="{65291649-1FF8-4E94-9F75-F122D61BE7D1}" destId="{48ACD054-FFB8-4300-B341-A6EEC6E99FA6}" srcOrd="3" destOrd="0" presId="urn:microsoft.com/office/officeart/2005/8/layout/radial3"/>
    <dgm:cxn modelId="{DDB365CC-8ED0-4532-AD10-270B57C06E64}" type="presParOf" srcId="{65291649-1FF8-4E94-9F75-F122D61BE7D1}" destId="{5410E0D7-E027-4569-90DF-6993C2683950}" srcOrd="4" destOrd="0" presId="urn:microsoft.com/office/officeart/2005/8/layout/radial3"/>
    <dgm:cxn modelId="{1E32E3B8-3CFD-4056-BB80-CBE399533911}" type="presParOf" srcId="{65291649-1FF8-4E94-9F75-F122D61BE7D1}" destId="{E70DC592-4376-490F-BE8E-926F427DE400}" srcOrd="5" destOrd="0" presId="urn:microsoft.com/office/officeart/2005/8/layout/radial3"/>
    <dgm:cxn modelId="{BF4412C1-8B89-42F4-92F7-D35D1B5972C1}" type="presParOf" srcId="{65291649-1FF8-4E94-9F75-F122D61BE7D1}" destId="{5B46C9F3-E6FC-4388-B32C-992C5BE2E861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DE3AB7-E1C0-451F-9CFF-C72578AB999C}">
      <dsp:nvSpPr>
        <dsp:cNvPr id="0" name=""/>
        <dsp:cNvSpPr/>
      </dsp:nvSpPr>
      <dsp:spPr>
        <a:xfrm>
          <a:off x="2638784" y="1130203"/>
          <a:ext cx="2815593" cy="2815593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>
              <a:latin typeface="Arial" pitchFamily="34" charset="0"/>
              <a:cs typeface="Arial" pitchFamily="34" charset="0"/>
            </a:rPr>
            <a:t>Cambio Climático</a:t>
          </a:r>
          <a:endParaRPr lang="es-ES" sz="3200" b="1" kern="1200" dirty="0">
            <a:latin typeface="Arial" pitchFamily="34" charset="0"/>
            <a:cs typeface="Arial" pitchFamily="34" charset="0"/>
          </a:endParaRPr>
        </a:p>
      </dsp:txBody>
      <dsp:txXfrm>
        <a:off x="3051118" y="1542537"/>
        <a:ext cx="1990925" cy="1990925"/>
      </dsp:txXfrm>
    </dsp:sp>
    <dsp:sp modelId="{4AB35655-F068-49EB-8592-29C1C5861B44}">
      <dsp:nvSpPr>
        <dsp:cNvPr id="0" name=""/>
        <dsp:cNvSpPr/>
      </dsp:nvSpPr>
      <dsp:spPr>
        <a:xfrm>
          <a:off x="3184777" y="502"/>
          <a:ext cx="1723607" cy="140779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Arial" pitchFamily="34" charset="0"/>
              <a:cs typeface="Arial" pitchFamily="34" charset="0"/>
            </a:rPr>
            <a:t>Degradación de los suelos</a:t>
          </a:r>
          <a:endParaRPr lang="es-ES" sz="1400" b="1" kern="1200" dirty="0">
            <a:latin typeface="Arial" pitchFamily="34" charset="0"/>
            <a:cs typeface="Arial" pitchFamily="34" charset="0"/>
          </a:endParaRPr>
        </a:p>
      </dsp:txBody>
      <dsp:txXfrm>
        <a:off x="3437193" y="206669"/>
        <a:ext cx="1218775" cy="995462"/>
      </dsp:txXfrm>
    </dsp:sp>
    <dsp:sp modelId="{CF77DA0A-72B3-4483-9111-E4E8A1AE8DA5}">
      <dsp:nvSpPr>
        <dsp:cNvPr id="0" name=""/>
        <dsp:cNvSpPr/>
      </dsp:nvSpPr>
      <dsp:spPr>
        <a:xfrm>
          <a:off x="4632476" y="917302"/>
          <a:ext cx="2004097" cy="140779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Arial" pitchFamily="34" charset="0"/>
              <a:cs typeface="Arial" pitchFamily="34" charset="0"/>
            </a:rPr>
            <a:t>Pérdida de la diversidad biológica</a:t>
          </a:r>
          <a:endParaRPr lang="es-ES" sz="1400" b="1" kern="1200" dirty="0">
            <a:latin typeface="Arial" pitchFamily="34" charset="0"/>
            <a:cs typeface="Arial" pitchFamily="34" charset="0"/>
          </a:endParaRPr>
        </a:p>
      </dsp:txBody>
      <dsp:txXfrm>
        <a:off x="4925969" y="1123469"/>
        <a:ext cx="1417111" cy="995462"/>
      </dsp:txXfrm>
    </dsp:sp>
    <dsp:sp modelId="{48ACD054-FFB8-4300-B341-A6EEC6E99FA6}">
      <dsp:nvSpPr>
        <dsp:cNvPr id="0" name=""/>
        <dsp:cNvSpPr/>
      </dsp:nvSpPr>
      <dsp:spPr>
        <a:xfrm>
          <a:off x="4779478" y="2750901"/>
          <a:ext cx="1710093" cy="140779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Arial" pitchFamily="34" charset="0"/>
              <a:cs typeface="Arial" pitchFamily="34" charset="0"/>
            </a:rPr>
            <a:t>Deterioro de los ecosistemas</a:t>
          </a:r>
          <a:endParaRPr lang="es-ES" sz="1400" b="1" kern="1200" dirty="0">
            <a:latin typeface="Arial" pitchFamily="34" charset="0"/>
            <a:cs typeface="Arial" pitchFamily="34" charset="0"/>
          </a:endParaRPr>
        </a:p>
      </dsp:txBody>
      <dsp:txXfrm>
        <a:off x="5029915" y="2957068"/>
        <a:ext cx="1209219" cy="995462"/>
      </dsp:txXfrm>
    </dsp:sp>
    <dsp:sp modelId="{5410E0D7-E027-4569-90DF-6993C2683950}">
      <dsp:nvSpPr>
        <dsp:cNvPr id="0" name=""/>
        <dsp:cNvSpPr/>
      </dsp:nvSpPr>
      <dsp:spPr>
        <a:xfrm>
          <a:off x="3052599" y="3667700"/>
          <a:ext cx="1987964" cy="140779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Arial" pitchFamily="34" charset="0"/>
              <a:cs typeface="Arial" pitchFamily="34" charset="0"/>
            </a:rPr>
            <a:t>Contaminación </a:t>
          </a:r>
          <a:endParaRPr lang="es-ES" sz="1400" b="1" kern="1200" dirty="0">
            <a:latin typeface="Arial" pitchFamily="34" charset="0"/>
            <a:cs typeface="Arial" pitchFamily="34" charset="0"/>
          </a:endParaRPr>
        </a:p>
      </dsp:txBody>
      <dsp:txXfrm>
        <a:off x="3343730" y="3873867"/>
        <a:ext cx="1405702" cy="995462"/>
      </dsp:txXfrm>
    </dsp:sp>
    <dsp:sp modelId="{E70DC592-4376-490F-BE8E-926F427DE400}">
      <dsp:nvSpPr>
        <dsp:cNvPr id="0" name=""/>
        <dsp:cNvSpPr/>
      </dsp:nvSpPr>
      <dsp:spPr>
        <a:xfrm>
          <a:off x="1754739" y="2750901"/>
          <a:ext cx="1407796" cy="140779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Arial" pitchFamily="34" charset="0"/>
              <a:cs typeface="Arial" pitchFamily="34" charset="0"/>
            </a:rPr>
            <a:t>Cobertura forestal</a:t>
          </a:r>
          <a:endParaRPr lang="es-ES" sz="1400" b="1" kern="1200" dirty="0">
            <a:latin typeface="Arial" pitchFamily="34" charset="0"/>
            <a:cs typeface="Arial" pitchFamily="34" charset="0"/>
          </a:endParaRPr>
        </a:p>
      </dsp:txBody>
      <dsp:txXfrm>
        <a:off x="1960906" y="2957068"/>
        <a:ext cx="995462" cy="995462"/>
      </dsp:txXfrm>
    </dsp:sp>
    <dsp:sp modelId="{5B46C9F3-E6FC-4388-B32C-992C5BE2E861}">
      <dsp:nvSpPr>
        <dsp:cNvPr id="0" name=""/>
        <dsp:cNvSpPr/>
      </dsp:nvSpPr>
      <dsp:spPr>
        <a:xfrm>
          <a:off x="1593026" y="917302"/>
          <a:ext cx="1731224" cy="140779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 smtClean="0">
              <a:latin typeface="Arial" pitchFamily="34" charset="0"/>
              <a:cs typeface="Arial" pitchFamily="34" charset="0"/>
            </a:rPr>
            <a:t>Disponibilidad</a:t>
          </a:r>
          <a:r>
            <a:rPr lang="es-ES" sz="1400" b="1" kern="1200" dirty="0" smtClean="0">
              <a:latin typeface="Arial" pitchFamily="34" charset="0"/>
              <a:cs typeface="Arial" pitchFamily="34" charset="0"/>
            </a:rPr>
            <a:t> de Agua</a:t>
          </a:r>
          <a:endParaRPr lang="es-ES" sz="1400" b="1" kern="1200" dirty="0">
            <a:latin typeface="Arial" pitchFamily="34" charset="0"/>
            <a:cs typeface="Arial" pitchFamily="34" charset="0"/>
          </a:endParaRPr>
        </a:p>
      </dsp:txBody>
      <dsp:txXfrm>
        <a:off x="1846558" y="1123469"/>
        <a:ext cx="1224160" cy="995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81A2E-A236-4B83-AA3E-D9597BE495EC}" type="datetimeFigureOut">
              <a:rPr lang="es-ES" smtClean="0"/>
              <a:t>20/02/2026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BF97E-74DC-43B0-944A-B7C443ABC3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4167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12F70D-D788-4AA2-9C72-5A694FBEB2B2}" type="slidenum">
              <a:rPr lang="es-ES" altLang="es-ES_tradnl" smtClean="0"/>
              <a:pPr eaLnBrk="1" hangingPunct="1"/>
              <a:t>20</a:t>
            </a:fld>
            <a:endParaRPr lang="es-ES" altLang="es-ES_tradnl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_tradnl" altLang="es-ES_trad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US" altLang="es-ES" smtClean="0">
              <a:latin typeface="Arial" charset="0"/>
            </a:endParaRPr>
          </a:p>
        </p:txBody>
      </p:sp>
      <p:sp>
        <p:nvSpPr>
          <p:cNvPr id="563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CBD819-33E6-4363-9A2D-882090063458}" type="slidenum">
              <a:rPr lang="es-ES" altLang="es-ES" smtClean="0">
                <a:solidFill>
                  <a:srgbClr val="000000"/>
                </a:solidFill>
              </a:rPr>
              <a:pPr eaLnBrk="1" hangingPunct="1"/>
              <a:t>38</a:t>
            </a:fld>
            <a:endParaRPr lang="es-ES" altLang="es-E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20/02/2026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20/02/2026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20/02/2026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20/02/2026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20/02/2026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20/02/2026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20/02/2026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20/02/2026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20/02/2026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20/02/2026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20/02/2026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20/02/2026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es.wikipedia.org/wiki/Imagen:SurfaceTemperature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5993" y="2348880"/>
            <a:ext cx="8229600" cy="410445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S" b="1" dirty="0">
                <a:solidFill>
                  <a:srgbClr val="002060"/>
                </a:solidFill>
              </a:rPr>
              <a:t>Sumario: </a:t>
            </a:r>
            <a:r>
              <a:rPr lang="es-ES" dirty="0"/>
              <a:t>Problemas ambientales.  Impacto del cambio climático y las medidas de mitigación y adaptación que se asumen ante el cambio climático. Protección del patrimonio natural y cultural a nivel internacional y en Cuba.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04800" y="621467"/>
            <a:ext cx="8610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/>
            </a:r>
            <a:br>
              <a:rPr kumimoji="0" lang="es-E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s-E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/>
            </a:r>
            <a:br>
              <a:rPr kumimoji="0" lang="es-E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s-E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/>
            </a:r>
            <a:br>
              <a:rPr kumimoji="0" lang="es-E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s-E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/>
            </a:r>
            <a:br>
              <a:rPr kumimoji="0" lang="es-E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s-E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/>
            </a:r>
            <a:br>
              <a:rPr kumimoji="0" lang="es-E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s-E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/>
            </a:r>
            <a:br>
              <a:rPr kumimoji="0" lang="es-E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</a:br>
            <a:r>
              <a:rPr kumimoji="0" lang="es-E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Tema 2: Problemas ambientales globales</a:t>
            </a:r>
            <a:r>
              <a:rPr kumimoji="0" lang="es-E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055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98822"/>
            <a:ext cx="8229600" cy="850106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lvl="0" fontAlgn="base"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altLang="es-ES" sz="2400" b="1" dirty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Cambio Climático: Dos </a:t>
            </a:r>
            <a:r>
              <a:rPr lang="es-ES" altLang="es-ES" sz="2400" b="1" dirty="0" smtClean="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t>definiciones</a:t>
            </a:r>
            <a:endParaRPr lang="es-ES" dirty="0"/>
          </a:p>
        </p:txBody>
      </p:sp>
      <p:sp>
        <p:nvSpPr>
          <p:cNvPr id="4" name="AutoShape 4"/>
          <p:cNvSpPr>
            <a:spLocks noChangeAspect="1" noChangeArrowheads="1"/>
          </p:cNvSpPr>
          <p:nvPr/>
        </p:nvSpPr>
        <p:spPr bwMode="auto">
          <a:xfrm>
            <a:off x="34925" y="1124744"/>
            <a:ext cx="3600450" cy="4852988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  <a:alpha val="79999"/>
            </a:schemeClr>
          </a:solidFill>
          <a:ln w="38100" algn="ctr">
            <a:solidFill>
              <a:srgbClr val="006600"/>
            </a:solidFill>
            <a:round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altLang="es-ES" sz="2400" b="1" dirty="0" err="1">
                <a:cs typeface="Arial" charset="0"/>
              </a:rPr>
              <a:t>IPCC</a:t>
            </a:r>
            <a:endParaRPr lang="es-ES" altLang="es-ES" sz="2400" b="1" dirty="0">
              <a:cs typeface="Arial" charset="0"/>
            </a:endParaRP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altLang="es-ES" sz="2400" b="1" dirty="0">
                <a:solidFill>
                  <a:srgbClr val="FF0000"/>
                </a:solidFill>
                <a:cs typeface="Arial" charset="0"/>
              </a:rPr>
              <a:t>Cambio del estado del clima </a:t>
            </a:r>
            <a:r>
              <a:rPr lang="es-ES_tradnl" altLang="es-ES" sz="2400" b="1" dirty="0">
                <a:cs typeface="Arial" charset="0"/>
              </a:rPr>
              <a:t>identificable en los cambios del valor medio y/o en la variabilidad de sus propiedades, que persiste durante largos períodos de tiempo, </a:t>
            </a:r>
            <a:r>
              <a:rPr lang="es-ES_tradnl" altLang="es-ES" sz="2400" b="1" dirty="0">
                <a:solidFill>
                  <a:srgbClr val="FF0000"/>
                </a:solidFill>
                <a:cs typeface="Arial" charset="0"/>
              </a:rPr>
              <a:t>generalmente decenios o períodos más largos.</a:t>
            </a:r>
            <a:endParaRPr lang="es-MX" altLang="es-ES" b="1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AutoShape 4"/>
          <p:cNvSpPr>
            <a:spLocks noChangeAspect="1" noChangeArrowheads="1"/>
          </p:cNvSpPr>
          <p:nvPr/>
        </p:nvSpPr>
        <p:spPr bwMode="auto">
          <a:xfrm>
            <a:off x="4809836" y="1048928"/>
            <a:ext cx="4321175" cy="4897437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  <a:alpha val="79999"/>
            </a:schemeClr>
          </a:solidFill>
          <a:ln w="38100" algn="ctr">
            <a:solidFill>
              <a:srgbClr val="006600"/>
            </a:solidFill>
            <a:round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" altLang="es-ES" sz="2400" b="1" dirty="0" err="1">
                <a:cs typeface="Arial" charset="0"/>
              </a:rPr>
              <a:t>CMNUCC</a:t>
            </a:r>
            <a:endParaRPr lang="es-ES" altLang="es-ES" sz="2400" b="1" dirty="0">
              <a:cs typeface="Arial" charset="0"/>
            </a:endParaRP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S_tradnl" altLang="es-ES" sz="2400" b="1" dirty="0">
                <a:cs typeface="Arial" charset="0"/>
              </a:rPr>
              <a:t>Cambio del clima </a:t>
            </a:r>
            <a:r>
              <a:rPr lang="es-ES_tradnl" altLang="es-ES" sz="2400" b="1" dirty="0">
                <a:solidFill>
                  <a:srgbClr val="FF0000"/>
                </a:solidFill>
                <a:cs typeface="Arial" charset="0"/>
              </a:rPr>
              <a:t>atribuido directa o indirectamente a la actividad humana </a:t>
            </a:r>
            <a:r>
              <a:rPr lang="es-ES_tradnl" altLang="es-ES" sz="2400" b="1" dirty="0">
                <a:cs typeface="Arial" charset="0"/>
              </a:rPr>
              <a:t>que altera la composición de la atmósfera global y que </a:t>
            </a:r>
            <a:r>
              <a:rPr lang="es-ES_tradnl" altLang="es-ES" sz="2400" b="1" dirty="0">
                <a:solidFill>
                  <a:srgbClr val="FF0000"/>
                </a:solidFill>
                <a:cs typeface="Arial" charset="0"/>
              </a:rPr>
              <a:t>se suma a la variabilidad natural del clima </a:t>
            </a:r>
            <a:r>
              <a:rPr lang="es-ES_tradnl" altLang="es-ES" sz="2400" b="1" dirty="0">
                <a:cs typeface="Arial" charset="0"/>
              </a:rPr>
              <a:t>observada durante períodos de tiempos comparables.</a:t>
            </a:r>
            <a:endParaRPr lang="es-MX" altLang="es-ES" b="1" dirty="0">
              <a:solidFill>
                <a:srgbClr val="000066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6" name="Picture 2" descr="Ali Akbar Aryan, Ira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5441950"/>
            <a:ext cx="19335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10 Grupo"/>
          <p:cNvGrpSpPr>
            <a:grpSpLocks/>
          </p:cNvGrpSpPr>
          <p:nvPr/>
        </p:nvGrpSpPr>
        <p:grpSpPr bwMode="auto">
          <a:xfrm>
            <a:off x="3779838" y="2714625"/>
            <a:ext cx="857250" cy="785813"/>
            <a:chOff x="3857625" y="500063"/>
            <a:chExt cx="857250" cy="785812"/>
          </a:xfrm>
        </p:grpSpPr>
        <p:cxnSp>
          <p:nvCxnSpPr>
            <p:cNvPr id="8" name="7 Conector recto"/>
            <p:cNvCxnSpPr/>
            <p:nvPr/>
          </p:nvCxnSpPr>
          <p:spPr>
            <a:xfrm>
              <a:off x="3857625" y="785813"/>
              <a:ext cx="857250" cy="1588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8 Conector recto"/>
            <p:cNvCxnSpPr/>
            <p:nvPr/>
          </p:nvCxnSpPr>
          <p:spPr>
            <a:xfrm>
              <a:off x="3857625" y="1069975"/>
              <a:ext cx="857250" cy="1587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9 Conector recto"/>
            <p:cNvCxnSpPr/>
            <p:nvPr/>
          </p:nvCxnSpPr>
          <p:spPr>
            <a:xfrm rot="5400000" flipH="1" flipV="1">
              <a:off x="3929063" y="500063"/>
              <a:ext cx="785812" cy="785813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2941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ES" sz="3600" b="1" dirty="0"/>
              <a:t>Causas de los cambios climáticos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347864" y="1268760"/>
            <a:ext cx="5688632" cy="55892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600" dirty="0">
                <a:cs typeface="Arial" charset="0"/>
              </a:rPr>
              <a:t>El </a:t>
            </a:r>
            <a:r>
              <a:rPr lang="es-ES" sz="2600" dirty="0">
                <a:solidFill>
                  <a:srgbClr val="FF0000"/>
                </a:solidFill>
                <a:cs typeface="Arial" charset="0"/>
              </a:rPr>
              <a:t>clima</a:t>
            </a:r>
            <a:r>
              <a:rPr lang="es-ES" sz="2600" dirty="0">
                <a:cs typeface="Arial" charset="0"/>
              </a:rPr>
              <a:t> es un promedio, a una escala de tiempo dada, del </a:t>
            </a:r>
            <a:r>
              <a:rPr lang="es-ES" sz="2600" dirty="0">
                <a:solidFill>
                  <a:srgbClr val="FF0000"/>
                </a:solidFill>
                <a:cs typeface="Arial" charset="0"/>
              </a:rPr>
              <a:t>tiempo atmosférico</a:t>
            </a:r>
            <a:r>
              <a:rPr lang="es-ES" sz="2600" dirty="0">
                <a:cs typeface="Arial" charset="0"/>
              </a:rPr>
              <a:t>. Sobre el clima influyen muchos fenómenos; consecuentemente, cambios en estos fenómenos provocan cambios climáticos. Un </a:t>
            </a:r>
            <a:r>
              <a:rPr lang="es-ES" sz="2600" dirty="0">
                <a:solidFill>
                  <a:srgbClr val="FF0000"/>
                </a:solidFill>
                <a:cs typeface="Arial" charset="0"/>
              </a:rPr>
              <a:t>cambio</a:t>
            </a:r>
            <a:r>
              <a:rPr lang="es-ES" sz="2600" dirty="0">
                <a:cs typeface="Arial" charset="0"/>
              </a:rPr>
              <a:t> en la emisión del </a:t>
            </a:r>
            <a:r>
              <a:rPr lang="es-ES" sz="2600" dirty="0">
                <a:solidFill>
                  <a:srgbClr val="FF0000"/>
                </a:solidFill>
                <a:cs typeface="Arial" charset="0"/>
              </a:rPr>
              <a:t>Sol</a:t>
            </a:r>
            <a:r>
              <a:rPr lang="es-ES" sz="2600" dirty="0">
                <a:cs typeface="Arial" charset="0"/>
              </a:rPr>
              <a:t>, en la composición de la atmósfera, en la </a:t>
            </a:r>
            <a:r>
              <a:rPr lang="es-ES" sz="2600" dirty="0">
                <a:solidFill>
                  <a:srgbClr val="FF0000"/>
                </a:solidFill>
                <a:cs typeface="Arial" charset="0"/>
              </a:rPr>
              <a:t>disposición</a:t>
            </a:r>
            <a:r>
              <a:rPr lang="es-ES" sz="2600" dirty="0">
                <a:cs typeface="Arial" charset="0"/>
              </a:rPr>
              <a:t> de los </a:t>
            </a:r>
            <a:r>
              <a:rPr lang="es-ES" sz="2600" dirty="0">
                <a:solidFill>
                  <a:srgbClr val="FF0000"/>
                </a:solidFill>
                <a:cs typeface="Arial" charset="0"/>
              </a:rPr>
              <a:t>continentes</a:t>
            </a:r>
            <a:r>
              <a:rPr lang="es-ES" sz="2600" dirty="0">
                <a:cs typeface="Arial" charset="0"/>
              </a:rPr>
              <a:t>, en las </a:t>
            </a:r>
            <a:r>
              <a:rPr lang="es-ES" sz="2600" dirty="0">
                <a:solidFill>
                  <a:srgbClr val="FF0000"/>
                </a:solidFill>
                <a:cs typeface="Arial" charset="0"/>
              </a:rPr>
              <a:t>corrientes marinas</a:t>
            </a:r>
            <a:r>
              <a:rPr lang="es-ES" sz="2600" dirty="0">
                <a:cs typeface="Arial" charset="0"/>
              </a:rPr>
              <a:t> o en la </a:t>
            </a:r>
            <a:r>
              <a:rPr lang="es-ES" sz="2600" dirty="0">
                <a:solidFill>
                  <a:srgbClr val="FF0000"/>
                </a:solidFill>
                <a:cs typeface="Arial" charset="0"/>
              </a:rPr>
              <a:t>órbita</a:t>
            </a:r>
            <a:r>
              <a:rPr lang="es-ES" sz="2600" dirty="0">
                <a:cs typeface="Arial" charset="0"/>
              </a:rPr>
              <a:t> </a:t>
            </a:r>
            <a:r>
              <a:rPr lang="es-ES" sz="2600" dirty="0">
                <a:solidFill>
                  <a:srgbClr val="FF0000"/>
                </a:solidFill>
                <a:cs typeface="Arial" charset="0"/>
              </a:rPr>
              <a:t>de la Tierra</a:t>
            </a:r>
            <a:r>
              <a:rPr lang="es-ES" sz="2600" dirty="0">
                <a:cs typeface="Arial" charset="0"/>
              </a:rPr>
              <a:t>, </a:t>
            </a:r>
            <a:r>
              <a:rPr lang="es-ES" sz="2600" dirty="0">
                <a:solidFill>
                  <a:srgbClr val="FF0000"/>
                </a:solidFill>
                <a:cs typeface="Arial" charset="0"/>
              </a:rPr>
              <a:t>puede modificar</a:t>
            </a:r>
            <a:r>
              <a:rPr lang="es-ES" sz="2600" dirty="0">
                <a:cs typeface="Arial" charset="0"/>
              </a:rPr>
              <a:t> la </a:t>
            </a:r>
            <a:r>
              <a:rPr lang="es-ES" sz="2600" dirty="0">
                <a:solidFill>
                  <a:srgbClr val="FF0000"/>
                </a:solidFill>
                <a:cs typeface="Arial" charset="0"/>
              </a:rPr>
              <a:t>distribución de energía</a:t>
            </a:r>
            <a:r>
              <a:rPr lang="es-ES" sz="2600" dirty="0">
                <a:cs typeface="Arial" charset="0"/>
              </a:rPr>
              <a:t> y el </a:t>
            </a:r>
            <a:r>
              <a:rPr lang="es-ES" sz="2600" dirty="0">
                <a:solidFill>
                  <a:srgbClr val="FF0000"/>
                </a:solidFill>
                <a:cs typeface="Arial" charset="0"/>
              </a:rPr>
              <a:t>balance radiactivo terrestre</a:t>
            </a:r>
            <a:r>
              <a:rPr lang="es-ES" sz="2600" dirty="0">
                <a:cs typeface="Arial" charset="0"/>
              </a:rPr>
              <a:t>, </a:t>
            </a:r>
            <a:r>
              <a:rPr lang="es-ES" sz="2600" dirty="0">
                <a:solidFill>
                  <a:srgbClr val="FF0000"/>
                </a:solidFill>
                <a:cs typeface="Arial" charset="0"/>
              </a:rPr>
              <a:t>alterando</a:t>
            </a:r>
            <a:r>
              <a:rPr lang="es-ES" sz="2600" dirty="0">
                <a:cs typeface="Arial" charset="0"/>
              </a:rPr>
              <a:t> así </a:t>
            </a:r>
            <a:r>
              <a:rPr lang="es-ES" sz="2600" dirty="0">
                <a:solidFill>
                  <a:srgbClr val="FF0000"/>
                </a:solidFill>
                <a:cs typeface="Arial" charset="0"/>
              </a:rPr>
              <a:t>el clima </a:t>
            </a:r>
            <a:r>
              <a:rPr lang="es-ES" sz="2600" dirty="0">
                <a:cs typeface="Arial" charset="0"/>
              </a:rPr>
              <a:t>planetario</a:t>
            </a:r>
            <a:r>
              <a:rPr lang="en-US" sz="2600" dirty="0">
                <a:cs typeface="Arial" charset="0"/>
              </a:rPr>
              <a:t>.</a:t>
            </a:r>
          </a:p>
          <a:p>
            <a:pPr marL="0" indent="0" algn="just">
              <a:buNone/>
            </a:pPr>
            <a:endParaRPr lang="es-ES" sz="2600" dirty="0"/>
          </a:p>
        </p:txBody>
      </p:sp>
      <p:pic>
        <p:nvPicPr>
          <p:cNvPr id="4" name="Picture 7" descr="Temperatura en la superficie terrestre.">
            <a:hlinkClick r:id="rId2" tooltip="&quot;Temperatura en la superficie terrestre.&quot;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67892"/>
            <a:ext cx="3096344" cy="1869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255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ES" sz="3600" b="1" dirty="0"/>
              <a:t>Impactos de meteoritos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03848" y="1268760"/>
            <a:ext cx="5688632" cy="53285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400" dirty="0"/>
              <a:t>En raras ocasiones ocurren eventos de tipo catastrófico que cambian la faz de la Tierra para siempre. El último de tales acontecimientos catastróficos sucedió </a:t>
            </a:r>
            <a:r>
              <a:rPr lang="es-ES" sz="2400" dirty="0">
                <a:solidFill>
                  <a:srgbClr val="FF0000"/>
                </a:solidFill>
              </a:rPr>
              <a:t>hace 65 millones de años</a:t>
            </a:r>
            <a:r>
              <a:rPr lang="es-ES" sz="2400" dirty="0"/>
              <a:t>. Se trata de los impactos de meteoritos de gran tamaño. Es indudable que tales fenómenos pueden provocar un efecto devastador sobre el clima al liberar grandes cantidades de CO2, polvo y cenizas a la atmósfera debido a la quema de grandes extensiones boscosas. De la misma forma, tales sucesos podrían intensificar la actividad volcánica en ciertas regiones. </a:t>
            </a:r>
          </a:p>
          <a:p>
            <a:pPr marL="0" indent="0" algn="just">
              <a:buNone/>
            </a:pPr>
            <a:endParaRPr lang="es-ES" sz="2400" dirty="0"/>
          </a:p>
          <a:p>
            <a:pPr marL="0" indent="0" algn="just">
              <a:buNone/>
            </a:pPr>
            <a:endParaRPr lang="es-ES" sz="2400" dirty="0"/>
          </a:p>
        </p:txBody>
      </p:sp>
      <p:pic>
        <p:nvPicPr>
          <p:cNvPr id="4" name="Picture 8" descr="photo_asteroides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2965036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72" y="4149080"/>
            <a:ext cx="3061356" cy="1715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274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s-ES_tradnl" sz="4400" b="1" dirty="0">
                <a:solidFill>
                  <a:prstClr val="black"/>
                </a:solidFill>
                <a:latin typeface="Arial" charset="0"/>
              </a:rPr>
              <a:t>La preocupación relacionada con el cambio climático proviene entonces del </a:t>
            </a:r>
            <a:r>
              <a:rPr lang="es-ES_tradnl" sz="4400" b="1" dirty="0">
                <a:solidFill>
                  <a:srgbClr val="FF0000"/>
                </a:solidFill>
                <a:latin typeface="Arial" charset="0"/>
              </a:rPr>
              <a:t>reforzamiento</a:t>
            </a:r>
            <a:r>
              <a:rPr lang="es-ES_tradnl" sz="4400" b="1" dirty="0">
                <a:solidFill>
                  <a:prstClr val="black"/>
                </a:solidFill>
                <a:latin typeface="Arial" charset="0"/>
              </a:rPr>
              <a:t> del efecto invernadero ocasionado por las </a:t>
            </a:r>
            <a:r>
              <a:rPr lang="es-ES_tradnl" sz="4400" b="1" dirty="0">
                <a:solidFill>
                  <a:srgbClr val="FF0000"/>
                </a:solidFill>
                <a:latin typeface="Arial" charset="0"/>
              </a:rPr>
              <a:t>actividades humanas</a:t>
            </a:r>
            <a:endParaRPr lang="es-ES_tradnl" sz="4400" b="1" u="sng" dirty="0">
              <a:solidFill>
                <a:srgbClr val="FF0000"/>
              </a:solidFill>
              <a:latin typeface="Arial" charset="0"/>
            </a:endParaRPr>
          </a:p>
          <a:p>
            <a:pPr marL="0" indent="0" algn="just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5603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ES" b="1" dirty="0"/>
              <a:t> ¿Cuál es el problema</a:t>
            </a:r>
            <a:r>
              <a:rPr lang="es-ES" b="1" dirty="0" smtClean="0"/>
              <a:t>?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0851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lvl="0" indent="0" algn="just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s-ES_tradnl" sz="3600" b="1" dirty="0">
                <a:solidFill>
                  <a:prstClr val="black"/>
                </a:solidFill>
              </a:rPr>
              <a:t>Las </a:t>
            </a:r>
            <a:r>
              <a:rPr lang="es-ES_tradnl" sz="3600" b="1" dirty="0">
                <a:solidFill>
                  <a:srgbClr val="FF0000"/>
                </a:solidFill>
              </a:rPr>
              <a:t>actividades humanas </a:t>
            </a:r>
            <a:r>
              <a:rPr lang="es-ES_tradnl" sz="3600" b="1" dirty="0">
                <a:solidFill>
                  <a:prstClr val="black"/>
                </a:solidFill>
              </a:rPr>
              <a:t>han incrementado las concentraciones de los gases de efecto invernadero en la Atmósfera. Como resultado, </a:t>
            </a:r>
            <a:r>
              <a:rPr lang="es-ES_tradnl" sz="3600" b="1" dirty="0">
                <a:solidFill>
                  <a:srgbClr val="FF0000"/>
                </a:solidFill>
              </a:rPr>
              <a:t>el efecto invernadero natural se intensifica</a:t>
            </a:r>
            <a:r>
              <a:rPr lang="es-ES_tradnl" sz="3600" b="1" dirty="0">
                <a:solidFill>
                  <a:prstClr val="black"/>
                </a:solidFill>
              </a:rPr>
              <a:t>, alterando el balance radiactivo del Planeta. Por todo esto, el CLIMA ESTÁ CAMBIANDO.</a:t>
            </a:r>
          </a:p>
          <a:p>
            <a:pPr marL="0" indent="0" algn="just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8426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t-BR" b="1" dirty="0"/>
              <a:t>Gases de </a:t>
            </a:r>
            <a:r>
              <a:rPr lang="pt-BR" b="1" dirty="0" err="1"/>
              <a:t>efecto</a:t>
            </a:r>
            <a:r>
              <a:rPr lang="pt-BR" b="1" dirty="0"/>
              <a:t> </a:t>
            </a:r>
            <a:r>
              <a:rPr lang="pt-BR" b="1" dirty="0" err="1"/>
              <a:t>invernadero</a:t>
            </a:r>
            <a:r>
              <a:rPr lang="pt-BR" b="1" dirty="0"/>
              <a:t> (</a:t>
            </a:r>
            <a:r>
              <a:rPr lang="pt-BR" b="1" dirty="0" err="1"/>
              <a:t>GEI</a:t>
            </a:r>
            <a:r>
              <a:rPr lang="pt-BR" b="1" dirty="0" smtClean="0"/>
              <a:t>)</a:t>
            </a:r>
            <a:endParaRPr lang="es-ES" b="1" dirty="0"/>
          </a:p>
        </p:txBody>
      </p:sp>
      <p:graphicFrame>
        <p:nvGraphicFramePr>
          <p:cNvPr id="4" name="Group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485828"/>
              </p:ext>
            </p:extLst>
          </p:nvPr>
        </p:nvGraphicFramePr>
        <p:xfrm>
          <a:off x="539552" y="1484784"/>
          <a:ext cx="8135938" cy="3863974"/>
        </p:xfrm>
        <a:graphic>
          <a:graphicData uri="http://schemas.openxmlformats.org/drawingml/2006/table">
            <a:tbl>
              <a:tblPr/>
              <a:tblGrid>
                <a:gridCol w="3240088"/>
                <a:gridCol w="4895850"/>
              </a:tblGrid>
              <a:tr h="6017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GEI</a:t>
                      </a:r>
                      <a:endParaRPr kumimoji="0" 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4" marB="4572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FUENTES</a:t>
                      </a:r>
                      <a:endParaRPr kumimoji="0" lang="es-E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4" marB="4572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7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Dióxido de carbono (CO2)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4" marB="4572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Todas las fuentes de combustión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4" marB="4572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16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Óxidos de nitrógeno (NO, NO2)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4" marB="4572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Gases de escape de vehículos de motor; generación de calor y electricidad; ácido nítrico; explosivos; fábricas de fertilizantes</a:t>
                      </a: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4" marB="4572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88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Metano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4" marB="4572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Cultivo del arroz, la cría de ganado, la evacuación y tratamiento de aguas albañales y la descomposición anaeróbica de desechos sólidos urbanos. </a:t>
                      </a:r>
                    </a:p>
                  </a:txBody>
                  <a:tcPr marT="45724" marB="4572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Clorofluorocarbonos (CFC)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4" marB="4572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Aplicaciones industriales, refrigerantes</a:t>
                      </a:r>
                    </a:p>
                  </a:txBody>
                  <a:tcPr marT="45724" marB="45724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101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s-ES" sz="3600" b="1" dirty="0"/>
              <a:t>¿Qué medidas podrían reducir la emisión de gases invernadero</a:t>
            </a:r>
            <a:r>
              <a:rPr lang="es-ES" sz="3600" b="1" dirty="0" smtClean="0"/>
              <a:t>?</a:t>
            </a:r>
            <a:endParaRPr lang="es-ES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484784"/>
            <a:ext cx="7128792" cy="5184576"/>
          </a:xfrm>
        </p:spPr>
        <p:txBody>
          <a:bodyPr>
            <a:normAutofit/>
          </a:bodyPr>
          <a:lstStyle/>
          <a:p>
            <a:pPr lvl="0"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s-ES" sz="1800" dirty="0">
                <a:solidFill>
                  <a:prstClr val="black"/>
                </a:solidFill>
                <a:latin typeface="Arial" charset="0"/>
              </a:rPr>
              <a:t>Medidas de ahorro para la industria, el sector doméstico y el sector comercial las son específicas cada proceso.</a:t>
            </a:r>
          </a:p>
          <a:p>
            <a:pPr lvl="0"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s-ES" sz="1800" dirty="0">
                <a:solidFill>
                  <a:prstClr val="black"/>
                </a:solidFill>
                <a:latin typeface="Arial" charset="0"/>
              </a:rPr>
              <a:t>Mejoras en el aislamiento térmico de las viviendas en los países fríos, del aprovechamiento de la iluminación y ventilación natural en los países cálidos y la mejoría de la eficiencia de los aparatos domésticos a través de mejores diseños y mejor uso.</a:t>
            </a:r>
          </a:p>
          <a:p>
            <a:pPr lvl="0"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s-ES" sz="1800" dirty="0">
                <a:solidFill>
                  <a:prstClr val="black"/>
                </a:solidFill>
                <a:latin typeface="Arial" charset="0"/>
              </a:rPr>
              <a:t>Incremento del transporte público y reducción del transporte privado unido a mejoras en la tecnología y el mantenimiento de los motores, reducir los límites de velocidad. </a:t>
            </a:r>
          </a:p>
          <a:p>
            <a:pPr lvl="0"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s-ES" sz="1800" dirty="0">
                <a:solidFill>
                  <a:prstClr val="black"/>
                </a:solidFill>
                <a:latin typeface="Arial" charset="0"/>
              </a:rPr>
              <a:t>Establecer regulaciones y estándares, junto con fiscalización, impuestos y regulación de precios, incentivos y desincentivos económicos. </a:t>
            </a:r>
          </a:p>
          <a:p>
            <a:pPr lvl="0"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s-ES" sz="1800" dirty="0">
                <a:solidFill>
                  <a:srgbClr val="FF0000"/>
                </a:solidFill>
                <a:latin typeface="Arial" charset="0"/>
              </a:rPr>
              <a:t>Reforestación.</a:t>
            </a:r>
          </a:p>
          <a:p>
            <a:pPr lvl="0"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s-ES" sz="1800" dirty="0">
                <a:solidFill>
                  <a:prstClr val="black"/>
                </a:solidFill>
                <a:latin typeface="Arial" charset="0"/>
              </a:rPr>
              <a:t>Campañas de </a:t>
            </a:r>
            <a:r>
              <a:rPr lang="es-ES" sz="1800" dirty="0">
                <a:solidFill>
                  <a:srgbClr val="FF0000"/>
                </a:solidFill>
                <a:latin typeface="Arial" charset="0"/>
              </a:rPr>
              <a:t>educación e información.</a:t>
            </a:r>
          </a:p>
          <a:p>
            <a:pPr marL="0" indent="0">
              <a:buNone/>
            </a:pPr>
            <a:endParaRPr lang="es-ES" sz="2400" dirty="0"/>
          </a:p>
        </p:txBody>
      </p:sp>
      <p:pic>
        <p:nvPicPr>
          <p:cNvPr id="4" name="Picture 7" descr="Bombillas_nuevas_cambio_climatic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247900"/>
            <a:ext cx="13446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390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2211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ES" b="1" dirty="0"/>
              <a:t>Calentamiento </a:t>
            </a:r>
            <a:r>
              <a:rPr lang="es-ES" b="1" dirty="0" smtClean="0"/>
              <a:t>global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2476872"/>
          </a:xfrm>
        </p:spPr>
        <p:txBody>
          <a:bodyPr/>
          <a:lstStyle/>
          <a:p>
            <a:pPr marL="0" indent="0" algn="just">
              <a:buNone/>
            </a:pPr>
            <a:r>
              <a:rPr lang="es-ES" sz="3600" dirty="0">
                <a:solidFill>
                  <a:srgbClr val="FF0000"/>
                </a:solidFill>
                <a:cs typeface="Arial" charset="0"/>
              </a:rPr>
              <a:t>Incremento anormal</a:t>
            </a:r>
            <a:r>
              <a:rPr lang="es-ES" sz="3600" dirty="0">
                <a:cs typeface="Arial" charset="0"/>
              </a:rPr>
              <a:t> de la </a:t>
            </a:r>
            <a:r>
              <a:rPr lang="es-ES" sz="3600" dirty="0">
                <a:solidFill>
                  <a:srgbClr val="FF0000"/>
                </a:solidFill>
                <a:cs typeface="Arial" charset="0"/>
              </a:rPr>
              <a:t>temperatura</a:t>
            </a:r>
            <a:r>
              <a:rPr lang="es-ES" sz="3600" dirty="0">
                <a:cs typeface="Arial" charset="0"/>
              </a:rPr>
              <a:t> del </a:t>
            </a:r>
            <a:r>
              <a:rPr lang="es-ES" sz="3600" dirty="0">
                <a:solidFill>
                  <a:srgbClr val="FF0000"/>
                </a:solidFill>
                <a:cs typeface="Arial" charset="0"/>
              </a:rPr>
              <a:t>planeta</a:t>
            </a:r>
            <a:r>
              <a:rPr lang="es-ES" sz="3600" dirty="0">
                <a:cs typeface="Arial" charset="0"/>
              </a:rPr>
              <a:t>  por la emanación excesiva de gases como CO2, N20, CH4, </a:t>
            </a:r>
            <a:r>
              <a:rPr lang="es-ES" sz="3600" dirty="0" err="1">
                <a:cs typeface="Arial" charset="0"/>
              </a:rPr>
              <a:t>HFCs</a:t>
            </a:r>
            <a:r>
              <a:rPr lang="es-ES" sz="3600" dirty="0">
                <a:cs typeface="Arial" charset="0"/>
              </a:rPr>
              <a:t>, </a:t>
            </a:r>
            <a:r>
              <a:rPr lang="es-ES" sz="3600" dirty="0" err="1">
                <a:cs typeface="Arial" charset="0"/>
              </a:rPr>
              <a:t>PFCs</a:t>
            </a:r>
            <a:r>
              <a:rPr lang="es-ES" sz="3600" dirty="0">
                <a:cs typeface="Arial" charset="0"/>
              </a:rPr>
              <a:t>, SF6 a causa de la </a:t>
            </a:r>
            <a:r>
              <a:rPr lang="es-ES" sz="3600" dirty="0">
                <a:solidFill>
                  <a:srgbClr val="FF0000"/>
                </a:solidFill>
                <a:cs typeface="Arial" charset="0"/>
              </a:rPr>
              <a:t>acción humana</a:t>
            </a:r>
            <a:r>
              <a:rPr lang="es-ES" sz="3600" dirty="0">
                <a:cs typeface="Arial" charset="0"/>
              </a:rPr>
              <a:t>.</a:t>
            </a:r>
          </a:p>
          <a:p>
            <a:pPr marL="0" indent="0" algn="just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201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ambi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28800"/>
            <a:ext cx="8353425" cy="4622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07298" y="260648"/>
            <a:ext cx="8229600" cy="92211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ES" b="1" dirty="0"/>
              <a:t>Calentamiento </a:t>
            </a:r>
            <a:r>
              <a:rPr lang="es-ES" b="1" dirty="0" smtClean="0"/>
              <a:t>global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413213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3124944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s-ES" sz="4800" b="1" dirty="0"/>
              <a:t>¿CUÁLES SON LAS CONSECUENCIAS POTENCIALES DEL CAMBIO CLIMÁTICO PARA CUBA?</a:t>
            </a:r>
          </a:p>
          <a:p>
            <a:pPr marL="0" indent="0" algn="just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7027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gray"/>
        <p:txBody>
          <a:bodyPr/>
          <a:lstStyle/>
          <a:p>
            <a:pPr eaLnBrk="1" hangingPunct="1"/>
            <a:r>
              <a:rPr lang="en-US" smtClean="0"/>
              <a:t>Problemas ambientales:</a:t>
            </a:r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invGray">
          <a:xfrm>
            <a:off x="900113" y="1773238"/>
            <a:ext cx="5562600" cy="4495800"/>
          </a:xfrm>
          <a:prstGeom prst="rightArrow">
            <a:avLst>
              <a:gd name="adj1" fmla="val 79306"/>
              <a:gd name="adj2" fmla="val 30646"/>
            </a:avLst>
          </a:prstGeom>
          <a:gradFill rotWithShape="1">
            <a:gsLst>
              <a:gs pos="0">
                <a:srgbClr val="0F2145"/>
              </a:gs>
              <a:gs pos="100000">
                <a:srgbClr val="7E8CA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82948" name="AutoShape 4"/>
          <p:cNvSpPr>
            <a:spLocks noChangeArrowheads="1"/>
          </p:cNvSpPr>
          <p:nvPr/>
        </p:nvSpPr>
        <p:spPr bwMode="blackWhite">
          <a:xfrm>
            <a:off x="611188" y="1916113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200" b="1">
                <a:solidFill>
                  <a:schemeClr val="bg1"/>
                </a:solidFill>
                <a:latin typeface="Arial" charset="0"/>
              </a:rPr>
              <a:t>Globales</a:t>
            </a:r>
          </a:p>
        </p:txBody>
      </p:sp>
      <p:sp>
        <p:nvSpPr>
          <p:cNvPr id="82949" name="AutoShape 5"/>
          <p:cNvSpPr>
            <a:spLocks noChangeArrowheads="1"/>
          </p:cNvSpPr>
          <p:nvPr/>
        </p:nvSpPr>
        <p:spPr bwMode="blackWhite">
          <a:xfrm>
            <a:off x="685800" y="304800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200" b="1">
                <a:solidFill>
                  <a:schemeClr val="bg1"/>
                </a:solidFill>
                <a:latin typeface="Arial" charset="0"/>
              </a:rPr>
              <a:t>Regionales</a:t>
            </a:r>
          </a:p>
        </p:txBody>
      </p:sp>
      <p:sp>
        <p:nvSpPr>
          <p:cNvPr id="82950" name="AutoShape 6"/>
          <p:cNvSpPr>
            <a:spLocks noChangeArrowheads="1"/>
          </p:cNvSpPr>
          <p:nvPr/>
        </p:nvSpPr>
        <p:spPr bwMode="blackWhite">
          <a:xfrm>
            <a:off x="685800" y="419100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200">
                <a:solidFill>
                  <a:schemeClr val="bg1"/>
                </a:solidFill>
                <a:latin typeface="Arial" charset="0"/>
              </a:rPr>
              <a:t>Nacionales</a:t>
            </a:r>
            <a:r>
              <a:rPr lang="en-US" sz="3200">
                <a:latin typeface="Arial" charset="0"/>
              </a:rPr>
              <a:t> </a:t>
            </a:r>
          </a:p>
        </p:txBody>
      </p:sp>
      <p:sp>
        <p:nvSpPr>
          <p:cNvPr id="82951" name="AutoShape 7"/>
          <p:cNvSpPr>
            <a:spLocks noChangeArrowheads="1"/>
          </p:cNvSpPr>
          <p:nvPr/>
        </p:nvSpPr>
        <p:spPr bwMode="auto">
          <a:xfrm>
            <a:off x="6372225" y="2997200"/>
            <a:ext cx="2376488" cy="1511300"/>
          </a:xfrm>
          <a:prstGeom prst="roundRect">
            <a:avLst>
              <a:gd name="adj" fmla="val 9106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Escalas espaciales</a:t>
            </a:r>
          </a:p>
        </p:txBody>
      </p:sp>
      <p:sp>
        <p:nvSpPr>
          <p:cNvPr id="82952" name="AutoShape 8"/>
          <p:cNvSpPr>
            <a:spLocks noChangeArrowheads="1"/>
          </p:cNvSpPr>
          <p:nvPr/>
        </p:nvSpPr>
        <p:spPr bwMode="blackWhite">
          <a:xfrm>
            <a:off x="611188" y="5373688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200">
                <a:solidFill>
                  <a:schemeClr val="bg1"/>
                </a:solidFill>
                <a:latin typeface="Arial" charset="0"/>
              </a:rPr>
              <a:t>Locales</a:t>
            </a:r>
          </a:p>
        </p:txBody>
      </p:sp>
    </p:spTree>
    <p:extLst>
      <p:ext uri="{BB962C8B-B14F-4D97-AF65-F5344CB8AC3E}">
        <p14:creationId xmlns:p14="http://schemas.microsoft.com/office/powerpoint/2010/main" val="296886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608013"/>
            <a:ext cx="8458200" cy="56419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3" name="AutoShape 3"/>
          <p:cNvSpPr>
            <a:spLocks/>
          </p:cNvSpPr>
          <p:nvPr/>
        </p:nvSpPr>
        <p:spPr bwMode="auto">
          <a:xfrm rot="7677485">
            <a:off x="4887119" y="4131469"/>
            <a:ext cx="696913" cy="2181225"/>
          </a:xfrm>
          <a:prstGeom prst="rightBrace">
            <a:avLst>
              <a:gd name="adj1" fmla="val 26082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altLang="es-ES_tradnl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508000" y="5181600"/>
            <a:ext cx="3352800" cy="6858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39216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66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_tradnl" altLang="es-ES_tradnl" sz="2400" b="1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630238" y="1425575"/>
            <a:ext cx="4475162" cy="14478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36471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66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4572000" y="1196975"/>
            <a:ext cx="4114800" cy="10668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30196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66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0968" name="AutoShape 8"/>
          <p:cNvSpPr>
            <a:spLocks/>
          </p:cNvSpPr>
          <p:nvPr/>
        </p:nvSpPr>
        <p:spPr bwMode="auto">
          <a:xfrm rot="-5394240">
            <a:off x="2204243" y="3561557"/>
            <a:ext cx="1008063" cy="1892300"/>
          </a:xfrm>
          <a:prstGeom prst="leftBrace">
            <a:avLst>
              <a:gd name="adj1" fmla="val 14696"/>
              <a:gd name="adj2" fmla="val 49954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altLang="es-ES_tradnl"/>
          </a:p>
        </p:txBody>
      </p:sp>
      <p:sp>
        <p:nvSpPr>
          <p:cNvPr id="40969" name="AutoShape 9"/>
          <p:cNvSpPr>
            <a:spLocks/>
          </p:cNvSpPr>
          <p:nvPr/>
        </p:nvSpPr>
        <p:spPr bwMode="auto">
          <a:xfrm rot="-4078317">
            <a:off x="4889500" y="1846263"/>
            <a:ext cx="762000" cy="3124200"/>
          </a:xfrm>
          <a:prstGeom prst="rightBrace">
            <a:avLst>
              <a:gd name="adj1" fmla="val 3416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altLang="es-ES_tradnl"/>
          </a:p>
        </p:txBody>
      </p:sp>
      <p:sp>
        <p:nvSpPr>
          <p:cNvPr id="40971" name="AutoShape 11"/>
          <p:cNvSpPr>
            <a:spLocks/>
          </p:cNvSpPr>
          <p:nvPr/>
        </p:nvSpPr>
        <p:spPr bwMode="auto">
          <a:xfrm rot="3154853">
            <a:off x="1490663" y="2557462"/>
            <a:ext cx="558800" cy="1597025"/>
          </a:xfrm>
          <a:prstGeom prst="leftBrace">
            <a:avLst>
              <a:gd name="adj1" fmla="val 23816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altLang="es-ES_tradnl"/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609600" y="1644650"/>
            <a:ext cx="4495800" cy="1076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s-ES" altLang="es-ES_tradnl" sz="1500" b="1">
                <a:solidFill>
                  <a:srgbClr val="66FF33"/>
                </a:solidFill>
              </a:rPr>
              <a:t>Más de 4,000 islas, cayos y cayuelos.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s-ES" altLang="es-ES_tradnl" sz="1500" b="1">
                <a:solidFill>
                  <a:srgbClr val="66FF33"/>
                </a:solidFill>
              </a:rPr>
              <a:t>Más de 6,000 Km.de línea de costas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s-ES" altLang="es-ES_tradnl" sz="1500" b="1">
                <a:solidFill>
                  <a:srgbClr val="66FF33"/>
                </a:solidFill>
              </a:rPr>
              <a:t>Área terrestre total: 109 886 km</a:t>
            </a:r>
            <a:r>
              <a:rPr lang="es-ES" altLang="es-ES_tradnl" sz="1500" b="1" baseline="30000">
                <a:solidFill>
                  <a:srgbClr val="66FF33"/>
                </a:solidFill>
              </a:rPr>
              <a:t>2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</a:pPr>
            <a:r>
              <a:rPr lang="es-ES" altLang="es-ES_tradnl" sz="1500" b="1">
                <a:solidFill>
                  <a:srgbClr val="66FF33"/>
                </a:solidFill>
              </a:rPr>
              <a:t>(Área Terrestre de la Isla de Cuba: 104 556 km</a:t>
            </a:r>
            <a:r>
              <a:rPr lang="es-ES" altLang="es-ES_tradnl" sz="1500" b="1" baseline="30000">
                <a:solidFill>
                  <a:srgbClr val="66FF33"/>
                </a:solidFill>
              </a:rPr>
              <a:t>2</a:t>
            </a:r>
            <a:r>
              <a:rPr lang="es-ES" altLang="es-ES_tradnl" sz="1500" b="1">
                <a:solidFill>
                  <a:srgbClr val="66FF33"/>
                </a:solidFill>
              </a:rPr>
              <a:t>)</a:t>
            </a:r>
            <a:endParaRPr lang="es-ES" altLang="es-ES_tradnl" sz="1500" b="1" baseline="30000">
              <a:solidFill>
                <a:srgbClr val="66FF33"/>
              </a:solidFill>
            </a:endParaRPr>
          </a:p>
        </p:txBody>
      </p:sp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711200" y="2997200"/>
            <a:ext cx="908050" cy="27463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altLang="es-ES_tradnl" sz="1200" b="1"/>
              <a:t>3,949 Km</a:t>
            </a:r>
            <a:r>
              <a:rPr lang="es-ES" altLang="es-ES_tradnl" sz="1200" b="1" baseline="30000"/>
              <a:t>2</a:t>
            </a:r>
          </a:p>
        </p:txBody>
      </p:sp>
      <p:sp>
        <p:nvSpPr>
          <p:cNvPr id="40974" name="Rectangle 14"/>
          <p:cNvSpPr>
            <a:spLocks noChangeArrowheads="1"/>
          </p:cNvSpPr>
          <p:nvPr/>
        </p:nvSpPr>
        <p:spPr bwMode="auto">
          <a:xfrm>
            <a:off x="5164138" y="2781300"/>
            <a:ext cx="992187" cy="27463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altLang="es-ES_tradnl" sz="1200" b="1"/>
              <a:t>10,115 Km</a:t>
            </a:r>
            <a:r>
              <a:rPr lang="es-ES" altLang="es-ES_tradnl" sz="1200" b="1" baseline="30000"/>
              <a:t>2</a:t>
            </a: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1692275" y="4797425"/>
            <a:ext cx="992188" cy="27463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altLang="es-ES_tradnl" sz="1200" b="1"/>
              <a:t>20,870 Km</a:t>
            </a:r>
            <a:r>
              <a:rPr lang="es-ES" altLang="es-ES_tradnl" sz="1200" b="1" baseline="30000"/>
              <a:t>2</a:t>
            </a:r>
          </a:p>
        </p:txBody>
      </p:sp>
      <p:sp>
        <p:nvSpPr>
          <p:cNvPr id="40976" name="Rectangle 16"/>
          <p:cNvSpPr>
            <a:spLocks noChangeArrowheads="1"/>
          </p:cNvSpPr>
          <p:nvPr/>
        </p:nvSpPr>
        <p:spPr bwMode="auto">
          <a:xfrm>
            <a:off x="4494213" y="5592763"/>
            <a:ext cx="992187" cy="27463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altLang="es-ES_tradnl" sz="1200" b="1"/>
              <a:t>17,992 Km</a:t>
            </a:r>
            <a:r>
              <a:rPr lang="es-ES" altLang="es-ES_tradnl" sz="1200" b="1" baseline="30000"/>
              <a:t>2</a:t>
            </a:r>
          </a:p>
        </p:txBody>
      </p:sp>
      <p:sp>
        <p:nvSpPr>
          <p:cNvPr id="40977" name="Text Box 17"/>
          <p:cNvSpPr txBox="1">
            <a:spLocks noChangeArrowheads="1"/>
          </p:cNvSpPr>
          <p:nvPr/>
        </p:nvSpPr>
        <p:spPr bwMode="auto">
          <a:xfrm>
            <a:off x="4724400" y="1333500"/>
            <a:ext cx="3810000" cy="777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66FF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_tradnl" altLang="es-ES_tradnl" sz="1500" b="1">
                <a:solidFill>
                  <a:srgbClr val="66FF33"/>
                </a:solidFill>
              </a:rPr>
              <a:t>Longitud Isla de Cuba: 1,200 Km. </a:t>
            </a:r>
          </a:p>
          <a:p>
            <a:pPr algn="ctr" eaLnBrk="1" hangingPunct="1"/>
            <a:r>
              <a:rPr lang="es-ES_tradnl" altLang="es-ES_tradnl" sz="1500" b="1">
                <a:solidFill>
                  <a:srgbClr val="66FF33"/>
                </a:solidFill>
              </a:rPr>
              <a:t>Ancho máximo</a:t>
            </a:r>
            <a:r>
              <a:rPr lang="es-ES" altLang="es-ES_tradnl" sz="1500" b="1">
                <a:solidFill>
                  <a:srgbClr val="66FF33"/>
                </a:solidFill>
              </a:rPr>
              <a:t>: 191 Km.</a:t>
            </a:r>
          </a:p>
          <a:p>
            <a:pPr algn="ctr" eaLnBrk="1" hangingPunct="1"/>
            <a:r>
              <a:rPr lang="es-ES_tradnl" altLang="es-ES_tradnl" sz="1500" b="1">
                <a:solidFill>
                  <a:srgbClr val="66FF33"/>
                </a:solidFill>
              </a:rPr>
              <a:t>Ancho </a:t>
            </a:r>
            <a:r>
              <a:rPr lang="es-ES" altLang="es-ES_tradnl" sz="1500" b="1">
                <a:solidFill>
                  <a:srgbClr val="66FF33"/>
                </a:solidFill>
              </a:rPr>
              <a:t>Mínimo: 31 Km.</a:t>
            </a:r>
          </a:p>
        </p:txBody>
      </p:sp>
      <p:sp>
        <p:nvSpPr>
          <p:cNvPr id="40978" name="Text Box 18"/>
          <p:cNvSpPr txBox="1">
            <a:spLocks noChangeArrowheads="1"/>
          </p:cNvSpPr>
          <p:nvPr/>
        </p:nvSpPr>
        <p:spPr bwMode="auto">
          <a:xfrm>
            <a:off x="533400" y="5257800"/>
            <a:ext cx="3276600" cy="558800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ES_tradnl" altLang="es-ES_tradnl" sz="1400" b="1">
                <a:solidFill>
                  <a:srgbClr val="66FF33"/>
                </a:solidFill>
              </a:rPr>
              <a:t>Plataforma insular total</a:t>
            </a:r>
            <a:r>
              <a:rPr lang="es-ES" altLang="es-ES_tradnl" sz="1400" b="1">
                <a:solidFill>
                  <a:srgbClr val="66FF33"/>
                </a:solidFill>
              </a:rPr>
              <a:t>: 67,832 Km</a:t>
            </a:r>
            <a:r>
              <a:rPr lang="es-ES" altLang="es-ES_tradnl" sz="1400" b="1" baseline="30000">
                <a:solidFill>
                  <a:srgbClr val="66FF33"/>
                </a:solidFill>
              </a:rPr>
              <a:t>2</a:t>
            </a:r>
          </a:p>
          <a:p>
            <a:pPr algn="ctr" eaLnBrk="1" hangingPunct="1">
              <a:lnSpc>
                <a:spcPct val="110000"/>
              </a:lnSpc>
            </a:pPr>
            <a:r>
              <a:rPr lang="es-ES_tradnl" altLang="es-ES_tradnl" sz="1400" b="1">
                <a:solidFill>
                  <a:srgbClr val="66FF33"/>
                </a:solidFill>
              </a:rPr>
              <a:t>Profundidad promedio</a:t>
            </a:r>
            <a:r>
              <a:rPr lang="es-ES" altLang="es-ES_tradnl" sz="1400" b="1">
                <a:solidFill>
                  <a:srgbClr val="66FF33"/>
                </a:solidFill>
              </a:rPr>
              <a:t>: 6-8 m</a:t>
            </a:r>
            <a:endParaRPr lang="es-ES" altLang="es-ES_tradnl" sz="1400" b="1"/>
          </a:p>
        </p:txBody>
      </p:sp>
      <p:sp>
        <p:nvSpPr>
          <p:cNvPr id="27665" name="Text Box 19"/>
          <p:cNvSpPr txBox="1">
            <a:spLocks noChangeArrowheads="1"/>
          </p:cNvSpPr>
          <p:nvPr/>
        </p:nvSpPr>
        <p:spPr bwMode="auto">
          <a:xfrm>
            <a:off x="0" y="76200"/>
            <a:ext cx="9144000" cy="641350"/>
          </a:xfrm>
          <a:prstGeom prst="rect">
            <a:avLst/>
          </a:prstGeom>
          <a:noFill/>
          <a:ln>
            <a:noFill/>
          </a:ln>
          <a:effectLst>
            <a:outerShdw dist="127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ES_tradnl" sz="3600" b="1" u="sng">
                <a:solidFill>
                  <a:srgbClr val="66FF33"/>
                </a:solidFill>
                <a:latin typeface="Arial Black" pitchFamily="34" charset="0"/>
              </a:rPr>
              <a:t>Principales Características</a:t>
            </a:r>
            <a:endParaRPr lang="es-ES" altLang="es-ES_tradnl" sz="3600" b="1" u="sng">
              <a:solidFill>
                <a:srgbClr val="66FF33"/>
              </a:solidFill>
              <a:latin typeface="Arial Black" pitchFamily="34" charset="0"/>
            </a:endParaRPr>
          </a:p>
        </p:txBody>
      </p:sp>
      <p:sp>
        <p:nvSpPr>
          <p:cNvPr id="40980" name="Rectangle 20"/>
          <p:cNvSpPr>
            <a:spLocks noChangeArrowheads="1"/>
          </p:cNvSpPr>
          <p:nvPr/>
        </p:nvSpPr>
        <p:spPr bwMode="auto">
          <a:xfrm>
            <a:off x="1908175" y="808038"/>
            <a:ext cx="3352800" cy="5334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30196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66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0981" name="Text Box 21"/>
          <p:cNvSpPr txBox="1">
            <a:spLocks noChangeArrowheads="1"/>
          </p:cNvSpPr>
          <p:nvPr/>
        </p:nvSpPr>
        <p:spPr bwMode="auto">
          <a:xfrm>
            <a:off x="1908175" y="884238"/>
            <a:ext cx="3276600" cy="3365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ES_tradnl" sz="1600" b="1">
                <a:solidFill>
                  <a:srgbClr val="66FF33"/>
                </a:solidFill>
              </a:rPr>
              <a:t>Población total</a:t>
            </a:r>
            <a:r>
              <a:rPr lang="es-ES" altLang="es-ES_tradnl" sz="1600" b="1">
                <a:solidFill>
                  <a:srgbClr val="66FF33"/>
                </a:solidFill>
              </a:rPr>
              <a:t>:  11.2 </a:t>
            </a:r>
            <a:r>
              <a:rPr lang="es-ES_tradnl" altLang="es-ES_tradnl" sz="1600" b="1">
                <a:solidFill>
                  <a:srgbClr val="66FF33"/>
                </a:solidFill>
              </a:rPr>
              <a:t>millones</a:t>
            </a:r>
            <a:endParaRPr lang="es-ES" altLang="es-ES_tradnl" sz="1600" b="1">
              <a:solidFill>
                <a:srgbClr val="66FF33"/>
              </a:solidFill>
            </a:endParaRPr>
          </a:p>
        </p:txBody>
      </p:sp>
      <p:sp>
        <p:nvSpPr>
          <p:cNvPr id="40982" name="Rectangle 22"/>
          <p:cNvSpPr>
            <a:spLocks noChangeArrowheads="1"/>
          </p:cNvSpPr>
          <p:nvPr/>
        </p:nvSpPr>
        <p:spPr bwMode="auto">
          <a:xfrm>
            <a:off x="6084888" y="2667000"/>
            <a:ext cx="2590800" cy="21336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36471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66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40983" name="Text Box 23"/>
          <p:cNvSpPr txBox="1">
            <a:spLocks noChangeArrowheads="1"/>
          </p:cNvSpPr>
          <p:nvPr/>
        </p:nvSpPr>
        <p:spPr bwMode="auto">
          <a:xfrm>
            <a:off x="6161088" y="2647950"/>
            <a:ext cx="2590800" cy="214947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_tradnl" sz="1500" b="1">
                <a:solidFill>
                  <a:srgbClr val="66FF33"/>
                </a:solidFill>
              </a:rPr>
              <a:t>246 </a:t>
            </a:r>
            <a:r>
              <a:rPr lang="es-ES_tradnl" altLang="es-ES_tradnl" sz="1500" b="1">
                <a:solidFill>
                  <a:srgbClr val="66FF33"/>
                </a:solidFill>
              </a:rPr>
              <a:t>Asentamientos humanos.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s-ES_tradnl" sz="1500" b="1">
                <a:solidFill>
                  <a:srgbClr val="66FF33"/>
                </a:solidFill>
              </a:rPr>
              <a:t>3.5 </a:t>
            </a:r>
            <a:r>
              <a:rPr lang="es-ES_tradnl" altLang="es-ES_tradnl" sz="1500" b="1">
                <a:solidFill>
                  <a:srgbClr val="66FF33"/>
                </a:solidFill>
              </a:rPr>
              <a:t>millones de personas que viven a sólo unos pocos Km. de la costa.</a:t>
            </a:r>
            <a:endParaRPr lang="es-ES" altLang="es-ES_tradnl" sz="1500" b="1">
              <a:solidFill>
                <a:srgbClr val="66FF33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s-ES_tradnl" altLang="es-ES_tradnl" sz="1500" b="1">
                <a:solidFill>
                  <a:srgbClr val="66FF33"/>
                </a:solidFill>
              </a:rPr>
              <a:t>Cerca de </a:t>
            </a:r>
            <a:r>
              <a:rPr lang="es-ES" altLang="es-ES_tradnl" sz="1500" b="1">
                <a:solidFill>
                  <a:srgbClr val="66FF33"/>
                </a:solidFill>
              </a:rPr>
              <a:t>60% </a:t>
            </a:r>
            <a:r>
              <a:rPr lang="es-ES_tradnl" altLang="es-ES_tradnl" sz="1500" b="1">
                <a:solidFill>
                  <a:srgbClr val="66FF33"/>
                </a:solidFill>
              </a:rPr>
              <a:t>de la población total afectando directamente las costas.</a:t>
            </a:r>
            <a:endParaRPr lang="es-ES" altLang="es-ES_tradnl" sz="1500" b="1">
              <a:solidFill>
                <a:srgbClr val="66FF33"/>
              </a:solidFill>
            </a:endParaRPr>
          </a:p>
        </p:txBody>
      </p:sp>
      <p:sp>
        <p:nvSpPr>
          <p:cNvPr id="40984" name="Rectangle 24"/>
          <p:cNvSpPr>
            <a:spLocks noChangeArrowheads="1"/>
          </p:cNvSpPr>
          <p:nvPr/>
        </p:nvSpPr>
        <p:spPr bwMode="auto">
          <a:xfrm>
            <a:off x="2555875" y="4602163"/>
            <a:ext cx="3657600" cy="6985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33333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66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s-ES_tradnl" altLang="es-ES_tradnl" sz="2400" b="1"/>
          </a:p>
        </p:txBody>
      </p:sp>
      <p:sp>
        <p:nvSpPr>
          <p:cNvPr id="40985" name="Text Box 25"/>
          <p:cNvSpPr txBox="1">
            <a:spLocks noChangeArrowheads="1"/>
          </p:cNvSpPr>
          <p:nvPr/>
        </p:nvSpPr>
        <p:spPr bwMode="auto">
          <a:xfrm>
            <a:off x="2700338" y="4602163"/>
            <a:ext cx="3429000" cy="59372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ES_tradnl" altLang="es-ES_tradnl" sz="1500" b="1">
                <a:solidFill>
                  <a:srgbClr val="66FF33"/>
                </a:solidFill>
              </a:rPr>
              <a:t>Más de 20 bahías de importancia.</a:t>
            </a:r>
          </a:p>
          <a:p>
            <a:pPr algn="ctr" eaLnBrk="1" hangingPunct="1">
              <a:lnSpc>
                <a:spcPct val="110000"/>
              </a:lnSpc>
            </a:pPr>
            <a:r>
              <a:rPr lang="es-ES_tradnl" altLang="es-ES_tradnl" sz="1500" b="1">
                <a:solidFill>
                  <a:srgbClr val="66FF33"/>
                </a:solidFill>
              </a:rPr>
              <a:t>Más de </a:t>
            </a:r>
            <a:r>
              <a:rPr lang="es-ES" altLang="es-ES_tradnl" sz="1500" b="1">
                <a:solidFill>
                  <a:srgbClr val="66FF33"/>
                </a:solidFill>
              </a:rPr>
              <a:t>81,038  Km</a:t>
            </a:r>
            <a:r>
              <a:rPr lang="es-ES" altLang="es-ES_tradnl" sz="1500" b="1" baseline="30000">
                <a:solidFill>
                  <a:srgbClr val="66FF33"/>
                </a:solidFill>
              </a:rPr>
              <a:t>2  </a:t>
            </a:r>
            <a:r>
              <a:rPr lang="es-ES_tradnl" altLang="es-ES_tradnl" sz="1500" b="1">
                <a:solidFill>
                  <a:srgbClr val="66FF33"/>
                </a:solidFill>
              </a:rPr>
              <a:t>cuencas.</a:t>
            </a:r>
            <a:endParaRPr lang="es-ES" altLang="es-ES_tradnl" sz="1500" b="1" baseline="30000">
              <a:solidFill>
                <a:srgbClr val="66FF33"/>
              </a:solidFill>
            </a:endParaRP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4302125" y="5507038"/>
            <a:ext cx="4232275" cy="6985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33333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66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10000"/>
              </a:lnSpc>
              <a:defRPr/>
            </a:pPr>
            <a:r>
              <a:rPr lang="es-ES_tradnl" altLang="es-ES_tradnl" sz="1500" b="1" dirty="0">
                <a:solidFill>
                  <a:srgbClr val="92D050"/>
                </a:solidFill>
              </a:rPr>
              <a:t>20% del territorio declarado áreas protegidas</a:t>
            </a:r>
          </a:p>
        </p:txBody>
      </p:sp>
    </p:spTree>
    <p:extLst>
      <p:ext uri="{BB962C8B-B14F-4D97-AF65-F5344CB8AC3E}">
        <p14:creationId xmlns:p14="http://schemas.microsoft.com/office/powerpoint/2010/main" val="21576530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4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2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20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2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2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2000"/>
                                        <p:tgtEl>
                                          <p:spTgt spid="4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2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20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2000"/>
                                        <p:tgtEl>
                                          <p:spTgt spid="4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20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2000"/>
                                        <p:tgtEl>
                                          <p:spTgt spid="40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2000"/>
                                        <p:tgtEl>
                                          <p:spTgt spid="40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nimBg="1"/>
      <p:bldP spid="40964" grpId="0" animBg="1" autoUpdateAnimBg="0"/>
      <p:bldP spid="40965" grpId="0" animBg="1"/>
      <p:bldP spid="40966" grpId="0" animBg="1"/>
      <p:bldP spid="40968" grpId="0" animBg="1"/>
      <p:bldP spid="40969" grpId="0" animBg="1"/>
      <p:bldP spid="40971" grpId="0" animBg="1"/>
      <p:bldP spid="40972" grpId="0" autoUpdateAnimBg="0"/>
      <p:bldP spid="40973" grpId="0" autoUpdateAnimBg="0"/>
      <p:bldP spid="40974" grpId="0" autoUpdateAnimBg="0"/>
      <p:bldP spid="40975" grpId="0" autoUpdateAnimBg="0"/>
      <p:bldP spid="40976" grpId="0" autoUpdateAnimBg="0"/>
      <p:bldP spid="40977" grpId="0" autoUpdateAnimBg="0"/>
      <p:bldP spid="40978" grpId="0" autoUpdateAnimBg="0"/>
      <p:bldP spid="40980" grpId="0" animBg="1"/>
      <p:bldP spid="40981" grpId="0" autoUpdateAnimBg="0"/>
      <p:bldP spid="40982" grpId="0" animBg="1"/>
      <p:bldP spid="40983" grpId="0" autoUpdateAnimBg="0"/>
      <p:bldP spid="40984" grpId="0" animBg="1" autoUpdateAnimBg="0"/>
      <p:bldP spid="40985" grpId="0" autoUpdateAnimBg="0"/>
      <p:bldP spid="26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ES" b="1" dirty="0"/>
              <a:t>Clima de Cuba en el </a:t>
            </a:r>
            <a:r>
              <a:rPr lang="es-ES" b="1" dirty="0" smtClean="0"/>
              <a:t>futuro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282500"/>
            <a:ext cx="5832648" cy="5256584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s-ES" sz="2800" dirty="0"/>
              <a:t>Será </a:t>
            </a:r>
            <a:r>
              <a:rPr lang="es-ES" sz="2800" dirty="0">
                <a:solidFill>
                  <a:srgbClr val="FF0000"/>
                </a:solidFill>
              </a:rPr>
              <a:t>más árido y extremo</a:t>
            </a:r>
            <a:r>
              <a:rPr lang="es-ES" sz="2800" dirty="0"/>
              <a:t>, caracterizado por prolongados y frecuentes procesos de </a:t>
            </a:r>
            <a:r>
              <a:rPr lang="es-ES" sz="2800" dirty="0">
                <a:solidFill>
                  <a:srgbClr val="FF0000"/>
                </a:solidFill>
              </a:rPr>
              <a:t>sequía y severos déficit de agua</a:t>
            </a:r>
            <a:r>
              <a:rPr lang="es-ES" sz="2800" dirty="0"/>
              <a:t>. </a:t>
            </a:r>
          </a:p>
          <a:p>
            <a:pPr algn="just">
              <a:buFont typeface="Wingdings" pitchFamily="2" charset="2"/>
              <a:buChar char="§"/>
            </a:pPr>
            <a:r>
              <a:rPr lang="es-ES" sz="2800" dirty="0"/>
              <a:t>Los </a:t>
            </a:r>
            <a:r>
              <a:rPr lang="es-ES" sz="2800" dirty="0">
                <a:solidFill>
                  <a:srgbClr val="FF0000"/>
                </a:solidFill>
              </a:rPr>
              <a:t>paisajes secos </a:t>
            </a:r>
            <a:r>
              <a:rPr lang="es-ES" sz="2800" dirty="0"/>
              <a:t>de la zona oriental </a:t>
            </a:r>
            <a:r>
              <a:rPr lang="es-ES" sz="2800" dirty="0">
                <a:solidFill>
                  <a:srgbClr val="FF0000"/>
                </a:solidFill>
              </a:rPr>
              <a:t>avanzarán</a:t>
            </a:r>
            <a:r>
              <a:rPr lang="es-ES" sz="2800" dirty="0"/>
              <a:t> progresivamente </a:t>
            </a:r>
            <a:r>
              <a:rPr lang="es-ES" sz="2800" dirty="0">
                <a:solidFill>
                  <a:srgbClr val="FF0000"/>
                </a:solidFill>
              </a:rPr>
              <a:t>hacia la zona occidental</a:t>
            </a:r>
            <a:r>
              <a:rPr lang="es-ES" sz="2800" dirty="0"/>
              <a:t>. Existirá mayor amenaza de </a:t>
            </a:r>
            <a:r>
              <a:rPr lang="es-ES" sz="2800" dirty="0">
                <a:solidFill>
                  <a:srgbClr val="FF0000"/>
                </a:solidFill>
              </a:rPr>
              <a:t>procesos de desertificación </a:t>
            </a:r>
          </a:p>
          <a:p>
            <a:pPr algn="just">
              <a:buFont typeface="Wingdings" pitchFamily="2" charset="2"/>
              <a:buChar char="§"/>
            </a:pPr>
            <a:r>
              <a:rPr lang="es-ES" sz="2800" dirty="0"/>
              <a:t>Incremento temperatura hasta </a:t>
            </a:r>
            <a:r>
              <a:rPr lang="es-ES" sz="2800" dirty="0">
                <a:solidFill>
                  <a:srgbClr val="FF0000"/>
                </a:solidFill>
              </a:rPr>
              <a:t>4.5°c</a:t>
            </a:r>
          </a:p>
          <a:p>
            <a:pPr algn="just">
              <a:buFont typeface="Wingdings" pitchFamily="2" charset="2"/>
              <a:buChar char="§"/>
            </a:pPr>
            <a:r>
              <a:rPr lang="es-ES" sz="2800" dirty="0"/>
              <a:t>Reducción precipitaciones </a:t>
            </a:r>
            <a:r>
              <a:rPr lang="es-ES" sz="2800" dirty="0">
                <a:solidFill>
                  <a:srgbClr val="FF0000"/>
                </a:solidFill>
              </a:rPr>
              <a:t>10 - 50% </a:t>
            </a:r>
          </a:p>
          <a:p>
            <a:pPr marL="0" indent="0" algn="just">
              <a:buNone/>
            </a:pPr>
            <a:endParaRPr lang="es-E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176" y="1282500"/>
            <a:ext cx="2906712" cy="2201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176" y="3762375"/>
            <a:ext cx="2892425" cy="2166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156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s-ES" sz="3600" b="1" dirty="0"/>
              <a:t/>
            </a:r>
            <a:br>
              <a:rPr lang="es-ES" sz="3600" b="1" dirty="0"/>
            </a:br>
            <a:r>
              <a:rPr lang="es-ES" sz="3600" b="1" dirty="0" smtClean="0"/>
              <a:t>Apreciación </a:t>
            </a:r>
            <a:r>
              <a:rPr lang="es-ES" sz="3600" b="1" dirty="0"/>
              <a:t>preliminar de impactos </a:t>
            </a:r>
            <a:br>
              <a:rPr lang="es-ES" sz="3600" b="1" dirty="0"/>
            </a:br>
            <a:r>
              <a:rPr lang="es-ES" sz="3600" b="1" dirty="0"/>
              <a:t>en Cuba en el siglo XXI</a:t>
            </a:r>
            <a:br>
              <a:rPr lang="es-ES" sz="3600" b="1" dirty="0"/>
            </a:br>
            <a:endParaRPr lang="es-ES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925144"/>
          </a:xfrm>
        </p:spPr>
        <p:txBody>
          <a:bodyPr>
            <a:normAutofit lnSpcReduction="10000"/>
          </a:bodyPr>
          <a:lstStyle/>
          <a:p>
            <a:pPr lvl="0" algn="just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s-ES_tradnl" dirty="0" smtClean="0">
                <a:solidFill>
                  <a:prstClr val="black"/>
                </a:solidFill>
              </a:rPr>
              <a:t>Incremento </a:t>
            </a:r>
            <a:r>
              <a:rPr lang="es-ES_tradnl" dirty="0">
                <a:solidFill>
                  <a:prstClr val="black"/>
                </a:solidFill>
              </a:rPr>
              <a:t>de la temperatura (entre </a:t>
            </a:r>
            <a:r>
              <a:rPr lang="es-ES_tradnl" dirty="0">
                <a:solidFill>
                  <a:srgbClr val="FF0000"/>
                </a:solidFill>
              </a:rPr>
              <a:t>1.6 y 2.5 °C</a:t>
            </a:r>
            <a:r>
              <a:rPr lang="es-ES_tradnl" dirty="0">
                <a:solidFill>
                  <a:prstClr val="black"/>
                </a:solidFill>
              </a:rPr>
              <a:t> para el 2100).</a:t>
            </a:r>
          </a:p>
          <a:p>
            <a:pPr lvl="0" algn="just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s-MX" dirty="0" smtClean="0">
                <a:solidFill>
                  <a:prstClr val="black"/>
                </a:solidFill>
              </a:rPr>
              <a:t>Regímenes cambiantes de </a:t>
            </a:r>
            <a:r>
              <a:rPr lang="es-MX" dirty="0" smtClean="0">
                <a:solidFill>
                  <a:srgbClr val="FF0000"/>
                </a:solidFill>
              </a:rPr>
              <a:t>precipitaciones.</a:t>
            </a:r>
          </a:p>
          <a:p>
            <a:pPr lvl="0" algn="just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s-ES_tradnl" dirty="0" smtClean="0">
                <a:solidFill>
                  <a:srgbClr val="FF0000"/>
                </a:solidFill>
              </a:rPr>
              <a:t>Aumento de la evaporación </a:t>
            </a:r>
            <a:r>
              <a:rPr lang="es-ES_tradnl" dirty="0" smtClean="0">
                <a:solidFill>
                  <a:prstClr val="black"/>
                </a:solidFill>
              </a:rPr>
              <a:t>debido a </a:t>
            </a:r>
            <a:r>
              <a:rPr lang="es-ES_tradnl" dirty="0" smtClean="0">
                <a:solidFill>
                  <a:srgbClr val="FF0000"/>
                </a:solidFill>
              </a:rPr>
              <a:t>aumento de temperatura</a:t>
            </a:r>
            <a:r>
              <a:rPr lang="es-ES_tradnl" dirty="0" smtClean="0">
                <a:solidFill>
                  <a:prstClr val="black"/>
                </a:solidFill>
              </a:rPr>
              <a:t> favorecerá la </a:t>
            </a:r>
            <a:r>
              <a:rPr lang="es-ES_tradnl" dirty="0" smtClean="0">
                <a:solidFill>
                  <a:srgbClr val="FF0000"/>
                </a:solidFill>
              </a:rPr>
              <a:t>aridez.</a:t>
            </a:r>
          </a:p>
          <a:p>
            <a:pPr lvl="0" algn="just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s-ES_tradnl" dirty="0" smtClean="0">
                <a:solidFill>
                  <a:prstClr val="black"/>
                </a:solidFill>
              </a:rPr>
              <a:t>Aumento </a:t>
            </a:r>
            <a:r>
              <a:rPr lang="es-ES_tradnl" dirty="0">
                <a:solidFill>
                  <a:prstClr val="black"/>
                </a:solidFill>
              </a:rPr>
              <a:t>del nivel </a:t>
            </a:r>
            <a:r>
              <a:rPr lang="es-MX" dirty="0">
                <a:solidFill>
                  <a:srgbClr val="000000"/>
                </a:solidFill>
                <a:cs typeface="Arial" charset="0"/>
              </a:rPr>
              <a:t>medio del mar (</a:t>
            </a:r>
            <a:r>
              <a:rPr lang="es-MX" dirty="0">
                <a:solidFill>
                  <a:srgbClr val="FF0000"/>
                </a:solidFill>
                <a:cs typeface="Arial" charset="0"/>
              </a:rPr>
              <a:t>0.27  para el 2050 y 0.85 m para el 2100</a:t>
            </a:r>
            <a:r>
              <a:rPr lang="es-MX" dirty="0" smtClean="0">
                <a:solidFill>
                  <a:srgbClr val="FF0000"/>
                </a:solidFill>
                <a:cs typeface="Arial" charset="0"/>
              </a:rPr>
              <a:t>)</a:t>
            </a:r>
            <a:r>
              <a:rPr lang="es-MX" dirty="0" smtClean="0">
                <a:solidFill>
                  <a:srgbClr val="000000"/>
                </a:solidFill>
                <a:cs typeface="Arial" charset="0"/>
              </a:rPr>
              <a:t>.</a:t>
            </a:r>
          </a:p>
          <a:p>
            <a:pPr lvl="0" algn="just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s-MX" dirty="0" smtClean="0">
                <a:solidFill>
                  <a:srgbClr val="000000"/>
                </a:solidFill>
                <a:cs typeface="Arial" charset="0"/>
              </a:rPr>
              <a:t>Eventos </a:t>
            </a:r>
            <a:r>
              <a:rPr lang="es-MX" dirty="0">
                <a:solidFill>
                  <a:srgbClr val="000000"/>
                </a:solidFill>
                <a:cs typeface="Arial" charset="0"/>
              </a:rPr>
              <a:t>meteorológicos </a:t>
            </a:r>
            <a:r>
              <a:rPr lang="es-MX" dirty="0">
                <a:solidFill>
                  <a:srgbClr val="FF0000"/>
                </a:solidFill>
                <a:cs typeface="Arial" charset="0"/>
              </a:rPr>
              <a:t>extremos.</a:t>
            </a:r>
          </a:p>
          <a:p>
            <a:pPr marL="0" indent="0" algn="just">
              <a:buNone/>
            </a:pP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47729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632" y="548680"/>
            <a:ext cx="7427168" cy="5400600"/>
          </a:xfrm>
        </p:spPr>
        <p:txBody>
          <a:bodyPr>
            <a:normAutofit/>
          </a:bodyPr>
          <a:lstStyle/>
          <a:p>
            <a:pPr lvl="0" algn="just" fontAlgn="base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50000"/>
              <a:buFont typeface="Wingdings" pitchFamily="2" charset="2"/>
              <a:buChar char="§"/>
              <a:defRPr/>
            </a:pPr>
            <a:r>
              <a:rPr lang="es-ES_tradnl" sz="2800" dirty="0">
                <a:solidFill>
                  <a:prstClr val="black"/>
                </a:solidFill>
                <a:cs typeface="Arial" pitchFamily="34" charset="0"/>
              </a:rPr>
              <a:t>Hasta </a:t>
            </a:r>
            <a:r>
              <a:rPr lang="es-ES_tradnl" sz="2800" dirty="0">
                <a:solidFill>
                  <a:srgbClr val="FF0000"/>
                </a:solidFill>
                <a:cs typeface="Arial" pitchFamily="34" charset="0"/>
              </a:rPr>
              <a:t>7 km </a:t>
            </a:r>
            <a:r>
              <a:rPr lang="es-ES_tradnl" sz="2800" dirty="0">
                <a:solidFill>
                  <a:prstClr val="black"/>
                </a:solidFill>
                <a:cs typeface="Arial" pitchFamily="34" charset="0"/>
              </a:rPr>
              <a:t>de </a:t>
            </a:r>
            <a:r>
              <a:rPr lang="es-ES_tradnl" sz="2800" dirty="0">
                <a:solidFill>
                  <a:srgbClr val="FF0000"/>
                </a:solidFill>
                <a:cs typeface="Arial" pitchFamily="34" charset="0"/>
              </a:rPr>
              <a:t>retroceso</a:t>
            </a:r>
            <a:r>
              <a:rPr lang="es-ES_tradnl" sz="2800" dirty="0">
                <a:solidFill>
                  <a:prstClr val="black"/>
                </a:solidFill>
                <a:cs typeface="Arial" pitchFamily="34" charset="0"/>
              </a:rPr>
              <a:t> de la </a:t>
            </a:r>
            <a:r>
              <a:rPr lang="es-ES_tradnl" sz="2800" dirty="0">
                <a:solidFill>
                  <a:srgbClr val="FF0000"/>
                </a:solidFill>
                <a:cs typeface="Arial" pitchFamily="34" charset="0"/>
              </a:rPr>
              <a:t>costa</a:t>
            </a:r>
          </a:p>
          <a:p>
            <a:pPr lvl="0" algn="just" fontAlgn="base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50000"/>
              <a:buFont typeface="Wingdings" pitchFamily="2" charset="2"/>
              <a:buChar char="§"/>
              <a:defRPr/>
            </a:pPr>
            <a:r>
              <a:rPr lang="es-ES_tradnl" sz="2800" dirty="0">
                <a:solidFill>
                  <a:srgbClr val="FF0000"/>
                </a:solidFill>
                <a:cs typeface="Arial" pitchFamily="34" charset="0"/>
              </a:rPr>
              <a:t>Cambios</a:t>
            </a:r>
            <a:r>
              <a:rPr lang="es-ES_tradnl" sz="2800" dirty="0">
                <a:solidFill>
                  <a:prstClr val="black"/>
                </a:solidFill>
                <a:cs typeface="Arial" pitchFamily="34" charset="0"/>
              </a:rPr>
              <a:t> en la estructura y funcionamiento de los </a:t>
            </a:r>
            <a:r>
              <a:rPr lang="es-ES_tradnl" sz="2800" dirty="0">
                <a:solidFill>
                  <a:srgbClr val="FF0000"/>
                </a:solidFill>
                <a:cs typeface="Arial" pitchFamily="34" charset="0"/>
              </a:rPr>
              <a:t>ecosistemas costeros</a:t>
            </a:r>
          </a:p>
          <a:p>
            <a:pPr lvl="0" algn="just" fontAlgn="base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50000"/>
              <a:buFont typeface="Wingdings" pitchFamily="2" charset="2"/>
              <a:buChar char="§"/>
              <a:defRPr/>
            </a:pPr>
            <a:r>
              <a:rPr lang="es-ES_tradnl" sz="2800" dirty="0">
                <a:solidFill>
                  <a:prstClr val="black"/>
                </a:solidFill>
                <a:cs typeface="Arial" pitchFamily="34" charset="0"/>
              </a:rPr>
              <a:t>Influencia en </a:t>
            </a:r>
            <a:r>
              <a:rPr lang="es-ES_tradnl" sz="2800" dirty="0">
                <a:solidFill>
                  <a:srgbClr val="FF0000"/>
                </a:solidFill>
                <a:cs typeface="Arial" pitchFamily="34" charset="0"/>
              </a:rPr>
              <a:t>régimen hidrológico</a:t>
            </a:r>
          </a:p>
          <a:p>
            <a:pPr lvl="0" algn="just" fontAlgn="base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50000"/>
              <a:buFont typeface="Wingdings" pitchFamily="2" charset="2"/>
              <a:buChar char="§"/>
              <a:defRPr/>
            </a:pPr>
            <a:r>
              <a:rPr lang="es-ES_tradnl" sz="2800" dirty="0">
                <a:solidFill>
                  <a:srgbClr val="FF0000"/>
                </a:solidFill>
                <a:cs typeface="Arial" pitchFamily="34" charset="0"/>
              </a:rPr>
              <a:t>Cambios</a:t>
            </a:r>
            <a:r>
              <a:rPr lang="es-ES_tradnl" sz="2800" dirty="0">
                <a:solidFill>
                  <a:prstClr val="black"/>
                </a:solidFill>
                <a:cs typeface="Arial" pitchFamily="34" charset="0"/>
              </a:rPr>
              <a:t> en la </a:t>
            </a:r>
            <a:r>
              <a:rPr lang="es-ES_tradnl" sz="2800" dirty="0">
                <a:solidFill>
                  <a:srgbClr val="FF0000"/>
                </a:solidFill>
                <a:cs typeface="Arial" pitchFamily="34" charset="0"/>
              </a:rPr>
              <a:t>dinámica </a:t>
            </a:r>
            <a:r>
              <a:rPr lang="es-ES_tradnl" sz="2800" dirty="0">
                <a:solidFill>
                  <a:prstClr val="black"/>
                </a:solidFill>
                <a:cs typeface="Arial" pitchFamily="34" charset="0"/>
              </a:rPr>
              <a:t>y la </a:t>
            </a:r>
            <a:r>
              <a:rPr lang="es-ES_tradnl" sz="2800" dirty="0">
                <a:solidFill>
                  <a:srgbClr val="FF0000"/>
                </a:solidFill>
                <a:cs typeface="Arial" pitchFamily="34" charset="0"/>
              </a:rPr>
              <a:t>distribución </a:t>
            </a:r>
            <a:r>
              <a:rPr lang="es-ES_tradnl" sz="2800" dirty="0">
                <a:solidFill>
                  <a:prstClr val="black"/>
                </a:solidFill>
                <a:cs typeface="Arial" pitchFamily="34" charset="0"/>
              </a:rPr>
              <a:t>de las </a:t>
            </a:r>
            <a:r>
              <a:rPr lang="es-ES_tradnl" sz="2800" dirty="0">
                <a:solidFill>
                  <a:srgbClr val="FF0000"/>
                </a:solidFill>
                <a:cs typeface="Arial" pitchFamily="34" charset="0"/>
              </a:rPr>
              <a:t>playas</a:t>
            </a:r>
          </a:p>
          <a:p>
            <a:pPr lvl="0" algn="just" fontAlgn="base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50000"/>
              <a:buFont typeface="Wingdings" pitchFamily="2" charset="2"/>
              <a:buChar char="§"/>
              <a:defRPr/>
            </a:pPr>
            <a:r>
              <a:rPr lang="es-ES_tradnl" sz="2800" dirty="0">
                <a:solidFill>
                  <a:srgbClr val="FF0000"/>
                </a:solidFill>
                <a:cs typeface="Arial" pitchFamily="34" charset="0"/>
              </a:rPr>
              <a:t>Cambios</a:t>
            </a:r>
            <a:r>
              <a:rPr lang="es-ES_tradnl" sz="2800" dirty="0">
                <a:solidFill>
                  <a:prstClr val="black"/>
                </a:solidFill>
                <a:cs typeface="Arial" pitchFamily="34" charset="0"/>
              </a:rPr>
              <a:t> en la relación entre los </a:t>
            </a:r>
            <a:r>
              <a:rPr lang="es-ES_tradnl" sz="2800" dirty="0">
                <a:solidFill>
                  <a:srgbClr val="FF0000"/>
                </a:solidFill>
                <a:cs typeface="Arial" pitchFamily="34" charset="0"/>
              </a:rPr>
              <a:t>ecosistemas costeros y terrestres</a:t>
            </a:r>
          </a:p>
          <a:p>
            <a:pPr lvl="0" algn="just" fontAlgn="base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50000"/>
              <a:buFont typeface="Wingdings" pitchFamily="2" charset="2"/>
              <a:buChar char="§"/>
              <a:defRPr/>
            </a:pPr>
            <a:r>
              <a:rPr lang="es-ES_tradnl" sz="2800" dirty="0">
                <a:solidFill>
                  <a:srgbClr val="FF0000"/>
                </a:solidFill>
                <a:cs typeface="Arial" pitchFamily="34" charset="0"/>
              </a:rPr>
              <a:t>Desaparición</a:t>
            </a:r>
            <a:r>
              <a:rPr lang="es-ES_tradnl" sz="2800" dirty="0">
                <a:solidFill>
                  <a:prstClr val="black"/>
                </a:solidFill>
                <a:cs typeface="Arial" pitchFamily="34" charset="0"/>
              </a:rPr>
              <a:t> y redistribución de </a:t>
            </a:r>
            <a:r>
              <a:rPr lang="es-ES_tradnl" sz="2800" dirty="0">
                <a:solidFill>
                  <a:srgbClr val="FF0000"/>
                </a:solidFill>
                <a:cs typeface="Arial" pitchFamily="34" charset="0"/>
              </a:rPr>
              <a:t>humedales</a:t>
            </a:r>
          </a:p>
          <a:p>
            <a:pPr lvl="0" algn="just" fontAlgn="base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50000"/>
              <a:buFont typeface="Wingdings" pitchFamily="2" charset="2"/>
              <a:buChar char="§"/>
              <a:defRPr/>
            </a:pPr>
            <a:r>
              <a:rPr lang="es-ES_tradnl" sz="2800" dirty="0">
                <a:solidFill>
                  <a:srgbClr val="FF0000"/>
                </a:solidFill>
                <a:cs typeface="Arial" pitchFamily="34" charset="0"/>
              </a:rPr>
              <a:t>Aumento </a:t>
            </a:r>
            <a:r>
              <a:rPr lang="es-ES_tradnl" sz="2800" dirty="0">
                <a:solidFill>
                  <a:prstClr val="black"/>
                </a:solidFill>
                <a:cs typeface="Arial" pitchFamily="34" charset="0"/>
              </a:rPr>
              <a:t>severidad de la </a:t>
            </a:r>
            <a:r>
              <a:rPr lang="es-ES_tradnl" sz="2800" dirty="0">
                <a:solidFill>
                  <a:srgbClr val="FF0000"/>
                </a:solidFill>
                <a:cs typeface="Arial" pitchFamily="34" charset="0"/>
              </a:rPr>
              <a:t>penetración del mar</a:t>
            </a:r>
            <a:endParaRPr lang="es-ES" sz="2800" dirty="0">
              <a:solidFill>
                <a:srgbClr val="FF0000"/>
              </a:solidFill>
              <a:cs typeface="Arial" pitchFamily="34" charset="0"/>
            </a:endParaRPr>
          </a:p>
          <a:p>
            <a:pPr marL="0" indent="0" algn="just">
              <a:buNone/>
            </a:pP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55690" y="1052513"/>
            <a:ext cx="433132" cy="5632311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600" b="1" dirty="0"/>
              <a:t>E</a:t>
            </a:r>
          </a:p>
          <a:p>
            <a:pPr algn="ctr">
              <a:defRPr/>
            </a:pPr>
            <a:r>
              <a:rPr lang="es-ES" sz="3600" b="1" dirty="0"/>
              <a:t>s</a:t>
            </a:r>
          </a:p>
          <a:p>
            <a:pPr algn="ctr">
              <a:defRPr/>
            </a:pPr>
            <a:r>
              <a:rPr lang="es-ES" sz="3600" b="1" dirty="0"/>
              <a:t>c</a:t>
            </a:r>
          </a:p>
          <a:p>
            <a:pPr algn="ctr">
              <a:defRPr/>
            </a:pPr>
            <a:r>
              <a:rPr lang="es-ES" sz="3600" b="1" dirty="0"/>
              <a:t>e</a:t>
            </a:r>
          </a:p>
          <a:p>
            <a:pPr algn="ctr">
              <a:defRPr/>
            </a:pPr>
            <a:r>
              <a:rPr lang="es-ES" sz="3600" b="1" dirty="0"/>
              <a:t>n</a:t>
            </a:r>
          </a:p>
          <a:p>
            <a:pPr algn="ctr">
              <a:defRPr/>
            </a:pPr>
            <a:r>
              <a:rPr lang="es-ES" sz="3600" b="1" dirty="0"/>
              <a:t>a</a:t>
            </a:r>
          </a:p>
          <a:p>
            <a:pPr algn="ctr">
              <a:defRPr/>
            </a:pPr>
            <a:r>
              <a:rPr lang="es-ES" sz="3600" b="1" dirty="0"/>
              <a:t>r</a:t>
            </a:r>
          </a:p>
          <a:p>
            <a:pPr algn="ctr">
              <a:defRPr/>
            </a:pPr>
            <a:r>
              <a:rPr lang="es-ES" sz="3600" b="1" dirty="0"/>
              <a:t>i</a:t>
            </a:r>
          </a:p>
          <a:p>
            <a:pPr algn="ctr">
              <a:defRPr/>
            </a:pPr>
            <a:r>
              <a:rPr lang="es-ES" sz="3600" b="1" dirty="0"/>
              <a:t>o</a:t>
            </a:r>
          </a:p>
          <a:p>
            <a:pPr algn="ctr">
              <a:defRPr/>
            </a:pP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1095375" y="5878513"/>
            <a:ext cx="3494088" cy="64611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Marino costero</a:t>
            </a:r>
          </a:p>
        </p:txBody>
      </p:sp>
    </p:spTree>
    <p:extLst>
      <p:ext uri="{BB962C8B-B14F-4D97-AF65-F5344CB8AC3E}">
        <p14:creationId xmlns:p14="http://schemas.microsoft.com/office/powerpoint/2010/main" val="170101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ES" sz="4000" b="1" dirty="0"/>
              <a:t>Impactos en los recursos hídricos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24536"/>
          </a:xfrm>
        </p:spPr>
        <p:txBody>
          <a:bodyPr>
            <a:normAutofit/>
          </a:bodyPr>
          <a:lstStyle/>
          <a:p>
            <a:pPr lvl="0" algn="just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s-ES_tradnl" dirty="0">
                <a:solidFill>
                  <a:srgbClr val="FF0000"/>
                </a:solidFill>
              </a:rPr>
              <a:t>Reducción</a:t>
            </a:r>
            <a:r>
              <a:rPr lang="es-ES_tradnl" dirty="0">
                <a:solidFill>
                  <a:prstClr val="black"/>
                </a:solidFill>
              </a:rPr>
              <a:t> importante del </a:t>
            </a:r>
            <a:r>
              <a:rPr lang="es-ES_tradnl" dirty="0">
                <a:solidFill>
                  <a:srgbClr val="FF0000"/>
                </a:solidFill>
              </a:rPr>
              <a:t>potencial hídrico</a:t>
            </a:r>
            <a:r>
              <a:rPr lang="es-ES_tradnl" dirty="0">
                <a:solidFill>
                  <a:prstClr val="black"/>
                </a:solidFill>
              </a:rPr>
              <a:t> del País (superficial y subterráneo). </a:t>
            </a:r>
          </a:p>
          <a:p>
            <a:pPr lvl="0" algn="just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s-ES_tradnl" dirty="0">
                <a:solidFill>
                  <a:prstClr val="black"/>
                </a:solidFill>
              </a:rPr>
              <a:t>Mayor </a:t>
            </a:r>
            <a:r>
              <a:rPr lang="es-ES_tradnl" dirty="0">
                <a:solidFill>
                  <a:srgbClr val="FF0000"/>
                </a:solidFill>
              </a:rPr>
              <a:t>reducción</a:t>
            </a:r>
            <a:r>
              <a:rPr lang="es-ES_tradnl" dirty="0">
                <a:solidFill>
                  <a:prstClr val="black"/>
                </a:solidFill>
              </a:rPr>
              <a:t> de los recursos hídricos </a:t>
            </a:r>
            <a:r>
              <a:rPr lang="es-ES_tradnl" dirty="0">
                <a:solidFill>
                  <a:srgbClr val="FF0000"/>
                </a:solidFill>
              </a:rPr>
              <a:t>en verano </a:t>
            </a:r>
            <a:r>
              <a:rPr lang="es-ES_tradnl" dirty="0">
                <a:solidFill>
                  <a:prstClr val="black"/>
                </a:solidFill>
              </a:rPr>
              <a:t>(período más lluvioso).</a:t>
            </a:r>
          </a:p>
          <a:p>
            <a:pPr lvl="0" algn="just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s-ES_tradnl" dirty="0">
                <a:solidFill>
                  <a:prstClr val="black"/>
                </a:solidFill>
              </a:rPr>
              <a:t>Mayor </a:t>
            </a:r>
            <a:r>
              <a:rPr lang="es-ES_tradnl" dirty="0">
                <a:solidFill>
                  <a:srgbClr val="FF0000"/>
                </a:solidFill>
              </a:rPr>
              <a:t>intrusión marina </a:t>
            </a:r>
            <a:r>
              <a:rPr lang="es-ES_tradnl" dirty="0">
                <a:solidFill>
                  <a:prstClr val="black"/>
                </a:solidFill>
              </a:rPr>
              <a:t>en las aguas subterráneas.</a:t>
            </a:r>
          </a:p>
          <a:p>
            <a:pPr lvl="0" algn="just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s-ES_tradnl" dirty="0">
                <a:solidFill>
                  <a:srgbClr val="FF0000"/>
                </a:solidFill>
              </a:rPr>
              <a:t>Reducción</a:t>
            </a:r>
            <a:r>
              <a:rPr lang="es-ES_tradnl" dirty="0">
                <a:solidFill>
                  <a:prstClr val="black"/>
                </a:solidFill>
              </a:rPr>
              <a:t> de la calidad del recurso.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0677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548680"/>
            <a:ext cx="7920880" cy="55774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800" b="1" dirty="0"/>
              <a:t>Los impactos de los escenarios climático, hidrológico y marino sobre los ecosistemas de la región producirán </a:t>
            </a:r>
            <a:endParaRPr lang="es-ES" sz="2800" b="1" dirty="0" smtClean="0"/>
          </a:p>
          <a:p>
            <a:pPr algn="just">
              <a:buFont typeface="Wingdings" pitchFamily="2" charset="2"/>
              <a:buChar char="§"/>
            </a:pPr>
            <a:r>
              <a:rPr lang="es-ES" sz="2800" dirty="0">
                <a:solidFill>
                  <a:srgbClr val="FF0000"/>
                </a:solidFill>
              </a:rPr>
              <a:t>Fragmentación</a:t>
            </a:r>
            <a:r>
              <a:rPr lang="es-ES" sz="2800" dirty="0"/>
              <a:t> y degradación del hábitat </a:t>
            </a:r>
          </a:p>
          <a:p>
            <a:pPr algn="just">
              <a:buFont typeface="Wingdings" pitchFamily="2" charset="2"/>
              <a:buChar char="§"/>
            </a:pPr>
            <a:r>
              <a:rPr lang="es-ES" sz="2800" dirty="0">
                <a:solidFill>
                  <a:srgbClr val="FF0000"/>
                </a:solidFill>
              </a:rPr>
              <a:t>Disminución y extinción de especies </a:t>
            </a:r>
            <a:r>
              <a:rPr lang="es-ES" sz="2800" dirty="0"/>
              <a:t>terrestres y marinas </a:t>
            </a:r>
          </a:p>
          <a:p>
            <a:pPr algn="just">
              <a:buFont typeface="Wingdings" pitchFamily="2" charset="2"/>
              <a:buChar char="§"/>
            </a:pPr>
            <a:r>
              <a:rPr lang="es-ES" sz="2800" dirty="0">
                <a:solidFill>
                  <a:srgbClr val="FF0000"/>
                </a:solidFill>
              </a:rPr>
              <a:t>Aumento</a:t>
            </a:r>
            <a:r>
              <a:rPr lang="es-ES" sz="2800" dirty="0"/>
              <a:t> de </a:t>
            </a:r>
            <a:r>
              <a:rPr lang="es-ES" sz="2800" dirty="0">
                <a:solidFill>
                  <a:srgbClr val="FF0000"/>
                </a:solidFill>
              </a:rPr>
              <a:t>especies invasoras</a:t>
            </a:r>
          </a:p>
          <a:p>
            <a:pPr algn="just">
              <a:buFont typeface="Wingdings" pitchFamily="2" charset="2"/>
              <a:buChar char="§"/>
            </a:pPr>
            <a:r>
              <a:rPr lang="es-ES" sz="2800" dirty="0"/>
              <a:t>Cambios fisiológicos en especies vegetales, modificando su fenología </a:t>
            </a:r>
          </a:p>
          <a:p>
            <a:pPr algn="just">
              <a:buFont typeface="Wingdings" pitchFamily="2" charset="2"/>
              <a:buChar char="§"/>
            </a:pPr>
            <a:r>
              <a:rPr lang="es-ES" sz="2800" dirty="0">
                <a:solidFill>
                  <a:srgbClr val="FF0000"/>
                </a:solidFill>
              </a:rPr>
              <a:t>Migración</a:t>
            </a:r>
            <a:r>
              <a:rPr lang="es-ES" sz="2800" dirty="0"/>
              <a:t> de </a:t>
            </a:r>
            <a:r>
              <a:rPr lang="es-ES" sz="2800" dirty="0">
                <a:solidFill>
                  <a:srgbClr val="FF0000"/>
                </a:solidFill>
              </a:rPr>
              <a:t>vegetación</a:t>
            </a:r>
            <a:r>
              <a:rPr lang="es-ES" sz="2800" dirty="0"/>
              <a:t> arbórea costera, en especial los </a:t>
            </a:r>
            <a:r>
              <a:rPr lang="es-ES" sz="2800" dirty="0">
                <a:solidFill>
                  <a:srgbClr val="FF0000"/>
                </a:solidFill>
              </a:rPr>
              <a:t>manglares</a:t>
            </a:r>
            <a:r>
              <a:rPr lang="es-ES" sz="2800" dirty="0"/>
              <a:t> </a:t>
            </a:r>
          </a:p>
          <a:p>
            <a:pPr marL="0" indent="0" algn="just">
              <a:buNone/>
            </a:pPr>
            <a:endParaRPr lang="es-ES" sz="2800" dirty="0"/>
          </a:p>
          <a:p>
            <a:pPr marL="0" indent="0" algn="just">
              <a:buNone/>
            </a:pPr>
            <a:endParaRPr lang="es-ES" sz="2800" dirty="0"/>
          </a:p>
        </p:txBody>
      </p:sp>
      <p:sp>
        <p:nvSpPr>
          <p:cNvPr id="4" name="3 CuadroTexto"/>
          <p:cNvSpPr txBox="1"/>
          <p:nvPr/>
        </p:nvSpPr>
        <p:spPr>
          <a:xfrm>
            <a:off x="277813" y="1628775"/>
            <a:ext cx="595312" cy="507841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I</a:t>
            </a:r>
          </a:p>
          <a:p>
            <a:pPr algn="ctr">
              <a:defRPr/>
            </a:pP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m</a:t>
            </a:r>
          </a:p>
          <a:p>
            <a:pPr algn="ctr">
              <a:defRPr/>
            </a:pP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</a:t>
            </a:r>
          </a:p>
          <a:p>
            <a:pPr algn="ctr">
              <a:defRPr/>
            </a:pP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</a:t>
            </a:r>
          </a:p>
          <a:p>
            <a:pPr algn="ctr">
              <a:defRPr/>
            </a:pP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</a:t>
            </a:r>
          </a:p>
          <a:p>
            <a:pPr algn="ctr">
              <a:defRPr/>
            </a:pP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</a:t>
            </a:r>
          </a:p>
          <a:p>
            <a:pPr algn="ctr">
              <a:defRPr/>
            </a:pP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o</a:t>
            </a:r>
          </a:p>
          <a:p>
            <a:pPr algn="ctr">
              <a:defRPr/>
            </a:pP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</a:t>
            </a:r>
          </a:p>
          <a:p>
            <a:pPr algn="ctr">
              <a:defRPr/>
            </a:pPr>
            <a:endParaRPr lang="es-ES" sz="3600" b="1" dirty="0">
              <a:solidFill>
                <a:srgbClr val="37FF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873125" y="6061075"/>
            <a:ext cx="4699000" cy="64611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Diversidad biológica</a:t>
            </a:r>
          </a:p>
        </p:txBody>
      </p:sp>
    </p:spTree>
    <p:extLst>
      <p:ext uri="{BB962C8B-B14F-4D97-AF65-F5344CB8AC3E}">
        <p14:creationId xmlns:p14="http://schemas.microsoft.com/office/powerpoint/2010/main" val="277463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ES" sz="3600" b="1" dirty="0"/>
              <a:t>Impactos en la agricultura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es-ES" dirty="0"/>
              <a:t>Los </a:t>
            </a:r>
            <a:r>
              <a:rPr lang="es-ES" dirty="0">
                <a:solidFill>
                  <a:srgbClr val="FF0000"/>
                </a:solidFill>
              </a:rPr>
              <a:t>bosques</a:t>
            </a:r>
            <a:r>
              <a:rPr lang="es-ES" dirty="0"/>
              <a:t> cubanos estarían </a:t>
            </a:r>
            <a:r>
              <a:rPr lang="es-ES" dirty="0">
                <a:solidFill>
                  <a:srgbClr val="FF0000"/>
                </a:solidFill>
              </a:rPr>
              <a:t>sometidos</a:t>
            </a:r>
            <a:r>
              <a:rPr lang="es-ES" dirty="0"/>
              <a:t> a condiciones de </a:t>
            </a:r>
            <a:r>
              <a:rPr lang="es-ES" dirty="0">
                <a:solidFill>
                  <a:srgbClr val="FF0000"/>
                </a:solidFill>
              </a:rPr>
              <a:t>aridez</a:t>
            </a:r>
            <a:r>
              <a:rPr lang="es-ES" dirty="0"/>
              <a:t>, las cuales afectarían su desarrollo futuro.</a:t>
            </a:r>
          </a:p>
          <a:p>
            <a:pPr algn="just">
              <a:buFont typeface="Wingdings" pitchFamily="2" charset="2"/>
              <a:buChar char="§"/>
            </a:pPr>
            <a:r>
              <a:rPr lang="es-ES" dirty="0"/>
              <a:t>El </a:t>
            </a:r>
            <a:r>
              <a:rPr lang="es-ES" dirty="0">
                <a:solidFill>
                  <a:srgbClr val="FF0000"/>
                </a:solidFill>
              </a:rPr>
              <a:t>incremento</a:t>
            </a:r>
            <a:r>
              <a:rPr lang="es-ES" dirty="0"/>
              <a:t> del nivel del </a:t>
            </a:r>
            <a:r>
              <a:rPr lang="es-ES" dirty="0">
                <a:solidFill>
                  <a:srgbClr val="FF0000"/>
                </a:solidFill>
              </a:rPr>
              <a:t>mar impactaría </a:t>
            </a:r>
            <a:r>
              <a:rPr lang="es-ES" dirty="0"/>
              <a:t>negativamente a los </a:t>
            </a:r>
            <a:r>
              <a:rPr lang="es-ES" dirty="0">
                <a:solidFill>
                  <a:srgbClr val="FF0000"/>
                </a:solidFill>
              </a:rPr>
              <a:t>manglares</a:t>
            </a:r>
            <a:r>
              <a:rPr lang="es-ES" dirty="0"/>
              <a:t> y otras </a:t>
            </a:r>
            <a:r>
              <a:rPr lang="es-ES" dirty="0">
                <a:solidFill>
                  <a:srgbClr val="FF0000"/>
                </a:solidFill>
              </a:rPr>
              <a:t>formaciones boscosas</a:t>
            </a:r>
            <a:r>
              <a:rPr lang="es-ES" dirty="0"/>
              <a:t>.</a:t>
            </a:r>
          </a:p>
          <a:p>
            <a:pPr algn="just">
              <a:buFont typeface="Wingdings" pitchFamily="2" charset="2"/>
              <a:buChar char="§"/>
            </a:pPr>
            <a:r>
              <a:rPr lang="es-ES" dirty="0">
                <a:solidFill>
                  <a:srgbClr val="FF0000"/>
                </a:solidFill>
              </a:rPr>
              <a:t>Modificación</a:t>
            </a:r>
            <a:r>
              <a:rPr lang="es-ES" dirty="0"/>
              <a:t> en el </a:t>
            </a:r>
            <a:r>
              <a:rPr lang="es-ES" dirty="0">
                <a:solidFill>
                  <a:srgbClr val="FF0000"/>
                </a:solidFill>
              </a:rPr>
              <a:t>comportamiento de algunas plagas </a:t>
            </a:r>
            <a:r>
              <a:rPr lang="es-ES" dirty="0"/>
              <a:t>y </a:t>
            </a:r>
            <a:r>
              <a:rPr lang="es-ES" dirty="0">
                <a:solidFill>
                  <a:srgbClr val="FF0000"/>
                </a:solidFill>
              </a:rPr>
              <a:t>enfermedades</a:t>
            </a:r>
            <a:r>
              <a:rPr lang="es-ES" dirty="0"/>
              <a:t> de los cultivos.</a:t>
            </a:r>
          </a:p>
          <a:p>
            <a:pPr marL="0" indent="0" algn="just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9819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ES" sz="3600" b="1" dirty="0"/>
              <a:t>Impactos en la salud humana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800" b="1" dirty="0"/>
              <a:t>Enfermedades consideradas:</a:t>
            </a:r>
          </a:p>
          <a:p>
            <a:pPr algn="just">
              <a:buFont typeface="Wingdings" pitchFamily="2" charset="2"/>
              <a:buChar char="§"/>
            </a:pPr>
            <a:r>
              <a:rPr lang="es-ES" sz="2800" dirty="0"/>
              <a:t>Infecciones respiratorias agudas.</a:t>
            </a:r>
          </a:p>
          <a:p>
            <a:pPr algn="just">
              <a:buFont typeface="Wingdings" pitchFamily="2" charset="2"/>
              <a:buChar char="§"/>
            </a:pPr>
            <a:r>
              <a:rPr lang="es-ES" sz="2800" dirty="0"/>
              <a:t>Asma bronquial.</a:t>
            </a:r>
          </a:p>
          <a:p>
            <a:pPr algn="just">
              <a:buFont typeface="Wingdings" pitchFamily="2" charset="2"/>
              <a:buChar char="§"/>
            </a:pPr>
            <a:r>
              <a:rPr lang="es-ES" sz="2800" dirty="0"/>
              <a:t>Hepatitis viral.</a:t>
            </a:r>
          </a:p>
          <a:p>
            <a:pPr algn="just">
              <a:buFont typeface="Wingdings" pitchFamily="2" charset="2"/>
              <a:buChar char="§"/>
            </a:pPr>
            <a:r>
              <a:rPr lang="es-ES" sz="2800" dirty="0"/>
              <a:t>Enfermedad </a:t>
            </a:r>
            <a:r>
              <a:rPr lang="es-ES" sz="2800" dirty="0" err="1"/>
              <a:t>meningocócica</a:t>
            </a:r>
            <a:r>
              <a:rPr lang="es-ES" sz="2800" dirty="0"/>
              <a:t>.</a:t>
            </a:r>
          </a:p>
          <a:p>
            <a:pPr algn="just">
              <a:buFont typeface="Wingdings" pitchFamily="2" charset="2"/>
              <a:buChar char="§"/>
            </a:pPr>
            <a:r>
              <a:rPr lang="es-ES" sz="2800" dirty="0"/>
              <a:t>Varicela.</a:t>
            </a:r>
          </a:p>
          <a:p>
            <a:pPr algn="just">
              <a:buFont typeface="Wingdings" pitchFamily="2" charset="2"/>
              <a:buChar char="§"/>
            </a:pPr>
            <a:r>
              <a:rPr lang="es-ES" sz="2800" dirty="0"/>
              <a:t>Enfermedades diarreicas agudas.</a:t>
            </a:r>
          </a:p>
          <a:p>
            <a:pPr algn="just">
              <a:buFont typeface="Wingdings" pitchFamily="2" charset="2"/>
              <a:buChar char="§"/>
            </a:pPr>
            <a:r>
              <a:rPr lang="es-ES" sz="2800" dirty="0"/>
              <a:t>La evaluación del impacto económico de tal incremento indica una posible duplicación de los costos relacionados con la atención médica.</a:t>
            </a:r>
          </a:p>
          <a:p>
            <a:pPr marL="0" indent="0" algn="just">
              <a:buNone/>
            </a:pP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06498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ES" sz="3600" b="1" dirty="0"/>
              <a:t> ¿Qué hacer frente al </a:t>
            </a:r>
            <a:r>
              <a:rPr lang="es-ES" sz="3600" b="1" dirty="0" smtClean="0"/>
              <a:t>Cambio </a:t>
            </a:r>
            <a:r>
              <a:rPr lang="es-ES" sz="3600" b="1" dirty="0"/>
              <a:t>climático</a:t>
            </a:r>
            <a:r>
              <a:rPr lang="es-ES" sz="3600" b="1" dirty="0" smtClean="0"/>
              <a:t>?</a:t>
            </a:r>
            <a:endParaRPr lang="es-ES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es-ES" b="1" dirty="0" smtClean="0"/>
              <a:t>MITIGACIÓN: </a:t>
            </a:r>
            <a:r>
              <a:rPr lang="es-ES" dirty="0"/>
              <a:t>Se relaciona con el origen del Problema. </a:t>
            </a:r>
            <a:r>
              <a:rPr lang="es-ES" dirty="0">
                <a:solidFill>
                  <a:srgbClr val="FF0000"/>
                </a:solidFill>
              </a:rPr>
              <a:t>Reducir las emisiones y las concentraciones de Gases de Efecto Invernadero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b="1" dirty="0" smtClean="0"/>
              <a:t>ADAPTACIÓN: </a:t>
            </a:r>
            <a:r>
              <a:rPr lang="es-ES" dirty="0">
                <a:solidFill>
                  <a:srgbClr val="FF0000"/>
                </a:solidFill>
              </a:rPr>
              <a:t>Reducir los impactos </a:t>
            </a:r>
            <a:r>
              <a:rPr lang="es-ES" dirty="0"/>
              <a:t>adversos y sacar provecho de los </a:t>
            </a:r>
            <a:r>
              <a:rPr lang="es-ES" dirty="0">
                <a:solidFill>
                  <a:srgbClr val="FF0000"/>
                </a:solidFill>
              </a:rPr>
              <a:t>impactos positivos. Se asume que aunque haya </a:t>
            </a:r>
            <a:r>
              <a:rPr lang="es-ES" dirty="0" smtClean="0">
                <a:solidFill>
                  <a:srgbClr val="FF0000"/>
                </a:solidFill>
              </a:rPr>
              <a:t>MITIGACIÓN, </a:t>
            </a:r>
            <a:r>
              <a:rPr lang="es-ES" dirty="0">
                <a:solidFill>
                  <a:srgbClr val="FF0000"/>
                </a:solidFill>
              </a:rPr>
              <a:t>ya se producirá un cambio en el clima global.</a:t>
            </a:r>
          </a:p>
          <a:p>
            <a:pPr marL="0" indent="0" algn="just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9883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20688"/>
            <a:ext cx="8136904" cy="850106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ES" b="1" dirty="0" smtClean="0"/>
              <a:t>Adaptación al Cambio climático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608512"/>
          </a:xfrm>
          <a:noFill/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3600" b="1" dirty="0"/>
              <a:t>Ajuste de los sistemas naturales y humanos a un ambiente cambiado o nuevo. La adaptación al cambio climático se refiere al ajuste de los sistemas en respuesta a los estímulos climáticos actuales o esperados. Este ajuste intenta reducir los daños y sacar provecho de los beneficios</a:t>
            </a:r>
            <a:r>
              <a:rPr lang="es-ES" sz="3600" b="1" dirty="0" smtClean="0"/>
              <a:t>.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255484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Problema ambiental: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7772400" cy="4114800"/>
          </a:xfrm>
        </p:spPr>
        <p:txBody>
          <a:bodyPr/>
          <a:lstStyle/>
          <a:p>
            <a:pPr algn="just" eaLnBrk="1" hangingPunct="1"/>
            <a:r>
              <a:rPr lang="es-ES" b="1" smtClean="0"/>
              <a:t>Problema global: </a:t>
            </a:r>
            <a:r>
              <a:rPr lang="es-ES" smtClean="0"/>
              <a:t>Problema ambiental de alcance planetario por sus causas o manifestaciones y que sólo pueden ser resueltos o paliados por la acción mancomunada de las naciones.</a:t>
            </a:r>
          </a:p>
          <a:p>
            <a:pPr eaLnBrk="1" hangingPunct="1">
              <a:buFont typeface="Wingdings" pitchFamily="2" charset="2"/>
              <a:buNone/>
            </a:pPr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38445712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ES" sz="3600" b="1" dirty="0"/>
              <a:t>Medidas adaptación </a:t>
            </a:r>
            <a:r>
              <a:rPr lang="es-ES" sz="3600" b="1" dirty="0" smtClean="0"/>
              <a:t>al </a:t>
            </a:r>
            <a:r>
              <a:rPr lang="es-ES" sz="3600" b="1" dirty="0"/>
              <a:t>Cambio climático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</p:spPr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es-ES" dirty="0"/>
              <a:t>Sustentadas en el conocimiento científico del cambio climático</a:t>
            </a:r>
          </a:p>
          <a:p>
            <a:pPr algn="just">
              <a:buFont typeface="Wingdings" pitchFamily="2" charset="2"/>
              <a:buChar char="§"/>
            </a:pPr>
            <a:r>
              <a:rPr lang="es-ES" dirty="0"/>
              <a:t>Valoración económica</a:t>
            </a:r>
          </a:p>
          <a:p>
            <a:pPr algn="just">
              <a:buFont typeface="Wingdings" pitchFamily="2" charset="2"/>
              <a:buChar char="§"/>
            </a:pPr>
            <a:r>
              <a:rPr lang="es-ES" dirty="0"/>
              <a:t>Idoneidad y eficiencia tecnológica  </a:t>
            </a:r>
          </a:p>
          <a:p>
            <a:pPr algn="just">
              <a:buFont typeface="Wingdings" pitchFamily="2" charset="2"/>
              <a:buChar char="§"/>
            </a:pPr>
            <a:r>
              <a:rPr lang="es-ES" dirty="0"/>
              <a:t>Cambio en patrones culturales</a:t>
            </a:r>
          </a:p>
          <a:p>
            <a:pPr algn="just">
              <a:buFont typeface="Wingdings" pitchFamily="2" charset="2"/>
              <a:buChar char="§"/>
            </a:pPr>
            <a:r>
              <a:rPr lang="es-ES" dirty="0"/>
              <a:t>Enfoque </a:t>
            </a:r>
            <a:r>
              <a:rPr lang="es-ES" dirty="0" err="1"/>
              <a:t>ecosistémico</a:t>
            </a:r>
            <a:endParaRPr lang="es-ES" dirty="0"/>
          </a:p>
          <a:p>
            <a:pPr algn="just">
              <a:buFont typeface="Wingdings" pitchFamily="2" charset="2"/>
              <a:buChar char="§"/>
            </a:pPr>
            <a:r>
              <a:rPr lang="es-ES" dirty="0"/>
              <a:t>Un enfoque integral del problema y de la propuesta de soluciones</a:t>
            </a:r>
          </a:p>
          <a:p>
            <a:pPr marL="0" indent="0" algn="just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3512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3240360"/>
          </a:xfrm>
        </p:spPr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es-ES" dirty="0"/>
              <a:t>Que la adaptación al cambio climático se fundamente en el conocimiento de los impactos, para que las medidas de  adaptación sean útiles y efectivas</a:t>
            </a:r>
          </a:p>
          <a:p>
            <a:pPr algn="just">
              <a:buFont typeface="Wingdings" pitchFamily="2" charset="2"/>
              <a:buChar char="§"/>
            </a:pPr>
            <a:r>
              <a:rPr lang="es-ES" dirty="0"/>
              <a:t>Proponer escenarios alternativos para prever el desarrollo</a:t>
            </a:r>
          </a:p>
          <a:p>
            <a:pPr marL="0" indent="0" algn="just">
              <a:buNone/>
            </a:pPr>
            <a:endParaRPr lang="es-ES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850106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ES" sz="3600" b="1" dirty="0"/>
              <a:t>Medidas adaptación al Cambio climático</a:t>
            </a:r>
          </a:p>
        </p:txBody>
      </p:sp>
    </p:spTree>
    <p:extLst>
      <p:ext uri="{BB962C8B-B14F-4D97-AF65-F5344CB8AC3E}">
        <p14:creationId xmlns:p14="http://schemas.microsoft.com/office/powerpoint/2010/main" val="195647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20888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s-ES_tradnl" sz="4800" b="1" dirty="0">
                <a:latin typeface="Arial" charset="0"/>
              </a:rPr>
              <a:t>¿Qué opciones de adaptación se han identificado para Cuba?</a:t>
            </a:r>
            <a:endParaRPr lang="es-ES" sz="4800" b="1" dirty="0">
              <a:latin typeface="Arial" charset="0"/>
            </a:endParaRP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6624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ES" sz="3600" b="1" dirty="0"/>
              <a:t>Opciones de adaptación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indent="0" algn="ctr">
              <a:buNone/>
            </a:pPr>
            <a:r>
              <a:rPr lang="es-ES" sz="3600" b="1" dirty="0"/>
              <a:t>Estrategia de adaptación</a:t>
            </a:r>
          </a:p>
          <a:p>
            <a:pPr algn="just">
              <a:buFont typeface="Wingdings" pitchFamily="2" charset="2"/>
              <a:buChar char="§"/>
            </a:pPr>
            <a:r>
              <a:rPr lang="es-ES" dirty="0"/>
              <a:t>Uso racional y protección de los recursos hídricos</a:t>
            </a:r>
          </a:p>
          <a:p>
            <a:pPr algn="just">
              <a:buFont typeface="Wingdings" pitchFamily="2" charset="2"/>
              <a:buChar char="§"/>
            </a:pPr>
            <a:r>
              <a:rPr lang="es-ES" dirty="0"/>
              <a:t>Perfeccionamiento de la agricultura y conservación de los recursos forestales</a:t>
            </a:r>
          </a:p>
          <a:p>
            <a:pPr algn="just">
              <a:buFont typeface="Wingdings" pitchFamily="2" charset="2"/>
              <a:buChar char="§"/>
            </a:pPr>
            <a:r>
              <a:rPr lang="es-ES" dirty="0"/>
              <a:t>Perfeccionamiento del sistema de salud </a:t>
            </a:r>
            <a:r>
              <a:rPr lang="es-ES" dirty="0" smtClean="0"/>
              <a:t>pública.</a:t>
            </a:r>
            <a:endParaRPr lang="es-ES" dirty="0"/>
          </a:p>
          <a:p>
            <a:pPr marL="0" indent="0" algn="just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2074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/>
          <a:lstStyle/>
          <a:p>
            <a:pPr marL="0" indent="0" algn="ctr">
              <a:buNone/>
            </a:pPr>
            <a:r>
              <a:rPr lang="es-ES" sz="3600" b="1" dirty="0"/>
              <a:t>Estrategia de adaptación</a:t>
            </a:r>
          </a:p>
          <a:p>
            <a:pPr algn="just">
              <a:buFont typeface="Wingdings" pitchFamily="2" charset="2"/>
              <a:buChar char="§"/>
            </a:pPr>
            <a:r>
              <a:rPr lang="es-ES" dirty="0"/>
              <a:t>Incrementar la capacitación de la población en temas relacionados al clima y la variabilidad climática</a:t>
            </a:r>
          </a:p>
          <a:p>
            <a:pPr algn="just">
              <a:buFont typeface="Wingdings" pitchFamily="2" charset="2"/>
              <a:buChar char="§"/>
            </a:pPr>
            <a:r>
              <a:rPr lang="es-ES" dirty="0"/>
              <a:t>Potenciar el desarrollo del sistema de vigilancia y predicción del tiempo y el clima</a:t>
            </a:r>
          </a:p>
          <a:p>
            <a:pPr algn="just">
              <a:buFont typeface="Wingdings" pitchFamily="2" charset="2"/>
              <a:buChar char="§"/>
            </a:pPr>
            <a:r>
              <a:rPr lang="es-ES" dirty="0"/>
              <a:t>Perfeccionar los planes actuales de preparación y respuesta a los impactos adversos del tiempo y el clima.</a:t>
            </a:r>
          </a:p>
          <a:p>
            <a:pPr marL="0" indent="0" algn="just">
              <a:buNone/>
            </a:pPr>
            <a:endParaRPr lang="es-ES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ES" sz="3600" b="1" dirty="0"/>
              <a:t>Opciones de adaptación</a:t>
            </a:r>
          </a:p>
        </p:txBody>
      </p:sp>
    </p:spTree>
    <p:extLst>
      <p:ext uri="{BB962C8B-B14F-4D97-AF65-F5344CB8AC3E}">
        <p14:creationId xmlns:p14="http://schemas.microsoft.com/office/powerpoint/2010/main" val="243688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3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2400" y="188640"/>
            <a:ext cx="8839200" cy="838200"/>
          </a:xfrm>
          <a:extLst/>
        </p:spPr>
        <p:txBody>
          <a:bodyPr rtlCol="0">
            <a:noAutofit/>
          </a:bodyPr>
          <a:lstStyle/>
          <a:p>
            <a:pPr>
              <a:defRPr/>
            </a:pPr>
            <a:r>
              <a:rPr lang="es-E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  <a:r>
              <a:rPr lang="es-E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nfrentamiento al Cambio Climático “Tarea Vida”</a:t>
            </a:r>
            <a:br>
              <a:rPr lang="es-E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E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Holguín</a:t>
            </a:r>
            <a:endParaRPr lang="es-E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3012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125538"/>
            <a:ext cx="8886825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extBox 6"/>
          <p:cNvSpPr txBox="1">
            <a:spLocks noChangeArrowheads="1"/>
          </p:cNvSpPr>
          <p:nvPr/>
        </p:nvSpPr>
        <p:spPr bwMode="auto">
          <a:xfrm>
            <a:off x="6516688" y="5373688"/>
            <a:ext cx="2693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FFFF00"/>
                </a:solidFill>
                <a:cs typeface="Arial" charset="0"/>
              </a:rPr>
              <a:t>Septiembre 2 de 2008</a:t>
            </a:r>
          </a:p>
        </p:txBody>
      </p:sp>
    </p:spTree>
    <p:extLst>
      <p:ext uri="{BB962C8B-B14F-4D97-AF65-F5344CB8AC3E}">
        <p14:creationId xmlns:p14="http://schemas.microsoft.com/office/powerpoint/2010/main" val="170620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3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 descr="Atlantic-Hurricale_16Sep20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042988"/>
            <a:ext cx="9055100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Box 4"/>
          <p:cNvSpPr txBox="1">
            <a:spLocks noChangeArrowheads="1"/>
          </p:cNvSpPr>
          <p:nvPr/>
        </p:nvSpPr>
        <p:spPr bwMode="auto">
          <a:xfrm>
            <a:off x="1379538" y="3584575"/>
            <a:ext cx="1235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FFFF00"/>
                </a:solidFill>
                <a:cs typeface="Arial" charset="0"/>
              </a:rPr>
              <a:t>Karl</a:t>
            </a:r>
          </a:p>
        </p:txBody>
      </p:sp>
      <p:sp>
        <p:nvSpPr>
          <p:cNvPr id="44037" name="TextBox 5"/>
          <p:cNvSpPr txBox="1">
            <a:spLocks noChangeArrowheads="1"/>
          </p:cNvSpPr>
          <p:nvPr/>
        </p:nvSpPr>
        <p:spPr bwMode="auto">
          <a:xfrm>
            <a:off x="5867400" y="4208463"/>
            <a:ext cx="12366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FFFF00"/>
                </a:solidFill>
                <a:cs typeface="Arial" charset="0"/>
              </a:rPr>
              <a:t>Igor</a:t>
            </a:r>
          </a:p>
        </p:txBody>
      </p:sp>
      <p:sp>
        <p:nvSpPr>
          <p:cNvPr id="44038" name="TextBox 6"/>
          <p:cNvSpPr txBox="1">
            <a:spLocks noChangeArrowheads="1"/>
          </p:cNvSpPr>
          <p:nvPr/>
        </p:nvSpPr>
        <p:spPr bwMode="auto">
          <a:xfrm>
            <a:off x="7886700" y="2924175"/>
            <a:ext cx="1235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FFFF00"/>
                </a:solidFill>
                <a:cs typeface="Arial" charset="0"/>
              </a:rPr>
              <a:t>Julia</a:t>
            </a:r>
          </a:p>
        </p:txBody>
      </p:sp>
      <p:sp>
        <p:nvSpPr>
          <p:cNvPr id="44039" name="TextBox 6"/>
          <p:cNvSpPr txBox="1">
            <a:spLocks noChangeArrowheads="1"/>
          </p:cNvSpPr>
          <p:nvPr/>
        </p:nvSpPr>
        <p:spPr bwMode="auto">
          <a:xfrm>
            <a:off x="6516688" y="5373688"/>
            <a:ext cx="2693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1">
                <a:solidFill>
                  <a:srgbClr val="FFFF00"/>
                </a:solidFill>
                <a:cs typeface="Arial" charset="0"/>
              </a:rPr>
              <a:t>Septiembre 3 de 2010</a:t>
            </a:r>
          </a:p>
        </p:txBody>
      </p:sp>
      <p:sp>
        <p:nvSpPr>
          <p:cNvPr id="17" name="1 Título"/>
          <p:cNvSpPr>
            <a:spLocks noGrp="1"/>
          </p:cNvSpPr>
          <p:nvPr>
            <p:ph type="ctrTitle"/>
          </p:nvPr>
        </p:nvSpPr>
        <p:spPr>
          <a:xfrm>
            <a:off x="152400" y="188640"/>
            <a:ext cx="8839200" cy="838200"/>
          </a:xfrm>
          <a:extLst/>
        </p:spPr>
        <p:txBody>
          <a:bodyPr rtlCol="0">
            <a:noAutofit/>
          </a:bodyPr>
          <a:lstStyle/>
          <a:p>
            <a:pPr>
              <a:defRPr/>
            </a:pPr>
            <a:r>
              <a:rPr lang="es-E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  <a:r>
              <a:rPr lang="es-E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nfrentamiento al Cambio Climático “Tarea Vida”</a:t>
            </a:r>
            <a:br>
              <a:rPr lang="es-E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E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Holguín</a:t>
            </a:r>
            <a:endParaRPr lang="es-E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219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4 Grupo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32" y="0"/>
            <a:chExt cx="9144000" cy="6858000"/>
          </a:xfrm>
        </p:grpSpPr>
        <p:sp>
          <p:nvSpPr>
            <p:cNvPr id="8" name="7 Rectángulo"/>
            <p:cNvSpPr/>
            <p:nvPr/>
          </p:nvSpPr>
          <p:spPr>
            <a:xfrm>
              <a:off x="-32" y="0"/>
              <a:ext cx="9144000" cy="6858000"/>
            </a:xfrm>
            <a:prstGeom prst="rect">
              <a:avLst/>
            </a:prstGeom>
            <a:solidFill>
              <a:srgbClr val="CBEC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pic>
          <p:nvPicPr>
            <p:cNvPr id="45061" name="8 Imagen" descr="GEA trans copia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3834" y="214290"/>
              <a:ext cx="1121281" cy="499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5059" name="Picture 2" descr="C:\Users\Rafael\Desktop\UBICAR\Huracanes_Irma-Katia-José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0800"/>
            <a:ext cx="9055100" cy="669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995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23" b="31564"/>
          <a:stretch>
            <a:fillRect/>
          </a:stretch>
        </p:blipFill>
        <p:spPr bwMode="auto">
          <a:xfrm>
            <a:off x="714375" y="714375"/>
            <a:ext cx="4357688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083" name="Group 13"/>
          <p:cNvGrpSpPr>
            <a:grpSpLocks/>
          </p:cNvGrpSpPr>
          <p:nvPr/>
        </p:nvGrpSpPr>
        <p:grpSpPr bwMode="auto">
          <a:xfrm>
            <a:off x="714375" y="2333625"/>
            <a:ext cx="1371600" cy="762000"/>
            <a:chOff x="338" y="2387"/>
            <a:chExt cx="864" cy="480"/>
          </a:xfrm>
        </p:grpSpPr>
        <p:sp>
          <p:nvSpPr>
            <p:cNvPr id="484362" name="AutoShape 10"/>
            <p:cNvSpPr>
              <a:spLocks noChangeArrowheads="1"/>
            </p:cNvSpPr>
            <p:nvPr/>
          </p:nvSpPr>
          <p:spPr bwMode="auto">
            <a:xfrm>
              <a:off x="383" y="2387"/>
              <a:ext cx="819" cy="150"/>
            </a:xfrm>
            <a:prstGeom prst="rightArrow">
              <a:avLst>
                <a:gd name="adj1" fmla="val 50000"/>
                <a:gd name="adj2" fmla="val 71530"/>
              </a:avLst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6092" name="Text Box 11"/>
            <p:cNvSpPr txBox="1">
              <a:spLocks noChangeArrowheads="1"/>
            </p:cNvSpPr>
            <p:nvPr/>
          </p:nvSpPr>
          <p:spPr bwMode="auto">
            <a:xfrm>
              <a:off x="338" y="2537"/>
              <a:ext cx="80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s-ES" altLang="es-ES" sz="1400">
                  <a:solidFill>
                    <a:srgbClr val="000000"/>
                  </a:solidFill>
                  <a:latin typeface="Arial Rounded MT Bold" pitchFamily="34" charset="0"/>
                </a:rPr>
                <a:t>AVANCE  DE</a:t>
              </a:r>
            </a:p>
            <a:p>
              <a:pPr algn="ctr" eaLnBrk="1" hangingPunct="1"/>
              <a:r>
                <a:rPr lang="es-ES" altLang="es-ES" sz="1400">
                  <a:solidFill>
                    <a:srgbClr val="000000"/>
                  </a:solidFill>
                  <a:latin typeface="Arial Rounded MT Bold" pitchFamily="34" charset="0"/>
                </a:rPr>
                <a:t>LA PLAYA</a:t>
              </a:r>
            </a:p>
          </p:txBody>
        </p:sp>
      </p:grpSp>
      <p:pic>
        <p:nvPicPr>
          <p:cNvPr id="46084" name="Picture 4" descr="Destruccion en las play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714375"/>
            <a:ext cx="3857625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4" descr="GuanaboSept09Vistageneralok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3571875"/>
            <a:ext cx="4214812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15 CuadroTexto"/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ES" sz="2400"/>
              <a:t>Avance de las playas por la sobre elevación del nmm</a:t>
            </a:r>
          </a:p>
        </p:txBody>
      </p:sp>
      <p:sp>
        <p:nvSpPr>
          <p:cNvPr id="46087" name="16 CuadroTexto"/>
          <p:cNvSpPr txBox="1">
            <a:spLocks noChangeArrowheads="1"/>
          </p:cNvSpPr>
          <p:nvPr/>
        </p:nvSpPr>
        <p:spPr bwMode="auto">
          <a:xfrm>
            <a:off x="6215063" y="785813"/>
            <a:ext cx="17859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ES" sz="1400">
                <a:solidFill>
                  <a:srgbClr val="000000"/>
                </a:solidFill>
              </a:rPr>
              <a:t>Varadero</a:t>
            </a:r>
          </a:p>
        </p:txBody>
      </p:sp>
      <p:sp>
        <p:nvSpPr>
          <p:cNvPr id="46088" name="17 CuadroTexto"/>
          <p:cNvSpPr txBox="1">
            <a:spLocks noChangeArrowheads="1"/>
          </p:cNvSpPr>
          <p:nvPr/>
        </p:nvSpPr>
        <p:spPr bwMode="auto">
          <a:xfrm>
            <a:off x="7000875" y="3714750"/>
            <a:ext cx="12144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ES" sz="1400">
                <a:solidFill>
                  <a:srgbClr val="000000"/>
                </a:solidFill>
              </a:rPr>
              <a:t>Guanabo</a:t>
            </a:r>
          </a:p>
        </p:txBody>
      </p:sp>
      <p:pic>
        <p:nvPicPr>
          <p:cNvPr id="46089" name="Picture 2" descr="GuanaboSept09arenaenlacal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 t="17032" r="10794"/>
          <a:stretch>
            <a:fillRect/>
          </a:stretch>
        </p:blipFill>
        <p:spPr bwMode="auto">
          <a:xfrm>
            <a:off x="428625" y="3571875"/>
            <a:ext cx="4189413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0" name="19 CuadroTexto"/>
          <p:cNvSpPr txBox="1">
            <a:spLocks noChangeArrowheads="1"/>
          </p:cNvSpPr>
          <p:nvPr/>
        </p:nvSpPr>
        <p:spPr bwMode="auto">
          <a:xfrm>
            <a:off x="428625" y="6488113"/>
            <a:ext cx="6143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ES">
                <a:solidFill>
                  <a:srgbClr val="000000"/>
                </a:solidFill>
              </a:rPr>
              <a:t>Imágenes tomadas de Iturralde-Vinent.  Marcuba 2009</a:t>
            </a:r>
          </a:p>
        </p:txBody>
      </p:sp>
    </p:spTree>
    <p:extLst>
      <p:ext uri="{BB962C8B-B14F-4D97-AF65-F5344CB8AC3E}">
        <p14:creationId xmlns:p14="http://schemas.microsoft.com/office/powerpoint/2010/main" val="277763303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9" descr="Cambio nivel del m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089025"/>
            <a:ext cx="6715125" cy="503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 Box 10"/>
          <p:cNvSpPr txBox="1">
            <a:spLocks noChangeArrowheads="1"/>
          </p:cNvSpPr>
          <p:nvPr/>
        </p:nvSpPr>
        <p:spPr bwMode="auto">
          <a:xfrm>
            <a:off x="285750" y="0"/>
            <a:ext cx="8394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altLang="es-ES" sz="2800">
                <a:cs typeface="Arial" charset="0"/>
              </a:rPr>
              <a:t>Pérdida del manglar por ascenso del nivel del mar</a:t>
            </a:r>
          </a:p>
        </p:txBody>
      </p:sp>
      <p:sp>
        <p:nvSpPr>
          <p:cNvPr id="47108" name="7 Rectángulo"/>
          <p:cNvSpPr>
            <a:spLocks noChangeArrowheads="1"/>
          </p:cNvSpPr>
          <p:nvPr/>
        </p:nvSpPr>
        <p:spPr bwMode="auto">
          <a:xfrm>
            <a:off x="1431925" y="6211888"/>
            <a:ext cx="6164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altLang="es-ES" b="1">
                <a:solidFill>
                  <a:srgbClr val="000000"/>
                </a:solidFill>
              </a:rPr>
              <a:t>Imágenes tomadas de Iturralde-Vinent.  Marcuba 2009</a:t>
            </a:r>
          </a:p>
        </p:txBody>
      </p:sp>
    </p:spTree>
    <p:extLst>
      <p:ext uri="{BB962C8B-B14F-4D97-AF65-F5344CB8AC3E}">
        <p14:creationId xmlns:p14="http://schemas.microsoft.com/office/powerpoint/2010/main" val="32988099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0" y="468313"/>
            <a:ext cx="91074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sz="3200" dirty="0">
                <a:cs typeface="Arial" charset="0"/>
              </a:rPr>
              <a:t>Relación sistémica de los problemas ambientales</a:t>
            </a:r>
          </a:p>
        </p:txBody>
      </p:sp>
      <p:graphicFrame>
        <p:nvGraphicFramePr>
          <p:cNvPr id="5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3869217"/>
              </p:ext>
            </p:extLst>
          </p:nvPr>
        </p:nvGraphicFramePr>
        <p:xfrm>
          <a:off x="438944" y="1348115"/>
          <a:ext cx="8229600" cy="507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774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836613"/>
            <a:ext cx="4267200" cy="32004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08622"/>
            <a:ext cx="4324350" cy="328612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/>
          <p:cNvSpPr>
            <a:spLocks noChangeAspect="1" noChangeArrowheads="1"/>
          </p:cNvSpPr>
          <p:nvPr/>
        </p:nvSpPr>
        <p:spPr bwMode="auto">
          <a:xfrm>
            <a:off x="1079500" y="4187825"/>
            <a:ext cx="6876876" cy="896938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  <a:alpha val="79999"/>
            </a:schemeClr>
          </a:solidFill>
          <a:ln w="38100" algn="ctr">
            <a:solidFill>
              <a:schemeClr val="accent1"/>
            </a:solidFill>
            <a:round/>
            <a:headEnd/>
            <a:tailEnd/>
          </a:ln>
        </p:spPr>
        <p:txBody>
          <a:bodyPr wrap="square" lIns="36000" tIns="36000" rIns="36000" bIns="36000">
            <a:spAutoFit/>
          </a:bodyPr>
          <a:lstStyle/>
          <a:p>
            <a:pPr algn="ctr"/>
            <a:r>
              <a:rPr lang="es-ES" sz="2400" b="1" dirty="0"/>
              <a:t>Manglares destruidos por el oleaje y el retroceso progresivo de la línea de costa.</a:t>
            </a:r>
            <a:endParaRPr lang="es-MX" altLang="es-ES" b="1" dirty="0">
              <a:solidFill>
                <a:srgbClr val="00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AutoShape 4"/>
          <p:cNvSpPr>
            <a:spLocks noChangeAspect="1" noChangeArrowheads="1"/>
          </p:cNvSpPr>
          <p:nvPr/>
        </p:nvSpPr>
        <p:spPr bwMode="auto">
          <a:xfrm>
            <a:off x="794544" y="5301208"/>
            <a:ext cx="7412038" cy="693737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  <a:alpha val="79999"/>
            </a:schemeClr>
          </a:solidFill>
          <a:ln w="38100" algn="ctr">
            <a:solidFill>
              <a:schemeClr val="accent1"/>
            </a:solidFill>
            <a:round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just"/>
            <a:r>
              <a:rPr lang="es-ES" dirty="0"/>
              <a:t>Tomado de </a:t>
            </a:r>
            <a:r>
              <a:rPr lang="es-ES" altLang="es-ES" dirty="0">
                <a:solidFill>
                  <a:srgbClr val="000000"/>
                </a:solidFill>
              </a:rPr>
              <a:t>Iturralde-</a:t>
            </a:r>
            <a:r>
              <a:rPr lang="es-ES" altLang="es-ES" dirty="0" err="1">
                <a:solidFill>
                  <a:srgbClr val="000000"/>
                </a:solidFill>
              </a:rPr>
              <a:t>Vinent</a:t>
            </a:r>
            <a:r>
              <a:rPr lang="es-ES" altLang="es-ES" dirty="0">
                <a:solidFill>
                  <a:srgbClr val="000000"/>
                </a:solidFill>
              </a:rPr>
              <a:t>.</a:t>
            </a:r>
            <a:r>
              <a:rPr lang="en-US" dirty="0"/>
              <a:t> </a:t>
            </a:r>
            <a:r>
              <a:rPr lang="es-ES" dirty="0"/>
              <a:t>Serie: </a:t>
            </a:r>
            <a:r>
              <a:rPr lang="en-US" dirty="0" err="1"/>
              <a:t>Protege</a:t>
            </a:r>
            <a:r>
              <a:rPr lang="en-US" dirty="0"/>
              <a:t> a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familia</a:t>
            </a:r>
            <a:r>
              <a:rPr lang="en-US" dirty="0"/>
              <a:t> de...7. Las </a:t>
            </a:r>
            <a:r>
              <a:rPr lang="en-US" dirty="0" err="1"/>
              <a:t>consecuencias</a:t>
            </a:r>
            <a:r>
              <a:rPr lang="en-US" dirty="0"/>
              <a:t> del </a:t>
            </a:r>
            <a:r>
              <a:rPr lang="en-US" dirty="0" err="1"/>
              <a:t>cambio</a:t>
            </a:r>
            <a:r>
              <a:rPr lang="en-US" dirty="0"/>
              <a:t> </a:t>
            </a:r>
            <a:r>
              <a:rPr lang="en-US" dirty="0" err="1"/>
              <a:t>climático</a:t>
            </a:r>
            <a:r>
              <a:rPr lang="en-US" dirty="0"/>
              <a:t>. 2013.</a:t>
            </a:r>
            <a:r>
              <a:rPr lang="es-ES" dirty="0"/>
              <a:t> </a:t>
            </a:r>
            <a:endParaRPr lang="es-MX" altLang="es-ES" dirty="0"/>
          </a:p>
        </p:txBody>
      </p:sp>
    </p:spTree>
    <p:extLst>
      <p:ext uri="{BB962C8B-B14F-4D97-AF65-F5344CB8AC3E}">
        <p14:creationId xmlns:p14="http://schemas.microsoft.com/office/powerpoint/2010/main" val="40033578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54062"/>
            <a:ext cx="4238625" cy="296227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3588"/>
            <a:ext cx="4248150" cy="295275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/>
          <p:cNvSpPr>
            <a:spLocks noChangeAspect="1" noChangeArrowheads="1"/>
          </p:cNvSpPr>
          <p:nvPr/>
        </p:nvSpPr>
        <p:spPr bwMode="auto">
          <a:xfrm>
            <a:off x="107950" y="3860800"/>
            <a:ext cx="8713788" cy="1306513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  <a:alpha val="79999"/>
            </a:schemeClr>
          </a:solidFill>
          <a:ln w="38100" algn="ctr">
            <a:solidFill>
              <a:schemeClr val="accent1"/>
            </a:solidFill>
            <a:round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ctr"/>
            <a:r>
              <a:rPr lang="es-ES" sz="2400" b="1" dirty="0"/>
              <a:t>Retroceso de las playas tierra adentro e invasión del manglar por las arenas a consecuencia de la elevación del nivel del mar y la acción del oleaje.</a:t>
            </a:r>
            <a:endParaRPr lang="es-MX" altLang="es-ES" b="1" dirty="0">
              <a:solidFill>
                <a:srgbClr val="00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AutoShape 4"/>
          <p:cNvSpPr>
            <a:spLocks noChangeAspect="1" noChangeArrowheads="1"/>
          </p:cNvSpPr>
          <p:nvPr/>
        </p:nvSpPr>
        <p:spPr bwMode="auto">
          <a:xfrm>
            <a:off x="727075" y="5603875"/>
            <a:ext cx="7300913" cy="693738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  <a:alpha val="79999"/>
            </a:schemeClr>
          </a:solidFill>
          <a:ln w="38100" algn="ctr">
            <a:solidFill>
              <a:schemeClr val="accent1"/>
            </a:solidFill>
            <a:round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just"/>
            <a:r>
              <a:rPr lang="es-ES" dirty="0"/>
              <a:t>Tomado de </a:t>
            </a:r>
            <a:r>
              <a:rPr lang="es-ES" altLang="es-ES" dirty="0">
                <a:solidFill>
                  <a:srgbClr val="000000"/>
                </a:solidFill>
              </a:rPr>
              <a:t>Iturralde-</a:t>
            </a:r>
            <a:r>
              <a:rPr lang="es-ES" altLang="es-ES" dirty="0" err="1">
                <a:solidFill>
                  <a:srgbClr val="000000"/>
                </a:solidFill>
              </a:rPr>
              <a:t>Vinent</a:t>
            </a:r>
            <a:r>
              <a:rPr lang="es-ES" altLang="es-ES" dirty="0">
                <a:solidFill>
                  <a:srgbClr val="000000"/>
                </a:solidFill>
              </a:rPr>
              <a:t>.</a:t>
            </a:r>
            <a:r>
              <a:rPr lang="en-US" dirty="0"/>
              <a:t> </a:t>
            </a:r>
            <a:r>
              <a:rPr lang="es-ES" dirty="0"/>
              <a:t>Serie: </a:t>
            </a:r>
            <a:r>
              <a:rPr lang="en-US" dirty="0" err="1"/>
              <a:t>Protege</a:t>
            </a:r>
            <a:r>
              <a:rPr lang="en-US" dirty="0"/>
              <a:t> a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familia</a:t>
            </a:r>
            <a:r>
              <a:rPr lang="en-US" dirty="0"/>
              <a:t> de...7. Las </a:t>
            </a:r>
            <a:r>
              <a:rPr lang="en-US" dirty="0" err="1"/>
              <a:t>consecuencias</a:t>
            </a:r>
            <a:r>
              <a:rPr lang="en-US" dirty="0"/>
              <a:t> del </a:t>
            </a:r>
            <a:r>
              <a:rPr lang="en-US" dirty="0" err="1"/>
              <a:t>Cambio</a:t>
            </a:r>
            <a:r>
              <a:rPr lang="en-US" dirty="0"/>
              <a:t> </a:t>
            </a:r>
            <a:r>
              <a:rPr lang="en-US" dirty="0" err="1"/>
              <a:t>Climático</a:t>
            </a:r>
            <a:r>
              <a:rPr lang="en-US" dirty="0"/>
              <a:t>. 2013.</a:t>
            </a:r>
            <a:endParaRPr lang="es-MX" altLang="es-ES" dirty="0">
              <a:solidFill>
                <a:srgbClr val="000066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1211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3075"/>
            <a:ext cx="3187700" cy="2308225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785813"/>
            <a:ext cx="2916238" cy="209391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/>
          <p:cNvSpPr>
            <a:spLocks noChangeAspect="1" noChangeArrowheads="1"/>
          </p:cNvSpPr>
          <p:nvPr/>
        </p:nvSpPr>
        <p:spPr bwMode="auto">
          <a:xfrm>
            <a:off x="271487" y="2935288"/>
            <a:ext cx="3579813" cy="2532062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  <a:alpha val="79999"/>
            </a:schemeClr>
          </a:solidFill>
          <a:ln w="38100" algn="ctr">
            <a:solidFill>
              <a:schemeClr val="accent1"/>
            </a:solidFill>
            <a:round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just"/>
            <a:r>
              <a:rPr lang="es-ES" sz="2400" dirty="0"/>
              <a:t>Destrucción de las obras costeras por la elevación del nivel del mar, la mala ubicación de las construcciones y la acción del oleaje.</a:t>
            </a:r>
            <a:endParaRPr lang="es-MX" altLang="es-ES" b="1" dirty="0">
              <a:solidFill>
                <a:srgbClr val="00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" name="AutoShape 4"/>
          <p:cNvSpPr>
            <a:spLocks noChangeAspect="1" noChangeArrowheads="1"/>
          </p:cNvSpPr>
          <p:nvPr/>
        </p:nvSpPr>
        <p:spPr bwMode="auto">
          <a:xfrm>
            <a:off x="4932363" y="2935288"/>
            <a:ext cx="3579812" cy="2532062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  <a:alpha val="79999"/>
            </a:schemeClr>
          </a:solidFill>
          <a:ln w="38100" algn="ctr">
            <a:solidFill>
              <a:schemeClr val="accent1"/>
            </a:solidFill>
            <a:round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just"/>
            <a:r>
              <a:rPr lang="es-ES" sz="2400" dirty="0"/>
              <a:t>Perdida de arena en las playas por la elevación del nivel del mar, la mala ubicación de las construcciones y la acción del oleaje.</a:t>
            </a:r>
            <a:endParaRPr lang="es-MX" altLang="es-ES" b="1" dirty="0">
              <a:solidFill>
                <a:srgbClr val="00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AutoShape 4"/>
          <p:cNvSpPr>
            <a:spLocks noChangeAspect="1" noChangeArrowheads="1"/>
          </p:cNvSpPr>
          <p:nvPr/>
        </p:nvSpPr>
        <p:spPr bwMode="auto">
          <a:xfrm>
            <a:off x="615950" y="5661025"/>
            <a:ext cx="7412038" cy="693738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  <a:alpha val="79999"/>
            </a:schemeClr>
          </a:solidFill>
          <a:ln w="38100" algn="ctr">
            <a:solidFill>
              <a:schemeClr val="accent1"/>
            </a:solidFill>
            <a:round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algn="just"/>
            <a:r>
              <a:rPr lang="es-ES" dirty="0"/>
              <a:t>Tomado de </a:t>
            </a:r>
            <a:r>
              <a:rPr lang="es-ES" altLang="es-ES" dirty="0">
                <a:solidFill>
                  <a:srgbClr val="000000"/>
                </a:solidFill>
              </a:rPr>
              <a:t>Iturralde-</a:t>
            </a:r>
            <a:r>
              <a:rPr lang="es-ES" altLang="es-ES" dirty="0" err="1">
                <a:solidFill>
                  <a:srgbClr val="000000"/>
                </a:solidFill>
              </a:rPr>
              <a:t>Vinent</a:t>
            </a:r>
            <a:r>
              <a:rPr lang="es-ES" altLang="es-ES" dirty="0">
                <a:solidFill>
                  <a:srgbClr val="000000"/>
                </a:solidFill>
              </a:rPr>
              <a:t>.</a:t>
            </a:r>
            <a:r>
              <a:rPr lang="en-US" dirty="0"/>
              <a:t> </a:t>
            </a:r>
            <a:r>
              <a:rPr lang="es-ES" dirty="0"/>
              <a:t>Serie: </a:t>
            </a:r>
            <a:r>
              <a:rPr lang="en-US" dirty="0" err="1"/>
              <a:t>Protege</a:t>
            </a:r>
            <a:r>
              <a:rPr lang="en-US" dirty="0"/>
              <a:t> a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familia</a:t>
            </a:r>
            <a:r>
              <a:rPr lang="en-US" dirty="0"/>
              <a:t> de...7. Las </a:t>
            </a:r>
            <a:r>
              <a:rPr lang="en-US" dirty="0" err="1"/>
              <a:t>consecuencias</a:t>
            </a:r>
            <a:r>
              <a:rPr lang="en-US" dirty="0"/>
              <a:t> del </a:t>
            </a:r>
            <a:r>
              <a:rPr lang="en-US" dirty="0" err="1"/>
              <a:t>Cambio</a:t>
            </a:r>
            <a:r>
              <a:rPr lang="en-US" dirty="0"/>
              <a:t> </a:t>
            </a:r>
            <a:r>
              <a:rPr lang="en-US" dirty="0" err="1"/>
              <a:t>Climático</a:t>
            </a:r>
            <a:r>
              <a:rPr lang="en-US" dirty="0"/>
              <a:t>. 2013.</a:t>
            </a:r>
            <a:endParaRPr lang="es-MX" altLang="es-ES" dirty="0">
              <a:solidFill>
                <a:srgbClr val="000066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1213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4450"/>
            <a:ext cx="8201025" cy="1187450"/>
          </a:xfrm>
        </p:spPr>
        <p:txBody>
          <a:bodyPr>
            <a:normAutofit fontScale="90000"/>
          </a:bodyPr>
          <a:lstStyle/>
          <a:p>
            <a:r>
              <a:rPr lang="es-ES" sz="2400" smtClean="0"/>
              <a:t>Imágenes animadas que demuestran el desplazamiento que ha tenido la línea de costa desde 1956 hasta 1997 en Playa Mayabeque</a:t>
            </a:r>
            <a:endParaRPr lang="pt-BR" sz="2400" smtClean="0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107950" y="5059363"/>
            <a:ext cx="5237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pPr algn="ctr"/>
            <a:r>
              <a:rPr lang="es-ES" sz="2400">
                <a:solidFill>
                  <a:schemeClr val="tx2"/>
                </a:solidFill>
                <a:latin typeface="Arial Narrow" pitchFamily="34" charset="0"/>
              </a:rPr>
              <a:t>En 1956 la línea de costa se encontraba aquí</a:t>
            </a:r>
            <a:endParaRPr lang="pt-BR" sz="240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34820" name="AutoShape 4"/>
          <p:cNvSpPr>
            <a:spLocks noChangeArrowheads="1"/>
          </p:cNvSpPr>
          <p:nvPr/>
        </p:nvSpPr>
        <p:spPr bwMode="auto">
          <a:xfrm rot="-1266121">
            <a:off x="2916238" y="4725988"/>
            <a:ext cx="1008062" cy="215900"/>
          </a:xfrm>
          <a:prstGeom prst="rightArrow">
            <a:avLst>
              <a:gd name="adj1" fmla="val 0"/>
              <a:gd name="adj2" fmla="val 466912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A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4643438" y="3951288"/>
            <a:ext cx="3241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pPr algn="ctr"/>
            <a:r>
              <a:rPr lang="es-ES" sz="2000">
                <a:solidFill>
                  <a:schemeClr val="tx2"/>
                </a:solidFill>
                <a:latin typeface="Tw Cen MT Condensed" pitchFamily="34" charset="0"/>
              </a:rPr>
              <a:t>El mar avanzó unos 90m hacia el norte</a:t>
            </a:r>
            <a:endParaRPr lang="pt-BR" sz="2000">
              <a:solidFill>
                <a:schemeClr val="tx2"/>
              </a:solidFill>
              <a:latin typeface="Tw Cen MT Condensed" pitchFamily="34" charset="0"/>
            </a:endParaRP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1042988" y="2565400"/>
            <a:ext cx="35639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pPr algn="ctr"/>
            <a:r>
              <a:rPr lang="es-ES" sz="2000">
                <a:solidFill>
                  <a:schemeClr val="tx2"/>
                </a:solidFill>
              </a:rPr>
              <a:t>En 1997 retrocede hasta aquí</a:t>
            </a:r>
            <a:endParaRPr lang="pt-BR" sz="2000">
              <a:solidFill>
                <a:schemeClr val="tx2"/>
              </a:solidFill>
            </a:endParaRPr>
          </a:p>
        </p:txBody>
      </p:sp>
      <p:sp>
        <p:nvSpPr>
          <p:cNvPr id="34823" name="AutoShape 7"/>
          <p:cNvSpPr>
            <a:spLocks noChangeArrowheads="1"/>
          </p:cNvSpPr>
          <p:nvPr/>
        </p:nvSpPr>
        <p:spPr bwMode="auto">
          <a:xfrm rot="3675094">
            <a:off x="2742406" y="3529807"/>
            <a:ext cx="1570037" cy="215900"/>
          </a:xfrm>
          <a:prstGeom prst="rightArrow">
            <a:avLst>
              <a:gd name="adj1" fmla="val 47139"/>
              <a:gd name="adj2" fmla="val 6454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A"/>
          </a:p>
        </p:txBody>
      </p:sp>
      <p:pic>
        <p:nvPicPr>
          <p:cNvPr id="34824" name="Picture 8" descr="3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1214438"/>
            <a:ext cx="9293225" cy="564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361950" y="4570413"/>
            <a:ext cx="478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/>
          <a:p>
            <a:pPr algn="ctr"/>
            <a:r>
              <a:rPr lang="es-ES"/>
              <a:t>En 1956 la línea de costa se encontraba aquí</a:t>
            </a:r>
            <a:endParaRPr lang="pt-BR"/>
          </a:p>
        </p:txBody>
      </p:sp>
      <p:sp>
        <p:nvSpPr>
          <p:cNvPr id="34826" name="AutoShape 10"/>
          <p:cNvSpPr>
            <a:spLocks noChangeArrowheads="1"/>
          </p:cNvSpPr>
          <p:nvPr/>
        </p:nvSpPr>
        <p:spPr bwMode="auto">
          <a:xfrm rot="-1266121">
            <a:off x="2627313" y="4005263"/>
            <a:ext cx="1008062" cy="215900"/>
          </a:xfrm>
          <a:prstGeom prst="rightArrow">
            <a:avLst>
              <a:gd name="adj1" fmla="val 56046"/>
              <a:gd name="adj2" fmla="val 77213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A"/>
          </a:p>
        </p:txBody>
      </p:sp>
      <p:pic>
        <p:nvPicPr>
          <p:cNvPr id="34827" name="Picture 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928670"/>
            <a:ext cx="7932738" cy="47863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684213" y="1916113"/>
            <a:ext cx="4862512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algn="ctr">
              <a:defRPr/>
            </a:pPr>
            <a:r>
              <a:rPr lang="es-ES" sz="2640" b="1" dirty="0">
                <a:solidFill>
                  <a:srgbClr val="FFFF00"/>
                </a:solidFill>
              </a:rPr>
              <a:t>En 1997 retrocede hasta aquí</a:t>
            </a:r>
            <a:endParaRPr lang="pt-BR" sz="2640" b="1" dirty="0">
              <a:solidFill>
                <a:srgbClr val="FFFF00"/>
              </a:solidFill>
            </a:endParaRPr>
          </a:p>
        </p:txBody>
      </p:sp>
      <p:sp>
        <p:nvSpPr>
          <p:cNvPr id="34829" name="AutoShape 13"/>
          <p:cNvSpPr>
            <a:spLocks noChangeArrowheads="1"/>
          </p:cNvSpPr>
          <p:nvPr/>
        </p:nvSpPr>
        <p:spPr bwMode="auto">
          <a:xfrm rot="3675094">
            <a:off x="2670969" y="2823369"/>
            <a:ext cx="1570038" cy="215900"/>
          </a:xfrm>
          <a:prstGeom prst="rightArrow">
            <a:avLst>
              <a:gd name="adj1" fmla="val 47139"/>
              <a:gd name="adj2" fmla="val 64540"/>
            </a:avLst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PA"/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4787900" y="3448050"/>
            <a:ext cx="3960813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ctr">
              <a:defRPr/>
            </a:pPr>
            <a:r>
              <a:rPr lang="es-ES" sz="2250" b="1" dirty="0">
                <a:solidFill>
                  <a:srgbClr val="FFFF00"/>
                </a:solidFill>
              </a:rPr>
              <a:t>El mar avanzó unos 90m hacia el norte</a:t>
            </a:r>
            <a:endParaRPr lang="pt-BR" sz="2250" b="1" dirty="0">
              <a:solidFill>
                <a:srgbClr val="FFFF00"/>
              </a:solidFill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7885113" y="1773238"/>
            <a:ext cx="1008062" cy="1009650"/>
            <a:chOff x="4717" y="3480"/>
            <a:chExt cx="659" cy="567"/>
          </a:xfrm>
        </p:grpSpPr>
        <p:sp>
          <p:nvSpPr>
            <p:cNvPr id="51216" name="AutoShape 16"/>
            <p:cNvSpPr>
              <a:spLocks noChangeArrowheads="1"/>
            </p:cNvSpPr>
            <p:nvPr/>
          </p:nvSpPr>
          <p:spPr bwMode="auto">
            <a:xfrm>
              <a:off x="4803" y="3566"/>
              <a:ext cx="481" cy="399"/>
            </a:xfrm>
            <a:prstGeom prst="star4">
              <a:avLst>
                <a:gd name="adj" fmla="val 6694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PA"/>
            </a:p>
          </p:txBody>
        </p:sp>
        <p:sp>
          <p:nvSpPr>
            <p:cNvPr id="51217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5007" y="3480"/>
              <a:ext cx="68" cy="6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E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N</a:t>
              </a:r>
            </a:p>
          </p:txBody>
        </p:sp>
        <p:sp>
          <p:nvSpPr>
            <p:cNvPr id="51218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5012" y="3979"/>
              <a:ext cx="68" cy="6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E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S</a:t>
              </a:r>
            </a:p>
          </p:txBody>
        </p:sp>
        <p:sp>
          <p:nvSpPr>
            <p:cNvPr id="51219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5308" y="3739"/>
              <a:ext cx="68" cy="6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E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E</a:t>
              </a:r>
            </a:p>
          </p:txBody>
        </p:sp>
        <p:sp>
          <p:nvSpPr>
            <p:cNvPr id="51220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4717" y="3725"/>
              <a:ext cx="68" cy="6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s-E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97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/>
      <p:bldP spid="34823" grpId="0" animBg="1"/>
      <p:bldP spid="34826" grpId="0" animBg="1"/>
      <p:bldP spid="3482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5013325"/>
            <a:ext cx="9467850" cy="2887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</a:pPr>
            <a:r>
              <a:rPr lang="es-ES" sz="2800"/>
              <a:t>De los 245 asentamientos humanos costeros actuales, al menos </a:t>
            </a:r>
            <a:r>
              <a:rPr lang="es-ES" sz="2800" b="1"/>
              <a:t>122</a:t>
            </a:r>
            <a:r>
              <a:rPr lang="es-ES" sz="2800"/>
              <a:t> serán afectados parcial o totalmente. </a:t>
            </a:r>
          </a:p>
          <a:p>
            <a:pPr marL="342900" indent="-342900">
              <a:lnSpc>
                <a:spcPct val="80000"/>
              </a:lnSpc>
            </a:pPr>
            <a:r>
              <a:rPr lang="es-ES" sz="2800"/>
              <a:t>La superficie boscosa se afectará </a:t>
            </a:r>
          </a:p>
          <a:p>
            <a:pPr marL="342900" indent="-342900">
              <a:lnSpc>
                <a:spcPct val="80000"/>
              </a:lnSpc>
            </a:pPr>
            <a:r>
              <a:rPr lang="es-ES" sz="2800"/>
              <a:t>	en un 14%, principalmente manglares.</a:t>
            </a:r>
            <a:endParaRPr lang="es-MX" sz="2800"/>
          </a:p>
        </p:txBody>
      </p:sp>
      <p:pic>
        <p:nvPicPr>
          <p:cNvPr id="52227" name="3 Imagen" descr="Cambio clim Cuba nivel mar asecens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2938" y="765175"/>
            <a:ext cx="9463088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08275"/>
            <a:ext cx="4500563" cy="230505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2400" smtClean="0"/>
              <a:t>Un </a:t>
            </a:r>
            <a:r>
              <a:rPr lang="es-ES" sz="2400" b="1" smtClean="0"/>
              <a:t>5,4</a:t>
            </a:r>
            <a:r>
              <a:rPr lang="es-ES" sz="2400" smtClean="0"/>
              <a:t> % de la superficie actual del país puede quedar sumergida bajo el mar.</a:t>
            </a:r>
          </a:p>
          <a:p>
            <a:pPr>
              <a:lnSpc>
                <a:spcPct val="90000"/>
              </a:lnSpc>
            </a:pPr>
            <a:r>
              <a:rPr lang="es-ES" sz="2400" smtClean="0"/>
              <a:t>La mayor parte de las 400 playas podrían ser afectadas.</a:t>
            </a:r>
            <a:r>
              <a:rPr lang="es-ES" sz="2800" smtClean="0"/>
              <a:t> </a:t>
            </a:r>
          </a:p>
        </p:txBody>
      </p:sp>
      <p:sp>
        <p:nvSpPr>
          <p:cNvPr id="52229" name="AutoShape 7"/>
          <p:cNvSpPr>
            <a:spLocks noChangeArrowheads="1"/>
          </p:cNvSpPr>
          <p:nvPr/>
        </p:nvSpPr>
        <p:spPr bwMode="auto">
          <a:xfrm>
            <a:off x="250825" y="0"/>
            <a:ext cx="7129463" cy="981075"/>
          </a:xfrm>
          <a:prstGeom prst="wedgeRoundRectCallout">
            <a:avLst>
              <a:gd name="adj1" fmla="val 26421"/>
              <a:gd name="adj2" fmla="val 225727"/>
              <a:gd name="adj3" fmla="val 16667"/>
            </a:avLst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sz="2800">
                <a:solidFill>
                  <a:schemeClr val="tx2"/>
                </a:solidFill>
              </a:rPr>
              <a:t>Principales afectaciones estimadas respecto a Cuba, para el 2100:</a:t>
            </a:r>
            <a:endParaRPr lang="es-MX" sz="2800">
              <a:solidFill>
                <a:schemeClr val="tx2"/>
              </a:solidFill>
            </a:endParaRPr>
          </a:p>
        </p:txBody>
      </p:sp>
      <p:pic>
        <p:nvPicPr>
          <p:cNvPr id="52230" name="Picture 11" descr="foto : Silvia Diégue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31813"/>
            <a:ext cx="2843212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Text Box 12"/>
          <p:cNvSpPr txBox="1">
            <a:spLocks noChangeArrowheads="1"/>
          </p:cNvSpPr>
          <p:nvPr/>
        </p:nvSpPr>
        <p:spPr bwMode="auto">
          <a:xfrm>
            <a:off x="6948488" y="2708275"/>
            <a:ext cx="18478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MX" b="1"/>
              <a:t>Guayabal</a:t>
            </a:r>
            <a:r>
              <a:rPr lang="es-MX"/>
              <a:t>, 2008</a:t>
            </a:r>
          </a:p>
        </p:txBody>
      </p:sp>
      <p:pic>
        <p:nvPicPr>
          <p:cNvPr id="52232" name="Picture 13" descr="Zaeta o flecha alumbránd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952321">
            <a:off x="4227513" y="1462088"/>
            <a:ext cx="560387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3" name="Picture 14" descr="Zaeta o flecha alumbránd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5886">
            <a:off x="4791075" y="3711575"/>
            <a:ext cx="57626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4" name="Picture 15" descr="Zaeta o flecha alumbrándo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89537">
            <a:off x="1547813" y="1995488"/>
            <a:ext cx="566737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206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ES" sz="3600" b="1" dirty="0" smtClean="0"/>
              <a:t>Bibliografía Básica</a:t>
            </a:r>
            <a:endParaRPr lang="es-ES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5184576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§"/>
            </a:pPr>
            <a:r>
              <a:rPr lang="es-ES" sz="2800" dirty="0"/>
              <a:t>Bosque Suárez, Rafael. Cambio Climático desde una visión educativa. Boletín electrónico informativo de Gea. Abril 2011. Año 9. No. 31.</a:t>
            </a:r>
          </a:p>
          <a:p>
            <a:pPr algn="just">
              <a:buFont typeface="Wingdings" pitchFamily="2" charset="2"/>
              <a:buChar char="§"/>
            </a:pPr>
            <a:r>
              <a:rPr lang="es-ES" sz="2800" dirty="0"/>
              <a:t>Iturralde </a:t>
            </a:r>
            <a:r>
              <a:rPr lang="es-ES" sz="2800" dirty="0" err="1"/>
              <a:t>Vinent</a:t>
            </a:r>
            <a:r>
              <a:rPr lang="es-ES" sz="2800" dirty="0"/>
              <a:t>, Manuel A. Serie: Protege a tu familia de...7. Las consecuencias del Cambio Climático. 2013.</a:t>
            </a:r>
          </a:p>
          <a:p>
            <a:pPr algn="just">
              <a:buFont typeface="Wingdings" pitchFamily="2" charset="2"/>
              <a:buChar char="§"/>
            </a:pPr>
            <a:r>
              <a:rPr lang="es-ES" sz="2800" dirty="0"/>
              <a:t>Montero Mata, Rudy. Estudios de peligro, vulnerabilidad y riesgo en cuba. Base conceptual. Agencia  de Medio Ambiente. (</a:t>
            </a:r>
            <a:r>
              <a:rPr lang="es-ES" sz="2800" dirty="0" err="1"/>
              <a:t>PPT</a:t>
            </a:r>
            <a:r>
              <a:rPr lang="es-ES" sz="2800" dirty="0"/>
              <a:t>.) 2017.</a:t>
            </a:r>
          </a:p>
          <a:p>
            <a:pPr algn="just">
              <a:buFont typeface="Wingdings" pitchFamily="2" charset="2"/>
              <a:buChar char="§"/>
            </a:pPr>
            <a:r>
              <a:rPr lang="es-ES" sz="2800" dirty="0" err="1"/>
              <a:t>Pichs</a:t>
            </a:r>
            <a:r>
              <a:rPr lang="es-ES" sz="2800" dirty="0"/>
              <a:t> Madruga, Ramón. El cambio climático como reto global: debate científico y negociaciones multilaterales. (</a:t>
            </a:r>
            <a:r>
              <a:rPr lang="es-ES" sz="2800" dirty="0" err="1"/>
              <a:t>PPT</a:t>
            </a:r>
            <a:r>
              <a:rPr lang="es-ES" sz="2800" dirty="0"/>
              <a:t>.). 2010</a:t>
            </a:r>
          </a:p>
          <a:p>
            <a:pPr algn="just">
              <a:buFont typeface="Wingdings" pitchFamily="2" charset="2"/>
              <a:buChar char="§"/>
            </a:pPr>
            <a:r>
              <a:rPr lang="es-ES" sz="2800" dirty="0"/>
              <a:t>Planos Gutiérrez, Eduardo O. Impacto del cambio climático en cuba y medidas de adaptación. (</a:t>
            </a:r>
            <a:r>
              <a:rPr lang="es-ES" sz="2800" dirty="0" err="1"/>
              <a:t>PPT</a:t>
            </a:r>
            <a:r>
              <a:rPr lang="es-ES" sz="2800" dirty="0"/>
              <a:t>.) s/f.</a:t>
            </a:r>
          </a:p>
          <a:p>
            <a:pPr algn="just">
              <a:buFont typeface="Wingdings" pitchFamily="2" charset="2"/>
              <a:buChar char="§"/>
            </a:pPr>
            <a:r>
              <a:rPr lang="es-ES" sz="2800" dirty="0"/>
              <a:t>Reyes Pupo </a:t>
            </a:r>
            <a:r>
              <a:rPr lang="es-ES" sz="2800" dirty="0" err="1"/>
              <a:t>Rolber</a:t>
            </a:r>
            <a:r>
              <a:rPr lang="es-ES" sz="2800" dirty="0"/>
              <a:t> Delegación </a:t>
            </a:r>
            <a:r>
              <a:rPr lang="es-ES" sz="2800" dirty="0" err="1"/>
              <a:t>CITMA</a:t>
            </a:r>
            <a:r>
              <a:rPr lang="es-ES" sz="2800" dirty="0"/>
              <a:t> Holguín. (</a:t>
            </a:r>
            <a:r>
              <a:rPr lang="es-ES" sz="2800" dirty="0" err="1"/>
              <a:t>PPT</a:t>
            </a:r>
            <a:r>
              <a:rPr lang="es-ES" sz="2800" dirty="0"/>
              <a:t>.) 2017.</a:t>
            </a:r>
          </a:p>
          <a:p>
            <a:pPr marL="0" indent="0" algn="just">
              <a:buNone/>
            </a:pP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396878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ES" sz="3600" b="1" dirty="0"/>
              <a:t>Algunos retos ambientales </a:t>
            </a:r>
            <a:r>
              <a:rPr lang="es-ES" sz="3600" b="1" dirty="0" smtClean="0"/>
              <a:t>globales</a:t>
            </a:r>
            <a:endParaRPr lang="es-ES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/>
          </a:bodyPr>
          <a:lstStyle/>
          <a:p>
            <a:pPr algn="just"/>
            <a:r>
              <a:rPr lang="es-ES" dirty="0"/>
              <a:t>En los últimos 35 años se ha perdido casi un tercio de la vida silvestre de la Tierra (</a:t>
            </a:r>
            <a:r>
              <a:rPr lang="es-ES" dirty="0" err="1"/>
              <a:t>WWF</a:t>
            </a:r>
            <a:r>
              <a:rPr lang="es-ES" dirty="0"/>
              <a:t>).</a:t>
            </a:r>
          </a:p>
          <a:p>
            <a:pPr algn="just"/>
            <a:r>
              <a:rPr lang="es-ES" dirty="0"/>
              <a:t>La huella ecológica global ahora excede en casi un 30% la capacidad del Planeta para regenerarse.</a:t>
            </a:r>
          </a:p>
          <a:p>
            <a:pPr algn="just"/>
            <a:r>
              <a:rPr lang="es-ES" dirty="0"/>
              <a:t>Alrededor de 50 países enfrentan estrés moderado o severo por falta de agua.</a:t>
            </a:r>
          </a:p>
          <a:p>
            <a:pPr algn="just"/>
            <a:r>
              <a:rPr lang="es-ES" dirty="0"/>
              <a:t>Impacto adverso del sector energético, necesidad de avanzar hacia una sociedad con baja intensidad de carbono.</a:t>
            </a:r>
          </a:p>
          <a:p>
            <a:pPr marL="0" indent="0" algn="just">
              <a:buNone/>
            </a:pP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78027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s-ES" sz="3600" b="1" dirty="0"/>
              <a:t>Impactos del cambio climático en países </a:t>
            </a:r>
            <a:r>
              <a:rPr lang="es-ES" sz="3600" b="1" dirty="0" smtClean="0"/>
              <a:t>subdesarrollados</a:t>
            </a:r>
            <a:endParaRPr lang="es-ES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5266928" cy="4853136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s-ES" sz="2800" dirty="0"/>
              <a:t>Agricultura y pesca - mayor inseguridad alimentaria.</a:t>
            </a:r>
          </a:p>
          <a:p>
            <a:pPr algn="just">
              <a:buFont typeface="Wingdings" pitchFamily="2" charset="2"/>
              <a:buChar char="§"/>
            </a:pPr>
            <a:r>
              <a:rPr lang="es-ES" sz="2800" dirty="0"/>
              <a:t>Industria e infraestructura.</a:t>
            </a:r>
          </a:p>
          <a:p>
            <a:pPr algn="just">
              <a:buFont typeface="Wingdings" pitchFamily="2" charset="2"/>
              <a:buChar char="§"/>
            </a:pPr>
            <a:r>
              <a:rPr lang="es-ES" sz="2800" dirty="0"/>
              <a:t>Turismo.</a:t>
            </a:r>
          </a:p>
          <a:p>
            <a:pPr algn="just">
              <a:buFont typeface="Wingdings" pitchFamily="2" charset="2"/>
              <a:buChar char="§"/>
            </a:pPr>
            <a:r>
              <a:rPr lang="es-ES" sz="2800" dirty="0"/>
              <a:t>Acceso al agua.</a:t>
            </a:r>
          </a:p>
          <a:p>
            <a:pPr algn="just">
              <a:buFont typeface="Wingdings" pitchFamily="2" charset="2"/>
              <a:buChar char="§"/>
            </a:pPr>
            <a:r>
              <a:rPr lang="es-ES" sz="2800" dirty="0" smtClean="0"/>
              <a:t>Salud</a:t>
            </a:r>
          </a:p>
          <a:p>
            <a:pPr marL="0" indent="0" algn="ctr">
              <a:buNone/>
            </a:pPr>
            <a:r>
              <a:rPr lang="es-ES" sz="2800" dirty="0" smtClean="0"/>
              <a:t>incremento </a:t>
            </a:r>
            <a:r>
              <a:rPr lang="es-ES" sz="2800" dirty="0"/>
              <a:t>de enfermedades.</a:t>
            </a:r>
          </a:p>
          <a:p>
            <a:pPr algn="just">
              <a:buFont typeface="Wingdings" pitchFamily="2" charset="2"/>
              <a:buChar char="§"/>
            </a:pPr>
            <a:r>
              <a:rPr lang="es-ES" sz="2800" dirty="0" smtClean="0"/>
              <a:t>Reforzamiento </a:t>
            </a:r>
            <a:r>
              <a:rPr lang="es-ES" sz="2800" dirty="0"/>
              <a:t>de la inequidad.</a:t>
            </a:r>
          </a:p>
          <a:p>
            <a:pPr marL="0" indent="0" algn="just">
              <a:buNone/>
            </a:pPr>
            <a:endParaRPr lang="es-ES" sz="2800" dirty="0"/>
          </a:p>
        </p:txBody>
      </p:sp>
      <p:pic>
        <p:nvPicPr>
          <p:cNvPr id="4" name="9 Imagen" descr="Atlas moderno[1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395" y="1628800"/>
            <a:ext cx="2351087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F:\Festival las Terrazas\IMG_16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25144"/>
            <a:ext cx="193992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157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s-ES" sz="3600" b="1" dirty="0"/>
              <a:t>Impactos del </a:t>
            </a:r>
            <a:r>
              <a:rPr lang="es-ES" sz="3600" b="1" dirty="0" smtClean="0"/>
              <a:t>Cambio </a:t>
            </a:r>
            <a:r>
              <a:rPr lang="es-ES" sz="3600" b="1" dirty="0"/>
              <a:t>climático para América Latina y el </a:t>
            </a:r>
            <a:r>
              <a:rPr lang="es-ES" sz="3600" b="1" dirty="0" smtClean="0"/>
              <a:t>Caribe</a:t>
            </a:r>
            <a:endParaRPr lang="es-ES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5184576"/>
          </a:xfrm>
        </p:spPr>
        <p:txBody>
          <a:bodyPr>
            <a:normAutofit fontScale="92500"/>
          </a:bodyPr>
          <a:lstStyle/>
          <a:p>
            <a:pPr algn="just">
              <a:buFont typeface="Wingdings" pitchFamily="2" charset="2"/>
              <a:buChar char="§"/>
            </a:pPr>
            <a:r>
              <a:rPr lang="es-ES" sz="2800" dirty="0">
                <a:solidFill>
                  <a:srgbClr val="FF0000"/>
                </a:solidFill>
              </a:rPr>
              <a:t>Reducción</a:t>
            </a:r>
            <a:r>
              <a:rPr lang="es-ES" sz="2800" dirty="0"/>
              <a:t> de rendimientos agrícolas.</a:t>
            </a:r>
          </a:p>
          <a:p>
            <a:pPr algn="just">
              <a:buFont typeface="Wingdings" pitchFamily="2" charset="2"/>
              <a:buChar char="§"/>
            </a:pPr>
            <a:r>
              <a:rPr lang="es-ES" sz="2800" dirty="0" smtClean="0"/>
              <a:t>Daños </a:t>
            </a:r>
            <a:r>
              <a:rPr lang="es-ES" sz="2800" dirty="0"/>
              <a:t>provocados por </a:t>
            </a:r>
            <a:r>
              <a:rPr lang="es-ES" sz="2800" dirty="0">
                <a:solidFill>
                  <a:srgbClr val="FF0000"/>
                </a:solidFill>
              </a:rPr>
              <a:t>eventos extremos </a:t>
            </a:r>
            <a:r>
              <a:rPr lang="es-ES" sz="2800" dirty="0"/>
              <a:t>(inundaciones, sequías, huracanes, etc.).</a:t>
            </a:r>
          </a:p>
          <a:p>
            <a:pPr algn="just">
              <a:buFont typeface="Wingdings" pitchFamily="2" charset="2"/>
              <a:buChar char="§"/>
            </a:pPr>
            <a:r>
              <a:rPr lang="es-ES" sz="2800" dirty="0">
                <a:solidFill>
                  <a:srgbClr val="FF0000"/>
                </a:solidFill>
              </a:rPr>
              <a:t>Desaparición de glaciares </a:t>
            </a:r>
            <a:r>
              <a:rPr lang="es-ES" sz="2800" dirty="0"/>
              <a:t>de montaña en los Andes, con impacto adverso en el suministro de agua dulce.</a:t>
            </a:r>
          </a:p>
          <a:p>
            <a:pPr algn="just">
              <a:buFont typeface="Wingdings" pitchFamily="2" charset="2"/>
              <a:buChar char="§"/>
            </a:pPr>
            <a:r>
              <a:rPr lang="es-ES" sz="2800" dirty="0">
                <a:solidFill>
                  <a:srgbClr val="FF0000"/>
                </a:solidFill>
              </a:rPr>
              <a:t>Erosión</a:t>
            </a:r>
            <a:r>
              <a:rPr lang="es-ES" sz="2800" dirty="0"/>
              <a:t> de los </a:t>
            </a:r>
            <a:r>
              <a:rPr lang="es-ES" sz="2800" dirty="0">
                <a:solidFill>
                  <a:srgbClr val="FF0000"/>
                </a:solidFill>
              </a:rPr>
              <a:t>corales</a:t>
            </a:r>
            <a:r>
              <a:rPr lang="es-ES" sz="2800" dirty="0"/>
              <a:t> (Caribe).</a:t>
            </a:r>
          </a:p>
          <a:p>
            <a:pPr algn="just">
              <a:buFont typeface="Wingdings" pitchFamily="2" charset="2"/>
              <a:buChar char="§"/>
            </a:pPr>
            <a:r>
              <a:rPr lang="es-ES" sz="2800" dirty="0"/>
              <a:t>Mayor impacto de </a:t>
            </a:r>
            <a:r>
              <a:rPr lang="es-ES" sz="2800" dirty="0">
                <a:solidFill>
                  <a:srgbClr val="FF0000"/>
                </a:solidFill>
              </a:rPr>
              <a:t>enfermedades</a:t>
            </a:r>
            <a:r>
              <a:rPr lang="es-ES" sz="2800" dirty="0"/>
              <a:t> como dengue, malaria y otras.</a:t>
            </a:r>
          </a:p>
          <a:p>
            <a:pPr algn="just">
              <a:buFont typeface="Wingdings" pitchFamily="2" charset="2"/>
              <a:buChar char="§"/>
            </a:pPr>
            <a:r>
              <a:rPr lang="es-ES" sz="2800" dirty="0">
                <a:solidFill>
                  <a:srgbClr val="FF0000"/>
                </a:solidFill>
              </a:rPr>
              <a:t>Pérdida de bosques </a:t>
            </a:r>
            <a:r>
              <a:rPr lang="es-ES" sz="2800" dirty="0"/>
              <a:t>tropicales, en zonas como la Amazonía.</a:t>
            </a:r>
          </a:p>
          <a:p>
            <a:pPr algn="just">
              <a:buFont typeface="Wingdings" pitchFamily="2" charset="2"/>
              <a:buChar char="§"/>
            </a:pPr>
            <a:r>
              <a:rPr lang="es-ES" sz="2800" dirty="0"/>
              <a:t>Pérdidas de diversidad biológica en países como México, Argentina, Bolivia, Chile y Brasil.</a:t>
            </a:r>
          </a:p>
          <a:p>
            <a:pPr marL="0" indent="0" algn="just">
              <a:buNone/>
            </a:pP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55257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87008" cy="92211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s-ES" sz="3600" b="1" dirty="0"/>
              <a:t>Emisiones de gases de efecto </a:t>
            </a:r>
            <a:r>
              <a:rPr lang="es-ES" sz="3600" b="1" dirty="0" smtClean="0"/>
              <a:t>invernadero</a:t>
            </a:r>
            <a:endParaRPr lang="es-ES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484784"/>
            <a:ext cx="6131024" cy="504056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s-ES" dirty="0"/>
              <a:t>Han crecido desde los tiempos preindustriales, con un incremento de 70% en 1970-2004.</a:t>
            </a:r>
          </a:p>
          <a:p>
            <a:pPr algn="just">
              <a:buFont typeface="Wingdings" pitchFamily="2" charset="2"/>
              <a:buChar char="§"/>
            </a:pPr>
            <a:r>
              <a:rPr lang="es-ES" dirty="0"/>
              <a:t>Aumento de 80% en las emisiones de CO2 en ese período.</a:t>
            </a:r>
          </a:p>
          <a:p>
            <a:pPr algn="just">
              <a:buFont typeface="Wingdings" pitchFamily="2" charset="2"/>
              <a:buChar char="§"/>
            </a:pPr>
            <a:r>
              <a:rPr lang="es-ES" dirty="0"/>
              <a:t>Se prevé un incremento significativo en las próximas décadas.</a:t>
            </a:r>
          </a:p>
          <a:p>
            <a:pPr marL="0" indent="0" algn="just">
              <a:buNone/>
            </a:pPr>
            <a:endParaRPr lang="es-ES" sz="2800" dirty="0"/>
          </a:p>
        </p:txBody>
      </p:sp>
      <p:pic>
        <p:nvPicPr>
          <p:cNvPr id="4" name="Picture 7" descr="contaminac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76672"/>
            <a:ext cx="2339975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pict_20070111PHT018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072" y="2564904"/>
            <a:ext cx="2376487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220540dTraffic%20jam%20Hamme-p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818" y="4698057"/>
            <a:ext cx="2232025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138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6848" cy="92211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ES_tradnl" sz="3600" b="1" dirty="0"/>
              <a:t>¿Qué es el </a:t>
            </a:r>
            <a:r>
              <a:rPr lang="es-ES_tradnl" sz="3600" b="1" dirty="0" err="1"/>
              <a:t>IPCC</a:t>
            </a:r>
            <a:r>
              <a:rPr lang="es-ES_tradnl" sz="3600" b="1" dirty="0" smtClean="0"/>
              <a:t>?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es-ES" dirty="0"/>
              <a:t>Es un grupo intergubernamental de expertos sobre cambio climático</a:t>
            </a:r>
            <a:r>
              <a:rPr lang="es-ES" dirty="0" smtClean="0"/>
              <a:t>.</a:t>
            </a:r>
            <a:endParaRPr lang="es-ES" dirty="0"/>
          </a:p>
          <a:p>
            <a:pPr algn="just">
              <a:buFont typeface="Wingdings" pitchFamily="2" charset="2"/>
              <a:buChar char="§"/>
            </a:pPr>
            <a:r>
              <a:rPr lang="es-ES" dirty="0"/>
              <a:t>Es coordinado por la Organización Meteorológica Mundial (</a:t>
            </a:r>
            <a:r>
              <a:rPr lang="es-ES" dirty="0" err="1"/>
              <a:t>OMM</a:t>
            </a:r>
            <a:r>
              <a:rPr lang="es-ES" dirty="0"/>
              <a:t>) y el Programa de las Naciones Unidas para el Medio Ambiente  (</a:t>
            </a:r>
            <a:r>
              <a:rPr lang="es-ES" dirty="0" err="1"/>
              <a:t>PNUMA</a:t>
            </a:r>
            <a:r>
              <a:rPr lang="es-ES" dirty="0"/>
              <a:t>)</a:t>
            </a:r>
          </a:p>
          <a:p>
            <a:pPr marL="0" indent="0" algn="just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1178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2288</Words>
  <Application>Microsoft Office PowerPoint</Application>
  <PresentationFormat>Presentación en pantalla (4:3)</PresentationFormat>
  <Paragraphs>237</Paragraphs>
  <Slides>45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46" baseType="lpstr">
      <vt:lpstr>Tema de Office</vt:lpstr>
      <vt:lpstr>Presentación de PowerPoint</vt:lpstr>
      <vt:lpstr>Problemas ambientales:</vt:lpstr>
      <vt:lpstr>Problema ambiental:</vt:lpstr>
      <vt:lpstr>Presentación de PowerPoint</vt:lpstr>
      <vt:lpstr>Algunos retos ambientales globales</vt:lpstr>
      <vt:lpstr>Impactos del cambio climático en países subdesarrollados</vt:lpstr>
      <vt:lpstr>Impactos del Cambio climático para América Latina y el Caribe</vt:lpstr>
      <vt:lpstr>Emisiones de gases de efecto invernadero</vt:lpstr>
      <vt:lpstr>¿Qué es el IPCC?</vt:lpstr>
      <vt:lpstr>Cambio Climático: Dos definiciones</vt:lpstr>
      <vt:lpstr>Causas de los cambios climáticos </vt:lpstr>
      <vt:lpstr>Impactos de meteoritos </vt:lpstr>
      <vt:lpstr>Presentación de PowerPoint</vt:lpstr>
      <vt:lpstr> ¿Cuál es el problema?</vt:lpstr>
      <vt:lpstr>Gases de efecto invernadero (GEI)</vt:lpstr>
      <vt:lpstr>¿Qué medidas podrían reducir la emisión de gases invernadero?</vt:lpstr>
      <vt:lpstr>Calentamiento global</vt:lpstr>
      <vt:lpstr>Calentamiento global</vt:lpstr>
      <vt:lpstr>Presentación de PowerPoint</vt:lpstr>
      <vt:lpstr>Presentación de PowerPoint</vt:lpstr>
      <vt:lpstr>Clima de Cuba en el futuro</vt:lpstr>
      <vt:lpstr> Apreciación preliminar de impactos  en Cuba en el siglo XXI </vt:lpstr>
      <vt:lpstr>Presentación de PowerPoint</vt:lpstr>
      <vt:lpstr>Impactos en los recursos hídricos</vt:lpstr>
      <vt:lpstr>Presentación de PowerPoint</vt:lpstr>
      <vt:lpstr>Impactos en la agricultura</vt:lpstr>
      <vt:lpstr>Impactos en la salud humana</vt:lpstr>
      <vt:lpstr> ¿Qué hacer frente al Cambio climático?</vt:lpstr>
      <vt:lpstr>Adaptación al Cambio climático</vt:lpstr>
      <vt:lpstr>Medidas adaptación al Cambio climático</vt:lpstr>
      <vt:lpstr>Medidas adaptación al Cambio climático</vt:lpstr>
      <vt:lpstr>Presentación de PowerPoint</vt:lpstr>
      <vt:lpstr>Opciones de adaptación</vt:lpstr>
      <vt:lpstr>Opciones de adaptación</vt:lpstr>
      <vt:lpstr>Enfrentamiento al Cambio Climático “Tarea Vida” Holguín</vt:lpstr>
      <vt:lpstr>Enfrentamiento al Cambio Climático “Tarea Vida” Holguín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Imágenes animadas que demuestran el desplazamiento que ha tenido la línea de costa desde 1956 hasta 1997 en Playa Mayabeque</vt:lpstr>
      <vt:lpstr>Presentación de PowerPoint</vt:lpstr>
      <vt:lpstr>Bibliografía Básica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Daniel</dc:creator>
  <cp:lastModifiedBy>Luis Daniel</cp:lastModifiedBy>
  <cp:revision>26</cp:revision>
  <dcterms:created xsi:type="dcterms:W3CDTF">2023-09-18T01:24:01Z</dcterms:created>
  <dcterms:modified xsi:type="dcterms:W3CDTF">2026-02-20T22:44:00Z</dcterms:modified>
</cp:coreProperties>
</file>