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15"/>
  </p:notesMasterIdLst>
  <p:sldIdLst>
    <p:sldId id="368" r:id="rId2"/>
    <p:sldId id="369" r:id="rId3"/>
    <p:sldId id="406" r:id="rId4"/>
    <p:sldId id="407" r:id="rId5"/>
    <p:sldId id="371" r:id="rId6"/>
    <p:sldId id="373" r:id="rId7"/>
    <p:sldId id="374" r:id="rId8"/>
    <p:sldId id="408" r:id="rId9"/>
    <p:sldId id="375" r:id="rId10"/>
    <p:sldId id="386" r:id="rId11"/>
    <p:sldId id="409" r:id="rId12"/>
    <p:sldId id="387" r:id="rId13"/>
    <p:sldId id="388" r:id="rId14"/>
    <p:sldId id="377" r:id="rId15"/>
    <p:sldId id="379" r:id="rId16"/>
    <p:sldId id="380" r:id="rId17"/>
    <p:sldId id="381" r:id="rId18"/>
    <p:sldId id="382" r:id="rId19"/>
    <p:sldId id="411" r:id="rId20"/>
    <p:sldId id="412" r:id="rId21"/>
    <p:sldId id="383" r:id="rId22"/>
    <p:sldId id="384" r:id="rId23"/>
    <p:sldId id="389" r:id="rId24"/>
    <p:sldId id="413" r:id="rId25"/>
    <p:sldId id="390" r:id="rId26"/>
    <p:sldId id="391" r:id="rId27"/>
    <p:sldId id="278" r:id="rId28"/>
    <p:sldId id="414" r:id="rId29"/>
    <p:sldId id="281" r:id="rId30"/>
    <p:sldId id="282" r:id="rId31"/>
    <p:sldId id="283" r:id="rId32"/>
    <p:sldId id="415" r:id="rId33"/>
    <p:sldId id="285" r:id="rId34"/>
    <p:sldId id="286" r:id="rId35"/>
    <p:sldId id="288" r:id="rId36"/>
    <p:sldId id="416" r:id="rId37"/>
    <p:sldId id="290" r:id="rId38"/>
    <p:sldId id="291" r:id="rId39"/>
    <p:sldId id="293" r:id="rId40"/>
    <p:sldId id="417" r:id="rId41"/>
    <p:sldId id="418" r:id="rId42"/>
    <p:sldId id="419" r:id="rId43"/>
    <p:sldId id="295" r:id="rId44"/>
    <p:sldId id="296" r:id="rId45"/>
    <p:sldId id="299" r:id="rId46"/>
    <p:sldId id="420" r:id="rId47"/>
    <p:sldId id="421" r:id="rId48"/>
    <p:sldId id="301" r:id="rId49"/>
    <p:sldId id="302" r:id="rId50"/>
    <p:sldId id="304" r:id="rId51"/>
    <p:sldId id="422" r:id="rId52"/>
    <p:sldId id="306" r:id="rId53"/>
    <p:sldId id="423" r:id="rId54"/>
    <p:sldId id="307" r:id="rId55"/>
    <p:sldId id="309" r:id="rId56"/>
    <p:sldId id="310" r:id="rId57"/>
    <p:sldId id="424" r:id="rId58"/>
    <p:sldId id="311" r:id="rId59"/>
    <p:sldId id="312" r:id="rId60"/>
    <p:sldId id="313" r:id="rId61"/>
    <p:sldId id="438" r:id="rId62"/>
    <p:sldId id="439" r:id="rId63"/>
    <p:sldId id="440" r:id="rId64"/>
    <p:sldId id="314" r:id="rId65"/>
    <p:sldId id="425" r:id="rId66"/>
    <p:sldId id="316" r:id="rId67"/>
    <p:sldId id="317" r:id="rId68"/>
    <p:sldId id="319" r:id="rId69"/>
    <p:sldId id="320" r:id="rId70"/>
    <p:sldId id="397" r:id="rId71"/>
    <p:sldId id="427" r:id="rId72"/>
    <p:sldId id="426" r:id="rId73"/>
    <p:sldId id="321" r:id="rId74"/>
    <p:sldId id="322" r:id="rId75"/>
    <p:sldId id="428" r:id="rId76"/>
    <p:sldId id="429" r:id="rId77"/>
    <p:sldId id="324" r:id="rId78"/>
    <p:sldId id="325" r:id="rId79"/>
    <p:sldId id="327" r:id="rId80"/>
    <p:sldId id="430" r:id="rId81"/>
    <p:sldId id="329" r:id="rId82"/>
    <p:sldId id="330" r:id="rId83"/>
    <p:sldId id="332" r:id="rId84"/>
    <p:sldId id="431" r:id="rId85"/>
    <p:sldId id="334" r:id="rId86"/>
    <p:sldId id="336" r:id="rId87"/>
    <p:sldId id="338" r:id="rId88"/>
    <p:sldId id="432" r:id="rId89"/>
    <p:sldId id="399" r:id="rId90"/>
    <p:sldId id="342" r:id="rId91"/>
    <p:sldId id="344" r:id="rId92"/>
    <p:sldId id="433" r:id="rId93"/>
    <p:sldId id="346" r:id="rId94"/>
    <p:sldId id="347" r:id="rId95"/>
    <p:sldId id="349" r:id="rId96"/>
    <p:sldId id="434" r:id="rId97"/>
    <p:sldId id="350" r:id="rId98"/>
    <p:sldId id="401" r:id="rId99"/>
    <p:sldId id="356" r:id="rId100"/>
    <p:sldId id="435" r:id="rId101"/>
    <p:sldId id="359" r:id="rId102"/>
    <p:sldId id="360" r:id="rId103"/>
    <p:sldId id="362" r:id="rId104"/>
    <p:sldId id="436" r:id="rId105"/>
    <p:sldId id="364" r:id="rId106"/>
    <p:sldId id="365" r:id="rId107"/>
    <p:sldId id="367" r:id="rId108"/>
    <p:sldId id="402" r:id="rId109"/>
    <p:sldId id="403" r:id="rId110"/>
    <p:sldId id="393" r:id="rId111"/>
    <p:sldId id="404" r:id="rId112"/>
    <p:sldId id="405" r:id="rId113"/>
    <p:sldId id="437" r:id="rId1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6C"/>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E7B6C2-D464-4CDC-BB52-46EBA31C140A}" type="datetimeFigureOut">
              <a:rPr lang="es-ES" smtClean="0"/>
              <a:pPr/>
              <a:t>06/03/2025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96D6A8-4F9A-4129-A696-F40BD9E1C9F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393EF4A-640D-4056-83CB-6A08A4D5BF41}" type="slidenum">
              <a:rPr lang="es-ES" smtClean="0"/>
              <a:pPr/>
              <a:t>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06/03/2025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89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06/03/2025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424312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06/03/2025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74010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06/03/2025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47366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06/03/2025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511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pPr/>
              <a:t>06/03/2025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96890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pPr/>
              <a:t>06/03/2025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2859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pPr/>
              <a:t>06/03/2025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745369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847CFC-816F-41D0-AAC0-9BF4FEBC753E}" type="datetimeFigureOut">
              <a:rPr lang="es-ES" smtClean="0"/>
              <a:pPr/>
              <a:t>06/03/2025</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58677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A847CFC-816F-41D0-AAC0-9BF4FEBC753E}" type="datetimeFigureOut">
              <a:rPr lang="es-ES" smtClean="0"/>
              <a:pPr/>
              <a:t>06/03/2025</a:t>
            </a:fld>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240154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06/03/2025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100427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A847CFC-816F-41D0-AAC0-9BF4FEBC753E}" type="datetimeFigureOut">
              <a:rPr lang="es-ES" smtClean="0"/>
              <a:pPr/>
              <a:t>06/03/2025</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32FADFE-3B8F-471C-ABF0-DBC7717ECBBC}" type="slidenum">
              <a:rPr lang="es-ES" smtClean="0"/>
              <a:pPr/>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55590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YAIMA\TRABAJO\EDUCACION SEXUAL\ZZ\images (2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CuadroTexto"/>
          <p:cNvSpPr txBox="1"/>
          <p:nvPr/>
        </p:nvSpPr>
        <p:spPr>
          <a:xfrm>
            <a:off x="357158" y="5429264"/>
            <a:ext cx="5143536" cy="954107"/>
          </a:xfrm>
          <a:prstGeom prst="rect">
            <a:avLst/>
          </a:prstGeom>
          <a:noFill/>
        </p:spPr>
        <p:txBody>
          <a:bodyPr wrap="square" rtlCol="0">
            <a:spAutoFit/>
          </a:bodyPr>
          <a:lstStyle/>
          <a:p>
            <a:r>
              <a:rPr lang="es-ES" sz="2800" dirty="0" smtClean="0">
                <a:solidFill>
                  <a:srgbClr val="FFFF00"/>
                </a:solidFill>
                <a:latin typeface="Arial Black" pitchFamily="34" charset="0"/>
              </a:rPr>
              <a:t>Dra. Yaima Díaz Crespo</a:t>
            </a:r>
          </a:p>
          <a:p>
            <a:r>
              <a:rPr lang="es-ES" sz="2800" dirty="0" smtClean="0">
                <a:solidFill>
                  <a:srgbClr val="FFFF00"/>
                </a:solidFill>
                <a:latin typeface="Arial Black" pitchFamily="34" charset="0"/>
              </a:rPr>
              <a:t>2024-2025</a:t>
            </a:r>
            <a:endParaRPr lang="es-ES" sz="2800" dirty="0">
              <a:solidFill>
                <a:srgbClr val="FFFF00"/>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484784"/>
            <a:ext cx="7744944" cy="2554545"/>
          </a:xfrm>
          <a:prstGeom prst="rect">
            <a:avLst/>
          </a:prstGeom>
        </p:spPr>
        <p:txBody>
          <a:bodyPr wrap="square">
            <a:spAutoFit/>
          </a:bodyPr>
          <a:lstStyle/>
          <a:p>
            <a:r>
              <a:rPr lang="es-ES" sz="3200" dirty="0" smtClean="0"/>
              <a:t>Algunos adolescentes que saben como usar estos métodos </a:t>
            </a:r>
            <a:r>
              <a:rPr lang="es-ES" sz="3200" u="sng" dirty="0" smtClean="0"/>
              <a:t>no recurren a ninguno de ellos </a:t>
            </a:r>
            <a:r>
              <a:rPr lang="es-ES" sz="3200" dirty="0" smtClean="0"/>
              <a:t>por temor a los efectos secundarios, sobre todo porque creen que puede producirles </a:t>
            </a:r>
            <a:r>
              <a:rPr lang="es-ES" sz="3200" dirty="0" smtClean="0"/>
              <a:t>infertilidad </a:t>
            </a:r>
            <a:endParaRPr lang="es-ES" sz="32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836712"/>
            <a:ext cx="7960968" cy="4216539"/>
          </a:xfrm>
          <a:prstGeom prst="rect">
            <a:avLst/>
          </a:prstGeom>
        </p:spPr>
        <p:txBody>
          <a:bodyPr wrap="square">
            <a:spAutoFit/>
          </a:bodyPr>
          <a:lstStyle/>
          <a:p>
            <a:r>
              <a:rPr lang="es-ES" sz="4400" u="sng" dirty="0" smtClean="0">
                <a:solidFill>
                  <a:schemeClr val="accent2">
                    <a:lumMod val="50000"/>
                  </a:schemeClr>
                </a:solidFill>
                <a:latin typeface="+mj-lt"/>
              </a:rPr>
              <a:t>Descripción</a:t>
            </a:r>
          </a:p>
          <a:p>
            <a:endParaRPr lang="es-ES" sz="3200" dirty="0" smtClean="0"/>
          </a:p>
          <a:p>
            <a:r>
              <a:rPr lang="es-ES" sz="3200" dirty="0" smtClean="0"/>
              <a:t>Método quirúrgico simple. A través de una leve incisión en el abdomen de la mujer para bloquear o cortar las trompas de Falopio, impidiendo la unión del espermatozoide con el óvulo. La mujer sigue teniendo sus periodos </a:t>
            </a:r>
            <a:r>
              <a:rPr lang="es-ES" sz="3200" dirty="0" smtClean="0"/>
              <a:t>menstruales</a:t>
            </a:r>
            <a:endParaRPr lang="es-ES" sz="3200" dirty="0" smtClean="0"/>
          </a:p>
        </p:txBody>
      </p:sp>
    </p:spTree>
    <p:extLst>
      <p:ext uri="{BB962C8B-B14F-4D97-AF65-F5344CB8AC3E}">
        <p14:creationId xmlns:p14="http://schemas.microsoft.com/office/powerpoint/2010/main" val="7695680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642918"/>
            <a:ext cx="8143932" cy="4216539"/>
          </a:xfrm>
          <a:prstGeom prst="rect">
            <a:avLst/>
          </a:prstGeom>
        </p:spPr>
        <p:txBody>
          <a:bodyPr wrap="square">
            <a:spAutoFit/>
          </a:bodyPr>
          <a:lstStyle/>
          <a:p>
            <a:r>
              <a:rPr lang="es-ES" sz="4400" u="sng" dirty="0" smtClean="0">
                <a:solidFill>
                  <a:schemeClr val="accent2">
                    <a:lumMod val="50000"/>
                  </a:schemeClr>
                </a:solidFill>
                <a:latin typeface="+mj-lt"/>
              </a:rPr>
              <a:t>Ventajas</a:t>
            </a:r>
          </a:p>
          <a:p>
            <a:endParaRPr lang="es-ES" sz="3200" dirty="0" smtClean="0"/>
          </a:p>
          <a:p>
            <a:pPr marL="457200" indent="-457200">
              <a:buFont typeface="Arial" panose="020B0604020202020204" pitchFamily="34" charset="0"/>
              <a:buChar char="•"/>
            </a:pPr>
            <a:r>
              <a:rPr lang="es-ES" sz="3200" dirty="0" smtClean="0"/>
              <a:t>Muy </a:t>
            </a:r>
            <a:r>
              <a:rPr lang="es-ES" sz="3200" dirty="0" smtClean="0"/>
              <a:t>efectiva cuando ya no se desea tener hijos</a:t>
            </a:r>
          </a:p>
          <a:p>
            <a:pPr marL="457200" indent="-457200">
              <a:buFont typeface="Arial" panose="020B0604020202020204" pitchFamily="34" charset="0"/>
              <a:buChar char="•"/>
            </a:pPr>
            <a:r>
              <a:rPr lang="es-ES" sz="3200" dirty="0" smtClean="0"/>
              <a:t>No </a:t>
            </a:r>
            <a:r>
              <a:rPr lang="es-ES" sz="3200" dirty="0" smtClean="0"/>
              <a:t>interfiere en la relación sexual</a:t>
            </a:r>
          </a:p>
          <a:p>
            <a:pPr marL="457200" indent="-457200">
              <a:buFont typeface="Arial" panose="020B0604020202020204" pitchFamily="34" charset="0"/>
              <a:buChar char="•"/>
            </a:pPr>
            <a:r>
              <a:rPr lang="es-ES" sz="3200" dirty="0" smtClean="0"/>
              <a:t>Sin </a:t>
            </a:r>
            <a:r>
              <a:rPr lang="es-ES" sz="3200" dirty="0" smtClean="0"/>
              <a:t>efectos a la salud </a:t>
            </a:r>
          </a:p>
          <a:p>
            <a:pPr marL="457200" indent="-457200">
              <a:buFont typeface="Arial" panose="020B0604020202020204" pitchFamily="34" charset="0"/>
              <a:buChar char="•"/>
            </a:pPr>
            <a:r>
              <a:rPr lang="es-ES" sz="3200" dirty="0" smtClean="0"/>
              <a:t>Puede </a:t>
            </a:r>
            <a:r>
              <a:rPr lang="es-ES" sz="3200" dirty="0" smtClean="0"/>
              <a:t>realizarse inmediatamente después de dar a luz	</a:t>
            </a:r>
          </a:p>
        </p:txBody>
      </p:sp>
      <p:sp>
        <p:nvSpPr>
          <p:cNvPr id="3" name="Cara sonriente 2"/>
          <p:cNvSpPr/>
          <p:nvPr/>
        </p:nvSpPr>
        <p:spPr>
          <a:xfrm>
            <a:off x="2843808" y="642918"/>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268760"/>
            <a:ext cx="7632848" cy="3231654"/>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Método </a:t>
            </a:r>
            <a:r>
              <a:rPr lang="es-ES" sz="3200" dirty="0" smtClean="0"/>
              <a:t>quirúrgico que conlleva riesgos </a:t>
            </a:r>
          </a:p>
          <a:p>
            <a:pPr marL="457200" indent="-457200">
              <a:buFont typeface="Arial" panose="020B0604020202020204" pitchFamily="34" charset="0"/>
              <a:buChar char="•"/>
            </a:pPr>
            <a:r>
              <a:rPr lang="es-ES" sz="3200" dirty="0" smtClean="0"/>
              <a:t>Doloroso </a:t>
            </a:r>
            <a:r>
              <a:rPr lang="es-ES" sz="3200" dirty="0" smtClean="0"/>
              <a:t>al principio</a:t>
            </a:r>
          </a:p>
          <a:p>
            <a:pPr marL="457200" indent="-457200">
              <a:buFont typeface="Arial" panose="020B0604020202020204" pitchFamily="34" charset="0"/>
              <a:buChar char="•"/>
            </a:pPr>
            <a:r>
              <a:rPr lang="es-ES" sz="3200" dirty="0" smtClean="0"/>
              <a:t>Difícilmente </a:t>
            </a:r>
            <a:r>
              <a:rPr lang="es-ES" sz="3200" dirty="0" smtClean="0"/>
              <a:t>reversible </a:t>
            </a:r>
          </a:p>
          <a:p>
            <a:pPr marL="457200" indent="-457200">
              <a:buFont typeface="Arial" panose="020B0604020202020204" pitchFamily="34" charset="0"/>
              <a:buChar char="•"/>
            </a:pPr>
            <a:r>
              <a:rPr lang="es-ES" sz="3200" dirty="0" smtClean="0"/>
              <a:t>No </a:t>
            </a:r>
            <a:r>
              <a:rPr lang="es-ES" sz="3200" dirty="0" smtClean="0"/>
              <a:t>protege de ITS </a:t>
            </a:r>
          </a:p>
        </p:txBody>
      </p:sp>
      <p:sp>
        <p:nvSpPr>
          <p:cNvPr id="3" name="Señal de prohibido 2"/>
          <p:cNvSpPr/>
          <p:nvPr/>
        </p:nvSpPr>
        <p:spPr>
          <a:xfrm>
            <a:off x="3779912" y="1052736"/>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642918"/>
            <a:ext cx="7072362" cy="1692771"/>
          </a:xfrm>
          <a:prstGeom prst="rect">
            <a:avLst/>
          </a:prstGeom>
        </p:spPr>
        <p:txBody>
          <a:bodyPr wrap="square">
            <a:spAutoFit/>
          </a:bodyPr>
          <a:lstStyle/>
          <a:p>
            <a:r>
              <a:rPr lang="es-ES" sz="4400" u="sng" dirty="0" smtClean="0">
                <a:solidFill>
                  <a:schemeClr val="accent2">
                    <a:lumMod val="50000"/>
                  </a:schemeClr>
                </a:solidFill>
                <a:latin typeface="+mj-lt"/>
              </a:rPr>
              <a:t>Vasectomía </a:t>
            </a:r>
          </a:p>
          <a:p>
            <a:pPr algn="just"/>
            <a:endParaRPr lang="es-ES" sz="2800" dirty="0" smtClean="0">
              <a:latin typeface="Arial Black" pitchFamily="34" charset="0"/>
            </a:endParaRPr>
          </a:p>
          <a:p>
            <a:r>
              <a:rPr lang="es-ES" sz="3200" dirty="0" smtClean="0"/>
              <a:t>Efectividad: 99%	</a:t>
            </a:r>
          </a:p>
        </p:txBody>
      </p:sp>
      <p:pic>
        <p:nvPicPr>
          <p:cNvPr id="2050" name="Picture 2"/>
          <p:cNvPicPr>
            <a:picLocks noChangeAspect="1" noChangeArrowheads="1"/>
          </p:cNvPicPr>
          <p:nvPr/>
        </p:nvPicPr>
        <p:blipFill>
          <a:blip r:embed="rId2"/>
          <a:srcRect/>
          <a:stretch>
            <a:fillRect/>
          </a:stretch>
        </p:blipFill>
        <p:spPr bwMode="auto">
          <a:xfrm>
            <a:off x="4572000" y="1556792"/>
            <a:ext cx="4000528" cy="4500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642919"/>
            <a:ext cx="8215370" cy="5139869"/>
          </a:xfrm>
          <a:prstGeom prst="rect">
            <a:avLst/>
          </a:prstGeom>
        </p:spPr>
        <p:txBody>
          <a:bodyPr wrap="square">
            <a:spAutoFit/>
          </a:bodyPr>
          <a:lstStyle/>
          <a:p>
            <a:r>
              <a:rPr lang="es-ES" sz="4400" u="sng" dirty="0" smtClean="0">
                <a:solidFill>
                  <a:schemeClr val="accent2">
                    <a:lumMod val="50000"/>
                  </a:schemeClr>
                </a:solidFill>
                <a:latin typeface="+mj-lt"/>
              </a:rPr>
              <a:t>Descripción</a:t>
            </a:r>
          </a:p>
          <a:p>
            <a:pPr algn="just"/>
            <a:endParaRPr lang="es-ES" sz="2800" dirty="0" smtClean="0">
              <a:latin typeface="Arial Black" pitchFamily="34" charset="0"/>
            </a:endParaRPr>
          </a:p>
          <a:p>
            <a:r>
              <a:rPr lang="es-ES" sz="3200" dirty="0" smtClean="0"/>
              <a:t>Método quirúrgico seguro, simple y rápido para hombres. Se realiza una pequeña incisión en el escroto y se cortan los conductos que llevan los espermatozoides. Con este procedimiento se logra que el semen no contenga espermatozoides. Luego del procedimiento deberán pasar 20 eyaculaciones o tres meses para garantizar que no haya </a:t>
            </a:r>
            <a:r>
              <a:rPr lang="es-ES" sz="3200" dirty="0" smtClean="0"/>
              <a:t>espermatozoides </a:t>
            </a:r>
            <a:endParaRPr lang="es-ES" sz="3200" dirty="0" smtClean="0"/>
          </a:p>
        </p:txBody>
      </p:sp>
    </p:spTree>
    <p:extLst>
      <p:ext uri="{BB962C8B-B14F-4D97-AF65-F5344CB8AC3E}">
        <p14:creationId xmlns:p14="http://schemas.microsoft.com/office/powerpoint/2010/main" val="25527080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642918"/>
            <a:ext cx="8286808" cy="3724096"/>
          </a:xfrm>
          <a:prstGeom prst="rect">
            <a:avLst/>
          </a:prstGeom>
        </p:spPr>
        <p:txBody>
          <a:bodyPr wrap="square">
            <a:spAutoFit/>
          </a:bodyPr>
          <a:lstStyle/>
          <a:p>
            <a:r>
              <a:rPr lang="es-ES" sz="4400" u="sng" dirty="0" smtClean="0">
                <a:solidFill>
                  <a:schemeClr val="accent2">
                    <a:lumMod val="50000"/>
                  </a:schemeClr>
                </a:solidFill>
                <a:latin typeface="+mj-lt"/>
              </a:rPr>
              <a:t>Ventajas</a:t>
            </a:r>
          </a:p>
          <a:p>
            <a:endParaRPr lang="es-ES" sz="3200" dirty="0" smtClean="0"/>
          </a:p>
          <a:p>
            <a:pPr marL="457200" indent="-457200">
              <a:buFont typeface="Arial" panose="020B0604020202020204" pitchFamily="34" charset="0"/>
              <a:buChar char="•"/>
            </a:pPr>
            <a:r>
              <a:rPr lang="es-ES" sz="3200" dirty="0" smtClean="0"/>
              <a:t>Método </a:t>
            </a:r>
            <a:r>
              <a:rPr lang="es-ES" sz="3200" dirty="0" smtClean="0"/>
              <a:t>muy efectivo para cuando ya no se desea tener hijos </a:t>
            </a:r>
          </a:p>
          <a:p>
            <a:pPr marL="457200" indent="-457200">
              <a:buFont typeface="Arial" panose="020B0604020202020204" pitchFamily="34" charset="0"/>
              <a:buChar char="•"/>
            </a:pPr>
            <a:r>
              <a:rPr lang="es-ES" sz="3200" dirty="0" smtClean="0"/>
              <a:t>No </a:t>
            </a:r>
            <a:r>
              <a:rPr lang="es-ES" sz="3200" dirty="0" smtClean="0"/>
              <a:t>hay que recordar nada. Sólo utilizar condones para prevenir ITS</a:t>
            </a:r>
          </a:p>
          <a:p>
            <a:pPr marL="457200" indent="-457200">
              <a:buFont typeface="Arial" panose="020B0604020202020204" pitchFamily="34" charset="0"/>
              <a:buChar char="•"/>
            </a:pPr>
            <a:r>
              <a:rPr lang="es-ES" sz="3200" dirty="0" smtClean="0"/>
              <a:t>No </a:t>
            </a:r>
            <a:r>
              <a:rPr lang="es-ES" sz="3200" dirty="0" smtClean="0"/>
              <a:t>interfiere con la relación sexual	</a:t>
            </a:r>
          </a:p>
        </p:txBody>
      </p:sp>
      <p:sp>
        <p:nvSpPr>
          <p:cNvPr id="3" name="Cara sonriente 2"/>
          <p:cNvSpPr/>
          <p:nvPr/>
        </p:nvSpPr>
        <p:spPr>
          <a:xfrm>
            <a:off x="2771800" y="642918"/>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24744"/>
            <a:ext cx="8064896" cy="3724096"/>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No </a:t>
            </a:r>
            <a:r>
              <a:rPr lang="es-ES" sz="3200" dirty="0" smtClean="0"/>
              <a:t>protege de ITS </a:t>
            </a:r>
          </a:p>
          <a:p>
            <a:pPr marL="457200" indent="-457200">
              <a:buFont typeface="Arial" panose="020B0604020202020204" pitchFamily="34" charset="0"/>
              <a:buChar char="•"/>
            </a:pPr>
            <a:r>
              <a:rPr lang="es-ES" sz="3200" dirty="0" smtClean="0"/>
              <a:t>Leves </a:t>
            </a:r>
            <a:r>
              <a:rPr lang="es-ES" sz="3200" dirty="0" smtClean="0"/>
              <a:t>molestias durante 2 o 3 días luego del procedimiento</a:t>
            </a:r>
          </a:p>
          <a:p>
            <a:pPr marL="457200" indent="-457200">
              <a:buFont typeface="Arial" panose="020B0604020202020204" pitchFamily="34" charset="0"/>
              <a:buChar char="•"/>
            </a:pPr>
            <a:r>
              <a:rPr lang="es-ES" sz="3200" dirty="0" smtClean="0"/>
              <a:t>Sólo </a:t>
            </a:r>
            <a:r>
              <a:rPr lang="es-ES" sz="3200" dirty="0" smtClean="0"/>
              <a:t>lo puede realizar personal capacitado </a:t>
            </a:r>
          </a:p>
          <a:p>
            <a:pPr marL="457200" indent="-457200">
              <a:buFont typeface="Arial" panose="020B0604020202020204" pitchFamily="34" charset="0"/>
              <a:buChar char="•"/>
            </a:pPr>
            <a:r>
              <a:rPr lang="es-ES" sz="3200" dirty="0" smtClean="0"/>
              <a:t>No </a:t>
            </a:r>
            <a:r>
              <a:rPr lang="es-ES" sz="3200" dirty="0" smtClean="0"/>
              <a:t>es efectivo de manera inmediata	</a:t>
            </a:r>
          </a:p>
        </p:txBody>
      </p:sp>
      <p:sp>
        <p:nvSpPr>
          <p:cNvPr id="3" name="Señal de prohibido 2"/>
          <p:cNvSpPr/>
          <p:nvPr/>
        </p:nvSpPr>
        <p:spPr>
          <a:xfrm>
            <a:off x="3635896" y="908720"/>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55576" y="1052736"/>
            <a:ext cx="7632848" cy="4216539"/>
          </a:xfrm>
          <a:prstGeom prst="rect">
            <a:avLst/>
          </a:prstGeom>
        </p:spPr>
        <p:txBody>
          <a:bodyPr wrap="square">
            <a:spAutoFit/>
          </a:bodyPr>
          <a:lstStyle/>
          <a:p>
            <a:r>
              <a:rPr lang="es-ES" sz="4400" u="sng" dirty="0" smtClean="0">
                <a:solidFill>
                  <a:schemeClr val="accent2">
                    <a:lumMod val="50000"/>
                  </a:schemeClr>
                </a:solidFill>
                <a:latin typeface="+mj-lt"/>
              </a:rPr>
              <a:t>La abstinencia sexual</a:t>
            </a:r>
          </a:p>
          <a:p>
            <a:pPr algn="just"/>
            <a:endParaRPr lang="es-ES" sz="3200" b="1" dirty="0" smtClean="0">
              <a:latin typeface="Arial Black" pitchFamily="34" charset="0"/>
            </a:endParaRPr>
          </a:p>
          <a:p>
            <a:r>
              <a:rPr lang="es-ES" sz="3200" dirty="0" smtClean="0"/>
              <a:t>En el sentido más estricto, la abstinencia sexual se refiere a la privación de la satisfacción de los apetitos sexuales, tanto con otras personas como el que se refiere a la autosatisfacción (masturbación, autoerotismo</a:t>
            </a:r>
            <a:r>
              <a:rPr lang="es-ES" sz="3200" dirty="0" smtClean="0"/>
              <a:t>)</a:t>
            </a:r>
            <a:endParaRPr lang="es-ES" sz="32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500042"/>
            <a:ext cx="8429684" cy="5509200"/>
          </a:xfrm>
          <a:prstGeom prst="rect">
            <a:avLst/>
          </a:prstGeom>
        </p:spPr>
        <p:txBody>
          <a:bodyPr wrap="square">
            <a:spAutoFit/>
          </a:bodyPr>
          <a:lstStyle/>
          <a:p>
            <a:r>
              <a:rPr lang="es-ES" sz="3200" dirty="0" smtClean="0"/>
              <a:t>Puede ser voluntaria o involuntaria, pero siempre es resultado de una obligación, ya que consiste en reprimir las manifestaciones naturales del individuo. Para términos prácticos, durante la adolescencia se refiere a la decisión de posponer el inicio de las relaciones sexuales o bien tener contacto sexual pero sin penetración vaginal y anal, hasta cuando el o la joven se sienta física y psicológicamente preparado. Esta decisión debe ser </a:t>
            </a:r>
            <a:r>
              <a:rPr lang="es-ES" sz="3200" u="sng" dirty="0" smtClean="0"/>
              <a:t>libre y responsable</a:t>
            </a:r>
            <a:r>
              <a:rPr lang="es-ES" sz="3200" dirty="0" smtClean="0"/>
              <a:t>, no determinado por el </a:t>
            </a:r>
            <a:r>
              <a:rPr lang="es-ES" sz="3200" dirty="0" smtClean="0"/>
              <a:t>temor </a:t>
            </a:r>
            <a:endParaRPr lang="es-ES" sz="3200"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24744"/>
            <a:ext cx="7704856" cy="4103881"/>
          </a:xfrm>
          <a:prstGeom prst="rect">
            <a:avLst/>
          </a:prstGeom>
        </p:spPr>
        <p:txBody>
          <a:bodyPr wrap="square">
            <a:spAutoFit/>
          </a:bodyPr>
          <a:lstStyle/>
          <a:p>
            <a:r>
              <a:rPr lang="es-ES" sz="3200" dirty="0" smtClean="0"/>
              <a:t>Requiere además fuerte motivación, control de sí mismo y </a:t>
            </a:r>
            <a:r>
              <a:rPr lang="es-ES" sz="3200" dirty="0" smtClean="0"/>
              <a:t>compromiso</a:t>
            </a:r>
            <a:endParaRPr lang="es-ES" sz="3200" dirty="0" smtClean="0"/>
          </a:p>
          <a:p>
            <a:endParaRPr lang="es-ES" sz="3200" dirty="0" smtClean="0"/>
          </a:p>
          <a:p>
            <a:r>
              <a:rPr lang="es-ES" sz="3200" dirty="0" smtClean="0"/>
              <a:t>Esta práctica tiene la ventaja de que no existe riesgo de un embarazo no deseado, ni de contagio de infecciones de transmisión sexual, siempre y cuando no haya intercambio de </a:t>
            </a:r>
            <a:r>
              <a:rPr lang="es-ES" sz="3200" dirty="0" smtClean="0"/>
              <a:t>secreciones </a:t>
            </a:r>
            <a:endParaRPr lang="es-E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1124744"/>
            <a:ext cx="7488832" cy="3539430"/>
          </a:xfrm>
          <a:prstGeom prst="rect">
            <a:avLst/>
          </a:prstGeom>
        </p:spPr>
        <p:txBody>
          <a:bodyPr wrap="square">
            <a:spAutoFit/>
          </a:bodyPr>
          <a:lstStyle/>
          <a:p>
            <a:r>
              <a:rPr lang="es-ES" sz="3200" dirty="0"/>
              <a:t>En este sentido tienen más peso los </a:t>
            </a:r>
            <a:r>
              <a:rPr lang="es-ES" sz="3200" u="sng" dirty="0"/>
              <a:t>miedos</a:t>
            </a:r>
            <a:r>
              <a:rPr lang="es-ES" sz="3200" dirty="0"/>
              <a:t> a la infertilidad que vivir las consecuencias de un embarazo, o bien, consideran que el uso del método del ritmo o coito interrumpido es la mejor alternativa porque no cuesta, pero tampoco consideran la baja efectividad de ambos métodos</a:t>
            </a:r>
            <a:endParaRPr lang="es-ES" sz="3200" dirty="0"/>
          </a:p>
        </p:txBody>
      </p:sp>
    </p:spTree>
    <p:extLst>
      <p:ext uri="{BB962C8B-B14F-4D97-AF65-F5344CB8AC3E}">
        <p14:creationId xmlns:p14="http://schemas.microsoft.com/office/powerpoint/2010/main" val="14593938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YAIMA\TRABAJO\EDUCACION SEXUAL\images (22).jpg"/>
          <p:cNvPicPr>
            <a:picLocks noChangeAspect="1" noChangeArrowheads="1"/>
          </p:cNvPicPr>
          <p:nvPr/>
        </p:nvPicPr>
        <p:blipFill>
          <a:blip r:embed="rId2"/>
          <a:srcRect/>
          <a:stretch>
            <a:fillRect/>
          </a:stretch>
        </p:blipFill>
        <p:spPr bwMode="auto">
          <a:xfrm>
            <a:off x="2000232" y="3000372"/>
            <a:ext cx="5342086" cy="3019440"/>
          </a:xfrm>
          <a:prstGeom prst="rect">
            <a:avLst/>
          </a:prstGeom>
          <a:noFill/>
        </p:spPr>
      </p:pic>
      <p:sp>
        <p:nvSpPr>
          <p:cNvPr id="3" name="2 CuadroTexto"/>
          <p:cNvSpPr txBox="1"/>
          <p:nvPr/>
        </p:nvSpPr>
        <p:spPr>
          <a:xfrm>
            <a:off x="1000100" y="1428736"/>
            <a:ext cx="7000924" cy="830997"/>
          </a:xfrm>
          <a:prstGeom prst="rect">
            <a:avLst/>
          </a:prstGeom>
          <a:noFill/>
        </p:spPr>
        <p:txBody>
          <a:bodyPr wrap="square" rtlCol="0">
            <a:spAutoFit/>
          </a:bodyPr>
          <a:lstStyle/>
          <a:p>
            <a:pPr algn="ctr"/>
            <a:r>
              <a:rPr lang="es-ES" sz="4800" dirty="0" smtClean="0">
                <a:solidFill>
                  <a:schemeClr val="accent2">
                    <a:lumMod val="50000"/>
                  </a:schemeClr>
                </a:solidFill>
                <a:latin typeface="+mj-lt"/>
              </a:rPr>
              <a:t>Ejercicio 2</a:t>
            </a:r>
            <a:endParaRPr lang="es-ES" sz="48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857488" y="285728"/>
            <a:ext cx="3495675" cy="4895850"/>
          </a:xfrm>
          <a:prstGeom prst="rect">
            <a:avLst/>
          </a:prstGeom>
          <a:noFill/>
          <a:ln w="9525">
            <a:noFill/>
            <a:miter lim="800000"/>
            <a:headEnd/>
            <a:tailEnd/>
          </a:ln>
          <a:effectLst/>
        </p:spPr>
      </p:pic>
      <p:sp>
        <p:nvSpPr>
          <p:cNvPr id="3" name="2 Rectángulo"/>
          <p:cNvSpPr/>
          <p:nvPr/>
        </p:nvSpPr>
        <p:spPr>
          <a:xfrm>
            <a:off x="2041545" y="5373216"/>
            <a:ext cx="5127559" cy="830997"/>
          </a:xfrm>
          <a:prstGeom prst="rect">
            <a:avLst/>
          </a:prstGeom>
        </p:spPr>
        <p:txBody>
          <a:bodyPr wrap="none">
            <a:spAutoFit/>
          </a:bodyPr>
          <a:lstStyle/>
          <a:p>
            <a:pPr algn="ctr"/>
            <a:r>
              <a:rPr lang="es-ES" sz="4800" dirty="0" smtClean="0">
                <a:solidFill>
                  <a:schemeClr val="accent2">
                    <a:lumMod val="50000"/>
                  </a:schemeClr>
                </a:solidFill>
                <a:latin typeface="+mj-lt"/>
              </a:rPr>
              <a:t>Ronda de preguntas</a:t>
            </a:r>
            <a:endParaRPr lang="es-ES" sz="48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908720"/>
            <a:ext cx="7704856" cy="4524315"/>
          </a:xfrm>
          <a:prstGeom prst="rect">
            <a:avLst/>
          </a:prstGeom>
          <a:noFill/>
        </p:spPr>
        <p:txBody>
          <a:bodyPr wrap="square" rtlCol="0">
            <a:spAutoFit/>
          </a:bodyPr>
          <a:lstStyle/>
          <a:p>
            <a:pPr marL="514350" indent="-514350">
              <a:buAutoNum type="arabicPeriod"/>
            </a:pPr>
            <a:r>
              <a:rPr lang="es-ES" sz="3200" dirty="0" smtClean="0"/>
              <a:t>¿</a:t>
            </a:r>
            <a:r>
              <a:rPr lang="es-ES" sz="3200" dirty="0" smtClean="0"/>
              <a:t>Qué alternativas de anticoncepción existen en nuestro país</a:t>
            </a:r>
            <a:r>
              <a:rPr lang="es-ES" sz="3200" dirty="0" smtClean="0"/>
              <a:t>?</a:t>
            </a:r>
          </a:p>
          <a:p>
            <a:endParaRPr lang="es-ES" sz="3200" dirty="0" smtClean="0"/>
          </a:p>
          <a:p>
            <a:r>
              <a:rPr lang="es-ES" sz="3200" dirty="0" smtClean="0"/>
              <a:t>2. ¿Conozco todo lo que debo saber sobre el tema</a:t>
            </a:r>
            <a:r>
              <a:rPr lang="es-ES" sz="3200" dirty="0" smtClean="0"/>
              <a:t>?</a:t>
            </a:r>
          </a:p>
          <a:p>
            <a:endParaRPr lang="es-ES" sz="3200" dirty="0" smtClean="0"/>
          </a:p>
          <a:p>
            <a:r>
              <a:rPr lang="es-ES" sz="3200" dirty="0" smtClean="0"/>
              <a:t>3. ¿Qué me falta saber</a:t>
            </a:r>
            <a:r>
              <a:rPr lang="es-ES" sz="3200" dirty="0" smtClean="0"/>
              <a:t>?</a:t>
            </a:r>
          </a:p>
          <a:p>
            <a:endParaRPr lang="es-ES" sz="3200" dirty="0" smtClean="0"/>
          </a:p>
          <a:p>
            <a:r>
              <a:rPr lang="es-ES" sz="3200" dirty="0" smtClean="0"/>
              <a:t>4. ¿Dónde debo buscar dicha información</a:t>
            </a:r>
            <a:r>
              <a:rPr lang="es-ES" sz="3200" dirty="0" smtClean="0"/>
              <a:t>?</a:t>
            </a:r>
            <a:endParaRPr lang="es-ES" sz="3200" dirty="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980728"/>
            <a:ext cx="7920880" cy="4031873"/>
          </a:xfrm>
          <a:prstGeom prst="rect">
            <a:avLst/>
          </a:prstGeom>
        </p:spPr>
        <p:txBody>
          <a:bodyPr wrap="square">
            <a:spAutoFit/>
          </a:bodyPr>
          <a:lstStyle/>
          <a:p>
            <a:r>
              <a:rPr lang="es-ES" sz="3200" dirty="0"/>
              <a:t>5. ¿Cómo puedo superar los inconvenientes de cada opción</a:t>
            </a:r>
            <a:r>
              <a:rPr lang="es-ES" sz="3200" dirty="0" smtClean="0"/>
              <a:t>?</a:t>
            </a:r>
          </a:p>
          <a:p>
            <a:endParaRPr lang="es-ES" sz="3200" dirty="0"/>
          </a:p>
          <a:p>
            <a:r>
              <a:rPr lang="es-ES" sz="3200" dirty="0"/>
              <a:t>6. ¿Cuál es el valor que le concedo a cada opción</a:t>
            </a:r>
            <a:r>
              <a:rPr lang="es-ES" sz="3200" dirty="0" smtClean="0"/>
              <a:t>?</a:t>
            </a:r>
          </a:p>
          <a:p>
            <a:endParaRPr lang="es-ES" sz="3200" dirty="0"/>
          </a:p>
          <a:p>
            <a:r>
              <a:rPr lang="es-ES" sz="3200" dirty="0"/>
              <a:t>7. ¿Cuál de todas las alternativas posibles resulta para mí mejor ahora? ¿Por qué? </a:t>
            </a:r>
            <a:endParaRPr lang="es-ES" sz="3200" dirty="0"/>
          </a:p>
        </p:txBody>
      </p:sp>
    </p:spTree>
    <p:extLst>
      <p:ext uri="{BB962C8B-B14F-4D97-AF65-F5344CB8AC3E}">
        <p14:creationId xmlns:p14="http://schemas.microsoft.com/office/powerpoint/2010/main" val="6378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980728"/>
            <a:ext cx="7929618" cy="4524315"/>
          </a:xfrm>
          <a:prstGeom prst="rect">
            <a:avLst/>
          </a:prstGeom>
        </p:spPr>
        <p:txBody>
          <a:bodyPr wrap="square">
            <a:spAutoFit/>
          </a:bodyPr>
          <a:lstStyle/>
          <a:p>
            <a:r>
              <a:rPr lang="es-ES" sz="3200" dirty="0" smtClean="0"/>
              <a:t>Las sugerencias de uso de métodos anticonceptivos tiene que ser </a:t>
            </a:r>
            <a:r>
              <a:rPr lang="es-ES" sz="3200" u="sng" dirty="0" smtClean="0"/>
              <a:t>equitativa</a:t>
            </a:r>
            <a:r>
              <a:rPr lang="es-ES" sz="3200" dirty="0" smtClean="0"/>
              <a:t> para hombres y mujeres. La creencia de que los métodos anticonceptivos están diseñados para que la mujer los utilice, entre este aspecto y la cultura, hace que la responsabilidad caiga exclusivamente en ella. Cuando se brinde algún tipo de consejería es importante incluir a los hombres en esa </a:t>
            </a:r>
            <a:r>
              <a:rPr lang="es-ES" sz="3200" dirty="0" smtClean="0"/>
              <a:t>responsabilidad</a:t>
            </a:r>
            <a:endParaRPr lang="es-E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980728"/>
            <a:ext cx="7344816" cy="4615133"/>
          </a:xfrm>
          <a:prstGeom prst="rect">
            <a:avLst/>
          </a:prstGeom>
        </p:spPr>
        <p:txBody>
          <a:bodyPr wrap="square">
            <a:spAutoFit/>
          </a:bodyPr>
          <a:lstStyle/>
          <a:p>
            <a:pPr algn="ctr"/>
            <a:r>
              <a:rPr lang="es-ES" sz="4800" dirty="0" smtClean="0">
                <a:solidFill>
                  <a:schemeClr val="accent2">
                    <a:lumMod val="50000"/>
                  </a:schemeClr>
                </a:solidFill>
                <a:latin typeface="+mj-lt"/>
              </a:rPr>
              <a:t>Es importante nombrar que con el uso de tres métodos disminuyen las posibilidades de embarazo y se potencia, en general, la eficacia de los métodos </a:t>
            </a:r>
            <a:r>
              <a:rPr lang="es-ES" sz="4800" dirty="0" smtClean="0">
                <a:solidFill>
                  <a:schemeClr val="accent2">
                    <a:lumMod val="50000"/>
                  </a:schemeClr>
                </a:solidFill>
                <a:latin typeface="+mj-lt"/>
              </a:rPr>
              <a:t>anticonceptivos</a:t>
            </a:r>
            <a:endParaRPr lang="es-ES" sz="48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484784"/>
            <a:ext cx="7416824" cy="3046988"/>
          </a:xfrm>
          <a:prstGeom prst="rect">
            <a:avLst/>
          </a:prstGeom>
        </p:spPr>
        <p:txBody>
          <a:bodyPr wrap="square">
            <a:spAutoFit/>
          </a:bodyPr>
          <a:lstStyle/>
          <a:p>
            <a:pPr algn="just"/>
            <a:r>
              <a:rPr lang="es-ES" sz="3200" dirty="0" smtClean="0"/>
              <a:t>Hay muchos </a:t>
            </a:r>
            <a:r>
              <a:rPr lang="es-ES" sz="3200" u="sng" dirty="0" smtClean="0"/>
              <a:t>factores</a:t>
            </a:r>
            <a:r>
              <a:rPr lang="es-ES" sz="3200" dirty="0" smtClean="0"/>
              <a:t> que intervienen en esa elección: si se tiene una pareja estable, si se es soltera o soltero, la periodicidad con la que se tienen las relaciones sexuales, las ventajas y desventajas de cada método, el precio, </a:t>
            </a:r>
            <a:r>
              <a:rPr lang="es-ES" sz="3200" dirty="0" smtClean="0"/>
              <a:t>etc.</a:t>
            </a:r>
            <a:endParaRPr lang="es-ES" sz="3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1196752"/>
            <a:ext cx="7416824" cy="3539430"/>
          </a:xfrm>
          <a:prstGeom prst="rect">
            <a:avLst/>
          </a:prstGeom>
        </p:spPr>
        <p:txBody>
          <a:bodyPr wrap="square">
            <a:spAutoFit/>
          </a:bodyPr>
          <a:lstStyle/>
          <a:p>
            <a:r>
              <a:rPr lang="es-ES" sz="3200" dirty="0" smtClean="0"/>
              <a:t>En el caso de los jóvenes es importante hacer un especial énfasis en que el método que se elija debe darle protección anticonceptiva, pero también protegerle contra las infecciones de transmisión sexual, haciendo muy recomendable el uso del </a:t>
            </a:r>
            <a:r>
              <a:rPr lang="es-ES" sz="3200" u="sng" dirty="0" smtClean="0"/>
              <a:t>condón</a:t>
            </a:r>
            <a:r>
              <a:rPr lang="es-ES" sz="3200" dirty="0" smtClean="0"/>
              <a:t> </a:t>
            </a:r>
            <a:endParaRPr lang="es-E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1124744"/>
            <a:ext cx="6984776" cy="2800767"/>
          </a:xfrm>
          <a:prstGeom prst="rect">
            <a:avLst/>
          </a:prstGeom>
        </p:spPr>
        <p:txBody>
          <a:bodyPr wrap="square">
            <a:spAutoFit/>
          </a:bodyPr>
          <a:lstStyle/>
          <a:p>
            <a:pPr algn="just"/>
            <a:r>
              <a:rPr lang="es-ES" sz="4400" dirty="0" smtClean="0">
                <a:solidFill>
                  <a:schemeClr val="accent2">
                    <a:lumMod val="50000"/>
                  </a:schemeClr>
                </a:solidFill>
              </a:rPr>
              <a:t>Los métodos anticonceptivos se describen a continuación agrupados de la siguiente manera: </a:t>
            </a:r>
            <a:endParaRPr lang="es-ES" sz="4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196752"/>
            <a:ext cx="7673506" cy="3046988"/>
          </a:xfrm>
          <a:prstGeom prst="rect">
            <a:avLst/>
          </a:prstGeom>
        </p:spPr>
        <p:txBody>
          <a:bodyPr wrap="square">
            <a:spAutoFit/>
          </a:bodyPr>
          <a:lstStyle/>
          <a:p>
            <a:pPr marL="457200" indent="-457200">
              <a:buFont typeface="Arial" panose="020B0604020202020204" pitchFamily="34" charset="0"/>
              <a:buChar char="•"/>
            </a:pPr>
            <a:r>
              <a:rPr lang="es-ES" sz="3200" dirty="0" smtClean="0"/>
              <a:t>Hormonales </a:t>
            </a:r>
            <a:endParaRPr lang="es-ES" sz="3200" dirty="0" smtClean="0"/>
          </a:p>
          <a:p>
            <a:pPr marL="457200" indent="-457200">
              <a:buFont typeface="Arial" panose="020B0604020202020204" pitchFamily="34" charset="0"/>
              <a:buChar char="•"/>
            </a:pPr>
            <a:r>
              <a:rPr lang="es-ES" sz="3200" dirty="0" smtClean="0"/>
              <a:t>De </a:t>
            </a:r>
            <a:r>
              <a:rPr lang="es-ES" sz="3200" dirty="0" smtClean="0"/>
              <a:t>barrera </a:t>
            </a:r>
          </a:p>
          <a:p>
            <a:pPr marL="457200" indent="-457200">
              <a:buFont typeface="Arial" panose="020B0604020202020204" pitchFamily="34" charset="0"/>
              <a:buChar char="•"/>
            </a:pPr>
            <a:r>
              <a:rPr lang="es-ES" sz="3200" dirty="0" smtClean="0"/>
              <a:t>Basados </a:t>
            </a:r>
            <a:r>
              <a:rPr lang="es-ES" sz="3200" dirty="0" smtClean="0"/>
              <a:t>en el conocimiento de la fertilidad </a:t>
            </a:r>
          </a:p>
          <a:p>
            <a:pPr marL="457200" indent="-457200">
              <a:buFont typeface="Arial" panose="020B0604020202020204" pitchFamily="34" charset="0"/>
              <a:buChar char="•"/>
            </a:pPr>
            <a:r>
              <a:rPr lang="es-ES" sz="3200" dirty="0" smtClean="0"/>
              <a:t>Vaginales </a:t>
            </a:r>
            <a:endParaRPr lang="es-ES" sz="3200" dirty="0" smtClean="0"/>
          </a:p>
          <a:p>
            <a:pPr marL="457200" indent="-457200">
              <a:buFont typeface="Arial" panose="020B0604020202020204" pitchFamily="34" charset="0"/>
              <a:buChar char="•"/>
            </a:pPr>
            <a:r>
              <a:rPr lang="es-ES" sz="3200" dirty="0" smtClean="0"/>
              <a:t>Definitivos </a:t>
            </a:r>
            <a:endParaRPr lang="es-ES" sz="32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500042"/>
            <a:ext cx="7929618" cy="2492990"/>
          </a:xfrm>
          <a:prstGeom prst="rect">
            <a:avLst/>
          </a:prstGeom>
        </p:spPr>
        <p:txBody>
          <a:bodyPr wrap="square">
            <a:spAutoFit/>
          </a:bodyPr>
          <a:lstStyle/>
          <a:p>
            <a:r>
              <a:rPr lang="es-ES" sz="4400" u="sng" dirty="0" smtClean="0">
                <a:solidFill>
                  <a:schemeClr val="accent2">
                    <a:lumMod val="50000"/>
                  </a:schemeClr>
                </a:solidFill>
                <a:latin typeface="+mj-lt"/>
              </a:rPr>
              <a:t>Anticonceptivos orales (Pastillas)</a:t>
            </a:r>
          </a:p>
          <a:p>
            <a:pPr algn="just"/>
            <a:endParaRPr lang="es-ES" sz="2800" dirty="0" smtClean="0"/>
          </a:p>
          <a:p>
            <a:r>
              <a:rPr lang="es-ES" sz="2800" dirty="0" smtClean="0"/>
              <a:t>Efectividad 97%</a:t>
            </a:r>
          </a:p>
          <a:p>
            <a:r>
              <a:rPr lang="es-ES" sz="2800" dirty="0" smtClean="0"/>
              <a:t>Factores como el sobrepeso disminuyen la efectividad</a:t>
            </a:r>
          </a:p>
        </p:txBody>
      </p:sp>
      <p:pic>
        <p:nvPicPr>
          <p:cNvPr id="5122" name="Picture 2"/>
          <p:cNvPicPr>
            <a:picLocks noChangeAspect="1" noChangeArrowheads="1"/>
          </p:cNvPicPr>
          <p:nvPr/>
        </p:nvPicPr>
        <p:blipFill>
          <a:blip r:embed="rId2"/>
          <a:srcRect/>
          <a:stretch>
            <a:fillRect/>
          </a:stretch>
        </p:blipFill>
        <p:spPr bwMode="auto">
          <a:xfrm>
            <a:off x="451725" y="3501008"/>
            <a:ext cx="3590251" cy="2357454"/>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4211960" y="3858198"/>
            <a:ext cx="4715900"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28662" y="500042"/>
            <a:ext cx="1107996" cy="369332"/>
          </a:xfrm>
          <a:prstGeom prst="rect">
            <a:avLst/>
          </a:prstGeom>
        </p:spPr>
        <p:txBody>
          <a:bodyPr wrap="none">
            <a:spAutoFit/>
          </a:bodyPr>
          <a:lstStyle/>
          <a:p>
            <a:r>
              <a:rPr lang="es-ES" b="1" dirty="0" smtClean="0"/>
              <a:t>	</a:t>
            </a:r>
          </a:p>
        </p:txBody>
      </p:sp>
      <p:sp>
        <p:nvSpPr>
          <p:cNvPr id="3" name="2 Rectángulo"/>
          <p:cNvSpPr/>
          <p:nvPr/>
        </p:nvSpPr>
        <p:spPr>
          <a:xfrm>
            <a:off x="500034" y="714356"/>
            <a:ext cx="8072494" cy="5201424"/>
          </a:xfrm>
          <a:prstGeom prst="rect">
            <a:avLst/>
          </a:prstGeom>
        </p:spPr>
        <p:txBody>
          <a:bodyPr wrap="square">
            <a:spAutoFit/>
          </a:bodyPr>
          <a:lstStyle/>
          <a:p>
            <a:r>
              <a:rPr lang="es-ES" sz="4400" u="sng" dirty="0" smtClean="0">
                <a:solidFill>
                  <a:schemeClr val="accent2">
                    <a:lumMod val="50000"/>
                  </a:schemeClr>
                </a:solidFill>
                <a:latin typeface="+mj-lt"/>
              </a:rPr>
              <a:t>Descripción</a:t>
            </a:r>
          </a:p>
          <a:p>
            <a:endParaRPr lang="es-ES" sz="3200" dirty="0" smtClean="0"/>
          </a:p>
          <a:p>
            <a:r>
              <a:rPr lang="es-ES" sz="3200" dirty="0" smtClean="0"/>
              <a:t>Pastillas hechas a base de hormonas sintéticas (estrógenos y progesterona). Su función es modificar la composición hormonal del organismo evitando que ocurra la ovulación, así como la composición del moco cervical, haciendo difícil el movimiento de los espermatozoides y la implantación de un posible óvulo </a:t>
            </a:r>
            <a:r>
              <a:rPr lang="es-ES" sz="3200" dirty="0" smtClean="0"/>
              <a:t>fecundado </a:t>
            </a:r>
            <a:r>
              <a:rPr lang="es-ES" sz="2400" dirty="0" smtClean="0">
                <a:latin typeface="Arial Black" pitchFamily="34" charset="0"/>
              </a:rPr>
              <a:t>	</a:t>
            </a:r>
          </a:p>
        </p:txBody>
      </p:sp>
    </p:spTree>
    <p:extLst>
      <p:ext uri="{BB962C8B-B14F-4D97-AF65-F5344CB8AC3E}">
        <p14:creationId xmlns:p14="http://schemas.microsoft.com/office/powerpoint/2010/main" val="374084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59632" y="714356"/>
            <a:ext cx="6455640" cy="1569660"/>
          </a:xfrm>
          <a:prstGeom prst="rect">
            <a:avLst/>
          </a:prstGeom>
        </p:spPr>
        <p:txBody>
          <a:bodyPr wrap="square">
            <a:spAutoFit/>
          </a:bodyPr>
          <a:lstStyle/>
          <a:p>
            <a:pPr algn="ctr"/>
            <a:r>
              <a:rPr lang="es-ES" sz="4800" b="1" dirty="0" smtClean="0">
                <a:solidFill>
                  <a:schemeClr val="accent1">
                    <a:lumMod val="50000"/>
                  </a:schemeClr>
                </a:solidFill>
                <a:latin typeface="+mj-lt"/>
              </a:rPr>
              <a:t>Tema 3: Salud sexual y reproductiva</a:t>
            </a:r>
            <a:endParaRPr lang="es-ES" sz="4800" b="1" dirty="0">
              <a:solidFill>
                <a:schemeClr val="accent1">
                  <a:lumMod val="50000"/>
                </a:schemeClr>
              </a:solidFill>
              <a:latin typeface="+mj-lt"/>
            </a:endParaRPr>
          </a:p>
        </p:txBody>
      </p:sp>
      <p:pic>
        <p:nvPicPr>
          <p:cNvPr id="4" name="Picture 2" descr="D:\YAIMA\TRABAJO\EDUCACION SEXUAL\Imagen1.jpg"/>
          <p:cNvPicPr>
            <a:picLocks noChangeAspect="1" noChangeArrowheads="1"/>
          </p:cNvPicPr>
          <p:nvPr/>
        </p:nvPicPr>
        <p:blipFill>
          <a:blip r:embed="rId3"/>
          <a:srcRect/>
          <a:stretch>
            <a:fillRect/>
          </a:stretch>
        </p:blipFill>
        <p:spPr bwMode="auto">
          <a:xfrm>
            <a:off x="500034" y="2286000"/>
            <a:ext cx="8143932" cy="38576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268760"/>
            <a:ext cx="7704856" cy="2062103"/>
          </a:xfrm>
          <a:prstGeom prst="rect">
            <a:avLst/>
          </a:prstGeom>
        </p:spPr>
        <p:txBody>
          <a:bodyPr wrap="square">
            <a:spAutoFit/>
          </a:bodyPr>
          <a:lstStyle/>
          <a:p>
            <a:r>
              <a:rPr lang="es-ES" sz="3200" dirty="0"/>
              <a:t>Existen en presentación de 21 comprimidos y 28, en éstas las últimas siete contienen únicamente hierro y sirven para no perder la continuidad</a:t>
            </a:r>
            <a:endParaRPr lang="en-US" sz="3200" dirty="0"/>
          </a:p>
        </p:txBody>
      </p:sp>
    </p:spTree>
    <p:extLst>
      <p:ext uri="{BB962C8B-B14F-4D97-AF65-F5344CB8AC3E}">
        <p14:creationId xmlns:p14="http://schemas.microsoft.com/office/powerpoint/2010/main" val="4177620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43042" y="1285860"/>
            <a:ext cx="1107996" cy="369332"/>
          </a:xfrm>
          <a:prstGeom prst="rect">
            <a:avLst/>
          </a:prstGeom>
        </p:spPr>
        <p:txBody>
          <a:bodyPr wrap="none">
            <a:spAutoFit/>
          </a:bodyPr>
          <a:lstStyle/>
          <a:p>
            <a:r>
              <a:rPr lang="es-ES" b="1" dirty="0" smtClean="0"/>
              <a:t>	</a:t>
            </a:r>
          </a:p>
        </p:txBody>
      </p:sp>
      <p:sp>
        <p:nvSpPr>
          <p:cNvPr id="3" name="2 Rectángulo"/>
          <p:cNvSpPr/>
          <p:nvPr/>
        </p:nvSpPr>
        <p:spPr>
          <a:xfrm>
            <a:off x="395536" y="405368"/>
            <a:ext cx="8463884" cy="5940088"/>
          </a:xfrm>
          <a:prstGeom prst="rect">
            <a:avLst/>
          </a:prstGeom>
        </p:spPr>
        <p:txBody>
          <a:bodyPr wrap="square">
            <a:spAutoFit/>
          </a:bodyPr>
          <a:lstStyle/>
          <a:p>
            <a:r>
              <a:rPr lang="es-ES" sz="4400" u="sng" dirty="0" smtClean="0">
                <a:solidFill>
                  <a:schemeClr val="accent1">
                    <a:lumMod val="50000"/>
                  </a:schemeClr>
                </a:solidFill>
                <a:latin typeface="+mj-lt"/>
              </a:rPr>
              <a:t>Ventajas</a:t>
            </a:r>
          </a:p>
          <a:p>
            <a:endParaRPr lang="es-ES" sz="2800" dirty="0" smtClean="0"/>
          </a:p>
          <a:p>
            <a:pPr marL="457200" indent="-457200">
              <a:buFont typeface="Arial" panose="020B0604020202020204" pitchFamily="34" charset="0"/>
              <a:buChar char="•"/>
            </a:pPr>
            <a:r>
              <a:rPr lang="es-ES" sz="2800" dirty="0" smtClean="0"/>
              <a:t>No </a:t>
            </a:r>
            <a:r>
              <a:rPr lang="es-ES" sz="2800" dirty="0" smtClean="0"/>
              <a:t>interfieren en las relaciones sexuales </a:t>
            </a:r>
          </a:p>
          <a:p>
            <a:pPr marL="457200" indent="-457200">
              <a:buFont typeface="Arial" panose="020B0604020202020204" pitchFamily="34" charset="0"/>
              <a:buChar char="•"/>
            </a:pPr>
            <a:r>
              <a:rPr lang="es-ES" sz="2800" dirty="0" smtClean="0"/>
              <a:t>Ofrecen </a:t>
            </a:r>
            <a:r>
              <a:rPr lang="es-ES" sz="2800" dirty="0" smtClean="0"/>
              <a:t>protección continua y efectiva </a:t>
            </a:r>
          </a:p>
          <a:p>
            <a:pPr marL="457200" indent="-457200">
              <a:buFont typeface="Arial" panose="020B0604020202020204" pitchFamily="34" charset="0"/>
              <a:buChar char="•"/>
            </a:pPr>
            <a:r>
              <a:rPr lang="es-ES" sz="2800" dirty="0" smtClean="0"/>
              <a:t>Pueden </a:t>
            </a:r>
            <a:r>
              <a:rPr lang="es-ES" sz="2800" dirty="0" smtClean="0"/>
              <a:t>regular el ciclo menstrual y eliminar los cólicos</a:t>
            </a:r>
          </a:p>
          <a:p>
            <a:pPr marL="457200" indent="-457200">
              <a:buFont typeface="Arial" panose="020B0604020202020204" pitchFamily="34" charset="0"/>
              <a:buChar char="•"/>
            </a:pPr>
            <a:r>
              <a:rPr lang="es-ES" sz="2800" dirty="0" smtClean="0"/>
              <a:t>Pueden </a:t>
            </a:r>
            <a:r>
              <a:rPr lang="es-ES" sz="2800" dirty="0" smtClean="0"/>
              <a:t>suspender por tiempo indefinido la menstruación </a:t>
            </a:r>
          </a:p>
          <a:p>
            <a:pPr marL="457200" indent="-457200">
              <a:buFont typeface="Arial" panose="020B0604020202020204" pitchFamily="34" charset="0"/>
              <a:buChar char="•"/>
            </a:pPr>
            <a:r>
              <a:rPr lang="es-ES" sz="2800" dirty="0" smtClean="0"/>
              <a:t>Al </a:t>
            </a:r>
            <a:r>
              <a:rPr lang="es-ES" sz="2800" dirty="0" smtClean="0"/>
              <a:t>dejarlas de usar se recupera la fertilidad de la mujer, aunque para ello pueden pasar de dos a cuatro meses</a:t>
            </a:r>
          </a:p>
          <a:p>
            <a:pPr marL="457200" indent="-457200">
              <a:buFont typeface="Arial" panose="020B0604020202020204" pitchFamily="34" charset="0"/>
              <a:buChar char="•"/>
            </a:pPr>
            <a:r>
              <a:rPr lang="es-ES" sz="2800" dirty="0" smtClean="0"/>
              <a:t>Disminuyen </a:t>
            </a:r>
            <a:r>
              <a:rPr lang="es-ES" sz="2800" dirty="0" smtClean="0"/>
              <a:t>el riesgo de cáncer ginecológico y quistes de ovario</a:t>
            </a:r>
          </a:p>
        </p:txBody>
      </p:sp>
      <p:sp>
        <p:nvSpPr>
          <p:cNvPr id="4" name="Cara sonriente 3"/>
          <p:cNvSpPr/>
          <p:nvPr/>
        </p:nvSpPr>
        <p:spPr>
          <a:xfrm>
            <a:off x="2751038" y="405368"/>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0100" y="785794"/>
            <a:ext cx="1107996" cy="369332"/>
          </a:xfrm>
          <a:prstGeom prst="rect">
            <a:avLst/>
          </a:prstGeom>
        </p:spPr>
        <p:txBody>
          <a:bodyPr wrap="none">
            <a:spAutoFit/>
          </a:bodyPr>
          <a:lstStyle/>
          <a:p>
            <a:r>
              <a:rPr lang="es-ES" b="1" dirty="0" smtClean="0"/>
              <a:t>	</a:t>
            </a:r>
          </a:p>
        </p:txBody>
      </p:sp>
      <p:sp>
        <p:nvSpPr>
          <p:cNvPr id="3" name="2 Rectángulo"/>
          <p:cNvSpPr/>
          <p:nvPr/>
        </p:nvSpPr>
        <p:spPr>
          <a:xfrm>
            <a:off x="395536" y="404664"/>
            <a:ext cx="8143932" cy="5509200"/>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2800" dirty="0" smtClean="0"/>
          </a:p>
          <a:p>
            <a:pPr marL="457200" indent="-457200">
              <a:buFont typeface="Arial" panose="020B0604020202020204" pitchFamily="34" charset="0"/>
              <a:buChar char="•"/>
            </a:pPr>
            <a:r>
              <a:rPr lang="es-ES" sz="2800" dirty="0" smtClean="0"/>
              <a:t>No </a:t>
            </a:r>
            <a:r>
              <a:rPr lang="es-ES" sz="2800" dirty="0" smtClean="0"/>
              <a:t>es conveniente para mujeres que tienen relaciones sexuales con poca frecuencia </a:t>
            </a:r>
          </a:p>
          <a:p>
            <a:pPr marL="457200" indent="-457200">
              <a:buFont typeface="Arial" panose="020B0604020202020204" pitchFamily="34" charset="0"/>
              <a:buChar char="•"/>
            </a:pPr>
            <a:r>
              <a:rPr lang="es-ES" sz="2800" dirty="0" smtClean="0"/>
              <a:t>Se </a:t>
            </a:r>
            <a:r>
              <a:rPr lang="es-ES" sz="2800" dirty="0" smtClean="0"/>
              <a:t>necesita motivación diaria y disciplina para tomar la píldora y evitar los olvidos, que pueden afectar su efectividad </a:t>
            </a:r>
          </a:p>
          <a:p>
            <a:pPr marL="457200" indent="-457200">
              <a:buFont typeface="Arial" panose="020B0604020202020204" pitchFamily="34" charset="0"/>
              <a:buChar char="•"/>
            </a:pPr>
            <a:r>
              <a:rPr lang="es-ES" sz="2800" dirty="0" smtClean="0"/>
              <a:t>No </a:t>
            </a:r>
            <a:r>
              <a:rPr lang="es-ES" sz="2800" dirty="0" smtClean="0"/>
              <a:t>ofrece protección contra las ITS o el VIH-SIDA </a:t>
            </a:r>
          </a:p>
          <a:p>
            <a:pPr marL="457200" indent="-457200">
              <a:buFont typeface="Arial" panose="020B0604020202020204" pitchFamily="34" charset="0"/>
              <a:buChar char="•"/>
            </a:pPr>
            <a:r>
              <a:rPr lang="es-ES" sz="2800" dirty="0" smtClean="0"/>
              <a:t>Requiere </a:t>
            </a:r>
            <a:r>
              <a:rPr lang="es-ES" sz="2800" dirty="0" smtClean="0"/>
              <a:t>consulta médica para su empleo </a:t>
            </a:r>
          </a:p>
          <a:p>
            <a:pPr marL="457200" indent="-457200">
              <a:buFont typeface="Arial" panose="020B0604020202020204" pitchFamily="34" charset="0"/>
              <a:buChar char="•"/>
            </a:pPr>
            <a:r>
              <a:rPr lang="es-ES" sz="2800" dirty="0" smtClean="0"/>
              <a:t>Puede </a:t>
            </a:r>
            <a:r>
              <a:rPr lang="es-ES" sz="2800" dirty="0" smtClean="0"/>
              <a:t>tener efectos molestos como náusea, dolores de cabeza, sangrado a la mitad del ciclo, aumento de peso o dolor en los pechos </a:t>
            </a:r>
          </a:p>
        </p:txBody>
      </p:sp>
      <p:sp>
        <p:nvSpPr>
          <p:cNvPr id="4" name="Señal de prohibido 3"/>
          <p:cNvSpPr/>
          <p:nvPr/>
        </p:nvSpPr>
        <p:spPr>
          <a:xfrm>
            <a:off x="3707904" y="245734"/>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500042"/>
            <a:ext cx="7858180" cy="1538883"/>
          </a:xfrm>
          <a:prstGeom prst="rect">
            <a:avLst/>
          </a:prstGeom>
        </p:spPr>
        <p:txBody>
          <a:bodyPr wrap="square">
            <a:spAutoFit/>
          </a:bodyPr>
          <a:lstStyle/>
          <a:p>
            <a:r>
              <a:rPr lang="es-ES" sz="4400" u="sng" dirty="0" smtClean="0">
                <a:solidFill>
                  <a:schemeClr val="accent2">
                    <a:lumMod val="50000"/>
                  </a:schemeClr>
                </a:solidFill>
                <a:latin typeface="+mj-lt"/>
              </a:rPr>
              <a:t>Inyecciones</a:t>
            </a:r>
            <a:r>
              <a:rPr lang="es-ES" sz="3200" u="sng" dirty="0" smtClean="0">
                <a:latin typeface="Arial Black" pitchFamily="34" charset="0"/>
              </a:rPr>
              <a:t> </a:t>
            </a:r>
          </a:p>
          <a:p>
            <a:endParaRPr lang="es-ES" dirty="0" smtClean="0"/>
          </a:p>
          <a:p>
            <a:r>
              <a:rPr lang="es-ES" sz="3200" dirty="0" smtClean="0"/>
              <a:t>Efectividad: 97-99%</a:t>
            </a:r>
          </a:p>
        </p:txBody>
      </p:sp>
      <p:pic>
        <p:nvPicPr>
          <p:cNvPr id="6146" name="Picture 2"/>
          <p:cNvPicPr>
            <a:picLocks noChangeAspect="1" noChangeArrowheads="1"/>
          </p:cNvPicPr>
          <p:nvPr/>
        </p:nvPicPr>
        <p:blipFill>
          <a:blip r:embed="rId2"/>
          <a:srcRect/>
          <a:stretch>
            <a:fillRect/>
          </a:stretch>
        </p:blipFill>
        <p:spPr bwMode="auto">
          <a:xfrm>
            <a:off x="785786" y="2714620"/>
            <a:ext cx="3143272" cy="3265105"/>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4429124" y="3214686"/>
            <a:ext cx="3851123"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836712"/>
            <a:ext cx="7960968" cy="3231654"/>
          </a:xfrm>
          <a:prstGeom prst="rect">
            <a:avLst/>
          </a:prstGeom>
        </p:spPr>
        <p:txBody>
          <a:bodyPr wrap="square">
            <a:spAutoFit/>
          </a:bodyPr>
          <a:lstStyle/>
          <a:p>
            <a:r>
              <a:rPr lang="es-ES" sz="4400" u="sng" dirty="0" smtClean="0">
                <a:solidFill>
                  <a:schemeClr val="accent2">
                    <a:lumMod val="50000"/>
                  </a:schemeClr>
                </a:solidFill>
                <a:latin typeface="+mj-lt"/>
              </a:rPr>
              <a:t>Descripción</a:t>
            </a:r>
          </a:p>
          <a:p>
            <a:endParaRPr lang="es-ES" sz="3200" dirty="0" smtClean="0"/>
          </a:p>
          <a:p>
            <a:r>
              <a:rPr lang="es-ES" sz="3200" dirty="0" smtClean="0"/>
              <a:t>Su mecanismo de acción es igual al de las pastillas, sin embargo tiene la ventaja de que viene en presentaciones para uno, dos, y tres </a:t>
            </a:r>
            <a:r>
              <a:rPr lang="es-ES" sz="3200" dirty="0" smtClean="0"/>
              <a:t>meses </a:t>
            </a:r>
            <a:r>
              <a:rPr lang="es-ES" dirty="0" smtClean="0"/>
              <a:t>	</a:t>
            </a:r>
          </a:p>
        </p:txBody>
      </p:sp>
    </p:spTree>
    <p:extLst>
      <p:ext uri="{BB962C8B-B14F-4D97-AF65-F5344CB8AC3E}">
        <p14:creationId xmlns:p14="http://schemas.microsoft.com/office/powerpoint/2010/main" val="1224905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642918"/>
            <a:ext cx="8001056" cy="3724096"/>
          </a:xfrm>
          <a:prstGeom prst="rect">
            <a:avLst/>
          </a:prstGeom>
        </p:spPr>
        <p:txBody>
          <a:bodyPr wrap="square">
            <a:spAutoFit/>
          </a:bodyPr>
          <a:lstStyle/>
          <a:p>
            <a:r>
              <a:rPr lang="es-ES" sz="4400" u="sng" dirty="0" smtClean="0">
                <a:solidFill>
                  <a:schemeClr val="accent2">
                    <a:lumMod val="50000"/>
                  </a:schemeClr>
                </a:solidFill>
                <a:latin typeface="+mj-lt"/>
              </a:rPr>
              <a:t>Ventajas</a:t>
            </a:r>
            <a:endParaRPr lang="es-ES" sz="3200" u="sng" dirty="0" smtClean="0">
              <a:solidFill>
                <a:schemeClr val="accent2">
                  <a:lumMod val="50000"/>
                </a:schemeClr>
              </a:solidFill>
              <a:latin typeface="+mj-lt"/>
            </a:endParaRPr>
          </a:p>
          <a:p>
            <a:endParaRPr lang="es-ES" sz="3200" dirty="0" smtClean="0"/>
          </a:p>
          <a:p>
            <a:pPr marL="457200" indent="-457200">
              <a:buFont typeface="Arial" panose="020B0604020202020204" pitchFamily="34" charset="0"/>
              <a:buChar char="•"/>
            </a:pPr>
            <a:r>
              <a:rPr lang="es-ES" sz="3200" dirty="0" smtClean="0"/>
              <a:t>Muy </a:t>
            </a:r>
            <a:r>
              <a:rPr lang="es-ES" sz="3200" dirty="0" smtClean="0"/>
              <a:t>efectivo y seguro </a:t>
            </a:r>
          </a:p>
          <a:p>
            <a:pPr marL="457200" indent="-457200">
              <a:buFont typeface="Arial" panose="020B0604020202020204" pitchFamily="34" charset="0"/>
              <a:buChar char="•"/>
            </a:pPr>
            <a:r>
              <a:rPr lang="es-ES" sz="3200" dirty="0" smtClean="0"/>
              <a:t>Privacidad </a:t>
            </a:r>
            <a:endParaRPr lang="es-ES" sz="3200" dirty="0" smtClean="0"/>
          </a:p>
          <a:p>
            <a:pPr marL="457200" indent="-457200">
              <a:buFont typeface="Arial" panose="020B0604020202020204" pitchFamily="34" charset="0"/>
              <a:buChar char="•"/>
            </a:pPr>
            <a:r>
              <a:rPr lang="es-ES" sz="3200" dirty="0" smtClean="0"/>
              <a:t>No </a:t>
            </a:r>
            <a:r>
              <a:rPr lang="es-ES" sz="3200" dirty="0" smtClean="0"/>
              <a:t>interviene en el coito </a:t>
            </a:r>
          </a:p>
          <a:p>
            <a:pPr marL="457200" indent="-457200">
              <a:buFont typeface="Arial" panose="020B0604020202020204" pitchFamily="34" charset="0"/>
              <a:buChar char="•"/>
            </a:pPr>
            <a:r>
              <a:rPr lang="es-ES" sz="3200" dirty="0" smtClean="0"/>
              <a:t>No </a:t>
            </a:r>
            <a:r>
              <a:rPr lang="es-ES" sz="3200" dirty="0" smtClean="0"/>
              <a:t>hay que preocuparse diariamente como con la pastilla </a:t>
            </a:r>
            <a:r>
              <a:rPr lang="es-ES" dirty="0" smtClean="0"/>
              <a:t>	</a:t>
            </a:r>
          </a:p>
        </p:txBody>
      </p:sp>
      <p:sp>
        <p:nvSpPr>
          <p:cNvPr id="3" name="Cara sonriente 2"/>
          <p:cNvSpPr/>
          <p:nvPr/>
        </p:nvSpPr>
        <p:spPr>
          <a:xfrm>
            <a:off x="2843808" y="548680"/>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71480"/>
            <a:ext cx="8143932" cy="4708981"/>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Probables </a:t>
            </a:r>
            <a:r>
              <a:rPr lang="es-ES" sz="3200" dirty="0" smtClean="0"/>
              <a:t>cambios en el sangrado. Sobre todo al inicio </a:t>
            </a:r>
          </a:p>
          <a:p>
            <a:pPr marL="457200" indent="-457200">
              <a:buFont typeface="Arial" panose="020B0604020202020204" pitchFamily="34" charset="0"/>
              <a:buChar char="•"/>
            </a:pPr>
            <a:r>
              <a:rPr lang="es-ES" sz="3200" dirty="0" smtClean="0"/>
              <a:t>La </a:t>
            </a:r>
            <a:r>
              <a:rPr lang="es-ES" sz="3200" dirty="0" smtClean="0"/>
              <a:t>fertilidad demora en retornar hasta 4 meses</a:t>
            </a:r>
          </a:p>
          <a:p>
            <a:pPr marL="457200" indent="-457200">
              <a:buFont typeface="Arial" panose="020B0604020202020204" pitchFamily="34" charset="0"/>
              <a:buChar char="•"/>
            </a:pPr>
            <a:r>
              <a:rPr lang="es-ES" sz="3200" dirty="0" smtClean="0"/>
              <a:t>Se </a:t>
            </a:r>
            <a:r>
              <a:rPr lang="es-ES" sz="3200" dirty="0" smtClean="0"/>
              <a:t>pueden presentar dolor de cabeza, aumento en la sensibilidad de senos </a:t>
            </a:r>
          </a:p>
          <a:p>
            <a:pPr marL="457200" indent="-457200">
              <a:buFont typeface="Arial" panose="020B0604020202020204" pitchFamily="34" charset="0"/>
              <a:buChar char="•"/>
            </a:pPr>
            <a:r>
              <a:rPr lang="es-ES" sz="3200" dirty="0" smtClean="0"/>
              <a:t>No </a:t>
            </a:r>
            <a:r>
              <a:rPr lang="es-ES" sz="3200" dirty="0" smtClean="0"/>
              <a:t>protege contra ITS y VIH/SIDA </a:t>
            </a:r>
          </a:p>
        </p:txBody>
      </p:sp>
      <p:sp>
        <p:nvSpPr>
          <p:cNvPr id="3" name="Señal de prohibido 2"/>
          <p:cNvSpPr/>
          <p:nvPr/>
        </p:nvSpPr>
        <p:spPr>
          <a:xfrm>
            <a:off x="3635896" y="476672"/>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714356"/>
            <a:ext cx="7500990" cy="1631216"/>
          </a:xfrm>
          <a:prstGeom prst="rect">
            <a:avLst/>
          </a:prstGeom>
        </p:spPr>
        <p:txBody>
          <a:bodyPr wrap="square">
            <a:spAutoFit/>
          </a:bodyPr>
          <a:lstStyle/>
          <a:p>
            <a:r>
              <a:rPr lang="es-ES" sz="4400" u="sng" dirty="0" smtClean="0">
                <a:solidFill>
                  <a:schemeClr val="accent2">
                    <a:lumMod val="50000"/>
                  </a:schemeClr>
                </a:solidFill>
                <a:latin typeface="+mj-lt"/>
              </a:rPr>
              <a:t>Anillo anticonceptivo vaginal </a:t>
            </a:r>
          </a:p>
          <a:p>
            <a:pPr algn="just"/>
            <a:endParaRPr lang="es-ES" sz="2400" dirty="0" smtClean="0">
              <a:latin typeface="Arial Black" pitchFamily="34" charset="0"/>
            </a:endParaRPr>
          </a:p>
          <a:p>
            <a:r>
              <a:rPr lang="es-ES" sz="3200" dirty="0" smtClean="0"/>
              <a:t>Efectividad: 98%	</a:t>
            </a:r>
          </a:p>
        </p:txBody>
      </p:sp>
      <p:pic>
        <p:nvPicPr>
          <p:cNvPr id="1026" name="Picture 2"/>
          <p:cNvPicPr>
            <a:picLocks noChangeAspect="1" noChangeArrowheads="1"/>
          </p:cNvPicPr>
          <p:nvPr/>
        </p:nvPicPr>
        <p:blipFill>
          <a:blip r:embed="rId2"/>
          <a:srcRect/>
          <a:stretch>
            <a:fillRect/>
          </a:stretch>
        </p:blipFill>
        <p:spPr bwMode="auto">
          <a:xfrm>
            <a:off x="928662" y="2928934"/>
            <a:ext cx="3071834" cy="29289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786314" y="2857496"/>
            <a:ext cx="3071834"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764704"/>
            <a:ext cx="8032406" cy="4708981"/>
          </a:xfrm>
          <a:prstGeom prst="rect">
            <a:avLst/>
          </a:prstGeom>
        </p:spPr>
        <p:txBody>
          <a:bodyPr wrap="square">
            <a:spAutoFit/>
          </a:bodyPr>
          <a:lstStyle/>
          <a:p>
            <a:r>
              <a:rPr lang="es-ES" sz="4400" u="sng" dirty="0" smtClean="0">
                <a:solidFill>
                  <a:schemeClr val="accent2">
                    <a:lumMod val="50000"/>
                  </a:schemeClr>
                </a:solidFill>
                <a:latin typeface="+mj-lt"/>
              </a:rPr>
              <a:t>Descripción</a:t>
            </a:r>
          </a:p>
          <a:p>
            <a:endParaRPr lang="es-ES" sz="3200" dirty="0" smtClean="0"/>
          </a:p>
          <a:p>
            <a:r>
              <a:rPr lang="es-ES" sz="3200" dirty="0" smtClean="0"/>
              <a:t>Es un pequeño dispositivo flexible, en forma de anillo, transparente y flexible que se coloca en la vagina, durante tres semanas, tiempo durante el cual va liberando hormonas (estrógenos y progesterona). De esta manera se impide la ovulación y se engrosa el moco </a:t>
            </a:r>
            <a:r>
              <a:rPr lang="es-ES" sz="3200" dirty="0" smtClean="0"/>
              <a:t>cervical </a:t>
            </a:r>
            <a:r>
              <a:rPr lang="es-ES" dirty="0" smtClean="0"/>
              <a:t>	</a:t>
            </a:r>
          </a:p>
        </p:txBody>
      </p:sp>
    </p:spTree>
    <p:extLst>
      <p:ext uri="{BB962C8B-B14F-4D97-AF65-F5344CB8AC3E}">
        <p14:creationId xmlns:p14="http://schemas.microsoft.com/office/powerpoint/2010/main" val="1419187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642918"/>
            <a:ext cx="8143932" cy="3724096"/>
          </a:xfrm>
          <a:prstGeom prst="rect">
            <a:avLst/>
          </a:prstGeom>
        </p:spPr>
        <p:txBody>
          <a:bodyPr wrap="square">
            <a:spAutoFit/>
          </a:bodyPr>
          <a:lstStyle/>
          <a:p>
            <a:r>
              <a:rPr lang="es-ES" sz="4400" u="sng" dirty="0" smtClean="0">
                <a:solidFill>
                  <a:schemeClr val="accent2">
                    <a:lumMod val="50000"/>
                  </a:schemeClr>
                </a:solidFill>
                <a:latin typeface="+mj-lt"/>
              </a:rPr>
              <a:t>Ventajas</a:t>
            </a:r>
          </a:p>
          <a:p>
            <a:endParaRPr lang="es-ES" sz="3200" dirty="0" smtClean="0"/>
          </a:p>
          <a:p>
            <a:pPr marL="457200" indent="-457200">
              <a:buFont typeface="Arial" panose="020B0604020202020204" pitchFamily="34" charset="0"/>
              <a:buChar char="•"/>
            </a:pPr>
            <a:r>
              <a:rPr lang="es-ES" sz="3200" dirty="0" smtClean="0"/>
              <a:t>Muy </a:t>
            </a:r>
            <a:r>
              <a:rPr lang="es-ES" sz="3200" dirty="0" smtClean="0"/>
              <a:t>efectivo </a:t>
            </a:r>
          </a:p>
          <a:p>
            <a:pPr marL="457200" indent="-457200">
              <a:buFont typeface="Arial" panose="020B0604020202020204" pitchFamily="34" charset="0"/>
              <a:buChar char="•"/>
            </a:pPr>
            <a:r>
              <a:rPr lang="es-ES" sz="3200" dirty="0" smtClean="0"/>
              <a:t>Privacidad </a:t>
            </a:r>
            <a:endParaRPr lang="es-ES" sz="3200" dirty="0" smtClean="0"/>
          </a:p>
          <a:p>
            <a:pPr marL="457200" indent="-457200">
              <a:buFont typeface="Arial" panose="020B0604020202020204" pitchFamily="34" charset="0"/>
              <a:buChar char="•"/>
            </a:pPr>
            <a:r>
              <a:rPr lang="es-ES" sz="3200" dirty="0" smtClean="0"/>
              <a:t>No </a:t>
            </a:r>
            <a:r>
              <a:rPr lang="es-ES" sz="3200" dirty="0" smtClean="0"/>
              <a:t>interviene en el coito</a:t>
            </a:r>
          </a:p>
          <a:p>
            <a:pPr marL="457200" indent="-457200">
              <a:buFont typeface="Arial" panose="020B0604020202020204" pitchFamily="34" charset="0"/>
              <a:buChar char="•"/>
            </a:pPr>
            <a:r>
              <a:rPr lang="es-ES" sz="3200" dirty="0" smtClean="0"/>
              <a:t>No </a:t>
            </a:r>
            <a:r>
              <a:rPr lang="es-ES" sz="3200" dirty="0" smtClean="0"/>
              <a:t>hay que preocuparse diariamente como con la pastilla	</a:t>
            </a:r>
          </a:p>
        </p:txBody>
      </p:sp>
      <p:sp>
        <p:nvSpPr>
          <p:cNvPr id="3" name="Cara sonriente 2"/>
          <p:cNvSpPr/>
          <p:nvPr/>
        </p:nvSpPr>
        <p:spPr>
          <a:xfrm>
            <a:off x="2771800" y="548680"/>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lumMod val="50000"/>
                  </a:schemeClr>
                </a:solidFill>
              </a:rPr>
              <a:t>Objetivos</a:t>
            </a:r>
            <a:endParaRPr lang="en-US" dirty="0">
              <a:solidFill>
                <a:schemeClr val="accent1">
                  <a:lumMod val="50000"/>
                </a:schemeClr>
              </a:solidFill>
            </a:endParaRPr>
          </a:p>
        </p:txBody>
      </p:sp>
      <p:sp>
        <p:nvSpPr>
          <p:cNvPr id="3" name="Marcador de contenido 2"/>
          <p:cNvSpPr>
            <a:spLocks noGrp="1"/>
          </p:cNvSpPr>
          <p:nvPr>
            <p:ph idx="1"/>
          </p:nvPr>
        </p:nvSpPr>
        <p:spPr/>
        <p:txBody>
          <a:bodyPr/>
          <a:lstStyle/>
          <a:p>
            <a:r>
              <a:rPr lang="es-ES" sz="3200" dirty="0">
                <a:solidFill>
                  <a:schemeClr val="tx1"/>
                </a:solidFill>
              </a:rPr>
              <a:t>1. Conocer los principales métodos anticonceptivos </a:t>
            </a:r>
            <a:r>
              <a:rPr lang="es-ES" sz="3200" dirty="0" smtClean="0">
                <a:solidFill>
                  <a:schemeClr val="tx1"/>
                </a:solidFill>
              </a:rPr>
              <a:t>disponibles</a:t>
            </a:r>
            <a:endParaRPr lang="es-ES" sz="3200" dirty="0">
              <a:solidFill>
                <a:schemeClr val="tx1"/>
              </a:solidFill>
            </a:endParaRPr>
          </a:p>
          <a:p>
            <a:r>
              <a:rPr lang="es-ES" sz="3200" dirty="0">
                <a:solidFill>
                  <a:schemeClr val="tx1"/>
                </a:solidFill>
              </a:rPr>
              <a:t>2. Aprender el uso correcto del </a:t>
            </a:r>
            <a:r>
              <a:rPr lang="es-ES" sz="3200" dirty="0" smtClean="0">
                <a:solidFill>
                  <a:schemeClr val="tx1"/>
                </a:solidFill>
              </a:rPr>
              <a:t>condón</a:t>
            </a:r>
            <a:endParaRPr lang="es-ES" sz="3200" dirty="0">
              <a:solidFill>
                <a:schemeClr val="tx1"/>
              </a:solidFill>
            </a:endParaRPr>
          </a:p>
          <a:p>
            <a:r>
              <a:rPr lang="es-ES" sz="3200" dirty="0">
                <a:solidFill>
                  <a:schemeClr val="tx1"/>
                </a:solidFill>
              </a:rPr>
              <a:t>3. Conocer herramientas prácticas para apoyar la toma de decisiones responsables (para el inicio de la actividad sexual</a:t>
            </a:r>
            <a:r>
              <a:rPr lang="es-ES" sz="3200" dirty="0" smtClean="0">
                <a:solidFill>
                  <a:schemeClr val="tx1"/>
                </a:solidFill>
              </a:rPr>
              <a:t>) </a:t>
            </a:r>
            <a:endParaRPr lang="es-ES" sz="3200" dirty="0">
              <a:solidFill>
                <a:schemeClr val="tx1"/>
              </a:solidFill>
            </a:endParaRPr>
          </a:p>
          <a:p>
            <a:endParaRPr lang="en-US" dirty="0"/>
          </a:p>
        </p:txBody>
      </p:sp>
    </p:spTree>
    <p:extLst>
      <p:ext uri="{BB962C8B-B14F-4D97-AF65-F5344CB8AC3E}">
        <p14:creationId xmlns:p14="http://schemas.microsoft.com/office/powerpoint/2010/main" val="2018490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785794"/>
            <a:ext cx="8143932" cy="4278094"/>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Se </a:t>
            </a:r>
            <a:r>
              <a:rPr lang="es-ES" sz="3200" dirty="0" smtClean="0"/>
              <a:t>pueden presentar: flujo o irritación vaginal, dolor de cabeza, aumento de peso, náuseas, sangrados irregulares </a:t>
            </a:r>
          </a:p>
          <a:p>
            <a:pPr marL="457200" indent="-457200">
              <a:buFont typeface="Arial" panose="020B0604020202020204" pitchFamily="34" charset="0"/>
              <a:buChar char="•"/>
            </a:pPr>
            <a:r>
              <a:rPr lang="es-ES" sz="3200" dirty="0" smtClean="0"/>
              <a:t>No </a:t>
            </a:r>
            <a:r>
              <a:rPr lang="es-ES" sz="3200" dirty="0" smtClean="0"/>
              <a:t>protege contra ITS y VIH/SIDA </a:t>
            </a:r>
          </a:p>
          <a:p>
            <a:pPr marL="457200" indent="-457200">
              <a:buFont typeface="Arial" panose="020B0604020202020204" pitchFamily="34" charset="0"/>
              <a:buChar char="•"/>
            </a:pPr>
            <a:r>
              <a:rPr lang="es-ES" sz="3200" dirty="0" smtClean="0"/>
              <a:t>Empieza </a:t>
            </a:r>
            <a:r>
              <a:rPr lang="es-ES" sz="3200" dirty="0" smtClean="0"/>
              <a:t>a tener efecto más o menos a los 7 días posteriores a su inserción</a:t>
            </a:r>
            <a:r>
              <a:rPr lang="es-ES" sz="3200" dirty="0" smtClean="0">
                <a:solidFill>
                  <a:srgbClr val="FF0000"/>
                </a:solidFill>
                <a:latin typeface="Arial Black" pitchFamily="34" charset="0"/>
              </a:rPr>
              <a:t>	</a:t>
            </a:r>
          </a:p>
        </p:txBody>
      </p:sp>
      <p:sp>
        <p:nvSpPr>
          <p:cNvPr id="3" name="Señal de prohibido 2"/>
          <p:cNvSpPr/>
          <p:nvPr/>
        </p:nvSpPr>
        <p:spPr>
          <a:xfrm>
            <a:off x="3563888" y="548680"/>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361915"/>
            <a:ext cx="8072494" cy="2308324"/>
          </a:xfrm>
          <a:prstGeom prst="rect">
            <a:avLst/>
          </a:prstGeom>
        </p:spPr>
        <p:txBody>
          <a:bodyPr wrap="square">
            <a:spAutoFit/>
          </a:bodyPr>
          <a:lstStyle/>
          <a:p>
            <a:r>
              <a:rPr lang="es-ES" sz="4400" u="sng" dirty="0" smtClean="0">
                <a:solidFill>
                  <a:schemeClr val="accent2">
                    <a:lumMod val="50000"/>
                  </a:schemeClr>
                </a:solidFill>
                <a:latin typeface="+mj-lt"/>
              </a:rPr>
              <a:t>Hormonal </a:t>
            </a:r>
            <a:r>
              <a:rPr lang="es-ES" sz="4400" u="sng" dirty="0" err="1" smtClean="0">
                <a:solidFill>
                  <a:schemeClr val="accent2">
                    <a:lumMod val="50000"/>
                  </a:schemeClr>
                </a:solidFill>
                <a:latin typeface="+mj-lt"/>
              </a:rPr>
              <a:t>subdérmico</a:t>
            </a:r>
            <a:r>
              <a:rPr lang="es-ES" sz="4400" u="sng" dirty="0" smtClean="0">
                <a:solidFill>
                  <a:schemeClr val="accent2">
                    <a:lumMod val="50000"/>
                  </a:schemeClr>
                </a:solidFill>
                <a:latin typeface="+mj-lt"/>
              </a:rPr>
              <a:t> o Implantes (</a:t>
            </a:r>
            <a:r>
              <a:rPr lang="es-ES" sz="4400" u="sng" dirty="0" err="1" smtClean="0">
                <a:solidFill>
                  <a:schemeClr val="accent2">
                    <a:lumMod val="50000"/>
                  </a:schemeClr>
                </a:solidFill>
                <a:latin typeface="+mj-lt"/>
              </a:rPr>
              <a:t>Norplant,Implanon</a:t>
            </a:r>
            <a:r>
              <a:rPr lang="es-ES" sz="4400" u="sng" dirty="0" smtClean="0">
                <a:solidFill>
                  <a:schemeClr val="accent2">
                    <a:lumMod val="50000"/>
                  </a:schemeClr>
                </a:solidFill>
                <a:latin typeface="+mj-lt"/>
              </a:rPr>
              <a:t>, </a:t>
            </a:r>
            <a:r>
              <a:rPr lang="es-ES" sz="4400" u="sng" dirty="0" err="1" smtClean="0">
                <a:solidFill>
                  <a:schemeClr val="accent2">
                    <a:lumMod val="50000"/>
                  </a:schemeClr>
                </a:solidFill>
                <a:latin typeface="+mj-lt"/>
              </a:rPr>
              <a:t>Jadelle</a:t>
            </a:r>
            <a:r>
              <a:rPr lang="es-ES" sz="4400" u="sng" dirty="0" smtClean="0">
                <a:solidFill>
                  <a:schemeClr val="accent2">
                    <a:lumMod val="50000"/>
                  </a:schemeClr>
                </a:solidFill>
                <a:latin typeface="+mj-lt"/>
              </a:rPr>
              <a:t>)</a:t>
            </a:r>
          </a:p>
          <a:p>
            <a:pPr algn="just"/>
            <a:endParaRPr lang="es-ES" sz="2400" dirty="0" smtClean="0">
              <a:latin typeface="Arial Black" pitchFamily="34" charset="0"/>
            </a:endParaRPr>
          </a:p>
          <a:p>
            <a:r>
              <a:rPr lang="es-ES" sz="3200" dirty="0" smtClean="0"/>
              <a:t>Efectividad: 98-99%	</a:t>
            </a:r>
          </a:p>
        </p:txBody>
      </p:sp>
      <p:pic>
        <p:nvPicPr>
          <p:cNvPr id="2050" name="Picture 2"/>
          <p:cNvPicPr>
            <a:picLocks noChangeAspect="1" noChangeArrowheads="1"/>
          </p:cNvPicPr>
          <p:nvPr/>
        </p:nvPicPr>
        <p:blipFill>
          <a:blip r:embed="rId2"/>
          <a:srcRect/>
          <a:stretch>
            <a:fillRect/>
          </a:stretch>
        </p:blipFill>
        <p:spPr bwMode="auto">
          <a:xfrm>
            <a:off x="1691680" y="2670239"/>
            <a:ext cx="5076843" cy="35378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714356"/>
            <a:ext cx="7929618" cy="5201424"/>
          </a:xfrm>
          <a:prstGeom prst="rect">
            <a:avLst/>
          </a:prstGeom>
        </p:spPr>
        <p:txBody>
          <a:bodyPr wrap="square">
            <a:spAutoFit/>
          </a:bodyPr>
          <a:lstStyle/>
          <a:p>
            <a:r>
              <a:rPr lang="es-ES" sz="4400" u="sng" dirty="0" smtClean="0">
                <a:solidFill>
                  <a:schemeClr val="accent2">
                    <a:lumMod val="50000"/>
                  </a:schemeClr>
                </a:solidFill>
                <a:latin typeface="+mj-lt"/>
              </a:rPr>
              <a:t>Descripción</a:t>
            </a:r>
            <a:endParaRPr lang="es-ES" sz="3200" u="sng" dirty="0" smtClean="0">
              <a:solidFill>
                <a:schemeClr val="accent2">
                  <a:lumMod val="50000"/>
                </a:schemeClr>
              </a:solidFill>
              <a:latin typeface="+mj-lt"/>
            </a:endParaRPr>
          </a:p>
          <a:p>
            <a:endParaRPr lang="es-ES" sz="3200" dirty="0" smtClean="0"/>
          </a:p>
          <a:p>
            <a:r>
              <a:rPr lang="es-ES" sz="3200" dirty="0" smtClean="0"/>
              <a:t>Se inserta en el antebrazo de la mujer, está formado por 6 cápsulas flexibles que contienen sólo progestágenos y se insertan en forma de abanico en el brazo de la mujer. Dicho procedimiento lo debe realizar un médico capacitado.  Una vez insertados duran 5 años.  Actúan deteniendo la ovulación y alterando el moco </a:t>
            </a:r>
            <a:r>
              <a:rPr lang="es-ES" sz="3200" dirty="0" smtClean="0"/>
              <a:t>cervical </a:t>
            </a:r>
            <a:r>
              <a:rPr lang="es-ES" sz="2800" dirty="0" smtClean="0">
                <a:latin typeface="Arial Black" pitchFamily="34" charset="0"/>
              </a:rPr>
              <a:t>	</a:t>
            </a:r>
          </a:p>
        </p:txBody>
      </p:sp>
    </p:spTree>
    <p:extLst>
      <p:ext uri="{BB962C8B-B14F-4D97-AF65-F5344CB8AC3E}">
        <p14:creationId xmlns:p14="http://schemas.microsoft.com/office/powerpoint/2010/main" val="1382388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908720"/>
            <a:ext cx="8072494" cy="4216539"/>
          </a:xfrm>
          <a:prstGeom prst="rect">
            <a:avLst/>
          </a:prstGeom>
        </p:spPr>
        <p:txBody>
          <a:bodyPr wrap="square">
            <a:spAutoFit/>
          </a:bodyPr>
          <a:lstStyle/>
          <a:p>
            <a:r>
              <a:rPr lang="es-ES" sz="4400" u="sng" dirty="0" smtClean="0">
                <a:solidFill>
                  <a:schemeClr val="accent2">
                    <a:lumMod val="50000"/>
                  </a:schemeClr>
                </a:solidFill>
                <a:latin typeface="+mj-lt"/>
              </a:rPr>
              <a:t>Ventajas</a:t>
            </a:r>
            <a:endParaRPr lang="es-ES" sz="3200" u="sng" dirty="0" smtClean="0">
              <a:solidFill>
                <a:schemeClr val="accent2">
                  <a:lumMod val="50000"/>
                </a:schemeClr>
              </a:solidFill>
              <a:latin typeface="+mj-lt"/>
            </a:endParaRPr>
          </a:p>
          <a:p>
            <a:endParaRPr lang="es-ES" sz="3200" dirty="0" smtClean="0"/>
          </a:p>
          <a:p>
            <a:pPr marL="457200" indent="-457200">
              <a:buFont typeface="Arial" panose="020B0604020202020204" pitchFamily="34" charset="0"/>
              <a:buChar char="•"/>
            </a:pPr>
            <a:r>
              <a:rPr lang="es-ES" sz="3200" dirty="0" smtClean="0"/>
              <a:t>Muy </a:t>
            </a:r>
            <a:r>
              <a:rPr lang="es-ES" sz="3200" dirty="0" smtClean="0"/>
              <a:t>efectivos</a:t>
            </a:r>
          </a:p>
          <a:p>
            <a:pPr marL="457200" indent="-457200">
              <a:buFont typeface="Arial" panose="020B0604020202020204" pitchFamily="34" charset="0"/>
              <a:buChar char="•"/>
            </a:pPr>
            <a:r>
              <a:rPr lang="es-ES" sz="3200" dirty="0" smtClean="0"/>
              <a:t>Luego </a:t>
            </a:r>
            <a:r>
              <a:rPr lang="es-ES" sz="3200" dirty="0" smtClean="0"/>
              <a:t>de la implantación, protege de un embarazo por lo mínimo de 5 años</a:t>
            </a:r>
          </a:p>
          <a:p>
            <a:pPr marL="457200" indent="-457200">
              <a:buFont typeface="Arial" panose="020B0604020202020204" pitchFamily="34" charset="0"/>
              <a:buChar char="•"/>
            </a:pPr>
            <a:r>
              <a:rPr lang="es-ES" sz="3200" dirty="0" smtClean="0"/>
              <a:t>No </a:t>
            </a:r>
            <a:r>
              <a:rPr lang="es-ES" sz="3200" dirty="0" smtClean="0"/>
              <a:t>interfiere con la relación sexual</a:t>
            </a:r>
          </a:p>
          <a:p>
            <a:pPr marL="457200" indent="-457200">
              <a:buFont typeface="Arial" panose="020B0604020202020204" pitchFamily="34" charset="0"/>
              <a:buChar char="•"/>
            </a:pPr>
            <a:r>
              <a:rPr lang="es-ES" sz="3200" dirty="0" smtClean="0"/>
              <a:t>La </a:t>
            </a:r>
            <a:r>
              <a:rPr lang="es-ES" sz="3200" dirty="0" smtClean="0"/>
              <a:t>fertilidad regresa inmediatamente después que las cápsulas se retiran</a:t>
            </a:r>
            <a:endParaRPr lang="es-ES" dirty="0" smtClean="0"/>
          </a:p>
        </p:txBody>
      </p:sp>
      <p:sp>
        <p:nvSpPr>
          <p:cNvPr id="3" name="Cara sonriente 2"/>
          <p:cNvSpPr/>
          <p:nvPr/>
        </p:nvSpPr>
        <p:spPr>
          <a:xfrm>
            <a:off x="2987824" y="764704"/>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980728"/>
            <a:ext cx="8286808" cy="3724096"/>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No </a:t>
            </a:r>
            <a:r>
              <a:rPr lang="es-ES" sz="3200" dirty="0" smtClean="0"/>
              <a:t>protege de ITS </a:t>
            </a:r>
          </a:p>
          <a:p>
            <a:pPr marL="457200" indent="-457200">
              <a:buFont typeface="Arial" panose="020B0604020202020204" pitchFamily="34" charset="0"/>
              <a:buChar char="•"/>
            </a:pPr>
            <a:r>
              <a:rPr lang="es-ES" sz="3200" dirty="0" smtClean="0"/>
              <a:t>Goteo </a:t>
            </a:r>
            <a:r>
              <a:rPr lang="es-ES" sz="3200" dirty="0" smtClean="0"/>
              <a:t>entre menstruaciones</a:t>
            </a:r>
          </a:p>
          <a:p>
            <a:pPr marL="457200" indent="-457200">
              <a:buFont typeface="Arial" panose="020B0604020202020204" pitchFamily="34" charset="0"/>
              <a:buChar char="•"/>
            </a:pPr>
            <a:r>
              <a:rPr lang="es-ES" sz="3200" dirty="0" smtClean="0"/>
              <a:t>Amenorrea</a:t>
            </a:r>
            <a:endParaRPr lang="es-ES" sz="3200" dirty="0" smtClean="0"/>
          </a:p>
          <a:p>
            <a:pPr marL="457200" indent="-457200">
              <a:buFont typeface="Arial" panose="020B0604020202020204" pitchFamily="34" charset="0"/>
              <a:buChar char="•"/>
            </a:pPr>
            <a:r>
              <a:rPr lang="es-ES" sz="3200" dirty="0" smtClean="0"/>
              <a:t>Dolores </a:t>
            </a:r>
            <a:r>
              <a:rPr lang="es-ES" sz="3200" dirty="0" smtClean="0"/>
              <a:t>de cabeza, mareos, nerviosismo, náuseas, entre otras </a:t>
            </a:r>
          </a:p>
        </p:txBody>
      </p:sp>
      <p:sp>
        <p:nvSpPr>
          <p:cNvPr id="3" name="Señal de prohibido 2"/>
          <p:cNvSpPr/>
          <p:nvPr/>
        </p:nvSpPr>
        <p:spPr>
          <a:xfrm>
            <a:off x="3635896" y="764704"/>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500042"/>
            <a:ext cx="8286808" cy="2369880"/>
          </a:xfrm>
          <a:prstGeom prst="rect">
            <a:avLst/>
          </a:prstGeom>
        </p:spPr>
        <p:txBody>
          <a:bodyPr wrap="square">
            <a:spAutoFit/>
          </a:bodyPr>
          <a:lstStyle/>
          <a:p>
            <a:r>
              <a:rPr lang="es-ES" sz="4400" u="sng" dirty="0" smtClean="0">
                <a:solidFill>
                  <a:schemeClr val="accent2">
                    <a:lumMod val="50000"/>
                  </a:schemeClr>
                </a:solidFill>
                <a:latin typeface="+mj-lt"/>
              </a:rPr>
              <a:t>Hormonal Transdérmico o Parche anticonceptivo </a:t>
            </a:r>
          </a:p>
          <a:p>
            <a:pPr algn="just"/>
            <a:endParaRPr lang="es-ES" sz="2800" dirty="0" smtClean="0">
              <a:latin typeface="Arial Black" pitchFamily="34" charset="0"/>
            </a:endParaRPr>
          </a:p>
          <a:p>
            <a:r>
              <a:rPr lang="es-ES" sz="3200" dirty="0" smtClean="0"/>
              <a:t>Efectividad: 99%	</a:t>
            </a:r>
          </a:p>
        </p:txBody>
      </p:sp>
      <p:pic>
        <p:nvPicPr>
          <p:cNvPr id="4098" name="Picture 2"/>
          <p:cNvPicPr>
            <a:picLocks noChangeAspect="1" noChangeArrowheads="1"/>
          </p:cNvPicPr>
          <p:nvPr/>
        </p:nvPicPr>
        <p:blipFill>
          <a:blip r:embed="rId2"/>
          <a:srcRect/>
          <a:stretch>
            <a:fillRect/>
          </a:stretch>
        </p:blipFill>
        <p:spPr bwMode="auto">
          <a:xfrm>
            <a:off x="2123728" y="2996952"/>
            <a:ext cx="4180126" cy="30861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332656"/>
            <a:ext cx="8286808" cy="5693866"/>
          </a:xfrm>
          <a:prstGeom prst="rect">
            <a:avLst/>
          </a:prstGeom>
        </p:spPr>
        <p:txBody>
          <a:bodyPr wrap="square">
            <a:spAutoFit/>
          </a:bodyPr>
          <a:lstStyle/>
          <a:p>
            <a:r>
              <a:rPr lang="es-ES" sz="4400" u="sng" dirty="0" smtClean="0">
                <a:solidFill>
                  <a:schemeClr val="accent2">
                    <a:lumMod val="50000"/>
                  </a:schemeClr>
                </a:solidFill>
                <a:latin typeface="+mj-lt"/>
              </a:rPr>
              <a:t>Descripción</a:t>
            </a:r>
            <a:endParaRPr lang="es-ES" sz="3200" u="sng" dirty="0" smtClean="0">
              <a:solidFill>
                <a:schemeClr val="accent2">
                  <a:lumMod val="50000"/>
                </a:schemeClr>
              </a:solidFill>
              <a:latin typeface="+mj-lt"/>
            </a:endParaRPr>
          </a:p>
          <a:p>
            <a:endParaRPr lang="es-ES" sz="3200" dirty="0" smtClean="0"/>
          </a:p>
          <a:p>
            <a:r>
              <a:rPr lang="es-ES" sz="3200" dirty="0" smtClean="0"/>
              <a:t>Consiste en un parche de plástico fino, de color beige, que se adhiere a la piel. A través de la corriente sanguínea va liberando cierta cantidad de hormonas que impiden el embarazo con los mismos mecanismos que las pastillas anticonceptivas.  Un parche por semana por tres semanas y la cuarta se descansa. Y se recomienda que se vaya rotando de ubicación (brazo, nalga, cintura etc.) </a:t>
            </a:r>
            <a:r>
              <a:rPr lang="es-ES" dirty="0" smtClean="0"/>
              <a:t>	</a:t>
            </a:r>
          </a:p>
        </p:txBody>
      </p:sp>
    </p:spTree>
    <p:extLst>
      <p:ext uri="{BB962C8B-B14F-4D97-AF65-F5344CB8AC3E}">
        <p14:creationId xmlns:p14="http://schemas.microsoft.com/office/powerpoint/2010/main" val="92825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908720"/>
            <a:ext cx="7992888" cy="2811219"/>
          </a:xfrm>
          <a:prstGeom prst="rect">
            <a:avLst/>
          </a:prstGeom>
        </p:spPr>
        <p:txBody>
          <a:bodyPr wrap="square">
            <a:spAutoFit/>
          </a:bodyPr>
          <a:lstStyle/>
          <a:p>
            <a:r>
              <a:rPr lang="es-ES" sz="4400" u="sng" dirty="0" smtClean="0">
                <a:solidFill>
                  <a:schemeClr val="accent2">
                    <a:lumMod val="50000"/>
                  </a:schemeClr>
                </a:solidFill>
                <a:latin typeface="+mj-lt"/>
              </a:rPr>
              <a:t>Ventajas</a:t>
            </a:r>
            <a:endParaRPr lang="es-ES" sz="3200" u="sng" dirty="0" smtClean="0">
              <a:solidFill>
                <a:schemeClr val="accent2">
                  <a:lumMod val="50000"/>
                </a:schemeClr>
              </a:solidFill>
              <a:latin typeface="+mj-lt"/>
            </a:endParaRPr>
          </a:p>
          <a:p>
            <a:endParaRPr lang="es-ES" sz="3200" dirty="0" smtClean="0"/>
          </a:p>
          <a:p>
            <a:pPr marL="457200" indent="-457200">
              <a:buFont typeface="Arial" panose="020B0604020202020204" pitchFamily="34" charset="0"/>
              <a:buChar char="•"/>
            </a:pPr>
            <a:r>
              <a:rPr lang="es-ES" sz="3200" dirty="0" smtClean="0"/>
              <a:t>No </a:t>
            </a:r>
            <a:r>
              <a:rPr lang="es-ES" sz="3200" dirty="0" smtClean="0"/>
              <a:t>interfiere con la relación sexual </a:t>
            </a:r>
          </a:p>
          <a:p>
            <a:pPr marL="457200" indent="-457200">
              <a:buFont typeface="Arial" panose="020B0604020202020204" pitchFamily="34" charset="0"/>
              <a:buChar char="•"/>
            </a:pPr>
            <a:r>
              <a:rPr lang="es-ES" sz="3200" dirty="0" smtClean="0"/>
              <a:t>No </a:t>
            </a:r>
            <a:r>
              <a:rPr lang="es-ES" sz="3200" dirty="0" smtClean="0"/>
              <a:t>implica tanta atención como con las pastillas que son diarias </a:t>
            </a:r>
          </a:p>
        </p:txBody>
      </p:sp>
      <p:sp>
        <p:nvSpPr>
          <p:cNvPr id="3" name="Cara sonriente 2"/>
          <p:cNvSpPr/>
          <p:nvPr/>
        </p:nvSpPr>
        <p:spPr>
          <a:xfrm>
            <a:off x="2843808" y="764704"/>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714357"/>
            <a:ext cx="8001056" cy="4708981"/>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No </a:t>
            </a:r>
            <a:r>
              <a:rPr lang="es-ES" sz="3200" dirty="0" smtClean="0"/>
              <a:t>protege contra las ITS</a:t>
            </a:r>
          </a:p>
          <a:p>
            <a:pPr marL="457200" indent="-457200">
              <a:buFont typeface="Arial" panose="020B0604020202020204" pitchFamily="34" charset="0"/>
              <a:buChar char="•"/>
            </a:pPr>
            <a:r>
              <a:rPr lang="es-ES" sz="3200" dirty="0" smtClean="0"/>
              <a:t>Si </a:t>
            </a:r>
            <a:r>
              <a:rPr lang="es-ES" sz="3200" dirty="0" smtClean="0"/>
              <a:t>se olvida cambiarlo a la semana, puede haber un embarazo </a:t>
            </a:r>
          </a:p>
          <a:p>
            <a:pPr marL="457200" indent="-457200">
              <a:buFont typeface="Arial" panose="020B0604020202020204" pitchFamily="34" charset="0"/>
              <a:buChar char="•"/>
            </a:pPr>
            <a:r>
              <a:rPr lang="es-ES" sz="3200" dirty="0" smtClean="0"/>
              <a:t>Puede </a:t>
            </a:r>
            <a:r>
              <a:rPr lang="es-ES" sz="3200" dirty="0" smtClean="0"/>
              <a:t>haber reacción en la piel sobre la que se coloca </a:t>
            </a:r>
          </a:p>
          <a:p>
            <a:pPr marL="457200" indent="-457200">
              <a:buFont typeface="Arial" panose="020B0604020202020204" pitchFamily="34" charset="0"/>
              <a:buChar char="•"/>
            </a:pPr>
            <a:r>
              <a:rPr lang="es-ES" sz="3200" dirty="0" smtClean="0"/>
              <a:t>Dolor </a:t>
            </a:r>
            <a:r>
              <a:rPr lang="es-ES" sz="3200" dirty="0" smtClean="0"/>
              <a:t>menstrual o abdominal </a:t>
            </a:r>
          </a:p>
          <a:p>
            <a:pPr marL="457200" indent="-457200">
              <a:buFont typeface="Arial" panose="020B0604020202020204" pitchFamily="34" charset="0"/>
              <a:buChar char="•"/>
            </a:pPr>
            <a:r>
              <a:rPr lang="es-ES" sz="3200" dirty="0" smtClean="0"/>
              <a:t>Se </a:t>
            </a:r>
            <a:r>
              <a:rPr lang="es-ES" sz="3200" dirty="0" smtClean="0"/>
              <a:t>debe consultar al médico antes de usarlo</a:t>
            </a:r>
          </a:p>
        </p:txBody>
      </p:sp>
      <p:sp>
        <p:nvSpPr>
          <p:cNvPr id="3" name="Señal de prohibido 2"/>
          <p:cNvSpPr/>
          <p:nvPr/>
        </p:nvSpPr>
        <p:spPr>
          <a:xfrm>
            <a:off x="3635896" y="476672"/>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714356"/>
            <a:ext cx="8215370" cy="4955203"/>
          </a:xfrm>
          <a:prstGeom prst="rect">
            <a:avLst/>
          </a:prstGeom>
        </p:spPr>
        <p:txBody>
          <a:bodyPr wrap="square">
            <a:spAutoFit/>
          </a:bodyPr>
          <a:lstStyle/>
          <a:p>
            <a:r>
              <a:rPr lang="es-ES" sz="4400" u="sng" dirty="0" smtClean="0">
                <a:solidFill>
                  <a:schemeClr val="accent2">
                    <a:lumMod val="50000"/>
                  </a:schemeClr>
                </a:solidFill>
                <a:latin typeface="+mj-lt"/>
              </a:rPr>
              <a:t>Pastillas Anticonceptivas de Emergencia (PAE)</a:t>
            </a:r>
            <a:r>
              <a:rPr lang="es-ES" sz="4400" dirty="0" smtClean="0">
                <a:solidFill>
                  <a:schemeClr val="accent2">
                    <a:lumMod val="50000"/>
                  </a:schemeClr>
                </a:solidFill>
                <a:latin typeface="+mj-lt"/>
              </a:rPr>
              <a:t> </a:t>
            </a:r>
            <a:endParaRPr lang="es-ES" sz="4400" dirty="0" smtClean="0">
              <a:solidFill>
                <a:schemeClr val="accent2">
                  <a:lumMod val="50000"/>
                </a:schemeClr>
              </a:solidFill>
              <a:latin typeface="+mj-lt"/>
            </a:endParaRPr>
          </a:p>
          <a:p>
            <a:r>
              <a:rPr lang="es-ES" sz="3200" dirty="0" smtClean="0"/>
              <a:t>Conocidas </a:t>
            </a:r>
            <a:r>
              <a:rPr lang="es-ES" sz="3200" dirty="0" smtClean="0"/>
              <a:t>también como pastilla del día siguiente, de la mañana siguiente o del día </a:t>
            </a:r>
            <a:r>
              <a:rPr lang="es-ES" sz="3200" dirty="0" smtClean="0"/>
              <a:t>después</a:t>
            </a:r>
            <a:r>
              <a:rPr lang="es-ES" dirty="0" smtClean="0"/>
              <a:t>	</a:t>
            </a:r>
          </a:p>
          <a:p>
            <a:endParaRPr lang="es-ES" dirty="0" smtClean="0"/>
          </a:p>
          <a:p>
            <a:r>
              <a:rPr lang="es-ES" sz="3200" dirty="0" smtClean="0"/>
              <a:t>Efectividad: es mayor cuando se usa dentro de los tres días inmediatos a la relación, aunque no alcanza el 100% de </a:t>
            </a:r>
            <a:r>
              <a:rPr lang="es-ES" sz="3200" dirty="0" smtClean="0"/>
              <a:t>efectividad</a:t>
            </a:r>
            <a:r>
              <a:rPr lang="es-ES" sz="2800" dirty="0" smtClean="0">
                <a:latin typeface="Arial Black" pitchFamily="34" charset="0"/>
              </a:rPr>
              <a:t>	</a:t>
            </a:r>
          </a:p>
          <a:p>
            <a:endParaRPr lang="es-E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chemeClr val="accent1">
                    <a:lumMod val="50000"/>
                  </a:schemeClr>
                </a:solidFill>
              </a:rPr>
              <a:t>Sumario</a:t>
            </a:r>
            <a:endParaRPr lang="en-US" dirty="0">
              <a:solidFill>
                <a:schemeClr val="accent1">
                  <a:lumMod val="50000"/>
                </a:schemeClr>
              </a:solidFill>
            </a:endParaRPr>
          </a:p>
        </p:txBody>
      </p:sp>
      <p:sp>
        <p:nvSpPr>
          <p:cNvPr id="3" name="Marcador de contenido 2"/>
          <p:cNvSpPr>
            <a:spLocks noGrp="1"/>
          </p:cNvSpPr>
          <p:nvPr>
            <p:ph idx="1"/>
          </p:nvPr>
        </p:nvSpPr>
        <p:spPr/>
        <p:txBody>
          <a:bodyPr/>
          <a:lstStyle/>
          <a:p>
            <a:r>
              <a:rPr lang="es-ES" sz="3200" dirty="0">
                <a:solidFill>
                  <a:schemeClr val="tx1"/>
                </a:solidFill>
              </a:rPr>
              <a:t>Métodos anticonceptivos: concepto, principales métodos anticonceptivos, efectividad, ventajas y desventajas. Instrucciones para el uso del condón masculino y femenino.</a:t>
            </a:r>
          </a:p>
          <a:p>
            <a:endParaRPr lang="en-US" dirty="0"/>
          </a:p>
        </p:txBody>
      </p:sp>
    </p:spTree>
    <p:extLst>
      <p:ext uri="{BB962C8B-B14F-4D97-AF65-F5344CB8AC3E}">
        <p14:creationId xmlns:p14="http://schemas.microsoft.com/office/powerpoint/2010/main" val="1129739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764704"/>
            <a:ext cx="7704856" cy="4708981"/>
          </a:xfrm>
          <a:prstGeom prst="rect">
            <a:avLst/>
          </a:prstGeom>
        </p:spPr>
        <p:txBody>
          <a:bodyPr wrap="square">
            <a:spAutoFit/>
          </a:bodyPr>
          <a:lstStyle/>
          <a:p>
            <a:r>
              <a:rPr lang="es-ES" sz="4400" u="sng" dirty="0" smtClean="0">
                <a:solidFill>
                  <a:schemeClr val="accent2">
                    <a:lumMod val="50000"/>
                  </a:schemeClr>
                </a:solidFill>
                <a:latin typeface="+mj-lt"/>
              </a:rPr>
              <a:t>Descripción</a:t>
            </a:r>
          </a:p>
          <a:p>
            <a:endParaRPr lang="es-ES" sz="3200" dirty="0" smtClean="0"/>
          </a:p>
          <a:p>
            <a:r>
              <a:rPr lang="es-ES" sz="3200" dirty="0" smtClean="0"/>
              <a:t>Pastillas con elevada dosis de hormonas que se toman después de haber tenido relaciones sexuales sin protección ya sea por: </a:t>
            </a:r>
          </a:p>
          <a:p>
            <a:pPr marL="457200" indent="-457200">
              <a:buFont typeface="Arial" panose="020B0604020202020204" pitchFamily="34" charset="0"/>
              <a:buChar char="•"/>
            </a:pPr>
            <a:r>
              <a:rPr lang="es-ES" sz="3200" dirty="0" smtClean="0"/>
              <a:t>Violación </a:t>
            </a:r>
            <a:endParaRPr lang="es-ES" sz="3200" dirty="0" smtClean="0"/>
          </a:p>
          <a:p>
            <a:pPr marL="457200" indent="-457200">
              <a:buFont typeface="Arial" panose="020B0604020202020204" pitchFamily="34" charset="0"/>
              <a:buChar char="•"/>
            </a:pPr>
            <a:r>
              <a:rPr lang="es-ES" sz="3200" dirty="0" smtClean="0"/>
              <a:t>Relación </a:t>
            </a:r>
            <a:r>
              <a:rPr lang="es-ES" sz="3200" dirty="0" smtClean="0"/>
              <a:t>sexual no deseada. </a:t>
            </a:r>
          </a:p>
          <a:p>
            <a:pPr marL="457200" indent="-457200">
              <a:buFont typeface="Arial" panose="020B0604020202020204" pitchFamily="34" charset="0"/>
              <a:buChar char="•"/>
            </a:pPr>
            <a:r>
              <a:rPr lang="es-ES" sz="3200" dirty="0" smtClean="0"/>
              <a:t>Falla </a:t>
            </a:r>
            <a:r>
              <a:rPr lang="es-ES" sz="3200" dirty="0" smtClean="0"/>
              <a:t>de método (ruptura de condón, por ejemplo)</a:t>
            </a:r>
          </a:p>
        </p:txBody>
      </p:sp>
      <p:sp>
        <p:nvSpPr>
          <p:cNvPr id="3" name="2 Rectángulo"/>
          <p:cNvSpPr/>
          <p:nvPr/>
        </p:nvSpPr>
        <p:spPr>
          <a:xfrm>
            <a:off x="2428860" y="5643578"/>
            <a:ext cx="4572000" cy="646331"/>
          </a:xfrm>
          <a:prstGeom prst="rect">
            <a:avLst/>
          </a:prstGeom>
        </p:spPr>
        <p:txBody>
          <a:bodyPr>
            <a:spAutoFit/>
          </a:bodyPr>
          <a:lstStyle/>
          <a:p>
            <a:r>
              <a:rPr lang="es-ES" dirty="0" smtClean="0"/>
              <a:t> </a:t>
            </a:r>
          </a:p>
          <a:p>
            <a:r>
              <a:rPr lang="es-ES" dirty="0" smtClean="0"/>
              <a:t>	</a:t>
            </a:r>
          </a:p>
        </p:txBody>
      </p:sp>
    </p:spTree>
    <p:extLst>
      <p:ext uri="{BB962C8B-B14F-4D97-AF65-F5344CB8AC3E}">
        <p14:creationId xmlns:p14="http://schemas.microsoft.com/office/powerpoint/2010/main" val="186633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764704"/>
            <a:ext cx="8247860" cy="4524315"/>
          </a:xfrm>
          <a:prstGeom prst="rect">
            <a:avLst/>
          </a:prstGeom>
        </p:spPr>
        <p:txBody>
          <a:bodyPr wrap="square">
            <a:spAutoFit/>
          </a:bodyPr>
          <a:lstStyle/>
          <a:p>
            <a:r>
              <a:rPr lang="es-ES" sz="3200" dirty="0" smtClean="0"/>
              <a:t>La primera dosis debe tomarse lo más pronto posible después de la relación sexual, la segunda 12 horas </a:t>
            </a:r>
            <a:r>
              <a:rPr lang="es-ES" sz="3200" dirty="0" smtClean="0"/>
              <a:t>después</a:t>
            </a:r>
            <a:endParaRPr lang="es-ES" sz="3200" dirty="0" smtClean="0"/>
          </a:p>
          <a:p>
            <a:endParaRPr lang="es-ES" sz="3200" dirty="0" smtClean="0"/>
          </a:p>
          <a:p>
            <a:r>
              <a:rPr lang="es-ES" sz="3200" dirty="0" smtClean="0"/>
              <a:t>Las PAE previenen o impiden el embarazo a través de dos mecanismos: </a:t>
            </a:r>
          </a:p>
          <a:p>
            <a:pPr marL="457200" indent="-457200">
              <a:buFont typeface="Arial" panose="020B0604020202020204" pitchFamily="34" charset="0"/>
              <a:buChar char="•"/>
            </a:pPr>
            <a:r>
              <a:rPr lang="es-ES" sz="3200" dirty="0" smtClean="0"/>
              <a:t>Detienen </a:t>
            </a:r>
            <a:r>
              <a:rPr lang="es-ES" sz="3200" dirty="0" smtClean="0"/>
              <a:t>o retrasan la ovulación</a:t>
            </a:r>
          </a:p>
          <a:p>
            <a:pPr marL="457200" indent="-457200">
              <a:buFont typeface="Arial" panose="020B0604020202020204" pitchFamily="34" charset="0"/>
              <a:buChar char="•"/>
            </a:pPr>
            <a:r>
              <a:rPr lang="es-ES" sz="3200" dirty="0" smtClean="0"/>
              <a:t>Dificultan </a:t>
            </a:r>
            <a:r>
              <a:rPr lang="es-ES" sz="3200" dirty="0" smtClean="0"/>
              <a:t>la movilidad y maduración de los espermatozoides</a:t>
            </a:r>
            <a:endParaRPr lang="es-ES" dirty="0" smtClean="0"/>
          </a:p>
        </p:txBody>
      </p:sp>
    </p:spTree>
    <p:extLst>
      <p:ext uri="{BB962C8B-B14F-4D97-AF65-F5344CB8AC3E}">
        <p14:creationId xmlns:p14="http://schemas.microsoft.com/office/powerpoint/2010/main" val="35625850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836712"/>
            <a:ext cx="8104414" cy="4524315"/>
          </a:xfrm>
          <a:prstGeom prst="rect">
            <a:avLst/>
          </a:prstGeom>
        </p:spPr>
        <p:txBody>
          <a:bodyPr wrap="square">
            <a:spAutoFit/>
          </a:bodyPr>
          <a:lstStyle/>
          <a:p>
            <a:r>
              <a:rPr lang="es-ES" sz="3200" dirty="0" smtClean="0"/>
              <a:t>Estos mecanismos son previos al inicio de un embarazo, por lo que no son abortivas.</a:t>
            </a:r>
          </a:p>
          <a:p>
            <a:endParaRPr lang="es-ES" sz="3200" dirty="0" smtClean="0"/>
          </a:p>
          <a:p>
            <a:r>
              <a:rPr lang="es-ES" sz="3200" dirty="0" smtClean="0"/>
              <a:t>No deben utilizarse como método anticonceptivo de rutina porque:</a:t>
            </a:r>
          </a:p>
          <a:p>
            <a:pPr marL="457200" indent="-457200">
              <a:buFont typeface="Arial" panose="020B0604020202020204" pitchFamily="34" charset="0"/>
              <a:buChar char="•"/>
            </a:pPr>
            <a:r>
              <a:rPr lang="es-ES" sz="3200" dirty="0" smtClean="0"/>
              <a:t>Es </a:t>
            </a:r>
            <a:r>
              <a:rPr lang="es-ES" sz="3200" dirty="0" smtClean="0"/>
              <a:t>menos efectivo que otros métodos </a:t>
            </a:r>
          </a:p>
          <a:p>
            <a:pPr marL="457200" indent="-457200">
              <a:buFont typeface="Arial" panose="020B0604020202020204" pitchFamily="34" charset="0"/>
              <a:buChar char="•"/>
            </a:pPr>
            <a:r>
              <a:rPr lang="es-ES" sz="3200" dirty="0" smtClean="0"/>
              <a:t>Contiene </a:t>
            </a:r>
            <a:r>
              <a:rPr lang="es-ES" sz="3200" dirty="0" smtClean="0"/>
              <a:t>elevadas dosis de hormonas </a:t>
            </a:r>
          </a:p>
          <a:p>
            <a:pPr marL="457200" indent="-457200">
              <a:buFont typeface="Arial" panose="020B0604020202020204" pitchFamily="34" charset="0"/>
              <a:buChar char="•"/>
            </a:pPr>
            <a:r>
              <a:rPr lang="es-ES" sz="3200" dirty="0" smtClean="0"/>
              <a:t>Provoca </a:t>
            </a:r>
            <a:r>
              <a:rPr lang="es-ES" sz="3200" dirty="0" smtClean="0"/>
              <a:t>más molestias que las pastillas normales </a:t>
            </a:r>
          </a:p>
        </p:txBody>
      </p:sp>
    </p:spTree>
    <p:extLst>
      <p:ext uri="{BB962C8B-B14F-4D97-AF65-F5344CB8AC3E}">
        <p14:creationId xmlns:p14="http://schemas.microsoft.com/office/powerpoint/2010/main" val="1083123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928671"/>
            <a:ext cx="7786742" cy="2800767"/>
          </a:xfrm>
          <a:prstGeom prst="rect">
            <a:avLst/>
          </a:prstGeom>
        </p:spPr>
        <p:txBody>
          <a:bodyPr wrap="square">
            <a:spAutoFit/>
          </a:bodyPr>
          <a:lstStyle/>
          <a:p>
            <a:r>
              <a:rPr lang="es-ES" sz="4400" u="sng" dirty="0" smtClean="0">
                <a:solidFill>
                  <a:schemeClr val="accent2">
                    <a:lumMod val="50000"/>
                  </a:schemeClr>
                </a:solidFill>
                <a:latin typeface="+mj-lt"/>
              </a:rPr>
              <a:t>Ventajas</a:t>
            </a:r>
            <a:endParaRPr lang="es-ES" sz="3200" u="sng" dirty="0" smtClean="0">
              <a:solidFill>
                <a:schemeClr val="accent2">
                  <a:lumMod val="50000"/>
                </a:schemeClr>
              </a:solidFill>
              <a:latin typeface="+mj-lt"/>
            </a:endParaRPr>
          </a:p>
          <a:p>
            <a:endParaRPr lang="es-ES" sz="3200" dirty="0" smtClean="0"/>
          </a:p>
          <a:p>
            <a:pPr marL="457200" indent="-457200">
              <a:buFont typeface="Arial" panose="020B0604020202020204" pitchFamily="34" charset="0"/>
              <a:buChar char="•"/>
            </a:pPr>
            <a:r>
              <a:rPr lang="es-ES" sz="3200" dirty="0" smtClean="0"/>
              <a:t>Dan </a:t>
            </a:r>
            <a:r>
              <a:rPr lang="es-ES" sz="3200" dirty="0" smtClean="0"/>
              <a:t>la posibilidad de prevenir un embarazo después de haber tenido relaciones sexuales sin protección	</a:t>
            </a:r>
          </a:p>
        </p:txBody>
      </p:sp>
      <p:sp>
        <p:nvSpPr>
          <p:cNvPr id="3" name="Cara sonriente 2"/>
          <p:cNvSpPr/>
          <p:nvPr/>
        </p:nvSpPr>
        <p:spPr>
          <a:xfrm>
            <a:off x="3131840" y="764704"/>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332656"/>
            <a:ext cx="8568952" cy="5940088"/>
          </a:xfrm>
          <a:prstGeom prst="rect">
            <a:avLst/>
          </a:prstGeom>
        </p:spPr>
        <p:txBody>
          <a:bodyPr wrap="square">
            <a:spAutoFit/>
          </a:bodyPr>
          <a:lstStyle/>
          <a:p>
            <a:r>
              <a:rPr lang="es-ES" sz="4400" u="sng" dirty="0" smtClean="0">
                <a:solidFill>
                  <a:schemeClr val="accent2">
                    <a:lumMod val="50000"/>
                  </a:schemeClr>
                </a:solidFill>
                <a:latin typeface="+mj-lt"/>
              </a:rPr>
              <a:t>Desventajas</a:t>
            </a:r>
            <a:endParaRPr lang="es-ES" sz="2800" u="sng" dirty="0" smtClean="0">
              <a:solidFill>
                <a:schemeClr val="accent2">
                  <a:lumMod val="50000"/>
                </a:schemeClr>
              </a:solidFill>
              <a:latin typeface="+mj-lt"/>
            </a:endParaRPr>
          </a:p>
          <a:p>
            <a:endParaRPr lang="es-ES" sz="2800" dirty="0" smtClean="0"/>
          </a:p>
          <a:p>
            <a:r>
              <a:rPr lang="es-ES" sz="2800" dirty="0" smtClean="0"/>
              <a:t>•En algunas mujeres pueden presentarse los siguientes síntomas: </a:t>
            </a:r>
          </a:p>
          <a:p>
            <a:r>
              <a:rPr lang="es-ES" sz="2800" dirty="0" smtClean="0"/>
              <a:t>*Náuseas </a:t>
            </a:r>
          </a:p>
          <a:p>
            <a:r>
              <a:rPr lang="es-ES" sz="2800" dirty="0" smtClean="0"/>
              <a:t>*Vómitos </a:t>
            </a:r>
          </a:p>
          <a:p>
            <a:r>
              <a:rPr lang="es-ES" sz="2800" dirty="0" smtClean="0"/>
              <a:t>*Dolor de cabeza </a:t>
            </a:r>
          </a:p>
          <a:p>
            <a:r>
              <a:rPr lang="es-ES" sz="2800" dirty="0" smtClean="0"/>
              <a:t>*Mareo </a:t>
            </a:r>
          </a:p>
          <a:p>
            <a:r>
              <a:rPr lang="es-ES" sz="2800" dirty="0" smtClean="0"/>
              <a:t>*Sensación de fatiga </a:t>
            </a:r>
          </a:p>
          <a:p>
            <a:r>
              <a:rPr lang="es-ES" sz="2800" dirty="0" smtClean="0"/>
              <a:t>*Sangrado o goteo irregular </a:t>
            </a:r>
          </a:p>
          <a:p>
            <a:r>
              <a:rPr lang="es-ES" sz="2800" dirty="0" smtClean="0"/>
              <a:t>*Dolor abdominal </a:t>
            </a:r>
          </a:p>
          <a:p>
            <a:r>
              <a:rPr lang="es-ES" sz="2800" dirty="0" smtClean="0"/>
              <a:t>•Las PAE no protegen de infecciones de Transmisión Sexual</a:t>
            </a:r>
            <a:r>
              <a:rPr lang="es-ES" sz="2800" dirty="0" smtClean="0">
                <a:solidFill>
                  <a:srgbClr val="FF0000"/>
                </a:solidFill>
                <a:latin typeface="Arial Black" pitchFamily="34" charset="0"/>
              </a:rPr>
              <a:t>	</a:t>
            </a:r>
          </a:p>
        </p:txBody>
      </p:sp>
      <p:sp>
        <p:nvSpPr>
          <p:cNvPr id="3" name="Señal de prohibido 2"/>
          <p:cNvSpPr/>
          <p:nvPr/>
        </p:nvSpPr>
        <p:spPr>
          <a:xfrm>
            <a:off x="3383868" y="329889"/>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71480"/>
            <a:ext cx="8001056" cy="1754326"/>
          </a:xfrm>
          <a:prstGeom prst="rect">
            <a:avLst/>
          </a:prstGeom>
        </p:spPr>
        <p:txBody>
          <a:bodyPr wrap="square">
            <a:spAutoFit/>
          </a:bodyPr>
          <a:lstStyle/>
          <a:p>
            <a:r>
              <a:rPr lang="es-ES" sz="4400" u="sng" dirty="0" smtClean="0">
                <a:solidFill>
                  <a:schemeClr val="accent2">
                    <a:lumMod val="50000"/>
                  </a:schemeClr>
                </a:solidFill>
                <a:latin typeface="+mj-lt"/>
              </a:rPr>
              <a:t>Dispositivo Intrauterino (DIU) </a:t>
            </a:r>
          </a:p>
          <a:p>
            <a:endParaRPr lang="es-ES" sz="3200" dirty="0" smtClean="0"/>
          </a:p>
          <a:p>
            <a:r>
              <a:rPr lang="es-ES" sz="3200" dirty="0" smtClean="0"/>
              <a:t>Eficacia: 99%	</a:t>
            </a:r>
          </a:p>
        </p:txBody>
      </p:sp>
      <p:pic>
        <p:nvPicPr>
          <p:cNvPr id="6146" name="Picture 2"/>
          <p:cNvPicPr>
            <a:picLocks noChangeAspect="1" noChangeArrowheads="1"/>
          </p:cNvPicPr>
          <p:nvPr/>
        </p:nvPicPr>
        <p:blipFill>
          <a:blip r:embed="rId2"/>
          <a:srcRect/>
          <a:stretch>
            <a:fillRect/>
          </a:stretch>
        </p:blipFill>
        <p:spPr bwMode="auto">
          <a:xfrm>
            <a:off x="2189832" y="2852936"/>
            <a:ext cx="4621460"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71480"/>
            <a:ext cx="8215370" cy="5386090"/>
          </a:xfrm>
          <a:prstGeom prst="rect">
            <a:avLst/>
          </a:prstGeom>
        </p:spPr>
        <p:txBody>
          <a:bodyPr wrap="square">
            <a:spAutoFit/>
          </a:bodyPr>
          <a:lstStyle/>
          <a:p>
            <a:r>
              <a:rPr lang="es-ES" sz="4400" u="sng" dirty="0" smtClean="0">
                <a:solidFill>
                  <a:schemeClr val="accent2">
                    <a:lumMod val="50000"/>
                  </a:schemeClr>
                </a:solidFill>
                <a:latin typeface="+mj-lt"/>
              </a:rPr>
              <a:t>Descripción</a:t>
            </a:r>
          </a:p>
          <a:p>
            <a:endParaRPr lang="es-ES" sz="4400" u="sng" dirty="0" smtClean="0">
              <a:solidFill>
                <a:schemeClr val="accent2">
                  <a:lumMod val="50000"/>
                </a:schemeClr>
              </a:solidFill>
              <a:latin typeface="+mj-lt"/>
            </a:endParaRPr>
          </a:p>
          <a:p>
            <a:r>
              <a:rPr lang="es-ES" sz="3200" dirty="0"/>
              <a:t>Objeto plástico (polietileno) que mide aproximadamente 4 cm. Los más comunes son la T de cobre y los que contienen hormonas</a:t>
            </a:r>
          </a:p>
          <a:p>
            <a:r>
              <a:rPr lang="es-ES" sz="3200" dirty="0"/>
              <a:t>Tiene dos hilos que luego de ser colocados quedan colgando a través de la apertura del cuello de la matriz, los cuales la mujer debe revisar periódicamente para cerciorarse de que el DIU está bien colocado </a:t>
            </a:r>
            <a:r>
              <a:rPr lang="es-ES" dirty="0" smtClean="0"/>
              <a:t>	</a:t>
            </a:r>
          </a:p>
        </p:txBody>
      </p:sp>
    </p:spTree>
    <p:extLst>
      <p:ext uri="{BB962C8B-B14F-4D97-AF65-F5344CB8AC3E}">
        <p14:creationId xmlns:p14="http://schemas.microsoft.com/office/powerpoint/2010/main" val="26640195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1196752"/>
            <a:ext cx="7848872" cy="2554545"/>
          </a:xfrm>
          <a:prstGeom prst="rect">
            <a:avLst/>
          </a:prstGeom>
        </p:spPr>
        <p:txBody>
          <a:bodyPr wrap="square">
            <a:spAutoFit/>
          </a:bodyPr>
          <a:lstStyle/>
          <a:p>
            <a:r>
              <a:rPr lang="es-ES" sz="3200" dirty="0"/>
              <a:t>Este método altera las condiciones del útero para evitar el paso de los espermatozoides y evitar que lleguen al óvulo. Posiblemente también impida el implante del óvulo </a:t>
            </a:r>
            <a:r>
              <a:rPr lang="es-ES" sz="3200" dirty="0" smtClean="0"/>
              <a:t>fecundado</a:t>
            </a:r>
            <a:endParaRPr lang="en-US" sz="3200" dirty="0"/>
          </a:p>
        </p:txBody>
      </p:sp>
    </p:spTree>
    <p:extLst>
      <p:ext uri="{BB962C8B-B14F-4D97-AF65-F5344CB8AC3E}">
        <p14:creationId xmlns:p14="http://schemas.microsoft.com/office/powerpoint/2010/main" val="2039457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836712"/>
            <a:ext cx="8358246" cy="3724096"/>
          </a:xfrm>
          <a:prstGeom prst="rect">
            <a:avLst/>
          </a:prstGeom>
        </p:spPr>
        <p:txBody>
          <a:bodyPr wrap="square">
            <a:spAutoFit/>
          </a:bodyPr>
          <a:lstStyle/>
          <a:p>
            <a:r>
              <a:rPr lang="es-ES" sz="4400" u="sng" dirty="0" smtClean="0">
                <a:solidFill>
                  <a:schemeClr val="accent2">
                    <a:lumMod val="50000"/>
                  </a:schemeClr>
                </a:solidFill>
                <a:latin typeface="+mj-lt"/>
              </a:rPr>
              <a:t>Ventajas</a:t>
            </a:r>
            <a:endParaRPr lang="es-ES" sz="3200" u="sng" dirty="0" smtClean="0">
              <a:solidFill>
                <a:schemeClr val="accent2">
                  <a:lumMod val="50000"/>
                </a:schemeClr>
              </a:solidFill>
              <a:latin typeface="+mj-lt"/>
            </a:endParaRPr>
          </a:p>
          <a:p>
            <a:endParaRPr lang="es-ES" sz="3200" dirty="0" smtClean="0"/>
          </a:p>
          <a:p>
            <a:pPr marL="457200" indent="-457200">
              <a:buFont typeface="Arial" panose="020B0604020202020204" pitchFamily="34" charset="0"/>
              <a:buChar char="•"/>
            </a:pPr>
            <a:r>
              <a:rPr lang="es-ES" sz="3200" dirty="0" smtClean="0"/>
              <a:t>Muy </a:t>
            </a:r>
            <a:r>
              <a:rPr lang="es-ES" sz="3200" dirty="0" smtClean="0"/>
              <a:t>efectivo y poco que recordar</a:t>
            </a:r>
          </a:p>
          <a:p>
            <a:pPr marL="457200" indent="-457200">
              <a:buFont typeface="Arial" panose="020B0604020202020204" pitchFamily="34" charset="0"/>
              <a:buChar char="•"/>
            </a:pPr>
            <a:r>
              <a:rPr lang="es-ES" sz="3200" dirty="0" smtClean="0"/>
              <a:t>Tiene </a:t>
            </a:r>
            <a:r>
              <a:rPr lang="es-ES" sz="3200" dirty="0" smtClean="0"/>
              <a:t>una duración de hasta 10 años</a:t>
            </a:r>
          </a:p>
          <a:p>
            <a:pPr marL="457200" indent="-457200">
              <a:buFont typeface="Arial" panose="020B0604020202020204" pitchFamily="34" charset="0"/>
              <a:buChar char="•"/>
            </a:pPr>
            <a:r>
              <a:rPr lang="es-ES" sz="3200" dirty="0" smtClean="0"/>
              <a:t>La </a:t>
            </a:r>
            <a:r>
              <a:rPr lang="es-ES" sz="3200" dirty="0" smtClean="0"/>
              <a:t>fertilidad regresa con relativa facilidad una vez que se retira </a:t>
            </a:r>
          </a:p>
          <a:p>
            <a:pPr marL="457200" indent="-457200">
              <a:buFont typeface="Arial" panose="020B0604020202020204" pitchFamily="34" charset="0"/>
              <a:buChar char="•"/>
            </a:pPr>
            <a:r>
              <a:rPr lang="es-ES" sz="3200" dirty="0" smtClean="0"/>
              <a:t>No </a:t>
            </a:r>
            <a:r>
              <a:rPr lang="es-ES" sz="3200" dirty="0" smtClean="0"/>
              <a:t>interfiere con las relaciones sexuales</a:t>
            </a:r>
          </a:p>
        </p:txBody>
      </p:sp>
      <p:sp>
        <p:nvSpPr>
          <p:cNvPr id="3" name="Cara sonriente 2"/>
          <p:cNvSpPr/>
          <p:nvPr/>
        </p:nvSpPr>
        <p:spPr>
          <a:xfrm>
            <a:off x="2843808" y="803145"/>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571480"/>
            <a:ext cx="8358246" cy="4708981"/>
          </a:xfrm>
          <a:prstGeom prst="rect">
            <a:avLst/>
          </a:prstGeom>
        </p:spPr>
        <p:txBody>
          <a:bodyPr wrap="square">
            <a:spAutoFit/>
          </a:bodyPr>
          <a:lstStyle/>
          <a:p>
            <a:r>
              <a:rPr lang="es-ES" sz="4400" u="sng" dirty="0" smtClean="0">
                <a:solidFill>
                  <a:schemeClr val="accent2">
                    <a:lumMod val="50000"/>
                  </a:schemeClr>
                </a:solidFill>
                <a:latin typeface="+mj-lt"/>
              </a:rPr>
              <a:t>Desventajas</a:t>
            </a:r>
            <a:endParaRPr lang="es-ES" sz="3200" u="sng" dirty="0" smtClean="0">
              <a:solidFill>
                <a:schemeClr val="accent2">
                  <a:lumMod val="50000"/>
                </a:schemeClr>
              </a:solidFill>
              <a:latin typeface="+mj-lt"/>
            </a:endParaRPr>
          </a:p>
          <a:p>
            <a:endParaRPr lang="es-ES" sz="3200" dirty="0" smtClean="0"/>
          </a:p>
          <a:p>
            <a:pPr marL="457200" indent="-457200">
              <a:buFont typeface="Arial" panose="020B0604020202020204" pitchFamily="34" charset="0"/>
              <a:buChar char="•"/>
            </a:pPr>
            <a:r>
              <a:rPr lang="es-ES" sz="3200" dirty="0" smtClean="0"/>
              <a:t>No </a:t>
            </a:r>
            <a:r>
              <a:rPr lang="es-ES" sz="3200" dirty="0" smtClean="0"/>
              <a:t>protege contra las ITS</a:t>
            </a:r>
          </a:p>
          <a:p>
            <a:pPr marL="457200" indent="-457200">
              <a:buFont typeface="Arial" panose="020B0604020202020204" pitchFamily="34" charset="0"/>
              <a:buChar char="•"/>
            </a:pPr>
            <a:r>
              <a:rPr lang="es-ES" sz="3200" dirty="0" smtClean="0"/>
              <a:t>Durante </a:t>
            </a:r>
            <a:r>
              <a:rPr lang="es-ES" sz="3200" dirty="0" smtClean="0"/>
              <a:t>los primeros tres meses luego de la colocación puede haber sangrado abundante o goteo entre periodos así como cólicos y dolor durante los periodos</a:t>
            </a:r>
          </a:p>
          <a:p>
            <a:pPr marL="457200" indent="-457200">
              <a:buFont typeface="Arial" panose="020B0604020202020204" pitchFamily="34" charset="0"/>
              <a:buChar char="•"/>
            </a:pPr>
            <a:r>
              <a:rPr lang="es-ES" sz="3200" dirty="0" smtClean="0"/>
              <a:t>Requiere </a:t>
            </a:r>
            <a:r>
              <a:rPr lang="es-ES" sz="3200" dirty="0" smtClean="0"/>
              <a:t>ser colocado y retirado por un especialista</a:t>
            </a:r>
          </a:p>
        </p:txBody>
      </p:sp>
      <p:sp>
        <p:nvSpPr>
          <p:cNvPr id="3" name="Señal de prohibido 2"/>
          <p:cNvSpPr/>
          <p:nvPr/>
        </p:nvSpPr>
        <p:spPr>
          <a:xfrm>
            <a:off x="3491880" y="404664"/>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14480" y="1000108"/>
            <a:ext cx="5786478" cy="830997"/>
          </a:xfrm>
          <a:prstGeom prst="rect">
            <a:avLst/>
          </a:prstGeom>
          <a:noFill/>
        </p:spPr>
        <p:txBody>
          <a:bodyPr wrap="square" rtlCol="0">
            <a:spAutoFit/>
          </a:bodyPr>
          <a:lstStyle/>
          <a:p>
            <a:pPr algn="ctr"/>
            <a:r>
              <a:rPr lang="es-ES" sz="4800" dirty="0" smtClean="0">
                <a:solidFill>
                  <a:schemeClr val="accent1">
                    <a:lumMod val="50000"/>
                  </a:schemeClr>
                </a:solidFill>
                <a:latin typeface="+mj-lt"/>
              </a:rPr>
              <a:t>Ejercicio 1</a:t>
            </a:r>
            <a:endParaRPr lang="es-ES" sz="4800" dirty="0">
              <a:solidFill>
                <a:schemeClr val="accent1">
                  <a:lumMod val="50000"/>
                </a:schemeClr>
              </a:solidFill>
              <a:latin typeface="+mj-lt"/>
            </a:endParaRPr>
          </a:p>
        </p:txBody>
      </p:sp>
      <p:pic>
        <p:nvPicPr>
          <p:cNvPr id="3" name="Picture 2" descr="D:\YAIMA\TRABAJO\EDUCACION SEXUAL\descarga (7).jpg"/>
          <p:cNvPicPr>
            <a:picLocks noChangeAspect="1" noChangeArrowheads="1"/>
          </p:cNvPicPr>
          <p:nvPr/>
        </p:nvPicPr>
        <p:blipFill>
          <a:blip r:embed="rId2"/>
          <a:srcRect/>
          <a:stretch>
            <a:fillRect/>
          </a:stretch>
        </p:blipFill>
        <p:spPr bwMode="auto">
          <a:xfrm>
            <a:off x="1714480" y="2276872"/>
            <a:ext cx="5786478" cy="3799729"/>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571480"/>
            <a:ext cx="7786742" cy="1754326"/>
          </a:xfrm>
          <a:prstGeom prst="rect">
            <a:avLst/>
          </a:prstGeom>
        </p:spPr>
        <p:txBody>
          <a:bodyPr wrap="square">
            <a:spAutoFit/>
          </a:bodyPr>
          <a:lstStyle/>
          <a:p>
            <a:r>
              <a:rPr lang="es-ES" sz="4400" u="sng" dirty="0" smtClean="0">
                <a:solidFill>
                  <a:schemeClr val="accent2">
                    <a:lumMod val="50000"/>
                  </a:schemeClr>
                </a:solidFill>
                <a:latin typeface="+mj-lt"/>
              </a:rPr>
              <a:t>Condón Masculino (Preservativo)</a:t>
            </a:r>
          </a:p>
          <a:p>
            <a:endParaRPr lang="es-ES" sz="3200" dirty="0" smtClean="0"/>
          </a:p>
          <a:p>
            <a:r>
              <a:rPr lang="es-ES" sz="3200" dirty="0" smtClean="0"/>
              <a:t>Eficacia: de 85 a 97%</a:t>
            </a:r>
            <a:r>
              <a:rPr lang="es-ES" dirty="0" smtClean="0"/>
              <a:t>	</a:t>
            </a:r>
          </a:p>
        </p:txBody>
      </p:sp>
      <p:pic>
        <p:nvPicPr>
          <p:cNvPr id="7170" name="Picture 2"/>
          <p:cNvPicPr>
            <a:picLocks noChangeAspect="1" noChangeArrowheads="1"/>
          </p:cNvPicPr>
          <p:nvPr/>
        </p:nvPicPr>
        <p:blipFill>
          <a:blip r:embed="rId2"/>
          <a:srcRect/>
          <a:stretch>
            <a:fillRect/>
          </a:stretch>
        </p:blipFill>
        <p:spPr bwMode="auto">
          <a:xfrm>
            <a:off x="1907704" y="2708920"/>
            <a:ext cx="5072098" cy="3163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04664"/>
            <a:ext cx="8286808" cy="5693866"/>
          </a:xfrm>
          <a:prstGeom prst="rect">
            <a:avLst/>
          </a:prstGeom>
        </p:spPr>
        <p:txBody>
          <a:bodyPr wrap="square">
            <a:spAutoFit/>
          </a:bodyPr>
          <a:lstStyle/>
          <a:p>
            <a:r>
              <a:rPr lang="es-ES" sz="4400" u="sng" dirty="0" smtClean="0">
                <a:solidFill>
                  <a:schemeClr val="accent2">
                    <a:lumMod val="50000"/>
                  </a:schemeClr>
                </a:solidFill>
                <a:latin typeface="+mj-lt"/>
              </a:rPr>
              <a:t>Descripción</a:t>
            </a:r>
            <a:endParaRPr lang="es-ES" sz="3200" u="sng" dirty="0" smtClean="0">
              <a:solidFill>
                <a:schemeClr val="accent2">
                  <a:lumMod val="50000"/>
                </a:schemeClr>
              </a:solidFill>
              <a:latin typeface="+mj-lt"/>
            </a:endParaRPr>
          </a:p>
          <a:p>
            <a:endParaRPr lang="es-ES" sz="3200" dirty="0" smtClean="0"/>
          </a:p>
          <a:p>
            <a:r>
              <a:rPr lang="es-ES" sz="3200" dirty="0" smtClean="0"/>
              <a:t>Es una funda o cubierta generalmente hecha de látex para cubrir el pene erecto del hombre. Algunos están revestidos de lubricante o espermaticidas. Se hallan disponibles en diferentes tamaños, formas, colores, sabores y texturas.  Retienen el semen dentro del condón, impidiendo así la entrada de los espermatozoides y otros microorganismos a la </a:t>
            </a:r>
            <a:r>
              <a:rPr lang="es-ES" sz="3200" dirty="0" smtClean="0"/>
              <a:t>vagina</a:t>
            </a:r>
            <a:r>
              <a:rPr lang="es-ES" dirty="0" smtClean="0"/>
              <a:t>	</a:t>
            </a:r>
          </a:p>
        </p:txBody>
      </p:sp>
    </p:spTree>
    <p:extLst>
      <p:ext uri="{BB962C8B-B14F-4D97-AF65-F5344CB8AC3E}">
        <p14:creationId xmlns:p14="http://schemas.microsoft.com/office/powerpoint/2010/main" val="31653263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92696"/>
            <a:ext cx="7776864" cy="4924425"/>
          </a:xfrm>
          <a:prstGeom prst="rect">
            <a:avLst/>
          </a:prstGeom>
        </p:spPr>
        <p:txBody>
          <a:bodyPr wrap="square">
            <a:spAutoFit/>
          </a:bodyPr>
          <a:lstStyle/>
          <a:p>
            <a:r>
              <a:rPr lang="es-ES" sz="4400" u="sng" dirty="0" smtClean="0">
                <a:solidFill>
                  <a:schemeClr val="accent2">
                    <a:lumMod val="50000"/>
                  </a:schemeClr>
                </a:solidFill>
                <a:latin typeface="+mj-lt"/>
              </a:rPr>
              <a:t>Ventajas</a:t>
            </a:r>
          </a:p>
          <a:p>
            <a:endParaRPr lang="es-ES" sz="2800" dirty="0" smtClean="0"/>
          </a:p>
          <a:p>
            <a:pPr marL="457200" indent="-457200">
              <a:buFont typeface="Arial" panose="020B0604020202020204" pitchFamily="34" charset="0"/>
              <a:buChar char="•"/>
            </a:pPr>
            <a:r>
              <a:rPr lang="es-ES" sz="3200" dirty="0" smtClean="0"/>
              <a:t>Contribuye </a:t>
            </a:r>
            <a:r>
              <a:rPr lang="es-ES" sz="3200" dirty="0" smtClean="0"/>
              <a:t>a la prevención de ITS y SIDA cuando se usan correcta y consistentemente</a:t>
            </a:r>
          </a:p>
          <a:p>
            <a:pPr marL="457200" indent="-457200">
              <a:buFont typeface="Arial" panose="020B0604020202020204" pitchFamily="34" charset="0"/>
              <a:buChar char="•"/>
            </a:pPr>
            <a:r>
              <a:rPr lang="es-ES" sz="3200" dirty="0" smtClean="0"/>
              <a:t>Previene </a:t>
            </a:r>
            <a:r>
              <a:rPr lang="es-ES" sz="3200" dirty="0" smtClean="0"/>
              <a:t>los embarazos</a:t>
            </a:r>
          </a:p>
          <a:p>
            <a:pPr marL="457200" indent="-457200">
              <a:buFont typeface="Arial" panose="020B0604020202020204" pitchFamily="34" charset="0"/>
              <a:buChar char="•"/>
            </a:pPr>
            <a:r>
              <a:rPr lang="es-ES" sz="3200" dirty="0" smtClean="0"/>
              <a:t>Disponible </a:t>
            </a:r>
            <a:r>
              <a:rPr lang="es-ES" sz="3200" dirty="0" smtClean="0"/>
              <a:t>ampliamente </a:t>
            </a:r>
          </a:p>
          <a:p>
            <a:pPr marL="457200" indent="-457200">
              <a:buFont typeface="Arial" panose="020B0604020202020204" pitchFamily="34" charset="0"/>
              <a:buChar char="•"/>
            </a:pPr>
            <a:r>
              <a:rPr lang="es-ES" sz="3200" dirty="0" smtClean="0"/>
              <a:t>Fáciles </a:t>
            </a:r>
            <a:r>
              <a:rPr lang="es-ES" sz="3200" dirty="0" smtClean="0"/>
              <a:t>de mantener a la mano para cuando se requieren </a:t>
            </a:r>
          </a:p>
          <a:p>
            <a:r>
              <a:rPr lang="es-ES" dirty="0" smtClean="0"/>
              <a:t>	</a:t>
            </a:r>
          </a:p>
        </p:txBody>
      </p:sp>
      <p:sp>
        <p:nvSpPr>
          <p:cNvPr id="3" name="Cara sonriente 2"/>
          <p:cNvSpPr/>
          <p:nvPr/>
        </p:nvSpPr>
        <p:spPr>
          <a:xfrm>
            <a:off x="2987824" y="692696"/>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836712"/>
            <a:ext cx="7848872" cy="4031873"/>
          </a:xfrm>
          <a:prstGeom prst="rect">
            <a:avLst/>
          </a:prstGeom>
        </p:spPr>
        <p:txBody>
          <a:bodyPr wrap="square">
            <a:spAutoFit/>
          </a:bodyPr>
          <a:lstStyle/>
          <a:p>
            <a:pPr marL="457200" indent="-457200">
              <a:buFont typeface="Arial" panose="020B0604020202020204" pitchFamily="34" charset="0"/>
              <a:buChar char="•"/>
            </a:pPr>
            <a:r>
              <a:rPr lang="es-ES" sz="3200" dirty="0" smtClean="0"/>
              <a:t>No </a:t>
            </a:r>
            <a:r>
              <a:rPr lang="es-ES" sz="3200" dirty="0"/>
              <a:t>tienen ningún efecto colateral</a:t>
            </a:r>
          </a:p>
          <a:p>
            <a:pPr marL="457200" indent="-457200">
              <a:buFont typeface="Arial" panose="020B0604020202020204" pitchFamily="34" charset="0"/>
              <a:buChar char="•"/>
            </a:pPr>
            <a:r>
              <a:rPr lang="es-ES" sz="3200" dirty="0" smtClean="0"/>
              <a:t>Pueden </a:t>
            </a:r>
            <a:r>
              <a:rPr lang="es-ES" sz="3200" dirty="0"/>
              <a:t>usarse por hombres de todas las edades </a:t>
            </a:r>
          </a:p>
          <a:p>
            <a:pPr marL="457200" indent="-457200">
              <a:buFont typeface="Arial" panose="020B0604020202020204" pitchFamily="34" charset="0"/>
              <a:buChar char="•"/>
            </a:pPr>
            <a:r>
              <a:rPr lang="es-ES" sz="3200" dirty="0" smtClean="0"/>
              <a:t>No </a:t>
            </a:r>
            <a:r>
              <a:rPr lang="es-ES" sz="3200" dirty="0"/>
              <a:t>requiere supervisión médica</a:t>
            </a:r>
          </a:p>
          <a:p>
            <a:pPr marL="457200" indent="-457200">
              <a:buFont typeface="Arial" panose="020B0604020202020204" pitchFamily="34" charset="0"/>
              <a:buChar char="•"/>
            </a:pPr>
            <a:r>
              <a:rPr lang="es-ES" sz="3200" dirty="0" smtClean="0"/>
              <a:t>Permite </a:t>
            </a:r>
            <a:r>
              <a:rPr lang="es-ES" sz="3200" dirty="0"/>
              <a:t>al hombre asumir un rol activo en la prevención de embarazos e ITS </a:t>
            </a:r>
          </a:p>
          <a:p>
            <a:pPr marL="457200" indent="-457200">
              <a:buFont typeface="Arial" panose="020B0604020202020204" pitchFamily="34" charset="0"/>
              <a:buChar char="•"/>
            </a:pPr>
            <a:r>
              <a:rPr lang="es-ES" sz="3200" dirty="0" smtClean="0"/>
              <a:t>Ayudan </a:t>
            </a:r>
            <a:r>
              <a:rPr lang="es-ES" sz="3200" dirty="0"/>
              <a:t>a que el hombre no eyacule prematuramente</a:t>
            </a:r>
            <a:endParaRPr lang="en-US" sz="3200" dirty="0"/>
          </a:p>
        </p:txBody>
      </p:sp>
    </p:spTree>
    <p:extLst>
      <p:ext uri="{BB962C8B-B14F-4D97-AF65-F5344CB8AC3E}">
        <p14:creationId xmlns:p14="http://schemas.microsoft.com/office/powerpoint/2010/main" val="1068915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60648"/>
            <a:ext cx="8496944" cy="6186309"/>
          </a:xfrm>
          <a:prstGeom prst="rect">
            <a:avLst/>
          </a:prstGeom>
        </p:spPr>
        <p:txBody>
          <a:bodyPr wrap="square">
            <a:spAutoFit/>
          </a:bodyPr>
          <a:lstStyle/>
          <a:p>
            <a:r>
              <a:rPr lang="es-ES" sz="4400" u="sng" dirty="0" smtClean="0">
                <a:solidFill>
                  <a:schemeClr val="accent2">
                    <a:lumMod val="50000"/>
                  </a:schemeClr>
                </a:solidFill>
                <a:latin typeface="+mj-lt"/>
              </a:rPr>
              <a:t>Desventajas</a:t>
            </a:r>
            <a:endParaRPr lang="es-ES" sz="3200" u="sng" dirty="0" smtClean="0">
              <a:solidFill>
                <a:schemeClr val="accent2">
                  <a:lumMod val="50000"/>
                </a:schemeClr>
              </a:solidFill>
              <a:latin typeface="+mj-lt"/>
            </a:endParaRPr>
          </a:p>
          <a:p>
            <a:endParaRPr lang="es-ES" sz="3200" dirty="0" smtClean="0"/>
          </a:p>
          <a:p>
            <a:pPr marL="457200" indent="-457200">
              <a:buFont typeface="Arial" panose="020B0604020202020204" pitchFamily="34" charset="0"/>
              <a:buChar char="•"/>
            </a:pPr>
            <a:r>
              <a:rPr lang="es-ES" sz="3200" dirty="0" smtClean="0"/>
              <a:t>Protegen </a:t>
            </a:r>
            <a:r>
              <a:rPr lang="es-ES" sz="3200" dirty="0" smtClean="0"/>
              <a:t>NO con tanta eficacia contra el herpes, el virus de la verruga genital (HPV) y otras enfermedades que pueden ocasionar úlceras en la piel no cubierta por el condón </a:t>
            </a:r>
          </a:p>
          <a:p>
            <a:pPr marL="457200" indent="-457200">
              <a:buFont typeface="Arial" panose="020B0604020202020204" pitchFamily="34" charset="0"/>
              <a:buChar char="•"/>
            </a:pPr>
            <a:r>
              <a:rPr lang="es-ES" sz="3200" dirty="0" smtClean="0"/>
              <a:t>Pueden </a:t>
            </a:r>
            <a:r>
              <a:rPr lang="es-ES" sz="3200" dirty="0" smtClean="0"/>
              <a:t>causar irritación en las personas alérgicas al látex</a:t>
            </a:r>
          </a:p>
          <a:p>
            <a:pPr marL="457200" indent="-457200">
              <a:buFont typeface="Arial" panose="020B0604020202020204" pitchFamily="34" charset="0"/>
              <a:buChar char="•"/>
            </a:pPr>
            <a:r>
              <a:rPr lang="es-ES" sz="3200" dirty="0" smtClean="0"/>
              <a:t>Algunos </a:t>
            </a:r>
            <a:r>
              <a:rPr lang="es-ES" sz="3200" dirty="0" smtClean="0"/>
              <a:t>hombres refieren reducción en la sensibilidad</a:t>
            </a:r>
          </a:p>
          <a:p>
            <a:pPr marL="457200" indent="-457200">
              <a:buFont typeface="Arial" panose="020B0604020202020204" pitchFamily="34" charset="0"/>
              <a:buChar char="•"/>
            </a:pPr>
            <a:r>
              <a:rPr lang="es-ES" sz="3200" dirty="0" smtClean="0"/>
              <a:t>Aunque </a:t>
            </a:r>
            <a:r>
              <a:rPr lang="es-ES" sz="3200" dirty="0" smtClean="0"/>
              <a:t>mínima existe la posibilidad de que se rompa</a:t>
            </a:r>
            <a:r>
              <a:rPr lang="es-ES" dirty="0" smtClean="0"/>
              <a:t>	</a:t>
            </a:r>
          </a:p>
        </p:txBody>
      </p:sp>
      <p:sp>
        <p:nvSpPr>
          <p:cNvPr id="3" name="Señal de prohibido 2"/>
          <p:cNvSpPr/>
          <p:nvPr/>
        </p:nvSpPr>
        <p:spPr>
          <a:xfrm>
            <a:off x="3347864" y="293796"/>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1357298"/>
            <a:ext cx="5809277" cy="830997"/>
          </a:xfrm>
          <a:prstGeom prst="rect">
            <a:avLst/>
          </a:prstGeom>
        </p:spPr>
        <p:txBody>
          <a:bodyPr wrap="square">
            <a:spAutoFit/>
          </a:bodyPr>
          <a:lstStyle/>
          <a:p>
            <a:pPr algn="ctr"/>
            <a:r>
              <a:rPr lang="es-ES" sz="4800" dirty="0" smtClean="0">
                <a:solidFill>
                  <a:schemeClr val="accent2">
                    <a:lumMod val="50000"/>
                  </a:schemeClr>
                </a:solidFill>
                <a:latin typeface="+mj-lt"/>
              </a:rPr>
              <a:t>Instrucciones de uso </a:t>
            </a:r>
            <a:endParaRPr lang="es-ES" sz="4800" dirty="0">
              <a:solidFill>
                <a:schemeClr val="accent2">
                  <a:lumMod val="50000"/>
                </a:schemeClr>
              </a:solidFill>
              <a:latin typeface="+mj-lt"/>
            </a:endParaRPr>
          </a:p>
        </p:txBody>
      </p:sp>
      <p:pic>
        <p:nvPicPr>
          <p:cNvPr id="3" name="Picture 2" descr="D:\YAIMA\TRABAJO\EDUCACION SEXUAL\images (26).jpg"/>
          <p:cNvPicPr>
            <a:picLocks noChangeAspect="1" noChangeArrowheads="1"/>
          </p:cNvPicPr>
          <p:nvPr/>
        </p:nvPicPr>
        <p:blipFill>
          <a:blip r:embed="rId2"/>
          <a:srcRect/>
          <a:stretch>
            <a:fillRect/>
          </a:stretch>
        </p:blipFill>
        <p:spPr bwMode="auto">
          <a:xfrm>
            <a:off x="2060269" y="2780928"/>
            <a:ext cx="5072097" cy="260066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76672"/>
            <a:ext cx="8215370" cy="5693866"/>
          </a:xfrm>
          <a:prstGeom prst="rect">
            <a:avLst/>
          </a:prstGeom>
        </p:spPr>
        <p:txBody>
          <a:bodyPr wrap="square">
            <a:spAutoFit/>
          </a:bodyPr>
          <a:lstStyle/>
          <a:p>
            <a:r>
              <a:rPr lang="es-ES" sz="4400" u="sng" dirty="0" smtClean="0">
                <a:solidFill>
                  <a:schemeClr val="accent2">
                    <a:lumMod val="50000"/>
                  </a:schemeClr>
                </a:solidFill>
                <a:latin typeface="+mj-lt"/>
              </a:rPr>
              <a:t>Antes de abrirlo</a:t>
            </a:r>
          </a:p>
          <a:p>
            <a:endParaRPr lang="es-ES" sz="3200" b="1" dirty="0" smtClean="0"/>
          </a:p>
          <a:p>
            <a:r>
              <a:rPr lang="es-ES" sz="3200" dirty="0" smtClean="0"/>
              <a:t>1) Verificar que la fecha de fabricación o caducidad. Por ejemplo: MFG </a:t>
            </a:r>
            <a:r>
              <a:rPr lang="es-ES" sz="3200" dirty="0" smtClean="0"/>
              <a:t>9/22. </a:t>
            </a:r>
            <a:r>
              <a:rPr lang="es-ES" sz="3200" dirty="0" smtClean="0"/>
              <a:t>Significa que fue fabricado en septiembre de </a:t>
            </a:r>
            <a:r>
              <a:rPr lang="es-ES" sz="3200" dirty="0" smtClean="0"/>
              <a:t>2022 </a:t>
            </a:r>
            <a:r>
              <a:rPr lang="es-ES" sz="3200" dirty="0" smtClean="0"/>
              <a:t>y tendrá una vida útil de 4 a 5 años, siempre y cuando se mantenga en condiciones adecuadas. También puede aparecer como EXP que significa la fecha en que expira. Por ejemplo EXP </a:t>
            </a:r>
            <a:r>
              <a:rPr lang="es-ES" sz="3200" dirty="0" smtClean="0"/>
              <a:t>11/2025, </a:t>
            </a:r>
            <a:r>
              <a:rPr lang="es-ES" sz="3200" dirty="0" smtClean="0"/>
              <a:t>quiere decir que no podrá utilizarse después de esa </a:t>
            </a:r>
            <a:r>
              <a:rPr lang="es-ES" sz="3200" dirty="0" smtClean="0"/>
              <a:t>fecha </a:t>
            </a:r>
            <a:endParaRPr lang="es-ES" sz="32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196752"/>
            <a:ext cx="7776864" cy="3046988"/>
          </a:xfrm>
          <a:prstGeom prst="rect">
            <a:avLst/>
          </a:prstGeom>
        </p:spPr>
        <p:txBody>
          <a:bodyPr wrap="square">
            <a:spAutoFit/>
          </a:bodyPr>
          <a:lstStyle/>
          <a:p>
            <a:r>
              <a:rPr lang="es-ES" sz="3200" dirty="0"/>
              <a:t>2) Revisar que la envoltura esté bien cerrada, en buenas condiciones y sentirse acolchonado por el </a:t>
            </a:r>
            <a:r>
              <a:rPr lang="es-ES" sz="3200" dirty="0" smtClean="0"/>
              <a:t>centro</a:t>
            </a:r>
          </a:p>
          <a:p>
            <a:endParaRPr lang="es-ES" sz="3200" dirty="0"/>
          </a:p>
          <a:p>
            <a:r>
              <a:rPr lang="es-ES" sz="3200" dirty="0"/>
              <a:t>3) Abrir con los dedos. No usar los dientes ni </a:t>
            </a:r>
            <a:r>
              <a:rPr lang="es-ES" sz="3200" dirty="0" smtClean="0"/>
              <a:t>uñas</a:t>
            </a:r>
            <a:endParaRPr lang="es-ES" sz="3200" dirty="0"/>
          </a:p>
        </p:txBody>
      </p:sp>
    </p:spTree>
    <p:extLst>
      <p:ext uri="{BB962C8B-B14F-4D97-AF65-F5344CB8AC3E}">
        <p14:creationId xmlns:p14="http://schemas.microsoft.com/office/powerpoint/2010/main" val="497335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642918"/>
            <a:ext cx="8072494" cy="4708981"/>
          </a:xfrm>
          <a:prstGeom prst="rect">
            <a:avLst/>
          </a:prstGeom>
        </p:spPr>
        <p:txBody>
          <a:bodyPr wrap="square">
            <a:spAutoFit/>
          </a:bodyPr>
          <a:lstStyle/>
          <a:p>
            <a:r>
              <a:rPr lang="es-ES" sz="4400" u="sng" dirty="0" smtClean="0">
                <a:solidFill>
                  <a:schemeClr val="accent2">
                    <a:lumMod val="50000"/>
                  </a:schemeClr>
                </a:solidFill>
                <a:latin typeface="+mj-lt"/>
              </a:rPr>
              <a:t>Para colocarlo</a:t>
            </a:r>
          </a:p>
          <a:p>
            <a:pPr algn="just"/>
            <a:endParaRPr lang="es-ES" sz="3200" b="1" dirty="0" smtClean="0">
              <a:latin typeface="Arial Black" pitchFamily="34" charset="0"/>
            </a:endParaRPr>
          </a:p>
          <a:p>
            <a:r>
              <a:rPr lang="es-ES" sz="3200" dirty="0" smtClean="0"/>
              <a:t>4) Sujetar con la yema de los dedos la punta del condón y colocarlo sobre el pene erecto. (De esta forma quedará un espacio sin aire donde se depositará el </a:t>
            </a:r>
            <a:r>
              <a:rPr lang="es-ES" sz="3200" dirty="0" smtClean="0"/>
              <a:t>semen </a:t>
            </a:r>
          </a:p>
          <a:p>
            <a:endParaRPr lang="es-ES" sz="3200" dirty="0" smtClean="0"/>
          </a:p>
          <a:p>
            <a:r>
              <a:rPr lang="es-ES" sz="3200" dirty="0" smtClean="0"/>
              <a:t>5) Con la otra mano, desenrollarlo lentamente hasta la base del </a:t>
            </a:r>
            <a:r>
              <a:rPr lang="es-ES" sz="3200" dirty="0" smtClean="0"/>
              <a:t>pene</a:t>
            </a:r>
            <a:endParaRPr lang="es-ES" sz="3200"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764704"/>
            <a:ext cx="7888960" cy="3231654"/>
          </a:xfrm>
          <a:prstGeom prst="rect">
            <a:avLst/>
          </a:prstGeom>
        </p:spPr>
        <p:txBody>
          <a:bodyPr wrap="square">
            <a:spAutoFit/>
          </a:bodyPr>
          <a:lstStyle/>
          <a:p>
            <a:r>
              <a:rPr lang="es-ES" sz="4400" u="sng" dirty="0" smtClean="0">
                <a:solidFill>
                  <a:schemeClr val="accent2">
                    <a:lumMod val="50000"/>
                  </a:schemeClr>
                </a:solidFill>
                <a:latin typeface="+mj-lt"/>
              </a:rPr>
              <a:t>Para retirar</a:t>
            </a:r>
          </a:p>
          <a:p>
            <a:pPr algn="just"/>
            <a:endParaRPr lang="es-ES" sz="3200" b="1" dirty="0" smtClean="0">
              <a:latin typeface="Arial Black" pitchFamily="34" charset="0"/>
            </a:endParaRPr>
          </a:p>
          <a:p>
            <a:r>
              <a:rPr lang="es-ES" sz="3200" dirty="0" smtClean="0"/>
              <a:t>6) Al terminar la relación sexual y antes de que el pene pierda erección sujetar el condón de la base para evitar que el semen se derrame al retirarlo. Hacer un nudo y tirar a la </a:t>
            </a:r>
            <a:r>
              <a:rPr lang="es-ES" sz="3200" dirty="0" smtClean="0"/>
              <a:t>basura </a:t>
            </a:r>
            <a:endParaRPr lang="es-ES" sz="3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836712"/>
            <a:ext cx="5280712" cy="1569660"/>
          </a:xfrm>
          <a:prstGeom prst="rect">
            <a:avLst/>
          </a:prstGeom>
        </p:spPr>
        <p:txBody>
          <a:bodyPr wrap="square">
            <a:spAutoFit/>
          </a:bodyPr>
          <a:lstStyle/>
          <a:p>
            <a:pPr algn="ctr"/>
            <a:r>
              <a:rPr lang="es-ES" sz="4800" dirty="0" smtClean="0">
                <a:solidFill>
                  <a:schemeClr val="accent1">
                    <a:lumMod val="50000"/>
                  </a:schemeClr>
                </a:solidFill>
                <a:latin typeface="+mj-lt"/>
              </a:rPr>
              <a:t>Métodos anticonceptivos</a:t>
            </a:r>
            <a:endParaRPr lang="es-ES" sz="4800" dirty="0">
              <a:solidFill>
                <a:schemeClr val="accent1">
                  <a:lumMod val="50000"/>
                </a:schemeClr>
              </a:solidFill>
              <a:latin typeface="+mj-l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645024"/>
            <a:ext cx="2592288" cy="2356625"/>
          </a:xfrm>
          <a:prstGeom prst="rect">
            <a:avLst/>
          </a:prstGeom>
        </p:spPr>
      </p:pic>
      <p:sp>
        <p:nvSpPr>
          <p:cNvPr id="4" name="CuadroTexto 3"/>
          <p:cNvSpPr txBox="1"/>
          <p:nvPr/>
        </p:nvSpPr>
        <p:spPr>
          <a:xfrm>
            <a:off x="5010162" y="3933056"/>
            <a:ext cx="3528392" cy="1077218"/>
          </a:xfrm>
          <a:prstGeom prst="rect">
            <a:avLst/>
          </a:prstGeom>
          <a:noFill/>
        </p:spPr>
        <p:txBody>
          <a:bodyPr wrap="square" rtlCol="0">
            <a:spAutoFit/>
          </a:bodyPr>
          <a:lstStyle/>
          <a:p>
            <a:r>
              <a:rPr lang="es-ES" sz="3200" dirty="0" smtClean="0"/>
              <a:t>¿Qué es un método anticonceptivo</a:t>
            </a:r>
            <a:r>
              <a:rPr lang="es-ES" sz="3200" dirty="0"/>
              <a:t>?</a:t>
            </a:r>
            <a:endParaRPr lang="en-US" sz="3200"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383" y="1397124"/>
            <a:ext cx="1885950" cy="22479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764704"/>
            <a:ext cx="8136904" cy="4216539"/>
          </a:xfrm>
          <a:prstGeom prst="rect">
            <a:avLst/>
          </a:prstGeom>
        </p:spPr>
        <p:txBody>
          <a:bodyPr wrap="square">
            <a:spAutoFit/>
          </a:bodyPr>
          <a:lstStyle/>
          <a:p>
            <a:r>
              <a:rPr lang="es-ES" sz="4400" u="sng" dirty="0" smtClean="0">
                <a:solidFill>
                  <a:schemeClr val="accent2">
                    <a:lumMod val="50000"/>
                  </a:schemeClr>
                </a:solidFill>
                <a:latin typeface="+mj-lt"/>
              </a:rPr>
              <a:t>Recomendaciones</a:t>
            </a:r>
            <a:endParaRPr lang="es-ES" sz="3200" u="sng" dirty="0" smtClean="0">
              <a:solidFill>
                <a:schemeClr val="accent2">
                  <a:lumMod val="50000"/>
                </a:schemeClr>
              </a:solidFill>
              <a:latin typeface="+mj-lt"/>
            </a:endParaRPr>
          </a:p>
          <a:p>
            <a:endParaRPr lang="es-ES" sz="3200" b="1" dirty="0" smtClean="0"/>
          </a:p>
          <a:p>
            <a:pPr marL="457200" indent="-457200">
              <a:buFont typeface="Arial" panose="020B0604020202020204" pitchFamily="34" charset="0"/>
              <a:buChar char="•"/>
            </a:pPr>
            <a:r>
              <a:rPr lang="es-ES" sz="3200" dirty="0" smtClean="0"/>
              <a:t>Es </a:t>
            </a:r>
            <a:r>
              <a:rPr lang="es-ES" sz="3200" dirty="0" smtClean="0"/>
              <a:t>recomendable que la persona practique su colocación </a:t>
            </a:r>
            <a:r>
              <a:rPr lang="es-ES" sz="3200" u="sng" dirty="0" smtClean="0"/>
              <a:t>antes</a:t>
            </a:r>
            <a:r>
              <a:rPr lang="es-ES" sz="3200" dirty="0" smtClean="0"/>
              <a:t> </a:t>
            </a:r>
            <a:r>
              <a:rPr lang="es-ES" sz="3200" dirty="0" smtClean="0"/>
              <a:t>de tener relaciones </a:t>
            </a:r>
            <a:r>
              <a:rPr lang="es-ES" sz="3200" dirty="0" smtClean="0"/>
              <a:t>sexuales </a:t>
            </a:r>
            <a:endParaRPr lang="es-ES" sz="3200" dirty="0" smtClean="0"/>
          </a:p>
          <a:p>
            <a:pPr marL="457200" indent="-457200">
              <a:buFont typeface="Arial" panose="020B0604020202020204" pitchFamily="34" charset="0"/>
              <a:buChar char="•"/>
            </a:pPr>
            <a:r>
              <a:rPr lang="es-ES" sz="3200" dirty="0" smtClean="0"/>
              <a:t>Guardar </a:t>
            </a:r>
            <a:r>
              <a:rPr lang="es-ES" sz="3200" dirty="0" smtClean="0"/>
              <a:t>en un lugar fresco y no exponer a los rayos del </a:t>
            </a:r>
            <a:r>
              <a:rPr lang="es-ES" sz="3200" dirty="0" smtClean="0"/>
              <a:t>sol</a:t>
            </a:r>
            <a:endParaRPr lang="es-ES" sz="3200" dirty="0" smtClean="0"/>
          </a:p>
          <a:p>
            <a:pPr marL="457200" indent="-457200">
              <a:buFont typeface="Arial" panose="020B0604020202020204" pitchFamily="34" charset="0"/>
              <a:buChar char="•"/>
            </a:pPr>
            <a:r>
              <a:rPr lang="es-ES" sz="3200" dirty="0" smtClean="0"/>
              <a:t>No </a:t>
            </a:r>
            <a:r>
              <a:rPr lang="es-ES" sz="3200" dirty="0" smtClean="0"/>
              <a:t>guardar en la cartera porque puede </a:t>
            </a:r>
            <a:r>
              <a:rPr lang="es-ES" sz="3200" dirty="0" smtClean="0"/>
              <a:t>maltratarse</a:t>
            </a:r>
            <a:endParaRPr lang="es-ES" sz="32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ángulo 2"/>
          <p:cNvSpPr/>
          <p:nvPr/>
        </p:nvSpPr>
        <p:spPr>
          <a:xfrm>
            <a:off x="0" y="5915890"/>
            <a:ext cx="6516216" cy="942109"/>
          </a:xfrm>
          <a:prstGeom prst="rect">
            <a:avLst/>
          </a:prstGeom>
          <a:solidFill>
            <a:srgbClr val="00926C"/>
          </a:solidFill>
          <a:ln>
            <a:solidFill>
              <a:srgbClr val="009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578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190417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u="sng" dirty="0" smtClean="0">
                <a:solidFill>
                  <a:schemeClr val="accent2">
                    <a:lumMod val="50000"/>
                  </a:schemeClr>
                </a:solidFill>
              </a:rPr>
              <a:t>Curiosidad</a:t>
            </a:r>
            <a:endParaRPr lang="en-US" u="sng" dirty="0">
              <a:solidFill>
                <a:schemeClr val="accent2">
                  <a:lumMod val="50000"/>
                </a:schemeClr>
              </a:solidFill>
            </a:endParaRPr>
          </a:p>
        </p:txBody>
      </p:sp>
      <p:sp>
        <p:nvSpPr>
          <p:cNvPr id="3" name="Marcador de contenido 2"/>
          <p:cNvSpPr>
            <a:spLocks noGrp="1"/>
          </p:cNvSpPr>
          <p:nvPr>
            <p:ph idx="1"/>
          </p:nvPr>
        </p:nvSpPr>
        <p:spPr/>
        <p:txBody>
          <a:bodyPr>
            <a:normAutofit/>
          </a:bodyPr>
          <a:lstStyle/>
          <a:p>
            <a:r>
              <a:rPr lang="es-ES" sz="3200" dirty="0" smtClean="0">
                <a:solidFill>
                  <a:schemeClr val="tx1"/>
                </a:solidFill>
              </a:rPr>
              <a:t>Condón que fue descubierto en la tumba del Rey </a:t>
            </a:r>
            <a:r>
              <a:rPr lang="es-ES" sz="3200" dirty="0" err="1" smtClean="0">
                <a:solidFill>
                  <a:schemeClr val="tx1"/>
                </a:solidFill>
              </a:rPr>
              <a:t>Tutankamón</a:t>
            </a:r>
            <a:r>
              <a:rPr lang="es-ES" sz="3200" dirty="0" smtClean="0">
                <a:solidFill>
                  <a:schemeClr val="tx1"/>
                </a:solidFill>
              </a:rPr>
              <a:t>, fechado en el año 1350 a.C.</a:t>
            </a:r>
          </a:p>
          <a:p>
            <a:r>
              <a:rPr lang="es-ES" sz="3200" dirty="0" smtClean="0">
                <a:solidFill>
                  <a:schemeClr val="tx1"/>
                </a:solidFill>
              </a:rPr>
              <a:t>Consistía en una funda de lino fino, empapada en aceite de oliva, y unida a un cordel que se habría atado a su cintura. Es el preservativo más antiguo que se conoce</a:t>
            </a:r>
            <a:endParaRPr lang="en-US" sz="3200" dirty="0">
              <a:solidFill>
                <a:schemeClr val="tx1"/>
              </a:solidFill>
            </a:endParaRPr>
          </a:p>
        </p:txBody>
      </p:sp>
    </p:spTree>
    <p:extLst>
      <p:ext uri="{BB962C8B-B14F-4D97-AF65-F5344CB8AC3E}">
        <p14:creationId xmlns:p14="http://schemas.microsoft.com/office/powerpoint/2010/main" val="27807067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95474" y="510912"/>
            <a:ext cx="4433716" cy="1692771"/>
          </a:xfrm>
          <a:prstGeom prst="rect">
            <a:avLst/>
          </a:prstGeom>
        </p:spPr>
        <p:txBody>
          <a:bodyPr wrap="square">
            <a:spAutoFit/>
          </a:bodyPr>
          <a:lstStyle/>
          <a:p>
            <a:r>
              <a:rPr lang="es-ES" sz="4400" u="sng" dirty="0" smtClean="0">
                <a:solidFill>
                  <a:schemeClr val="accent2">
                    <a:lumMod val="50000"/>
                  </a:schemeClr>
                </a:solidFill>
                <a:latin typeface="+mj-lt"/>
              </a:rPr>
              <a:t>Condón Femenino</a:t>
            </a:r>
          </a:p>
          <a:p>
            <a:pPr algn="just"/>
            <a:endParaRPr lang="es-ES" sz="2800" dirty="0" smtClean="0">
              <a:latin typeface="Arial Black" pitchFamily="34" charset="0"/>
            </a:endParaRPr>
          </a:p>
          <a:p>
            <a:r>
              <a:rPr lang="es-ES" sz="3200" dirty="0" smtClean="0"/>
              <a:t>Eficacia: 95%	</a:t>
            </a:r>
          </a:p>
        </p:txBody>
      </p:sp>
      <p:pic>
        <p:nvPicPr>
          <p:cNvPr id="8194" name="Picture 2"/>
          <p:cNvPicPr>
            <a:picLocks noChangeAspect="1" noChangeArrowheads="1"/>
          </p:cNvPicPr>
          <p:nvPr/>
        </p:nvPicPr>
        <p:blipFill>
          <a:blip r:embed="rId2"/>
          <a:srcRect/>
          <a:stretch>
            <a:fillRect/>
          </a:stretch>
        </p:blipFill>
        <p:spPr bwMode="auto">
          <a:xfrm>
            <a:off x="5004048" y="1096394"/>
            <a:ext cx="3355421" cy="2214578"/>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827584" y="3001682"/>
            <a:ext cx="3357586" cy="3057234"/>
          </a:xfrm>
          <a:prstGeom prst="rect">
            <a:avLst/>
          </a:prstGeom>
          <a:noFill/>
          <a:ln w="9525">
            <a:noFill/>
            <a:miter lim="800000"/>
            <a:headEnd/>
            <a:tailEnd/>
          </a:ln>
          <a:effectLst/>
        </p:spPr>
      </p:pic>
      <p:pic>
        <p:nvPicPr>
          <p:cNvPr id="3" name="Picture 2"/>
          <p:cNvPicPr>
            <a:picLocks noChangeAspect="1" noChangeArrowheads="1"/>
          </p:cNvPicPr>
          <p:nvPr/>
        </p:nvPicPr>
        <p:blipFill>
          <a:blip r:embed="rId4"/>
          <a:srcRect/>
          <a:stretch>
            <a:fillRect/>
          </a:stretch>
        </p:blipFill>
        <p:spPr bwMode="auto">
          <a:xfrm>
            <a:off x="5099961" y="3440970"/>
            <a:ext cx="3286148" cy="25924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4664"/>
            <a:ext cx="8286808" cy="5693866"/>
          </a:xfrm>
          <a:prstGeom prst="rect">
            <a:avLst/>
          </a:prstGeom>
        </p:spPr>
        <p:txBody>
          <a:bodyPr wrap="square">
            <a:spAutoFit/>
          </a:bodyPr>
          <a:lstStyle/>
          <a:p>
            <a:r>
              <a:rPr lang="es-ES" sz="4400" dirty="0" smtClean="0">
                <a:solidFill>
                  <a:schemeClr val="accent2">
                    <a:lumMod val="50000"/>
                  </a:schemeClr>
                </a:solidFill>
                <a:latin typeface="+mj-lt"/>
              </a:rPr>
              <a:t>Descripción</a:t>
            </a:r>
            <a:endParaRPr lang="es-ES" sz="3200" dirty="0" smtClean="0">
              <a:solidFill>
                <a:schemeClr val="accent2">
                  <a:lumMod val="50000"/>
                </a:schemeClr>
              </a:solidFill>
              <a:latin typeface="+mj-lt"/>
            </a:endParaRPr>
          </a:p>
          <a:p>
            <a:endParaRPr lang="es-ES" sz="3200" dirty="0" smtClean="0"/>
          </a:p>
          <a:p>
            <a:r>
              <a:rPr lang="es-ES" sz="3200" dirty="0" smtClean="0"/>
              <a:t>Es una funda transparente y delgada hecha de un plástico suave (poliuretano). Tiene un anillo flexible y al interior otro movible, que sirve para fijarlo al fondo de la </a:t>
            </a:r>
            <a:r>
              <a:rPr lang="es-ES" sz="3200" dirty="0" smtClean="0"/>
              <a:t>vagina</a:t>
            </a:r>
            <a:endParaRPr lang="es-ES" sz="3200" dirty="0" smtClean="0"/>
          </a:p>
          <a:p>
            <a:endParaRPr lang="es-ES" sz="3200" dirty="0" smtClean="0"/>
          </a:p>
          <a:p>
            <a:r>
              <a:rPr lang="es-ES" sz="3200" dirty="0" smtClean="0"/>
              <a:t>Antes de tener relaciones la mujer lo coloca dentro de la vagina. Durante el coito el pene se introduce en la vagina recubierta por el condón </a:t>
            </a:r>
            <a:r>
              <a:rPr lang="es-ES" sz="3200" dirty="0" smtClean="0"/>
              <a:t>femenino</a:t>
            </a:r>
            <a:r>
              <a:rPr lang="es-ES" sz="2800" dirty="0" smtClean="0">
                <a:latin typeface="Arial Black" pitchFamily="34" charset="0"/>
              </a:rPr>
              <a:t>	</a:t>
            </a:r>
          </a:p>
        </p:txBody>
      </p:sp>
    </p:spTree>
    <p:extLst>
      <p:ext uri="{BB962C8B-B14F-4D97-AF65-F5344CB8AC3E}">
        <p14:creationId xmlns:p14="http://schemas.microsoft.com/office/powerpoint/2010/main" val="30829096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642918"/>
            <a:ext cx="8215370" cy="4216539"/>
          </a:xfrm>
          <a:prstGeom prst="rect">
            <a:avLst/>
          </a:prstGeom>
        </p:spPr>
        <p:txBody>
          <a:bodyPr wrap="square">
            <a:spAutoFit/>
          </a:bodyPr>
          <a:lstStyle/>
          <a:p>
            <a:r>
              <a:rPr lang="es-ES" sz="4400" u="sng" dirty="0" smtClean="0">
                <a:solidFill>
                  <a:schemeClr val="accent2">
                    <a:lumMod val="50000"/>
                  </a:schemeClr>
                </a:solidFill>
                <a:latin typeface="+mj-lt"/>
              </a:rPr>
              <a:t>Ventajas</a:t>
            </a:r>
            <a:endParaRPr lang="es-ES" sz="3200" u="sng" dirty="0" smtClean="0">
              <a:solidFill>
                <a:schemeClr val="accent2">
                  <a:lumMod val="50000"/>
                </a:schemeClr>
              </a:solidFill>
              <a:latin typeface="+mj-lt"/>
            </a:endParaRPr>
          </a:p>
          <a:p>
            <a:endParaRPr lang="es-ES" sz="3200" dirty="0" smtClean="0"/>
          </a:p>
          <a:p>
            <a:pPr marL="457200" indent="-457200">
              <a:buFont typeface="Arial" panose="020B0604020202020204" pitchFamily="34" charset="0"/>
              <a:buChar char="•"/>
            </a:pPr>
            <a:r>
              <a:rPr lang="es-ES" sz="3200" dirty="0" smtClean="0"/>
              <a:t>Método </a:t>
            </a:r>
            <a:r>
              <a:rPr lang="es-ES" sz="3200" dirty="0" smtClean="0"/>
              <a:t>controlado por la mujer </a:t>
            </a:r>
          </a:p>
          <a:p>
            <a:pPr marL="457200" indent="-457200">
              <a:buFont typeface="Arial" panose="020B0604020202020204" pitchFamily="34" charset="0"/>
              <a:buChar char="•"/>
            </a:pPr>
            <a:r>
              <a:rPr lang="es-ES" sz="3200" dirty="0" smtClean="0"/>
              <a:t>Contribuye </a:t>
            </a:r>
            <a:r>
              <a:rPr lang="es-ES" sz="3200" dirty="0" smtClean="0"/>
              <a:t>a la prevención de ITS y SIDA y embarazos cuando se usan correcta y consistentemente</a:t>
            </a:r>
          </a:p>
          <a:p>
            <a:pPr marL="457200" indent="-457200">
              <a:buFont typeface="Arial" panose="020B0604020202020204" pitchFamily="34" charset="0"/>
              <a:buChar char="•"/>
            </a:pPr>
            <a:r>
              <a:rPr lang="es-ES" sz="3200" dirty="0" smtClean="0"/>
              <a:t>No </a:t>
            </a:r>
            <a:r>
              <a:rPr lang="es-ES" sz="3200" dirty="0" smtClean="0"/>
              <a:t>tienen ningún efecto colateral</a:t>
            </a:r>
          </a:p>
          <a:p>
            <a:pPr marL="457200" indent="-457200">
              <a:buFont typeface="Arial" panose="020B0604020202020204" pitchFamily="34" charset="0"/>
              <a:buChar char="•"/>
            </a:pPr>
            <a:r>
              <a:rPr lang="es-ES" sz="3200" dirty="0" smtClean="0"/>
              <a:t>No </a:t>
            </a:r>
            <a:r>
              <a:rPr lang="es-ES" sz="3200" dirty="0" smtClean="0"/>
              <a:t>requiere supervisión médica	</a:t>
            </a:r>
          </a:p>
        </p:txBody>
      </p:sp>
      <p:sp>
        <p:nvSpPr>
          <p:cNvPr id="3" name="Cara sonriente 2"/>
          <p:cNvSpPr/>
          <p:nvPr/>
        </p:nvSpPr>
        <p:spPr>
          <a:xfrm>
            <a:off x="2771800" y="631589"/>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908720"/>
            <a:ext cx="7920880" cy="2246769"/>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Actualmente </a:t>
            </a:r>
            <a:r>
              <a:rPr lang="es-ES" sz="3200" dirty="0" smtClean="0"/>
              <a:t>es un método costoso </a:t>
            </a:r>
          </a:p>
          <a:p>
            <a:pPr marL="457200" indent="-457200">
              <a:buFont typeface="Arial" panose="020B0604020202020204" pitchFamily="34" charset="0"/>
              <a:buChar char="•"/>
            </a:pPr>
            <a:r>
              <a:rPr lang="es-ES" sz="3200" dirty="0" smtClean="0"/>
              <a:t>Requiere </a:t>
            </a:r>
            <a:r>
              <a:rPr lang="es-ES" sz="3200" dirty="0" smtClean="0"/>
              <a:t>la participación de la pareja</a:t>
            </a:r>
            <a:r>
              <a:rPr lang="es-ES" sz="3200" dirty="0" smtClean="0">
                <a:solidFill>
                  <a:srgbClr val="FF0000"/>
                </a:solidFill>
              </a:rPr>
              <a:t>	</a:t>
            </a:r>
          </a:p>
        </p:txBody>
      </p:sp>
      <p:sp>
        <p:nvSpPr>
          <p:cNvPr id="3" name="Señal de prohibido 2"/>
          <p:cNvSpPr/>
          <p:nvPr/>
        </p:nvSpPr>
        <p:spPr>
          <a:xfrm>
            <a:off x="3707904" y="692696"/>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31640" y="2420888"/>
            <a:ext cx="6143667" cy="830997"/>
          </a:xfrm>
          <a:prstGeom prst="rect">
            <a:avLst/>
          </a:prstGeom>
        </p:spPr>
        <p:txBody>
          <a:bodyPr wrap="square">
            <a:spAutoFit/>
          </a:bodyPr>
          <a:lstStyle/>
          <a:p>
            <a:pPr algn="ctr"/>
            <a:r>
              <a:rPr lang="es-ES" sz="4800" dirty="0" smtClean="0">
                <a:solidFill>
                  <a:schemeClr val="accent2">
                    <a:lumMod val="50000"/>
                  </a:schemeClr>
                </a:solidFill>
                <a:latin typeface="+mj-lt"/>
              </a:rPr>
              <a:t>Instrucciones de uso </a:t>
            </a:r>
            <a:endParaRPr lang="es-ES" sz="4800" dirty="0">
              <a:solidFill>
                <a:schemeClr val="accent2">
                  <a:lumMod val="50000"/>
                </a:schemeClr>
              </a:solidFill>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714356"/>
            <a:ext cx="7858180" cy="3724096"/>
          </a:xfrm>
          <a:prstGeom prst="rect">
            <a:avLst/>
          </a:prstGeom>
        </p:spPr>
        <p:txBody>
          <a:bodyPr wrap="square">
            <a:spAutoFit/>
          </a:bodyPr>
          <a:lstStyle/>
          <a:p>
            <a:r>
              <a:rPr lang="es-ES" sz="4400" u="sng" dirty="0" smtClean="0">
                <a:solidFill>
                  <a:schemeClr val="accent2">
                    <a:lumMod val="50000"/>
                  </a:schemeClr>
                </a:solidFill>
                <a:latin typeface="+mj-lt"/>
              </a:rPr>
              <a:t>Antes de abrirlo</a:t>
            </a:r>
          </a:p>
          <a:p>
            <a:pPr algn="just"/>
            <a:endParaRPr lang="es-ES" sz="3200" dirty="0" smtClean="0">
              <a:latin typeface="Arial Black" pitchFamily="34" charset="0"/>
            </a:endParaRPr>
          </a:p>
          <a:p>
            <a:r>
              <a:rPr lang="es-ES" sz="3200" dirty="0" smtClean="0"/>
              <a:t>1) Verificar </a:t>
            </a:r>
            <a:r>
              <a:rPr lang="es-ES" sz="3200" dirty="0" smtClean="0"/>
              <a:t>la fecha de caducidad y que el empaque esté en buenas </a:t>
            </a:r>
            <a:r>
              <a:rPr lang="es-ES" sz="3200" dirty="0" smtClean="0"/>
              <a:t>condiciones</a:t>
            </a:r>
            <a:endParaRPr lang="es-ES" sz="3200" dirty="0"/>
          </a:p>
          <a:p>
            <a:endParaRPr lang="es-ES" sz="3200" dirty="0" smtClean="0"/>
          </a:p>
          <a:p>
            <a:r>
              <a:rPr lang="es-ES" sz="3200" dirty="0" smtClean="0"/>
              <a:t>2) Abrir con las yemas de los dedos. Evitar usar los dientes, uñas o </a:t>
            </a:r>
            <a:r>
              <a:rPr lang="es-ES" sz="3200" dirty="0" smtClean="0"/>
              <a:t>tijeras</a:t>
            </a:r>
            <a:endParaRPr lang="es-ES"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556792"/>
            <a:ext cx="8072494" cy="2492990"/>
          </a:xfrm>
          <a:prstGeom prst="rect">
            <a:avLst/>
          </a:prstGeom>
        </p:spPr>
        <p:txBody>
          <a:bodyPr wrap="square">
            <a:spAutoFit/>
          </a:bodyPr>
          <a:lstStyle/>
          <a:p>
            <a:r>
              <a:rPr lang="es-ES" sz="3200" dirty="0" smtClean="0"/>
              <a:t>Los métodos anticonceptivos son aquellos que se utilizan para </a:t>
            </a:r>
            <a:r>
              <a:rPr lang="es-ES" sz="3200" u="sng" dirty="0" smtClean="0"/>
              <a:t>limitar</a:t>
            </a:r>
            <a:r>
              <a:rPr lang="es-ES" sz="3200" dirty="0" smtClean="0"/>
              <a:t> la capacidad reproductiva del individuo o de una pareja, en forma temporal o </a:t>
            </a:r>
            <a:r>
              <a:rPr lang="es-ES" sz="3200" dirty="0" smtClean="0"/>
              <a:t>permanente</a:t>
            </a:r>
            <a:endParaRPr lang="es-ES" sz="3200" dirty="0" smtClean="0"/>
          </a:p>
          <a:p>
            <a:endParaRPr lang="es-ES" sz="28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908720"/>
            <a:ext cx="8064896" cy="4216539"/>
          </a:xfrm>
          <a:prstGeom prst="rect">
            <a:avLst/>
          </a:prstGeom>
        </p:spPr>
        <p:txBody>
          <a:bodyPr wrap="square">
            <a:spAutoFit/>
          </a:bodyPr>
          <a:lstStyle/>
          <a:p>
            <a:r>
              <a:rPr lang="es-ES" sz="4400" u="sng" dirty="0" smtClean="0">
                <a:solidFill>
                  <a:schemeClr val="accent2">
                    <a:lumMod val="50000"/>
                  </a:schemeClr>
                </a:solidFill>
                <a:latin typeface="+mj-lt"/>
              </a:rPr>
              <a:t>Para colocarlo</a:t>
            </a:r>
          </a:p>
          <a:p>
            <a:endParaRPr lang="es-ES" sz="3200" dirty="0" smtClean="0"/>
          </a:p>
          <a:p>
            <a:r>
              <a:rPr lang="es-ES" sz="3200" dirty="0" smtClean="0"/>
              <a:t>3) Mantener el anillo movible en el fondo del </a:t>
            </a:r>
            <a:r>
              <a:rPr lang="es-ES" sz="3200" dirty="0" smtClean="0"/>
              <a:t>condón</a:t>
            </a:r>
          </a:p>
          <a:p>
            <a:endParaRPr lang="es-ES" sz="3200" dirty="0" smtClean="0"/>
          </a:p>
          <a:p>
            <a:r>
              <a:rPr lang="es-ES" sz="3200" dirty="0" smtClean="0"/>
              <a:t>4) Con los dedos, se presiona el anillo interno (como formando un 8) para introducirlo en el orificio </a:t>
            </a:r>
            <a:r>
              <a:rPr lang="es-ES" sz="3200" dirty="0" smtClean="0"/>
              <a:t>vaginal</a:t>
            </a:r>
            <a:endParaRPr lang="es-ES" sz="3200"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052736"/>
            <a:ext cx="7632848" cy="3046988"/>
          </a:xfrm>
          <a:prstGeom prst="rect">
            <a:avLst/>
          </a:prstGeom>
        </p:spPr>
        <p:txBody>
          <a:bodyPr wrap="square">
            <a:spAutoFit/>
          </a:bodyPr>
          <a:lstStyle/>
          <a:p>
            <a:r>
              <a:rPr lang="es-ES" sz="3200" dirty="0"/>
              <a:t>5) Con la otra mano separar los labios de la vulva y abrir el orificio vaginal para introducir el condón hasta el cuello de la matriz. (Esta operación puede ser parada con una pierna subida en una silla o </a:t>
            </a:r>
            <a:r>
              <a:rPr lang="es-ES" sz="3200" dirty="0" err="1"/>
              <a:t>semiacostada</a:t>
            </a:r>
            <a:r>
              <a:rPr lang="es-ES" sz="3200" dirty="0"/>
              <a:t> con las piernas abiertas</a:t>
            </a:r>
          </a:p>
        </p:txBody>
      </p:sp>
    </p:spTree>
    <p:extLst>
      <p:ext uri="{BB962C8B-B14F-4D97-AF65-F5344CB8AC3E}">
        <p14:creationId xmlns:p14="http://schemas.microsoft.com/office/powerpoint/2010/main" val="1355504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1196752"/>
            <a:ext cx="7848872" cy="3046988"/>
          </a:xfrm>
          <a:prstGeom prst="rect">
            <a:avLst/>
          </a:prstGeom>
        </p:spPr>
        <p:txBody>
          <a:bodyPr wrap="square">
            <a:spAutoFit/>
          </a:bodyPr>
          <a:lstStyle/>
          <a:p>
            <a:r>
              <a:rPr lang="es-ES" sz="3200" dirty="0"/>
              <a:t>6) Verificar que el anillo externo del condón quede por fuera, cubriendo los labios mayores de la </a:t>
            </a:r>
            <a:r>
              <a:rPr lang="es-ES" sz="3200" dirty="0" smtClean="0"/>
              <a:t>vulva</a:t>
            </a:r>
            <a:endParaRPr lang="es-ES" sz="3200" dirty="0"/>
          </a:p>
          <a:p>
            <a:endParaRPr lang="es-ES" sz="3200" dirty="0"/>
          </a:p>
          <a:p>
            <a:r>
              <a:rPr lang="es-ES" sz="3200" dirty="0"/>
              <a:t>7) Para la penetración guiar el pene hacia el centro del </a:t>
            </a:r>
            <a:r>
              <a:rPr lang="es-ES" sz="3200" dirty="0" smtClean="0"/>
              <a:t>condón </a:t>
            </a:r>
            <a:endParaRPr lang="es-ES" sz="3200" dirty="0"/>
          </a:p>
        </p:txBody>
      </p:sp>
    </p:spTree>
    <p:extLst>
      <p:ext uri="{BB962C8B-B14F-4D97-AF65-F5344CB8AC3E}">
        <p14:creationId xmlns:p14="http://schemas.microsoft.com/office/powerpoint/2010/main" val="31670244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836712"/>
            <a:ext cx="7920880" cy="3724096"/>
          </a:xfrm>
          <a:prstGeom prst="rect">
            <a:avLst/>
          </a:prstGeom>
        </p:spPr>
        <p:txBody>
          <a:bodyPr wrap="square">
            <a:spAutoFit/>
          </a:bodyPr>
          <a:lstStyle/>
          <a:p>
            <a:r>
              <a:rPr lang="es-ES" sz="4400" u="sng" dirty="0" smtClean="0">
                <a:solidFill>
                  <a:schemeClr val="accent2">
                    <a:lumMod val="50000"/>
                  </a:schemeClr>
                </a:solidFill>
                <a:latin typeface="+mj-lt"/>
              </a:rPr>
              <a:t>Para retirarlo </a:t>
            </a:r>
          </a:p>
          <a:p>
            <a:pPr algn="just"/>
            <a:endParaRPr lang="es-ES" sz="3200" dirty="0" smtClean="0">
              <a:latin typeface="Arial Black" pitchFamily="34" charset="0"/>
            </a:endParaRPr>
          </a:p>
          <a:p>
            <a:r>
              <a:rPr lang="es-ES" sz="3200" dirty="0" smtClean="0"/>
              <a:t>8) Al concluir la relación sexual, se toma el anillo externo, se gira ligeramente para no derramar el semen y se jala suavemente para sacarlo. Se desecha en la basura, envuelto en papel de </a:t>
            </a:r>
            <a:r>
              <a:rPr lang="es-ES" sz="3200" dirty="0" smtClean="0"/>
              <a:t>baño </a:t>
            </a:r>
            <a:endParaRPr lang="es-ES" sz="32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052736"/>
            <a:ext cx="7858179" cy="2185214"/>
          </a:xfrm>
          <a:prstGeom prst="rect">
            <a:avLst/>
          </a:prstGeom>
        </p:spPr>
        <p:txBody>
          <a:bodyPr wrap="square">
            <a:spAutoFit/>
          </a:bodyPr>
          <a:lstStyle/>
          <a:p>
            <a:r>
              <a:rPr lang="es-ES" sz="4400" u="sng" dirty="0" smtClean="0">
                <a:solidFill>
                  <a:schemeClr val="accent2">
                    <a:lumMod val="50000"/>
                  </a:schemeClr>
                </a:solidFill>
                <a:latin typeface="+mj-lt"/>
              </a:rPr>
              <a:t>Calendario (Ritmo)</a:t>
            </a:r>
          </a:p>
          <a:p>
            <a:pPr algn="just"/>
            <a:endParaRPr lang="es-ES" sz="2800" dirty="0" smtClean="0">
              <a:latin typeface="Arial Black" pitchFamily="34" charset="0"/>
            </a:endParaRPr>
          </a:p>
          <a:p>
            <a:r>
              <a:rPr lang="es-ES" sz="3200" dirty="0" smtClean="0"/>
              <a:t>Efectividad: poco confiable sobre todo por fallas de las personas que los utilizan </a:t>
            </a:r>
            <a:r>
              <a:rPr lang="es-ES" dirty="0" smtClean="0"/>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836712"/>
            <a:ext cx="7920880" cy="4031873"/>
          </a:xfrm>
          <a:prstGeom prst="rect">
            <a:avLst/>
          </a:prstGeom>
        </p:spPr>
        <p:txBody>
          <a:bodyPr wrap="square">
            <a:spAutoFit/>
          </a:bodyPr>
          <a:lstStyle/>
          <a:p>
            <a:r>
              <a:rPr lang="es-ES" sz="4400" u="sng" dirty="0" smtClean="0">
                <a:solidFill>
                  <a:schemeClr val="accent2">
                    <a:lumMod val="50000"/>
                  </a:schemeClr>
                </a:solidFill>
                <a:latin typeface="+mj-lt"/>
              </a:rPr>
              <a:t>Descripción</a:t>
            </a:r>
          </a:p>
          <a:p>
            <a:endParaRPr lang="es-ES" sz="3200" dirty="0" smtClean="0"/>
          </a:p>
          <a:p>
            <a:r>
              <a:rPr lang="es-ES" sz="3200" dirty="0" smtClean="0"/>
              <a:t>Para poner en práctica este método de prevención de embarazo, la mujer debe tener un perfecto conocimiento de su ciclo menstrual y de sus días </a:t>
            </a:r>
            <a:r>
              <a:rPr lang="es-ES" sz="3200" dirty="0" smtClean="0"/>
              <a:t>fértiles</a:t>
            </a:r>
            <a:endParaRPr lang="es-ES" sz="3200" dirty="0" smtClean="0"/>
          </a:p>
          <a:p>
            <a:r>
              <a:rPr lang="es-ES" sz="3200" dirty="0" smtClean="0"/>
              <a:t> </a:t>
            </a:r>
          </a:p>
          <a:p>
            <a:endParaRPr lang="es-ES" sz="2000" dirty="0" smtClean="0"/>
          </a:p>
        </p:txBody>
      </p:sp>
    </p:spTree>
    <p:extLst>
      <p:ext uri="{BB962C8B-B14F-4D97-AF65-F5344CB8AC3E}">
        <p14:creationId xmlns:p14="http://schemas.microsoft.com/office/powerpoint/2010/main" val="23303543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908720"/>
            <a:ext cx="7704856" cy="3539430"/>
          </a:xfrm>
          <a:prstGeom prst="rect">
            <a:avLst/>
          </a:prstGeom>
        </p:spPr>
        <p:txBody>
          <a:bodyPr wrap="square">
            <a:spAutoFit/>
          </a:bodyPr>
          <a:lstStyle/>
          <a:p>
            <a:r>
              <a:rPr lang="es-ES" sz="3200" dirty="0"/>
              <a:t>Durante los días fértiles puede optar por: </a:t>
            </a:r>
          </a:p>
          <a:p>
            <a:pPr marL="457200" indent="-457200">
              <a:buFont typeface="Arial" panose="020B0604020202020204" pitchFamily="34" charset="0"/>
              <a:buChar char="•"/>
            </a:pPr>
            <a:r>
              <a:rPr lang="es-ES" sz="3200" dirty="0" smtClean="0"/>
              <a:t>Abstenerse </a:t>
            </a:r>
            <a:r>
              <a:rPr lang="es-ES" sz="3200" dirty="0"/>
              <a:t>completamente de tener relaciones sexuales</a:t>
            </a:r>
          </a:p>
          <a:p>
            <a:pPr marL="457200" indent="-457200">
              <a:buFont typeface="Arial" panose="020B0604020202020204" pitchFamily="34" charset="0"/>
              <a:buChar char="•"/>
            </a:pPr>
            <a:r>
              <a:rPr lang="es-ES" sz="3200" dirty="0" smtClean="0"/>
              <a:t>Usar </a:t>
            </a:r>
            <a:r>
              <a:rPr lang="es-ES" sz="3200" dirty="0"/>
              <a:t>otro método como condón</a:t>
            </a:r>
          </a:p>
          <a:p>
            <a:endParaRPr lang="es-ES" sz="3200" dirty="0"/>
          </a:p>
          <a:p>
            <a:r>
              <a:rPr lang="es-ES" sz="3200" dirty="0"/>
              <a:t>El método requiere un mínimo de </a:t>
            </a:r>
            <a:r>
              <a:rPr lang="es-ES" sz="3200" u="sng" dirty="0"/>
              <a:t>6 meses</a:t>
            </a:r>
            <a:r>
              <a:rPr lang="es-ES" sz="3200" dirty="0"/>
              <a:t> de registro del ciclo </a:t>
            </a:r>
            <a:r>
              <a:rPr lang="es-ES" sz="3200" dirty="0" smtClean="0"/>
              <a:t>menstrual</a:t>
            </a:r>
            <a:endParaRPr lang="en-US" sz="3200" dirty="0"/>
          </a:p>
        </p:txBody>
      </p:sp>
    </p:spTree>
    <p:extLst>
      <p:ext uri="{BB962C8B-B14F-4D97-AF65-F5344CB8AC3E}">
        <p14:creationId xmlns:p14="http://schemas.microsoft.com/office/powerpoint/2010/main" val="14147636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71480"/>
            <a:ext cx="8059766" cy="5201424"/>
          </a:xfrm>
          <a:prstGeom prst="rect">
            <a:avLst/>
          </a:prstGeom>
        </p:spPr>
        <p:txBody>
          <a:bodyPr wrap="square">
            <a:spAutoFit/>
          </a:bodyPr>
          <a:lstStyle/>
          <a:p>
            <a:r>
              <a:rPr lang="es-ES" sz="4400" u="sng" dirty="0" smtClean="0">
                <a:solidFill>
                  <a:schemeClr val="accent2">
                    <a:lumMod val="50000"/>
                  </a:schemeClr>
                </a:solidFill>
                <a:latin typeface="+mj-lt"/>
              </a:rPr>
              <a:t>Ventajas</a:t>
            </a:r>
          </a:p>
          <a:p>
            <a:endParaRPr lang="es-ES" sz="3200" dirty="0" smtClean="0"/>
          </a:p>
          <a:p>
            <a:pPr marL="457200" indent="-457200">
              <a:buFont typeface="Arial" panose="020B0604020202020204" pitchFamily="34" charset="0"/>
              <a:buChar char="•"/>
            </a:pPr>
            <a:r>
              <a:rPr lang="es-ES" sz="3200" dirty="0" smtClean="0"/>
              <a:t>No </a:t>
            </a:r>
            <a:r>
              <a:rPr lang="es-ES" sz="3200" dirty="0" smtClean="0"/>
              <a:t>tiene efectos colaterales</a:t>
            </a:r>
          </a:p>
          <a:p>
            <a:pPr marL="457200" indent="-457200">
              <a:buFont typeface="Arial" panose="020B0604020202020204" pitchFamily="34" charset="0"/>
              <a:buChar char="•"/>
            </a:pPr>
            <a:r>
              <a:rPr lang="es-ES" sz="3200" dirty="0" smtClean="0"/>
              <a:t>Sin </a:t>
            </a:r>
            <a:r>
              <a:rPr lang="es-ES" sz="3200" dirty="0" smtClean="0"/>
              <a:t>costo</a:t>
            </a:r>
          </a:p>
          <a:p>
            <a:pPr marL="457200" indent="-457200">
              <a:buFont typeface="Arial" panose="020B0604020202020204" pitchFamily="34" charset="0"/>
              <a:buChar char="•"/>
            </a:pPr>
            <a:r>
              <a:rPr lang="es-ES" sz="3200" dirty="0" smtClean="0"/>
              <a:t>Pueden </a:t>
            </a:r>
            <a:r>
              <a:rPr lang="es-ES" sz="3200" dirty="0" smtClean="0"/>
              <a:t>ser utilizados cuando ambos se comprometen</a:t>
            </a:r>
          </a:p>
          <a:p>
            <a:pPr marL="457200" indent="-457200">
              <a:buFont typeface="Arial" panose="020B0604020202020204" pitchFamily="34" charset="0"/>
              <a:buChar char="•"/>
            </a:pPr>
            <a:r>
              <a:rPr lang="es-ES" sz="3200" dirty="0" smtClean="0"/>
              <a:t>Aceptable </a:t>
            </a:r>
            <a:r>
              <a:rPr lang="es-ES" sz="3200" dirty="0" smtClean="0"/>
              <a:t>para algunos grupos religiosos</a:t>
            </a:r>
          </a:p>
          <a:p>
            <a:pPr marL="457200" indent="-457200">
              <a:buFont typeface="Arial" panose="020B0604020202020204" pitchFamily="34" charset="0"/>
              <a:buChar char="•"/>
            </a:pPr>
            <a:r>
              <a:rPr lang="es-ES" sz="3200" dirty="0" smtClean="0"/>
              <a:t>Sin </a:t>
            </a:r>
            <a:r>
              <a:rPr lang="es-ES" sz="3200" dirty="0" smtClean="0"/>
              <a:t>efecto durante la lactancia </a:t>
            </a:r>
          </a:p>
          <a:p>
            <a:pPr marL="457200" indent="-457200">
              <a:buFont typeface="Arial" panose="020B0604020202020204" pitchFamily="34" charset="0"/>
              <a:buChar char="•"/>
            </a:pPr>
            <a:r>
              <a:rPr lang="es-ES" sz="3200" dirty="0" smtClean="0"/>
              <a:t>Involucran </a:t>
            </a:r>
            <a:r>
              <a:rPr lang="es-ES" sz="3200" dirty="0" smtClean="0"/>
              <a:t>al hombre en la planificación familiar	</a:t>
            </a:r>
          </a:p>
        </p:txBody>
      </p:sp>
      <p:sp>
        <p:nvSpPr>
          <p:cNvPr id="3" name="Cara sonriente 2"/>
          <p:cNvSpPr/>
          <p:nvPr/>
        </p:nvSpPr>
        <p:spPr>
          <a:xfrm>
            <a:off x="2843808" y="571480"/>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404664"/>
            <a:ext cx="8424936" cy="5693866"/>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Medianamente </a:t>
            </a:r>
            <a:r>
              <a:rPr lang="es-ES" sz="3200" dirty="0" smtClean="0"/>
              <a:t>efectivo</a:t>
            </a:r>
          </a:p>
          <a:p>
            <a:pPr marL="457200" indent="-457200">
              <a:buFont typeface="Arial" panose="020B0604020202020204" pitchFamily="34" charset="0"/>
              <a:buChar char="•"/>
            </a:pPr>
            <a:r>
              <a:rPr lang="es-ES" sz="3200" dirty="0" smtClean="0"/>
              <a:t>Se </a:t>
            </a:r>
            <a:r>
              <a:rPr lang="es-ES" sz="3200" dirty="0" smtClean="0"/>
              <a:t>requiere tiempo para conocer el funcionamiento del cuerpo </a:t>
            </a:r>
          </a:p>
          <a:p>
            <a:pPr marL="457200" indent="-457200">
              <a:buFont typeface="Arial" panose="020B0604020202020204" pitchFamily="34" charset="0"/>
              <a:buChar char="•"/>
            </a:pPr>
            <a:r>
              <a:rPr lang="es-ES" sz="3200" dirty="0" smtClean="0"/>
              <a:t>Requiere </a:t>
            </a:r>
            <a:r>
              <a:rPr lang="es-ES" sz="3200" dirty="0" smtClean="0"/>
              <a:t>llevar un registro del ciclo</a:t>
            </a:r>
          </a:p>
          <a:p>
            <a:pPr marL="457200" indent="-457200">
              <a:buFont typeface="Arial" panose="020B0604020202020204" pitchFamily="34" charset="0"/>
              <a:buChar char="•"/>
            </a:pPr>
            <a:r>
              <a:rPr lang="es-ES" sz="3200" dirty="0" smtClean="0"/>
              <a:t>Requiere </a:t>
            </a:r>
            <a:r>
              <a:rPr lang="es-ES" sz="3200" dirty="0" smtClean="0"/>
              <a:t>estrecha cooperación y compromiso entre ambos miembros de la pareja</a:t>
            </a:r>
          </a:p>
          <a:p>
            <a:pPr marL="457200" indent="-457200">
              <a:buFont typeface="Arial" panose="020B0604020202020204" pitchFamily="34" charset="0"/>
              <a:buChar char="•"/>
            </a:pPr>
            <a:r>
              <a:rPr lang="es-ES" sz="3200" dirty="0" smtClean="0"/>
              <a:t>Requiere </a:t>
            </a:r>
            <a:r>
              <a:rPr lang="es-ES" sz="3200" dirty="0" smtClean="0"/>
              <a:t>largos periodos sin penetración vaginal</a:t>
            </a:r>
          </a:p>
          <a:p>
            <a:pPr marL="457200" indent="-457200">
              <a:buFont typeface="Arial" panose="020B0604020202020204" pitchFamily="34" charset="0"/>
              <a:buChar char="•"/>
            </a:pPr>
            <a:r>
              <a:rPr lang="es-ES" sz="3200" dirty="0" smtClean="0"/>
              <a:t>La </a:t>
            </a:r>
            <a:r>
              <a:rPr lang="es-ES" sz="3200" dirty="0" smtClean="0"/>
              <a:t>mujer debe tener ciclos regulares</a:t>
            </a:r>
            <a:r>
              <a:rPr lang="es-ES" dirty="0" smtClean="0">
                <a:solidFill>
                  <a:srgbClr val="FF0000"/>
                </a:solidFill>
                <a:latin typeface="Arial Black" pitchFamily="34" charset="0"/>
              </a:rPr>
              <a:t>	</a:t>
            </a:r>
          </a:p>
        </p:txBody>
      </p:sp>
      <p:sp>
        <p:nvSpPr>
          <p:cNvPr id="3" name="Señal de prohibido 2"/>
          <p:cNvSpPr/>
          <p:nvPr/>
        </p:nvSpPr>
        <p:spPr>
          <a:xfrm>
            <a:off x="3707904" y="332656"/>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7" y="428604"/>
            <a:ext cx="8286808" cy="2185214"/>
          </a:xfrm>
          <a:prstGeom prst="rect">
            <a:avLst/>
          </a:prstGeom>
        </p:spPr>
        <p:txBody>
          <a:bodyPr wrap="square">
            <a:spAutoFit/>
          </a:bodyPr>
          <a:lstStyle/>
          <a:p>
            <a:r>
              <a:rPr lang="es-ES" sz="4400" u="sng" dirty="0" smtClean="0">
                <a:solidFill>
                  <a:schemeClr val="accent2">
                    <a:lumMod val="50000"/>
                  </a:schemeClr>
                </a:solidFill>
                <a:latin typeface="+mj-lt"/>
              </a:rPr>
              <a:t>Moco cervical</a:t>
            </a:r>
          </a:p>
          <a:p>
            <a:pPr algn="just"/>
            <a:endParaRPr lang="es-ES" sz="2800" dirty="0" smtClean="0">
              <a:latin typeface="Arial Black" pitchFamily="34" charset="0"/>
            </a:endParaRPr>
          </a:p>
          <a:p>
            <a:r>
              <a:rPr lang="es-ES" sz="3200" dirty="0" smtClean="0"/>
              <a:t>Efectividad: poco confiable sobre todo por fallas de las personas que los utilizan</a:t>
            </a:r>
          </a:p>
        </p:txBody>
      </p:sp>
      <p:pic>
        <p:nvPicPr>
          <p:cNvPr id="9218" name="Picture 2"/>
          <p:cNvPicPr>
            <a:picLocks noChangeAspect="1" noChangeArrowheads="1"/>
          </p:cNvPicPr>
          <p:nvPr/>
        </p:nvPicPr>
        <p:blipFill>
          <a:blip r:embed="rId2"/>
          <a:srcRect/>
          <a:stretch>
            <a:fillRect/>
          </a:stretch>
        </p:blipFill>
        <p:spPr bwMode="auto">
          <a:xfrm>
            <a:off x="642910" y="2714620"/>
            <a:ext cx="3000396" cy="35204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1340768"/>
            <a:ext cx="7920880" cy="3539430"/>
          </a:xfrm>
          <a:prstGeom prst="rect">
            <a:avLst/>
          </a:prstGeom>
        </p:spPr>
        <p:txBody>
          <a:bodyPr wrap="square">
            <a:spAutoFit/>
          </a:bodyPr>
          <a:lstStyle/>
          <a:p>
            <a:r>
              <a:rPr lang="es-ES" sz="3200" dirty="0"/>
              <a:t>Todos los individuos, sin importar su sexo, edad, raza, condición social o política, credo o preferencia sexual, tienen el </a:t>
            </a:r>
            <a:r>
              <a:rPr lang="es-ES" sz="3200" u="sng" dirty="0"/>
              <a:t>derecho</a:t>
            </a:r>
            <a:r>
              <a:rPr lang="es-ES" sz="3200" dirty="0"/>
              <a:t> a la información, a la libre decisión, a la protección de la salud, a la no discriminación, al estándar más alto posible en salud y a gozar de los beneficios del progreso </a:t>
            </a:r>
            <a:r>
              <a:rPr lang="es-ES" sz="3200" dirty="0" smtClean="0"/>
              <a:t>científico</a:t>
            </a:r>
            <a:endParaRPr lang="es-ES" sz="3200" dirty="0"/>
          </a:p>
        </p:txBody>
      </p:sp>
    </p:spTree>
    <p:extLst>
      <p:ext uri="{BB962C8B-B14F-4D97-AF65-F5344CB8AC3E}">
        <p14:creationId xmlns:p14="http://schemas.microsoft.com/office/powerpoint/2010/main" val="3074293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764704"/>
            <a:ext cx="8319868" cy="4708981"/>
          </a:xfrm>
          <a:prstGeom prst="rect">
            <a:avLst/>
          </a:prstGeom>
        </p:spPr>
        <p:txBody>
          <a:bodyPr wrap="square">
            <a:spAutoFit/>
          </a:bodyPr>
          <a:lstStyle/>
          <a:p>
            <a:r>
              <a:rPr lang="es-ES" sz="4400" u="sng" dirty="0" smtClean="0">
                <a:solidFill>
                  <a:schemeClr val="accent2">
                    <a:lumMod val="50000"/>
                  </a:schemeClr>
                </a:solidFill>
                <a:latin typeface="+mj-lt"/>
              </a:rPr>
              <a:t>Descripción</a:t>
            </a:r>
          </a:p>
          <a:p>
            <a:endParaRPr lang="es-ES" sz="3200" dirty="0" smtClean="0"/>
          </a:p>
          <a:p>
            <a:r>
              <a:rPr lang="es-ES" sz="3200" dirty="0" smtClean="0"/>
              <a:t>La mujer debe revisar diariamente sus secreciones cervicales. Cuando está en su periodo fértil la secreción se torna resbalosa, húmeda y se puede estirar entre los dedos. En este momento es cuando el coito se debe </a:t>
            </a:r>
            <a:r>
              <a:rPr lang="es-ES" sz="3200" dirty="0" smtClean="0"/>
              <a:t>evitar</a:t>
            </a:r>
            <a:endParaRPr lang="es-ES" sz="3200" dirty="0" smtClean="0"/>
          </a:p>
          <a:p>
            <a:r>
              <a:rPr lang="es-ES" sz="3200" dirty="0" smtClean="0"/>
              <a:t>La pareja podrá tener relaciones cuando no haya secreción o cuando esta sea pegajosa o </a:t>
            </a:r>
            <a:r>
              <a:rPr lang="es-ES" sz="3200" dirty="0" smtClean="0"/>
              <a:t>pastosa</a:t>
            </a:r>
            <a:endParaRPr lang="es-ES" sz="3200" dirty="0" smtClean="0"/>
          </a:p>
        </p:txBody>
      </p:sp>
    </p:spTree>
    <p:extLst>
      <p:ext uri="{BB962C8B-B14F-4D97-AF65-F5344CB8AC3E}">
        <p14:creationId xmlns:p14="http://schemas.microsoft.com/office/powerpoint/2010/main" val="19368485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714356"/>
            <a:ext cx="8215370" cy="5201424"/>
          </a:xfrm>
          <a:prstGeom prst="rect">
            <a:avLst/>
          </a:prstGeom>
        </p:spPr>
        <p:txBody>
          <a:bodyPr wrap="square">
            <a:spAutoFit/>
          </a:bodyPr>
          <a:lstStyle/>
          <a:p>
            <a:r>
              <a:rPr lang="es-ES" sz="4400" u="sng" dirty="0" smtClean="0">
                <a:solidFill>
                  <a:schemeClr val="accent2">
                    <a:lumMod val="50000"/>
                  </a:schemeClr>
                </a:solidFill>
                <a:latin typeface="+mj-lt"/>
              </a:rPr>
              <a:t>Ventajas</a:t>
            </a:r>
          </a:p>
          <a:p>
            <a:endParaRPr lang="es-ES" sz="3200" dirty="0" smtClean="0"/>
          </a:p>
          <a:p>
            <a:pPr marL="457200" indent="-457200">
              <a:buFont typeface="Arial" panose="020B0604020202020204" pitchFamily="34" charset="0"/>
              <a:buChar char="•"/>
            </a:pPr>
            <a:r>
              <a:rPr lang="es-ES" sz="3200" dirty="0" smtClean="0"/>
              <a:t>No </a:t>
            </a:r>
            <a:r>
              <a:rPr lang="es-ES" sz="3200" dirty="0" smtClean="0"/>
              <a:t>tiene efectos colaterales</a:t>
            </a:r>
          </a:p>
          <a:p>
            <a:pPr marL="457200" indent="-457200">
              <a:buFont typeface="Arial" panose="020B0604020202020204" pitchFamily="34" charset="0"/>
              <a:buChar char="•"/>
            </a:pPr>
            <a:r>
              <a:rPr lang="es-ES" sz="3200" dirty="0" smtClean="0"/>
              <a:t>Sin </a:t>
            </a:r>
            <a:r>
              <a:rPr lang="es-ES" sz="3200" dirty="0" smtClean="0"/>
              <a:t>costo</a:t>
            </a:r>
          </a:p>
          <a:p>
            <a:pPr marL="457200" indent="-457200">
              <a:buFont typeface="Arial" panose="020B0604020202020204" pitchFamily="34" charset="0"/>
              <a:buChar char="•"/>
            </a:pPr>
            <a:r>
              <a:rPr lang="es-ES" sz="3200" dirty="0" smtClean="0"/>
              <a:t>Pueden </a:t>
            </a:r>
            <a:r>
              <a:rPr lang="es-ES" sz="3200" dirty="0" smtClean="0"/>
              <a:t>ser utilizados cuando ambos se comprometen</a:t>
            </a:r>
          </a:p>
          <a:p>
            <a:pPr marL="457200" indent="-457200">
              <a:buFont typeface="Arial" panose="020B0604020202020204" pitchFamily="34" charset="0"/>
              <a:buChar char="•"/>
            </a:pPr>
            <a:r>
              <a:rPr lang="es-ES" sz="3200" dirty="0" smtClean="0"/>
              <a:t>Aceptable </a:t>
            </a:r>
            <a:r>
              <a:rPr lang="es-ES" sz="3200" dirty="0" smtClean="0"/>
              <a:t>para algunos grupos religiosos </a:t>
            </a:r>
          </a:p>
          <a:p>
            <a:pPr marL="457200" indent="-457200">
              <a:buFont typeface="Arial" panose="020B0604020202020204" pitchFamily="34" charset="0"/>
              <a:buChar char="•"/>
            </a:pPr>
            <a:r>
              <a:rPr lang="es-ES" sz="3200" dirty="0" smtClean="0"/>
              <a:t>Sin </a:t>
            </a:r>
            <a:r>
              <a:rPr lang="es-ES" sz="3200" dirty="0" smtClean="0"/>
              <a:t>efecto durante la lactancia </a:t>
            </a:r>
          </a:p>
          <a:p>
            <a:pPr marL="457200" indent="-457200">
              <a:buFont typeface="Arial" panose="020B0604020202020204" pitchFamily="34" charset="0"/>
              <a:buChar char="•"/>
            </a:pPr>
            <a:r>
              <a:rPr lang="es-ES" sz="3200" dirty="0" smtClean="0"/>
              <a:t>Involucran </a:t>
            </a:r>
            <a:r>
              <a:rPr lang="es-ES" sz="3200" dirty="0" smtClean="0"/>
              <a:t>al hombre en la planificación familiar</a:t>
            </a:r>
          </a:p>
        </p:txBody>
      </p:sp>
      <p:sp>
        <p:nvSpPr>
          <p:cNvPr id="3" name="Cara sonriente 2"/>
          <p:cNvSpPr/>
          <p:nvPr/>
        </p:nvSpPr>
        <p:spPr>
          <a:xfrm>
            <a:off x="2915816" y="548680"/>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571480"/>
            <a:ext cx="8429684" cy="5201424"/>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Medianamente </a:t>
            </a:r>
            <a:r>
              <a:rPr lang="es-ES" sz="3200" dirty="0" smtClean="0"/>
              <a:t>efectivo</a:t>
            </a:r>
          </a:p>
          <a:p>
            <a:pPr marL="457200" indent="-457200">
              <a:buFont typeface="Arial" panose="020B0604020202020204" pitchFamily="34" charset="0"/>
              <a:buChar char="•"/>
            </a:pPr>
            <a:r>
              <a:rPr lang="es-ES" sz="3200" dirty="0" smtClean="0"/>
              <a:t>Se </a:t>
            </a:r>
            <a:r>
              <a:rPr lang="es-ES" sz="3200" dirty="0" smtClean="0"/>
              <a:t>requiere y conocimiento del cuerpo</a:t>
            </a:r>
          </a:p>
          <a:p>
            <a:pPr marL="457200" indent="-457200">
              <a:buFont typeface="Arial" panose="020B0604020202020204" pitchFamily="34" charset="0"/>
              <a:buChar char="•"/>
            </a:pPr>
            <a:r>
              <a:rPr lang="es-ES" sz="3200" dirty="0" smtClean="0"/>
              <a:t>Requiere </a:t>
            </a:r>
            <a:r>
              <a:rPr lang="es-ES" sz="3200" dirty="0" smtClean="0"/>
              <a:t>llevar un registro del ciclo</a:t>
            </a:r>
          </a:p>
          <a:p>
            <a:pPr marL="457200" indent="-457200">
              <a:buFont typeface="Arial" panose="020B0604020202020204" pitchFamily="34" charset="0"/>
              <a:buChar char="•"/>
            </a:pPr>
            <a:r>
              <a:rPr lang="es-ES" sz="3200" dirty="0" smtClean="0"/>
              <a:t>Requiere </a:t>
            </a:r>
            <a:r>
              <a:rPr lang="es-ES" sz="3200" dirty="0" smtClean="0"/>
              <a:t>estrecha  cooperación y compromiso entre ambos miembros de la pareja</a:t>
            </a:r>
          </a:p>
          <a:p>
            <a:pPr marL="457200" indent="-457200">
              <a:buFont typeface="Arial" panose="020B0604020202020204" pitchFamily="34" charset="0"/>
              <a:buChar char="•"/>
            </a:pPr>
            <a:r>
              <a:rPr lang="es-ES" sz="3200" dirty="0" smtClean="0"/>
              <a:t>Requiere </a:t>
            </a:r>
            <a:r>
              <a:rPr lang="es-ES" sz="3200" dirty="0" smtClean="0"/>
              <a:t>largos periodos sin penetración vaginal</a:t>
            </a:r>
          </a:p>
          <a:p>
            <a:pPr marL="457200" indent="-457200">
              <a:buFont typeface="Arial" panose="020B0604020202020204" pitchFamily="34" charset="0"/>
              <a:buChar char="•"/>
            </a:pPr>
            <a:r>
              <a:rPr lang="es-ES" sz="3200" dirty="0" smtClean="0"/>
              <a:t>La </a:t>
            </a:r>
            <a:r>
              <a:rPr lang="es-ES" sz="3200" dirty="0" smtClean="0"/>
              <a:t>mujer debe tener ciclos regulares</a:t>
            </a:r>
          </a:p>
        </p:txBody>
      </p:sp>
      <p:sp>
        <p:nvSpPr>
          <p:cNvPr id="3" name="Señal de prohibido 2"/>
          <p:cNvSpPr/>
          <p:nvPr/>
        </p:nvSpPr>
        <p:spPr>
          <a:xfrm>
            <a:off x="3491880" y="476672"/>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3" y="714356"/>
            <a:ext cx="7858180" cy="2185214"/>
          </a:xfrm>
          <a:prstGeom prst="rect">
            <a:avLst/>
          </a:prstGeom>
        </p:spPr>
        <p:txBody>
          <a:bodyPr wrap="square">
            <a:spAutoFit/>
          </a:bodyPr>
          <a:lstStyle/>
          <a:p>
            <a:r>
              <a:rPr lang="es-ES" sz="4400" u="sng" dirty="0" smtClean="0">
                <a:solidFill>
                  <a:schemeClr val="accent2">
                    <a:lumMod val="50000"/>
                  </a:schemeClr>
                </a:solidFill>
                <a:latin typeface="+mj-lt"/>
              </a:rPr>
              <a:t>Temperatura Basal</a:t>
            </a:r>
            <a:r>
              <a:rPr lang="es-ES" sz="4400" dirty="0" smtClean="0">
                <a:solidFill>
                  <a:schemeClr val="accent2">
                    <a:lumMod val="50000"/>
                  </a:schemeClr>
                </a:solidFill>
                <a:latin typeface="+mj-lt"/>
              </a:rPr>
              <a:t> 	</a:t>
            </a:r>
          </a:p>
          <a:p>
            <a:pPr algn="just"/>
            <a:endParaRPr lang="es-ES" sz="2800" dirty="0" smtClean="0">
              <a:latin typeface="Arial Black" pitchFamily="34" charset="0"/>
            </a:endParaRPr>
          </a:p>
          <a:p>
            <a:r>
              <a:rPr lang="es-ES" sz="3200" dirty="0" smtClean="0"/>
              <a:t>Efectividad: poco confiable sobre todo por fallas de las personas que los utilizan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642918"/>
            <a:ext cx="8286808" cy="4708981"/>
          </a:xfrm>
          <a:prstGeom prst="rect">
            <a:avLst/>
          </a:prstGeom>
        </p:spPr>
        <p:txBody>
          <a:bodyPr wrap="square">
            <a:spAutoFit/>
          </a:bodyPr>
          <a:lstStyle/>
          <a:p>
            <a:r>
              <a:rPr lang="es-ES" sz="4400" u="sng" dirty="0" smtClean="0">
                <a:solidFill>
                  <a:schemeClr val="accent2">
                    <a:lumMod val="50000"/>
                  </a:schemeClr>
                </a:solidFill>
                <a:latin typeface="+mj-lt"/>
              </a:rPr>
              <a:t>Descripción</a:t>
            </a:r>
            <a:endParaRPr lang="es-ES" sz="3200" u="sng" dirty="0" smtClean="0">
              <a:solidFill>
                <a:schemeClr val="accent2">
                  <a:lumMod val="50000"/>
                </a:schemeClr>
              </a:solidFill>
              <a:latin typeface="+mj-lt"/>
            </a:endParaRPr>
          </a:p>
          <a:p>
            <a:pPr algn="just"/>
            <a:endParaRPr lang="es-ES" sz="3200" dirty="0" smtClean="0">
              <a:latin typeface="Arial Black" pitchFamily="34" charset="0"/>
            </a:endParaRPr>
          </a:p>
          <a:p>
            <a:r>
              <a:rPr lang="es-ES" sz="3200" dirty="0" smtClean="0"/>
              <a:t>La mujer se debe tomar la temperatura, ya sea vía oral, rectal o vaginal todas las mañanas antes de levantarse de la </a:t>
            </a:r>
            <a:r>
              <a:rPr lang="es-ES" sz="3200" dirty="0" smtClean="0"/>
              <a:t>cama</a:t>
            </a:r>
            <a:endParaRPr lang="es-ES" sz="3200" dirty="0" smtClean="0"/>
          </a:p>
          <a:p>
            <a:r>
              <a:rPr lang="es-ES" sz="3200" dirty="0" smtClean="0"/>
              <a:t>La temperatura de la mujer sube de 0.2 a 0.5°C cerca del tiempo de ovulación. En este momento la pareja debe evitar el coito o utilizar métodos de </a:t>
            </a:r>
            <a:r>
              <a:rPr lang="es-ES" sz="3200" dirty="0" smtClean="0"/>
              <a:t>barrera </a:t>
            </a:r>
            <a:r>
              <a:rPr lang="es-ES" dirty="0" smtClean="0"/>
              <a:t>	</a:t>
            </a:r>
          </a:p>
        </p:txBody>
      </p:sp>
    </p:spTree>
    <p:extLst>
      <p:ext uri="{BB962C8B-B14F-4D97-AF65-F5344CB8AC3E}">
        <p14:creationId xmlns:p14="http://schemas.microsoft.com/office/powerpoint/2010/main" val="50814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642919"/>
            <a:ext cx="8286808" cy="4708981"/>
          </a:xfrm>
          <a:prstGeom prst="rect">
            <a:avLst/>
          </a:prstGeom>
        </p:spPr>
        <p:txBody>
          <a:bodyPr wrap="square">
            <a:spAutoFit/>
          </a:bodyPr>
          <a:lstStyle/>
          <a:p>
            <a:r>
              <a:rPr lang="es-ES" sz="4400" u="sng" dirty="0" smtClean="0">
                <a:solidFill>
                  <a:schemeClr val="accent2">
                    <a:lumMod val="50000"/>
                  </a:schemeClr>
                </a:solidFill>
                <a:latin typeface="+mj-lt"/>
              </a:rPr>
              <a:t>Ventajas</a:t>
            </a:r>
            <a:endParaRPr lang="es-ES" sz="3200" u="sng" dirty="0" smtClean="0">
              <a:solidFill>
                <a:schemeClr val="accent2">
                  <a:lumMod val="50000"/>
                </a:schemeClr>
              </a:solidFill>
              <a:latin typeface="+mj-lt"/>
            </a:endParaRPr>
          </a:p>
          <a:p>
            <a:endParaRPr lang="es-ES" sz="3200" dirty="0" smtClean="0"/>
          </a:p>
          <a:p>
            <a:pPr marL="457200" indent="-457200">
              <a:buFont typeface="Arial" panose="020B0604020202020204" pitchFamily="34" charset="0"/>
              <a:buChar char="•"/>
            </a:pPr>
            <a:r>
              <a:rPr lang="es-ES" sz="3200" dirty="0" smtClean="0"/>
              <a:t>Sin </a:t>
            </a:r>
            <a:r>
              <a:rPr lang="es-ES" sz="3200" dirty="0" smtClean="0"/>
              <a:t>efectos colaterales y costo</a:t>
            </a:r>
          </a:p>
          <a:p>
            <a:pPr marL="457200" indent="-457200">
              <a:buFont typeface="Arial" panose="020B0604020202020204" pitchFamily="34" charset="0"/>
              <a:buChar char="•"/>
            </a:pPr>
            <a:r>
              <a:rPr lang="es-ES" sz="3200" dirty="0" smtClean="0"/>
              <a:t>Pueden </a:t>
            </a:r>
            <a:r>
              <a:rPr lang="es-ES" sz="3200" dirty="0" smtClean="0"/>
              <a:t>ser utilizados cuando ambos se comprometen </a:t>
            </a:r>
          </a:p>
          <a:p>
            <a:pPr marL="457200" indent="-457200">
              <a:buFont typeface="Arial" panose="020B0604020202020204" pitchFamily="34" charset="0"/>
              <a:buChar char="•"/>
            </a:pPr>
            <a:r>
              <a:rPr lang="es-ES" sz="3200" dirty="0" smtClean="0"/>
              <a:t>Aceptable </a:t>
            </a:r>
            <a:r>
              <a:rPr lang="es-ES" sz="3200" dirty="0" smtClean="0"/>
              <a:t>para algunos grupos religiosos</a:t>
            </a:r>
          </a:p>
          <a:p>
            <a:pPr marL="457200" indent="-457200">
              <a:buFont typeface="Arial" panose="020B0604020202020204" pitchFamily="34" charset="0"/>
              <a:buChar char="•"/>
            </a:pPr>
            <a:r>
              <a:rPr lang="es-ES" sz="3200" dirty="0" smtClean="0"/>
              <a:t>Sin </a:t>
            </a:r>
            <a:r>
              <a:rPr lang="es-ES" sz="3200" dirty="0" smtClean="0"/>
              <a:t>efecto durante la lactancia</a:t>
            </a:r>
          </a:p>
          <a:p>
            <a:pPr marL="457200" indent="-457200">
              <a:buFont typeface="Arial" panose="020B0604020202020204" pitchFamily="34" charset="0"/>
              <a:buChar char="•"/>
            </a:pPr>
            <a:r>
              <a:rPr lang="es-ES" sz="3200" dirty="0" smtClean="0"/>
              <a:t>Involucran </a:t>
            </a:r>
            <a:r>
              <a:rPr lang="es-ES" sz="3200" dirty="0" smtClean="0"/>
              <a:t>al hombre en la planificación familiar </a:t>
            </a:r>
            <a:endParaRPr lang="es-ES" sz="2000" dirty="0" smtClean="0"/>
          </a:p>
        </p:txBody>
      </p:sp>
      <p:sp>
        <p:nvSpPr>
          <p:cNvPr id="3" name="Cara sonriente 2"/>
          <p:cNvSpPr/>
          <p:nvPr/>
        </p:nvSpPr>
        <p:spPr>
          <a:xfrm>
            <a:off x="2771800" y="548680"/>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71480"/>
            <a:ext cx="8143932" cy="5201424"/>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Medianamente </a:t>
            </a:r>
            <a:r>
              <a:rPr lang="es-ES" sz="3200" dirty="0" smtClean="0"/>
              <a:t>efectivo</a:t>
            </a:r>
          </a:p>
          <a:p>
            <a:pPr marL="457200" indent="-457200">
              <a:buFont typeface="Arial" panose="020B0604020202020204" pitchFamily="34" charset="0"/>
              <a:buChar char="•"/>
            </a:pPr>
            <a:r>
              <a:rPr lang="es-ES" sz="3200" dirty="0" smtClean="0"/>
              <a:t>Requiere </a:t>
            </a:r>
            <a:r>
              <a:rPr lang="es-ES" sz="3200" dirty="0" smtClean="0"/>
              <a:t>tiempo y conocimiento del cuerpo</a:t>
            </a:r>
          </a:p>
          <a:p>
            <a:pPr marL="457200" indent="-457200">
              <a:buFont typeface="Arial" panose="020B0604020202020204" pitchFamily="34" charset="0"/>
              <a:buChar char="•"/>
            </a:pPr>
            <a:r>
              <a:rPr lang="es-ES" sz="3200" dirty="0" smtClean="0"/>
              <a:t>Requiere </a:t>
            </a:r>
            <a:r>
              <a:rPr lang="es-ES" sz="3200" dirty="0" smtClean="0"/>
              <a:t>llevar un registro durante el ciclo</a:t>
            </a:r>
          </a:p>
          <a:p>
            <a:pPr marL="457200" indent="-457200">
              <a:buFont typeface="Arial" panose="020B0604020202020204" pitchFamily="34" charset="0"/>
              <a:buChar char="•"/>
            </a:pPr>
            <a:r>
              <a:rPr lang="es-ES" sz="3200" dirty="0" smtClean="0"/>
              <a:t>Requiere </a:t>
            </a:r>
            <a:r>
              <a:rPr lang="es-ES" sz="3200" dirty="0" smtClean="0"/>
              <a:t>cooperación y compromiso de ambos miembros de la pareja </a:t>
            </a:r>
          </a:p>
          <a:p>
            <a:pPr marL="457200" indent="-457200">
              <a:buFont typeface="Arial" panose="020B0604020202020204" pitchFamily="34" charset="0"/>
              <a:buChar char="•"/>
            </a:pPr>
            <a:r>
              <a:rPr lang="es-ES" sz="3200" dirty="0" smtClean="0"/>
              <a:t>Requiere </a:t>
            </a:r>
            <a:r>
              <a:rPr lang="es-ES" sz="3200" dirty="0" smtClean="0"/>
              <a:t>largos periodos sin penetración vaginal </a:t>
            </a:r>
          </a:p>
          <a:p>
            <a:pPr marL="457200" indent="-457200">
              <a:buFont typeface="Arial" panose="020B0604020202020204" pitchFamily="34" charset="0"/>
              <a:buChar char="•"/>
            </a:pPr>
            <a:r>
              <a:rPr lang="es-ES" sz="3200" dirty="0" smtClean="0"/>
              <a:t>La </a:t>
            </a:r>
            <a:r>
              <a:rPr lang="es-ES" sz="3200" dirty="0" smtClean="0"/>
              <a:t>mujer debe tener ciclos regulares</a:t>
            </a:r>
            <a:r>
              <a:rPr lang="es-ES" sz="2800" dirty="0" smtClean="0">
                <a:solidFill>
                  <a:srgbClr val="FF0000"/>
                </a:solidFill>
                <a:latin typeface="Arial Black" pitchFamily="34" charset="0"/>
              </a:rPr>
              <a:t> </a:t>
            </a:r>
            <a:r>
              <a:rPr lang="es-ES" dirty="0" smtClean="0"/>
              <a:t>	</a:t>
            </a:r>
          </a:p>
        </p:txBody>
      </p:sp>
      <p:sp>
        <p:nvSpPr>
          <p:cNvPr id="3" name="Señal de prohibido 2"/>
          <p:cNvSpPr/>
          <p:nvPr/>
        </p:nvSpPr>
        <p:spPr>
          <a:xfrm>
            <a:off x="3491880" y="476672"/>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836712"/>
            <a:ext cx="7929618" cy="1692771"/>
          </a:xfrm>
          <a:prstGeom prst="rect">
            <a:avLst/>
          </a:prstGeom>
        </p:spPr>
        <p:txBody>
          <a:bodyPr wrap="square">
            <a:spAutoFit/>
          </a:bodyPr>
          <a:lstStyle/>
          <a:p>
            <a:r>
              <a:rPr lang="es-ES" sz="4400" u="sng" dirty="0" smtClean="0">
                <a:solidFill>
                  <a:schemeClr val="accent2">
                    <a:lumMod val="50000"/>
                  </a:schemeClr>
                </a:solidFill>
                <a:latin typeface="+mj-lt"/>
              </a:rPr>
              <a:t>Coito interrumpido</a:t>
            </a:r>
          </a:p>
          <a:p>
            <a:pPr algn="just"/>
            <a:endParaRPr lang="es-ES" sz="2800" dirty="0" smtClean="0">
              <a:latin typeface="Arial Black" pitchFamily="34" charset="0"/>
            </a:endParaRPr>
          </a:p>
          <a:p>
            <a:pPr algn="just"/>
            <a:r>
              <a:rPr lang="es-ES" sz="3200" dirty="0" smtClean="0"/>
              <a:t>Efectividad: poco confiable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052736"/>
            <a:ext cx="7704856" cy="2246769"/>
          </a:xfrm>
          <a:prstGeom prst="rect">
            <a:avLst/>
          </a:prstGeom>
        </p:spPr>
        <p:txBody>
          <a:bodyPr wrap="square">
            <a:spAutoFit/>
          </a:bodyPr>
          <a:lstStyle/>
          <a:p>
            <a:r>
              <a:rPr lang="es-ES" sz="4400" u="sng" dirty="0" smtClean="0">
                <a:solidFill>
                  <a:schemeClr val="accent2">
                    <a:lumMod val="50000"/>
                  </a:schemeClr>
                </a:solidFill>
                <a:latin typeface="+mj-lt"/>
              </a:rPr>
              <a:t>Descripción</a:t>
            </a:r>
          </a:p>
          <a:p>
            <a:endParaRPr lang="es-ES" sz="3200" dirty="0" smtClean="0"/>
          </a:p>
          <a:p>
            <a:r>
              <a:rPr lang="es-ES" sz="3200" dirty="0" smtClean="0"/>
              <a:t>Durante el acto sexual, el pene se retira de la vagina antes de producirse la </a:t>
            </a:r>
            <a:r>
              <a:rPr lang="es-ES" sz="3200" dirty="0" smtClean="0"/>
              <a:t>eyaculación </a:t>
            </a:r>
            <a:r>
              <a:rPr lang="es-ES" dirty="0" smtClean="0"/>
              <a:t>	</a:t>
            </a:r>
          </a:p>
        </p:txBody>
      </p:sp>
    </p:spTree>
    <p:extLst>
      <p:ext uri="{BB962C8B-B14F-4D97-AF65-F5344CB8AC3E}">
        <p14:creationId xmlns:p14="http://schemas.microsoft.com/office/powerpoint/2010/main" val="115069594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1472" y="1000108"/>
            <a:ext cx="7358114" cy="1754326"/>
          </a:xfrm>
          <a:prstGeom prst="rect">
            <a:avLst/>
          </a:prstGeom>
          <a:noFill/>
        </p:spPr>
        <p:txBody>
          <a:bodyPr wrap="square" rtlCol="0">
            <a:spAutoFit/>
          </a:bodyPr>
          <a:lstStyle/>
          <a:p>
            <a:r>
              <a:rPr lang="es-ES" sz="4400" u="sng" dirty="0" smtClean="0">
                <a:solidFill>
                  <a:schemeClr val="accent2">
                    <a:lumMod val="50000"/>
                  </a:schemeClr>
                </a:solidFill>
                <a:latin typeface="+mj-lt"/>
              </a:rPr>
              <a:t>Ventajas</a:t>
            </a:r>
          </a:p>
          <a:p>
            <a:endParaRPr lang="es-ES" sz="3200" dirty="0" smtClean="0"/>
          </a:p>
          <a:p>
            <a:r>
              <a:rPr lang="es-ES" sz="3200" dirty="0" smtClean="0"/>
              <a:t>Igual a las anteriores</a:t>
            </a:r>
            <a:endParaRPr lang="es-ES" sz="3200" dirty="0"/>
          </a:p>
        </p:txBody>
      </p:sp>
      <p:sp>
        <p:nvSpPr>
          <p:cNvPr id="3" name="Cara sonriente 2"/>
          <p:cNvSpPr/>
          <p:nvPr/>
        </p:nvSpPr>
        <p:spPr>
          <a:xfrm>
            <a:off x="2843808" y="764704"/>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785794"/>
            <a:ext cx="8143932" cy="5016758"/>
          </a:xfrm>
          <a:prstGeom prst="rect">
            <a:avLst/>
          </a:prstGeom>
        </p:spPr>
        <p:txBody>
          <a:bodyPr wrap="square">
            <a:spAutoFit/>
          </a:bodyPr>
          <a:lstStyle/>
          <a:p>
            <a:r>
              <a:rPr lang="es-ES" sz="3200" dirty="0" smtClean="0"/>
              <a:t>La planificación familiar muestra un carácter prioritario dentro del marco amplio de salud reproductiva, con un enfoque de prevención de riesgo para la salud de las mujeres, los hombres, las niñas y los niños, y su aplicación es medio para el ejercicio del derecho de toda persona a decidir de manera libre, responsable e informada, sobre el número y el espaciamiento de sus hijos, con pleno respeto a su </a:t>
            </a:r>
            <a:r>
              <a:rPr lang="es-ES" sz="3200" dirty="0" smtClean="0"/>
              <a:t>dignidad</a:t>
            </a:r>
            <a:endParaRPr lang="es-ES" sz="32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714356"/>
            <a:ext cx="8215370" cy="2739211"/>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Requiere </a:t>
            </a:r>
            <a:r>
              <a:rPr lang="es-ES" sz="3200" dirty="0" smtClean="0"/>
              <a:t>mucho compromiso</a:t>
            </a:r>
          </a:p>
          <a:p>
            <a:pPr marL="457200" indent="-457200">
              <a:buFont typeface="Arial" panose="020B0604020202020204" pitchFamily="34" charset="0"/>
              <a:buChar char="•"/>
            </a:pPr>
            <a:r>
              <a:rPr lang="es-ES" sz="3200" dirty="0" smtClean="0"/>
              <a:t>Puede </a:t>
            </a:r>
            <a:r>
              <a:rPr lang="es-ES" sz="3200" dirty="0" smtClean="0"/>
              <a:t>haber espermatozoides en el líquido pre eyaculatorio	</a:t>
            </a:r>
          </a:p>
        </p:txBody>
      </p:sp>
      <p:sp>
        <p:nvSpPr>
          <p:cNvPr id="3" name="Señal de prohibido 2"/>
          <p:cNvSpPr/>
          <p:nvPr/>
        </p:nvSpPr>
        <p:spPr>
          <a:xfrm>
            <a:off x="3563888" y="548680"/>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571480"/>
            <a:ext cx="8143932" cy="2369880"/>
          </a:xfrm>
          <a:prstGeom prst="rect">
            <a:avLst/>
          </a:prstGeom>
        </p:spPr>
        <p:txBody>
          <a:bodyPr wrap="square">
            <a:spAutoFit/>
          </a:bodyPr>
          <a:lstStyle/>
          <a:p>
            <a:r>
              <a:rPr lang="es-ES" sz="4400" u="sng" dirty="0" smtClean="0">
                <a:solidFill>
                  <a:schemeClr val="accent2">
                    <a:lumMod val="50000"/>
                  </a:schemeClr>
                </a:solidFill>
                <a:latin typeface="+mj-lt"/>
              </a:rPr>
              <a:t>Espermaticidas (Jaleas, espumas, óvulos, tabletas vaginales, crema)</a:t>
            </a:r>
          </a:p>
          <a:p>
            <a:pPr algn="just"/>
            <a:r>
              <a:rPr lang="es-ES" sz="2800" dirty="0" smtClean="0">
                <a:latin typeface="Arial Black" pitchFamily="34" charset="0"/>
              </a:rPr>
              <a:t> </a:t>
            </a:r>
          </a:p>
          <a:p>
            <a:r>
              <a:rPr lang="es-ES" sz="3200" dirty="0" smtClean="0"/>
              <a:t>Efectividad: 85%	</a:t>
            </a:r>
          </a:p>
        </p:txBody>
      </p:sp>
      <p:pic>
        <p:nvPicPr>
          <p:cNvPr id="9218" name="Picture 2"/>
          <p:cNvPicPr>
            <a:picLocks noChangeAspect="1" noChangeArrowheads="1"/>
          </p:cNvPicPr>
          <p:nvPr/>
        </p:nvPicPr>
        <p:blipFill>
          <a:blip r:embed="rId2"/>
          <a:srcRect/>
          <a:stretch>
            <a:fillRect/>
          </a:stretch>
        </p:blipFill>
        <p:spPr bwMode="auto">
          <a:xfrm>
            <a:off x="1035819" y="3212976"/>
            <a:ext cx="6786610" cy="28218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642918"/>
            <a:ext cx="8143932" cy="4708981"/>
          </a:xfrm>
          <a:prstGeom prst="rect">
            <a:avLst/>
          </a:prstGeom>
        </p:spPr>
        <p:txBody>
          <a:bodyPr wrap="square">
            <a:spAutoFit/>
          </a:bodyPr>
          <a:lstStyle/>
          <a:p>
            <a:r>
              <a:rPr lang="es-ES" sz="4400" u="sng" dirty="0" smtClean="0">
                <a:solidFill>
                  <a:schemeClr val="accent2">
                    <a:lumMod val="50000"/>
                  </a:schemeClr>
                </a:solidFill>
                <a:latin typeface="+mj-lt"/>
              </a:rPr>
              <a:t>Descripción</a:t>
            </a:r>
          </a:p>
          <a:p>
            <a:pPr algn="just"/>
            <a:endParaRPr lang="es-ES" sz="3200" dirty="0" smtClean="0">
              <a:latin typeface="Arial Black" pitchFamily="34" charset="0"/>
            </a:endParaRPr>
          </a:p>
          <a:p>
            <a:r>
              <a:rPr lang="es-ES" sz="3200" dirty="0" smtClean="0"/>
              <a:t>Método que se introduce dentro de la vagina minutos antes de la relación </a:t>
            </a:r>
            <a:r>
              <a:rPr lang="es-ES" sz="3200" dirty="0" smtClean="0"/>
              <a:t>sexual</a:t>
            </a:r>
            <a:endParaRPr lang="es-ES" sz="3200" dirty="0" smtClean="0"/>
          </a:p>
          <a:p>
            <a:r>
              <a:rPr lang="es-ES" sz="3200" dirty="0" smtClean="0"/>
              <a:t>Los espermaticidas matan a los espermatozoides o hacen que sean incapaces de </a:t>
            </a:r>
            <a:r>
              <a:rPr lang="es-ES" sz="3200" dirty="0" smtClean="0"/>
              <a:t>movilizarse</a:t>
            </a:r>
            <a:endParaRPr lang="es-ES" sz="3200" dirty="0" smtClean="0"/>
          </a:p>
          <a:p>
            <a:r>
              <a:rPr lang="es-ES" sz="3200" dirty="0" smtClean="0"/>
              <a:t>Aumenta su efectividad cuando es usado con </a:t>
            </a:r>
            <a:r>
              <a:rPr lang="es-ES" sz="3200" dirty="0" smtClean="0"/>
              <a:t>condón </a:t>
            </a:r>
            <a:r>
              <a:rPr lang="es-ES" dirty="0" smtClean="0"/>
              <a:t>	</a:t>
            </a:r>
          </a:p>
        </p:txBody>
      </p:sp>
    </p:spTree>
    <p:extLst>
      <p:ext uri="{BB962C8B-B14F-4D97-AF65-F5344CB8AC3E}">
        <p14:creationId xmlns:p14="http://schemas.microsoft.com/office/powerpoint/2010/main" val="10404123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571481"/>
            <a:ext cx="8072494" cy="4708981"/>
          </a:xfrm>
          <a:prstGeom prst="rect">
            <a:avLst/>
          </a:prstGeom>
        </p:spPr>
        <p:txBody>
          <a:bodyPr wrap="square">
            <a:spAutoFit/>
          </a:bodyPr>
          <a:lstStyle/>
          <a:p>
            <a:r>
              <a:rPr lang="es-ES" sz="4400" u="sng" dirty="0" smtClean="0">
                <a:solidFill>
                  <a:schemeClr val="accent2">
                    <a:lumMod val="50000"/>
                  </a:schemeClr>
                </a:solidFill>
                <a:latin typeface="+mj-lt"/>
              </a:rPr>
              <a:t>Ventajas</a:t>
            </a:r>
          </a:p>
          <a:p>
            <a:endParaRPr lang="es-ES" sz="3200" dirty="0" smtClean="0"/>
          </a:p>
          <a:p>
            <a:pPr marL="457200" indent="-457200">
              <a:buFont typeface="Arial" panose="020B0604020202020204" pitchFamily="34" charset="0"/>
              <a:buChar char="•"/>
            </a:pPr>
            <a:r>
              <a:rPr lang="es-ES" sz="3200" dirty="0" smtClean="0"/>
              <a:t>Método </a:t>
            </a:r>
            <a:r>
              <a:rPr lang="es-ES" sz="3200" dirty="0" smtClean="0"/>
              <a:t>controlado por la mujer </a:t>
            </a:r>
          </a:p>
          <a:p>
            <a:pPr marL="457200" indent="-457200">
              <a:buFont typeface="Arial" panose="020B0604020202020204" pitchFamily="34" charset="0"/>
              <a:buChar char="•"/>
            </a:pPr>
            <a:r>
              <a:rPr lang="es-ES" sz="3200" dirty="0" smtClean="0"/>
              <a:t>No </a:t>
            </a:r>
            <a:r>
              <a:rPr lang="es-ES" sz="3200" dirty="0" smtClean="0"/>
              <a:t>tiene efectos colaterales</a:t>
            </a:r>
          </a:p>
          <a:p>
            <a:pPr marL="457200" indent="-457200">
              <a:buFont typeface="Arial" panose="020B0604020202020204" pitchFamily="34" charset="0"/>
              <a:buChar char="•"/>
            </a:pPr>
            <a:r>
              <a:rPr lang="es-ES" sz="3200" dirty="0" smtClean="0"/>
              <a:t>Puede </a:t>
            </a:r>
            <a:r>
              <a:rPr lang="es-ES" sz="3200" dirty="0" smtClean="0"/>
              <a:t>interrumpirse su uso en cualquier momento</a:t>
            </a:r>
          </a:p>
          <a:p>
            <a:pPr marL="457200" indent="-457200">
              <a:buFont typeface="Arial" panose="020B0604020202020204" pitchFamily="34" charset="0"/>
              <a:buChar char="•"/>
            </a:pPr>
            <a:r>
              <a:rPr lang="es-ES" sz="3200" dirty="0" smtClean="0"/>
              <a:t>Puede </a:t>
            </a:r>
            <a:r>
              <a:rPr lang="es-ES" sz="3200" dirty="0" smtClean="0"/>
              <a:t>ofrecer mayor lubricación</a:t>
            </a:r>
          </a:p>
          <a:p>
            <a:pPr marL="457200" indent="-457200">
              <a:buFont typeface="Arial" panose="020B0604020202020204" pitchFamily="34" charset="0"/>
              <a:buChar char="•"/>
            </a:pPr>
            <a:r>
              <a:rPr lang="es-ES" sz="3200" dirty="0" smtClean="0"/>
              <a:t>Se </a:t>
            </a:r>
            <a:r>
              <a:rPr lang="es-ES" sz="3200" dirty="0" smtClean="0"/>
              <a:t>usa únicamente cuando se tiene relaciones sexuales </a:t>
            </a:r>
            <a:r>
              <a:rPr lang="es-ES" dirty="0" smtClean="0"/>
              <a:t>	</a:t>
            </a:r>
          </a:p>
        </p:txBody>
      </p:sp>
      <p:sp>
        <p:nvSpPr>
          <p:cNvPr id="3" name="Cara sonriente 2"/>
          <p:cNvSpPr/>
          <p:nvPr/>
        </p:nvSpPr>
        <p:spPr>
          <a:xfrm>
            <a:off x="2915816" y="562888"/>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124744"/>
            <a:ext cx="7704856" cy="2246769"/>
          </a:xfrm>
          <a:prstGeom prst="rect">
            <a:avLst/>
          </a:prstGeom>
        </p:spPr>
        <p:txBody>
          <a:bodyPr wrap="square">
            <a:spAutoFit/>
          </a:bodyPr>
          <a:lstStyle/>
          <a:p>
            <a:r>
              <a:rPr lang="es-ES" sz="4400" u="sng" dirty="0" smtClean="0">
                <a:solidFill>
                  <a:schemeClr val="accent2">
                    <a:lumMod val="50000"/>
                  </a:schemeClr>
                </a:solidFill>
                <a:latin typeface="+mj-lt"/>
              </a:rPr>
              <a:t>Desventajas</a:t>
            </a:r>
          </a:p>
          <a:p>
            <a:endParaRPr lang="es-ES" sz="3200" dirty="0" smtClean="0"/>
          </a:p>
          <a:p>
            <a:pPr marL="457200" indent="-457200">
              <a:buFont typeface="Arial" panose="020B0604020202020204" pitchFamily="34" charset="0"/>
              <a:buChar char="•"/>
            </a:pPr>
            <a:r>
              <a:rPr lang="es-ES" sz="3200" dirty="0" smtClean="0"/>
              <a:t>En </a:t>
            </a:r>
            <a:r>
              <a:rPr lang="es-ES" sz="3200" dirty="0" smtClean="0"/>
              <a:t>algunas ocasiones pueden provocar reacción alérgica	</a:t>
            </a:r>
          </a:p>
        </p:txBody>
      </p:sp>
      <p:sp>
        <p:nvSpPr>
          <p:cNvPr id="3" name="Señal de prohibido 2"/>
          <p:cNvSpPr/>
          <p:nvPr/>
        </p:nvSpPr>
        <p:spPr>
          <a:xfrm>
            <a:off x="3779912" y="836712"/>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642918"/>
            <a:ext cx="8001055" cy="1692771"/>
          </a:xfrm>
          <a:prstGeom prst="rect">
            <a:avLst/>
          </a:prstGeom>
        </p:spPr>
        <p:txBody>
          <a:bodyPr wrap="square">
            <a:spAutoFit/>
          </a:bodyPr>
          <a:lstStyle/>
          <a:p>
            <a:r>
              <a:rPr lang="es-ES" sz="4400" u="sng" dirty="0" smtClean="0">
                <a:solidFill>
                  <a:schemeClr val="accent2">
                    <a:lumMod val="50000"/>
                  </a:schemeClr>
                </a:solidFill>
                <a:latin typeface="+mj-lt"/>
              </a:rPr>
              <a:t>Diafragma / Capuchón cervical</a:t>
            </a:r>
          </a:p>
          <a:p>
            <a:pPr algn="just"/>
            <a:endParaRPr lang="es-ES" sz="2800" dirty="0" smtClean="0">
              <a:latin typeface="Arial Black" pitchFamily="34" charset="0"/>
            </a:endParaRPr>
          </a:p>
          <a:p>
            <a:r>
              <a:rPr lang="es-ES" sz="3200" dirty="0" smtClean="0"/>
              <a:t>Efectividad: 71-86%	</a:t>
            </a:r>
          </a:p>
        </p:txBody>
      </p:sp>
      <p:pic>
        <p:nvPicPr>
          <p:cNvPr id="10242" name="Picture 2"/>
          <p:cNvPicPr>
            <a:picLocks noChangeAspect="1" noChangeArrowheads="1"/>
          </p:cNvPicPr>
          <p:nvPr/>
        </p:nvPicPr>
        <p:blipFill>
          <a:blip r:embed="rId2"/>
          <a:srcRect/>
          <a:stretch>
            <a:fillRect/>
          </a:stretch>
        </p:blipFill>
        <p:spPr bwMode="auto">
          <a:xfrm>
            <a:off x="1907704" y="2564904"/>
            <a:ext cx="5221450" cy="32146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980728"/>
            <a:ext cx="8032976" cy="3724096"/>
          </a:xfrm>
          <a:prstGeom prst="rect">
            <a:avLst/>
          </a:prstGeom>
        </p:spPr>
        <p:txBody>
          <a:bodyPr wrap="square">
            <a:spAutoFit/>
          </a:bodyPr>
          <a:lstStyle/>
          <a:p>
            <a:r>
              <a:rPr lang="es-ES" sz="4400" u="sng" dirty="0" smtClean="0">
                <a:solidFill>
                  <a:schemeClr val="accent2">
                    <a:lumMod val="50000"/>
                  </a:schemeClr>
                </a:solidFill>
                <a:latin typeface="+mj-lt"/>
              </a:rPr>
              <a:t>Descripción</a:t>
            </a:r>
          </a:p>
          <a:p>
            <a:pPr algn="just"/>
            <a:endParaRPr lang="es-ES" sz="3200" dirty="0" smtClean="0">
              <a:latin typeface="Arial Black" pitchFamily="34" charset="0"/>
            </a:endParaRPr>
          </a:p>
          <a:p>
            <a:r>
              <a:rPr lang="es-ES" sz="3200" dirty="0" smtClean="0"/>
              <a:t>Pequeña cúpula de hule que cubre el cuello del útero. Debe usarse con jalea o crema espermaticida. Impide que los espermatozoides pasen hacia las trompas de </a:t>
            </a:r>
            <a:r>
              <a:rPr lang="es-ES" sz="3200" dirty="0" smtClean="0"/>
              <a:t>Falopio</a:t>
            </a:r>
            <a:endParaRPr lang="es-ES" sz="3200" dirty="0" smtClean="0"/>
          </a:p>
        </p:txBody>
      </p:sp>
    </p:spTree>
    <p:extLst>
      <p:ext uri="{BB962C8B-B14F-4D97-AF65-F5344CB8AC3E}">
        <p14:creationId xmlns:p14="http://schemas.microsoft.com/office/powerpoint/2010/main" val="33129313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692696"/>
            <a:ext cx="8064896" cy="5262979"/>
          </a:xfrm>
          <a:prstGeom prst="rect">
            <a:avLst/>
          </a:prstGeom>
        </p:spPr>
        <p:txBody>
          <a:bodyPr wrap="square">
            <a:spAutoFit/>
          </a:bodyPr>
          <a:lstStyle/>
          <a:p>
            <a:r>
              <a:rPr lang="es-ES" sz="4400" u="sng" dirty="0" smtClean="0">
                <a:solidFill>
                  <a:schemeClr val="accent2">
                    <a:lumMod val="50000"/>
                  </a:schemeClr>
                </a:solidFill>
                <a:latin typeface="+mj-lt"/>
              </a:rPr>
              <a:t>Ventajas</a:t>
            </a:r>
          </a:p>
          <a:p>
            <a:endParaRPr lang="es-ES" sz="3200" dirty="0" smtClean="0"/>
          </a:p>
          <a:p>
            <a:pPr marL="457200" indent="-457200">
              <a:buFont typeface="Arial" panose="020B0604020202020204" pitchFamily="34" charset="0"/>
              <a:buChar char="•"/>
            </a:pPr>
            <a:r>
              <a:rPr lang="es-ES" sz="3200" dirty="0" smtClean="0"/>
              <a:t>Puede </a:t>
            </a:r>
            <a:r>
              <a:rPr lang="es-ES" sz="3200" dirty="0" smtClean="0"/>
              <a:t>insertarse hasta 6 horas antes de la relación sexual</a:t>
            </a:r>
          </a:p>
          <a:p>
            <a:pPr marL="457200" indent="-457200">
              <a:buFont typeface="Arial" panose="020B0604020202020204" pitchFamily="34" charset="0"/>
              <a:buChar char="•"/>
            </a:pPr>
            <a:r>
              <a:rPr lang="es-ES" sz="3200" dirty="0" smtClean="0"/>
              <a:t>Se </a:t>
            </a:r>
            <a:r>
              <a:rPr lang="es-ES" sz="3200" dirty="0" smtClean="0"/>
              <a:t>usa únicamente cuando se tiene relaciones sexuales</a:t>
            </a:r>
          </a:p>
          <a:p>
            <a:pPr marL="457200" indent="-457200">
              <a:buFont typeface="Arial" panose="020B0604020202020204" pitchFamily="34" charset="0"/>
              <a:buChar char="•"/>
            </a:pPr>
            <a:r>
              <a:rPr lang="es-ES" sz="3200" dirty="0" smtClean="0"/>
              <a:t>El </a:t>
            </a:r>
            <a:r>
              <a:rPr lang="es-ES" sz="3200" dirty="0" smtClean="0"/>
              <a:t>capuchón cervical es más pequeño que el diafragma</a:t>
            </a:r>
          </a:p>
          <a:p>
            <a:pPr marL="457200" indent="-457200">
              <a:buFont typeface="Arial" panose="020B0604020202020204" pitchFamily="34" charset="0"/>
              <a:buChar char="•"/>
            </a:pPr>
            <a:r>
              <a:rPr lang="es-ES" sz="3200" dirty="0" smtClean="0"/>
              <a:t>Su </a:t>
            </a:r>
            <a:r>
              <a:rPr lang="es-ES" sz="3200" dirty="0" smtClean="0"/>
              <a:t>efectividad aumenta cuando se usa con espermaticidas</a:t>
            </a:r>
            <a:r>
              <a:rPr lang="es-ES" sz="3600" dirty="0" smtClean="0"/>
              <a:t>	</a:t>
            </a:r>
          </a:p>
        </p:txBody>
      </p:sp>
      <p:sp>
        <p:nvSpPr>
          <p:cNvPr id="3" name="Cara sonriente 2"/>
          <p:cNvSpPr/>
          <p:nvPr/>
        </p:nvSpPr>
        <p:spPr>
          <a:xfrm>
            <a:off x="2771800" y="548680"/>
            <a:ext cx="1080120" cy="962496"/>
          </a:xfrm>
          <a:prstGeom prst="smileyFace">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20688"/>
            <a:ext cx="7920880" cy="4708981"/>
          </a:xfrm>
          <a:prstGeom prst="rect">
            <a:avLst/>
          </a:prstGeom>
          <a:noFill/>
        </p:spPr>
        <p:txBody>
          <a:bodyPr wrap="square" rtlCol="0">
            <a:spAutoFit/>
          </a:bodyPr>
          <a:lstStyle/>
          <a:p>
            <a:r>
              <a:rPr lang="es-ES" sz="4400" u="sng" dirty="0" smtClean="0">
                <a:solidFill>
                  <a:schemeClr val="accent2">
                    <a:lumMod val="50000"/>
                  </a:schemeClr>
                </a:solidFill>
                <a:latin typeface="+mj-lt"/>
              </a:rPr>
              <a:t>Desventajas</a:t>
            </a:r>
            <a:endParaRPr lang="es-ES" sz="3200" u="sng" dirty="0" smtClean="0">
              <a:solidFill>
                <a:schemeClr val="accent2">
                  <a:lumMod val="50000"/>
                </a:schemeClr>
              </a:solidFill>
              <a:latin typeface="+mj-lt"/>
            </a:endParaRPr>
          </a:p>
          <a:p>
            <a:endParaRPr lang="es-ES" sz="3200" dirty="0" smtClean="0"/>
          </a:p>
          <a:p>
            <a:pPr marL="457200" indent="-457200">
              <a:buFont typeface="Arial" panose="020B0604020202020204" pitchFamily="34" charset="0"/>
              <a:buChar char="•"/>
            </a:pPr>
            <a:r>
              <a:rPr lang="es-ES" sz="3200" dirty="0" smtClean="0"/>
              <a:t>Algunas </a:t>
            </a:r>
            <a:r>
              <a:rPr lang="es-ES" sz="3200" dirty="0" smtClean="0"/>
              <a:t>condiciones dificultan su uso: </a:t>
            </a:r>
          </a:p>
          <a:p>
            <a:r>
              <a:rPr lang="es-ES" sz="3200" dirty="0" smtClean="0"/>
              <a:t>alergia </a:t>
            </a:r>
            <a:r>
              <a:rPr lang="es-ES" sz="3200" dirty="0" smtClean="0"/>
              <a:t>a los espermaticidas, problemas físicos de vagina o vulva, infecciones, abortos de hace menos de 3 meses</a:t>
            </a:r>
          </a:p>
          <a:p>
            <a:pPr marL="457200" indent="-457200">
              <a:buFont typeface="Arial" panose="020B0604020202020204" pitchFamily="34" charset="0"/>
              <a:buChar char="•"/>
            </a:pPr>
            <a:r>
              <a:rPr lang="es-ES" sz="3200" dirty="0" smtClean="0"/>
              <a:t>No </a:t>
            </a:r>
            <a:r>
              <a:rPr lang="es-ES" sz="3200" dirty="0" smtClean="0"/>
              <a:t>se puede utilizar si hay sangrado vaginal o durante el periodo menstrual</a:t>
            </a:r>
          </a:p>
          <a:p>
            <a:pPr marL="457200" indent="-457200">
              <a:buFont typeface="Arial" panose="020B0604020202020204" pitchFamily="34" charset="0"/>
              <a:buChar char="•"/>
            </a:pPr>
            <a:r>
              <a:rPr lang="es-ES" sz="3200" dirty="0" smtClean="0"/>
              <a:t>No </a:t>
            </a:r>
            <a:r>
              <a:rPr lang="es-ES" sz="3200" dirty="0" smtClean="0"/>
              <a:t>protege contra ITS</a:t>
            </a:r>
            <a:endParaRPr lang="es-ES" sz="3200" dirty="0"/>
          </a:p>
        </p:txBody>
      </p:sp>
      <p:sp>
        <p:nvSpPr>
          <p:cNvPr id="3" name="Señal de prohibido 2"/>
          <p:cNvSpPr/>
          <p:nvPr/>
        </p:nvSpPr>
        <p:spPr>
          <a:xfrm>
            <a:off x="3779912" y="476672"/>
            <a:ext cx="1224136" cy="1080120"/>
          </a:xfrm>
          <a:prstGeom prst="noSmoking">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714357"/>
            <a:ext cx="8001056" cy="2369880"/>
          </a:xfrm>
          <a:prstGeom prst="rect">
            <a:avLst/>
          </a:prstGeom>
        </p:spPr>
        <p:txBody>
          <a:bodyPr wrap="square">
            <a:spAutoFit/>
          </a:bodyPr>
          <a:lstStyle/>
          <a:p>
            <a:r>
              <a:rPr lang="es-ES" sz="4400" u="sng" dirty="0" smtClean="0">
                <a:solidFill>
                  <a:schemeClr val="accent2">
                    <a:lumMod val="50000"/>
                  </a:schemeClr>
                </a:solidFill>
                <a:latin typeface="+mj-lt"/>
              </a:rPr>
              <a:t>Salpingectomía (Ligadura de trompas)</a:t>
            </a:r>
          </a:p>
          <a:p>
            <a:pPr algn="just"/>
            <a:endParaRPr lang="es-ES" sz="2800" dirty="0" smtClean="0">
              <a:latin typeface="Arial Black" pitchFamily="34" charset="0"/>
            </a:endParaRPr>
          </a:p>
          <a:p>
            <a:r>
              <a:rPr lang="es-ES" sz="3200" dirty="0" smtClean="0"/>
              <a:t>Efectividad: 99%	</a:t>
            </a:r>
          </a:p>
        </p:txBody>
      </p:sp>
      <p:pic>
        <p:nvPicPr>
          <p:cNvPr id="1026" name="Picture 2"/>
          <p:cNvPicPr>
            <a:picLocks noChangeAspect="1" noChangeArrowheads="1"/>
          </p:cNvPicPr>
          <p:nvPr/>
        </p:nvPicPr>
        <p:blipFill>
          <a:blip r:embed="rId2"/>
          <a:srcRect/>
          <a:stretch>
            <a:fillRect/>
          </a:stretch>
        </p:blipFill>
        <p:spPr bwMode="auto">
          <a:xfrm>
            <a:off x="4500562" y="2640595"/>
            <a:ext cx="3929090"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358</TotalTime>
  <Words>3571</Words>
  <Application>Microsoft Office PowerPoint</Application>
  <PresentationFormat>Presentación en pantalla (4:3)</PresentationFormat>
  <Paragraphs>441</Paragraphs>
  <Slides>113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113</vt:i4>
      </vt:variant>
    </vt:vector>
  </HeadingPairs>
  <TitlesOfParts>
    <vt:vector size="118" baseType="lpstr">
      <vt:lpstr>Arial</vt:lpstr>
      <vt:lpstr>Arial Black</vt:lpstr>
      <vt:lpstr>Calibri</vt:lpstr>
      <vt:lpstr>Calibri Light</vt:lpstr>
      <vt:lpstr>Retrospección</vt:lpstr>
      <vt:lpstr>Presentación de PowerPoint</vt:lpstr>
      <vt:lpstr>Presentación de PowerPoint</vt:lpstr>
      <vt:lpstr>Objetivos</vt:lpstr>
      <vt:lpstr>Sumario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Curiosidad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YAIMA</dc:creator>
  <cp:lastModifiedBy>Yaima</cp:lastModifiedBy>
  <cp:revision>94</cp:revision>
  <dcterms:created xsi:type="dcterms:W3CDTF">2022-08-08T17:35:52Z</dcterms:created>
  <dcterms:modified xsi:type="dcterms:W3CDTF">2025-03-06T20:43:40Z</dcterms:modified>
</cp:coreProperties>
</file>