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70" r:id="rId4"/>
    <p:sldId id="272" r:id="rId5"/>
    <p:sldId id="273" r:id="rId6"/>
    <p:sldId id="269" r:id="rId7"/>
    <p:sldId id="274" r:id="rId8"/>
    <p:sldId id="260" r:id="rId9"/>
    <p:sldId id="259" r:id="rId10"/>
    <p:sldId id="282" r:id="rId11"/>
    <p:sldId id="266" r:id="rId12"/>
    <p:sldId id="267" r:id="rId13"/>
    <p:sldId id="279" r:id="rId14"/>
    <p:sldId id="278" r:id="rId15"/>
    <p:sldId id="277" r:id="rId16"/>
    <p:sldId id="275" r:id="rId17"/>
    <p:sldId id="280" r:id="rId18"/>
    <p:sldId id="281" r:id="rId1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ADB8EA14-E937-44A5-B272-1B35ED5BE64B}">
          <p14:sldIdLst>
            <p14:sldId id="256"/>
            <p14:sldId id="257"/>
            <p14:sldId id="270"/>
            <p14:sldId id="272"/>
            <p14:sldId id="273"/>
            <p14:sldId id="269"/>
            <p14:sldId id="274"/>
            <p14:sldId id="260"/>
            <p14:sldId id="259"/>
            <p14:sldId id="282"/>
            <p14:sldId id="266"/>
            <p14:sldId id="267"/>
          </p14:sldIdLst>
        </p14:section>
        <p14:section name="Situacion economica geografica de Eurasia Clase 2" id="{1EC57FBE-C72B-4960-8440-68C9BEACCADF}">
          <p14:sldIdLst>
            <p14:sldId id="279"/>
            <p14:sldId id="278"/>
            <p14:sldId id="277"/>
            <p14:sldId id="275"/>
            <p14:sldId id="280"/>
            <p14:sldId id="28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62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96606-F86F-4C78-AFAE-52631EC666ED}" type="datetimeFigureOut">
              <a:rPr lang="es-ES" smtClean="0"/>
              <a:t>31/10/2025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6E12B-F168-420B-9C1F-E151BAA4FDEE}" type="slidenum">
              <a:rPr lang="es-ES" smtClean="0"/>
              <a:t>‹Nº›</a:t>
            </a:fld>
            <a:endParaRPr lang="es-ES"/>
          </a:p>
        </p:txBody>
      </p:sp>
    </p:spTree>
    <p:extLst>
      <p:ext uri="{BB962C8B-B14F-4D97-AF65-F5344CB8AC3E}">
        <p14:creationId xmlns:p14="http://schemas.microsoft.com/office/powerpoint/2010/main" val="4053998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D40095C1-CA5C-4E33-B98E-61998773FFD0}" type="datetimeFigureOut">
              <a:rPr lang="es-ES" smtClean="0"/>
              <a:t>31/10/2025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744E1CC-9541-4321-BE4B-45EFF0871169}" type="slidenum">
              <a:rPr lang="es-ES" smtClean="0"/>
              <a:t>‹Nº›</a:t>
            </a:fld>
            <a:endParaRPr lang="es-ES"/>
          </a:p>
        </p:txBody>
      </p:sp>
    </p:spTree>
    <p:extLst>
      <p:ext uri="{BB962C8B-B14F-4D97-AF65-F5344CB8AC3E}">
        <p14:creationId xmlns:p14="http://schemas.microsoft.com/office/powerpoint/2010/main" val="1765119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D40095C1-CA5C-4E33-B98E-61998773FFD0}" type="datetimeFigureOut">
              <a:rPr lang="es-ES" smtClean="0"/>
              <a:t>31/10/2025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744E1CC-9541-4321-BE4B-45EFF0871169}" type="slidenum">
              <a:rPr lang="es-ES" smtClean="0"/>
              <a:t>‹Nº›</a:t>
            </a:fld>
            <a:endParaRPr lang="es-ES"/>
          </a:p>
        </p:txBody>
      </p:sp>
    </p:spTree>
    <p:extLst>
      <p:ext uri="{BB962C8B-B14F-4D97-AF65-F5344CB8AC3E}">
        <p14:creationId xmlns:p14="http://schemas.microsoft.com/office/powerpoint/2010/main" val="3750615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D40095C1-CA5C-4E33-B98E-61998773FFD0}" type="datetimeFigureOut">
              <a:rPr lang="es-ES" smtClean="0"/>
              <a:t>31/10/2025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744E1CC-9541-4321-BE4B-45EFF0871169}" type="slidenum">
              <a:rPr lang="es-ES" smtClean="0"/>
              <a:t>‹Nº›</a:t>
            </a:fld>
            <a:endParaRPr lang="es-ES"/>
          </a:p>
        </p:txBody>
      </p:sp>
    </p:spTree>
    <p:extLst>
      <p:ext uri="{BB962C8B-B14F-4D97-AF65-F5344CB8AC3E}">
        <p14:creationId xmlns:p14="http://schemas.microsoft.com/office/powerpoint/2010/main" val="234007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D40095C1-CA5C-4E33-B98E-61998773FFD0}" type="datetimeFigureOut">
              <a:rPr lang="es-ES" smtClean="0"/>
              <a:t>31/10/2025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744E1CC-9541-4321-BE4B-45EFF0871169}" type="slidenum">
              <a:rPr lang="es-ES" smtClean="0"/>
              <a:t>‹Nº›</a:t>
            </a:fld>
            <a:endParaRPr lang="es-ES"/>
          </a:p>
        </p:txBody>
      </p:sp>
    </p:spTree>
    <p:extLst>
      <p:ext uri="{BB962C8B-B14F-4D97-AF65-F5344CB8AC3E}">
        <p14:creationId xmlns:p14="http://schemas.microsoft.com/office/powerpoint/2010/main" val="2680827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D40095C1-CA5C-4E33-B98E-61998773FFD0}" type="datetimeFigureOut">
              <a:rPr lang="es-ES" smtClean="0"/>
              <a:t>31/10/2025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744E1CC-9541-4321-BE4B-45EFF0871169}" type="slidenum">
              <a:rPr lang="es-ES" smtClean="0"/>
              <a:t>‹Nº›</a:t>
            </a:fld>
            <a:endParaRPr lang="es-ES"/>
          </a:p>
        </p:txBody>
      </p:sp>
    </p:spTree>
    <p:extLst>
      <p:ext uri="{BB962C8B-B14F-4D97-AF65-F5344CB8AC3E}">
        <p14:creationId xmlns:p14="http://schemas.microsoft.com/office/powerpoint/2010/main" val="2326721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D40095C1-CA5C-4E33-B98E-61998773FFD0}" type="datetimeFigureOut">
              <a:rPr lang="es-ES" smtClean="0"/>
              <a:t>31/10/2025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744E1CC-9541-4321-BE4B-45EFF0871169}" type="slidenum">
              <a:rPr lang="es-ES" smtClean="0"/>
              <a:t>‹Nº›</a:t>
            </a:fld>
            <a:endParaRPr lang="es-ES"/>
          </a:p>
        </p:txBody>
      </p:sp>
    </p:spTree>
    <p:extLst>
      <p:ext uri="{BB962C8B-B14F-4D97-AF65-F5344CB8AC3E}">
        <p14:creationId xmlns:p14="http://schemas.microsoft.com/office/powerpoint/2010/main" val="1185732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D40095C1-CA5C-4E33-B98E-61998773FFD0}" type="datetimeFigureOut">
              <a:rPr lang="es-ES" smtClean="0"/>
              <a:t>31/10/2025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F744E1CC-9541-4321-BE4B-45EFF0871169}" type="slidenum">
              <a:rPr lang="es-ES" smtClean="0"/>
              <a:t>‹Nº›</a:t>
            </a:fld>
            <a:endParaRPr lang="es-ES"/>
          </a:p>
        </p:txBody>
      </p:sp>
    </p:spTree>
    <p:extLst>
      <p:ext uri="{BB962C8B-B14F-4D97-AF65-F5344CB8AC3E}">
        <p14:creationId xmlns:p14="http://schemas.microsoft.com/office/powerpoint/2010/main" val="3331853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D40095C1-CA5C-4E33-B98E-61998773FFD0}" type="datetimeFigureOut">
              <a:rPr lang="es-ES" smtClean="0"/>
              <a:t>31/10/2025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F744E1CC-9541-4321-BE4B-45EFF0871169}" type="slidenum">
              <a:rPr lang="es-ES" smtClean="0"/>
              <a:t>‹Nº›</a:t>
            </a:fld>
            <a:endParaRPr lang="es-ES"/>
          </a:p>
        </p:txBody>
      </p:sp>
    </p:spTree>
    <p:extLst>
      <p:ext uri="{BB962C8B-B14F-4D97-AF65-F5344CB8AC3E}">
        <p14:creationId xmlns:p14="http://schemas.microsoft.com/office/powerpoint/2010/main" val="713306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40095C1-CA5C-4E33-B98E-61998773FFD0}" type="datetimeFigureOut">
              <a:rPr lang="es-ES" smtClean="0"/>
              <a:t>31/10/2025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F744E1CC-9541-4321-BE4B-45EFF0871169}" type="slidenum">
              <a:rPr lang="es-ES" smtClean="0"/>
              <a:t>‹Nº›</a:t>
            </a:fld>
            <a:endParaRPr lang="es-ES"/>
          </a:p>
        </p:txBody>
      </p:sp>
    </p:spTree>
    <p:extLst>
      <p:ext uri="{BB962C8B-B14F-4D97-AF65-F5344CB8AC3E}">
        <p14:creationId xmlns:p14="http://schemas.microsoft.com/office/powerpoint/2010/main" val="1015392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40095C1-CA5C-4E33-B98E-61998773FFD0}" type="datetimeFigureOut">
              <a:rPr lang="es-ES" smtClean="0"/>
              <a:t>31/10/2025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744E1CC-9541-4321-BE4B-45EFF0871169}" type="slidenum">
              <a:rPr lang="es-ES" smtClean="0"/>
              <a:t>‹Nº›</a:t>
            </a:fld>
            <a:endParaRPr lang="es-ES"/>
          </a:p>
        </p:txBody>
      </p:sp>
    </p:spTree>
    <p:extLst>
      <p:ext uri="{BB962C8B-B14F-4D97-AF65-F5344CB8AC3E}">
        <p14:creationId xmlns:p14="http://schemas.microsoft.com/office/powerpoint/2010/main" val="2202294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40095C1-CA5C-4E33-B98E-61998773FFD0}" type="datetimeFigureOut">
              <a:rPr lang="es-ES" smtClean="0"/>
              <a:t>31/10/2025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744E1CC-9541-4321-BE4B-45EFF0871169}" type="slidenum">
              <a:rPr lang="es-ES" smtClean="0"/>
              <a:t>‹Nº›</a:t>
            </a:fld>
            <a:endParaRPr lang="es-ES"/>
          </a:p>
        </p:txBody>
      </p:sp>
    </p:spTree>
    <p:extLst>
      <p:ext uri="{BB962C8B-B14F-4D97-AF65-F5344CB8AC3E}">
        <p14:creationId xmlns:p14="http://schemas.microsoft.com/office/powerpoint/2010/main" val="3399806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0095C1-CA5C-4E33-B98E-61998773FFD0}" type="datetimeFigureOut">
              <a:rPr lang="es-ES" smtClean="0"/>
              <a:t>31/10/2025</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44E1CC-9541-4321-BE4B-45EFF0871169}" type="slidenum">
              <a:rPr lang="es-ES" smtClean="0"/>
              <a:t>‹Nº›</a:t>
            </a:fld>
            <a:endParaRPr lang="es-ES"/>
          </a:p>
        </p:txBody>
      </p:sp>
    </p:spTree>
    <p:extLst>
      <p:ext uri="{BB962C8B-B14F-4D97-AF65-F5344CB8AC3E}">
        <p14:creationId xmlns:p14="http://schemas.microsoft.com/office/powerpoint/2010/main" val="1193487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4.xml"/><Relationship Id="rId1" Type="http://schemas.openxmlformats.org/officeDocument/2006/relationships/slideLayout" Target="../slideLayouts/slideLayout2.xml"/><Relationship Id="rId4" Type="http://schemas.openxmlformats.org/officeDocument/2006/relationships/slide" Target="slide17.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688411"/>
            <a:ext cx="9144000" cy="2387600"/>
          </a:xfrm>
          <a:solidFill>
            <a:srgbClr val="002060"/>
          </a:solidFill>
        </p:spPr>
        <p:txBody>
          <a:bodyPr anchor="ctr"/>
          <a:lstStyle/>
          <a:p>
            <a:r>
              <a:rPr lang="es-ES" dirty="0" smtClean="0">
                <a:solidFill>
                  <a:schemeClr val="bg1"/>
                </a:solidFill>
                <a:latin typeface="Arial Black" pitchFamily="34" charset="0"/>
              </a:rPr>
              <a:t>Geografía Regional II </a:t>
            </a:r>
            <a:endParaRPr lang="es-ES" dirty="0">
              <a:solidFill>
                <a:schemeClr val="bg1"/>
              </a:solidFill>
              <a:latin typeface="Arial Black" pitchFamily="34" charset="0"/>
            </a:endParaRPr>
          </a:p>
        </p:txBody>
      </p:sp>
      <p:sp>
        <p:nvSpPr>
          <p:cNvPr id="3" name="Subtítulo 2"/>
          <p:cNvSpPr>
            <a:spLocks noGrp="1"/>
          </p:cNvSpPr>
          <p:nvPr>
            <p:ph type="subTitle" idx="1"/>
          </p:nvPr>
        </p:nvSpPr>
        <p:spPr>
          <a:xfrm>
            <a:off x="1524000" y="4175475"/>
            <a:ext cx="9144000" cy="1655762"/>
          </a:xfrm>
        </p:spPr>
        <p:txBody>
          <a:bodyPr anchor="ctr">
            <a:normAutofit/>
          </a:bodyPr>
          <a:lstStyle/>
          <a:p>
            <a:r>
              <a:rPr lang="es-ES" sz="3200" dirty="0" smtClean="0"/>
              <a:t>Prof. M.Sc. Mayté Valdés Díaz </a:t>
            </a:r>
            <a:endParaRPr lang="es-ES" sz="3200" dirty="0"/>
          </a:p>
        </p:txBody>
      </p:sp>
    </p:spTree>
    <p:extLst>
      <p:ext uri="{BB962C8B-B14F-4D97-AF65-F5344CB8AC3E}">
        <p14:creationId xmlns:p14="http://schemas.microsoft.com/office/powerpoint/2010/main" val="1150261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F0000"/>
          </a:solidFill>
        </p:spPr>
        <p:txBody>
          <a:bodyPr>
            <a:normAutofit/>
          </a:bodyPr>
          <a:lstStyle/>
          <a:p>
            <a:pPr algn="ctr"/>
            <a:r>
              <a:rPr lang="es-MX" sz="4800" dirty="0" smtClean="0">
                <a:solidFill>
                  <a:schemeClr val="bg1"/>
                </a:solidFill>
                <a:latin typeface="Arial" pitchFamily="34" charset="0"/>
                <a:cs typeface="Arial" pitchFamily="34" charset="0"/>
              </a:rPr>
              <a:t>Consecuencias de su gran extensión</a:t>
            </a:r>
            <a:endParaRPr lang="es-MX" sz="4800" dirty="0">
              <a:solidFill>
                <a:schemeClr val="bg1"/>
              </a:solidFill>
              <a:latin typeface="Arial" pitchFamily="34" charset="0"/>
              <a:cs typeface="Arial" pitchFamily="34" charset="0"/>
            </a:endParaRPr>
          </a:p>
        </p:txBody>
      </p:sp>
      <p:sp>
        <p:nvSpPr>
          <p:cNvPr id="3" name="2 Marcador de contenido"/>
          <p:cNvSpPr>
            <a:spLocks noGrp="1"/>
          </p:cNvSpPr>
          <p:nvPr>
            <p:ph idx="1"/>
          </p:nvPr>
        </p:nvSpPr>
        <p:spPr>
          <a:xfrm>
            <a:off x="879143" y="2043989"/>
            <a:ext cx="10515600" cy="4351338"/>
          </a:xfrm>
        </p:spPr>
        <p:txBody>
          <a:bodyPr>
            <a:normAutofit/>
          </a:bodyPr>
          <a:lstStyle/>
          <a:p>
            <a:pPr algn="just"/>
            <a:r>
              <a:rPr lang="es-MX" sz="3200" dirty="0" smtClean="0">
                <a:latin typeface="Arial" pitchFamily="34" charset="0"/>
                <a:cs typeface="Arial" pitchFamily="34" charset="0"/>
              </a:rPr>
              <a:t>En Eurasia se da el conocido fenómeno de la </a:t>
            </a:r>
            <a:r>
              <a:rPr lang="es-MX" sz="3200" b="1" u="sng" dirty="0" smtClean="0">
                <a:latin typeface="Arial" pitchFamily="34" charset="0"/>
                <a:cs typeface="Arial" pitchFamily="34" charset="0"/>
              </a:rPr>
              <a:t>CONTINENTALIDAD</a:t>
            </a:r>
            <a:r>
              <a:rPr lang="es-MX" sz="3200" dirty="0" smtClean="0">
                <a:latin typeface="Arial" pitchFamily="34" charset="0"/>
                <a:cs typeface="Arial" pitchFamily="34" charset="0"/>
              </a:rPr>
              <a:t>. Este no es más que el </a:t>
            </a:r>
            <a:r>
              <a:rPr lang="es-MX" sz="3200" dirty="0">
                <a:latin typeface="Arial" pitchFamily="34" charset="0"/>
                <a:cs typeface="Arial" pitchFamily="34" charset="0"/>
              </a:rPr>
              <a:t>efecto climático que produce la lejanía de una región respecto de un gran cuerpo de agua. Con el aumento de la distancia a un océano, disminuye la humedad y por consiguiente las precipitaciones, generando una mayor amplitud térmica (diferencia entre la temperatura máxima y la mínima que se registra diariamente).</a:t>
            </a:r>
          </a:p>
        </p:txBody>
      </p:sp>
    </p:spTree>
    <p:extLst>
      <p:ext uri="{BB962C8B-B14F-4D97-AF65-F5344CB8AC3E}">
        <p14:creationId xmlns:p14="http://schemas.microsoft.com/office/powerpoint/2010/main" val="2833267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brightnessContrast bright="-20000" contrast="40000"/>
                    </a14:imgEffect>
                  </a14:imgLayer>
                </a14:imgProps>
              </a:ext>
              <a:ext uri="{28A0092B-C50C-407E-A947-70E740481C1C}">
                <a14:useLocalDpi xmlns:a14="http://schemas.microsoft.com/office/drawing/2010/main" val="0"/>
              </a:ext>
            </a:extLst>
          </a:blip>
          <a:srcRect t="9195" b="9426"/>
          <a:stretch/>
        </p:blipFill>
        <p:spPr>
          <a:xfrm>
            <a:off x="977462" y="729786"/>
            <a:ext cx="10452538" cy="4934607"/>
          </a:xfrm>
          <a:prstGeom prst="rect">
            <a:avLst/>
          </a:prstGeom>
        </p:spPr>
      </p:pic>
      <p:sp>
        <p:nvSpPr>
          <p:cNvPr id="9" name="8 Llamada rectangular"/>
          <p:cNvSpPr/>
          <p:nvPr/>
        </p:nvSpPr>
        <p:spPr>
          <a:xfrm>
            <a:off x="63061" y="729786"/>
            <a:ext cx="1150883" cy="612648"/>
          </a:xfrm>
          <a:prstGeom prst="wedgeRectCallout">
            <a:avLst>
              <a:gd name="adj1" fmla="val 141118"/>
              <a:gd name="adj2" fmla="val 1875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smtClean="0">
                <a:latin typeface="Arial" pitchFamily="34" charset="0"/>
                <a:cs typeface="Arial" pitchFamily="34" charset="0"/>
              </a:rPr>
              <a:t>Islandia </a:t>
            </a:r>
            <a:endParaRPr lang="es-MX" sz="2000" dirty="0">
              <a:latin typeface="Arial" pitchFamily="34" charset="0"/>
              <a:cs typeface="Arial" pitchFamily="34" charset="0"/>
            </a:endParaRPr>
          </a:p>
        </p:txBody>
      </p:sp>
      <p:sp>
        <p:nvSpPr>
          <p:cNvPr id="10" name="9 Elipse"/>
          <p:cNvSpPr/>
          <p:nvPr/>
        </p:nvSpPr>
        <p:spPr>
          <a:xfrm>
            <a:off x="2159876" y="2129447"/>
            <a:ext cx="1986455" cy="14504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10 Llamada rectangular"/>
          <p:cNvSpPr/>
          <p:nvPr/>
        </p:nvSpPr>
        <p:spPr>
          <a:xfrm>
            <a:off x="63061" y="2129447"/>
            <a:ext cx="1388996" cy="817600"/>
          </a:xfrm>
          <a:prstGeom prst="wedgeRectCallout">
            <a:avLst>
              <a:gd name="adj1" fmla="val 99024"/>
              <a:gd name="adj2" fmla="val 2453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smtClean="0">
                <a:latin typeface="Arial" pitchFamily="34" charset="0"/>
                <a:cs typeface="Arial" pitchFamily="34" charset="0"/>
              </a:rPr>
              <a:t>Islas británicas </a:t>
            </a:r>
            <a:endParaRPr lang="es-MX" sz="2000" dirty="0">
              <a:latin typeface="Arial" pitchFamily="34" charset="0"/>
              <a:cs typeface="Arial" pitchFamily="34" charset="0"/>
            </a:endParaRPr>
          </a:p>
        </p:txBody>
      </p:sp>
      <p:sp>
        <p:nvSpPr>
          <p:cNvPr id="12" name="11 Llamada rectangular"/>
          <p:cNvSpPr/>
          <p:nvPr/>
        </p:nvSpPr>
        <p:spPr>
          <a:xfrm>
            <a:off x="5265681" y="6063258"/>
            <a:ext cx="1150883" cy="612648"/>
          </a:xfrm>
          <a:prstGeom prst="wedgeRectCallout">
            <a:avLst>
              <a:gd name="adj1" fmla="val -16393"/>
              <a:gd name="adj2" fmla="val -18711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smtClean="0">
                <a:latin typeface="Arial" pitchFamily="34" charset="0"/>
                <a:cs typeface="Arial" pitchFamily="34" charset="0"/>
              </a:rPr>
              <a:t>Sicilia </a:t>
            </a:r>
            <a:endParaRPr lang="es-MX" sz="2000" dirty="0">
              <a:latin typeface="Arial" pitchFamily="34" charset="0"/>
              <a:cs typeface="Arial" pitchFamily="34" charset="0"/>
            </a:endParaRPr>
          </a:p>
        </p:txBody>
      </p:sp>
      <p:sp>
        <p:nvSpPr>
          <p:cNvPr id="13" name="12 Llamada rectangular"/>
          <p:cNvSpPr/>
          <p:nvPr/>
        </p:nvSpPr>
        <p:spPr>
          <a:xfrm>
            <a:off x="3153103" y="5941392"/>
            <a:ext cx="1508053" cy="612648"/>
          </a:xfrm>
          <a:prstGeom prst="wedgeRectCallout">
            <a:avLst>
              <a:gd name="adj1" fmla="val 43785"/>
              <a:gd name="adj2" fmla="val -207701"/>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smtClean="0">
                <a:latin typeface="Arial" pitchFamily="34" charset="0"/>
                <a:cs typeface="Arial" pitchFamily="34" charset="0"/>
              </a:rPr>
              <a:t>Cerdeña </a:t>
            </a:r>
            <a:endParaRPr lang="es-MX" sz="2000" dirty="0">
              <a:latin typeface="Arial" pitchFamily="34" charset="0"/>
              <a:cs typeface="Arial" pitchFamily="34" charset="0"/>
            </a:endParaRPr>
          </a:p>
        </p:txBody>
      </p:sp>
      <p:sp>
        <p:nvSpPr>
          <p:cNvPr id="14" name="13 Llamada rectangular"/>
          <p:cNvSpPr/>
          <p:nvPr/>
        </p:nvSpPr>
        <p:spPr>
          <a:xfrm>
            <a:off x="1227806" y="5914433"/>
            <a:ext cx="1448525" cy="612648"/>
          </a:xfrm>
          <a:prstGeom prst="wedgeRectCallout">
            <a:avLst>
              <a:gd name="adj1" fmla="val 177378"/>
              <a:gd name="adj2" fmla="val -25144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smtClean="0">
                <a:latin typeface="Arial" pitchFamily="34" charset="0"/>
                <a:cs typeface="Arial" pitchFamily="34" charset="0"/>
              </a:rPr>
              <a:t>Córcega </a:t>
            </a:r>
            <a:endParaRPr lang="es-MX" sz="2000" dirty="0">
              <a:latin typeface="Arial" pitchFamily="34" charset="0"/>
              <a:cs typeface="Arial" pitchFamily="34" charset="0"/>
            </a:endParaRPr>
          </a:p>
        </p:txBody>
      </p:sp>
      <p:sp>
        <p:nvSpPr>
          <p:cNvPr id="15" name="14 Llamada rectangular"/>
          <p:cNvSpPr/>
          <p:nvPr/>
        </p:nvSpPr>
        <p:spPr>
          <a:xfrm>
            <a:off x="7315199" y="5941392"/>
            <a:ext cx="1150883" cy="612648"/>
          </a:xfrm>
          <a:prstGeom prst="wedgeRectCallout">
            <a:avLst>
              <a:gd name="adj1" fmla="val -36752"/>
              <a:gd name="adj2" fmla="val -10991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smtClean="0">
                <a:latin typeface="Arial" pitchFamily="34" charset="0"/>
                <a:cs typeface="Arial" pitchFamily="34" charset="0"/>
              </a:rPr>
              <a:t>Creta </a:t>
            </a:r>
            <a:endParaRPr lang="es-MX" sz="2000" dirty="0">
              <a:latin typeface="Arial" pitchFamily="34" charset="0"/>
              <a:cs typeface="Arial" pitchFamily="34" charset="0"/>
            </a:endParaRPr>
          </a:p>
        </p:txBody>
      </p:sp>
      <p:sp>
        <p:nvSpPr>
          <p:cNvPr id="16" name="Título 1"/>
          <p:cNvSpPr>
            <a:spLocks noGrp="1"/>
          </p:cNvSpPr>
          <p:nvPr>
            <p:ph type="title"/>
          </p:nvPr>
        </p:nvSpPr>
        <p:spPr>
          <a:xfrm>
            <a:off x="0" y="-2207"/>
            <a:ext cx="12192000" cy="731993"/>
          </a:xfrm>
          <a:solidFill>
            <a:srgbClr val="002060"/>
          </a:solidFill>
        </p:spPr>
        <p:style>
          <a:lnRef idx="3">
            <a:schemeClr val="lt1"/>
          </a:lnRef>
          <a:fillRef idx="1">
            <a:schemeClr val="accent5"/>
          </a:fillRef>
          <a:effectRef idx="1">
            <a:schemeClr val="accent5"/>
          </a:effectRef>
          <a:fontRef idx="minor">
            <a:schemeClr val="lt1"/>
          </a:fontRef>
        </p:style>
        <p:txBody>
          <a:bodyPr>
            <a:normAutofit/>
          </a:bodyPr>
          <a:lstStyle/>
          <a:p>
            <a:pPr algn="ctr"/>
            <a:r>
              <a:rPr lang="es-ES" sz="3600" dirty="0" smtClean="0">
                <a:latin typeface="Arial" panose="020B0604020202020204" pitchFamily="34" charset="0"/>
                <a:cs typeface="Arial" panose="020B0604020202020204" pitchFamily="34" charset="0"/>
              </a:rPr>
              <a:t>Islas pertenecientes a Eurasia. Parte europea </a:t>
            </a:r>
            <a:endParaRPr lang="es-E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04819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0"/>
            <a:ext cx="12192000" cy="746537"/>
          </a:xfrm>
          <a:prstGeom prst="rect">
            <a:avLst/>
          </a:prstGeom>
          <a:solidFill>
            <a:srgbClr val="002060"/>
          </a:solidFill>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3600" dirty="0" smtClean="0">
                <a:latin typeface="Arial" panose="020B0604020202020204" pitchFamily="34" charset="0"/>
                <a:cs typeface="Arial" panose="020B0604020202020204" pitchFamily="34" charset="0"/>
              </a:rPr>
              <a:t>Islas y archipiélagos pertenecientes a Eurasia. Parte asiática </a:t>
            </a:r>
            <a:endParaRPr lang="es-ES" sz="3600" dirty="0">
              <a:latin typeface="Arial" panose="020B0604020202020204" pitchFamily="34" charset="0"/>
              <a:cs typeface="Arial" panose="020B0604020202020204" pitchFamily="34" charset="0"/>
            </a:endParaRPr>
          </a:p>
        </p:txBody>
      </p:sp>
      <p:pic>
        <p:nvPicPr>
          <p:cNvPr id="6" name="5 Image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797270" y="746537"/>
            <a:ext cx="8742248" cy="5894307"/>
          </a:xfrm>
          <a:prstGeom prst="rect">
            <a:avLst/>
          </a:prstGeom>
        </p:spPr>
      </p:pic>
      <p:sp>
        <p:nvSpPr>
          <p:cNvPr id="7" name="6 Forma libre"/>
          <p:cNvSpPr/>
          <p:nvPr/>
        </p:nvSpPr>
        <p:spPr>
          <a:xfrm>
            <a:off x="9061374" y="1939159"/>
            <a:ext cx="1312402" cy="1103586"/>
          </a:xfrm>
          <a:custGeom>
            <a:avLst/>
            <a:gdLst>
              <a:gd name="connsiteX0" fmla="*/ 965495 w 1312402"/>
              <a:gd name="connsiteY0" fmla="*/ 0 h 1103586"/>
              <a:gd name="connsiteX1" fmla="*/ 965495 w 1312402"/>
              <a:gd name="connsiteY1" fmla="*/ 0 h 1103586"/>
              <a:gd name="connsiteX2" fmla="*/ 886667 w 1312402"/>
              <a:gd name="connsiteY2" fmla="*/ 268013 h 1103586"/>
              <a:gd name="connsiteX3" fmla="*/ 823605 w 1312402"/>
              <a:gd name="connsiteY3" fmla="*/ 362607 h 1103586"/>
              <a:gd name="connsiteX4" fmla="*/ 807840 w 1312402"/>
              <a:gd name="connsiteY4" fmla="*/ 409903 h 1103586"/>
              <a:gd name="connsiteX5" fmla="*/ 744778 w 1312402"/>
              <a:gd name="connsiteY5" fmla="*/ 504496 h 1103586"/>
              <a:gd name="connsiteX6" fmla="*/ 729012 w 1312402"/>
              <a:gd name="connsiteY6" fmla="*/ 551793 h 1103586"/>
              <a:gd name="connsiteX7" fmla="*/ 681716 w 1312402"/>
              <a:gd name="connsiteY7" fmla="*/ 583324 h 1103586"/>
              <a:gd name="connsiteX8" fmla="*/ 476764 w 1312402"/>
              <a:gd name="connsiteY8" fmla="*/ 630620 h 1103586"/>
              <a:gd name="connsiteX9" fmla="*/ 382171 w 1312402"/>
              <a:gd name="connsiteY9" fmla="*/ 662151 h 1103586"/>
              <a:gd name="connsiteX10" fmla="*/ 334874 w 1312402"/>
              <a:gd name="connsiteY10" fmla="*/ 677917 h 1103586"/>
              <a:gd name="connsiteX11" fmla="*/ 240281 w 1312402"/>
              <a:gd name="connsiteY11" fmla="*/ 725213 h 1103586"/>
              <a:gd name="connsiteX12" fmla="*/ 145688 w 1312402"/>
              <a:gd name="connsiteY12" fmla="*/ 788275 h 1103586"/>
              <a:gd name="connsiteX13" fmla="*/ 66860 w 1312402"/>
              <a:gd name="connsiteY13" fmla="*/ 851338 h 1103586"/>
              <a:gd name="connsiteX14" fmla="*/ 35329 w 1312402"/>
              <a:gd name="connsiteY14" fmla="*/ 898634 h 1103586"/>
              <a:gd name="connsiteX15" fmla="*/ 19564 w 1312402"/>
              <a:gd name="connsiteY15" fmla="*/ 961696 h 1103586"/>
              <a:gd name="connsiteX16" fmla="*/ 19564 w 1312402"/>
              <a:gd name="connsiteY16" fmla="*/ 1087820 h 1103586"/>
              <a:gd name="connsiteX17" fmla="*/ 66860 w 1312402"/>
              <a:gd name="connsiteY17" fmla="*/ 1103586 h 1103586"/>
              <a:gd name="connsiteX18" fmla="*/ 303343 w 1312402"/>
              <a:gd name="connsiteY18" fmla="*/ 1087820 h 1103586"/>
              <a:gd name="connsiteX19" fmla="*/ 350640 w 1312402"/>
              <a:gd name="connsiteY19" fmla="*/ 1072055 h 1103586"/>
              <a:gd name="connsiteX20" fmla="*/ 397936 w 1312402"/>
              <a:gd name="connsiteY20" fmla="*/ 1024758 h 1103586"/>
              <a:gd name="connsiteX21" fmla="*/ 539826 w 1312402"/>
              <a:gd name="connsiteY21" fmla="*/ 930165 h 1103586"/>
              <a:gd name="connsiteX22" fmla="*/ 587123 w 1312402"/>
              <a:gd name="connsiteY22" fmla="*/ 898634 h 1103586"/>
              <a:gd name="connsiteX23" fmla="*/ 949729 w 1312402"/>
              <a:gd name="connsiteY23" fmla="*/ 867103 h 1103586"/>
              <a:gd name="connsiteX24" fmla="*/ 997026 w 1312402"/>
              <a:gd name="connsiteY24" fmla="*/ 725213 h 1103586"/>
              <a:gd name="connsiteX25" fmla="*/ 1028557 w 1312402"/>
              <a:gd name="connsiteY25" fmla="*/ 630620 h 1103586"/>
              <a:gd name="connsiteX26" fmla="*/ 1044323 w 1312402"/>
              <a:gd name="connsiteY26" fmla="*/ 567558 h 1103586"/>
              <a:gd name="connsiteX27" fmla="*/ 1107385 w 1312402"/>
              <a:gd name="connsiteY27" fmla="*/ 425669 h 1103586"/>
              <a:gd name="connsiteX28" fmla="*/ 1201978 w 1312402"/>
              <a:gd name="connsiteY28" fmla="*/ 362607 h 1103586"/>
              <a:gd name="connsiteX29" fmla="*/ 1280805 w 1312402"/>
              <a:gd name="connsiteY29" fmla="*/ 299544 h 1103586"/>
              <a:gd name="connsiteX30" fmla="*/ 1296571 w 1312402"/>
              <a:gd name="connsiteY30" fmla="*/ 157655 h 1103586"/>
              <a:gd name="connsiteX31" fmla="*/ 1249274 w 1312402"/>
              <a:gd name="connsiteY31" fmla="*/ 126124 h 1103586"/>
              <a:gd name="connsiteX32" fmla="*/ 1123150 w 1312402"/>
              <a:gd name="connsiteY32" fmla="*/ 94593 h 1103586"/>
              <a:gd name="connsiteX33" fmla="*/ 1044323 w 1312402"/>
              <a:gd name="connsiteY33" fmla="*/ 15765 h 1103586"/>
              <a:gd name="connsiteX34" fmla="*/ 965495 w 1312402"/>
              <a:gd name="connsiteY34" fmla="*/ 0 h 110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12402" h="1103586">
                <a:moveTo>
                  <a:pt x="965495" y="0"/>
                </a:moveTo>
                <a:lnTo>
                  <a:pt x="965495" y="0"/>
                </a:lnTo>
                <a:cubicBezTo>
                  <a:pt x="964055" y="5279"/>
                  <a:pt x="906858" y="227631"/>
                  <a:pt x="886667" y="268013"/>
                </a:cubicBezTo>
                <a:cubicBezTo>
                  <a:pt x="869720" y="301908"/>
                  <a:pt x="823605" y="362607"/>
                  <a:pt x="823605" y="362607"/>
                </a:cubicBezTo>
                <a:cubicBezTo>
                  <a:pt x="818350" y="378372"/>
                  <a:pt x="815910" y="395376"/>
                  <a:pt x="807840" y="409903"/>
                </a:cubicBezTo>
                <a:cubicBezTo>
                  <a:pt x="789436" y="443030"/>
                  <a:pt x="756762" y="468545"/>
                  <a:pt x="744778" y="504496"/>
                </a:cubicBezTo>
                <a:cubicBezTo>
                  <a:pt x="739523" y="520262"/>
                  <a:pt x="739393" y="538816"/>
                  <a:pt x="729012" y="551793"/>
                </a:cubicBezTo>
                <a:cubicBezTo>
                  <a:pt x="717176" y="566589"/>
                  <a:pt x="699031" y="575629"/>
                  <a:pt x="681716" y="583324"/>
                </a:cubicBezTo>
                <a:cubicBezTo>
                  <a:pt x="599708" y="619772"/>
                  <a:pt x="566541" y="617795"/>
                  <a:pt x="476764" y="630620"/>
                </a:cubicBezTo>
                <a:lnTo>
                  <a:pt x="382171" y="662151"/>
                </a:lnTo>
                <a:cubicBezTo>
                  <a:pt x="366405" y="667406"/>
                  <a:pt x="348701" y="668699"/>
                  <a:pt x="334874" y="677917"/>
                </a:cubicBezTo>
                <a:cubicBezTo>
                  <a:pt x="273751" y="718666"/>
                  <a:pt x="305553" y="703456"/>
                  <a:pt x="240281" y="725213"/>
                </a:cubicBezTo>
                <a:lnTo>
                  <a:pt x="145688" y="788275"/>
                </a:lnTo>
                <a:cubicBezTo>
                  <a:pt x="110575" y="811684"/>
                  <a:pt x="92531" y="819249"/>
                  <a:pt x="66860" y="851338"/>
                </a:cubicBezTo>
                <a:cubicBezTo>
                  <a:pt x="55023" y="866133"/>
                  <a:pt x="45839" y="882869"/>
                  <a:pt x="35329" y="898634"/>
                </a:cubicBezTo>
                <a:cubicBezTo>
                  <a:pt x="30074" y="919655"/>
                  <a:pt x="25517" y="940862"/>
                  <a:pt x="19564" y="961696"/>
                </a:cubicBezTo>
                <a:cubicBezTo>
                  <a:pt x="6007" y="1009144"/>
                  <a:pt x="-16687" y="1033443"/>
                  <a:pt x="19564" y="1087820"/>
                </a:cubicBezTo>
                <a:cubicBezTo>
                  <a:pt x="28782" y="1101647"/>
                  <a:pt x="51095" y="1098331"/>
                  <a:pt x="66860" y="1103586"/>
                </a:cubicBezTo>
                <a:cubicBezTo>
                  <a:pt x="145688" y="1098331"/>
                  <a:pt x="224824" y="1096544"/>
                  <a:pt x="303343" y="1087820"/>
                </a:cubicBezTo>
                <a:cubicBezTo>
                  <a:pt x="319860" y="1085985"/>
                  <a:pt x="336813" y="1081273"/>
                  <a:pt x="350640" y="1072055"/>
                </a:cubicBezTo>
                <a:cubicBezTo>
                  <a:pt x="369191" y="1059688"/>
                  <a:pt x="380337" y="1038446"/>
                  <a:pt x="397936" y="1024758"/>
                </a:cubicBezTo>
                <a:cubicBezTo>
                  <a:pt x="397943" y="1024753"/>
                  <a:pt x="516174" y="945933"/>
                  <a:pt x="539826" y="930165"/>
                </a:cubicBezTo>
                <a:cubicBezTo>
                  <a:pt x="555592" y="919655"/>
                  <a:pt x="569147" y="904626"/>
                  <a:pt x="587123" y="898634"/>
                </a:cubicBezTo>
                <a:cubicBezTo>
                  <a:pt x="734254" y="849592"/>
                  <a:pt x="617822" y="883699"/>
                  <a:pt x="949729" y="867103"/>
                </a:cubicBezTo>
                <a:lnTo>
                  <a:pt x="997026" y="725213"/>
                </a:lnTo>
                <a:lnTo>
                  <a:pt x="1028557" y="630620"/>
                </a:lnTo>
                <a:cubicBezTo>
                  <a:pt x="1033812" y="609599"/>
                  <a:pt x="1038097" y="588312"/>
                  <a:pt x="1044323" y="567558"/>
                </a:cubicBezTo>
                <a:cubicBezTo>
                  <a:pt x="1054475" y="533719"/>
                  <a:pt x="1073021" y="455737"/>
                  <a:pt x="1107385" y="425669"/>
                </a:cubicBezTo>
                <a:cubicBezTo>
                  <a:pt x="1135904" y="400715"/>
                  <a:pt x="1175182" y="389404"/>
                  <a:pt x="1201978" y="362607"/>
                </a:cubicBezTo>
                <a:cubicBezTo>
                  <a:pt x="1246907" y="317677"/>
                  <a:pt x="1221141" y="339320"/>
                  <a:pt x="1280805" y="299544"/>
                </a:cubicBezTo>
                <a:cubicBezTo>
                  <a:pt x="1295952" y="254104"/>
                  <a:pt x="1333666" y="204023"/>
                  <a:pt x="1296571" y="157655"/>
                </a:cubicBezTo>
                <a:cubicBezTo>
                  <a:pt x="1284734" y="142859"/>
                  <a:pt x="1267081" y="132599"/>
                  <a:pt x="1249274" y="126124"/>
                </a:cubicBezTo>
                <a:cubicBezTo>
                  <a:pt x="1208548" y="111315"/>
                  <a:pt x="1123150" y="94593"/>
                  <a:pt x="1123150" y="94593"/>
                </a:cubicBezTo>
                <a:cubicBezTo>
                  <a:pt x="1105952" y="68795"/>
                  <a:pt x="1082542" y="20542"/>
                  <a:pt x="1044323" y="15765"/>
                </a:cubicBezTo>
                <a:cubicBezTo>
                  <a:pt x="1017734" y="12441"/>
                  <a:pt x="978633" y="2627"/>
                  <a:pt x="965495" y="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Llamada rectangular"/>
          <p:cNvSpPr/>
          <p:nvPr/>
        </p:nvSpPr>
        <p:spPr>
          <a:xfrm>
            <a:off x="10736316" y="1939159"/>
            <a:ext cx="1455684" cy="612648"/>
          </a:xfrm>
          <a:prstGeom prst="wedgeRectCallout">
            <a:avLst>
              <a:gd name="adj1" fmla="val -91834"/>
              <a:gd name="adj2" fmla="val 4706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Archipiélago  japonés </a:t>
            </a:r>
            <a:endParaRPr lang="es-MX" dirty="0"/>
          </a:p>
        </p:txBody>
      </p:sp>
      <p:sp>
        <p:nvSpPr>
          <p:cNvPr id="11" name="10 Elipse"/>
          <p:cNvSpPr/>
          <p:nvPr/>
        </p:nvSpPr>
        <p:spPr>
          <a:xfrm rot="20373842">
            <a:off x="6574198" y="4105733"/>
            <a:ext cx="2512794" cy="1677855"/>
          </a:xfrm>
          <a:custGeom>
            <a:avLst/>
            <a:gdLst>
              <a:gd name="connsiteX0" fmla="*/ 0 w 2411720"/>
              <a:gd name="connsiteY0" fmla="*/ 1018965 h 2037929"/>
              <a:gd name="connsiteX1" fmla="*/ 1205860 w 2411720"/>
              <a:gd name="connsiteY1" fmla="*/ 0 h 2037929"/>
              <a:gd name="connsiteX2" fmla="*/ 2411720 w 2411720"/>
              <a:gd name="connsiteY2" fmla="*/ 1018965 h 2037929"/>
              <a:gd name="connsiteX3" fmla="*/ 1205860 w 2411720"/>
              <a:gd name="connsiteY3" fmla="*/ 2037930 h 2037929"/>
              <a:gd name="connsiteX4" fmla="*/ 0 w 2411720"/>
              <a:gd name="connsiteY4" fmla="*/ 1018965 h 2037929"/>
              <a:gd name="connsiteX0" fmla="*/ 165574 w 2577294"/>
              <a:gd name="connsiteY0" fmla="*/ 1081270 h 2100235"/>
              <a:gd name="connsiteX1" fmla="*/ 140083 w 2577294"/>
              <a:gd name="connsiteY1" fmla="*/ 216682 h 2100235"/>
              <a:gd name="connsiteX2" fmla="*/ 1371434 w 2577294"/>
              <a:gd name="connsiteY2" fmla="*/ 62305 h 2100235"/>
              <a:gd name="connsiteX3" fmla="*/ 2577294 w 2577294"/>
              <a:gd name="connsiteY3" fmla="*/ 1081270 h 2100235"/>
              <a:gd name="connsiteX4" fmla="*/ 1371434 w 2577294"/>
              <a:gd name="connsiteY4" fmla="*/ 2100235 h 2100235"/>
              <a:gd name="connsiteX5" fmla="*/ 165574 w 2577294"/>
              <a:gd name="connsiteY5" fmla="*/ 1081270 h 2100235"/>
              <a:gd name="connsiteX0" fmla="*/ 165574 w 2577294"/>
              <a:gd name="connsiteY0" fmla="*/ 896626 h 1915591"/>
              <a:gd name="connsiteX1" fmla="*/ 140083 w 2577294"/>
              <a:gd name="connsiteY1" fmla="*/ 32038 h 1915591"/>
              <a:gd name="connsiteX2" fmla="*/ 811693 w 2577294"/>
              <a:gd name="connsiteY2" fmla="*/ 560057 h 1915591"/>
              <a:gd name="connsiteX3" fmla="*/ 2577294 w 2577294"/>
              <a:gd name="connsiteY3" fmla="*/ 896626 h 1915591"/>
              <a:gd name="connsiteX4" fmla="*/ 1371434 w 2577294"/>
              <a:gd name="connsiteY4" fmla="*/ 1915591 h 1915591"/>
              <a:gd name="connsiteX5" fmla="*/ 165574 w 2577294"/>
              <a:gd name="connsiteY5" fmla="*/ 896626 h 1915591"/>
              <a:gd name="connsiteX0" fmla="*/ 165574 w 2614868"/>
              <a:gd name="connsiteY0" fmla="*/ 972112 h 1991077"/>
              <a:gd name="connsiteX1" fmla="*/ 140083 w 2614868"/>
              <a:gd name="connsiteY1" fmla="*/ 107524 h 1991077"/>
              <a:gd name="connsiteX2" fmla="*/ 811693 w 2614868"/>
              <a:gd name="connsiteY2" fmla="*/ 635543 h 1991077"/>
              <a:gd name="connsiteX3" fmla="*/ 2342671 w 2614868"/>
              <a:gd name="connsiteY3" fmla="*/ 3330 h 1991077"/>
              <a:gd name="connsiteX4" fmla="*/ 2577294 w 2614868"/>
              <a:gd name="connsiteY4" fmla="*/ 972112 h 1991077"/>
              <a:gd name="connsiteX5" fmla="*/ 1371434 w 2614868"/>
              <a:gd name="connsiteY5" fmla="*/ 1991077 h 1991077"/>
              <a:gd name="connsiteX6" fmla="*/ 165574 w 2614868"/>
              <a:gd name="connsiteY6" fmla="*/ 972112 h 1991077"/>
              <a:gd name="connsiteX0" fmla="*/ 165574 w 2898899"/>
              <a:gd name="connsiteY0" fmla="*/ 972112 h 2016157"/>
              <a:gd name="connsiteX1" fmla="*/ 140083 w 2898899"/>
              <a:gd name="connsiteY1" fmla="*/ 107524 h 2016157"/>
              <a:gd name="connsiteX2" fmla="*/ 811693 w 2898899"/>
              <a:gd name="connsiteY2" fmla="*/ 635543 h 2016157"/>
              <a:gd name="connsiteX3" fmla="*/ 2342671 w 2898899"/>
              <a:gd name="connsiteY3" fmla="*/ 3330 h 2016157"/>
              <a:gd name="connsiteX4" fmla="*/ 2577294 w 2898899"/>
              <a:gd name="connsiteY4" fmla="*/ 972112 h 2016157"/>
              <a:gd name="connsiteX5" fmla="*/ 2851441 w 2898899"/>
              <a:gd name="connsiteY5" fmla="*/ 1643899 h 2016157"/>
              <a:gd name="connsiteX6" fmla="*/ 1371434 w 2898899"/>
              <a:gd name="connsiteY6" fmla="*/ 1991077 h 2016157"/>
              <a:gd name="connsiteX7" fmla="*/ 165574 w 2898899"/>
              <a:gd name="connsiteY7" fmla="*/ 972112 h 2016157"/>
              <a:gd name="connsiteX0" fmla="*/ 181328 w 2914653"/>
              <a:gd name="connsiteY0" fmla="*/ 972112 h 1809453"/>
              <a:gd name="connsiteX1" fmla="*/ 155837 w 2914653"/>
              <a:gd name="connsiteY1" fmla="*/ 107524 h 1809453"/>
              <a:gd name="connsiteX2" fmla="*/ 827447 w 2914653"/>
              <a:gd name="connsiteY2" fmla="*/ 635543 h 1809453"/>
              <a:gd name="connsiteX3" fmla="*/ 2358425 w 2914653"/>
              <a:gd name="connsiteY3" fmla="*/ 3330 h 1809453"/>
              <a:gd name="connsiteX4" fmla="*/ 2593048 w 2914653"/>
              <a:gd name="connsiteY4" fmla="*/ 972112 h 1809453"/>
              <a:gd name="connsiteX5" fmla="*/ 2867195 w 2914653"/>
              <a:gd name="connsiteY5" fmla="*/ 1643899 h 1809453"/>
              <a:gd name="connsiteX6" fmla="*/ 1647257 w 2914653"/>
              <a:gd name="connsiteY6" fmla="*/ 1748567 h 1809453"/>
              <a:gd name="connsiteX7" fmla="*/ 181328 w 2914653"/>
              <a:gd name="connsiteY7" fmla="*/ 972112 h 1809453"/>
              <a:gd name="connsiteX0" fmla="*/ 181328 w 2707498"/>
              <a:gd name="connsiteY0" fmla="*/ 972112 h 1776659"/>
              <a:gd name="connsiteX1" fmla="*/ 155837 w 2707498"/>
              <a:gd name="connsiteY1" fmla="*/ 107524 h 1776659"/>
              <a:gd name="connsiteX2" fmla="*/ 827447 w 2707498"/>
              <a:gd name="connsiteY2" fmla="*/ 635543 h 1776659"/>
              <a:gd name="connsiteX3" fmla="*/ 2358425 w 2707498"/>
              <a:gd name="connsiteY3" fmla="*/ 3330 h 1776659"/>
              <a:gd name="connsiteX4" fmla="*/ 2593048 w 2707498"/>
              <a:gd name="connsiteY4" fmla="*/ 972112 h 1776659"/>
              <a:gd name="connsiteX5" fmla="*/ 2632422 w 2707498"/>
              <a:gd name="connsiteY5" fmla="*/ 1522477 h 1776659"/>
              <a:gd name="connsiteX6" fmla="*/ 1647257 w 2707498"/>
              <a:gd name="connsiteY6" fmla="*/ 1748567 h 1776659"/>
              <a:gd name="connsiteX7" fmla="*/ 181328 w 2707498"/>
              <a:gd name="connsiteY7" fmla="*/ 972112 h 1776659"/>
              <a:gd name="connsiteX0" fmla="*/ 181328 w 2631379"/>
              <a:gd name="connsiteY0" fmla="*/ 972112 h 1780854"/>
              <a:gd name="connsiteX1" fmla="*/ 155837 w 2631379"/>
              <a:gd name="connsiteY1" fmla="*/ 107524 h 1780854"/>
              <a:gd name="connsiteX2" fmla="*/ 827447 w 2631379"/>
              <a:gd name="connsiteY2" fmla="*/ 635543 h 1780854"/>
              <a:gd name="connsiteX3" fmla="*/ 2358425 w 2631379"/>
              <a:gd name="connsiteY3" fmla="*/ 3330 h 1780854"/>
              <a:gd name="connsiteX4" fmla="*/ 2593048 w 2631379"/>
              <a:gd name="connsiteY4" fmla="*/ 972112 h 1780854"/>
              <a:gd name="connsiteX5" fmla="*/ 2531028 w 2631379"/>
              <a:gd name="connsiteY5" fmla="*/ 1544094 h 1780854"/>
              <a:gd name="connsiteX6" fmla="*/ 1647257 w 2631379"/>
              <a:gd name="connsiteY6" fmla="*/ 1748567 h 1780854"/>
              <a:gd name="connsiteX7" fmla="*/ 181328 w 2631379"/>
              <a:gd name="connsiteY7" fmla="*/ 972112 h 1780854"/>
              <a:gd name="connsiteX0" fmla="*/ 181328 w 2594415"/>
              <a:gd name="connsiteY0" fmla="*/ 972112 h 1780854"/>
              <a:gd name="connsiteX1" fmla="*/ 155837 w 2594415"/>
              <a:gd name="connsiteY1" fmla="*/ 107524 h 1780854"/>
              <a:gd name="connsiteX2" fmla="*/ 827447 w 2594415"/>
              <a:gd name="connsiteY2" fmla="*/ 635543 h 1780854"/>
              <a:gd name="connsiteX3" fmla="*/ 2358425 w 2594415"/>
              <a:gd name="connsiteY3" fmla="*/ 3330 h 1780854"/>
              <a:gd name="connsiteX4" fmla="*/ 2417287 w 2594415"/>
              <a:gd name="connsiteY4" fmla="*/ 1033902 h 1780854"/>
              <a:gd name="connsiteX5" fmla="*/ 2531028 w 2594415"/>
              <a:gd name="connsiteY5" fmla="*/ 1544094 h 1780854"/>
              <a:gd name="connsiteX6" fmla="*/ 1647257 w 2594415"/>
              <a:gd name="connsiteY6" fmla="*/ 1748567 h 1780854"/>
              <a:gd name="connsiteX7" fmla="*/ 181328 w 2594415"/>
              <a:gd name="connsiteY7" fmla="*/ 972112 h 1780854"/>
              <a:gd name="connsiteX0" fmla="*/ 181328 w 2597936"/>
              <a:gd name="connsiteY0" fmla="*/ 972112 h 1769827"/>
              <a:gd name="connsiteX1" fmla="*/ 155837 w 2597936"/>
              <a:gd name="connsiteY1" fmla="*/ 107524 h 1769827"/>
              <a:gd name="connsiteX2" fmla="*/ 827447 w 2597936"/>
              <a:gd name="connsiteY2" fmla="*/ 635543 h 1769827"/>
              <a:gd name="connsiteX3" fmla="*/ 2358425 w 2597936"/>
              <a:gd name="connsiteY3" fmla="*/ 3330 h 1769827"/>
              <a:gd name="connsiteX4" fmla="*/ 2417287 w 2597936"/>
              <a:gd name="connsiteY4" fmla="*/ 1033902 h 1769827"/>
              <a:gd name="connsiteX5" fmla="*/ 2504737 w 2597936"/>
              <a:gd name="connsiteY5" fmla="*/ 1432474 h 1769827"/>
              <a:gd name="connsiteX6" fmla="*/ 2531028 w 2597936"/>
              <a:gd name="connsiteY6" fmla="*/ 1544094 h 1769827"/>
              <a:gd name="connsiteX7" fmla="*/ 1647257 w 2597936"/>
              <a:gd name="connsiteY7" fmla="*/ 1748567 h 1769827"/>
              <a:gd name="connsiteX8" fmla="*/ 181328 w 2597936"/>
              <a:gd name="connsiteY8" fmla="*/ 972112 h 1769827"/>
              <a:gd name="connsiteX0" fmla="*/ 181328 w 2512794"/>
              <a:gd name="connsiteY0" fmla="*/ 972112 h 1782456"/>
              <a:gd name="connsiteX1" fmla="*/ 155837 w 2512794"/>
              <a:gd name="connsiteY1" fmla="*/ 107524 h 1782456"/>
              <a:gd name="connsiteX2" fmla="*/ 827447 w 2512794"/>
              <a:gd name="connsiteY2" fmla="*/ 635543 h 1782456"/>
              <a:gd name="connsiteX3" fmla="*/ 2358425 w 2512794"/>
              <a:gd name="connsiteY3" fmla="*/ 3330 h 1782456"/>
              <a:gd name="connsiteX4" fmla="*/ 2417287 w 2512794"/>
              <a:gd name="connsiteY4" fmla="*/ 1033902 h 1782456"/>
              <a:gd name="connsiteX5" fmla="*/ 2504737 w 2512794"/>
              <a:gd name="connsiteY5" fmla="*/ 1432474 h 1782456"/>
              <a:gd name="connsiteX6" fmla="*/ 2364617 w 2512794"/>
              <a:gd name="connsiteY6" fmla="*/ 1626338 h 1782456"/>
              <a:gd name="connsiteX7" fmla="*/ 1647257 w 2512794"/>
              <a:gd name="connsiteY7" fmla="*/ 1748567 h 1782456"/>
              <a:gd name="connsiteX8" fmla="*/ 181328 w 2512794"/>
              <a:gd name="connsiteY8" fmla="*/ 972112 h 178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2794" h="1782456">
                <a:moveTo>
                  <a:pt x="181328" y="972112"/>
                </a:moveTo>
                <a:cubicBezTo>
                  <a:pt x="-67242" y="698605"/>
                  <a:pt x="-45140" y="277351"/>
                  <a:pt x="155837" y="107524"/>
                </a:cubicBezTo>
                <a:cubicBezTo>
                  <a:pt x="356814" y="-62303"/>
                  <a:pt x="460349" y="652909"/>
                  <a:pt x="827447" y="635543"/>
                </a:cubicBezTo>
                <a:cubicBezTo>
                  <a:pt x="1194545" y="618177"/>
                  <a:pt x="2064158" y="-52765"/>
                  <a:pt x="2358425" y="3330"/>
                </a:cubicBezTo>
                <a:cubicBezTo>
                  <a:pt x="2652692" y="59425"/>
                  <a:pt x="2379704" y="789380"/>
                  <a:pt x="2417287" y="1033902"/>
                </a:cubicBezTo>
                <a:cubicBezTo>
                  <a:pt x="2454870" y="1278424"/>
                  <a:pt x="2485780" y="1347442"/>
                  <a:pt x="2504737" y="1432474"/>
                </a:cubicBezTo>
                <a:cubicBezTo>
                  <a:pt x="2523694" y="1517506"/>
                  <a:pt x="2520728" y="1579988"/>
                  <a:pt x="2364617" y="1626338"/>
                </a:cubicBezTo>
                <a:cubicBezTo>
                  <a:pt x="2208506" y="1672688"/>
                  <a:pt x="2011138" y="1857605"/>
                  <a:pt x="1647257" y="1748567"/>
                </a:cubicBezTo>
                <a:cubicBezTo>
                  <a:pt x="1283376" y="1639529"/>
                  <a:pt x="429898" y="1245619"/>
                  <a:pt x="181328" y="972112"/>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Elipse"/>
          <p:cNvSpPr/>
          <p:nvPr/>
        </p:nvSpPr>
        <p:spPr>
          <a:xfrm>
            <a:off x="5367129" y="4264091"/>
            <a:ext cx="326006"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12 Llamada rectangular"/>
          <p:cNvSpPr/>
          <p:nvPr/>
        </p:nvSpPr>
        <p:spPr>
          <a:xfrm>
            <a:off x="10736316" y="3156668"/>
            <a:ext cx="1455684" cy="1407381"/>
          </a:xfrm>
          <a:prstGeom prst="wedgeRectCallout">
            <a:avLst>
              <a:gd name="adj1" fmla="val -171139"/>
              <a:gd name="adj2" fmla="val 5594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Archipiélago Malayo (Malasia, Filipinas e Indonesia)</a:t>
            </a:r>
            <a:endParaRPr lang="es-MX" dirty="0"/>
          </a:p>
        </p:txBody>
      </p:sp>
      <p:sp>
        <p:nvSpPr>
          <p:cNvPr id="14" name="13 Elipse"/>
          <p:cNvSpPr/>
          <p:nvPr/>
        </p:nvSpPr>
        <p:spPr>
          <a:xfrm>
            <a:off x="8640881" y="5398927"/>
            <a:ext cx="492056" cy="3737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14 Llamada rectangular"/>
          <p:cNvSpPr/>
          <p:nvPr/>
        </p:nvSpPr>
        <p:spPr>
          <a:xfrm>
            <a:off x="10837627" y="5041127"/>
            <a:ext cx="1176793" cy="859138"/>
          </a:xfrm>
          <a:prstGeom prst="wedgeRectCallout">
            <a:avLst>
              <a:gd name="adj1" fmla="val -192079"/>
              <a:gd name="adj2" fmla="val 1260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Isla Timor Oriental</a:t>
            </a:r>
            <a:endParaRPr lang="es-MX" dirty="0"/>
          </a:p>
        </p:txBody>
      </p:sp>
      <p:sp>
        <p:nvSpPr>
          <p:cNvPr id="16" name="15 Llamada rectangular"/>
          <p:cNvSpPr/>
          <p:nvPr/>
        </p:nvSpPr>
        <p:spPr>
          <a:xfrm>
            <a:off x="5601694" y="6028196"/>
            <a:ext cx="914400" cy="612648"/>
          </a:xfrm>
          <a:prstGeom prst="wedgeRectCallout">
            <a:avLst>
              <a:gd name="adj1" fmla="val -49529"/>
              <a:gd name="adj2" fmla="val -260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Sri Lanka </a:t>
            </a:r>
            <a:endParaRPr lang="es-MX" dirty="0"/>
          </a:p>
        </p:txBody>
      </p:sp>
    </p:spTree>
    <p:extLst>
      <p:ext uri="{BB962C8B-B14F-4D97-AF65-F5344CB8AC3E}">
        <p14:creationId xmlns:p14="http://schemas.microsoft.com/office/powerpoint/2010/main" val="3283032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
            <a:ext cx="12192000" cy="941696"/>
          </a:xfrm>
          <a:solidFill>
            <a:srgbClr val="002060"/>
          </a:solidFill>
        </p:spPr>
        <p:txBody>
          <a:bodyPr>
            <a:normAutofit/>
          </a:bodyPr>
          <a:lstStyle/>
          <a:p>
            <a:pPr algn="ctr"/>
            <a:r>
              <a:rPr lang="es-MX" sz="4000" dirty="0" smtClean="0">
                <a:solidFill>
                  <a:schemeClr val="bg1"/>
                </a:solidFill>
                <a:latin typeface="Arial" pitchFamily="34" charset="0"/>
                <a:cs typeface="Arial" pitchFamily="34" charset="0"/>
              </a:rPr>
              <a:t>Valoración de su situación económica- geográfica</a:t>
            </a:r>
            <a:endParaRPr lang="es-MX" sz="4000" dirty="0">
              <a:solidFill>
                <a:schemeClr val="bg1"/>
              </a:solidFill>
              <a:latin typeface="Arial" pitchFamily="34" charset="0"/>
              <a:cs typeface="Arial" pitchFamily="34" charset="0"/>
            </a:endParaRPr>
          </a:p>
        </p:txBody>
      </p:sp>
      <p:sp>
        <p:nvSpPr>
          <p:cNvPr id="3" name="2 Marcador de contenido"/>
          <p:cNvSpPr>
            <a:spLocks noGrp="1"/>
          </p:cNvSpPr>
          <p:nvPr>
            <p:ph idx="1"/>
          </p:nvPr>
        </p:nvSpPr>
        <p:spPr>
          <a:xfrm>
            <a:off x="0" y="1146412"/>
            <a:ext cx="12192000" cy="6059606"/>
          </a:xfrm>
        </p:spPr>
        <p:txBody>
          <a:bodyPr>
            <a:noAutofit/>
          </a:bodyPr>
          <a:lstStyle/>
          <a:p>
            <a:pPr marL="514350" indent="-514350" algn="just">
              <a:buFont typeface="+mj-lt"/>
              <a:buAutoNum type="arabicPeriod"/>
            </a:pPr>
            <a:r>
              <a:rPr lang="es-MX" sz="2400" dirty="0">
                <a:latin typeface="Arial" pitchFamily="34" charset="0"/>
                <a:cs typeface="Arial" pitchFamily="34" charset="0"/>
              </a:rPr>
              <a:t>La situación económica geográfica de </a:t>
            </a:r>
            <a:r>
              <a:rPr lang="es-MX" sz="2400" dirty="0" smtClean="0">
                <a:latin typeface="Arial" pitchFamily="34" charset="0"/>
                <a:cs typeface="Arial" pitchFamily="34" charset="0"/>
              </a:rPr>
              <a:t>Eurasia puede </a:t>
            </a:r>
            <a:r>
              <a:rPr lang="es-MX" sz="2400" dirty="0">
                <a:latin typeface="Arial" pitchFamily="34" charset="0"/>
                <a:cs typeface="Arial" pitchFamily="34" charset="0"/>
              </a:rPr>
              <a:t>considerarse muy favorable. </a:t>
            </a:r>
            <a:r>
              <a:rPr lang="es-MX" sz="2400" dirty="0" smtClean="0">
                <a:latin typeface="Arial" pitchFamily="34" charset="0"/>
                <a:cs typeface="Arial" pitchFamily="34" charset="0"/>
              </a:rPr>
              <a:t>Su </a:t>
            </a:r>
            <a:r>
              <a:rPr lang="es-MX" sz="2400" dirty="0">
                <a:latin typeface="Arial" pitchFamily="34" charset="0"/>
                <a:cs typeface="Arial" pitchFamily="34" charset="0"/>
              </a:rPr>
              <a:t>localización  entre </a:t>
            </a:r>
            <a:r>
              <a:rPr lang="es-MX" sz="2400" dirty="0" smtClean="0">
                <a:latin typeface="Arial" pitchFamily="34" charset="0"/>
                <a:cs typeface="Arial" pitchFamily="34" charset="0"/>
              </a:rPr>
              <a:t>América del Norte, </a:t>
            </a:r>
            <a:r>
              <a:rPr lang="es-MX" sz="2400" dirty="0">
                <a:latin typeface="Arial" pitchFamily="34" charset="0"/>
                <a:cs typeface="Arial" pitchFamily="34" charset="0"/>
              </a:rPr>
              <a:t>África y </a:t>
            </a:r>
            <a:r>
              <a:rPr lang="es-MX" sz="2400" dirty="0" smtClean="0">
                <a:latin typeface="Arial" pitchFamily="34" charset="0"/>
                <a:cs typeface="Arial" pitchFamily="34" charset="0"/>
              </a:rPr>
              <a:t>Australia </a:t>
            </a:r>
            <a:r>
              <a:rPr lang="es-MX" sz="2400" dirty="0">
                <a:latin typeface="Arial" pitchFamily="34" charset="0"/>
                <a:cs typeface="Arial" pitchFamily="34" charset="0"/>
              </a:rPr>
              <a:t>facilita la comunicación </a:t>
            </a:r>
            <a:r>
              <a:rPr lang="es-MX" sz="2400" dirty="0" smtClean="0">
                <a:latin typeface="Arial" pitchFamily="34" charset="0"/>
                <a:cs typeface="Arial" pitchFamily="34" charset="0"/>
              </a:rPr>
              <a:t>con </a:t>
            </a:r>
            <a:r>
              <a:rPr lang="es-MX" sz="2400" dirty="0">
                <a:latin typeface="Arial" pitchFamily="34" charset="0"/>
                <a:cs typeface="Arial" pitchFamily="34" charset="0"/>
              </a:rPr>
              <a:t>el resto del mundo. </a:t>
            </a:r>
            <a:endParaRPr lang="es-MX" sz="2400" dirty="0" smtClean="0">
              <a:latin typeface="Arial" pitchFamily="34" charset="0"/>
              <a:cs typeface="Arial" pitchFamily="34" charset="0"/>
            </a:endParaRPr>
          </a:p>
          <a:p>
            <a:pPr marL="514350" indent="-514350" algn="just">
              <a:buFont typeface="+mj-lt"/>
              <a:buAutoNum type="arabicPeriod"/>
            </a:pPr>
            <a:r>
              <a:rPr lang="es-MX" sz="2400" dirty="0" smtClean="0">
                <a:latin typeface="Arial" pitchFamily="34" charset="0"/>
                <a:cs typeface="Arial" pitchFamily="34" charset="0"/>
                <a:hlinkClick r:id="rId2" action="ppaction://hlinksldjump"/>
              </a:rPr>
              <a:t>La  </a:t>
            </a:r>
            <a:r>
              <a:rPr lang="es-MX" sz="2400" dirty="0">
                <a:latin typeface="Arial" pitchFamily="34" charset="0"/>
                <a:cs typeface="Arial" pitchFamily="34" charset="0"/>
                <a:hlinkClick r:id="rId2" action="ppaction://hlinksldjump"/>
              </a:rPr>
              <a:t>presencia de numerosos </a:t>
            </a:r>
            <a:r>
              <a:rPr lang="es-MX" sz="2400" dirty="0" smtClean="0">
                <a:latin typeface="Arial" pitchFamily="34" charset="0"/>
                <a:cs typeface="Arial" pitchFamily="34" charset="0"/>
                <a:hlinkClick r:id="rId2" action="ppaction://hlinksldjump"/>
              </a:rPr>
              <a:t>mares, golfos, penínsulas y puertos  </a:t>
            </a:r>
            <a:r>
              <a:rPr lang="es-MX" sz="2400" dirty="0">
                <a:latin typeface="Arial" pitchFamily="34" charset="0"/>
                <a:cs typeface="Arial" pitchFamily="34" charset="0"/>
                <a:hlinkClick r:id="rId2" action="ppaction://hlinksldjump"/>
              </a:rPr>
              <a:t>naturales </a:t>
            </a:r>
            <a:r>
              <a:rPr lang="es-MX" sz="2400" dirty="0" smtClean="0">
                <a:latin typeface="Arial" pitchFamily="34" charset="0"/>
                <a:cs typeface="Arial" pitchFamily="34" charset="0"/>
                <a:hlinkClick r:id="rId2" action="ppaction://hlinksldjump"/>
              </a:rPr>
              <a:t>alrededor de sus costas favorecen  </a:t>
            </a:r>
            <a:r>
              <a:rPr lang="es-MX" sz="2400" dirty="0">
                <a:latin typeface="Arial" pitchFamily="34" charset="0"/>
                <a:cs typeface="Arial" pitchFamily="34" charset="0"/>
                <a:hlinkClick r:id="rId2" action="ppaction://hlinksldjump"/>
              </a:rPr>
              <a:t>la comunicación por vía </a:t>
            </a:r>
            <a:r>
              <a:rPr lang="es-MX" sz="2400" dirty="0" smtClean="0">
                <a:latin typeface="Arial" pitchFamily="34" charset="0"/>
                <a:cs typeface="Arial" pitchFamily="34" charset="0"/>
                <a:hlinkClick r:id="rId2" action="ppaction://hlinksldjump"/>
              </a:rPr>
              <a:t>marítima y el desarrollo del comercio exterior.</a:t>
            </a:r>
            <a:endParaRPr lang="es-MX" sz="2400" dirty="0" smtClean="0">
              <a:latin typeface="Arial" pitchFamily="34" charset="0"/>
              <a:cs typeface="Arial" pitchFamily="34" charset="0"/>
            </a:endParaRPr>
          </a:p>
          <a:p>
            <a:pPr marL="514350" indent="-514350" algn="just">
              <a:buFont typeface="+mj-lt"/>
              <a:buAutoNum type="arabicPeriod"/>
            </a:pPr>
            <a:r>
              <a:rPr lang="es-MX" sz="2400" dirty="0" smtClean="0">
                <a:latin typeface="Arial" pitchFamily="34" charset="0"/>
                <a:cs typeface="Arial" pitchFamily="34" charset="0"/>
              </a:rPr>
              <a:t>Su situación geográfica le permitió colonizar la región norte de las Américas e imponer el capitalismo europeo en el siglo XVIII</a:t>
            </a:r>
          </a:p>
          <a:p>
            <a:pPr marL="514350" indent="-514350" algn="just">
              <a:buFont typeface="+mj-lt"/>
              <a:buAutoNum type="arabicPeriod"/>
            </a:pPr>
            <a:r>
              <a:rPr lang="es-MX" sz="2400" dirty="0">
                <a:latin typeface="Arial" pitchFamily="34" charset="0"/>
                <a:cs typeface="Arial" pitchFamily="34" charset="0"/>
              </a:rPr>
              <a:t>Su  extensión territorial le permite </a:t>
            </a:r>
            <a:r>
              <a:rPr lang="es-MX" sz="2400" dirty="0" smtClean="0">
                <a:latin typeface="Arial" pitchFamily="34" charset="0"/>
                <a:cs typeface="Arial" pitchFamily="34" charset="0"/>
              </a:rPr>
              <a:t>tener </a:t>
            </a:r>
            <a:r>
              <a:rPr lang="es-MX" sz="2400" dirty="0">
                <a:latin typeface="Arial" pitchFamily="34" charset="0"/>
                <a:cs typeface="Arial" pitchFamily="34" charset="0"/>
              </a:rPr>
              <a:t>una población estimada de 5400 millones (alrededor del 71% de la población total del mundo</a:t>
            </a:r>
            <a:r>
              <a:rPr lang="es-MX" sz="2400" dirty="0" smtClean="0">
                <a:latin typeface="Arial" pitchFamily="34" charset="0"/>
                <a:cs typeface="Arial" pitchFamily="34" charset="0"/>
              </a:rPr>
              <a:t>).</a:t>
            </a:r>
          </a:p>
          <a:p>
            <a:pPr marL="514350" indent="-514350" algn="just">
              <a:buFont typeface="+mj-lt"/>
              <a:buAutoNum type="arabicPeriod"/>
            </a:pPr>
            <a:r>
              <a:rPr lang="es-MX" sz="2400" dirty="0" smtClean="0">
                <a:latin typeface="Arial" pitchFamily="34" charset="0"/>
                <a:cs typeface="Arial" pitchFamily="34" charset="0"/>
                <a:hlinkClick r:id="rId3" action="ppaction://hlinksldjump"/>
              </a:rPr>
              <a:t>Debido a su extensión latitudinal disfruta </a:t>
            </a:r>
            <a:r>
              <a:rPr lang="es-MX" sz="2400" dirty="0">
                <a:latin typeface="Arial" pitchFamily="34" charset="0"/>
                <a:cs typeface="Arial" pitchFamily="34" charset="0"/>
                <a:hlinkClick r:id="rId3" action="ppaction://hlinksldjump"/>
              </a:rPr>
              <a:t>de todas las fajas geográficas con la consiguiente diversidad de condiciones y recursos naturales</a:t>
            </a:r>
            <a:r>
              <a:rPr lang="es-MX" sz="2400" dirty="0" smtClean="0">
                <a:latin typeface="Arial" pitchFamily="34" charset="0"/>
                <a:cs typeface="Arial" pitchFamily="34" charset="0"/>
                <a:hlinkClick r:id="rId3" action="ppaction://hlinksldjump"/>
              </a:rPr>
              <a:t>.</a:t>
            </a:r>
            <a:endParaRPr lang="es-MX" sz="2400" dirty="0" smtClean="0">
              <a:latin typeface="Arial" pitchFamily="34" charset="0"/>
              <a:cs typeface="Arial" pitchFamily="34" charset="0"/>
            </a:endParaRPr>
          </a:p>
          <a:p>
            <a:pPr marL="514350" indent="-514350" algn="just">
              <a:buFont typeface="+mj-lt"/>
              <a:buAutoNum type="arabicPeriod"/>
            </a:pPr>
            <a:r>
              <a:rPr lang="es-MX" sz="2400" dirty="0" smtClean="0">
                <a:latin typeface="Arial" pitchFamily="34" charset="0"/>
                <a:cs typeface="Arial" pitchFamily="34" charset="0"/>
                <a:hlinkClick r:id="rId4" action="ppaction://hlinksldjump"/>
              </a:rPr>
              <a:t>Las alianzas económicas que existen en sus países y con el resto les permiten formar mercados comunes debido al desarrollo que estos presentan así como consolidar su hegemonía económica y militar a nivel global</a:t>
            </a:r>
            <a:endParaRPr lang="es-MX" sz="2400" dirty="0" smtClean="0">
              <a:latin typeface="Arial" pitchFamily="34" charset="0"/>
              <a:cs typeface="Arial" pitchFamily="34" charset="0"/>
            </a:endParaRPr>
          </a:p>
        </p:txBody>
      </p:sp>
    </p:spTree>
    <p:extLst>
      <p:ext uri="{BB962C8B-B14F-4D97-AF65-F5344CB8AC3E}">
        <p14:creationId xmlns:p14="http://schemas.microsoft.com/office/powerpoint/2010/main" val="19228760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0" y="0"/>
            <a:ext cx="12192000" cy="1325563"/>
          </a:xfrm>
          <a:solidFill>
            <a:srgbClr val="002060"/>
          </a:solidFill>
        </p:spPr>
        <p:txBody>
          <a:bodyPr>
            <a:normAutofit/>
          </a:bodyPr>
          <a:lstStyle/>
          <a:p>
            <a:pPr algn="ctr"/>
            <a:r>
              <a:rPr lang="es-MX" sz="3600" dirty="0" smtClean="0">
                <a:solidFill>
                  <a:schemeClr val="bg1"/>
                </a:solidFill>
                <a:latin typeface="Arial" pitchFamily="34" charset="0"/>
                <a:cs typeface="Arial" pitchFamily="34" charset="0"/>
              </a:rPr>
              <a:t>Costas irregulares con presencia de accidentes costeros. Penínsulas, mares y golfos de Europa  </a:t>
            </a:r>
            <a:endParaRPr lang="es-MX" sz="3600" dirty="0">
              <a:solidFill>
                <a:schemeClr val="bg1"/>
              </a:solidFill>
              <a:latin typeface="Arial" pitchFamily="34" charset="0"/>
              <a:cs typeface="Arial" pitchFamily="34" charset="0"/>
            </a:endParaRPr>
          </a:p>
        </p:txBody>
      </p:sp>
      <p:sp>
        <p:nvSpPr>
          <p:cNvPr id="6" name="5 Marcador de contenido"/>
          <p:cNvSpPr>
            <a:spLocks noGrp="1"/>
          </p:cNvSpPr>
          <p:nvPr>
            <p:ph idx="1"/>
          </p:nvPr>
        </p:nvSpPr>
        <p:spPr/>
        <p:txBody>
          <a:bodyPr/>
          <a:lstStyle/>
          <a:p>
            <a:endParaRPr lang="es-MX" dirty="0"/>
          </a:p>
        </p:txBody>
      </p:sp>
      <p:pic>
        <p:nvPicPr>
          <p:cNvPr id="1024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6737" t="6484"/>
          <a:stretch/>
        </p:blipFill>
        <p:spPr bwMode="auto">
          <a:xfrm>
            <a:off x="0" y="1265588"/>
            <a:ext cx="12192000" cy="559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Flecha abajo"/>
          <p:cNvSpPr/>
          <p:nvPr/>
        </p:nvSpPr>
        <p:spPr>
          <a:xfrm rot="4741316">
            <a:off x="7506586" y="1092344"/>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Flecha abajo"/>
          <p:cNvSpPr/>
          <p:nvPr/>
        </p:nvSpPr>
        <p:spPr>
          <a:xfrm rot="19341519">
            <a:off x="4405857" y="1586900"/>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Flecha abajo"/>
          <p:cNvSpPr/>
          <p:nvPr/>
        </p:nvSpPr>
        <p:spPr>
          <a:xfrm rot="12719907">
            <a:off x="3734251" y="3569129"/>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10 Flecha abajo"/>
          <p:cNvSpPr/>
          <p:nvPr/>
        </p:nvSpPr>
        <p:spPr>
          <a:xfrm rot="19405132">
            <a:off x="725286" y="4302859"/>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Flecha abajo"/>
          <p:cNvSpPr/>
          <p:nvPr/>
        </p:nvSpPr>
        <p:spPr>
          <a:xfrm rot="2273685">
            <a:off x="4963370" y="4457520"/>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12 Flecha abajo"/>
          <p:cNvSpPr/>
          <p:nvPr/>
        </p:nvSpPr>
        <p:spPr>
          <a:xfrm rot="6488442">
            <a:off x="8307570" y="4457519"/>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13 Flecha abajo"/>
          <p:cNvSpPr/>
          <p:nvPr/>
        </p:nvSpPr>
        <p:spPr>
          <a:xfrm rot="6824090">
            <a:off x="6788426" y="5258833"/>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Elipse"/>
          <p:cNvSpPr/>
          <p:nvPr/>
        </p:nvSpPr>
        <p:spPr>
          <a:xfrm>
            <a:off x="4949041" y="2611467"/>
            <a:ext cx="1001382" cy="10870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16 Elipse"/>
          <p:cNvSpPr/>
          <p:nvPr/>
        </p:nvSpPr>
        <p:spPr>
          <a:xfrm>
            <a:off x="2975185" y="2793438"/>
            <a:ext cx="1001382" cy="10870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17 Elipse"/>
          <p:cNvSpPr/>
          <p:nvPr/>
        </p:nvSpPr>
        <p:spPr>
          <a:xfrm>
            <a:off x="1162945" y="4020597"/>
            <a:ext cx="1198117" cy="10870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18 Elipse"/>
          <p:cNvSpPr/>
          <p:nvPr/>
        </p:nvSpPr>
        <p:spPr>
          <a:xfrm>
            <a:off x="2631195" y="1912591"/>
            <a:ext cx="1531371" cy="6988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19 Elipse"/>
          <p:cNvSpPr/>
          <p:nvPr/>
        </p:nvSpPr>
        <p:spPr>
          <a:xfrm rot="356068">
            <a:off x="2981870" y="5890332"/>
            <a:ext cx="5059979" cy="7124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22" name="21 Conector recto"/>
          <p:cNvCxnSpPr/>
          <p:nvPr/>
        </p:nvCxnSpPr>
        <p:spPr>
          <a:xfrm flipV="1">
            <a:off x="5657436" y="2076104"/>
            <a:ext cx="438564" cy="5353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flipV="1">
            <a:off x="2975185" y="5329309"/>
            <a:ext cx="640977" cy="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a:off x="3862316" y="5308420"/>
            <a:ext cx="5789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805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4 Título"/>
          <p:cNvSpPr txBox="1">
            <a:spLocks/>
          </p:cNvSpPr>
          <p:nvPr/>
        </p:nvSpPr>
        <p:spPr>
          <a:xfrm>
            <a:off x="-1" y="1189"/>
            <a:ext cx="12168319" cy="1050878"/>
          </a:xfrm>
          <a:prstGeom prst="rect">
            <a:avLst/>
          </a:prstGeom>
          <a:solidFill>
            <a:srgbClr val="002060"/>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600" dirty="0" smtClean="0">
                <a:solidFill>
                  <a:schemeClr val="bg1"/>
                </a:solidFill>
                <a:latin typeface="Arial" pitchFamily="34" charset="0"/>
                <a:cs typeface="Arial" pitchFamily="34" charset="0"/>
              </a:rPr>
              <a:t>Costas irregulares con presencia de accidentes costeros. </a:t>
            </a:r>
          </a:p>
          <a:p>
            <a:pPr algn="ctr"/>
            <a:r>
              <a:rPr lang="es-MX" sz="3600" dirty="0" smtClean="0">
                <a:solidFill>
                  <a:schemeClr val="bg1"/>
                </a:solidFill>
                <a:latin typeface="Arial" pitchFamily="34" charset="0"/>
                <a:cs typeface="Arial" pitchFamily="34" charset="0"/>
              </a:rPr>
              <a:t>Penínsulas, mares y golfos de Asia   </a:t>
            </a:r>
            <a:endParaRPr lang="es-MX" sz="3600" dirty="0">
              <a:solidFill>
                <a:schemeClr val="bg1"/>
              </a:solidFill>
              <a:latin typeface="Arial" pitchFamily="34" charset="0"/>
              <a:cs typeface="Arial" pitchFamily="34" charset="0"/>
            </a:endParaRPr>
          </a:p>
        </p:txBody>
      </p:sp>
      <p:pic>
        <p:nvPicPr>
          <p:cNvPr id="921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6759" r="26830"/>
          <a:stretch/>
        </p:blipFill>
        <p:spPr bwMode="auto">
          <a:xfrm>
            <a:off x="-109181" y="1063757"/>
            <a:ext cx="12301182" cy="5908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Flecha abajo"/>
          <p:cNvSpPr/>
          <p:nvPr/>
        </p:nvSpPr>
        <p:spPr>
          <a:xfrm rot="8009217">
            <a:off x="1992573" y="4694829"/>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10 Flecha abajo"/>
          <p:cNvSpPr/>
          <p:nvPr/>
        </p:nvSpPr>
        <p:spPr>
          <a:xfrm rot="8009217">
            <a:off x="5331991" y="5111926"/>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Flecha abajo"/>
          <p:cNvSpPr/>
          <p:nvPr/>
        </p:nvSpPr>
        <p:spPr>
          <a:xfrm rot="8009217">
            <a:off x="8463885" y="5359702"/>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12 Flecha abajo"/>
          <p:cNvSpPr/>
          <p:nvPr/>
        </p:nvSpPr>
        <p:spPr>
          <a:xfrm rot="4669560">
            <a:off x="10677901" y="3176978"/>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13 Flecha abajo"/>
          <p:cNvSpPr/>
          <p:nvPr/>
        </p:nvSpPr>
        <p:spPr>
          <a:xfrm rot="8009217">
            <a:off x="11404310" y="2267803"/>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14 Flecha abajo"/>
          <p:cNvSpPr/>
          <p:nvPr/>
        </p:nvSpPr>
        <p:spPr>
          <a:xfrm rot="20754739">
            <a:off x="324468" y="2122455"/>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Elipse"/>
          <p:cNvSpPr/>
          <p:nvPr/>
        </p:nvSpPr>
        <p:spPr>
          <a:xfrm>
            <a:off x="9662349" y="1883027"/>
            <a:ext cx="1228564"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17 Elipse"/>
          <p:cNvSpPr/>
          <p:nvPr/>
        </p:nvSpPr>
        <p:spPr>
          <a:xfrm>
            <a:off x="8694828" y="5088657"/>
            <a:ext cx="1228564"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18 Elipse"/>
          <p:cNvSpPr/>
          <p:nvPr/>
        </p:nvSpPr>
        <p:spPr>
          <a:xfrm>
            <a:off x="2620105" y="4782106"/>
            <a:ext cx="1228564"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19 Elipse"/>
          <p:cNvSpPr/>
          <p:nvPr/>
        </p:nvSpPr>
        <p:spPr>
          <a:xfrm>
            <a:off x="9776632" y="3909560"/>
            <a:ext cx="1228564"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20 Elipse"/>
          <p:cNvSpPr/>
          <p:nvPr/>
        </p:nvSpPr>
        <p:spPr>
          <a:xfrm>
            <a:off x="7110484" y="1141356"/>
            <a:ext cx="887104" cy="7416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7" name="16 Conector recto"/>
          <p:cNvCxnSpPr/>
          <p:nvPr/>
        </p:nvCxnSpPr>
        <p:spPr>
          <a:xfrm>
            <a:off x="1713196" y="4244454"/>
            <a:ext cx="374911" cy="42710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a:off x="5721089" y="5421800"/>
            <a:ext cx="11164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1 Flecha derecha">
            <a:hlinkClick r:id="rId4" action="ppaction://hlinksldjump"/>
          </p:cNvPr>
          <p:cNvSpPr/>
          <p:nvPr/>
        </p:nvSpPr>
        <p:spPr>
          <a:xfrm>
            <a:off x="11005196" y="6250675"/>
            <a:ext cx="978408" cy="48463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044486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5" y="-240632"/>
            <a:ext cx="12873789" cy="757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Flecha derecha">
            <a:hlinkClick r:id="rId3" action="ppaction://hlinksldjump"/>
          </p:cNvPr>
          <p:cNvSpPr/>
          <p:nvPr/>
        </p:nvSpPr>
        <p:spPr>
          <a:xfrm>
            <a:off x="10603670" y="6615684"/>
            <a:ext cx="978408" cy="48463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4231302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898232" cy="360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8233" y="0"/>
            <a:ext cx="3753851" cy="360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2084" y="-57150"/>
            <a:ext cx="4211053" cy="3401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344779"/>
            <a:ext cx="3898232" cy="351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4380" y="3344780"/>
            <a:ext cx="3697704" cy="245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954379" y="5806480"/>
            <a:ext cx="3962399" cy="954107"/>
          </a:xfrm>
          <a:prstGeom prst="rect">
            <a:avLst/>
          </a:prstGeom>
          <a:noFill/>
        </p:spPr>
        <p:txBody>
          <a:bodyPr wrap="square" rtlCol="0">
            <a:spAutoFit/>
          </a:bodyPr>
          <a:lstStyle/>
          <a:p>
            <a:pPr algn="ctr"/>
            <a:r>
              <a:rPr lang="es-MX" sz="2800" dirty="0" smtClean="0">
                <a:latin typeface="Arial Black" pitchFamily="34" charset="0"/>
              </a:rPr>
              <a:t>Triple alianza </a:t>
            </a:r>
          </a:p>
          <a:p>
            <a:pPr algn="ctr"/>
            <a:r>
              <a:rPr lang="es-MX" sz="2800" dirty="0" smtClean="0">
                <a:latin typeface="Arial Black" pitchFamily="34" charset="0"/>
              </a:rPr>
              <a:t>Irán, Rusia y China </a:t>
            </a:r>
            <a:endParaRPr lang="es-MX" sz="2800" dirty="0">
              <a:latin typeface="Arial Black" pitchFamily="34" charset="0"/>
            </a:endParaRPr>
          </a:p>
        </p:txBody>
      </p:sp>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2083" y="3344778"/>
            <a:ext cx="4211053" cy="241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8069178" y="5821760"/>
            <a:ext cx="3962399" cy="954107"/>
          </a:xfrm>
          <a:prstGeom prst="rect">
            <a:avLst/>
          </a:prstGeom>
          <a:noFill/>
        </p:spPr>
        <p:txBody>
          <a:bodyPr wrap="square" rtlCol="0">
            <a:spAutoFit/>
          </a:bodyPr>
          <a:lstStyle/>
          <a:p>
            <a:pPr algn="ctr"/>
            <a:r>
              <a:rPr lang="es-MX" sz="2800" dirty="0" smtClean="0">
                <a:latin typeface="Arial Black" pitchFamily="34" charset="0"/>
              </a:rPr>
              <a:t>Alianza  </a:t>
            </a:r>
          </a:p>
          <a:p>
            <a:pPr algn="ctr"/>
            <a:r>
              <a:rPr lang="es-MX" sz="2800" dirty="0" smtClean="0">
                <a:latin typeface="Arial Black" pitchFamily="34" charset="0"/>
              </a:rPr>
              <a:t>Rusia - China </a:t>
            </a:r>
            <a:endParaRPr lang="es-MX" sz="2800" dirty="0">
              <a:latin typeface="Arial Black" pitchFamily="34" charset="0"/>
            </a:endParaRPr>
          </a:p>
        </p:txBody>
      </p:sp>
    </p:spTree>
    <p:extLst>
      <p:ext uri="{BB962C8B-B14F-4D97-AF65-F5344CB8AC3E}">
        <p14:creationId xmlns:p14="http://schemas.microsoft.com/office/powerpoint/2010/main" val="12751914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2060"/>
          </a:solidFill>
        </p:spPr>
        <p:txBody>
          <a:bodyPr/>
          <a:lstStyle/>
          <a:p>
            <a:pPr algn="ctr"/>
            <a:r>
              <a:rPr lang="es-MX" dirty="0" smtClean="0">
                <a:solidFill>
                  <a:schemeClr val="bg1"/>
                </a:solidFill>
                <a:latin typeface="Arial" pitchFamily="34" charset="0"/>
                <a:cs typeface="Arial" pitchFamily="34" charset="0"/>
              </a:rPr>
              <a:t>Estudio independiente</a:t>
            </a:r>
            <a:endParaRPr lang="es-MX" dirty="0">
              <a:solidFill>
                <a:schemeClr val="bg1"/>
              </a:solidFill>
              <a:latin typeface="Arial" pitchFamily="34" charset="0"/>
              <a:cs typeface="Arial" pitchFamily="34" charset="0"/>
            </a:endParaRPr>
          </a:p>
        </p:txBody>
      </p:sp>
      <p:sp>
        <p:nvSpPr>
          <p:cNvPr id="3" name="2 Marcador de contenido"/>
          <p:cNvSpPr>
            <a:spLocks noGrp="1"/>
          </p:cNvSpPr>
          <p:nvPr>
            <p:ph idx="1"/>
          </p:nvPr>
        </p:nvSpPr>
        <p:spPr/>
        <p:txBody>
          <a:bodyPr/>
          <a:lstStyle/>
          <a:p>
            <a:pPr algn="just"/>
            <a:r>
              <a:rPr lang="es-MX" dirty="0" smtClean="0"/>
              <a:t>Observa detenidamente el mapa físico de </a:t>
            </a:r>
            <a:r>
              <a:rPr lang="es-MX" dirty="0"/>
              <a:t>E</a:t>
            </a:r>
            <a:r>
              <a:rPr lang="es-MX" dirty="0" smtClean="0"/>
              <a:t>urasia y contesta: </a:t>
            </a:r>
          </a:p>
          <a:p>
            <a:pPr marL="514350" indent="-514350" algn="just">
              <a:buFont typeface="+mj-lt"/>
              <a:buAutoNum type="arabicPeriod"/>
            </a:pPr>
            <a:r>
              <a:rPr lang="es-MX" dirty="0" smtClean="0"/>
              <a:t>¿Existen semejanzas y/o diferencias en cuanto a los tipos de relieve que presenta con respecto al continente americano?. Explica tu respuesta</a:t>
            </a:r>
          </a:p>
          <a:p>
            <a:pPr marL="514350" indent="-514350" algn="just">
              <a:buFont typeface="+mj-lt"/>
              <a:buAutoNum type="arabicPeriod"/>
            </a:pPr>
            <a:r>
              <a:rPr lang="es-MX" dirty="0" smtClean="0"/>
              <a:t>¿ Cuál es el basamento geológico del continente euroasiático?</a:t>
            </a:r>
          </a:p>
          <a:p>
            <a:pPr marL="514350" indent="-514350" algn="just">
              <a:buFont typeface="+mj-lt"/>
              <a:buAutoNum type="arabicPeriod"/>
            </a:pPr>
            <a:r>
              <a:rPr lang="es-MX" dirty="0" smtClean="0"/>
              <a:t>Investigue cómo se formaron las </a:t>
            </a:r>
            <a:r>
              <a:rPr lang="es-MX" smtClean="0"/>
              <a:t>principales cadenas </a:t>
            </a:r>
            <a:r>
              <a:rPr lang="es-MX" dirty="0" smtClean="0"/>
              <a:t>montañosas de Eurasia</a:t>
            </a:r>
          </a:p>
          <a:p>
            <a:pPr marL="514350" indent="-514350" algn="just">
              <a:buFont typeface="+mj-lt"/>
              <a:buAutoNum type="arabicPeriod"/>
            </a:pPr>
            <a:endParaRPr lang="es-MX" dirty="0"/>
          </a:p>
        </p:txBody>
      </p:sp>
    </p:spTree>
    <p:extLst>
      <p:ext uri="{BB962C8B-B14F-4D97-AF65-F5344CB8AC3E}">
        <p14:creationId xmlns:p14="http://schemas.microsoft.com/office/powerpoint/2010/main" val="41321481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solidFill>
            <a:srgbClr val="002060"/>
          </a:solidFill>
        </p:spPr>
        <p:style>
          <a:lnRef idx="1">
            <a:schemeClr val="accent1"/>
          </a:lnRef>
          <a:fillRef idx="3">
            <a:schemeClr val="accent1"/>
          </a:fillRef>
          <a:effectRef idx="2">
            <a:schemeClr val="accent1"/>
          </a:effectRef>
          <a:fontRef idx="minor">
            <a:schemeClr val="lt1"/>
          </a:fontRef>
        </p:style>
        <p:txBody>
          <a:bodyPr>
            <a:normAutofit fontScale="90000"/>
          </a:bodyPr>
          <a:lstStyle/>
          <a:p>
            <a:pPr algn="ctr"/>
            <a:r>
              <a:rPr lang="es-ES" dirty="0" smtClean="0"/>
              <a:t>Clase 1: Presentación de Eurasia. </a:t>
            </a:r>
            <a:br>
              <a:rPr lang="es-ES" dirty="0" smtClean="0"/>
            </a:br>
            <a:r>
              <a:rPr lang="es-ES" dirty="0" smtClean="0"/>
              <a:t>Valoración de su situación económica- geográfica. </a:t>
            </a:r>
            <a:endParaRPr lang="es-ES" dirty="0"/>
          </a:p>
        </p:txBody>
      </p:sp>
      <p:sp>
        <p:nvSpPr>
          <p:cNvPr id="3" name="Marcador de contenido 2"/>
          <p:cNvSpPr>
            <a:spLocks noGrp="1"/>
          </p:cNvSpPr>
          <p:nvPr>
            <p:ph idx="1"/>
          </p:nvPr>
        </p:nvSpPr>
        <p:spPr>
          <a:xfrm>
            <a:off x="170481" y="1825625"/>
            <a:ext cx="11639227" cy="4351338"/>
          </a:xfrm>
        </p:spPr>
        <p:txBody>
          <a:bodyPr>
            <a:noAutofit/>
          </a:bodyPr>
          <a:lstStyle/>
          <a:p>
            <a:pPr marL="0" indent="0">
              <a:buNone/>
            </a:pPr>
            <a:r>
              <a:rPr lang="es-ES" b="1" dirty="0" smtClean="0">
                <a:latin typeface="Arial" panose="020B0604020202020204" pitchFamily="34" charset="0"/>
                <a:cs typeface="Arial" panose="020B0604020202020204" pitchFamily="34" charset="0"/>
              </a:rPr>
              <a:t>Objetivos de la disciplina:  </a:t>
            </a:r>
          </a:p>
          <a:p>
            <a:r>
              <a:rPr lang="es-ES" dirty="0" smtClean="0">
                <a:latin typeface="Arial" panose="020B0604020202020204" pitchFamily="34" charset="0"/>
                <a:cs typeface="Arial" panose="020B0604020202020204" pitchFamily="34" charset="0"/>
              </a:rPr>
              <a:t>Argumentar el comportamiento de los objetos, procesos y fenómenos geográficos en su carácter integral y su distribución territorial espacial</a:t>
            </a:r>
          </a:p>
          <a:p>
            <a:pPr algn="just"/>
            <a:r>
              <a:rPr lang="es-ES" dirty="0" smtClean="0">
                <a:latin typeface="Arial" panose="020B0604020202020204" pitchFamily="34" charset="0"/>
                <a:cs typeface="Arial" panose="020B0604020202020204" pitchFamily="34" charset="0"/>
              </a:rPr>
              <a:t>Comprender y apreciar  los valores estéticos, éticos e identitarios de la naturaleza y la sociedad, durante el estudio de los continentes, regiones, paisajes, países y especialmente al estudiar el país natal. </a:t>
            </a:r>
          </a:p>
          <a:p>
            <a:pPr marL="0" indent="0" algn="just">
              <a:buNone/>
            </a:pPr>
            <a:r>
              <a:rPr lang="es-ES" b="1" dirty="0" smtClean="0">
                <a:latin typeface="Arial" panose="020B0604020202020204" pitchFamily="34" charset="0"/>
                <a:cs typeface="Arial" panose="020B0604020202020204" pitchFamily="34" charset="0"/>
              </a:rPr>
              <a:t>Objetivos de la clase:</a:t>
            </a:r>
          </a:p>
          <a:p>
            <a:pPr algn="just"/>
            <a:r>
              <a:rPr lang="es-ES" dirty="0" smtClean="0">
                <a:latin typeface="Arial" panose="020B0604020202020204" pitchFamily="34" charset="0"/>
                <a:cs typeface="Arial" panose="020B0604020202020204" pitchFamily="34" charset="0"/>
              </a:rPr>
              <a:t>Argumentar la distribución territorial espacial del continente euroasiático</a:t>
            </a:r>
          </a:p>
          <a:p>
            <a:pPr algn="just"/>
            <a:r>
              <a:rPr lang="es-ES" dirty="0" smtClean="0">
                <a:latin typeface="Arial" panose="020B0604020202020204" pitchFamily="34" charset="0"/>
                <a:cs typeface="Arial" panose="020B0604020202020204" pitchFamily="34" charset="0"/>
              </a:rPr>
              <a:t>Explicar para su posterior comprensión la naturaleza del continente euroasiático durante el estudio de este continente </a:t>
            </a:r>
          </a:p>
          <a:p>
            <a:pPr algn="just"/>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61096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
            <a:ext cx="12191999" cy="1347536"/>
          </a:xfrm>
          <a:solidFill>
            <a:srgbClr val="002060"/>
          </a:solidFill>
        </p:spPr>
        <p:txBody>
          <a:bodyPr>
            <a:normAutofit/>
          </a:bodyPr>
          <a:lstStyle/>
          <a:p>
            <a:pPr algn="ctr"/>
            <a:r>
              <a:rPr lang="es-MX" sz="2800" dirty="0">
                <a:solidFill>
                  <a:schemeClr val="bg1"/>
                </a:solidFill>
                <a:latin typeface="Arial" pitchFamily="34" charset="0"/>
                <a:cs typeface="Arial" pitchFamily="34" charset="0"/>
              </a:rPr>
              <a:t>​ Europa es </a:t>
            </a:r>
            <a:r>
              <a:rPr lang="es-MX" sz="2800" dirty="0" smtClean="0">
                <a:solidFill>
                  <a:schemeClr val="bg1"/>
                </a:solidFill>
                <a:latin typeface="Arial" pitchFamily="34" charset="0"/>
                <a:cs typeface="Arial" pitchFamily="34" charset="0"/>
              </a:rPr>
              <a:t>un continente </a:t>
            </a:r>
            <a:r>
              <a:rPr lang="es-MX" sz="2800" dirty="0">
                <a:solidFill>
                  <a:schemeClr val="bg1"/>
                </a:solidFill>
                <a:latin typeface="Arial" pitchFamily="34" charset="0"/>
                <a:cs typeface="Arial" pitchFamily="34" charset="0"/>
              </a:rPr>
              <a:t>que </a:t>
            </a:r>
            <a:r>
              <a:rPr lang="es-MX" sz="2800" dirty="0" smtClean="0">
                <a:solidFill>
                  <a:schemeClr val="bg1"/>
                </a:solidFill>
                <a:latin typeface="Arial" pitchFamily="34" charset="0"/>
                <a:cs typeface="Arial" pitchFamily="34" charset="0"/>
              </a:rPr>
              <a:t>se encuentra </a:t>
            </a:r>
            <a:r>
              <a:rPr lang="es-MX" sz="2800" dirty="0">
                <a:solidFill>
                  <a:schemeClr val="bg1"/>
                </a:solidFill>
                <a:latin typeface="Arial" pitchFamily="34" charset="0"/>
                <a:cs typeface="Arial" pitchFamily="34" charset="0"/>
              </a:rPr>
              <a:t>ubicado enteramente en el hemisferio </a:t>
            </a:r>
            <a:r>
              <a:rPr lang="es-MX" sz="2800" dirty="0" smtClean="0">
                <a:solidFill>
                  <a:schemeClr val="bg1"/>
                </a:solidFill>
                <a:latin typeface="Arial" pitchFamily="34" charset="0"/>
                <a:cs typeface="Arial" pitchFamily="34" charset="0"/>
              </a:rPr>
              <a:t>norte con respecto al Ecuador y </a:t>
            </a:r>
            <a:r>
              <a:rPr lang="es-MX" sz="2800" dirty="0">
                <a:solidFill>
                  <a:schemeClr val="bg1"/>
                </a:solidFill>
                <a:latin typeface="Arial" pitchFamily="34" charset="0"/>
                <a:cs typeface="Arial" pitchFamily="34" charset="0"/>
              </a:rPr>
              <a:t>mayoritariamente en el hemisferio </a:t>
            </a:r>
            <a:r>
              <a:rPr lang="es-MX" sz="2800" dirty="0" smtClean="0">
                <a:solidFill>
                  <a:schemeClr val="bg1"/>
                </a:solidFill>
                <a:latin typeface="Arial" pitchFamily="34" charset="0"/>
                <a:cs typeface="Arial" pitchFamily="34" charset="0"/>
              </a:rPr>
              <a:t>oriental con respecto al meridiano de Greenwich</a:t>
            </a:r>
            <a:endParaRPr lang="es-MX" sz="2800" dirty="0">
              <a:solidFill>
                <a:schemeClr val="bg1"/>
              </a:solidFill>
              <a:latin typeface="Arial" pitchFamily="34" charset="0"/>
              <a:cs typeface="Arial" pitchFamily="34" charset="0"/>
            </a:endParaRPr>
          </a:p>
        </p:txBody>
      </p:sp>
      <p:sp>
        <p:nvSpPr>
          <p:cNvPr id="3" name="2 Marcador de contenido"/>
          <p:cNvSpPr>
            <a:spLocks noGrp="1"/>
          </p:cNvSpPr>
          <p:nvPr>
            <p:ph idx="1"/>
          </p:nvPr>
        </p:nvSpPr>
        <p:spPr/>
        <p:txBody>
          <a:bodyPr/>
          <a:lstStyle/>
          <a:p>
            <a:endParaRPr lang="es-MX"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0276"/>
          <a:stretch/>
        </p:blipFill>
        <p:spPr bwMode="auto">
          <a:xfrm>
            <a:off x="1" y="1347537"/>
            <a:ext cx="12192000" cy="551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8 Conector recto"/>
          <p:cNvCxnSpPr/>
          <p:nvPr/>
        </p:nvCxnSpPr>
        <p:spPr>
          <a:xfrm flipH="1">
            <a:off x="1673525" y="1347537"/>
            <a:ext cx="2915728" cy="55104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9758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
            <a:ext cx="12191999" cy="1347536"/>
          </a:xfrm>
          <a:solidFill>
            <a:srgbClr val="002060"/>
          </a:solidFill>
        </p:spPr>
        <p:txBody>
          <a:bodyPr>
            <a:normAutofit fontScale="90000"/>
          </a:bodyPr>
          <a:lstStyle/>
          <a:p>
            <a:pPr algn="ctr"/>
            <a:r>
              <a:rPr lang="es-MX" sz="3600" dirty="0" smtClean="0">
                <a:solidFill>
                  <a:schemeClr val="bg1"/>
                </a:solidFill>
                <a:latin typeface="Arial" pitchFamily="34" charset="0"/>
                <a:cs typeface="Arial" pitchFamily="34" charset="0"/>
              </a:rPr>
              <a:t>Europa limita con </a:t>
            </a:r>
            <a:r>
              <a:rPr lang="es-MX" sz="3600" dirty="0">
                <a:solidFill>
                  <a:schemeClr val="bg1"/>
                </a:solidFill>
                <a:latin typeface="Arial" pitchFamily="34" charset="0"/>
                <a:cs typeface="Arial" pitchFamily="34" charset="0"/>
              </a:rPr>
              <a:t>el océano Ártico en el norte, </a:t>
            </a:r>
            <a:r>
              <a:rPr lang="es-MX" sz="3600" dirty="0" smtClean="0">
                <a:solidFill>
                  <a:schemeClr val="bg1"/>
                </a:solidFill>
                <a:latin typeface="Arial" pitchFamily="34" charset="0"/>
                <a:cs typeface="Arial" pitchFamily="34" charset="0"/>
              </a:rPr>
              <a:t>con </a:t>
            </a:r>
            <a:r>
              <a:rPr lang="es-MX" sz="3600" dirty="0">
                <a:solidFill>
                  <a:schemeClr val="bg1"/>
                </a:solidFill>
                <a:latin typeface="Arial" pitchFamily="34" charset="0"/>
                <a:cs typeface="Arial" pitchFamily="34" charset="0"/>
              </a:rPr>
              <a:t>el mar Mediterráneo por el </a:t>
            </a:r>
            <a:r>
              <a:rPr lang="es-MX" sz="3600" dirty="0" smtClean="0">
                <a:solidFill>
                  <a:schemeClr val="bg1"/>
                </a:solidFill>
                <a:latin typeface="Arial" pitchFamily="34" charset="0"/>
                <a:cs typeface="Arial" pitchFamily="34" charset="0"/>
              </a:rPr>
              <a:t>sur y por el oeste con el </a:t>
            </a:r>
            <a:r>
              <a:rPr lang="es-MX" sz="3600" dirty="0">
                <a:solidFill>
                  <a:schemeClr val="bg1"/>
                </a:solidFill>
                <a:latin typeface="Arial" pitchFamily="34" charset="0"/>
                <a:cs typeface="Arial" pitchFamily="34" charset="0"/>
              </a:rPr>
              <a:t>océano Atlántico.</a:t>
            </a:r>
          </a:p>
        </p:txBody>
      </p:sp>
      <p:sp>
        <p:nvSpPr>
          <p:cNvPr id="3" name="2 Marcador de contenido"/>
          <p:cNvSpPr>
            <a:spLocks noGrp="1"/>
          </p:cNvSpPr>
          <p:nvPr>
            <p:ph idx="1"/>
          </p:nvPr>
        </p:nvSpPr>
        <p:spPr/>
        <p:txBody>
          <a:bodyPr/>
          <a:lstStyle/>
          <a:p>
            <a:endParaRPr lang="es-MX"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0276"/>
          <a:stretch/>
        </p:blipFill>
        <p:spPr bwMode="auto">
          <a:xfrm>
            <a:off x="1" y="1347537"/>
            <a:ext cx="12192000" cy="551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4698124" y="1347537"/>
            <a:ext cx="2538248" cy="2605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157655" y="1876097"/>
            <a:ext cx="2159876" cy="14661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Elipse"/>
          <p:cNvSpPr/>
          <p:nvPr/>
        </p:nvSpPr>
        <p:spPr>
          <a:xfrm>
            <a:off x="1321150" y="5061221"/>
            <a:ext cx="7196426" cy="1772013"/>
          </a:xfrm>
          <a:custGeom>
            <a:avLst/>
            <a:gdLst>
              <a:gd name="connsiteX0" fmla="*/ 0 w 5470635"/>
              <a:gd name="connsiteY0" fmla="*/ 559676 h 1119352"/>
              <a:gd name="connsiteX1" fmla="*/ 2735318 w 5470635"/>
              <a:gd name="connsiteY1" fmla="*/ 0 h 1119352"/>
              <a:gd name="connsiteX2" fmla="*/ 5470636 w 5470635"/>
              <a:gd name="connsiteY2" fmla="*/ 559676 h 1119352"/>
              <a:gd name="connsiteX3" fmla="*/ 2735318 w 5470635"/>
              <a:gd name="connsiteY3" fmla="*/ 1119352 h 1119352"/>
              <a:gd name="connsiteX4" fmla="*/ 0 w 5470635"/>
              <a:gd name="connsiteY4" fmla="*/ 559676 h 1119352"/>
              <a:gd name="connsiteX0" fmla="*/ 0 w 6511161"/>
              <a:gd name="connsiteY0" fmla="*/ 172649 h 1266414"/>
              <a:gd name="connsiteX1" fmla="*/ 3775843 w 6511161"/>
              <a:gd name="connsiteY1" fmla="*/ 133235 h 1266414"/>
              <a:gd name="connsiteX2" fmla="*/ 6511161 w 6511161"/>
              <a:gd name="connsiteY2" fmla="*/ 692911 h 1266414"/>
              <a:gd name="connsiteX3" fmla="*/ 3775843 w 6511161"/>
              <a:gd name="connsiteY3" fmla="*/ 1252587 h 1266414"/>
              <a:gd name="connsiteX4" fmla="*/ 0 w 6511161"/>
              <a:gd name="connsiteY4" fmla="*/ 172649 h 1266414"/>
              <a:gd name="connsiteX0" fmla="*/ 42815 w 6553976"/>
              <a:gd name="connsiteY0" fmla="*/ 638580 h 1732345"/>
              <a:gd name="connsiteX1" fmla="*/ 1903147 w 6553976"/>
              <a:gd name="connsiteY1" fmla="*/ 77 h 1732345"/>
              <a:gd name="connsiteX2" fmla="*/ 3818658 w 6553976"/>
              <a:gd name="connsiteY2" fmla="*/ 599166 h 1732345"/>
              <a:gd name="connsiteX3" fmla="*/ 6553976 w 6553976"/>
              <a:gd name="connsiteY3" fmla="*/ 1158842 h 1732345"/>
              <a:gd name="connsiteX4" fmla="*/ 3818658 w 6553976"/>
              <a:gd name="connsiteY4" fmla="*/ 1718518 h 1732345"/>
              <a:gd name="connsiteX5" fmla="*/ 42815 w 6553976"/>
              <a:gd name="connsiteY5" fmla="*/ 638580 h 1732345"/>
              <a:gd name="connsiteX0" fmla="*/ 83658 w 6594819"/>
              <a:gd name="connsiteY0" fmla="*/ 650040 h 1743805"/>
              <a:gd name="connsiteX1" fmla="*/ 1297604 w 6594819"/>
              <a:gd name="connsiteY1" fmla="*/ 342613 h 1743805"/>
              <a:gd name="connsiteX2" fmla="*/ 1943990 w 6594819"/>
              <a:gd name="connsiteY2" fmla="*/ 11537 h 1743805"/>
              <a:gd name="connsiteX3" fmla="*/ 3859501 w 6594819"/>
              <a:gd name="connsiteY3" fmla="*/ 610626 h 1743805"/>
              <a:gd name="connsiteX4" fmla="*/ 6594819 w 6594819"/>
              <a:gd name="connsiteY4" fmla="*/ 1170302 h 1743805"/>
              <a:gd name="connsiteX5" fmla="*/ 3859501 w 6594819"/>
              <a:gd name="connsiteY5" fmla="*/ 1729978 h 1743805"/>
              <a:gd name="connsiteX6" fmla="*/ 83658 w 6594819"/>
              <a:gd name="connsiteY6" fmla="*/ 650040 h 1743805"/>
              <a:gd name="connsiteX0" fmla="*/ 161309 w 6672470"/>
              <a:gd name="connsiteY0" fmla="*/ 648828 h 1742593"/>
              <a:gd name="connsiteX1" fmla="*/ 760401 w 6672470"/>
              <a:gd name="connsiteY1" fmla="*/ 577884 h 1742593"/>
              <a:gd name="connsiteX2" fmla="*/ 1375255 w 6672470"/>
              <a:gd name="connsiteY2" fmla="*/ 341401 h 1742593"/>
              <a:gd name="connsiteX3" fmla="*/ 2021641 w 6672470"/>
              <a:gd name="connsiteY3" fmla="*/ 10325 h 1742593"/>
              <a:gd name="connsiteX4" fmla="*/ 3937152 w 6672470"/>
              <a:gd name="connsiteY4" fmla="*/ 609414 h 1742593"/>
              <a:gd name="connsiteX5" fmla="*/ 6672470 w 6672470"/>
              <a:gd name="connsiteY5" fmla="*/ 1169090 h 1742593"/>
              <a:gd name="connsiteX6" fmla="*/ 3937152 w 6672470"/>
              <a:gd name="connsiteY6" fmla="*/ 1728766 h 1742593"/>
              <a:gd name="connsiteX7" fmla="*/ 161309 w 6672470"/>
              <a:gd name="connsiteY7" fmla="*/ 648828 h 1742593"/>
              <a:gd name="connsiteX0" fmla="*/ 161309 w 6672470"/>
              <a:gd name="connsiteY0" fmla="*/ 685308 h 1779073"/>
              <a:gd name="connsiteX1" fmla="*/ 760401 w 6672470"/>
              <a:gd name="connsiteY1" fmla="*/ 614364 h 1779073"/>
              <a:gd name="connsiteX2" fmla="*/ 1375255 w 6672470"/>
              <a:gd name="connsiteY2" fmla="*/ 377881 h 1779073"/>
              <a:gd name="connsiteX3" fmla="*/ 2021641 w 6672470"/>
              <a:gd name="connsiteY3" fmla="*/ 46805 h 1779073"/>
              <a:gd name="connsiteX4" fmla="*/ 2967573 w 6672470"/>
              <a:gd name="connsiteY4" fmla="*/ 46806 h 1779073"/>
              <a:gd name="connsiteX5" fmla="*/ 3937152 w 6672470"/>
              <a:gd name="connsiteY5" fmla="*/ 645894 h 1779073"/>
              <a:gd name="connsiteX6" fmla="*/ 6672470 w 6672470"/>
              <a:gd name="connsiteY6" fmla="*/ 1205570 h 1779073"/>
              <a:gd name="connsiteX7" fmla="*/ 3937152 w 6672470"/>
              <a:gd name="connsiteY7" fmla="*/ 1765246 h 1779073"/>
              <a:gd name="connsiteX8" fmla="*/ 161309 w 6672470"/>
              <a:gd name="connsiteY8" fmla="*/ 685308 h 1779073"/>
              <a:gd name="connsiteX0" fmla="*/ 161309 w 6672470"/>
              <a:gd name="connsiteY0" fmla="*/ 685308 h 1779073"/>
              <a:gd name="connsiteX1" fmla="*/ 760401 w 6672470"/>
              <a:gd name="connsiteY1" fmla="*/ 614364 h 1779073"/>
              <a:gd name="connsiteX2" fmla="*/ 1375255 w 6672470"/>
              <a:gd name="connsiteY2" fmla="*/ 377881 h 1779073"/>
              <a:gd name="connsiteX3" fmla="*/ 2021641 w 6672470"/>
              <a:gd name="connsiteY3" fmla="*/ 46805 h 1779073"/>
              <a:gd name="connsiteX4" fmla="*/ 2967573 w 6672470"/>
              <a:gd name="connsiteY4" fmla="*/ 46806 h 1779073"/>
              <a:gd name="connsiteX5" fmla="*/ 3905621 w 6672470"/>
              <a:gd name="connsiteY5" fmla="*/ 724722 h 1779073"/>
              <a:gd name="connsiteX6" fmla="*/ 6672470 w 6672470"/>
              <a:gd name="connsiteY6" fmla="*/ 1205570 h 1779073"/>
              <a:gd name="connsiteX7" fmla="*/ 3937152 w 6672470"/>
              <a:gd name="connsiteY7" fmla="*/ 1765246 h 1779073"/>
              <a:gd name="connsiteX8" fmla="*/ 161309 w 6672470"/>
              <a:gd name="connsiteY8" fmla="*/ 685308 h 1779073"/>
              <a:gd name="connsiteX0" fmla="*/ 161309 w 6672470"/>
              <a:gd name="connsiteY0" fmla="*/ 685308 h 1779073"/>
              <a:gd name="connsiteX1" fmla="*/ 760401 w 6672470"/>
              <a:gd name="connsiteY1" fmla="*/ 614364 h 1779073"/>
              <a:gd name="connsiteX2" fmla="*/ 1375255 w 6672470"/>
              <a:gd name="connsiteY2" fmla="*/ 377881 h 1779073"/>
              <a:gd name="connsiteX3" fmla="*/ 2021641 w 6672470"/>
              <a:gd name="connsiteY3" fmla="*/ 46805 h 1779073"/>
              <a:gd name="connsiteX4" fmla="*/ 2967573 w 6672470"/>
              <a:gd name="connsiteY4" fmla="*/ 46806 h 1779073"/>
              <a:gd name="connsiteX5" fmla="*/ 3905621 w 6672470"/>
              <a:gd name="connsiteY5" fmla="*/ 724722 h 1779073"/>
              <a:gd name="connsiteX6" fmla="*/ 6672470 w 6672470"/>
              <a:gd name="connsiteY6" fmla="*/ 1205570 h 1779073"/>
              <a:gd name="connsiteX7" fmla="*/ 3937152 w 6672470"/>
              <a:gd name="connsiteY7" fmla="*/ 1765246 h 1779073"/>
              <a:gd name="connsiteX8" fmla="*/ 161309 w 6672470"/>
              <a:gd name="connsiteY8" fmla="*/ 685308 h 1779073"/>
              <a:gd name="connsiteX0" fmla="*/ 161309 w 7318857"/>
              <a:gd name="connsiteY0" fmla="*/ 685308 h 1811425"/>
              <a:gd name="connsiteX1" fmla="*/ 760401 w 7318857"/>
              <a:gd name="connsiteY1" fmla="*/ 614364 h 1811425"/>
              <a:gd name="connsiteX2" fmla="*/ 1375255 w 7318857"/>
              <a:gd name="connsiteY2" fmla="*/ 377881 h 1811425"/>
              <a:gd name="connsiteX3" fmla="*/ 2021641 w 7318857"/>
              <a:gd name="connsiteY3" fmla="*/ 46805 h 1811425"/>
              <a:gd name="connsiteX4" fmla="*/ 2967573 w 7318857"/>
              <a:gd name="connsiteY4" fmla="*/ 46806 h 1811425"/>
              <a:gd name="connsiteX5" fmla="*/ 3905621 w 7318857"/>
              <a:gd name="connsiteY5" fmla="*/ 724722 h 1811425"/>
              <a:gd name="connsiteX6" fmla="*/ 7318857 w 7318857"/>
              <a:gd name="connsiteY6" fmla="*/ 1442053 h 1811425"/>
              <a:gd name="connsiteX7" fmla="*/ 3937152 w 7318857"/>
              <a:gd name="connsiteY7" fmla="*/ 1765246 h 1811425"/>
              <a:gd name="connsiteX8" fmla="*/ 161309 w 7318857"/>
              <a:gd name="connsiteY8" fmla="*/ 685308 h 1811425"/>
              <a:gd name="connsiteX0" fmla="*/ 161309 w 7542837"/>
              <a:gd name="connsiteY0" fmla="*/ 685308 h 1792197"/>
              <a:gd name="connsiteX1" fmla="*/ 760401 w 7542837"/>
              <a:gd name="connsiteY1" fmla="*/ 614364 h 1792197"/>
              <a:gd name="connsiteX2" fmla="*/ 1375255 w 7542837"/>
              <a:gd name="connsiteY2" fmla="*/ 377881 h 1792197"/>
              <a:gd name="connsiteX3" fmla="*/ 2021641 w 7542837"/>
              <a:gd name="connsiteY3" fmla="*/ 46805 h 1792197"/>
              <a:gd name="connsiteX4" fmla="*/ 2967573 w 7542837"/>
              <a:gd name="connsiteY4" fmla="*/ 46806 h 1792197"/>
              <a:gd name="connsiteX5" fmla="*/ 3905621 w 7542837"/>
              <a:gd name="connsiteY5" fmla="*/ 724722 h 1792197"/>
              <a:gd name="connsiteX6" fmla="*/ 6877421 w 7542837"/>
              <a:gd name="connsiteY6" fmla="*/ 1103095 h 1792197"/>
              <a:gd name="connsiteX7" fmla="*/ 7318857 w 7542837"/>
              <a:gd name="connsiteY7" fmla="*/ 1442053 h 1792197"/>
              <a:gd name="connsiteX8" fmla="*/ 3937152 w 7542837"/>
              <a:gd name="connsiteY8" fmla="*/ 1765246 h 1792197"/>
              <a:gd name="connsiteX9" fmla="*/ 161309 w 7542837"/>
              <a:gd name="connsiteY9" fmla="*/ 685308 h 1792197"/>
              <a:gd name="connsiteX0" fmla="*/ 161309 w 7485441"/>
              <a:gd name="connsiteY0" fmla="*/ 685308 h 1792197"/>
              <a:gd name="connsiteX1" fmla="*/ 760401 w 7485441"/>
              <a:gd name="connsiteY1" fmla="*/ 614364 h 1792197"/>
              <a:gd name="connsiteX2" fmla="*/ 1375255 w 7485441"/>
              <a:gd name="connsiteY2" fmla="*/ 377881 h 1792197"/>
              <a:gd name="connsiteX3" fmla="*/ 2021641 w 7485441"/>
              <a:gd name="connsiteY3" fmla="*/ 46805 h 1792197"/>
              <a:gd name="connsiteX4" fmla="*/ 2967573 w 7485441"/>
              <a:gd name="connsiteY4" fmla="*/ 46806 h 1792197"/>
              <a:gd name="connsiteX5" fmla="*/ 3905621 w 7485441"/>
              <a:gd name="connsiteY5" fmla="*/ 724722 h 1792197"/>
              <a:gd name="connsiteX6" fmla="*/ 5947256 w 7485441"/>
              <a:gd name="connsiteY6" fmla="*/ 1150392 h 1792197"/>
              <a:gd name="connsiteX7" fmla="*/ 6877421 w 7485441"/>
              <a:gd name="connsiteY7" fmla="*/ 1103095 h 1792197"/>
              <a:gd name="connsiteX8" fmla="*/ 7318857 w 7485441"/>
              <a:gd name="connsiteY8" fmla="*/ 1442053 h 1792197"/>
              <a:gd name="connsiteX9" fmla="*/ 3937152 w 7485441"/>
              <a:gd name="connsiteY9" fmla="*/ 1765246 h 1792197"/>
              <a:gd name="connsiteX10" fmla="*/ 161309 w 7485441"/>
              <a:gd name="connsiteY10" fmla="*/ 685308 h 1792197"/>
              <a:gd name="connsiteX0" fmla="*/ 161309 w 7557108"/>
              <a:gd name="connsiteY0" fmla="*/ 685308 h 1792049"/>
              <a:gd name="connsiteX1" fmla="*/ 760401 w 7557108"/>
              <a:gd name="connsiteY1" fmla="*/ 614364 h 1792049"/>
              <a:gd name="connsiteX2" fmla="*/ 1375255 w 7557108"/>
              <a:gd name="connsiteY2" fmla="*/ 377881 h 1792049"/>
              <a:gd name="connsiteX3" fmla="*/ 2021641 w 7557108"/>
              <a:gd name="connsiteY3" fmla="*/ 46805 h 1792049"/>
              <a:gd name="connsiteX4" fmla="*/ 2967573 w 7557108"/>
              <a:gd name="connsiteY4" fmla="*/ 46806 h 1792049"/>
              <a:gd name="connsiteX5" fmla="*/ 3905621 w 7557108"/>
              <a:gd name="connsiteY5" fmla="*/ 724722 h 1792049"/>
              <a:gd name="connsiteX6" fmla="*/ 5947256 w 7557108"/>
              <a:gd name="connsiteY6" fmla="*/ 1150392 h 1792049"/>
              <a:gd name="connsiteX7" fmla="*/ 6877421 w 7557108"/>
              <a:gd name="connsiteY7" fmla="*/ 1103095 h 1792049"/>
              <a:gd name="connsiteX8" fmla="*/ 7271559 w 7557108"/>
              <a:gd name="connsiteY8" fmla="*/ 945440 h 1792049"/>
              <a:gd name="connsiteX9" fmla="*/ 7318857 w 7557108"/>
              <a:gd name="connsiteY9" fmla="*/ 1442053 h 1792049"/>
              <a:gd name="connsiteX10" fmla="*/ 3937152 w 7557108"/>
              <a:gd name="connsiteY10" fmla="*/ 1765246 h 1792049"/>
              <a:gd name="connsiteX11" fmla="*/ 161309 w 7557108"/>
              <a:gd name="connsiteY11" fmla="*/ 685308 h 1792049"/>
              <a:gd name="connsiteX0" fmla="*/ 161309 w 7354582"/>
              <a:gd name="connsiteY0" fmla="*/ 685308 h 1836582"/>
              <a:gd name="connsiteX1" fmla="*/ 760401 w 7354582"/>
              <a:gd name="connsiteY1" fmla="*/ 614364 h 1836582"/>
              <a:gd name="connsiteX2" fmla="*/ 1375255 w 7354582"/>
              <a:gd name="connsiteY2" fmla="*/ 377881 h 1836582"/>
              <a:gd name="connsiteX3" fmla="*/ 2021641 w 7354582"/>
              <a:gd name="connsiteY3" fmla="*/ 46805 h 1836582"/>
              <a:gd name="connsiteX4" fmla="*/ 2967573 w 7354582"/>
              <a:gd name="connsiteY4" fmla="*/ 46806 h 1836582"/>
              <a:gd name="connsiteX5" fmla="*/ 3905621 w 7354582"/>
              <a:gd name="connsiteY5" fmla="*/ 724722 h 1836582"/>
              <a:gd name="connsiteX6" fmla="*/ 5947256 w 7354582"/>
              <a:gd name="connsiteY6" fmla="*/ 1150392 h 1836582"/>
              <a:gd name="connsiteX7" fmla="*/ 6877421 w 7354582"/>
              <a:gd name="connsiteY7" fmla="*/ 1103095 h 1836582"/>
              <a:gd name="connsiteX8" fmla="*/ 7271559 w 7354582"/>
              <a:gd name="connsiteY8" fmla="*/ 945440 h 1836582"/>
              <a:gd name="connsiteX9" fmla="*/ 7318857 w 7354582"/>
              <a:gd name="connsiteY9" fmla="*/ 1442053 h 1836582"/>
              <a:gd name="connsiteX10" fmla="*/ 6908951 w 7354582"/>
              <a:gd name="connsiteY10" fmla="*/ 1702185 h 1836582"/>
              <a:gd name="connsiteX11" fmla="*/ 3937152 w 7354582"/>
              <a:gd name="connsiteY11" fmla="*/ 1765246 h 1836582"/>
              <a:gd name="connsiteX12" fmla="*/ 161309 w 7354582"/>
              <a:gd name="connsiteY12" fmla="*/ 685308 h 1836582"/>
              <a:gd name="connsiteX0" fmla="*/ 161309 w 7354582"/>
              <a:gd name="connsiteY0" fmla="*/ 685308 h 1735625"/>
              <a:gd name="connsiteX1" fmla="*/ 760401 w 7354582"/>
              <a:gd name="connsiteY1" fmla="*/ 614364 h 1735625"/>
              <a:gd name="connsiteX2" fmla="*/ 1375255 w 7354582"/>
              <a:gd name="connsiteY2" fmla="*/ 377881 h 1735625"/>
              <a:gd name="connsiteX3" fmla="*/ 2021641 w 7354582"/>
              <a:gd name="connsiteY3" fmla="*/ 46805 h 1735625"/>
              <a:gd name="connsiteX4" fmla="*/ 2967573 w 7354582"/>
              <a:gd name="connsiteY4" fmla="*/ 46806 h 1735625"/>
              <a:gd name="connsiteX5" fmla="*/ 3905621 w 7354582"/>
              <a:gd name="connsiteY5" fmla="*/ 724722 h 1735625"/>
              <a:gd name="connsiteX6" fmla="*/ 5947256 w 7354582"/>
              <a:gd name="connsiteY6" fmla="*/ 1150392 h 1735625"/>
              <a:gd name="connsiteX7" fmla="*/ 6877421 w 7354582"/>
              <a:gd name="connsiteY7" fmla="*/ 1103095 h 1735625"/>
              <a:gd name="connsiteX8" fmla="*/ 7271559 w 7354582"/>
              <a:gd name="connsiteY8" fmla="*/ 945440 h 1735625"/>
              <a:gd name="connsiteX9" fmla="*/ 7318857 w 7354582"/>
              <a:gd name="connsiteY9" fmla="*/ 1442053 h 1735625"/>
              <a:gd name="connsiteX10" fmla="*/ 6908951 w 7354582"/>
              <a:gd name="connsiteY10" fmla="*/ 1702185 h 1735625"/>
              <a:gd name="connsiteX11" fmla="*/ 3937152 w 7354582"/>
              <a:gd name="connsiteY11" fmla="*/ 1591825 h 1735625"/>
              <a:gd name="connsiteX12" fmla="*/ 161309 w 7354582"/>
              <a:gd name="connsiteY12" fmla="*/ 685308 h 1735625"/>
              <a:gd name="connsiteX0" fmla="*/ 161309 w 7354582"/>
              <a:gd name="connsiteY0" fmla="*/ 685308 h 2047986"/>
              <a:gd name="connsiteX1" fmla="*/ 760401 w 7354582"/>
              <a:gd name="connsiteY1" fmla="*/ 614364 h 2047986"/>
              <a:gd name="connsiteX2" fmla="*/ 1375255 w 7354582"/>
              <a:gd name="connsiteY2" fmla="*/ 377881 h 2047986"/>
              <a:gd name="connsiteX3" fmla="*/ 2021641 w 7354582"/>
              <a:gd name="connsiteY3" fmla="*/ 46805 h 2047986"/>
              <a:gd name="connsiteX4" fmla="*/ 2967573 w 7354582"/>
              <a:gd name="connsiteY4" fmla="*/ 46806 h 2047986"/>
              <a:gd name="connsiteX5" fmla="*/ 3905621 w 7354582"/>
              <a:gd name="connsiteY5" fmla="*/ 724722 h 2047986"/>
              <a:gd name="connsiteX6" fmla="*/ 5947256 w 7354582"/>
              <a:gd name="connsiteY6" fmla="*/ 1150392 h 2047986"/>
              <a:gd name="connsiteX7" fmla="*/ 6877421 w 7354582"/>
              <a:gd name="connsiteY7" fmla="*/ 1103095 h 2047986"/>
              <a:gd name="connsiteX8" fmla="*/ 7271559 w 7354582"/>
              <a:gd name="connsiteY8" fmla="*/ 945440 h 2047986"/>
              <a:gd name="connsiteX9" fmla="*/ 7318857 w 7354582"/>
              <a:gd name="connsiteY9" fmla="*/ 1442053 h 2047986"/>
              <a:gd name="connsiteX10" fmla="*/ 6908951 w 7354582"/>
              <a:gd name="connsiteY10" fmla="*/ 1702185 h 2047986"/>
              <a:gd name="connsiteX11" fmla="*/ 3937152 w 7354582"/>
              <a:gd name="connsiteY11" fmla="*/ 1591825 h 2047986"/>
              <a:gd name="connsiteX12" fmla="*/ 161309 w 7354582"/>
              <a:gd name="connsiteY12" fmla="*/ 685308 h 2047986"/>
              <a:gd name="connsiteX0" fmla="*/ 103087 w 7296360"/>
              <a:gd name="connsiteY0" fmla="*/ 685308 h 1974956"/>
              <a:gd name="connsiteX1" fmla="*/ 702179 w 7296360"/>
              <a:gd name="connsiteY1" fmla="*/ 614364 h 1974956"/>
              <a:gd name="connsiteX2" fmla="*/ 1317033 w 7296360"/>
              <a:gd name="connsiteY2" fmla="*/ 377881 h 1974956"/>
              <a:gd name="connsiteX3" fmla="*/ 1963419 w 7296360"/>
              <a:gd name="connsiteY3" fmla="*/ 46805 h 1974956"/>
              <a:gd name="connsiteX4" fmla="*/ 2909351 w 7296360"/>
              <a:gd name="connsiteY4" fmla="*/ 46806 h 1974956"/>
              <a:gd name="connsiteX5" fmla="*/ 3847399 w 7296360"/>
              <a:gd name="connsiteY5" fmla="*/ 724722 h 1974956"/>
              <a:gd name="connsiteX6" fmla="*/ 5889034 w 7296360"/>
              <a:gd name="connsiteY6" fmla="*/ 1150392 h 1974956"/>
              <a:gd name="connsiteX7" fmla="*/ 6819199 w 7296360"/>
              <a:gd name="connsiteY7" fmla="*/ 1103095 h 1974956"/>
              <a:gd name="connsiteX8" fmla="*/ 7213337 w 7296360"/>
              <a:gd name="connsiteY8" fmla="*/ 945440 h 1974956"/>
              <a:gd name="connsiteX9" fmla="*/ 7260635 w 7296360"/>
              <a:gd name="connsiteY9" fmla="*/ 1442053 h 1974956"/>
              <a:gd name="connsiteX10" fmla="*/ 6850729 w 7296360"/>
              <a:gd name="connsiteY10" fmla="*/ 1702185 h 1974956"/>
              <a:gd name="connsiteX11" fmla="*/ 2980296 w 7296360"/>
              <a:gd name="connsiteY11" fmla="*/ 1481467 h 1974956"/>
              <a:gd name="connsiteX12" fmla="*/ 103087 w 7296360"/>
              <a:gd name="connsiteY12" fmla="*/ 685308 h 1974956"/>
              <a:gd name="connsiteX0" fmla="*/ 66383 w 7259656"/>
              <a:gd name="connsiteY0" fmla="*/ 685308 h 1713828"/>
              <a:gd name="connsiteX1" fmla="*/ 665475 w 7259656"/>
              <a:gd name="connsiteY1" fmla="*/ 614364 h 1713828"/>
              <a:gd name="connsiteX2" fmla="*/ 1280329 w 7259656"/>
              <a:gd name="connsiteY2" fmla="*/ 377881 h 1713828"/>
              <a:gd name="connsiteX3" fmla="*/ 1926715 w 7259656"/>
              <a:gd name="connsiteY3" fmla="*/ 46805 h 1713828"/>
              <a:gd name="connsiteX4" fmla="*/ 2872647 w 7259656"/>
              <a:gd name="connsiteY4" fmla="*/ 46806 h 1713828"/>
              <a:gd name="connsiteX5" fmla="*/ 3810695 w 7259656"/>
              <a:gd name="connsiteY5" fmla="*/ 724722 h 1713828"/>
              <a:gd name="connsiteX6" fmla="*/ 5852330 w 7259656"/>
              <a:gd name="connsiteY6" fmla="*/ 1150392 h 1713828"/>
              <a:gd name="connsiteX7" fmla="*/ 6782495 w 7259656"/>
              <a:gd name="connsiteY7" fmla="*/ 1103095 h 1713828"/>
              <a:gd name="connsiteX8" fmla="*/ 7176633 w 7259656"/>
              <a:gd name="connsiteY8" fmla="*/ 945440 h 1713828"/>
              <a:gd name="connsiteX9" fmla="*/ 7223931 w 7259656"/>
              <a:gd name="connsiteY9" fmla="*/ 1442053 h 1713828"/>
              <a:gd name="connsiteX10" fmla="*/ 6814025 w 7259656"/>
              <a:gd name="connsiteY10" fmla="*/ 1702185 h 1713828"/>
              <a:gd name="connsiteX11" fmla="*/ 2943592 w 7259656"/>
              <a:gd name="connsiteY11" fmla="*/ 1481467 h 1713828"/>
              <a:gd name="connsiteX12" fmla="*/ 2336618 w 7259656"/>
              <a:gd name="connsiteY12" fmla="*/ 913909 h 1713828"/>
              <a:gd name="connsiteX13" fmla="*/ 66383 w 7259656"/>
              <a:gd name="connsiteY13" fmla="*/ 685308 h 1713828"/>
              <a:gd name="connsiteX0" fmla="*/ 66383 w 7259656"/>
              <a:gd name="connsiteY0" fmla="*/ 685308 h 1713399"/>
              <a:gd name="connsiteX1" fmla="*/ 665475 w 7259656"/>
              <a:gd name="connsiteY1" fmla="*/ 614364 h 1713399"/>
              <a:gd name="connsiteX2" fmla="*/ 1280329 w 7259656"/>
              <a:gd name="connsiteY2" fmla="*/ 377881 h 1713399"/>
              <a:gd name="connsiteX3" fmla="*/ 1926715 w 7259656"/>
              <a:gd name="connsiteY3" fmla="*/ 46805 h 1713399"/>
              <a:gd name="connsiteX4" fmla="*/ 2872647 w 7259656"/>
              <a:gd name="connsiteY4" fmla="*/ 46806 h 1713399"/>
              <a:gd name="connsiteX5" fmla="*/ 3810695 w 7259656"/>
              <a:gd name="connsiteY5" fmla="*/ 724722 h 1713399"/>
              <a:gd name="connsiteX6" fmla="*/ 5852330 w 7259656"/>
              <a:gd name="connsiteY6" fmla="*/ 1150392 h 1713399"/>
              <a:gd name="connsiteX7" fmla="*/ 6782495 w 7259656"/>
              <a:gd name="connsiteY7" fmla="*/ 1103095 h 1713399"/>
              <a:gd name="connsiteX8" fmla="*/ 7176633 w 7259656"/>
              <a:gd name="connsiteY8" fmla="*/ 945440 h 1713399"/>
              <a:gd name="connsiteX9" fmla="*/ 7223931 w 7259656"/>
              <a:gd name="connsiteY9" fmla="*/ 1442053 h 1713399"/>
              <a:gd name="connsiteX10" fmla="*/ 6814025 w 7259656"/>
              <a:gd name="connsiteY10" fmla="*/ 1702185 h 1713399"/>
              <a:gd name="connsiteX11" fmla="*/ 2943592 w 7259656"/>
              <a:gd name="connsiteY11" fmla="*/ 1481467 h 1713399"/>
              <a:gd name="connsiteX12" fmla="*/ 2778053 w 7259656"/>
              <a:gd name="connsiteY12" fmla="*/ 961205 h 1713399"/>
              <a:gd name="connsiteX13" fmla="*/ 2336618 w 7259656"/>
              <a:gd name="connsiteY13" fmla="*/ 913909 h 1713399"/>
              <a:gd name="connsiteX14" fmla="*/ 66383 w 7259656"/>
              <a:gd name="connsiteY14" fmla="*/ 685308 h 1713399"/>
              <a:gd name="connsiteX0" fmla="*/ 66383 w 7259656"/>
              <a:gd name="connsiteY0" fmla="*/ 685308 h 1724677"/>
              <a:gd name="connsiteX1" fmla="*/ 665475 w 7259656"/>
              <a:gd name="connsiteY1" fmla="*/ 614364 h 1724677"/>
              <a:gd name="connsiteX2" fmla="*/ 1280329 w 7259656"/>
              <a:gd name="connsiteY2" fmla="*/ 377881 h 1724677"/>
              <a:gd name="connsiteX3" fmla="*/ 1926715 w 7259656"/>
              <a:gd name="connsiteY3" fmla="*/ 46805 h 1724677"/>
              <a:gd name="connsiteX4" fmla="*/ 2872647 w 7259656"/>
              <a:gd name="connsiteY4" fmla="*/ 46806 h 1724677"/>
              <a:gd name="connsiteX5" fmla="*/ 3810695 w 7259656"/>
              <a:gd name="connsiteY5" fmla="*/ 724722 h 1724677"/>
              <a:gd name="connsiteX6" fmla="*/ 5852330 w 7259656"/>
              <a:gd name="connsiteY6" fmla="*/ 1150392 h 1724677"/>
              <a:gd name="connsiteX7" fmla="*/ 6782495 w 7259656"/>
              <a:gd name="connsiteY7" fmla="*/ 1103095 h 1724677"/>
              <a:gd name="connsiteX8" fmla="*/ 7176633 w 7259656"/>
              <a:gd name="connsiteY8" fmla="*/ 945440 h 1724677"/>
              <a:gd name="connsiteX9" fmla="*/ 7223931 w 7259656"/>
              <a:gd name="connsiteY9" fmla="*/ 1442053 h 1724677"/>
              <a:gd name="connsiteX10" fmla="*/ 6814025 w 7259656"/>
              <a:gd name="connsiteY10" fmla="*/ 1702185 h 1724677"/>
              <a:gd name="connsiteX11" fmla="*/ 3787046 w 7259656"/>
              <a:gd name="connsiteY11" fmla="*/ 1702185 h 1724677"/>
              <a:gd name="connsiteX12" fmla="*/ 2943592 w 7259656"/>
              <a:gd name="connsiteY12" fmla="*/ 1481467 h 1724677"/>
              <a:gd name="connsiteX13" fmla="*/ 2778053 w 7259656"/>
              <a:gd name="connsiteY13" fmla="*/ 961205 h 1724677"/>
              <a:gd name="connsiteX14" fmla="*/ 2336618 w 7259656"/>
              <a:gd name="connsiteY14" fmla="*/ 913909 h 1724677"/>
              <a:gd name="connsiteX15" fmla="*/ 66383 w 7259656"/>
              <a:gd name="connsiteY15" fmla="*/ 685308 h 1724677"/>
              <a:gd name="connsiteX0" fmla="*/ 66383 w 7259656"/>
              <a:gd name="connsiteY0" fmla="*/ 685308 h 1724677"/>
              <a:gd name="connsiteX1" fmla="*/ 665475 w 7259656"/>
              <a:gd name="connsiteY1" fmla="*/ 614364 h 1724677"/>
              <a:gd name="connsiteX2" fmla="*/ 1280329 w 7259656"/>
              <a:gd name="connsiteY2" fmla="*/ 377881 h 1724677"/>
              <a:gd name="connsiteX3" fmla="*/ 1926715 w 7259656"/>
              <a:gd name="connsiteY3" fmla="*/ 46805 h 1724677"/>
              <a:gd name="connsiteX4" fmla="*/ 2872647 w 7259656"/>
              <a:gd name="connsiteY4" fmla="*/ 46806 h 1724677"/>
              <a:gd name="connsiteX5" fmla="*/ 3810695 w 7259656"/>
              <a:gd name="connsiteY5" fmla="*/ 724722 h 1724677"/>
              <a:gd name="connsiteX6" fmla="*/ 5852330 w 7259656"/>
              <a:gd name="connsiteY6" fmla="*/ 1150392 h 1724677"/>
              <a:gd name="connsiteX7" fmla="*/ 6782495 w 7259656"/>
              <a:gd name="connsiteY7" fmla="*/ 1103095 h 1724677"/>
              <a:gd name="connsiteX8" fmla="*/ 7176633 w 7259656"/>
              <a:gd name="connsiteY8" fmla="*/ 945440 h 1724677"/>
              <a:gd name="connsiteX9" fmla="*/ 7223931 w 7259656"/>
              <a:gd name="connsiteY9" fmla="*/ 1442053 h 1724677"/>
              <a:gd name="connsiteX10" fmla="*/ 6814025 w 7259656"/>
              <a:gd name="connsiteY10" fmla="*/ 1702185 h 1724677"/>
              <a:gd name="connsiteX11" fmla="*/ 3787046 w 7259656"/>
              <a:gd name="connsiteY11" fmla="*/ 1702185 h 1724677"/>
              <a:gd name="connsiteX12" fmla="*/ 2675578 w 7259656"/>
              <a:gd name="connsiteY12" fmla="*/ 1386874 h 1724677"/>
              <a:gd name="connsiteX13" fmla="*/ 2778053 w 7259656"/>
              <a:gd name="connsiteY13" fmla="*/ 961205 h 1724677"/>
              <a:gd name="connsiteX14" fmla="*/ 2336618 w 7259656"/>
              <a:gd name="connsiteY14" fmla="*/ 913909 h 1724677"/>
              <a:gd name="connsiteX15" fmla="*/ 66383 w 7259656"/>
              <a:gd name="connsiteY15" fmla="*/ 685308 h 1724677"/>
              <a:gd name="connsiteX0" fmla="*/ 66383 w 7259656"/>
              <a:gd name="connsiteY0" fmla="*/ 685308 h 1719432"/>
              <a:gd name="connsiteX1" fmla="*/ 665475 w 7259656"/>
              <a:gd name="connsiteY1" fmla="*/ 614364 h 1719432"/>
              <a:gd name="connsiteX2" fmla="*/ 1280329 w 7259656"/>
              <a:gd name="connsiteY2" fmla="*/ 377881 h 1719432"/>
              <a:gd name="connsiteX3" fmla="*/ 1926715 w 7259656"/>
              <a:gd name="connsiteY3" fmla="*/ 46805 h 1719432"/>
              <a:gd name="connsiteX4" fmla="*/ 2872647 w 7259656"/>
              <a:gd name="connsiteY4" fmla="*/ 46806 h 1719432"/>
              <a:gd name="connsiteX5" fmla="*/ 3810695 w 7259656"/>
              <a:gd name="connsiteY5" fmla="*/ 724722 h 1719432"/>
              <a:gd name="connsiteX6" fmla="*/ 5852330 w 7259656"/>
              <a:gd name="connsiteY6" fmla="*/ 1150392 h 1719432"/>
              <a:gd name="connsiteX7" fmla="*/ 6782495 w 7259656"/>
              <a:gd name="connsiteY7" fmla="*/ 1103095 h 1719432"/>
              <a:gd name="connsiteX8" fmla="*/ 7176633 w 7259656"/>
              <a:gd name="connsiteY8" fmla="*/ 945440 h 1719432"/>
              <a:gd name="connsiteX9" fmla="*/ 7223931 w 7259656"/>
              <a:gd name="connsiteY9" fmla="*/ 1442053 h 1719432"/>
              <a:gd name="connsiteX10" fmla="*/ 6814025 w 7259656"/>
              <a:gd name="connsiteY10" fmla="*/ 1702185 h 1719432"/>
              <a:gd name="connsiteX11" fmla="*/ 3787046 w 7259656"/>
              <a:gd name="connsiteY11" fmla="*/ 1702185 h 1719432"/>
              <a:gd name="connsiteX12" fmla="*/ 3235253 w 7259656"/>
              <a:gd name="connsiteY12" fmla="*/ 1481468 h 1719432"/>
              <a:gd name="connsiteX13" fmla="*/ 2675578 w 7259656"/>
              <a:gd name="connsiteY13" fmla="*/ 1386874 h 1719432"/>
              <a:gd name="connsiteX14" fmla="*/ 2778053 w 7259656"/>
              <a:gd name="connsiteY14" fmla="*/ 961205 h 1719432"/>
              <a:gd name="connsiteX15" fmla="*/ 2336618 w 7259656"/>
              <a:gd name="connsiteY15" fmla="*/ 913909 h 1719432"/>
              <a:gd name="connsiteX16" fmla="*/ 66383 w 7259656"/>
              <a:gd name="connsiteY16" fmla="*/ 685308 h 1719432"/>
              <a:gd name="connsiteX0" fmla="*/ 66383 w 7259656"/>
              <a:gd name="connsiteY0" fmla="*/ 685308 h 1708945"/>
              <a:gd name="connsiteX1" fmla="*/ 665475 w 7259656"/>
              <a:gd name="connsiteY1" fmla="*/ 614364 h 1708945"/>
              <a:gd name="connsiteX2" fmla="*/ 1280329 w 7259656"/>
              <a:gd name="connsiteY2" fmla="*/ 377881 h 1708945"/>
              <a:gd name="connsiteX3" fmla="*/ 1926715 w 7259656"/>
              <a:gd name="connsiteY3" fmla="*/ 46805 h 1708945"/>
              <a:gd name="connsiteX4" fmla="*/ 2872647 w 7259656"/>
              <a:gd name="connsiteY4" fmla="*/ 46806 h 1708945"/>
              <a:gd name="connsiteX5" fmla="*/ 3810695 w 7259656"/>
              <a:gd name="connsiteY5" fmla="*/ 724722 h 1708945"/>
              <a:gd name="connsiteX6" fmla="*/ 5852330 w 7259656"/>
              <a:gd name="connsiteY6" fmla="*/ 1150392 h 1708945"/>
              <a:gd name="connsiteX7" fmla="*/ 6782495 w 7259656"/>
              <a:gd name="connsiteY7" fmla="*/ 1103095 h 1708945"/>
              <a:gd name="connsiteX8" fmla="*/ 7176633 w 7259656"/>
              <a:gd name="connsiteY8" fmla="*/ 945440 h 1708945"/>
              <a:gd name="connsiteX9" fmla="*/ 7223931 w 7259656"/>
              <a:gd name="connsiteY9" fmla="*/ 1442053 h 1708945"/>
              <a:gd name="connsiteX10" fmla="*/ 6814025 w 7259656"/>
              <a:gd name="connsiteY10" fmla="*/ 1702185 h 1708945"/>
              <a:gd name="connsiteX11" fmla="*/ 4717212 w 7259656"/>
              <a:gd name="connsiteY11" fmla="*/ 1544530 h 1708945"/>
              <a:gd name="connsiteX12" fmla="*/ 3787046 w 7259656"/>
              <a:gd name="connsiteY12" fmla="*/ 1702185 h 1708945"/>
              <a:gd name="connsiteX13" fmla="*/ 3235253 w 7259656"/>
              <a:gd name="connsiteY13" fmla="*/ 1481468 h 1708945"/>
              <a:gd name="connsiteX14" fmla="*/ 2675578 w 7259656"/>
              <a:gd name="connsiteY14" fmla="*/ 1386874 h 1708945"/>
              <a:gd name="connsiteX15" fmla="*/ 2778053 w 7259656"/>
              <a:gd name="connsiteY15" fmla="*/ 961205 h 1708945"/>
              <a:gd name="connsiteX16" fmla="*/ 2336618 w 7259656"/>
              <a:gd name="connsiteY16" fmla="*/ 913909 h 1708945"/>
              <a:gd name="connsiteX17" fmla="*/ 66383 w 7259656"/>
              <a:gd name="connsiteY17" fmla="*/ 685308 h 1708945"/>
              <a:gd name="connsiteX0" fmla="*/ 66383 w 7259656"/>
              <a:gd name="connsiteY0" fmla="*/ 685308 h 1772013"/>
              <a:gd name="connsiteX1" fmla="*/ 665475 w 7259656"/>
              <a:gd name="connsiteY1" fmla="*/ 614364 h 1772013"/>
              <a:gd name="connsiteX2" fmla="*/ 1280329 w 7259656"/>
              <a:gd name="connsiteY2" fmla="*/ 377881 h 1772013"/>
              <a:gd name="connsiteX3" fmla="*/ 1926715 w 7259656"/>
              <a:gd name="connsiteY3" fmla="*/ 46805 h 1772013"/>
              <a:gd name="connsiteX4" fmla="*/ 2872647 w 7259656"/>
              <a:gd name="connsiteY4" fmla="*/ 46806 h 1772013"/>
              <a:gd name="connsiteX5" fmla="*/ 3810695 w 7259656"/>
              <a:gd name="connsiteY5" fmla="*/ 724722 h 1772013"/>
              <a:gd name="connsiteX6" fmla="*/ 5852330 w 7259656"/>
              <a:gd name="connsiteY6" fmla="*/ 1150392 h 1772013"/>
              <a:gd name="connsiteX7" fmla="*/ 6782495 w 7259656"/>
              <a:gd name="connsiteY7" fmla="*/ 1103095 h 1772013"/>
              <a:gd name="connsiteX8" fmla="*/ 7176633 w 7259656"/>
              <a:gd name="connsiteY8" fmla="*/ 945440 h 1772013"/>
              <a:gd name="connsiteX9" fmla="*/ 7223931 w 7259656"/>
              <a:gd name="connsiteY9" fmla="*/ 1442053 h 1772013"/>
              <a:gd name="connsiteX10" fmla="*/ 6814025 w 7259656"/>
              <a:gd name="connsiteY10" fmla="*/ 1702185 h 1772013"/>
              <a:gd name="connsiteX11" fmla="*/ 5726205 w 7259656"/>
              <a:gd name="connsiteY11" fmla="*/ 1765249 h 1772013"/>
              <a:gd name="connsiteX12" fmla="*/ 4717212 w 7259656"/>
              <a:gd name="connsiteY12" fmla="*/ 1544530 h 1772013"/>
              <a:gd name="connsiteX13" fmla="*/ 3787046 w 7259656"/>
              <a:gd name="connsiteY13" fmla="*/ 1702185 h 1772013"/>
              <a:gd name="connsiteX14" fmla="*/ 3235253 w 7259656"/>
              <a:gd name="connsiteY14" fmla="*/ 1481468 h 1772013"/>
              <a:gd name="connsiteX15" fmla="*/ 2675578 w 7259656"/>
              <a:gd name="connsiteY15" fmla="*/ 1386874 h 1772013"/>
              <a:gd name="connsiteX16" fmla="*/ 2778053 w 7259656"/>
              <a:gd name="connsiteY16" fmla="*/ 961205 h 1772013"/>
              <a:gd name="connsiteX17" fmla="*/ 2336618 w 7259656"/>
              <a:gd name="connsiteY17" fmla="*/ 913909 h 1772013"/>
              <a:gd name="connsiteX18" fmla="*/ 66383 w 7259656"/>
              <a:gd name="connsiteY18" fmla="*/ 685308 h 1772013"/>
              <a:gd name="connsiteX0" fmla="*/ 66383 w 7259656"/>
              <a:gd name="connsiteY0" fmla="*/ 685308 h 1772013"/>
              <a:gd name="connsiteX1" fmla="*/ 665475 w 7259656"/>
              <a:gd name="connsiteY1" fmla="*/ 614364 h 1772013"/>
              <a:gd name="connsiteX2" fmla="*/ 1280329 w 7259656"/>
              <a:gd name="connsiteY2" fmla="*/ 377881 h 1772013"/>
              <a:gd name="connsiteX3" fmla="*/ 1926715 w 7259656"/>
              <a:gd name="connsiteY3" fmla="*/ 46805 h 1772013"/>
              <a:gd name="connsiteX4" fmla="*/ 2872647 w 7259656"/>
              <a:gd name="connsiteY4" fmla="*/ 46806 h 1772013"/>
              <a:gd name="connsiteX5" fmla="*/ 3810695 w 7259656"/>
              <a:gd name="connsiteY5" fmla="*/ 724722 h 1772013"/>
              <a:gd name="connsiteX6" fmla="*/ 4827570 w 7259656"/>
              <a:gd name="connsiteY6" fmla="*/ 1150393 h 1772013"/>
              <a:gd name="connsiteX7" fmla="*/ 5852330 w 7259656"/>
              <a:gd name="connsiteY7" fmla="*/ 1150392 h 1772013"/>
              <a:gd name="connsiteX8" fmla="*/ 6782495 w 7259656"/>
              <a:gd name="connsiteY8" fmla="*/ 1103095 h 1772013"/>
              <a:gd name="connsiteX9" fmla="*/ 7176633 w 7259656"/>
              <a:gd name="connsiteY9" fmla="*/ 945440 h 1772013"/>
              <a:gd name="connsiteX10" fmla="*/ 7223931 w 7259656"/>
              <a:gd name="connsiteY10" fmla="*/ 1442053 h 1772013"/>
              <a:gd name="connsiteX11" fmla="*/ 6814025 w 7259656"/>
              <a:gd name="connsiteY11" fmla="*/ 1702185 h 1772013"/>
              <a:gd name="connsiteX12" fmla="*/ 5726205 w 7259656"/>
              <a:gd name="connsiteY12" fmla="*/ 1765249 h 1772013"/>
              <a:gd name="connsiteX13" fmla="*/ 4717212 w 7259656"/>
              <a:gd name="connsiteY13" fmla="*/ 1544530 h 1772013"/>
              <a:gd name="connsiteX14" fmla="*/ 3787046 w 7259656"/>
              <a:gd name="connsiteY14" fmla="*/ 1702185 h 1772013"/>
              <a:gd name="connsiteX15" fmla="*/ 3235253 w 7259656"/>
              <a:gd name="connsiteY15" fmla="*/ 1481468 h 1772013"/>
              <a:gd name="connsiteX16" fmla="*/ 2675578 w 7259656"/>
              <a:gd name="connsiteY16" fmla="*/ 1386874 h 1772013"/>
              <a:gd name="connsiteX17" fmla="*/ 2778053 w 7259656"/>
              <a:gd name="connsiteY17" fmla="*/ 961205 h 1772013"/>
              <a:gd name="connsiteX18" fmla="*/ 2336618 w 7259656"/>
              <a:gd name="connsiteY18" fmla="*/ 913909 h 1772013"/>
              <a:gd name="connsiteX19" fmla="*/ 66383 w 7259656"/>
              <a:gd name="connsiteY19" fmla="*/ 685308 h 1772013"/>
              <a:gd name="connsiteX0" fmla="*/ 3153 w 7196426"/>
              <a:gd name="connsiteY0" fmla="*/ 685308 h 1772013"/>
              <a:gd name="connsiteX1" fmla="*/ 602245 w 7196426"/>
              <a:gd name="connsiteY1" fmla="*/ 614364 h 1772013"/>
              <a:gd name="connsiteX2" fmla="*/ 1217099 w 7196426"/>
              <a:gd name="connsiteY2" fmla="*/ 377881 h 1772013"/>
              <a:gd name="connsiteX3" fmla="*/ 1863485 w 7196426"/>
              <a:gd name="connsiteY3" fmla="*/ 46805 h 1772013"/>
              <a:gd name="connsiteX4" fmla="*/ 2809417 w 7196426"/>
              <a:gd name="connsiteY4" fmla="*/ 46806 h 1772013"/>
              <a:gd name="connsiteX5" fmla="*/ 3747465 w 7196426"/>
              <a:gd name="connsiteY5" fmla="*/ 724722 h 1772013"/>
              <a:gd name="connsiteX6" fmla="*/ 4764340 w 7196426"/>
              <a:gd name="connsiteY6" fmla="*/ 1150393 h 1772013"/>
              <a:gd name="connsiteX7" fmla="*/ 5789100 w 7196426"/>
              <a:gd name="connsiteY7" fmla="*/ 1150392 h 1772013"/>
              <a:gd name="connsiteX8" fmla="*/ 6719265 w 7196426"/>
              <a:gd name="connsiteY8" fmla="*/ 1103095 h 1772013"/>
              <a:gd name="connsiteX9" fmla="*/ 7113403 w 7196426"/>
              <a:gd name="connsiteY9" fmla="*/ 945440 h 1772013"/>
              <a:gd name="connsiteX10" fmla="*/ 7160701 w 7196426"/>
              <a:gd name="connsiteY10" fmla="*/ 1442053 h 1772013"/>
              <a:gd name="connsiteX11" fmla="*/ 6750795 w 7196426"/>
              <a:gd name="connsiteY11" fmla="*/ 1702185 h 1772013"/>
              <a:gd name="connsiteX12" fmla="*/ 5662975 w 7196426"/>
              <a:gd name="connsiteY12" fmla="*/ 1765249 h 1772013"/>
              <a:gd name="connsiteX13" fmla="*/ 4653982 w 7196426"/>
              <a:gd name="connsiteY13" fmla="*/ 1544530 h 1772013"/>
              <a:gd name="connsiteX14" fmla="*/ 3723816 w 7196426"/>
              <a:gd name="connsiteY14" fmla="*/ 1702185 h 1772013"/>
              <a:gd name="connsiteX15" fmla="*/ 3172023 w 7196426"/>
              <a:gd name="connsiteY15" fmla="*/ 1481468 h 1772013"/>
              <a:gd name="connsiteX16" fmla="*/ 2612348 w 7196426"/>
              <a:gd name="connsiteY16" fmla="*/ 1386874 h 1772013"/>
              <a:gd name="connsiteX17" fmla="*/ 2714823 w 7196426"/>
              <a:gd name="connsiteY17" fmla="*/ 961205 h 1772013"/>
              <a:gd name="connsiteX18" fmla="*/ 2273388 w 7196426"/>
              <a:gd name="connsiteY18" fmla="*/ 913909 h 1772013"/>
              <a:gd name="connsiteX19" fmla="*/ 870257 w 7196426"/>
              <a:gd name="connsiteY19" fmla="*/ 898145 h 1772013"/>
              <a:gd name="connsiteX20" fmla="*/ 3153 w 7196426"/>
              <a:gd name="connsiteY20" fmla="*/ 685308 h 177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96426" h="1772013">
                <a:moveTo>
                  <a:pt x="3153" y="685308"/>
                </a:moveTo>
                <a:cubicBezTo>
                  <a:pt x="-41516" y="638011"/>
                  <a:pt x="399921" y="665602"/>
                  <a:pt x="602245" y="614364"/>
                </a:cubicBezTo>
                <a:cubicBezTo>
                  <a:pt x="804569" y="563126"/>
                  <a:pt x="1001637" y="440943"/>
                  <a:pt x="1217099" y="377881"/>
                </a:cubicBezTo>
                <a:cubicBezTo>
                  <a:pt x="1432561" y="314819"/>
                  <a:pt x="1621747" y="57315"/>
                  <a:pt x="1863485" y="46805"/>
                </a:cubicBezTo>
                <a:cubicBezTo>
                  <a:pt x="2105223" y="36295"/>
                  <a:pt x="2490165" y="-53042"/>
                  <a:pt x="2809417" y="46806"/>
                </a:cubicBezTo>
                <a:cubicBezTo>
                  <a:pt x="3128669" y="146654"/>
                  <a:pt x="3421644" y="540791"/>
                  <a:pt x="3747465" y="724722"/>
                </a:cubicBezTo>
                <a:cubicBezTo>
                  <a:pt x="4073286" y="908653"/>
                  <a:pt x="4424068" y="1079448"/>
                  <a:pt x="4764340" y="1150393"/>
                </a:cubicBezTo>
                <a:cubicBezTo>
                  <a:pt x="5104612" y="1221338"/>
                  <a:pt x="5463279" y="1126744"/>
                  <a:pt x="5789100" y="1150392"/>
                </a:cubicBezTo>
                <a:cubicBezTo>
                  <a:pt x="6114921" y="1174040"/>
                  <a:pt x="6527451" y="1095212"/>
                  <a:pt x="6719265" y="1103095"/>
                </a:cubicBezTo>
                <a:cubicBezTo>
                  <a:pt x="6911079" y="1110978"/>
                  <a:pt x="7039830" y="888947"/>
                  <a:pt x="7113403" y="945440"/>
                </a:cubicBezTo>
                <a:cubicBezTo>
                  <a:pt x="7186976" y="1001933"/>
                  <a:pt x="7231646" y="1352715"/>
                  <a:pt x="7160701" y="1442053"/>
                </a:cubicBezTo>
                <a:cubicBezTo>
                  <a:pt x="7089756" y="1531391"/>
                  <a:pt x="7005671" y="1669340"/>
                  <a:pt x="6750795" y="1702185"/>
                </a:cubicBezTo>
                <a:cubicBezTo>
                  <a:pt x="6495919" y="1735030"/>
                  <a:pt x="6012444" y="1791525"/>
                  <a:pt x="5662975" y="1765249"/>
                </a:cubicBezTo>
                <a:cubicBezTo>
                  <a:pt x="5313506" y="1738973"/>
                  <a:pt x="4971920" y="1534020"/>
                  <a:pt x="4653982" y="1544530"/>
                </a:cubicBezTo>
                <a:cubicBezTo>
                  <a:pt x="4336044" y="1555040"/>
                  <a:pt x="3978692" y="1741599"/>
                  <a:pt x="3723816" y="1702185"/>
                </a:cubicBezTo>
                <a:cubicBezTo>
                  <a:pt x="3468940" y="1662771"/>
                  <a:pt x="3357268" y="1534020"/>
                  <a:pt x="3172023" y="1481468"/>
                </a:cubicBezTo>
                <a:cubicBezTo>
                  <a:pt x="2986778" y="1428916"/>
                  <a:pt x="2688548" y="1473585"/>
                  <a:pt x="2612348" y="1386874"/>
                </a:cubicBezTo>
                <a:cubicBezTo>
                  <a:pt x="2536148" y="1300164"/>
                  <a:pt x="2815985" y="1055798"/>
                  <a:pt x="2714823" y="961205"/>
                </a:cubicBezTo>
                <a:cubicBezTo>
                  <a:pt x="2613661" y="866612"/>
                  <a:pt x="2554540" y="950695"/>
                  <a:pt x="2273388" y="913909"/>
                </a:cubicBezTo>
                <a:cubicBezTo>
                  <a:pt x="1992236" y="877123"/>
                  <a:pt x="1248629" y="936245"/>
                  <a:pt x="870257" y="898145"/>
                </a:cubicBezTo>
                <a:cubicBezTo>
                  <a:pt x="491885" y="860045"/>
                  <a:pt x="47822" y="732605"/>
                  <a:pt x="3153" y="68530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656725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
            <a:ext cx="12191999" cy="1347536"/>
          </a:xfrm>
          <a:solidFill>
            <a:srgbClr val="002060"/>
          </a:solidFill>
        </p:spPr>
        <p:txBody>
          <a:bodyPr>
            <a:normAutofit fontScale="90000"/>
          </a:bodyPr>
          <a:lstStyle/>
          <a:p>
            <a:pPr algn="ctr"/>
            <a:r>
              <a:rPr lang="es-MX" sz="3600" dirty="0">
                <a:solidFill>
                  <a:schemeClr val="bg1"/>
                </a:solidFill>
                <a:latin typeface="Arial" pitchFamily="34" charset="0"/>
                <a:cs typeface="Arial" pitchFamily="34" charset="0"/>
              </a:rPr>
              <a:t>Europa </a:t>
            </a:r>
            <a:r>
              <a:rPr lang="es-MX" sz="3600" dirty="0" smtClean="0">
                <a:solidFill>
                  <a:schemeClr val="bg1"/>
                </a:solidFill>
                <a:latin typeface="Arial" pitchFamily="34" charset="0"/>
                <a:cs typeface="Arial" pitchFamily="34" charset="0"/>
              </a:rPr>
              <a:t>limita por </a:t>
            </a:r>
            <a:r>
              <a:rPr lang="es-MX" sz="3600" dirty="0">
                <a:solidFill>
                  <a:schemeClr val="bg1"/>
                </a:solidFill>
                <a:latin typeface="Arial" pitchFamily="34" charset="0"/>
                <a:cs typeface="Arial" pitchFamily="34" charset="0"/>
              </a:rPr>
              <a:t>el </a:t>
            </a:r>
            <a:r>
              <a:rPr lang="es-MX" sz="3600" dirty="0" smtClean="0">
                <a:solidFill>
                  <a:schemeClr val="bg1"/>
                </a:solidFill>
                <a:latin typeface="Arial" pitchFamily="34" charset="0"/>
                <a:cs typeface="Arial" pitchFamily="34" charset="0"/>
              </a:rPr>
              <a:t>este con </a:t>
            </a:r>
            <a:r>
              <a:rPr lang="es-MX" sz="3600" dirty="0">
                <a:solidFill>
                  <a:schemeClr val="bg1"/>
                </a:solidFill>
                <a:latin typeface="Arial" pitchFamily="34" charset="0"/>
                <a:cs typeface="Arial" pitchFamily="34" charset="0"/>
              </a:rPr>
              <a:t>Asia, de la que la separan los montes Urales, el río Ural, el mar Caspio, la cordillera del Cáucaso, el mar Negro y los estrechos del Bósforo y de los Dardanelos </a:t>
            </a:r>
          </a:p>
        </p:txBody>
      </p:sp>
      <p:sp>
        <p:nvSpPr>
          <p:cNvPr id="3" name="2 Marcador de contenido"/>
          <p:cNvSpPr>
            <a:spLocks noGrp="1"/>
          </p:cNvSpPr>
          <p:nvPr>
            <p:ph idx="1"/>
          </p:nvPr>
        </p:nvSpPr>
        <p:spPr/>
        <p:txBody>
          <a:bodyPr/>
          <a:lstStyle/>
          <a:p>
            <a:endParaRPr lang="es-MX"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0276"/>
          <a:stretch/>
        </p:blipFill>
        <p:spPr bwMode="auto">
          <a:xfrm>
            <a:off x="1" y="1347537"/>
            <a:ext cx="12192000" cy="551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25" name="5124 Grupo"/>
          <p:cNvGrpSpPr/>
          <p:nvPr/>
        </p:nvGrpSpPr>
        <p:grpSpPr>
          <a:xfrm>
            <a:off x="6700345" y="1347537"/>
            <a:ext cx="4114800" cy="4391111"/>
            <a:chOff x="6700345" y="1347537"/>
            <a:chExt cx="4114800" cy="4391111"/>
          </a:xfrm>
        </p:grpSpPr>
        <p:cxnSp>
          <p:nvCxnSpPr>
            <p:cNvPr id="10" name="9 Conector recto"/>
            <p:cNvCxnSpPr/>
            <p:nvPr/>
          </p:nvCxnSpPr>
          <p:spPr>
            <a:xfrm>
              <a:off x="9475076" y="1347537"/>
              <a:ext cx="141890" cy="197484"/>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flipH="1">
              <a:off x="9546021" y="1545021"/>
              <a:ext cx="70945" cy="346841"/>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9546021" y="1891862"/>
              <a:ext cx="1269124" cy="1689538"/>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flipH="1">
              <a:off x="10458451" y="3581400"/>
              <a:ext cx="356694" cy="0"/>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flipH="1">
              <a:off x="9853449" y="3581400"/>
              <a:ext cx="605001" cy="123497"/>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a:off x="9853448" y="3704897"/>
              <a:ext cx="402021" cy="583324"/>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flipH="1" flipV="1">
              <a:off x="8387255" y="4903076"/>
              <a:ext cx="1793328" cy="268999"/>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flipH="1">
              <a:off x="6700345" y="5533697"/>
              <a:ext cx="362607" cy="204951"/>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flipV="1">
              <a:off x="10200289" y="5037575"/>
              <a:ext cx="55180" cy="134500"/>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7548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9420" y="0"/>
            <a:ext cx="744257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Título"/>
          <p:cNvSpPr>
            <a:spLocks noGrp="1"/>
          </p:cNvSpPr>
          <p:nvPr>
            <p:ph type="title"/>
          </p:nvPr>
        </p:nvSpPr>
        <p:spPr>
          <a:xfrm>
            <a:off x="0" y="0"/>
            <a:ext cx="4831307" cy="6858000"/>
          </a:xfrm>
          <a:solidFill>
            <a:srgbClr val="002060"/>
          </a:solidFill>
        </p:spPr>
        <p:txBody>
          <a:bodyPr>
            <a:noAutofit/>
          </a:bodyPr>
          <a:lstStyle/>
          <a:p>
            <a:pPr algn="ctr"/>
            <a:r>
              <a:rPr lang="es-MX" sz="3600" dirty="0" smtClean="0">
                <a:solidFill>
                  <a:schemeClr val="bg1"/>
                </a:solidFill>
                <a:latin typeface="Arial" pitchFamily="34" charset="0"/>
                <a:cs typeface="Arial" pitchFamily="34" charset="0"/>
              </a:rPr>
              <a:t>Asia se </a:t>
            </a:r>
            <a:r>
              <a:rPr lang="es-MX" sz="3600" dirty="0">
                <a:solidFill>
                  <a:schemeClr val="bg1"/>
                </a:solidFill>
                <a:latin typeface="Arial" pitchFamily="34" charset="0"/>
                <a:cs typeface="Arial" pitchFamily="34" charset="0"/>
              </a:rPr>
              <a:t>extiende sobre la mitad oriental del hemisferio norte, desde el océano Glacial Ártico, al norte, hasta el océano Índico, al sur. Limita, al oeste con los montes Urales (Rusia), y al este con el océano Pacífico</a:t>
            </a:r>
          </a:p>
        </p:txBody>
      </p:sp>
      <p:cxnSp>
        <p:nvCxnSpPr>
          <p:cNvPr id="7" name="6 Conector recto"/>
          <p:cNvCxnSpPr/>
          <p:nvPr/>
        </p:nvCxnSpPr>
        <p:spPr>
          <a:xfrm>
            <a:off x="5172946" y="2543659"/>
            <a:ext cx="0" cy="0"/>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749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2060"/>
          </a:solidFill>
        </p:spPr>
        <p:txBody>
          <a:bodyPr/>
          <a:lstStyle/>
          <a:p>
            <a:pPr algn="ctr"/>
            <a:r>
              <a:rPr lang="es-MX" dirty="0" smtClean="0">
                <a:solidFill>
                  <a:schemeClr val="bg1"/>
                </a:solidFill>
              </a:rPr>
              <a:t>Entonces… sí son dos continentes,¿ por qué estudiarlos como Eurasia?</a:t>
            </a:r>
            <a:endParaRPr lang="es-MX" dirty="0">
              <a:solidFill>
                <a:schemeClr val="bg1"/>
              </a:solidFill>
            </a:endParaRPr>
          </a:p>
        </p:txBody>
      </p:sp>
      <p:sp>
        <p:nvSpPr>
          <p:cNvPr id="3" name="2 Marcador de contenido"/>
          <p:cNvSpPr>
            <a:spLocks noGrp="1"/>
          </p:cNvSpPr>
          <p:nvPr>
            <p:ph idx="1"/>
          </p:nvPr>
        </p:nvSpPr>
        <p:spPr>
          <a:noFill/>
          <a:ln w="38100">
            <a:solidFill>
              <a:srgbClr val="002060"/>
            </a:solidFill>
          </a:ln>
        </p:spPr>
        <p:txBody>
          <a:bodyPr>
            <a:normAutofit/>
          </a:bodyPr>
          <a:lstStyle/>
          <a:p>
            <a:pPr algn="just"/>
            <a:r>
              <a:rPr lang="es-MX" sz="4000" dirty="0" smtClean="0">
                <a:latin typeface="Arial" pitchFamily="34" charset="0"/>
                <a:cs typeface="Arial" pitchFamily="34" charset="0"/>
              </a:rPr>
              <a:t>Para los geógrafos la respuesta es muy sencilla:</a:t>
            </a:r>
          </a:p>
          <a:p>
            <a:pPr marL="0" indent="0" algn="just">
              <a:buNone/>
            </a:pPr>
            <a:r>
              <a:rPr lang="es-MX" sz="4000" dirty="0" smtClean="0">
                <a:latin typeface="Arial" pitchFamily="34" charset="0"/>
                <a:cs typeface="Arial" pitchFamily="34" charset="0"/>
              </a:rPr>
              <a:t>Si </a:t>
            </a:r>
            <a:r>
              <a:rPr lang="es-MX" sz="4000" dirty="0">
                <a:latin typeface="Arial" pitchFamily="34" charset="0"/>
                <a:cs typeface="Arial" pitchFamily="34" charset="0"/>
              </a:rPr>
              <a:t>llamamos continente a grandes porciones de la superficie terrestre, rodeadas o casi rodeadas por las aguas del Océano Mundial, entonces Europa y Asia pueden ser consideradas como un continente. </a:t>
            </a:r>
          </a:p>
        </p:txBody>
      </p:sp>
    </p:spTree>
    <p:extLst>
      <p:ext uri="{BB962C8B-B14F-4D97-AF65-F5344CB8AC3E}">
        <p14:creationId xmlns:p14="http://schemas.microsoft.com/office/powerpoint/2010/main" val="25651351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1705" y="194644"/>
            <a:ext cx="10515600" cy="1325563"/>
          </a:xfrm>
        </p:spPr>
        <p:txBody>
          <a:bodyPr>
            <a:normAutofit/>
          </a:bodyPr>
          <a:lstStyle/>
          <a:p>
            <a:pPr algn="ctr"/>
            <a:r>
              <a:rPr lang="es-ES" sz="3200" dirty="0" smtClean="0">
                <a:latin typeface="Arial" panose="020B0604020202020204" pitchFamily="34" charset="0"/>
                <a:cs typeface="Arial" panose="020B0604020202020204" pitchFamily="34" charset="0"/>
              </a:rPr>
              <a:t>Eurasia es  la  masa  continental  mayor  de  nuestro  planeta, comprende dos partes del mundo: Europa y Asia</a:t>
            </a:r>
            <a:endParaRPr lang="es-ES" sz="3200" dirty="0">
              <a:latin typeface="Arial" panose="020B0604020202020204" pitchFamily="34" charset="0"/>
              <a:cs typeface="Arial" panose="020B0604020202020204" pitchFamily="34" charset="0"/>
            </a:endParaRPr>
          </a:p>
        </p:txBody>
      </p:sp>
      <p:sp>
        <p:nvSpPr>
          <p:cNvPr id="9" name="Rectángulo 8"/>
          <p:cNvSpPr/>
          <p:nvPr/>
        </p:nvSpPr>
        <p:spPr>
          <a:xfrm>
            <a:off x="2081912" y="6396335"/>
            <a:ext cx="7935186" cy="461665"/>
          </a:xfrm>
          <a:prstGeom prst="rect">
            <a:avLst/>
          </a:prstGeom>
        </p:spPr>
        <p:txBody>
          <a:bodyPr wrap="none">
            <a:spAutoFit/>
          </a:bodyPr>
          <a:lstStyle/>
          <a:p>
            <a:r>
              <a:rPr lang="es-ES" sz="2400" dirty="0" smtClean="0">
                <a:latin typeface="Arial" panose="020B0604020202020204" pitchFamily="34" charset="0"/>
                <a:cs typeface="Arial" panose="020B0604020202020204" pitchFamily="34" charset="0"/>
              </a:rPr>
              <a:t>Situada  entre  el  Ecuador  y  los  77°  de  latitud  norte. </a:t>
            </a:r>
            <a:endParaRPr lang="es-ES" sz="2400" dirty="0">
              <a:latin typeface="Arial" panose="020B0604020202020204" pitchFamily="34" charset="0"/>
              <a:cs typeface="Arial" panose="020B0604020202020204" pitchFamily="34" charset="0"/>
            </a:endParaRPr>
          </a:p>
        </p:txBody>
      </p:sp>
      <p:pic>
        <p:nvPicPr>
          <p:cNvPr id="11" name="Marcador de contenido 10"/>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5068"/>
          <a:stretch/>
        </p:blipFill>
        <p:spPr>
          <a:xfrm>
            <a:off x="1047396" y="1379349"/>
            <a:ext cx="10135891" cy="5016986"/>
          </a:xfrm>
        </p:spPr>
      </p:pic>
      <p:cxnSp>
        <p:nvCxnSpPr>
          <p:cNvPr id="13" name="Conector recto 12"/>
          <p:cNvCxnSpPr/>
          <p:nvPr/>
        </p:nvCxnSpPr>
        <p:spPr>
          <a:xfrm>
            <a:off x="2270234" y="3843580"/>
            <a:ext cx="8206620" cy="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5641383" y="1836205"/>
            <a:ext cx="3748277" cy="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CuadroTexto 18"/>
          <p:cNvSpPr txBox="1"/>
          <p:nvPr/>
        </p:nvSpPr>
        <p:spPr>
          <a:xfrm>
            <a:off x="10140494" y="2196419"/>
            <a:ext cx="1779654" cy="40011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s-ES" sz="2000" b="1" dirty="0" smtClean="0">
                <a:latin typeface="Arial" panose="020B0604020202020204" pitchFamily="34" charset="0"/>
                <a:cs typeface="Arial" panose="020B0604020202020204" pitchFamily="34" charset="0"/>
              </a:rPr>
              <a:t>Latitud Norte</a:t>
            </a:r>
            <a:endParaRPr lang="es-E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09240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0960" y="1122827"/>
            <a:ext cx="7764651" cy="5686586"/>
          </a:xfrm>
        </p:spPr>
      </p:pic>
      <p:sp>
        <p:nvSpPr>
          <p:cNvPr id="5" name="Rectángulo 4"/>
          <p:cNvSpPr/>
          <p:nvPr/>
        </p:nvSpPr>
        <p:spPr>
          <a:xfrm>
            <a:off x="0" y="0"/>
            <a:ext cx="12192000" cy="107721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s-ES" sz="3200" dirty="0" smtClean="0">
                <a:latin typeface="Arial" panose="020B0604020202020204" pitchFamily="34" charset="0"/>
                <a:cs typeface="Arial" panose="020B0604020202020204" pitchFamily="34" charset="0"/>
              </a:rPr>
              <a:t>Eurasia  es el continente  donde  vive  más  de  la  mitad  de  la  población  mundial.  </a:t>
            </a:r>
            <a:endParaRPr lang="es-ES" sz="3200" dirty="0">
              <a:latin typeface="Arial" panose="020B0604020202020204" pitchFamily="34" charset="0"/>
              <a:cs typeface="Arial" panose="020B0604020202020204" pitchFamily="34" charset="0"/>
            </a:endParaRPr>
          </a:p>
        </p:txBody>
      </p:sp>
      <p:sp>
        <p:nvSpPr>
          <p:cNvPr id="6" name="CuadroTexto 5"/>
          <p:cNvSpPr txBox="1"/>
          <p:nvPr/>
        </p:nvSpPr>
        <p:spPr>
          <a:xfrm>
            <a:off x="3054945" y="1662949"/>
            <a:ext cx="2523768" cy="400110"/>
          </a:xfrm>
          <a:prstGeom prst="rect">
            <a:avLst/>
          </a:prstGeom>
          <a:noFill/>
        </p:spPr>
        <p:txBody>
          <a:bodyPr wrap="none" rtlCol="0">
            <a:spAutoFit/>
          </a:bodyPr>
          <a:lstStyle/>
          <a:p>
            <a:r>
              <a:rPr lang="es-ES" sz="2000" b="1" dirty="0" smtClean="0"/>
              <a:t>Océano Glacial Ártico </a:t>
            </a:r>
            <a:endParaRPr lang="es-ES" sz="2000" b="1" dirty="0"/>
          </a:p>
        </p:txBody>
      </p:sp>
      <p:sp>
        <p:nvSpPr>
          <p:cNvPr id="7" name="CuadroTexto 6"/>
          <p:cNvSpPr txBox="1"/>
          <p:nvPr/>
        </p:nvSpPr>
        <p:spPr>
          <a:xfrm>
            <a:off x="4258649" y="5488959"/>
            <a:ext cx="1768754" cy="400110"/>
          </a:xfrm>
          <a:prstGeom prst="rect">
            <a:avLst/>
          </a:prstGeom>
          <a:noFill/>
        </p:spPr>
        <p:txBody>
          <a:bodyPr wrap="none" rtlCol="0">
            <a:spAutoFit/>
          </a:bodyPr>
          <a:lstStyle/>
          <a:p>
            <a:r>
              <a:rPr lang="es-ES" sz="2000" b="1" dirty="0" smtClean="0"/>
              <a:t>Océano Índico</a:t>
            </a:r>
            <a:endParaRPr lang="es-ES" sz="2000" b="1" dirty="0"/>
          </a:p>
        </p:txBody>
      </p:sp>
      <p:sp>
        <p:nvSpPr>
          <p:cNvPr id="8" name="CuadroTexto 7"/>
          <p:cNvSpPr txBox="1"/>
          <p:nvPr/>
        </p:nvSpPr>
        <p:spPr>
          <a:xfrm>
            <a:off x="8643575" y="4429943"/>
            <a:ext cx="1871153" cy="400110"/>
          </a:xfrm>
          <a:prstGeom prst="rect">
            <a:avLst/>
          </a:prstGeom>
          <a:noFill/>
        </p:spPr>
        <p:txBody>
          <a:bodyPr wrap="none" rtlCol="0">
            <a:spAutoFit/>
          </a:bodyPr>
          <a:lstStyle/>
          <a:p>
            <a:r>
              <a:rPr lang="es-ES" sz="2000" b="1" dirty="0" smtClean="0"/>
              <a:t>Océano Pacífico</a:t>
            </a:r>
            <a:endParaRPr lang="es-ES" sz="2000" b="1" dirty="0"/>
          </a:p>
        </p:txBody>
      </p:sp>
      <p:sp>
        <p:nvSpPr>
          <p:cNvPr id="9" name="CuadroTexto 8"/>
          <p:cNvSpPr txBox="1"/>
          <p:nvPr/>
        </p:nvSpPr>
        <p:spPr>
          <a:xfrm>
            <a:off x="1044779" y="3966120"/>
            <a:ext cx="2010166" cy="400110"/>
          </a:xfrm>
          <a:prstGeom prst="rect">
            <a:avLst/>
          </a:prstGeom>
          <a:noFill/>
        </p:spPr>
        <p:txBody>
          <a:bodyPr wrap="none" rtlCol="0">
            <a:spAutoFit/>
          </a:bodyPr>
          <a:lstStyle/>
          <a:p>
            <a:r>
              <a:rPr lang="es-ES" sz="2000" b="1" dirty="0" smtClean="0"/>
              <a:t>Océano Atlántico</a:t>
            </a:r>
            <a:endParaRPr lang="es-ES" sz="2000" b="1" dirty="0"/>
          </a:p>
        </p:txBody>
      </p:sp>
      <p:sp>
        <p:nvSpPr>
          <p:cNvPr id="2" name="1 CuadroTexto"/>
          <p:cNvSpPr txBox="1"/>
          <p:nvPr/>
        </p:nvSpPr>
        <p:spPr>
          <a:xfrm>
            <a:off x="224973" y="2030191"/>
            <a:ext cx="1990417" cy="646331"/>
          </a:xfrm>
          <a:prstGeom prst="wedgeRectCallout">
            <a:avLst>
              <a:gd name="adj1" fmla="val 59959"/>
              <a:gd name="adj2" fmla="val 96649"/>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s-MX" dirty="0" smtClean="0"/>
              <a:t>Extremo occidental</a:t>
            </a:r>
          </a:p>
          <a:p>
            <a:r>
              <a:rPr lang="es-MX" dirty="0" smtClean="0"/>
              <a:t>Cabo de la Roca</a:t>
            </a:r>
            <a:endParaRPr lang="es-MX" dirty="0"/>
          </a:p>
        </p:txBody>
      </p:sp>
      <p:sp>
        <p:nvSpPr>
          <p:cNvPr id="3" name="2 CuadroTexto"/>
          <p:cNvSpPr txBox="1"/>
          <p:nvPr/>
        </p:nvSpPr>
        <p:spPr>
          <a:xfrm>
            <a:off x="6371415" y="1381977"/>
            <a:ext cx="2331151" cy="646331"/>
          </a:xfrm>
          <a:prstGeom prst="wedgeRectCallout">
            <a:avLst>
              <a:gd name="adj1" fmla="val -48553"/>
              <a:gd name="adj2" fmla="val 102748"/>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s-MX" dirty="0" smtClean="0"/>
              <a:t>Extremo septentrional </a:t>
            </a:r>
          </a:p>
          <a:p>
            <a:pPr algn="ctr"/>
            <a:r>
              <a:rPr lang="es-MX" dirty="0" smtClean="0"/>
              <a:t>Cabo </a:t>
            </a:r>
            <a:r>
              <a:rPr lang="es-MX" dirty="0" err="1" smtClean="0"/>
              <a:t>Cheliuskin</a:t>
            </a:r>
            <a:endParaRPr lang="es-MX" dirty="0"/>
          </a:p>
        </p:txBody>
      </p:sp>
      <p:sp>
        <p:nvSpPr>
          <p:cNvPr id="10" name="9 CuadroTexto"/>
          <p:cNvSpPr txBox="1"/>
          <p:nvPr/>
        </p:nvSpPr>
        <p:spPr>
          <a:xfrm>
            <a:off x="8676115" y="2676522"/>
            <a:ext cx="1806072" cy="646331"/>
          </a:xfrm>
          <a:prstGeom prst="wedgeRectCallout">
            <a:avLst>
              <a:gd name="adj1" fmla="val -78509"/>
              <a:gd name="adj2" fmla="val -127150"/>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s-MX" dirty="0" smtClean="0"/>
              <a:t>Extremo oriental </a:t>
            </a:r>
          </a:p>
          <a:p>
            <a:r>
              <a:rPr lang="es-MX" dirty="0" smtClean="0"/>
              <a:t>Cabo </a:t>
            </a:r>
            <a:r>
              <a:rPr lang="es-MX" dirty="0" err="1" smtClean="0"/>
              <a:t>Deshniov</a:t>
            </a:r>
            <a:endParaRPr lang="es-MX" dirty="0"/>
          </a:p>
        </p:txBody>
      </p:sp>
      <p:sp>
        <p:nvSpPr>
          <p:cNvPr id="11" name="10 Llamada rectangular"/>
          <p:cNvSpPr/>
          <p:nvPr/>
        </p:nvSpPr>
        <p:spPr>
          <a:xfrm>
            <a:off x="9028840" y="5186855"/>
            <a:ext cx="1871153" cy="801834"/>
          </a:xfrm>
          <a:prstGeom prst="wedgeRectCallout">
            <a:avLst>
              <a:gd name="adj1" fmla="val -74756"/>
              <a:gd name="adj2" fmla="val 12537"/>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s-MX" dirty="0" smtClean="0"/>
              <a:t>Extremo meridional:</a:t>
            </a:r>
          </a:p>
          <a:p>
            <a:pPr algn="ctr"/>
            <a:r>
              <a:rPr lang="es-MX" dirty="0" smtClean="0"/>
              <a:t> Cabo </a:t>
            </a:r>
            <a:r>
              <a:rPr lang="es-MX" dirty="0" err="1" smtClean="0"/>
              <a:t>Burú</a:t>
            </a:r>
            <a:endParaRPr lang="es-MX"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223" y="2801046"/>
            <a:ext cx="1357109" cy="1012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Marcador de contenido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2566" y="1161442"/>
            <a:ext cx="1346091" cy="1087399"/>
          </a:xfrm>
          <a:prstGeom prst="rect">
            <a:avLst/>
          </a:prstGeom>
        </p:spPr>
      </p:pic>
      <p:pic>
        <p:nvPicPr>
          <p:cNvPr id="17" name="Imagen 20"/>
          <p:cNvPicPr>
            <a:picLocks noChangeAspect="1"/>
          </p:cNvPicPr>
          <p:nvPr/>
        </p:nvPicPr>
        <p:blipFill>
          <a:blip r:embed="rId5"/>
          <a:stretch>
            <a:fillRect/>
          </a:stretch>
        </p:blipFill>
        <p:spPr>
          <a:xfrm>
            <a:off x="10482187" y="2353356"/>
            <a:ext cx="1487214" cy="1237458"/>
          </a:xfrm>
          <a:prstGeom prst="rect">
            <a:avLst/>
          </a:prstGeom>
        </p:spPr>
      </p:pic>
      <p:pic>
        <p:nvPicPr>
          <p:cNvPr id="18" name="Imagen 27"/>
          <p:cNvPicPr>
            <a:picLocks noChangeAspect="1"/>
          </p:cNvPicPr>
          <p:nvPr/>
        </p:nvPicPr>
        <p:blipFill>
          <a:blip r:embed="rId6"/>
          <a:stretch>
            <a:fillRect/>
          </a:stretch>
        </p:blipFill>
        <p:spPr>
          <a:xfrm>
            <a:off x="10849449" y="5088107"/>
            <a:ext cx="1342551" cy="1201815"/>
          </a:xfrm>
          <a:prstGeom prst="rect">
            <a:avLst/>
          </a:prstGeom>
        </p:spPr>
      </p:pic>
      <p:cxnSp>
        <p:nvCxnSpPr>
          <p:cNvPr id="19" name="Conector recto de flecha 7"/>
          <p:cNvCxnSpPr/>
          <p:nvPr/>
        </p:nvCxnSpPr>
        <p:spPr>
          <a:xfrm>
            <a:off x="6096000" y="2063059"/>
            <a:ext cx="38746" cy="40297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4258649" y="6105515"/>
            <a:ext cx="3752193" cy="646331"/>
          </a:xfrm>
          <a:prstGeom prst="rect">
            <a:avLst/>
          </a:prstGeom>
          <a:solidFill>
            <a:srgbClr val="FF0000"/>
          </a:solidFill>
        </p:spPr>
        <p:txBody>
          <a:bodyPr wrap="square">
            <a:spAutoFit/>
          </a:bodyPr>
          <a:lstStyle/>
          <a:p>
            <a:pPr algn="ctr"/>
            <a:r>
              <a:rPr lang="es-ES" b="1" dirty="0" smtClean="0">
                <a:solidFill>
                  <a:schemeClr val="bg1"/>
                </a:solidFill>
                <a:latin typeface="Arial" pitchFamily="34" charset="0"/>
                <a:cs typeface="Arial" pitchFamily="34" charset="0"/>
              </a:rPr>
              <a:t>Longitud  de  </a:t>
            </a:r>
            <a:r>
              <a:rPr lang="es-ES" b="1" dirty="0">
                <a:solidFill>
                  <a:schemeClr val="bg1"/>
                </a:solidFill>
                <a:latin typeface="Arial" pitchFamily="34" charset="0"/>
                <a:cs typeface="Arial" pitchFamily="34" charset="0"/>
              </a:rPr>
              <a:t>norte  a  </a:t>
            </a:r>
            <a:r>
              <a:rPr lang="es-ES" b="1" dirty="0" smtClean="0">
                <a:solidFill>
                  <a:schemeClr val="bg1"/>
                </a:solidFill>
                <a:latin typeface="Arial" pitchFamily="34" charset="0"/>
                <a:cs typeface="Arial" pitchFamily="34" charset="0"/>
              </a:rPr>
              <a:t>sur</a:t>
            </a:r>
          </a:p>
          <a:p>
            <a:pPr algn="ctr"/>
            <a:r>
              <a:rPr lang="es-ES" b="1" dirty="0" smtClean="0">
                <a:solidFill>
                  <a:schemeClr val="bg1"/>
                </a:solidFill>
                <a:latin typeface="Arial" pitchFamily="34" charset="0"/>
                <a:cs typeface="Arial" pitchFamily="34" charset="0"/>
              </a:rPr>
              <a:t>  </a:t>
            </a:r>
            <a:r>
              <a:rPr lang="es-ES" b="1" dirty="0">
                <a:solidFill>
                  <a:schemeClr val="bg1"/>
                </a:solidFill>
                <a:latin typeface="Arial" pitchFamily="34" charset="0"/>
                <a:cs typeface="Arial" pitchFamily="34" charset="0"/>
              </a:rPr>
              <a:t>es  de  8  000  km  </a:t>
            </a:r>
            <a:endParaRPr lang="es-MX" dirty="0">
              <a:solidFill>
                <a:schemeClr val="bg1"/>
              </a:solidFill>
              <a:latin typeface="Arial" pitchFamily="34" charset="0"/>
              <a:cs typeface="Arial" pitchFamily="34" charset="0"/>
            </a:endParaRPr>
          </a:p>
        </p:txBody>
      </p:sp>
      <p:sp>
        <p:nvSpPr>
          <p:cNvPr id="13" name="12 Rectángulo"/>
          <p:cNvSpPr/>
          <p:nvPr/>
        </p:nvSpPr>
        <p:spPr>
          <a:xfrm>
            <a:off x="9841423" y="3719899"/>
            <a:ext cx="2288832" cy="646331"/>
          </a:xfrm>
          <a:prstGeom prst="rect">
            <a:avLst/>
          </a:prstGeom>
          <a:solidFill>
            <a:srgbClr val="FF0000"/>
          </a:solidFill>
        </p:spPr>
        <p:txBody>
          <a:bodyPr wrap="none">
            <a:spAutoFit/>
          </a:bodyPr>
          <a:lstStyle/>
          <a:p>
            <a:pPr lvl="0" algn="ctr"/>
            <a:r>
              <a:rPr lang="es-ES" b="1" dirty="0" smtClean="0">
                <a:solidFill>
                  <a:schemeClr val="bg1"/>
                </a:solidFill>
              </a:rPr>
              <a:t>Longitud  de  </a:t>
            </a:r>
            <a:r>
              <a:rPr lang="es-ES" b="1" dirty="0">
                <a:solidFill>
                  <a:schemeClr val="bg1"/>
                </a:solidFill>
              </a:rPr>
              <a:t>oeste </a:t>
            </a:r>
            <a:endParaRPr lang="es-ES" b="1" dirty="0" smtClean="0">
              <a:solidFill>
                <a:schemeClr val="bg1"/>
              </a:solidFill>
            </a:endParaRPr>
          </a:p>
          <a:p>
            <a:pPr lvl="0" algn="ctr"/>
            <a:r>
              <a:rPr lang="es-ES" b="1" dirty="0" smtClean="0">
                <a:solidFill>
                  <a:schemeClr val="bg1"/>
                </a:solidFill>
              </a:rPr>
              <a:t>a </a:t>
            </a:r>
            <a:r>
              <a:rPr lang="es-ES" b="1" dirty="0">
                <a:solidFill>
                  <a:schemeClr val="bg1"/>
                </a:solidFill>
              </a:rPr>
              <a:t>este </a:t>
            </a:r>
            <a:r>
              <a:rPr lang="es-ES" b="1" dirty="0" smtClean="0">
                <a:solidFill>
                  <a:schemeClr val="bg1"/>
                </a:solidFill>
              </a:rPr>
              <a:t>es de 16000 </a:t>
            </a:r>
            <a:r>
              <a:rPr lang="es-ES" b="1" dirty="0">
                <a:solidFill>
                  <a:schemeClr val="bg1"/>
                </a:solidFill>
              </a:rPr>
              <a:t>km</a:t>
            </a:r>
            <a:endParaRPr lang="es-MX" dirty="0">
              <a:solidFill>
                <a:schemeClr val="bg1"/>
              </a:solidFill>
            </a:endParaRPr>
          </a:p>
        </p:txBody>
      </p:sp>
      <p:cxnSp>
        <p:nvCxnSpPr>
          <p:cNvPr id="22" name="Conector recto de flecha 11"/>
          <p:cNvCxnSpPr/>
          <p:nvPr/>
        </p:nvCxnSpPr>
        <p:spPr>
          <a:xfrm>
            <a:off x="2396359" y="3966120"/>
            <a:ext cx="7445065" cy="253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01316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4540</TotalTime>
  <Words>781</Words>
  <Application>Microsoft Office PowerPoint</Application>
  <PresentationFormat>Personalizado</PresentationFormat>
  <Paragraphs>69</Paragraphs>
  <Slides>18</Slides>
  <Notes>0</Notes>
  <HiddenSlides>0</HiddenSlides>
  <MMClips>0</MMClips>
  <ScaleCrop>false</ScaleCrop>
  <HeadingPairs>
    <vt:vector size="4" baseType="variant">
      <vt:variant>
        <vt:lpstr>Tema</vt:lpstr>
      </vt:variant>
      <vt:variant>
        <vt:i4>1</vt:i4>
      </vt:variant>
      <vt:variant>
        <vt:lpstr>Títulos de diapositiva</vt:lpstr>
      </vt:variant>
      <vt:variant>
        <vt:i4>18</vt:i4>
      </vt:variant>
    </vt:vector>
  </HeadingPairs>
  <TitlesOfParts>
    <vt:vector size="19" baseType="lpstr">
      <vt:lpstr>Tema de Office</vt:lpstr>
      <vt:lpstr>Geografía Regional II </vt:lpstr>
      <vt:lpstr>Clase 1: Presentación de Eurasia.  Valoración de su situación económica- geográfica. </vt:lpstr>
      <vt:lpstr>​ Europa es un continente que se encuentra ubicado enteramente en el hemisferio norte con respecto al Ecuador y mayoritariamente en el hemisferio oriental con respecto al meridiano de Greenwich</vt:lpstr>
      <vt:lpstr>Europa limita con el océano Ártico en el norte, con el mar Mediterráneo por el sur y por el oeste con el océano Atlántico.</vt:lpstr>
      <vt:lpstr>Europa limita por el este con Asia, de la que la separan los montes Urales, el río Ural, el mar Caspio, la cordillera del Cáucaso, el mar Negro y los estrechos del Bósforo y de los Dardanelos </vt:lpstr>
      <vt:lpstr>Asia se extiende sobre la mitad oriental del hemisferio norte, desde el océano Glacial Ártico, al norte, hasta el océano Índico, al sur. Limita, al oeste con los montes Urales (Rusia), y al este con el océano Pacífico</vt:lpstr>
      <vt:lpstr>Entonces… sí son dos continentes,¿ por qué estudiarlos como Eurasia?</vt:lpstr>
      <vt:lpstr>Eurasia es  la  masa  continental  mayor  de  nuestro  planeta, comprende dos partes del mundo: Europa y Asia</vt:lpstr>
      <vt:lpstr>Presentación de PowerPoint</vt:lpstr>
      <vt:lpstr>Consecuencias de su gran extensión</vt:lpstr>
      <vt:lpstr>Islas pertenecientes a Eurasia. Parte europea </vt:lpstr>
      <vt:lpstr>Presentación de PowerPoint</vt:lpstr>
      <vt:lpstr>Valoración de su situación económica- geográfica</vt:lpstr>
      <vt:lpstr>Costas irregulares con presencia de accidentes costeros. Penínsulas, mares y golfos de Europa  </vt:lpstr>
      <vt:lpstr>Presentación de PowerPoint</vt:lpstr>
      <vt:lpstr>Presentación de PowerPoint</vt:lpstr>
      <vt:lpstr>Presentación de PowerPoint</vt:lpstr>
      <vt:lpstr>Estudio independiente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Geografía Regional II</dc:title>
  <dc:creator>PC 4</dc:creator>
  <cp:lastModifiedBy>Usuario de Windows</cp:lastModifiedBy>
  <cp:revision>68</cp:revision>
  <dcterms:created xsi:type="dcterms:W3CDTF">2024-04-03T06:29:28Z</dcterms:created>
  <dcterms:modified xsi:type="dcterms:W3CDTF">2025-10-31T19:03:49Z</dcterms:modified>
</cp:coreProperties>
</file>