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82" r:id="rId3"/>
    <p:sldId id="329" r:id="rId4"/>
    <p:sldId id="330" r:id="rId5"/>
    <p:sldId id="331" r:id="rId6"/>
    <p:sldId id="334" r:id="rId7"/>
    <p:sldId id="335" r:id="rId8"/>
    <p:sldId id="338" r:id="rId9"/>
    <p:sldId id="339" r:id="rId10"/>
    <p:sldId id="340" r:id="rId11"/>
    <p:sldId id="341" r:id="rId12"/>
    <p:sldId id="336" r:id="rId13"/>
  </p:sldIdLst>
  <p:sldSz cx="12192000" cy="6858000"/>
  <p:notesSz cx="6858000" cy="9144000"/>
  <p:defaultTextStyle>
    <a:defPPr>
      <a:defRPr lang="es-C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1D2B"/>
    <a:srgbClr val="E85301"/>
    <a:srgbClr val="8F1D02"/>
    <a:srgbClr val="ED5302"/>
    <a:srgbClr val="E90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6" autoAdjust="0"/>
    <p:restoredTop sz="95082" autoAdjust="0"/>
  </p:normalViewPr>
  <p:slideViewPr>
    <p:cSldViewPr snapToGrid="0">
      <p:cViewPr varScale="1">
        <p:scale>
          <a:sx n="55" d="100"/>
          <a:sy n="55" d="100"/>
        </p:scale>
        <p:origin x="10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U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0CFF1-AC44-4283-9497-8ABA6511A4F0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U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U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22E2E1-73FA-40B0-9DBC-185D6B179449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604178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2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360297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AB27AA-234F-49D9-9772-B0F9EBDF2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3D120FC-B8AE-4921-939F-29F9B380DD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0BA80C-FD7A-4224-89A7-A421C41C2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1CC8C8-7FC1-48C6-9884-F38324610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D672D9-D0E7-4603-B3DF-BE0B6DEF7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763626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F3B83A-E31C-4727-80F9-69010A733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36F018B-E07B-479D-B877-F3C9C03BA8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22D478-03C0-49AA-9F00-938EBA880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8D60AD-9BF5-4F06-9AF9-0C78291B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8D1AA1-1A48-4DA7-8613-EC5B8B207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946371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10DFBE7-FB71-4F6B-B059-07A89C7B44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FB16927-3928-4F0A-8B1C-ABB90CED54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BEF476-905B-45B0-8F8C-AF2F36B47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D23A4D-EEC8-4014-AB5A-EB2250A4B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573AF5-1A00-4527-9F9B-F87ECB79A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873464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62DB20-D73E-4033-BCA9-5F57C691B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C935B9-703F-4C90-A6BD-D9D63477A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38671A-0D75-4A57-ABFC-5E160F8CA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7C05F4-1BE0-4F71-9D3E-9567D22C1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B08F8F-0A35-4BD4-8741-A86B18BB8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730115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9247A3-A25F-4640-B936-20F77E4DE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63F2D8-BB8A-4FCA-BC92-A85B6A8B6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D6DF1D-3CE4-4E56-805B-B1C6FD7E4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35332D-F5BC-403F-A1CB-D77DC404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35B01E-9D3B-44F8-A815-8117196EE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572619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1BA362-A43A-4593-A70E-233C99F02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A10206-2BED-48EC-82CF-A451B1B4F5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B46742-35D3-4010-8577-47D731E0E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089364D-F089-4A1D-A425-4010E1582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6EBF1E1-2D62-4B84-B41D-55F911EA7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20799FD-B872-497D-A30B-9F7FC19E5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683901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5DA3C2-16BC-42ED-901D-97C15A6AD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5D77D51-D612-40F8-B8EF-CEE4C363B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9F09D99-99BB-45FD-811A-1379A08FD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345FEE1-DD0E-46C4-827D-1F5253A5B5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6C4219B-31AF-4CFB-BDBF-B6F2D569B6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43FB93F-03C0-4B66-82E1-667F759B0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0C166B3-31C8-4C83-9D9C-20319E714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81595A4-6290-4F59-9A48-91B0DBDFB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472042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3CCBD-D612-4F70-AD8D-7101AF664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207419D-7591-4F36-B79F-B72317EB1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6250B00-7CBC-41C0-B189-A6C232541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BA12331-F3FB-4626-806F-0EECC2CE4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322558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E3DA20C-263C-48C9-9341-DDC4ED8DC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BF56C70-A5C7-4FD0-BE73-9613CB67A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381D951-B45C-4D3B-98D1-1FC7368B4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498810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A3D8E7-195E-4217-9063-E6237FFCF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2B6F6E-4457-4715-8ABE-804928810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AAA8070-521C-4D22-8A0E-75D0FCE18B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5793917-E56C-4192-B59B-3B01B3C1E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E4F7F08-5780-4C93-BADB-FE8658486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57C5D7C-18DF-49AB-86D6-D21456395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544189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8E525E-684F-4B11-B37D-CAEA0635E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26E2E42-AE44-402D-8000-EB2C97B4F4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U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457D79D-651D-4AE5-9F44-EC0F03051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3ECFA4-10B4-4CA5-BA4A-01E20BDAA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55588B9-7E50-4A40-8740-FEB8FDE9C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8A8E98D-EEA8-457E-8AE2-2BDE4FF60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497417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9CC3C01-4030-445F-BB69-425713A04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22A0695-2F40-4DAD-9797-B2C51D35D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B37098-78FD-4C97-9041-F17885A52A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89BBA-0108-4778-A418-6D0619824C26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EC448F-12DB-49C9-A450-D178B97EFC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29941A-8B19-4B4B-BB63-8C766933A8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405394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ixabay.com/en/target-dart-aim-objective-success-1414788/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4C7A9B-647D-489E-AFB3-A949CE9EE0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8501" y="2222500"/>
            <a:ext cx="9702893" cy="2387600"/>
          </a:xfrm>
        </p:spPr>
        <p:txBody>
          <a:bodyPr>
            <a:noAutofit/>
          </a:bodyPr>
          <a:lstStyle/>
          <a:p>
            <a:r>
              <a:rPr lang="es-ES" sz="4800" b="1" dirty="0"/>
              <a:t>Tema 3: Sistemas de Gestión de Bases de Datos (SGBD)</a:t>
            </a:r>
            <a:br>
              <a:rPr lang="es-ES" sz="4800" b="1" dirty="0"/>
            </a:br>
            <a:r>
              <a:rPr lang="es-ES" sz="4800" b="1" dirty="0" smtClean="0"/>
              <a:t>De </a:t>
            </a:r>
            <a:r>
              <a:rPr lang="es-ES" sz="4800" b="1" dirty="0"/>
              <a:t>la normalización a la gestión real de la </a:t>
            </a:r>
            <a:r>
              <a:rPr lang="es-ES" sz="4800" b="1" dirty="0" smtClean="0"/>
              <a:t>información</a:t>
            </a:r>
            <a:endParaRPr lang="es-ES" sz="4800" b="1" dirty="0"/>
          </a:p>
        </p:txBody>
      </p:sp>
      <p:grpSp>
        <p:nvGrpSpPr>
          <p:cNvPr id="4" name="17 Grupo">
            <a:extLst>
              <a:ext uri="{FF2B5EF4-FFF2-40B4-BE49-F238E27FC236}">
                <a16:creationId xmlns:a16="http://schemas.microsoft.com/office/drawing/2014/main" id="{15DB52E9-D1EC-458E-A26D-03C9B8F575AE}"/>
              </a:ext>
            </a:extLst>
          </p:cNvPr>
          <p:cNvGrpSpPr>
            <a:grpSpLocks/>
          </p:cNvGrpSpPr>
          <p:nvPr/>
        </p:nvGrpSpPr>
        <p:grpSpPr bwMode="auto">
          <a:xfrm>
            <a:off x="-4763" y="0"/>
            <a:ext cx="1984376" cy="6831013"/>
            <a:chOff x="858874" y="0"/>
            <a:chExt cx="1749720" cy="5578080"/>
          </a:xfrm>
        </p:grpSpPr>
        <p:sp>
          <p:nvSpPr>
            <p:cNvPr id="5" name="18 Rectángulo">
              <a:extLst>
                <a:ext uri="{FF2B5EF4-FFF2-40B4-BE49-F238E27FC236}">
                  <a16:creationId xmlns:a16="http://schemas.microsoft.com/office/drawing/2014/main" id="{618D83F9-E4F7-413A-ABEF-972F4B6366B9}"/>
                </a:ext>
              </a:extLst>
            </p:cNvPr>
            <p:cNvSpPr/>
            <p:nvPr/>
          </p:nvSpPr>
          <p:spPr>
            <a:xfrm>
              <a:off x="1907306" y="0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6" name="19 Rectángulo">
              <a:extLst>
                <a:ext uri="{FF2B5EF4-FFF2-40B4-BE49-F238E27FC236}">
                  <a16:creationId xmlns:a16="http://schemas.microsoft.com/office/drawing/2014/main" id="{26A7686D-9600-4DCD-9871-0DBC873C754B}"/>
                </a:ext>
              </a:extLst>
            </p:cNvPr>
            <p:cNvSpPr/>
            <p:nvPr/>
          </p:nvSpPr>
          <p:spPr>
            <a:xfrm>
              <a:off x="1210218" y="697422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7" name="20 Rectángulo">
              <a:extLst>
                <a:ext uri="{FF2B5EF4-FFF2-40B4-BE49-F238E27FC236}">
                  <a16:creationId xmlns:a16="http://schemas.microsoft.com/office/drawing/2014/main" id="{C6D428F9-3119-4606-A37A-B7E16F8E6A04}"/>
                </a:ext>
              </a:extLst>
            </p:cNvPr>
            <p:cNvSpPr/>
            <p:nvPr/>
          </p:nvSpPr>
          <p:spPr>
            <a:xfrm>
              <a:off x="1907306" y="697422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8" name="22 Rectángulo">
              <a:extLst>
                <a:ext uri="{FF2B5EF4-FFF2-40B4-BE49-F238E27FC236}">
                  <a16:creationId xmlns:a16="http://schemas.microsoft.com/office/drawing/2014/main" id="{6DA01908-13DB-490F-9150-F44100F1E2B1}"/>
                </a:ext>
              </a:extLst>
            </p:cNvPr>
            <p:cNvSpPr/>
            <p:nvPr/>
          </p:nvSpPr>
          <p:spPr>
            <a:xfrm>
              <a:off x="1210218" y="1394844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9" name="23 Rectángulo">
              <a:extLst>
                <a:ext uri="{FF2B5EF4-FFF2-40B4-BE49-F238E27FC236}">
                  <a16:creationId xmlns:a16="http://schemas.microsoft.com/office/drawing/2014/main" id="{FE3515E5-2694-48B3-95CA-36C688C7CDEF}"/>
                </a:ext>
              </a:extLst>
            </p:cNvPr>
            <p:cNvSpPr/>
            <p:nvPr/>
          </p:nvSpPr>
          <p:spPr>
            <a:xfrm>
              <a:off x="858874" y="0"/>
              <a:ext cx="348544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0" name="24 Rectángulo">
              <a:extLst>
                <a:ext uri="{FF2B5EF4-FFF2-40B4-BE49-F238E27FC236}">
                  <a16:creationId xmlns:a16="http://schemas.microsoft.com/office/drawing/2014/main" id="{46E5A82E-9B04-45D3-9464-C84A9611B05A}"/>
                </a:ext>
              </a:extLst>
            </p:cNvPr>
            <p:cNvSpPr/>
            <p:nvPr/>
          </p:nvSpPr>
          <p:spPr>
            <a:xfrm>
              <a:off x="861674" y="2092266"/>
              <a:ext cx="348544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1" name="25 Rectángulo">
              <a:extLst>
                <a:ext uri="{FF2B5EF4-FFF2-40B4-BE49-F238E27FC236}">
                  <a16:creationId xmlns:a16="http://schemas.microsoft.com/office/drawing/2014/main" id="{B7B7BE97-7FB0-4815-B9AA-A7493E5BF491}"/>
                </a:ext>
              </a:extLst>
            </p:cNvPr>
            <p:cNvSpPr/>
            <p:nvPr/>
          </p:nvSpPr>
          <p:spPr>
            <a:xfrm>
              <a:off x="1207418" y="2440977"/>
              <a:ext cx="348544" cy="348711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2" name="26 Rectángulo">
              <a:extLst>
                <a:ext uri="{FF2B5EF4-FFF2-40B4-BE49-F238E27FC236}">
                  <a16:creationId xmlns:a16="http://schemas.microsoft.com/office/drawing/2014/main" id="{E9ACD5A4-1EB4-47ED-9555-CBBDF4007CD2}"/>
                </a:ext>
              </a:extLst>
            </p:cNvPr>
            <p:cNvSpPr/>
            <p:nvPr/>
          </p:nvSpPr>
          <p:spPr>
            <a:xfrm>
              <a:off x="1555963" y="2789688"/>
              <a:ext cx="697088" cy="696126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3" name="27 Rectángulo">
              <a:extLst>
                <a:ext uri="{FF2B5EF4-FFF2-40B4-BE49-F238E27FC236}">
                  <a16:creationId xmlns:a16="http://schemas.microsoft.com/office/drawing/2014/main" id="{757C62CB-285D-441A-AA03-98AA7CB94599}"/>
                </a:ext>
              </a:extLst>
            </p:cNvPr>
            <p:cNvSpPr/>
            <p:nvPr/>
          </p:nvSpPr>
          <p:spPr>
            <a:xfrm>
              <a:off x="1210218" y="3485814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4" name="28 Rectángulo">
              <a:extLst>
                <a:ext uri="{FF2B5EF4-FFF2-40B4-BE49-F238E27FC236}">
                  <a16:creationId xmlns:a16="http://schemas.microsoft.com/office/drawing/2014/main" id="{19C5B1A9-3504-4EFC-A2B3-FE0231C0E5CD}"/>
                </a:ext>
              </a:extLst>
            </p:cNvPr>
            <p:cNvSpPr/>
            <p:nvPr/>
          </p:nvSpPr>
          <p:spPr>
            <a:xfrm>
              <a:off x="1907306" y="4183236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5" name="30 Rectángulo">
              <a:extLst>
                <a:ext uri="{FF2B5EF4-FFF2-40B4-BE49-F238E27FC236}">
                  <a16:creationId xmlns:a16="http://schemas.microsoft.com/office/drawing/2014/main" id="{A3593D21-A388-48BB-B321-4E030832F4AA}"/>
                </a:ext>
              </a:extLst>
            </p:cNvPr>
            <p:cNvSpPr/>
            <p:nvPr/>
          </p:nvSpPr>
          <p:spPr>
            <a:xfrm>
              <a:off x="1911506" y="4880658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6" name="31 Rectángulo">
              <a:extLst>
                <a:ext uri="{FF2B5EF4-FFF2-40B4-BE49-F238E27FC236}">
                  <a16:creationId xmlns:a16="http://schemas.microsoft.com/office/drawing/2014/main" id="{2F46D368-86A7-4F87-A458-A75C7B0A98ED}"/>
                </a:ext>
              </a:extLst>
            </p:cNvPr>
            <p:cNvSpPr/>
            <p:nvPr/>
          </p:nvSpPr>
          <p:spPr>
            <a:xfrm>
              <a:off x="861674" y="4183236"/>
              <a:ext cx="348544" cy="348711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</p:grpSp>
      <p:pic>
        <p:nvPicPr>
          <p:cNvPr id="17" name="3 Imagen">
            <a:extLst>
              <a:ext uri="{FF2B5EF4-FFF2-40B4-BE49-F238E27FC236}">
                <a16:creationId xmlns:a16="http://schemas.microsoft.com/office/drawing/2014/main" id="{937CFB34-1203-4586-87CE-C6EFB064CF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4431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66962" y="365125"/>
            <a:ext cx="8986838" cy="1325563"/>
          </a:xfrm>
        </p:spPr>
        <p:txBody>
          <a:bodyPr/>
          <a:lstStyle/>
          <a:p>
            <a:r>
              <a:rPr lang="es-ES" dirty="0"/>
              <a:t>Seguridad en el SGBD</a:t>
            </a:r>
            <a:br>
              <a:rPr lang="es-ES" dirty="0"/>
            </a:b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66962" y="1825625"/>
            <a:ext cx="8986837" cy="4351338"/>
          </a:xfrm>
        </p:spPr>
        <p:txBody>
          <a:bodyPr anchor="ctr"/>
          <a:lstStyle/>
          <a:p>
            <a:pPr algn="just"/>
            <a:r>
              <a:rPr lang="es-ES" sz="3200" dirty="0" smtClean="0"/>
              <a:t>Usuarios </a:t>
            </a:r>
            <a:r>
              <a:rPr lang="es-ES" sz="3200" dirty="0"/>
              <a:t>y roles </a:t>
            </a:r>
          </a:p>
          <a:p>
            <a:pPr algn="just"/>
            <a:r>
              <a:rPr lang="es-ES" sz="3200" dirty="0"/>
              <a:t>Privilegios (GRANT / REVOKE) </a:t>
            </a:r>
          </a:p>
          <a:p>
            <a:pPr algn="just"/>
            <a:r>
              <a:rPr lang="es-ES" sz="3200" dirty="0"/>
              <a:t>Autenticación y auditoría </a:t>
            </a:r>
          </a:p>
          <a:p>
            <a:pPr algn="just"/>
            <a:r>
              <a:rPr lang="es-ES" sz="3200" dirty="0"/>
              <a:t>Encriptación de datos</a:t>
            </a:r>
          </a:p>
          <a:p>
            <a:endParaRPr lang="es-ES_tradnl" dirty="0"/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49F25765-7657-4E24-B2D3-3578C9932C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17 Grupo">
            <a:extLst>
              <a:ext uri="{FF2B5EF4-FFF2-40B4-BE49-F238E27FC236}">
                <a16:creationId xmlns:a16="http://schemas.microsoft.com/office/drawing/2014/main" id="{15DB52E9-D1EC-458E-A26D-03C9B8F575AE}"/>
              </a:ext>
            </a:extLst>
          </p:cNvPr>
          <p:cNvGrpSpPr>
            <a:grpSpLocks/>
          </p:cNvGrpSpPr>
          <p:nvPr/>
        </p:nvGrpSpPr>
        <p:grpSpPr bwMode="auto">
          <a:xfrm>
            <a:off x="-4763" y="0"/>
            <a:ext cx="1984376" cy="6831013"/>
            <a:chOff x="858874" y="0"/>
            <a:chExt cx="1749720" cy="5578080"/>
          </a:xfrm>
        </p:grpSpPr>
        <p:sp>
          <p:nvSpPr>
            <p:cNvPr id="6" name="18 Rectángulo">
              <a:extLst>
                <a:ext uri="{FF2B5EF4-FFF2-40B4-BE49-F238E27FC236}">
                  <a16:creationId xmlns:a16="http://schemas.microsoft.com/office/drawing/2014/main" id="{618D83F9-E4F7-413A-ABEF-972F4B6366B9}"/>
                </a:ext>
              </a:extLst>
            </p:cNvPr>
            <p:cNvSpPr/>
            <p:nvPr/>
          </p:nvSpPr>
          <p:spPr>
            <a:xfrm>
              <a:off x="1907306" y="0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7" name="19 Rectángulo">
              <a:extLst>
                <a:ext uri="{FF2B5EF4-FFF2-40B4-BE49-F238E27FC236}">
                  <a16:creationId xmlns:a16="http://schemas.microsoft.com/office/drawing/2014/main" id="{26A7686D-9600-4DCD-9871-0DBC873C754B}"/>
                </a:ext>
              </a:extLst>
            </p:cNvPr>
            <p:cNvSpPr/>
            <p:nvPr/>
          </p:nvSpPr>
          <p:spPr>
            <a:xfrm>
              <a:off x="1210218" y="697422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8" name="20 Rectángulo">
              <a:extLst>
                <a:ext uri="{FF2B5EF4-FFF2-40B4-BE49-F238E27FC236}">
                  <a16:creationId xmlns:a16="http://schemas.microsoft.com/office/drawing/2014/main" id="{C6D428F9-3119-4606-A37A-B7E16F8E6A04}"/>
                </a:ext>
              </a:extLst>
            </p:cNvPr>
            <p:cNvSpPr/>
            <p:nvPr/>
          </p:nvSpPr>
          <p:spPr>
            <a:xfrm>
              <a:off x="1907306" y="697422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9" name="22 Rectángulo">
              <a:extLst>
                <a:ext uri="{FF2B5EF4-FFF2-40B4-BE49-F238E27FC236}">
                  <a16:creationId xmlns:a16="http://schemas.microsoft.com/office/drawing/2014/main" id="{6DA01908-13DB-490F-9150-F44100F1E2B1}"/>
                </a:ext>
              </a:extLst>
            </p:cNvPr>
            <p:cNvSpPr/>
            <p:nvPr/>
          </p:nvSpPr>
          <p:spPr>
            <a:xfrm>
              <a:off x="1210218" y="1394844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0" name="23 Rectángulo">
              <a:extLst>
                <a:ext uri="{FF2B5EF4-FFF2-40B4-BE49-F238E27FC236}">
                  <a16:creationId xmlns:a16="http://schemas.microsoft.com/office/drawing/2014/main" id="{FE3515E5-2694-48B3-95CA-36C688C7CDEF}"/>
                </a:ext>
              </a:extLst>
            </p:cNvPr>
            <p:cNvSpPr/>
            <p:nvPr/>
          </p:nvSpPr>
          <p:spPr>
            <a:xfrm>
              <a:off x="858874" y="0"/>
              <a:ext cx="348544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1" name="24 Rectángulo">
              <a:extLst>
                <a:ext uri="{FF2B5EF4-FFF2-40B4-BE49-F238E27FC236}">
                  <a16:creationId xmlns:a16="http://schemas.microsoft.com/office/drawing/2014/main" id="{46E5A82E-9B04-45D3-9464-C84A9611B05A}"/>
                </a:ext>
              </a:extLst>
            </p:cNvPr>
            <p:cNvSpPr/>
            <p:nvPr/>
          </p:nvSpPr>
          <p:spPr>
            <a:xfrm>
              <a:off x="861674" y="2092266"/>
              <a:ext cx="348544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2" name="25 Rectángulo">
              <a:extLst>
                <a:ext uri="{FF2B5EF4-FFF2-40B4-BE49-F238E27FC236}">
                  <a16:creationId xmlns:a16="http://schemas.microsoft.com/office/drawing/2014/main" id="{B7B7BE97-7FB0-4815-B9AA-A7493E5BF491}"/>
                </a:ext>
              </a:extLst>
            </p:cNvPr>
            <p:cNvSpPr/>
            <p:nvPr/>
          </p:nvSpPr>
          <p:spPr>
            <a:xfrm>
              <a:off x="1207418" y="2440977"/>
              <a:ext cx="348544" cy="348711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3" name="26 Rectángulo">
              <a:extLst>
                <a:ext uri="{FF2B5EF4-FFF2-40B4-BE49-F238E27FC236}">
                  <a16:creationId xmlns:a16="http://schemas.microsoft.com/office/drawing/2014/main" id="{E9ACD5A4-1EB4-47ED-9555-CBBDF4007CD2}"/>
                </a:ext>
              </a:extLst>
            </p:cNvPr>
            <p:cNvSpPr/>
            <p:nvPr/>
          </p:nvSpPr>
          <p:spPr>
            <a:xfrm>
              <a:off x="1555963" y="2789688"/>
              <a:ext cx="697088" cy="696126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4" name="27 Rectángulo">
              <a:extLst>
                <a:ext uri="{FF2B5EF4-FFF2-40B4-BE49-F238E27FC236}">
                  <a16:creationId xmlns:a16="http://schemas.microsoft.com/office/drawing/2014/main" id="{757C62CB-285D-441A-AA03-98AA7CB94599}"/>
                </a:ext>
              </a:extLst>
            </p:cNvPr>
            <p:cNvSpPr/>
            <p:nvPr/>
          </p:nvSpPr>
          <p:spPr>
            <a:xfrm>
              <a:off x="1210218" y="3485814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5" name="28 Rectángulo">
              <a:extLst>
                <a:ext uri="{FF2B5EF4-FFF2-40B4-BE49-F238E27FC236}">
                  <a16:creationId xmlns:a16="http://schemas.microsoft.com/office/drawing/2014/main" id="{19C5B1A9-3504-4EFC-A2B3-FE0231C0E5CD}"/>
                </a:ext>
              </a:extLst>
            </p:cNvPr>
            <p:cNvSpPr/>
            <p:nvPr/>
          </p:nvSpPr>
          <p:spPr>
            <a:xfrm>
              <a:off x="1907306" y="4183236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6" name="30 Rectángulo">
              <a:extLst>
                <a:ext uri="{FF2B5EF4-FFF2-40B4-BE49-F238E27FC236}">
                  <a16:creationId xmlns:a16="http://schemas.microsoft.com/office/drawing/2014/main" id="{A3593D21-A388-48BB-B321-4E030832F4AA}"/>
                </a:ext>
              </a:extLst>
            </p:cNvPr>
            <p:cNvSpPr/>
            <p:nvPr/>
          </p:nvSpPr>
          <p:spPr>
            <a:xfrm>
              <a:off x="1911506" y="4880658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7" name="31 Rectángulo">
              <a:extLst>
                <a:ext uri="{FF2B5EF4-FFF2-40B4-BE49-F238E27FC236}">
                  <a16:creationId xmlns:a16="http://schemas.microsoft.com/office/drawing/2014/main" id="{2F46D368-86A7-4F87-A458-A75C7B0A98ED}"/>
                </a:ext>
              </a:extLst>
            </p:cNvPr>
            <p:cNvSpPr/>
            <p:nvPr/>
          </p:nvSpPr>
          <p:spPr>
            <a:xfrm>
              <a:off x="861674" y="4183236"/>
              <a:ext cx="348544" cy="348711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1818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66962" y="365125"/>
            <a:ext cx="8986838" cy="1325563"/>
          </a:xfrm>
        </p:spPr>
        <p:txBody>
          <a:bodyPr/>
          <a:lstStyle/>
          <a:p>
            <a:r>
              <a:rPr lang="es-ES_tradnl" dirty="0"/>
              <a:t>¿Qué SGBD elijo</a:t>
            </a:r>
            <a:r>
              <a:rPr lang="es-ES_tradnl" dirty="0" smtClean="0"/>
              <a:t>?</a:t>
            </a:r>
            <a:endParaRPr lang="es-ES_tradnl" dirty="0"/>
          </a:p>
        </p:txBody>
      </p:sp>
      <p:graphicFrame>
        <p:nvGraphicFramePr>
          <p:cNvPr id="20" name="Marcador de contenido 1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8204670"/>
              </p:ext>
            </p:extLst>
          </p:nvPr>
        </p:nvGraphicFramePr>
        <p:xfrm>
          <a:off x="2366962" y="2364090"/>
          <a:ext cx="8986836" cy="287290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995612">
                  <a:extLst>
                    <a:ext uri="{9D8B030D-6E8A-4147-A177-3AD203B41FA5}">
                      <a16:colId xmlns:a16="http://schemas.microsoft.com/office/drawing/2014/main" val="2564559434"/>
                    </a:ext>
                  </a:extLst>
                </a:gridCol>
                <a:gridCol w="2995612">
                  <a:extLst>
                    <a:ext uri="{9D8B030D-6E8A-4147-A177-3AD203B41FA5}">
                      <a16:colId xmlns:a16="http://schemas.microsoft.com/office/drawing/2014/main" val="3631530896"/>
                    </a:ext>
                  </a:extLst>
                </a:gridCol>
                <a:gridCol w="2995612">
                  <a:extLst>
                    <a:ext uri="{9D8B030D-6E8A-4147-A177-3AD203B41FA5}">
                      <a16:colId xmlns:a16="http://schemas.microsoft.com/office/drawing/2014/main" val="294712559"/>
                    </a:ext>
                  </a:extLst>
                </a:gridCol>
              </a:tblGrid>
              <a:tr h="312586">
                <a:tc>
                  <a:txBody>
                    <a:bodyPr/>
                    <a:lstStyle/>
                    <a:p>
                      <a:pPr algn="ctr"/>
                      <a:r>
                        <a:rPr lang="es-ES_tradnl" sz="2800" b="1" dirty="0">
                          <a:effectLst/>
                        </a:rPr>
                        <a:t>Tipo</a:t>
                      </a:r>
                      <a:endParaRPr lang="es-ES_tradnl" sz="28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146" marR="78146" marT="39073" marB="390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800" b="1" dirty="0">
                          <a:effectLst/>
                        </a:rPr>
                        <a:t>Ejemplos</a:t>
                      </a:r>
                      <a:endParaRPr lang="es-ES_tradnl" sz="28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146" marR="78146" marT="39073" marB="390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800" b="1" dirty="0">
                          <a:effectLst/>
                        </a:rPr>
                        <a:t>Cuándo usarlo</a:t>
                      </a:r>
                      <a:endParaRPr lang="es-ES_tradnl" sz="28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146" marR="78146" marT="39073" marB="39073" anchor="ctr"/>
                </a:tc>
                <a:extLst>
                  <a:ext uri="{0D108BD9-81ED-4DB2-BD59-A6C34878D82A}">
                    <a16:rowId xmlns:a16="http://schemas.microsoft.com/office/drawing/2014/main" val="4165133227"/>
                  </a:ext>
                </a:extLst>
              </a:tr>
              <a:tr h="312586">
                <a:tc>
                  <a:txBody>
                    <a:bodyPr/>
                    <a:lstStyle/>
                    <a:p>
                      <a:r>
                        <a:rPr lang="es-ES_tradnl" sz="2800">
                          <a:effectLst/>
                        </a:rPr>
                        <a:t>Relacional</a:t>
                      </a:r>
                      <a:endParaRPr lang="es-ES_tradnl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146" marR="78146" marT="39073" marB="39073" anchor="ctr"/>
                </a:tc>
                <a:tc>
                  <a:txBody>
                    <a:bodyPr/>
                    <a:lstStyle/>
                    <a:p>
                      <a:r>
                        <a:rPr lang="es-ES_tradnl" sz="2800">
                          <a:effectLst/>
                        </a:rPr>
                        <a:t>MySQL, PostgreSQL, Oracle</a:t>
                      </a:r>
                      <a:endParaRPr lang="es-ES_tradnl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146" marR="78146" marT="39073" marB="39073" anchor="ctr"/>
                </a:tc>
                <a:tc>
                  <a:txBody>
                    <a:bodyPr/>
                    <a:lstStyle/>
                    <a:p>
                      <a:r>
                        <a:rPr lang="es-ES_tradnl" sz="2800">
                          <a:effectLst/>
                        </a:rPr>
                        <a:t>Nuestro caso (3FN)</a:t>
                      </a:r>
                      <a:endParaRPr lang="es-ES_tradnl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146" marR="78146" marT="39073" marB="39073" anchor="ctr"/>
                </a:tc>
                <a:extLst>
                  <a:ext uri="{0D108BD9-81ED-4DB2-BD59-A6C34878D82A}">
                    <a16:rowId xmlns:a16="http://schemas.microsoft.com/office/drawing/2014/main" val="208374694"/>
                  </a:ext>
                </a:extLst>
              </a:tr>
              <a:tr h="312586">
                <a:tc>
                  <a:txBody>
                    <a:bodyPr/>
                    <a:lstStyle/>
                    <a:p>
                      <a:r>
                        <a:rPr lang="es-ES_tradnl" sz="2800" dirty="0" err="1">
                          <a:effectLst/>
                        </a:rPr>
                        <a:t>NoSQL</a:t>
                      </a:r>
                      <a:endParaRPr lang="es-ES_tradnl" sz="2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146" marR="78146" marT="39073" marB="39073" anchor="ctr"/>
                </a:tc>
                <a:tc>
                  <a:txBody>
                    <a:bodyPr/>
                    <a:lstStyle/>
                    <a:p>
                      <a:r>
                        <a:rPr lang="es-ES_tradnl" sz="2800">
                          <a:effectLst/>
                        </a:rPr>
                        <a:t>MongoDB, Firebase</a:t>
                      </a:r>
                      <a:endParaRPr lang="es-ES_tradnl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146" marR="78146" marT="39073" marB="39073" anchor="ctr"/>
                </a:tc>
                <a:tc>
                  <a:txBody>
                    <a:bodyPr/>
                    <a:lstStyle/>
                    <a:p>
                      <a:r>
                        <a:rPr lang="es-ES_tradnl" sz="2800">
                          <a:effectLst/>
                        </a:rPr>
                        <a:t>Datos no estructurados</a:t>
                      </a:r>
                      <a:endParaRPr lang="es-ES_tradnl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146" marR="78146" marT="39073" marB="39073" anchor="ctr"/>
                </a:tc>
                <a:extLst>
                  <a:ext uri="{0D108BD9-81ED-4DB2-BD59-A6C34878D82A}">
                    <a16:rowId xmlns:a16="http://schemas.microsoft.com/office/drawing/2014/main" val="3679168753"/>
                  </a:ext>
                </a:extLst>
              </a:tr>
              <a:tr h="312586">
                <a:tc>
                  <a:txBody>
                    <a:bodyPr/>
                    <a:lstStyle/>
                    <a:p>
                      <a:r>
                        <a:rPr lang="es-ES_tradnl" sz="2800">
                          <a:effectLst/>
                        </a:rPr>
                        <a:t>NewSQL</a:t>
                      </a:r>
                      <a:endParaRPr lang="es-ES_tradnl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146" marR="78146" marT="39073" marB="39073" anchor="ctr"/>
                </a:tc>
                <a:tc>
                  <a:txBody>
                    <a:bodyPr/>
                    <a:lstStyle/>
                    <a:p>
                      <a:r>
                        <a:rPr lang="es-ES_tradnl" sz="2800">
                          <a:effectLst/>
                        </a:rPr>
                        <a:t>CockroachDB</a:t>
                      </a:r>
                      <a:endParaRPr lang="es-ES_tradnl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146" marR="78146" marT="39073" marB="39073" anchor="ctr"/>
                </a:tc>
                <a:tc>
                  <a:txBody>
                    <a:bodyPr/>
                    <a:lstStyle/>
                    <a:p>
                      <a:r>
                        <a:rPr lang="es-ES_tradnl" sz="2800" dirty="0">
                          <a:effectLst/>
                        </a:rPr>
                        <a:t>Alta escalabilidad</a:t>
                      </a:r>
                      <a:endParaRPr lang="es-ES_tradnl" sz="2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146" marR="78146" marT="39073" marB="39073" anchor="ctr"/>
                </a:tc>
                <a:extLst>
                  <a:ext uri="{0D108BD9-81ED-4DB2-BD59-A6C34878D82A}">
                    <a16:rowId xmlns:a16="http://schemas.microsoft.com/office/drawing/2014/main" val="2567612854"/>
                  </a:ext>
                </a:extLst>
              </a:tr>
            </a:tbl>
          </a:graphicData>
        </a:graphic>
      </p:graphicFrame>
      <p:pic>
        <p:nvPicPr>
          <p:cNvPr id="4" name="3 Imagen">
            <a:extLst>
              <a:ext uri="{FF2B5EF4-FFF2-40B4-BE49-F238E27FC236}">
                <a16:creationId xmlns:a16="http://schemas.microsoft.com/office/drawing/2014/main" id="{49F25765-7657-4E24-B2D3-3578C9932C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17 Grupo">
            <a:extLst>
              <a:ext uri="{FF2B5EF4-FFF2-40B4-BE49-F238E27FC236}">
                <a16:creationId xmlns:a16="http://schemas.microsoft.com/office/drawing/2014/main" id="{15DB52E9-D1EC-458E-A26D-03C9B8F575AE}"/>
              </a:ext>
            </a:extLst>
          </p:cNvPr>
          <p:cNvGrpSpPr>
            <a:grpSpLocks/>
          </p:cNvGrpSpPr>
          <p:nvPr/>
        </p:nvGrpSpPr>
        <p:grpSpPr bwMode="auto">
          <a:xfrm>
            <a:off x="-4763" y="0"/>
            <a:ext cx="1984376" cy="6831013"/>
            <a:chOff x="858874" y="0"/>
            <a:chExt cx="1749720" cy="5578080"/>
          </a:xfrm>
        </p:grpSpPr>
        <p:sp>
          <p:nvSpPr>
            <p:cNvPr id="6" name="18 Rectángulo">
              <a:extLst>
                <a:ext uri="{FF2B5EF4-FFF2-40B4-BE49-F238E27FC236}">
                  <a16:creationId xmlns:a16="http://schemas.microsoft.com/office/drawing/2014/main" id="{618D83F9-E4F7-413A-ABEF-972F4B6366B9}"/>
                </a:ext>
              </a:extLst>
            </p:cNvPr>
            <p:cNvSpPr/>
            <p:nvPr/>
          </p:nvSpPr>
          <p:spPr>
            <a:xfrm>
              <a:off x="1907306" y="0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7" name="19 Rectángulo">
              <a:extLst>
                <a:ext uri="{FF2B5EF4-FFF2-40B4-BE49-F238E27FC236}">
                  <a16:creationId xmlns:a16="http://schemas.microsoft.com/office/drawing/2014/main" id="{26A7686D-9600-4DCD-9871-0DBC873C754B}"/>
                </a:ext>
              </a:extLst>
            </p:cNvPr>
            <p:cNvSpPr/>
            <p:nvPr/>
          </p:nvSpPr>
          <p:spPr>
            <a:xfrm>
              <a:off x="1210218" y="697422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8" name="20 Rectángulo">
              <a:extLst>
                <a:ext uri="{FF2B5EF4-FFF2-40B4-BE49-F238E27FC236}">
                  <a16:creationId xmlns:a16="http://schemas.microsoft.com/office/drawing/2014/main" id="{C6D428F9-3119-4606-A37A-B7E16F8E6A04}"/>
                </a:ext>
              </a:extLst>
            </p:cNvPr>
            <p:cNvSpPr/>
            <p:nvPr/>
          </p:nvSpPr>
          <p:spPr>
            <a:xfrm>
              <a:off x="1907306" y="697422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9" name="22 Rectángulo">
              <a:extLst>
                <a:ext uri="{FF2B5EF4-FFF2-40B4-BE49-F238E27FC236}">
                  <a16:creationId xmlns:a16="http://schemas.microsoft.com/office/drawing/2014/main" id="{6DA01908-13DB-490F-9150-F44100F1E2B1}"/>
                </a:ext>
              </a:extLst>
            </p:cNvPr>
            <p:cNvSpPr/>
            <p:nvPr/>
          </p:nvSpPr>
          <p:spPr>
            <a:xfrm>
              <a:off x="1210218" y="1394844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0" name="23 Rectángulo">
              <a:extLst>
                <a:ext uri="{FF2B5EF4-FFF2-40B4-BE49-F238E27FC236}">
                  <a16:creationId xmlns:a16="http://schemas.microsoft.com/office/drawing/2014/main" id="{FE3515E5-2694-48B3-95CA-36C688C7CDEF}"/>
                </a:ext>
              </a:extLst>
            </p:cNvPr>
            <p:cNvSpPr/>
            <p:nvPr/>
          </p:nvSpPr>
          <p:spPr>
            <a:xfrm>
              <a:off x="858874" y="0"/>
              <a:ext cx="348544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1" name="24 Rectángulo">
              <a:extLst>
                <a:ext uri="{FF2B5EF4-FFF2-40B4-BE49-F238E27FC236}">
                  <a16:creationId xmlns:a16="http://schemas.microsoft.com/office/drawing/2014/main" id="{46E5A82E-9B04-45D3-9464-C84A9611B05A}"/>
                </a:ext>
              </a:extLst>
            </p:cNvPr>
            <p:cNvSpPr/>
            <p:nvPr/>
          </p:nvSpPr>
          <p:spPr>
            <a:xfrm>
              <a:off x="861674" y="2092266"/>
              <a:ext cx="348544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2" name="25 Rectángulo">
              <a:extLst>
                <a:ext uri="{FF2B5EF4-FFF2-40B4-BE49-F238E27FC236}">
                  <a16:creationId xmlns:a16="http://schemas.microsoft.com/office/drawing/2014/main" id="{B7B7BE97-7FB0-4815-B9AA-A7493E5BF491}"/>
                </a:ext>
              </a:extLst>
            </p:cNvPr>
            <p:cNvSpPr/>
            <p:nvPr/>
          </p:nvSpPr>
          <p:spPr>
            <a:xfrm>
              <a:off x="1207418" y="2440977"/>
              <a:ext cx="348544" cy="348711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3" name="26 Rectángulo">
              <a:extLst>
                <a:ext uri="{FF2B5EF4-FFF2-40B4-BE49-F238E27FC236}">
                  <a16:creationId xmlns:a16="http://schemas.microsoft.com/office/drawing/2014/main" id="{E9ACD5A4-1EB4-47ED-9555-CBBDF4007CD2}"/>
                </a:ext>
              </a:extLst>
            </p:cNvPr>
            <p:cNvSpPr/>
            <p:nvPr/>
          </p:nvSpPr>
          <p:spPr>
            <a:xfrm>
              <a:off x="1555963" y="2789688"/>
              <a:ext cx="697088" cy="696126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4" name="27 Rectángulo">
              <a:extLst>
                <a:ext uri="{FF2B5EF4-FFF2-40B4-BE49-F238E27FC236}">
                  <a16:creationId xmlns:a16="http://schemas.microsoft.com/office/drawing/2014/main" id="{757C62CB-285D-441A-AA03-98AA7CB94599}"/>
                </a:ext>
              </a:extLst>
            </p:cNvPr>
            <p:cNvSpPr/>
            <p:nvPr/>
          </p:nvSpPr>
          <p:spPr>
            <a:xfrm>
              <a:off x="1210218" y="3485814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5" name="28 Rectángulo">
              <a:extLst>
                <a:ext uri="{FF2B5EF4-FFF2-40B4-BE49-F238E27FC236}">
                  <a16:creationId xmlns:a16="http://schemas.microsoft.com/office/drawing/2014/main" id="{19C5B1A9-3504-4EFC-A2B3-FE0231C0E5CD}"/>
                </a:ext>
              </a:extLst>
            </p:cNvPr>
            <p:cNvSpPr/>
            <p:nvPr/>
          </p:nvSpPr>
          <p:spPr>
            <a:xfrm>
              <a:off x="1907306" y="4183236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6" name="30 Rectángulo">
              <a:extLst>
                <a:ext uri="{FF2B5EF4-FFF2-40B4-BE49-F238E27FC236}">
                  <a16:creationId xmlns:a16="http://schemas.microsoft.com/office/drawing/2014/main" id="{A3593D21-A388-48BB-B321-4E030832F4AA}"/>
                </a:ext>
              </a:extLst>
            </p:cNvPr>
            <p:cNvSpPr/>
            <p:nvPr/>
          </p:nvSpPr>
          <p:spPr>
            <a:xfrm>
              <a:off x="1911506" y="4880658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7" name="31 Rectángulo">
              <a:extLst>
                <a:ext uri="{FF2B5EF4-FFF2-40B4-BE49-F238E27FC236}">
                  <a16:creationId xmlns:a16="http://schemas.microsoft.com/office/drawing/2014/main" id="{2F46D368-86A7-4F87-A458-A75C7B0A98ED}"/>
                </a:ext>
              </a:extLst>
            </p:cNvPr>
            <p:cNvSpPr/>
            <p:nvPr/>
          </p:nvSpPr>
          <p:spPr>
            <a:xfrm>
              <a:off x="861674" y="4183236"/>
              <a:ext cx="348544" cy="348711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1954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66962" y="365125"/>
            <a:ext cx="8986838" cy="1325563"/>
          </a:xfrm>
        </p:spPr>
        <p:txBody>
          <a:bodyPr/>
          <a:lstStyle/>
          <a:p>
            <a:r>
              <a:rPr lang="es-ES_tradnl" dirty="0"/>
              <a:t>Lo que </a:t>
            </a:r>
            <a:r>
              <a:rPr lang="es-ES_tradnl" dirty="0" smtClean="0"/>
              <a:t>aprendimos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66962" y="1825625"/>
            <a:ext cx="8986837" cy="4351338"/>
          </a:xfrm>
        </p:spPr>
        <p:txBody>
          <a:bodyPr anchor="ctr"/>
          <a:lstStyle/>
          <a:p>
            <a:r>
              <a:rPr lang="es-ES" sz="3200" dirty="0" smtClean="0"/>
              <a:t>Normalizamos </a:t>
            </a:r>
            <a:r>
              <a:rPr lang="es-ES" sz="3200" dirty="0"/>
              <a:t>a 3FN   </a:t>
            </a:r>
          </a:p>
          <a:p>
            <a:r>
              <a:rPr lang="es-ES" sz="3200" dirty="0"/>
              <a:t>Entendimos las funciones avanzadas del SGBD  </a:t>
            </a:r>
          </a:p>
          <a:p>
            <a:r>
              <a:rPr lang="es-ES" sz="3200" dirty="0"/>
              <a:t>Conocemos ACID, concurrencia, seguridad y recuperación  </a:t>
            </a:r>
          </a:p>
          <a:p>
            <a:pPr algn="just"/>
            <a:r>
              <a:rPr lang="es-ES" sz="3200" dirty="0"/>
              <a:t>Ya estamos listos para crear la base de </a:t>
            </a:r>
            <a:r>
              <a:rPr lang="es-ES" sz="3200" dirty="0" smtClean="0"/>
              <a:t>datos</a:t>
            </a:r>
            <a:endParaRPr lang="es-ES" dirty="0"/>
          </a:p>
          <a:p>
            <a:endParaRPr lang="es-ES_tradnl" dirty="0"/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49F25765-7657-4E24-B2D3-3578C9932C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17 Grupo">
            <a:extLst>
              <a:ext uri="{FF2B5EF4-FFF2-40B4-BE49-F238E27FC236}">
                <a16:creationId xmlns:a16="http://schemas.microsoft.com/office/drawing/2014/main" id="{15DB52E9-D1EC-458E-A26D-03C9B8F575AE}"/>
              </a:ext>
            </a:extLst>
          </p:cNvPr>
          <p:cNvGrpSpPr>
            <a:grpSpLocks/>
          </p:cNvGrpSpPr>
          <p:nvPr/>
        </p:nvGrpSpPr>
        <p:grpSpPr bwMode="auto">
          <a:xfrm>
            <a:off x="-4763" y="0"/>
            <a:ext cx="1984376" cy="6831013"/>
            <a:chOff x="858874" y="0"/>
            <a:chExt cx="1749720" cy="5578080"/>
          </a:xfrm>
        </p:grpSpPr>
        <p:sp>
          <p:nvSpPr>
            <p:cNvPr id="6" name="18 Rectángulo">
              <a:extLst>
                <a:ext uri="{FF2B5EF4-FFF2-40B4-BE49-F238E27FC236}">
                  <a16:creationId xmlns:a16="http://schemas.microsoft.com/office/drawing/2014/main" id="{618D83F9-E4F7-413A-ABEF-972F4B6366B9}"/>
                </a:ext>
              </a:extLst>
            </p:cNvPr>
            <p:cNvSpPr/>
            <p:nvPr/>
          </p:nvSpPr>
          <p:spPr>
            <a:xfrm>
              <a:off x="1907306" y="0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7" name="19 Rectángulo">
              <a:extLst>
                <a:ext uri="{FF2B5EF4-FFF2-40B4-BE49-F238E27FC236}">
                  <a16:creationId xmlns:a16="http://schemas.microsoft.com/office/drawing/2014/main" id="{26A7686D-9600-4DCD-9871-0DBC873C754B}"/>
                </a:ext>
              </a:extLst>
            </p:cNvPr>
            <p:cNvSpPr/>
            <p:nvPr/>
          </p:nvSpPr>
          <p:spPr>
            <a:xfrm>
              <a:off x="1210218" y="697422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8" name="20 Rectángulo">
              <a:extLst>
                <a:ext uri="{FF2B5EF4-FFF2-40B4-BE49-F238E27FC236}">
                  <a16:creationId xmlns:a16="http://schemas.microsoft.com/office/drawing/2014/main" id="{C6D428F9-3119-4606-A37A-B7E16F8E6A04}"/>
                </a:ext>
              </a:extLst>
            </p:cNvPr>
            <p:cNvSpPr/>
            <p:nvPr/>
          </p:nvSpPr>
          <p:spPr>
            <a:xfrm>
              <a:off x="1907306" y="697422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9" name="22 Rectángulo">
              <a:extLst>
                <a:ext uri="{FF2B5EF4-FFF2-40B4-BE49-F238E27FC236}">
                  <a16:creationId xmlns:a16="http://schemas.microsoft.com/office/drawing/2014/main" id="{6DA01908-13DB-490F-9150-F44100F1E2B1}"/>
                </a:ext>
              </a:extLst>
            </p:cNvPr>
            <p:cNvSpPr/>
            <p:nvPr/>
          </p:nvSpPr>
          <p:spPr>
            <a:xfrm>
              <a:off x="1210218" y="1394844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0" name="23 Rectángulo">
              <a:extLst>
                <a:ext uri="{FF2B5EF4-FFF2-40B4-BE49-F238E27FC236}">
                  <a16:creationId xmlns:a16="http://schemas.microsoft.com/office/drawing/2014/main" id="{FE3515E5-2694-48B3-95CA-36C688C7CDEF}"/>
                </a:ext>
              </a:extLst>
            </p:cNvPr>
            <p:cNvSpPr/>
            <p:nvPr/>
          </p:nvSpPr>
          <p:spPr>
            <a:xfrm>
              <a:off x="858874" y="0"/>
              <a:ext cx="348544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1" name="24 Rectángulo">
              <a:extLst>
                <a:ext uri="{FF2B5EF4-FFF2-40B4-BE49-F238E27FC236}">
                  <a16:creationId xmlns:a16="http://schemas.microsoft.com/office/drawing/2014/main" id="{46E5A82E-9B04-45D3-9464-C84A9611B05A}"/>
                </a:ext>
              </a:extLst>
            </p:cNvPr>
            <p:cNvSpPr/>
            <p:nvPr/>
          </p:nvSpPr>
          <p:spPr>
            <a:xfrm>
              <a:off x="861674" y="2092266"/>
              <a:ext cx="348544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2" name="25 Rectángulo">
              <a:extLst>
                <a:ext uri="{FF2B5EF4-FFF2-40B4-BE49-F238E27FC236}">
                  <a16:creationId xmlns:a16="http://schemas.microsoft.com/office/drawing/2014/main" id="{B7B7BE97-7FB0-4815-B9AA-A7493E5BF491}"/>
                </a:ext>
              </a:extLst>
            </p:cNvPr>
            <p:cNvSpPr/>
            <p:nvPr/>
          </p:nvSpPr>
          <p:spPr>
            <a:xfrm>
              <a:off x="1207418" y="2440977"/>
              <a:ext cx="348544" cy="348711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3" name="26 Rectángulo">
              <a:extLst>
                <a:ext uri="{FF2B5EF4-FFF2-40B4-BE49-F238E27FC236}">
                  <a16:creationId xmlns:a16="http://schemas.microsoft.com/office/drawing/2014/main" id="{E9ACD5A4-1EB4-47ED-9555-CBBDF4007CD2}"/>
                </a:ext>
              </a:extLst>
            </p:cNvPr>
            <p:cNvSpPr/>
            <p:nvPr/>
          </p:nvSpPr>
          <p:spPr>
            <a:xfrm>
              <a:off x="1555963" y="2789688"/>
              <a:ext cx="697088" cy="696126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4" name="27 Rectángulo">
              <a:extLst>
                <a:ext uri="{FF2B5EF4-FFF2-40B4-BE49-F238E27FC236}">
                  <a16:creationId xmlns:a16="http://schemas.microsoft.com/office/drawing/2014/main" id="{757C62CB-285D-441A-AA03-98AA7CB94599}"/>
                </a:ext>
              </a:extLst>
            </p:cNvPr>
            <p:cNvSpPr/>
            <p:nvPr/>
          </p:nvSpPr>
          <p:spPr>
            <a:xfrm>
              <a:off x="1210218" y="3485814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5" name="28 Rectángulo">
              <a:extLst>
                <a:ext uri="{FF2B5EF4-FFF2-40B4-BE49-F238E27FC236}">
                  <a16:creationId xmlns:a16="http://schemas.microsoft.com/office/drawing/2014/main" id="{19C5B1A9-3504-4EFC-A2B3-FE0231C0E5CD}"/>
                </a:ext>
              </a:extLst>
            </p:cNvPr>
            <p:cNvSpPr/>
            <p:nvPr/>
          </p:nvSpPr>
          <p:spPr>
            <a:xfrm>
              <a:off x="1907306" y="4183236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6" name="30 Rectángulo">
              <a:extLst>
                <a:ext uri="{FF2B5EF4-FFF2-40B4-BE49-F238E27FC236}">
                  <a16:creationId xmlns:a16="http://schemas.microsoft.com/office/drawing/2014/main" id="{A3593D21-A388-48BB-B321-4E030832F4AA}"/>
                </a:ext>
              </a:extLst>
            </p:cNvPr>
            <p:cNvSpPr/>
            <p:nvPr/>
          </p:nvSpPr>
          <p:spPr>
            <a:xfrm>
              <a:off x="1911506" y="4880658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7" name="31 Rectángulo">
              <a:extLst>
                <a:ext uri="{FF2B5EF4-FFF2-40B4-BE49-F238E27FC236}">
                  <a16:creationId xmlns:a16="http://schemas.microsoft.com/office/drawing/2014/main" id="{2F46D368-86A7-4F87-A458-A75C7B0A98ED}"/>
                </a:ext>
              </a:extLst>
            </p:cNvPr>
            <p:cNvSpPr/>
            <p:nvPr/>
          </p:nvSpPr>
          <p:spPr>
            <a:xfrm>
              <a:off x="861674" y="4183236"/>
              <a:ext cx="348544" cy="348711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9487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OBJETIVO DE LA CLASE</a:t>
            </a:r>
            <a:endParaRPr lang="es-CU" b="1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36ED79F-EA62-46CE-9E52-CCDC8FEE3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084" y="1891480"/>
            <a:ext cx="8305800" cy="4667581"/>
          </a:xfrm>
          <a:ln>
            <a:solidFill>
              <a:srgbClr val="B61D2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>
              <a:spcBef>
                <a:spcPts val="600"/>
              </a:spcBef>
            </a:pPr>
            <a:r>
              <a:rPr lang="es-ES" sz="3600" dirty="0"/>
              <a:t>Explicar las funciones principales de un SGBD  </a:t>
            </a:r>
          </a:p>
          <a:p>
            <a:pPr algn="just"/>
            <a:r>
              <a:rPr lang="es-ES" sz="3600" dirty="0"/>
              <a:t>Entender cómo un SGBD utiliza tu base de datos ya normalizada a 3FN  </a:t>
            </a:r>
          </a:p>
          <a:p>
            <a:pPr algn="just"/>
            <a:r>
              <a:rPr lang="es-ES" sz="3600" dirty="0"/>
              <a:t>Describir las propiedades ACID y control de concurrencia  </a:t>
            </a:r>
          </a:p>
          <a:p>
            <a:pPr algn="just"/>
            <a:r>
              <a:rPr lang="es-ES" sz="3600" dirty="0"/>
              <a:t>Comparar diferentes SGBD y elegir uno según el proyecto  </a:t>
            </a:r>
          </a:p>
          <a:p>
            <a:pPr algn="just"/>
            <a:r>
              <a:rPr lang="es-ES" sz="3600" dirty="0"/>
              <a:t>Estar listo para crear tu base de datos en Tema </a:t>
            </a:r>
            <a:r>
              <a:rPr lang="es-ES" sz="3600" dirty="0" smtClean="0"/>
              <a:t>4</a:t>
            </a:r>
            <a:endParaRPr lang="es-ES" sz="3600" dirty="0"/>
          </a:p>
        </p:txBody>
      </p:sp>
      <p:pic>
        <p:nvPicPr>
          <p:cNvPr id="5" name="3 Imagen">
            <a:extLst>
              <a:ext uri="{FF2B5EF4-FFF2-40B4-BE49-F238E27FC236}">
                <a16:creationId xmlns:a16="http://schemas.microsoft.com/office/drawing/2014/main" id="{49F25765-7657-4E24-B2D3-3578C9932C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424D1C76-069F-4093-A9CC-4B250069FE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5"/>
              </a:ext>
            </a:extLst>
          </a:blip>
          <a:stretch>
            <a:fillRect/>
          </a:stretch>
        </p:blipFill>
        <p:spPr>
          <a:xfrm>
            <a:off x="8693774" y="1891481"/>
            <a:ext cx="3465689" cy="3465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073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56338" y="365125"/>
            <a:ext cx="8997462" cy="1325563"/>
          </a:xfrm>
        </p:spPr>
        <p:txBody>
          <a:bodyPr/>
          <a:lstStyle/>
          <a:p>
            <a:r>
              <a:rPr lang="es-ES" dirty="0"/>
              <a:t>Recordatorio: ¿Qué es un SGBD?</a:t>
            </a:r>
            <a:br>
              <a:rPr lang="es-ES" dirty="0"/>
            </a:b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56338" y="1825625"/>
            <a:ext cx="899746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600" dirty="0" smtClean="0"/>
              <a:t>Software </a:t>
            </a:r>
            <a:r>
              <a:rPr lang="es-ES" sz="3600" dirty="0"/>
              <a:t>que permite crear, administrar y manipular bases de datos  </a:t>
            </a:r>
          </a:p>
          <a:p>
            <a:pPr marL="0" indent="0">
              <a:buNone/>
            </a:pPr>
            <a:r>
              <a:rPr lang="es-ES" sz="3600" dirty="0"/>
              <a:t>Funciones principales:</a:t>
            </a:r>
          </a:p>
          <a:p>
            <a:pPr lvl="1"/>
            <a:r>
              <a:rPr lang="es-ES" sz="3200" dirty="0" smtClean="0"/>
              <a:t>Almacenamiento</a:t>
            </a:r>
            <a:endParaRPr lang="es-ES" sz="3200" dirty="0"/>
          </a:p>
          <a:p>
            <a:pPr lvl="1"/>
            <a:r>
              <a:rPr lang="es-ES" sz="3200" dirty="0" smtClean="0"/>
              <a:t>Recuperación</a:t>
            </a:r>
            <a:endParaRPr lang="es-ES" sz="3200" dirty="0"/>
          </a:p>
          <a:p>
            <a:pPr lvl="1"/>
            <a:r>
              <a:rPr lang="es-ES" sz="3200" dirty="0" smtClean="0"/>
              <a:t>Seguridad</a:t>
            </a:r>
            <a:endParaRPr lang="es-ES" sz="3200" dirty="0"/>
          </a:p>
          <a:p>
            <a:pPr lvl="1"/>
            <a:r>
              <a:rPr lang="es-ES" sz="3200" dirty="0" smtClean="0"/>
              <a:t>Integridad</a:t>
            </a:r>
            <a:endParaRPr lang="es-ES" sz="3200" dirty="0"/>
          </a:p>
          <a:p>
            <a:pPr lvl="1"/>
            <a:r>
              <a:rPr lang="es-ES" sz="3200" dirty="0" smtClean="0"/>
              <a:t>Concurrencia</a:t>
            </a:r>
            <a:endParaRPr lang="es-ES_tradnl" sz="3200" dirty="0"/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49F25765-7657-4E24-B2D3-3578C9932C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17 Grupo">
            <a:extLst>
              <a:ext uri="{FF2B5EF4-FFF2-40B4-BE49-F238E27FC236}">
                <a16:creationId xmlns:a16="http://schemas.microsoft.com/office/drawing/2014/main" id="{15DB52E9-D1EC-458E-A26D-03C9B8F575AE}"/>
              </a:ext>
            </a:extLst>
          </p:cNvPr>
          <p:cNvGrpSpPr>
            <a:grpSpLocks/>
          </p:cNvGrpSpPr>
          <p:nvPr/>
        </p:nvGrpSpPr>
        <p:grpSpPr bwMode="auto">
          <a:xfrm>
            <a:off x="-4763" y="0"/>
            <a:ext cx="1984376" cy="6831013"/>
            <a:chOff x="858874" y="0"/>
            <a:chExt cx="1749720" cy="5578080"/>
          </a:xfrm>
        </p:grpSpPr>
        <p:sp>
          <p:nvSpPr>
            <p:cNvPr id="6" name="18 Rectángulo">
              <a:extLst>
                <a:ext uri="{FF2B5EF4-FFF2-40B4-BE49-F238E27FC236}">
                  <a16:creationId xmlns:a16="http://schemas.microsoft.com/office/drawing/2014/main" id="{618D83F9-E4F7-413A-ABEF-972F4B6366B9}"/>
                </a:ext>
              </a:extLst>
            </p:cNvPr>
            <p:cNvSpPr/>
            <p:nvPr/>
          </p:nvSpPr>
          <p:spPr>
            <a:xfrm>
              <a:off x="1907306" y="0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7" name="19 Rectángulo">
              <a:extLst>
                <a:ext uri="{FF2B5EF4-FFF2-40B4-BE49-F238E27FC236}">
                  <a16:creationId xmlns:a16="http://schemas.microsoft.com/office/drawing/2014/main" id="{26A7686D-9600-4DCD-9871-0DBC873C754B}"/>
                </a:ext>
              </a:extLst>
            </p:cNvPr>
            <p:cNvSpPr/>
            <p:nvPr/>
          </p:nvSpPr>
          <p:spPr>
            <a:xfrm>
              <a:off x="1210218" y="697422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8" name="20 Rectángulo">
              <a:extLst>
                <a:ext uri="{FF2B5EF4-FFF2-40B4-BE49-F238E27FC236}">
                  <a16:creationId xmlns:a16="http://schemas.microsoft.com/office/drawing/2014/main" id="{C6D428F9-3119-4606-A37A-B7E16F8E6A04}"/>
                </a:ext>
              </a:extLst>
            </p:cNvPr>
            <p:cNvSpPr/>
            <p:nvPr/>
          </p:nvSpPr>
          <p:spPr>
            <a:xfrm>
              <a:off x="1907306" y="697422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9" name="22 Rectángulo">
              <a:extLst>
                <a:ext uri="{FF2B5EF4-FFF2-40B4-BE49-F238E27FC236}">
                  <a16:creationId xmlns:a16="http://schemas.microsoft.com/office/drawing/2014/main" id="{6DA01908-13DB-490F-9150-F44100F1E2B1}"/>
                </a:ext>
              </a:extLst>
            </p:cNvPr>
            <p:cNvSpPr/>
            <p:nvPr/>
          </p:nvSpPr>
          <p:spPr>
            <a:xfrm>
              <a:off x="1210218" y="1394844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0" name="23 Rectángulo">
              <a:extLst>
                <a:ext uri="{FF2B5EF4-FFF2-40B4-BE49-F238E27FC236}">
                  <a16:creationId xmlns:a16="http://schemas.microsoft.com/office/drawing/2014/main" id="{FE3515E5-2694-48B3-95CA-36C688C7CDEF}"/>
                </a:ext>
              </a:extLst>
            </p:cNvPr>
            <p:cNvSpPr/>
            <p:nvPr/>
          </p:nvSpPr>
          <p:spPr>
            <a:xfrm>
              <a:off x="858874" y="0"/>
              <a:ext cx="348544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1" name="24 Rectángulo">
              <a:extLst>
                <a:ext uri="{FF2B5EF4-FFF2-40B4-BE49-F238E27FC236}">
                  <a16:creationId xmlns:a16="http://schemas.microsoft.com/office/drawing/2014/main" id="{46E5A82E-9B04-45D3-9464-C84A9611B05A}"/>
                </a:ext>
              </a:extLst>
            </p:cNvPr>
            <p:cNvSpPr/>
            <p:nvPr/>
          </p:nvSpPr>
          <p:spPr>
            <a:xfrm>
              <a:off x="861674" y="2092266"/>
              <a:ext cx="348544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2" name="25 Rectángulo">
              <a:extLst>
                <a:ext uri="{FF2B5EF4-FFF2-40B4-BE49-F238E27FC236}">
                  <a16:creationId xmlns:a16="http://schemas.microsoft.com/office/drawing/2014/main" id="{B7B7BE97-7FB0-4815-B9AA-A7493E5BF491}"/>
                </a:ext>
              </a:extLst>
            </p:cNvPr>
            <p:cNvSpPr/>
            <p:nvPr/>
          </p:nvSpPr>
          <p:spPr>
            <a:xfrm>
              <a:off x="1207418" y="2440977"/>
              <a:ext cx="348544" cy="348711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3" name="26 Rectángulo">
              <a:extLst>
                <a:ext uri="{FF2B5EF4-FFF2-40B4-BE49-F238E27FC236}">
                  <a16:creationId xmlns:a16="http://schemas.microsoft.com/office/drawing/2014/main" id="{E9ACD5A4-1EB4-47ED-9555-CBBDF4007CD2}"/>
                </a:ext>
              </a:extLst>
            </p:cNvPr>
            <p:cNvSpPr/>
            <p:nvPr/>
          </p:nvSpPr>
          <p:spPr>
            <a:xfrm>
              <a:off x="1555963" y="2789688"/>
              <a:ext cx="697088" cy="696126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4" name="27 Rectángulo">
              <a:extLst>
                <a:ext uri="{FF2B5EF4-FFF2-40B4-BE49-F238E27FC236}">
                  <a16:creationId xmlns:a16="http://schemas.microsoft.com/office/drawing/2014/main" id="{757C62CB-285D-441A-AA03-98AA7CB94599}"/>
                </a:ext>
              </a:extLst>
            </p:cNvPr>
            <p:cNvSpPr/>
            <p:nvPr/>
          </p:nvSpPr>
          <p:spPr>
            <a:xfrm>
              <a:off x="1210218" y="3485814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5" name="28 Rectángulo">
              <a:extLst>
                <a:ext uri="{FF2B5EF4-FFF2-40B4-BE49-F238E27FC236}">
                  <a16:creationId xmlns:a16="http://schemas.microsoft.com/office/drawing/2014/main" id="{19C5B1A9-3504-4EFC-A2B3-FE0231C0E5CD}"/>
                </a:ext>
              </a:extLst>
            </p:cNvPr>
            <p:cNvSpPr/>
            <p:nvPr/>
          </p:nvSpPr>
          <p:spPr>
            <a:xfrm>
              <a:off x="1907306" y="4183236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6" name="30 Rectángulo">
              <a:extLst>
                <a:ext uri="{FF2B5EF4-FFF2-40B4-BE49-F238E27FC236}">
                  <a16:creationId xmlns:a16="http://schemas.microsoft.com/office/drawing/2014/main" id="{A3593D21-A388-48BB-B321-4E030832F4AA}"/>
                </a:ext>
              </a:extLst>
            </p:cNvPr>
            <p:cNvSpPr/>
            <p:nvPr/>
          </p:nvSpPr>
          <p:spPr>
            <a:xfrm>
              <a:off x="1911506" y="4880658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7" name="31 Rectángulo">
              <a:extLst>
                <a:ext uri="{FF2B5EF4-FFF2-40B4-BE49-F238E27FC236}">
                  <a16:creationId xmlns:a16="http://schemas.microsoft.com/office/drawing/2014/main" id="{2F46D368-86A7-4F87-A458-A75C7B0A98ED}"/>
                </a:ext>
              </a:extLst>
            </p:cNvPr>
            <p:cNvSpPr/>
            <p:nvPr/>
          </p:nvSpPr>
          <p:spPr>
            <a:xfrm>
              <a:off x="861674" y="4183236"/>
              <a:ext cx="348544" cy="348711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9720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66962" y="365125"/>
            <a:ext cx="8986838" cy="1325563"/>
          </a:xfrm>
        </p:spPr>
        <p:txBody>
          <a:bodyPr/>
          <a:lstStyle/>
          <a:p>
            <a:r>
              <a:rPr lang="es-ES" dirty="0"/>
              <a:t>Tu base de datos ya </a:t>
            </a:r>
            <a:r>
              <a:rPr lang="es-ES" dirty="0" smtClean="0"/>
              <a:t>normalizada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66962" y="1825625"/>
            <a:ext cx="8986837" cy="4351338"/>
          </a:xfrm>
        </p:spPr>
        <p:txBody>
          <a:bodyPr anchor="ctr"/>
          <a:lstStyle/>
          <a:p>
            <a:r>
              <a:rPr lang="es-ES" sz="3600" dirty="0"/>
              <a:t>Ya eliminamos redundancia  </a:t>
            </a:r>
          </a:p>
          <a:p>
            <a:r>
              <a:rPr lang="es-ES" sz="3600" dirty="0"/>
              <a:t>Dependencias funcionales resueltas  </a:t>
            </a:r>
          </a:p>
          <a:p>
            <a:r>
              <a:rPr lang="es-ES" sz="3600" dirty="0"/>
              <a:t>Reglas de integridad referencial </a:t>
            </a:r>
            <a:r>
              <a:rPr lang="es-ES" sz="3600" dirty="0" smtClean="0"/>
              <a:t>aplicadas</a:t>
            </a:r>
            <a:endParaRPr lang="es-ES" dirty="0"/>
          </a:p>
          <a:p>
            <a:endParaRPr lang="es-ES_tradnl" dirty="0"/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49F25765-7657-4E24-B2D3-3578C9932C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17 Grupo">
            <a:extLst>
              <a:ext uri="{FF2B5EF4-FFF2-40B4-BE49-F238E27FC236}">
                <a16:creationId xmlns:a16="http://schemas.microsoft.com/office/drawing/2014/main" id="{15DB52E9-D1EC-458E-A26D-03C9B8F575AE}"/>
              </a:ext>
            </a:extLst>
          </p:cNvPr>
          <p:cNvGrpSpPr>
            <a:grpSpLocks/>
          </p:cNvGrpSpPr>
          <p:nvPr/>
        </p:nvGrpSpPr>
        <p:grpSpPr bwMode="auto">
          <a:xfrm>
            <a:off x="-4763" y="0"/>
            <a:ext cx="1984376" cy="6831013"/>
            <a:chOff x="858874" y="0"/>
            <a:chExt cx="1749720" cy="5578080"/>
          </a:xfrm>
        </p:grpSpPr>
        <p:sp>
          <p:nvSpPr>
            <p:cNvPr id="6" name="18 Rectángulo">
              <a:extLst>
                <a:ext uri="{FF2B5EF4-FFF2-40B4-BE49-F238E27FC236}">
                  <a16:creationId xmlns:a16="http://schemas.microsoft.com/office/drawing/2014/main" id="{618D83F9-E4F7-413A-ABEF-972F4B6366B9}"/>
                </a:ext>
              </a:extLst>
            </p:cNvPr>
            <p:cNvSpPr/>
            <p:nvPr/>
          </p:nvSpPr>
          <p:spPr>
            <a:xfrm>
              <a:off x="1907306" y="0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7" name="19 Rectángulo">
              <a:extLst>
                <a:ext uri="{FF2B5EF4-FFF2-40B4-BE49-F238E27FC236}">
                  <a16:creationId xmlns:a16="http://schemas.microsoft.com/office/drawing/2014/main" id="{26A7686D-9600-4DCD-9871-0DBC873C754B}"/>
                </a:ext>
              </a:extLst>
            </p:cNvPr>
            <p:cNvSpPr/>
            <p:nvPr/>
          </p:nvSpPr>
          <p:spPr>
            <a:xfrm>
              <a:off x="1210218" y="697422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8" name="20 Rectángulo">
              <a:extLst>
                <a:ext uri="{FF2B5EF4-FFF2-40B4-BE49-F238E27FC236}">
                  <a16:creationId xmlns:a16="http://schemas.microsoft.com/office/drawing/2014/main" id="{C6D428F9-3119-4606-A37A-B7E16F8E6A04}"/>
                </a:ext>
              </a:extLst>
            </p:cNvPr>
            <p:cNvSpPr/>
            <p:nvPr/>
          </p:nvSpPr>
          <p:spPr>
            <a:xfrm>
              <a:off x="1907306" y="697422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9" name="22 Rectángulo">
              <a:extLst>
                <a:ext uri="{FF2B5EF4-FFF2-40B4-BE49-F238E27FC236}">
                  <a16:creationId xmlns:a16="http://schemas.microsoft.com/office/drawing/2014/main" id="{6DA01908-13DB-490F-9150-F44100F1E2B1}"/>
                </a:ext>
              </a:extLst>
            </p:cNvPr>
            <p:cNvSpPr/>
            <p:nvPr/>
          </p:nvSpPr>
          <p:spPr>
            <a:xfrm>
              <a:off x="1210218" y="1394844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0" name="23 Rectángulo">
              <a:extLst>
                <a:ext uri="{FF2B5EF4-FFF2-40B4-BE49-F238E27FC236}">
                  <a16:creationId xmlns:a16="http://schemas.microsoft.com/office/drawing/2014/main" id="{FE3515E5-2694-48B3-95CA-36C688C7CDEF}"/>
                </a:ext>
              </a:extLst>
            </p:cNvPr>
            <p:cNvSpPr/>
            <p:nvPr/>
          </p:nvSpPr>
          <p:spPr>
            <a:xfrm>
              <a:off x="858874" y="0"/>
              <a:ext cx="348544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1" name="24 Rectángulo">
              <a:extLst>
                <a:ext uri="{FF2B5EF4-FFF2-40B4-BE49-F238E27FC236}">
                  <a16:creationId xmlns:a16="http://schemas.microsoft.com/office/drawing/2014/main" id="{46E5A82E-9B04-45D3-9464-C84A9611B05A}"/>
                </a:ext>
              </a:extLst>
            </p:cNvPr>
            <p:cNvSpPr/>
            <p:nvPr/>
          </p:nvSpPr>
          <p:spPr>
            <a:xfrm>
              <a:off x="861674" y="2092266"/>
              <a:ext cx="348544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2" name="25 Rectángulo">
              <a:extLst>
                <a:ext uri="{FF2B5EF4-FFF2-40B4-BE49-F238E27FC236}">
                  <a16:creationId xmlns:a16="http://schemas.microsoft.com/office/drawing/2014/main" id="{B7B7BE97-7FB0-4815-B9AA-A7493E5BF491}"/>
                </a:ext>
              </a:extLst>
            </p:cNvPr>
            <p:cNvSpPr/>
            <p:nvPr/>
          </p:nvSpPr>
          <p:spPr>
            <a:xfrm>
              <a:off x="1207418" y="2440977"/>
              <a:ext cx="348544" cy="348711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3" name="26 Rectángulo">
              <a:extLst>
                <a:ext uri="{FF2B5EF4-FFF2-40B4-BE49-F238E27FC236}">
                  <a16:creationId xmlns:a16="http://schemas.microsoft.com/office/drawing/2014/main" id="{E9ACD5A4-1EB4-47ED-9555-CBBDF4007CD2}"/>
                </a:ext>
              </a:extLst>
            </p:cNvPr>
            <p:cNvSpPr/>
            <p:nvPr/>
          </p:nvSpPr>
          <p:spPr>
            <a:xfrm>
              <a:off x="1555963" y="2789688"/>
              <a:ext cx="697088" cy="696126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4" name="27 Rectángulo">
              <a:extLst>
                <a:ext uri="{FF2B5EF4-FFF2-40B4-BE49-F238E27FC236}">
                  <a16:creationId xmlns:a16="http://schemas.microsoft.com/office/drawing/2014/main" id="{757C62CB-285D-441A-AA03-98AA7CB94599}"/>
                </a:ext>
              </a:extLst>
            </p:cNvPr>
            <p:cNvSpPr/>
            <p:nvPr/>
          </p:nvSpPr>
          <p:spPr>
            <a:xfrm>
              <a:off x="1210218" y="3485814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5" name="28 Rectángulo">
              <a:extLst>
                <a:ext uri="{FF2B5EF4-FFF2-40B4-BE49-F238E27FC236}">
                  <a16:creationId xmlns:a16="http://schemas.microsoft.com/office/drawing/2014/main" id="{19C5B1A9-3504-4EFC-A2B3-FE0231C0E5CD}"/>
                </a:ext>
              </a:extLst>
            </p:cNvPr>
            <p:cNvSpPr/>
            <p:nvPr/>
          </p:nvSpPr>
          <p:spPr>
            <a:xfrm>
              <a:off x="1907306" y="4183236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6" name="30 Rectángulo">
              <a:extLst>
                <a:ext uri="{FF2B5EF4-FFF2-40B4-BE49-F238E27FC236}">
                  <a16:creationId xmlns:a16="http://schemas.microsoft.com/office/drawing/2014/main" id="{A3593D21-A388-48BB-B321-4E030832F4AA}"/>
                </a:ext>
              </a:extLst>
            </p:cNvPr>
            <p:cNvSpPr/>
            <p:nvPr/>
          </p:nvSpPr>
          <p:spPr>
            <a:xfrm>
              <a:off x="1911506" y="4880658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7" name="31 Rectángulo">
              <a:extLst>
                <a:ext uri="{FF2B5EF4-FFF2-40B4-BE49-F238E27FC236}">
                  <a16:creationId xmlns:a16="http://schemas.microsoft.com/office/drawing/2014/main" id="{2F46D368-86A7-4F87-A458-A75C7B0A98ED}"/>
                </a:ext>
              </a:extLst>
            </p:cNvPr>
            <p:cNvSpPr/>
            <p:nvPr/>
          </p:nvSpPr>
          <p:spPr>
            <a:xfrm>
              <a:off x="861674" y="4183236"/>
              <a:ext cx="348544" cy="348711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49303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66962" y="365125"/>
            <a:ext cx="8986838" cy="1325563"/>
          </a:xfrm>
        </p:spPr>
        <p:txBody>
          <a:bodyPr>
            <a:normAutofit/>
          </a:bodyPr>
          <a:lstStyle/>
          <a:p>
            <a:r>
              <a:rPr lang="es-ES" dirty="0"/>
              <a:t>Normalización: ¿Por qué paramos en 3FN</a:t>
            </a:r>
            <a:r>
              <a:rPr lang="es-ES" dirty="0" smtClean="0"/>
              <a:t>?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66962" y="1825625"/>
            <a:ext cx="8986837" cy="4351338"/>
          </a:xfrm>
        </p:spPr>
        <p:txBody>
          <a:bodyPr anchor="ctr"/>
          <a:lstStyle/>
          <a:p>
            <a:r>
              <a:rPr lang="es-ES" sz="3600" dirty="0" smtClean="0"/>
              <a:t>1FN</a:t>
            </a:r>
            <a:r>
              <a:rPr lang="es-ES" sz="3600" dirty="0"/>
              <a:t>, 2FN y 3FN → logradas   </a:t>
            </a:r>
          </a:p>
          <a:p>
            <a:r>
              <a:rPr lang="es-ES" sz="3600" dirty="0"/>
              <a:t>Ventajas de 3FN: sin redundancia, sin anomalías  </a:t>
            </a:r>
          </a:p>
          <a:p>
            <a:r>
              <a:rPr lang="es-ES" sz="3600" dirty="0" err="1"/>
              <a:t>Trade</a:t>
            </a:r>
            <a:r>
              <a:rPr lang="es-ES" sz="3600" dirty="0"/>
              <a:t>-off: más tablas = más </a:t>
            </a:r>
            <a:r>
              <a:rPr lang="es-ES" sz="3600" dirty="0" err="1"/>
              <a:t>joins</a:t>
            </a:r>
            <a:r>
              <a:rPr lang="es-ES" sz="3600" dirty="0"/>
              <a:t> → ¿afecta el rendimiento?  </a:t>
            </a:r>
          </a:p>
          <a:p>
            <a:r>
              <a:rPr lang="es-ES" sz="3600" dirty="0" smtClean="0"/>
              <a:t>Existen </a:t>
            </a:r>
            <a:r>
              <a:rPr lang="es-ES" sz="3600" dirty="0"/>
              <a:t>BCNF, 4FN, 5FN… pero 3FN es el estándar </a:t>
            </a:r>
            <a:r>
              <a:rPr lang="es-ES" sz="3600" dirty="0" smtClean="0"/>
              <a:t>industrial</a:t>
            </a:r>
            <a:endParaRPr lang="es-ES_tradnl" dirty="0"/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49F25765-7657-4E24-B2D3-3578C9932C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17 Grupo">
            <a:extLst>
              <a:ext uri="{FF2B5EF4-FFF2-40B4-BE49-F238E27FC236}">
                <a16:creationId xmlns:a16="http://schemas.microsoft.com/office/drawing/2014/main" id="{15DB52E9-D1EC-458E-A26D-03C9B8F575AE}"/>
              </a:ext>
            </a:extLst>
          </p:cNvPr>
          <p:cNvGrpSpPr>
            <a:grpSpLocks/>
          </p:cNvGrpSpPr>
          <p:nvPr/>
        </p:nvGrpSpPr>
        <p:grpSpPr bwMode="auto">
          <a:xfrm>
            <a:off x="-4763" y="0"/>
            <a:ext cx="1984376" cy="6831013"/>
            <a:chOff x="858874" y="0"/>
            <a:chExt cx="1749720" cy="5578080"/>
          </a:xfrm>
        </p:grpSpPr>
        <p:sp>
          <p:nvSpPr>
            <p:cNvPr id="6" name="18 Rectángulo">
              <a:extLst>
                <a:ext uri="{FF2B5EF4-FFF2-40B4-BE49-F238E27FC236}">
                  <a16:creationId xmlns:a16="http://schemas.microsoft.com/office/drawing/2014/main" id="{618D83F9-E4F7-413A-ABEF-972F4B6366B9}"/>
                </a:ext>
              </a:extLst>
            </p:cNvPr>
            <p:cNvSpPr/>
            <p:nvPr/>
          </p:nvSpPr>
          <p:spPr>
            <a:xfrm>
              <a:off x="1907306" y="0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7" name="19 Rectángulo">
              <a:extLst>
                <a:ext uri="{FF2B5EF4-FFF2-40B4-BE49-F238E27FC236}">
                  <a16:creationId xmlns:a16="http://schemas.microsoft.com/office/drawing/2014/main" id="{26A7686D-9600-4DCD-9871-0DBC873C754B}"/>
                </a:ext>
              </a:extLst>
            </p:cNvPr>
            <p:cNvSpPr/>
            <p:nvPr/>
          </p:nvSpPr>
          <p:spPr>
            <a:xfrm>
              <a:off x="1210218" y="697422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8" name="20 Rectángulo">
              <a:extLst>
                <a:ext uri="{FF2B5EF4-FFF2-40B4-BE49-F238E27FC236}">
                  <a16:creationId xmlns:a16="http://schemas.microsoft.com/office/drawing/2014/main" id="{C6D428F9-3119-4606-A37A-B7E16F8E6A04}"/>
                </a:ext>
              </a:extLst>
            </p:cNvPr>
            <p:cNvSpPr/>
            <p:nvPr/>
          </p:nvSpPr>
          <p:spPr>
            <a:xfrm>
              <a:off x="1907306" y="697422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9" name="22 Rectángulo">
              <a:extLst>
                <a:ext uri="{FF2B5EF4-FFF2-40B4-BE49-F238E27FC236}">
                  <a16:creationId xmlns:a16="http://schemas.microsoft.com/office/drawing/2014/main" id="{6DA01908-13DB-490F-9150-F44100F1E2B1}"/>
                </a:ext>
              </a:extLst>
            </p:cNvPr>
            <p:cNvSpPr/>
            <p:nvPr/>
          </p:nvSpPr>
          <p:spPr>
            <a:xfrm>
              <a:off x="1210218" y="1394844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0" name="23 Rectángulo">
              <a:extLst>
                <a:ext uri="{FF2B5EF4-FFF2-40B4-BE49-F238E27FC236}">
                  <a16:creationId xmlns:a16="http://schemas.microsoft.com/office/drawing/2014/main" id="{FE3515E5-2694-48B3-95CA-36C688C7CDEF}"/>
                </a:ext>
              </a:extLst>
            </p:cNvPr>
            <p:cNvSpPr/>
            <p:nvPr/>
          </p:nvSpPr>
          <p:spPr>
            <a:xfrm>
              <a:off x="858874" y="0"/>
              <a:ext cx="348544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1" name="24 Rectángulo">
              <a:extLst>
                <a:ext uri="{FF2B5EF4-FFF2-40B4-BE49-F238E27FC236}">
                  <a16:creationId xmlns:a16="http://schemas.microsoft.com/office/drawing/2014/main" id="{46E5A82E-9B04-45D3-9464-C84A9611B05A}"/>
                </a:ext>
              </a:extLst>
            </p:cNvPr>
            <p:cNvSpPr/>
            <p:nvPr/>
          </p:nvSpPr>
          <p:spPr>
            <a:xfrm>
              <a:off x="861674" y="2092266"/>
              <a:ext cx="348544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2" name="25 Rectángulo">
              <a:extLst>
                <a:ext uri="{FF2B5EF4-FFF2-40B4-BE49-F238E27FC236}">
                  <a16:creationId xmlns:a16="http://schemas.microsoft.com/office/drawing/2014/main" id="{B7B7BE97-7FB0-4815-B9AA-A7493E5BF491}"/>
                </a:ext>
              </a:extLst>
            </p:cNvPr>
            <p:cNvSpPr/>
            <p:nvPr/>
          </p:nvSpPr>
          <p:spPr>
            <a:xfrm>
              <a:off x="1207418" y="2440977"/>
              <a:ext cx="348544" cy="348711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3" name="26 Rectángulo">
              <a:extLst>
                <a:ext uri="{FF2B5EF4-FFF2-40B4-BE49-F238E27FC236}">
                  <a16:creationId xmlns:a16="http://schemas.microsoft.com/office/drawing/2014/main" id="{E9ACD5A4-1EB4-47ED-9555-CBBDF4007CD2}"/>
                </a:ext>
              </a:extLst>
            </p:cNvPr>
            <p:cNvSpPr/>
            <p:nvPr/>
          </p:nvSpPr>
          <p:spPr>
            <a:xfrm>
              <a:off x="1555963" y="2789688"/>
              <a:ext cx="697088" cy="696126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4" name="27 Rectángulo">
              <a:extLst>
                <a:ext uri="{FF2B5EF4-FFF2-40B4-BE49-F238E27FC236}">
                  <a16:creationId xmlns:a16="http://schemas.microsoft.com/office/drawing/2014/main" id="{757C62CB-285D-441A-AA03-98AA7CB94599}"/>
                </a:ext>
              </a:extLst>
            </p:cNvPr>
            <p:cNvSpPr/>
            <p:nvPr/>
          </p:nvSpPr>
          <p:spPr>
            <a:xfrm>
              <a:off x="1210218" y="3485814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5" name="28 Rectángulo">
              <a:extLst>
                <a:ext uri="{FF2B5EF4-FFF2-40B4-BE49-F238E27FC236}">
                  <a16:creationId xmlns:a16="http://schemas.microsoft.com/office/drawing/2014/main" id="{19C5B1A9-3504-4EFC-A2B3-FE0231C0E5CD}"/>
                </a:ext>
              </a:extLst>
            </p:cNvPr>
            <p:cNvSpPr/>
            <p:nvPr/>
          </p:nvSpPr>
          <p:spPr>
            <a:xfrm>
              <a:off x="1907306" y="4183236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6" name="30 Rectángulo">
              <a:extLst>
                <a:ext uri="{FF2B5EF4-FFF2-40B4-BE49-F238E27FC236}">
                  <a16:creationId xmlns:a16="http://schemas.microsoft.com/office/drawing/2014/main" id="{A3593D21-A388-48BB-B321-4E030832F4AA}"/>
                </a:ext>
              </a:extLst>
            </p:cNvPr>
            <p:cNvSpPr/>
            <p:nvPr/>
          </p:nvSpPr>
          <p:spPr>
            <a:xfrm>
              <a:off x="1911506" y="4880658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7" name="31 Rectángulo">
              <a:extLst>
                <a:ext uri="{FF2B5EF4-FFF2-40B4-BE49-F238E27FC236}">
                  <a16:creationId xmlns:a16="http://schemas.microsoft.com/office/drawing/2014/main" id="{2F46D368-86A7-4F87-A458-A75C7B0A98ED}"/>
                </a:ext>
              </a:extLst>
            </p:cNvPr>
            <p:cNvSpPr/>
            <p:nvPr/>
          </p:nvSpPr>
          <p:spPr>
            <a:xfrm>
              <a:off x="861674" y="4183236"/>
              <a:ext cx="348544" cy="348711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9962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66962" y="365125"/>
            <a:ext cx="8986838" cy="1325563"/>
          </a:xfrm>
        </p:spPr>
        <p:txBody>
          <a:bodyPr>
            <a:normAutofit fontScale="90000"/>
          </a:bodyPr>
          <a:lstStyle/>
          <a:p>
            <a:r>
              <a:rPr lang="es-ES" dirty="0"/>
              <a:t>¿Qué hace realmente un SGBD con tu BD?</a:t>
            </a:r>
            <a:br>
              <a:rPr lang="es-ES" dirty="0"/>
            </a:br>
            <a:r>
              <a:rPr lang="es-ES" dirty="0"/>
              <a:t>El rol real del </a:t>
            </a:r>
            <a:r>
              <a:rPr lang="es-ES" dirty="0" smtClean="0"/>
              <a:t>SGBD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66962" y="1825625"/>
            <a:ext cx="8986837" cy="4351338"/>
          </a:xfrm>
        </p:spPr>
        <p:txBody>
          <a:bodyPr anchor="ctr"/>
          <a:lstStyle/>
          <a:p>
            <a:pPr algn="just"/>
            <a:r>
              <a:rPr lang="es-ES" sz="4000" dirty="0"/>
              <a:t>El SGBD no solo “guarda” datos, sino que:  Gestiona transacciones  </a:t>
            </a:r>
          </a:p>
          <a:p>
            <a:pPr lvl="1" algn="just"/>
            <a:r>
              <a:rPr lang="es-ES" sz="3600" dirty="0"/>
              <a:t>Controla el acceso concurrente  </a:t>
            </a:r>
          </a:p>
          <a:p>
            <a:pPr lvl="1" algn="just"/>
            <a:r>
              <a:rPr lang="es-ES" sz="3600" dirty="0"/>
              <a:t>Garantiza recuperación ante fallos  </a:t>
            </a:r>
          </a:p>
          <a:p>
            <a:pPr lvl="1" algn="just"/>
            <a:r>
              <a:rPr lang="es-ES" sz="3600" dirty="0"/>
              <a:t>Administra seguridad y </a:t>
            </a:r>
            <a:r>
              <a:rPr lang="es-ES" sz="3600" dirty="0" smtClean="0"/>
              <a:t>permisos</a:t>
            </a:r>
            <a:endParaRPr lang="es-ES" dirty="0"/>
          </a:p>
          <a:p>
            <a:endParaRPr lang="es-ES_tradnl" dirty="0"/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49F25765-7657-4E24-B2D3-3578C9932C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17 Grupo">
            <a:extLst>
              <a:ext uri="{FF2B5EF4-FFF2-40B4-BE49-F238E27FC236}">
                <a16:creationId xmlns:a16="http://schemas.microsoft.com/office/drawing/2014/main" id="{15DB52E9-D1EC-458E-A26D-03C9B8F575AE}"/>
              </a:ext>
            </a:extLst>
          </p:cNvPr>
          <p:cNvGrpSpPr>
            <a:grpSpLocks/>
          </p:cNvGrpSpPr>
          <p:nvPr/>
        </p:nvGrpSpPr>
        <p:grpSpPr bwMode="auto">
          <a:xfrm>
            <a:off x="-4763" y="0"/>
            <a:ext cx="1984376" cy="6831013"/>
            <a:chOff x="858874" y="0"/>
            <a:chExt cx="1749720" cy="5578080"/>
          </a:xfrm>
        </p:grpSpPr>
        <p:sp>
          <p:nvSpPr>
            <p:cNvPr id="6" name="18 Rectángulo">
              <a:extLst>
                <a:ext uri="{FF2B5EF4-FFF2-40B4-BE49-F238E27FC236}">
                  <a16:creationId xmlns:a16="http://schemas.microsoft.com/office/drawing/2014/main" id="{618D83F9-E4F7-413A-ABEF-972F4B6366B9}"/>
                </a:ext>
              </a:extLst>
            </p:cNvPr>
            <p:cNvSpPr/>
            <p:nvPr/>
          </p:nvSpPr>
          <p:spPr>
            <a:xfrm>
              <a:off x="1907306" y="0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7" name="19 Rectángulo">
              <a:extLst>
                <a:ext uri="{FF2B5EF4-FFF2-40B4-BE49-F238E27FC236}">
                  <a16:creationId xmlns:a16="http://schemas.microsoft.com/office/drawing/2014/main" id="{26A7686D-9600-4DCD-9871-0DBC873C754B}"/>
                </a:ext>
              </a:extLst>
            </p:cNvPr>
            <p:cNvSpPr/>
            <p:nvPr/>
          </p:nvSpPr>
          <p:spPr>
            <a:xfrm>
              <a:off x="1210218" y="697422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8" name="20 Rectángulo">
              <a:extLst>
                <a:ext uri="{FF2B5EF4-FFF2-40B4-BE49-F238E27FC236}">
                  <a16:creationId xmlns:a16="http://schemas.microsoft.com/office/drawing/2014/main" id="{C6D428F9-3119-4606-A37A-B7E16F8E6A04}"/>
                </a:ext>
              </a:extLst>
            </p:cNvPr>
            <p:cNvSpPr/>
            <p:nvPr/>
          </p:nvSpPr>
          <p:spPr>
            <a:xfrm>
              <a:off x="1907306" y="697422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9" name="22 Rectángulo">
              <a:extLst>
                <a:ext uri="{FF2B5EF4-FFF2-40B4-BE49-F238E27FC236}">
                  <a16:creationId xmlns:a16="http://schemas.microsoft.com/office/drawing/2014/main" id="{6DA01908-13DB-490F-9150-F44100F1E2B1}"/>
                </a:ext>
              </a:extLst>
            </p:cNvPr>
            <p:cNvSpPr/>
            <p:nvPr/>
          </p:nvSpPr>
          <p:spPr>
            <a:xfrm>
              <a:off x="1210218" y="1394844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0" name="23 Rectángulo">
              <a:extLst>
                <a:ext uri="{FF2B5EF4-FFF2-40B4-BE49-F238E27FC236}">
                  <a16:creationId xmlns:a16="http://schemas.microsoft.com/office/drawing/2014/main" id="{FE3515E5-2694-48B3-95CA-36C688C7CDEF}"/>
                </a:ext>
              </a:extLst>
            </p:cNvPr>
            <p:cNvSpPr/>
            <p:nvPr/>
          </p:nvSpPr>
          <p:spPr>
            <a:xfrm>
              <a:off x="858874" y="0"/>
              <a:ext cx="348544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1" name="24 Rectángulo">
              <a:extLst>
                <a:ext uri="{FF2B5EF4-FFF2-40B4-BE49-F238E27FC236}">
                  <a16:creationId xmlns:a16="http://schemas.microsoft.com/office/drawing/2014/main" id="{46E5A82E-9B04-45D3-9464-C84A9611B05A}"/>
                </a:ext>
              </a:extLst>
            </p:cNvPr>
            <p:cNvSpPr/>
            <p:nvPr/>
          </p:nvSpPr>
          <p:spPr>
            <a:xfrm>
              <a:off x="861674" y="2092266"/>
              <a:ext cx="348544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2" name="25 Rectángulo">
              <a:extLst>
                <a:ext uri="{FF2B5EF4-FFF2-40B4-BE49-F238E27FC236}">
                  <a16:creationId xmlns:a16="http://schemas.microsoft.com/office/drawing/2014/main" id="{B7B7BE97-7FB0-4815-B9AA-A7493E5BF491}"/>
                </a:ext>
              </a:extLst>
            </p:cNvPr>
            <p:cNvSpPr/>
            <p:nvPr/>
          </p:nvSpPr>
          <p:spPr>
            <a:xfrm>
              <a:off x="1207418" y="2440977"/>
              <a:ext cx="348544" cy="348711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3" name="26 Rectángulo">
              <a:extLst>
                <a:ext uri="{FF2B5EF4-FFF2-40B4-BE49-F238E27FC236}">
                  <a16:creationId xmlns:a16="http://schemas.microsoft.com/office/drawing/2014/main" id="{E9ACD5A4-1EB4-47ED-9555-CBBDF4007CD2}"/>
                </a:ext>
              </a:extLst>
            </p:cNvPr>
            <p:cNvSpPr/>
            <p:nvPr/>
          </p:nvSpPr>
          <p:spPr>
            <a:xfrm>
              <a:off x="1555963" y="2789688"/>
              <a:ext cx="697088" cy="696126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4" name="27 Rectángulo">
              <a:extLst>
                <a:ext uri="{FF2B5EF4-FFF2-40B4-BE49-F238E27FC236}">
                  <a16:creationId xmlns:a16="http://schemas.microsoft.com/office/drawing/2014/main" id="{757C62CB-285D-441A-AA03-98AA7CB94599}"/>
                </a:ext>
              </a:extLst>
            </p:cNvPr>
            <p:cNvSpPr/>
            <p:nvPr/>
          </p:nvSpPr>
          <p:spPr>
            <a:xfrm>
              <a:off x="1210218" y="3485814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5" name="28 Rectángulo">
              <a:extLst>
                <a:ext uri="{FF2B5EF4-FFF2-40B4-BE49-F238E27FC236}">
                  <a16:creationId xmlns:a16="http://schemas.microsoft.com/office/drawing/2014/main" id="{19C5B1A9-3504-4EFC-A2B3-FE0231C0E5CD}"/>
                </a:ext>
              </a:extLst>
            </p:cNvPr>
            <p:cNvSpPr/>
            <p:nvPr/>
          </p:nvSpPr>
          <p:spPr>
            <a:xfrm>
              <a:off x="1907306" y="4183236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6" name="30 Rectángulo">
              <a:extLst>
                <a:ext uri="{FF2B5EF4-FFF2-40B4-BE49-F238E27FC236}">
                  <a16:creationId xmlns:a16="http://schemas.microsoft.com/office/drawing/2014/main" id="{A3593D21-A388-48BB-B321-4E030832F4AA}"/>
                </a:ext>
              </a:extLst>
            </p:cNvPr>
            <p:cNvSpPr/>
            <p:nvPr/>
          </p:nvSpPr>
          <p:spPr>
            <a:xfrm>
              <a:off x="1911506" y="4880658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7" name="31 Rectángulo">
              <a:extLst>
                <a:ext uri="{FF2B5EF4-FFF2-40B4-BE49-F238E27FC236}">
                  <a16:creationId xmlns:a16="http://schemas.microsoft.com/office/drawing/2014/main" id="{2F46D368-86A7-4F87-A458-A75C7B0A98ED}"/>
                </a:ext>
              </a:extLst>
            </p:cNvPr>
            <p:cNvSpPr/>
            <p:nvPr/>
          </p:nvSpPr>
          <p:spPr>
            <a:xfrm>
              <a:off x="861674" y="4183236"/>
              <a:ext cx="348544" cy="348711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7766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66962" y="365125"/>
            <a:ext cx="8986838" cy="1325563"/>
          </a:xfrm>
        </p:spPr>
        <p:txBody>
          <a:bodyPr/>
          <a:lstStyle/>
          <a:p>
            <a:r>
              <a:rPr lang="es-ES" dirty="0"/>
              <a:t>Propiedades ACID de las transacciones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66962" y="1825625"/>
            <a:ext cx="8986837" cy="4351338"/>
          </a:xfrm>
        </p:spPr>
        <p:txBody>
          <a:bodyPr anchor="ctr"/>
          <a:lstStyle/>
          <a:p>
            <a:pPr algn="just"/>
            <a:r>
              <a:rPr lang="es-ES" sz="3200" dirty="0" smtClean="0"/>
              <a:t>Atomicidad</a:t>
            </a:r>
            <a:r>
              <a:rPr lang="es-ES" sz="3200" dirty="0"/>
              <a:t>: todo o nada </a:t>
            </a:r>
          </a:p>
          <a:p>
            <a:pPr algn="just"/>
            <a:r>
              <a:rPr lang="es-ES" sz="3200" dirty="0"/>
              <a:t>Consistencia: reglas de la BD se cumplen </a:t>
            </a:r>
          </a:p>
          <a:p>
            <a:pPr algn="just"/>
            <a:r>
              <a:rPr lang="es-ES" sz="3200" dirty="0" err="1"/>
              <a:t>Isolación</a:t>
            </a:r>
            <a:r>
              <a:rPr lang="es-ES" sz="3200" dirty="0"/>
              <a:t>: transacciones no se afectan entre sí </a:t>
            </a:r>
          </a:p>
          <a:p>
            <a:pPr algn="just"/>
            <a:r>
              <a:rPr lang="es-ES" sz="3200" dirty="0"/>
              <a:t>Durabilidad: los cambios quedan aunque falle el </a:t>
            </a:r>
            <a:r>
              <a:rPr lang="es-ES" sz="3200" dirty="0" smtClean="0"/>
              <a:t>sistema</a:t>
            </a:r>
            <a:endParaRPr lang="es-ES_tradnl" dirty="0"/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49F25765-7657-4E24-B2D3-3578C9932C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17 Grupo">
            <a:extLst>
              <a:ext uri="{FF2B5EF4-FFF2-40B4-BE49-F238E27FC236}">
                <a16:creationId xmlns:a16="http://schemas.microsoft.com/office/drawing/2014/main" id="{15DB52E9-D1EC-458E-A26D-03C9B8F575AE}"/>
              </a:ext>
            </a:extLst>
          </p:cNvPr>
          <p:cNvGrpSpPr>
            <a:grpSpLocks/>
          </p:cNvGrpSpPr>
          <p:nvPr/>
        </p:nvGrpSpPr>
        <p:grpSpPr bwMode="auto">
          <a:xfrm>
            <a:off x="-4763" y="0"/>
            <a:ext cx="1984376" cy="6831013"/>
            <a:chOff x="858874" y="0"/>
            <a:chExt cx="1749720" cy="5578080"/>
          </a:xfrm>
        </p:grpSpPr>
        <p:sp>
          <p:nvSpPr>
            <p:cNvPr id="6" name="18 Rectángulo">
              <a:extLst>
                <a:ext uri="{FF2B5EF4-FFF2-40B4-BE49-F238E27FC236}">
                  <a16:creationId xmlns:a16="http://schemas.microsoft.com/office/drawing/2014/main" id="{618D83F9-E4F7-413A-ABEF-972F4B6366B9}"/>
                </a:ext>
              </a:extLst>
            </p:cNvPr>
            <p:cNvSpPr/>
            <p:nvPr/>
          </p:nvSpPr>
          <p:spPr>
            <a:xfrm>
              <a:off x="1907306" y="0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7" name="19 Rectángulo">
              <a:extLst>
                <a:ext uri="{FF2B5EF4-FFF2-40B4-BE49-F238E27FC236}">
                  <a16:creationId xmlns:a16="http://schemas.microsoft.com/office/drawing/2014/main" id="{26A7686D-9600-4DCD-9871-0DBC873C754B}"/>
                </a:ext>
              </a:extLst>
            </p:cNvPr>
            <p:cNvSpPr/>
            <p:nvPr/>
          </p:nvSpPr>
          <p:spPr>
            <a:xfrm>
              <a:off x="1210218" y="697422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8" name="20 Rectángulo">
              <a:extLst>
                <a:ext uri="{FF2B5EF4-FFF2-40B4-BE49-F238E27FC236}">
                  <a16:creationId xmlns:a16="http://schemas.microsoft.com/office/drawing/2014/main" id="{C6D428F9-3119-4606-A37A-B7E16F8E6A04}"/>
                </a:ext>
              </a:extLst>
            </p:cNvPr>
            <p:cNvSpPr/>
            <p:nvPr/>
          </p:nvSpPr>
          <p:spPr>
            <a:xfrm>
              <a:off x="1907306" y="697422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9" name="22 Rectángulo">
              <a:extLst>
                <a:ext uri="{FF2B5EF4-FFF2-40B4-BE49-F238E27FC236}">
                  <a16:creationId xmlns:a16="http://schemas.microsoft.com/office/drawing/2014/main" id="{6DA01908-13DB-490F-9150-F44100F1E2B1}"/>
                </a:ext>
              </a:extLst>
            </p:cNvPr>
            <p:cNvSpPr/>
            <p:nvPr/>
          </p:nvSpPr>
          <p:spPr>
            <a:xfrm>
              <a:off x="1210218" y="1394844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0" name="23 Rectángulo">
              <a:extLst>
                <a:ext uri="{FF2B5EF4-FFF2-40B4-BE49-F238E27FC236}">
                  <a16:creationId xmlns:a16="http://schemas.microsoft.com/office/drawing/2014/main" id="{FE3515E5-2694-48B3-95CA-36C688C7CDEF}"/>
                </a:ext>
              </a:extLst>
            </p:cNvPr>
            <p:cNvSpPr/>
            <p:nvPr/>
          </p:nvSpPr>
          <p:spPr>
            <a:xfrm>
              <a:off x="858874" y="0"/>
              <a:ext cx="348544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1" name="24 Rectángulo">
              <a:extLst>
                <a:ext uri="{FF2B5EF4-FFF2-40B4-BE49-F238E27FC236}">
                  <a16:creationId xmlns:a16="http://schemas.microsoft.com/office/drawing/2014/main" id="{46E5A82E-9B04-45D3-9464-C84A9611B05A}"/>
                </a:ext>
              </a:extLst>
            </p:cNvPr>
            <p:cNvSpPr/>
            <p:nvPr/>
          </p:nvSpPr>
          <p:spPr>
            <a:xfrm>
              <a:off x="861674" y="2092266"/>
              <a:ext cx="348544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2" name="25 Rectángulo">
              <a:extLst>
                <a:ext uri="{FF2B5EF4-FFF2-40B4-BE49-F238E27FC236}">
                  <a16:creationId xmlns:a16="http://schemas.microsoft.com/office/drawing/2014/main" id="{B7B7BE97-7FB0-4815-B9AA-A7493E5BF491}"/>
                </a:ext>
              </a:extLst>
            </p:cNvPr>
            <p:cNvSpPr/>
            <p:nvPr/>
          </p:nvSpPr>
          <p:spPr>
            <a:xfrm>
              <a:off x="1207418" y="2440977"/>
              <a:ext cx="348544" cy="348711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3" name="26 Rectángulo">
              <a:extLst>
                <a:ext uri="{FF2B5EF4-FFF2-40B4-BE49-F238E27FC236}">
                  <a16:creationId xmlns:a16="http://schemas.microsoft.com/office/drawing/2014/main" id="{E9ACD5A4-1EB4-47ED-9555-CBBDF4007CD2}"/>
                </a:ext>
              </a:extLst>
            </p:cNvPr>
            <p:cNvSpPr/>
            <p:nvPr/>
          </p:nvSpPr>
          <p:spPr>
            <a:xfrm>
              <a:off x="1555963" y="2789688"/>
              <a:ext cx="697088" cy="696126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4" name="27 Rectángulo">
              <a:extLst>
                <a:ext uri="{FF2B5EF4-FFF2-40B4-BE49-F238E27FC236}">
                  <a16:creationId xmlns:a16="http://schemas.microsoft.com/office/drawing/2014/main" id="{757C62CB-285D-441A-AA03-98AA7CB94599}"/>
                </a:ext>
              </a:extLst>
            </p:cNvPr>
            <p:cNvSpPr/>
            <p:nvPr/>
          </p:nvSpPr>
          <p:spPr>
            <a:xfrm>
              <a:off x="1210218" y="3485814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5" name="28 Rectángulo">
              <a:extLst>
                <a:ext uri="{FF2B5EF4-FFF2-40B4-BE49-F238E27FC236}">
                  <a16:creationId xmlns:a16="http://schemas.microsoft.com/office/drawing/2014/main" id="{19C5B1A9-3504-4EFC-A2B3-FE0231C0E5CD}"/>
                </a:ext>
              </a:extLst>
            </p:cNvPr>
            <p:cNvSpPr/>
            <p:nvPr/>
          </p:nvSpPr>
          <p:spPr>
            <a:xfrm>
              <a:off x="1907306" y="4183236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6" name="30 Rectángulo">
              <a:extLst>
                <a:ext uri="{FF2B5EF4-FFF2-40B4-BE49-F238E27FC236}">
                  <a16:creationId xmlns:a16="http://schemas.microsoft.com/office/drawing/2014/main" id="{A3593D21-A388-48BB-B321-4E030832F4AA}"/>
                </a:ext>
              </a:extLst>
            </p:cNvPr>
            <p:cNvSpPr/>
            <p:nvPr/>
          </p:nvSpPr>
          <p:spPr>
            <a:xfrm>
              <a:off x="1911506" y="4880658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7" name="31 Rectángulo">
              <a:extLst>
                <a:ext uri="{FF2B5EF4-FFF2-40B4-BE49-F238E27FC236}">
                  <a16:creationId xmlns:a16="http://schemas.microsoft.com/office/drawing/2014/main" id="{2F46D368-86A7-4F87-A458-A75C7B0A98ED}"/>
                </a:ext>
              </a:extLst>
            </p:cNvPr>
            <p:cNvSpPr/>
            <p:nvPr/>
          </p:nvSpPr>
          <p:spPr>
            <a:xfrm>
              <a:off x="861674" y="4183236"/>
              <a:ext cx="348544" cy="348711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7265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66962" y="365125"/>
            <a:ext cx="8986838" cy="1325563"/>
          </a:xfrm>
        </p:spPr>
        <p:txBody>
          <a:bodyPr/>
          <a:lstStyle/>
          <a:p>
            <a:r>
              <a:rPr lang="es-ES_tradnl" dirty="0"/>
              <a:t>Control de </a:t>
            </a:r>
            <a:r>
              <a:rPr lang="es-ES_tradnl" dirty="0" smtClean="0"/>
              <a:t>concurrencia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66962" y="1825625"/>
            <a:ext cx="8986837" cy="4351338"/>
          </a:xfrm>
        </p:spPr>
        <p:txBody>
          <a:bodyPr anchor="ctr"/>
          <a:lstStyle/>
          <a:p>
            <a:pPr marL="0" indent="0" algn="just">
              <a:buNone/>
            </a:pPr>
            <a:r>
              <a:rPr lang="es-ES" sz="3200" dirty="0"/>
              <a:t>¿Qué pasa si dos usuarios modifican al mismo tiempo</a:t>
            </a:r>
            <a:r>
              <a:rPr lang="es-ES" sz="3200" dirty="0" smtClean="0"/>
              <a:t>?</a:t>
            </a:r>
          </a:p>
          <a:p>
            <a:pPr algn="just"/>
            <a:r>
              <a:rPr lang="es-ES" sz="3200" dirty="0" smtClean="0"/>
              <a:t>Problemas </a:t>
            </a:r>
            <a:r>
              <a:rPr lang="es-ES" sz="3200" dirty="0"/>
              <a:t>sin control: </a:t>
            </a:r>
            <a:r>
              <a:rPr lang="es-ES" sz="3200" dirty="0" err="1"/>
              <a:t>dirty</a:t>
            </a:r>
            <a:r>
              <a:rPr lang="es-ES" sz="3200" dirty="0"/>
              <a:t> </a:t>
            </a:r>
            <a:r>
              <a:rPr lang="es-ES" sz="3200" dirty="0" err="1"/>
              <a:t>read</a:t>
            </a:r>
            <a:r>
              <a:rPr lang="es-ES" sz="3200" dirty="0"/>
              <a:t>, </a:t>
            </a:r>
            <a:r>
              <a:rPr lang="es-ES" sz="3200" dirty="0" err="1"/>
              <a:t>lost</a:t>
            </a:r>
            <a:r>
              <a:rPr lang="es-ES" sz="3200" dirty="0"/>
              <a:t> </a:t>
            </a:r>
            <a:r>
              <a:rPr lang="es-ES" sz="3200" dirty="0" err="1"/>
              <a:t>update</a:t>
            </a:r>
            <a:r>
              <a:rPr lang="es-ES" sz="3200" dirty="0"/>
              <a:t>, etc. </a:t>
            </a:r>
          </a:p>
          <a:p>
            <a:pPr algn="just"/>
            <a:r>
              <a:rPr lang="es-ES" sz="3200" dirty="0"/>
              <a:t>Soluciones del SGBD:</a:t>
            </a:r>
            <a:br>
              <a:rPr lang="es-ES" sz="3200" dirty="0"/>
            </a:br>
            <a:r>
              <a:rPr lang="es-ES" sz="3200" dirty="0"/>
              <a:t>• Bloqueos (</a:t>
            </a:r>
            <a:r>
              <a:rPr lang="es-ES" sz="3200" dirty="0" err="1"/>
              <a:t>locks</a:t>
            </a:r>
            <a:r>
              <a:rPr lang="es-ES" sz="3200" dirty="0"/>
              <a:t>)</a:t>
            </a:r>
            <a:br>
              <a:rPr lang="es-ES" sz="3200" dirty="0"/>
            </a:br>
            <a:r>
              <a:rPr lang="es-ES" sz="3200" dirty="0"/>
              <a:t>• Niveles de aislamiento (READ UNCOMMITTED … SERIALIZABLE) </a:t>
            </a:r>
          </a:p>
          <a:p>
            <a:endParaRPr lang="es-ES_tradnl" dirty="0"/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49F25765-7657-4E24-B2D3-3578C9932C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17 Grupo">
            <a:extLst>
              <a:ext uri="{FF2B5EF4-FFF2-40B4-BE49-F238E27FC236}">
                <a16:creationId xmlns:a16="http://schemas.microsoft.com/office/drawing/2014/main" id="{15DB52E9-D1EC-458E-A26D-03C9B8F575AE}"/>
              </a:ext>
            </a:extLst>
          </p:cNvPr>
          <p:cNvGrpSpPr>
            <a:grpSpLocks/>
          </p:cNvGrpSpPr>
          <p:nvPr/>
        </p:nvGrpSpPr>
        <p:grpSpPr bwMode="auto">
          <a:xfrm>
            <a:off x="-4763" y="0"/>
            <a:ext cx="1984376" cy="6831013"/>
            <a:chOff x="858874" y="0"/>
            <a:chExt cx="1749720" cy="5578080"/>
          </a:xfrm>
        </p:grpSpPr>
        <p:sp>
          <p:nvSpPr>
            <p:cNvPr id="6" name="18 Rectángulo">
              <a:extLst>
                <a:ext uri="{FF2B5EF4-FFF2-40B4-BE49-F238E27FC236}">
                  <a16:creationId xmlns:a16="http://schemas.microsoft.com/office/drawing/2014/main" id="{618D83F9-E4F7-413A-ABEF-972F4B6366B9}"/>
                </a:ext>
              </a:extLst>
            </p:cNvPr>
            <p:cNvSpPr/>
            <p:nvPr/>
          </p:nvSpPr>
          <p:spPr>
            <a:xfrm>
              <a:off x="1907306" y="0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7" name="19 Rectángulo">
              <a:extLst>
                <a:ext uri="{FF2B5EF4-FFF2-40B4-BE49-F238E27FC236}">
                  <a16:creationId xmlns:a16="http://schemas.microsoft.com/office/drawing/2014/main" id="{26A7686D-9600-4DCD-9871-0DBC873C754B}"/>
                </a:ext>
              </a:extLst>
            </p:cNvPr>
            <p:cNvSpPr/>
            <p:nvPr/>
          </p:nvSpPr>
          <p:spPr>
            <a:xfrm>
              <a:off x="1210218" y="697422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8" name="20 Rectángulo">
              <a:extLst>
                <a:ext uri="{FF2B5EF4-FFF2-40B4-BE49-F238E27FC236}">
                  <a16:creationId xmlns:a16="http://schemas.microsoft.com/office/drawing/2014/main" id="{C6D428F9-3119-4606-A37A-B7E16F8E6A04}"/>
                </a:ext>
              </a:extLst>
            </p:cNvPr>
            <p:cNvSpPr/>
            <p:nvPr/>
          </p:nvSpPr>
          <p:spPr>
            <a:xfrm>
              <a:off x="1907306" y="697422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9" name="22 Rectángulo">
              <a:extLst>
                <a:ext uri="{FF2B5EF4-FFF2-40B4-BE49-F238E27FC236}">
                  <a16:creationId xmlns:a16="http://schemas.microsoft.com/office/drawing/2014/main" id="{6DA01908-13DB-490F-9150-F44100F1E2B1}"/>
                </a:ext>
              </a:extLst>
            </p:cNvPr>
            <p:cNvSpPr/>
            <p:nvPr/>
          </p:nvSpPr>
          <p:spPr>
            <a:xfrm>
              <a:off x="1210218" y="1394844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0" name="23 Rectángulo">
              <a:extLst>
                <a:ext uri="{FF2B5EF4-FFF2-40B4-BE49-F238E27FC236}">
                  <a16:creationId xmlns:a16="http://schemas.microsoft.com/office/drawing/2014/main" id="{FE3515E5-2694-48B3-95CA-36C688C7CDEF}"/>
                </a:ext>
              </a:extLst>
            </p:cNvPr>
            <p:cNvSpPr/>
            <p:nvPr/>
          </p:nvSpPr>
          <p:spPr>
            <a:xfrm>
              <a:off x="858874" y="0"/>
              <a:ext cx="348544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1" name="24 Rectángulo">
              <a:extLst>
                <a:ext uri="{FF2B5EF4-FFF2-40B4-BE49-F238E27FC236}">
                  <a16:creationId xmlns:a16="http://schemas.microsoft.com/office/drawing/2014/main" id="{46E5A82E-9B04-45D3-9464-C84A9611B05A}"/>
                </a:ext>
              </a:extLst>
            </p:cNvPr>
            <p:cNvSpPr/>
            <p:nvPr/>
          </p:nvSpPr>
          <p:spPr>
            <a:xfrm>
              <a:off x="861674" y="2092266"/>
              <a:ext cx="348544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2" name="25 Rectángulo">
              <a:extLst>
                <a:ext uri="{FF2B5EF4-FFF2-40B4-BE49-F238E27FC236}">
                  <a16:creationId xmlns:a16="http://schemas.microsoft.com/office/drawing/2014/main" id="{B7B7BE97-7FB0-4815-B9AA-A7493E5BF491}"/>
                </a:ext>
              </a:extLst>
            </p:cNvPr>
            <p:cNvSpPr/>
            <p:nvPr/>
          </p:nvSpPr>
          <p:spPr>
            <a:xfrm>
              <a:off x="1207418" y="2440977"/>
              <a:ext cx="348544" cy="348711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3" name="26 Rectángulo">
              <a:extLst>
                <a:ext uri="{FF2B5EF4-FFF2-40B4-BE49-F238E27FC236}">
                  <a16:creationId xmlns:a16="http://schemas.microsoft.com/office/drawing/2014/main" id="{E9ACD5A4-1EB4-47ED-9555-CBBDF4007CD2}"/>
                </a:ext>
              </a:extLst>
            </p:cNvPr>
            <p:cNvSpPr/>
            <p:nvPr/>
          </p:nvSpPr>
          <p:spPr>
            <a:xfrm>
              <a:off x="1555963" y="2789688"/>
              <a:ext cx="697088" cy="696126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4" name="27 Rectángulo">
              <a:extLst>
                <a:ext uri="{FF2B5EF4-FFF2-40B4-BE49-F238E27FC236}">
                  <a16:creationId xmlns:a16="http://schemas.microsoft.com/office/drawing/2014/main" id="{757C62CB-285D-441A-AA03-98AA7CB94599}"/>
                </a:ext>
              </a:extLst>
            </p:cNvPr>
            <p:cNvSpPr/>
            <p:nvPr/>
          </p:nvSpPr>
          <p:spPr>
            <a:xfrm>
              <a:off x="1210218" y="3485814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5" name="28 Rectángulo">
              <a:extLst>
                <a:ext uri="{FF2B5EF4-FFF2-40B4-BE49-F238E27FC236}">
                  <a16:creationId xmlns:a16="http://schemas.microsoft.com/office/drawing/2014/main" id="{19C5B1A9-3504-4EFC-A2B3-FE0231C0E5CD}"/>
                </a:ext>
              </a:extLst>
            </p:cNvPr>
            <p:cNvSpPr/>
            <p:nvPr/>
          </p:nvSpPr>
          <p:spPr>
            <a:xfrm>
              <a:off x="1907306" y="4183236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6" name="30 Rectángulo">
              <a:extLst>
                <a:ext uri="{FF2B5EF4-FFF2-40B4-BE49-F238E27FC236}">
                  <a16:creationId xmlns:a16="http://schemas.microsoft.com/office/drawing/2014/main" id="{A3593D21-A388-48BB-B321-4E030832F4AA}"/>
                </a:ext>
              </a:extLst>
            </p:cNvPr>
            <p:cNvSpPr/>
            <p:nvPr/>
          </p:nvSpPr>
          <p:spPr>
            <a:xfrm>
              <a:off x="1911506" y="4880658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7" name="31 Rectángulo">
              <a:extLst>
                <a:ext uri="{FF2B5EF4-FFF2-40B4-BE49-F238E27FC236}">
                  <a16:creationId xmlns:a16="http://schemas.microsoft.com/office/drawing/2014/main" id="{2F46D368-86A7-4F87-A458-A75C7B0A98ED}"/>
                </a:ext>
              </a:extLst>
            </p:cNvPr>
            <p:cNvSpPr/>
            <p:nvPr/>
          </p:nvSpPr>
          <p:spPr>
            <a:xfrm>
              <a:off x="861674" y="4183236"/>
              <a:ext cx="348544" cy="348711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5393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66962" y="365125"/>
            <a:ext cx="8986838" cy="1325563"/>
          </a:xfrm>
        </p:spPr>
        <p:txBody>
          <a:bodyPr/>
          <a:lstStyle/>
          <a:p>
            <a:r>
              <a:rPr lang="es-ES" dirty="0"/>
              <a:t>Recuperación ante fallos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66962" y="1825625"/>
            <a:ext cx="8986837" cy="4351338"/>
          </a:xfrm>
        </p:spPr>
        <p:txBody>
          <a:bodyPr anchor="ctr"/>
          <a:lstStyle/>
          <a:p>
            <a:pPr algn="just"/>
            <a:r>
              <a:rPr lang="es-ES" sz="3200" dirty="0" err="1" smtClean="0"/>
              <a:t>Logs</a:t>
            </a:r>
            <a:r>
              <a:rPr lang="es-ES" sz="3200" dirty="0" smtClean="0"/>
              <a:t> </a:t>
            </a:r>
            <a:r>
              <a:rPr lang="es-ES" sz="3200" dirty="0"/>
              <a:t>de transacciones </a:t>
            </a:r>
          </a:p>
          <a:p>
            <a:pPr algn="just"/>
            <a:r>
              <a:rPr lang="es-ES" sz="3200" dirty="0" err="1"/>
              <a:t>Backups</a:t>
            </a:r>
            <a:r>
              <a:rPr lang="es-ES" sz="3200" dirty="0"/>
              <a:t> completos e incrementales </a:t>
            </a:r>
          </a:p>
          <a:p>
            <a:pPr algn="just"/>
            <a:r>
              <a:rPr lang="es-ES" sz="3200" dirty="0"/>
              <a:t>Point-in-time </a:t>
            </a:r>
            <a:r>
              <a:rPr lang="es-ES" sz="3200" dirty="0" err="1"/>
              <a:t>recovery</a:t>
            </a:r>
            <a:r>
              <a:rPr lang="es-ES" sz="3200" dirty="0"/>
              <a:t> </a:t>
            </a:r>
          </a:p>
          <a:p>
            <a:pPr algn="just"/>
            <a:r>
              <a:rPr lang="es-ES" sz="3200" dirty="0"/>
              <a:t>Importancia en entornos </a:t>
            </a:r>
            <a:r>
              <a:rPr lang="es-ES" sz="3200" dirty="0" smtClean="0"/>
              <a:t>reales</a:t>
            </a:r>
            <a:endParaRPr lang="es-ES_tradnl" dirty="0"/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49F25765-7657-4E24-B2D3-3578C9932C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17 Grupo">
            <a:extLst>
              <a:ext uri="{FF2B5EF4-FFF2-40B4-BE49-F238E27FC236}">
                <a16:creationId xmlns:a16="http://schemas.microsoft.com/office/drawing/2014/main" id="{15DB52E9-D1EC-458E-A26D-03C9B8F575AE}"/>
              </a:ext>
            </a:extLst>
          </p:cNvPr>
          <p:cNvGrpSpPr>
            <a:grpSpLocks/>
          </p:cNvGrpSpPr>
          <p:nvPr/>
        </p:nvGrpSpPr>
        <p:grpSpPr bwMode="auto">
          <a:xfrm>
            <a:off x="-4763" y="0"/>
            <a:ext cx="1984376" cy="6831013"/>
            <a:chOff x="858874" y="0"/>
            <a:chExt cx="1749720" cy="5578080"/>
          </a:xfrm>
        </p:grpSpPr>
        <p:sp>
          <p:nvSpPr>
            <p:cNvPr id="6" name="18 Rectángulo">
              <a:extLst>
                <a:ext uri="{FF2B5EF4-FFF2-40B4-BE49-F238E27FC236}">
                  <a16:creationId xmlns:a16="http://schemas.microsoft.com/office/drawing/2014/main" id="{618D83F9-E4F7-413A-ABEF-972F4B6366B9}"/>
                </a:ext>
              </a:extLst>
            </p:cNvPr>
            <p:cNvSpPr/>
            <p:nvPr/>
          </p:nvSpPr>
          <p:spPr>
            <a:xfrm>
              <a:off x="1907306" y="0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7" name="19 Rectángulo">
              <a:extLst>
                <a:ext uri="{FF2B5EF4-FFF2-40B4-BE49-F238E27FC236}">
                  <a16:creationId xmlns:a16="http://schemas.microsoft.com/office/drawing/2014/main" id="{26A7686D-9600-4DCD-9871-0DBC873C754B}"/>
                </a:ext>
              </a:extLst>
            </p:cNvPr>
            <p:cNvSpPr/>
            <p:nvPr/>
          </p:nvSpPr>
          <p:spPr>
            <a:xfrm>
              <a:off x="1210218" y="697422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8" name="20 Rectángulo">
              <a:extLst>
                <a:ext uri="{FF2B5EF4-FFF2-40B4-BE49-F238E27FC236}">
                  <a16:creationId xmlns:a16="http://schemas.microsoft.com/office/drawing/2014/main" id="{C6D428F9-3119-4606-A37A-B7E16F8E6A04}"/>
                </a:ext>
              </a:extLst>
            </p:cNvPr>
            <p:cNvSpPr/>
            <p:nvPr/>
          </p:nvSpPr>
          <p:spPr>
            <a:xfrm>
              <a:off x="1907306" y="697422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9" name="22 Rectángulo">
              <a:extLst>
                <a:ext uri="{FF2B5EF4-FFF2-40B4-BE49-F238E27FC236}">
                  <a16:creationId xmlns:a16="http://schemas.microsoft.com/office/drawing/2014/main" id="{6DA01908-13DB-490F-9150-F44100F1E2B1}"/>
                </a:ext>
              </a:extLst>
            </p:cNvPr>
            <p:cNvSpPr/>
            <p:nvPr/>
          </p:nvSpPr>
          <p:spPr>
            <a:xfrm>
              <a:off x="1210218" y="1394844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0" name="23 Rectángulo">
              <a:extLst>
                <a:ext uri="{FF2B5EF4-FFF2-40B4-BE49-F238E27FC236}">
                  <a16:creationId xmlns:a16="http://schemas.microsoft.com/office/drawing/2014/main" id="{FE3515E5-2694-48B3-95CA-36C688C7CDEF}"/>
                </a:ext>
              </a:extLst>
            </p:cNvPr>
            <p:cNvSpPr/>
            <p:nvPr/>
          </p:nvSpPr>
          <p:spPr>
            <a:xfrm>
              <a:off x="858874" y="0"/>
              <a:ext cx="348544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1" name="24 Rectángulo">
              <a:extLst>
                <a:ext uri="{FF2B5EF4-FFF2-40B4-BE49-F238E27FC236}">
                  <a16:creationId xmlns:a16="http://schemas.microsoft.com/office/drawing/2014/main" id="{46E5A82E-9B04-45D3-9464-C84A9611B05A}"/>
                </a:ext>
              </a:extLst>
            </p:cNvPr>
            <p:cNvSpPr/>
            <p:nvPr/>
          </p:nvSpPr>
          <p:spPr>
            <a:xfrm>
              <a:off x="861674" y="2092266"/>
              <a:ext cx="348544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2" name="25 Rectángulo">
              <a:extLst>
                <a:ext uri="{FF2B5EF4-FFF2-40B4-BE49-F238E27FC236}">
                  <a16:creationId xmlns:a16="http://schemas.microsoft.com/office/drawing/2014/main" id="{B7B7BE97-7FB0-4815-B9AA-A7493E5BF491}"/>
                </a:ext>
              </a:extLst>
            </p:cNvPr>
            <p:cNvSpPr/>
            <p:nvPr/>
          </p:nvSpPr>
          <p:spPr>
            <a:xfrm>
              <a:off x="1207418" y="2440977"/>
              <a:ext cx="348544" cy="348711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3" name="26 Rectángulo">
              <a:extLst>
                <a:ext uri="{FF2B5EF4-FFF2-40B4-BE49-F238E27FC236}">
                  <a16:creationId xmlns:a16="http://schemas.microsoft.com/office/drawing/2014/main" id="{E9ACD5A4-1EB4-47ED-9555-CBBDF4007CD2}"/>
                </a:ext>
              </a:extLst>
            </p:cNvPr>
            <p:cNvSpPr/>
            <p:nvPr/>
          </p:nvSpPr>
          <p:spPr>
            <a:xfrm>
              <a:off x="1555963" y="2789688"/>
              <a:ext cx="697088" cy="696126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4" name="27 Rectángulo">
              <a:extLst>
                <a:ext uri="{FF2B5EF4-FFF2-40B4-BE49-F238E27FC236}">
                  <a16:creationId xmlns:a16="http://schemas.microsoft.com/office/drawing/2014/main" id="{757C62CB-285D-441A-AA03-98AA7CB94599}"/>
                </a:ext>
              </a:extLst>
            </p:cNvPr>
            <p:cNvSpPr/>
            <p:nvPr/>
          </p:nvSpPr>
          <p:spPr>
            <a:xfrm>
              <a:off x="1210218" y="3485814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5" name="28 Rectángulo">
              <a:extLst>
                <a:ext uri="{FF2B5EF4-FFF2-40B4-BE49-F238E27FC236}">
                  <a16:creationId xmlns:a16="http://schemas.microsoft.com/office/drawing/2014/main" id="{19C5B1A9-3504-4EFC-A2B3-FE0231C0E5CD}"/>
                </a:ext>
              </a:extLst>
            </p:cNvPr>
            <p:cNvSpPr/>
            <p:nvPr/>
          </p:nvSpPr>
          <p:spPr>
            <a:xfrm>
              <a:off x="1907306" y="4183236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6" name="30 Rectángulo">
              <a:extLst>
                <a:ext uri="{FF2B5EF4-FFF2-40B4-BE49-F238E27FC236}">
                  <a16:creationId xmlns:a16="http://schemas.microsoft.com/office/drawing/2014/main" id="{A3593D21-A388-48BB-B321-4E030832F4AA}"/>
                </a:ext>
              </a:extLst>
            </p:cNvPr>
            <p:cNvSpPr/>
            <p:nvPr/>
          </p:nvSpPr>
          <p:spPr>
            <a:xfrm>
              <a:off x="1911506" y="4880658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7" name="31 Rectángulo">
              <a:extLst>
                <a:ext uri="{FF2B5EF4-FFF2-40B4-BE49-F238E27FC236}">
                  <a16:creationId xmlns:a16="http://schemas.microsoft.com/office/drawing/2014/main" id="{2F46D368-86A7-4F87-A458-A75C7B0A98ED}"/>
                </a:ext>
              </a:extLst>
            </p:cNvPr>
            <p:cNvSpPr/>
            <p:nvPr/>
          </p:nvSpPr>
          <p:spPr>
            <a:xfrm>
              <a:off x="861674" y="4183236"/>
              <a:ext cx="348544" cy="348711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93829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833</TotalTime>
  <Words>357</Words>
  <Application>Microsoft Office PowerPoint</Application>
  <PresentationFormat>Panorámica</PresentationFormat>
  <Paragraphs>67</Paragraphs>
  <Slides>12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Tema 3: Sistemas de Gestión de Bases de Datos (SGBD) De la normalización a la gestión real de la información</vt:lpstr>
      <vt:lpstr>OBJETIVO DE LA CLASE</vt:lpstr>
      <vt:lpstr>Recordatorio: ¿Qué es un SGBD? </vt:lpstr>
      <vt:lpstr>Tu base de datos ya normalizada</vt:lpstr>
      <vt:lpstr>Normalización: ¿Por qué paramos en 3FN?</vt:lpstr>
      <vt:lpstr>¿Qué hace realmente un SGBD con tu BD? El rol real del SGBD</vt:lpstr>
      <vt:lpstr>Propiedades ACID de las transacciones</vt:lpstr>
      <vt:lpstr>Control de concurrencia</vt:lpstr>
      <vt:lpstr>Recuperación ante fallos</vt:lpstr>
      <vt:lpstr>Seguridad en el SGBD </vt:lpstr>
      <vt:lpstr>¿Qué SGBD elijo?</vt:lpstr>
      <vt:lpstr>Lo que aprendimos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BASE DE DATOS</dc:title>
  <dc:creator>nodo2</dc:creator>
  <cp:lastModifiedBy>Artemisa PC</cp:lastModifiedBy>
  <cp:revision>87</cp:revision>
  <dcterms:created xsi:type="dcterms:W3CDTF">2024-10-16T14:38:57Z</dcterms:created>
  <dcterms:modified xsi:type="dcterms:W3CDTF">2026-04-11T00:12:57Z</dcterms:modified>
</cp:coreProperties>
</file>