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3"/>
  </p:notesMasterIdLst>
  <p:sldIdLst>
    <p:sldId id="292" r:id="rId2"/>
    <p:sldId id="256" r:id="rId3"/>
    <p:sldId id="267" r:id="rId4"/>
    <p:sldId id="257" r:id="rId5"/>
    <p:sldId id="282" r:id="rId6"/>
    <p:sldId id="283" r:id="rId7"/>
    <p:sldId id="290" r:id="rId8"/>
    <p:sldId id="284" r:id="rId9"/>
    <p:sldId id="285" r:id="rId10"/>
    <p:sldId id="286" r:id="rId11"/>
    <p:sldId id="287" r:id="rId12"/>
    <p:sldId id="288" r:id="rId13"/>
    <p:sldId id="278" r:id="rId14"/>
    <p:sldId id="259" r:id="rId15"/>
    <p:sldId id="281" r:id="rId16"/>
    <p:sldId id="260" r:id="rId17"/>
    <p:sldId id="261" r:id="rId18"/>
    <p:sldId id="262" r:id="rId19"/>
    <p:sldId id="280" r:id="rId20"/>
    <p:sldId id="263" r:id="rId21"/>
    <p:sldId id="264" r:id="rId22"/>
    <p:sldId id="265" r:id="rId23"/>
    <p:sldId id="289" r:id="rId24"/>
    <p:sldId id="271" r:id="rId25"/>
    <p:sldId id="272" r:id="rId26"/>
    <p:sldId id="273" r:id="rId27"/>
    <p:sldId id="274" r:id="rId28"/>
    <p:sldId id="275" r:id="rId29"/>
    <p:sldId id="277" r:id="rId30"/>
    <p:sldId id="279" r:id="rId31"/>
    <p:sldId id="291" r:id="rId32"/>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F5AB1C69-6EDB-4FF4-983F-18BD219EF322}" styleName="Estilo medio 2 - Énfasis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Estilo medio 4 - Énfasis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138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B37001-52C8-47A0-AB24-ED16CE0CCB1D}" type="doc">
      <dgm:prSet loTypeId="urn:microsoft.com/office/officeart/2005/8/layout/process1" loCatId="process" qsTypeId="urn:microsoft.com/office/officeart/2005/8/quickstyle/simple1" qsCatId="simple" csTypeId="urn:microsoft.com/office/officeart/2005/8/colors/accent3_2" csCatId="accent3" phldr="1"/>
      <dgm:spPr/>
    </dgm:pt>
    <dgm:pt modelId="{E4591866-9E35-4E25-AC66-E47E79668535}">
      <dgm:prSet phldrT="[Texto]"/>
      <dgm:spPr/>
      <dgm:t>
        <a:bodyPr/>
        <a:lstStyle/>
        <a:p>
          <a:r>
            <a:rPr lang="es-ES" dirty="0">
              <a:solidFill>
                <a:schemeClr val="tx1"/>
              </a:solidFill>
              <a:latin typeface="Arial" pitchFamily="34" charset="0"/>
              <a:cs typeface="Arial" pitchFamily="34" charset="0"/>
            </a:rPr>
            <a:t>Sociedad</a:t>
          </a:r>
        </a:p>
      </dgm:t>
    </dgm:pt>
    <dgm:pt modelId="{7049C0E4-14EC-40C4-B9FD-2970D980CF2C}" type="parTrans" cxnId="{EDB9E4F7-0B72-420B-8444-A60658ADE42F}">
      <dgm:prSet/>
      <dgm:spPr/>
      <dgm:t>
        <a:bodyPr/>
        <a:lstStyle/>
        <a:p>
          <a:endParaRPr lang="es-ES"/>
        </a:p>
      </dgm:t>
    </dgm:pt>
    <dgm:pt modelId="{3005A935-33D2-4A1D-84F9-FBC20A15B330}" type="sibTrans" cxnId="{EDB9E4F7-0B72-420B-8444-A60658ADE42F}">
      <dgm:prSet>
        <dgm:style>
          <a:lnRef idx="3">
            <a:schemeClr val="lt1"/>
          </a:lnRef>
          <a:fillRef idx="1">
            <a:schemeClr val="accent3"/>
          </a:fillRef>
          <a:effectRef idx="1">
            <a:schemeClr val="accent3"/>
          </a:effectRef>
          <a:fontRef idx="minor">
            <a:schemeClr val="lt1"/>
          </a:fontRef>
        </dgm:style>
      </dgm:prSet>
      <dgm:spPr/>
      <dgm:t>
        <a:bodyPr/>
        <a:lstStyle/>
        <a:p>
          <a:endParaRPr lang="es-ES"/>
        </a:p>
      </dgm:t>
    </dgm:pt>
    <dgm:pt modelId="{EA975A67-2E25-48C8-A97A-94F75A37EE54}">
      <dgm:prSet phldrT="[Texto]"/>
      <dgm:spPr/>
      <dgm:t>
        <a:bodyPr/>
        <a:lstStyle/>
        <a:p>
          <a:r>
            <a:rPr lang="es-ES" dirty="0">
              <a:solidFill>
                <a:schemeClr val="tx1"/>
              </a:solidFill>
              <a:latin typeface="Arial" pitchFamily="34" charset="0"/>
              <a:cs typeface="Arial" pitchFamily="34" charset="0"/>
            </a:rPr>
            <a:t>Ciencia</a:t>
          </a:r>
          <a:r>
            <a:rPr lang="es-ES" dirty="0"/>
            <a:t> </a:t>
          </a:r>
        </a:p>
      </dgm:t>
    </dgm:pt>
    <dgm:pt modelId="{1A47958E-60B6-4334-A87F-3ED8382F0FEE}" type="parTrans" cxnId="{066869EA-5EC2-418F-83CE-20E5F5F4DD16}">
      <dgm:prSet/>
      <dgm:spPr/>
      <dgm:t>
        <a:bodyPr/>
        <a:lstStyle/>
        <a:p>
          <a:endParaRPr lang="es-ES"/>
        </a:p>
      </dgm:t>
    </dgm:pt>
    <dgm:pt modelId="{AF76EE65-58A6-47A5-81C7-AC6422FC7255}" type="sibTrans" cxnId="{066869EA-5EC2-418F-83CE-20E5F5F4DD16}">
      <dgm:prSet>
        <dgm:style>
          <a:lnRef idx="3">
            <a:schemeClr val="lt1"/>
          </a:lnRef>
          <a:fillRef idx="1">
            <a:schemeClr val="accent3"/>
          </a:fillRef>
          <a:effectRef idx="1">
            <a:schemeClr val="accent3"/>
          </a:effectRef>
          <a:fontRef idx="minor">
            <a:schemeClr val="lt1"/>
          </a:fontRef>
        </dgm:style>
      </dgm:prSet>
      <dgm:spPr/>
      <dgm:t>
        <a:bodyPr/>
        <a:lstStyle/>
        <a:p>
          <a:endParaRPr lang="es-ES"/>
        </a:p>
      </dgm:t>
    </dgm:pt>
    <dgm:pt modelId="{88BA31F8-A96A-4326-81FE-C5F86BD2045F}">
      <dgm:prSet phldrT="[Texto]"/>
      <dgm:spPr/>
      <dgm:t>
        <a:bodyPr/>
        <a:lstStyle/>
        <a:p>
          <a:r>
            <a:rPr lang="es-ES" dirty="0">
              <a:solidFill>
                <a:schemeClr val="tx1"/>
              </a:solidFill>
              <a:latin typeface="Arial" pitchFamily="34" charset="0"/>
              <a:cs typeface="Arial" pitchFamily="34" charset="0"/>
            </a:rPr>
            <a:t>Tecnología</a:t>
          </a:r>
        </a:p>
      </dgm:t>
    </dgm:pt>
    <dgm:pt modelId="{223EA289-EDF8-47B2-9BA3-5A840E31116C}" type="parTrans" cxnId="{0C334C98-86F0-4E8D-9A31-4787A060DE65}">
      <dgm:prSet/>
      <dgm:spPr/>
      <dgm:t>
        <a:bodyPr/>
        <a:lstStyle/>
        <a:p>
          <a:endParaRPr lang="es-ES"/>
        </a:p>
      </dgm:t>
    </dgm:pt>
    <dgm:pt modelId="{AD29434C-2A13-4EB2-A41A-3BD0FE9F56CC}" type="sibTrans" cxnId="{0C334C98-86F0-4E8D-9A31-4787A060DE65}">
      <dgm:prSet/>
      <dgm:spPr/>
      <dgm:t>
        <a:bodyPr/>
        <a:lstStyle/>
        <a:p>
          <a:endParaRPr lang="es-ES"/>
        </a:p>
      </dgm:t>
    </dgm:pt>
    <dgm:pt modelId="{E1455B57-8FED-4810-98E7-05CF1CF3D338}" type="pres">
      <dgm:prSet presAssocID="{47B37001-52C8-47A0-AB24-ED16CE0CCB1D}" presName="Name0" presStyleCnt="0">
        <dgm:presLayoutVars>
          <dgm:dir/>
          <dgm:resizeHandles val="exact"/>
        </dgm:presLayoutVars>
      </dgm:prSet>
      <dgm:spPr/>
    </dgm:pt>
    <dgm:pt modelId="{12BBF796-8F37-4141-B9E3-E0EB3BE3255A}" type="pres">
      <dgm:prSet presAssocID="{E4591866-9E35-4E25-AC66-E47E79668535}" presName="node" presStyleLbl="node1" presStyleIdx="0" presStyleCnt="3">
        <dgm:presLayoutVars>
          <dgm:bulletEnabled val="1"/>
        </dgm:presLayoutVars>
      </dgm:prSet>
      <dgm:spPr/>
      <dgm:t>
        <a:bodyPr/>
        <a:lstStyle/>
        <a:p>
          <a:endParaRPr lang="es-ES"/>
        </a:p>
      </dgm:t>
    </dgm:pt>
    <dgm:pt modelId="{F77600FD-D2E8-4158-A826-83304CF04670}" type="pres">
      <dgm:prSet presAssocID="{3005A935-33D2-4A1D-84F9-FBC20A15B330}" presName="sibTrans" presStyleLbl="sibTrans2D1" presStyleIdx="0" presStyleCnt="2"/>
      <dgm:spPr/>
      <dgm:t>
        <a:bodyPr/>
        <a:lstStyle/>
        <a:p>
          <a:endParaRPr lang="es-ES"/>
        </a:p>
      </dgm:t>
    </dgm:pt>
    <dgm:pt modelId="{1EF09669-5D30-4D8F-AC56-F26D60340E46}" type="pres">
      <dgm:prSet presAssocID="{3005A935-33D2-4A1D-84F9-FBC20A15B330}" presName="connectorText" presStyleLbl="sibTrans2D1" presStyleIdx="0" presStyleCnt="2"/>
      <dgm:spPr/>
      <dgm:t>
        <a:bodyPr/>
        <a:lstStyle/>
        <a:p>
          <a:endParaRPr lang="es-ES"/>
        </a:p>
      </dgm:t>
    </dgm:pt>
    <dgm:pt modelId="{48BAEEA0-3637-4051-B79B-66C722B04755}" type="pres">
      <dgm:prSet presAssocID="{EA975A67-2E25-48C8-A97A-94F75A37EE54}" presName="node" presStyleLbl="node1" presStyleIdx="1" presStyleCnt="3">
        <dgm:presLayoutVars>
          <dgm:bulletEnabled val="1"/>
        </dgm:presLayoutVars>
      </dgm:prSet>
      <dgm:spPr/>
      <dgm:t>
        <a:bodyPr/>
        <a:lstStyle/>
        <a:p>
          <a:endParaRPr lang="es-ES"/>
        </a:p>
      </dgm:t>
    </dgm:pt>
    <dgm:pt modelId="{71F05A7F-1756-4341-B141-29C9A8DB174B}" type="pres">
      <dgm:prSet presAssocID="{AF76EE65-58A6-47A5-81C7-AC6422FC7255}" presName="sibTrans" presStyleLbl="sibTrans2D1" presStyleIdx="1" presStyleCnt="2"/>
      <dgm:spPr/>
      <dgm:t>
        <a:bodyPr/>
        <a:lstStyle/>
        <a:p>
          <a:endParaRPr lang="es-ES"/>
        </a:p>
      </dgm:t>
    </dgm:pt>
    <dgm:pt modelId="{78D9F69C-AC42-4A76-9740-779A7B0D4A1B}" type="pres">
      <dgm:prSet presAssocID="{AF76EE65-58A6-47A5-81C7-AC6422FC7255}" presName="connectorText" presStyleLbl="sibTrans2D1" presStyleIdx="1" presStyleCnt="2"/>
      <dgm:spPr/>
      <dgm:t>
        <a:bodyPr/>
        <a:lstStyle/>
        <a:p>
          <a:endParaRPr lang="es-ES"/>
        </a:p>
      </dgm:t>
    </dgm:pt>
    <dgm:pt modelId="{6D4A0855-EC6F-47BF-ACDF-58B634DD1C0E}" type="pres">
      <dgm:prSet presAssocID="{88BA31F8-A96A-4326-81FE-C5F86BD2045F}" presName="node" presStyleLbl="node1" presStyleIdx="2" presStyleCnt="3">
        <dgm:presLayoutVars>
          <dgm:bulletEnabled val="1"/>
        </dgm:presLayoutVars>
      </dgm:prSet>
      <dgm:spPr/>
      <dgm:t>
        <a:bodyPr/>
        <a:lstStyle/>
        <a:p>
          <a:endParaRPr lang="es-ES"/>
        </a:p>
      </dgm:t>
    </dgm:pt>
  </dgm:ptLst>
  <dgm:cxnLst>
    <dgm:cxn modelId="{D59F8849-6EA0-4115-A999-548864C79A68}" type="presOf" srcId="{88BA31F8-A96A-4326-81FE-C5F86BD2045F}" destId="{6D4A0855-EC6F-47BF-ACDF-58B634DD1C0E}" srcOrd="0" destOrd="0" presId="urn:microsoft.com/office/officeart/2005/8/layout/process1"/>
    <dgm:cxn modelId="{EDB9E4F7-0B72-420B-8444-A60658ADE42F}" srcId="{47B37001-52C8-47A0-AB24-ED16CE0CCB1D}" destId="{E4591866-9E35-4E25-AC66-E47E79668535}" srcOrd="0" destOrd="0" parTransId="{7049C0E4-14EC-40C4-B9FD-2970D980CF2C}" sibTransId="{3005A935-33D2-4A1D-84F9-FBC20A15B330}"/>
    <dgm:cxn modelId="{F0B4C133-BBB7-4C5C-A30F-8C813517AA53}" type="presOf" srcId="{AF76EE65-58A6-47A5-81C7-AC6422FC7255}" destId="{78D9F69C-AC42-4A76-9740-779A7B0D4A1B}" srcOrd="1" destOrd="0" presId="urn:microsoft.com/office/officeart/2005/8/layout/process1"/>
    <dgm:cxn modelId="{FC3E1928-9508-40C7-A7FB-7ABC18D171B6}" type="presOf" srcId="{47B37001-52C8-47A0-AB24-ED16CE0CCB1D}" destId="{E1455B57-8FED-4810-98E7-05CF1CF3D338}" srcOrd="0" destOrd="0" presId="urn:microsoft.com/office/officeart/2005/8/layout/process1"/>
    <dgm:cxn modelId="{0C334C98-86F0-4E8D-9A31-4787A060DE65}" srcId="{47B37001-52C8-47A0-AB24-ED16CE0CCB1D}" destId="{88BA31F8-A96A-4326-81FE-C5F86BD2045F}" srcOrd="2" destOrd="0" parTransId="{223EA289-EDF8-47B2-9BA3-5A840E31116C}" sibTransId="{AD29434C-2A13-4EB2-A41A-3BD0FE9F56CC}"/>
    <dgm:cxn modelId="{0AE098FD-B03A-4AE1-A00B-E40862FD8006}" type="presOf" srcId="{E4591866-9E35-4E25-AC66-E47E79668535}" destId="{12BBF796-8F37-4141-B9E3-E0EB3BE3255A}" srcOrd="0" destOrd="0" presId="urn:microsoft.com/office/officeart/2005/8/layout/process1"/>
    <dgm:cxn modelId="{92843505-D083-45A7-A617-3BBFCEA8A5C2}" type="presOf" srcId="{3005A935-33D2-4A1D-84F9-FBC20A15B330}" destId="{F77600FD-D2E8-4158-A826-83304CF04670}" srcOrd="0" destOrd="0" presId="urn:microsoft.com/office/officeart/2005/8/layout/process1"/>
    <dgm:cxn modelId="{2BA421B6-F4F5-4113-A9D8-95FA0208C0ED}" type="presOf" srcId="{EA975A67-2E25-48C8-A97A-94F75A37EE54}" destId="{48BAEEA0-3637-4051-B79B-66C722B04755}" srcOrd="0" destOrd="0" presId="urn:microsoft.com/office/officeart/2005/8/layout/process1"/>
    <dgm:cxn modelId="{066869EA-5EC2-418F-83CE-20E5F5F4DD16}" srcId="{47B37001-52C8-47A0-AB24-ED16CE0CCB1D}" destId="{EA975A67-2E25-48C8-A97A-94F75A37EE54}" srcOrd="1" destOrd="0" parTransId="{1A47958E-60B6-4334-A87F-3ED8382F0FEE}" sibTransId="{AF76EE65-58A6-47A5-81C7-AC6422FC7255}"/>
    <dgm:cxn modelId="{966F6F8D-C8A9-4D77-A304-87C879078838}" type="presOf" srcId="{AF76EE65-58A6-47A5-81C7-AC6422FC7255}" destId="{71F05A7F-1756-4341-B141-29C9A8DB174B}" srcOrd="0" destOrd="0" presId="urn:microsoft.com/office/officeart/2005/8/layout/process1"/>
    <dgm:cxn modelId="{B92BFDC9-030B-40FA-A850-2CED0DA5EA43}" type="presOf" srcId="{3005A935-33D2-4A1D-84F9-FBC20A15B330}" destId="{1EF09669-5D30-4D8F-AC56-F26D60340E46}" srcOrd="1" destOrd="0" presId="urn:microsoft.com/office/officeart/2005/8/layout/process1"/>
    <dgm:cxn modelId="{3D76588D-04C0-4032-B301-643984ED4598}" type="presParOf" srcId="{E1455B57-8FED-4810-98E7-05CF1CF3D338}" destId="{12BBF796-8F37-4141-B9E3-E0EB3BE3255A}" srcOrd="0" destOrd="0" presId="urn:microsoft.com/office/officeart/2005/8/layout/process1"/>
    <dgm:cxn modelId="{9863D694-D32E-4F8E-98B4-F878595B643C}" type="presParOf" srcId="{E1455B57-8FED-4810-98E7-05CF1CF3D338}" destId="{F77600FD-D2E8-4158-A826-83304CF04670}" srcOrd="1" destOrd="0" presId="urn:microsoft.com/office/officeart/2005/8/layout/process1"/>
    <dgm:cxn modelId="{E6C7A264-1ACD-408B-B201-9537BB9FBD76}" type="presParOf" srcId="{F77600FD-D2E8-4158-A826-83304CF04670}" destId="{1EF09669-5D30-4D8F-AC56-F26D60340E46}" srcOrd="0" destOrd="0" presId="urn:microsoft.com/office/officeart/2005/8/layout/process1"/>
    <dgm:cxn modelId="{FA8DD137-9E59-4467-80EE-95DCFA71A23D}" type="presParOf" srcId="{E1455B57-8FED-4810-98E7-05CF1CF3D338}" destId="{48BAEEA0-3637-4051-B79B-66C722B04755}" srcOrd="2" destOrd="0" presId="urn:microsoft.com/office/officeart/2005/8/layout/process1"/>
    <dgm:cxn modelId="{8E46690E-F45B-4B8B-A59D-E5FF0C53D174}" type="presParOf" srcId="{E1455B57-8FED-4810-98E7-05CF1CF3D338}" destId="{71F05A7F-1756-4341-B141-29C9A8DB174B}" srcOrd="3" destOrd="0" presId="urn:microsoft.com/office/officeart/2005/8/layout/process1"/>
    <dgm:cxn modelId="{789EC670-034E-411A-A234-2DA22920A294}" type="presParOf" srcId="{71F05A7F-1756-4341-B141-29C9A8DB174B}" destId="{78D9F69C-AC42-4A76-9740-779A7B0D4A1B}" srcOrd="0" destOrd="0" presId="urn:microsoft.com/office/officeart/2005/8/layout/process1"/>
    <dgm:cxn modelId="{70A18E2C-D21D-4754-8A49-47578D55CFAE}" type="presParOf" srcId="{E1455B57-8FED-4810-98E7-05CF1CF3D338}" destId="{6D4A0855-EC6F-47BF-ACDF-58B634DD1C0E}"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BBF796-8F37-4141-B9E3-E0EB3BE3255A}">
      <dsp:nvSpPr>
        <dsp:cNvPr id="0" name=""/>
        <dsp:cNvSpPr/>
      </dsp:nvSpPr>
      <dsp:spPr>
        <a:xfrm>
          <a:off x="7408" y="657271"/>
          <a:ext cx="2214438" cy="132866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s-ES" sz="3000" kern="1200" dirty="0">
              <a:solidFill>
                <a:schemeClr val="tx1"/>
              </a:solidFill>
              <a:latin typeface="Arial" pitchFamily="34" charset="0"/>
              <a:cs typeface="Arial" pitchFamily="34" charset="0"/>
            </a:rPr>
            <a:t>Sociedad</a:t>
          </a:r>
        </a:p>
      </dsp:txBody>
      <dsp:txXfrm>
        <a:off x="46323" y="696186"/>
        <a:ext cx="2136608" cy="1250833"/>
      </dsp:txXfrm>
    </dsp:sp>
    <dsp:sp modelId="{F77600FD-D2E8-4158-A826-83304CF04670}">
      <dsp:nvSpPr>
        <dsp:cNvPr id="0" name=""/>
        <dsp:cNvSpPr/>
      </dsp:nvSpPr>
      <dsp:spPr>
        <a:xfrm>
          <a:off x="2443291" y="1047012"/>
          <a:ext cx="469460" cy="549180"/>
        </a:xfrm>
        <a:prstGeom prst="rightArrow">
          <a:avLst>
            <a:gd name="adj1" fmla="val 60000"/>
            <a:gd name="adj2" fmla="val 50000"/>
          </a:avLst>
        </a:prstGeom>
        <a:solidFill>
          <a:schemeClr val="accent3"/>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3"/>
        </a:fillRef>
        <a:effectRef idx="1">
          <a:schemeClr val="accent3"/>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s-ES" sz="2300" kern="1200"/>
        </a:p>
      </dsp:txBody>
      <dsp:txXfrm>
        <a:off x="2443291" y="1156848"/>
        <a:ext cx="328622" cy="329508"/>
      </dsp:txXfrm>
    </dsp:sp>
    <dsp:sp modelId="{48BAEEA0-3637-4051-B79B-66C722B04755}">
      <dsp:nvSpPr>
        <dsp:cNvPr id="0" name=""/>
        <dsp:cNvSpPr/>
      </dsp:nvSpPr>
      <dsp:spPr>
        <a:xfrm>
          <a:off x="3107622" y="657271"/>
          <a:ext cx="2214438" cy="132866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s-ES" sz="3000" kern="1200" dirty="0">
              <a:solidFill>
                <a:schemeClr val="tx1"/>
              </a:solidFill>
              <a:latin typeface="Arial" pitchFamily="34" charset="0"/>
              <a:cs typeface="Arial" pitchFamily="34" charset="0"/>
            </a:rPr>
            <a:t>Ciencia</a:t>
          </a:r>
          <a:r>
            <a:rPr lang="es-ES" sz="3000" kern="1200" dirty="0"/>
            <a:t> </a:t>
          </a:r>
        </a:p>
      </dsp:txBody>
      <dsp:txXfrm>
        <a:off x="3146537" y="696186"/>
        <a:ext cx="2136608" cy="1250833"/>
      </dsp:txXfrm>
    </dsp:sp>
    <dsp:sp modelId="{71F05A7F-1756-4341-B141-29C9A8DB174B}">
      <dsp:nvSpPr>
        <dsp:cNvPr id="0" name=""/>
        <dsp:cNvSpPr/>
      </dsp:nvSpPr>
      <dsp:spPr>
        <a:xfrm>
          <a:off x="5543505" y="1047012"/>
          <a:ext cx="469460" cy="549180"/>
        </a:xfrm>
        <a:prstGeom prst="rightArrow">
          <a:avLst>
            <a:gd name="adj1" fmla="val 60000"/>
            <a:gd name="adj2" fmla="val 50000"/>
          </a:avLst>
        </a:prstGeom>
        <a:solidFill>
          <a:schemeClr val="accent3"/>
        </a:solidFill>
        <a:ln w="38100" cap="flat" cmpd="sng" algn="ctr">
          <a:solidFill>
            <a:schemeClr val="lt1"/>
          </a:solidFill>
          <a:prstDash val="solid"/>
        </a:ln>
        <a:effectLst>
          <a:outerShdw blurRad="40000" dist="20000" dir="5400000" rotWithShape="0">
            <a:srgbClr val="000000">
              <a:alpha val="38000"/>
            </a:srgbClr>
          </a:outerShdw>
        </a:effectLst>
      </dsp:spPr>
      <dsp:style>
        <a:lnRef idx="3">
          <a:schemeClr val="lt1"/>
        </a:lnRef>
        <a:fillRef idx="1">
          <a:schemeClr val="accent3"/>
        </a:fillRef>
        <a:effectRef idx="1">
          <a:schemeClr val="accent3"/>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s-ES" sz="2300" kern="1200"/>
        </a:p>
      </dsp:txBody>
      <dsp:txXfrm>
        <a:off x="5543505" y="1156848"/>
        <a:ext cx="328622" cy="329508"/>
      </dsp:txXfrm>
    </dsp:sp>
    <dsp:sp modelId="{6D4A0855-EC6F-47BF-ACDF-58B634DD1C0E}">
      <dsp:nvSpPr>
        <dsp:cNvPr id="0" name=""/>
        <dsp:cNvSpPr/>
      </dsp:nvSpPr>
      <dsp:spPr>
        <a:xfrm>
          <a:off x="6207836" y="657271"/>
          <a:ext cx="2214438" cy="1328663"/>
        </a:xfrm>
        <a:prstGeom prst="roundRect">
          <a:avLst>
            <a:gd name="adj" fmla="val 10000"/>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s-ES" sz="3000" kern="1200" dirty="0">
              <a:solidFill>
                <a:schemeClr val="tx1"/>
              </a:solidFill>
              <a:latin typeface="Arial" pitchFamily="34" charset="0"/>
              <a:cs typeface="Arial" pitchFamily="34" charset="0"/>
            </a:rPr>
            <a:t>Tecnología</a:t>
          </a:r>
        </a:p>
      </dsp:txBody>
      <dsp:txXfrm>
        <a:off x="6246751" y="696186"/>
        <a:ext cx="2136608" cy="1250833"/>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EB82BF4-6DE8-491C-8854-373D6DCE8D99}" type="datetimeFigureOut">
              <a:rPr lang="es-ES" smtClean="0"/>
              <a:pPr/>
              <a:t>10/09/2025</a:t>
            </a:fld>
            <a:endParaRPr lang="es-ES"/>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1C773-8813-406C-AF39-476A60CF297A}" type="slidenum">
              <a:rPr lang="es-ES" smtClean="0"/>
              <a:pPr/>
              <a:t>‹Nº›</a:t>
            </a:fld>
            <a:endParaRPr lang="es-ES"/>
          </a:p>
        </p:txBody>
      </p:sp>
    </p:spTree>
    <p:extLst>
      <p:ext uri="{BB962C8B-B14F-4D97-AF65-F5344CB8AC3E}">
        <p14:creationId xmlns:p14="http://schemas.microsoft.com/office/powerpoint/2010/main" val="37093626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MX" dirty="0"/>
          </a:p>
        </p:txBody>
      </p:sp>
      <p:sp>
        <p:nvSpPr>
          <p:cNvPr id="4" name="Marcador de número de diapositiva 3"/>
          <p:cNvSpPr>
            <a:spLocks noGrp="1"/>
          </p:cNvSpPr>
          <p:nvPr>
            <p:ph type="sldNum" sz="quarter" idx="5"/>
          </p:nvPr>
        </p:nvSpPr>
        <p:spPr/>
        <p:txBody>
          <a:bodyPr/>
          <a:lstStyle/>
          <a:p>
            <a:fld id="{F861C773-8813-406C-AF39-476A60CF297A}" type="slidenum">
              <a:rPr lang="es-ES" smtClean="0"/>
              <a:pPr/>
              <a:t>8</a:t>
            </a:fld>
            <a:endParaRPr lang="es-ES"/>
          </a:p>
        </p:txBody>
      </p:sp>
    </p:spTree>
    <p:extLst>
      <p:ext uri="{BB962C8B-B14F-4D97-AF65-F5344CB8AC3E}">
        <p14:creationId xmlns:p14="http://schemas.microsoft.com/office/powerpoint/2010/main" val="7503133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C" dirty="0"/>
          </a:p>
        </p:txBody>
      </p:sp>
      <p:sp>
        <p:nvSpPr>
          <p:cNvPr id="4" name="Marcador de número de diapositiva 3"/>
          <p:cNvSpPr>
            <a:spLocks noGrp="1"/>
          </p:cNvSpPr>
          <p:nvPr>
            <p:ph type="sldNum" sz="quarter" idx="5"/>
          </p:nvPr>
        </p:nvSpPr>
        <p:spPr/>
        <p:txBody>
          <a:bodyPr/>
          <a:lstStyle/>
          <a:p>
            <a:fld id="{AA2D6848-AE61-486F-A5A2-272B6FB9EE08}" type="slidenum">
              <a:rPr lang="es-CU" smtClean="0"/>
              <a:pPr/>
              <a:t>25</a:t>
            </a:fld>
            <a:endParaRPr lang="es-CU"/>
          </a:p>
        </p:txBody>
      </p:sp>
    </p:spTree>
    <p:extLst>
      <p:ext uri="{BB962C8B-B14F-4D97-AF65-F5344CB8AC3E}">
        <p14:creationId xmlns:p14="http://schemas.microsoft.com/office/powerpoint/2010/main" val="39890703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U" dirty="0"/>
          </a:p>
        </p:txBody>
      </p:sp>
      <p:sp>
        <p:nvSpPr>
          <p:cNvPr id="4" name="Marcador de número de diapositiva 3"/>
          <p:cNvSpPr>
            <a:spLocks noGrp="1"/>
          </p:cNvSpPr>
          <p:nvPr>
            <p:ph type="sldNum" sz="quarter" idx="5"/>
          </p:nvPr>
        </p:nvSpPr>
        <p:spPr/>
        <p:txBody>
          <a:bodyPr/>
          <a:lstStyle/>
          <a:p>
            <a:fld id="{3019CEE3-4D46-4418-9632-DDBECD2FBF52}" type="slidenum">
              <a:rPr lang="es-CU" smtClean="0"/>
              <a:pPr/>
              <a:t>26</a:t>
            </a:fld>
            <a:endParaRPr lang="es-CU"/>
          </a:p>
        </p:txBody>
      </p:sp>
    </p:spTree>
    <p:extLst>
      <p:ext uri="{BB962C8B-B14F-4D97-AF65-F5344CB8AC3E}">
        <p14:creationId xmlns:p14="http://schemas.microsoft.com/office/powerpoint/2010/main" val="16671175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a:t>Haga clic para modificar el estilo de título del patrón</a:t>
            </a:r>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10/09/2025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A847CFC-816F-41D0-AAC0-9BF4FEBC753E}" type="datetimeFigureOut">
              <a:rPr lang="es-ES" smtClean="0"/>
              <a:pPr/>
              <a:t>10/09/2025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A847CFC-816F-41D0-AAC0-9BF4FEBC753E}" type="datetimeFigureOut">
              <a:rPr lang="es-ES" smtClean="0"/>
              <a:pPr/>
              <a:t>10/09/2025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7A847CFC-816F-41D0-AAC0-9BF4FEBC753E}" type="datetimeFigureOut">
              <a:rPr lang="es-ES" smtClean="0"/>
              <a:pPr/>
              <a:t>10/09/2025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10/09/2025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7A847CFC-816F-41D0-AAC0-9BF4FEBC753E}" type="datetimeFigureOut">
              <a:rPr lang="es-ES" smtClean="0"/>
              <a:pPr/>
              <a:t>10/09/2025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7A847CFC-816F-41D0-AAC0-9BF4FEBC753E}" type="datetimeFigureOut">
              <a:rPr lang="es-ES" smtClean="0"/>
              <a:pPr/>
              <a:t>10/09/2025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7A847CFC-816F-41D0-AAC0-9BF4FEBC753E}" type="datetimeFigureOut">
              <a:rPr lang="es-ES" smtClean="0"/>
              <a:pPr/>
              <a:t>10/09/2025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10/09/2025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10/09/2025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10/09/2025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847CFC-816F-41D0-AAC0-9BF4FEBC753E}" type="datetimeFigureOut">
              <a:rPr lang="es-ES" smtClean="0"/>
              <a:pPr/>
              <a:t>10/09/2025</a:t>
            </a:fld>
            <a:endParaRPr lang="es-ES"/>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2FADFE-3B8F-471C-ABF0-DBC7717ECBBC}" type="slidenum">
              <a:rPr lang="es-ES" smtClean="0"/>
              <a:pPr/>
              <a:t>‹Nº›</a:t>
            </a:fld>
            <a:endParaRPr lang="es-E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fif"/><Relationship Id="rId2" Type="http://schemas.openxmlformats.org/officeDocument/2006/relationships/image" Target="../media/image1.jfif"/><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12.jfif"/><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5.jfif"/><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6" Type="http://schemas.openxmlformats.org/officeDocument/2006/relationships/image" Target="../media/image10.jfif"/><Relationship Id="rId5" Type="http://schemas.openxmlformats.org/officeDocument/2006/relationships/image" Target="../media/image9.jfif"/><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8.jpeg"/></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jpeg"/></Relationships>
</file>

<file path=ppt/slides/_rels/slide9.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xml"/><Relationship Id="rId4"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7479" y="857251"/>
            <a:ext cx="2163223" cy="5143500"/>
          </a:xfrm>
          <a:prstGeom prst="rect">
            <a:avLst/>
          </a:prstGeom>
        </p:spPr>
      </p:pic>
      <p:pic>
        <p:nvPicPr>
          <p:cNvPr id="7" name="Imagen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200701" y="857251"/>
            <a:ext cx="6001341" cy="5143500"/>
          </a:xfrm>
          <a:prstGeom prst="rect">
            <a:avLst/>
          </a:prstGeom>
        </p:spPr>
      </p:pic>
      <p:pic>
        <p:nvPicPr>
          <p:cNvPr id="9" name="4 Imagen" descr="http://www.ecured.cu/images/1/18/Balanzas.jpeg"/>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98241" y="4076720"/>
            <a:ext cx="1340579" cy="667977"/>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4 Imagen" descr="http://www.ecured.cu/images/1/18/Balanzas.jpeg"/>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8" y="857249"/>
            <a:ext cx="1212056" cy="1239500"/>
          </a:xfrm>
          <a:prstGeom prst="ellipse">
            <a:avLst/>
          </a:prstGeom>
          <a:ln>
            <a:noFill/>
          </a:ln>
          <a:effectLst>
            <a:softEdge rad="112500"/>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Imagen 10"/>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376885" y="754892"/>
            <a:ext cx="2163223" cy="5143500"/>
          </a:xfrm>
          <a:prstGeom prst="rect">
            <a:avLst/>
          </a:prstGeom>
        </p:spPr>
      </p:pic>
      <p:sp>
        <p:nvSpPr>
          <p:cNvPr id="12" name="Rectángulo 11"/>
          <p:cNvSpPr/>
          <p:nvPr/>
        </p:nvSpPr>
        <p:spPr>
          <a:xfrm>
            <a:off x="91775" y="3082752"/>
            <a:ext cx="8960466" cy="692497"/>
          </a:xfrm>
          <a:prstGeom prst="rect">
            <a:avLst/>
          </a:prstGeom>
          <a:noFill/>
        </p:spPr>
        <p:txBody>
          <a:bodyPr wrap="none" lIns="68580" tIns="34290" rIns="68580" bIns="34290">
            <a:spAutoFit/>
          </a:bodyPr>
          <a:lstStyle/>
          <a:p>
            <a:pPr algn="ctr"/>
            <a:r>
              <a:rPr lang="es-ES" sz="4050" b="1" dirty="0">
                <a:ln w="0"/>
                <a:solidFill>
                  <a:schemeClr val="accent1"/>
                </a:solidFill>
                <a:effectLst>
                  <a:outerShdw blurRad="38100" dist="25400" dir="5400000" algn="ctr" rotWithShape="0">
                    <a:srgbClr val="6E747A">
                      <a:alpha val="43000"/>
                    </a:srgbClr>
                  </a:outerShdw>
                </a:effectLst>
              </a:rPr>
              <a:t>Estudios </a:t>
            </a:r>
            <a:r>
              <a:rPr lang="es-ES" sz="4050" b="1" dirty="0">
                <a:ln w="0"/>
                <a:effectLst>
                  <a:outerShdw blurRad="38100" dist="19050" dir="2700000" algn="tl" rotWithShape="0">
                    <a:schemeClr val="dk1">
                      <a:alpha val="40000"/>
                    </a:schemeClr>
                  </a:outerShdw>
                </a:effectLst>
              </a:rPr>
              <a:t>en ciencia tecnología y </a:t>
            </a:r>
            <a:r>
              <a:rPr lang="es-ES" sz="4050" b="1" dirty="0">
                <a:ln w="0"/>
                <a:solidFill>
                  <a:schemeClr val="accent1"/>
                </a:solidFill>
                <a:effectLst>
                  <a:outerShdw blurRad="38100" dist="25400" dir="5400000" algn="ctr" rotWithShape="0">
                    <a:srgbClr val="6E747A">
                      <a:alpha val="43000"/>
                    </a:srgbClr>
                  </a:outerShdw>
                </a:effectLst>
              </a:rPr>
              <a:t>sociedad</a:t>
            </a:r>
            <a:endParaRPr lang="es-ES" sz="4050" b="1" dirty="0">
              <a:ln w="0"/>
              <a:solidFill>
                <a:schemeClr val="accent1"/>
              </a:solidFill>
              <a:effectLst>
                <a:outerShdw blurRad="38100" dist="25400" dir="5400000" algn="ctr" rotWithShape="0">
                  <a:srgbClr val="6E747A">
                    <a:alpha val="43000"/>
                  </a:srgbClr>
                </a:outerShdw>
              </a:effectLst>
            </a:endParaRPr>
          </a:p>
        </p:txBody>
      </p:sp>
      <p:sp>
        <p:nvSpPr>
          <p:cNvPr id="14" name="Rectángulo 13"/>
          <p:cNvSpPr/>
          <p:nvPr/>
        </p:nvSpPr>
        <p:spPr>
          <a:xfrm>
            <a:off x="2726307" y="5205894"/>
            <a:ext cx="4305539" cy="692497"/>
          </a:xfrm>
          <a:prstGeom prst="rect">
            <a:avLst/>
          </a:prstGeom>
          <a:noFill/>
        </p:spPr>
        <p:txBody>
          <a:bodyPr wrap="none" lIns="68580" tIns="34290" rIns="68580" bIns="34290">
            <a:spAutoFit/>
          </a:bodyPr>
          <a:lstStyle/>
          <a:p>
            <a:pPr algn="ctr"/>
            <a:r>
              <a:rPr lang="es-ES" sz="405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rPr>
              <a:t>DERECHO 4TO AÑO</a:t>
            </a:r>
            <a:endParaRPr lang="es-ES" sz="4050" b="1" dirty="0">
              <a:ln w="13462">
                <a:solidFill>
                  <a:schemeClr val="bg1"/>
                </a:solidFill>
                <a:prstDash val="solid"/>
              </a:ln>
              <a:solidFill>
                <a:schemeClr val="tx1">
                  <a:lumMod val="85000"/>
                  <a:lumOff val="15000"/>
                </a:schemeClr>
              </a:solidFill>
              <a:effectLst>
                <a:outerShdw dist="38100" dir="2700000" algn="bl" rotWithShape="0">
                  <a:schemeClr val="accent5"/>
                </a:outerShdw>
              </a:effectLst>
            </a:endParaRPr>
          </a:p>
        </p:txBody>
      </p:sp>
    </p:spTree>
    <p:extLst>
      <p:ext uri="{BB962C8B-B14F-4D97-AF65-F5344CB8AC3E}">
        <p14:creationId xmlns:p14="http://schemas.microsoft.com/office/powerpoint/2010/main" val="306039242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48998" y="1772498"/>
            <a:ext cx="8846004" cy="3416320"/>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ES" sz="2800" dirty="0">
                <a:latin typeface="Arial" panose="020B0604020202020204" pitchFamily="34" charset="0"/>
                <a:cs typeface="Arial" panose="020B0604020202020204" pitchFamily="34" charset="0"/>
              </a:rPr>
              <a:t>7. </a:t>
            </a:r>
            <a:r>
              <a:rPr lang="es-ES" altLang="es-MX" sz="2400" dirty="0">
                <a:latin typeface="Arial" panose="020B0604020202020204" pitchFamily="34" charset="0"/>
                <a:cs typeface="Arial" panose="020B0604020202020204" pitchFamily="34" charset="0"/>
              </a:rPr>
              <a:t>Interpretación lineal que atribuye un carácter acumulativo y progresivo de la ciencia, considerando que la misma es cada vez más perfecta </a:t>
            </a:r>
            <a:endParaRPr lang="es-ES" altLang="es-MX" sz="2800" dirty="0">
              <a:latin typeface="Arial" panose="020B0604020202020204" pitchFamily="34" charset="0"/>
              <a:cs typeface="Arial" panose="020B0604020202020204" pitchFamily="34" charset="0"/>
            </a:endParaRPr>
          </a:p>
          <a:p>
            <a:pPr algn="just"/>
            <a:r>
              <a:rPr lang="es-ES" sz="2800" dirty="0">
                <a:latin typeface="Arial" panose="020B0604020202020204" pitchFamily="34" charset="0"/>
                <a:cs typeface="Arial" panose="020B0604020202020204" pitchFamily="34" charset="0"/>
              </a:rPr>
              <a:t>8. </a:t>
            </a:r>
            <a:r>
              <a:rPr lang="es-ES" altLang="es-MX" sz="2800" dirty="0"/>
              <a:t>Interpretación lineal que atribuye un carácter acumulativo y progresivo de la ciencia, considerando que la misma es cada vez más perfecta.</a:t>
            </a:r>
          </a:p>
          <a:p>
            <a:pPr algn="just"/>
            <a:r>
              <a:rPr lang="es-ES" sz="2800" dirty="0">
                <a:latin typeface="Arial" panose="020B0604020202020204" pitchFamily="34" charset="0"/>
                <a:cs typeface="Arial" panose="020B0604020202020204" pitchFamily="34" charset="0"/>
              </a:rPr>
              <a:t>9.</a:t>
            </a:r>
            <a:r>
              <a:rPr lang="es-ES" altLang="es-MX" sz="2800" dirty="0"/>
              <a:t> Separación arbitraria o incomunicación de las ciencias naturales y sociales</a:t>
            </a:r>
          </a:p>
        </p:txBody>
      </p:sp>
      <p:sp>
        <p:nvSpPr>
          <p:cNvPr id="3" name="2 Rectángulo"/>
          <p:cNvSpPr/>
          <p:nvPr/>
        </p:nvSpPr>
        <p:spPr>
          <a:xfrm>
            <a:off x="428596" y="292784"/>
            <a:ext cx="2698175" cy="523220"/>
          </a:xfrm>
          <a:prstGeom prst="rect">
            <a:avLst/>
          </a:prstGeom>
          <a:ln w="57150"/>
        </p:spPr>
        <p:style>
          <a:lnRef idx="2">
            <a:schemeClr val="accent3"/>
          </a:lnRef>
          <a:fillRef idx="1">
            <a:schemeClr val="lt1"/>
          </a:fillRef>
          <a:effectRef idx="0">
            <a:schemeClr val="accent3"/>
          </a:effectRef>
          <a:fontRef idx="minor">
            <a:schemeClr val="dk1"/>
          </a:fontRef>
        </p:style>
        <p:txBody>
          <a:bodyPr wrap="none">
            <a:spAutoFit/>
          </a:bodyPr>
          <a:lstStyle/>
          <a:p>
            <a:r>
              <a:rPr lang="es-ES" sz="2800" b="1" dirty="0">
                <a:latin typeface="Arial" pitchFamily="34" charset="0"/>
                <a:cs typeface="Arial" pitchFamily="34" charset="0"/>
              </a:rPr>
              <a:t>DESARROLLO</a:t>
            </a:r>
            <a:endParaRPr lang="es-ES" sz="2800" dirty="0"/>
          </a:p>
        </p:txBody>
      </p:sp>
      <p:pic>
        <p:nvPicPr>
          <p:cNvPr id="5" name="Imagen 1"/>
          <p:cNvPicPr>
            <a:picLocks noChangeAspect="1"/>
          </p:cNvPicPr>
          <p:nvPr/>
        </p:nvPicPr>
        <p:blipFill>
          <a:blip r:embed="rId2"/>
          <a:srcRect/>
          <a:stretch>
            <a:fillRect/>
          </a:stretch>
        </p:blipFill>
        <p:spPr bwMode="auto">
          <a:xfrm>
            <a:off x="6067908" y="6081367"/>
            <a:ext cx="3024187" cy="938209"/>
          </a:xfrm>
          <a:prstGeom prst="rect">
            <a:avLst/>
          </a:prstGeom>
          <a:noFill/>
          <a:ln w="9525">
            <a:noFill/>
            <a:miter lim="800000"/>
            <a:headEnd/>
            <a:tailEnd/>
          </a:ln>
        </p:spPr>
      </p:pic>
      <p:pic>
        <p:nvPicPr>
          <p:cNvPr id="6" name="Imagen 2"/>
          <p:cNvPicPr>
            <a:picLocks noChangeAspect="1"/>
          </p:cNvPicPr>
          <p:nvPr/>
        </p:nvPicPr>
        <p:blipFill>
          <a:blip r:embed="rId3"/>
          <a:srcRect/>
          <a:stretch>
            <a:fillRect/>
          </a:stretch>
        </p:blipFill>
        <p:spPr bwMode="auto">
          <a:xfrm>
            <a:off x="16823" y="6110856"/>
            <a:ext cx="3044825" cy="908720"/>
          </a:xfrm>
          <a:prstGeom prst="rect">
            <a:avLst/>
          </a:prstGeom>
          <a:noFill/>
          <a:ln w="9525">
            <a:noFill/>
            <a:miter lim="800000"/>
            <a:headEnd/>
            <a:tailEnd/>
          </a:ln>
        </p:spPr>
      </p:pic>
      <p:pic>
        <p:nvPicPr>
          <p:cNvPr id="7" name="Imagen 3"/>
          <p:cNvPicPr>
            <a:picLocks noChangeAspect="1"/>
          </p:cNvPicPr>
          <p:nvPr/>
        </p:nvPicPr>
        <p:blipFill>
          <a:blip r:embed="rId4"/>
          <a:srcRect/>
          <a:stretch>
            <a:fillRect/>
          </a:stretch>
        </p:blipFill>
        <p:spPr bwMode="auto">
          <a:xfrm>
            <a:off x="3061648" y="6145312"/>
            <a:ext cx="3060700" cy="908720"/>
          </a:xfrm>
          <a:prstGeom prst="rect">
            <a:avLst/>
          </a:prstGeom>
          <a:noFill/>
          <a:ln w="9525">
            <a:noFill/>
            <a:miter lim="800000"/>
            <a:headEnd/>
            <a:tailEnd/>
          </a:ln>
        </p:spPr>
      </p:pic>
      <p:sp>
        <p:nvSpPr>
          <p:cNvPr id="8" name="CuadroTexto 7">
            <a:extLst>
              <a:ext uri="{FF2B5EF4-FFF2-40B4-BE49-F238E27FC236}">
                <a16:creationId xmlns="" xmlns:a16="http://schemas.microsoft.com/office/drawing/2014/main" id="{2911A452-C8AF-4A3A-A2D2-D08480E2C1E7}"/>
              </a:ext>
            </a:extLst>
          </p:cNvPr>
          <p:cNvSpPr txBox="1"/>
          <p:nvPr/>
        </p:nvSpPr>
        <p:spPr>
          <a:xfrm>
            <a:off x="4636201" y="258327"/>
            <a:ext cx="3457252" cy="707886"/>
          </a:xfrm>
          <a:prstGeom prst="rect">
            <a:avLst/>
          </a:prstGeom>
          <a:ln w="38100"/>
        </p:spPr>
        <p:style>
          <a:lnRef idx="2">
            <a:schemeClr val="accent3"/>
          </a:lnRef>
          <a:fillRef idx="1">
            <a:schemeClr val="lt1"/>
          </a:fillRef>
          <a:effectRef idx="0">
            <a:schemeClr val="accent3"/>
          </a:effectRef>
          <a:fontRef idx="minor">
            <a:schemeClr val="dk1"/>
          </a:fontRef>
        </p:style>
        <p:txBody>
          <a:bodyPr wrap="square">
            <a:spAutoFit/>
          </a:bodyPr>
          <a:lstStyle/>
          <a:p>
            <a:pPr algn="ctr">
              <a:spcBef>
                <a:spcPct val="0"/>
              </a:spcBef>
              <a:buFontTx/>
              <a:buNone/>
            </a:pPr>
            <a:r>
              <a:rPr lang="es-MX" altLang="es-MX" sz="2000" b="1" dirty="0">
                <a:latin typeface="Arial" panose="020B0604020202020204" pitchFamily="34" charset="0"/>
                <a:cs typeface="Arial" panose="020B0604020202020204" pitchFamily="34" charset="0"/>
              </a:rPr>
              <a:t>IMÁGENES DE LA CIENCIA</a:t>
            </a:r>
          </a:p>
        </p:txBody>
      </p:sp>
      <p:sp>
        <p:nvSpPr>
          <p:cNvPr id="2" name="Flecha: a la izquierda y derecha 1">
            <a:extLst>
              <a:ext uri="{FF2B5EF4-FFF2-40B4-BE49-F238E27FC236}">
                <a16:creationId xmlns="" xmlns:a16="http://schemas.microsoft.com/office/drawing/2014/main" id="{F64C435F-0913-4914-8F5E-A2B98E12661C}"/>
              </a:ext>
            </a:extLst>
          </p:cNvPr>
          <p:cNvSpPr/>
          <p:nvPr/>
        </p:nvSpPr>
        <p:spPr>
          <a:xfrm flipV="1">
            <a:off x="3275856" y="292782"/>
            <a:ext cx="1296144" cy="553999"/>
          </a:xfrm>
          <a:prstGeom prst="lef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08082089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48998" y="2479375"/>
            <a:ext cx="8846004" cy="2246769"/>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ES" sz="2800" dirty="0">
                <a:latin typeface="Arial" panose="020B0604020202020204" pitchFamily="34" charset="0"/>
                <a:cs typeface="Arial" panose="020B0604020202020204" pitchFamily="34" charset="0"/>
              </a:rPr>
              <a:t>10. </a:t>
            </a:r>
            <a:r>
              <a:rPr lang="es-ES" altLang="es-MX" sz="2800" dirty="0">
                <a:latin typeface="Arial" panose="020B0604020202020204" pitchFamily="34" charset="0"/>
                <a:cs typeface="Arial" panose="020B0604020202020204" pitchFamily="34" charset="0"/>
              </a:rPr>
              <a:t>La racionalidad científica o el método científico como algo infalible en el conocimiento, de ahí la separación entre la ciencia pura y básica, versus ciencia aplicada.</a:t>
            </a:r>
          </a:p>
          <a:p>
            <a:pPr algn="just"/>
            <a:endParaRPr lang="es-ES" sz="2800" dirty="0">
              <a:latin typeface="Arial" panose="020B0604020202020204" pitchFamily="34" charset="0"/>
              <a:cs typeface="Arial" panose="020B0604020202020204" pitchFamily="34" charset="0"/>
            </a:endParaRPr>
          </a:p>
        </p:txBody>
      </p:sp>
      <p:sp>
        <p:nvSpPr>
          <p:cNvPr id="3" name="2 Rectángulo"/>
          <p:cNvSpPr/>
          <p:nvPr/>
        </p:nvSpPr>
        <p:spPr>
          <a:xfrm>
            <a:off x="428596" y="292784"/>
            <a:ext cx="2698175" cy="523220"/>
          </a:xfrm>
          <a:prstGeom prst="rect">
            <a:avLst/>
          </a:prstGeom>
          <a:ln w="57150"/>
        </p:spPr>
        <p:style>
          <a:lnRef idx="2">
            <a:schemeClr val="accent3"/>
          </a:lnRef>
          <a:fillRef idx="1">
            <a:schemeClr val="lt1"/>
          </a:fillRef>
          <a:effectRef idx="0">
            <a:schemeClr val="accent3"/>
          </a:effectRef>
          <a:fontRef idx="minor">
            <a:schemeClr val="dk1"/>
          </a:fontRef>
        </p:style>
        <p:txBody>
          <a:bodyPr wrap="none">
            <a:spAutoFit/>
          </a:bodyPr>
          <a:lstStyle/>
          <a:p>
            <a:r>
              <a:rPr lang="es-ES" sz="2800" b="1" dirty="0">
                <a:latin typeface="Arial" pitchFamily="34" charset="0"/>
                <a:cs typeface="Arial" pitchFamily="34" charset="0"/>
              </a:rPr>
              <a:t>DESARROLLO</a:t>
            </a:r>
            <a:endParaRPr lang="es-ES" sz="2800" dirty="0"/>
          </a:p>
        </p:txBody>
      </p:sp>
      <p:pic>
        <p:nvPicPr>
          <p:cNvPr id="5" name="Imagen 1"/>
          <p:cNvPicPr>
            <a:picLocks noChangeAspect="1"/>
          </p:cNvPicPr>
          <p:nvPr/>
        </p:nvPicPr>
        <p:blipFill>
          <a:blip r:embed="rId2"/>
          <a:srcRect/>
          <a:stretch>
            <a:fillRect/>
          </a:stretch>
        </p:blipFill>
        <p:spPr bwMode="auto">
          <a:xfrm>
            <a:off x="6067908" y="5517233"/>
            <a:ext cx="3024187" cy="1502344"/>
          </a:xfrm>
          <a:prstGeom prst="rect">
            <a:avLst/>
          </a:prstGeom>
          <a:noFill/>
          <a:ln w="9525">
            <a:noFill/>
            <a:miter lim="800000"/>
            <a:headEnd/>
            <a:tailEnd/>
          </a:ln>
        </p:spPr>
      </p:pic>
      <p:pic>
        <p:nvPicPr>
          <p:cNvPr id="6" name="Imagen 2"/>
          <p:cNvPicPr>
            <a:picLocks noChangeAspect="1"/>
          </p:cNvPicPr>
          <p:nvPr/>
        </p:nvPicPr>
        <p:blipFill>
          <a:blip r:embed="rId3"/>
          <a:srcRect/>
          <a:stretch>
            <a:fillRect/>
          </a:stretch>
        </p:blipFill>
        <p:spPr bwMode="auto">
          <a:xfrm>
            <a:off x="16823" y="5517232"/>
            <a:ext cx="3044825" cy="1502344"/>
          </a:xfrm>
          <a:prstGeom prst="rect">
            <a:avLst/>
          </a:prstGeom>
          <a:noFill/>
          <a:ln w="9525">
            <a:noFill/>
            <a:miter lim="800000"/>
            <a:headEnd/>
            <a:tailEnd/>
          </a:ln>
        </p:spPr>
      </p:pic>
      <p:pic>
        <p:nvPicPr>
          <p:cNvPr id="7" name="Imagen 3"/>
          <p:cNvPicPr>
            <a:picLocks noChangeAspect="1"/>
          </p:cNvPicPr>
          <p:nvPr/>
        </p:nvPicPr>
        <p:blipFill>
          <a:blip r:embed="rId4"/>
          <a:srcRect/>
          <a:stretch>
            <a:fillRect/>
          </a:stretch>
        </p:blipFill>
        <p:spPr bwMode="auto">
          <a:xfrm>
            <a:off x="3061648" y="5517232"/>
            <a:ext cx="3060700" cy="1536800"/>
          </a:xfrm>
          <a:prstGeom prst="rect">
            <a:avLst/>
          </a:prstGeom>
          <a:noFill/>
          <a:ln w="9525">
            <a:noFill/>
            <a:miter lim="800000"/>
            <a:headEnd/>
            <a:tailEnd/>
          </a:ln>
        </p:spPr>
      </p:pic>
      <p:sp>
        <p:nvSpPr>
          <p:cNvPr id="8" name="CuadroTexto 7">
            <a:extLst>
              <a:ext uri="{FF2B5EF4-FFF2-40B4-BE49-F238E27FC236}">
                <a16:creationId xmlns="" xmlns:a16="http://schemas.microsoft.com/office/drawing/2014/main" id="{2911A452-C8AF-4A3A-A2D2-D08480E2C1E7}"/>
              </a:ext>
            </a:extLst>
          </p:cNvPr>
          <p:cNvSpPr txBox="1"/>
          <p:nvPr/>
        </p:nvSpPr>
        <p:spPr>
          <a:xfrm>
            <a:off x="4636201" y="258327"/>
            <a:ext cx="3457252" cy="707886"/>
          </a:xfrm>
          <a:prstGeom prst="rect">
            <a:avLst/>
          </a:prstGeom>
          <a:ln w="38100"/>
        </p:spPr>
        <p:style>
          <a:lnRef idx="2">
            <a:schemeClr val="accent3"/>
          </a:lnRef>
          <a:fillRef idx="1">
            <a:schemeClr val="lt1"/>
          </a:fillRef>
          <a:effectRef idx="0">
            <a:schemeClr val="accent3"/>
          </a:effectRef>
          <a:fontRef idx="minor">
            <a:schemeClr val="dk1"/>
          </a:fontRef>
        </p:style>
        <p:txBody>
          <a:bodyPr wrap="square">
            <a:spAutoFit/>
          </a:bodyPr>
          <a:lstStyle/>
          <a:p>
            <a:pPr algn="ctr">
              <a:spcBef>
                <a:spcPct val="0"/>
              </a:spcBef>
              <a:buFontTx/>
              <a:buNone/>
            </a:pPr>
            <a:r>
              <a:rPr lang="es-MX" altLang="es-MX" sz="2000" b="1" dirty="0">
                <a:latin typeface="Arial" panose="020B0604020202020204" pitchFamily="34" charset="0"/>
                <a:cs typeface="Arial" panose="020B0604020202020204" pitchFamily="34" charset="0"/>
              </a:rPr>
              <a:t>IMÁGENES DE LA CIENCIA</a:t>
            </a:r>
          </a:p>
        </p:txBody>
      </p:sp>
      <p:sp>
        <p:nvSpPr>
          <p:cNvPr id="2" name="Flecha: a la izquierda y derecha 1">
            <a:extLst>
              <a:ext uri="{FF2B5EF4-FFF2-40B4-BE49-F238E27FC236}">
                <a16:creationId xmlns="" xmlns:a16="http://schemas.microsoft.com/office/drawing/2014/main" id="{F64C435F-0913-4914-8F5E-A2B98E12661C}"/>
              </a:ext>
            </a:extLst>
          </p:cNvPr>
          <p:cNvSpPr/>
          <p:nvPr/>
        </p:nvSpPr>
        <p:spPr>
          <a:xfrm flipV="1">
            <a:off x="3275856" y="292782"/>
            <a:ext cx="1296144" cy="553999"/>
          </a:xfrm>
          <a:prstGeom prst="lef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35805135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9416" y="1788909"/>
            <a:ext cx="8846004" cy="4893647"/>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lnSpc>
                <a:spcPct val="150000"/>
              </a:lnSpc>
              <a:defRPr/>
            </a:pPr>
            <a:r>
              <a:rPr lang="es-ES" sz="2800" dirty="0">
                <a:latin typeface="Arial" panose="020B0604020202020204" pitchFamily="34" charset="0"/>
                <a:cs typeface="Arial" panose="020B0604020202020204" pitchFamily="34" charset="0"/>
              </a:rPr>
              <a:t>Enfoque predominantemente disciplinar en el estudio de los fenómenos, sobre la base del objeto de estudio específico de cada ciencia o asignatura (saber diferenciado, compartimentado y fragmentado) </a:t>
            </a:r>
          </a:p>
          <a:p>
            <a:pPr algn="just">
              <a:defRPr/>
            </a:pPr>
            <a:r>
              <a:rPr lang="es-ES" sz="3600" b="1" i="1" dirty="0"/>
              <a:t>                </a:t>
            </a:r>
          </a:p>
          <a:p>
            <a:pPr algn="just">
              <a:defRPr/>
            </a:pPr>
            <a:r>
              <a:rPr lang="es-ES" sz="2000" b="1" i="1" dirty="0"/>
              <a:t>  </a:t>
            </a:r>
            <a:r>
              <a:rPr lang="es-ES" sz="2000" b="1" i="1" dirty="0">
                <a:latin typeface="Arial" panose="020B0604020202020204" pitchFamily="34" charset="0"/>
                <a:cs typeface="Arial" panose="020B0604020202020204" pitchFamily="34" charset="0"/>
              </a:rPr>
              <a:t>Armenteros, María del Carmen y Colado José. La visión de la </a:t>
            </a:r>
          </a:p>
          <a:p>
            <a:pPr algn="just">
              <a:defRPr/>
            </a:pPr>
            <a:r>
              <a:rPr lang="es-ES" sz="2000" b="1" i="1" dirty="0">
                <a:latin typeface="Arial" panose="020B0604020202020204" pitchFamily="34" charset="0"/>
                <a:cs typeface="Arial" panose="020B0604020202020204" pitchFamily="34" charset="0"/>
              </a:rPr>
              <a:t>ciencia en los estudios CTS: su importancia para la </a:t>
            </a:r>
          </a:p>
          <a:p>
            <a:pPr algn="just">
              <a:defRPr/>
            </a:pPr>
            <a:r>
              <a:rPr lang="es-ES" sz="2000" b="1" i="1" dirty="0">
                <a:latin typeface="Arial" panose="020B0604020202020204" pitchFamily="34" charset="0"/>
                <a:cs typeface="Arial" panose="020B0604020202020204" pitchFamily="34" charset="0"/>
              </a:rPr>
              <a:t>educación científica de los estudiantes. Revista Varona Número 35-2002.</a:t>
            </a:r>
          </a:p>
          <a:p>
            <a:pPr algn="just"/>
            <a:endParaRPr lang="es-ES" sz="2800" dirty="0">
              <a:latin typeface="Arial" panose="020B0604020202020204" pitchFamily="34" charset="0"/>
              <a:cs typeface="Arial" panose="020B0604020202020204" pitchFamily="34" charset="0"/>
            </a:endParaRPr>
          </a:p>
        </p:txBody>
      </p:sp>
      <p:sp>
        <p:nvSpPr>
          <p:cNvPr id="3" name="2 Rectángulo"/>
          <p:cNvSpPr/>
          <p:nvPr/>
        </p:nvSpPr>
        <p:spPr>
          <a:xfrm>
            <a:off x="428596" y="292784"/>
            <a:ext cx="2698175" cy="523220"/>
          </a:xfrm>
          <a:prstGeom prst="rect">
            <a:avLst/>
          </a:prstGeom>
          <a:ln w="57150"/>
        </p:spPr>
        <p:style>
          <a:lnRef idx="2">
            <a:schemeClr val="accent3"/>
          </a:lnRef>
          <a:fillRef idx="1">
            <a:schemeClr val="lt1"/>
          </a:fillRef>
          <a:effectRef idx="0">
            <a:schemeClr val="accent3"/>
          </a:effectRef>
          <a:fontRef idx="minor">
            <a:schemeClr val="dk1"/>
          </a:fontRef>
        </p:style>
        <p:txBody>
          <a:bodyPr wrap="none">
            <a:spAutoFit/>
          </a:bodyPr>
          <a:lstStyle/>
          <a:p>
            <a:r>
              <a:rPr lang="es-ES" sz="2800" b="1" dirty="0">
                <a:latin typeface="Arial" pitchFamily="34" charset="0"/>
                <a:cs typeface="Arial" pitchFamily="34" charset="0"/>
              </a:rPr>
              <a:t>DESARROLLO</a:t>
            </a:r>
            <a:endParaRPr lang="es-ES" sz="2800" dirty="0"/>
          </a:p>
        </p:txBody>
      </p:sp>
      <p:pic>
        <p:nvPicPr>
          <p:cNvPr id="5" name="Imagen 1"/>
          <p:cNvPicPr>
            <a:picLocks noChangeAspect="1"/>
          </p:cNvPicPr>
          <p:nvPr/>
        </p:nvPicPr>
        <p:blipFill>
          <a:blip r:embed="rId2"/>
          <a:srcRect/>
          <a:stretch>
            <a:fillRect/>
          </a:stretch>
        </p:blipFill>
        <p:spPr bwMode="auto">
          <a:xfrm>
            <a:off x="6067908" y="6081367"/>
            <a:ext cx="3024187" cy="938209"/>
          </a:xfrm>
          <a:prstGeom prst="rect">
            <a:avLst/>
          </a:prstGeom>
          <a:noFill/>
          <a:ln w="9525">
            <a:noFill/>
            <a:miter lim="800000"/>
            <a:headEnd/>
            <a:tailEnd/>
          </a:ln>
        </p:spPr>
      </p:pic>
      <p:pic>
        <p:nvPicPr>
          <p:cNvPr id="6" name="Imagen 2"/>
          <p:cNvPicPr>
            <a:picLocks noChangeAspect="1"/>
          </p:cNvPicPr>
          <p:nvPr/>
        </p:nvPicPr>
        <p:blipFill>
          <a:blip r:embed="rId3"/>
          <a:srcRect/>
          <a:stretch>
            <a:fillRect/>
          </a:stretch>
        </p:blipFill>
        <p:spPr bwMode="auto">
          <a:xfrm>
            <a:off x="16823" y="6110856"/>
            <a:ext cx="3044825" cy="908720"/>
          </a:xfrm>
          <a:prstGeom prst="rect">
            <a:avLst/>
          </a:prstGeom>
          <a:noFill/>
          <a:ln w="9525">
            <a:noFill/>
            <a:miter lim="800000"/>
            <a:headEnd/>
            <a:tailEnd/>
          </a:ln>
        </p:spPr>
      </p:pic>
      <p:pic>
        <p:nvPicPr>
          <p:cNvPr id="7" name="Imagen 3"/>
          <p:cNvPicPr>
            <a:picLocks noChangeAspect="1"/>
          </p:cNvPicPr>
          <p:nvPr/>
        </p:nvPicPr>
        <p:blipFill>
          <a:blip r:embed="rId4"/>
          <a:srcRect/>
          <a:stretch>
            <a:fillRect/>
          </a:stretch>
        </p:blipFill>
        <p:spPr bwMode="auto">
          <a:xfrm>
            <a:off x="3061648" y="6145312"/>
            <a:ext cx="3060700" cy="908720"/>
          </a:xfrm>
          <a:prstGeom prst="rect">
            <a:avLst/>
          </a:prstGeom>
          <a:noFill/>
          <a:ln w="9525">
            <a:noFill/>
            <a:miter lim="800000"/>
            <a:headEnd/>
            <a:tailEnd/>
          </a:ln>
        </p:spPr>
      </p:pic>
      <p:sp>
        <p:nvSpPr>
          <p:cNvPr id="8" name="CuadroTexto 7">
            <a:extLst>
              <a:ext uri="{FF2B5EF4-FFF2-40B4-BE49-F238E27FC236}">
                <a16:creationId xmlns="" xmlns:a16="http://schemas.microsoft.com/office/drawing/2014/main" id="{2911A452-C8AF-4A3A-A2D2-D08480E2C1E7}"/>
              </a:ext>
            </a:extLst>
          </p:cNvPr>
          <p:cNvSpPr txBox="1"/>
          <p:nvPr/>
        </p:nvSpPr>
        <p:spPr>
          <a:xfrm>
            <a:off x="4636201" y="258327"/>
            <a:ext cx="3457252" cy="707886"/>
          </a:xfrm>
          <a:prstGeom prst="rect">
            <a:avLst/>
          </a:prstGeom>
          <a:ln w="38100"/>
        </p:spPr>
        <p:style>
          <a:lnRef idx="2">
            <a:schemeClr val="accent3"/>
          </a:lnRef>
          <a:fillRef idx="1">
            <a:schemeClr val="lt1"/>
          </a:fillRef>
          <a:effectRef idx="0">
            <a:schemeClr val="accent3"/>
          </a:effectRef>
          <a:fontRef idx="minor">
            <a:schemeClr val="dk1"/>
          </a:fontRef>
        </p:style>
        <p:txBody>
          <a:bodyPr wrap="square">
            <a:spAutoFit/>
          </a:bodyPr>
          <a:lstStyle/>
          <a:p>
            <a:pPr algn="ctr">
              <a:spcBef>
                <a:spcPct val="0"/>
              </a:spcBef>
              <a:buFontTx/>
              <a:buNone/>
            </a:pPr>
            <a:r>
              <a:rPr lang="es-MX" altLang="es-MX" sz="2000" b="1" dirty="0">
                <a:latin typeface="Arial" panose="020B0604020202020204" pitchFamily="34" charset="0"/>
                <a:cs typeface="Arial" panose="020B0604020202020204" pitchFamily="34" charset="0"/>
              </a:rPr>
              <a:t>IMÁGENES DE LA CIENCIA</a:t>
            </a:r>
          </a:p>
        </p:txBody>
      </p:sp>
      <p:sp>
        <p:nvSpPr>
          <p:cNvPr id="2" name="Flecha: a la izquierda y derecha 1">
            <a:extLst>
              <a:ext uri="{FF2B5EF4-FFF2-40B4-BE49-F238E27FC236}">
                <a16:creationId xmlns="" xmlns:a16="http://schemas.microsoft.com/office/drawing/2014/main" id="{F64C435F-0913-4914-8F5E-A2B98E12661C}"/>
              </a:ext>
            </a:extLst>
          </p:cNvPr>
          <p:cNvSpPr/>
          <p:nvPr/>
        </p:nvSpPr>
        <p:spPr>
          <a:xfrm flipV="1">
            <a:off x="3275856" y="292782"/>
            <a:ext cx="1296144" cy="553999"/>
          </a:xfrm>
          <a:prstGeom prst="lef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42025764"/>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28596" y="894220"/>
            <a:ext cx="7715304" cy="2677656"/>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ES" sz="2400" dirty="0">
                <a:latin typeface="Arial" pitchFamily="34" charset="0"/>
                <a:cs typeface="Arial" pitchFamily="34" charset="0"/>
              </a:rPr>
              <a:t>La </a:t>
            </a:r>
            <a:r>
              <a:rPr lang="es-ES" sz="2400" b="1" dirty="0">
                <a:solidFill>
                  <a:srgbClr val="FF0000"/>
                </a:solidFill>
                <a:latin typeface="Arial" pitchFamily="34" charset="0"/>
                <a:cs typeface="Arial" pitchFamily="34" charset="0"/>
              </a:rPr>
              <a:t>sociedad</a:t>
            </a:r>
            <a:r>
              <a:rPr lang="es-ES" sz="2400" dirty="0">
                <a:latin typeface="Arial" pitchFamily="34" charset="0"/>
                <a:cs typeface="Arial" pitchFamily="34" charset="0"/>
              </a:rPr>
              <a:t> es según la filosofía marxista es el </a:t>
            </a:r>
            <a:r>
              <a:rPr lang="es-ES" sz="2400" b="1" dirty="0">
                <a:solidFill>
                  <a:srgbClr val="FF0000"/>
                </a:solidFill>
                <a:latin typeface="Arial" pitchFamily="34" charset="0"/>
                <a:cs typeface="Arial" pitchFamily="34" charset="0"/>
              </a:rPr>
              <a:t>conjunto de relaciones sociales </a:t>
            </a:r>
            <a:r>
              <a:rPr lang="es-ES" sz="2400" dirty="0">
                <a:latin typeface="Arial" pitchFamily="34" charset="0"/>
                <a:cs typeface="Arial" pitchFamily="34" charset="0"/>
              </a:rPr>
              <a:t>que se </a:t>
            </a:r>
            <a:r>
              <a:rPr lang="es-ES" sz="2400" b="1" dirty="0">
                <a:solidFill>
                  <a:srgbClr val="FF0000"/>
                </a:solidFill>
                <a:latin typeface="Arial" pitchFamily="34" charset="0"/>
                <a:cs typeface="Arial" pitchFamily="34" charset="0"/>
              </a:rPr>
              <a:t>desarrolla a partir de leyes objetivas</a:t>
            </a:r>
            <a:r>
              <a:rPr lang="es-ES" sz="2400" dirty="0">
                <a:latin typeface="Arial" pitchFamily="34" charset="0"/>
                <a:cs typeface="Arial" pitchFamily="34" charset="0"/>
              </a:rPr>
              <a:t>, en una época determinada.</a:t>
            </a:r>
          </a:p>
          <a:p>
            <a:pPr algn="just"/>
            <a:endParaRPr lang="es-ES" sz="2400" dirty="0">
              <a:latin typeface="Arial" pitchFamily="34" charset="0"/>
              <a:cs typeface="Arial" pitchFamily="34" charset="0"/>
            </a:endParaRPr>
          </a:p>
          <a:p>
            <a:pPr algn="just"/>
            <a:r>
              <a:rPr lang="es-ES" sz="2400" dirty="0">
                <a:latin typeface="Arial" pitchFamily="34" charset="0"/>
                <a:cs typeface="Arial" pitchFamily="34" charset="0"/>
              </a:rPr>
              <a:t>La  </a:t>
            </a:r>
            <a:r>
              <a:rPr lang="es-ES" sz="2400" b="1" dirty="0">
                <a:solidFill>
                  <a:srgbClr val="FF0000"/>
                </a:solidFill>
                <a:latin typeface="Arial" pitchFamily="34" charset="0"/>
                <a:cs typeface="Arial" pitchFamily="34" charset="0"/>
              </a:rPr>
              <a:t>ciencia</a:t>
            </a:r>
            <a:r>
              <a:rPr lang="es-ES" sz="2400" dirty="0">
                <a:latin typeface="Arial" pitchFamily="34" charset="0"/>
                <a:cs typeface="Arial" pitchFamily="34" charset="0"/>
              </a:rPr>
              <a:t> tiene un </a:t>
            </a:r>
            <a:r>
              <a:rPr lang="es-ES" sz="2400" b="1" dirty="0">
                <a:solidFill>
                  <a:srgbClr val="FF0000"/>
                </a:solidFill>
                <a:latin typeface="Arial" pitchFamily="34" charset="0"/>
                <a:cs typeface="Arial" pitchFamily="34" charset="0"/>
              </a:rPr>
              <a:t>vinculo directo y estrecho </a:t>
            </a:r>
            <a:r>
              <a:rPr lang="es-ES" sz="2400" dirty="0">
                <a:latin typeface="Arial" pitchFamily="34" charset="0"/>
                <a:cs typeface="Arial" pitchFamily="34" charset="0"/>
              </a:rPr>
              <a:t>con la </a:t>
            </a:r>
            <a:r>
              <a:rPr lang="es-ES" sz="2400" b="1" dirty="0">
                <a:solidFill>
                  <a:srgbClr val="FF0000"/>
                </a:solidFill>
                <a:latin typeface="Arial" pitchFamily="34" charset="0"/>
                <a:cs typeface="Arial" pitchFamily="34" charset="0"/>
              </a:rPr>
              <a:t>sociedad</a:t>
            </a:r>
            <a:r>
              <a:rPr lang="es-ES" sz="2400" dirty="0">
                <a:latin typeface="Arial" pitchFamily="34" charset="0"/>
                <a:cs typeface="Arial" pitchFamily="34" charset="0"/>
              </a:rPr>
              <a:t>, no se desarrolla al margen de esta sino como </a:t>
            </a:r>
            <a:r>
              <a:rPr lang="es-ES" sz="2400" b="1" dirty="0">
                <a:solidFill>
                  <a:srgbClr val="FF0000"/>
                </a:solidFill>
                <a:latin typeface="Arial" pitchFamily="34" charset="0"/>
                <a:cs typeface="Arial" pitchFamily="34" charset="0"/>
              </a:rPr>
              <a:t>parte de ella.</a:t>
            </a:r>
          </a:p>
        </p:txBody>
      </p:sp>
      <p:graphicFrame>
        <p:nvGraphicFramePr>
          <p:cNvPr id="5" name="4 Diagrama"/>
          <p:cNvGraphicFramePr/>
          <p:nvPr/>
        </p:nvGraphicFramePr>
        <p:xfrm>
          <a:off x="428596" y="3571876"/>
          <a:ext cx="8429684" cy="264320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2877" y="980728"/>
            <a:ext cx="8358246" cy="3970318"/>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MX" sz="2800" dirty="0">
                <a:latin typeface="Arial" pitchFamily="34" charset="0"/>
                <a:cs typeface="Arial" pitchFamily="34" charset="0"/>
              </a:rPr>
              <a:t>Para entender las imágenes de la ciencia y la tecnología, debemos partir de la concepción marxista de las mismas, teniendo presente que estas son:  </a:t>
            </a:r>
          </a:p>
          <a:p>
            <a:pPr algn="just">
              <a:buFont typeface="Arial" pitchFamily="34" charset="0"/>
              <a:buChar char="•"/>
            </a:pPr>
            <a:r>
              <a:rPr lang="es-AR" sz="2800" dirty="0">
                <a:latin typeface="Arial" pitchFamily="34" charset="0"/>
                <a:cs typeface="Arial" pitchFamily="34" charset="0"/>
              </a:rPr>
              <a:t> </a:t>
            </a:r>
            <a:r>
              <a:rPr lang="es-AR" sz="2800" b="1" dirty="0">
                <a:solidFill>
                  <a:srgbClr val="FF0000"/>
                </a:solidFill>
                <a:latin typeface="Arial" pitchFamily="34" charset="0"/>
                <a:cs typeface="Arial" pitchFamily="34" charset="0"/>
              </a:rPr>
              <a:t>formas de actividad humana material y espiritual</a:t>
            </a:r>
          </a:p>
          <a:p>
            <a:pPr algn="just">
              <a:buFont typeface="Arial" pitchFamily="34" charset="0"/>
              <a:buChar char="•"/>
            </a:pPr>
            <a:r>
              <a:rPr lang="es-AR" sz="2800" dirty="0">
                <a:latin typeface="Arial" pitchFamily="34" charset="0"/>
                <a:cs typeface="Arial" pitchFamily="34" charset="0"/>
              </a:rPr>
              <a:t> </a:t>
            </a:r>
            <a:r>
              <a:rPr lang="es-AR" sz="2800" b="1" dirty="0">
                <a:solidFill>
                  <a:srgbClr val="FF0000"/>
                </a:solidFill>
                <a:latin typeface="Arial" pitchFamily="34" charset="0"/>
                <a:cs typeface="Arial" pitchFamily="34" charset="0"/>
              </a:rPr>
              <a:t>vinculadas</a:t>
            </a:r>
            <a:r>
              <a:rPr lang="es-AR" sz="2800" dirty="0">
                <a:latin typeface="Arial" pitchFamily="34" charset="0"/>
                <a:cs typeface="Arial" pitchFamily="34" charset="0"/>
              </a:rPr>
              <a:t> a la </a:t>
            </a:r>
            <a:r>
              <a:rPr lang="es-AR" sz="2800" b="1" dirty="0">
                <a:solidFill>
                  <a:srgbClr val="FF0000"/>
                </a:solidFill>
                <a:latin typeface="Arial" pitchFamily="34" charset="0"/>
                <a:cs typeface="Arial" pitchFamily="34" charset="0"/>
              </a:rPr>
              <a:t>historia</a:t>
            </a:r>
            <a:r>
              <a:rPr lang="es-AR" sz="2800" dirty="0">
                <a:latin typeface="Arial" pitchFamily="34" charset="0"/>
                <a:cs typeface="Arial" pitchFamily="34" charset="0"/>
              </a:rPr>
              <a:t>, la </a:t>
            </a:r>
            <a:r>
              <a:rPr lang="es-AR" sz="2800" b="1" dirty="0">
                <a:solidFill>
                  <a:srgbClr val="FF0000"/>
                </a:solidFill>
                <a:latin typeface="Arial" pitchFamily="34" charset="0"/>
                <a:cs typeface="Arial" pitchFamily="34" charset="0"/>
              </a:rPr>
              <a:t>cultura</a:t>
            </a:r>
            <a:r>
              <a:rPr lang="es-AR" sz="2800" dirty="0">
                <a:latin typeface="Arial" pitchFamily="34" charset="0"/>
                <a:cs typeface="Arial" pitchFamily="34" charset="0"/>
              </a:rPr>
              <a:t>, la </a:t>
            </a:r>
            <a:r>
              <a:rPr lang="es-AR" sz="2800" b="1" dirty="0">
                <a:solidFill>
                  <a:srgbClr val="FF0000"/>
                </a:solidFill>
                <a:latin typeface="Arial" pitchFamily="34" charset="0"/>
                <a:cs typeface="Arial" pitchFamily="34" charset="0"/>
              </a:rPr>
              <a:t>economía</a:t>
            </a:r>
            <a:r>
              <a:rPr lang="es-AR" sz="2800" dirty="0">
                <a:latin typeface="Arial" pitchFamily="34" charset="0"/>
                <a:cs typeface="Arial" pitchFamily="34" charset="0"/>
              </a:rPr>
              <a:t>, la </a:t>
            </a:r>
            <a:r>
              <a:rPr lang="es-AR" sz="2800" b="1" dirty="0">
                <a:solidFill>
                  <a:srgbClr val="FF0000"/>
                </a:solidFill>
                <a:latin typeface="Arial" pitchFamily="34" charset="0"/>
                <a:cs typeface="Arial" pitchFamily="34" charset="0"/>
              </a:rPr>
              <a:t>política</a:t>
            </a:r>
            <a:r>
              <a:rPr lang="es-AR" sz="2800" dirty="0">
                <a:latin typeface="Arial" pitchFamily="34" charset="0"/>
                <a:cs typeface="Arial" pitchFamily="34" charset="0"/>
              </a:rPr>
              <a:t> y a las otras formas de producción material y espiritual.  </a:t>
            </a:r>
          </a:p>
        </p:txBody>
      </p:sp>
      <p:grpSp>
        <p:nvGrpSpPr>
          <p:cNvPr id="3" name="Grupo 2">
            <a:extLst>
              <a:ext uri="{FF2B5EF4-FFF2-40B4-BE49-F238E27FC236}">
                <a16:creationId xmlns="" xmlns:a16="http://schemas.microsoft.com/office/drawing/2014/main" id="{B438FED3-60EB-4334-B179-28D5A0F9320D}"/>
              </a:ext>
            </a:extLst>
          </p:cNvPr>
          <p:cNvGrpSpPr/>
          <p:nvPr/>
        </p:nvGrpSpPr>
        <p:grpSpPr>
          <a:xfrm rot="5400000">
            <a:off x="3622802" y="5360122"/>
            <a:ext cx="2078354" cy="1260201"/>
            <a:chOff x="2443291" y="1047012"/>
            <a:chExt cx="469460" cy="549180"/>
          </a:xfrm>
        </p:grpSpPr>
        <p:sp>
          <p:nvSpPr>
            <p:cNvPr id="5" name="Flecha: a la derecha 4">
              <a:extLst>
                <a:ext uri="{FF2B5EF4-FFF2-40B4-BE49-F238E27FC236}">
                  <a16:creationId xmlns="" xmlns:a16="http://schemas.microsoft.com/office/drawing/2014/main" id="{96202A6B-39F0-4C65-ABC4-366204A767E8}"/>
                </a:ext>
              </a:extLst>
            </p:cNvPr>
            <p:cNvSpPr/>
            <p:nvPr/>
          </p:nvSpPr>
          <p:spPr>
            <a:xfrm>
              <a:off x="2443291" y="1047012"/>
              <a:ext cx="469460" cy="549180"/>
            </a:xfrm>
            <a:prstGeom prst="rightArrow">
              <a:avLst>
                <a:gd name="adj1" fmla="val 60000"/>
                <a:gd name="adj2" fmla="val 50000"/>
              </a:avLst>
            </a:prstGeom>
          </p:spPr>
          <p:style>
            <a:lnRef idx="3">
              <a:schemeClr val="lt1"/>
            </a:lnRef>
            <a:fillRef idx="1">
              <a:schemeClr val="accent3"/>
            </a:fillRef>
            <a:effectRef idx="1">
              <a:schemeClr val="accent3"/>
            </a:effectRef>
            <a:fontRef idx="minor">
              <a:schemeClr val="lt1"/>
            </a:fontRef>
          </p:style>
        </p:sp>
        <p:sp>
          <p:nvSpPr>
            <p:cNvPr id="6" name="Flecha: a la derecha 4">
              <a:extLst>
                <a:ext uri="{FF2B5EF4-FFF2-40B4-BE49-F238E27FC236}">
                  <a16:creationId xmlns="" xmlns:a16="http://schemas.microsoft.com/office/drawing/2014/main" id="{6CD83FD5-A94B-4587-9BA7-54F94D50F7A1}"/>
                </a:ext>
              </a:extLst>
            </p:cNvPr>
            <p:cNvSpPr txBox="1"/>
            <p:nvPr/>
          </p:nvSpPr>
          <p:spPr>
            <a:xfrm>
              <a:off x="2443291" y="1156848"/>
              <a:ext cx="328622" cy="32950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marL="0" lvl="0" indent="0" algn="ctr" defTabSz="1022350">
                <a:lnSpc>
                  <a:spcPct val="90000"/>
                </a:lnSpc>
                <a:spcBef>
                  <a:spcPct val="0"/>
                </a:spcBef>
                <a:spcAft>
                  <a:spcPct val="35000"/>
                </a:spcAft>
                <a:buNone/>
              </a:pPr>
              <a:endParaRPr lang="es-ES" sz="2300" kern="1200"/>
            </a:p>
          </p:txBody>
        </p:sp>
      </p:gr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2877" y="1772816"/>
            <a:ext cx="8358246" cy="2677656"/>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AR" sz="2800" dirty="0">
                <a:latin typeface="Arial" pitchFamily="34" charset="0"/>
                <a:cs typeface="Arial" pitchFamily="34" charset="0"/>
              </a:rPr>
              <a:t>A partir de aquí se superaran  las posiciones del reduccionismo positivista de la ciencia y del determinismo cientificista, económico, tecnológico y social en la apreciación de la relación ciencia-técnica-sociedad-naturaleza y de su proyección en el proceso de humanización</a:t>
            </a:r>
            <a:endParaRPr lang="es-ES" sz="2800" dirty="0">
              <a:latin typeface="Arial" pitchFamily="34" charset="0"/>
              <a:cs typeface="Arial" pitchFamily="34" charset="0"/>
            </a:endParaRPr>
          </a:p>
        </p:txBody>
      </p:sp>
    </p:spTree>
    <p:extLst>
      <p:ext uri="{BB962C8B-B14F-4D97-AF65-F5344CB8AC3E}">
        <p14:creationId xmlns:p14="http://schemas.microsoft.com/office/powerpoint/2010/main" val="153564365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85720" y="428604"/>
            <a:ext cx="8358246" cy="4832092"/>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endParaRPr lang="es-AR" sz="2800" dirty="0">
              <a:latin typeface="Arial" pitchFamily="34" charset="0"/>
              <a:cs typeface="Arial" pitchFamily="34" charset="0"/>
            </a:endParaRPr>
          </a:p>
          <a:p>
            <a:pPr algn="just"/>
            <a:endParaRPr lang="es-AR" sz="2800" dirty="0">
              <a:latin typeface="Arial" pitchFamily="34" charset="0"/>
              <a:cs typeface="Arial" pitchFamily="34" charset="0"/>
            </a:endParaRPr>
          </a:p>
          <a:p>
            <a:pPr algn="just"/>
            <a:r>
              <a:rPr lang="es-AR" sz="2800" dirty="0">
                <a:latin typeface="Arial" pitchFamily="34" charset="0"/>
                <a:cs typeface="Arial" pitchFamily="34" charset="0"/>
              </a:rPr>
              <a:t>Es decir </a:t>
            </a:r>
            <a:r>
              <a:rPr lang="es-AR" sz="2800" b="1" dirty="0">
                <a:solidFill>
                  <a:srgbClr val="FF0000"/>
                </a:solidFill>
                <a:latin typeface="Arial" pitchFamily="34" charset="0"/>
                <a:cs typeface="Arial" pitchFamily="34" charset="0"/>
              </a:rPr>
              <a:t>la ciencia </a:t>
            </a:r>
            <a:r>
              <a:rPr lang="es-AR" sz="2800" dirty="0">
                <a:latin typeface="Arial" pitchFamily="34" charset="0"/>
                <a:cs typeface="Arial" pitchFamily="34" charset="0"/>
              </a:rPr>
              <a:t>surge en un </a:t>
            </a:r>
            <a:r>
              <a:rPr lang="es-AR" sz="2800" b="1" dirty="0">
                <a:solidFill>
                  <a:srgbClr val="FF0000"/>
                </a:solidFill>
                <a:latin typeface="Arial" pitchFamily="34" charset="0"/>
                <a:cs typeface="Arial" pitchFamily="34" charset="0"/>
              </a:rPr>
              <a:t>momento determinado del desarrollo de la humanidad</a:t>
            </a:r>
            <a:r>
              <a:rPr lang="es-AR" sz="2800" dirty="0">
                <a:latin typeface="Arial" pitchFamily="34" charset="0"/>
                <a:cs typeface="Arial" pitchFamily="34" charset="0"/>
              </a:rPr>
              <a:t>, bajo </a:t>
            </a:r>
            <a:r>
              <a:rPr lang="es-AR" sz="2800" b="1" dirty="0">
                <a:solidFill>
                  <a:srgbClr val="FF0000"/>
                </a:solidFill>
                <a:latin typeface="Arial" pitchFamily="34" charset="0"/>
                <a:cs typeface="Arial" pitchFamily="34" charset="0"/>
              </a:rPr>
              <a:t>condiciones concretas </a:t>
            </a:r>
            <a:r>
              <a:rPr lang="es-AR" sz="2800" dirty="0">
                <a:latin typeface="Arial" pitchFamily="34" charset="0"/>
                <a:cs typeface="Arial" pitchFamily="34" charset="0"/>
              </a:rPr>
              <a:t>y así ha continuado su evolución y transformación en el tiempo, ubicada en una FES con influencia de las condiciones materiales y espirituales que en ella actúan </a:t>
            </a:r>
          </a:p>
          <a:p>
            <a:pPr algn="just"/>
            <a:endParaRPr lang="es-AR" sz="2800" dirty="0">
              <a:latin typeface="Arial" pitchFamily="34" charset="0"/>
              <a:cs typeface="Arial" pitchFamily="34" charset="0"/>
            </a:endParaRPr>
          </a:p>
          <a:p>
            <a:pPr algn="just"/>
            <a:r>
              <a:rPr lang="es-AR" sz="2800" dirty="0">
                <a:latin typeface="Arial" pitchFamily="34" charset="0"/>
                <a:cs typeface="Arial" pitchFamily="34" charset="0"/>
              </a:rPr>
              <a:t> </a:t>
            </a:r>
            <a:endParaRPr lang="es-ES"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857620" y="1"/>
            <a:ext cx="5286380" cy="6986528"/>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ES" sz="2800" dirty="0">
                <a:latin typeface="Arial" pitchFamily="34" charset="0"/>
                <a:cs typeface="Arial" pitchFamily="34" charset="0"/>
              </a:rPr>
              <a:t>Varios autores han abordado el concepto definiéndolo, pero tomamos en cuenta de Bernal, que plantea que es: </a:t>
            </a:r>
          </a:p>
          <a:p>
            <a:pPr marL="342900" indent="-342900">
              <a:buFont typeface="Wingdings" panose="05000000000000000000" pitchFamily="2" charset="2"/>
              <a:buChar char="ü"/>
            </a:pPr>
            <a:r>
              <a:rPr lang="es-ES" sz="2800" dirty="0">
                <a:latin typeface="Arial" pitchFamily="34" charset="0"/>
                <a:cs typeface="Arial" pitchFamily="34" charset="0"/>
              </a:rPr>
              <a:t>Institución</a:t>
            </a:r>
          </a:p>
          <a:p>
            <a:pPr marL="342900" indent="-342900">
              <a:buFont typeface="Wingdings" panose="05000000000000000000" pitchFamily="2" charset="2"/>
              <a:buChar char="ü"/>
            </a:pPr>
            <a:r>
              <a:rPr lang="es-ES" sz="2800" dirty="0">
                <a:latin typeface="Arial" pitchFamily="34" charset="0"/>
                <a:cs typeface="Arial" pitchFamily="34" charset="0"/>
              </a:rPr>
              <a:t>Método</a:t>
            </a:r>
          </a:p>
          <a:p>
            <a:pPr marL="342900" indent="-342900">
              <a:buFont typeface="Wingdings" panose="05000000000000000000" pitchFamily="2" charset="2"/>
              <a:buChar char="ü"/>
            </a:pPr>
            <a:r>
              <a:rPr lang="es-ES" sz="2800" dirty="0">
                <a:latin typeface="Arial" pitchFamily="34" charset="0"/>
                <a:cs typeface="Arial" pitchFamily="34" charset="0"/>
              </a:rPr>
              <a:t>Tradición acumulativa de conocimientos</a:t>
            </a:r>
          </a:p>
          <a:p>
            <a:pPr marL="342900" indent="-342900">
              <a:buFont typeface="Wingdings" panose="05000000000000000000" pitchFamily="2" charset="2"/>
              <a:buChar char="ü"/>
            </a:pPr>
            <a:r>
              <a:rPr lang="es-ES" sz="2800" dirty="0">
                <a:latin typeface="Arial" pitchFamily="34" charset="0"/>
                <a:cs typeface="Arial" pitchFamily="34" charset="0"/>
              </a:rPr>
              <a:t>Factor principal en  el mantenimiento y desarrollo de la producción</a:t>
            </a:r>
          </a:p>
          <a:p>
            <a:pPr marL="342900" indent="-342900">
              <a:buFont typeface="Wingdings" panose="05000000000000000000" pitchFamily="2" charset="2"/>
              <a:buChar char="ü"/>
            </a:pPr>
            <a:r>
              <a:rPr lang="es-ES" sz="2800" dirty="0">
                <a:latin typeface="Arial" pitchFamily="34" charset="0"/>
                <a:cs typeface="Arial" pitchFamily="34" charset="0"/>
              </a:rPr>
              <a:t>Una de las influencias más poderosas en la conformación de las opiniones respecto al universo y el hombre</a:t>
            </a:r>
          </a:p>
        </p:txBody>
      </p:sp>
      <p:pic>
        <p:nvPicPr>
          <p:cNvPr id="3" name="Imagen 4"/>
          <p:cNvPicPr>
            <a:picLocks noChangeAspect="1"/>
          </p:cNvPicPr>
          <p:nvPr/>
        </p:nvPicPr>
        <p:blipFill>
          <a:blip r:embed="rId2"/>
          <a:srcRect/>
          <a:stretch>
            <a:fillRect/>
          </a:stretch>
        </p:blipFill>
        <p:spPr bwMode="auto">
          <a:xfrm rot="21356510">
            <a:off x="101927" y="146777"/>
            <a:ext cx="3695487" cy="3011487"/>
          </a:xfrm>
          <a:prstGeom prst="rect">
            <a:avLst/>
          </a:prstGeom>
          <a:solidFill>
            <a:schemeClr val="bg1"/>
          </a:solidFill>
          <a:ln w="9525">
            <a:solidFill>
              <a:schemeClr val="bg1"/>
            </a:solidFill>
            <a:miter lim="800000"/>
            <a:headEnd/>
            <a:tailEnd/>
          </a:ln>
        </p:spPr>
      </p:pic>
      <p:sp>
        <p:nvSpPr>
          <p:cNvPr id="5" name="4 CuadroTexto"/>
          <p:cNvSpPr txBox="1"/>
          <p:nvPr/>
        </p:nvSpPr>
        <p:spPr>
          <a:xfrm>
            <a:off x="571472" y="1214422"/>
            <a:ext cx="1428760" cy="1200329"/>
          </a:xfrm>
          <a:prstGeom prst="rect">
            <a:avLst/>
          </a:prstGeom>
          <a:noFill/>
        </p:spPr>
        <p:txBody>
          <a:bodyPr wrap="square" rtlCol="0">
            <a:spAutoFit/>
          </a:bodyPr>
          <a:lstStyle/>
          <a:p>
            <a:r>
              <a:rPr lang="es-ES" b="1" dirty="0">
                <a:latin typeface="Arial" pitchFamily="34" charset="0"/>
                <a:cs typeface="Arial" pitchFamily="34" charset="0"/>
              </a:rPr>
              <a:t>¿Qué se entiende por ciencia?</a:t>
            </a:r>
          </a:p>
        </p:txBody>
      </p:sp>
      <p:sp>
        <p:nvSpPr>
          <p:cNvPr id="6" name="5 Flecha a la derecha con muesca"/>
          <p:cNvSpPr/>
          <p:nvPr/>
        </p:nvSpPr>
        <p:spPr>
          <a:xfrm>
            <a:off x="357158" y="4143356"/>
            <a:ext cx="3286148" cy="2714644"/>
          </a:xfrm>
          <a:prstGeom prst="notchedRightArrow">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dirty="0">
              <a:latin typeface="Arial" pitchFamily="34" charset="0"/>
              <a:cs typeface="Arial" pitchFamily="34" charset="0"/>
            </a:endParaRPr>
          </a:p>
        </p:txBody>
      </p:sp>
      <p:sp>
        <p:nvSpPr>
          <p:cNvPr id="7" name="6 CuadroTexto"/>
          <p:cNvSpPr txBox="1"/>
          <p:nvPr/>
        </p:nvSpPr>
        <p:spPr>
          <a:xfrm>
            <a:off x="1060061" y="5043413"/>
            <a:ext cx="2286016" cy="1200329"/>
          </a:xfrm>
          <a:prstGeom prst="rect">
            <a:avLst/>
          </a:prstGeom>
          <a:noFill/>
        </p:spPr>
        <p:txBody>
          <a:bodyPr wrap="square" rtlCol="0">
            <a:spAutoFit/>
          </a:bodyPr>
          <a:lstStyle/>
          <a:p>
            <a:r>
              <a:rPr lang="es-ES" b="1" dirty="0">
                <a:latin typeface="Arial" pitchFamily="34" charset="0"/>
                <a:cs typeface="Arial" pitchFamily="34" charset="0"/>
              </a:rPr>
              <a:t>Recomendaba estudiar, su historia y contexto</a:t>
            </a:r>
          </a:p>
          <a:p>
            <a:endParaRPr lang="es-ES" dirty="0">
              <a:latin typeface="Arial" pitchFamily="34" charset="0"/>
              <a:cs typeface="Arial" pitchFamily="34" charset="0"/>
            </a:endParaRPr>
          </a:p>
        </p:txBody>
      </p:sp>
      <p:pic>
        <p:nvPicPr>
          <p:cNvPr id="9" name="Imagen 8">
            <a:extLst>
              <a:ext uri="{FF2B5EF4-FFF2-40B4-BE49-F238E27FC236}">
                <a16:creationId xmlns="" xmlns:a16="http://schemas.microsoft.com/office/drawing/2014/main" id="{883B5743-F838-40A4-8E02-CE3E91D5C8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521785" y="2262264"/>
            <a:ext cx="2286016" cy="2552700"/>
          </a:xfrm>
          <a:prstGeom prst="rect">
            <a:avLst/>
          </a:prstGeom>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85720" y="428604"/>
            <a:ext cx="8358246" cy="5724644"/>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lvl="0" algn="just">
              <a:lnSpc>
                <a:spcPct val="150000"/>
              </a:lnSpc>
            </a:pPr>
            <a:r>
              <a:rPr lang="es-ES" sz="2400" dirty="0">
                <a:effectLst>
                  <a:outerShdw blurRad="38100" dist="38100" dir="2700000" algn="tl">
                    <a:srgbClr val="000000">
                      <a:alpha val="43137"/>
                    </a:srgbClr>
                  </a:outerShdw>
                </a:effectLst>
                <a:latin typeface="Arial" pitchFamily="34" charset="0"/>
                <a:cs typeface="Arial" pitchFamily="34" charset="0"/>
              </a:rPr>
              <a:t>También se puede entender como: Práctica social dedicada a la producción, distribución y uso del conocimiento, institución social peculiar, con sus valores   propios (</a:t>
            </a:r>
            <a:r>
              <a:rPr lang="es-ES" sz="2400" dirty="0" err="1">
                <a:effectLst>
                  <a:outerShdw blurRad="38100" dist="38100" dir="2700000" algn="tl">
                    <a:srgbClr val="000000">
                      <a:alpha val="43137"/>
                    </a:srgbClr>
                  </a:outerShdw>
                </a:effectLst>
                <a:latin typeface="Arial" pitchFamily="34" charset="0"/>
                <a:cs typeface="Arial" pitchFamily="34" charset="0"/>
              </a:rPr>
              <a:t>ethos</a:t>
            </a:r>
            <a:r>
              <a:rPr lang="es-ES" sz="2400" dirty="0">
                <a:effectLst>
                  <a:outerShdw blurRad="38100" dist="38100" dir="2700000" algn="tl">
                    <a:srgbClr val="000000">
                      <a:alpha val="43137"/>
                    </a:srgbClr>
                  </a:outerShdw>
                </a:effectLst>
                <a:latin typeface="Arial" pitchFamily="34" charset="0"/>
                <a:cs typeface="Arial" pitchFamily="34" charset="0"/>
              </a:rPr>
              <a:t>), donde convergen culturas como la académica, burocrática y económica</a:t>
            </a:r>
          </a:p>
          <a:p>
            <a:pPr lvl="0" algn="just">
              <a:lnSpc>
                <a:spcPct val="150000"/>
              </a:lnSpc>
            </a:pPr>
            <a:r>
              <a:rPr lang="es-ES" sz="2400" dirty="0">
                <a:effectLst>
                  <a:outerShdw blurRad="38100" dist="38100" dir="2700000" algn="tl">
                    <a:srgbClr val="000000">
                      <a:alpha val="43137"/>
                    </a:srgbClr>
                  </a:outerShdw>
                </a:effectLst>
                <a:latin typeface="Arial" pitchFamily="34" charset="0"/>
                <a:cs typeface="Arial" pitchFamily="34" charset="0"/>
              </a:rPr>
              <a:t>En su expresión más amplia, se nos presenta como una “red de individuos, instituciones y prácticas anclados en contextos con sus propias determinaciones culturales, económicas y sociales” </a:t>
            </a:r>
            <a:r>
              <a:rPr lang="es-ES" sz="2400" dirty="0">
                <a:latin typeface="Arial" pitchFamily="34" charset="0"/>
                <a:cs typeface="Arial" pitchFamily="34" charset="0"/>
              </a:rPr>
              <a:t>(</a:t>
            </a:r>
            <a:r>
              <a:rPr lang="es-ES" sz="2400" dirty="0" err="1">
                <a:latin typeface="Arial" pitchFamily="34" charset="0"/>
                <a:cs typeface="Arial" pitchFamily="34" charset="0"/>
              </a:rPr>
              <a:t>Chambers</a:t>
            </a:r>
            <a:r>
              <a:rPr lang="es-ES" sz="2400" dirty="0">
                <a:latin typeface="Arial" pitchFamily="34" charset="0"/>
                <a:cs typeface="Arial" pitchFamily="34" charset="0"/>
              </a:rPr>
              <a:t> en artículo de Núñez y </a:t>
            </a:r>
            <a:r>
              <a:rPr lang="es-ES" sz="2400" dirty="0" err="1">
                <a:latin typeface="Arial" pitchFamily="34" charset="0"/>
                <a:cs typeface="Arial" pitchFamily="34" charset="0"/>
              </a:rPr>
              <a:t>Figa</a:t>
            </a:r>
            <a:r>
              <a:rPr lang="es-ES" sz="2800" dirty="0" err="1">
                <a:latin typeface="Arial" pitchFamily="34" charset="0"/>
                <a:cs typeface="Arial" pitchFamily="34" charset="0"/>
              </a:rPr>
              <a:t>redo</a:t>
            </a:r>
            <a:r>
              <a:rPr lang="es-ES" sz="2800" dirty="0">
                <a:latin typeface="Arial" pitchFamily="34" charset="0"/>
                <a:cs typeface="Arial" pitchFamily="34" charset="0"/>
              </a:rPr>
              <a:t> 2008)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143240" y="500042"/>
            <a:ext cx="5857916" cy="2862322"/>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lvl="0" algn="just">
              <a:lnSpc>
                <a:spcPct val="150000"/>
              </a:lnSpc>
            </a:pPr>
            <a:r>
              <a:rPr lang="es-ES_tradnl" sz="2400" dirty="0">
                <a:latin typeface="Arial" pitchFamily="34" charset="0"/>
                <a:cs typeface="Arial" pitchFamily="34" charset="0"/>
              </a:rPr>
              <a:t>”Por tecnología se entiende un conjunto de conocimientos de base científica, que permite describir, explicar, diseñar y aplicar soluciones técnicas a problemas prácticos de forma sistemática y racional</a:t>
            </a:r>
            <a:endParaRPr lang="es-ES" sz="2400" dirty="0">
              <a:latin typeface="Arial" pitchFamily="34" charset="0"/>
              <a:cs typeface="Arial" pitchFamily="34" charset="0"/>
            </a:endParaRPr>
          </a:p>
        </p:txBody>
      </p:sp>
      <p:pic>
        <p:nvPicPr>
          <p:cNvPr id="3" name="Imagen 4"/>
          <p:cNvPicPr>
            <a:picLocks noChangeAspect="1"/>
          </p:cNvPicPr>
          <p:nvPr/>
        </p:nvPicPr>
        <p:blipFill>
          <a:blip r:embed="rId2"/>
          <a:srcRect/>
          <a:stretch>
            <a:fillRect/>
          </a:stretch>
        </p:blipFill>
        <p:spPr bwMode="auto">
          <a:xfrm rot="21356510">
            <a:off x="103200" y="162873"/>
            <a:ext cx="2681294" cy="3011487"/>
          </a:xfrm>
          <a:prstGeom prst="rect">
            <a:avLst/>
          </a:prstGeom>
          <a:solidFill>
            <a:schemeClr val="bg1"/>
          </a:solidFill>
          <a:ln w="9525">
            <a:solidFill>
              <a:schemeClr val="bg1"/>
            </a:solidFill>
            <a:miter lim="800000"/>
            <a:headEnd/>
            <a:tailEnd/>
          </a:ln>
        </p:spPr>
      </p:pic>
      <p:sp>
        <p:nvSpPr>
          <p:cNvPr id="5" name="4 Rectángulo"/>
          <p:cNvSpPr/>
          <p:nvPr/>
        </p:nvSpPr>
        <p:spPr>
          <a:xfrm>
            <a:off x="285720" y="1142984"/>
            <a:ext cx="1428760" cy="1477328"/>
          </a:xfrm>
          <a:prstGeom prst="rect">
            <a:avLst/>
          </a:prstGeom>
        </p:spPr>
        <p:txBody>
          <a:bodyPr wrap="square">
            <a:spAutoFit/>
          </a:bodyPr>
          <a:lstStyle/>
          <a:p>
            <a:r>
              <a:rPr lang="es-ES" b="1" dirty="0">
                <a:latin typeface="Arial" pitchFamily="34" charset="0"/>
                <a:cs typeface="Arial" pitchFamily="34" charset="0"/>
              </a:rPr>
              <a:t>¿Qué se entiende por tecnología?</a:t>
            </a:r>
          </a:p>
        </p:txBody>
      </p:sp>
      <p:sp>
        <p:nvSpPr>
          <p:cNvPr id="6" name="5 Rectángulo"/>
          <p:cNvSpPr/>
          <p:nvPr/>
        </p:nvSpPr>
        <p:spPr>
          <a:xfrm>
            <a:off x="785786" y="3429000"/>
            <a:ext cx="6286544" cy="707886"/>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ES_tradnl" sz="2000" dirty="0">
                <a:latin typeface="Arial" pitchFamily="34" charset="0"/>
                <a:cs typeface="Arial" pitchFamily="34" charset="0"/>
              </a:rPr>
              <a:t>Esta se comprende mejor si lo hacemos en las dimensiones siguientes</a:t>
            </a:r>
            <a:endParaRPr lang="es-ES" sz="2000" dirty="0">
              <a:latin typeface="Arial" pitchFamily="34" charset="0"/>
              <a:cs typeface="Arial" pitchFamily="34" charset="0"/>
            </a:endParaRPr>
          </a:p>
        </p:txBody>
      </p:sp>
      <p:sp>
        <p:nvSpPr>
          <p:cNvPr id="7" name="6 Flecha a la derecha con muesca"/>
          <p:cNvSpPr/>
          <p:nvPr/>
        </p:nvSpPr>
        <p:spPr>
          <a:xfrm rot="5400000">
            <a:off x="2654779" y="4184610"/>
            <a:ext cx="3030019" cy="2947561"/>
          </a:xfrm>
          <a:prstGeom prst="notchedRightArrow">
            <a:avLst/>
          </a:prstGeom>
        </p:spPr>
        <p:style>
          <a:lnRef idx="1">
            <a:schemeClr val="accent3"/>
          </a:lnRef>
          <a:fillRef idx="2">
            <a:schemeClr val="accent3"/>
          </a:fillRef>
          <a:effectRef idx="1">
            <a:schemeClr val="accent3"/>
          </a:effectRef>
          <a:fontRef idx="minor">
            <a:schemeClr val="dk1"/>
          </a:fontRef>
        </p:style>
        <p:txBody>
          <a:bodyPr rtlCol="0" anchor="ctr"/>
          <a:lstStyle/>
          <a:p>
            <a:endParaRPr lang="es-ES" b="1" dirty="0">
              <a:latin typeface="Arial" pitchFamily="34" charset="0"/>
              <a:cs typeface="Arial" pitchFamily="34" charset="0"/>
            </a:endParaRPr>
          </a:p>
        </p:txBody>
      </p:sp>
      <p:sp>
        <p:nvSpPr>
          <p:cNvPr id="8" name="7 CuadroTexto"/>
          <p:cNvSpPr txBox="1"/>
          <p:nvPr/>
        </p:nvSpPr>
        <p:spPr>
          <a:xfrm>
            <a:off x="3428992" y="4643446"/>
            <a:ext cx="1643074" cy="923330"/>
          </a:xfrm>
          <a:prstGeom prst="rect">
            <a:avLst/>
          </a:prstGeom>
          <a:noFill/>
        </p:spPr>
        <p:txBody>
          <a:bodyPr wrap="square" rtlCol="0">
            <a:spAutoFit/>
          </a:bodyPr>
          <a:lstStyle/>
          <a:p>
            <a:r>
              <a:rPr lang="es-ES" b="1" dirty="0">
                <a:latin typeface="Arial" pitchFamily="34" charset="0"/>
                <a:cs typeface="Arial" pitchFamily="34" charset="0"/>
              </a:rPr>
              <a:t>Práctica social en  3 dimensiones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0" y="500042"/>
            <a:ext cx="9144000" cy="4832092"/>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r>
              <a:rPr lang="es-ES" sz="2800" dirty="0">
                <a:latin typeface="Arial" pitchFamily="34" charset="0"/>
                <a:cs typeface="Arial" pitchFamily="34" charset="0"/>
              </a:rPr>
              <a:t>            Facultad de Ciencias </a:t>
            </a:r>
            <a:r>
              <a:rPr lang="es-ES" sz="2800" dirty="0" smtClean="0">
                <a:latin typeface="Arial" pitchFamily="34" charset="0"/>
                <a:cs typeface="Arial" pitchFamily="34" charset="0"/>
              </a:rPr>
              <a:t>Sociales y Humanística</a:t>
            </a:r>
          </a:p>
          <a:p>
            <a:endParaRPr lang="es-ES" sz="2800" dirty="0">
              <a:latin typeface="Arial" pitchFamily="34" charset="0"/>
              <a:cs typeface="Arial" pitchFamily="34" charset="0"/>
            </a:endParaRPr>
          </a:p>
          <a:p>
            <a:r>
              <a:rPr lang="es-ES" sz="2800" dirty="0">
                <a:latin typeface="Arial" pitchFamily="34" charset="0"/>
                <a:cs typeface="Arial" pitchFamily="34" charset="0"/>
              </a:rPr>
              <a:t>ESTUDIOS EN CIENCIA, TECNOLOGÍA Y SOCIEDAD</a:t>
            </a:r>
          </a:p>
          <a:p>
            <a:endParaRPr lang="es-ES" sz="2800" dirty="0">
              <a:latin typeface="Arial" pitchFamily="34" charset="0"/>
              <a:cs typeface="Arial" pitchFamily="34" charset="0"/>
            </a:endParaRPr>
          </a:p>
          <a:p>
            <a:r>
              <a:rPr lang="es-ES" sz="2800" dirty="0">
                <a:latin typeface="Arial" pitchFamily="34" charset="0"/>
                <a:cs typeface="Arial" pitchFamily="34" charset="0"/>
              </a:rPr>
              <a:t>   Carrera: Licenciatura en </a:t>
            </a:r>
            <a:r>
              <a:rPr lang="es-ES" sz="2800" dirty="0" smtClean="0">
                <a:latin typeface="Arial" pitchFamily="34" charset="0"/>
                <a:cs typeface="Arial" pitchFamily="34" charset="0"/>
              </a:rPr>
              <a:t>Derecho</a:t>
            </a:r>
            <a:endParaRPr lang="es-ES" sz="2800" dirty="0">
              <a:latin typeface="Arial" pitchFamily="34" charset="0"/>
              <a:cs typeface="Arial" pitchFamily="34" charset="0"/>
            </a:endParaRPr>
          </a:p>
          <a:p>
            <a:endParaRPr lang="es-ES" sz="2800" dirty="0">
              <a:latin typeface="Arial" pitchFamily="34" charset="0"/>
              <a:cs typeface="Arial" pitchFamily="34" charset="0"/>
            </a:endParaRPr>
          </a:p>
          <a:p>
            <a:r>
              <a:rPr lang="es-ES" sz="2800" dirty="0">
                <a:latin typeface="Arial" pitchFamily="34" charset="0"/>
                <a:cs typeface="Arial" pitchFamily="34" charset="0"/>
              </a:rPr>
              <a:t>     Profesora: María Elena Abreu Aragón</a:t>
            </a:r>
          </a:p>
          <a:p>
            <a:endParaRPr lang="es-ES" sz="2800" dirty="0">
              <a:latin typeface="Arial" pitchFamily="34" charset="0"/>
              <a:cs typeface="Arial" pitchFamily="34" charset="0"/>
            </a:endParaRPr>
          </a:p>
          <a:p>
            <a:r>
              <a:rPr lang="es-ES" sz="2800" dirty="0">
                <a:latin typeface="Arial" pitchFamily="34" charset="0"/>
                <a:cs typeface="Arial" pitchFamily="34" charset="0"/>
              </a:rPr>
              <a:t>            Conferencia: Temática 1.1</a:t>
            </a:r>
          </a:p>
          <a:p>
            <a:r>
              <a:rPr lang="es-ES" sz="2800" dirty="0">
                <a:latin typeface="Arial" pitchFamily="34" charset="0"/>
                <a:cs typeface="Arial" pitchFamily="34" charset="0"/>
              </a:rPr>
              <a:t>   </a:t>
            </a:r>
          </a:p>
          <a:p>
            <a:endParaRPr lang="es-ES" sz="2800" dirty="0">
              <a:latin typeface="Arial" pitchFamily="34" charset="0"/>
              <a:cs typeface="Arial" pitchFamily="34" charset="0"/>
            </a:endParaRPr>
          </a:p>
        </p:txBody>
      </p:sp>
      <p:pic>
        <p:nvPicPr>
          <p:cNvPr id="3" name="Picture 7"/>
          <p:cNvPicPr>
            <a:picLocks noChangeAspect="1" noChangeArrowheads="1"/>
          </p:cNvPicPr>
          <p:nvPr/>
        </p:nvPicPr>
        <p:blipFill>
          <a:blip r:embed="rId2" cstate="print"/>
          <a:srcRect/>
          <a:stretch>
            <a:fillRect/>
          </a:stretch>
        </p:blipFill>
        <p:spPr bwMode="auto">
          <a:xfrm>
            <a:off x="6500826" y="4071918"/>
            <a:ext cx="2437822" cy="2786082"/>
          </a:xfrm>
          <a:prstGeom prst="rect">
            <a:avLst/>
          </a:prstGeom>
          <a:noFill/>
          <a:ln w="76200">
            <a:solidFill>
              <a:schemeClr val="tx1"/>
            </a:solidFill>
            <a:miter lim="800000"/>
            <a:headEnd/>
            <a:tailEnd/>
          </a:ln>
        </p:spPr>
      </p:pic>
      <p:pic>
        <p:nvPicPr>
          <p:cNvPr id="5" name="Imagen 4">
            <a:extLst>
              <a:ext uri="{FF2B5EF4-FFF2-40B4-BE49-F238E27FC236}">
                <a16:creationId xmlns="" xmlns:a16="http://schemas.microsoft.com/office/drawing/2014/main" id="{46CD204C-BD5C-49C7-8199-289286C40A0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55576" y="4857750"/>
            <a:ext cx="2437822" cy="2000250"/>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267744" y="1"/>
            <a:ext cx="6876256" cy="1692771"/>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ES" sz="2400" dirty="0">
                <a:latin typeface="Arial" pitchFamily="34" charset="0"/>
                <a:cs typeface="Arial" pitchFamily="34" charset="0"/>
              </a:rPr>
              <a:t>1era  </a:t>
            </a:r>
            <a:r>
              <a:rPr lang="es-ES" sz="2400" b="1" dirty="0">
                <a:solidFill>
                  <a:srgbClr val="FF0000"/>
                </a:solidFill>
                <a:latin typeface="Arial" pitchFamily="34" charset="0"/>
                <a:cs typeface="Arial" pitchFamily="34" charset="0"/>
              </a:rPr>
              <a:t>TÉCNICA</a:t>
            </a:r>
            <a:r>
              <a:rPr lang="es-ES" sz="2400" dirty="0">
                <a:latin typeface="Arial" pitchFamily="34" charset="0"/>
                <a:cs typeface="Arial" pitchFamily="34" charset="0"/>
              </a:rPr>
              <a:t>: </a:t>
            </a:r>
            <a:r>
              <a:rPr lang="es-ES" sz="2000" dirty="0">
                <a:latin typeface="Arial" pitchFamily="34" charset="0"/>
                <a:cs typeface="Arial" pitchFamily="34" charset="0"/>
              </a:rPr>
              <a:t>Esta </a:t>
            </a:r>
            <a:r>
              <a:rPr lang="es-ES" sz="2000" b="1" dirty="0">
                <a:solidFill>
                  <a:srgbClr val="FF0000"/>
                </a:solidFill>
                <a:latin typeface="Arial" pitchFamily="34" charset="0"/>
                <a:cs typeface="Arial" pitchFamily="34" charset="0"/>
              </a:rPr>
              <a:t>incluye</a:t>
            </a:r>
            <a:r>
              <a:rPr lang="es-ES_tradnl" altLang="es-EC" sz="2000" b="1" dirty="0">
                <a:solidFill>
                  <a:srgbClr val="FF0000"/>
                </a:solidFill>
                <a:latin typeface="Calibri" panose="020F0502020204030204" pitchFamily="34" charset="0"/>
                <a:cs typeface="Calibri" panose="020F0502020204030204" pitchFamily="34" charset="0"/>
              </a:rPr>
              <a:t> </a:t>
            </a:r>
            <a:r>
              <a:rPr lang="es-ES_tradnl" altLang="es-EC" sz="2000" b="1" dirty="0">
                <a:solidFill>
                  <a:srgbClr val="FF0000"/>
                </a:solidFill>
                <a:latin typeface="Arial" pitchFamily="34" charset="0"/>
                <a:cs typeface="Arial" pitchFamily="34" charset="0"/>
              </a:rPr>
              <a:t>conocimientos</a:t>
            </a:r>
            <a:r>
              <a:rPr lang="es-ES_tradnl" altLang="es-EC" sz="2000" dirty="0">
                <a:latin typeface="Arial" pitchFamily="34" charset="0"/>
                <a:cs typeface="Arial" pitchFamily="34" charset="0"/>
              </a:rPr>
              <a:t>, </a:t>
            </a:r>
            <a:r>
              <a:rPr lang="es-ES_tradnl" altLang="es-EC" sz="2000" b="1" dirty="0">
                <a:solidFill>
                  <a:srgbClr val="FF0000"/>
                </a:solidFill>
                <a:latin typeface="Arial" pitchFamily="34" charset="0"/>
                <a:cs typeface="Arial" pitchFamily="34" charset="0"/>
              </a:rPr>
              <a:t>capacidades</a:t>
            </a:r>
            <a:r>
              <a:rPr lang="es-ES_tradnl" altLang="es-EC" sz="2000" dirty="0">
                <a:latin typeface="Arial" pitchFamily="34" charset="0"/>
                <a:cs typeface="Arial" pitchFamily="34" charset="0"/>
              </a:rPr>
              <a:t>, </a:t>
            </a:r>
            <a:r>
              <a:rPr lang="es-ES_tradnl" altLang="es-EC" sz="2000" dirty="0">
                <a:solidFill>
                  <a:srgbClr val="FF0000"/>
                </a:solidFill>
                <a:latin typeface="Arial" pitchFamily="34" charset="0"/>
                <a:cs typeface="Arial" pitchFamily="34" charset="0"/>
              </a:rPr>
              <a:t>destrezas técnicas</a:t>
            </a:r>
            <a:r>
              <a:rPr lang="es-ES_tradnl" altLang="es-EC" sz="2000" dirty="0">
                <a:latin typeface="Arial" pitchFamily="34" charset="0"/>
                <a:cs typeface="Arial" pitchFamily="34" charset="0"/>
              </a:rPr>
              <a:t>, </a:t>
            </a:r>
            <a:r>
              <a:rPr lang="es-ES_tradnl" altLang="es-EC" sz="2000" dirty="0">
                <a:solidFill>
                  <a:srgbClr val="FF0000"/>
                </a:solidFill>
                <a:latin typeface="Arial" pitchFamily="34" charset="0"/>
                <a:cs typeface="Arial" pitchFamily="34" charset="0"/>
              </a:rPr>
              <a:t>instrumentos, herramientas y maquinarias</a:t>
            </a:r>
            <a:r>
              <a:rPr lang="es-ES_tradnl" altLang="es-EC" sz="2000" dirty="0">
                <a:latin typeface="Arial" pitchFamily="34" charset="0"/>
                <a:cs typeface="Arial" pitchFamily="34" charset="0"/>
              </a:rPr>
              <a:t>; </a:t>
            </a:r>
            <a:r>
              <a:rPr lang="es-ES_tradnl" altLang="es-EC" sz="2000" dirty="0">
                <a:solidFill>
                  <a:srgbClr val="FF0000"/>
                </a:solidFill>
                <a:latin typeface="Arial" pitchFamily="34" charset="0"/>
                <a:cs typeface="Arial" pitchFamily="34" charset="0"/>
              </a:rPr>
              <a:t>recursos humanos </a:t>
            </a:r>
            <a:r>
              <a:rPr lang="es-ES_tradnl" altLang="es-EC" sz="2000" dirty="0">
                <a:latin typeface="Arial" pitchFamily="34" charset="0"/>
                <a:cs typeface="Arial" pitchFamily="34" charset="0"/>
              </a:rPr>
              <a:t>y </a:t>
            </a:r>
            <a:r>
              <a:rPr lang="es-ES_tradnl" altLang="es-EC" sz="2000" dirty="0">
                <a:solidFill>
                  <a:srgbClr val="FF0000"/>
                </a:solidFill>
                <a:latin typeface="Arial" pitchFamily="34" charset="0"/>
                <a:cs typeface="Arial" pitchFamily="34" charset="0"/>
              </a:rPr>
              <a:t>materiales</a:t>
            </a:r>
            <a:r>
              <a:rPr lang="es-ES_tradnl" altLang="es-EC" sz="2000" dirty="0">
                <a:latin typeface="Arial" pitchFamily="34" charset="0"/>
                <a:cs typeface="Arial" pitchFamily="34" charset="0"/>
              </a:rPr>
              <a:t>, </a:t>
            </a:r>
            <a:r>
              <a:rPr lang="es-ES_tradnl" altLang="es-EC" sz="2000" dirty="0">
                <a:solidFill>
                  <a:srgbClr val="FF0000"/>
                </a:solidFill>
                <a:latin typeface="Arial" pitchFamily="34" charset="0"/>
                <a:cs typeface="Arial" pitchFamily="34" charset="0"/>
              </a:rPr>
              <a:t>materias primas</a:t>
            </a:r>
            <a:r>
              <a:rPr lang="es-ES_tradnl" altLang="es-EC" sz="2000" dirty="0">
                <a:latin typeface="Arial" pitchFamily="34" charset="0"/>
                <a:cs typeface="Arial" pitchFamily="34" charset="0"/>
              </a:rPr>
              <a:t>, productos obtenidos, desechos y residuos</a:t>
            </a:r>
            <a:r>
              <a:rPr lang="es-ES_tradnl" altLang="es-EC" sz="2000" dirty="0">
                <a:latin typeface="Calibri" panose="020F0502020204030204" pitchFamily="34" charset="0"/>
                <a:cs typeface="Calibri" panose="020F0502020204030204" pitchFamily="34" charset="0"/>
              </a:rPr>
              <a:t>.</a:t>
            </a:r>
            <a:endParaRPr lang="es-ES" sz="2400" dirty="0">
              <a:latin typeface="Arial" pitchFamily="34" charset="0"/>
              <a:cs typeface="Arial" pitchFamily="34" charset="0"/>
            </a:endParaRPr>
          </a:p>
        </p:txBody>
      </p:sp>
      <p:pic>
        <p:nvPicPr>
          <p:cNvPr id="3" name="Imagen 4"/>
          <p:cNvPicPr>
            <a:picLocks noChangeAspect="1"/>
          </p:cNvPicPr>
          <p:nvPr/>
        </p:nvPicPr>
        <p:blipFill>
          <a:blip r:embed="rId2"/>
          <a:srcRect/>
          <a:stretch>
            <a:fillRect/>
          </a:stretch>
        </p:blipFill>
        <p:spPr bwMode="auto">
          <a:xfrm rot="21356510">
            <a:off x="23082" y="208462"/>
            <a:ext cx="2129603" cy="3444418"/>
          </a:xfrm>
          <a:prstGeom prst="rect">
            <a:avLst/>
          </a:prstGeom>
          <a:solidFill>
            <a:schemeClr val="bg1"/>
          </a:solidFill>
          <a:ln w="9525">
            <a:solidFill>
              <a:schemeClr val="bg1"/>
            </a:solidFill>
            <a:miter lim="800000"/>
            <a:headEnd/>
            <a:tailEnd/>
          </a:ln>
        </p:spPr>
      </p:pic>
      <p:sp>
        <p:nvSpPr>
          <p:cNvPr id="5" name="4 CuadroTexto"/>
          <p:cNvSpPr txBox="1"/>
          <p:nvPr/>
        </p:nvSpPr>
        <p:spPr>
          <a:xfrm>
            <a:off x="214282" y="1142984"/>
            <a:ext cx="1045350" cy="1754326"/>
          </a:xfrm>
          <a:prstGeom prst="rect">
            <a:avLst/>
          </a:prstGeom>
          <a:noFill/>
        </p:spPr>
        <p:txBody>
          <a:bodyPr wrap="square" rtlCol="0">
            <a:spAutoFit/>
          </a:bodyPr>
          <a:lstStyle/>
          <a:p>
            <a:r>
              <a:rPr lang="es-ES" b="1" dirty="0">
                <a:latin typeface="Arial" pitchFamily="34" charset="0"/>
                <a:cs typeface="Arial" pitchFamily="34" charset="0"/>
              </a:rPr>
              <a:t>¿Qué se entiende por tecnología?</a:t>
            </a:r>
          </a:p>
        </p:txBody>
      </p:sp>
      <p:sp>
        <p:nvSpPr>
          <p:cNvPr id="9" name="8 CuadroTexto"/>
          <p:cNvSpPr txBox="1"/>
          <p:nvPr/>
        </p:nvSpPr>
        <p:spPr>
          <a:xfrm>
            <a:off x="3214678" y="1714488"/>
            <a:ext cx="5929322" cy="3908762"/>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ES" sz="2400" dirty="0">
                <a:latin typeface="Arial" pitchFamily="34" charset="0"/>
                <a:cs typeface="Arial" pitchFamily="34" charset="0"/>
              </a:rPr>
              <a:t>2da </a:t>
            </a:r>
            <a:r>
              <a:rPr lang="es-ES_tradnl" altLang="es-EC" sz="2400" b="1" dirty="0">
                <a:solidFill>
                  <a:srgbClr val="FF0000"/>
                </a:solidFill>
                <a:latin typeface="Arial" pitchFamily="34" charset="0"/>
                <a:cs typeface="Arial" pitchFamily="34" charset="0"/>
              </a:rPr>
              <a:t>ORGANIZATIVA</a:t>
            </a:r>
            <a:r>
              <a:rPr lang="es-ES_tradnl" altLang="es-EC" sz="2400" dirty="0">
                <a:latin typeface="Arial" pitchFamily="34" charset="0"/>
                <a:cs typeface="Arial" pitchFamily="34" charset="0"/>
              </a:rPr>
              <a:t>: política administrativa y gestión; aspectos de mercado economía e industria; agentes sociales: empresarios, sindicatos, cuestiones relacionadas con la actividad profesional productiva, distribución, usuarios y consumidores, </a:t>
            </a:r>
            <a:r>
              <a:rPr lang="es-ES" sz="2000" dirty="0">
                <a:latin typeface="Arial" pitchFamily="34" charset="0"/>
                <a:cs typeface="Arial" pitchFamily="34" charset="0"/>
              </a:rPr>
              <a:t>esta i</a:t>
            </a:r>
            <a:r>
              <a:rPr lang="es-ES" sz="2000" dirty="0">
                <a:solidFill>
                  <a:srgbClr val="FF0000"/>
                </a:solidFill>
                <a:latin typeface="Arial" pitchFamily="34" charset="0"/>
                <a:cs typeface="Arial" pitchFamily="34" charset="0"/>
              </a:rPr>
              <a:t>ncluye</a:t>
            </a:r>
            <a:r>
              <a:rPr lang="es-ES_tradnl" altLang="es-EC" sz="2000" dirty="0">
                <a:solidFill>
                  <a:srgbClr val="FF0000"/>
                </a:solidFill>
                <a:latin typeface="Arial" pitchFamily="34" charset="0"/>
                <a:cs typeface="Arial" pitchFamily="34" charset="0"/>
              </a:rPr>
              <a:t> conocimientos, capacidades, destrezas técnicas, instrumentos, herramientas y maquinarias; recursos humanos y materiales, materias primas, productos obtenidos, desechos y residuo</a:t>
            </a:r>
            <a:r>
              <a:rPr lang="es-ES_tradnl" altLang="es-EC" sz="2000" dirty="0">
                <a:latin typeface="Arial" pitchFamily="34" charset="0"/>
                <a:cs typeface="Arial" pitchFamily="34" charset="0"/>
              </a:rPr>
              <a:t>s.</a:t>
            </a:r>
            <a:endParaRPr lang="es-ES" sz="2400" dirty="0">
              <a:latin typeface="Arial" pitchFamily="34" charset="0"/>
              <a:cs typeface="Arial" pitchFamily="34" charset="0"/>
            </a:endParaRPr>
          </a:p>
        </p:txBody>
      </p:sp>
      <p:sp>
        <p:nvSpPr>
          <p:cNvPr id="10" name="9 Rectángulo"/>
          <p:cNvSpPr/>
          <p:nvPr/>
        </p:nvSpPr>
        <p:spPr>
          <a:xfrm>
            <a:off x="357158" y="5643578"/>
            <a:ext cx="8572560" cy="1200329"/>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a:spAutoFit/>
          </a:bodyPr>
          <a:lstStyle/>
          <a:p>
            <a:pPr>
              <a:spcBef>
                <a:spcPct val="50000"/>
              </a:spcBef>
            </a:pPr>
            <a:r>
              <a:rPr lang="es-ES_tradnl" altLang="es-EC" sz="2400" dirty="0">
                <a:latin typeface="Arial" pitchFamily="34" charset="0"/>
                <a:cs typeface="Arial" pitchFamily="34" charset="0"/>
              </a:rPr>
              <a:t> 3era </a:t>
            </a:r>
            <a:r>
              <a:rPr lang="es-ES_tradnl" altLang="es-EC" sz="2400" b="1" dirty="0">
                <a:solidFill>
                  <a:srgbClr val="FF0000"/>
                </a:solidFill>
                <a:latin typeface="Arial" pitchFamily="34" charset="0"/>
                <a:cs typeface="Arial" pitchFamily="34" charset="0"/>
              </a:rPr>
              <a:t>IDEOLÓGICO-CULTURAL</a:t>
            </a:r>
            <a:r>
              <a:rPr lang="es-ES_tradnl" altLang="es-EC" sz="2400" dirty="0">
                <a:latin typeface="Arial" pitchFamily="34" charset="0"/>
                <a:cs typeface="Arial" pitchFamily="34" charset="0"/>
              </a:rPr>
              <a:t>: </a:t>
            </a:r>
            <a:r>
              <a:rPr lang="es-ES_tradnl" altLang="es-EC" sz="2400" dirty="0">
                <a:solidFill>
                  <a:srgbClr val="FF0000"/>
                </a:solidFill>
                <a:latin typeface="Arial" pitchFamily="34" charset="0"/>
                <a:cs typeface="Arial" pitchFamily="34" charset="0"/>
              </a:rPr>
              <a:t>finalidades y objetivos</a:t>
            </a:r>
            <a:r>
              <a:rPr lang="es-ES_tradnl" altLang="es-EC" sz="2400" dirty="0">
                <a:latin typeface="Arial" pitchFamily="34" charset="0"/>
                <a:cs typeface="Arial" pitchFamily="34" charset="0"/>
              </a:rPr>
              <a:t>, sistemas </a:t>
            </a:r>
            <a:r>
              <a:rPr lang="es-ES_tradnl" altLang="es-EC" sz="2400" dirty="0">
                <a:solidFill>
                  <a:srgbClr val="FF0000"/>
                </a:solidFill>
                <a:latin typeface="Arial" pitchFamily="34" charset="0"/>
                <a:cs typeface="Arial" pitchFamily="34" charset="0"/>
              </a:rPr>
              <a:t>de valores y códigos éticos</a:t>
            </a:r>
            <a:r>
              <a:rPr lang="es-ES_tradnl" altLang="es-EC" sz="2400" dirty="0">
                <a:latin typeface="Arial" pitchFamily="34" charset="0"/>
                <a:cs typeface="Arial" pitchFamily="34" charset="0"/>
              </a:rPr>
              <a:t>, creencias sobre el progreso, etc.”</a:t>
            </a:r>
            <a:endParaRPr lang="es-ES" altLang="es-EC"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 xmlns:a16="http://schemas.microsoft.com/office/drawing/2014/main" id="{5A7A7D51-2323-45F5-B376-15FF6D3B323D}"/>
              </a:ext>
            </a:extLst>
          </p:cNvPr>
          <p:cNvSpPr>
            <a:spLocks noGrp="1"/>
          </p:cNvSpPr>
          <p:nvPr>
            <p:ph idx="1"/>
          </p:nvPr>
        </p:nvSpPr>
        <p:spPr>
          <a:xfrm>
            <a:off x="3643306" y="0"/>
            <a:ext cx="5220008" cy="3357562"/>
          </a:xfrm>
          <a:ln w="38100">
            <a:prstDash val="solid"/>
          </a:ln>
        </p:spPr>
        <p:style>
          <a:lnRef idx="1">
            <a:schemeClr val="accent3"/>
          </a:lnRef>
          <a:fillRef idx="2">
            <a:schemeClr val="accent3"/>
          </a:fillRef>
          <a:effectRef idx="1">
            <a:schemeClr val="accent3"/>
          </a:effectRef>
          <a:fontRef idx="minor">
            <a:schemeClr val="dk1"/>
          </a:fontRef>
        </p:style>
        <p:txBody>
          <a:bodyPr>
            <a:normAutofit fontScale="25000" lnSpcReduction="20000"/>
          </a:bodyPr>
          <a:lstStyle/>
          <a:p>
            <a:pPr algn="just">
              <a:lnSpc>
                <a:spcPct val="170000"/>
              </a:lnSpc>
            </a:pPr>
            <a:r>
              <a:rPr lang="es-ES" sz="8000" b="1" dirty="0">
                <a:solidFill>
                  <a:srgbClr val="FF0000"/>
                </a:solidFill>
                <a:latin typeface="Arial" pitchFamily="34" charset="0"/>
                <a:cs typeface="Arial" pitchFamily="34" charset="0"/>
              </a:rPr>
              <a:t>La innovación </a:t>
            </a:r>
            <a:r>
              <a:rPr lang="es-ES" sz="8000" dirty="0">
                <a:latin typeface="Arial" pitchFamily="34" charset="0"/>
                <a:cs typeface="Arial" pitchFamily="34" charset="0"/>
              </a:rPr>
              <a:t>supone la </a:t>
            </a:r>
            <a:r>
              <a:rPr lang="es-ES" sz="8000" b="1" dirty="0">
                <a:solidFill>
                  <a:srgbClr val="FF0000"/>
                </a:solidFill>
                <a:latin typeface="Arial" pitchFamily="34" charset="0"/>
                <a:cs typeface="Arial" pitchFamily="34" charset="0"/>
              </a:rPr>
              <a:t>resolución de problemas de la práctica social con apoyo en el conocimiento</a:t>
            </a:r>
            <a:r>
              <a:rPr lang="es-ES" sz="8000" dirty="0">
                <a:solidFill>
                  <a:srgbClr val="FF0000"/>
                </a:solidFill>
                <a:latin typeface="Arial" pitchFamily="34" charset="0"/>
                <a:cs typeface="Arial" pitchFamily="34" charset="0"/>
              </a:rPr>
              <a:t>. </a:t>
            </a:r>
            <a:r>
              <a:rPr lang="es-ES" sz="8000" dirty="0">
                <a:latin typeface="Arial" pitchFamily="34" charset="0"/>
                <a:cs typeface="Arial" pitchFamily="34" charset="0"/>
              </a:rPr>
              <a:t>Se trata de la introducción de nuevas prácticas, tecnologías que sean novedosas en un determinado contexto, aunque no lo sean en otros.</a:t>
            </a:r>
          </a:p>
          <a:p>
            <a:pPr marL="0" indent="0">
              <a:lnSpc>
                <a:spcPct val="110000"/>
              </a:lnSpc>
              <a:buNone/>
            </a:pPr>
            <a:endParaRPr lang="es-ES" sz="3400" dirty="0"/>
          </a:p>
        </p:txBody>
      </p:sp>
      <p:pic>
        <p:nvPicPr>
          <p:cNvPr id="4" name="Imagen 3">
            <a:extLst>
              <a:ext uri="{FF2B5EF4-FFF2-40B4-BE49-F238E27FC236}">
                <a16:creationId xmlns="" xmlns:a16="http://schemas.microsoft.com/office/drawing/2014/main" id="{13889CDD-3364-0398-A602-7232A78A2105}"/>
              </a:ext>
            </a:extLst>
          </p:cNvPr>
          <p:cNvPicPr>
            <a:picLocks noChangeAspect="1"/>
          </p:cNvPicPr>
          <p:nvPr/>
        </p:nvPicPr>
        <p:blipFill>
          <a:blip r:embed="rId2"/>
          <a:stretch>
            <a:fillRect/>
          </a:stretch>
        </p:blipFill>
        <p:spPr>
          <a:xfrm>
            <a:off x="5076055" y="4143380"/>
            <a:ext cx="3853663" cy="2469094"/>
          </a:xfrm>
          <a:prstGeom prst="rect">
            <a:avLst/>
          </a:prstGeom>
          <a:ln w="57150"/>
        </p:spPr>
        <p:style>
          <a:lnRef idx="1">
            <a:schemeClr val="accent3"/>
          </a:lnRef>
          <a:fillRef idx="2">
            <a:schemeClr val="accent3"/>
          </a:fillRef>
          <a:effectRef idx="1">
            <a:schemeClr val="accent3"/>
          </a:effectRef>
          <a:fontRef idx="minor">
            <a:schemeClr val="dk1"/>
          </a:fontRef>
        </p:style>
      </p:pic>
      <p:pic>
        <p:nvPicPr>
          <p:cNvPr id="6" name="Imagen 4"/>
          <p:cNvPicPr>
            <a:picLocks noChangeAspect="1"/>
          </p:cNvPicPr>
          <p:nvPr/>
        </p:nvPicPr>
        <p:blipFill>
          <a:blip r:embed="rId3"/>
          <a:srcRect/>
          <a:stretch>
            <a:fillRect/>
          </a:stretch>
        </p:blipFill>
        <p:spPr bwMode="auto">
          <a:xfrm rot="21356510">
            <a:off x="94586" y="-137070"/>
            <a:ext cx="3134235" cy="2784126"/>
          </a:xfrm>
          <a:prstGeom prst="rect">
            <a:avLst/>
          </a:prstGeom>
          <a:solidFill>
            <a:schemeClr val="bg1"/>
          </a:solidFill>
          <a:ln w="9525">
            <a:solidFill>
              <a:schemeClr val="bg1"/>
            </a:solidFill>
            <a:miter lim="800000"/>
            <a:headEnd/>
            <a:tailEnd/>
          </a:ln>
        </p:spPr>
      </p:pic>
      <p:sp>
        <p:nvSpPr>
          <p:cNvPr id="7" name="6 CuadroTexto"/>
          <p:cNvSpPr txBox="1"/>
          <p:nvPr/>
        </p:nvSpPr>
        <p:spPr>
          <a:xfrm>
            <a:off x="357158" y="714356"/>
            <a:ext cx="1428760" cy="1477328"/>
          </a:xfrm>
          <a:prstGeom prst="rect">
            <a:avLst/>
          </a:prstGeom>
          <a:noFill/>
        </p:spPr>
        <p:txBody>
          <a:bodyPr wrap="square" rtlCol="0">
            <a:spAutoFit/>
          </a:bodyPr>
          <a:lstStyle/>
          <a:p>
            <a:r>
              <a:rPr lang="es-ES" b="1" dirty="0">
                <a:latin typeface="Arial" pitchFamily="34" charset="0"/>
                <a:cs typeface="Arial" pitchFamily="34" charset="0"/>
              </a:rPr>
              <a:t>¿Qué entender por innovación?</a:t>
            </a:r>
          </a:p>
        </p:txBody>
      </p:sp>
      <p:sp>
        <p:nvSpPr>
          <p:cNvPr id="8" name="CuadroTexto 7">
            <a:extLst>
              <a:ext uri="{FF2B5EF4-FFF2-40B4-BE49-F238E27FC236}">
                <a16:creationId xmlns="" xmlns:a16="http://schemas.microsoft.com/office/drawing/2014/main" id="{B2E5BED2-F083-45B2-B8CF-091CD27A8E2F}"/>
              </a:ext>
            </a:extLst>
          </p:cNvPr>
          <p:cNvSpPr txBox="1"/>
          <p:nvPr/>
        </p:nvSpPr>
        <p:spPr>
          <a:xfrm>
            <a:off x="227682" y="4143380"/>
            <a:ext cx="4579034" cy="2554545"/>
          </a:xfrm>
          <a:prstGeom prst="rect">
            <a:avLst/>
          </a:prstGeom>
          <a:ln w="38100"/>
        </p:spPr>
        <p:style>
          <a:lnRef idx="1">
            <a:schemeClr val="accent3"/>
          </a:lnRef>
          <a:fillRef idx="2">
            <a:schemeClr val="accent3"/>
          </a:fillRef>
          <a:effectRef idx="1">
            <a:schemeClr val="accent3"/>
          </a:effectRef>
          <a:fontRef idx="minor">
            <a:schemeClr val="dk1"/>
          </a:fontRef>
        </p:style>
        <p:txBody>
          <a:bodyPr wrap="square">
            <a:spAutoFit/>
          </a:bodyPr>
          <a:lstStyle/>
          <a:p>
            <a:pPr algn="just">
              <a:defRPr/>
            </a:pPr>
            <a:r>
              <a:rPr lang="es-ES" sz="2000" b="1" dirty="0">
                <a:ln>
                  <a:solidFill>
                    <a:srgbClr val="FCFCFC"/>
                  </a:solidFill>
                </a:ln>
                <a:latin typeface="Arial" panose="020B0604020202020204" pitchFamily="34" charset="0"/>
                <a:cs typeface="Arial" panose="020B0604020202020204" pitchFamily="34" charset="0"/>
              </a:rPr>
              <a:t>La innovación supone la resolución de problemas de la práctica social con apoyo en el conocimiento. Se trata de la introducción de nuevas prácticas, tecnologías que sean novedosas en un determinado contexto, aunque no lo sean en otros.</a:t>
            </a:r>
          </a:p>
        </p:txBody>
      </p:sp>
    </p:spTree>
    <p:extLst>
      <p:ext uri="{BB962C8B-B14F-4D97-AF65-F5344CB8AC3E}">
        <p14:creationId xmlns:p14="http://schemas.microsoft.com/office/powerpoint/2010/main" val="131237854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style>
          <a:lnRef idx="2">
            <a:schemeClr val="accent3">
              <a:shade val="50000"/>
            </a:schemeClr>
          </a:lnRef>
          <a:fillRef idx="1">
            <a:schemeClr val="accent3"/>
          </a:fillRef>
          <a:effectRef idx="0">
            <a:schemeClr val="accent3"/>
          </a:effectRef>
          <a:fontRef idx="minor">
            <a:schemeClr val="lt1"/>
          </a:fontRef>
        </p:style>
        <p:txBody>
          <a:bodyPr>
            <a:normAutofit/>
          </a:bodyPr>
          <a:lstStyle/>
          <a:p>
            <a:r>
              <a:rPr lang="es-ES" sz="3200" dirty="0">
                <a:latin typeface="Arial" pitchFamily="34" charset="0"/>
                <a:cs typeface="Arial" pitchFamily="34" charset="0"/>
              </a:rPr>
              <a:t>Características de la innovación</a:t>
            </a:r>
            <a:endParaRPr lang="es-ES" sz="3200" dirty="0">
              <a:ln>
                <a:solidFill>
                  <a:schemeClr val="bg1"/>
                </a:solidFill>
              </a:ln>
              <a:latin typeface="Arial" pitchFamily="34" charset="0"/>
              <a:cs typeface="Arial" pitchFamily="34" charset="0"/>
            </a:endParaRPr>
          </a:p>
        </p:txBody>
      </p:sp>
      <p:sp>
        <p:nvSpPr>
          <p:cNvPr id="5" name="Rectángulo 4"/>
          <p:cNvSpPr/>
          <p:nvPr/>
        </p:nvSpPr>
        <p:spPr>
          <a:xfrm>
            <a:off x="705027" y="4068541"/>
            <a:ext cx="3352089" cy="2119608"/>
          </a:xfrm>
          <a:prstGeom prst="rect">
            <a:avLst/>
          </a:prstGeom>
          <a:ln w="38100"/>
        </p:spPr>
        <p:style>
          <a:lnRef idx="1">
            <a:schemeClr val="accent3"/>
          </a:lnRef>
          <a:fillRef idx="2">
            <a:schemeClr val="accent3"/>
          </a:fillRef>
          <a:effectRef idx="1">
            <a:schemeClr val="accent3"/>
          </a:effectRef>
          <a:fontRef idx="minor">
            <a:schemeClr val="dk1"/>
          </a:fontRef>
        </p:style>
        <p:txBody>
          <a:bodyPr rtlCol="0" anchor="ctr"/>
          <a:lstStyle/>
          <a:p>
            <a:pPr algn="ctr">
              <a:lnSpc>
                <a:spcPct val="110000"/>
              </a:lnSpc>
            </a:pPr>
            <a:r>
              <a:rPr lang="es-ES" sz="2400" dirty="0">
                <a:latin typeface="Arial" pitchFamily="34" charset="0"/>
                <a:cs typeface="Arial" pitchFamily="34" charset="0"/>
              </a:rPr>
              <a:t>Es un proceso interactivo. Los actores por separado no innovan.</a:t>
            </a:r>
          </a:p>
        </p:txBody>
      </p:sp>
      <p:sp>
        <p:nvSpPr>
          <p:cNvPr id="10" name="Rectángulo 9"/>
          <p:cNvSpPr/>
          <p:nvPr/>
        </p:nvSpPr>
        <p:spPr>
          <a:xfrm>
            <a:off x="357158" y="1571612"/>
            <a:ext cx="3671886" cy="1772184"/>
          </a:xfrm>
          <a:prstGeom prst="rect">
            <a:avLst/>
          </a:prstGeom>
          <a:ln w="38100"/>
        </p:spPr>
        <p:style>
          <a:lnRef idx="1">
            <a:schemeClr val="accent3"/>
          </a:lnRef>
          <a:fillRef idx="2">
            <a:schemeClr val="accent3"/>
          </a:fillRef>
          <a:effectRef idx="1">
            <a:schemeClr val="accent3"/>
          </a:effectRef>
          <a:fontRef idx="minor">
            <a:schemeClr val="dk1"/>
          </a:fontRef>
        </p:style>
        <p:txBody>
          <a:bodyPr rtlCol="0" anchor="ctr"/>
          <a:lstStyle/>
          <a:p>
            <a:pPr algn="ctr">
              <a:lnSpc>
                <a:spcPct val="110000"/>
              </a:lnSpc>
            </a:pPr>
            <a:r>
              <a:rPr lang="es-ES" sz="2400" dirty="0">
                <a:solidFill>
                  <a:schemeClr val="tx1"/>
                </a:solidFill>
                <a:latin typeface="Arial" pitchFamily="34" charset="0"/>
                <a:cs typeface="Arial" pitchFamily="34" charset="0"/>
              </a:rPr>
              <a:t>Es un proceso social. Diversidad de actores. Papel de los “usuarios</a:t>
            </a:r>
            <a:r>
              <a:rPr lang="es-ES" sz="3200" b="1" dirty="0">
                <a:solidFill>
                  <a:schemeClr val="tx1"/>
                </a:solidFill>
              </a:rPr>
              <a:t>”</a:t>
            </a:r>
          </a:p>
        </p:txBody>
      </p:sp>
      <p:sp>
        <p:nvSpPr>
          <p:cNvPr id="11" name="Rectángulo 10"/>
          <p:cNvSpPr/>
          <p:nvPr/>
        </p:nvSpPr>
        <p:spPr>
          <a:xfrm>
            <a:off x="4714876" y="1500174"/>
            <a:ext cx="3493093" cy="1928826"/>
          </a:xfrm>
          <a:prstGeom prst="rect">
            <a:avLst/>
          </a:prstGeom>
          <a:ln w="38100"/>
        </p:spPr>
        <p:style>
          <a:lnRef idx="1">
            <a:schemeClr val="accent3"/>
          </a:lnRef>
          <a:fillRef idx="2">
            <a:schemeClr val="accent3"/>
          </a:fillRef>
          <a:effectRef idx="1">
            <a:schemeClr val="accent3"/>
          </a:effectRef>
          <a:fontRef idx="minor">
            <a:schemeClr val="dk1"/>
          </a:fontRef>
        </p:style>
        <p:txBody>
          <a:bodyPr rtlCol="0" anchor="ctr"/>
          <a:lstStyle/>
          <a:p>
            <a:pPr algn="ctr"/>
            <a:endParaRPr lang="es-ES" sz="2400" dirty="0">
              <a:solidFill>
                <a:schemeClr val="tx1"/>
              </a:solidFill>
              <a:latin typeface="Arial" pitchFamily="34" charset="0"/>
              <a:cs typeface="Arial" pitchFamily="34" charset="0"/>
            </a:endParaRPr>
          </a:p>
          <a:p>
            <a:pPr algn="ctr"/>
            <a:r>
              <a:rPr lang="es-ES" sz="2400" dirty="0">
                <a:solidFill>
                  <a:schemeClr val="tx1"/>
                </a:solidFill>
                <a:latin typeface="Arial" pitchFamily="34" charset="0"/>
                <a:cs typeface="Arial" pitchFamily="34" charset="0"/>
              </a:rPr>
              <a:t>Es un proceso sistémico: “Sistemas de innovación</a:t>
            </a:r>
            <a:r>
              <a:rPr lang="es-ES" sz="3200" b="1" dirty="0"/>
              <a:t>”</a:t>
            </a:r>
          </a:p>
          <a:p>
            <a:pPr algn="ctr"/>
            <a:endParaRPr lang="es-ES" sz="3200" b="1" dirty="0"/>
          </a:p>
        </p:txBody>
      </p:sp>
      <p:sp>
        <p:nvSpPr>
          <p:cNvPr id="12" name="Rectángulo 11"/>
          <p:cNvSpPr/>
          <p:nvPr/>
        </p:nvSpPr>
        <p:spPr>
          <a:xfrm>
            <a:off x="4704459" y="4143380"/>
            <a:ext cx="3537960" cy="2071702"/>
          </a:xfrm>
          <a:prstGeom prst="rect">
            <a:avLst/>
          </a:prstGeom>
          <a:ln w="57150">
            <a:solidFill>
              <a:srgbClr val="92D050"/>
            </a:solidFill>
          </a:ln>
        </p:spPr>
        <p:style>
          <a:lnRef idx="1">
            <a:schemeClr val="accent3"/>
          </a:lnRef>
          <a:fillRef idx="2">
            <a:schemeClr val="accent3"/>
          </a:fillRef>
          <a:effectRef idx="1">
            <a:schemeClr val="accent3"/>
          </a:effectRef>
          <a:fontRef idx="minor">
            <a:schemeClr val="dk1"/>
          </a:fontRef>
        </p:style>
        <p:txBody>
          <a:bodyPr rtlCol="0" anchor="ctr"/>
          <a:lstStyle/>
          <a:p>
            <a:pPr algn="just">
              <a:lnSpc>
                <a:spcPct val="110000"/>
              </a:lnSpc>
            </a:pPr>
            <a:r>
              <a:rPr lang="es-ES" sz="2000" dirty="0">
                <a:latin typeface="Arial" pitchFamily="34" charset="0"/>
                <a:cs typeface="Arial" pitchFamily="34" charset="0"/>
              </a:rPr>
              <a:t>El conocimiento es el recurso más importante y el aprendizaje el proceso más relevante.</a:t>
            </a:r>
          </a:p>
          <a:p>
            <a:pPr>
              <a:lnSpc>
                <a:spcPct val="110000"/>
              </a:lnSpc>
            </a:pPr>
            <a:endParaRPr lang="es-ES" dirty="0"/>
          </a:p>
        </p:txBody>
      </p:sp>
    </p:spTree>
    <p:extLst>
      <p:ext uri="{BB962C8B-B14F-4D97-AF65-F5344CB8AC3E}">
        <p14:creationId xmlns:p14="http://schemas.microsoft.com/office/powerpoint/2010/main" val="253500038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 xmlns:a16="http://schemas.microsoft.com/office/drawing/2014/main" id="{46CB73B6-F825-48E8-9212-6997CA96546B}"/>
              </a:ext>
            </a:extLst>
          </p:cNvPr>
          <p:cNvSpPr txBox="1"/>
          <p:nvPr/>
        </p:nvSpPr>
        <p:spPr>
          <a:xfrm>
            <a:off x="251520" y="551289"/>
            <a:ext cx="8568952" cy="4031873"/>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a:spAutoFit/>
          </a:bodyPr>
          <a:lstStyle/>
          <a:p>
            <a:pPr lvl="0" algn="just" rtl="0"/>
            <a:r>
              <a:rPr lang="es-ES" sz="2800" dirty="0">
                <a:solidFill>
                  <a:schemeClr val="tx2"/>
                </a:solidFill>
                <a:effectLst/>
                <a:latin typeface="Arial" panose="020B0604020202020204" pitchFamily="34" charset="0"/>
                <a:cs typeface="Arial" panose="020B0604020202020204" pitchFamily="34" charset="0"/>
              </a:rPr>
              <a:t>Ciencia como un proceso social que no puede ser comprendido más que "en contexto", es decir, dentro de la constelación de circunstancias sociales que le dan sentido. En esa perspectiva, la Ciencia, en su expresión más amplia, se nos presenta como una “red de individuos, instituciones y prácticas anclados en contextos con sus propias determinaciones culturales, económicas y sociales” </a:t>
            </a:r>
          </a:p>
          <a:p>
            <a:pPr lvl="0" algn="just" rtl="0"/>
            <a:endParaRPr lang="es-ES" sz="1600" b="1" i="1" dirty="0">
              <a:solidFill>
                <a:schemeClr val="tx2"/>
              </a:solidFill>
            </a:endParaRPr>
          </a:p>
          <a:p>
            <a:pPr lvl="0" algn="just" rtl="0"/>
            <a:r>
              <a:rPr lang="es-ES" sz="1600" b="1" i="1" dirty="0">
                <a:solidFill>
                  <a:schemeClr val="tx2"/>
                </a:solidFill>
              </a:rPr>
              <a:t>                                                                    (Chambers en artículo de Núñez y </a:t>
            </a:r>
            <a:r>
              <a:rPr lang="es-ES" sz="1600" b="1" i="1" dirty="0" err="1">
                <a:solidFill>
                  <a:schemeClr val="tx2"/>
                </a:solidFill>
              </a:rPr>
              <a:t>Figaredo</a:t>
            </a:r>
            <a:r>
              <a:rPr lang="es-ES" sz="1600" b="1" i="1" dirty="0">
                <a:solidFill>
                  <a:schemeClr val="tx2"/>
                </a:solidFill>
              </a:rPr>
              <a:t> 2008) </a:t>
            </a:r>
            <a:endParaRPr lang="es-MX" dirty="0"/>
          </a:p>
        </p:txBody>
      </p:sp>
    </p:spTree>
    <p:extLst>
      <p:ext uri="{BB962C8B-B14F-4D97-AF65-F5344CB8AC3E}">
        <p14:creationId xmlns:p14="http://schemas.microsoft.com/office/powerpoint/2010/main" val="230259886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85720" y="785794"/>
            <a:ext cx="8501122" cy="4247317"/>
          </a:xfrm>
          <a:prstGeom prst="rect">
            <a:avLst/>
          </a:prstGeom>
          <a:ln w="3810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lnSpc>
                <a:spcPct val="150000"/>
              </a:lnSpc>
            </a:pPr>
            <a:r>
              <a:rPr lang="es-ES" sz="3600" b="1" dirty="0">
                <a:latin typeface="Arial" pitchFamily="34" charset="0"/>
                <a:cs typeface="Arial" pitchFamily="34" charset="0"/>
              </a:rPr>
              <a:t>CUADRO DEL MUNDO QUE EVIDENCIA LA EVOLUCIÓN DEL DESARROLLO DE LA CIENCIA INSTITUCIONALIZADA EN LA HUMANIDAD Y EN CUBA</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a:extLst>
              <a:ext uri="{FF2B5EF4-FFF2-40B4-BE49-F238E27FC236}">
                <a16:creationId xmlns="" xmlns:a16="http://schemas.microsoft.com/office/drawing/2014/main" id="{7D9180F6-090E-A3AE-3990-273D4D8E7D77}"/>
              </a:ext>
            </a:extLst>
          </p:cNvPr>
          <p:cNvGraphicFramePr>
            <a:graphicFrameLocks noGrp="1"/>
          </p:cNvGraphicFramePr>
          <p:nvPr>
            <p:ph idx="1"/>
            <p:extLst>
              <p:ext uri="{D42A27DB-BD31-4B8C-83A1-F6EECF244321}">
                <p14:modId xmlns:p14="http://schemas.microsoft.com/office/powerpoint/2010/main" val="3869051759"/>
              </p:ext>
            </p:extLst>
          </p:nvPr>
        </p:nvGraphicFramePr>
        <p:xfrm>
          <a:off x="214282" y="454170"/>
          <a:ext cx="8502176" cy="6263640"/>
        </p:xfrm>
        <a:graphic>
          <a:graphicData uri="http://schemas.openxmlformats.org/drawingml/2006/table">
            <a:tbl>
              <a:tblPr firstRow="1" firstCol="1" bandRow="1">
                <a:tableStyleId>{F5AB1C69-6EDB-4FF4-983F-18BD219EF322}</a:tableStyleId>
              </a:tblPr>
              <a:tblGrid>
                <a:gridCol w="770715">
                  <a:extLst>
                    <a:ext uri="{9D8B030D-6E8A-4147-A177-3AD203B41FA5}">
                      <a16:colId xmlns="" xmlns:a16="http://schemas.microsoft.com/office/drawing/2014/main" val="284239735"/>
                    </a:ext>
                  </a:extLst>
                </a:gridCol>
                <a:gridCol w="2685015">
                  <a:extLst>
                    <a:ext uri="{9D8B030D-6E8A-4147-A177-3AD203B41FA5}">
                      <a16:colId xmlns="" xmlns:a16="http://schemas.microsoft.com/office/drawing/2014/main" val="3413416040"/>
                    </a:ext>
                  </a:extLst>
                </a:gridCol>
                <a:gridCol w="2361431">
                  <a:extLst>
                    <a:ext uri="{9D8B030D-6E8A-4147-A177-3AD203B41FA5}">
                      <a16:colId xmlns="" xmlns:a16="http://schemas.microsoft.com/office/drawing/2014/main" val="784540414"/>
                    </a:ext>
                  </a:extLst>
                </a:gridCol>
                <a:gridCol w="2685015">
                  <a:extLst>
                    <a:ext uri="{9D8B030D-6E8A-4147-A177-3AD203B41FA5}">
                      <a16:colId xmlns="" xmlns:a16="http://schemas.microsoft.com/office/drawing/2014/main" val="536990764"/>
                    </a:ext>
                  </a:extLst>
                </a:gridCol>
              </a:tblGrid>
              <a:tr h="615118">
                <a:tc>
                  <a:txBody>
                    <a:bodyPr/>
                    <a:lstStyle/>
                    <a:p>
                      <a:pPr algn="l">
                        <a:lnSpc>
                          <a:spcPct val="115000"/>
                        </a:lnSpc>
                        <a:spcAft>
                          <a:spcPts val="1000"/>
                        </a:spcAft>
                      </a:pPr>
                      <a:r>
                        <a:rPr lang="es-MX" sz="1800" dirty="0">
                          <a:effectLst/>
                        </a:rPr>
                        <a:t>Etapa</a:t>
                      </a:r>
                      <a:endParaRPr lang="es-CU" sz="18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tc>
                  <a:txBody>
                    <a:bodyPr/>
                    <a:lstStyle/>
                    <a:p>
                      <a:pPr algn="l">
                        <a:lnSpc>
                          <a:spcPct val="115000"/>
                        </a:lnSpc>
                        <a:spcAft>
                          <a:spcPts val="1000"/>
                        </a:spcAft>
                      </a:pPr>
                      <a:r>
                        <a:rPr lang="es-MX" sz="2000" dirty="0">
                          <a:effectLst/>
                        </a:rPr>
                        <a:t>Institucionalización de la ciencia</a:t>
                      </a:r>
                      <a:endParaRPr lang="es-CU"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tc>
                  <a:txBody>
                    <a:bodyPr/>
                    <a:lstStyle/>
                    <a:p>
                      <a:pPr algn="l">
                        <a:lnSpc>
                          <a:spcPct val="115000"/>
                        </a:lnSpc>
                        <a:spcAft>
                          <a:spcPts val="1000"/>
                        </a:spcAft>
                      </a:pPr>
                      <a:r>
                        <a:rPr lang="es-MX" sz="2000">
                          <a:effectLst/>
                        </a:rPr>
                        <a:t>Transformaciones políticas</a:t>
                      </a:r>
                      <a:endParaRPr lang="es-CU" sz="2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tc>
                  <a:txBody>
                    <a:bodyPr/>
                    <a:lstStyle/>
                    <a:p>
                      <a:pPr algn="l">
                        <a:lnSpc>
                          <a:spcPct val="115000"/>
                        </a:lnSpc>
                        <a:spcAft>
                          <a:spcPts val="1000"/>
                        </a:spcAft>
                      </a:pPr>
                      <a:r>
                        <a:rPr lang="es-MX" sz="2000">
                          <a:effectLst/>
                        </a:rPr>
                        <a:t>Transformaciones económicas</a:t>
                      </a:r>
                      <a:endParaRPr lang="es-CU" sz="2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extLst>
                  <a:ext uri="{0D108BD9-81ED-4DB2-BD59-A6C34878D82A}">
                    <a16:rowId xmlns="" xmlns:a16="http://schemas.microsoft.com/office/drawing/2014/main" val="137313110"/>
                  </a:ext>
                </a:extLst>
              </a:tr>
              <a:tr h="2250975">
                <a:tc>
                  <a:txBody>
                    <a:bodyPr/>
                    <a:lstStyle/>
                    <a:p>
                      <a:pPr algn="l">
                        <a:lnSpc>
                          <a:spcPct val="100000"/>
                        </a:lnSpc>
                        <a:spcAft>
                          <a:spcPts val="1000"/>
                        </a:spcAft>
                      </a:pPr>
                      <a:r>
                        <a:rPr lang="es-MX" sz="2000">
                          <a:effectLst/>
                        </a:rPr>
                        <a:t>S. XVI-XVII</a:t>
                      </a:r>
                      <a:endParaRPr lang="es-CU" sz="2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tc>
                  <a:txBody>
                    <a:bodyPr/>
                    <a:lstStyle/>
                    <a:p>
                      <a:pPr algn="l">
                        <a:lnSpc>
                          <a:spcPct val="100000"/>
                        </a:lnSpc>
                        <a:spcAft>
                          <a:spcPts val="1000"/>
                        </a:spcAft>
                      </a:pPr>
                      <a:r>
                        <a:rPr lang="es-MX" sz="2000" dirty="0">
                          <a:effectLst/>
                        </a:rPr>
                        <a:t>Comienza institucionalización de la ciencia (Ciencia Amateur). Royal </a:t>
                      </a:r>
                      <a:r>
                        <a:rPr lang="es-MX" sz="2000" dirty="0" err="1">
                          <a:effectLst/>
                        </a:rPr>
                        <a:t>Society</a:t>
                      </a:r>
                      <a:r>
                        <a:rPr lang="es-MX" sz="2000" dirty="0">
                          <a:effectLst/>
                        </a:rPr>
                        <a:t>, AC de París</a:t>
                      </a:r>
                      <a:endParaRPr lang="es-CU" sz="2000" dirty="0">
                        <a:effectLst/>
                      </a:endParaRPr>
                    </a:p>
                    <a:p>
                      <a:pPr algn="l">
                        <a:lnSpc>
                          <a:spcPct val="100000"/>
                        </a:lnSpc>
                        <a:spcAft>
                          <a:spcPts val="1000"/>
                        </a:spcAft>
                      </a:pPr>
                      <a:r>
                        <a:rPr lang="es-MX" sz="2000" dirty="0">
                          <a:effectLst/>
                        </a:rPr>
                        <a:t>Revolución científica/Ciencia Moderna </a:t>
                      </a:r>
                      <a:endParaRPr lang="es-CU"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tc>
                  <a:txBody>
                    <a:bodyPr/>
                    <a:lstStyle/>
                    <a:p>
                      <a:pPr algn="l">
                        <a:lnSpc>
                          <a:spcPct val="100000"/>
                        </a:lnSpc>
                        <a:spcAft>
                          <a:spcPts val="1000"/>
                        </a:spcAft>
                      </a:pPr>
                      <a:r>
                        <a:rPr lang="es-MX" sz="2000" dirty="0">
                          <a:effectLst/>
                        </a:rPr>
                        <a:t>Emergencia del capitalismo</a:t>
                      </a:r>
                      <a:endParaRPr lang="es-CU"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tc>
                  <a:txBody>
                    <a:bodyPr/>
                    <a:lstStyle/>
                    <a:p>
                      <a:pPr algn="l">
                        <a:lnSpc>
                          <a:spcPct val="100000"/>
                        </a:lnSpc>
                        <a:spcAft>
                          <a:spcPts val="1000"/>
                        </a:spcAft>
                      </a:pPr>
                      <a:r>
                        <a:rPr lang="es-MX" sz="2000" dirty="0">
                          <a:effectLst/>
                        </a:rPr>
                        <a:t>Cambios hacia relaciones de producción capitalistas.</a:t>
                      </a:r>
                      <a:endParaRPr lang="es-CU" sz="2000" dirty="0">
                        <a:effectLst/>
                      </a:endParaRPr>
                    </a:p>
                    <a:p>
                      <a:pPr algn="l">
                        <a:lnSpc>
                          <a:spcPct val="100000"/>
                        </a:lnSpc>
                        <a:spcAft>
                          <a:spcPts val="1000"/>
                        </a:spcAft>
                      </a:pPr>
                      <a:r>
                        <a:rPr lang="es-MX" sz="2000" dirty="0">
                          <a:effectLst/>
                        </a:rPr>
                        <a:t>Expansión europea/Colonización</a:t>
                      </a:r>
                      <a:endParaRPr lang="es-CU" sz="2000" dirty="0">
                        <a:effectLst/>
                      </a:endParaRPr>
                    </a:p>
                    <a:p>
                      <a:pPr algn="l">
                        <a:lnSpc>
                          <a:spcPct val="100000"/>
                        </a:lnSpc>
                        <a:spcAft>
                          <a:spcPts val="1000"/>
                        </a:spcAft>
                      </a:pPr>
                      <a:r>
                        <a:rPr lang="es-MX" sz="2000" dirty="0">
                          <a:effectLst/>
                        </a:rPr>
                        <a:t>Destrucción de culturas</a:t>
                      </a:r>
                      <a:endParaRPr lang="es-CU"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extLst>
                  <a:ext uri="{0D108BD9-81ED-4DB2-BD59-A6C34878D82A}">
                    <a16:rowId xmlns="" xmlns:a16="http://schemas.microsoft.com/office/drawing/2014/main" val="2166037798"/>
                  </a:ext>
                </a:extLst>
              </a:tr>
              <a:tr h="1448647">
                <a:tc>
                  <a:txBody>
                    <a:bodyPr/>
                    <a:lstStyle/>
                    <a:p>
                      <a:pPr algn="l">
                        <a:lnSpc>
                          <a:spcPct val="100000"/>
                        </a:lnSpc>
                        <a:spcAft>
                          <a:spcPts val="1000"/>
                        </a:spcAft>
                      </a:pPr>
                      <a:r>
                        <a:rPr lang="es-MX" sz="2000">
                          <a:effectLst/>
                        </a:rPr>
                        <a:t>S. XVIII-XIX</a:t>
                      </a:r>
                      <a:endParaRPr lang="es-CU" sz="2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tc>
                  <a:txBody>
                    <a:bodyPr/>
                    <a:lstStyle/>
                    <a:p>
                      <a:pPr algn="l">
                        <a:lnSpc>
                          <a:spcPct val="100000"/>
                        </a:lnSpc>
                        <a:spcAft>
                          <a:spcPts val="1000"/>
                        </a:spcAft>
                      </a:pPr>
                      <a:r>
                        <a:rPr lang="es-MX" sz="2000" dirty="0">
                          <a:effectLst/>
                        </a:rPr>
                        <a:t>Profesionalización de la ciencia. </a:t>
                      </a:r>
                      <a:endParaRPr lang="es-CU" sz="2000" dirty="0">
                        <a:effectLst/>
                      </a:endParaRPr>
                    </a:p>
                    <a:p>
                      <a:pPr algn="l">
                        <a:lnSpc>
                          <a:spcPct val="100000"/>
                        </a:lnSpc>
                        <a:spcAft>
                          <a:spcPts val="1000"/>
                        </a:spcAft>
                      </a:pPr>
                      <a:r>
                        <a:rPr lang="es-MX" sz="2000" dirty="0">
                          <a:effectLst/>
                        </a:rPr>
                        <a:t>Universidad de Humboldt Ciencia Académica)</a:t>
                      </a:r>
                      <a:endParaRPr lang="es-CU"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tc>
                  <a:txBody>
                    <a:bodyPr/>
                    <a:lstStyle/>
                    <a:p>
                      <a:pPr algn="l">
                        <a:lnSpc>
                          <a:spcPct val="100000"/>
                        </a:lnSpc>
                        <a:spcAft>
                          <a:spcPts val="1000"/>
                        </a:spcAft>
                      </a:pPr>
                      <a:r>
                        <a:rPr lang="es-MX" sz="2000" dirty="0">
                          <a:effectLst/>
                        </a:rPr>
                        <a:t>Consolidación del capitalismo</a:t>
                      </a:r>
                      <a:endParaRPr lang="es-CU"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tc>
                  <a:txBody>
                    <a:bodyPr/>
                    <a:lstStyle/>
                    <a:p>
                      <a:pPr algn="l">
                        <a:lnSpc>
                          <a:spcPct val="100000"/>
                        </a:lnSpc>
                        <a:spcAft>
                          <a:spcPts val="1000"/>
                        </a:spcAft>
                      </a:pPr>
                      <a:r>
                        <a:rPr lang="es-MX" sz="2000" dirty="0">
                          <a:effectLst/>
                        </a:rPr>
                        <a:t>I Revolución Industrial</a:t>
                      </a:r>
                      <a:endParaRPr lang="es-CU" sz="2000" dirty="0">
                        <a:effectLst/>
                      </a:endParaRPr>
                    </a:p>
                    <a:p>
                      <a:pPr algn="l">
                        <a:lnSpc>
                          <a:spcPct val="100000"/>
                        </a:lnSpc>
                        <a:spcAft>
                          <a:spcPts val="1000"/>
                        </a:spcAft>
                      </a:pPr>
                      <a:r>
                        <a:rPr lang="es-MX" sz="2000" dirty="0">
                          <a:effectLst/>
                        </a:rPr>
                        <a:t>Emergencia del Sur.</a:t>
                      </a:r>
                      <a:endParaRPr lang="es-CU"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extLst>
                  <a:ext uri="{0D108BD9-81ED-4DB2-BD59-A6C34878D82A}">
                    <a16:rowId xmlns="" xmlns:a16="http://schemas.microsoft.com/office/drawing/2014/main" val="3032212426"/>
                  </a:ext>
                </a:extLst>
              </a:tr>
              <a:tr h="1310950">
                <a:tc>
                  <a:txBody>
                    <a:bodyPr/>
                    <a:lstStyle/>
                    <a:p>
                      <a:pPr algn="l">
                        <a:lnSpc>
                          <a:spcPct val="100000"/>
                        </a:lnSpc>
                        <a:spcAft>
                          <a:spcPts val="1000"/>
                        </a:spcAft>
                      </a:pPr>
                      <a:r>
                        <a:rPr lang="es-MX" sz="2000">
                          <a:effectLst/>
                        </a:rPr>
                        <a:t>S. XIX- mitad S. XX</a:t>
                      </a:r>
                      <a:endParaRPr lang="es-CU" sz="2000" b="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tc>
                  <a:txBody>
                    <a:bodyPr/>
                    <a:lstStyle/>
                    <a:p>
                      <a:pPr algn="l">
                        <a:lnSpc>
                          <a:spcPct val="100000"/>
                        </a:lnSpc>
                        <a:spcAft>
                          <a:spcPts val="1000"/>
                        </a:spcAft>
                      </a:pPr>
                      <a:r>
                        <a:rPr lang="es-MX" sz="2000" dirty="0">
                          <a:effectLst/>
                        </a:rPr>
                        <a:t>Ciencia Académica</a:t>
                      </a:r>
                      <a:endParaRPr lang="es-CU" sz="2000" dirty="0">
                        <a:effectLst/>
                      </a:endParaRPr>
                    </a:p>
                    <a:p>
                      <a:pPr algn="l">
                        <a:lnSpc>
                          <a:spcPct val="100000"/>
                        </a:lnSpc>
                        <a:spcAft>
                          <a:spcPts val="1000"/>
                        </a:spcAft>
                      </a:pPr>
                      <a:r>
                        <a:rPr lang="es-MX" sz="2000" dirty="0">
                          <a:effectLst/>
                        </a:rPr>
                        <a:t>Comienzan laboratorios de I+D en la  industria</a:t>
                      </a:r>
                      <a:endParaRPr lang="es-CU"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tc>
                  <a:txBody>
                    <a:bodyPr/>
                    <a:lstStyle/>
                    <a:p>
                      <a:pPr algn="l">
                        <a:lnSpc>
                          <a:spcPct val="100000"/>
                        </a:lnSpc>
                        <a:spcAft>
                          <a:spcPts val="1000"/>
                        </a:spcAft>
                      </a:pPr>
                      <a:r>
                        <a:rPr lang="es-MX" sz="2000" dirty="0">
                          <a:effectLst/>
                        </a:rPr>
                        <a:t>Inicio socialismo en URSS</a:t>
                      </a:r>
                      <a:endParaRPr lang="es-CU" sz="2000" dirty="0">
                        <a:effectLst/>
                      </a:endParaRPr>
                    </a:p>
                    <a:p>
                      <a:pPr algn="l">
                        <a:lnSpc>
                          <a:spcPct val="100000"/>
                        </a:lnSpc>
                        <a:spcAft>
                          <a:spcPts val="1000"/>
                        </a:spcAft>
                      </a:pPr>
                      <a:r>
                        <a:rPr lang="es-MX" sz="2000" dirty="0">
                          <a:effectLst/>
                        </a:rPr>
                        <a:t>I y II Guerra Mundial</a:t>
                      </a:r>
                      <a:endParaRPr lang="es-CU"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tc>
                  <a:txBody>
                    <a:bodyPr/>
                    <a:lstStyle/>
                    <a:p>
                      <a:pPr algn="l">
                        <a:lnSpc>
                          <a:spcPct val="100000"/>
                        </a:lnSpc>
                        <a:spcAft>
                          <a:spcPts val="1000"/>
                        </a:spcAft>
                      </a:pPr>
                      <a:r>
                        <a:rPr lang="es-MX" sz="2000" dirty="0">
                          <a:effectLst/>
                        </a:rPr>
                        <a:t>II</a:t>
                      </a:r>
                      <a:r>
                        <a:rPr lang="es-MX" sz="2000" baseline="0" dirty="0">
                          <a:effectLst/>
                        </a:rPr>
                        <a:t> </a:t>
                      </a:r>
                      <a:r>
                        <a:rPr lang="es-MX" sz="2000" dirty="0">
                          <a:effectLst/>
                        </a:rPr>
                        <a:t>Revolución Industrial</a:t>
                      </a:r>
                      <a:endParaRPr lang="es-CU" sz="2000" dirty="0">
                        <a:effectLst/>
                      </a:endParaRPr>
                    </a:p>
                    <a:p>
                      <a:pPr algn="l">
                        <a:lnSpc>
                          <a:spcPct val="100000"/>
                        </a:lnSpc>
                        <a:spcAft>
                          <a:spcPts val="1000"/>
                        </a:spcAft>
                      </a:pPr>
                      <a:r>
                        <a:rPr lang="es-MX" sz="2000" dirty="0">
                          <a:effectLst/>
                        </a:rPr>
                        <a:t>Profundiza división internacional del trabajo. </a:t>
                      </a:r>
                      <a:endParaRPr lang="es-CU" sz="2000" b="0" dirty="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30993" marR="30993" marT="0" marB="0"/>
                </a:tc>
                <a:extLst>
                  <a:ext uri="{0D108BD9-81ED-4DB2-BD59-A6C34878D82A}">
                    <a16:rowId xmlns="" xmlns:a16="http://schemas.microsoft.com/office/drawing/2014/main" val="1052650437"/>
                  </a:ext>
                </a:extLst>
              </a:tr>
            </a:tbl>
          </a:graphicData>
        </a:graphic>
      </p:graphicFrame>
    </p:spTree>
    <p:extLst>
      <p:ext uri="{BB962C8B-B14F-4D97-AF65-F5344CB8AC3E}">
        <p14:creationId xmlns:p14="http://schemas.microsoft.com/office/powerpoint/2010/main" val="270584565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a:extLst>
              <a:ext uri="{FF2B5EF4-FFF2-40B4-BE49-F238E27FC236}">
                <a16:creationId xmlns="" xmlns:a16="http://schemas.microsoft.com/office/drawing/2014/main" id="{E2F6234A-7628-DFE1-9834-B8A97E0F3AEE}"/>
              </a:ext>
            </a:extLst>
          </p:cNvPr>
          <p:cNvGraphicFramePr>
            <a:graphicFrameLocks noGrp="1"/>
          </p:cNvGraphicFramePr>
          <p:nvPr>
            <p:ph idx="1"/>
            <p:extLst>
              <p:ext uri="{D42A27DB-BD31-4B8C-83A1-F6EECF244321}">
                <p14:modId xmlns:p14="http://schemas.microsoft.com/office/powerpoint/2010/main" val="1514125044"/>
              </p:ext>
            </p:extLst>
          </p:nvPr>
        </p:nvGraphicFramePr>
        <p:xfrm>
          <a:off x="214282" y="0"/>
          <a:ext cx="8786874" cy="6629400"/>
        </p:xfrm>
        <a:graphic>
          <a:graphicData uri="http://schemas.openxmlformats.org/drawingml/2006/table">
            <a:tbl>
              <a:tblPr firstRow="1" firstCol="1" bandRow="1">
                <a:tableStyleId>{F5AB1C69-6EDB-4FF4-983F-18BD219EF322}</a:tableStyleId>
              </a:tblPr>
              <a:tblGrid>
                <a:gridCol w="837205">
                  <a:extLst>
                    <a:ext uri="{9D8B030D-6E8A-4147-A177-3AD203B41FA5}">
                      <a16:colId xmlns="" xmlns:a16="http://schemas.microsoft.com/office/drawing/2014/main" val="3620152446"/>
                    </a:ext>
                  </a:extLst>
                </a:gridCol>
                <a:gridCol w="2487349">
                  <a:extLst>
                    <a:ext uri="{9D8B030D-6E8A-4147-A177-3AD203B41FA5}">
                      <a16:colId xmlns="" xmlns:a16="http://schemas.microsoft.com/office/drawing/2014/main" val="3845247235"/>
                    </a:ext>
                  </a:extLst>
                </a:gridCol>
                <a:gridCol w="3074285">
                  <a:extLst>
                    <a:ext uri="{9D8B030D-6E8A-4147-A177-3AD203B41FA5}">
                      <a16:colId xmlns="" xmlns:a16="http://schemas.microsoft.com/office/drawing/2014/main" val="791739604"/>
                    </a:ext>
                  </a:extLst>
                </a:gridCol>
                <a:gridCol w="2388035">
                  <a:extLst>
                    <a:ext uri="{9D8B030D-6E8A-4147-A177-3AD203B41FA5}">
                      <a16:colId xmlns="" xmlns:a16="http://schemas.microsoft.com/office/drawing/2014/main" val="1554653849"/>
                    </a:ext>
                  </a:extLst>
                </a:gridCol>
              </a:tblGrid>
              <a:tr h="1846683">
                <a:tc>
                  <a:txBody>
                    <a:bodyPr/>
                    <a:lstStyle/>
                    <a:p>
                      <a:pPr algn="l">
                        <a:lnSpc>
                          <a:spcPct val="115000"/>
                        </a:lnSpc>
                        <a:spcAft>
                          <a:spcPts val="1000"/>
                        </a:spcAft>
                      </a:pPr>
                      <a:r>
                        <a:rPr lang="es-MX" sz="1800" b="0" dirty="0">
                          <a:solidFill>
                            <a:schemeClr val="tx1"/>
                          </a:solidFill>
                          <a:effectLst/>
                          <a:latin typeface="Arial" pitchFamily="34" charset="0"/>
                          <a:cs typeface="Arial" pitchFamily="34" charset="0"/>
                        </a:rPr>
                        <a:t>2da. Mitad S. XX</a:t>
                      </a:r>
                      <a:endParaRPr lang="es-CU" sz="1800" b="0" dirty="0">
                        <a:solidFill>
                          <a:schemeClr val="tx1"/>
                        </a:solidFill>
                        <a:effectLst/>
                        <a:latin typeface="Arial" pitchFamily="34" charset="0"/>
                        <a:ea typeface="Times New Roman" panose="02020603050405020304" pitchFamily="18" charset="0"/>
                        <a:cs typeface="Arial" pitchFamily="34" charset="0"/>
                      </a:endParaRPr>
                    </a:p>
                  </a:txBody>
                  <a:tcPr marL="33059" marR="33059" marT="0" marB="0"/>
                </a:tc>
                <a:tc>
                  <a:txBody>
                    <a:bodyPr/>
                    <a:lstStyle/>
                    <a:p>
                      <a:pPr algn="l">
                        <a:lnSpc>
                          <a:spcPct val="100000"/>
                        </a:lnSpc>
                        <a:spcAft>
                          <a:spcPts val="1000"/>
                        </a:spcAft>
                      </a:pPr>
                      <a:r>
                        <a:rPr lang="es-MX" sz="1800" b="0" dirty="0">
                          <a:solidFill>
                            <a:schemeClr val="tx1"/>
                          </a:solidFill>
                          <a:effectLst/>
                          <a:latin typeface="Arial" pitchFamily="34" charset="0"/>
                          <a:cs typeface="Arial" pitchFamily="34" charset="0"/>
                        </a:rPr>
                        <a:t>Ciencia Industrial/Macro ciencia</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Políticas Científicas</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Ciencia y Desarrollo</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Cuestionamientos éticos</a:t>
                      </a:r>
                      <a:endParaRPr lang="es-CU" sz="1800" b="0" dirty="0">
                        <a:solidFill>
                          <a:schemeClr val="tx1"/>
                        </a:solidFill>
                        <a:effectLst/>
                        <a:latin typeface="Arial" pitchFamily="34" charset="0"/>
                        <a:ea typeface="Times New Roman" panose="02020603050405020304" pitchFamily="18" charset="0"/>
                        <a:cs typeface="Arial" pitchFamily="34" charset="0"/>
                      </a:endParaRPr>
                    </a:p>
                  </a:txBody>
                  <a:tcPr marL="33059" marR="33059" marT="0" marB="0"/>
                </a:tc>
                <a:tc>
                  <a:txBody>
                    <a:bodyPr/>
                    <a:lstStyle/>
                    <a:p>
                      <a:pPr algn="l">
                        <a:lnSpc>
                          <a:spcPct val="100000"/>
                        </a:lnSpc>
                        <a:spcAft>
                          <a:spcPts val="1000"/>
                        </a:spcAft>
                      </a:pPr>
                      <a:r>
                        <a:rPr lang="es-MX" sz="1800" b="0" dirty="0">
                          <a:solidFill>
                            <a:schemeClr val="tx1"/>
                          </a:solidFill>
                          <a:effectLst/>
                          <a:latin typeface="Arial" pitchFamily="34" charset="0"/>
                          <a:cs typeface="Arial" pitchFamily="34" charset="0"/>
                        </a:rPr>
                        <a:t>Confrontación Capitalismo/Socialismo</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Guerra fría</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Crisis Socialismo Europeo</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Globalización Neoliberal</a:t>
                      </a:r>
                      <a:endParaRPr lang="es-CU" sz="1800" b="0" dirty="0">
                        <a:solidFill>
                          <a:schemeClr val="tx1"/>
                        </a:solidFill>
                        <a:effectLst/>
                        <a:latin typeface="Arial" pitchFamily="34" charset="0"/>
                        <a:ea typeface="Times New Roman" panose="02020603050405020304" pitchFamily="18" charset="0"/>
                        <a:cs typeface="Arial" pitchFamily="34" charset="0"/>
                      </a:endParaRPr>
                    </a:p>
                  </a:txBody>
                  <a:tcPr marL="33059" marR="33059" marT="0" marB="0"/>
                </a:tc>
                <a:tc>
                  <a:txBody>
                    <a:bodyPr/>
                    <a:lstStyle/>
                    <a:p>
                      <a:pPr algn="l">
                        <a:lnSpc>
                          <a:spcPct val="100000"/>
                        </a:lnSpc>
                        <a:spcAft>
                          <a:spcPts val="1000"/>
                        </a:spcAft>
                      </a:pPr>
                      <a:r>
                        <a:rPr lang="es-MX" sz="1800" b="0" dirty="0">
                          <a:solidFill>
                            <a:schemeClr val="tx1"/>
                          </a:solidFill>
                          <a:effectLst/>
                          <a:latin typeface="Arial" pitchFamily="34" charset="0"/>
                          <a:cs typeface="Arial" pitchFamily="34" charset="0"/>
                        </a:rPr>
                        <a:t>Comienza III Revolución Industrial</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Crisis Ambiental/¿Desarrollo sostenible?</a:t>
                      </a:r>
                      <a:endParaRPr lang="es-CU" sz="1800" b="0" dirty="0">
                        <a:solidFill>
                          <a:schemeClr val="tx1"/>
                        </a:solidFill>
                        <a:effectLst/>
                        <a:latin typeface="Arial" pitchFamily="34" charset="0"/>
                        <a:ea typeface="Times New Roman" panose="02020603050405020304" pitchFamily="18" charset="0"/>
                        <a:cs typeface="Arial" pitchFamily="34" charset="0"/>
                      </a:endParaRPr>
                    </a:p>
                  </a:txBody>
                  <a:tcPr marL="33059" marR="33059" marT="0" marB="0"/>
                </a:tc>
                <a:extLst>
                  <a:ext uri="{0D108BD9-81ED-4DB2-BD59-A6C34878D82A}">
                    <a16:rowId xmlns="" xmlns:a16="http://schemas.microsoft.com/office/drawing/2014/main" val="4264540959"/>
                  </a:ext>
                </a:extLst>
              </a:tr>
              <a:tr h="4111949">
                <a:tc>
                  <a:txBody>
                    <a:bodyPr/>
                    <a:lstStyle/>
                    <a:p>
                      <a:pPr algn="l">
                        <a:lnSpc>
                          <a:spcPct val="115000"/>
                        </a:lnSpc>
                        <a:spcAft>
                          <a:spcPts val="1000"/>
                        </a:spcAft>
                      </a:pPr>
                      <a:r>
                        <a:rPr lang="es-MX" sz="1800" b="0" dirty="0">
                          <a:solidFill>
                            <a:schemeClr val="tx1"/>
                          </a:solidFill>
                          <a:effectLst/>
                          <a:latin typeface="Arial" pitchFamily="34" charset="0"/>
                          <a:cs typeface="Arial" pitchFamily="34" charset="0"/>
                        </a:rPr>
                        <a:t>S. XXI</a:t>
                      </a:r>
                      <a:endParaRPr lang="es-CU" sz="1800" b="0" dirty="0">
                        <a:solidFill>
                          <a:schemeClr val="tx1"/>
                        </a:solidFill>
                        <a:effectLst/>
                        <a:latin typeface="Arial" pitchFamily="34" charset="0"/>
                        <a:ea typeface="Times New Roman" panose="02020603050405020304" pitchFamily="18" charset="0"/>
                        <a:cs typeface="Arial" pitchFamily="34" charset="0"/>
                      </a:endParaRPr>
                    </a:p>
                  </a:txBody>
                  <a:tcPr marL="33059" marR="33059" marT="0" marB="0"/>
                </a:tc>
                <a:tc>
                  <a:txBody>
                    <a:bodyPr/>
                    <a:lstStyle/>
                    <a:p>
                      <a:pPr algn="l">
                        <a:lnSpc>
                          <a:spcPct val="100000"/>
                        </a:lnSpc>
                        <a:spcAft>
                          <a:spcPts val="1000"/>
                        </a:spcAft>
                      </a:pPr>
                      <a:r>
                        <a:rPr lang="es-MX" sz="1800" b="0" dirty="0">
                          <a:solidFill>
                            <a:schemeClr val="tx1"/>
                          </a:solidFill>
                          <a:effectLst/>
                          <a:latin typeface="Arial" pitchFamily="34" charset="0"/>
                          <a:cs typeface="Arial" pitchFamily="34" charset="0"/>
                        </a:rPr>
                        <a:t>Transnacionalización de la ciencia</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¿Nuevo contrato social de la ciencia  (1999)?</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Políticas de Innovación</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Ciencia de la sostenibilidad.</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Pérdida de confianza en la ciencia</a:t>
                      </a:r>
                    </a:p>
                    <a:p>
                      <a:pPr algn="l">
                        <a:lnSpc>
                          <a:spcPct val="100000"/>
                        </a:lnSpc>
                        <a:spcAft>
                          <a:spcPts val="1000"/>
                        </a:spcAft>
                      </a:pPr>
                      <a:r>
                        <a:rPr lang="es-MX" sz="1800" b="0" dirty="0">
                          <a:solidFill>
                            <a:schemeClr val="tx1"/>
                          </a:solidFill>
                          <a:effectLst/>
                          <a:latin typeface="Arial" pitchFamily="34" charset="0"/>
                          <a:cs typeface="Arial" pitchFamily="34" charset="0"/>
                        </a:rPr>
                        <a:t>Innovación social, transformativa, responsable</a:t>
                      </a:r>
                      <a:endParaRPr lang="es-CU" sz="1800" b="0" dirty="0">
                        <a:solidFill>
                          <a:schemeClr val="tx1"/>
                        </a:solidFill>
                        <a:effectLst/>
                        <a:latin typeface="Arial" pitchFamily="34" charset="0"/>
                        <a:ea typeface="Times New Roman" panose="02020603050405020304" pitchFamily="18" charset="0"/>
                        <a:cs typeface="Arial" pitchFamily="34" charset="0"/>
                      </a:endParaRPr>
                    </a:p>
                  </a:txBody>
                  <a:tcPr marL="33059" marR="33059" marT="0" marB="0"/>
                </a:tc>
                <a:tc>
                  <a:txBody>
                    <a:bodyPr/>
                    <a:lstStyle/>
                    <a:p>
                      <a:pPr algn="l">
                        <a:lnSpc>
                          <a:spcPct val="100000"/>
                        </a:lnSpc>
                        <a:spcAft>
                          <a:spcPts val="1000"/>
                        </a:spcAft>
                      </a:pPr>
                      <a:r>
                        <a:rPr lang="es-MX" sz="1800" b="0" dirty="0">
                          <a:solidFill>
                            <a:schemeClr val="tx1"/>
                          </a:solidFill>
                          <a:effectLst/>
                          <a:latin typeface="Arial" pitchFamily="34" charset="0"/>
                          <a:cs typeface="Arial" pitchFamily="34" charset="0"/>
                        </a:rPr>
                        <a:t>Estado vs mercado</a:t>
                      </a:r>
                    </a:p>
                    <a:p>
                      <a:pPr algn="l">
                        <a:lnSpc>
                          <a:spcPct val="100000"/>
                        </a:lnSpc>
                        <a:spcAft>
                          <a:spcPts val="1000"/>
                        </a:spcAft>
                      </a:pPr>
                      <a:r>
                        <a:rPr lang="es-MX" sz="1800" b="0" dirty="0">
                          <a:solidFill>
                            <a:schemeClr val="tx1"/>
                          </a:solidFill>
                          <a:effectLst/>
                          <a:latin typeface="Arial" pitchFamily="34" charset="0"/>
                          <a:cs typeface="Arial" pitchFamily="34" charset="0"/>
                        </a:rPr>
                        <a:t>COVID 19 y sus mensajes. Caso Cuba</a:t>
                      </a:r>
                    </a:p>
                    <a:p>
                      <a:pPr algn="l">
                        <a:lnSpc>
                          <a:spcPct val="100000"/>
                        </a:lnSpc>
                        <a:spcAft>
                          <a:spcPts val="1000"/>
                        </a:spcAft>
                      </a:pPr>
                      <a:r>
                        <a:rPr lang="es-ES" sz="1800" b="0" dirty="0">
                          <a:solidFill>
                            <a:schemeClr val="tx1"/>
                          </a:solidFill>
                          <a:effectLst/>
                          <a:latin typeface="Arial" pitchFamily="34" charset="0"/>
                          <a:cs typeface="Arial" pitchFamily="34" charset="0"/>
                        </a:rPr>
                        <a:t>Cumbre del G77+China. </a:t>
                      </a:r>
                    </a:p>
                    <a:p>
                      <a:pPr algn="l">
                        <a:lnSpc>
                          <a:spcPct val="100000"/>
                        </a:lnSpc>
                        <a:spcAft>
                          <a:spcPts val="1000"/>
                        </a:spcAft>
                      </a:pPr>
                      <a:r>
                        <a:rPr lang="es-ES" sz="1800" b="0" dirty="0">
                          <a:solidFill>
                            <a:schemeClr val="tx1"/>
                          </a:solidFill>
                          <a:effectLst/>
                          <a:latin typeface="Arial" pitchFamily="34" charset="0"/>
                          <a:cs typeface="Arial" pitchFamily="34" charset="0"/>
                        </a:rPr>
                        <a:t>Iniciativa de la Franja y Ruta</a:t>
                      </a:r>
                      <a:endParaRPr lang="es-MX"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BRICS +6</a:t>
                      </a:r>
                    </a:p>
                    <a:p>
                      <a:pPr algn="l">
                        <a:lnSpc>
                          <a:spcPct val="100000"/>
                        </a:lnSpc>
                        <a:spcAft>
                          <a:spcPts val="1000"/>
                        </a:spcAft>
                      </a:pPr>
                      <a:r>
                        <a:rPr lang="es-MX" sz="1800" b="0" dirty="0">
                          <a:solidFill>
                            <a:schemeClr val="tx1"/>
                          </a:solidFill>
                          <a:effectLst/>
                          <a:latin typeface="Arial" pitchFamily="34" charset="0"/>
                          <a:cs typeface="Arial" pitchFamily="34" charset="0"/>
                        </a:rPr>
                        <a:t>EUA vs China. </a:t>
                      </a:r>
                      <a:r>
                        <a:rPr lang="es-MX" sz="1800" b="0" dirty="0" err="1">
                          <a:solidFill>
                            <a:schemeClr val="tx1"/>
                          </a:solidFill>
                          <a:effectLst/>
                          <a:latin typeface="Arial" pitchFamily="34" charset="0"/>
                          <a:cs typeface="Arial" pitchFamily="34" charset="0"/>
                        </a:rPr>
                        <a:t>Tecnonacionalismo</a:t>
                      </a:r>
                      <a:r>
                        <a:rPr lang="es-MX" sz="1800" b="0" dirty="0">
                          <a:solidFill>
                            <a:schemeClr val="tx1"/>
                          </a:solidFill>
                          <a:effectLst/>
                          <a:latin typeface="Arial" pitchFamily="34" charset="0"/>
                          <a:cs typeface="Arial" pitchFamily="34" charset="0"/>
                        </a:rPr>
                        <a:t>.</a:t>
                      </a:r>
                    </a:p>
                    <a:p>
                      <a:pPr algn="l">
                        <a:lnSpc>
                          <a:spcPct val="100000"/>
                        </a:lnSpc>
                        <a:spcAft>
                          <a:spcPts val="1000"/>
                        </a:spcAft>
                      </a:pPr>
                      <a:r>
                        <a:rPr lang="es-MX" sz="1800" b="0" dirty="0">
                          <a:solidFill>
                            <a:schemeClr val="tx1"/>
                          </a:solidFill>
                          <a:effectLst/>
                          <a:latin typeface="Arial" pitchFamily="34" charset="0"/>
                          <a:cs typeface="Arial" pitchFamily="34" charset="0"/>
                        </a:rPr>
                        <a:t>OTAN vs Rusia</a:t>
                      </a:r>
                    </a:p>
                    <a:p>
                      <a:pPr algn="l">
                        <a:lnSpc>
                          <a:spcPct val="100000"/>
                        </a:lnSpc>
                        <a:spcAft>
                          <a:spcPts val="1000"/>
                        </a:spcAft>
                      </a:pPr>
                      <a:r>
                        <a:rPr lang="es-MX" sz="1800" b="0" dirty="0">
                          <a:solidFill>
                            <a:schemeClr val="tx1"/>
                          </a:solidFill>
                          <a:effectLst/>
                          <a:latin typeface="Arial" pitchFamily="34" charset="0"/>
                          <a:cs typeface="Arial" pitchFamily="34" charset="0"/>
                        </a:rPr>
                        <a:t>De la </a:t>
                      </a:r>
                      <a:r>
                        <a:rPr lang="es-MX" sz="1800" b="0" dirty="0" err="1">
                          <a:solidFill>
                            <a:schemeClr val="tx1"/>
                          </a:solidFill>
                          <a:effectLst/>
                          <a:latin typeface="Arial" pitchFamily="34" charset="0"/>
                          <a:cs typeface="Arial" pitchFamily="34" charset="0"/>
                        </a:rPr>
                        <a:t>uni</a:t>
                      </a:r>
                      <a:r>
                        <a:rPr lang="es-MX" sz="1800" b="0" dirty="0">
                          <a:solidFill>
                            <a:schemeClr val="tx1"/>
                          </a:solidFill>
                          <a:effectLst/>
                          <a:latin typeface="Arial" pitchFamily="34" charset="0"/>
                          <a:cs typeface="Arial" pitchFamily="34" charset="0"/>
                        </a:rPr>
                        <a:t> a la multipolaridad </a:t>
                      </a:r>
                    </a:p>
                  </a:txBody>
                  <a:tcPr marL="33059" marR="33059" marT="0" marB="0"/>
                </a:tc>
                <a:tc>
                  <a:txBody>
                    <a:bodyPr/>
                    <a:lstStyle/>
                    <a:p>
                      <a:pPr algn="l">
                        <a:lnSpc>
                          <a:spcPct val="100000"/>
                        </a:lnSpc>
                        <a:spcAft>
                          <a:spcPts val="1000"/>
                        </a:spcAft>
                      </a:pPr>
                      <a:r>
                        <a:rPr lang="es-MX" sz="1800" b="0" dirty="0">
                          <a:solidFill>
                            <a:schemeClr val="tx1"/>
                          </a:solidFill>
                          <a:effectLst/>
                          <a:latin typeface="Arial" pitchFamily="34" charset="0"/>
                          <a:cs typeface="Arial" pitchFamily="34" charset="0"/>
                        </a:rPr>
                        <a:t> IV Revolución Industrial</a:t>
                      </a:r>
                    </a:p>
                    <a:p>
                      <a:pPr algn="l">
                        <a:lnSpc>
                          <a:spcPct val="100000"/>
                        </a:lnSpc>
                        <a:spcAft>
                          <a:spcPts val="1000"/>
                        </a:spcAft>
                      </a:pPr>
                      <a:r>
                        <a:rPr lang="es-MX" sz="1800" b="0" dirty="0">
                          <a:solidFill>
                            <a:schemeClr val="tx1"/>
                          </a:solidFill>
                          <a:effectLst/>
                          <a:latin typeface="Arial" pitchFamily="34" charset="0"/>
                          <a:cs typeface="Arial" pitchFamily="34" charset="0"/>
                        </a:rPr>
                        <a:t>Privatización/polarización</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¿Desarrollo Sostenible?: ODS</a:t>
                      </a:r>
                    </a:p>
                    <a:p>
                      <a:pPr algn="l">
                        <a:lnSpc>
                          <a:spcPct val="100000"/>
                        </a:lnSpc>
                        <a:spcAft>
                          <a:spcPts val="1000"/>
                        </a:spcAft>
                      </a:pPr>
                      <a:r>
                        <a:rPr lang="es-MX" sz="1800" b="0" dirty="0">
                          <a:solidFill>
                            <a:schemeClr val="tx1"/>
                          </a:solidFill>
                          <a:effectLst/>
                          <a:latin typeface="Arial" pitchFamily="34" charset="0"/>
                          <a:cs typeface="Arial" pitchFamily="34" charset="0"/>
                        </a:rPr>
                        <a:t>Cambios en la globalización</a:t>
                      </a:r>
                      <a:endParaRPr lang="es-CU" sz="1800" b="0" dirty="0">
                        <a:solidFill>
                          <a:schemeClr val="tx1"/>
                        </a:solidFill>
                        <a:effectLst/>
                        <a:latin typeface="Arial" pitchFamily="34" charset="0"/>
                        <a:cs typeface="Arial" pitchFamily="34" charset="0"/>
                      </a:endParaRPr>
                    </a:p>
                    <a:p>
                      <a:pPr algn="l">
                        <a:lnSpc>
                          <a:spcPct val="100000"/>
                        </a:lnSpc>
                        <a:spcAft>
                          <a:spcPts val="1000"/>
                        </a:spcAft>
                      </a:pPr>
                      <a:r>
                        <a:rPr lang="es-MX" sz="1800" b="0" dirty="0">
                          <a:solidFill>
                            <a:schemeClr val="tx1"/>
                          </a:solidFill>
                          <a:effectLst/>
                          <a:latin typeface="Arial" pitchFamily="34" charset="0"/>
                          <a:cs typeface="Arial" pitchFamily="34" charset="0"/>
                        </a:rPr>
                        <a:t>Transformación digital</a:t>
                      </a:r>
                    </a:p>
                    <a:p>
                      <a:pPr algn="l">
                        <a:lnSpc>
                          <a:spcPct val="100000"/>
                        </a:lnSpc>
                        <a:spcAft>
                          <a:spcPts val="1000"/>
                        </a:spcAft>
                      </a:pPr>
                      <a:r>
                        <a:rPr lang="es-MX" sz="1800" b="0" dirty="0">
                          <a:solidFill>
                            <a:schemeClr val="tx1"/>
                          </a:solidFill>
                          <a:effectLst/>
                          <a:latin typeface="Arial" pitchFamily="34" charset="0"/>
                          <a:cs typeface="Arial" pitchFamily="34" charset="0"/>
                        </a:rPr>
                        <a:t>Cambio matriz energética</a:t>
                      </a:r>
                    </a:p>
                    <a:p>
                      <a:pPr algn="l">
                        <a:lnSpc>
                          <a:spcPct val="100000"/>
                        </a:lnSpc>
                        <a:spcAft>
                          <a:spcPts val="1000"/>
                        </a:spcAft>
                      </a:pPr>
                      <a:r>
                        <a:rPr lang="es-MX" sz="1800" b="0" dirty="0">
                          <a:solidFill>
                            <a:schemeClr val="tx1"/>
                          </a:solidFill>
                          <a:effectLst/>
                          <a:latin typeface="Arial" pitchFamily="34" charset="0"/>
                          <a:cs typeface="Arial" pitchFamily="34" charset="0"/>
                        </a:rPr>
                        <a:t>Inteligencia artificial y semiconductores: los nuevos misiles</a:t>
                      </a:r>
                      <a:endParaRPr lang="es-CU" sz="1800" b="0" dirty="0">
                        <a:solidFill>
                          <a:schemeClr val="tx1"/>
                        </a:solidFill>
                        <a:effectLst/>
                        <a:latin typeface="Arial" pitchFamily="34" charset="0"/>
                        <a:ea typeface="Times New Roman" panose="02020603050405020304" pitchFamily="18" charset="0"/>
                        <a:cs typeface="Arial" pitchFamily="34" charset="0"/>
                      </a:endParaRPr>
                    </a:p>
                  </a:txBody>
                  <a:tcPr marL="33059" marR="33059" marT="0" marB="0"/>
                </a:tc>
                <a:extLst>
                  <a:ext uri="{0D108BD9-81ED-4DB2-BD59-A6C34878D82A}">
                    <a16:rowId xmlns="" xmlns:a16="http://schemas.microsoft.com/office/drawing/2014/main" val="1972973472"/>
                  </a:ext>
                </a:extLst>
              </a:tr>
            </a:tbl>
          </a:graphicData>
        </a:graphic>
      </p:graphicFrame>
    </p:spTree>
    <p:extLst>
      <p:ext uri="{BB962C8B-B14F-4D97-AF65-F5344CB8AC3E}">
        <p14:creationId xmlns:p14="http://schemas.microsoft.com/office/powerpoint/2010/main" val="7877823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a:extLst>
              <a:ext uri="{FF2B5EF4-FFF2-40B4-BE49-F238E27FC236}">
                <a16:creationId xmlns="" xmlns:a16="http://schemas.microsoft.com/office/drawing/2014/main" id="{40AEE2D3-F325-45FE-010E-98FD6F8092CA}"/>
              </a:ext>
            </a:extLst>
          </p:cNvPr>
          <p:cNvGraphicFramePr>
            <a:graphicFrameLocks noGrp="1"/>
          </p:cNvGraphicFramePr>
          <p:nvPr>
            <p:ph idx="1"/>
            <p:extLst>
              <p:ext uri="{D42A27DB-BD31-4B8C-83A1-F6EECF244321}">
                <p14:modId xmlns:p14="http://schemas.microsoft.com/office/powerpoint/2010/main" val="2966769718"/>
              </p:ext>
            </p:extLst>
          </p:nvPr>
        </p:nvGraphicFramePr>
        <p:xfrm>
          <a:off x="428596" y="264160"/>
          <a:ext cx="8397613" cy="5997956"/>
        </p:xfrm>
        <a:graphic>
          <a:graphicData uri="http://schemas.openxmlformats.org/drawingml/2006/table">
            <a:tbl>
              <a:tblPr firstRow="1" firstCol="1" bandRow="1">
                <a:tableStyleId>{F5AB1C69-6EDB-4FF4-983F-18BD219EF322}</a:tableStyleId>
              </a:tblPr>
              <a:tblGrid>
                <a:gridCol w="980984">
                  <a:extLst>
                    <a:ext uri="{9D8B030D-6E8A-4147-A177-3AD203B41FA5}">
                      <a16:colId xmlns="" xmlns:a16="http://schemas.microsoft.com/office/drawing/2014/main" val="2921219133"/>
                    </a:ext>
                  </a:extLst>
                </a:gridCol>
                <a:gridCol w="3188513">
                  <a:extLst>
                    <a:ext uri="{9D8B030D-6E8A-4147-A177-3AD203B41FA5}">
                      <a16:colId xmlns="" xmlns:a16="http://schemas.microsoft.com/office/drawing/2014/main" val="2752356739"/>
                    </a:ext>
                  </a:extLst>
                </a:gridCol>
                <a:gridCol w="2148716">
                  <a:extLst>
                    <a:ext uri="{9D8B030D-6E8A-4147-A177-3AD203B41FA5}">
                      <a16:colId xmlns="" xmlns:a16="http://schemas.microsoft.com/office/drawing/2014/main" val="1482649328"/>
                    </a:ext>
                  </a:extLst>
                </a:gridCol>
                <a:gridCol w="2079400">
                  <a:extLst>
                    <a:ext uri="{9D8B030D-6E8A-4147-A177-3AD203B41FA5}">
                      <a16:colId xmlns="" xmlns:a16="http://schemas.microsoft.com/office/drawing/2014/main" val="2155813726"/>
                    </a:ext>
                  </a:extLst>
                </a:gridCol>
              </a:tblGrid>
              <a:tr h="3469941">
                <a:tc>
                  <a:txBody>
                    <a:bodyPr/>
                    <a:lstStyle/>
                    <a:p>
                      <a:pPr algn="l">
                        <a:lnSpc>
                          <a:spcPct val="115000"/>
                        </a:lnSpc>
                        <a:spcAft>
                          <a:spcPts val="1000"/>
                        </a:spcAft>
                      </a:pPr>
                      <a:r>
                        <a:rPr lang="es-MX" sz="1600" dirty="0">
                          <a:solidFill>
                            <a:schemeClr val="tx1"/>
                          </a:solidFill>
                          <a:effectLst/>
                          <a:latin typeface="Arial" pitchFamily="34" charset="0"/>
                          <a:cs typeface="Arial" pitchFamily="34" charset="0"/>
                        </a:rPr>
                        <a:t>S. XVIII-XIX</a:t>
                      </a:r>
                      <a:endParaRPr lang="es-CU" sz="1600" dirty="0">
                        <a:solidFill>
                          <a:schemeClr val="tx1"/>
                        </a:solidFill>
                        <a:effectLst/>
                        <a:latin typeface="Arial" pitchFamily="34" charset="0"/>
                        <a:ea typeface="Times New Roman" panose="02020603050405020304" pitchFamily="18" charset="0"/>
                        <a:cs typeface="Arial" pitchFamily="34" charset="0"/>
                      </a:endParaRPr>
                    </a:p>
                  </a:txBody>
                  <a:tcPr marL="38576" marR="38576" marT="0" marB="0"/>
                </a:tc>
                <a:tc>
                  <a:txBody>
                    <a:bodyPr/>
                    <a:lstStyle/>
                    <a:p>
                      <a:pPr algn="l">
                        <a:lnSpc>
                          <a:spcPct val="115000"/>
                        </a:lnSpc>
                        <a:spcAft>
                          <a:spcPts val="1000"/>
                        </a:spcAft>
                      </a:pPr>
                      <a:r>
                        <a:rPr lang="es-MX" sz="1800" dirty="0">
                          <a:solidFill>
                            <a:schemeClr val="tx1"/>
                          </a:solidFill>
                          <a:effectLst/>
                          <a:latin typeface="Arial" pitchFamily="34" charset="0"/>
                          <a:cs typeface="Arial" pitchFamily="34" charset="0"/>
                        </a:rPr>
                        <a:t>Colegio Seminario de San Carlos y San Ambrosio 1689</a:t>
                      </a:r>
                    </a:p>
                    <a:p>
                      <a:pPr marL="0" marR="0" lvl="0" indent="0" algn="l" defTabSz="914400" rtl="0" eaLnBrk="1" fontAlgn="auto" latinLnBrk="0" hangingPunct="1">
                        <a:lnSpc>
                          <a:spcPct val="115000"/>
                        </a:lnSpc>
                        <a:spcBef>
                          <a:spcPts val="0"/>
                        </a:spcBef>
                        <a:spcAft>
                          <a:spcPts val="1000"/>
                        </a:spcAft>
                        <a:buClrTx/>
                        <a:buSzTx/>
                        <a:buFontTx/>
                        <a:buNone/>
                        <a:tabLst/>
                        <a:defRPr/>
                      </a:pPr>
                      <a:r>
                        <a:rPr lang="es-MX" sz="1800" dirty="0">
                          <a:solidFill>
                            <a:schemeClr val="tx1"/>
                          </a:solidFill>
                          <a:effectLst/>
                          <a:latin typeface="Arial" pitchFamily="34" charset="0"/>
                          <a:cs typeface="Arial" pitchFamily="34" charset="0"/>
                        </a:rPr>
                        <a:t>SEAP 9.01.1793</a:t>
                      </a:r>
                    </a:p>
                    <a:p>
                      <a:pPr algn="l">
                        <a:lnSpc>
                          <a:spcPct val="115000"/>
                        </a:lnSpc>
                        <a:spcAft>
                          <a:spcPts val="1000"/>
                        </a:spcAft>
                      </a:pPr>
                      <a:r>
                        <a:rPr lang="es-MX" sz="1800" dirty="0">
                          <a:solidFill>
                            <a:schemeClr val="tx1"/>
                          </a:solidFill>
                          <a:effectLst/>
                          <a:latin typeface="Arial" pitchFamily="34" charset="0"/>
                          <a:cs typeface="Arial" pitchFamily="34" charset="0"/>
                        </a:rPr>
                        <a:t>C Médicas, Físicas y Naturales de La Habana 19.05.1861</a:t>
                      </a:r>
                      <a:endParaRPr lang="es-CU" sz="1800" dirty="0">
                        <a:solidFill>
                          <a:schemeClr val="tx1"/>
                        </a:solidFill>
                        <a:effectLst/>
                        <a:latin typeface="Arial" pitchFamily="34" charset="0"/>
                        <a:cs typeface="Arial" pitchFamily="34" charset="0"/>
                      </a:endParaRPr>
                    </a:p>
                    <a:p>
                      <a:pPr algn="l">
                        <a:lnSpc>
                          <a:spcPct val="115000"/>
                        </a:lnSpc>
                        <a:spcAft>
                          <a:spcPts val="1000"/>
                        </a:spcAft>
                      </a:pPr>
                      <a:r>
                        <a:rPr lang="es-MX" sz="1800" dirty="0">
                          <a:solidFill>
                            <a:schemeClr val="tx1"/>
                          </a:solidFill>
                          <a:effectLst/>
                          <a:latin typeface="Arial" pitchFamily="34" charset="0"/>
                          <a:cs typeface="Arial" pitchFamily="34" charset="0"/>
                        </a:rPr>
                        <a:t>Universidad de La Habana 1728. Facultad de Ciencias 1863</a:t>
                      </a:r>
                    </a:p>
                    <a:p>
                      <a:pPr algn="l">
                        <a:lnSpc>
                          <a:spcPct val="115000"/>
                        </a:lnSpc>
                        <a:spcAft>
                          <a:spcPts val="1000"/>
                        </a:spcAft>
                      </a:pPr>
                      <a:r>
                        <a:rPr lang="es-MX" sz="1800" dirty="0">
                          <a:solidFill>
                            <a:schemeClr val="tx1"/>
                          </a:solidFill>
                          <a:effectLst/>
                          <a:latin typeface="Arial" pitchFamily="34" charset="0"/>
                          <a:cs typeface="Arial" pitchFamily="34" charset="0"/>
                        </a:rPr>
                        <a:t>Estación Central Agronómica en Santiago de las Vegas (1904)</a:t>
                      </a:r>
                      <a:endParaRPr lang="es-CU" sz="1800" dirty="0">
                        <a:solidFill>
                          <a:schemeClr val="tx1"/>
                        </a:solidFill>
                        <a:effectLst/>
                        <a:latin typeface="Arial" pitchFamily="34" charset="0"/>
                        <a:ea typeface="Times New Roman" panose="02020603050405020304" pitchFamily="18" charset="0"/>
                        <a:cs typeface="Arial" pitchFamily="34" charset="0"/>
                      </a:endParaRPr>
                    </a:p>
                  </a:txBody>
                  <a:tcPr marL="38576" marR="38576" marT="0" marB="0"/>
                </a:tc>
                <a:tc>
                  <a:txBody>
                    <a:bodyPr/>
                    <a:lstStyle/>
                    <a:p>
                      <a:pPr algn="l">
                        <a:lnSpc>
                          <a:spcPct val="115000"/>
                        </a:lnSpc>
                        <a:spcAft>
                          <a:spcPts val="1000"/>
                        </a:spcAft>
                      </a:pPr>
                      <a:endParaRPr lang="es-MX" sz="1800" dirty="0">
                        <a:solidFill>
                          <a:schemeClr val="tx1"/>
                        </a:solidFill>
                        <a:effectLst/>
                        <a:latin typeface="Arial" pitchFamily="34" charset="0"/>
                        <a:cs typeface="Arial" pitchFamily="34" charset="0"/>
                      </a:endParaRPr>
                    </a:p>
                    <a:p>
                      <a:pPr algn="l">
                        <a:lnSpc>
                          <a:spcPct val="115000"/>
                        </a:lnSpc>
                        <a:spcAft>
                          <a:spcPts val="1000"/>
                        </a:spcAft>
                      </a:pPr>
                      <a:endParaRPr lang="es-MX" sz="1800" dirty="0">
                        <a:solidFill>
                          <a:schemeClr val="tx1"/>
                        </a:solidFill>
                        <a:effectLst/>
                        <a:latin typeface="Arial" pitchFamily="34" charset="0"/>
                        <a:cs typeface="Arial" pitchFamily="34" charset="0"/>
                      </a:endParaRPr>
                    </a:p>
                    <a:p>
                      <a:pPr algn="l">
                        <a:lnSpc>
                          <a:spcPct val="115000"/>
                        </a:lnSpc>
                        <a:spcAft>
                          <a:spcPts val="1000"/>
                        </a:spcAft>
                      </a:pPr>
                      <a:endParaRPr lang="es-MX" sz="1800" dirty="0">
                        <a:solidFill>
                          <a:schemeClr val="tx1"/>
                        </a:solidFill>
                        <a:effectLst/>
                        <a:latin typeface="Arial" pitchFamily="34" charset="0"/>
                        <a:cs typeface="Arial" pitchFamily="34" charset="0"/>
                      </a:endParaRPr>
                    </a:p>
                    <a:p>
                      <a:pPr algn="l">
                        <a:lnSpc>
                          <a:spcPct val="115000"/>
                        </a:lnSpc>
                        <a:spcAft>
                          <a:spcPts val="1000"/>
                        </a:spcAft>
                      </a:pPr>
                      <a:r>
                        <a:rPr lang="es-MX" sz="1800" dirty="0">
                          <a:solidFill>
                            <a:schemeClr val="tx1"/>
                          </a:solidFill>
                          <a:effectLst/>
                          <a:latin typeface="Arial" pitchFamily="34" charset="0"/>
                          <a:cs typeface="Arial" pitchFamily="34" charset="0"/>
                        </a:rPr>
                        <a:t>Colonia/Guerras de independencia</a:t>
                      </a:r>
                      <a:endParaRPr lang="es-CU" sz="1800" dirty="0">
                        <a:solidFill>
                          <a:schemeClr val="tx1"/>
                        </a:solidFill>
                        <a:effectLst/>
                        <a:latin typeface="Arial" pitchFamily="34" charset="0"/>
                        <a:ea typeface="Times New Roman" panose="02020603050405020304" pitchFamily="18" charset="0"/>
                        <a:cs typeface="Arial" pitchFamily="34" charset="0"/>
                      </a:endParaRPr>
                    </a:p>
                  </a:txBody>
                  <a:tcPr marL="38576" marR="38576" marT="0" marB="0"/>
                </a:tc>
                <a:tc>
                  <a:txBody>
                    <a:bodyPr/>
                    <a:lstStyle/>
                    <a:p>
                      <a:pPr algn="l">
                        <a:lnSpc>
                          <a:spcPct val="115000"/>
                        </a:lnSpc>
                        <a:spcAft>
                          <a:spcPts val="1000"/>
                        </a:spcAft>
                      </a:pPr>
                      <a:endParaRPr lang="es-MX" sz="1800" dirty="0">
                        <a:solidFill>
                          <a:schemeClr val="tx1"/>
                        </a:solidFill>
                        <a:effectLst/>
                        <a:latin typeface="Arial" pitchFamily="34" charset="0"/>
                        <a:cs typeface="Arial" pitchFamily="34" charset="0"/>
                      </a:endParaRPr>
                    </a:p>
                    <a:p>
                      <a:pPr algn="l">
                        <a:lnSpc>
                          <a:spcPct val="115000"/>
                        </a:lnSpc>
                        <a:spcAft>
                          <a:spcPts val="1000"/>
                        </a:spcAft>
                      </a:pPr>
                      <a:endParaRPr lang="es-MX" sz="1800" dirty="0">
                        <a:solidFill>
                          <a:schemeClr val="tx1"/>
                        </a:solidFill>
                        <a:effectLst/>
                        <a:latin typeface="Arial" pitchFamily="34" charset="0"/>
                        <a:cs typeface="Arial" pitchFamily="34" charset="0"/>
                      </a:endParaRPr>
                    </a:p>
                    <a:p>
                      <a:pPr algn="l">
                        <a:lnSpc>
                          <a:spcPct val="115000"/>
                        </a:lnSpc>
                        <a:spcAft>
                          <a:spcPts val="1000"/>
                        </a:spcAft>
                      </a:pPr>
                      <a:endParaRPr lang="es-MX" sz="1800" dirty="0">
                        <a:solidFill>
                          <a:schemeClr val="tx1"/>
                        </a:solidFill>
                        <a:effectLst/>
                        <a:latin typeface="Arial" pitchFamily="34" charset="0"/>
                        <a:cs typeface="Arial" pitchFamily="34" charset="0"/>
                      </a:endParaRPr>
                    </a:p>
                    <a:p>
                      <a:pPr algn="l">
                        <a:lnSpc>
                          <a:spcPct val="115000"/>
                        </a:lnSpc>
                        <a:spcAft>
                          <a:spcPts val="1000"/>
                        </a:spcAft>
                      </a:pPr>
                      <a:r>
                        <a:rPr lang="es-MX" sz="1800" dirty="0">
                          <a:solidFill>
                            <a:schemeClr val="tx1"/>
                          </a:solidFill>
                          <a:effectLst/>
                          <a:latin typeface="Arial" pitchFamily="34" charset="0"/>
                          <a:cs typeface="Arial" pitchFamily="34" charset="0"/>
                        </a:rPr>
                        <a:t>Esclavitud, Azúcar, Comercio</a:t>
                      </a:r>
                      <a:endParaRPr lang="es-CU" sz="1800" dirty="0">
                        <a:solidFill>
                          <a:schemeClr val="tx1"/>
                        </a:solidFill>
                        <a:effectLst/>
                        <a:latin typeface="Arial" pitchFamily="34" charset="0"/>
                        <a:ea typeface="Times New Roman" panose="02020603050405020304" pitchFamily="18" charset="0"/>
                        <a:cs typeface="Arial" pitchFamily="34" charset="0"/>
                      </a:endParaRPr>
                    </a:p>
                  </a:txBody>
                  <a:tcPr marL="38576" marR="38576" marT="0" marB="0"/>
                </a:tc>
                <a:extLst>
                  <a:ext uri="{0D108BD9-81ED-4DB2-BD59-A6C34878D82A}">
                    <a16:rowId xmlns="" xmlns:a16="http://schemas.microsoft.com/office/drawing/2014/main" val="4201449913"/>
                  </a:ext>
                </a:extLst>
              </a:tr>
              <a:tr h="1574498">
                <a:tc>
                  <a:txBody>
                    <a:bodyPr/>
                    <a:lstStyle/>
                    <a:p>
                      <a:pPr algn="l">
                        <a:lnSpc>
                          <a:spcPct val="115000"/>
                        </a:lnSpc>
                        <a:spcAft>
                          <a:spcPts val="1000"/>
                        </a:spcAft>
                      </a:pPr>
                      <a:r>
                        <a:rPr lang="es-MX" sz="1600" dirty="0">
                          <a:solidFill>
                            <a:schemeClr val="tx1"/>
                          </a:solidFill>
                          <a:effectLst/>
                          <a:latin typeface="Arial" pitchFamily="34" charset="0"/>
                          <a:cs typeface="Arial" pitchFamily="34" charset="0"/>
                        </a:rPr>
                        <a:t>S. Mitad  XX</a:t>
                      </a:r>
                      <a:endParaRPr lang="es-CU" sz="1600" dirty="0">
                        <a:solidFill>
                          <a:schemeClr val="tx1"/>
                        </a:solidFill>
                        <a:effectLst/>
                        <a:latin typeface="Arial" pitchFamily="34" charset="0"/>
                        <a:ea typeface="Times New Roman" panose="02020603050405020304" pitchFamily="18" charset="0"/>
                        <a:cs typeface="Arial" pitchFamily="34" charset="0"/>
                      </a:endParaRPr>
                    </a:p>
                  </a:txBody>
                  <a:tcPr marL="38576" marR="38576" marT="0" marB="0"/>
                </a:tc>
                <a:tc>
                  <a:txBody>
                    <a:bodyPr/>
                    <a:lstStyle/>
                    <a:p>
                      <a:pPr algn="l">
                        <a:lnSpc>
                          <a:spcPct val="115000"/>
                        </a:lnSpc>
                        <a:spcAft>
                          <a:spcPts val="1000"/>
                        </a:spcAft>
                      </a:pPr>
                      <a:r>
                        <a:rPr lang="es-MX" sz="1800" dirty="0">
                          <a:solidFill>
                            <a:schemeClr val="tx1"/>
                          </a:solidFill>
                          <a:effectLst/>
                          <a:latin typeface="Arial" pitchFamily="34" charset="0"/>
                          <a:cs typeface="Arial" pitchFamily="34" charset="0"/>
                        </a:rPr>
                        <a:t>Plan Varona.  UH, UO, UCLV. Pocas instituciones de investigación</a:t>
                      </a:r>
                      <a:endParaRPr lang="es-CU" sz="1800" dirty="0">
                        <a:solidFill>
                          <a:schemeClr val="tx1"/>
                        </a:solidFill>
                        <a:effectLst/>
                        <a:latin typeface="Arial" pitchFamily="34" charset="0"/>
                        <a:cs typeface="Arial" pitchFamily="34" charset="0"/>
                      </a:endParaRPr>
                    </a:p>
                    <a:p>
                      <a:pPr algn="l">
                        <a:lnSpc>
                          <a:spcPct val="115000"/>
                        </a:lnSpc>
                        <a:spcAft>
                          <a:spcPts val="1000"/>
                        </a:spcAft>
                      </a:pPr>
                      <a:r>
                        <a:rPr lang="es-MX" sz="1800" dirty="0">
                          <a:solidFill>
                            <a:schemeClr val="tx1"/>
                          </a:solidFill>
                          <a:effectLst/>
                          <a:latin typeface="Arial" pitchFamily="34" charset="0"/>
                          <a:cs typeface="Arial" pitchFamily="34" charset="0"/>
                        </a:rPr>
                        <a:t>Desarrollos en medicina, arquitectura y otros.</a:t>
                      </a:r>
                      <a:endParaRPr lang="es-CU" sz="1800" b="1" dirty="0">
                        <a:solidFill>
                          <a:schemeClr val="tx1"/>
                        </a:solidFill>
                        <a:effectLst/>
                        <a:latin typeface="Arial" pitchFamily="34" charset="0"/>
                        <a:ea typeface="Times New Roman" panose="02020603050405020304" pitchFamily="18" charset="0"/>
                        <a:cs typeface="Arial" pitchFamily="34" charset="0"/>
                      </a:endParaRPr>
                    </a:p>
                  </a:txBody>
                  <a:tcPr marL="38576" marR="38576" marT="0" marB="0"/>
                </a:tc>
                <a:tc>
                  <a:txBody>
                    <a:bodyPr/>
                    <a:lstStyle/>
                    <a:p>
                      <a:pPr algn="l">
                        <a:lnSpc>
                          <a:spcPct val="115000"/>
                        </a:lnSpc>
                        <a:spcAft>
                          <a:spcPts val="1000"/>
                        </a:spcAft>
                      </a:pPr>
                      <a:r>
                        <a:rPr lang="es-MX" sz="1800" dirty="0">
                          <a:solidFill>
                            <a:schemeClr val="tx1"/>
                          </a:solidFill>
                          <a:effectLst/>
                          <a:latin typeface="Arial" pitchFamily="34" charset="0"/>
                          <a:cs typeface="Arial" pitchFamily="34" charset="0"/>
                        </a:rPr>
                        <a:t>República. Subordinación a EUA</a:t>
                      </a:r>
                      <a:endParaRPr lang="es-CU" sz="1800" b="1" dirty="0">
                        <a:solidFill>
                          <a:schemeClr val="tx1"/>
                        </a:solidFill>
                        <a:effectLst/>
                        <a:latin typeface="Arial" pitchFamily="34" charset="0"/>
                        <a:ea typeface="Times New Roman" panose="02020603050405020304" pitchFamily="18" charset="0"/>
                        <a:cs typeface="Arial" pitchFamily="34" charset="0"/>
                      </a:endParaRPr>
                    </a:p>
                  </a:txBody>
                  <a:tcPr marL="38576" marR="38576" marT="0" marB="0"/>
                </a:tc>
                <a:tc>
                  <a:txBody>
                    <a:bodyPr/>
                    <a:lstStyle/>
                    <a:p>
                      <a:pPr algn="l">
                        <a:lnSpc>
                          <a:spcPct val="115000"/>
                        </a:lnSpc>
                        <a:spcAft>
                          <a:spcPts val="1000"/>
                        </a:spcAft>
                      </a:pPr>
                      <a:r>
                        <a:rPr lang="es-MX" sz="1800" dirty="0" err="1">
                          <a:solidFill>
                            <a:schemeClr val="tx1"/>
                          </a:solidFill>
                          <a:effectLst/>
                          <a:latin typeface="Arial" pitchFamily="34" charset="0"/>
                          <a:cs typeface="Arial" pitchFamily="34" charset="0"/>
                        </a:rPr>
                        <a:t>Monoproductor</a:t>
                      </a:r>
                      <a:r>
                        <a:rPr lang="es-MX" sz="1800" dirty="0">
                          <a:solidFill>
                            <a:schemeClr val="tx1"/>
                          </a:solidFill>
                          <a:effectLst/>
                          <a:latin typeface="Arial" pitchFamily="34" charset="0"/>
                          <a:cs typeface="Arial" pitchFamily="34" charset="0"/>
                        </a:rPr>
                        <a:t>, Dependencia tecnológica, modernización</a:t>
                      </a:r>
                      <a:endParaRPr lang="es-CU" sz="1800" b="1" dirty="0">
                        <a:solidFill>
                          <a:schemeClr val="tx1"/>
                        </a:solidFill>
                        <a:effectLst/>
                        <a:latin typeface="Arial" pitchFamily="34" charset="0"/>
                        <a:ea typeface="Times New Roman" panose="02020603050405020304" pitchFamily="18" charset="0"/>
                        <a:cs typeface="Arial" pitchFamily="34" charset="0"/>
                      </a:endParaRPr>
                    </a:p>
                  </a:txBody>
                  <a:tcPr marL="38576" marR="38576" marT="0" marB="0"/>
                </a:tc>
                <a:extLst>
                  <a:ext uri="{0D108BD9-81ED-4DB2-BD59-A6C34878D82A}">
                    <a16:rowId xmlns="" xmlns:a16="http://schemas.microsoft.com/office/drawing/2014/main" val="307530530"/>
                  </a:ext>
                </a:extLst>
              </a:tr>
            </a:tbl>
          </a:graphicData>
        </a:graphic>
      </p:graphicFrame>
    </p:spTree>
    <p:extLst>
      <p:ext uri="{BB962C8B-B14F-4D97-AF65-F5344CB8AC3E}">
        <p14:creationId xmlns:p14="http://schemas.microsoft.com/office/powerpoint/2010/main" val="124389634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a:extLst>
              <a:ext uri="{FF2B5EF4-FFF2-40B4-BE49-F238E27FC236}">
                <a16:creationId xmlns="" xmlns:a16="http://schemas.microsoft.com/office/drawing/2014/main" id="{C7E63AF4-DCD3-777B-B391-1183DC7CD16A}"/>
              </a:ext>
            </a:extLst>
          </p:cNvPr>
          <p:cNvGraphicFramePr>
            <a:graphicFrameLocks noGrp="1"/>
          </p:cNvGraphicFramePr>
          <p:nvPr>
            <p:ph idx="1"/>
            <p:extLst>
              <p:ext uri="{D42A27DB-BD31-4B8C-83A1-F6EECF244321}">
                <p14:modId xmlns:p14="http://schemas.microsoft.com/office/powerpoint/2010/main" val="4294647926"/>
              </p:ext>
            </p:extLst>
          </p:nvPr>
        </p:nvGraphicFramePr>
        <p:xfrm>
          <a:off x="214282" y="357166"/>
          <a:ext cx="8455623" cy="5437634"/>
        </p:xfrm>
        <a:graphic>
          <a:graphicData uri="http://schemas.openxmlformats.org/drawingml/2006/table">
            <a:tbl>
              <a:tblPr firstRow="1" firstCol="1" bandRow="1">
                <a:tableStyleId>{F5AB1C69-6EDB-4FF4-983F-18BD219EF322}</a:tableStyleId>
              </a:tblPr>
              <a:tblGrid>
                <a:gridCol w="849916">
                  <a:extLst>
                    <a:ext uri="{9D8B030D-6E8A-4147-A177-3AD203B41FA5}">
                      <a16:colId xmlns="" xmlns:a16="http://schemas.microsoft.com/office/drawing/2014/main" val="2398258473"/>
                    </a:ext>
                  </a:extLst>
                </a:gridCol>
                <a:gridCol w="2347648">
                  <a:extLst>
                    <a:ext uri="{9D8B030D-6E8A-4147-A177-3AD203B41FA5}">
                      <a16:colId xmlns="" xmlns:a16="http://schemas.microsoft.com/office/drawing/2014/main" val="3583142429"/>
                    </a:ext>
                  </a:extLst>
                </a:gridCol>
                <a:gridCol w="2935415">
                  <a:extLst>
                    <a:ext uri="{9D8B030D-6E8A-4147-A177-3AD203B41FA5}">
                      <a16:colId xmlns="" xmlns:a16="http://schemas.microsoft.com/office/drawing/2014/main" val="289036175"/>
                    </a:ext>
                  </a:extLst>
                </a:gridCol>
                <a:gridCol w="2322644">
                  <a:extLst>
                    <a:ext uri="{9D8B030D-6E8A-4147-A177-3AD203B41FA5}">
                      <a16:colId xmlns="" xmlns:a16="http://schemas.microsoft.com/office/drawing/2014/main" val="3413585944"/>
                    </a:ext>
                  </a:extLst>
                </a:gridCol>
              </a:tblGrid>
              <a:tr h="5437634">
                <a:tc>
                  <a:txBody>
                    <a:bodyPr/>
                    <a:lstStyle/>
                    <a:p>
                      <a:pPr algn="l">
                        <a:lnSpc>
                          <a:spcPct val="115000"/>
                        </a:lnSpc>
                        <a:spcAft>
                          <a:spcPts val="1000"/>
                        </a:spcAft>
                      </a:pPr>
                      <a:r>
                        <a:rPr lang="es-MX" sz="1600" b="0" dirty="0">
                          <a:solidFill>
                            <a:schemeClr val="tx1"/>
                          </a:solidFill>
                          <a:effectLst/>
                          <a:latin typeface="Arial" pitchFamily="34" charset="0"/>
                          <a:cs typeface="Arial" pitchFamily="34" charset="0"/>
                        </a:rPr>
                        <a:t>2da. Mitad</a:t>
                      </a:r>
                      <a:endParaRPr lang="es-CU" sz="1600" b="0" dirty="0">
                        <a:solidFill>
                          <a:schemeClr val="tx1"/>
                        </a:solidFill>
                        <a:effectLst/>
                        <a:latin typeface="Arial" pitchFamily="34" charset="0"/>
                        <a:cs typeface="Arial" pitchFamily="34" charset="0"/>
                      </a:endParaRPr>
                    </a:p>
                    <a:p>
                      <a:pPr algn="l">
                        <a:lnSpc>
                          <a:spcPct val="115000"/>
                        </a:lnSpc>
                        <a:spcAft>
                          <a:spcPts val="1000"/>
                        </a:spcAft>
                      </a:pPr>
                      <a:r>
                        <a:rPr lang="es-MX" sz="1600" b="0" dirty="0">
                          <a:solidFill>
                            <a:schemeClr val="tx1"/>
                          </a:solidFill>
                          <a:effectLst/>
                          <a:latin typeface="Arial" pitchFamily="34" charset="0"/>
                          <a:cs typeface="Arial" pitchFamily="34" charset="0"/>
                        </a:rPr>
                        <a:t>S.XX (</a:t>
                      </a:r>
                      <a:r>
                        <a:rPr lang="es-MX" sz="1600" b="0" dirty="0" err="1">
                          <a:solidFill>
                            <a:schemeClr val="tx1"/>
                          </a:solidFill>
                          <a:effectLst/>
                          <a:latin typeface="Arial" pitchFamily="34" charset="0"/>
                          <a:cs typeface="Arial" pitchFamily="34" charset="0"/>
                        </a:rPr>
                        <a:t>cont</a:t>
                      </a:r>
                      <a:r>
                        <a:rPr lang="es-MX" sz="1600" b="0" dirty="0">
                          <a:solidFill>
                            <a:schemeClr val="tx1"/>
                          </a:solidFill>
                          <a:effectLst/>
                          <a:latin typeface="Arial" pitchFamily="34" charset="0"/>
                          <a:cs typeface="Arial" pitchFamily="34" charset="0"/>
                        </a:rPr>
                        <a:t>)</a:t>
                      </a:r>
                      <a:endParaRPr lang="es-CU" sz="1600" b="0" dirty="0">
                        <a:solidFill>
                          <a:schemeClr val="tx1"/>
                        </a:solidFill>
                        <a:effectLst/>
                        <a:latin typeface="Arial" pitchFamily="34" charset="0"/>
                        <a:ea typeface="Times New Roman" panose="02020603050405020304" pitchFamily="18" charset="0"/>
                        <a:cs typeface="Arial" pitchFamily="34" charset="0"/>
                      </a:endParaRPr>
                    </a:p>
                  </a:txBody>
                  <a:tcPr marL="32618" marR="32618" marT="0" marB="0"/>
                </a:tc>
                <a:tc>
                  <a:txBody>
                    <a:bodyPr/>
                    <a:lstStyle/>
                    <a:p>
                      <a:pPr algn="l">
                        <a:lnSpc>
                          <a:spcPct val="115000"/>
                        </a:lnSpc>
                        <a:spcAft>
                          <a:spcPts val="1000"/>
                        </a:spcAft>
                      </a:pPr>
                      <a:r>
                        <a:rPr lang="es-MX" sz="1800" b="0" dirty="0">
                          <a:solidFill>
                            <a:schemeClr val="tx1"/>
                          </a:solidFill>
                          <a:effectLst/>
                          <a:latin typeface="Arial" pitchFamily="34" charset="0"/>
                          <a:cs typeface="Arial" pitchFamily="34" charset="0"/>
                        </a:rPr>
                        <a:t>Alfabetización.</a:t>
                      </a:r>
                      <a:r>
                        <a:rPr lang="es-MX" sz="1800" b="0" baseline="0" dirty="0">
                          <a:solidFill>
                            <a:schemeClr val="tx1"/>
                          </a:solidFill>
                          <a:effectLst/>
                          <a:latin typeface="Arial" pitchFamily="34" charset="0"/>
                          <a:cs typeface="Arial" pitchFamily="34" charset="0"/>
                        </a:rPr>
                        <a:t> Política educacional.</a:t>
                      </a:r>
                      <a:endParaRPr lang="es-MX" sz="1800" b="0" dirty="0">
                        <a:solidFill>
                          <a:schemeClr val="tx1"/>
                        </a:solidFill>
                        <a:effectLst/>
                        <a:latin typeface="Arial" pitchFamily="34" charset="0"/>
                        <a:cs typeface="Arial" pitchFamily="34" charset="0"/>
                      </a:endParaRPr>
                    </a:p>
                    <a:p>
                      <a:pPr algn="l">
                        <a:lnSpc>
                          <a:spcPct val="115000"/>
                        </a:lnSpc>
                        <a:spcAft>
                          <a:spcPts val="1000"/>
                        </a:spcAft>
                      </a:pPr>
                      <a:r>
                        <a:rPr lang="es-MX" sz="1800" b="0" dirty="0">
                          <a:solidFill>
                            <a:schemeClr val="tx1"/>
                          </a:solidFill>
                          <a:effectLst/>
                          <a:latin typeface="Arial" pitchFamily="34" charset="0"/>
                          <a:cs typeface="Arial" pitchFamily="34" charset="0"/>
                        </a:rPr>
                        <a:t>Reforma Universitaria 1962.</a:t>
                      </a:r>
                      <a:endParaRPr lang="es-CU" sz="1800" b="0" dirty="0">
                        <a:solidFill>
                          <a:schemeClr val="tx1"/>
                        </a:solidFill>
                        <a:effectLst/>
                        <a:latin typeface="Arial" pitchFamily="34" charset="0"/>
                        <a:cs typeface="Arial" pitchFamily="34" charset="0"/>
                      </a:endParaRPr>
                    </a:p>
                    <a:p>
                      <a:pPr algn="l">
                        <a:lnSpc>
                          <a:spcPct val="115000"/>
                        </a:lnSpc>
                        <a:spcAft>
                          <a:spcPts val="1000"/>
                        </a:spcAft>
                      </a:pPr>
                      <a:r>
                        <a:rPr lang="es-MX" sz="1800" b="0" dirty="0">
                          <a:solidFill>
                            <a:schemeClr val="tx1"/>
                          </a:solidFill>
                          <a:effectLst/>
                          <a:latin typeface="Arial" pitchFamily="34" charset="0"/>
                          <a:cs typeface="Arial" pitchFamily="34" charset="0"/>
                        </a:rPr>
                        <a:t>ACC 1962</a:t>
                      </a:r>
                      <a:endParaRPr lang="es-CU" sz="1800" b="0" dirty="0">
                        <a:solidFill>
                          <a:schemeClr val="tx1"/>
                        </a:solidFill>
                        <a:effectLst/>
                        <a:latin typeface="Arial" pitchFamily="34" charset="0"/>
                        <a:cs typeface="Arial" pitchFamily="34" charset="0"/>
                      </a:endParaRPr>
                    </a:p>
                    <a:p>
                      <a:pPr algn="l">
                        <a:lnSpc>
                          <a:spcPct val="115000"/>
                        </a:lnSpc>
                        <a:spcAft>
                          <a:spcPts val="1000"/>
                        </a:spcAft>
                      </a:pPr>
                      <a:r>
                        <a:rPr lang="es-MX" sz="1800" b="0" dirty="0">
                          <a:solidFill>
                            <a:schemeClr val="tx1"/>
                          </a:solidFill>
                          <a:effectLst/>
                          <a:latin typeface="Arial" pitchFamily="34" charset="0"/>
                          <a:cs typeface="Arial" pitchFamily="34" charset="0"/>
                        </a:rPr>
                        <a:t>Ministerio  Industrias</a:t>
                      </a:r>
                    </a:p>
                    <a:p>
                      <a:pPr algn="l">
                        <a:lnSpc>
                          <a:spcPct val="115000"/>
                        </a:lnSpc>
                        <a:spcAft>
                          <a:spcPts val="1000"/>
                        </a:spcAft>
                      </a:pPr>
                      <a:r>
                        <a:rPr lang="es-MX" sz="1800" b="0" dirty="0">
                          <a:solidFill>
                            <a:schemeClr val="tx1"/>
                          </a:solidFill>
                          <a:effectLst/>
                          <a:latin typeface="Arial" pitchFamily="34" charset="0"/>
                          <a:cs typeface="Arial" pitchFamily="34" charset="0"/>
                        </a:rPr>
                        <a:t>UH 1966-1972</a:t>
                      </a:r>
                      <a:endParaRPr lang="es-CU" sz="1800" b="0" dirty="0">
                        <a:solidFill>
                          <a:schemeClr val="tx1"/>
                        </a:solidFill>
                        <a:effectLst/>
                        <a:latin typeface="Arial" pitchFamily="34" charset="0"/>
                        <a:cs typeface="Arial" pitchFamily="34" charset="0"/>
                      </a:endParaRPr>
                    </a:p>
                    <a:p>
                      <a:pPr algn="l">
                        <a:lnSpc>
                          <a:spcPct val="115000"/>
                        </a:lnSpc>
                        <a:spcAft>
                          <a:spcPts val="1000"/>
                        </a:spcAft>
                      </a:pPr>
                      <a:r>
                        <a:rPr lang="es-MX" sz="1800" b="0" dirty="0">
                          <a:solidFill>
                            <a:schemeClr val="tx1"/>
                          </a:solidFill>
                          <a:effectLst/>
                          <a:latin typeface="Arial" pitchFamily="34" charset="0"/>
                          <a:cs typeface="Arial" pitchFamily="34" charset="0"/>
                        </a:rPr>
                        <a:t>Creación base científica nacional</a:t>
                      </a:r>
                      <a:endParaRPr lang="es-CU" sz="1800" b="0" dirty="0">
                        <a:solidFill>
                          <a:schemeClr val="tx1"/>
                        </a:solidFill>
                        <a:effectLst/>
                        <a:latin typeface="Arial" pitchFamily="34" charset="0"/>
                        <a:cs typeface="Arial" pitchFamily="34" charset="0"/>
                      </a:endParaRPr>
                    </a:p>
                    <a:p>
                      <a:pPr algn="l">
                        <a:lnSpc>
                          <a:spcPct val="115000"/>
                        </a:lnSpc>
                        <a:spcAft>
                          <a:spcPts val="1000"/>
                        </a:spcAft>
                      </a:pPr>
                      <a:r>
                        <a:rPr lang="es-MX" sz="1800" b="0" dirty="0">
                          <a:solidFill>
                            <a:schemeClr val="tx1"/>
                          </a:solidFill>
                          <a:effectLst/>
                          <a:latin typeface="Arial" pitchFamily="34" charset="0"/>
                          <a:cs typeface="Arial" pitchFamily="34" charset="0"/>
                        </a:rPr>
                        <a:t>Política Científica -1975</a:t>
                      </a:r>
                    </a:p>
                    <a:p>
                      <a:pPr algn="l">
                        <a:lnSpc>
                          <a:spcPct val="115000"/>
                        </a:lnSpc>
                        <a:spcAft>
                          <a:spcPts val="1000"/>
                        </a:spcAft>
                      </a:pPr>
                      <a:r>
                        <a:rPr lang="es-MX" sz="1800" b="0" dirty="0">
                          <a:solidFill>
                            <a:schemeClr val="tx1"/>
                          </a:solidFill>
                          <a:effectLst/>
                          <a:latin typeface="Arial" pitchFamily="34" charset="0"/>
                          <a:cs typeface="Arial" pitchFamily="34" charset="0"/>
                        </a:rPr>
                        <a:t>Industria Biotecnológica</a:t>
                      </a:r>
                      <a:endParaRPr lang="es-CU" sz="1800" b="0" dirty="0">
                        <a:solidFill>
                          <a:schemeClr val="tx1"/>
                        </a:solidFill>
                        <a:effectLst/>
                        <a:latin typeface="Arial" pitchFamily="34" charset="0"/>
                        <a:ea typeface="Times New Roman" panose="02020603050405020304" pitchFamily="18" charset="0"/>
                        <a:cs typeface="Arial" pitchFamily="34" charset="0"/>
                      </a:endParaRPr>
                    </a:p>
                  </a:txBody>
                  <a:tcPr marL="32618" marR="32618" marT="0" marB="0"/>
                </a:tc>
                <a:tc>
                  <a:txBody>
                    <a:bodyPr/>
                    <a:lstStyle/>
                    <a:p>
                      <a:pPr algn="l">
                        <a:lnSpc>
                          <a:spcPct val="115000"/>
                        </a:lnSpc>
                        <a:spcAft>
                          <a:spcPts val="1000"/>
                        </a:spcAft>
                      </a:pPr>
                      <a:r>
                        <a:rPr lang="es-MX" sz="1800" b="0" dirty="0">
                          <a:solidFill>
                            <a:schemeClr val="tx1"/>
                          </a:solidFill>
                          <a:effectLst/>
                          <a:latin typeface="Arial" pitchFamily="34" charset="0"/>
                          <a:cs typeface="Arial" pitchFamily="34" charset="0"/>
                        </a:rPr>
                        <a:t> </a:t>
                      </a:r>
                      <a:endParaRPr lang="es-CU" sz="1800" b="0" dirty="0">
                        <a:solidFill>
                          <a:schemeClr val="tx1"/>
                        </a:solidFill>
                        <a:effectLst/>
                        <a:latin typeface="Arial" pitchFamily="34" charset="0"/>
                        <a:cs typeface="Arial" pitchFamily="34" charset="0"/>
                      </a:endParaRPr>
                    </a:p>
                    <a:p>
                      <a:pPr algn="l">
                        <a:lnSpc>
                          <a:spcPct val="115000"/>
                        </a:lnSpc>
                        <a:spcAft>
                          <a:spcPts val="1000"/>
                        </a:spcAft>
                      </a:pPr>
                      <a:r>
                        <a:rPr lang="es-MX" sz="1800" b="0" dirty="0">
                          <a:solidFill>
                            <a:schemeClr val="tx1"/>
                          </a:solidFill>
                          <a:effectLst/>
                          <a:latin typeface="Arial" pitchFamily="34" charset="0"/>
                          <a:cs typeface="Arial" pitchFamily="34" charset="0"/>
                        </a:rPr>
                        <a:t>Triunfo de la Revolución</a:t>
                      </a:r>
                      <a:endParaRPr lang="es-CU" sz="1800" b="0" dirty="0">
                        <a:solidFill>
                          <a:schemeClr val="tx1"/>
                        </a:solidFill>
                        <a:effectLst/>
                        <a:latin typeface="Arial" pitchFamily="34" charset="0"/>
                        <a:cs typeface="Arial" pitchFamily="34" charset="0"/>
                      </a:endParaRPr>
                    </a:p>
                    <a:p>
                      <a:pPr algn="l">
                        <a:lnSpc>
                          <a:spcPct val="115000"/>
                        </a:lnSpc>
                        <a:spcAft>
                          <a:spcPts val="1000"/>
                        </a:spcAft>
                      </a:pPr>
                      <a:r>
                        <a:rPr lang="es-MX" sz="1800" b="0" dirty="0">
                          <a:solidFill>
                            <a:schemeClr val="tx1"/>
                          </a:solidFill>
                          <a:effectLst/>
                          <a:latin typeface="Arial" pitchFamily="34" charset="0"/>
                          <a:cs typeface="Arial" pitchFamily="34" charset="0"/>
                        </a:rPr>
                        <a:t>Proyecto Socialista</a:t>
                      </a:r>
                      <a:endParaRPr lang="es-CU" sz="1800" b="0" dirty="0">
                        <a:solidFill>
                          <a:schemeClr val="tx1"/>
                        </a:solidFill>
                        <a:effectLst/>
                        <a:latin typeface="Arial" pitchFamily="34" charset="0"/>
                        <a:cs typeface="Arial" pitchFamily="34" charset="0"/>
                      </a:endParaRPr>
                    </a:p>
                    <a:p>
                      <a:pPr algn="l">
                        <a:lnSpc>
                          <a:spcPct val="115000"/>
                        </a:lnSpc>
                        <a:spcAft>
                          <a:spcPts val="1000"/>
                        </a:spcAft>
                      </a:pPr>
                      <a:r>
                        <a:rPr lang="es-ES" sz="1800" b="0" dirty="0">
                          <a:solidFill>
                            <a:schemeClr val="tx1"/>
                          </a:solidFill>
                          <a:effectLst/>
                          <a:latin typeface="Arial" pitchFamily="34" charset="0"/>
                          <a:cs typeface="Arial" pitchFamily="34" charset="0"/>
                        </a:rPr>
                        <a:t>Alianza campo socialista</a:t>
                      </a:r>
                      <a:endParaRPr lang="es-CU" sz="1800" b="0" dirty="0">
                        <a:solidFill>
                          <a:schemeClr val="tx1"/>
                        </a:solidFill>
                        <a:effectLst/>
                        <a:latin typeface="Arial" pitchFamily="34" charset="0"/>
                        <a:cs typeface="Arial" pitchFamily="34" charset="0"/>
                      </a:endParaRPr>
                    </a:p>
                    <a:p>
                      <a:pPr algn="l">
                        <a:lnSpc>
                          <a:spcPct val="115000"/>
                        </a:lnSpc>
                        <a:spcAft>
                          <a:spcPts val="1000"/>
                        </a:spcAft>
                      </a:pPr>
                      <a:r>
                        <a:rPr lang="es-MX" sz="1800" b="0" dirty="0">
                          <a:solidFill>
                            <a:schemeClr val="tx1"/>
                          </a:solidFill>
                          <a:effectLst/>
                          <a:latin typeface="Arial" pitchFamily="34" charset="0"/>
                          <a:cs typeface="Arial" pitchFamily="34" charset="0"/>
                        </a:rPr>
                        <a:t>Caída campo socialista</a:t>
                      </a:r>
                    </a:p>
                    <a:p>
                      <a:pPr algn="l">
                        <a:lnSpc>
                          <a:spcPct val="115000"/>
                        </a:lnSpc>
                        <a:spcAft>
                          <a:spcPts val="1000"/>
                        </a:spcAft>
                      </a:pPr>
                      <a:r>
                        <a:rPr lang="es-MX" sz="1800" b="0" dirty="0">
                          <a:solidFill>
                            <a:schemeClr val="tx1"/>
                          </a:solidFill>
                          <a:effectLst/>
                          <a:latin typeface="Arial" pitchFamily="34" charset="0"/>
                          <a:cs typeface="Arial" pitchFamily="34" charset="0"/>
                        </a:rPr>
                        <a:t>Período especial</a:t>
                      </a:r>
                      <a:endParaRPr lang="es-CU" sz="1800" b="0" dirty="0">
                        <a:solidFill>
                          <a:schemeClr val="tx1"/>
                        </a:solidFill>
                        <a:effectLst/>
                        <a:latin typeface="Arial" pitchFamily="34" charset="0"/>
                        <a:ea typeface="Times New Roman" panose="02020603050405020304" pitchFamily="18" charset="0"/>
                        <a:cs typeface="Arial" pitchFamily="34" charset="0"/>
                      </a:endParaRPr>
                    </a:p>
                  </a:txBody>
                  <a:tcPr marL="32618" marR="32618" marT="0" marB="0"/>
                </a:tc>
                <a:tc>
                  <a:txBody>
                    <a:bodyPr/>
                    <a:lstStyle/>
                    <a:p>
                      <a:pPr algn="l">
                        <a:lnSpc>
                          <a:spcPct val="115000"/>
                        </a:lnSpc>
                        <a:spcAft>
                          <a:spcPts val="1000"/>
                        </a:spcAft>
                      </a:pPr>
                      <a:r>
                        <a:rPr lang="es-MX" sz="1800" b="0" dirty="0">
                          <a:solidFill>
                            <a:schemeClr val="tx1"/>
                          </a:solidFill>
                          <a:effectLst/>
                          <a:latin typeface="Arial" pitchFamily="34" charset="0"/>
                          <a:cs typeface="Arial" pitchFamily="34" charset="0"/>
                        </a:rPr>
                        <a:t> </a:t>
                      </a:r>
                      <a:endParaRPr lang="es-CU" sz="1800" b="0" dirty="0">
                        <a:solidFill>
                          <a:schemeClr val="tx1"/>
                        </a:solidFill>
                        <a:effectLst/>
                        <a:latin typeface="Arial" pitchFamily="34" charset="0"/>
                        <a:cs typeface="Arial" pitchFamily="34" charset="0"/>
                      </a:endParaRPr>
                    </a:p>
                    <a:p>
                      <a:pPr algn="l">
                        <a:lnSpc>
                          <a:spcPct val="115000"/>
                        </a:lnSpc>
                        <a:spcAft>
                          <a:spcPts val="1000"/>
                        </a:spcAft>
                      </a:pPr>
                      <a:r>
                        <a:rPr lang="es-MX" sz="1800" b="0" dirty="0">
                          <a:solidFill>
                            <a:schemeClr val="tx1"/>
                          </a:solidFill>
                          <a:effectLst/>
                          <a:latin typeface="Arial" pitchFamily="34" charset="0"/>
                          <a:cs typeface="Arial" pitchFamily="34" charset="0"/>
                        </a:rPr>
                        <a:t>Reforma agraria. Industrialización.</a:t>
                      </a:r>
                      <a:endParaRPr lang="es-CU" sz="1800" b="0" dirty="0">
                        <a:solidFill>
                          <a:schemeClr val="tx1"/>
                        </a:solidFill>
                        <a:effectLst/>
                        <a:latin typeface="Arial" pitchFamily="34" charset="0"/>
                        <a:cs typeface="Arial" pitchFamily="34" charset="0"/>
                      </a:endParaRPr>
                    </a:p>
                    <a:p>
                      <a:pPr algn="l">
                        <a:lnSpc>
                          <a:spcPct val="115000"/>
                        </a:lnSpc>
                        <a:spcAft>
                          <a:spcPts val="1000"/>
                        </a:spcAft>
                      </a:pPr>
                      <a:r>
                        <a:rPr lang="es-MX" sz="1800" b="0" dirty="0">
                          <a:solidFill>
                            <a:schemeClr val="tx1"/>
                          </a:solidFill>
                          <a:effectLst/>
                          <a:latin typeface="Arial" pitchFamily="34" charset="0"/>
                          <a:cs typeface="Arial" pitchFamily="34" charset="0"/>
                        </a:rPr>
                        <a:t>CAME</a:t>
                      </a:r>
                      <a:endParaRPr lang="es-CU" sz="1800" b="0" dirty="0">
                        <a:solidFill>
                          <a:schemeClr val="tx1"/>
                        </a:solidFill>
                        <a:effectLst/>
                        <a:latin typeface="Arial" pitchFamily="34" charset="0"/>
                        <a:cs typeface="Arial" pitchFamily="34" charset="0"/>
                      </a:endParaRPr>
                    </a:p>
                    <a:p>
                      <a:pPr algn="l">
                        <a:lnSpc>
                          <a:spcPct val="115000"/>
                        </a:lnSpc>
                        <a:spcAft>
                          <a:spcPts val="1000"/>
                        </a:spcAft>
                      </a:pPr>
                      <a:r>
                        <a:rPr lang="es-MX" sz="1800" b="0" dirty="0">
                          <a:solidFill>
                            <a:schemeClr val="tx1"/>
                          </a:solidFill>
                          <a:effectLst/>
                          <a:latin typeface="Arial" pitchFamily="34" charset="0"/>
                          <a:cs typeface="Arial" pitchFamily="34" charset="0"/>
                        </a:rPr>
                        <a:t>Bloqueo norteamericano</a:t>
                      </a:r>
                      <a:endParaRPr lang="es-CU" sz="1800" b="0" dirty="0">
                        <a:solidFill>
                          <a:schemeClr val="tx1"/>
                        </a:solidFill>
                        <a:effectLst/>
                        <a:latin typeface="Arial" pitchFamily="34" charset="0"/>
                        <a:ea typeface="Times New Roman" panose="02020603050405020304" pitchFamily="18" charset="0"/>
                        <a:cs typeface="Arial" pitchFamily="34" charset="0"/>
                      </a:endParaRPr>
                    </a:p>
                  </a:txBody>
                  <a:tcPr marL="32618" marR="32618" marT="0" marB="0"/>
                </a:tc>
                <a:extLst>
                  <a:ext uri="{0D108BD9-81ED-4DB2-BD59-A6C34878D82A}">
                    <a16:rowId xmlns="" xmlns:a16="http://schemas.microsoft.com/office/drawing/2014/main" val="1297023762"/>
                  </a:ext>
                </a:extLst>
              </a:tr>
            </a:tbl>
          </a:graphicData>
        </a:graphic>
      </p:graphicFrame>
    </p:spTree>
    <p:extLst>
      <p:ext uri="{BB962C8B-B14F-4D97-AF65-F5344CB8AC3E}">
        <p14:creationId xmlns:p14="http://schemas.microsoft.com/office/powerpoint/2010/main" val="2293388107"/>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a:extLst>
              <a:ext uri="{FF2B5EF4-FFF2-40B4-BE49-F238E27FC236}">
                <a16:creationId xmlns="" xmlns:a16="http://schemas.microsoft.com/office/drawing/2014/main" id="{CBA7B8F5-C9EE-BF97-6FF9-ACC613EF592C}"/>
              </a:ext>
            </a:extLst>
          </p:cNvPr>
          <p:cNvGraphicFramePr>
            <a:graphicFrameLocks noGrp="1"/>
          </p:cNvGraphicFramePr>
          <p:nvPr>
            <p:ph idx="1"/>
            <p:extLst>
              <p:ext uri="{D42A27DB-BD31-4B8C-83A1-F6EECF244321}">
                <p14:modId xmlns:p14="http://schemas.microsoft.com/office/powerpoint/2010/main" val="3016928405"/>
              </p:ext>
            </p:extLst>
          </p:nvPr>
        </p:nvGraphicFramePr>
        <p:xfrm>
          <a:off x="428597" y="714356"/>
          <a:ext cx="8715403" cy="5225944"/>
        </p:xfrm>
        <a:graphic>
          <a:graphicData uri="http://schemas.openxmlformats.org/drawingml/2006/table">
            <a:tbl>
              <a:tblPr firstRow="1" bandRow="1">
                <a:tableStyleId>{0505E3EF-67EA-436B-97B2-0124C06EBD24}</a:tableStyleId>
              </a:tblPr>
              <a:tblGrid>
                <a:gridCol w="637677">
                  <a:extLst>
                    <a:ext uri="{9D8B030D-6E8A-4147-A177-3AD203B41FA5}">
                      <a16:colId xmlns="" xmlns:a16="http://schemas.microsoft.com/office/drawing/2014/main" val="1188757542"/>
                    </a:ext>
                  </a:extLst>
                </a:gridCol>
                <a:gridCol w="2660385">
                  <a:extLst>
                    <a:ext uri="{9D8B030D-6E8A-4147-A177-3AD203B41FA5}">
                      <a16:colId xmlns="" xmlns:a16="http://schemas.microsoft.com/office/drawing/2014/main" val="3294132586"/>
                    </a:ext>
                  </a:extLst>
                </a:gridCol>
                <a:gridCol w="2183169">
                  <a:extLst>
                    <a:ext uri="{9D8B030D-6E8A-4147-A177-3AD203B41FA5}">
                      <a16:colId xmlns="" xmlns:a16="http://schemas.microsoft.com/office/drawing/2014/main" val="1922219466"/>
                    </a:ext>
                  </a:extLst>
                </a:gridCol>
                <a:gridCol w="3234172">
                  <a:extLst>
                    <a:ext uri="{9D8B030D-6E8A-4147-A177-3AD203B41FA5}">
                      <a16:colId xmlns="" xmlns:a16="http://schemas.microsoft.com/office/drawing/2014/main" val="3288997025"/>
                    </a:ext>
                  </a:extLst>
                </a:gridCol>
              </a:tblGrid>
              <a:tr h="803991">
                <a:tc>
                  <a:txBody>
                    <a:bodyPr/>
                    <a:lstStyle/>
                    <a:p>
                      <a:r>
                        <a:rPr lang="es-ES" sz="1600" dirty="0"/>
                        <a:t>Siglo XXI</a:t>
                      </a:r>
                      <a:endParaRPr lang="es-EC" sz="1600" b="0" dirty="0">
                        <a:solidFill>
                          <a:schemeClr val="bg1"/>
                        </a:solidFill>
                        <a:latin typeface="Arial" pitchFamily="34" charset="0"/>
                        <a:cs typeface="Arial" pitchFamily="34" charset="0"/>
                      </a:endParaRPr>
                    </a:p>
                  </a:txBody>
                  <a:tcPr marL="68580" marR="685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dirty="0"/>
                        <a:t>Institucionalización de la ciencia</a:t>
                      </a:r>
                      <a:endParaRPr lang="es-EC" sz="1600" b="0" dirty="0">
                        <a:solidFill>
                          <a:schemeClr val="tx1"/>
                        </a:solidFill>
                        <a:latin typeface="Arial" pitchFamily="34" charset="0"/>
                        <a:cs typeface="Arial" pitchFamily="34" charset="0"/>
                      </a:endParaRPr>
                    </a:p>
                  </a:txBody>
                  <a:tcPr marL="68580" marR="685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dirty="0"/>
                        <a:t>Transformaciones políticas</a:t>
                      </a:r>
                      <a:endParaRPr lang="es-EC" sz="1600" b="0" dirty="0">
                        <a:solidFill>
                          <a:schemeClr val="tx1"/>
                        </a:solidFill>
                        <a:latin typeface="Arial" pitchFamily="34" charset="0"/>
                        <a:cs typeface="Arial" pitchFamily="34" charset="0"/>
                      </a:endParaRPr>
                    </a:p>
                  </a:txBody>
                  <a:tcPr marL="68580" marR="68580"/>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sz="1600" dirty="0"/>
                        <a:t>Transformaciones</a:t>
                      </a:r>
                    </a:p>
                    <a:p>
                      <a:pPr marL="0" marR="0" lvl="0" indent="0" algn="l" defTabSz="914400" rtl="0" eaLnBrk="1" fontAlgn="auto" latinLnBrk="0" hangingPunct="1">
                        <a:lnSpc>
                          <a:spcPct val="100000"/>
                        </a:lnSpc>
                        <a:spcBef>
                          <a:spcPts val="0"/>
                        </a:spcBef>
                        <a:spcAft>
                          <a:spcPts val="0"/>
                        </a:spcAft>
                        <a:buClrTx/>
                        <a:buSzTx/>
                        <a:buFontTx/>
                        <a:buNone/>
                        <a:tabLst/>
                        <a:defRPr/>
                      </a:pPr>
                      <a:r>
                        <a:rPr lang="es-ES" sz="1600" dirty="0"/>
                        <a:t>económicas</a:t>
                      </a:r>
                      <a:endParaRPr lang="es-EC" sz="1600" b="0" dirty="0">
                        <a:solidFill>
                          <a:schemeClr val="tx1"/>
                        </a:solidFill>
                        <a:latin typeface="Arial" pitchFamily="34" charset="0"/>
                        <a:cs typeface="Arial" pitchFamily="34" charset="0"/>
                      </a:endParaRPr>
                    </a:p>
                  </a:txBody>
                  <a:tcPr marL="68580" marR="68580"/>
                </a:tc>
                <a:extLst>
                  <a:ext uri="{0D108BD9-81ED-4DB2-BD59-A6C34878D82A}">
                    <a16:rowId xmlns="" xmlns:a16="http://schemas.microsoft.com/office/drawing/2014/main" val="391575888"/>
                  </a:ext>
                </a:extLst>
              </a:tr>
              <a:tr h="4421953">
                <a:tc>
                  <a:txBody>
                    <a:bodyPr/>
                    <a:lstStyle/>
                    <a:p>
                      <a:endParaRPr lang="es-EC" sz="1600" b="0" dirty="0">
                        <a:solidFill>
                          <a:schemeClr val="bg1"/>
                        </a:solidFill>
                        <a:latin typeface="Arial" pitchFamily="34" charset="0"/>
                        <a:cs typeface="Arial" pitchFamily="34" charset="0"/>
                      </a:endParaRPr>
                    </a:p>
                  </a:txBody>
                  <a:tcPr marL="68580" marR="68580"/>
                </a:tc>
                <a:tc>
                  <a:txBody>
                    <a:bodyPr/>
                    <a:lstStyle/>
                    <a:p>
                      <a:r>
                        <a:rPr lang="es-ES" sz="1800" dirty="0"/>
                        <a:t>La ciencia en la Constitución de 2019.</a:t>
                      </a:r>
                    </a:p>
                    <a:p>
                      <a:r>
                        <a:rPr lang="es-ES" sz="1800" dirty="0"/>
                        <a:t>Cambios en la PCTI</a:t>
                      </a:r>
                    </a:p>
                    <a:p>
                      <a:pPr marL="0" marR="0" indent="0" algn="l" defTabSz="457200" rtl="0" eaLnBrk="1" fontAlgn="auto" latinLnBrk="0" hangingPunct="1">
                        <a:lnSpc>
                          <a:spcPct val="100000"/>
                        </a:lnSpc>
                        <a:spcBef>
                          <a:spcPts val="0"/>
                        </a:spcBef>
                        <a:spcAft>
                          <a:spcPts val="0"/>
                        </a:spcAft>
                        <a:buClrTx/>
                        <a:buSzTx/>
                        <a:buFontTx/>
                        <a:buNone/>
                        <a:tabLst/>
                        <a:defRPr/>
                      </a:pPr>
                      <a:r>
                        <a:rPr lang="es-ES" sz="1800" dirty="0"/>
                        <a:t>Perspectiva territorial</a:t>
                      </a:r>
                    </a:p>
                    <a:p>
                      <a:r>
                        <a:rPr lang="es-ES" sz="1800" dirty="0"/>
                        <a:t>Pérdida de potencial humano.</a:t>
                      </a:r>
                    </a:p>
                    <a:p>
                      <a:r>
                        <a:rPr lang="es-ES" sz="1800" dirty="0"/>
                        <a:t>SGGCI.</a:t>
                      </a:r>
                    </a:p>
                    <a:p>
                      <a:pPr marL="457200" indent="-457200">
                        <a:buFont typeface="Arial" panose="020B0604020202020204" pitchFamily="34" charset="0"/>
                        <a:buChar char="•"/>
                      </a:pPr>
                      <a:r>
                        <a:rPr lang="es-ES" sz="1800" dirty="0"/>
                        <a:t>Ciencia para las políticas.</a:t>
                      </a:r>
                    </a:p>
                    <a:p>
                      <a:pPr marL="457200" indent="-457200">
                        <a:buFont typeface="Arial" panose="020B0604020202020204" pitchFamily="34" charset="0"/>
                        <a:buChar char="•"/>
                      </a:pPr>
                      <a:r>
                        <a:rPr lang="es-ES" sz="1800" dirty="0"/>
                        <a:t>CNI.</a:t>
                      </a:r>
                      <a:endParaRPr lang="es-EC" sz="1800" b="0" dirty="0">
                        <a:latin typeface="Arial" pitchFamily="34" charset="0"/>
                        <a:cs typeface="Arial" pitchFamily="34" charset="0"/>
                      </a:endParaRPr>
                    </a:p>
                  </a:txBody>
                  <a:tcPr marL="68580" marR="68580"/>
                </a:tc>
                <a:tc>
                  <a:txBody>
                    <a:bodyPr/>
                    <a:lstStyle/>
                    <a:p>
                      <a:r>
                        <a:rPr lang="es-ES" sz="1800" dirty="0"/>
                        <a:t>Socialismo: ¿Qué modelo?</a:t>
                      </a:r>
                    </a:p>
                    <a:p>
                      <a:r>
                        <a:rPr lang="es-ES" sz="1800" dirty="0"/>
                        <a:t>Constitución 2019</a:t>
                      </a:r>
                    </a:p>
                    <a:p>
                      <a:endParaRPr lang="es-ES" sz="1800" dirty="0"/>
                    </a:p>
                    <a:p>
                      <a:r>
                        <a:rPr lang="es-ES" sz="1800" dirty="0"/>
                        <a:t>Cambio generacional</a:t>
                      </a:r>
                    </a:p>
                    <a:p>
                      <a:endParaRPr lang="es-ES" sz="1800" dirty="0"/>
                    </a:p>
                    <a:p>
                      <a:r>
                        <a:rPr lang="es-ES" sz="1800" dirty="0"/>
                        <a:t>Conceptualización</a:t>
                      </a:r>
                    </a:p>
                    <a:p>
                      <a:endParaRPr lang="es-ES" sz="1800" dirty="0"/>
                    </a:p>
                    <a:p>
                      <a:r>
                        <a:rPr lang="es-ES" sz="1800" dirty="0"/>
                        <a:t>Tensiones políticas</a:t>
                      </a:r>
                    </a:p>
                    <a:p>
                      <a:endParaRPr lang="es-EC" sz="1800" b="0" dirty="0">
                        <a:latin typeface="Arial" pitchFamily="34" charset="0"/>
                        <a:cs typeface="Arial" pitchFamily="34" charset="0"/>
                      </a:endParaRPr>
                    </a:p>
                  </a:txBody>
                  <a:tcPr marL="68580" marR="68580"/>
                </a:tc>
                <a:tc>
                  <a:txBody>
                    <a:bodyPr/>
                    <a:lstStyle/>
                    <a:p>
                      <a:r>
                        <a:rPr lang="es-ES" sz="1800" dirty="0"/>
                        <a:t>¿Gobiernos post neoliberales? ALBA.</a:t>
                      </a:r>
                    </a:p>
                    <a:p>
                      <a:r>
                        <a:rPr lang="es-ES" sz="1800" dirty="0"/>
                        <a:t>Izquierdas y derechas en ALC.</a:t>
                      </a:r>
                    </a:p>
                    <a:p>
                      <a:r>
                        <a:rPr lang="es-ES" sz="1800" dirty="0"/>
                        <a:t>Guerra económica vs Cuba.</a:t>
                      </a:r>
                    </a:p>
                    <a:p>
                      <a:r>
                        <a:rPr lang="es-ES" sz="1800" dirty="0"/>
                        <a:t>Pandemia.</a:t>
                      </a:r>
                    </a:p>
                    <a:p>
                      <a:r>
                        <a:rPr lang="es-ES" sz="1800" dirty="0"/>
                        <a:t>Nuevas alianzas.</a:t>
                      </a:r>
                    </a:p>
                    <a:p>
                      <a:r>
                        <a:rPr lang="es-ES" sz="1800" dirty="0"/>
                        <a:t>PNDES</a:t>
                      </a:r>
                    </a:p>
                    <a:p>
                      <a:r>
                        <a:rPr lang="es-ES" sz="1800" dirty="0"/>
                        <a:t>Desarrollo territorial.</a:t>
                      </a:r>
                    </a:p>
                    <a:p>
                      <a:r>
                        <a:rPr lang="es-ES" sz="1800" dirty="0"/>
                        <a:t>Nuevos actores. económicos.</a:t>
                      </a:r>
                    </a:p>
                    <a:p>
                      <a:r>
                        <a:rPr lang="es-ES" sz="1800" dirty="0"/>
                        <a:t>Ciencia e innovación en el centro del discurso.</a:t>
                      </a:r>
                      <a:endParaRPr lang="es-EC" sz="1800" b="0" dirty="0">
                        <a:latin typeface="Arial" pitchFamily="34" charset="0"/>
                        <a:cs typeface="Arial" pitchFamily="34" charset="0"/>
                      </a:endParaRPr>
                    </a:p>
                  </a:txBody>
                  <a:tcPr marL="68580" marR="68580"/>
                </a:tc>
                <a:extLst>
                  <a:ext uri="{0D108BD9-81ED-4DB2-BD59-A6C34878D82A}">
                    <a16:rowId xmlns="" xmlns:a16="http://schemas.microsoft.com/office/drawing/2014/main" val="707923832"/>
                  </a:ext>
                </a:extLst>
              </a:tr>
            </a:tbl>
          </a:graphicData>
        </a:graphic>
      </p:graphicFrame>
    </p:spTree>
    <p:extLst>
      <p:ext uri="{BB962C8B-B14F-4D97-AF65-F5344CB8AC3E}">
        <p14:creationId xmlns:p14="http://schemas.microsoft.com/office/powerpoint/2010/main" val="26970888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57158" y="2857496"/>
            <a:ext cx="8429684" cy="2677656"/>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ES" sz="2800" dirty="0">
                <a:latin typeface="Arial" pitchFamily="34" charset="0"/>
                <a:cs typeface="Arial" pitchFamily="34" charset="0"/>
              </a:rPr>
              <a:t>Objetivo: Explicar la concepción marxista de la sociedad, la ciencia, la tecnología y la innovación como</a:t>
            </a:r>
            <a:r>
              <a:rPr lang="es-AR" sz="2800" dirty="0">
                <a:latin typeface="Arial" pitchFamily="34" charset="0"/>
                <a:cs typeface="Arial" pitchFamily="34" charset="0"/>
              </a:rPr>
              <a:t> formas de actividad humana material y espiritual, para que los estudiantes interactúen adecuadamente en su desempeño profesional con estos procesos aportando al desarrollo territorial</a:t>
            </a:r>
            <a:endParaRPr lang="es-ES" sz="2800" dirty="0">
              <a:latin typeface="Arial" pitchFamily="34" charset="0"/>
              <a:cs typeface="Arial" pitchFamily="34" charset="0"/>
            </a:endParaRPr>
          </a:p>
        </p:txBody>
      </p:sp>
      <p:sp>
        <p:nvSpPr>
          <p:cNvPr id="3" name="2 Rectángulo"/>
          <p:cNvSpPr/>
          <p:nvPr/>
        </p:nvSpPr>
        <p:spPr>
          <a:xfrm>
            <a:off x="357158" y="285728"/>
            <a:ext cx="8143932" cy="369332"/>
          </a:xfrm>
          <a:prstGeom prst="rect">
            <a:avLst/>
          </a:prstGeom>
          <a:ln w="57150"/>
        </p:spPr>
        <p:style>
          <a:lnRef idx="2">
            <a:schemeClr val="accent3"/>
          </a:lnRef>
          <a:fillRef idx="1">
            <a:schemeClr val="lt1"/>
          </a:fillRef>
          <a:effectRef idx="0">
            <a:schemeClr val="accent3"/>
          </a:effectRef>
          <a:fontRef idx="minor">
            <a:schemeClr val="dk1"/>
          </a:fontRef>
        </p:style>
        <p:txBody>
          <a:bodyPr wrap="square">
            <a:spAutoFit/>
          </a:bodyPr>
          <a:lstStyle/>
          <a:p>
            <a:r>
              <a:rPr lang="es-ES" b="1" dirty="0">
                <a:latin typeface="Arial" pitchFamily="34" charset="0"/>
                <a:cs typeface="Arial" pitchFamily="34" charset="0"/>
              </a:rPr>
              <a:t>TEMA I:          IMÁGENES DE LA CIENCIA Y LA TECNOLOGÍA</a:t>
            </a:r>
          </a:p>
        </p:txBody>
      </p:sp>
      <p:sp>
        <p:nvSpPr>
          <p:cNvPr id="5" name="4 Rectángulo"/>
          <p:cNvSpPr/>
          <p:nvPr/>
        </p:nvSpPr>
        <p:spPr>
          <a:xfrm>
            <a:off x="357158" y="1000108"/>
            <a:ext cx="8215370" cy="1569660"/>
          </a:xfrm>
          <a:prstGeom prst="rect">
            <a:avLst/>
          </a:prstGeom>
          <a:ln w="38100"/>
        </p:spPr>
        <p:style>
          <a:lnRef idx="1">
            <a:schemeClr val="accent3"/>
          </a:lnRef>
          <a:fillRef idx="2">
            <a:schemeClr val="accent3"/>
          </a:fillRef>
          <a:effectRef idx="1">
            <a:schemeClr val="accent3"/>
          </a:effectRef>
          <a:fontRef idx="minor">
            <a:schemeClr val="dk1"/>
          </a:fontRef>
        </p:style>
        <p:txBody>
          <a:bodyPr wrap="square">
            <a:spAutoFit/>
          </a:bodyPr>
          <a:lstStyle/>
          <a:p>
            <a:pPr algn="just"/>
            <a:r>
              <a:rPr lang="es-AR" sz="2400" dirty="0">
                <a:latin typeface="Arial" pitchFamily="34" charset="0"/>
                <a:cs typeface="Arial" pitchFamily="34" charset="0"/>
              </a:rPr>
              <a:t>Temática 1.1 </a:t>
            </a:r>
            <a:r>
              <a:rPr lang="es-ES" sz="2400" dirty="0">
                <a:latin typeface="Arial" pitchFamily="34" charset="0"/>
                <a:cs typeface="Arial" pitchFamily="34" charset="0"/>
              </a:rPr>
              <a:t>Enfoque marxista de la sociedad.  La ciencia, la tecnología y la innovación como procesos sociales articulados con las dimensiones económicas, políticas y morales</a:t>
            </a:r>
          </a:p>
        </p:txBody>
      </p:sp>
      <p:sp>
        <p:nvSpPr>
          <p:cNvPr id="6" name="5 Rectángulo"/>
          <p:cNvSpPr/>
          <p:nvPr/>
        </p:nvSpPr>
        <p:spPr>
          <a:xfrm>
            <a:off x="642911" y="5929330"/>
            <a:ext cx="4572032" cy="523220"/>
          </a:xfrm>
          <a:prstGeom prst="rect">
            <a:avLst/>
          </a:prstGeom>
          <a:ln w="38100"/>
        </p:spPr>
        <p:style>
          <a:lnRef idx="2">
            <a:schemeClr val="accent3"/>
          </a:lnRef>
          <a:fillRef idx="1">
            <a:schemeClr val="lt1"/>
          </a:fillRef>
          <a:effectRef idx="0">
            <a:schemeClr val="accent3"/>
          </a:effectRef>
          <a:fontRef idx="minor">
            <a:schemeClr val="dk1"/>
          </a:fontRef>
        </p:style>
        <p:txBody>
          <a:bodyPr wrap="square">
            <a:spAutoFit/>
          </a:bodyPr>
          <a:lstStyle/>
          <a:p>
            <a:r>
              <a:rPr lang="es-ES" sz="2800" dirty="0">
                <a:latin typeface="Arial" pitchFamily="34" charset="0"/>
                <a:cs typeface="Arial" pitchFamily="34" charset="0"/>
              </a:rPr>
              <a:t>Tipo de clase: Conferencia </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07504" y="1074935"/>
            <a:ext cx="8856984" cy="3108543"/>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es-ES" sz="2800" dirty="0">
              <a:latin typeface="Arial" pitchFamily="34" charset="0"/>
              <a:cs typeface="Arial" pitchFamily="34" charset="0"/>
            </a:endParaRPr>
          </a:p>
          <a:p>
            <a:pPr algn="just"/>
            <a:r>
              <a:rPr lang="es-ES" sz="2800" dirty="0">
                <a:latin typeface="Arial" pitchFamily="34" charset="0"/>
                <a:cs typeface="Arial" pitchFamily="34" charset="0"/>
              </a:rPr>
              <a:t>En la conferencia se aprecia que la ciencia, la tecnología y la sociedad tienen un </a:t>
            </a:r>
            <a:r>
              <a:rPr lang="es-ES" sz="2800" dirty="0" smtClean="0">
                <a:latin typeface="Arial" pitchFamily="34" charset="0"/>
                <a:cs typeface="Arial" pitchFamily="34" charset="0"/>
              </a:rPr>
              <a:t>vínculo </a:t>
            </a:r>
            <a:r>
              <a:rPr lang="es-ES" sz="2800" dirty="0">
                <a:latin typeface="Arial" pitchFamily="34" charset="0"/>
                <a:cs typeface="Arial" pitchFamily="34" charset="0"/>
              </a:rPr>
              <a:t>estrecho y que se constituyen en proceso sociales de significativa importancia en la evolución histórica de la humanidad, con consecuencias positivas y negativas para la humanidad. </a:t>
            </a:r>
            <a:endParaRPr lang="es-ES" sz="2400" dirty="0">
              <a:latin typeface="Arial" pitchFamily="34" charset="0"/>
              <a:cs typeface="Arial" pitchFamily="34" charset="0"/>
            </a:endParaRPr>
          </a:p>
        </p:txBody>
      </p:sp>
      <p:sp>
        <p:nvSpPr>
          <p:cNvPr id="3" name="2 Rectángulo"/>
          <p:cNvSpPr/>
          <p:nvPr/>
        </p:nvSpPr>
        <p:spPr>
          <a:xfrm>
            <a:off x="928662" y="428604"/>
            <a:ext cx="2954655" cy="646331"/>
          </a:xfrm>
          <a:prstGeom prst="rect">
            <a:avLst/>
          </a:prstGeom>
          <a:ln w="57150"/>
        </p:spPr>
        <p:style>
          <a:lnRef idx="2">
            <a:schemeClr val="accent3"/>
          </a:lnRef>
          <a:fillRef idx="1">
            <a:schemeClr val="lt1"/>
          </a:fillRef>
          <a:effectRef idx="0">
            <a:schemeClr val="accent3"/>
          </a:effectRef>
          <a:fontRef idx="minor">
            <a:schemeClr val="dk1"/>
          </a:fontRef>
        </p:style>
        <p:txBody>
          <a:bodyPr wrap="none">
            <a:spAutoFit/>
          </a:bodyPr>
          <a:lstStyle/>
          <a:p>
            <a:r>
              <a:rPr lang="es-ES" sz="3600" dirty="0">
                <a:latin typeface="Arial" pitchFamily="34" charset="0"/>
                <a:cs typeface="Arial" pitchFamily="34" charset="0"/>
              </a:rPr>
              <a:t>Conclusiones</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107504" y="1074935"/>
            <a:ext cx="8856984" cy="2246769"/>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endParaRPr lang="es-ES" sz="2800" dirty="0">
              <a:latin typeface="Arial" pitchFamily="34" charset="0"/>
              <a:cs typeface="Arial" pitchFamily="34" charset="0"/>
            </a:endParaRPr>
          </a:p>
          <a:p>
            <a:pPr algn="just"/>
            <a:r>
              <a:rPr lang="es-ES" sz="2800" dirty="0">
                <a:latin typeface="Arial" pitchFamily="34" charset="0"/>
                <a:cs typeface="Arial" pitchFamily="34" charset="0"/>
              </a:rPr>
              <a:t>Estudio Independiente</a:t>
            </a:r>
          </a:p>
          <a:p>
            <a:pPr algn="just"/>
            <a:endParaRPr lang="es-ES" sz="2800" dirty="0">
              <a:latin typeface="Arial" pitchFamily="34" charset="0"/>
              <a:cs typeface="Arial" pitchFamily="34" charset="0"/>
            </a:endParaRPr>
          </a:p>
          <a:p>
            <a:pPr algn="just"/>
            <a:r>
              <a:rPr lang="es-ES" sz="2800" dirty="0">
                <a:latin typeface="Arial" pitchFamily="34" charset="0"/>
                <a:cs typeface="Arial" pitchFamily="34" charset="0"/>
              </a:rPr>
              <a:t>Consulta la bibliografía y las notas de la conferencia y</a:t>
            </a:r>
          </a:p>
          <a:p>
            <a:pPr algn="just"/>
            <a:r>
              <a:rPr lang="es-ES" sz="2800" dirty="0">
                <a:latin typeface="Arial" pitchFamily="34" charset="0"/>
                <a:cs typeface="Arial" pitchFamily="34" charset="0"/>
              </a:rPr>
              <a:t>Responde la guía </a:t>
            </a:r>
            <a:r>
              <a:rPr lang="es-ES" sz="2800">
                <a:latin typeface="Arial" pitchFamily="34" charset="0"/>
                <a:cs typeface="Arial" pitchFamily="34" charset="0"/>
              </a:rPr>
              <a:t>de estudio.</a:t>
            </a:r>
            <a:endParaRPr lang="es-ES" sz="2400" dirty="0">
              <a:latin typeface="Arial" pitchFamily="34" charset="0"/>
              <a:cs typeface="Arial" pitchFamily="34" charset="0"/>
            </a:endParaRPr>
          </a:p>
        </p:txBody>
      </p:sp>
      <p:sp>
        <p:nvSpPr>
          <p:cNvPr id="3" name="2 Rectángulo"/>
          <p:cNvSpPr/>
          <p:nvPr/>
        </p:nvSpPr>
        <p:spPr>
          <a:xfrm>
            <a:off x="928662" y="428604"/>
            <a:ext cx="2954655" cy="646331"/>
          </a:xfrm>
          <a:prstGeom prst="rect">
            <a:avLst/>
          </a:prstGeom>
          <a:ln w="57150"/>
        </p:spPr>
        <p:style>
          <a:lnRef idx="2">
            <a:schemeClr val="accent3"/>
          </a:lnRef>
          <a:fillRef idx="1">
            <a:schemeClr val="lt1"/>
          </a:fillRef>
          <a:effectRef idx="0">
            <a:schemeClr val="accent3"/>
          </a:effectRef>
          <a:fontRef idx="minor">
            <a:schemeClr val="dk1"/>
          </a:fontRef>
        </p:style>
        <p:txBody>
          <a:bodyPr wrap="none">
            <a:spAutoFit/>
          </a:bodyPr>
          <a:lstStyle/>
          <a:p>
            <a:r>
              <a:rPr lang="es-ES" sz="3600" dirty="0">
                <a:latin typeface="Arial" pitchFamily="34" charset="0"/>
                <a:cs typeface="Arial" pitchFamily="34" charset="0"/>
              </a:rPr>
              <a:t>Conclusiones</a:t>
            </a:r>
          </a:p>
        </p:txBody>
      </p:sp>
    </p:spTree>
    <p:extLst>
      <p:ext uri="{BB962C8B-B14F-4D97-AF65-F5344CB8AC3E}">
        <p14:creationId xmlns:p14="http://schemas.microsoft.com/office/powerpoint/2010/main" val="348003002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285720" y="1071546"/>
            <a:ext cx="2361544" cy="523220"/>
          </a:xfrm>
          <a:prstGeom prst="rect">
            <a:avLst/>
          </a:prstGeom>
          <a:ln w="57150"/>
        </p:spPr>
        <p:style>
          <a:lnRef idx="2">
            <a:schemeClr val="accent3"/>
          </a:lnRef>
          <a:fillRef idx="1">
            <a:schemeClr val="lt1"/>
          </a:fillRef>
          <a:effectRef idx="0">
            <a:schemeClr val="accent3"/>
          </a:effectRef>
          <a:fontRef idx="minor">
            <a:schemeClr val="dk1"/>
          </a:fontRef>
        </p:style>
        <p:txBody>
          <a:bodyPr wrap="none">
            <a:spAutoFit/>
          </a:bodyPr>
          <a:lstStyle/>
          <a:p>
            <a:r>
              <a:rPr lang="es-ES" sz="2800" b="1" dirty="0">
                <a:latin typeface="Arial" pitchFamily="34" charset="0"/>
                <a:cs typeface="Arial" pitchFamily="34" charset="0"/>
              </a:rPr>
              <a:t>Introducción</a:t>
            </a:r>
            <a:endParaRPr lang="es-ES" sz="2800" dirty="0"/>
          </a:p>
        </p:txBody>
      </p:sp>
      <p:pic>
        <p:nvPicPr>
          <p:cNvPr id="5" name="Imagen 1"/>
          <p:cNvPicPr>
            <a:picLocks noChangeAspect="1"/>
          </p:cNvPicPr>
          <p:nvPr/>
        </p:nvPicPr>
        <p:blipFill>
          <a:blip r:embed="rId2"/>
          <a:srcRect/>
          <a:stretch>
            <a:fillRect/>
          </a:stretch>
        </p:blipFill>
        <p:spPr bwMode="auto">
          <a:xfrm>
            <a:off x="4320481" y="4077072"/>
            <a:ext cx="4355975" cy="2376264"/>
          </a:xfrm>
          <a:prstGeom prst="rect">
            <a:avLst/>
          </a:prstGeom>
          <a:noFill/>
          <a:ln w="9525">
            <a:noFill/>
            <a:miter lim="800000"/>
            <a:headEnd/>
            <a:tailEnd/>
          </a:ln>
        </p:spPr>
      </p:pic>
      <p:pic>
        <p:nvPicPr>
          <p:cNvPr id="6" name="Imagen 2"/>
          <p:cNvPicPr>
            <a:picLocks noChangeAspect="1"/>
          </p:cNvPicPr>
          <p:nvPr/>
        </p:nvPicPr>
        <p:blipFill>
          <a:blip r:embed="rId3"/>
          <a:srcRect/>
          <a:stretch>
            <a:fillRect/>
          </a:stretch>
        </p:blipFill>
        <p:spPr bwMode="auto">
          <a:xfrm>
            <a:off x="0" y="2852936"/>
            <a:ext cx="3044825" cy="4005065"/>
          </a:xfrm>
          <a:prstGeom prst="rect">
            <a:avLst/>
          </a:prstGeom>
          <a:noFill/>
          <a:ln w="9525">
            <a:noFill/>
            <a:miter lim="800000"/>
            <a:headEnd/>
            <a:tailEnd/>
          </a:ln>
        </p:spPr>
      </p:pic>
      <p:pic>
        <p:nvPicPr>
          <p:cNvPr id="7" name="Imagen 3"/>
          <p:cNvPicPr>
            <a:picLocks noChangeAspect="1"/>
          </p:cNvPicPr>
          <p:nvPr/>
        </p:nvPicPr>
        <p:blipFill>
          <a:blip r:embed="rId4"/>
          <a:srcRect/>
          <a:stretch>
            <a:fillRect/>
          </a:stretch>
        </p:blipFill>
        <p:spPr bwMode="auto">
          <a:xfrm>
            <a:off x="4283968" y="548680"/>
            <a:ext cx="3060700" cy="288032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652120" y="1366514"/>
            <a:ext cx="2531399" cy="3970318"/>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marL="257175" indent="-257175">
              <a:buFontTx/>
              <a:buChar char="-"/>
              <a:defRPr/>
            </a:pPr>
            <a:r>
              <a:rPr lang="es-ES" sz="2800" dirty="0"/>
              <a:t>Sociedad</a:t>
            </a:r>
          </a:p>
          <a:p>
            <a:pPr marL="257175" indent="-257175">
              <a:buFontTx/>
              <a:buChar char="-"/>
              <a:defRPr/>
            </a:pPr>
            <a:r>
              <a:rPr lang="es-ES" sz="2800" dirty="0"/>
              <a:t>Cultura</a:t>
            </a:r>
          </a:p>
          <a:p>
            <a:pPr marL="257175" indent="-257175">
              <a:buFontTx/>
              <a:buChar char="-"/>
              <a:defRPr/>
            </a:pPr>
            <a:r>
              <a:rPr lang="es-ES" sz="2800" dirty="0"/>
              <a:t>Ciencia</a:t>
            </a:r>
          </a:p>
          <a:p>
            <a:pPr marL="257175" indent="-257175">
              <a:buFontTx/>
              <a:buChar char="-"/>
              <a:defRPr/>
            </a:pPr>
            <a:r>
              <a:rPr lang="es-ES" sz="2800" dirty="0"/>
              <a:t>Tecnología</a:t>
            </a:r>
          </a:p>
          <a:p>
            <a:pPr marL="257175" indent="-257175">
              <a:buFontTx/>
              <a:buChar char="-"/>
              <a:defRPr/>
            </a:pPr>
            <a:r>
              <a:rPr lang="es-ES" sz="2800" dirty="0"/>
              <a:t>Innovación</a:t>
            </a:r>
          </a:p>
          <a:p>
            <a:pPr marL="257175" indent="-257175">
              <a:buFontTx/>
              <a:buChar char="-"/>
              <a:defRPr/>
            </a:pPr>
            <a:r>
              <a:rPr lang="es-ES" sz="2800" dirty="0"/>
              <a:t>Ética</a:t>
            </a:r>
          </a:p>
          <a:p>
            <a:pPr marL="257175" indent="-257175">
              <a:buFontTx/>
              <a:buChar char="-"/>
              <a:defRPr/>
            </a:pPr>
            <a:r>
              <a:rPr lang="es-ES" sz="2800" dirty="0"/>
              <a:t>Valores</a:t>
            </a:r>
          </a:p>
          <a:p>
            <a:pPr marL="257175" indent="-257175">
              <a:buFontTx/>
              <a:buChar char="-"/>
              <a:defRPr/>
            </a:pPr>
            <a:r>
              <a:rPr lang="es-ES" sz="2800" dirty="0"/>
              <a:t>Conocimiento</a:t>
            </a:r>
          </a:p>
          <a:p>
            <a:endParaRPr lang="es-ES" sz="2800" dirty="0">
              <a:latin typeface="Arial" pitchFamily="34" charset="0"/>
              <a:cs typeface="Arial" pitchFamily="34" charset="0"/>
            </a:endParaRPr>
          </a:p>
        </p:txBody>
      </p:sp>
      <p:sp>
        <p:nvSpPr>
          <p:cNvPr id="3" name="2 Rectángulo"/>
          <p:cNvSpPr/>
          <p:nvPr/>
        </p:nvSpPr>
        <p:spPr>
          <a:xfrm>
            <a:off x="428596" y="292784"/>
            <a:ext cx="2361544" cy="523220"/>
          </a:xfrm>
          <a:prstGeom prst="rect">
            <a:avLst/>
          </a:prstGeom>
          <a:ln w="57150"/>
        </p:spPr>
        <p:style>
          <a:lnRef idx="2">
            <a:schemeClr val="accent3"/>
          </a:lnRef>
          <a:fillRef idx="1">
            <a:schemeClr val="lt1"/>
          </a:fillRef>
          <a:effectRef idx="0">
            <a:schemeClr val="accent3"/>
          </a:effectRef>
          <a:fontRef idx="minor">
            <a:schemeClr val="dk1"/>
          </a:fontRef>
        </p:style>
        <p:txBody>
          <a:bodyPr wrap="none">
            <a:spAutoFit/>
          </a:bodyPr>
          <a:lstStyle/>
          <a:p>
            <a:r>
              <a:rPr lang="es-ES" sz="2800" b="1" dirty="0">
                <a:latin typeface="Arial" pitchFamily="34" charset="0"/>
                <a:cs typeface="Arial" pitchFamily="34" charset="0"/>
              </a:rPr>
              <a:t>Introducción</a:t>
            </a:r>
            <a:endParaRPr lang="es-ES" sz="2800" dirty="0"/>
          </a:p>
        </p:txBody>
      </p:sp>
      <p:pic>
        <p:nvPicPr>
          <p:cNvPr id="5" name="Imagen 1"/>
          <p:cNvPicPr>
            <a:picLocks noChangeAspect="1"/>
          </p:cNvPicPr>
          <p:nvPr/>
        </p:nvPicPr>
        <p:blipFill>
          <a:blip r:embed="rId2"/>
          <a:srcRect/>
          <a:stretch>
            <a:fillRect/>
          </a:stretch>
        </p:blipFill>
        <p:spPr bwMode="auto">
          <a:xfrm>
            <a:off x="5929322" y="6041996"/>
            <a:ext cx="3024187" cy="816004"/>
          </a:xfrm>
          <a:prstGeom prst="rect">
            <a:avLst/>
          </a:prstGeom>
          <a:noFill/>
          <a:ln w="9525">
            <a:noFill/>
            <a:miter lim="800000"/>
            <a:headEnd/>
            <a:tailEnd/>
          </a:ln>
        </p:spPr>
      </p:pic>
      <p:pic>
        <p:nvPicPr>
          <p:cNvPr id="6" name="Imagen 2"/>
          <p:cNvPicPr>
            <a:picLocks noChangeAspect="1"/>
          </p:cNvPicPr>
          <p:nvPr/>
        </p:nvPicPr>
        <p:blipFill>
          <a:blip r:embed="rId3"/>
          <a:srcRect/>
          <a:stretch>
            <a:fillRect/>
          </a:stretch>
        </p:blipFill>
        <p:spPr bwMode="auto">
          <a:xfrm>
            <a:off x="0" y="5949280"/>
            <a:ext cx="3044825" cy="908720"/>
          </a:xfrm>
          <a:prstGeom prst="rect">
            <a:avLst/>
          </a:prstGeom>
          <a:noFill/>
          <a:ln w="9525">
            <a:noFill/>
            <a:miter lim="800000"/>
            <a:headEnd/>
            <a:tailEnd/>
          </a:ln>
        </p:spPr>
      </p:pic>
      <p:pic>
        <p:nvPicPr>
          <p:cNvPr id="7" name="Imagen 3"/>
          <p:cNvPicPr>
            <a:picLocks noChangeAspect="1"/>
          </p:cNvPicPr>
          <p:nvPr/>
        </p:nvPicPr>
        <p:blipFill>
          <a:blip r:embed="rId4"/>
          <a:srcRect/>
          <a:stretch>
            <a:fillRect/>
          </a:stretch>
        </p:blipFill>
        <p:spPr bwMode="auto">
          <a:xfrm>
            <a:off x="3000364" y="5949280"/>
            <a:ext cx="3060700" cy="908720"/>
          </a:xfrm>
          <a:prstGeom prst="rect">
            <a:avLst/>
          </a:prstGeom>
          <a:noFill/>
          <a:ln w="9525">
            <a:noFill/>
            <a:miter lim="800000"/>
            <a:headEnd/>
            <a:tailEnd/>
          </a:ln>
        </p:spPr>
      </p:pic>
      <p:sp>
        <p:nvSpPr>
          <p:cNvPr id="8" name="CuadroTexto 7">
            <a:extLst>
              <a:ext uri="{FF2B5EF4-FFF2-40B4-BE49-F238E27FC236}">
                <a16:creationId xmlns="" xmlns:a16="http://schemas.microsoft.com/office/drawing/2014/main" id="{2911A452-C8AF-4A3A-A2D2-D08480E2C1E7}"/>
              </a:ext>
            </a:extLst>
          </p:cNvPr>
          <p:cNvSpPr txBox="1"/>
          <p:nvPr/>
        </p:nvSpPr>
        <p:spPr>
          <a:xfrm>
            <a:off x="4859164" y="446672"/>
            <a:ext cx="3060700" cy="400110"/>
          </a:xfrm>
          <a:prstGeom prst="rect">
            <a:avLst/>
          </a:prstGeom>
          <a:ln w="38100"/>
        </p:spPr>
        <p:style>
          <a:lnRef idx="2">
            <a:schemeClr val="accent3"/>
          </a:lnRef>
          <a:fillRef idx="1">
            <a:schemeClr val="lt1"/>
          </a:fillRef>
          <a:effectRef idx="0">
            <a:schemeClr val="accent3"/>
          </a:effectRef>
          <a:fontRef idx="minor">
            <a:schemeClr val="dk1"/>
          </a:fontRef>
        </p:style>
        <p:txBody>
          <a:bodyPr wrap="square">
            <a:spAutoFit/>
          </a:bodyPr>
          <a:lstStyle/>
          <a:p>
            <a:pPr algn="ctr">
              <a:spcBef>
                <a:spcPct val="0"/>
              </a:spcBef>
              <a:buFontTx/>
              <a:buNone/>
            </a:pPr>
            <a:r>
              <a:rPr lang="es-MX" altLang="es-MX" sz="2000" b="1" dirty="0">
                <a:latin typeface="Arial" panose="020B0604020202020204" pitchFamily="34" charset="0"/>
                <a:cs typeface="Arial" panose="020B0604020202020204" pitchFamily="34" charset="0"/>
              </a:rPr>
              <a:t>Conceptos esenciales</a:t>
            </a:r>
          </a:p>
        </p:txBody>
      </p:sp>
      <p:sp>
        <p:nvSpPr>
          <p:cNvPr id="9" name="Flecha: a la izquierda, derecha y arriba 8">
            <a:extLst>
              <a:ext uri="{FF2B5EF4-FFF2-40B4-BE49-F238E27FC236}">
                <a16:creationId xmlns="" xmlns:a16="http://schemas.microsoft.com/office/drawing/2014/main" id="{C110AC7C-0256-4A6B-B746-4A4702EB195A}"/>
              </a:ext>
            </a:extLst>
          </p:cNvPr>
          <p:cNvSpPr/>
          <p:nvPr/>
        </p:nvSpPr>
        <p:spPr>
          <a:xfrm rot="3331997">
            <a:off x="2451334" y="1181921"/>
            <a:ext cx="3840477" cy="1593958"/>
          </a:xfrm>
          <a:prstGeom prst="leftRightUp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9036239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Rectángulo"/>
          <p:cNvSpPr/>
          <p:nvPr/>
        </p:nvSpPr>
        <p:spPr>
          <a:xfrm>
            <a:off x="428596" y="292784"/>
            <a:ext cx="2698175" cy="523220"/>
          </a:xfrm>
          <a:prstGeom prst="rect">
            <a:avLst/>
          </a:prstGeom>
          <a:ln w="57150"/>
        </p:spPr>
        <p:style>
          <a:lnRef idx="2">
            <a:schemeClr val="accent3"/>
          </a:lnRef>
          <a:fillRef idx="1">
            <a:schemeClr val="lt1"/>
          </a:fillRef>
          <a:effectRef idx="0">
            <a:schemeClr val="accent3"/>
          </a:effectRef>
          <a:fontRef idx="minor">
            <a:schemeClr val="dk1"/>
          </a:fontRef>
        </p:style>
        <p:txBody>
          <a:bodyPr wrap="none">
            <a:spAutoFit/>
          </a:bodyPr>
          <a:lstStyle/>
          <a:p>
            <a:r>
              <a:rPr lang="es-ES" sz="2800" b="1" dirty="0">
                <a:latin typeface="Arial" pitchFamily="34" charset="0"/>
                <a:cs typeface="Arial" pitchFamily="34" charset="0"/>
              </a:rPr>
              <a:t>DESARROLLO</a:t>
            </a:r>
            <a:endParaRPr lang="es-ES" sz="2800" dirty="0"/>
          </a:p>
        </p:txBody>
      </p:sp>
      <p:pic>
        <p:nvPicPr>
          <p:cNvPr id="5" name="Imagen 1"/>
          <p:cNvPicPr>
            <a:picLocks noChangeAspect="1"/>
          </p:cNvPicPr>
          <p:nvPr/>
        </p:nvPicPr>
        <p:blipFill>
          <a:blip r:embed="rId2"/>
          <a:srcRect/>
          <a:stretch>
            <a:fillRect/>
          </a:stretch>
        </p:blipFill>
        <p:spPr bwMode="auto">
          <a:xfrm>
            <a:off x="5929322" y="6041996"/>
            <a:ext cx="3024187" cy="816004"/>
          </a:xfrm>
          <a:prstGeom prst="rect">
            <a:avLst/>
          </a:prstGeom>
          <a:noFill/>
          <a:ln w="9525">
            <a:noFill/>
            <a:miter lim="800000"/>
            <a:headEnd/>
            <a:tailEnd/>
          </a:ln>
        </p:spPr>
      </p:pic>
      <p:pic>
        <p:nvPicPr>
          <p:cNvPr id="6" name="Imagen 2"/>
          <p:cNvPicPr>
            <a:picLocks noChangeAspect="1"/>
          </p:cNvPicPr>
          <p:nvPr/>
        </p:nvPicPr>
        <p:blipFill>
          <a:blip r:embed="rId3"/>
          <a:srcRect/>
          <a:stretch>
            <a:fillRect/>
          </a:stretch>
        </p:blipFill>
        <p:spPr bwMode="auto">
          <a:xfrm>
            <a:off x="0" y="5949280"/>
            <a:ext cx="3044825" cy="908720"/>
          </a:xfrm>
          <a:prstGeom prst="rect">
            <a:avLst/>
          </a:prstGeom>
          <a:noFill/>
          <a:ln w="9525">
            <a:noFill/>
            <a:miter lim="800000"/>
            <a:headEnd/>
            <a:tailEnd/>
          </a:ln>
        </p:spPr>
      </p:pic>
      <p:pic>
        <p:nvPicPr>
          <p:cNvPr id="7" name="Imagen 3"/>
          <p:cNvPicPr>
            <a:picLocks noChangeAspect="1"/>
          </p:cNvPicPr>
          <p:nvPr/>
        </p:nvPicPr>
        <p:blipFill>
          <a:blip r:embed="rId4"/>
          <a:srcRect/>
          <a:stretch>
            <a:fillRect/>
          </a:stretch>
        </p:blipFill>
        <p:spPr bwMode="auto">
          <a:xfrm>
            <a:off x="3000364" y="5949280"/>
            <a:ext cx="3060700" cy="908720"/>
          </a:xfrm>
          <a:prstGeom prst="rect">
            <a:avLst/>
          </a:prstGeom>
          <a:noFill/>
          <a:ln w="9525">
            <a:noFill/>
            <a:miter lim="800000"/>
            <a:headEnd/>
            <a:tailEnd/>
          </a:ln>
        </p:spPr>
      </p:pic>
      <p:sp>
        <p:nvSpPr>
          <p:cNvPr id="8" name="CuadroTexto 7">
            <a:extLst>
              <a:ext uri="{FF2B5EF4-FFF2-40B4-BE49-F238E27FC236}">
                <a16:creationId xmlns="" xmlns:a16="http://schemas.microsoft.com/office/drawing/2014/main" id="{2911A452-C8AF-4A3A-A2D2-D08480E2C1E7}"/>
              </a:ext>
            </a:extLst>
          </p:cNvPr>
          <p:cNvSpPr txBox="1"/>
          <p:nvPr/>
        </p:nvSpPr>
        <p:spPr>
          <a:xfrm>
            <a:off x="4636201" y="258327"/>
            <a:ext cx="3457252" cy="707886"/>
          </a:xfrm>
          <a:prstGeom prst="rect">
            <a:avLst/>
          </a:prstGeom>
          <a:ln w="38100"/>
        </p:spPr>
        <p:style>
          <a:lnRef idx="2">
            <a:schemeClr val="accent3"/>
          </a:lnRef>
          <a:fillRef idx="1">
            <a:schemeClr val="lt1"/>
          </a:fillRef>
          <a:effectRef idx="0">
            <a:schemeClr val="accent3"/>
          </a:effectRef>
          <a:fontRef idx="minor">
            <a:schemeClr val="dk1"/>
          </a:fontRef>
        </p:style>
        <p:txBody>
          <a:bodyPr wrap="square">
            <a:spAutoFit/>
          </a:bodyPr>
          <a:lstStyle/>
          <a:p>
            <a:pPr algn="ctr">
              <a:spcBef>
                <a:spcPct val="0"/>
              </a:spcBef>
              <a:buFontTx/>
              <a:buNone/>
            </a:pPr>
            <a:r>
              <a:rPr lang="es-MX" altLang="es-MX" sz="2000" b="1" dirty="0">
                <a:latin typeface="Arial" panose="020B0604020202020204" pitchFamily="34" charset="0"/>
                <a:cs typeface="Arial" panose="020B0604020202020204" pitchFamily="34" charset="0"/>
              </a:rPr>
              <a:t>IMÁGENES DE LA CIENCIA</a:t>
            </a:r>
          </a:p>
        </p:txBody>
      </p:sp>
      <p:sp>
        <p:nvSpPr>
          <p:cNvPr id="2" name="Flecha: a la izquierda y derecha 1">
            <a:extLst>
              <a:ext uri="{FF2B5EF4-FFF2-40B4-BE49-F238E27FC236}">
                <a16:creationId xmlns="" xmlns:a16="http://schemas.microsoft.com/office/drawing/2014/main" id="{F64C435F-0913-4914-8F5E-A2B98E12661C}"/>
              </a:ext>
            </a:extLst>
          </p:cNvPr>
          <p:cNvSpPr/>
          <p:nvPr/>
        </p:nvSpPr>
        <p:spPr>
          <a:xfrm flipV="1">
            <a:off x="3275856" y="292782"/>
            <a:ext cx="1296144" cy="553999"/>
          </a:xfrm>
          <a:prstGeom prst="lef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sp>
        <p:nvSpPr>
          <p:cNvPr id="10" name="CuadroTexto 9">
            <a:extLst>
              <a:ext uri="{FF2B5EF4-FFF2-40B4-BE49-F238E27FC236}">
                <a16:creationId xmlns="" xmlns:a16="http://schemas.microsoft.com/office/drawing/2014/main" id="{12570279-FCB0-4A99-AC17-664DA8AC2661}"/>
              </a:ext>
            </a:extLst>
          </p:cNvPr>
          <p:cNvSpPr txBox="1"/>
          <p:nvPr/>
        </p:nvSpPr>
        <p:spPr>
          <a:xfrm>
            <a:off x="4932040" y="1118206"/>
            <a:ext cx="3913965" cy="1323439"/>
          </a:xfrm>
          <a:prstGeom prst="rect">
            <a:avLst/>
          </a:prstGeom>
          <a:ln w="38100"/>
        </p:spPr>
        <p:style>
          <a:lnRef idx="2">
            <a:schemeClr val="accent3"/>
          </a:lnRef>
          <a:fillRef idx="1">
            <a:schemeClr val="lt1"/>
          </a:fillRef>
          <a:effectRef idx="0">
            <a:schemeClr val="accent3"/>
          </a:effectRef>
          <a:fontRef idx="minor">
            <a:schemeClr val="dk1"/>
          </a:fontRef>
        </p:style>
        <p:txBody>
          <a:bodyPr wrap="square">
            <a:spAutoFit/>
          </a:bodyPr>
          <a:lstStyle/>
          <a:p>
            <a:r>
              <a:rPr lang="es-ES" sz="2000" b="1" dirty="0">
                <a:latin typeface="Arial" panose="020B0604020202020204" pitchFamily="34" charset="0"/>
                <a:cs typeface="Arial" panose="020B0604020202020204" pitchFamily="34" charset="0"/>
              </a:rPr>
              <a:t>RASGOS SIGNIFICATIVOS DE LA CONCEPCIÓN HEREDADA O TRADICIONAL DE LA CIENCIA Y LA TECNOLOGÍA</a:t>
            </a:r>
            <a:endParaRPr lang="es-MX" sz="2000" b="1" dirty="0">
              <a:latin typeface="Arial" panose="020B0604020202020204" pitchFamily="34" charset="0"/>
              <a:cs typeface="Arial" panose="020B0604020202020204" pitchFamily="34" charset="0"/>
            </a:endParaRPr>
          </a:p>
        </p:txBody>
      </p:sp>
      <p:pic>
        <p:nvPicPr>
          <p:cNvPr id="11" name="Imagen 10">
            <a:extLst>
              <a:ext uri="{FF2B5EF4-FFF2-40B4-BE49-F238E27FC236}">
                <a16:creationId xmlns="" xmlns:a16="http://schemas.microsoft.com/office/drawing/2014/main" id="{EC472937-AC1F-4442-B6A4-C6F176102978}"/>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504" y="1118206"/>
            <a:ext cx="4680520" cy="2571872"/>
          </a:xfrm>
          <a:prstGeom prst="rect">
            <a:avLst/>
          </a:prstGeom>
        </p:spPr>
      </p:pic>
      <p:pic>
        <p:nvPicPr>
          <p:cNvPr id="13" name="Imagen 12">
            <a:extLst>
              <a:ext uri="{FF2B5EF4-FFF2-40B4-BE49-F238E27FC236}">
                <a16:creationId xmlns="" xmlns:a16="http://schemas.microsoft.com/office/drawing/2014/main" id="{C5E58012-2D07-4094-8A2D-59640AA4AEF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788024" y="3053801"/>
            <a:ext cx="4057981" cy="2725110"/>
          </a:xfrm>
          <a:prstGeom prst="rect">
            <a:avLst/>
          </a:prstGeom>
        </p:spPr>
      </p:pic>
    </p:spTree>
    <p:extLst>
      <p:ext uri="{BB962C8B-B14F-4D97-AF65-F5344CB8AC3E}">
        <p14:creationId xmlns:p14="http://schemas.microsoft.com/office/powerpoint/2010/main" val="261557798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51521" y="2031211"/>
            <a:ext cx="8594484" cy="3970318"/>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ES" sz="2800" dirty="0"/>
              <a:t>1.</a:t>
            </a:r>
            <a:r>
              <a:rPr lang="es-ES" sz="2800" dirty="0">
                <a:latin typeface="Arial" panose="020B0604020202020204" pitchFamily="34" charset="0"/>
                <a:cs typeface="Arial" panose="020B0604020202020204" pitchFamily="34" charset="0"/>
              </a:rPr>
              <a:t>Referencia internalista y omisión de los factores no epistémicos, en la comprensión de las fuerzas motrices del desarrollo de la ciencia y la tecnología</a:t>
            </a:r>
          </a:p>
          <a:p>
            <a:pPr algn="just"/>
            <a:endParaRPr lang="es-ES" sz="2800" dirty="0">
              <a:latin typeface="Arial" panose="020B0604020202020204" pitchFamily="34" charset="0"/>
              <a:cs typeface="Arial" panose="020B0604020202020204" pitchFamily="34" charset="0"/>
            </a:endParaRPr>
          </a:p>
          <a:p>
            <a:pPr algn="just"/>
            <a:r>
              <a:rPr lang="es-ES" sz="2800" dirty="0">
                <a:latin typeface="Arial" panose="020B0604020202020204" pitchFamily="34" charset="0"/>
                <a:cs typeface="Arial" panose="020B0604020202020204" pitchFamily="34" charset="0"/>
              </a:rPr>
              <a:t>2.</a:t>
            </a:r>
            <a:r>
              <a:rPr lang="es-ES" sz="2800" dirty="0"/>
              <a:t> </a:t>
            </a:r>
            <a:r>
              <a:rPr lang="es-ES" sz="2800" dirty="0">
                <a:latin typeface="Arial" panose="020B0604020202020204" pitchFamily="34" charset="0"/>
                <a:cs typeface="Arial" panose="020B0604020202020204" pitchFamily="34" charset="0"/>
              </a:rPr>
              <a:t>Comprensión controvertida de la verdad que se ha movido del dogmatismo al relativismo en diversas formas de manifestación</a:t>
            </a:r>
          </a:p>
          <a:p>
            <a:pPr algn="just"/>
            <a:endParaRPr lang="es-ES" sz="2800" dirty="0">
              <a:latin typeface="Arial" panose="020B0604020202020204" pitchFamily="34" charset="0"/>
              <a:cs typeface="Arial" panose="020B0604020202020204" pitchFamily="34" charset="0"/>
            </a:endParaRPr>
          </a:p>
          <a:p>
            <a:endParaRPr lang="es-ES" sz="2800" dirty="0">
              <a:latin typeface="Arial" panose="020B0604020202020204" pitchFamily="34" charset="0"/>
              <a:cs typeface="Arial" panose="020B0604020202020204" pitchFamily="34" charset="0"/>
            </a:endParaRPr>
          </a:p>
        </p:txBody>
      </p:sp>
      <p:sp>
        <p:nvSpPr>
          <p:cNvPr id="3" name="2 Rectángulo"/>
          <p:cNvSpPr/>
          <p:nvPr/>
        </p:nvSpPr>
        <p:spPr>
          <a:xfrm>
            <a:off x="428596" y="292784"/>
            <a:ext cx="2698175" cy="523220"/>
          </a:xfrm>
          <a:prstGeom prst="rect">
            <a:avLst/>
          </a:prstGeom>
          <a:ln w="57150"/>
        </p:spPr>
        <p:style>
          <a:lnRef idx="2">
            <a:schemeClr val="accent3"/>
          </a:lnRef>
          <a:fillRef idx="1">
            <a:schemeClr val="lt1"/>
          </a:fillRef>
          <a:effectRef idx="0">
            <a:schemeClr val="accent3"/>
          </a:effectRef>
          <a:fontRef idx="minor">
            <a:schemeClr val="dk1"/>
          </a:fontRef>
        </p:style>
        <p:txBody>
          <a:bodyPr wrap="none">
            <a:spAutoFit/>
          </a:bodyPr>
          <a:lstStyle/>
          <a:p>
            <a:r>
              <a:rPr lang="es-ES" sz="2800" b="1" dirty="0">
                <a:latin typeface="Arial" pitchFamily="34" charset="0"/>
                <a:cs typeface="Arial" pitchFamily="34" charset="0"/>
              </a:rPr>
              <a:t>DESARROLLO</a:t>
            </a:r>
            <a:endParaRPr lang="es-ES" sz="2800" dirty="0"/>
          </a:p>
        </p:txBody>
      </p:sp>
      <p:pic>
        <p:nvPicPr>
          <p:cNvPr id="5" name="Imagen 1"/>
          <p:cNvPicPr>
            <a:picLocks noChangeAspect="1"/>
          </p:cNvPicPr>
          <p:nvPr/>
        </p:nvPicPr>
        <p:blipFill>
          <a:blip r:embed="rId2"/>
          <a:srcRect/>
          <a:stretch>
            <a:fillRect/>
          </a:stretch>
        </p:blipFill>
        <p:spPr bwMode="auto">
          <a:xfrm>
            <a:off x="5929322" y="6041996"/>
            <a:ext cx="3024187" cy="816004"/>
          </a:xfrm>
          <a:prstGeom prst="rect">
            <a:avLst/>
          </a:prstGeom>
          <a:noFill/>
          <a:ln w="9525">
            <a:noFill/>
            <a:miter lim="800000"/>
            <a:headEnd/>
            <a:tailEnd/>
          </a:ln>
        </p:spPr>
      </p:pic>
      <p:pic>
        <p:nvPicPr>
          <p:cNvPr id="6" name="Imagen 2"/>
          <p:cNvPicPr>
            <a:picLocks noChangeAspect="1"/>
          </p:cNvPicPr>
          <p:nvPr/>
        </p:nvPicPr>
        <p:blipFill>
          <a:blip r:embed="rId3"/>
          <a:srcRect/>
          <a:stretch>
            <a:fillRect/>
          </a:stretch>
        </p:blipFill>
        <p:spPr bwMode="auto">
          <a:xfrm>
            <a:off x="0" y="5949280"/>
            <a:ext cx="3044825" cy="908720"/>
          </a:xfrm>
          <a:prstGeom prst="rect">
            <a:avLst/>
          </a:prstGeom>
          <a:noFill/>
          <a:ln w="9525">
            <a:noFill/>
            <a:miter lim="800000"/>
            <a:headEnd/>
            <a:tailEnd/>
          </a:ln>
        </p:spPr>
      </p:pic>
      <p:pic>
        <p:nvPicPr>
          <p:cNvPr id="7" name="Imagen 3"/>
          <p:cNvPicPr>
            <a:picLocks noChangeAspect="1"/>
          </p:cNvPicPr>
          <p:nvPr/>
        </p:nvPicPr>
        <p:blipFill>
          <a:blip r:embed="rId4"/>
          <a:srcRect/>
          <a:stretch>
            <a:fillRect/>
          </a:stretch>
        </p:blipFill>
        <p:spPr bwMode="auto">
          <a:xfrm>
            <a:off x="3000364" y="5949280"/>
            <a:ext cx="3060700" cy="908720"/>
          </a:xfrm>
          <a:prstGeom prst="rect">
            <a:avLst/>
          </a:prstGeom>
          <a:noFill/>
          <a:ln w="9525">
            <a:noFill/>
            <a:miter lim="800000"/>
            <a:headEnd/>
            <a:tailEnd/>
          </a:ln>
        </p:spPr>
      </p:pic>
      <p:sp>
        <p:nvSpPr>
          <p:cNvPr id="8" name="CuadroTexto 7">
            <a:extLst>
              <a:ext uri="{FF2B5EF4-FFF2-40B4-BE49-F238E27FC236}">
                <a16:creationId xmlns="" xmlns:a16="http://schemas.microsoft.com/office/drawing/2014/main" id="{2911A452-C8AF-4A3A-A2D2-D08480E2C1E7}"/>
              </a:ext>
            </a:extLst>
          </p:cNvPr>
          <p:cNvSpPr txBox="1"/>
          <p:nvPr/>
        </p:nvSpPr>
        <p:spPr>
          <a:xfrm>
            <a:off x="4636201" y="258327"/>
            <a:ext cx="3457252" cy="707886"/>
          </a:xfrm>
          <a:prstGeom prst="rect">
            <a:avLst/>
          </a:prstGeom>
          <a:ln w="38100"/>
        </p:spPr>
        <p:style>
          <a:lnRef idx="2">
            <a:schemeClr val="accent3"/>
          </a:lnRef>
          <a:fillRef idx="1">
            <a:schemeClr val="lt1"/>
          </a:fillRef>
          <a:effectRef idx="0">
            <a:schemeClr val="accent3"/>
          </a:effectRef>
          <a:fontRef idx="minor">
            <a:schemeClr val="dk1"/>
          </a:fontRef>
        </p:style>
        <p:txBody>
          <a:bodyPr wrap="square">
            <a:spAutoFit/>
          </a:bodyPr>
          <a:lstStyle/>
          <a:p>
            <a:pPr algn="ctr">
              <a:spcBef>
                <a:spcPct val="0"/>
              </a:spcBef>
              <a:buFontTx/>
              <a:buNone/>
            </a:pPr>
            <a:r>
              <a:rPr lang="es-MX" altLang="es-MX" sz="2000" b="1" dirty="0">
                <a:latin typeface="Arial" panose="020B0604020202020204" pitchFamily="34" charset="0"/>
                <a:cs typeface="Arial" panose="020B0604020202020204" pitchFamily="34" charset="0"/>
              </a:rPr>
              <a:t>IMÁGENES DE LA CIENCIA</a:t>
            </a:r>
          </a:p>
        </p:txBody>
      </p:sp>
      <p:sp>
        <p:nvSpPr>
          <p:cNvPr id="2" name="Flecha: a la izquierda y derecha 1">
            <a:extLst>
              <a:ext uri="{FF2B5EF4-FFF2-40B4-BE49-F238E27FC236}">
                <a16:creationId xmlns="" xmlns:a16="http://schemas.microsoft.com/office/drawing/2014/main" id="{F64C435F-0913-4914-8F5E-A2B98E12661C}"/>
              </a:ext>
            </a:extLst>
          </p:cNvPr>
          <p:cNvSpPr/>
          <p:nvPr/>
        </p:nvSpPr>
        <p:spPr>
          <a:xfrm flipV="1">
            <a:off x="3275856" y="292782"/>
            <a:ext cx="1296144" cy="553999"/>
          </a:xfrm>
          <a:prstGeom prst="lef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66653851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9416" y="1788909"/>
            <a:ext cx="8846004" cy="5693866"/>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ES" sz="2800" dirty="0"/>
              <a:t>3</a:t>
            </a:r>
            <a:r>
              <a:rPr lang="es-ES" sz="2800" dirty="0">
                <a:latin typeface="Arial" panose="020B0604020202020204" pitchFamily="34" charset="0"/>
                <a:cs typeface="Arial" panose="020B0604020202020204" pitchFamily="34" charset="0"/>
              </a:rPr>
              <a:t>. Interpretación esquemática de los marcos conceptuales, pues no se perciben ni reconocen los cambios y la flexibilidad de las teorías, los métodos, técnicas y procedimientos</a:t>
            </a:r>
          </a:p>
          <a:p>
            <a:pPr algn="just"/>
            <a:endParaRPr lang="es-ES" sz="2800" dirty="0">
              <a:latin typeface="Arial" panose="020B0604020202020204" pitchFamily="34" charset="0"/>
              <a:cs typeface="Arial" panose="020B0604020202020204" pitchFamily="34" charset="0"/>
            </a:endParaRPr>
          </a:p>
          <a:p>
            <a:pPr algn="just">
              <a:lnSpc>
                <a:spcPct val="150000"/>
              </a:lnSpc>
            </a:pPr>
            <a:r>
              <a:rPr lang="es-ES" sz="2800" dirty="0">
                <a:latin typeface="Arial" panose="020B0604020202020204" pitchFamily="34" charset="0"/>
                <a:cs typeface="Arial" panose="020B0604020202020204" pitchFamily="34" charset="0"/>
              </a:rPr>
              <a:t>4.</a:t>
            </a:r>
            <a:r>
              <a:rPr lang="es-ES" sz="2800" dirty="0"/>
              <a:t> </a:t>
            </a:r>
            <a:r>
              <a:rPr lang="es-ES" altLang="es-MX" sz="2800" dirty="0">
                <a:latin typeface="Arial" panose="020B0604020202020204" pitchFamily="34" charset="0"/>
                <a:cs typeface="Arial" panose="020B0604020202020204" pitchFamily="34" charset="0"/>
              </a:rPr>
              <a:t>Ideología cientificista, expresada con la idea de la neutralidad científica, o negación del contenido ideológico de la ciencia, así como caracterizada por el elitismo en la ciencia</a:t>
            </a:r>
          </a:p>
          <a:p>
            <a:pPr algn="just"/>
            <a:endParaRPr lang="es-ES" sz="2800" dirty="0">
              <a:latin typeface="Arial" panose="020B0604020202020204" pitchFamily="34" charset="0"/>
              <a:cs typeface="Arial" panose="020B0604020202020204" pitchFamily="34" charset="0"/>
            </a:endParaRPr>
          </a:p>
          <a:p>
            <a:endParaRPr lang="es-ES" sz="2800" dirty="0">
              <a:latin typeface="Arial" panose="020B0604020202020204" pitchFamily="34" charset="0"/>
              <a:cs typeface="Arial" panose="020B0604020202020204" pitchFamily="34" charset="0"/>
            </a:endParaRPr>
          </a:p>
        </p:txBody>
      </p:sp>
      <p:sp>
        <p:nvSpPr>
          <p:cNvPr id="3" name="2 Rectángulo"/>
          <p:cNvSpPr/>
          <p:nvPr/>
        </p:nvSpPr>
        <p:spPr>
          <a:xfrm>
            <a:off x="428596" y="292784"/>
            <a:ext cx="2698175" cy="523220"/>
          </a:xfrm>
          <a:prstGeom prst="rect">
            <a:avLst/>
          </a:prstGeom>
          <a:ln w="57150"/>
        </p:spPr>
        <p:style>
          <a:lnRef idx="2">
            <a:schemeClr val="accent3"/>
          </a:lnRef>
          <a:fillRef idx="1">
            <a:schemeClr val="lt1"/>
          </a:fillRef>
          <a:effectRef idx="0">
            <a:schemeClr val="accent3"/>
          </a:effectRef>
          <a:fontRef idx="minor">
            <a:schemeClr val="dk1"/>
          </a:fontRef>
        </p:style>
        <p:txBody>
          <a:bodyPr wrap="none">
            <a:spAutoFit/>
          </a:bodyPr>
          <a:lstStyle/>
          <a:p>
            <a:r>
              <a:rPr lang="es-ES" sz="2800" b="1" dirty="0">
                <a:latin typeface="Arial" pitchFamily="34" charset="0"/>
                <a:cs typeface="Arial" pitchFamily="34" charset="0"/>
              </a:rPr>
              <a:t>DESARROLLO</a:t>
            </a:r>
            <a:endParaRPr lang="es-ES" sz="2800" dirty="0"/>
          </a:p>
        </p:txBody>
      </p:sp>
      <p:pic>
        <p:nvPicPr>
          <p:cNvPr id="5" name="Imagen 1"/>
          <p:cNvPicPr>
            <a:picLocks noChangeAspect="1"/>
          </p:cNvPicPr>
          <p:nvPr/>
        </p:nvPicPr>
        <p:blipFill>
          <a:blip r:embed="rId3"/>
          <a:srcRect/>
          <a:stretch>
            <a:fillRect/>
          </a:stretch>
        </p:blipFill>
        <p:spPr bwMode="auto">
          <a:xfrm>
            <a:off x="6149762" y="6670314"/>
            <a:ext cx="3024187" cy="938209"/>
          </a:xfrm>
          <a:prstGeom prst="rect">
            <a:avLst/>
          </a:prstGeom>
          <a:noFill/>
          <a:ln w="9525">
            <a:noFill/>
            <a:miter lim="800000"/>
            <a:headEnd/>
            <a:tailEnd/>
          </a:ln>
        </p:spPr>
      </p:pic>
      <p:pic>
        <p:nvPicPr>
          <p:cNvPr id="6" name="Imagen 2"/>
          <p:cNvPicPr>
            <a:picLocks noChangeAspect="1"/>
          </p:cNvPicPr>
          <p:nvPr/>
        </p:nvPicPr>
        <p:blipFill>
          <a:blip r:embed="rId4"/>
          <a:srcRect/>
          <a:stretch>
            <a:fillRect/>
          </a:stretch>
        </p:blipFill>
        <p:spPr bwMode="auto">
          <a:xfrm>
            <a:off x="81946" y="6655569"/>
            <a:ext cx="3044825" cy="908720"/>
          </a:xfrm>
          <a:prstGeom prst="rect">
            <a:avLst/>
          </a:prstGeom>
          <a:noFill/>
          <a:ln w="9525">
            <a:noFill/>
            <a:miter lim="800000"/>
            <a:headEnd/>
            <a:tailEnd/>
          </a:ln>
        </p:spPr>
      </p:pic>
      <p:pic>
        <p:nvPicPr>
          <p:cNvPr id="7" name="Imagen 3"/>
          <p:cNvPicPr>
            <a:picLocks noChangeAspect="1"/>
          </p:cNvPicPr>
          <p:nvPr/>
        </p:nvPicPr>
        <p:blipFill>
          <a:blip r:embed="rId5"/>
          <a:srcRect/>
          <a:stretch>
            <a:fillRect/>
          </a:stretch>
        </p:blipFill>
        <p:spPr bwMode="auto">
          <a:xfrm>
            <a:off x="3105851" y="6670314"/>
            <a:ext cx="3060700" cy="908720"/>
          </a:xfrm>
          <a:prstGeom prst="rect">
            <a:avLst/>
          </a:prstGeom>
          <a:noFill/>
          <a:ln w="9525">
            <a:noFill/>
            <a:miter lim="800000"/>
            <a:headEnd/>
            <a:tailEnd/>
          </a:ln>
        </p:spPr>
      </p:pic>
      <p:sp>
        <p:nvSpPr>
          <p:cNvPr id="8" name="CuadroTexto 7">
            <a:extLst>
              <a:ext uri="{FF2B5EF4-FFF2-40B4-BE49-F238E27FC236}">
                <a16:creationId xmlns="" xmlns:a16="http://schemas.microsoft.com/office/drawing/2014/main" id="{2911A452-C8AF-4A3A-A2D2-D08480E2C1E7}"/>
              </a:ext>
            </a:extLst>
          </p:cNvPr>
          <p:cNvSpPr txBox="1"/>
          <p:nvPr/>
        </p:nvSpPr>
        <p:spPr>
          <a:xfrm>
            <a:off x="4636201" y="258327"/>
            <a:ext cx="3457252" cy="707886"/>
          </a:xfrm>
          <a:prstGeom prst="rect">
            <a:avLst/>
          </a:prstGeom>
          <a:ln w="38100"/>
        </p:spPr>
        <p:style>
          <a:lnRef idx="2">
            <a:schemeClr val="accent3"/>
          </a:lnRef>
          <a:fillRef idx="1">
            <a:schemeClr val="lt1"/>
          </a:fillRef>
          <a:effectRef idx="0">
            <a:schemeClr val="accent3"/>
          </a:effectRef>
          <a:fontRef idx="minor">
            <a:schemeClr val="dk1"/>
          </a:fontRef>
        </p:style>
        <p:txBody>
          <a:bodyPr wrap="square">
            <a:spAutoFit/>
          </a:bodyPr>
          <a:lstStyle/>
          <a:p>
            <a:pPr algn="ctr">
              <a:spcBef>
                <a:spcPct val="0"/>
              </a:spcBef>
              <a:buFontTx/>
              <a:buNone/>
            </a:pPr>
            <a:r>
              <a:rPr lang="es-MX" altLang="es-MX" sz="2000" b="1" dirty="0">
                <a:latin typeface="Arial" panose="020B0604020202020204" pitchFamily="34" charset="0"/>
                <a:cs typeface="Arial" panose="020B0604020202020204" pitchFamily="34" charset="0"/>
              </a:rPr>
              <a:t>IMÁGENES DE LA CIENCIA</a:t>
            </a:r>
          </a:p>
        </p:txBody>
      </p:sp>
      <p:sp>
        <p:nvSpPr>
          <p:cNvPr id="2" name="Flecha: a la izquierda y derecha 1">
            <a:extLst>
              <a:ext uri="{FF2B5EF4-FFF2-40B4-BE49-F238E27FC236}">
                <a16:creationId xmlns="" xmlns:a16="http://schemas.microsoft.com/office/drawing/2014/main" id="{F64C435F-0913-4914-8F5E-A2B98E12661C}"/>
              </a:ext>
            </a:extLst>
          </p:cNvPr>
          <p:cNvSpPr/>
          <p:nvPr/>
        </p:nvSpPr>
        <p:spPr>
          <a:xfrm flipV="1">
            <a:off x="3275856" y="292782"/>
            <a:ext cx="1296144" cy="553999"/>
          </a:xfrm>
          <a:prstGeom prst="lef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17885539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29416" y="1788909"/>
            <a:ext cx="8846004" cy="4832092"/>
          </a:xfrm>
          <a:prstGeom prst="rect">
            <a:avLst/>
          </a:prstGeom>
          <a:ln w="57150"/>
        </p:spPr>
        <p:style>
          <a:lnRef idx="1">
            <a:schemeClr val="accent3"/>
          </a:lnRef>
          <a:fillRef idx="2">
            <a:schemeClr val="accent3"/>
          </a:fillRef>
          <a:effectRef idx="1">
            <a:schemeClr val="accent3"/>
          </a:effectRef>
          <a:fontRef idx="minor">
            <a:schemeClr val="dk1"/>
          </a:fontRef>
        </p:style>
        <p:txBody>
          <a:bodyPr wrap="square" rtlCol="0">
            <a:spAutoFit/>
          </a:bodyPr>
          <a:lstStyle/>
          <a:p>
            <a:pPr algn="just"/>
            <a:r>
              <a:rPr lang="es-ES" sz="2800" dirty="0">
                <a:latin typeface="Arial" panose="020B0604020202020204" pitchFamily="34" charset="0"/>
                <a:cs typeface="Arial" panose="020B0604020202020204" pitchFamily="34" charset="0"/>
              </a:rPr>
              <a:t>5. Mito </a:t>
            </a:r>
            <a:r>
              <a:rPr lang="es-ES" altLang="es-MX" sz="2800" dirty="0">
                <a:latin typeface="Arial" panose="020B0604020202020204" pitchFamily="34" charset="0"/>
                <a:cs typeface="Arial" panose="020B0604020202020204" pitchFamily="34" charset="0"/>
              </a:rPr>
              <a:t>de la ciencia pura y benefactora. Se refiere al    optimismo ingenuo en el poder de la ciencia y la tecnología para el desarrollo económico y social, haciendo abstracción de los contextos socioculturales concretos </a:t>
            </a:r>
            <a:endParaRPr lang="es-ES" sz="2800" dirty="0">
              <a:latin typeface="Arial" panose="020B0604020202020204" pitchFamily="34" charset="0"/>
              <a:cs typeface="Arial" panose="020B0604020202020204" pitchFamily="34" charset="0"/>
            </a:endParaRPr>
          </a:p>
          <a:p>
            <a:pPr algn="just"/>
            <a:r>
              <a:rPr lang="es-ES" sz="2800" dirty="0">
                <a:latin typeface="Arial" panose="020B0604020202020204" pitchFamily="34" charset="0"/>
                <a:cs typeface="Arial" panose="020B0604020202020204" pitchFamily="34" charset="0"/>
              </a:rPr>
              <a:t>6. </a:t>
            </a:r>
            <a:r>
              <a:rPr lang="es-ES" altLang="es-MX" sz="2800" dirty="0"/>
              <a:t>Interpretación </a:t>
            </a:r>
            <a:r>
              <a:rPr lang="es-ES" altLang="es-MX" sz="2800" dirty="0" err="1"/>
              <a:t>teoricista</a:t>
            </a:r>
            <a:r>
              <a:rPr lang="es-ES" altLang="es-MX" sz="2800" dirty="0"/>
              <a:t> de la relación entre la ciencia y la técnica (primacía intelectualista de la ciencia teórica sobre la técnica y visión limitada de la tecnología comprendida predominantemente como artefactos materiales, equipos, herramientas, productos útiles, etc.)</a:t>
            </a:r>
          </a:p>
          <a:p>
            <a:pPr algn="just"/>
            <a:r>
              <a:rPr lang="es-ES" sz="2800" dirty="0"/>
              <a:t> </a:t>
            </a:r>
            <a:endParaRPr lang="es-ES" sz="2800" dirty="0">
              <a:latin typeface="Arial" panose="020B0604020202020204" pitchFamily="34" charset="0"/>
              <a:cs typeface="Arial" panose="020B0604020202020204" pitchFamily="34" charset="0"/>
            </a:endParaRPr>
          </a:p>
        </p:txBody>
      </p:sp>
      <p:sp>
        <p:nvSpPr>
          <p:cNvPr id="3" name="2 Rectángulo"/>
          <p:cNvSpPr/>
          <p:nvPr/>
        </p:nvSpPr>
        <p:spPr>
          <a:xfrm>
            <a:off x="428596" y="292784"/>
            <a:ext cx="2698175" cy="523220"/>
          </a:xfrm>
          <a:prstGeom prst="rect">
            <a:avLst/>
          </a:prstGeom>
          <a:ln w="57150"/>
        </p:spPr>
        <p:style>
          <a:lnRef idx="2">
            <a:schemeClr val="accent3"/>
          </a:lnRef>
          <a:fillRef idx="1">
            <a:schemeClr val="lt1"/>
          </a:fillRef>
          <a:effectRef idx="0">
            <a:schemeClr val="accent3"/>
          </a:effectRef>
          <a:fontRef idx="minor">
            <a:schemeClr val="dk1"/>
          </a:fontRef>
        </p:style>
        <p:txBody>
          <a:bodyPr wrap="none">
            <a:spAutoFit/>
          </a:bodyPr>
          <a:lstStyle/>
          <a:p>
            <a:r>
              <a:rPr lang="es-ES" sz="2800" b="1" dirty="0">
                <a:latin typeface="Arial" pitchFamily="34" charset="0"/>
                <a:cs typeface="Arial" pitchFamily="34" charset="0"/>
              </a:rPr>
              <a:t>DESARROLLO</a:t>
            </a:r>
            <a:endParaRPr lang="es-ES" sz="2800" dirty="0"/>
          </a:p>
        </p:txBody>
      </p:sp>
      <p:pic>
        <p:nvPicPr>
          <p:cNvPr id="5" name="Imagen 1"/>
          <p:cNvPicPr>
            <a:picLocks noChangeAspect="1"/>
          </p:cNvPicPr>
          <p:nvPr/>
        </p:nvPicPr>
        <p:blipFill>
          <a:blip r:embed="rId2"/>
          <a:srcRect/>
          <a:stretch>
            <a:fillRect/>
          </a:stretch>
        </p:blipFill>
        <p:spPr bwMode="auto">
          <a:xfrm>
            <a:off x="6067908" y="6081367"/>
            <a:ext cx="3024187" cy="938209"/>
          </a:xfrm>
          <a:prstGeom prst="rect">
            <a:avLst/>
          </a:prstGeom>
          <a:noFill/>
          <a:ln w="9525">
            <a:noFill/>
            <a:miter lim="800000"/>
            <a:headEnd/>
            <a:tailEnd/>
          </a:ln>
        </p:spPr>
      </p:pic>
      <p:pic>
        <p:nvPicPr>
          <p:cNvPr id="6" name="Imagen 2"/>
          <p:cNvPicPr>
            <a:picLocks noChangeAspect="1"/>
          </p:cNvPicPr>
          <p:nvPr/>
        </p:nvPicPr>
        <p:blipFill>
          <a:blip r:embed="rId3"/>
          <a:srcRect/>
          <a:stretch>
            <a:fillRect/>
          </a:stretch>
        </p:blipFill>
        <p:spPr bwMode="auto">
          <a:xfrm>
            <a:off x="16823" y="6110856"/>
            <a:ext cx="3044825" cy="908720"/>
          </a:xfrm>
          <a:prstGeom prst="rect">
            <a:avLst/>
          </a:prstGeom>
          <a:noFill/>
          <a:ln w="9525">
            <a:noFill/>
            <a:miter lim="800000"/>
            <a:headEnd/>
            <a:tailEnd/>
          </a:ln>
        </p:spPr>
      </p:pic>
      <p:pic>
        <p:nvPicPr>
          <p:cNvPr id="7" name="Imagen 3"/>
          <p:cNvPicPr>
            <a:picLocks noChangeAspect="1"/>
          </p:cNvPicPr>
          <p:nvPr/>
        </p:nvPicPr>
        <p:blipFill>
          <a:blip r:embed="rId4"/>
          <a:srcRect/>
          <a:stretch>
            <a:fillRect/>
          </a:stretch>
        </p:blipFill>
        <p:spPr bwMode="auto">
          <a:xfrm>
            <a:off x="3061648" y="6145312"/>
            <a:ext cx="3060700" cy="908720"/>
          </a:xfrm>
          <a:prstGeom prst="rect">
            <a:avLst/>
          </a:prstGeom>
          <a:noFill/>
          <a:ln w="9525">
            <a:noFill/>
            <a:miter lim="800000"/>
            <a:headEnd/>
            <a:tailEnd/>
          </a:ln>
        </p:spPr>
      </p:pic>
      <p:sp>
        <p:nvSpPr>
          <p:cNvPr id="8" name="CuadroTexto 7">
            <a:extLst>
              <a:ext uri="{FF2B5EF4-FFF2-40B4-BE49-F238E27FC236}">
                <a16:creationId xmlns="" xmlns:a16="http://schemas.microsoft.com/office/drawing/2014/main" id="{2911A452-C8AF-4A3A-A2D2-D08480E2C1E7}"/>
              </a:ext>
            </a:extLst>
          </p:cNvPr>
          <p:cNvSpPr txBox="1"/>
          <p:nvPr/>
        </p:nvSpPr>
        <p:spPr>
          <a:xfrm>
            <a:off x="4636201" y="258327"/>
            <a:ext cx="3457252" cy="707886"/>
          </a:xfrm>
          <a:prstGeom prst="rect">
            <a:avLst/>
          </a:prstGeom>
          <a:ln w="38100"/>
        </p:spPr>
        <p:style>
          <a:lnRef idx="2">
            <a:schemeClr val="accent3"/>
          </a:lnRef>
          <a:fillRef idx="1">
            <a:schemeClr val="lt1"/>
          </a:fillRef>
          <a:effectRef idx="0">
            <a:schemeClr val="accent3"/>
          </a:effectRef>
          <a:fontRef idx="minor">
            <a:schemeClr val="dk1"/>
          </a:fontRef>
        </p:style>
        <p:txBody>
          <a:bodyPr wrap="square">
            <a:spAutoFit/>
          </a:bodyPr>
          <a:lstStyle/>
          <a:p>
            <a:pPr algn="ctr">
              <a:spcBef>
                <a:spcPct val="0"/>
              </a:spcBef>
              <a:buFontTx/>
              <a:buNone/>
            </a:pPr>
            <a:r>
              <a:rPr lang="es-MX" altLang="es-MX" sz="2000" b="1" dirty="0">
                <a:latin typeface="Arial" panose="020B0604020202020204" pitchFamily="34" charset="0"/>
                <a:cs typeface="Arial" panose="020B0604020202020204" pitchFamily="34" charset="0"/>
              </a:rPr>
              <a:t>IMÁGENES DE LA CIENCIA</a:t>
            </a:r>
          </a:p>
        </p:txBody>
      </p:sp>
      <p:sp>
        <p:nvSpPr>
          <p:cNvPr id="2" name="Flecha: a la izquierda y derecha 1">
            <a:extLst>
              <a:ext uri="{FF2B5EF4-FFF2-40B4-BE49-F238E27FC236}">
                <a16:creationId xmlns="" xmlns:a16="http://schemas.microsoft.com/office/drawing/2014/main" id="{F64C435F-0913-4914-8F5E-A2B98E12661C}"/>
              </a:ext>
            </a:extLst>
          </p:cNvPr>
          <p:cNvSpPr/>
          <p:nvPr/>
        </p:nvSpPr>
        <p:spPr>
          <a:xfrm flipV="1">
            <a:off x="3275856" y="292782"/>
            <a:ext cx="1296144" cy="553999"/>
          </a:xfrm>
          <a:prstGeom prst="leftRightArrow">
            <a:avLst/>
          </a:prstGeom>
        </p:spPr>
        <p:style>
          <a:lnRef idx="3">
            <a:schemeClr val="lt1"/>
          </a:lnRef>
          <a:fillRef idx="1">
            <a:schemeClr val="accent3"/>
          </a:fillRef>
          <a:effectRef idx="1">
            <a:schemeClr val="accent3"/>
          </a:effectRef>
          <a:fontRef idx="minor">
            <a:schemeClr val="lt1"/>
          </a:fontRef>
        </p:style>
        <p:txBody>
          <a:bodyPr rtlCol="0" anchor="ctr"/>
          <a:lstStyle/>
          <a:p>
            <a:pPr algn="ctr"/>
            <a:endParaRPr lang="es-MX"/>
          </a:p>
        </p:txBody>
      </p:sp>
    </p:spTree>
    <p:extLst>
      <p:ext uri="{BB962C8B-B14F-4D97-AF65-F5344CB8AC3E}">
        <p14:creationId xmlns:p14="http://schemas.microsoft.com/office/powerpoint/2010/main" val="282251956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837</TotalTime>
  <Words>1815</Words>
  <Application>Microsoft Office PowerPoint</Application>
  <PresentationFormat>Presentación en pantalla (4:3)</PresentationFormat>
  <Paragraphs>243</Paragraphs>
  <Slides>31</Slides>
  <Notes>3</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31</vt:i4>
      </vt:variant>
    </vt:vector>
  </HeadingPairs>
  <TitlesOfParts>
    <vt:vector size="36" baseType="lpstr">
      <vt:lpstr>Arial</vt:lpstr>
      <vt:lpstr>Calibri</vt:lpstr>
      <vt:lpstr>Times New Roman</vt:lpstr>
      <vt:lpstr>Wingdings</vt: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Características de la innovación</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admin</dc:creator>
  <cp:lastModifiedBy>María Elena</cp:lastModifiedBy>
  <cp:revision>131</cp:revision>
  <dcterms:created xsi:type="dcterms:W3CDTF">2024-01-24T13:07:47Z</dcterms:created>
  <dcterms:modified xsi:type="dcterms:W3CDTF">2025-09-10T19:01:24Z</dcterms:modified>
</cp:coreProperties>
</file>