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68817" autoAdjust="0"/>
  </p:normalViewPr>
  <p:slideViewPr>
    <p:cSldViewPr>
      <p:cViewPr varScale="1">
        <p:scale>
          <a:sx n="69" d="100"/>
          <a:sy n="69" d="100"/>
        </p:scale>
        <p:origin x="-1332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8371C9-5641-4CBF-9030-1BEE8C7CB481}" type="datetimeFigureOut">
              <a:rPr lang="es-ES" smtClean="0"/>
              <a:pPr/>
              <a:t>15/02/2024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31D976-FFF1-4F3B-ACB3-08B923F67D9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31D976-FFF1-4F3B-ACB3-08B923F67D99}" type="slidenum">
              <a:rPr lang="es-ES" smtClean="0"/>
              <a:pPr/>
              <a:t>8</a:t>
            </a:fld>
            <a:endParaRPr lang="es-E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31D976-FFF1-4F3B-ACB3-08B923F67D99}" type="slidenum">
              <a:rPr lang="es-ES" smtClean="0"/>
              <a:pPr/>
              <a:t>14</a:t>
            </a:fld>
            <a:endParaRPr lang="es-E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Marcador de imagen d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Marcador de notas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s-MX" smtClean="0"/>
          </a:p>
        </p:txBody>
      </p:sp>
      <p:sp>
        <p:nvSpPr>
          <p:cNvPr id="40964" name="Marcador de número de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E4B815E-1D3E-4A91-85E1-6DBB0606E307}" type="slidenum">
              <a:rPr lang="es-MX"/>
              <a:pPr/>
              <a:t>15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15/02/2024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10" name="9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13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21 Conector recto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26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23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Elipse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24 Elipse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15/02/2024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A847CFC-816F-41D0-AAC0-9BF4FEBC753E}" type="datetimeFigureOut">
              <a:rPr lang="es-ES" smtClean="0"/>
              <a:pPr/>
              <a:t>15/02/2024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s-ES"/>
          </a:p>
        </p:txBody>
      </p:sp>
      <p:sp>
        <p:nvSpPr>
          <p:cNvPr id="9" name="8 Rectángulo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Conector recto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14 Conector recto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16 Conector recto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17 Rectángulo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18 Elipse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19 Elipse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20 Elipse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21 Elipse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Elipse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25 Conector recto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15/02/2024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15/02/2024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4" name="13 Marcador de texto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6" name="5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15/02/2024</a:t>
            </a:fld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pPr/>
              <a:t>15/02/2024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13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17 Marcador de contenido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1" name="20 Marcador de fecha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15/02/2024</a:t>
            </a:fld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3" name="22 Marcador de pie de página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12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0" name="9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10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18 Conector recto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19 Conector recto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16 Marcador de fecha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A847CFC-816F-41D0-AAC0-9BF4FEBC753E}" type="datetimeFigureOut">
              <a:rPr lang="es-ES" smtClean="0"/>
              <a:pPr/>
              <a:t>15/02/2024</a:t>
            </a:fld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21" name="20 Marcador de pie de página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15 Conector recto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A847CFC-816F-41D0-AAC0-9BF4FEBC753E}" type="datetimeFigureOut">
              <a:rPr lang="es-ES" smtClean="0"/>
              <a:pPr/>
              <a:t>15/02/2024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Conector recto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8 Conector recto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9 Rectángulo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Conector recto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11 Elipse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32FADFE-3B8F-471C-ABF0-DBC7717ECBBC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"/>
          <p:cNvSpPr/>
          <p:nvPr/>
        </p:nvSpPr>
        <p:spPr>
          <a:xfrm>
            <a:off x="357158" y="785794"/>
            <a:ext cx="8572560" cy="526297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MX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TEMA I</a:t>
            </a:r>
            <a:r>
              <a:rPr lang="es-MX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: IMÁGENES DE LA CIENCIA  </a:t>
            </a:r>
          </a:p>
          <a:p>
            <a:endParaRPr lang="es-MX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Temática 1.3</a:t>
            </a:r>
            <a:r>
              <a:rPr lang="es-MX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Concepción tradicional de la Ciencia y la Tecnología. La nueva visión de la ciencia, la tecnología y la innovación</a:t>
            </a:r>
          </a:p>
          <a:p>
            <a:pPr algn="just">
              <a:lnSpc>
                <a:spcPct val="150000"/>
              </a:lnSpc>
            </a:pPr>
            <a:endParaRPr lang="es-MX" sz="24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s-MX" sz="24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Objetivo: </a:t>
            </a:r>
            <a:r>
              <a:rPr lang="es-MX" sz="24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Explicar la evolución de las imágenes de la ciencia desde la concepción tradicional hasta su nueva visión como componente integrado al desarrollo social, permitiendo que los estudiantes analicen dichos procesos </a:t>
            </a:r>
            <a:endParaRPr lang="es-ES" sz="24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20392" y="0"/>
            <a:ext cx="2080632" cy="1643050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357298"/>
            <a:ext cx="8715436" cy="390183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57175" indent="-257175" algn="just">
              <a:lnSpc>
                <a:spcPct val="150000"/>
              </a:lnSpc>
              <a:buFontTx/>
              <a:buChar char="-"/>
              <a:defRPr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La ciencia y la técnica pueden ser manipuladas tanto para el bien, como para el mal. Descalifica la pretendida “neutralidad científica y tecnológica”</a:t>
            </a:r>
          </a:p>
          <a:p>
            <a:pPr algn="just">
              <a:lnSpc>
                <a:spcPct val="150000"/>
              </a:lnSpc>
              <a:defRPr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- El valor real de la ciencia radica en la eficiencia que proporciona en la solución de los problemas: su enfoque multidisciplinario. La integración del conocimiento es una prioridad para el desarrollo de las ciencia naturales y sociales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0" y="428604"/>
            <a:ext cx="8929718" cy="646331"/>
          </a:xfrm>
          <a:prstGeom prst="rect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es-E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 nueva visión de la ciencia y la tecnología</a:t>
            </a:r>
            <a:endParaRPr lang="es-E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357298"/>
            <a:ext cx="8858280" cy="3970318"/>
          </a:xfrm>
          <a:prstGeom prst="rect">
            <a:avLst/>
          </a:prstGeom>
          <a:ln w="571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57175" indent="-257175" algn="just">
              <a:lnSpc>
                <a:spcPct val="150000"/>
              </a:lnSpc>
              <a:buFontTx/>
              <a:buChar char="-"/>
              <a:defRPr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El carácter contradictorio, no lineal del desarrollo científico y tecnológico</a:t>
            </a:r>
          </a:p>
          <a:p>
            <a:pPr marL="257175" indent="-257175" algn="just">
              <a:lnSpc>
                <a:spcPct val="150000"/>
              </a:lnSpc>
              <a:buFontTx/>
              <a:buChar char="-"/>
              <a:defRPr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El giro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tecno científico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en función de la interpretación adecuada de la tecnología y de su impacto contradictorio en la sociedad. La ciencia pura o básica está íntimamente ligada a la ciencia aplicada en función de la solución de problemas sociales</a:t>
            </a:r>
            <a:r>
              <a:rPr lang="es-ES" sz="2400" dirty="0" smtClean="0"/>
              <a:t>. </a:t>
            </a:r>
            <a:endParaRPr lang="es-ES" sz="2400" dirty="0"/>
          </a:p>
        </p:txBody>
      </p:sp>
      <p:sp>
        <p:nvSpPr>
          <p:cNvPr id="3" name="2 Rectángulo"/>
          <p:cNvSpPr/>
          <p:nvPr/>
        </p:nvSpPr>
        <p:spPr>
          <a:xfrm>
            <a:off x="0" y="428604"/>
            <a:ext cx="8929718" cy="646331"/>
          </a:xfrm>
          <a:prstGeom prst="rect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es-E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 nueva visión de la ciencia y la tecnología</a:t>
            </a:r>
            <a:endParaRPr lang="es-E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357298"/>
            <a:ext cx="8715436" cy="22361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 La ciencia y la tecnología son universales en sus bases epistémicas, pero propias de determinados contextos socioculturales, por lo que adoptan atributos locales, nacionales y regionales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0" y="428604"/>
            <a:ext cx="8929718" cy="646331"/>
          </a:xfrm>
          <a:prstGeom prst="rect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es-E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 nueva visión de la ciencia y la tecnología</a:t>
            </a:r>
            <a:endParaRPr lang="es-E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357298"/>
            <a:ext cx="8715436" cy="223619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 La ciencia y la tecnología son universales en sus bases epistémicas, pero propias de determinados contextos socioculturales, por lo que adoptan atributos locales, nacionales y regionales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0" y="428604"/>
            <a:ext cx="8929718" cy="646331"/>
          </a:xfrm>
          <a:prstGeom prst="rect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es-E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 nueva visión de la ciencia y la tecnología</a:t>
            </a:r>
            <a:endParaRPr lang="es-E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85725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s-ES" sz="20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REPRESENTACIONES SOBRE CIENCIA, TECNOLOGÍA Y SOCIEDAD</a:t>
            </a:r>
            <a:endParaRPr lang="es-ES" sz="2000" b="1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8915" name="Rectangle 3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42844" y="1285860"/>
            <a:ext cx="3174994" cy="5194300"/>
          </a:xfr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>
              <a:lnSpc>
                <a:spcPct val="80000"/>
              </a:lnSpc>
              <a:buFontTx/>
              <a:buNone/>
              <a:defRPr/>
            </a:pPr>
            <a:r>
              <a:rPr lang="es-ES" altLang="x-none" sz="2000" b="1" dirty="0">
                <a:latin typeface="Arial" pitchFamily="34" charset="0"/>
                <a:cs typeface="Arial" pitchFamily="34" charset="0"/>
              </a:rPr>
              <a:t>Tradicional</a:t>
            </a:r>
          </a:p>
          <a:p>
            <a:pPr>
              <a:lnSpc>
                <a:spcPct val="80000"/>
              </a:lnSpc>
              <a:buSzPct val="80000"/>
              <a:defRPr/>
            </a:pPr>
            <a:endParaRPr lang="es-ES" altLang="x-none" sz="1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  <a:buSzPct val="80000"/>
              <a:defRPr/>
            </a:pPr>
            <a:r>
              <a:rPr lang="es-ES" altLang="x-none" sz="1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Ciencia </a:t>
            </a:r>
            <a:r>
              <a:rPr lang="es-ES" altLang="x-none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es un conjunto de teorías probadas, verdaderas</a:t>
            </a:r>
          </a:p>
          <a:p>
            <a:pPr>
              <a:lnSpc>
                <a:spcPct val="80000"/>
              </a:lnSpc>
              <a:buSzPct val="80000"/>
              <a:defRPr/>
            </a:pPr>
            <a:r>
              <a:rPr lang="es-ES" altLang="x-none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Tecnología es un conjunto de artefactos o técnicas, ciencia aplicada.</a:t>
            </a:r>
          </a:p>
          <a:p>
            <a:pPr>
              <a:lnSpc>
                <a:spcPct val="80000"/>
              </a:lnSpc>
              <a:buSzPct val="80000"/>
              <a:defRPr/>
            </a:pPr>
            <a:r>
              <a:rPr lang="es-ES" altLang="x-none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Desarrollo tecnocientífico es inexorable.</a:t>
            </a:r>
          </a:p>
          <a:p>
            <a:pPr>
              <a:lnSpc>
                <a:spcPct val="80000"/>
              </a:lnSpc>
              <a:buSzPct val="80000"/>
              <a:defRPr/>
            </a:pPr>
            <a:r>
              <a:rPr lang="es-ES" altLang="x-none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Reducción problemática axiológica a valores de verdad, eficiencia y eficacia.</a:t>
            </a:r>
          </a:p>
          <a:p>
            <a:pPr>
              <a:lnSpc>
                <a:spcPct val="80000"/>
              </a:lnSpc>
              <a:buSzPct val="80000"/>
              <a:defRPr/>
            </a:pPr>
            <a:r>
              <a:rPr lang="es-ES" altLang="x-none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Determinismo tecnológico </a:t>
            </a:r>
          </a:p>
          <a:p>
            <a:pPr>
              <a:lnSpc>
                <a:spcPct val="80000"/>
              </a:lnSpc>
              <a:buSzPct val="80000"/>
              <a:defRPr/>
            </a:pPr>
            <a:r>
              <a:rPr lang="es-ES" altLang="x-none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Tecnocracia como gobierno</a:t>
            </a:r>
          </a:p>
        </p:txBody>
      </p:sp>
      <p:sp>
        <p:nvSpPr>
          <p:cNvPr id="149508" name="Text Box 4">
            <a:extLst>
              <a:ext uri="{FF2B5EF4-FFF2-40B4-BE49-F238E27FC236}"/>
            </a:extLst>
          </p:cNvPr>
          <p:cNvSpPr txBox="1">
            <a:spLocks noChangeArrowheads="1"/>
          </p:cNvSpPr>
          <p:nvPr/>
        </p:nvSpPr>
        <p:spPr bwMode="auto">
          <a:xfrm>
            <a:off x="3786182" y="1285860"/>
            <a:ext cx="5072098" cy="4303713"/>
          </a:xfrm>
          <a:prstGeom prst="rect">
            <a:avLst/>
          </a:prstGeom>
          <a:ln w="57150"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  <a:defRPr/>
            </a:pPr>
            <a:r>
              <a:rPr lang="es-ES" b="1" dirty="0">
                <a:latin typeface="Arial" pitchFamily="34" charset="0"/>
                <a:cs typeface="Arial" pitchFamily="34" charset="0"/>
              </a:rPr>
              <a:t>CTS</a:t>
            </a:r>
          </a:p>
          <a:p>
            <a:pPr algn="just">
              <a:spcBef>
                <a:spcPct val="50000"/>
              </a:spcBef>
              <a:buSzPct val="80000"/>
              <a:buFontTx/>
              <a:buChar char="•"/>
              <a:defRPr/>
            </a:pPr>
            <a:r>
              <a:rPr lang="es-ES" sz="1650" b="1" dirty="0">
                <a:latin typeface="Arial" pitchFamily="34" charset="0"/>
                <a:cs typeface="Arial" pitchFamily="34" charset="0"/>
              </a:rPr>
              <a:t>Ciencia y tecnología: expresiones de la práctica humana insertas  en un entramado de intereses y valores, muchas veces en conflicto</a:t>
            </a:r>
          </a:p>
          <a:p>
            <a:pPr algn="just">
              <a:spcBef>
                <a:spcPct val="50000"/>
              </a:spcBef>
              <a:buSzPct val="80000"/>
              <a:buFontTx/>
              <a:buChar char="•"/>
              <a:defRPr/>
            </a:pPr>
            <a:r>
              <a:rPr lang="es-ES" sz="1650" b="1" dirty="0">
                <a:latin typeface="Arial" pitchFamily="34" charset="0"/>
                <a:cs typeface="Arial" pitchFamily="34" charset="0"/>
              </a:rPr>
              <a:t>Son procesos sociales modelados por una constelación de circunstancias económicas, políticas, educativas</a:t>
            </a:r>
          </a:p>
          <a:p>
            <a:pPr algn="just">
              <a:spcBef>
                <a:spcPct val="50000"/>
              </a:spcBef>
              <a:buSzPct val="80000"/>
              <a:buFontTx/>
              <a:buChar char="•"/>
              <a:defRPr/>
            </a:pPr>
            <a:r>
              <a:rPr lang="es-ES" sz="1650" b="1" dirty="0">
                <a:latin typeface="Arial" pitchFamily="34" charset="0"/>
                <a:cs typeface="Arial" pitchFamily="34" charset="0"/>
              </a:rPr>
              <a:t>Las trayectorias tecnocientíficas no son inexorables ni son las únicas posibles: son construcciones sociales asociadas a actores e intereses.</a:t>
            </a:r>
          </a:p>
          <a:p>
            <a:pPr algn="just">
              <a:spcBef>
                <a:spcPct val="50000"/>
              </a:spcBef>
              <a:buSzPct val="80000"/>
              <a:buFontTx/>
              <a:buChar char="•"/>
              <a:defRPr/>
            </a:pPr>
            <a:r>
              <a:rPr lang="es-ES" sz="1650" b="1" dirty="0">
                <a:latin typeface="Arial" pitchFamily="34" charset="0"/>
                <a:cs typeface="Arial" pitchFamily="34" charset="0"/>
              </a:rPr>
              <a:t>Los valores no son solos epistémicos o técnicos; los hay políticos, éticos, sociales</a:t>
            </a:r>
          </a:p>
          <a:p>
            <a:pPr algn="just">
              <a:spcBef>
                <a:spcPct val="50000"/>
              </a:spcBef>
              <a:buSzPct val="80000"/>
              <a:buFontTx/>
              <a:buChar char="•"/>
              <a:defRPr/>
            </a:pPr>
            <a:r>
              <a:rPr lang="es-ES" sz="1650" b="1" dirty="0">
                <a:latin typeface="Arial" pitchFamily="34" charset="0"/>
                <a:cs typeface="Arial" pitchFamily="34" charset="0"/>
              </a:rPr>
              <a:t>Necesidad de democratización de la ciencia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CuadroTexto 4"/>
          <p:cNvSpPr txBox="1">
            <a:spLocks noChangeArrowheads="1"/>
          </p:cNvSpPr>
          <p:nvPr/>
        </p:nvSpPr>
        <p:spPr bwMode="auto">
          <a:xfrm>
            <a:off x="107950" y="1125538"/>
            <a:ext cx="8928100" cy="483235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marL="342900" indent="-342900" algn="just">
              <a:buFontTx/>
              <a:buChar char="•"/>
            </a:pPr>
            <a:r>
              <a:rPr lang="es-MX" sz="2200" dirty="0">
                <a:latin typeface="Arial" pitchFamily="34" charset="0"/>
                <a:cs typeface="Arial" pitchFamily="34" charset="0"/>
              </a:rPr>
              <a:t>La visión marxista de la ciencia y la tecnología las comprende  como formas de actividad humana material y espiritual vinculadas a la historia, la cultura, la economía, la política y a las otras formas de producción material y espiritual. (teoría marxista de la FES)</a:t>
            </a:r>
          </a:p>
          <a:p>
            <a:pPr marL="342900" indent="-342900" algn="just">
              <a:buFontTx/>
              <a:buChar char="•"/>
            </a:pPr>
            <a:endParaRPr lang="es-MX" sz="22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Tx/>
              <a:buChar char="•"/>
            </a:pPr>
            <a:r>
              <a:rPr lang="es-MX" sz="2200" dirty="0">
                <a:latin typeface="Arial" pitchFamily="34" charset="0"/>
                <a:cs typeface="Arial" pitchFamily="34" charset="0"/>
              </a:rPr>
              <a:t>El objetivo de este estudio no es dar conceptos, sino analizar las diferentes interpretaciones teóricas de ambos aspectos y el porqué de esas diferentes acepciones, desmitificar la ciencia en su supuesto sentido neutral.</a:t>
            </a:r>
          </a:p>
          <a:p>
            <a:pPr marL="342900" indent="-342900" algn="just">
              <a:buFontTx/>
              <a:buChar char="•"/>
            </a:pPr>
            <a:endParaRPr lang="es-MX" sz="2200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buFontTx/>
              <a:buChar char="•"/>
            </a:pPr>
            <a:r>
              <a:rPr lang="es-MX" sz="2200" dirty="0">
                <a:latin typeface="Arial" pitchFamily="34" charset="0"/>
                <a:cs typeface="Arial" pitchFamily="34" charset="0"/>
              </a:rPr>
              <a:t>Entender la ciencia como un proceso implica aceptar su carácter inacabado y la variación histórica de sus objetivos y funciones en las diferentes etapas que caracterizan su desarrollo.</a:t>
            </a:r>
          </a:p>
          <a:p>
            <a:pPr marL="342900" indent="-342900" algn="just"/>
            <a:r>
              <a:rPr lang="es-MX" sz="2200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9939" name="CuadroTexto 1"/>
          <p:cNvSpPr txBox="1">
            <a:spLocks noChangeArrowheads="1"/>
          </p:cNvSpPr>
          <p:nvPr/>
        </p:nvSpPr>
        <p:spPr bwMode="auto">
          <a:xfrm>
            <a:off x="684213" y="188913"/>
            <a:ext cx="7559675" cy="584200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/>
            <a:r>
              <a:rPr lang="es-MX" sz="3200" b="1" dirty="0" smtClean="0">
                <a:latin typeface="Arial" pitchFamily="34" charset="0"/>
                <a:cs typeface="Arial" pitchFamily="34" charset="0"/>
              </a:rPr>
              <a:t>CONCLUSIONES</a:t>
            </a:r>
            <a:r>
              <a:rPr lang="es-MX" sz="3200" b="1" dirty="0" smtClean="0"/>
              <a:t> </a:t>
            </a:r>
            <a:endParaRPr lang="es-MX" sz="32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214282" y="1928802"/>
            <a:ext cx="8643998" cy="286232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¿Cuáles son los rasgos más significativos de la concepción heredada o tradicional de la ciencia y la tecnología?</a:t>
            </a:r>
          </a:p>
          <a:p>
            <a:pPr marL="257175" indent="-257175" algn="just">
              <a:lnSpc>
                <a:spcPct val="150000"/>
              </a:lnSpc>
              <a:buFontTx/>
              <a:buChar char="-"/>
              <a:defRPr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Referencia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internalista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y omisión de los factores no epistémicos, en la comprensión de las fuerzas motrices del desarrollo de la ciencia y la tecnología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0" y="428604"/>
            <a:ext cx="8929718" cy="646331"/>
          </a:xfrm>
          <a:prstGeom prst="rect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es-E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Visión tradicional de la ciencia</a:t>
            </a:r>
            <a:endParaRPr lang="es-E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42844" y="1643050"/>
            <a:ext cx="8715436" cy="341632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Comprensión controvertida de la verdad que se ha movido del dogmatismo al relativismo en diversas formas de manifestación</a:t>
            </a:r>
          </a:p>
          <a:p>
            <a:pPr algn="just">
              <a:lnSpc>
                <a:spcPct val="150000"/>
              </a:lnSpc>
              <a:defRPr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- Interpretación esquemática de los marcos conceptuales, pues no se perciben ni reconocen los cambios y la flexibilidad de las teorías, los métodos, técnicas y procedimientos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0" y="428604"/>
            <a:ext cx="8929718" cy="646331"/>
          </a:xfrm>
          <a:prstGeom prst="rect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es-E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Visión tradicional de la ciencia</a:t>
            </a:r>
            <a:endParaRPr lang="es-E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42844" y="1500174"/>
            <a:ext cx="8715436" cy="45243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57175" indent="-257175" algn="just">
              <a:lnSpc>
                <a:spcPct val="150000"/>
              </a:lnSpc>
              <a:buFontTx/>
              <a:buChar char="-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Ideología cientificista, expresada con la idea de la neutralidad científica, o negación del contenido ideológico de la ciencia, así como caracterizada por el elitismo en la ciencia</a:t>
            </a:r>
          </a:p>
          <a:p>
            <a:pPr marL="257175" indent="-257175" algn="just">
              <a:lnSpc>
                <a:spcPct val="150000"/>
              </a:lnSpc>
              <a:buFontTx/>
              <a:buChar char="-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 Mito de la ciencia pura y benefactora. Se refiere al    optimismo ingenuo en el poder de la ciencia y la tecnología para el desarrollo económico y social, haciendo abstracción de los contextos socioculturales concretos </a:t>
            </a:r>
            <a:endParaRPr lang="es-ES" sz="28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0" y="428604"/>
            <a:ext cx="8929718" cy="646331"/>
          </a:xfrm>
          <a:prstGeom prst="rect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es-E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Visión tradicional de la ciencia</a:t>
            </a:r>
            <a:endParaRPr lang="es-E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857364"/>
            <a:ext cx="8858280" cy="452431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57175" indent="-257175" algn="just">
              <a:lnSpc>
                <a:spcPct val="150000"/>
              </a:lnSpc>
              <a:buFontTx/>
              <a:buChar char="-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Interpretación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teoricista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 de la relación entre la ciencia y la técnica (primacía intelectualista de la ciencia teórica sobre la técnica y visión limitada de la tecnología comprendida predominantemente como artefactos materiales, equipos, herramientas, productos útiles, etc.)</a:t>
            </a:r>
          </a:p>
          <a:p>
            <a:pPr marL="257175" indent="-257175" algn="just">
              <a:lnSpc>
                <a:spcPct val="150000"/>
              </a:lnSpc>
              <a:buFontTx/>
              <a:buChar char="-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Interpretación lineal que atribuye un carácter acumulativo y progresivo de la ciencia, considerando que la misma es cada vez más perfecta.</a:t>
            </a:r>
          </a:p>
        </p:txBody>
      </p:sp>
      <p:sp>
        <p:nvSpPr>
          <p:cNvPr id="3" name="2 Rectángulo"/>
          <p:cNvSpPr/>
          <p:nvPr/>
        </p:nvSpPr>
        <p:spPr>
          <a:xfrm>
            <a:off x="0" y="428604"/>
            <a:ext cx="8929718" cy="646331"/>
          </a:xfrm>
          <a:prstGeom prst="rect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es-E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Visión tradicional de la ciencia</a:t>
            </a:r>
            <a:endParaRPr lang="es-E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500174"/>
            <a:ext cx="8715436" cy="286232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- Separación arbitraria o incomunicación de las ciencias naturales y sociales</a:t>
            </a:r>
          </a:p>
          <a:p>
            <a:pPr algn="just">
              <a:lnSpc>
                <a:spcPct val="150000"/>
              </a:lnSpc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- La racionalidad científica o el método científico como algo infalible en el conocimiento, de ahí la separación entre la ciencia pura y básica, versus ciencia aplicada</a:t>
            </a:r>
          </a:p>
        </p:txBody>
      </p:sp>
      <p:sp>
        <p:nvSpPr>
          <p:cNvPr id="3" name="2 Rectángulo"/>
          <p:cNvSpPr/>
          <p:nvPr/>
        </p:nvSpPr>
        <p:spPr>
          <a:xfrm>
            <a:off x="0" y="428604"/>
            <a:ext cx="8929718" cy="646331"/>
          </a:xfrm>
          <a:prstGeom prst="rect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es-E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Visión tradicional de la ciencia</a:t>
            </a:r>
            <a:endParaRPr lang="es-E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714488"/>
            <a:ext cx="8858280" cy="415498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50000"/>
              </a:lnSpc>
              <a:defRPr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Enfoque predominantemente disciplinar en el estudio de los fenómenos, sobre la base del objeto de estudio específico de cada ciencia o asignatura (saber diferenciado, compartimentado y fragmentado) </a:t>
            </a:r>
          </a:p>
          <a:p>
            <a:pPr algn="just">
              <a:defRPr/>
            </a:pP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                </a:t>
            </a:r>
          </a:p>
          <a:p>
            <a:pPr algn="just">
              <a:defRPr/>
            </a:pP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  </a:t>
            </a:r>
            <a:r>
              <a:rPr lang="es-ES" sz="2400" b="1" i="1" dirty="0" err="1" smtClean="0">
                <a:latin typeface="Arial" pitchFamily="34" charset="0"/>
                <a:cs typeface="Arial" pitchFamily="34" charset="0"/>
              </a:rPr>
              <a:t>Armenteros</a:t>
            </a: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, María del Carmen y Colado José. La visión de la ciencia en los estudios CTS: su importancia para la </a:t>
            </a:r>
          </a:p>
          <a:p>
            <a:pPr algn="just">
              <a:defRPr/>
            </a:pPr>
            <a:r>
              <a:rPr lang="es-ES" sz="2400" b="1" i="1" dirty="0" smtClean="0">
                <a:latin typeface="Arial" pitchFamily="34" charset="0"/>
                <a:cs typeface="Arial" pitchFamily="34" charset="0"/>
              </a:rPr>
              <a:t>educación científica de los estudiantes. Revista Varona Número 35-2002.</a:t>
            </a:r>
            <a:endParaRPr lang="es-ES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0" y="428604"/>
            <a:ext cx="8929718" cy="577850"/>
          </a:xfrm>
          <a:prstGeom prst="rect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es-E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Visión tradicional de la ciencia</a:t>
            </a:r>
            <a:endParaRPr lang="es-E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2143116"/>
            <a:ext cx="8715436" cy="279018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57175" indent="-257175" algn="just">
              <a:lnSpc>
                <a:spcPct val="150000"/>
              </a:lnSpc>
              <a:buFontTx/>
              <a:buChar char="-"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La ciencia y la tecnología como multifacético y complejo fenómeno social, como forma peculiar de actividad humana institucionalizada y fuerza cultural transformadora que tienen como fin la producción, difusión y aplicación de conocimientos</a:t>
            </a:r>
          </a:p>
        </p:txBody>
      </p:sp>
      <p:sp>
        <p:nvSpPr>
          <p:cNvPr id="3" name="2 Rectángulo"/>
          <p:cNvSpPr/>
          <p:nvPr/>
        </p:nvSpPr>
        <p:spPr>
          <a:xfrm>
            <a:off x="142844" y="500042"/>
            <a:ext cx="9001156" cy="646331"/>
          </a:xfrm>
          <a:prstGeom prst="rect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es-E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 nueva visión de la ciencia y la tecnología</a:t>
            </a:r>
            <a:endParaRPr lang="es-E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 l="12628" r="22584" b="14062"/>
          <a:stretch>
            <a:fillRect/>
          </a:stretch>
        </p:blipFill>
        <p:spPr bwMode="auto">
          <a:xfrm>
            <a:off x="1000100" y="4857760"/>
            <a:ext cx="2735797" cy="20402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0" y="1357298"/>
            <a:ext cx="8715436" cy="2969274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60000"/>
              </a:lnSpc>
              <a:defRPr/>
            </a:pPr>
            <a:r>
              <a:rPr lang="es-ES" sz="2400" dirty="0" smtClean="0">
                <a:latin typeface="Arial" pitchFamily="34" charset="0"/>
                <a:cs typeface="Arial" pitchFamily="34" charset="0"/>
              </a:rPr>
              <a:t>Supera la disputa </a:t>
            </a:r>
            <a:r>
              <a:rPr lang="es-ES" sz="2400" dirty="0" err="1" smtClean="0">
                <a:latin typeface="Arial" pitchFamily="34" charset="0"/>
                <a:cs typeface="Arial" pitchFamily="34" charset="0"/>
              </a:rPr>
              <a:t>internalismo-externalismo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, reconociendo la legitimidad de los factores epistémicos y no epistémicos en el desarrollo de la ciencia y la técnica. La ciencia  no es totalmente autónoma, está socialmente condicionada por una trama compleja de interrelaciones con otros entes sociales</a:t>
            </a:r>
            <a:endParaRPr lang="es-E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Rectángulo"/>
          <p:cNvSpPr/>
          <p:nvPr/>
        </p:nvSpPr>
        <p:spPr>
          <a:xfrm>
            <a:off x="0" y="428604"/>
            <a:ext cx="8929718" cy="646331"/>
          </a:xfrm>
          <a:prstGeom prst="rect">
            <a:avLst/>
          </a:prstGeom>
          <a:ln w="57150">
            <a:solidFill>
              <a:schemeClr val="accent1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Bef>
                <a:spcPct val="20000"/>
              </a:spcBef>
            </a:pPr>
            <a:r>
              <a:rPr lang="es-ES" sz="2400" b="1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La nueva visión de la ciencia y la tecnología</a:t>
            </a:r>
            <a:endParaRPr lang="es-ES" sz="2400" b="1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irador">
  <a:themeElements>
    <a:clrScheme name="Mirador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Mirador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Mirador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91</TotalTime>
  <Words>990</Words>
  <PresentationFormat>Presentación en pantalla (4:3)</PresentationFormat>
  <Paragraphs>64</Paragraphs>
  <Slides>15</Slides>
  <Notes>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Mirador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REPRESENTACIONES SOBRE CIENCIA, TECNOLOGÍA Y SOCIEDAD</vt:lpstr>
      <vt:lpstr>Diapositiva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marxismo</dc:creator>
  <cp:lastModifiedBy>marxismo</cp:lastModifiedBy>
  <cp:revision>38</cp:revision>
  <dcterms:created xsi:type="dcterms:W3CDTF">2024-02-14T20:32:26Z</dcterms:created>
  <dcterms:modified xsi:type="dcterms:W3CDTF">2024-02-15T14:41:18Z</dcterms:modified>
</cp:coreProperties>
</file>