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85" r:id="rId3"/>
    <p:sldId id="258" r:id="rId4"/>
    <p:sldId id="283" r:id="rId5"/>
    <p:sldId id="282" r:id="rId6"/>
    <p:sldId id="286" r:id="rId7"/>
    <p:sldId id="259" r:id="rId8"/>
    <p:sldId id="284" r:id="rId9"/>
    <p:sldId id="287"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6F00"/>
    <a:srgbClr val="2E3D5A"/>
    <a:srgbClr val="2D4F74"/>
    <a:srgbClr val="BCCCEA"/>
    <a:srgbClr val="FFFFFF"/>
    <a:srgbClr val="C55A11"/>
    <a:srgbClr val="5B9BD5"/>
    <a:srgbClr val="203864"/>
    <a:srgbClr val="FBE5D6"/>
    <a:srgbClr val="C9A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1" d="100"/>
          <a:sy n="71" d="100"/>
        </p:scale>
        <p:origin x="4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0B2A6-A29B-4CCE-AA51-5F0DC522804B}" type="datetimeFigureOut">
              <a:rPr lang="es-ES" smtClean="0"/>
              <a:t>09/08/2025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2AEDA-E881-417A-8C9E-884DE8BC6601}" type="slidenum">
              <a:rPr lang="es-ES" smtClean="0"/>
              <a:t>‹Nº›</a:t>
            </a:fld>
            <a:endParaRPr lang="es-ES"/>
          </a:p>
        </p:txBody>
      </p:sp>
    </p:spTree>
    <p:extLst>
      <p:ext uri="{BB962C8B-B14F-4D97-AF65-F5344CB8AC3E}">
        <p14:creationId xmlns:p14="http://schemas.microsoft.com/office/powerpoint/2010/main" val="4215972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672DF4B-7F92-4F09-820C-12C486D8D731}" type="datetimeFigureOut">
              <a:rPr lang="es-ES" smtClean="0"/>
              <a:t>09/08/2025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169952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72DF4B-7F92-4F09-820C-12C486D8D731}" type="datetimeFigureOut">
              <a:rPr lang="es-ES" smtClean="0"/>
              <a:t>09/08/2025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62156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72DF4B-7F92-4F09-820C-12C486D8D731}" type="datetimeFigureOut">
              <a:rPr lang="es-ES" smtClean="0"/>
              <a:t>09/08/2025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226436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72DF4B-7F92-4F09-820C-12C486D8D731}" type="datetimeFigureOut">
              <a:rPr lang="es-ES" smtClean="0"/>
              <a:t>09/08/2025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316233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72DF4B-7F92-4F09-820C-12C486D8D731}" type="datetimeFigureOut">
              <a:rPr lang="es-ES" smtClean="0"/>
              <a:t>09/08/2025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540188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72DF4B-7F92-4F09-820C-12C486D8D731}" type="datetimeFigureOut">
              <a:rPr lang="es-ES" smtClean="0"/>
              <a:t>09/08/2025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348320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72DF4B-7F92-4F09-820C-12C486D8D731}" type="datetimeFigureOut">
              <a:rPr lang="es-ES" smtClean="0"/>
              <a:t>09/08/2025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1586771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72DF4B-7F92-4F09-820C-12C486D8D731}" type="datetimeFigureOut">
              <a:rPr lang="es-ES" smtClean="0"/>
              <a:t>09/08/2025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1057716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2DF4B-7F92-4F09-820C-12C486D8D731}" type="datetimeFigureOut">
              <a:rPr lang="es-ES" smtClean="0"/>
              <a:t>09/08/2025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040FF9E-390B-4CC9-B3DB-9ED1E3B6586A}" type="slidenum">
              <a:rPr lang="es-ES" smtClean="0"/>
              <a:t>‹Nº›</a:t>
            </a:fld>
            <a:endParaRPr lang="es-ES"/>
          </a:p>
        </p:txBody>
      </p:sp>
      <p:pic>
        <p:nvPicPr>
          <p:cNvPr id="5" name="Imagen 4"/>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354" y="0"/>
            <a:ext cx="9142646" cy="6859016"/>
          </a:xfrm>
          <a:prstGeom prst="rect">
            <a:avLst/>
          </a:prstGeom>
        </p:spPr>
      </p:pic>
    </p:spTree>
    <p:extLst>
      <p:ext uri="{BB962C8B-B14F-4D97-AF65-F5344CB8AC3E}">
        <p14:creationId xmlns:p14="http://schemas.microsoft.com/office/powerpoint/2010/main" val="166883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72DF4B-7F92-4F09-820C-12C486D8D731}" type="datetimeFigureOut">
              <a:rPr lang="es-ES" smtClean="0"/>
              <a:t>09/08/2025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1012905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72DF4B-7F92-4F09-820C-12C486D8D731}" type="datetimeFigureOut">
              <a:rPr lang="es-ES" smtClean="0"/>
              <a:t>09/08/2025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040FF9E-390B-4CC9-B3DB-9ED1E3B6586A}" type="slidenum">
              <a:rPr lang="es-ES" smtClean="0"/>
              <a:t>‹Nº›</a:t>
            </a:fld>
            <a:endParaRPr lang="es-ES"/>
          </a:p>
        </p:txBody>
      </p:sp>
    </p:spTree>
    <p:extLst>
      <p:ext uri="{BB962C8B-B14F-4D97-AF65-F5344CB8AC3E}">
        <p14:creationId xmlns:p14="http://schemas.microsoft.com/office/powerpoint/2010/main" val="1237989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2DF4B-7F92-4F09-820C-12C486D8D731}" type="datetimeFigureOut">
              <a:rPr lang="es-ES" smtClean="0"/>
              <a:t>09/08/2025</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0FF9E-390B-4CC9-B3DB-9ED1E3B6586A}" type="slidenum">
              <a:rPr lang="es-ES" smtClean="0"/>
              <a:t>‹Nº›</a:t>
            </a:fld>
            <a:endParaRPr lang="es-ES"/>
          </a:p>
        </p:txBody>
      </p:sp>
    </p:spTree>
    <p:extLst>
      <p:ext uri="{BB962C8B-B14F-4D97-AF65-F5344CB8AC3E}">
        <p14:creationId xmlns:p14="http://schemas.microsoft.com/office/powerpoint/2010/main" val="3583617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1" y="14218"/>
            <a:ext cx="9144000" cy="6858000"/>
          </a:xfrm>
          <a:prstGeom prst="rect">
            <a:avLst/>
          </a:prstGeom>
        </p:spPr>
      </p:pic>
      <p:sp>
        <p:nvSpPr>
          <p:cNvPr id="7" name="Rectángulo 6"/>
          <p:cNvSpPr/>
          <p:nvPr/>
        </p:nvSpPr>
        <p:spPr>
          <a:xfrm>
            <a:off x="51291" y="4955532"/>
            <a:ext cx="9144000" cy="987604"/>
          </a:xfrm>
          <a:prstGeom prst="rect">
            <a:avLst/>
          </a:prstGeom>
          <a:solidFill>
            <a:srgbClr val="0070C0">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Rectángulo 10"/>
          <p:cNvSpPr/>
          <p:nvPr/>
        </p:nvSpPr>
        <p:spPr>
          <a:xfrm>
            <a:off x="0" y="5033836"/>
            <a:ext cx="9326880" cy="830997"/>
          </a:xfrm>
          <a:prstGeom prst="rect">
            <a:avLst/>
          </a:prstGeom>
        </p:spPr>
        <p:txBody>
          <a:bodyPr wrap="square">
            <a:spAutoFit/>
          </a:bodyPr>
          <a:lstStyle/>
          <a:p>
            <a:r>
              <a:rPr lang="es-ES" sz="2400" b="1" dirty="0" smtClean="0">
                <a:solidFill>
                  <a:schemeClr val="bg1"/>
                </a:solidFill>
                <a:latin typeface="Stencil Std" panose="04020904080802020404" pitchFamily="82" charset="0"/>
              </a:rPr>
              <a:t>         </a:t>
            </a:r>
            <a:r>
              <a:rPr lang="es-ES" sz="2000" b="1" dirty="0" smtClean="0">
                <a:solidFill>
                  <a:schemeClr val="bg1"/>
                </a:solidFill>
                <a:latin typeface="Helvetica Condensed Light"/>
              </a:rPr>
              <a:t>COMUNICACIÓN Y LIDERAZGO EN LAS ORGANIZACIONES</a:t>
            </a:r>
            <a:endParaRPr lang="es-ES" sz="2000" dirty="0" smtClean="0">
              <a:latin typeface="Helvetica Condensed Light"/>
            </a:endParaRPr>
          </a:p>
          <a:p>
            <a:r>
              <a:rPr lang="es-ES" sz="2400" b="1" dirty="0" smtClean="0">
                <a:solidFill>
                  <a:schemeClr val="bg1"/>
                </a:solidFill>
                <a:latin typeface="Stencil Std" panose="04020904080802020404" pitchFamily="82" charset="0"/>
              </a:rPr>
              <a:t> </a:t>
            </a:r>
            <a:endParaRPr lang="es-ES" sz="2400" b="1" dirty="0">
              <a:solidFill>
                <a:schemeClr val="bg1"/>
              </a:solidFill>
              <a:latin typeface="Stencil Std" panose="04020904080802020404" pitchFamily="82" charset="0"/>
            </a:endParaRPr>
          </a:p>
        </p:txBody>
      </p:sp>
      <p:sp>
        <p:nvSpPr>
          <p:cNvPr id="19" name="CuadroTexto 18"/>
          <p:cNvSpPr txBox="1"/>
          <p:nvPr/>
        </p:nvSpPr>
        <p:spPr>
          <a:xfrm>
            <a:off x="3398378" y="3801371"/>
            <a:ext cx="2298726" cy="769441"/>
          </a:xfrm>
          <a:prstGeom prst="rect">
            <a:avLst/>
          </a:prstGeom>
          <a:noFill/>
        </p:spPr>
        <p:txBody>
          <a:bodyPr wrap="square" rtlCol="0">
            <a:spAutoFit/>
          </a:bodyPr>
          <a:lstStyle/>
          <a:p>
            <a:r>
              <a:rPr lang="es-ES" sz="4400" b="1" dirty="0">
                <a:solidFill>
                  <a:srgbClr val="0070C0"/>
                </a:solidFill>
                <a:latin typeface="Helvetica Condensed Light"/>
              </a:rPr>
              <a:t>CURSO</a:t>
            </a:r>
          </a:p>
        </p:txBody>
      </p:sp>
      <p:pic>
        <p:nvPicPr>
          <p:cNvPr id="6" name="Imagen 1" descr="D:\Memoria J Glez\Memoria Juan\logotipos de la UA\Fac. CSH color.jpg">
            <a:extLst>
              <a:ext uri="{FF2B5EF4-FFF2-40B4-BE49-F238E27FC236}">
                <a16:creationId xmlns="" xmlns:a16="http://schemas.microsoft.com/office/drawing/2014/main" id="{12702D4A-CFC0-4D18-B8E3-71D2F3B41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672" y="0"/>
            <a:ext cx="1616328" cy="61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aralelogramo 1"/>
          <p:cNvSpPr/>
          <p:nvPr/>
        </p:nvSpPr>
        <p:spPr>
          <a:xfrm>
            <a:off x="2695389" y="133501"/>
            <a:ext cx="4088392" cy="65831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 xmlns:a16="http://schemas.microsoft.com/office/drawing/2014/main" id="{F2D003B9-3335-4B3B-92D7-9BFF5A1546F2}"/>
              </a:ext>
            </a:extLst>
          </p:cNvPr>
          <p:cNvSpPr/>
          <p:nvPr/>
        </p:nvSpPr>
        <p:spPr>
          <a:xfrm>
            <a:off x="2835347" y="145489"/>
            <a:ext cx="3656185" cy="646331"/>
          </a:xfrm>
          <a:prstGeom prst="rect">
            <a:avLst/>
          </a:prstGeom>
        </p:spPr>
        <p:txBody>
          <a:bodyPr wrap="square">
            <a:spAutoFit/>
          </a:bodyPr>
          <a:lstStyle/>
          <a:p>
            <a:pPr algn="ctr"/>
            <a:r>
              <a:rPr lang="es-ES" b="1" dirty="0">
                <a:solidFill>
                  <a:schemeClr val="bg1"/>
                </a:solidFill>
                <a:latin typeface="Helvetica Condensed Light"/>
                <a:ea typeface="Calibri" panose="020F0502020204030204" pitchFamily="34" charset="0"/>
                <a:cs typeface="Times New Roman" panose="02020603050405020304" pitchFamily="18" charset="0"/>
              </a:rPr>
              <a:t>Centro Universitario Municipal </a:t>
            </a:r>
            <a:endParaRPr lang="es-ES" b="1" dirty="0" smtClean="0">
              <a:solidFill>
                <a:schemeClr val="bg1"/>
              </a:solidFill>
              <a:latin typeface="Helvetica Condensed Light"/>
              <a:ea typeface="Calibri" panose="020F0502020204030204" pitchFamily="34" charset="0"/>
              <a:cs typeface="Times New Roman" panose="02020603050405020304" pitchFamily="18" charset="0"/>
            </a:endParaRPr>
          </a:p>
          <a:p>
            <a:pPr algn="ctr"/>
            <a:r>
              <a:rPr lang="es-ES" b="1" dirty="0" smtClean="0">
                <a:solidFill>
                  <a:schemeClr val="bg1"/>
                </a:solidFill>
                <a:latin typeface="Helvetica Condensed Light"/>
                <a:ea typeface="Calibri" panose="020F0502020204030204" pitchFamily="34" charset="0"/>
                <a:cs typeface="Times New Roman" panose="02020603050405020304" pitchFamily="18" charset="0"/>
              </a:rPr>
              <a:t>Guanajay</a:t>
            </a:r>
            <a:endParaRPr lang="es-CU" b="1" dirty="0">
              <a:solidFill>
                <a:schemeClr val="bg1"/>
              </a:solidFill>
              <a:effectLst/>
              <a:latin typeface="Helvetica Condensed Ligh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1532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6500">
              <a:srgbClr val="5BC19E"/>
            </a:gs>
            <a:gs pos="53000">
              <a:srgbClr val="00B050"/>
            </a:gs>
            <a:gs pos="100000">
              <a:schemeClr val="accent1">
                <a:lumMod val="45000"/>
                <a:lumOff val="55000"/>
              </a:schemeClr>
            </a:gs>
            <a:gs pos="80000">
              <a:srgbClr val="92D050"/>
            </a:gs>
            <a:gs pos="100000">
              <a:srgbClr val="92D050"/>
            </a:gs>
          </a:gsLst>
          <a:lin ang="5400000" scaled="1"/>
        </a:gra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695152" y="881149"/>
            <a:ext cx="7883583" cy="5469775"/>
          </a:xfrm>
        </p:spPr>
        <p:txBody>
          <a:bodyPr>
            <a:normAutofit/>
          </a:bodyPr>
          <a:lstStyle/>
          <a:p>
            <a:pPr algn="just">
              <a:lnSpc>
                <a:spcPct val="150000"/>
              </a:lnSpc>
            </a:pPr>
            <a:r>
              <a:rPr lang="es-ES" b="1" i="1" dirty="0" smtClean="0"/>
              <a:t>“… ADIVINAR ES UN DEBER DE LOS QUE PRETENDEN DIRIGIR, PARA IR DELANTE DE LOS DEMAS, SE NECESITA VER MAS QUE ELLOS.”</a:t>
            </a:r>
            <a:br>
              <a:rPr lang="es-ES" b="1" i="1" dirty="0" smtClean="0"/>
            </a:br>
            <a:r>
              <a:rPr lang="es-ES" b="1" i="1" dirty="0" smtClean="0"/>
              <a:t>                    </a:t>
            </a:r>
            <a:r>
              <a:rPr lang="es-ES" sz="1800" b="1" i="1" dirty="0" smtClean="0"/>
              <a:t>José Martí (Discurso en  </a:t>
            </a:r>
            <a:r>
              <a:rPr lang="es-ES" sz="1800" b="1" i="1" dirty="0" err="1" smtClean="0"/>
              <a:t>Steck</a:t>
            </a:r>
            <a:r>
              <a:rPr lang="es-ES" sz="1800" b="1" i="1" dirty="0" smtClean="0"/>
              <a:t> Hall el 21 de enero de 1980)</a:t>
            </a:r>
            <a:endParaRPr lang="es-ES" sz="1800" b="1" i="1" dirty="0"/>
          </a:p>
        </p:txBody>
      </p:sp>
    </p:spTree>
    <p:extLst>
      <p:ext uri="{BB962C8B-B14F-4D97-AF65-F5344CB8AC3E}">
        <p14:creationId xmlns:p14="http://schemas.microsoft.com/office/powerpoint/2010/main" val="268055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581431" y="678878"/>
            <a:ext cx="7984345" cy="5262979"/>
          </a:xfrm>
          <a:prstGeom prst="rect">
            <a:avLst/>
          </a:prstGeom>
          <a:noFill/>
        </p:spPr>
        <p:txBody>
          <a:bodyPr wrap="square" rtlCol="0">
            <a:spAutoFit/>
          </a:bodyPr>
          <a:lstStyle/>
          <a:p>
            <a:pPr algn="just"/>
            <a:r>
              <a:rPr lang="es-ES" sz="2400" b="1" dirty="0">
                <a:latin typeface="Helvetica Condensed Light" pitchFamily="50" charset="0"/>
              </a:rPr>
              <a:t>TEMA </a:t>
            </a:r>
            <a:r>
              <a:rPr lang="es-ES" sz="2400" b="1" dirty="0" smtClean="0">
                <a:latin typeface="Helvetica Condensed Light" pitchFamily="50" charset="0"/>
              </a:rPr>
              <a:t>1.- </a:t>
            </a:r>
          </a:p>
          <a:p>
            <a:pPr algn="just"/>
            <a:r>
              <a:rPr lang="es-CU" sz="2400" b="1" dirty="0" smtClean="0">
                <a:latin typeface="Helvetica Condensed Light"/>
              </a:rPr>
              <a:t>LA COMUNICACIÓN COMO CLAVE DIFERENCIADORA DE UN LIDERAZGO EFICAZ </a:t>
            </a:r>
            <a:endParaRPr lang="es-ES" sz="2400" dirty="0" smtClean="0">
              <a:latin typeface="Helvetica Condensed Light"/>
            </a:endParaRPr>
          </a:p>
          <a:p>
            <a:pPr lvl="0" algn="just"/>
            <a:endParaRPr lang="es-CU" sz="2400" dirty="0" smtClean="0">
              <a:latin typeface="Helvetica Condensed Light"/>
            </a:endParaRPr>
          </a:p>
          <a:p>
            <a:pPr lvl="0" algn="just"/>
            <a:endParaRPr lang="es-CU" sz="2400" dirty="0" smtClean="0">
              <a:latin typeface="Helvetica Condensed Light"/>
            </a:endParaRPr>
          </a:p>
          <a:p>
            <a:pPr marL="342900" lvl="0" indent="-342900" algn="just">
              <a:lnSpc>
                <a:spcPct val="150000"/>
              </a:lnSpc>
              <a:buFont typeface="Wingdings" panose="05000000000000000000" pitchFamily="2" charset="2"/>
              <a:buChar char="§"/>
            </a:pPr>
            <a:r>
              <a:rPr lang="es-CU" sz="2400" dirty="0" smtClean="0">
                <a:latin typeface="Helvetica Condensed Light"/>
              </a:rPr>
              <a:t>Tipos </a:t>
            </a:r>
            <a:r>
              <a:rPr lang="es-CU" sz="2400" dirty="0">
                <a:latin typeface="Helvetica Condensed Light"/>
              </a:rPr>
              <a:t>de </a:t>
            </a:r>
            <a:r>
              <a:rPr lang="es-CU" sz="2400" dirty="0" smtClean="0">
                <a:latin typeface="Helvetica Condensed Light"/>
              </a:rPr>
              <a:t>liderazgo</a:t>
            </a:r>
          </a:p>
          <a:p>
            <a:pPr marL="342900" lvl="0" indent="-342900" algn="just">
              <a:lnSpc>
                <a:spcPct val="150000"/>
              </a:lnSpc>
              <a:buFont typeface="Wingdings" panose="05000000000000000000" pitchFamily="2" charset="2"/>
              <a:buChar char="§"/>
            </a:pPr>
            <a:r>
              <a:rPr lang="es-CU" sz="2400" dirty="0" smtClean="0">
                <a:latin typeface="Helvetica Condensed Light"/>
              </a:rPr>
              <a:t>Gestión </a:t>
            </a:r>
            <a:r>
              <a:rPr lang="es-CU" sz="2400" dirty="0">
                <a:latin typeface="Helvetica Condensed Light"/>
              </a:rPr>
              <a:t>versus Liderazgo. Naturaleza de un liderazgo eficaz.</a:t>
            </a:r>
            <a:endParaRPr lang="es-ES" sz="2400" dirty="0">
              <a:latin typeface="Helvetica Condensed Light"/>
            </a:endParaRPr>
          </a:p>
          <a:p>
            <a:pPr marL="342900" lvl="0" indent="-342900" algn="just">
              <a:lnSpc>
                <a:spcPct val="150000"/>
              </a:lnSpc>
              <a:buFont typeface="Wingdings" panose="05000000000000000000" pitchFamily="2" charset="2"/>
              <a:buChar char="§"/>
            </a:pPr>
            <a:r>
              <a:rPr lang="es-CU" sz="2400" dirty="0">
                <a:latin typeface="Helvetica Condensed Light"/>
              </a:rPr>
              <a:t>La importancia de la comunicación en el liderazgo efectivo.</a:t>
            </a:r>
            <a:endParaRPr lang="es-ES" sz="2400" dirty="0">
              <a:latin typeface="Helvetica Condensed Light"/>
            </a:endParaRPr>
          </a:p>
          <a:p>
            <a:pPr marL="342900" lvl="0" indent="-342900" algn="just">
              <a:lnSpc>
                <a:spcPct val="150000"/>
              </a:lnSpc>
              <a:buFont typeface="Wingdings" panose="05000000000000000000" pitchFamily="2" charset="2"/>
              <a:buChar char="§"/>
            </a:pPr>
            <a:r>
              <a:rPr lang="es-CU" sz="2400" dirty="0">
                <a:latin typeface="Helvetica Condensed Light"/>
              </a:rPr>
              <a:t>Inteligencia emocional</a:t>
            </a:r>
            <a:r>
              <a:rPr lang="es-CU" sz="2400" dirty="0" smtClean="0">
                <a:latin typeface="Helvetica Condensed Light"/>
              </a:rPr>
              <a:t>.</a:t>
            </a:r>
            <a:endParaRPr lang="es-ES" sz="2400" dirty="0">
              <a:latin typeface="Helvetica Condensed Light"/>
            </a:endParaRPr>
          </a:p>
        </p:txBody>
      </p:sp>
    </p:spTree>
    <p:extLst>
      <p:ext uri="{BB962C8B-B14F-4D97-AF65-F5344CB8AC3E}">
        <p14:creationId xmlns:p14="http://schemas.microsoft.com/office/powerpoint/2010/main" val="3922252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 xmlns:a16="http://schemas.microsoft.com/office/drawing/2014/main" id="{7D490D20-A6CF-486D-B96A-82AA882B00C0}"/>
              </a:ext>
            </a:extLst>
          </p:cNvPr>
          <p:cNvGrpSpPr>
            <a:grpSpLocks/>
          </p:cNvGrpSpPr>
          <p:nvPr/>
        </p:nvGrpSpPr>
        <p:grpSpPr bwMode="auto">
          <a:xfrm>
            <a:off x="2731993" y="2209804"/>
            <a:ext cx="3910059" cy="2345052"/>
            <a:chOff x="1872" y="1824"/>
            <a:chExt cx="2014" cy="1821"/>
          </a:xfrm>
        </p:grpSpPr>
        <p:sp>
          <p:nvSpPr>
            <p:cNvPr id="5" name="AutoShape 5">
              <a:extLst>
                <a:ext uri="{FF2B5EF4-FFF2-40B4-BE49-F238E27FC236}">
                  <a16:creationId xmlns="" xmlns:a16="http://schemas.microsoft.com/office/drawing/2014/main" id="{414D3989-7DCA-49A5-A177-7143AB0E9F8B}"/>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CU"/>
            </a:p>
          </p:txBody>
        </p:sp>
        <p:sp>
          <p:nvSpPr>
            <p:cNvPr id="6" name="AutoShape 6">
              <a:extLst>
                <a:ext uri="{FF2B5EF4-FFF2-40B4-BE49-F238E27FC236}">
                  <a16:creationId xmlns="" xmlns:a16="http://schemas.microsoft.com/office/drawing/2014/main" id="{4E14228D-97E0-40EC-934F-70C26B164BB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CU"/>
            </a:p>
          </p:txBody>
        </p:sp>
        <p:sp>
          <p:nvSpPr>
            <p:cNvPr id="7" name="AutoShape 7">
              <a:extLst>
                <a:ext uri="{FF2B5EF4-FFF2-40B4-BE49-F238E27FC236}">
                  <a16:creationId xmlns="" xmlns:a16="http://schemas.microsoft.com/office/drawing/2014/main" id="{F2AA4EA5-F54D-4270-96BD-A7373BA6CA0F}"/>
                </a:ext>
              </a:extLst>
            </p:cNvPr>
            <p:cNvSpPr>
              <a:spLocks noChangeArrowheads="1"/>
            </p:cNvSpPr>
            <p:nvPr/>
          </p:nvSpPr>
          <p:spPr bwMode="gray">
            <a:xfrm rot="10800000" flipH="1">
              <a:off x="2760"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CU"/>
            </a:p>
          </p:txBody>
        </p:sp>
        <p:sp>
          <p:nvSpPr>
            <p:cNvPr id="8" name="Oval 8">
              <a:extLst>
                <a:ext uri="{FF2B5EF4-FFF2-40B4-BE49-F238E27FC236}">
                  <a16:creationId xmlns="" xmlns:a16="http://schemas.microsoft.com/office/drawing/2014/main" id="{53CA5311-06E6-4627-8C8E-97CA643D56E4}"/>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CU"/>
            </a:p>
          </p:txBody>
        </p:sp>
        <p:sp>
          <p:nvSpPr>
            <p:cNvPr id="9" name="Oval 9">
              <a:extLst>
                <a:ext uri="{FF2B5EF4-FFF2-40B4-BE49-F238E27FC236}">
                  <a16:creationId xmlns="" xmlns:a16="http://schemas.microsoft.com/office/drawing/2014/main" id="{83C6E634-6CE0-4B84-85F6-376E9383CD38}"/>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s-CU"/>
            </a:p>
          </p:txBody>
        </p:sp>
        <p:sp>
          <p:nvSpPr>
            <p:cNvPr id="10" name="Oval 10">
              <a:extLst>
                <a:ext uri="{FF2B5EF4-FFF2-40B4-BE49-F238E27FC236}">
                  <a16:creationId xmlns="" xmlns:a16="http://schemas.microsoft.com/office/drawing/2014/main" id="{67F69F13-E715-455F-B8A7-7DC9DCBDE162}"/>
                </a:ext>
              </a:extLst>
            </p:cNvPr>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CU"/>
            </a:p>
          </p:txBody>
        </p:sp>
        <p:sp>
          <p:nvSpPr>
            <p:cNvPr id="11" name="Oval 11">
              <a:extLst>
                <a:ext uri="{FF2B5EF4-FFF2-40B4-BE49-F238E27FC236}">
                  <a16:creationId xmlns="" xmlns:a16="http://schemas.microsoft.com/office/drawing/2014/main" id="{EC03F82B-5B9D-48ED-9F29-20C4E06DB284}"/>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s-CU"/>
            </a:p>
          </p:txBody>
        </p:sp>
        <p:sp>
          <p:nvSpPr>
            <p:cNvPr id="12" name="Oval 12">
              <a:extLst>
                <a:ext uri="{FF2B5EF4-FFF2-40B4-BE49-F238E27FC236}">
                  <a16:creationId xmlns="" xmlns:a16="http://schemas.microsoft.com/office/drawing/2014/main" id="{565A3D4D-5F7C-4C5E-8DE0-82270189014B}"/>
                </a:ext>
              </a:extLst>
            </p:cNvPr>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s-CU"/>
            </a:p>
          </p:txBody>
        </p:sp>
        <p:sp>
          <p:nvSpPr>
            <p:cNvPr id="13" name="Oval 13">
              <a:extLst>
                <a:ext uri="{FF2B5EF4-FFF2-40B4-BE49-F238E27FC236}">
                  <a16:creationId xmlns="" xmlns:a16="http://schemas.microsoft.com/office/drawing/2014/main" id="{FBCDF6A8-91FB-49C3-8742-5A92FB545543}"/>
                </a:ext>
              </a:extLst>
            </p:cNvPr>
            <p:cNvSpPr>
              <a:spLocks noChangeArrowheads="1"/>
            </p:cNvSpPr>
            <p:nvPr/>
          </p:nvSpPr>
          <p:spPr bwMode="gray">
            <a:xfrm>
              <a:off x="2376" y="2391"/>
              <a:ext cx="997" cy="437"/>
            </a:xfrm>
            <a:prstGeom prst="ellipse">
              <a:avLst/>
            </a:prstGeom>
            <a:gradFill rotWithShape="1">
              <a:gsLst>
                <a:gs pos="0">
                  <a:srgbClr val="00B0F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square" anchor="ctr">
              <a:spAutoFit/>
            </a:bodyPr>
            <a:lstStyle/>
            <a:p>
              <a:endParaRPr lang="es-CU" sz="2000" dirty="0"/>
            </a:p>
          </p:txBody>
        </p:sp>
      </p:grpSp>
      <p:sp>
        <p:nvSpPr>
          <p:cNvPr id="2" name="Rectángulo 1"/>
          <p:cNvSpPr/>
          <p:nvPr/>
        </p:nvSpPr>
        <p:spPr>
          <a:xfrm>
            <a:off x="3907903" y="2898191"/>
            <a:ext cx="1605362" cy="646331"/>
          </a:xfrm>
          <a:prstGeom prst="rect">
            <a:avLst/>
          </a:prstGeom>
        </p:spPr>
        <p:txBody>
          <a:bodyPr wrap="square">
            <a:spAutoFit/>
          </a:bodyPr>
          <a:lstStyle/>
          <a:p>
            <a:pPr lvl="0" algn="ctr">
              <a:spcAft>
                <a:spcPts val="0"/>
              </a:spcAft>
            </a:pPr>
            <a:r>
              <a:rPr lang="es-CU"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Tipos de liderazgo</a:t>
            </a:r>
            <a:endParaRPr lang="es-E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Oval 9">
            <a:extLst>
              <a:ext uri="{FF2B5EF4-FFF2-40B4-BE49-F238E27FC236}">
                <a16:creationId xmlns="" xmlns:a16="http://schemas.microsoft.com/office/drawing/2014/main" id="{49B5C929-E72E-4E34-8538-3FB93A746420}"/>
              </a:ext>
            </a:extLst>
          </p:cNvPr>
          <p:cNvSpPr>
            <a:spLocks noChangeArrowheads="1"/>
          </p:cNvSpPr>
          <p:nvPr/>
        </p:nvSpPr>
        <p:spPr bwMode="gray">
          <a:xfrm>
            <a:off x="1016690" y="637247"/>
            <a:ext cx="2562956" cy="1013929"/>
          </a:xfrm>
          <a:prstGeom prst="ellipse">
            <a:avLst/>
          </a:prstGeom>
          <a:solidFill>
            <a:schemeClr val="accent1">
              <a:lumMod val="40000"/>
              <a:lumOff val="60000"/>
            </a:schemeClr>
          </a:solidFill>
          <a:ln>
            <a:noFill/>
          </a:ln>
          <a:effectLst/>
          <a:extLst/>
        </p:spPr>
        <p:txBody>
          <a:bodyPr wrap="none" anchor="ctr"/>
          <a:lstStyle/>
          <a:p>
            <a:endParaRPr lang="es-CU"/>
          </a:p>
        </p:txBody>
      </p:sp>
      <p:sp>
        <p:nvSpPr>
          <p:cNvPr id="22" name="Oval 9">
            <a:extLst>
              <a:ext uri="{FF2B5EF4-FFF2-40B4-BE49-F238E27FC236}">
                <a16:creationId xmlns="" xmlns:a16="http://schemas.microsoft.com/office/drawing/2014/main" id="{49B5C929-E72E-4E34-8538-3FB93A746420}"/>
              </a:ext>
            </a:extLst>
          </p:cNvPr>
          <p:cNvSpPr>
            <a:spLocks noChangeArrowheads="1"/>
          </p:cNvSpPr>
          <p:nvPr/>
        </p:nvSpPr>
        <p:spPr bwMode="gray">
          <a:xfrm>
            <a:off x="48442" y="1867831"/>
            <a:ext cx="2562956" cy="1013929"/>
          </a:xfrm>
          <a:prstGeom prst="ellipse">
            <a:avLst/>
          </a:prstGeom>
          <a:solidFill>
            <a:schemeClr val="accent5">
              <a:lumMod val="60000"/>
              <a:lumOff val="40000"/>
            </a:schemeClr>
          </a:solidFill>
          <a:ln>
            <a:noFill/>
          </a:ln>
          <a:effectLst/>
          <a:extLst/>
        </p:spPr>
        <p:txBody>
          <a:bodyPr wrap="none" anchor="ctr"/>
          <a:lstStyle/>
          <a:p>
            <a:endParaRPr lang="es-CU"/>
          </a:p>
        </p:txBody>
      </p:sp>
      <p:sp>
        <p:nvSpPr>
          <p:cNvPr id="23" name="Oval 9">
            <a:extLst>
              <a:ext uri="{FF2B5EF4-FFF2-40B4-BE49-F238E27FC236}">
                <a16:creationId xmlns="" xmlns:a16="http://schemas.microsoft.com/office/drawing/2014/main" id="{49B5C929-E72E-4E34-8538-3FB93A746420}"/>
              </a:ext>
            </a:extLst>
          </p:cNvPr>
          <p:cNvSpPr>
            <a:spLocks noChangeArrowheads="1"/>
          </p:cNvSpPr>
          <p:nvPr/>
        </p:nvSpPr>
        <p:spPr bwMode="gray">
          <a:xfrm>
            <a:off x="6172721" y="676184"/>
            <a:ext cx="2562956" cy="1013929"/>
          </a:xfrm>
          <a:prstGeom prst="ellipse">
            <a:avLst/>
          </a:prstGeom>
          <a:solidFill>
            <a:schemeClr val="accent5">
              <a:lumMod val="60000"/>
              <a:lumOff val="40000"/>
            </a:schemeClr>
          </a:solidFill>
          <a:ln>
            <a:noFill/>
          </a:ln>
          <a:effectLst/>
          <a:extLst/>
        </p:spPr>
        <p:txBody>
          <a:bodyPr wrap="none" anchor="ctr"/>
          <a:lstStyle/>
          <a:p>
            <a:endParaRPr lang="es-CU"/>
          </a:p>
        </p:txBody>
      </p:sp>
      <p:sp>
        <p:nvSpPr>
          <p:cNvPr id="24" name="Oval 9">
            <a:extLst>
              <a:ext uri="{FF2B5EF4-FFF2-40B4-BE49-F238E27FC236}">
                <a16:creationId xmlns="" xmlns:a16="http://schemas.microsoft.com/office/drawing/2014/main" id="{49B5C929-E72E-4E34-8538-3FB93A746420}"/>
              </a:ext>
            </a:extLst>
          </p:cNvPr>
          <p:cNvSpPr>
            <a:spLocks noChangeArrowheads="1"/>
          </p:cNvSpPr>
          <p:nvPr/>
        </p:nvSpPr>
        <p:spPr bwMode="gray">
          <a:xfrm>
            <a:off x="3609765" y="192735"/>
            <a:ext cx="2562956" cy="1013929"/>
          </a:xfrm>
          <a:prstGeom prst="ellipse">
            <a:avLst/>
          </a:prstGeom>
          <a:solidFill>
            <a:schemeClr val="accent5">
              <a:lumMod val="60000"/>
              <a:lumOff val="40000"/>
            </a:schemeClr>
          </a:solidFill>
          <a:ln>
            <a:noFill/>
          </a:ln>
          <a:effectLst/>
          <a:extLst/>
        </p:spPr>
        <p:txBody>
          <a:bodyPr wrap="none" anchor="ctr"/>
          <a:lstStyle/>
          <a:p>
            <a:endParaRPr lang="es-CU"/>
          </a:p>
        </p:txBody>
      </p:sp>
      <p:sp>
        <p:nvSpPr>
          <p:cNvPr id="25" name="Oval 9">
            <a:extLst>
              <a:ext uri="{FF2B5EF4-FFF2-40B4-BE49-F238E27FC236}">
                <a16:creationId xmlns="" xmlns:a16="http://schemas.microsoft.com/office/drawing/2014/main" id="{49B5C929-E72E-4E34-8538-3FB93A746420}"/>
              </a:ext>
            </a:extLst>
          </p:cNvPr>
          <p:cNvSpPr>
            <a:spLocks noChangeArrowheads="1"/>
          </p:cNvSpPr>
          <p:nvPr/>
        </p:nvSpPr>
        <p:spPr bwMode="gray">
          <a:xfrm>
            <a:off x="6566766" y="3942531"/>
            <a:ext cx="2562956" cy="1013929"/>
          </a:xfrm>
          <a:prstGeom prst="ellipse">
            <a:avLst/>
          </a:prstGeom>
          <a:solidFill>
            <a:schemeClr val="accent5">
              <a:lumMod val="60000"/>
              <a:lumOff val="40000"/>
            </a:schemeClr>
          </a:solidFill>
          <a:ln>
            <a:noFill/>
          </a:ln>
          <a:effectLst/>
          <a:extLst/>
        </p:spPr>
        <p:txBody>
          <a:bodyPr wrap="none" anchor="ctr"/>
          <a:lstStyle/>
          <a:p>
            <a:endParaRPr lang="es-CU"/>
          </a:p>
        </p:txBody>
      </p:sp>
      <p:sp>
        <p:nvSpPr>
          <p:cNvPr id="26" name="Oval 9">
            <a:extLst>
              <a:ext uri="{FF2B5EF4-FFF2-40B4-BE49-F238E27FC236}">
                <a16:creationId xmlns="" xmlns:a16="http://schemas.microsoft.com/office/drawing/2014/main" id="{49B5C929-E72E-4E34-8538-3FB93A746420}"/>
              </a:ext>
            </a:extLst>
          </p:cNvPr>
          <p:cNvSpPr>
            <a:spLocks noChangeArrowheads="1"/>
          </p:cNvSpPr>
          <p:nvPr/>
        </p:nvSpPr>
        <p:spPr bwMode="gray">
          <a:xfrm>
            <a:off x="430880" y="4744287"/>
            <a:ext cx="2562956" cy="1013929"/>
          </a:xfrm>
          <a:prstGeom prst="ellipse">
            <a:avLst/>
          </a:prstGeom>
          <a:solidFill>
            <a:schemeClr val="accent5">
              <a:lumMod val="60000"/>
              <a:lumOff val="40000"/>
            </a:schemeClr>
          </a:solidFill>
          <a:ln>
            <a:noFill/>
          </a:ln>
          <a:effectLst/>
          <a:extLst/>
        </p:spPr>
        <p:txBody>
          <a:bodyPr wrap="none" anchor="ctr"/>
          <a:lstStyle/>
          <a:p>
            <a:endParaRPr lang="es-CU"/>
          </a:p>
        </p:txBody>
      </p:sp>
      <p:sp>
        <p:nvSpPr>
          <p:cNvPr id="28" name="Freeform 16">
            <a:extLst>
              <a:ext uri="{FF2B5EF4-FFF2-40B4-BE49-F238E27FC236}">
                <a16:creationId xmlns="" xmlns:a16="http://schemas.microsoft.com/office/drawing/2014/main" id="{7AB540FA-5D70-4689-B635-E60413923958}"/>
              </a:ext>
            </a:extLst>
          </p:cNvPr>
          <p:cNvSpPr>
            <a:spLocks/>
          </p:cNvSpPr>
          <p:nvPr/>
        </p:nvSpPr>
        <p:spPr bwMode="gray">
          <a:xfrm>
            <a:off x="1183730" y="804069"/>
            <a:ext cx="2023615" cy="50866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DEMOCRÁTICO</a:t>
            </a:r>
            <a:endParaRPr lang="es-CU" dirty="0"/>
          </a:p>
        </p:txBody>
      </p:sp>
      <p:sp>
        <p:nvSpPr>
          <p:cNvPr id="30" name="Oval 21">
            <a:extLst>
              <a:ext uri="{FF2B5EF4-FFF2-40B4-BE49-F238E27FC236}">
                <a16:creationId xmlns="" xmlns:a16="http://schemas.microsoft.com/office/drawing/2014/main" id="{080865D5-0A15-4E02-9235-81B46BE4C333}"/>
              </a:ext>
            </a:extLst>
          </p:cNvPr>
          <p:cNvSpPr>
            <a:spLocks noChangeArrowheads="1"/>
          </p:cNvSpPr>
          <p:nvPr/>
        </p:nvSpPr>
        <p:spPr bwMode="gray">
          <a:xfrm>
            <a:off x="6629656" y="1969485"/>
            <a:ext cx="2542453" cy="1295875"/>
          </a:xfrm>
          <a:prstGeom prst="ellipse">
            <a:avLst/>
          </a:prstGeom>
          <a:gradFill rotWithShape="1">
            <a:gsLst>
              <a:gs pos="54000">
                <a:schemeClr val="accent1"/>
              </a:gs>
              <a:gs pos="100000">
                <a:schemeClr val="accent1">
                  <a:gamma/>
                  <a:shade val="51373"/>
                  <a:invGamma/>
                </a:schemeClr>
              </a:gs>
            </a:gsLst>
            <a:lin ang="5400000" scaled="1"/>
          </a:gradFill>
          <a:ln>
            <a:noFill/>
          </a:ln>
          <a:effectLst/>
          <a:extLst/>
        </p:spPr>
        <p:txBody>
          <a:bodyPr wrap="none" anchor="ctr"/>
          <a:lstStyle/>
          <a:p>
            <a:endParaRPr lang="es-CU"/>
          </a:p>
        </p:txBody>
      </p:sp>
      <p:sp>
        <p:nvSpPr>
          <p:cNvPr id="31" name="Freeform 22">
            <a:extLst>
              <a:ext uri="{FF2B5EF4-FFF2-40B4-BE49-F238E27FC236}">
                <a16:creationId xmlns="" xmlns:a16="http://schemas.microsoft.com/office/drawing/2014/main" id="{789E2B25-8D6A-42EE-8E47-2AE31443E5A2}"/>
              </a:ext>
            </a:extLst>
          </p:cNvPr>
          <p:cNvSpPr>
            <a:spLocks/>
          </p:cNvSpPr>
          <p:nvPr/>
        </p:nvSpPr>
        <p:spPr bwMode="gray">
          <a:xfrm>
            <a:off x="6920221" y="2152818"/>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COACHING</a:t>
            </a:r>
            <a:endParaRPr lang="es-CU" dirty="0"/>
          </a:p>
        </p:txBody>
      </p:sp>
      <p:sp>
        <p:nvSpPr>
          <p:cNvPr id="32" name="Freeform 22">
            <a:extLst>
              <a:ext uri="{FF2B5EF4-FFF2-40B4-BE49-F238E27FC236}">
                <a16:creationId xmlns="" xmlns:a16="http://schemas.microsoft.com/office/drawing/2014/main" id="{789E2B25-8D6A-42EE-8E47-2AE31443E5A2}"/>
              </a:ext>
            </a:extLst>
          </p:cNvPr>
          <p:cNvSpPr>
            <a:spLocks/>
          </p:cNvSpPr>
          <p:nvPr/>
        </p:nvSpPr>
        <p:spPr bwMode="gray">
          <a:xfrm>
            <a:off x="3883773" y="318245"/>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DELEGA</a:t>
            </a:r>
            <a:endParaRPr lang="es-CU" dirty="0"/>
          </a:p>
        </p:txBody>
      </p:sp>
      <p:sp>
        <p:nvSpPr>
          <p:cNvPr id="33" name="Freeform 22">
            <a:extLst>
              <a:ext uri="{FF2B5EF4-FFF2-40B4-BE49-F238E27FC236}">
                <a16:creationId xmlns="" xmlns:a16="http://schemas.microsoft.com/office/drawing/2014/main" id="{789E2B25-8D6A-42EE-8E47-2AE31443E5A2}"/>
              </a:ext>
            </a:extLst>
          </p:cNvPr>
          <p:cNvSpPr>
            <a:spLocks/>
          </p:cNvSpPr>
          <p:nvPr/>
        </p:nvSpPr>
        <p:spPr bwMode="gray">
          <a:xfrm>
            <a:off x="6371936" y="832269"/>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VISIONARIO</a:t>
            </a:r>
            <a:endParaRPr lang="es-CU" dirty="0"/>
          </a:p>
        </p:txBody>
      </p:sp>
      <p:sp>
        <p:nvSpPr>
          <p:cNvPr id="34" name="Freeform 22">
            <a:extLst>
              <a:ext uri="{FF2B5EF4-FFF2-40B4-BE49-F238E27FC236}">
                <a16:creationId xmlns="" xmlns:a16="http://schemas.microsoft.com/office/drawing/2014/main" id="{789E2B25-8D6A-42EE-8E47-2AE31443E5A2}"/>
              </a:ext>
            </a:extLst>
          </p:cNvPr>
          <p:cNvSpPr>
            <a:spLocks/>
          </p:cNvSpPr>
          <p:nvPr/>
        </p:nvSpPr>
        <p:spPr bwMode="gray">
          <a:xfrm>
            <a:off x="6796977" y="4063400"/>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AFILIATIVO</a:t>
            </a:r>
            <a:endParaRPr lang="es-CU" dirty="0"/>
          </a:p>
        </p:txBody>
      </p:sp>
      <p:sp>
        <p:nvSpPr>
          <p:cNvPr id="35" name="Freeform 22">
            <a:extLst>
              <a:ext uri="{FF2B5EF4-FFF2-40B4-BE49-F238E27FC236}">
                <a16:creationId xmlns="" xmlns:a16="http://schemas.microsoft.com/office/drawing/2014/main" id="{789E2B25-8D6A-42EE-8E47-2AE31443E5A2}"/>
              </a:ext>
            </a:extLst>
          </p:cNvPr>
          <p:cNvSpPr>
            <a:spLocks/>
          </p:cNvSpPr>
          <p:nvPr/>
        </p:nvSpPr>
        <p:spPr bwMode="gray">
          <a:xfrm>
            <a:off x="349259" y="2086010"/>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solidFill>
                  <a:srgbClr val="2E3D5A"/>
                </a:solidFill>
                <a:latin typeface="Arial" panose="020B0604020202020204" pitchFamily="34" charset="0"/>
                <a:ea typeface="Times New Roman" panose="02020603050405020304" pitchFamily="18" charset="0"/>
              </a:rPr>
              <a:t> AUTOCRÁTICO</a:t>
            </a:r>
            <a:endParaRPr lang="es-ES" b="1" dirty="0">
              <a:solidFill>
                <a:srgbClr val="2E3D5A"/>
              </a:solidFill>
            </a:endParaRPr>
          </a:p>
        </p:txBody>
      </p:sp>
      <p:sp>
        <p:nvSpPr>
          <p:cNvPr id="36" name="Freeform 22">
            <a:extLst>
              <a:ext uri="{FF2B5EF4-FFF2-40B4-BE49-F238E27FC236}">
                <a16:creationId xmlns="" xmlns:a16="http://schemas.microsoft.com/office/drawing/2014/main" id="{789E2B25-8D6A-42EE-8E47-2AE31443E5A2}"/>
              </a:ext>
            </a:extLst>
          </p:cNvPr>
          <p:cNvSpPr>
            <a:spLocks/>
          </p:cNvSpPr>
          <p:nvPr/>
        </p:nvSpPr>
        <p:spPr bwMode="gray">
          <a:xfrm>
            <a:off x="731697" y="4892285"/>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MARCA </a:t>
            </a:r>
            <a:r>
              <a:rPr lang="es-ES" b="1" dirty="0"/>
              <a:t>EL PASO</a:t>
            </a:r>
            <a:endParaRPr lang="es-CU" dirty="0"/>
          </a:p>
        </p:txBody>
      </p:sp>
      <p:sp>
        <p:nvSpPr>
          <p:cNvPr id="38" name="Oval 21">
            <a:extLst>
              <a:ext uri="{FF2B5EF4-FFF2-40B4-BE49-F238E27FC236}">
                <a16:creationId xmlns="" xmlns:a16="http://schemas.microsoft.com/office/drawing/2014/main" id="{080865D5-0A15-4E02-9235-81B46BE4C333}"/>
              </a:ext>
            </a:extLst>
          </p:cNvPr>
          <p:cNvSpPr>
            <a:spLocks noChangeArrowheads="1"/>
          </p:cNvSpPr>
          <p:nvPr/>
        </p:nvSpPr>
        <p:spPr bwMode="gray">
          <a:xfrm>
            <a:off x="222969" y="3278404"/>
            <a:ext cx="2542453" cy="1295875"/>
          </a:xfrm>
          <a:prstGeom prst="ellipse">
            <a:avLst/>
          </a:prstGeom>
          <a:gradFill rotWithShape="1">
            <a:gsLst>
              <a:gs pos="54000">
                <a:schemeClr val="accent1"/>
              </a:gs>
              <a:gs pos="100000">
                <a:schemeClr val="accent1">
                  <a:gamma/>
                  <a:shade val="51373"/>
                  <a:invGamma/>
                </a:schemeClr>
              </a:gs>
            </a:gsLst>
            <a:lin ang="5400000" scaled="1"/>
          </a:gradFill>
          <a:ln>
            <a:noFill/>
          </a:ln>
          <a:effectLst/>
          <a:extLst/>
        </p:spPr>
        <p:txBody>
          <a:bodyPr wrap="none" anchor="ctr"/>
          <a:lstStyle/>
          <a:p>
            <a:endParaRPr lang="es-CU"/>
          </a:p>
        </p:txBody>
      </p:sp>
      <p:sp>
        <p:nvSpPr>
          <p:cNvPr id="39" name="Freeform 22">
            <a:extLst>
              <a:ext uri="{FF2B5EF4-FFF2-40B4-BE49-F238E27FC236}">
                <a16:creationId xmlns="" xmlns:a16="http://schemas.microsoft.com/office/drawing/2014/main" id="{789E2B25-8D6A-42EE-8E47-2AE31443E5A2}"/>
              </a:ext>
            </a:extLst>
          </p:cNvPr>
          <p:cNvSpPr>
            <a:spLocks/>
          </p:cNvSpPr>
          <p:nvPr/>
        </p:nvSpPr>
        <p:spPr bwMode="gray">
          <a:xfrm>
            <a:off x="404818" y="3425841"/>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CU" dirty="0"/>
          </a:p>
        </p:txBody>
      </p:sp>
      <p:sp>
        <p:nvSpPr>
          <p:cNvPr id="40" name="Rectángulo 39"/>
          <p:cNvSpPr/>
          <p:nvPr/>
        </p:nvSpPr>
        <p:spPr>
          <a:xfrm>
            <a:off x="525413" y="3485694"/>
            <a:ext cx="1582484" cy="369332"/>
          </a:xfrm>
          <a:prstGeom prst="rect">
            <a:avLst/>
          </a:prstGeom>
        </p:spPr>
        <p:txBody>
          <a:bodyPr wrap="none">
            <a:spAutoFit/>
          </a:bodyPr>
          <a:lstStyle/>
          <a:p>
            <a:r>
              <a:rPr lang="es-ES" b="1" dirty="0">
                <a:latin typeface="Arial" panose="020B0604020202020204" pitchFamily="34" charset="0"/>
                <a:ea typeface="Times New Roman" panose="02020603050405020304" pitchFamily="18" charset="0"/>
              </a:rPr>
              <a:t>DOMINANTE</a:t>
            </a:r>
            <a:endParaRPr lang="es-ES" dirty="0"/>
          </a:p>
        </p:txBody>
      </p:sp>
      <p:sp>
        <p:nvSpPr>
          <p:cNvPr id="41" name="Oval 9">
            <a:extLst>
              <a:ext uri="{FF2B5EF4-FFF2-40B4-BE49-F238E27FC236}">
                <a16:creationId xmlns="" xmlns:a16="http://schemas.microsoft.com/office/drawing/2014/main" id="{49B5C929-E72E-4E34-8538-3FB93A746420}"/>
              </a:ext>
            </a:extLst>
          </p:cNvPr>
          <p:cNvSpPr>
            <a:spLocks noChangeArrowheads="1"/>
          </p:cNvSpPr>
          <p:nvPr/>
        </p:nvSpPr>
        <p:spPr bwMode="gray">
          <a:xfrm>
            <a:off x="2611398" y="5649316"/>
            <a:ext cx="2562956" cy="1013929"/>
          </a:xfrm>
          <a:prstGeom prst="ellipse">
            <a:avLst/>
          </a:prstGeom>
          <a:solidFill>
            <a:schemeClr val="accent5">
              <a:lumMod val="60000"/>
              <a:lumOff val="40000"/>
            </a:schemeClr>
          </a:solidFill>
          <a:ln>
            <a:noFill/>
          </a:ln>
          <a:effectLst/>
          <a:extLst/>
        </p:spPr>
        <p:txBody>
          <a:bodyPr wrap="none" anchor="ctr"/>
          <a:lstStyle/>
          <a:p>
            <a:endParaRPr lang="es-CU" dirty="0"/>
          </a:p>
        </p:txBody>
      </p:sp>
      <p:sp>
        <p:nvSpPr>
          <p:cNvPr id="42" name="Oval 9">
            <a:extLst>
              <a:ext uri="{FF2B5EF4-FFF2-40B4-BE49-F238E27FC236}">
                <a16:creationId xmlns="" xmlns:a16="http://schemas.microsoft.com/office/drawing/2014/main" id="{49B5C929-E72E-4E34-8538-3FB93A746420}"/>
              </a:ext>
            </a:extLst>
          </p:cNvPr>
          <p:cNvSpPr>
            <a:spLocks noChangeArrowheads="1"/>
          </p:cNvSpPr>
          <p:nvPr/>
        </p:nvSpPr>
        <p:spPr bwMode="gray">
          <a:xfrm>
            <a:off x="5894170" y="5299291"/>
            <a:ext cx="2562956" cy="1015826"/>
          </a:xfrm>
          <a:prstGeom prst="ellipse">
            <a:avLst/>
          </a:prstGeom>
          <a:solidFill>
            <a:schemeClr val="accent5">
              <a:lumMod val="60000"/>
              <a:lumOff val="40000"/>
            </a:schemeClr>
          </a:solidFill>
          <a:ln>
            <a:noFill/>
          </a:ln>
          <a:effectLst/>
          <a:extLst/>
        </p:spPr>
        <p:txBody>
          <a:bodyPr wrap="none" anchor="ctr"/>
          <a:lstStyle/>
          <a:p>
            <a:endParaRPr lang="es-CU"/>
          </a:p>
        </p:txBody>
      </p:sp>
      <p:sp>
        <p:nvSpPr>
          <p:cNvPr id="43" name="Freeform 22">
            <a:extLst>
              <a:ext uri="{FF2B5EF4-FFF2-40B4-BE49-F238E27FC236}">
                <a16:creationId xmlns="" xmlns:a16="http://schemas.microsoft.com/office/drawing/2014/main" id="{789E2B25-8D6A-42EE-8E47-2AE31443E5A2}"/>
              </a:ext>
            </a:extLst>
          </p:cNvPr>
          <p:cNvSpPr>
            <a:spLocks/>
          </p:cNvSpPr>
          <p:nvPr/>
        </p:nvSpPr>
        <p:spPr bwMode="gray">
          <a:xfrm>
            <a:off x="2849941" y="5850221"/>
            <a:ext cx="2085870"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sz="1600" b="1" dirty="0"/>
              <a:t>TRANSFORMACIONAL</a:t>
            </a:r>
            <a:endParaRPr lang="es-CU" sz="1600" dirty="0"/>
          </a:p>
        </p:txBody>
      </p:sp>
      <p:sp>
        <p:nvSpPr>
          <p:cNvPr id="44" name="Freeform 22">
            <a:extLst>
              <a:ext uri="{FF2B5EF4-FFF2-40B4-BE49-F238E27FC236}">
                <a16:creationId xmlns="" xmlns:a16="http://schemas.microsoft.com/office/drawing/2014/main" id="{789E2B25-8D6A-42EE-8E47-2AE31443E5A2}"/>
              </a:ext>
            </a:extLst>
          </p:cNvPr>
          <p:cNvSpPr>
            <a:spLocks/>
          </p:cNvSpPr>
          <p:nvPr/>
        </p:nvSpPr>
        <p:spPr bwMode="gray">
          <a:xfrm>
            <a:off x="6154089" y="5513696"/>
            <a:ext cx="1961321" cy="489039"/>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a:extLst>
            <a:ext uri="{91240B29-F687-4F45-9708-019B960494DF}">
              <a14:hiddenLine xmlns:a14="http://schemas.microsoft.com/office/drawing/2010/main" w="0">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s-ES" b="1" dirty="0" smtClean="0"/>
              <a:t>     </a:t>
            </a:r>
            <a:r>
              <a:rPr lang="es-ES" sz="1600" dirty="0" smtClean="0">
                <a:effectLst>
                  <a:outerShdw blurRad="38100" dist="38100" dir="2700000" algn="tl">
                    <a:srgbClr val="000000">
                      <a:alpha val="43137"/>
                    </a:srgbClr>
                  </a:outerShdw>
                </a:effectLst>
              </a:rPr>
              <a:t>TRANSACCIONAL</a:t>
            </a:r>
            <a:endParaRPr lang="es-CU" sz="1600" dirty="0">
              <a:effectLst>
                <a:outerShdw blurRad="38100" dist="38100" dir="2700000" algn="tl">
                  <a:srgbClr val="000000">
                    <a:alpha val="43137"/>
                  </a:srgbClr>
                </a:outerShdw>
              </a:effectLst>
            </a:endParaRPr>
          </a:p>
          <a:p>
            <a:r>
              <a:rPr lang="es-ES" b="1" u="sng" dirty="0" smtClean="0"/>
              <a:t> </a:t>
            </a:r>
            <a:endParaRPr lang="es-CU" sz="1600" dirty="0"/>
          </a:p>
        </p:txBody>
      </p:sp>
    </p:spTree>
    <p:extLst>
      <p:ext uri="{BB962C8B-B14F-4D97-AF65-F5344CB8AC3E}">
        <p14:creationId xmlns:p14="http://schemas.microsoft.com/office/powerpoint/2010/main" val="4022563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1406" y="232122"/>
            <a:ext cx="7886700" cy="782031"/>
          </a:xfrm>
        </p:spPr>
        <p:txBody>
          <a:bodyPr>
            <a:normAutofit/>
          </a:bodyPr>
          <a:lstStyle/>
          <a:p>
            <a:r>
              <a:rPr lang="es-CU" sz="3600" b="1" dirty="0" smtClean="0">
                <a:solidFill>
                  <a:schemeClr val="accent2">
                    <a:lumMod val="75000"/>
                  </a:schemeClr>
                </a:solidFill>
                <a:latin typeface="Helvetica Condensed Light"/>
              </a:rPr>
              <a:t>GESTIÓN VERSUS LIDERAZGO</a:t>
            </a:r>
            <a:endParaRPr lang="es-ES" sz="3600" b="1" dirty="0">
              <a:solidFill>
                <a:schemeClr val="accent2">
                  <a:lumMod val="75000"/>
                </a:schemeClr>
              </a:solidFill>
              <a:latin typeface="Helvetica Condensed Light"/>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636" y="1313411"/>
            <a:ext cx="8332470" cy="5137265"/>
          </a:xfrm>
          <a:prstGeom prst="rect">
            <a:avLst/>
          </a:prstGeom>
        </p:spPr>
      </p:pic>
    </p:spTree>
    <p:extLst>
      <p:ext uri="{BB962C8B-B14F-4D97-AF65-F5344CB8AC3E}">
        <p14:creationId xmlns:p14="http://schemas.microsoft.com/office/powerpoint/2010/main" val="1774179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9" y="376519"/>
            <a:ext cx="8525436" cy="6199094"/>
          </a:xfrm>
          <a:prstGeom prst="rect">
            <a:avLst/>
          </a:prstGeom>
        </p:spPr>
      </p:pic>
    </p:spTree>
    <p:extLst>
      <p:ext uri="{BB962C8B-B14F-4D97-AF65-F5344CB8AC3E}">
        <p14:creationId xmlns:p14="http://schemas.microsoft.com/office/powerpoint/2010/main" val="1035219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190164" y="1364775"/>
            <a:ext cx="5790062" cy="1323439"/>
          </a:xfrm>
          <a:prstGeom prst="rect">
            <a:avLst/>
          </a:prstGeom>
        </p:spPr>
        <p:txBody>
          <a:bodyPr wrap="square">
            <a:spAutoFit/>
          </a:bodyPr>
          <a:lstStyle/>
          <a:p>
            <a:r>
              <a:rPr lang="es-ES" sz="1600" dirty="0">
                <a:solidFill>
                  <a:schemeClr val="bg1"/>
                </a:solidFill>
              </a:rPr>
              <a:t>Lectura, escritura y matemática; habilidad para prevenir y resolver problemas y </a:t>
            </a:r>
            <a:r>
              <a:rPr lang="es-ES" sz="1600" dirty="0" smtClean="0">
                <a:solidFill>
                  <a:schemeClr val="bg1"/>
                </a:solidFill>
              </a:rPr>
              <a:t>tomar decisiones</a:t>
            </a:r>
            <a:r>
              <a:rPr lang="es-ES" sz="1600" dirty="0">
                <a:solidFill>
                  <a:schemeClr val="bg1"/>
                </a:solidFill>
              </a:rPr>
              <a:t>; flexibilidad mental (compartir dudas, intercambiar experiencias y </a:t>
            </a:r>
            <a:r>
              <a:rPr lang="es-ES" sz="1600" dirty="0" smtClean="0">
                <a:solidFill>
                  <a:schemeClr val="bg1"/>
                </a:solidFill>
              </a:rPr>
              <a:t>aprender </a:t>
            </a:r>
            <a:r>
              <a:rPr lang="es-ES" sz="1600" dirty="0">
                <a:solidFill>
                  <a:schemeClr val="bg1"/>
                </a:solidFill>
              </a:rPr>
              <a:t>de los otros); presentar ideas en forma clara; pensamiento reflexivo; sentido </a:t>
            </a:r>
            <a:r>
              <a:rPr lang="es-ES" sz="1600" dirty="0" smtClean="0">
                <a:solidFill>
                  <a:schemeClr val="bg1"/>
                </a:solidFill>
              </a:rPr>
              <a:t>de anticipación</a:t>
            </a:r>
            <a:r>
              <a:rPr lang="es-ES" sz="1600" dirty="0">
                <a:solidFill>
                  <a:schemeClr val="bg1"/>
                </a:solidFill>
              </a:rPr>
              <a:t>; y, actitudes creativas.</a:t>
            </a:r>
          </a:p>
        </p:txBody>
      </p:sp>
      <p:sp>
        <p:nvSpPr>
          <p:cNvPr id="6" name="Rectángulo 5"/>
          <p:cNvSpPr/>
          <p:nvPr/>
        </p:nvSpPr>
        <p:spPr>
          <a:xfrm>
            <a:off x="3190164" y="2978914"/>
            <a:ext cx="5953836" cy="1815882"/>
          </a:xfrm>
          <a:prstGeom prst="rect">
            <a:avLst/>
          </a:prstGeom>
        </p:spPr>
        <p:txBody>
          <a:bodyPr wrap="square">
            <a:spAutoFit/>
          </a:bodyPr>
          <a:lstStyle/>
          <a:p>
            <a:r>
              <a:rPr lang="es-ES" sz="1600" dirty="0">
                <a:solidFill>
                  <a:schemeClr val="bg1"/>
                </a:solidFill>
              </a:rPr>
              <a:t>Cultivo de una actitud científica, mediante el aprendizaje de conceptos de </a:t>
            </a:r>
            <a:r>
              <a:rPr lang="es-ES" sz="1600" dirty="0" smtClean="0">
                <a:solidFill>
                  <a:schemeClr val="bg1"/>
                </a:solidFill>
              </a:rPr>
              <a:t>ciencia básica </a:t>
            </a:r>
            <a:r>
              <a:rPr lang="es-ES" sz="1600" dirty="0">
                <a:solidFill>
                  <a:schemeClr val="bg1"/>
                </a:solidFill>
              </a:rPr>
              <a:t>y tecnología aplicada; conocimiento de algunos elementos vinculados con </a:t>
            </a:r>
            <a:r>
              <a:rPr lang="es-ES" sz="1600" dirty="0" smtClean="0">
                <a:solidFill>
                  <a:schemeClr val="bg1"/>
                </a:solidFill>
              </a:rPr>
              <a:t>la cultura </a:t>
            </a:r>
            <a:r>
              <a:rPr lang="es-ES" sz="1600" dirty="0">
                <a:solidFill>
                  <a:schemeClr val="bg1"/>
                </a:solidFill>
              </a:rPr>
              <a:t>tecnológica: productividad, competitividad, calidad, eficiencia, economía </a:t>
            </a:r>
            <a:r>
              <a:rPr lang="es-ES" sz="1600" dirty="0" smtClean="0">
                <a:solidFill>
                  <a:schemeClr val="bg1"/>
                </a:solidFill>
              </a:rPr>
              <a:t>del trabajo</a:t>
            </a:r>
            <a:r>
              <a:rPr lang="es-ES" sz="1600" dirty="0">
                <a:solidFill>
                  <a:schemeClr val="bg1"/>
                </a:solidFill>
              </a:rPr>
              <a:t>; alfabetismo tecnológico, particularmente alfabetismo en computación; </a:t>
            </a:r>
            <a:r>
              <a:rPr lang="es-ES" sz="1600" dirty="0" smtClean="0">
                <a:solidFill>
                  <a:schemeClr val="bg1"/>
                </a:solidFill>
              </a:rPr>
              <a:t>habilidades </a:t>
            </a:r>
            <a:r>
              <a:rPr lang="es-ES" sz="1600" dirty="0">
                <a:solidFill>
                  <a:schemeClr val="bg1"/>
                </a:solidFill>
              </a:rPr>
              <a:t>técnicas vinculadas con el oficio, ocupación o especialidad de que se trate; y</a:t>
            </a:r>
            <a:r>
              <a:rPr lang="es-ES" sz="1600" dirty="0" smtClean="0">
                <a:solidFill>
                  <a:schemeClr val="bg1"/>
                </a:solidFill>
              </a:rPr>
              <a:t>, obtención </a:t>
            </a:r>
            <a:r>
              <a:rPr lang="es-ES" sz="1600" dirty="0">
                <a:solidFill>
                  <a:schemeClr val="bg1"/>
                </a:solidFill>
              </a:rPr>
              <a:t>y manejo de información</a:t>
            </a:r>
          </a:p>
        </p:txBody>
      </p:sp>
      <p:sp>
        <p:nvSpPr>
          <p:cNvPr id="7" name="Rectángulo 6"/>
          <p:cNvSpPr/>
          <p:nvPr/>
        </p:nvSpPr>
        <p:spPr>
          <a:xfrm>
            <a:off x="3190164" y="5079056"/>
            <a:ext cx="5953836" cy="1569660"/>
          </a:xfrm>
          <a:prstGeom prst="rect">
            <a:avLst/>
          </a:prstGeom>
        </p:spPr>
        <p:txBody>
          <a:bodyPr wrap="square">
            <a:spAutoFit/>
          </a:bodyPr>
          <a:lstStyle/>
          <a:p>
            <a:r>
              <a:rPr lang="es-ES" sz="1600" dirty="0">
                <a:solidFill>
                  <a:schemeClr val="bg1"/>
                </a:solidFill>
              </a:rPr>
              <a:t>Habilidades personales (seguridad en sí mismo, autoestima, responsabilidad </a:t>
            </a:r>
            <a:r>
              <a:rPr lang="es-ES" sz="1600" dirty="0" smtClean="0">
                <a:solidFill>
                  <a:schemeClr val="bg1"/>
                </a:solidFill>
              </a:rPr>
              <a:t>individual</a:t>
            </a:r>
            <a:r>
              <a:rPr lang="es-ES" sz="1600" dirty="0">
                <a:solidFill>
                  <a:schemeClr val="bg1"/>
                </a:solidFill>
              </a:rPr>
              <a:t>, sentido de autonomía, sociabilidad, integridad, búsqueda de desafíos, sentido </a:t>
            </a:r>
            <a:r>
              <a:rPr lang="es-ES" sz="1600" dirty="0" smtClean="0">
                <a:solidFill>
                  <a:schemeClr val="bg1"/>
                </a:solidFill>
              </a:rPr>
              <a:t>de propósito</a:t>
            </a:r>
            <a:r>
              <a:rPr lang="es-ES" sz="1600" dirty="0">
                <a:solidFill>
                  <a:schemeClr val="bg1"/>
                </a:solidFill>
              </a:rPr>
              <a:t>); y, habilidades interpersonales o sociales (valores, trabajo en grupo,</a:t>
            </a:r>
          </a:p>
          <a:p>
            <a:r>
              <a:rPr lang="es-ES" sz="1600" dirty="0" err="1">
                <a:solidFill>
                  <a:schemeClr val="bg1"/>
                </a:solidFill>
              </a:rPr>
              <a:t>relacionarniento</a:t>
            </a:r>
            <a:r>
              <a:rPr lang="es-ES" sz="1600" dirty="0">
                <a:solidFill>
                  <a:schemeClr val="bg1"/>
                </a:solidFill>
              </a:rPr>
              <a:t> personal, capacidad de negociación, saber escuchar y comunicarse)</a:t>
            </a:r>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87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t="11471" r="1946" b="16708"/>
          <a:stretch/>
        </p:blipFill>
        <p:spPr>
          <a:xfrm>
            <a:off x="0" y="2796988"/>
            <a:ext cx="8807823" cy="3872753"/>
          </a:xfrm>
          <a:prstGeom prst="rect">
            <a:avLst/>
          </a:prstGeom>
        </p:spPr>
      </p:pic>
      <p:sp>
        <p:nvSpPr>
          <p:cNvPr id="5" name="Rectángulo 4"/>
          <p:cNvSpPr/>
          <p:nvPr/>
        </p:nvSpPr>
        <p:spPr>
          <a:xfrm>
            <a:off x="282388" y="119332"/>
            <a:ext cx="8525435" cy="2677656"/>
          </a:xfrm>
          <a:prstGeom prst="rect">
            <a:avLst/>
          </a:prstGeom>
        </p:spPr>
        <p:txBody>
          <a:bodyPr wrap="square">
            <a:spAutoFit/>
          </a:bodyPr>
          <a:lstStyle/>
          <a:p>
            <a:pPr algn="just">
              <a:spcAft>
                <a:spcPts val="0"/>
              </a:spcAft>
            </a:pPr>
            <a:r>
              <a:rPr lang="es-ES" sz="2800" b="1" dirty="0">
                <a:latin typeface="Arial" panose="020B0604020202020204" pitchFamily="34" charset="0"/>
                <a:ea typeface="Times New Roman" panose="02020603050405020304" pitchFamily="18" charset="0"/>
              </a:rPr>
              <a:t>La inteligencia emocional (</a:t>
            </a:r>
            <a:r>
              <a:rPr lang="es-ES" sz="2800" dirty="0">
                <a:latin typeface="Arial" panose="020B0604020202020204" pitchFamily="34" charset="0"/>
                <a:ea typeface="Times New Roman" panose="02020603050405020304" pitchFamily="18" charset="0"/>
              </a:rPr>
              <a:t>a veces, denominada EI o EQ) puede describirse como tu capacidad para identificar, expresar y manejar tus reacciones emocionales. También implica tu capacidad para percibir, evaluar y responder a las emociones transmitidas por los demás.</a:t>
            </a:r>
            <a:endParaRPr lang="es-E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9986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70" y="201705"/>
            <a:ext cx="8202706" cy="6441141"/>
          </a:xfrm>
          <a:prstGeom prst="rect">
            <a:avLst/>
          </a:prstGeom>
          <a:solidFill>
            <a:schemeClr val="tx1"/>
          </a:solidFill>
        </p:spPr>
      </p:pic>
      <p:sp>
        <p:nvSpPr>
          <p:cNvPr id="5" name="Rectángulo 4"/>
          <p:cNvSpPr/>
          <p:nvPr/>
        </p:nvSpPr>
        <p:spPr>
          <a:xfrm>
            <a:off x="5715000" y="6225988"/>
            <a:ext cx="2850776" cy="2958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44420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1731</TotalTime>
  <Words>320</Words>
  <Application>Microsoft Office PowerPoint</Application>
  <PresentationFormat>Presentación en pantalla (4:3)</PresentationFormat>
  <Paragraphs>32</Paragraphs>
  <Slides>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Calibri Light</vt:lpstr>
      <vt:lpstr>Helvetica Condensed Light</vt:lpstr>
      <vt:lpstr>Stencil Std</vt:lpstr>
      <vt:lpstr>Times New Roman</vt:lpstr>
      <vt:lpstr>Wingdings</vt:lpstr>
      <vt:lpstr>Tema de Office</vt:lpstr>
      <vt:lpstr>Presentación de PowerPoint</vt:lpstr>
      <vt:lpstr>“… ADIVINAR ES UN DEBER DE LOS QUE PRETENDEN DIRIGIR, PARA IR DELANTE DE LOS DEMAS, SE NECESITA VER MAS QUE ELLOS.”                     José Martí (Discurso en  Steck Hall el 21 de enero de 1980)</vt:lpstr>
      <vt:lpstr>Presentación de PowerPoint</vt:lpstr>
      <vt:lpstr>Presentación de PowerPoint</vt:lpstr>
      <vt:lpstr>GESTIÓN VERSUS LIDERAZGO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ALAINDG</dc:creator>
  <cp:lastModifiedBy>ALOIMA</cp:lastModifiedBy>
  <cp:revision>104</cp:revision>
  <dcterms:created xsi:type="dcterms:W3CDTF">2018-01-24T02:16:56Z</dcterms:created>
  <dcterms:modified xsi:type="dcterms:W3CDTF">2025-08-09T22:11:06Z</dcterms:modified>
</cp:coreProperties>
</file>