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66" r:id="rId6"/>
    <p:sldId id="267" r:id="rId7"/>
    <p:sldId id="259" r:id="rId8"/>
    <p:sldId id="260" r:id="rId9"/>
    <p:sldId id="261" r:id="rId10"/>
    <p:sldId id="268" r:id="rId11"/>
    <p:sldId id="269" r:id="rId12"/>
    <p:sldId id="262" r:id="rId13"/>
    <p:sldId id="263" r:id="rId14"/>
    <p:sldId id="264" r:id="rId15"/>
    <p:sldId id="270" r:id="rId16"/>
    <p:sldId id="271" r:id="rId17"/>
    <p:sldId id="273"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80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3FC97D31-11A9-462C-AB77-B93856A495C8}" type="datetimeFigureOut">
              <a:rPr lang="en-US" smtClean="0"/>
              <a:t>4/4/2025</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27C1024-E811-4A02-ACB9-07A424254CDB}" type="slidenum">
              <a:rPr lang="en-US" smtClean="0"/>
              <a:t>‹Nº›</a:t>
            </a:fld>
            <a:endParaRPr lang="en-US"/>
          </a:p>
        </p:txBody>
      </p:sp>
    </p:spTree>
    <p:extLst>
      <p:ext uri="{BB962C8B-B14F-4D97-AF65-F5344CB8AC3E}">
        <p14:creationId xmlns:p14="http://schemas.microsoft.com/office/powerpoint/2010/main" val="1114268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FC97D31-11A9-462C-AB77-B93856A495C8}" type="datetimeFigureOut">
              <a:rPr lang="en-US" smtClean="0"/>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C1024-E811-4A02-ACB9-07A424254CDB}" type="slidenum">
              <a:rPr lang="en-US" smtClean="0"/>
              <a:t>‹Nº›</a:t>
            </a:fld>
            <a:endParaRPr lang="en-US"/>
          </a:p>
        </p:txBody>
      </p:sp>
    </p:spTree>
    <p:extLst>
      <p:ext uri="{BB962C8B-B14F-4D97-AF65-F5344CB8AC3E}">
        <p14:creationId xmlns:p14="http://schemas.microsoft.com/office/powerpoint/2010/main" val="1238415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3FC97D31-11A9-462C-AB77-B93856A495C8}" type="datetimeFigureOut">
              <a:rPr lang="en-US" smtClean="0"/>
              <a:t>4/4/2025</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27C1024-E811-4A02-ACB9-07A424254CDB}" type="slidenum">
              <a:rPr lang="en-US" smtClean="0"/>
              <a:t>‹Nº›</a:t>
            </a:fld>
            <a:endParaRPr lang="en-US"/>
          </a:p>
        </p:txBody>
      </p:sp>
    </p:spTree>
    <p:extLst>
      <p:ext uri="{BB962C8B-B14F-4D97-AF65-F5344CB8AC3E}">
        <p14:creationId xmlns:p14="http://schemas.microsoft.com/office/powerpoint/2010/main" val="3245391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FC97D31-11A9-462C-AB77-B93856A495C8}" type="datetimeFigureOut">
              <a:rPr lang="en-US" smtClean="0"/>
              <a:t>4/4/2025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D27C1024-E811-4A02-ACB9-07A424254CDB}" type="slidenum">
              <a:rPr lang="en-US" smtClean="0"/>
              <a:t>‹Nº›</a:t>
            </a:fld>
            <a:endParaRPr lang="en-US"/>
          </a:p>
        </p:txBody>
      </p:sp>
    </p:spTree>
    <p:extLst>
      <p:ext uri="{BB962C8B-B14F-4D97-AF65-F5344CB8AC3E}">
        <p14:creationId xmlns:p14="http://schemas.microsoft.com/office/powerpoint/2010/main" val="199142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FC97D31-11A9-462C-AB77-B93856A495C8}" type="datetimeFigureOut">
              <a:rPr lang="en-US" smtClean="0"/>
              <a:t>4/4/2025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27C1024-E811-4A02-ACB9-07A424254CDB}" type="slidenum">
              <a:rPr lang="en-US" smtClean="0"/>
              <a:t>‹Nº›</a:t>
            </a:fld>
            <a:endParaRPr lang="en-US"/>
          </a:p>
        </p:txBody>
      </p:sp>
    </p:spTree>
    <p:extLst>
      <p:ext uri="{BB962C8B-B14F-4D97-AF65-F5344CB8AC3E}">
        <p14:creationId xmlns:p14="http://schemas.microsoft.com/office/powerpoint/2010/main" val="2599103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FC97D31-11A9-462C-AB77-B93856A495C8}" type="datetimeFigureOut">
              <a:rPr lang="en-US" smtClean="0"/>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7C1024-E811-4A02-ACB9-07A424254CDB}" type="slidenum">
              <a:rPr lang="en-US" smtClean="0"/>
              <a:t>‹Nº›</a:t>
            </a:fld>
            <a:endParaRPr lang="en-US"/>
          </a:p>
        </p:txBody>
      </p:sp>
    </p:spTree>
    <p:extLst>
      <p:ext uri="{BB962C8B-B14F-4D97-AF65-F5344CB8AC3E}">
        <p14:creationId xmlns:p14="http://schemas.microsoft.com/office/powerpoint/2010/main" val="2835821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FC97D31-11A9-462C-AB77-B93856A495C8}" type="datetimeFigureOut">
              <a:rPr lang="en-US" smtClean="0"/>
              <a:t>4/4/2025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7C1024-E811-4A02-ACB9-07A424254CDB}" type="slidenum">
              <a:rPr lang="en-US" smtClean="0"/>
              <a:t>‹Nº›</a:t>
            </a:fld>
            <a:endParaRPr lang="en-US"/>
          </a:p>
        </p:txBody>
      </p:sp>
    </p:spTree>
    <p:extLst>
      <p:ext uri="{BB962C8B-B14F-4D97-AF65-F5344CB8AC3E}">
        <p14:creationId xmlns:p14="http://schemas.microsoft.com/office/powerpoint/2010/main" val="172859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3FC97D31-11A9-462C-AB77-B93856A495C8}" type="datetimeFigureOut">
              <a:rPr lang="en-US" smtClean="0"/>
              <a:t>4/4/2025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7C1024-E811-4A02-ACB9-07A424254CDB}" type="slidenum">
              <a:rPr lang="en-US" smtClean="0"/>
              <a:t>‹Nº›</a:t>
            </a:fld>
            <a:endParaRPr lang="en-US"/>
          </a:p>
        </p:txBody>
      </p:sp>
    </p:spTree>
    <p:extLst>
      <p:ext uri="{BB962C8B-B14F-4D97-AF65-F5344CB8AC3E}">
        <p14:creationId xmlns:p14="http://schemas.microsoft.com/office/powerpoint/2010/main" val="1538735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C97D31-11A9-462C-AB77-B93856A495C8}" type="datetimeFigureOut">
              <a:rPr lang="en-US" smtClean="0"/>
              <a:t>4/4/2025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7C1024-E811-4A02-ACB9-07A424254CDB}" type="slidenum">
              <a:rPr lang="en-US" smtClean="0"/>
              <a:t>‹Nº›</a:t>
            </a:fld>
            <a:endParaRPr lang="en-US"/>
          </a:p>
        </p:txBody>
      </p:sp>
    </p:spTree>
    <p:extLst>
      <p:ext uri="{BB962C8B-B14F-4D97-AF65-F5344CB8AC3E}">
        <p14:creationId xmlns:p14="http://schemas.microsoft.com/office/powerpoint/2010/main" val="295013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3FC97D31-11A9-462C-AB77-B93856A495C8}" type="datetimeFigureOut">
              <a:rPr lang="en-US" smtClean="0"/>
              <a:t>4/4/2025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27C1024-E811-4A02-ACB9-07A424254CDB}" type="slidenum">
              <a:rPr lang="en-US" smtClean="0"/>
              <a:t>‹Nº›</a:t>
            </a:fld>
            <a:endParaRPr lang="en-US"/>
          </a:p>
        </p:txBody>
      </p:sp>
    </p:spTree>
    <p:extLst>
      <p:ext uri="{BB962C8B-B14F-4D97-AF65-F5344CB8AC3E}">
        <p14:creationId xmlns:p14="http://schemas.microsoft.com/office/powerpoint/2010/main" val="271961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3FC97D31-11A9-462C-AB77-B93856A495C8}" type="datetimeFigureOut">
              <a:rPr lang="en-US" smtClean="0"/>
              <a:t>4/4/2025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7C1024-E811-4A02-ACB9-07A424254CDB}" type="slidenum">
              <a:rPr lang="en-US" smtClean="0"/>
              <a:t>‹Nº›</a:t>
            </a:fld>
            <a:endParaRPr lang="en-US"/>
          </a:p>
        </p:txBody>
      </p:sp>
    </p:spTree>
    <p:extLst>
      <p:ext uri="{BB962C8B-B14F-4D97-AF65-F5344CB8AC3E}">
        <p14:creationId xmlns:p14="http://schemas.microsoft.com/office/powerpoint/2010/main" val="1199874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3FC97D31-11A9-462C-AB77-B93856A495C8}" type="datetimeFigureOut">
              <a:rPr lang="en-US" smtClean="0"/>
              <a:t>4/4/2025</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27C1024-E811-4A02-ACB9-07A424254CDB}" type="slidenum">
              <a:rPr lang="en-US" smtClean="0"/>
              <a:t>‹Nº›</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9620471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b="1"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Asignatura:</a:t>
            </a:r>
            <a:r>
              <a:rPr lang="es-ES" b="1" u="sng" dirty="0">
                <a:solidFill>
                  <a:schemeClr val="tx1"/>
                </a:solidFill>
                <a:latin typeface="Arial" panose="020B0604020202020204" pitchFamily="34" charset="0"/>
                <a:ea typeface="Times New Roman" panose="02020603050405020304" pitchFamily="18" charset="0"/>
                <a:cs typeface="Times New Roman" panose="02020603050405020304" pitchFamily="18" charset="0"/>
              </a:rPr>
              <a:t> Didáctica General</a:t>
            </a:r>
            <a:r>
              <a:rPr lang="en-US" sz="28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
            <a:br>
              <a:rPr lang="en-US" sz="28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br>
            <a:endParaRPr lang="en-US" dirty="0">
              <a:solidFill>
                <a:schemeClr val="tx1"/>
              </a:solidFill>
            </a:endParaRPr>
          </a:p>
        </p:txBody>
      </p:sp>
      <p:sp>
        <p:nvSpPr>
          <p:cNvPr id="3" name="Subtítulo 2"/>
          <p:cNvSpPr>
            <a:spLocks noGrp="1"/>
          </p:cNvSpPr>
          <p:nvPr>
            <p:ph type="subTitle" idx="1"/>
          </p:nvPr>
        </p:nvSpPr>
        <p:spPr/>
        <p:txBody>
          <a:bodyPr/>
          <a:lstStyle/>
          <a:p>
            <a:endParaRPr lang="en-US"/>
          </a:p>
        </p:txBody>
      </p:sp>
      <p:sp>
        <p:nvSpPr>
          <p:cNvPr id="4" name="Rectángulo 3"/>
          <p:cNvSpPr/>
          <p:nvPr/>
        </p:nvSpPr>
        <p:spPr>
          <a:xfrm>
            <a:off x="882511" y="3505500"/>
            <a:ext cx="10390908" cy="2504275"/>
          </a:xfrm>
          <a:prstGeom prst="rect">
            <a:avLst/>
          </a:prstGeom>
        </p:spPr>
        <p:txBody>
          <a:bodyPr wrap="square">
            <a:spAutoFit/>
          </a:bodyPr>
          <a:lstStyle/>
          <a:p>
            <a:pPr algn="just">
              <a:lnSpc>
                <a:spcPct val="115000"/>
              </a:lnSpc>
              <a:spcAft>
                <a:spcPts val="1000"/>
              </a:spcAft>
            </a:pPr>
            <a:r>
              <a:rPr lang="es-ES" sz="2800" b="1" dirty="0" smtClean="0">
                <a:solidFill>
                  <a:schemeClr val="bg1"/>
                </a:solidFill>
                <a:latin typeface="Arial" panose="020B0604020202020204" pitchFamily="34" charset="0"/>
                <a:ea typeface="Times New Roman" panose="02020603050405020304" pitchFamily="18" charset="0"/>
                <a:cs typeface="Times New Roman" panose="02020603050405020304" pitchFamily="18" charset="0"/>
              </a:rPr>
              <a:t>Tema </a:t>
            </a:r>
            <a:r>
              <a:rPr lang="es-ES" sz="2800" b="1"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I</a:t>
            </a:r>
            <a:r>
              <a:rPr lang="es-ES" sz="2800"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 Fundamentos Científicos de la Didáctica como una de las Ciencias Pedagógicas para la actividad profesional.</a:t>
            </a:r>
            <a:endParaRPr lang="en-US" sz="2000" dirty="0" smtClean="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s-ES" sz="2800" b="1"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Clase No. </a:t>
            </a:r>
            <a:r>
              <a:rPr lang="es-ES" sz="2800" b="1" dirty="0" smtClean="0">
                <a:solidFill>
                  <a:schemeClr val="bg1"/>
                </a:solidFill>
                <a:latin typeface="Arial" panose="020B0604020202020204" pitchFamily="34" charset="0"/>
                <a:ea typeface="Times New Roman" panose="02020603050405020304" pitchFamily="18" charset="0"/>
                <a:cs typeface="Times New Roman" panose="02020603050405020304" pitchFamily="18" charset="0"/>
              </a:rPr>
              <a:t>2</a:t>
            </a:r>
            <a:r>
              <a:rPr lang="es-ES" sz="2800" dirty="0" smtClean="0">
                <a:solidFill>
                  <a:schemeClr val="bg1"/>
                </a:solidFill>
                <a:latin typeface="Arial" panose="020B0604020202020204" pitchFamily="34" charset="0"/>
                <a:ea typeface="Times New Roman" panose="02020603050405020304" pitchFamily="18" charset="0"/>
                <a:cs typeface="Times New Roman" panose="02020603050405020304" pitchFamily="18" charset="0"/>
              </a:rPr>
              <a:t>: </a:t>
            </a:r>
            <a:r>
              <a:rPr lang="es-ES" dirty="0"/>
              <a:t>: </a:t>
            </a:r>
            <a:r>
              <a:rPr lang="es-ES" sz="2800"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Sistema metodológico y funciones de la Didáctica en la práctica </a:t>
            </a:r>
            <a:r>
              <a:rPr lang="es-ES" sz="2800" dirty="0" smtClean="0">
                <a:solidFill>
                  <a:schemeClr val="bg1"/>
                </a:solidFill>
                <a:latin typeface="Arial" panose="020B0604020202020204" pitchFamily="34" charset="0"/>
                <a:ea typeface="Times New Roman" panose="02020603050405020304" pitchFamily="18" charset="0"/>
                <a:cs typeface="Times New Roman" panose="02020603050405020304" pitchFamily="18" charset="0"/>
              </a:rPr>
              <a:t>educativa</a:t>
            </a:r>
          </a:p>
          <a:p>
            <a:endParaRPr lang="es-ES" sz="2800" dirty="0">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751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Funciones didácticas en el proceso de enseñanza-aprendizaje </a:t>
            </a:r>
          </a:p>
        </p:txBody>
      </p:sp>
      <p:sp>
        <p:nvSpPr>
          <p:cNvPr id="3" name="Marcador de contenido 2"/>
          <p:cNvSpPr>
            <a:spLocks noGrp="1"/>
          </p:cNvSpPr>
          <p:nvPr>
            <p:ph idx="1"/>
          </p:nvPr>
        </p:nvSpPr>
        <p:spPr/>
        <p:txBody>
          <a:bodyPr>
            <a:normAutofit/>
          </a:bodyPr>
          <a:lstStyle/>
          <a:p>
            <a:pPr lvl="0" algn="just"/>
            <a:r>
              <a:rPr lang="es-ES" sz="3200" dirty="0" smtClean="0"/>
              <a:t>Función </a:t>
            </a:r>
            <a:r>
              <a:rPr lang="es-ES" sz="3200" dirty="0"/>
              <a:t>instructiva</a:t>
            </a:r>
            <a:r>
              <a:rPr lang="es-ES" sz="3200" dirty="0" smtClean="0"/>
              <a:t>:</a:t>
            </a:r>
          </a:p>
          <a:p>
            <a:pPr marL="0" lvl="0" indent="0" algn="just">
              <a:buNone/>
            </a:pPr>
            <a:r>
              <a:rPr lang="es-ES" sz="3200" dirty="0"/>
              <a:t/>
            </a:r>
            <a:br>
              <a:rPr lang="es-ES" sz="3200" dirty="0"/>
            </a:br>
            <a:r>
              <a:rPr lang="es-ES" sz="3200" dirty="0"/>
              <a:t>Se centra en transmitir conocimientos y habilidades específicas. Un ejemplo es guiar a los estudiantes en la instalación de un software (como un IDE), asegurando que dominen procedimientos concretos. </a:t>
            </a:r>
          </a:p>
        </p:txBody>
      </p:sp>
    </p:spTree>
    <p:extLst>
      <p:ext uri="{BB962C8B-B14F-4D97-AF65-F5344CB8AC3E}">
        <p14:creationId xmlns:p14="http://schemas.microsoft.com/office/powerpoint/2010/main" val="120139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Funciones didácticas en el proceso de enseñanza-aprendizaje </a:t>
            </a:r>
          </a:p>
        </p:txBody>
      </p:sp>
      <p:sp>
        <p:nvSpPr>
          <p:cNvPr id="3" name="Marcador de contenido 2"/>
          <p:cNvSpPr>
            <a:spLocks noGrp="1"/>
          </p:cNvSpPr>
          <p:nvPr>
            <p:ph idx="1"/>
          </p:nvPr>
        </p:nvSpPr>
        <p:spPr/>
        <p:txBody>
          <a:bodyPr/>
          <a:lstStyle/>
          <a:p>
            <a:pPr lvl="0"/>
            <a:r>
              <a:rPr lang="es-ES" sz="3200" dirty="0" smtClean="0"/>
              <a:t>Función </a:t>
            </a:r>
            <a:r>
              <a:rPr lang="es-ES" sz="3200" dirty="0"/>
              <a:t>desarrolladora</a:t>
            </a:r>
            <a:r>
              <a:rPr lang="es-ES" sz="3200" dirty="0" smtClean="0"/>
              <a:t>:</a:t>
            </a:r>
          </a:p>
          <a:p>
            <a:pPr marL="0" lvl="0" indent="0">
              <a:buNone/>
            </a:pPr>
            <a:r>
              <a:rPr lang="es-ES" sz="3200" dirty="0"/>
              <a:t/>
            </a:r>
            <a:br>
              <a:rPr lang="es-ES" sz="3200" dirty="0"/>
            </a:br>
            <a:r>
              <a:rPr lang="es-ES" sz="3200" dirty="0"/>
              <a:t>Promueve el desarrollo integral, como el pensamiento computacional (análisis, abstracción, resolución de problemas). Esto se logra mediante actividades como diseñar algoritmos o resolver problemas lógicos.</a:t>
            </a:r>
          </a:p>
          <a:p>
            <a:endParaRPr lang="es-ES" dirty="0"/>
          </a:p>
        </p:txBody>
      </p:sp>
    </p:spTree>
    <p:extLst>
      <p:ext uri="{BB962C8B-B14F-4D97-AF65-F5344CB8AC3E}">
        <p14:creationId xmlns:p14="http://schemas.microsoft.com/office/powerpoint/2010/main" val="2764285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Ejemplo práctico:</a:t>
            </a:r>
          </a:p>
        </p:txBody>
      </p:sp>
      <p:sp>
        <p:nvSpPr>
          <p:cNvPr id="3" name="Marcador de contenido 2"/>
          <p:cNvSpPr>
            <a:spLocks noGrp="1"/>
          </p:cNvSpPr>
          <p:nvPr>
            <p:ph idx="1"/>
          </p:nvPr>
        </p:nvSpPr>
        <p:spPr>
          <a:xfrm>
            <a:off x="581192" y="2180496"/>
            <a:ext cx="11029615" cy="4332599"/>
          </a:xfrm>
        </p:spPr>
        <p:txBody>
          <a:bodyPr>
            <a:normAutofit lnSpcReduction="10000"/>
          </a:bodyPr>
          <a:lstStyle/>
          <a:p>
            <a:pPr marL="0" indent="0">
              <a:buNone/>
            </a:pPr>
            <a:r>
              <a:rPr lang="es-ES" sz="3200" dirty="0" smtClean="0"/>
              <a:t>Diseñemos </a:t>
            </a:r>
            <a:r>
              <a:rPr lang="es-ES" sz="3200" dirty="0"/>
              <a:t>una clase de 45 minutos sobre “Introducción a la programación en Java”: </a:t>
            </a:r>
          </a:p>
          <a:p>
            <a:pPr lvl="0"/>
            <a:r>
              <a:rPr lang="es-ES" sz="3200" dirty="0"/>
              <a:t>Inicio (10 min): Debate sobre la importancia de la programación (función educativa). </a:t>
            </a:r>
          </a:p>
          <a:p>
            <a:pPr lvl="0"/>
            <a:r>
              <a:rPr lang="es-ES" sz="3200" dirty="0"/>
              <a:t>Desarrollo (25 min): Explicación de variables y estructuras básicas con ejemplos en un IDE (función instructiva). </a:t>
            </a:r>
          </a:p>
          <a:p>
            <a:pPr lvl="0"/>
            <a:r>
              <a:rPr lang="es-ES" sz="3200" dirty="0" smtClean="0"/>
              <a:t>Cierre (10 min): Resolver un problema simple </a:t>
            </a:r>
            <a:r>
              <a:rPr lang="es-ES" sz="3200" dirty="0"/>
              <a:t>(calcular un promedio), aplicando lo </a:t>
            </a:r>
            <a:r>
              <a:rPr lang="es-ES" sz="3200" dirty="0" smtClean="0"/>
              <a:t>aprendido </a:t>
            </a:r>
            <a:r>
              <a:rPr lang="es-ES" sz="3200" dirty="0"/>
              <a:t>(función desarrolladora).</a:t>
            </a:r>
          </a:p>
          <a:p>
            <a:endParaRPr lang="es-ES" dirty="0"/>
          </a:p>
        </p:txBody>
      </p:sp>
    </p:spTree>
    <p:extLst>
      <p:ext uri="{BB962C8B-B14F-4D97-AF65-F5344CB8AC3E}">
        <p14:creationId xmlns:p14="http://schemas.microsoft.com/office/powerpoint/2010/main" val="1725373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Aplicación de principios didácticos en situaciones reales </a:t>
            </a:r>
            <a:endParaRPr lang="es-ES" dirty="0"/>
          </a:p>
        </p:txBody>
      </p:sp>
      <p:sp>
        <p:nvSpPr>
          <p:cNvPr id="5" name="Marcador de texto 4"/>
          <p:cNvSpPr>
            <a:spLocks noGrp="1"/>
          </p:cNvSpPr>
          <p:nvPr>
            <p:ph type="body" idx="1"/>
          </p:nvPr>
        </p:nvSpPr>
        <p:spPr/>
        <p:txBody>
          <a:bodyPr/>
          <a:lstStyle/>
          <a:p>
            <a:endParaRPr lang="es-ES"/>
          </a:p>
        </p:txBody>
      </p:sp>
    </p:spTree>
    <p:extLst>
      <p:ext uri="{BB962C8B-B14F-4D97-AF65-F5344CB8AC3E}">
        <p14:creationId xmlns:p14="http://schemas.microsoft.com/office/powerpoint/2010/main" val="3230084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a:bodyPr>
          <a:lstStyle/>
          <a:p>
            <a:pPr lvl="0" algn="just"/>
            <a:r>
              <a:rPr lang="es-ES" sz="2800" dirty="0"/>
              <a:t>Caso 1: Enseñar algoritmos a estudiantes sin experiencia previa</a:t>
            </a:r>
            <a:br>
              <a:rPr lang="es-ES" sz="2800" dirty="0"/>
            </a:br>
            <a:r>
              <a:rPr lang="es-ES" sz="2800" dirty="0"/>
              <a:t>Principio de accesibilidad: Adaptar el contenido al nivel del estudiante. Se inicia con ejemplos visuales (como diagramas de flujo) antes de pasar a pseudocódigo, asegurando comprensión progresiva. </a:t>
            </a:r>
          </a:p>
          <a:p>
            <a:pPr lvl="0" algn="just"/>
            <a:r>
              <a:rPr lang="es-ES" sz="2800" dirty="0"/>
              <a:t>Caso 2: Proyecto de desarrollo de software en equipo</a:t>
            </a:r>
            <a:br>
              <a:rPr lang="es-ES" sz="2800" dirty="0"/>
            </a:br>
            <a:r>
              <a:rPr lang="es-ES" sz="2800" dirty="0"/>
              <a:t>Principio de vinculación con la práctica: Los estudiantes crean una aplicación sencilla (ejemplo: calculadora), conectando la teoría con un producto real, lo que refuerza su utilidad profesional</a:t>
            </a:r>
            <a:r>
              <a:rPr lang="es-ES" sz="2800" dirty="0" smtClean="0"/>
              <a:t>.</a:t>
            </a:r>
            <a:endParaRPr lang="es-ES" sz="2800" dirty="0"/>
          </a:p>
        </p:txBody>
      </p:sp>
    </p:spTree>
    <p:extLst>
      <p:ext uri="{BB962C8B-B14F-4D97-AF65-F5344CB8AC3E}">
        <p14:creationId xmlns:p14="http://schemas.microsoft.com/office/powerpoint/2010/main" val="3409112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Protocolo de clase práctica:</a:t>
            </a:r>
          </a:p>
        </p:txBody>
      </p:sp>
      <p:sp>
        <p:nvSpPr>
          <p:cNvPr id="3" name="Marcador de contenido 2"/>
          <p:cNvSpPr>
            <a:spLocks noGrp="1"/>
          </p:cNvSpPr>
          <p:nvPr>
            <p:ph idx="1"/>
          </p:nvPr>
        </p:nvSpPr>
        <p:spPr>
          <a:xfrm>
            <a:off x="581192" y="2180496"/>
            <a:ext cx="11029615" cy="4091967"/>
          </a:xfrm>
        </p:spPr>
        <p:txBody>
          <a:bodyPr>
            <a:noAutofit/>
          </a:bodyPr>
          <a:lstStyle/>
          <a:p>
            <a:pPr algn="just"/>
            <a:r>
              <a:rPr lang="es-ES" sz="2800" dirty="0" smtClean="0"/>
              <a:t>Taller </a:t>
            </a:r>
            <a:r>
              <a:rPr lang="es-ES" sz="2800" dirty="0"/>
              <a:t>de programación (45 min): </a:t>
            </a:r>
          </a:p>
          <a:p>
            <a:pPr lvl="0" algn="just"/>
            <a:r>
              <a:rPr lang="es-ES" sz="2800" dirty="0"/>
              <a:t>Tema: Crear un programa básico en Python. </a:t>
            </a:r>
          </a:p>
          <a:p>
            <a:pPr lvl="0" algn="just"/>
            <a:r>
              <a:rPr lang="es-ES" sz="2800" dirty="0"/>
              <a:t>Objetivo: Aplicar estructuras condicionales. </a:t>
            </a:r>
          </a:p>
          <a:p>
            <a:pPr lvl="0" algn="just"/>
            <a:r>
              <a:rPr lang="es-ES" sz="2800" dirty="0"/>
              <a:t>Actividades: Explicación (10 min), codificación guiada (20 min), discusión de resultados (15 min). </a:t>
            </a:r>
          </a:p>
          <a:p>
            <a:pPr lvl="0" algn="just"/>
            <a:r>
              <a:rPr lang="es-ES" sz="2800" dirty="0"/>
              <a:t>Principios: Accesibilidad (ejemplos simples), sistematicidad (progresión de conceptos), vinculación con la práctica (programa funcional</a:t>
            </a:r>
            <a:r>
              <a:rPr lang="es-ES" sz="2800" dirty="0" smtClean="0"/>
              <a:t>).</a:t>
            </a:r>
            <a:endParaRPr lang="es-ES" sz="2800" dirty="0"/>
          </a:p>
        </p:txBody>
      </p:sp>
    </p:spTree>
    <p:extLst>
      <p:ext uri="{BB962C8B-B14F-4D97-AF65-F5344CB8AC3E}">
        <p14:creationId xmlns:p14="http://schemas.microsoft.com/office/powerpoint/2010/main" val="1667887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Conclusión</a:t>
            </a:r>
            <a:endParaRPr lang="es-ES" dirty="0"/>
          </a:p>
        </p:txBody>
      </p:sp>
      <p:sp>
        <p:nvSpPr>
          <p:cNvPr id="3" name="Marcador de contenido 2"/>
          <p:cNvSpPr>
            <a:spLocks noGrp="1"/>
          </p:cNvSpPr>
          <p:nvPr>
            <p:ph idx="1"/>
          </p:nvPr>
        </p:nvSpPr>
        <p:spPr/>
        <p:txBody>
          <a:bodyPr>
            <a:normAutofit/>
          </a:bodyPr>
          <a:lstStyle/>
          <a:p>
            <a:pPr algn="just"/>
            <a:r>
              <a:rPr lang="es-ES" sz="3200" dirty="0"/>
              <a:t>El sistema metodológico (observación, análisis, modelación) y las funciones didácticas (educativa, instructiva, desarrolladora) son herramientas clave para modelar la enseñanza en Educación Informática. Permiten al docente planificar clases efectivas y responder a las necesidades de los estudiantes. </a:t>
            </a:r>
            <a:endParaRPr lang="es-ES" sz="3200" dirty="0"/>
          </a:p>
        </p:txBody>
      </p:sp>
    </p:spTree>
    <p:extLst>
      <p:ext uri="{BB962C8B-B14F-4D97-AF65-F5344CB8AC3E}">
        <p14:creationId xmlns:p14="http://schemas.microsoft.com/office/powerpoint/2010/main" val="3632165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Conclusión</a:t>
            </a:r>
            <a:endParaRPr lang="es-ES" dirty="0"/>
          </a:p>
        </p:txBody>
      </p:sp>
      <p:sp>
        <p:nvSpPr>
          <p:cNvPr id="3" name="Marcador de contenido 2"/>
          <p:cNvSpPr>
            <a:spLocks noGrp="1"/>
          </p:cNvSpPr>
          <p:nvPr>
            <p:ph idx="1"/>
          </p:nvPr>
        </p:nvSpPr>
        <p:spPr/>
        <p:txBody>
          <a:bodyPr>
            <a:normAutofit/>
          </a:bodyPr>
          <a:lstStyle/>
          <a:p>
            <a:pPr marL="0" indent="0" algn="just">
              <a:buNone/>
            </a:pPr>
            <a:r>
              <a:rPr lang="es-ES" sz="3200" dirty="0"/>
              <a:t>Importancia de la reflexión crítica</a:t>
            </a:r>
            <a:r>
              <a:rPr lang="es-ES" sz="3200" dirty="0" smtClean="0"/>
              <a:t>:</a:t>
            </a:r>
          </a:p>
          <a:p>
            <a:pPr algn="just"/>
            <a:r>
              <a:rPr lang="es-ES" sz="3200" dirty="0" smtClean="0"/>
              <a:t>Adaptar </a:t>
            </a:r>
            <a:r>
              <a:rPr lang="es-ES" sz="3200" dirty="0"/>
              <a:t>la teoría a la práctica requiere analizar constantemente los resultados del PEA, ajustando métodos y estrategias para formar profesionales competentes en informática. </a:t>
            </a:r>
          </a:p>
        </p:txBody>
      </p:sp>
    </p:spTree>
    <p:extLst>
      <p:ext uri="{BB962C8B-B14F-4D97-AF65-F5344CB8AC3E}">
        <p14:creationId xmlns:p14="http://schemas.microsoft.com/office/powerpoint/2010/main" val="41152496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estudio </a:t>
            </a:r>
            <a:r>
              <a:rPr lang="es-ES" dirty="0"/>
              <a:t>independiente</a:t>
            </a:r>
            <a:r>
              <a:rPr lang="es-ES" sz="2400"/>
              <a:t/>
            </a:r>
            <a:br>
              <a:rPr lang="es-ES" sz="2400"/>
            </a:br>
            <a:r>
              <a:rPr lang="es-ES" sz="2400" smtClean="0"/>
              <a:t>ENTREGAR POR ESCRITO EL PROTOCOLO Y EL RESUMEN </a:t>
            </a:r>
            <a:endParaRPr lang="es-ES" dirty="0"/>
          </a:p>
        </p:txBody>
      </p:sp>
      <p:sp>
        <p:nvSpPr>
          <p:cNvPr id="3" name="Marcador de contenido 2"/>
          <p:cNvSpPr>
            <a:spLocks noGrp="1"/>
          </p:cNvSpPr>
          <p:nvPr>
            <p:ph idx="1"/>
          </p:nvPr>
        </p:nvSpPr>
        <p:spPr>
          <a:xfrm>
            <a:off x="581192" y="2068201"/>
            <a:ext cx="11029615" cy="4525104"/>
          </a:xfrm>
        </p:spPr>
        <p:txBody>
          <a:bodyPr>
            <a:normAutofit/>
          </a:bodyPr>
          <a:lstStyle/>
          <a:p>
            <a:pPr lvl="0"/>
            <a:r>
              <a:rPr lang="es-ES" sz="2800" dirty="0" smtClean="0"/>
              <a:t>Diseñar </a:t>
            </a:r>
            <a:r>
              <a:rPr lang="es-ES" sz="2800" dirty="0"/>
              <a:t>un protocolo de clase práctica (45 minutos): </a:t>
            </a:r>
            <a:endParaRPr lang="es-ES" sz="2400" dirty="0"/>
          </a:p>
          <a:p>
            <a:pPr lvl="1"/>
            <a:r>
              <a:rPr lang="es-ES" sz="2400" dirty="0"/>
              <a:t>Tema: </a:t>
            </a:r>
            <a:r>
              <a:rPr lang="es-ES" sz="2400" dirty="0" smtClean="0"/>
              <a:t>. </a:t>
            </a:r>
            <a:endParaRPr lang="es-ES" sz="2000" dirty="0"/>
          </a:p>
          <a:p>
            <a:pPr lvl="1"/>
            <a:r>
              <a:rPr lang="es-ES" sz="2400" dirty="0"/>
              <a:t>Aplicar tres principios didácticos (ejemplo: accesibilidad, sistematicidad, vinculación con la práctica). </a:t>
            </a:r>
            <a:endParaRPr lang="es-ES" sz="2000" dirty="0"/>
          </a:p>
          <a:p>
            <a:pPr lvl="1"/>
            <a:r>
              <a:rPr lang="es-ES" sz="2400" dirty="0"/>
              <a:t>Incluir objetivos, actividades y evaluación.</a:t>
            </a:r>
            <a:endParaRPr lang="es-ES" sz="2000" dirty="0"/>
          </a:p>
          <a:p>
            <a:pPr lvl="0"/>
            <a:r>
              <a:rPr lang="es-ES" sz="2800" dirty="0"/>
              <a:t>Investigación: </a:t>
            </a:r>
            <a:endParaRPr lang="es-ES" sz="2400" dirty="0"/>
          </a:p>
          <a:p>
            <a:pPr lvl="1"/>
            <a:r>
              <a:rPr lang="es-ES" sz="2400" dirty="0"/>
              <a:t>Buscar en la web </a:t>
            </a:r>
            <a:r>
              <a:rPr lang="es-ES" sz="2400" dirty="0" smtClean="0"/>
              <a:t> </a:t>
            </a:r>
            <a:r>
              <a:rPr lang="es-ES" sz="2400" dirty="0"/>
              <a:t>cómo docentes de informática integran el principio de sistematicidad en sus clases. </a:t>
            </a:r>
            <a:endParaRPr lang="es-ES" sz="2000" dirty="0"/>
          </a:p>
          <a:p>
            <a:pPr lvl="1"/>
            <a:r>
              <a:rPr lang="es-ES" sz="2400" dirty="0"/>
              <a:t>Elaborar un resumen de 200 palabras con ejemplos concretos y reflexiones</a:t>
            </a:r>
            <a:r>
              <a:rPr lang="es-ES" sz="2400" dirty="0" smtClean="0"/>
              <a:t>.</a:t>
            </a:r>
            <a:endParaRPr lang="es-ES" sz="1800" dirty="0"/>
          </a:p>
        </p:txBody>
      </p:sp>
    </p:spTree>
    <p:extLst>
      <p:ext uri="{BB962C8B-B14F-4D97-AF65-F5344CB8AC3E}">
        <p14:creationId xmlns:p14="http://schemas.microsoft.com/office/powerpoint/2010/main" val="3222824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lvl="0"/>
            <a:r>
              <a:rPr lang="es-ES" dirty="0"/>
              <a:t>Fundamentos de la Didáctica: Repaso </a:t>
            </a:r>
          </a:p>
        </p:txBody>
      </p:sp>
      <p:sp>
        <p:nvSpPr>
          <p:cNvPr id="3" name="Marcador de contenido 2"/>
          <p:cNvSpPr>
            <a:spLocks noGrp="1"/>
          </p:cNvSpPr>
          <p:nvPr>
            <p:ph idx="1"/>
          </p:nvPr>
        </p:nvSpPr>
        <p:spPr/>
        <p:txBody>
          <a:bodyPr>
            <a:normAutofit/>
          </a:bodyPr>
          <a:lstStyle/>
          <a:p>
            <a:pPr lvl="1"/>
            <a:r>
              <a:rPr lang="es-ES" sz="3200" dirty="0" smtClean="0"/>
              <a:t>Objeto </a:t>
            </a:r>
            <a:r>
              <a:rPr lang="es-ES" sz="3200" dirty="0"/>
              <a:t>de estudio: Proceso de enseñanza-aprendizaje (PEA). </a:t>
            </a:r>
          </a:p>
          <a:p>
            <a:pPr lvl="1"/>
            <a:r>
              <a:rPr lang="es-ES" sz="3200" dirty="0"/>
              <a:t>Categorías: Objetivos, contenidos, métodos, medios, formas, evaluación. </a:t>
            </a:r>
          </a:p>
          <a:p>
            <a:pPr lvl="1"/>
            <a:r>
              <a:rPr lang="es-ES" sz="3200" dirty="0"/>
              <a:t>Principios: Accesibilidad, sistematicidad, vinculación con la práctica</a:t>
            </a:r>
            <a:r>
              <a:rPr lang="es-ES" sz="3200" dirty="0" smtClean="0"/>
              <a:t>.</a:t>
            </a:r>
            <a:endParaRPr lang="es-ES" sz="3200" dirty="0"/>
          </a:p>
        </p:txBody>
      </p:sp>
    </p:spTree>
    <p:extLst>
      <p:ext uri="{BB962C8B-B14F-4D97-AF65-F5344CB8AC3E}">
        <p14:creationId xmlns:p14="http://schemas.microsoft.com/office/powerpoint/2010/main" val="2101285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lvl="0"/>
            <a:r>
              <a:rPr lang="es-ES" dirty="0"/>
              <a:t>Sistema metodológico y práctica </a:t>
            </a:r>
            <a:r>
              <a:rPr lang="es-ES" dirty="0" smtClean="0"/>
              <a:t>educativa</a:t>
            </a:r>
            <a:endParaRPr lang="es-ES" dirty="0"/>
          </a:p>
        </p:txBody>
      </p:sp>
      <p:sp>
        <p:nvSpPr>
          <p:cNvPr id="3" name="Marcador de contenido 2"/>
          <p:cNvSpPr>
            <a:spLocks noGrp="1"/>
          </p:cNvSpPr>
          <p:nvPr>
            <p:ph idx="1"/>
          </p:nvPr>
        </p:nvSpPr>
        <p:spPr/>
        <p:txBody>
          <a:bodyPr/>
          <a:lstStyle/>
          <a:p>
            <a:pPr lvl="1" algn="just"/>
            <a:r>
              <a:rPr lang="es-ES" sz="3200" dirty="0" smtClean="0"/>
              <a:t>Objetivo</a:t>
            </a:r>
            <a:r>
              <a:rPr lang="es-ES" sz="3200" dirty="0"/>
              <a:t>: Analizar métodos y funciones didácticas en Educación Informática. </a:t>
            </a:r>
          </a:p>
          <a:p>
            <a:pPr lvl="1" algn="just"/>
            <a:r>
              <a:rPr lang="es-ES" sz="3200" dirty="0"/>
              <a:t>Enfoque: Vinculación teoría-práctica en el contexto tecnológico.</a:t>
            </a:r>
          </a:p>
          <a:p>
            <a:endParaRPr lang="es-ES" dirty="0"/>
          </a:p>
        </p:txBody>
      </p:sp>
    </p:spTree>
    <p:extLst>
      <p:ext uri="{BB962C8B-B14F-4D97-AF65-F5344CB8AC3E}">
        <p14:creationId xmlns:p14="http://schemas.microsoft.com/office/powerpoint/2010/main" val="3135792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Métodos de investigación de la Didáctica </a:t>
            </a:r>
            <a:endParaRPr lang="es-ES" dirty="0"/>
          </a:p>
        </p:txBody>
      </p:sp>
      <p:sp>
        <p:nvSpPr>
          <p:cNvPr id="5" name="Marcador de texto 4"/>
          <p:cNvSpPr>
            <a:spLocks noGrp="1"/>
          </p:cNvSpPr>
          <p:nvPr>
            <p:ph type="body" idx="1"/>
          </p:nvPr>
        </p:nvSpPr>
        <p:spPr/>
        <p:txBody>
          <a:bodyPr/>
          <a:lstStyle/>
          <a:p>
            <a:endParaRPr lang="es-ES"/>
          </a:p>
        </p:txBody>
      </p:sp>
    </p:spTree>
    <p:extLst>
      <p:ext uri="{BB962C8B-B14F-4D97-AF65-F5344CB8AC3E}">
        <p14:creationId xmlns:p14="http://schemas.microsoft.com/office/powerpoint/2010/main" val="1214637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Métodos clave en la Didáctica </a:t>
            </a:r>
          </a:p>
        </p:txBody>
      </p:sp>
      <p:sp>
        <p:nvSpPr>
          <p:cNvPr id="5" name="Marcador de contenido 4"/>
          <p:cNvSpPr>
            <a:spLocks noGrp="1"/>
          </p:cNvSpPr>
          <p:nvPr>
            <p:ph idx="1"/>
          </p:nvPr>
        </p:nvSpPr>
        <p:spPr/>
        <p:txBody>
          <a:bodyPr>
            <a:normAutofit fontScale="92500" lnSpcReduction="20000"/>
          </a:bodyPr>
          <a:lstStyle/>
          <a:p>
            <a:r>
              <a:rPr lang="es-ES" sz="3200" dirty="0"/>
              <a:t>Los métodos de investigación son herramientas esenciales para analizar y mejorar el PEA. En Educación Informática, su aplicación práctica es clave para el desempeño profesional. </a:t>
            </a:r>
            <a:endParaRPr lang="es-ES" sz="3200" dirty="0" smtClean="0"/>
          </a:p>
          <a:p>
            <a:pPr lvl="0"/>
            <a:r>
              <a:rPr lang="es-ES" sz="3200" dirty="0"/>
              <a:t>Observación:</a:t>
            </a:r>
            <a:br>
              <a:rPr lang="es-ES" sz="3200" dirty="0"/>
            </a:br>
            <a:r>
              <a:rPr lang="es-ES" sz="3200" dirty="0"/>
              <a:t>Consiste en analizar el comportamiento de los estudiantes durante actividades específicas. Por ejemplo, al enseñar depuración de código, el docente observa cómo los estudiantes identifican errores en un programa, lo que revela sus dificultades y fortalezas. Esto permite ajustar las estrategias pedagógicas en tiempo real. </a:t>
            </a:r>
            <a:endParaRPr lang="es-ES" sz="3200" dirty="0"/>
          </a:p>
          <a:p>
            <a:endParaRPr lang="es-ES" dirty="0"/>
          </a:p>
        </p:txBody>
      </p:sp>
    </p:spTree>
    <p:extLst>
      <p:ext uri="{BB962C8B-B14F-4D97-AF65-F5344CB8AC3E}">
        <p14:creationId xmlns:p14="http://schemas.microsoft.com/office/powerpoint/2010/main" val="444456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Métodos clave en la Didáctica </a:t>
            </a:r>
          </a:p>
        </p:txBody>
      </p:sp>
      <p:sp>
        <p:nvSpPr>
          <p:cNvPr id="5" name="Marcador de contenido 4"/>
          <p:cNvSpPr>
            <a:spLocks noGrp="1"/>
          </p:cNvSpPr>
          <p:nvPr>
            <p:ph idx="1"/>
          </p:nvPr>
        </p:nvSpPr>
        <p:spPr/>
        <p:txBody>
          <a:bodyPr>
            <a:normAutofit fontScale="77500" lnSpcReduction="20000"/>
          </a:bodyPr>
          <a:lstStyle/>
          <a:p>
            <a:pPr lvl="0"/>
            <a:r>
              <a:rPr lang="es-ES" sz="3200" dirty="0" smtClean="0"/>
              <a:t>Análisis </a:t>
            </a:r>
            <a:r>
              <a:rPr lang="es-ES" sz="3200" dirty="0"/>
              <a:t>de productos de la actividad:</a:t>
            </a:r>
            <a:br>
              <a:rPr lang="es-ES" sz="3200" dirty="0"/>
            </a:br>
            <a:r>
              <a:rPr lang="es-ES" sz="3200" dirty="0"/>
              <a:t>Implica evaluar los resultados del trabajo estudiantil, como proyectos informáticos (programas, algoritmos, diagramas). Por ejemplo, al revisar un algoritmo diseñado por un estudiante, el docente puede identificar si comprende conceptos como eficiencia o estructuras de control, y retroalimentar </a:t>
            </a:r>
            <a:r>
              <a:rPr lang="es-ES" sz="3200" dirty="0" err="1"/>
              <a:t>accordingly</a:t>
            </a:r>
            <a:r>
              <a:rPr lang="es-ES" sz="3200" dirty="0"/>
              <a:t>. </a:t>
            </a:r>
          </a:p>
          <a:p>
            <a:pPr lvl="0"/>
            <a:r>
              <a:rPr lang="es-ES" sz="3200" dirty="0"/>
              <a:t>Modelación:</a:t>
            </a:r>
            <a:br>
              <a:rPr lang="es-ES" sz="3200" dirty="0"/>
            </a:br>
            <a:r>
              <a:rPr lang="es-ES" sz="3200" dirty="0"/>
              <a:t>Se refiere a la creación de simulaciones del PEA para planificar clases. Un caso típico es diseñar una lección sobre estructuras de datos (listas, pilas, colas), simulando cómo los estudiantes interactúan con ejemplos prácticos antes de implementarla</a:t>
            </a:r>
            <a:r>
              <a:rPr lang="es-ES" sz="3200" dirty="0" smtClean="0"/>
              <a:t>.</a:t>
            </a:r>
            <a:endParaRPr lang="es-ES" dirty="0"/>
          </a:p>
        </p:txBody>
      </p:sp>
    </p:spTree>
    <p:extLst>
      <p:ext uri="{BB962C8B-B14F-4D97-AF65-F5344CB8AC3E}">
        <p14:creationId xmlns:p14="http://schemas.microsoft.com/office/powerpoint/2010/main" val="1413387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lvl="0"/>
            <a:r>
              <a:rPr lang="es-ES" dirty="0"/>
              <a:t>Métodos clave en la Didáctica </a:t>
            </a:r>
          </a:p>
        </p:txBody>
      </p:sp>
      <p:sp>
        <p:nvSpPr>
          <p:cNvPr id="3" name="Marcador de contenido 2"/>
          <p:cNvSpPr>
            <a:spLocks noGrp="1"/>
          </p:cNvSpPr>
          <p:nvPr>
            <p:ph idx="1"/>
          </p:nvPr>
        </p:nvSpPr>
        <p:spPr/>
        <p:txBody>
          <a:bodyPr/>
          <a:lstStyle/>
          <a:p>
            <a:pPr algn="just"/>
            <a:r>
              <a:rPr lang="es-ES" sz="3200" dirty="0"/>
              <a:t>Relación con la práctica:</a:t>
            </a:r>
            <a:br>
              <a:rPr lang="es-ES" sz="3200" dirty="0"/>
            </a:br>
            <a:r>
              <a:rPr lang="es-ES" sz="3200" dirty="0"/>
              <a:t>Estos métodos ayudan al docente a diagnosticar necesidades, evaluar aprendizajes y ajustar estrategias, garantizando que el proceso sea dinámico y centrado en el estudiante. </a:t>
            </a:r>
          </a:p>
          <a:p>
            <a:endParaRPr lang="es-ES" dirty="0"/>
          </a:p>
        </p:txBody>
      </p:sp>
    </p:spTree>
    <p:extLst>
      <p:ext uri="{BB962C8B-B14F-4D97-AF65-F5344CB8AC3E}">
        <p14:creationId xmlns:p14="http://schemas.microsoft.com/office/powerpoint/2010/main" val="1147512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Funciones didácticas en el proceso de enseñanza-aprendizaje </a:t>
            </a:r>
            <a:endParaRPr lang="es-ES" dirty="0"/>
          </a:p>
        </p:txBody>
      </p:sp>
      <p:sp>
        <p:nvSpPr>
          <p:cNvPr id="5" name="Marcador de texto 4"/>
          <p:cNvSpPr>
            <a:spLocks noGrp="1"/>
          </p:cNvSpPr>
          <p:nvPr>
            <p:ph type="body" idx="1"/>
          </p:nvPr>
        </p:nvSpPr>
        <p:spPr/>
        <p:txBody>
          <a:bodyPr/>
          <a:lstStyle/>
          <a:p>
            <a:endParaRPr lang="es-ES"/>
          </a:p>
        </p:txBody>
      </p:sp>
    </p:spTree>
    <p:extLst>
      <p:ext uri="{BB962C8B-B14F-4D97-AF65-F5344CB8AC3E}">
        <p14:creationId xmlns:p14="http://schemas.microsoft.com/office/powerpoint/2010/main" val="1243135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Funciones didácticas en el proceso de enseñanza-aprendizaje </a:t>
            </a:r>
          </a:p>
        </p:txBody>
      </p:sp>
      <p:sp>
        <p:nvSpPr>
          <p:cNvPr id="3" name="Marcador de contenido 2"/>
          <p:cNvSpPr>
            <a:spLocks noGrp="1"/>
          </p:cNvSpPr>
          <p:nvPr>
            <p:ph idx="1"/>
          </p:nvPr>
        </p:nvSpPr>
        <p:spPr/>
        <p:txBody>
          <a:bodyPr>
            <a:normAutofit lnSpcReduction="10000"/>
          </a:bodyPr>
          <a:lstStyle/>
          <a:p>
            <a:pPr lvl="0" algn="just"/>
            <a:r>
              <a:rPr lang="es-ES" sz="3200" dirty="0"/>
              <a:t>Función educativa</a:t>
            </a:r>
            <a:r>
              <a:rPr lang="es-ES" sz="3200" dirty="0" smtClean="0"/>
              <a:t>:</a:t>
            </a:r>
          </a:p>
          <a:p>
            <a:pPr marL="0" lvl="0" indent="0" algn="just">
              <a:buNone/>
            </a:pPr>
            <a:r>
              <a:rPr lang="es-ES" sz="3200" dirty="0"/>
              <a:t/>
            </a:r>
            <a:br>
              <a:rPr lang="es-ES" sz="3200" dirty="0"/>
            </a:br>
            <a:r>
              <a:rPr lang="es-ES" sz="3200" dirty="0"/>
              <a:t>Forma valores y actitudes. En Educación Informática, esto se traduce en enseñar ética tecnológica, como el uso responsable de datos en ciberseguridad. Por ejemplo, al abordar un caso de </a:t>
            </a:r>
            <a:r>
              <a:rPr lang="es-ES" sz="3200" dirty="0" err="1"/>
              <a:t>phishing</a:t>
            </a:r>
            <a:r>
              <a:rPr lang="es-ES" sz="3200" dirty="0"/>
              <a:t>, se fomenta la reflexión sobre las consecuencias sociales de la tecnología. </a:t>
            </a:r>
            <a:endParaRPr lang="es-ES" sz="3200" dirty="0"/>
          </a:p>
        </p:txBody>
      </p:sp>
    </p:spTree>
    <p:extLst>
      <p:ext uri="{BB962C8B-B14F-4D97-AF65-F5344CB8AC3E}">
        <p14:creationId xmlns:p14="http://schemas.microsoft.com/office/powerpoint/2010/main" val="3330564154"/>
      </p:ext>
    </p:extLst>
  </p:cSld>
  <p:clrMapOvr>
    <a:masterClrMapping/>
  </p:clrMapOvr>
</p:sld>
</file>

<file path=ppt/theme/theme1.xml><?xml version="1.0" encoding="utf-8"?>
<a:theme xmlns:a="http://schemas.openxmlformats.org/drawingml/2006/main" name="Dividendo">
  <a:themeElements>
    <a:clrScheme name="Dividendo">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o">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o">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Dividendo</Template>
  <TotalTime>1154</TotalTime>
  <Words>515</Words>
  <Application>Microsoft Office PowerPoint</Application>
  <PresentationFormat>Panorámica</PresentationFormat>
  <Paragraphs>56</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Calibri</vt:lpstr>
      <vt:lpstr>Gill Sans MT</vt:lpstr>
      <vt:lpstr>Times New Roman</vt:lpstr>
      <vt:lpstr>Wingdings 2</vt:lpstr>
      <vt:lpstr>Dividendo</vt:lpstr>
      <vt:lpstr>Asignatura: Didáctica General </vt:lpstr>
      <vt:lpstr>Fundamentos de la Didáctica: Repaso </vt:lpstr>
      <vt:lpstr>Sistema metodológico y práctica educativa</vt:lpstr>
      <vt:lpstr>Métodos de investigación de la Didáctica </vt:lpstr>
      <vt:lpstr>Métodos clave en la Didáctica </vt:lpstr>
      <vt:lpstr>Métodos clave en la Didáctica </vt:lpstr>
      <vt:lpstr>Métodos clave en la Didáctica </vt:lpstr>
      <vt:lpstr>Funciones didácticas en el proceso de enseñanza-aprendizaje </vt:lpstr>
      <vt:lpstr>Funciones didácticas en el proceso de enseñanza-aprendizaje </vt:lpstr>
      <vt:lpstr>Funciones didácticas en el proceso de enseñanza-aprendizaje </vt:lpstr>
      <vt:lpstr>Funciones didácticas en el proceso de enseñanza-aprendizaje </vt:lpstr>
      <vt:lpstr>Ejemplo práctico:</vt:lpstr>
      <vt:lpstr>Aplicación de principios didácticos en situaciones reales </vt:lpstr>
      <vt:lpstr>Presentación de PowerPoint</vt:lpstr>
      <vt:lpstr>Protocolo de clase práctica:</vt:lpstr>
      <vt:lpstr>Conclusión</vt:lpstr>
      <vt:lpstr>Conclusión</vt:lpstr>
      <vt:lpstr>estudio independiente ENTREGAR POR ESCRITO EL PROTOCOLO Y EL RESUMEN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Asignatura: Didáctica General</dc:title>
  <dc:creator>Doctor</dc:creator>
  <cp:lastModifiedBy>Dr.</cp:lastModifiedBy>
  <cp:revision>19</cp:revision>
  <dcterms:created xsi:type="dcterms:W3CDTF">2024-06-01T02:34:33Z</dcterms:created>
  <dcterms:modified xsi:type="dcterms:W3CDTF">2025-04-05T02:36:05Z</dcterms:modified>
</cp:coreProperties>
</file>