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61" r:id="rId4"/>
    <p:sldId id="262" r:id="rId5"/>
    <p:sldId id="263" r:id="rId6"/>
    <p:sldId id="264" r:id="rId7"/>
    <p:sldId id="277" r:id="rId8"/>
    <p:sldId id="265" r:id="rId9"/>
    <p:sldId id="278" r:id="rId10"/>
    <p:sldId id="279" r:id="rId11"/>
    <p:sldId id="266" r:id="rId12"/>
    <p:sldId id="267" r:id="rId13"/>
    <p:sldId id="268" r:id="rId14"/>
    <p:sldId id="269" r:id="rId15"/>
    <p:sldId id="270" r:id="rId16"/>
    <p:sldId id="280"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F3491-6E80-47D0-A5E6-FFCCDDB622DD}"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S"/>
        </a:p>
      </dgm:t>
    </dgm:pt>
    <dgm:pt modelId="{218A962A-C496-48B6-A25B-7D142E6666D4}">
      <dgm:prSet phldrT="[Texto]">
        <dgm:style>
          <a:lnRef idx="2">
            <a:schemeClr val="dk1"/>
          </a:lnRef>
          <a:fillRef idx="1">
            <a:schemeClr val="lt1"/>
          </a:fillRef>
          <a:effectRef idx="0">
            <a:schemeClr val="dk1"/>
          </a:effectRef>
          <a:fontRef idx="minor">
            <a:schemeClr val="dk1"/>
          </a:fontRef>
        </dgm:style>
      </dgm:prSet>
      <dgm:spPr>
        <a:ln/>
      </dgm:spPr>
      <dgm:t>
        <a:bodyPr/>
        <a:lstStyle/>
        <a:p>
          <a:r>
            <a:rPr lang="es-ES" dirty="0"/>
            <a:t>Análisis</a:t>
          </a:r>
        </a:p>
      </dgm:t>
    </dgm:pt>
    <dgm:pt modelId="{2315610D-B2B5-487D-8198-F09EB8A269AD}" type="parTrans" cxnId="{9C83B3BA-C68D-4F6A-81C6-00DF0BF9E805}">
      <dgm:prSet/>
      <dgm:spPr/>
      <dgm:t>
        <a:bodyPr/>
        <a:lstStyle/>
        <a:p>
          <a:endParaRPr lang="es-ES"/>
        </a:p>
      </dgm:t>
    </dgm:pt>
    <dgm:pt modelId="{A8E0A7CE-090D-4D38-900E-7F1671706CD2}" type="sibTrans" cxnId="{9C83B3BA-C68D-4F6A-81C6-00DF0BF9E805}">
      <dgm:prSet/>
      <dgm:spPr/>
      <dgm:t>
        <a:bodyPr/>
        <a:lstStyle/>
        <a:p>
          <a:endParaRPr lang="es-ES"/>
        </a:p>
      </dgm:t>
    </dgm:pt>
    <dgm:pt modelId="{34ADF3E5-8B13-46DF-B461-AB6906291106}">
      <dgm:prSet phldrT="[Texto]">
        <dgm:style>
          <a:lnRef idx="2">
            <a:schemeClr val="accent2"/>
          </a:lnRef>
          <a:fillRef idx="1">
            <a:schemeClr val="lt1"/>
          </a:fillRef>
          <a:effectRef idx="0">
            <a:schemeClr val="accent2"/>
          </a:effectRef>
          <a:fontRef idx="minor">
            <a:schemeClr val="dk1"/>
          </a:fontRef>
        </dgm:style>
      </dgm:prSet>
      <dgm:spPr>
        <a:ln/>
      </dgm:spPr>
      <dgm:t>
        <a:bodyPr/>
        <a:lstStyle/>
        <a:p>
          <a:r>
            <a:rPr lang="es-ES" dirty="0"/>
            <a:t>Diseño</a:t>
          </a:r>
        </a:p>
      </dgm:t>
    </dgm:pt>
    <dgm:pt modelId="{AE9AFDC2-79B9-4DDB-875F-F18F08A1FE0A}" type="parTrans" cxnId="{EDF045C0-A988-48F6-A242-AADD54CA911E}">
      <dgm:prSet/>
      <dgm:spPr/>
      <dgm:t>
        <a:bodyPr/>
        <a:lstStyle/>
        <a:p>
          <a:endParaRPr lang="es-ES"/>
        </a:p>
      </dgm:t>
    </dgm:pt>
    <dgm:pt modelId="{F6CD4E66-2D72-4A19-86A4-D8C4BE483D2D}" type="sibTrans" cxnId="{EDF045C0-A988-48F6-A242-AADD54CA911E}">
      <dgm:prSet/>
      <dgm:spPr/>
      <dgm:t>
        <a:bodyPr/>
        <a:lstStyle/>
        <a:p>
          <a:endParaRPr lang="es-ES"/>
        </a:p>
      </dgm:t>
    </dgm:pt>
    <dgm:pt modelId="{A8B22A8E-4040-47A9-8E7D-229508F31938}">
      <dgm:prSet phldrT="[Texto]">
        <dgm:style>
          <a:lnRef idx="2">
            <a:schemeClr val="accent6"/>
          </a:lnRef>
          <a:fillRef idx="1">
            <a:schemeClr val="lt1"/>
          </a:fillRef>
          <a:effectRef idx="0">
            <a:schemeClr val="accent6"/>
          </a:effectRef>
          <a:fontRef idx="minor">
            <a:schemeClr val="dk1"/>
          </a:fontRef>
        </dgm:style>
      </dgm:prSet>
      <dgm:spPr>
        <a:ln/>
      </dgm:spPr>
      <dgm:t>
        <a:bodyPr/>
        <a:lstStyle/>
        <a:p>
          <a:r>
            <a:rPr lang="es-ES" dirty="0"/>
            <a:t>Evaluación</a:t>
          </a:r>
        </a:p>
      </dgm:t>
    </dgm:pt>
    <dgm:pt modelId="{0ED705CB-F9D3-494E-A4A2-CF2DF448BBD4}" type="parTrans" cxnId="{521CB371-6517-4DFB-913E-13DCFEF84F74}">
      <dgm:prSet/>
      <dgm:spPr/>
      <dgm:t>
        <a:bodyPr/>
        <a:lstStyle/>
        <a:p>
          <a:endParaRPr lang="es-ES"/>
        </a:p>
      </dgm:t>
    </dgm:pt>
    <dgm:pt modelId="{0A6CB159-F98F-413F-968B-4AEF18D0017B}" type="sibTrans" cxnId="{521CB371-6517-4DFB-913E-13DCFEF84F74}">
      <dgm:prSet/>
      <dgm:spPr/>
      <dgm:t>
        <a:bodyPr/>
        <a:lstStyle/>
        <a:p>
          <a:endParaRPr lang="es-ES"/>
        </a:p>
      </dgm:t>
    </dgm:pt>
    <dgm:pt modelId="{582B9693-65F3-45C8-8E6D-179F2F5563B0}">
      <dgm:prSet phldrT="[Texto]">
        <dgm:style>
          <a:lnRef idx="2">
            <a:schemeClr val="accent3"/>
          </a:lnRef>
          <a:fillRef idx="1">
            <a:schemeClr val="lt1"/>
          </a:fillRef>
          <a:effectRef idx="0">
            <a:schemeClr val="accent3"/>
          </a:effectRef>
          <a:fontRef idx="minor">
            <a:schemeClr val="dk1"/>
          </a:fontRef>
        </dgm:style>
      </dgm:prSet>
      <dgm:spPr>
        <a:ln/>
      </dgm:spPr>
      <dgm:t>
        <a:bodyPr/>
        <a:lstStyle/>
        <a:p>
          <a:r>
            <a:rPr lang="es-ES" dirty="0"/>
            <a:t>Desarrollo</a:t>
          </a:r>
        </a:p>
      </dgm:t>
    </dgm:pt>
    <dgm:pt modelId="{C7BADE49-531C-4E20-8FE2-38CF4186D550}" type="parTrans" cxnId="{7A39873E-8534-4963-B3DD-76A2E23FAB5C}">
      <dgm:prSet/>
      <dgm:spPr/>
      <dgm:t>
        <a:bodyPr/>
        <a:lstStyle/>
        <a:p>
          <a:endParaRPr lang="es-ES"/>
        </a:p>
      </dgm:t>
    </dgm:pt>
    <dgm:pt modelId="{6E782A82-7648-4B9E-8C8A-FEDA7660C0AD}" type="sibTrans" cxnId="{7A39873E-8534-4963-B3DD-76A2E23FAB5C}">
      <dgm:prSet/>
      <dgm:spPr/>
      <dgm:t>
        <a:bodyPr/>
        <a:lstStyle/>
        <a:p>
          <a:endParaRPr lang="es-ES"/>
        </a:p>
      </dgm:t>
    </dgm:pt>
    <dgm:pt modelId="{72284393-F741-467B-86E1-8E252CACE1B3}" type="pres">
      <dgm:prSet presAssocID="{AD5F3491-6E80-47D0-A5E6-FFCCDDB622DD}" presName="rootnode" presStyleCnt="0">
        <dgm:presLayoutVars>
          <dgm:chMax/>
          <dgm:chPref/>
          <dgm:dir/>
          <dgm:animLvl val="lvl"/>
        </dgm:presLayoutVars>
      </dgm:prSet>
      <dgm:spPr/>
    </dgm:pt>
    <dgm:pt modelId="{BF915FAE-7D68-4E04-A912-BAFC47F8929D}" type="pres">
      <dgm:prSet presAssocID="{218A962A-C496-48B6-A25B-7D142E6666D4}" presName="composite" presStyleCnt="0"/>
      <dgm:spPr/>
    </dgm:pt>
    <dgm:pt modelId="{46AE913F-CDBA-405F-AA2B-045AEB696363}" type="pres">
      <dgm:prSet presAssocID="{218A962A-C496-48B6-A25B-7D142E6666D4}" presName="bentUpArrow1" presStyleLbl="alignImgPlace1" presStyleIdx="0" presStyleCnt="3" custLinFactNeighborX="2656" custLinFactNeighborY="15120"/>
      <dgm:spPr>
        <a:solidFill>
          <a:schemeClr val="bg1"/>
        </a:solidFill>
        <a:ln>
          <a:solidFill>
            <a:schemeClr val="tx1"/>
          </a:solidFill>
        </a:ln>
      </dgm:spPr>
    </dgm:pt>
    <dgm:pt modelId="{69321C5D-69B2-4191-8F73-B018F9AF862D}" type="pres">
      <dgm:prSet presAssocID="{218A962A-C496-48B6-A25B-7D142E6666D4}" presName="ParentText" presStyleLbl="node1" presStyleIdx="0" presStyleCnt="4">
        <dgm:presLayoutVars>
          <dgm:chMax val="1"/>
          <dgm:chPref val="1"/>
          <dgm:bulletEnabled val="1"/>
        </dgm:presLayoutVars>
      </dgm:prSet>
      <dgm:spPr/>
    </dgm:pt>
    <dgm:pt modelId="{AAB0E63C-4C4B-4B3E-A962-4C3864177126}" type="pres">
      <dgm:prSet presAssocID="{218A962A-C496-48B6-A25B-7D142E6666D4}" presName="ChildText" presStyleLbl="revTx" presStyleIdx="0" presStyleCnt="3">
        <dgm:presLayoutVars>
          <dgm:chMax val="0"/>
          <dgm:chPref val="0"/>
          <dgm:bulletEnabled val="1"/>
        </dgm:presLayoutVars>
      </dgm:prSet>
      <dgm:spPr/>
    </dgm:pt>
    <dgm:pt modelId="{C36ED9F9-9CD7-4CF4-AD81-39E2AC61F621}" type="pres">
      <dgm:prSet presAssocID="{A8E0A7CE-090D-4D38-900E-7F1671706CD2}" presName="sibTrans" presStyleCnt="0"/>
      <dgm:spPr/>
    </dgm:pt>
    <dgm:pt modelId="{237CE7CF-519B-4323-8296-2C2FBF63FED9}" type="pres">
      <dgm:prSet presAssocID="{34ADF3E5-8B13-46DF-B461-AB6906291106}" presName="composite" presStyleCnt="0"/>
      <dgm:spPr/>
    </dgm:pt>
    <dgm:pt modelId="{1EF76E40-0C2D-4D98-AA27-0CBFD7F977DE}" type="pres">
      <dgm:prSet presAssocID="{34ADF3E5-8B13-46DF-B461-AB6906291106}" presName="bentUpArrow1" presStyleLbl="alignImgPlace1" presStyleIdx="1" presStyleCnt="3" custLinFactNeighborX="1958" custLinFactNeighborY="24192"/>
      <dgm:spPr>
        <a:solidFill>
          <a:schemeClr val="bg1"/>
        </a:solidFill>
        <a:ln>
          <a:solidFill>
            <a:schemeClr val="tx1"/>
          </a:solidFill>
        </a:ln>
      </dgm:spPr>
    </dgm:pt>
    <dgm:pt modelId="{1944BA7F-CA02-4C46-827D-13D2E4C20474}" type="pres">
      <dgm:prSet presAssocID="{34ADF3E5-8B13-46DF-B461-AB6906291106}" presName="ParentText" presStyleLbl="node1" presStyleIdx="1" presStyleCnt="4">
        <dgm:presLayoutVars>
          <dgm:chMax val="1"/>
          <dgm:chPref val="1"/>
          <dgm:bulletEnabled val="1"/>
        </dgm:presLayoutVars>
      </dgm:prSet>
      <dgm:spPr/>
    </dgm:pt>
    <dgm:pt modelId="{C268A102-EA3C-40D2-9BD5-9C863D35C2BF}" type="pres">
      <dgm:prSet presAssocID="{34ADF3E5-8B13-46DF-B461-AB6906291106}" presName="ChildText" presStyleLbl="revTx" presStyleIdx="1" presStyleCnt="3">
        <dgm:presLayoutVars>
          <dgm:chMax val="0"/>
          <dgm:chPref val="0"/>
          <dgm:bulletEnabled val="1"/>
        </dgm:presLayoutVars>
      </dgm:prSet>
      <dgm:spPr/>
    </dgm:pt>
    <dgm:pt modelId="{4CFFE4DC-17CE-46EE-BA6A-986F48CC1A2F}" type="pres">
      <dgm:prSet presAssocID="{F6CD4E66-2D72-4A19-86A4-D8C4BE483D2D}" presName="sibTrans" presStyleCnt="0"/>
      <dgm:spPr/>
    </dgm:pt>
    <dgm:pt modelId="{E1065B56-AFBE-4719-82D0-B953F1DE7239}" type="pres">
      <dgm:prSet presAssocID="{582B9693-65F3-45C8-8E6D-179F2F5563B0}" presName="composite" presStyleCnt="0"/>
      <dgm:spPr/>
    </dgm:pt>
    <dgm:pt modelId="{0AC6BFE4-32C7-43A4-A56B-A571C99F0113}" type="pres">
      <dgm:prSet presAssocID="{582B9693-65F3-45C8-8E6D-179F2F5563B0}" presName="bentUpArrow1" presStyleLbl="alignImgPlace1" presStyleIdx="2" presStyleCnt="3" custLinFactNeighborX="480" custLinFactNeighborY="9072"/>
      <dgm:spPr>
        <a:solidFill>
          <a:schemeClr val="bg1"/>
        </a:solidFill>
        <a:ln>
          <a:solidFill>
            <a:schemeClr val="tx1"/>
          </a:solidFill>
        </a:ln>
      </dgm:spPr>
    </dgm:pt>
    <dgm:pt modelId="{4E3615E7-51E9-4B80-A527-3B71CEA3B468}" type="pres">
      <dgm:prSet presAssocID="{582B9693-65F3-45C8-8E6D-179F2F5563B0}" presName="ParentText" presStyleLbl="node1" presStyleIdx="2" presStyleCnt="4">
        <dgm:presLayoutVars>
          <dgm:chMax val="1"/>
          <dgm:chPref val="1"/>
          <dgm:bulletEnabled val="1"/>
        </dgm:presLayoutVars>
      </dgm:prSet>
      <dgm:spPr/>
    </dgm:pt>
    <dgm:pt modelId="{D5AD8648-4FCA-4DE7-B942-EA258029E2C0}" type="pres">
      <dgm:prSet presAssocID="{582B9693-65F3-45C8-8E6D-179F2F5563B0}" presName="ChildText" presStyleLbl="revTx" presStyleIdx="2" presStyleCnt="3">
        <dgm:presLayoutVars>
          <dgm:chMax val="0"/>
          <dgm:chPref val="0"/>
          <dgm:bulletEnabled val="1"/>
        </dgm:presLayoutVars>
      </dgm:prSet>
      <dgm:spPr/>
    </dgm:pt>
    <dgm:pt modelId="{67D1E0BA-0A2A-432F-83C4-9CC6BCDE2FF9}" type="pres">
      <dgm:prSet presAssocID="{6E782A82-7648-4B9E-8C8A-FEDA7660C0AD}" presName="sibTrans" presStyleCnt="0"/>
      <dgm:spPr/>
    </dgm:pt>
    <dgm:pt modelId="{231D1761-2590-4420-A2BF-DEC0B0A4A305}" type="pres">
      <dgm:prSet presAssocID="{A8B22A8E-4040-47A9-8E7D-229508F31938}" presName="composite" presStyleCnt="0"/>
      <dgm:spPr/>
    </dgm:pt>
    <dgm:pt modelId="{63383299-68F3-49DC-BB8B-61B10196EC5C}" type="pres">
      <dgm:prSet presAssocID="{A8B22A8E-4040-47A9-8E7D-229508F31938}" presName="ParentText" presStyleLbl="node1" presStyleIdx="3" presStyleCnt="4">
        <dgm:presLayoutVars>
          <dgm:chMax val="1"/>
          <dgm:chPref val="1"/>
          <dgm:bulletEnabled val="1"/>
        </dgm:presLayoutVars>
      </dgm:prSet>
      <dgm:spPr/>
    </dgm:pt>
  </dgm:ptLst>
  <dgm:cxnLst>
    <dgm:cxn modelId="{7F181911-4940-4C67-B6F2-EC9887BB66AE}" type="presOf" srcId="{AD5F3491-6E80-47D0-A5E6-FFCCDDB622DD}" destId="{72284393-F741-467B-86E1-8E252CACE1B3}" srcOrd="0" destOrd="0" presId="urn:microsoft.com/office/officeart/2005/8/layout/StepDownProcess"/>
    <dgm:cxn modelId="{7A39873E-8534-4963-B3DD-76A2E23FAB5C}" srcId="{AD5F3491-6E80-47D0-A5E6-FFCCDDB622DD}" destId="{582B9693-65F3-45C8-8E6D-179F2F5563B0}" srcOrd="2" destOrd="0" parTransId="{C7BADE49-531C-4E20-8FE2-38CF4186D550}" sibTransId="{6E782A82-7648-4B9E-8C8A-FEDA7660C0AD}"/>
    <dgm:cxn modelId="{521CB371-6517-4DFB-913E-13DCFEF84F74}" srcId="{AD5F3491-6E80-47D0-A5E6-FFCCDDB622DD}" destId="{A8B22A8E-4040-47A9-8E7D-229508F31938}" srcOrd="3" destOrd="0" parTransId="{0ED705CB-F9D3-494E-A4A2-CF2DF448BBD4}" sibTransId="{0A6CB159-F98F-413F-968B-4AEF18D0017B}"/>
    <dgm:cxn modelId="{8A5FED7A-2B26-4419-BAA9-61E095EB8E27}" type="presOf" srcId="{218A962A-C496-48B6-A25B-7D142E6666D4}" destId="{69321C5D-69B2-4191-8F73-B018F9AF862D}" srcOrd="0" destOrd="0" presId="urn:microsoft.com/office/officeart/2005/8/layout/StepDownProcess"/>
    <dgm:cxn modelId="{F220669A-315B-41C7-9769-67533442FF23}" type="presOf" srcId="{34ADF3E5-8B13-46DF-B461-AB6906291106}" destId="{1944BA7F-CA02-4C46-827D-13D2E4C20474}" srcOrd="0" destOrd="0" presId="urn:microsoft.com/office/officeart/2005/8/layout/StepDownProcess"/>
    <dgm:cxn modelId="{9C83B3BA-C68D-4F6A-81C6-00DF0BF9E805}" srcId="{AD5F3491-6E80-47D0-A5E6-FFCCDDB622DD}" destId="{218A962A-C496-48B6-A25B-7D142E6666D4}" srcOrd="0" destOrd="0" parTransId="{2315610D-B2B5-487D-8198-F09EB8A269AD}" sibTransId="{A8E0A7CE-090D-4D38-900E-7F1671706CD2}"/>
    <dgm:cxn modelId="{EDF045C0-A988-48F6-A242-AADD54CA911E}" srcId="{AD5F3491-6E80-47D0-A5E6-FFCCDDB622DD}" destId="{34ADF3E5-8B13-46DF-B461-AB6906291106}" srcOrd="1" destOrd="0" parTransId="{AE9AFDC2-79B9-4DDB-875F-F18F08A1FE0A}" sibTransId="{F6CD4E66-2D72-4A19-86A4-D8C4BE483D2D}"/>
    <dgm:cxn modelId="{BB7D95E0-3BC0-4407-9B8F-258492AD4706}" type="presOf" srcId="{A8B22A8E-4040-47A9-8E7D-229508F31938}" destId="{63383299-68F3-49DC-BB8B-61B10196EC5C}" srcOrd="0" destOrd="0" presId="urn:microsoft.com/office/officeart/2005/8/layout/StepDownProcess"/>
    <dgm:cxn modelId="{B5331DF4-0A7D-4231-856C-3FEB30C0AF3D}" type="presOf" srcId="{582B9693-65F3-45C8-8E6D-179F2F5563B0}" destId="{4E3615E7-51E9-4B80-A527-3B71CEA3B468}" srcOrd="0" destOrd="0" presId="urn:microsoft.com/office/officeart/2005/8/layout/StepDownProcess"/>
    <dgm:cxn modelId="{2A90B539-1455-407C-A762-E599D9873A07}" type="presParOf" srcId="{72284393-F741-467B-86E1-8E252CACE1B3}" destId="{BF915FAE-7D68-4E04-A912-BAFC47F8929D}" srcOrd="0" destOrd="0" presId="urn:microsoft.com/office/officeart/2005/8/layout/StepDownProcess"/>
    <dgm:cxn modelId="{6C61669C-2EE7-49E4-9FCA-1565F4BA58D6}" type="presParOf" srcId="{BF915FAE-7D68-4E04-A912-BAFC47F8929D}" destId="{46AE913F-CDBA-405F-AA2B-045AEB696363}" srcOrd="0" destOrd="0" presId="urn:microsoft.com/office/officeart/2005/8/layout/StepDownProcess"/>
    <dgm:cxn modelId="{679F513A-F14C-4AEE-B97F-21742E859B02}" type="presParOf" srcId="{BF915FAE-7D68-4E04-A912-BAFC47F8929D}" destId="{69321C5D-69B2-4191-8F73-B018F9AF862D}" srcOrd="1" destOrd="0" presId="urn:microsoft.com/office/officeart/2005/8/layout/StepDownProcess"/>
    <dgm:cxn modelId="{9EE00754-1890-4652-841B-B9A48851A526}" type="presParOf" srcId="{BF915FAE-7D68-4E04-A912-BAFC47F8929D}" destId="{AAB0E63C-4C4B-4B3E-A962-4C3864177126}" srcOrd="2" destOrd="0" presId="urn:microsoft.com/office/officeart/2005/8/layout/StepDownProcess"/>
    <dgm:cxn modelId="{423FDA02-8232-4817-8EA0-87436E7652C6}" type="presParOf" srcId="{72284393-F741-467B-86E1-8E252CACE1B3}" destId="{C36ED9F9-9CD7-4CF4-AD81-39E2AC61F621}" srcOrd="1" destOrd="0" presId="urn:microsoft.com/office/officeart/2005/8/layout/StepDownProcess"/>
    <dgm:cxn modelId="{9E881E25-1D1C-4D3D-9B41-F0D76398B9C6}" type="presParOf" srcId="{72284393-F741-467B-86E1-8E252CACE1B3}" destId="{237CE7CF-519B-4323-8296-2C2FBF63FED9}" srcOrd="2" destOrd="0" presId="urn:microsoft.com/office/officeart/2005/8/layout/StepDownProcess"/>
    <dgm:cxn modelId="{56C67082-8510-497F-8D57-8A593617B149}" type="presParOf" srcId="{237CE7CF-519B-4323-8296-2C2FBF63FED9}" destId="{1EF76E40-0C2D-4D98-AA27-0CBFD7F977DE}" srcOrd="0" destOrd="0" presId="urn:microsoft.com/office/officeart/2005/8/layout/StepDownProcess"/>
    <dgm:cxn modelId="{C9969B0D-7690-4CB0-BEA9-D7C62B76EA27}" type="presParOf" srcId="{237CE7CF-519B-4323-8296-2C2FBF63FED9}" destId="{1944BA7F-CA02-4C46-827D-13D2E4C20474}" srcOrd="1" destOrd="0" presId="urn:microsoft.com/office/officeart/2005/8/layout/StepDownProcess"/>
    <dgm:cxn modelId="{C912893E-3C58-412F-9616-A04B865A9B5A}" type="presParOf" srcId="{237CE7CF-519B-4323-8296-2C2FBF63FED9}" destId="{C268A102-EA3C-40D2-9BD5-9C863D35C2BF}" srcOrd="2" destOrd="0" presId="urn:microsoft.com/office/officeart/2005/8/layout/StepDownProcess"/>
    <dgm:cxn modelId="{D33EEC12-EBB5-409D-8F9C-B9D88C9BFA7E}" type="presParOf" srcId="{72284393-F741-467B-86E1-8E252CACE1B3}" destId="{4CFFE4DC-17CE-46EE-BA6A-986F48CC1A2F}" srcOrd="3" destOrd="0" presId="urn:microsoft.com/office/officeart/2005/8/layout/StepDownProcess"/>
    <dgm:cxn modelId="{97BBA96C-20A7-4670-9B7E-ABCCC308C4DA}" type="presParOf" srcId="{72284393-F741-467B-86E1-8E252CACE1B3}" destId="{E1065B56-AFBE-4719-82D0-B953F1DE7239}" srcOrd="4" destOrd="0" presId="urn:microsoft.com/office/officeart/2005/8/layout/StepDownProcess"/>
    <dgm:cxn modelId="{1C81D52A-C9CB-4A63-84F1-39AC7C076F0E}" type="presParOf" srcId="{E1065B56-AFBE-4719-82D0-B953F1DE7239}" destId="{0AC6BFE4-32C7-43A4-A56B-A571C99F0113}" srcOrd="0" destOrd="0" presId="urn:microsoft.com/office/officeart/2005/8/layout/StepDownProcess"/>
    <dgm:cxn modelId="{DB604B97-62EA-418D-ABE9-66EEA6F34672}" type="presParOf" srcId="{E1065B56-AFBE-4719-82D0-B953F1DE7239}" destId="{4E3615E7-51E9-4B80-A527-3B71CEA3B468}" srcOrd="1" destOrd="0" presId="urn:microsoft.com/office/officeart/2005/8/layout/StepDownProcess"/>
    <dgm:cxn modelId="{785CA691-2C10-4DB0-8101-DDBF34463363}" type="presParOf" srcId="{E1065B56-AFBE-4719-82D0-B953F1DE7239}" destId="{D5AD8648-4FCA-4DE7-B942-EA258029E2C0}" srcOrd="2" destOrd="0" presId="urn:microsoft.com/office/officeart/2005/8/layout/StepDownProcess"/>
    <dgm:cxn modelId="{F058141C-0B97-48A5-BB41-B5D768D912D6}" type="presParOf" srcId="{72284393-F741-467B-86E1-8E252CACE1B3}" destId="{67D1E0BA-0A2A-432F-83C4-9CC6BCDE2FF9}" srcOrd="5" destOrd="0" presId="urn:microsoft.com/office/officeart/2005/8/layout/StepDownProcess"/>
    <dgm:cxn modelId="{C947EDEB-488C-4043-93F4-68AA12F14EC9}" type="presParOf" srcId="{72284393-F741-467B-86E1-8E252CACE1B3}" destId="{231D1761-2590-4420-A2BF-DEC0B0A4A305}" srcOrd="6" destOrd="0" presId="urn:microsoft.com/office/officeart/2005/8/layout/StepDownProcess"/>
    <dgm:cxn modelId="{322CB605-ACFD-4FF4-8552-D4E591C6A420}" type="presParOf" srcId="{231D1761-2590-4420-A2BF-DEC0B0A4A305}" destId="{63383299-68F3-49DC-BB8B-61B10196EC5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E913F-CDBA-405F-AA2B-045AEB696363}">
      <dsp:nvSpPr>
        <dsp:cNvPr id="0" name=""/>
        <dsp:cNvSpPr/>
      </dsp:nvSpPr>
      <dsp:spPr>
        <a:xfrm rot="5400000">
          <a:off x="2882047" y="1136041"/>
          <a:ext cx="880741" cy="1002692"/>
        </a:xfrm>
        <a:prstGeom prst="bentUpArrow">
          <a:avLst>
            <a:gd name="adj1" fmla="val 32840"/>
            <a:gd name="adj2" fmla="val 25000"/>
            <a:gd name="adj3" fmla="val 35780"/>
          </a:avLst>
        </a:prstGeom>
        <a:solidFill>
          <a:schemeClr val="bg1"/>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69321C5D-69B2-4191-8F73-B018F9AF862D}">
      <dsp:nvSpPr>
        <dsp:cNvPr id="0" name=""/>
        <dsp:cNvSpPr/>
      </dsp:nvSpPr>
      <dsp:spPr>
        <a:xfrm>
          <a:off x="2622072" y="26554"/>
          <a:ext cx="1482649" cy="1037806"/>
        </a:xfrm>
        <a:prstGeom prst="roundRect">
          <a:avLst>
            <a:gd name="adj" fmla="val 1667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Análisis</a:t>
          </a:r>
        </a:p>
      </dsp:txBody>
      <dsp:txXfrm>
        <a:off x="2672743" y="77225"/>
        <a:ext cx="1381307" cy="936464"/>
      </dsp:txXfrm>
    </dsp:sp>
    <dsp:sp modelId="{AAB0E63C-4C4B-4B3E-A962-4C3864177126}">
      <dsp:nvSpPr>
        <dsp:cNvPr id="0" name=""/>
        <dsp:cNvSpPr/>
      </dsp:nvSpPr>
      <dsp:spPr>
        <a:xfrm>
          <a:off x="4104722" y="125533"/>
          <a:ext cx="1078338" cy="838801"/>
        </a:xfrm>
        <a:prstGeom prst="rect">
          <a:avLst/>
        </a:prstGeom>
        <a:noFill/>
        <a:ln>
          <a:noFill/>
        </a:ln>
        <a:effectLst/>
      </dsp:spPr>
      <dsp:style>
        <a:lnRef idx="0">
          <a:scrgbClr r="0" g="0" b="0"/>
        </a:lnRef>
        <a:fillRef idx="0">
          <a:scrgbClr r="0" g="0" b="0"/>
        </a:fillRef>
        <a:effectRef idx="0">
          <a:scrgbClr r="0" g="0" b="0"/>
        </a:effectRef>
        <a:fontRef idx="minor"/>
      </dsp:style>
    </dsp:sp>
    <dsp:sp modelId="{1EF76E40-0C2D-4D98-AA27-0CBFD7F977DE}">
      <dsp:nvSpPr>
        <dsp:cNvPr id="0" name=""/>
        <dsp:cNvSpPr/>
      </dsp:nvSpPr>
      <dsp:spPr>
        <a:xfrm rot="5400000">
          <a:off x="4104322" y="2381742"/>
          <a:ext cx="880741" cy="1002692"/>
        </a:xfrm>
        <a:prstGeom prst="bentUpArrow">
          <a:avLst>
            <a:gd name="adj1" fmla="val 32840"/>
            <a:gd name="adj2" fmla="val 25000"/>
            <a:gd name="adj3" fmla="val 35780"/>
          </a:avLst>
        </a:prstGeom>
        <a:solidFill>
          <a:schemeClr val="bg1"/>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944BA7F-CA02-4C46-827D-13D2E4C20474}">
      <dsp:nvSpPr>
        <dsp:cNvPr id="0" name=""/>
        <dsp:cNvSpPr/>
      </dsp:nvSpPr>
      <dsp:spPr>
        <a:xfrm>
          <a:off x="3851347" y="1192353"/>
          <a:ext cx="1482649" cy="1037806"/>
        </a:xfrm>
        <a:prstGeom prst="roundRect">
          <a:avLst>
            <a:gd name="adj" fmla="val 16670"/>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Diseño</a:t>
          </a:r>
        </a:p>
      </dsp:txBody>
      <dsp:txXfrm>
        <a:off x="3902018" y="1243024"/>
        <a:ext cx="1381307" cy="936464"/>
      </dsp:txXfrm>
    </dsp:sp>
    <dsp:sp modelId="{C268A102-EA3C-40D2-9BD5-9C863D35C2BF}">
      <dsp:nvSpPr>
        <dsp:cNvPr id="0" name=""/>
        <dsp:cNvSpPr/>
      </dsp:nvSpPr>
      <dsp:spPr>
        <a:xfrm>
          <a:off x="5333996" y="1291332"/>
          <a:ext cx="1078338" cy="838801"/>
        </a:xfrm>
        <a:prstGeom prst="rect">
          <a:avLst/>
        </a:prstGeom>
        <a:noFill/>
        <a:ln>
          <a:noFill/>
        </a:ln>
        <a:effectLst/>
      </dsp:spPr>
      <dsp:style>
        <a:lnRef idx="0">
          <a:scrgbClr r="0" g="0" b="0"/>
        </a:lnRef>
        <a:fillRef idx="0">
          <a:scrgbClr r="0" g="0" b="0"/>
        </a:fillRef>
        <a:effectRef idx="0">
          <a:scrgbClr r="0" g="0" b="0"/>
        </a:effectRef>
        <a:fontRef idx="minor"/>
      </dsp:style>
    </dsp:sp>
    <dsp:sp modelId="{0AC6BFE4-32C7-43A4-A56B-A571C99F0113}">
      <dsp:nvSpPr>
        <dsp:cNvPr id="0" name=""/>
        <dsp:cNvSpPr/>
      </dsp:nvSpPr>
      <dsp:spPr>
        <a:xfrm rot="5400000">
          <a:off x="5318777" y="3414373"/>
          <a:ext cx="880741" cy="1002692"/>
        </a:xfrm>
        <a:prstGeom prst="bentUpArrow">
          <a:avLst>
            <a:gd name="adj1" fmla="val 32840"/>
            <a:gd name="adj2" fmla="val 25000"/>
            <a:gd name="adj3" fmla="val 35780"/>
          </a:avLst>
        </a:prstGeom>
        <a:solidFill>
          <a:schemeClr val="bg1"/>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E3615E7-51E9-4B80-A527-3B71CEA3B468}">
      <dsp:nvSpPr>
        <dsp:cNvPr id="0" name=""/>
        <dsp:cNvSpPr/>
      </dsp:nvSpPr>
      <dsp:spPr>
        <a:xfrm>
          <a:off x="5080621" y="2358153"/>
          <a:ext cx="1482649" cy="1037806"/>
        </a:xfrm>
        <a:prstGeom prst="roundRect">
          <a:avLst>
            <a:gd name="adj" fmla="val 16670"/>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Desarrollo</a:t>
          </a:r>
        </a:p>
      </dsp:txBody>
      <dsp:txXfrm>
        <a:off x="5131292" y="2408824"/>
        <a:ext cx="1381307" cy="936464"/>
      </dsp:txXfrm>
    </dsp:sp>
    <dsp:sp modelId="{D5AD8648-4FCA-4DE7-B942-EA258029E2C0}">
      <dsp:nvSpPr>
        <dsp:cNvPr id="0" name=""/>
        <dsp:cNvSpPr/>
      </dsp:nvSpPr>
      <dsp:spPr>
        <a:xfrm>
          <a:off x="6563270" y="2457131"/>
          <a:ext cx="1078338" cy="838801"/>
        </a:xfrm>
        <a:prstGeom prst="rect">
          <a:avLst/>
        </a:prstGeom>
        <a:noFill/>
        <a:ln>
          <a:noFill/>
        </a:ln>
        <a:effectLst/>
      </dsp:spPr>
      <dsp:style>
        <a:lnRef idx="0">
          <a:scrgbClr r="0" g="0" b="0"/>
        </a:lnRef>
        <a:fillRef idx="0">
          <a:scrgbClr r="0" g="0" b="0"/>
        </a:fillRef>
        <a:effectRef idx="0">
          <a:scrgbClr r="0" g="0" b="0"/>
        </a:effectRef>
        <a:fontRef idx="minor"/>
      </dsp:style>
    </dsp:sp>
    <dsp:sp modelId="{63383299-68F3-49DC-BB8B-61B10196EC5C}">
      <dsp:nvSpPr>
        <dsp:cNvPr id="0" name=""/>
        <dsp:cNvSpPr/>
      </dsp:nvSpPr>
      <dsp:spPr>
        <a:xfrm>
          <a:off x="6309895" y="3523952"/>
          <a:ext cx="1482649" cy="1037806"/>
        </a:xfrm>
        <a:prstGeom prst="roundRect">
          <a:avLst>
            <a:gd name="adj" fmla="val 1667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Evaluación</a:t>
          </a:r>
        </a:p>
      </dsp:txBody>
      <dsp:txXfrm>
        <a:off x="6360566" y="3574623"/>
        <a:ext cx="1381307" cy="93646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s-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8C20C05-D306-4B9A-86F4-4DC2ED5CCD55}" type="slidenum">
              <a:rPr lang="es-ES" smtClean="0"/>
              <a:t>‹Nº›</a:t>
            </a:fld>
            <a:endParaRPr lang="es-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343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340903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53126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890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273136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9180E3E-27BF-4DD0-BF28-0057E8F91609}" type="datetimeFigureOut">
              <a:rPr lang="es-ES" smtClean="0"/>
              <a:t>19/09/2025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420239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9180E3E-27BF-4DD0-BF28-0057E8F91609}" type="datetimeFigureOut">
              <a:rPr lang="es-ES" smtClean="0"/>
              <a:t>19/09/2025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2164131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32925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2183103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23201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278504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9180E3E-27BF-4DD0-BF28-0057E8F91609}" type="datetimeFigureOut">
              <a:rPr lang="es-ES" smtClean="0"/>
              <a:t>19/09/2025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35942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14335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9180E3E-27BF-4DD0-BF28-0057E8F91609}" type="datetimeFigureOut">
              <a:rPr lang="es-ES" smtClean="0"/>
              <a:t>19/09/2025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03998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180E3E-27BF-4DD0-BF28-0057E8F91609}" type="datetimeFigureOut">
              <a:rPr lang="es-ES" smtClean="0"/>
              <a:t>19/09/2025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222636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80E3E-27BF-4DD0-BF28-0057E8F91609}" type="datetimeFigureOut">
              <a:rPr lang="es-ES" smtClean="0"/>
              <a:t>19/09/2025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4454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5478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9180E3E-27BF-4DD0-BF28-0057E8F91609}" type="datetimeFigureOut">
              <a:rPr lang="es-ES" smtClean="0"/>
              <a:t>19/09/2025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C20C05-D306-4B9A-86F4-4DC2ED5CCD55}" type="slidenum">
              <a:rPr lang="es-ES" smtClean="0"/>
              <a:t>‹Nº›</a:t>
            </a:fld>
            <a:endParaRPr lang="es-ES"/>
          </a:p>
        </p:txBody>
      </p:sp>
    </p:spTree>
    <p:extLst>
      <p:ext uri="{BB962C8B-B14F-4D97-AF65-F5344CB8AC3E}">
        <p14:creationId xmlns:p14="http://schemas.microsoft.com/office/powerpoint/2010/main" val="162820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D9180E3E-27BF-4DD0-BF28-0057E8F91609}" type="datetimeFigureOut">
              <a:rPr lang="es-ES" smtClean="0"/>
              <a:t>19/09/2025</a:t>
            </a:fld>
            <a:endParaRPr lang="es-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58C20C05-D306-4B9A-86F4-4DC2ED5CCD55}" type="slidenum">
              <a:rPr lang="es-ES" smtClean="0"/>
              <a:t>‹Nº›</a:t>
            </a:fld>
            <a:endParaRPr lang="es-ES"/>
          </a:p>
        </p:txBody>
      </p:sp>
    </p:spTree>
    <p:extLst>
      <p:ext uri="{BB962C8B-B14F-4D97-AF65-F5344CB8AC3E}">
        <p14:creationId xmlns:p14="http://schemas.microsoft.com/office/powerpoint/2010/main" val="383657518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39D54-FE46-4E4C-B498-8943B3C39C2A}"/>
              </a:ext>
            </a:extLst>
          </p:cNvPr>
          <p:cNvSpPr>
            <a:spLocks noGrp="1"/>
          </p:cNvSpPr>
          <p:nvPr>
            <p:ph type="ctrTitle"/>
          </p:nvPr>
        </p:nvSpPr>
        <p:spPr>
          <a:xfrm>
            <a:off x="-568497" y="501132"/>
            <a:ext cx="11411415" cy="1375510"/>
          </a:xfrm>
        </p:spPr>
        <p:txBody>
          <a:bodyPr>
            <a:noAutofit/>
          </a:bodyPr>
          <a:lstStyle/>
          <a:p>
            <a:r>
              <a:rPr lang="es-ES" sz="3200" b="1" dirty="0">
                <a:solidFill>
                  <a:schemeClr val="tx1"/>
                </a:solidFill>
              </a:rPr>
              <a:t>Universidad de Artemisa</a:t>
            </a:r>
            <a:br>
              <a:rPr lang="es-ES" sz="3200" b="1" dirty="0">
                <a:solidFill>
                  <a:schemeClr val="tx1"/>
                </a:solidFill>
              </a:rPr>
            </a:br>
            <a:r>
              <a:rPr lang="es-ES" sz="3200" b="1" dirty="0">
                <a:solidFill>
                  <a:schemeClr val="tx1"/>
                </a:solidFill>
              </a:rPr>
              <a:t>Facultad de Ciencias Agropecuarias, Técnicas y Económicas </a:t>
            </a:r>
            <a:br>
              <a:rPr lang="es-ES" sz="3200" b="1" dirty="0">
                <a:solidFill>
                  <a:schemeClr val="tx1"/>
                </a:solidFill>
              </a:rPr>
            </a:br>
            <a:r>
              <a:rPr lang="es-ES" sz="3200" b="1" dirty="0">
                <a:solidFill>
                  <a:schemeClr val="tx1"/>
                </a:solidFill>
              </a:rPr>
              <a:t>Departamento Ciencias Técnicas </a:t>
            </a:r>
          </a:p>
        </p:txBody>
      </p:sp>
      <p:sp>
        <p:nvSpPr>
          <p:cNvPr id="4" name="Rectángulo 3">
            <a:extLst>
              <a:ext uri="{FF2B5EF4-FFF2-40B4-BE49-F238E27FC236}">
                <a16:creationId xmlns:a16="http://schemas.microsoft.com/office/drawing/2014/main" id="{45C413A4-7C89-4B09-A382-EB82D041E934}"/>
              </a:ext>
            </a:extLst>
          </p:cNvPr>
          <p:cNvSpPr/>
          <p:nvPr/>
        </p:nvSpPr>
        <p:spPr>
          <a:xfrm>
            <a:off x="2293434" y="2644170"/>
            <a:ext cx="7605131" cy="1569660"/>
          </a:xfrm>
          <a:prstGeom prst="rect">
            <a:avLst/>
          </a:prstGeom>
          <a:noFill/>
        </p:spPr>
        <p:txBody>
          <a:bodyPr wrap="square" lIns="91440" tIns="45720" rIns="91440" bIns="45720">
            <a:spAutoFit/>
          </a:bodyPr>
          <a:lstStyle/>
          <a:p>
            <a:pPr algn="ctr"/>
            <a:r>
              <a:rPr lang="es-ES" sz="96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Clase # 1</a:t>
            </a:r>
          </a:p>
        </p:txBody>
      </p:sp>
      <p:sp>
        <p:nvSpPr>
          <p:cNvPr id="5" name="CuadroTexto 4">
            <a:extLst>
              <a:ext uri="{FF2B5EF4-FFF2-40B4-BE49-F238E27FC236}">
                <a16:creationId xmlns:a16="http://schemas.microsoft.com/office/drawing/2014/main" id="{A70278E0-4984-447A-8077-5A3E3A3EA1A1}"/>
              </a:ext>
            </a:extLst>
          </p:cNvPr>
          <p:cNvSpPr txBox="1"/>
          <p:nvPr/>
        </p:nvSpPr>
        <p:spPr>
          <a:xfrm rot="21425911">
            <a:off x="210084" y="4487871"/>
            <a:ext cx="12234577" cy="1569660"/>
          </a:xfrm>
          <a:prstGeom prst="rect">
            <a:avLst/>
          </a:prstGeom>
          <a:noFill/>
        </p:spPr>
        <p:txBody>
          <a:bodyPr wrap="square" rtlCol="0">
            <a:spAutoFit/>
          </a:bodyPr>
          <a:lstStyle/>
          <a:p>
            <a:pPr algn="just"/>
            <a:r>
              <a:rPr lang="es-ES" sz="3200" dirty="0">
                <a:solidFill>
                  <a:srgbClr val="FFFF00"/>
                </a:solidFill>
              </a:rPr>
              <a:t>Asignatura: Aplicaciones Digitales Educativa III</a:t>
            </a:r>
          </a:p>
          <a:p>
            <a:pPr algn="just"/>
            <a:r>
              <a:rPr lang="es-ES" sz="3200" dirty="0">
                <a:solidFill>
                  <a:srgbClr val="FFFF00"/>
                </a:solidFill>
              </a:rPr>
              <a:t>Profesor: M.Sc. Carlos García Pérez </a:t>
            </a:r>
          </a:p>
          <a:p>
            <a:pPr algn="just"/>
            <a:r>
              <a:rPr lang="es-ES" sz="3200" dirty="0">
                <a:solidFill>
                  <a:srgbClr val="FFFF00"/>
                </a:solidFill>
              </a:rPr>
              <a:t>Semestre: I</a:t>
            </a:r>
          </a:p>
        </p:txBody>
      </p:sp>
    </p:spTree>
    <p:extLst>
      <p:ext uri="{BB962C8B-B14F-4D97-AF65-F5344CB8AC3E}">
        <p14:creationId xmlns:p14="http://schemas.microsoft.com/office/powerpoint/2010/main" val="124790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685801" y="785012"/>
            <a:ext cx="10396883" cy="3311189"/>
          </a:xfrm>
        </p:spPr>
        <p:txBody>
          <a:bodyPr/>
          <a:lstStyle/>
          <a:p>
            <a:pPr lvl="0"/>
            <a:r>
              <a:rPr lang="es-ES" b="1" dirty="0"/>
              <a:t>Tipo de software:</a:t>
            </a: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
        <p:nvSpPr>
          <p:cNvPr id="6" name="Rectángulo 5">
            <a:extLst>
              <a:ext uri="{FF2B5EF4-FFF2-40B4-BE49-F238E27FC236}">
                <a16:creationId xmlns:a16="http://schemas.microsoft.com/office/drawing/2014/main" id="{938CDD8D-A71F-4F21-A89C-7D2B0F334E79}"/>
              </a:ext>
            </a:extLst>
          </p:cNvPr>
          <p:cNvSpPr/>
          <p:nvPr/>
        </p:nvSpPr>
        <p:spPr>
          <a:xfrm>
            <a:off x="685801" y="2533558"/>
            <a:ext cx="10515600" cy="2308324"/>
          </a:xfrm>
          <a:prstGeom prst="rect">
            <a:avLst/>
          </a:prstGeom>
        </p:spPr>
        <p:txBody>
          <a:bodyPr wrap="square">
            <a:spAutoFit/>
          </a:bodyPr>
          <a:lstStyle/>
          <a:p>
            <a:pPr algn="just"/>
            <a:r>
              <a:rPr lang="es-ES" sz="2400" b="1" dirty="0">
                <a:latin typeface="Arial" panose="020B0604020202020204" pitchFamily="34" charset="0"/>
                <a:cs typeface="Arial" panose="020B0604020202020204" pitchFamily="34" charset="0"/>
              </a:rPr>
              <a:t>Simuladores:</a:t>
            </a:r>
            <a:r>
              <a:rPr lang="es-ES" sz="2400" dirty="0">
                <a:latin typeface="Arial" panose="020B0604020202020204" pitchFamily="34" charset="0"/>
                <a:cs typeface="Arial" panose="020B0604020202020204" pitchFamily="34" charset="0"/>
              </a:rPr>
              <a:t> Los softwares simuladores son programas informáticos diseñados para recrear situaciones, escenarios o procesos de la vida real de forma virtual</a:t>
            </a:r>
          </a:p>
          <a:p>
            <a:pPr algn="just"/>
            <a:endParaRPr lang="es-ES"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Libro electrónico:</a:t>
            </a:r>
            <a:r>
              <a:rPr lang="es-ES" sz="2400" dirty="0">
                <a:latin typeface="Arial" panose="020B0604020202020204" pitchFamily="34" charset="0"/>
                <a:cs typeface="Arial" panose="020B0604020202020204" pitchFamily="34" charset="0"/>
              </a:rPr>
              <a:t> También conocido como e-book, es una versión digital de un libro impreso que se puede leer en dispositivos electrónicos. </a:t>
            </a:r>
          </a:p>
        </p:txBody>
      </p:sp>
    </p:spTree>
    <p:extLst>
      <p:ext uri="{BB962C8B-B14F-4D97-AF65-F5344CB8AC3E}">
        <p14:creationId xmlns:p14="http://schemas.microsoft.com/office/powerpoint/2010/main" val="15753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685800" y="2063397"/>
            <a:ext cx="10396883" cy="1365604"/>
          </a:xfrm>
        </p:spPr>
        <p:txBody>
          <a:bodyPr/>
          <a:lstStyle/>
          <a:p>
            <a:r>
              <a:rPr lang="es-ES" b="1" dirty="0"/>
              <a:t>Contenido:</a:t>
            </a:r>
            <a:endParaRPr lang="es-ES" dirty="0"/>
          </a:p>
          <a:p>
            <a:pPr marL="0" lvl="0" indent="0">
              <a:buNone/>
            </a:pP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graphicFrame>
        <p:nvGraphicFramePr>
          <p:cNvPr id="6" name="Tabla 5">
            <a:extLst>
              <a:ext uri="{FF2B5EF4-FFF2-40B4-BE49-F238E27FC236}">
                <a16:creationId xmlns:a16="http://schemas.microsoft.com/office/drawing/2014/main" id="{5CC4B8E9-039F-40C8-9BCC-B4D1EA735C16}"/>
              </a:ext>
            </a:extLst>
          </p:cNvPr>
          <p:cNvGraphicFramePr>
            <a:graphicFrameLocks noGrp="1"/>
          </p:cNvGraphicFramePr>
          <p:nvPr>
            <p:extLst>
              <p:ext uri="{D42A27DB-BD31-4B8C-83A1-F6EECF244321}">
                <p14:modId xmlns:p14="http://schemas.microsoft.com/office/powerpoint/2010/main" val="58142595"/>
              </p:ext>
            </p:extLst>
          </p:nvPr>
        </p:nvGraphicFramePr>
        <p:xfrm>
          <a:off x="838200" y="2435513"/>
          <a:ext cx="10515600" cy="3858630"/>
        </p:xfrm>
        <a:graphic>
          <a:graphicData uri="http://schemas.openxmlformats.org/drawingml/2006/table">
            <a:tbl>
              <a:tblPr firstRow="1" firstCol="1" bandRow="1">
                <a:tableStyleId>{5C22544A-7EE6-4342-B048-85BDC9FD1C3A}</a:tableStyleId>
              </a:tblPr>
              <a:tblGrid>
                <a:gridCol w="4381293">
                  <a:extLst>
                    <a:ext uri="{9D8B030D-6E8A-4147-A177-3AD203B41FA5}">
                      <a16:colId xmlns:a16="http://schemas.microsoft.com/office/drawing/2014/main" val="2365043395"/>
                    </a:ext>
                  </a:extLst>
                </a:gridCol>
                <a:gridCol w="6134307">
                  <a:extLst>
                    <a:ext uri="{9D8B030D-6E8A-4147-A177-3AD203B41FA5}">
                      <a16:colId xmlns:a16="http://schemas.microsoft.com/office/drawing/2014/main" val="2457518078"/>
                    </a:ext>
                  </a:extLst>
                </a:gridCol>
              </a:tblGrid>
              <a:tr h="771726">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solidFill>
                            <a:schemeClr val="tx1"/>
                          </a:solidFill>
                          <a:effectLst/>
                          <a:latin typeface="Arial" panose="020B0604020202020204" pitchFamily="34" charset="0"/>
                          <a:cs typeface="Arial" panose="020B0604020202020204" pitchFamily="34" charset="0"/>
                        </a:rPr>
                        <a:t>Nivel científico</a:t>
                      </a:r>
                      <a:endPar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solidFill>
                            <a:schemeClr val="tx1"/>
                          </a:solidFill>
                          <a:effectLst/>
                          <a:latin typeface="Arial" panose="020B0604020202020204" pitchFamily="34" charset="0"/>
                          <a:cs typeface="Arial" panose="020B0604020202020204" pitchFamily="34" charset="0"/>
                        </a:rPr>
                        <a:t>Actualidad. </a:t>
                      </a:r>
                      <a:endPar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999917"/>
                  </a:ext>
                </a:extLst>
              </a:tr>
              <a:tr h="771726">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solidFill>
                            <a:schemeClr val="tx1"/>
                          </a:solidFill>
                          <a:effectLst/>
                          <a:latin typeface="Arial" panose="020B0604020202020204" pitchFamily="34" charset="0"/>
                          <a:cs typeface="Arial" panose="020B0604020202020204" pitchFamily="34" charset="0"/>
                        </a:rPr>
                        <a:t>Vocabulario</a:t>
                      </a:r>
                      <a:endPar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effectLst/>
                          <a:latin typeface="Arial" panose="020B0604020202020204" pitchFamily="34" charset="0"/>
                          <a:cs typeface="Arial" panose="020B0604020202020204" pitchFamily="34" charset="0"/>
                        </a:rPr>
                        <a:t>Responder a la interdisciplinariedad</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3630982"/>
                  </a:ext>
                </a:extLst>
              </a:tr>
              <a:tr h="771726">
                <a:tc gridSpan="2">
                  <a:txBody>
                    <a:bodyPr/>
                    <a:lstStyle/>
                    <a:p>
                      <a:pPr marL="342900" lvl="0" indent="-342900" algn="l">
                        <a:lnSpc>
                          <a:spcPct val="100000"/>
                        </a:lnSpc>
                        <a:spcBef>
                          <a:spcPts val="595"/>
                        </a:spcBef>
                        <a:spcAft>
                          <a:spcPts val="0"/>
                        </a:spcAft>
                        <a:buFont typeface="Arial" panose="020B0604020202020204" pitchFamily="34" charset="0"/>
                        <a:buChar char="-"/>
                      </a:pPr>
                      <a:r>
                        <a:rPr lang="es-ES" sz="2400">
                          <a:solidFill>
                            <a:schemeClr val="tx1"/>
                          </a:solidFill>
                          <a:effectLst/>
                          <a:latin typeface="Arial" panose="020B0604020202020204" pitchFamily="34" charset="0"/>
                          <a:cs typeface="Arial" panose="020B0604020202020204" pitchFamily="34" charset="0"/>
                        </a:rPr>
                        <a:t>Definir los contenidos que respondan a la fundamentalización.</a:t>
                      </a:r>
                      <a:endParaRPr lang="es-ES"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687351295"/>
                  </a:ext>
                </a:extLst>
              </a:tr>
              <a:tr h="771726">
                <a:tc gridSpan="2">
                  <a:txBody>
                    <a:bodyPr/>
                    <a:lstStyle/>
                    <a:p>
                      <a:pPr marL="342900" lvl="0" indent="-342900" algn="l">
                        <a:lnSpc>
                          <a:spcPct val="100000"/>
                        </a:lnSpc>
                        <a:spcBef>
                          <a:spcPts val="595"/>
                        </a:spcBef>
                        <a:spcAft>
                          <a:spcPts val="0"/>
                        </a:spcAft>
                        <a:buFont typeface="Arial" panose="020B0604020202020204" pitchFamily="34" charset="0"/>
                        <a:buChar char="-"/>
                      </a:pPr>
                      <a:r>
                        <a:rPr lang="es-ES" sz="2400">
                          <a:solidFill>
                            <a:schemeClr val="tx1"/>
                          </a:solidFill>
                          <a:effectLst/>
                          <a:latin typeface="Arial" panose="020B0604020202020204" pitchFamily="34" charset="0"/>
                          <a:cs typeface="Arial" panose="020B0604020202020204" pitchFamily="34" charset="0"/>
                        </a:rPr>
                        <a:t>Estructurarlo de acuerdo a los niveles de asimilación</a:t>
                      </a:r>
                      <a:endParaRPr lang="es-ES" sz="2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2781595624"/>
                  </a:ext>
                </a:extLst>
              </a:tr>
              <a:tr h="771726">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solidFill>
                            <a:schemeClr val="tx1"/>
                          </a:solidFill>
                          <a:effectLst/>
                          <a:latin typeface="Arial" panose="020B0604020202020204" pitchFamily="34" charset="0"/>
                          <a:cs typeface="Arial" panose="020B0604020202020204" pitchFamily="34" charset="0"/>
                        </a:rPr>
                        <a:t>Secuencia lógica</a:t>
                      </a:r>
                      <a:endParaRPr lang="es-E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lvl="0" indent="-342900" algn="l">
                        <a:lnSpc>
                          <a:spcPct val="100000"/>
                        </a:lnSpc>
                        <a:spcBef>
                          <a:spcPts val="595"/>
                        </a:spcBef>
                        <a:spcAft>
                          <a:spcPts val="0"/>
                        </a:spcAft>
                        <a:buFont typeface="Arial" panose="020B0604020202020204" pitchFamily="34" charset="0"/>
                        <a:buChar char="-"/>
                      </a:pPr>
                      <a:r>
                        <a:rPr lang="es-ES" sz="2400" dirty="0">
                          <a:effectLst/>
                          <a:latin typeface="Arial" panose="020B0604020202020204" pitchFamily="34" charset="0"/>
                          <a:cs typeface="Arial" panose="020B0604020202020204" pitchFamily="34" charset="0"/>
                        </a:rPr>
                        <a:t> </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804506"/>
                  </a:ext>
                </a:extLst>
              </a:tr>
            </a:tbl>
          </a:graphicData>
        </a:graphic>
      </p:graphicFrame>
    </p:spTree>
    <p:extLst>
      <p:ext uri="{BB962C8B-B14F-4D97-AF65-F5344CB8AC3E}">
        <p14:creationId xmlns:p14="http://schemas.microsoft.com/office/powerpoint/2010/main" val="185787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p:txBody>
          <a:bodyPr/>
          <a:lstStyle/>
          <a:p>
            <a:r>
              <a:rPr lang="es-ES" b="1" dirty="0"/>
              <a:t>Métodos:</a:t>
            </a:r>
            <a:endParaRPr lang="es-ES" dirty="0"/>
          </a:p>
          <a:p>
            <a:pPr lvl="0" algn="just">
              <a:lnSpc>
                <a:spcPct val="150000"/>
              </a:lnSpc>
            </a:pPr>
            <a:r>
              <a:rPr lang="es-ES" dirty="0"/>
              <a:t>(Para el estudiante) Productivo Reproductivo </a:t>
            </a:r>
          </a:p>
          <a:p>
            <a:pPr lvl="0" algn="just">
              <a:lnSpc>
                <a:spcPct val="150000"/>
              </a:lnSpc>
            </a:pPr>
            <a:r>
              <a:rPr lang="es-ES" dirty="0"/>
              <a:t>(Para el software) Hipertexto (tratamiento de gran volumen de textos) Hipermedia</a:t>
            </a:r>
          </a:p>
          <a:p>
            <a:pPr marL="0" lvl="0" indent="0">
              <a:buNone/>
            </a:pP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Tree>
    <p:extLst>
      <p:ext uri="{BB962C8B-B14F-4D97-AF65-F5344CB8AC3E}">
        <p14:creationId xmlns:p14="http://schemas.microsoft.com/office/powerpoint/2010/main" val="176344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p:txBody>
          <a:bodyPr/>
          <a:lstStyle/>
          <a:p>
            <a:r>
              <a:rPr lang="es-ES" b="1" dirty="0"/>
              <a:t>Medios:</a:t>
            </a:r>
            <a:endParaRPr lang="es-ES" dirty="0"/>
          </a:p>
          <a:p>
            <a:pPr marL="0" lvl="0" indent="0">
              <a:buNone/>
            </a:pP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graphicFrame>
        <p:nvGraphicFramePr>
          <p:cNvPr id="5" name="Tabla 4">
            <a:extLst>
              <a:ext uri="{FF2B5EF4-FFF2-40B4-BE49-F238E27FC236}">
                <a16:creationId xmlns:a16="http://schemas.microsoft.com/office/drawing/2014/main" id="{0212F1ED-2677-4934-8775-4B10D2293ABA}"/>
              </a:ext>
            </a:extLst>
          </p:cNvPr>
          <p:cNvGraphicFramePr>
            <a:graphicFrameLocks noGrp="1"/>
          </p:cNvGraphicFramePr>
          <p:nvPr>
            <p:extLst>
              <p:ext uri="{D42A27DB-BD31-4B8C-83A1-F6EECF244321}">
                <p14:modId xmlns:p14="http://schemas.microsoft.com/office/powerpoint/2010/main" val="414679089"/>
              </p:ext>
            </p:extLst>
          </p:nvPr>
        </p:nvGraphicFramePr>
        <p:xfrm>
          <a:off x="838200" y="2609385"/>
          <a:ext cx="10515600" cy="3883489"/>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46203262"/>
                    </a:ext>
                  </a:extLst>
                </a:gridCol>
                <a:gridCol w="5257800">
                  <a:extLst>
                    <a:ext uri="{9D8B030D-6E8A-4147-A177-3AD203B41FA5}">
                      <a16:colId xmlns:a16="http://schemas.microsoft.com/office/drawing/2014/main" val="2245775516"/>
                    </a:ext>
                  </a:extLst>
                </a:gridCol>
              </a:tblGrid>
              <a:tr h="1292374">
                <a:tc>
                  <a:txBody>
                    <a:bodyPr/>
                    <a:lstStyle/>
                    <a:p>
                      <a:pPr marL="342900" lvl="0" indent="-342900" algn="just">
                        <a:lnSpc>
                          <a:spcPct val="150000"/>
                        </a:lnSpc>
                        <a:spcBef>
                          <a:spcPts val="595"/>
                        </a:spcBef>
                        <a:spcAft>
                          <a:spcPts val="0"/>
                        </a:spcAft>
                        <a:buFont typeface="Arial" panose="020B0604020202020204" pitchFamily="34" charset="0"/>
                        <a:buChar char="-"/>
                      </a:pPr>
                      <a:r>
                        <a:rPr lang="es-ES" sz="3600" b="0" dirty="0">
                          <a:solidFill>
                            <a:schemeClr val="tx1"/>
                          </a:solidFill>
                          <a:effectLst/>
                        </a:rPr>
                        <a:t>Figuras</a:t>
                      </a:r>
                      <a:endParaRPr lang="es-ES" sz="3600" b="0" dirty="0">
                        <a:solidFill>
                          <a:schemeClr val="tx1"/>
                        </a:solidFill>
                        <a:effectLst/>
                        <a:latin typeface="Arial MT"/>
                        <a:ea typeface="Times New Roman" panose="02020603050405020304" pitchFamily="18" charset="0"/>
                        <a:cs typeface="Arial M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lvl="0" indent="-342900" algn="just">
                        <a:lnSpc>
                          <a:spcPct val="150000"/>
                        </a:lnSpc>
                        <a:spcBef>
                          <a:spcPts val="595"/>
                        </a:spcBef>
                        <a:spcAft>
                          <a:spcPts val="0"/>
                        </a:spcAft>
                        <a:buFont typeface="Arial" panose="020B0604020202020204" pitchFamily="34" charset="0"/>
                        <a:buChar char="-"/>
                      </a:pPr>
                      <a:r>
                        <a:rPr lang="es-ES" sz="3600" b="0">
                          <a:solidFill>
                            <a:schemeClr val="tx1"/>
                          </a:solidFill>
                          <a:effectLst/>
                        </a:rPr>
                        <a:t>Fotografías</a:t>
                      </a:r>
                      <a:endParaRPr lang="es-ES" sz="3600" b="0">
                        <a:solidFill>
                          <a:schemeClr val="tx1"/>
                        </a:solidFill>
                        <a:effectLst/>
                        <a:latin typeface="Arial MT"/>
                        <a:ea typeface="Times New Roman" panose="02020603050405020304" pitchFamily="18" charset="0"/>
                        <a:cs typeface="Arial M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5197601"/>
                  </a:ext>
                </a:extLst>
              </a:tr>
              <a:tr h="1292374">
                <a:tc>
                  <a:txBody>
                    <a:bodyPr/>
                    <a:lstStyle/>
                    <a:p>
                      <a:pPr marL="342900" lvl="0" indent="-342900" algn="just">
                        <a:lnSpc>
                          <a:spcPct val="150000"/>
                        </a:lnSpc>
                        <a:spcBef>
                          <a:spcPts val="595"/>
                        </a:spcBef>
                        <a:spcAft>
                          <a:spcPts val="0"/>
                        </a:spcAft>
                        <a:buFont typeface="Arial" panose="020B0604020202020204" pitchFamily="34" charset="0"/>
                        <a:buChar char="-"/>
                      </a:pPr>
                      <a:r>
                        <a:rPr lang="es-ES" sz="3600" b="0">
                          <a:solidFill>
                            <a:schemeClr val="tx1"/>
                          </a:solidFill>
                          <a:effectLst/>
                        </a:rPr>
                        <a:t>Grabación sonora </a:t>
                      </a:r>
                      <a:endParaRPr lang="es-ES" sz="3600" b="0">
                        <a:solidFill>
                          <a:schemeClr val="tx1"/>
                        </a:solidFill>
                        <a:effectLst/>
                        <a:latin typeface="Arial MT"/>
                        <a:ea typeface="Times New Roman" panose="02020603050405020304" pitchFamily="18" charset="0"/>
                        <a:cs typeface="Arial MT"/>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lvl="0" indent="-342900" algn="just">
                        <a:lnSpc>
                          <a:spcPct val="150000"/>
                        </a:lnSpc>
                        <a:spcBef>
                          <a:spcPts val="595"/>
                        </a:spcBef>
                        <a:spcAft>
                          <a:spcPts val="0"/>
                        </a:spcAft>
                        <a:buFont typeface="Arial" panose="020B0604020202020204" pitchFamily="34" charset="0"/>
                        <a:buChar char="-"/>
                      </a:pPr>
                      <a:r>
                        <a:rPr lang="es-ES" sz="3600" b="0">
                          <a:solidFill>
                            <a:schemeClr val="tx1"/>
                          </a:solidFill>
                          <a:effectLst/>
                        </a:rPr>
                        <a:t>Vídeo</a:t>
                      </a:r>
                      <a:endParaRPr lang="es-ES" sz="3600" b="0">
                        <a:solidFill>
                          <a:schemeClr val="tx1"/>
                        </a:solidFill>
                        <a:effectLst/>
                        <a:latin typeface="Arial MT"/>
                        <a:ea typeface="Times New Roman" panose="02020603050405020304" pitchFamily="18" charset="0"/>
                        <a:cs typeface="Arial MT"/>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354047"/>
                  </a:ext>
                </a:extLst>
              </a:tr>
              <a:tr h="1298741">
                <a:tc>
                  <a:txBody>
                    <a:bodyPr/>
                    <a:lstStyle/>
                    <a:p>
                      <a:pPr marL="342900" lvl="0" indent="-342900" algn="just">
                        <a:lnSpc>
                          <a:spcPct val="150000"/>
                        </a:lnSpc>
                        <a:spcBef>
                          <a:spcPts val="595"/>
                        </a:spcBef>
                        <a:spcAft>
                          <a:spcPts val="0"/>
                        </a:spcAft>
                        <a:buFont typeface="Arial" panose="020B0604020202020204" pitchFamily="34" charset="0"/>
                        <a:buChar char="-"/>
                      </a:pPr>
                      <a:r>
                        <a:rPr lang="es-ES" sz="3600" b="0" dirty="0">
                          <a:solidFill>
                            <a:schemeClr val="tx1"/>
                          </a:solidFill>
                          <a:effectLst/>
                        </a:rPr>
                        <a:t>Animaciones</a:t>
                      </a:r>
                      <a:endParaRPr lang="es-ES" sz="3600" b="0" dirty="0">
                        <a:solidFill>
                          <a:schemeClr val="tx1"/>
                        </a:solidFill>
                        <a:effectLst/>
                        <a:latin typeface="Arial MT"/>
                        <a:ea typeface="Times New Roman" panose="02020603050405020304" pitchFamily="18" charset="0"/>
                        <a:cs typeface="Arial MT"/>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50000"/>
                        </a:lnSpc>
                        <a:spcAft>
                          <a:spcPts val="0"/>
                        </a:spcAft>
                      </a:pPr>
                      <a:r>
                        <a:rPr lang="es-ES" sz="3600" b="0" dirty="0">
                          <a:solidFill>
                            <a:schemeClr val="tx1"/>
                          </a:solidFill>
                          <a:effectLst/>
                        </a:rPr>
                        <a:t> </a:t>
                      </a:r>
                      <a:endParaRPr lang="es-E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7150101"/>
                  </a:ext>
                </a:extLst>
              </a:tr>
            </a:tbl>
          </a:graphicData>
        </a:graphic>
      </p:graphicFrame>
    </p:spTree>
    <p:extLst>
      <p:ext uri="{BB962C8B-B14F-4D97-AF65-F5344CB8AC3E}">
        <p14:creationId xmlns:p14="http://schemas.microsoft.com/office/powerpoint/2010/main" val="70843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652510" y="3066573"/>
            <a:ext cx="10396883" cy="3311189"/>
          </a:xfrm>
        </p:spPr>
        <p:txBody>
          <a:bodyPr>
            <a:noAutofit/>
          </a:bodyPr>
          <a:lstStyle/>
          <a:p>
            <a:r>
              <a:rPr lang="es-ES" sz="2400" b="1" dirty="0"/>
              <a:t>Evaluación:</a:t>
            </a:r>
            <a:endParaRPr lang="es-ES" sz="2400" dirty="0"/>
          </a:p>
          <a:p>
            <a:pPr lvl="0">
              <a:buFont typeface="Wingdings" panose="05000000000000000000" pitchFamily="2" charset="2"/>
              <a:buChar char="ü"/>
            </a:pPr>
            <a:r>
              <a:rPr lang="es-ES" sz="2400" dirty="0"/>
              <a:t>Aleatoriedad de las preguntas </a:t>
            </a:r>
          </a:p>
          <a:p>
            <a:pPr lvl="0">
              <a:buFont typeface="Wingdings" panose="05000000000000000000" pitchFamily="2" charset="2"/>
              <a:buChar char="ü"/>
            </a:pPr>
            <a:r>
              <a:rPr lang="es-ES" sz="2400" dirty="0"/>
              <a:t>Presentar disyuntivas de carácter ético-profesional. </a:t>
            </a:r>
          </a:p>
          <a:p>
            <a:pPr lvl="0">
              <a:buFont typeface="Wingdings" panose="05000000000000000000" pitchFamily="2" charset="2"/>
              <a:buChar char="ü"/>
            </a:pPr>
            <a:r>
              <a:rPr lang="es-ES" sz="2400" dirty="0"/>
              <a:t>Evaluar lo más importante del contenido y aquello que el alumno no debe dejar de saber. </a:t>
            </a:r>
          </a:p>
          <a:p>
            <a:pPr lvl="0">
              <a:buFont typeface="Wingdings" panose="05000000000000000000" pitchFamily="2" charset="2"/>
              <a:buChar char="ü"/>
            </a:pPr>
            <a:r>
              <a:rPr lang="es-ES" sz="2400" dirty="0"/>
              <a:t>Representar los resultados alcanzados. </a:t>
            </a:r>
          </a:p>
          <a:p>
            <a:pPr lvl="0">
              <a:buFont typeface="Wingdings" panose="05000000000000000000" pitchFamily="2" charset="2"/>
              <a:buChar char="ü"/>
            </a:pPr>
            <a:r>
              <a:rPr lang="es-ES" sz="2400" dirty="0"/>
              <a:t>Obligar a la retroalimentación </a:t>
            </a:r>
          </a:p>
          <a:p>
            <a:pPr lvl="0">
              <a:buFont typeface="Wingdings" panose="05000000000000000000" pitchFamily="2" charset="2"/>
              <a:buChar char="ü"/>
            </a:pPr>
            <a:r>
              <a:rPr lang="es-ES" sz="2400" dirty="0"/>
              <a:t>Estimular los logros</a:t>
            </a:r>
          </a:p>
          <a:p>
            <a:pPr marL="0" indent="0">
              <a:buNone/>
            </a:pPr>
            <a:endParaRPr lang="es-ES" sz="2400" dirty="0"/>
          </a:p>
          <a:p>
            <a:pPr marL="0" lvl="0" indent="0">
              <a:buNone/>
            </a:pPr>
            <a:endParaRPr lang="es-ES" sz="2400" dirty="0"/>
          </a:p>
          <a:p>
            <a:endParaRPr lang="es-ES" sz="2400"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685801" y="512202"/>
            <a:ext cx="10515600" cy="1014757"/>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Tree>
    <p:extLst>
      <p:ext uri="{BB962C8B-B14F-4D97-AF65-F5344CB8AC3E}">
        <p14:creationId xmlns:p14="http://schemas.microsoft.com/office/powerpoint/2010/main" val="22700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p:txBody>
          <a:bodyPr>
            <a:normAutofit/>
          </a:bodyPr>
          <a:lstStyle/>
          <a:p>
            <a:r>
              <a:rPr lang="es-ES" b="1" dirty="0"/>
              <a:t>Diagrama de flujo. </a:t>
            </a:r>
            <a:endParaRPr lang="es-ES" dirty="0"/>
          </a:p>
          <a:p>
            <a:pPr marL="0" indent="0" algn="just">
              <a:lnSpc>
                <a:spcPct val="150000"/>
              </a:lnSpc>
              <a:buNone/>
            </a:pPr>
            <a:r>
              <a:rPr lang="es-ES" dirty="0"/>
              <a:t>Se refiere a la secuencia de escenas (textual o gráfica) del software. En este aspecto se definirán las figuras, videos, animaciones, efectos sonoros y demás elementos que integrarán la pantalla.</a:t>
            </a:r>
          </a:p>
          <a:p>
            <a:pPr marL="0" indent="0">
              <a:buNone/>
            </a:pPr>
            <a:endParaRPr lang="es-ES" dirty="0"/>
          </a:p>
          <a:p>
            <a:pPr marL="0" lvl="0" indent="0">
              <a:buNone/>
            </a:pP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Tree>
    <p:extLst>
      <p:ext uri="{BB962C8B-B14F-4D97-AF65-F5344CB8AC3E}">
        <p14:creationId xmlns:p14="http://schemas.microsoft.com/office/powerpoint/2010/main" val="312576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Organization Chart 60"/>
          <p:cNvGrpSpPr>
            <a:grpSpLocks noChangeAspect="1"/>
          </p:cNvGrpSpPr>
          <p:nvPr/>
        </p:nvGrpSpPr>
        <p:grpSpPr bwMode="auto">
          <a:xfrm>
            <a:off x="386179" y="830184"/>
            <a:ext cx="11125200" cy="5670423"/>
            <a:chOff x="0" y="709"/>
            <a:chExt cx="5647" cy="3204"/>
          </a:xfrm>
          <a:solidFill>
            <a:schemeClr val="bg2"/>
          </a:solidFill>
        </p:grpSpPr>
        <p:cxnSp>
          <p:nvCxnSpPr>
            <p:cNvPr id="3" name="_s3076"/>
            <p:cNvCxnSpPr>
              <a:cxnSpLocks noChangeShapeType="1"/>
              <a:stCxn id="49" idx="1"/>
              <a:endCxn id="31" idx="2"/>
            </p:cNvCxnSpPr>
            <p:nvPr/>
          </p:nvCxnSpPr>
          <p:spPr bwMode="auto">
            <a:xfrm rot="10800000">
              <a:off x="2935" y="3414"/>
              <a:ext cx="308" cy="394"/>
            </a:xfrm>
            <a:prstGeom prst="bentConnector2">
              <a:avLst/>
            </a:prstGeom>
            <a:grpFill/>
            <a:ln w="28575">
              <a:solidFill>
                <a:schemeClr val="tx1"/>
              </a:solidFill>
              <a:miter lim="800000"/>
              <a:headEnd/>
              <a:tailEnd/>
            </a:ln>
          </p:spPr>
        </p:cxnSp>
        <p:cxnSp>
          <p:nvCxnSpPr>
            <p:cNvPr id="4" name="_s3077"/>
            <p:cNvCxnSpPr>
              <a:cxnSpLocks noChangeShapeType="1"/>
              <a:stCxn id="48" idx="3"/>
              <a:endCxn id="31" idx="2"/>
            </p:cNvCxnSpPr>
            <p:nvPr/>
          </p:nvCxnSpPr>
          <p:spPr bwMode="auto">
            <a:xfrm flipV="1">
              <a:off x="2472" y="3414"/>
              <a:ext cx="463" cy="394"/>
            </a:xfrm>
            <a:prstGeom prst="bentConnector2">
              <a:avLst/>
            </a:prstGeom>
            <a:grpFill/>
            <a:ln w="28575">
              <a:solidFill>
                <a:schemeClr val="tx1"/>
              </a:solidFill>
              <a:miter lim="800000"/>
              <a:headEnd/>
              <a:tailEnd/>
            </a:ln>
          </p:spPr>
        </p:cxnSp>
        <p:cxnSp>
          <p:nvCxnSpPr>
            <p:cNvPr id="5" name="_s3078"/>
            <p:cNvCxnSpPr>
              <a:cxnSpLocks noChangeShapeType="1"/>
              <a:stCxn id="47" idx="1"/>
              <a:endCxn id="31" idx="2"/>
            </p:cNvCxnSpPr>
            <p:nvPr/>
          </p:nvCxnSpPr>
          <p:spPr bwMode="auto">
            <a:xfrm rot="10800000">
              <a:off x="2935" y="3414"/>
              <a:ext cx="308" cy="122"/>
            </a:xfrm>
            <a:prstGeom prst="bentConnector2">
              <a:avLst/>
            </a:prstGeom>
            <a:grpFill/>
            <a:ln w="28575">
              <a:solidFill>
                <a:schemeClr val="tx1"/>
              </a:solidFill>
              <a:miter lim="800000"/>
              <a:headEnd/>
              <a:tailEnd/>
            </a:ln>
          </p:spPr>
        </p:cxnSp>
        <p:cxnSp>
          <p:nvCxnSpPr>
            <p:cNvPr id="6" name="_s3079"/>
            <p:cNvCxnSpPr>
              <a:cxnSpLocks noChangeShapeType="1"/>
            </p:cNvCxnSpPr>
            <p:nvPr/>
          </p:nvCxnSpPr>
          <p:spPr bwMode="auto">
            <a:xfrm flipV="1">
              <a:off x="2472" y="3385"/>
              <a:ext cx="463" cy="137"/>
            </a:xfrm>
            <a:prstGeom prst="bentConnector2">
              <a:avLst/>
            </a:prstGeom>
            <a:grpFill/>
            <a:ln w="28575">
              <a:solidFill>
                <a:schemeClr val="tx1"/>
              </a:solidFill>
              <a:miter lim="800000"/>
              <a:headEnd/>
              <a:tailEnd/>
            </a:ln>
          </p:spPr>
        </p:cxnSp>
        <p:cxnSp>
          <p:nvCxnSpPr>
            <p:cNvPr id="7" name="_s3080"/>
            <p:cNvCxnSpPr>
              <a:cxnSpLocks noChangeShapeType="1"/>
              <a:stCxn id="45" idx="1"/>
              <a:endCxn id="30" idx="2"/>
            </p:cNvCxnSpPr>
            <p:nvPr/>
          </p:nvCxnSpPr>
          <p:spPr bwMode="auto">
            <a:xfrm rot="10800000">
              <a:off x="4356" y="1872"/>
              <a:ext cx="184" cy="846"/>
            </a:xfrm>
            <a:prstGeom prst="bentConnector2">
              <a:avLst/>
            </a:prstGeom>
            <a:grpFill/>
            <a:ln w="28575">
              <a:solidFill>
                <a:schemeClr val="tx1"/>
              </a:solidFill>
              <a:miter lim="800000"/>
              <a:headEnd/>
              <a:tailEnd/>
            </a:ln>
          </p:spPr>
        </p:cxnSp>
        <p:cxnSp>
          <p:nvCxnSpPr>
            <p:cNvPr id="8" name="_s3081"/>
            <p:cNvCxnSpPr>
              <a:cxnSpLocks noChangeShapeType="1"/>
              <a:stCxn id="44" idx="3"/>
              <a:endCxn id="30" idx="2"/>
            </p:cNvCxnSpPr>
            <p:nvPr/>
          </p:nvCxnSpPr>
          <p:spPr bwMode="auto">
            <a:xfrm flipV="1">
              <a:off x="4171" y="1872"/>
              <a:ext cx="185" cy="846"/>
            </a:xfrm>
            <a:prstGeom prst="bentConnector2">
              <a:avLst/>
            </a:prstGeom>
            <a:grpFill/>
            <a:ln w="28575">
              <a:solidFill>
                <a:schemeClr val="tx1"/>
              </a:solidFill>
              <a:miter lim="800000"/>
              <a:headEnd/>
              <a:tailEnd/>
            </a:ln>
          </p:spPr>
        </p:cxnSp>
        <p:cxnSp>
          <p:nvCxnSpPr>
            <p:cNvPr id="9" name="_s3082"/>
            <p:cNvCxnSpPr>
              <a:cxnSpLocks noChangeShapeType="1"/>
              <a:stCxn id="43" idx="1"/>
              <a:endCxn id="30" idx="2"/>
            </p:cNvCxnSpPr>
            <p:nvPr/>
          </p:nvCxnSpPr>
          <p:spPr bwMode="auto">
            <a:xfrm rot="10800000">
              <a:off x="4356" y="1872"/>
              <a:ext cx="184" cy="529"/>
            </a:xfrm>
            <a:prstGeom prst="bentConnector2">
              <a:avLst/>
            </a:prstGeom>
            <a:grpFill/>
            <a:ln w="28575">
              <a:solidFill>
                <a:schemeClr val="tx1"/>
              </a:solidFill>
              <a:miter lim="800000"/>
              <a:headEnd/>
              <a:tailEnd/>
            </a:ln>
          </p:spPr>
        </p:cxnSp>
        <p:cxnSp>
          <p:nvCxnSpPr>
            <p:cNvPr id="10" name="_s3083"/>
            <p:cNvCxnSpPr>
              <a:cxnSpLocks noChangeShapeType="1"/>
              <a:stCxn id="42" idx="3"/>
              <a:endCxn id="30" idx="2"/>
            </p:cNvCxnSpPr>
            <p:nvPr/>
          </p:nvCxnSpPr>
          <p:spPr bwMode="auto">
            <a:xfrm flipV="1">
              <a:off x="4171" y="1872"/>
              <a:ext cx="185" cy="529"/>
            </a:xfrm>
            <a:prstGeom prst="bentConnector2">
              <a:avLst/>
            </a:prstGeom>
            <a:grpFill/>
            <a:ln w="28575">
              <a:solidFill>
                <a:schemeClr val="tx1"/>
              </a:solidFill>
              <a:miter lim="800000"/>
              <a:headEnd/>
              <a:tailEnd/>
            </a:ln>
          </p:spPr>
        </p:cxnSp>
        <p:cxnSp>
          <p:nvCxnSpPr>
            <p:cNvPr id="11" name="_s3084"/>
            <p:cNvCxnSpPr>
              <a:cxnSpLocks noChangeShapeType="1"/>
              <a:stCxn id="41" idx="1"/>
              <a:endCxn id="30" idx="2"/>
            </p:cNvCxnSpPr>
            <p:nvPr/>
          </p:nvCxnSpPr>
          <p:spPr bwMode="auto">
            <a:xfrm rot="10800000">
              <a:off x="4356" y="1872"/>
              <a:ext cx="184" cy="212"/>
            </a:xfrm>
            <a:prstGeom prst="bentConnector2">
              <a:avLst/>
            </a:prstGeom>
            <a:grpFill/>
            <a:ln w="28575">
              <a:solidFill>
                <a:schemeClr val="tx1"/>
              </a:solidFill>
              <a:miter lim="800000"/>
              <a:headEnd/>
              <a:tailEnd/>
            </a:ln>
          </p:spPr>
        </p:cxnSp>
        <p:cxnSp>
          <p:nvCxnSpPr>
            <p:cNvPr id="12" name="_s3085"/>
            <p:cNvCxnSpPr>
              <a:cxnSpLocks noChangeShapeType="1"/>
              <a:stCxn id="40" idx="3"/>
              <a:endCxn id="30" idx="2"/>
            </p:cNvCxnSpPr>
            <p:nvPr/>
          </p:nvCxnSpPr>
          <p:spPr bwMode="auto">
            <a:xfrm flipV="1">
              <a:off x="4171" y="1872"/>
              <a:ext cx="185" cy="212"/>
            </a:xfrm>
            <a:prstGeom prst="bentConnector2">
              <a:avLst/>
            </a:prstGeom>
            <a:grpFill/>
            <a:ln w="28575">
              <a:solidFill>
                <a:schemeClr val="tx1"/>
              </a:solidFill>
              <a:miter lim="800000"/>
              <a:headEnd/>
              <a:tailEnd/>
            </a:ln>
          </p:spPr>
        </p:cxnSp>
        <p:cxnSp>
          <p:nvCxnSpPr>
            <p:cNvPr id="13" name="_s3086"/>
            <p:cNvCxnSpPr>
              <a:cxnSpLocks noChangeShapeType="1"/>
              <a:stCxn id="39" idx="1"/>
              <a:endCxn id="29" idx="2"/>
            </p:cNvCxnSpPr>
            <p:nvPr/>
          </p:nvCxnSpPr>
          <p:spPr bwMode="auto">
            <a:xfrm rot="10800000">
              <a:off x="1405" y="1872"/>
              <a:ext cx="184" cy="1163"/>
            </a:xfrm>
            <a:prstGeom prst="bentConnector2">
              <a:avLst/>
            </a:prstGeom>
            <a:grpFill/>
            <a:ln w="28575">
              <a:solidFill>
                <a:schemeClr val="tx1"/>
              </a:solidFill>
              <a:miter lim="800000"/>
              <a:headEnd/>
              <a:tailEnd/>
            </a:ln>
          </p:spPr>
        </p:cxnSp>
        <p:cxnSp>
          <p:nvCxnSpPr>
            <p:cNvPr id="14" name="_s3087"/>
            <p:cNvCxnSpPr>
              <a:cxnSpLocks noChangeShapeType="1"/>
              <a:stCxn id="38" idx="3"/>
              <a:endCxn id="29" idx="2"/>
            </p:cNvCxnSpPr>
            <p:nvPr/>
          </p:nvCxnSpPr>
          <p:spPr bwMode="auto">
            <a:xfrm flipV="1">
              <a:off x="1220" y="1872"/>
              <a:ext cx="186" cy="1163"/>
            </a:xfrm>
            <a:prstGeom prst="bentConnector2">
              <a:avLst/>
            </a:prstGeom>
            <a:grpFill/>
            <a:ln w="28575">
              <a:solidFill>
                <a:schemeClr val="tx1"/>
              </a:solidFill>
              <a:miter lim="800000"/>
              <a:headEnd/>
              <a:tailEnd/>
            </a:ln>
          </p:spPr>
        </p:cxnSp>
        <p:cxnSp>
          <p:nvCxnSpPr>
            <p:cNvPr id="15" name="_s3088"/>
            <p:cNvCxnSpPr>
              <a:cxnSpLocks noChangeShapeType="1"/>
              <a:stCxn id="37" idx="1"/>
              <a:endCxn id="29" idx="2"/>
            </p:cNvCxnSpPr>
            <p:nvPr/>
          </p:nvCxnSpPr>
          <p:spPr bwMode="auto">
            <a:xfrm rot="10800000">
              <a:off x="1405" y="1872"/>
              <a:ext cx="80" cy="845"/>
            </a:xfrm>
            <a:prstGeom prst="bentConnector2">
              <a:avLst/>
            </a:prstGeom>
            <a:grpFill/>
            <a:ln w="28575">
              <a:solidFill>
                <a:schemeClr val="tx1"/>
              </a:solidFill>
              <a:miter lim="800000"/>
              <a:headEnd/>
              <a:tailEnd/>
            </a:ln>
          </p:spPr>
        </p:cxnSp>
        <p:cxnSp>
          <p:nvCxnSpPr>
            <p:cNvPr id="16" name="_s3089"/>
            <p:cNvCxnSpPr>
              <a:cxnSpLocks noChangeShapeType="1"/>
              <a:stCxn id="36" idx="3"/>
              <a:endCxn id="29" idx="2"/>
            </p:cNvCxnSpPr>
            <p:nvPr/>
          </p:nvCxnSpPr>
          <p:spPr bwMode="auto">
            <a:xfrm flipV="1">
              <a:off x="1350" y="1872"/>
              <a:ext cx="55" cy="845"/>
            </a:xfrm>
            <a:prstGeom prst="bentConnector2">
              <a:avLst/>
            </a:prstGeom>
            <a:grpFill/>
            <a:ln w="28575">
              <a:solidFill>
                <a:schemeClr val="tx1"/>
              </a:solidFill>
              <a:miter lim="800000"/>
              <a:headEnd/>
              <a:tailEnd/>
            </a:ln>
          </p:spPr>
        </p:cxnSp>
        <p:cxnSp>
          <p:nvCxnSpPr>
            <p:cNvPr id="17" name="_s3090"/>
            <p:cNvCxnSpPr>
              <a:cxnSpLocks noChangeShapeType="1"/>
              <a:stCxn id="35" idx="1"/>
              <a:endCxn id="29" idx="2"/>
            </p:cNvCxnSpPr>
            <p:nvPr/>
          </p:nvCxnSpPr>
          <p:spPr bwMode="auto">
            <a:xfrm rot="10800000">
              <a:off x="1406" y="1872"/>
              <a:ext cx="183" cy="529"/>
            </a:xfrm>
            <a:prstGeom prst="bentConnector2">
              <a:avLst/>
            </a:prstGeom>
            <a:grpFill/>
            <a:ln w="28575">
              <a:solidFill>
                <a:schemeClr val="tx1"/>
              </a:solidFill>
              <a:miter lim="800000"/>
              <a:headEnd/>
              <a:tailEnd/>
            </a:ln>
          </p:spPr>
        </p:cxnSp>
        <p:cxnSp>
          <p:nvCxnSpPr>
            <p:cNvPr id="18" name="_s3091"/>
            <p:cNvCxnSpPr>
              <a:cxnSpLocks noChangeShapeType="1"/>
              <a:stCxn id="34" idx="3"/>
              <a:endCxn id="29" idx="2"/>
            </p:cNvCxnSpPr>
            <p:nvPr/>
          </p:nvCxnSpPr>
          <p:spPr bwMode="auto">
            <a:xfrm flipV="1">
              <a:off x="1305" y="1872"/>
              <a:ext cx="100" cy="528"/>
            </a:xfrm>
            <a:prstGeom prst="bentConnector2">
              <a:avLst/>
            </a:prstGeom>
            <a:grpFill/>
            <a:ln w="28575">
              <a:solidFill>
                <a:schemeClr val="tx1"/>
              </a:solidFill>
              <a:miter lim="800000"/>
              <a:headEnd/>
              <a:tailEnd/>
            </a:ln>
          </p:spPr>
        </p:cxnSp>
        <p:cxnSp>
          <p:nvCxnSpPr>
            <p:cNvPr id="19" name="_s3092"/>
            <p:cNvCxnSpPr>
              <a:cxnSpLocks noChangeShapeType="1"/>
              <a:stCxn id="33" idx="1"/>
              <a:endCxn id="29" idx="2"/>
            </p:cNvCxnSpPr>
            <p:nvPr/>
          </p:nvCxnSpPr>
          <p:spPr bwMode="auto">
            <a:xfrm rot="10800000">
              <a:off x="1406" y="1872"/>
              <a:ext cx="183" cy="211"/>
            </a:xfrm>
            <a:prstGeom prst="bentConnector2">
              <a:avLst/>
            </a:prstGeom>
            <a:grpFill/>
            <a:ln w="28575">
              <a:solidFill>
                <a:schemeClr val="tx1"/>
              </a:solidFill>
              <a:miter lim="800000"/>
              <a:headEnd/>
              <a:tailEnd/>
            </a:ln>
          </p:spPr>
        </p:cxnSp>
        <p:cxnSp>
          <p:nvCxnSpPr>
            <p:cNvPr id="20" name="_s3093"/>
            <p:cNvCxnSpPr>
              <a:cxnSpLocks noChangeShapeType="1"/>
              <a:stCxn id="32" idx="3"/>
              <a:endCxn id="29" idx="2"/>
            </p:cNvCxnSpPr>
            <p:nvPr/>
          </p:nvCxnSpPr>
          <p:spPr bwMode="auto">
            <a:xfrm flipV="1">
              <a:off x="1220" y="1872"/>
              <a:ext cx="186" cy="212"/>
            </a:xfrm>
            <a:prstGeom prst="bentConnector2">
              <a:avLst/>
            </a:prstGeom>
            <a:grpFill/>
            <a:ln w="28575">
              <a:solidFill>
                <a:schemeClr val="tx1"/>
              </a:solidFill>
              <a:miter lim="800000"/>
              <a:headEnd/>
              <a:tailEnd/>
            </a:ln>
          </p:spPr>
        </p:cxnSp>
        <p:cxnSp>
          <p:nvCxnSpPr>
            <p:cNvPr id="21" name="_s3094"/>
            <p:cNvCxnSpPr>
              <a:cxnSpLocks noChangeShapeType="1"/>
            </p:cNvCxnSpPr>
            <p:nvPr/>
          </p:nvCxnSpPr>
          <p:spPr bwMode="auto">
            <a:xfrm rot="5400000">
              <a:off x="2076" y="2359"/>
              <a:ext cx="1618" cy="9"/>
            </a:xfrm>
            <a:prstGeom prst="bentConnector3">
              <a:avLst>
                <a:gd name="adj1" fmla="val 4449"/>
              </a:avLst>
            </a:prstGeom>
            <a:grpFill/>
            <a:ln w="28575">
              <a:solidFill>
                <a:schemeClr val="tx1"/>
              </a:solidFill>
              <a:miter lim="800000"/>
              <a:headEnd/>
              <a:tailEnd/>
            </a:ln>
          </p:spPr>
        </p:cxnSp>
        <p:cxnSp>
          <p:nvCxnSpPr>
            <p:cNvPr id="22" name="_s3095"/>
            <p:cNvCxnSpPr>
              <a:cxnSpLocks noChangeShapeType="1"/>
              <a:stCxn id="30" idx="1"/>
              <a:endCxn id="28" idx="2"/>
            </p:cNvCxnSpPr>
            <p:nvPr/>
          </p:nvCxnSpPr>
          <p:spPr bwMode="auto">
            <a:xfrm rot="10800000">
              <a:off x="2880" y="1555"/>
              <a:ext cx="922" cy="211"/>
            </a:xfrm>
            <a:prstGeom prst="bentConnector2">
              <a:avLst/>
            </a:prstGeom>
            <a:grpFill/>
            <a:ln w="28575">
              <a:solidFill>
                <a:schemeClr val="tx1"/>
              </a:solidFill>
              <a:miter lim="800000"/>
              <a:headEnd/>
              <a:tailEnd/>
            </a:ln>
          </p:spPr>
        </p:cxnSp>
        <p:cxnSp>
          <p:nvCxnSpPr>
            <p:cNvPr id="23" name="_s3096"/>
            <p:cNvCxnSpPr>
              <a:cxnSpLocks noChangeShapeType="1"/>
              <a:stCxn id="29" idx="3"/>
              <a:endCxn id="28" idx="2"/>
            </p:cNvCxnSpPr>
            <p:nvPr/>
          </p:nvCxnSpPr>
          <p:spPr bwMode="auto">
            <a:xfrm flipV="1">
              <a:off x="1958" y="1555"/>
              <a:ext cx="922" cy="211"/>
            </a:xfrm>
            <a:prstGeom prst="bentConnector2">
              <a:avLst/>
            </a:prstGeom>
            <a:grpFill/>
            <a:ln w="28575">
              <a:solidFill>
                <a:schemeClr val="tx1"/>
              </a:solidFill>
              <a:miter lim="800000"/>
              <a:headEnd/>
              <a:tailEnd/>
            </a:ln>
          </p:spPr>
        </p:cxnSp>
        <p:cxnSp>
          <p:nvCxnSpPr>
            <p:cNvPr id="24" name="_s3097"/>
            <p:cNvCxnSpPr>
              <a:cxnSpLocks noChangeShapeType="1"/>
              <a:stCxn id="28" idx="0"/>
              <a:endCxn id="27" idx="2"/>
            </p:cNvCxnSpPr>
            <p:nvPr/>
          </p:nvCxnSpPr>
          <p:spPr bwMode="auto">
            <a:xfrm rot="-5400000">
              <a:off x="2828" y="1290"/>
              <a:ext cx="105" cy="1"/>
            </a:xfrm>
            <a:prstGeom prst="straightConnector1">
              <a:avLst/>
            </a:prstGeom>
            <a:grpFill/>
            <a:ln w="28575">
              <a:solidFill>
                <a:schemeClr val="tx1"/>
              </a:solidFill>
              <a:round/>
              <a:headEnd/>
              <a:tailEnd/>
            </a:ln>
          </p:spPr>
        </p:cxnSp>
        <p:cxnSp>
          <p:nvCxnSpPr>
            <p:cNvPr id="25" name="_s3098"/>
            <p:cNvCxnSpPr>
              <a:cxnSpLocks noChangeShapeType="1"/>
              <a:stCxn id="27" idx="0"/>
              <a:endCxn id="26" idx="2"/>
            </p:cNvCxnSpPr>
            <p:nvPr/>
          </p:nvCxnSpPr>
          <p:spPr bwMode="auto">
            <a:xfrm rot="-5400000">
              <a:off x="2828" y="972"/>
              <a:ext cx="106" cy="1"/>
            </a:xfrm>
            <a:prstGeom prst="straightConnector1">
              <a:avLst/>
            </a:prstGeom>
            <a:grpFill/>
            <a:ln w="28575">
              <a:solidFill>
                <a:schemeClr val="tx1"/>
              </a:solidFill>
              <a:round/>
              <a:headEnd/>
              <a:tailEnd/>
            </a:ln>
          </p:spPr>
        </p:cxnSp>
        <p:sp>
          <p:nvSpPr>
            <p:cNvPr id="26" name="_s3099"/>
            <p:cNvSpPr>
              <a:spLocks noChangeArrowheads="1"/>
            </p:cNvSpPr>
            <p:nvPr/>
          </p:nvSpPr>
          <p:spPr bwMode="auto">
            <a:xfrm>
              <a:off x="2327" y="709"/>
              <a:ext cx="1106"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latin typeface="Arial" pitchFamily="34" charset="0"/>
                  <a:cs typeface="Arial" pitchFamily="34" charset="0"/>
                </a:rPr>
                <a:t>Presentación</a:t>
              </a:r>
            </a:p>
          </p:txBody>
        </p:sp>
        <p:sp>
          <p:nvSpPr>
            <p:cNvPr id="27" name="_s3100"/>
            <p:cNvSpPr>
              <a:spLocks noChangeArrowheads="1"/>
            </p:cNvSpPr>
            <p:nvPr/>
          </p:nvSpPr>
          <p:spPr bwMode="auto">
            <a:xfrm>
              <a:off x="2327" y="1026"/>
              <a:ext cx="1106"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Frase</a:t>
              </a:r>
            </a:p>
          </p:txBody>
        </p:sp>
        <p:sp>
          <p:nvSpPr>
            <p:cNvPr id="28" name="_s3101"/>
            <p:cNvSpPr>
              <a:spLocks noChangeArrowheads="1"/>
            </p:cNvSpPr>
            <p:nvPr/>
          </p:nvSpPr>
          <p:spPr bwMode="auto">
            <a:xfrm>
              <a:off x="2327" y="1343"/>
              <a:ext cx="1106"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Página Principal</a:t>
              </a:r>
            </a:p>
          </p:txBody>
        </p:sp>
        <p:sp>
          <p:nvSpPr>
            <p:cNvPr id="29" name="_s3102"/>
            <p:cNvSpPr>
              <a:spLocks noChangeArrowheads="1"/>
            </p:cNvSpPr>
            <p:nvPr/>
          </p:nvSpPr>
          <p:spPr bwMode="auto">
            <a:xfrm>
              <a:off x="851" y="1660"/>
              <a:ext cx="1107"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Contenidos</a:t>
              </a:r>
            </a:p>
          </p:txBody>
        </p:sp>
        <p:sp>
          <p:nvSpPr>
            <p:cNvPr id="30" name="_s3103"/>
            <p:cNvSpPr>
              <a:spLocks noChangeArrowheads="1"/>
            </p:cNvSpPr>
            <p:nvPr/>
          </p:nvSpPr>
          <p:spPr bwMode="auto">
            <a:xfrm>
              <a:off x="3802" y="1660"/>
              <a:ext cx="1107"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Ejercicios </a:t>
              </a:r>
            </a:p>
          </p:txBody>
        </p:sp>
        <p:sp>
          <p:nvSpPr>
            <p:cNvPr id="31" name="_s3104"/>
            <p:cNvSpPr>
              <a:spLocks noChangeArrowheads="1"/>
            </p:cNvSpPr>
            <p:nvPr/>
          </p:nvSpPr>
          <p:spPr bwMode="auto">
            <a:xfrm>
              <a:off x="2381" y="3203"/>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Biblioteca</a:t>
              </a:r>
            </a:p>
          </p:txBody>
        </p:sp>
        <p:sp>
          <p:nvSpPr>
            <p:cNvPr id="32" name="_s3105"/>
            <p:cNvSpPr>
              <a:spLocks noChangeArrowheads="1"/>
            </p:cNvSpPr>
            <p:nvPr/>
          </p:nvSpPr>
          <p:spPr bwMode="auto">
            <a:xfrm>
              <a:off x="113" y="1978"/>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Energía Solar</a:t>
              </a:r>
            </a:p>
          </p:txBody>
        </p:sp>
        <p:sp>
          <p:nvSpPr>
            <p:cNvPr id="33" name="_s3106"/>
            <p:cNvSpPr>
              <a:spLocks noChangeArrowheads="1"/>
            </p:cNvSpPr>
            <p:nvPr/>
          </p:nvSpPr>
          <p:spPr bwMode="auto">
            <a:xfrm>
              <a:off x="1589" y="1978"/>
              <a:ext cx="1107" cy="210"/>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Basura Espacial</a:t>
              </a:r>
            </a:p>
          </p:txBody>
        </p:sp>
        <p:sp>
          <p:nvSpPr>
            <p:cNvPr id="34" name="_s3107"/>
            <p:cNvSpPr>
              <a:spLocks noChangeArrowheads="1"/>
            </p:cNvSpPr>
            <p:nvPr/>
          </p:nvSpPr>
          <p:spPr bwMode="auto">
            <a:xfrm>
              <a:off x="113" y="2295"/>
              <a:ext cx="1192" cy="210"/>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Incendios Forestales</a:t>
              </a:r>
            </a:p>
          </p:txBody>
        </p:sp>
        <p:sp>
          <p:nvSpPr>
            <p:cNvPr id="35" name="_s3108"/>
            <p:cNvSpPr>
              <a:spLocks noChangeArrowheads="1"/>
            </p:cNvSpPr>
            <p:nvPr/>
          </p:nvSpPr>
          <p:spPr bwMode="auto">
            <a:xfrm>
              <a:off x="1589" y="2295"/>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Capa de ozono</a:t>
              </a:r>
            </a:p>
          </p:txBody>
        </p:sp>
        <p:sp>
          <p:nvSpPr>
            <p:cNvPr id="36" name="_s3109"/>
            <p:cNvSpPr>
              <a:spLocks noChangeArrowheads="1"/>
            </p:cNvSpPr>
            <p:nvPr/>
          </p:nvSpPr>
          <p:spPr bwMode="auto">
            <a:xfrm>
              <a:off x="0" y="2612"/>
              <a:ext cx="1350"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Contaminación del Aire</a:t>
              </a:r>
            </a:p>
          </p:txBody>
        </p:sp>
        <p:sp>
          <p:nvSpPr>
            <p:cNvPr id="37" name="_s3110"/>
            <p:cNvSpPr>
              <a:spLocks noChangeArrowheads="1"/>
            </p:cNvSpPr>
            <p:nvPr/>
          </p:nvSpPr>
          <p:spPr bwMode="auto">
            <a:xfrm>
              <a:off x="1485" y="2612"/>
              <a:ext cx="1350"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Contaminación del Agua</a:t>
              </a:r>
            </a:p>
          </p:txBody>
        </p:sp>
        <p:sp>
          <p:nvSpPr>
            <p:cNvPr id="38" name="_s3111"/>
            <p:cNvSpPr>
              <a:spLocks noChangeArrowheads="1"/>
            </p:cNvSpPr>
            <p:nvPr/>
          </p:nvSpPr>
          <p:spPr bwMode="auto">
            <a:xfrm>
              <a:off x="113" y="2929"/>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Suelos</a:t>
              </a:r>
            </a:p>
          </p:txBody>
        </p:sp>
        <p:sp>
          <p:nvSpPr>
            <p:cNvPr id="39" name="_s3112"/>
            <p:cNvSpPr>
              <a:spLocks noChangeArrowheads="1"/>
            </p:cNvSpPr>
            <p:nvPr/>
          </p:nvSpPr>
          <p:spPr bwMode="auto">
            <a:xfrm>
              <a:off x="1589" y="2929"/>
              <a:ext cx="1246"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Diversidad Biológica</a:t>
              </a:r>
            </a:p>
          </p:txBody>
        </p:sp>
        <p:sp>
          <p:nvSpPr>
            <p:cNvPr id="40" name="_s3113"/>
            <p:cNvSpPr>
              <a:spLocks noChangeArrowheads="1"/>
            </p:cNvSpPr>
            <p:nvPr/>
          </p:nvSpPr>
          <p:spPr bwMode="auto">
            <a:xfrm>
              <a:off x="3064" y="1978"/>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Unidad #1</a:t>
              </a:r>
            </a:p>
          </p:txBody>
        </p:sp>
        <p:sp>
          <p:nvSpPr>
            <p:cNvPr id="41" name="_s3114"/>
            <p:cNvSpPr>
              <a:spLocks noChangeArrowheads="1"/>
            </p:cNvSpPr>
            <p:nvPr/>
          </p:nvSpPr>
          <p:spPr bwMode="auto">
            <a:xfrm>
              <a:off x="4540" y="1978"/>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Unidad #2</a:t>
              </a:r>
            </a:p>
          </p:txBody>
        </p:sp>
        <p:sp>
          <p:nvSpPr>
            <p:cNvPr id="42" name="_s3115"/>
            <p:cNvSpPr>
              <a:spLocks noChangeArrowheads="1"/>
            </p:cNvSpPr>
            <p:nvPr/>
          </p:nvSpPr>
          <p:spPr bwMode="auto">
            <a:xfrm>
              <a:off x="3064" y="2295"/>
              <a:ext cx="110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Unidad  #3</a:t>
              </a:r>
            </a:p>
          </p:txBody>
        </p:sp>
        <p:sp>
          <p:nvSpPr>
            <p:cNvPr id="43" name="_s3116"/>
            <p:cNvSpPr>
              <a:spLocks noChangeArrowheads="1"/>
            </p:cNvSpPr>
            <p:nvPr/>
          </p:nvSpPr>
          <p:spPr bwMode="auto">
            <a:xfrm>
              <a:off x="4540" y="2295"/>
              <a:ext cx="1106"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Unidad #4</a:t>
              </a:r>
            </a:p>
          </p:txBody>
        </p:sp>
        <p:sp>
          <p:nvSpPr>
            <p:cNvPr id="44" name="_s3117"/>
            <p:cNvSpPr>
              <a:spLocks noChangeArrowheads="1"/>
            </p:cNvSpPr>
            <p:nvPr/>
          </p:nvSpPr>
          <p:spPr bwMode="auto">
            <a:xfrm>
              <a:off x="3066" y="2612"/>
              <a:ext cx="1105"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dirty="0">
                  <a:effectLst>
                    <a:outerShdw blurRad="38100" dist="38100" dir="2700000" algn="tl">
                      <a:srgbClr val="000000">
                        <a:alpha val="43137"/>
                      </a:srgbClr>
                    </a:outerShdw>
                  </a:effectLst>
                  <a:latin typeface="Arial" pitchFamily="34" charset="0"/>
                  <a:cs typeface="Arial" pitchFamily="34" charset="0"/>
                </a:rPr>
                <a:t>Unidad #5</a:t>
              </a:r>
            </a:p>
          </p:txBody>
        </p:sp>
        <p:sp>
          <p:nvSpPr>
            <p:cNvPr id="45" name="_s3118"/>
            <p:cNvSpPr>
              <a:spLocks noChangeArrowheads="1"/>
            </p:cNvSpPr>
            <p:nvPr/>
          </p:nvSpPr>
          <p:spPr bwMode="auto">
            <a:xfrm>
              <a:off x="4540" y="2612"/>
              <a:ext cx="1106"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Unidad #6</a:t>
              </a:r>
            </a:p>
          </p:txBody>
        </p:sp>
        <p:sp>
          <p:nvSpPr>
            <p:cNvPr id="46" name="_s3119"/>
            <p:cNvSpPr>
              <a:spLocks noChangeArrowheads="1"/>
            </p:cNvSpPr>
            <p:nvPr/>
          </p:nvSpPr>
          <p:spPr bwMode="auto">
            <a:xfrm>
              <a:off x="1111" y="3430"/>
              <a:ext cx="1361"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Galería de Imágenes </a:t>
              </a:r>
            </a:p>
          </p:txBody>
        </p:sp>
        <p:sp>
          <p:nvSpPr>
            <p:cNvPr id="47" name="_s3120"/>
            <p:cNvSpPr>
              <a:spLocks noChangeArrowheads="1"/>
            </p:cNvSpPr>
            <p:nvPr/>
          </p:nvSpPr>
          <p:spPr bwMode="auto">
            <a:xfrm>
              <a:off x="3243" y="3430"/>
              <a:ext cx="1361" cy="212"/>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Galería de Vídeo</a:t>
              </a:r>
            </a:p>
          </p:txBody>
        </p:sp>
        <p:sp>
          <p:nvSpPr>
            <p:cNvPr id="48" name="_s3121"/>
            <p:cNvSpPr>
              <a:spLocks noChangeArrowheads="1"/>
            </p:cNvSpPr>
            <p:nvPr/>
          </p:nvSpPr>
          <p:spPr bwMode="auto">
            <a:xfrm>
              <a:off x="1156" y="3702"/>
              <a:ext cx="1316"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Glosario de Términos</a:t>
              </a:r>
            </a:p>
          </p:txBody>
        </p:sp>
        <p:sp>
          <p:nvSpPr>
            <p:cNvPr id="49" name="_s3122"/>
            <p:cNvSpPr>
              <a:spLocks noChangeArrowheads="1"/>
            </p:cNvSpPr>
            <p:nvPr/>
          </p:nvSpPr>
          <p:spPr bwMode="auto">
            <a:xfrm>
              <a:off x="3243" y="3702"/>
              <a:ext cx="1437" cy="211"/>
            </a:xfrm>
            <a:prstGeom prst="roundRect">
              <a:avLst>
                <a:gd name="adj" fmla="val 16667"/>
              </a:avLst>
            </a:prstGeom>
            <a:grpFill/>
            <a:ln w="9525">
              <a:solidFill>
                <a:schemeClr val="tx1"/>
              </a:solidFill>
              <a:round/>
              <a:headEnd/>
              <a:tailEnd/>
            </a:ln>
          </p:spPr>
          <p:txBody>
            <a:bodyPr wrap="none" lIns="0" tIns="0" rIns="0" bIns="0" anchor="ctr"/>
            <a:lstStyle/>
            <a:p>
              <a:pPr algn="ctr" eaLnBrk="0" hangingPunct="0"/>
              <a:r>
                <a:rPr lang="es-ES_tradnl" sz="1400" b="1">
                  <a:effectLst>
                    <a:outerShdw blurRad="38100" dist="38100" dir="2700000" algn="tl">
                      <a:srgbClr val="000000">
                        <a:alpha val="43137"/>
                      </a:srgbClr>
                    </a:outerShdw>
                  </a:effectLst>
                  <a:latin typeface="Arial" pitchFamily="34" charset="0"/>
                  <a:cs typeface="Arial" pitchFamily="34" charset="0"/>
                </a:rPr>
                <a:t>Efemérides Ambientales</a:t>
              </a:r>
            </a:p>
          </p:txBody>
        </p:sp>
      </p:grpSp>
      <p:sp>
        <p:nvSpPr>
          <p:cNvPr id="50" name="49 CuadroTexto"/>
          <p:cNvSpPr txBox="1"/>
          <p:nvPr/>
        </p:nvSpPr>
        <p:spPr>
          <a:xfrm>
            <a:off x="2595538" y="142852"/>
            <a:ext cx="7572428" cy="523220"/>
          </a:xfrm>
          <a:prstGeom prst="rect">
            <a:avLst/>
          </a:prstGeom>
          <a:noFill/>
        </p:spPr>
        <p:txBody>
          <a:bodyPr wrap="square" rtlCol="0">
            <a:spAutoFit/>
          </a:bodyPr>
          <a:lstStyle/>
          <a:p>
            <a:r>
              <a:rPr lang="es-ES" sz="2800" b="1" dirty="0">
                <a:latin typeface="Arial" pitchFamily="34" charset="0"/>
                <a:cs typeface="Arial" pitchFamily="34" charset="0"/>
              </a:rPr>
              <a:t>Estructura modular del Software Educativo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p:txBody>
          <a:bodyPr>
            <a:normAutofit fontScale="92500" lnSpcReduction="20000"/>
          </a:bodyPr>
          <a:lstStyle/>
          <a:p>
            <a:pPr lvl="0"/>
            <a:r>
              <a:rPr lang="es-ES" sz="2400" b="1" dirty="0">
                <a:latin typeface="Arial" panose="020B0604020202020204" pitchFamily="34" charset="0"/>
                <a:cs typeface="Arial" panose="020B0604020202020204" pitchFamily="34" charset="0"/>
              </a:rPr>
              <a:t>Diseño de la interfaz:</a:t>
            </a:r>
            <a:endParaRPr lang="es-ES" sz="2400" dirty="0">
              <a:latin typeface="Arial" panose="020B0604020202020204" pitchFamily="34" charset="0"/>
              <a:cs typeface="Arial" panose="020B0604020202020204" pitchFamily="34" charset="0"/>
            </a:endParaRPr>
          </a:p>
          <a:p>
            <a:pPr lvl="0" algn="just">
              <a:lnSpc>
                <a:spcPct val="150000"/>
              </a:lnSpc>
              <a:buFont typeface="Wingdings" panose="05000000000000000000" pitchFamily="2" charset="2"/>
              <a:buChar char="q"/>
            </a:pPr>
            <a:r>
              <a:rPr lang="es-ES" sz="2400" dirty="0">
                <a:latin typeface="Arial" panose="020B0604020202020204" pitchFamily="34" charset="0"/>
                <a:cs typeface="Arial" panose="020B0604020202020204" pitchFamily="34" charset="0"/>
              </a:rPr>
              <a:t>Tratamiento de la imagen.</a:t>
            </a:r>
          </a:p>
          <a:p>
            <a:pPr lvl="0" algn="just">
              <a:lnSpc>
                <a:spcPct val="150000"/>
              </a:lnSpc>
              <a:buFont typeface="Wingdings" panose="05000000000000000000" pitchFamily="2" charset="2"/>
              <a:buChar char="q"/>
            </a:pPr>
            <a:r>
              <a:rPr lang="es-ES" sz="2400" dirty="0">
                <a:latin typeface="Arial" panose="020B0604020202020204" pitchFamily="34" charset="0"/>
                <a:cs typeface="Arial" panose="020B0604020202020204" pitchFamily="34" charset="0"/>
              </a:rPr>
              <a:t>Tratamiento de gráficos	</a:t>
            </a:r>
          </a:p>
          <a:p>
            <a:pPr lvl="0" algn="just">
              <a:lnSpc>
                <a:spcPct val="150000"/>
              </a:lnSpc>
              <a:buFont typeface="Wingdings" panose="05000000000000000000" pitchFamily="2" charset="2"/>
              <a:buChar char="q"/>
            </a:pPr>
            <a:r>
              <a:rPr lang="es-ES" sz="2400" dirty="0">
                <a:latin typeface="Arial" panose="020B0604020202020204" pitchFamily="34" charset="0"/>
                <a:cs typeface="Arial" panose="020B0604020202020204" pitchFamily="34" charset="0"/>
              </a:rPr>
              <a:t>Tratamiento de los textos.</a:t>
            </a:r>
          </a:p>
          <a:p>
            <a:pPr lvl="0" algn="just">
              <a:lnSpc>
                <a:spcPct val="150000"/>
              </a:lnSpc>
              <a:buFont typeface="Wingdings" panose="05000000000000000000" pitchFamily="2" charset="2"/>
              <a:buChar char="q"/>
            </a:pPr>
            <a:r>
              <a:rPr lang="es-ES" sz="2400" dirty="0">
                <a:latin typeface="Arial" panose="020B0604020202020204" pitchFamily="34" charset="0"/>
                <a:cs typeface="Arial" panose="020B0604020202020204" pitchFamily="34" charset="0"/>
              </a:rPr>
              <a:t>Tratamiento del sonido</a:t>
            </a:r>
          </a:p>
          <a:p>
            <a:pPr lvl="0" algn="just">
              <a:lnSpc>
                <a:spcPct val="150000"/>
              </a:lnSpc>
              <a:buFont typeface="Wingdings" panose="05000000000000000000" pitchFamily="2" charset="2"/>
              <a:buChar char="q"/>
            </a:pPr>
            <a:r>
              <a:rPr lang="es-ES" sz="2400" dirty="0">
                <a:latin typeface="Arial" panose="020B0604020202020204" pitchFamily="34" charset="0"/>
                <a:cs typeface="Arial" panose="020B0604020202020204" pitchFamily="34" charset="0"/>
              </a:rPr>
              <a:t>Tratamiento de la interacción.</a:t>
            </a:r>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567083" y="512202"/>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
        <p:nvSpPr>
          <p:cNvPr id="5" name="CuadroTexto 4">
            <a:extLst>
              <a:ext uri="{FF2B5EF4-FFF2-40B4-BE49-F238E27FC236}">
                <a16:creationId xmlns:a16="http://schemas.microsoft.com/office/drawing/2014/main" id="{65942F14-95FD-4A6D-8689-3669250BF068}"/>
              </a:ext>
            </a:extLst>
          </p:cNvPr>
          <p:cNvSpPr txBox="1"/>
          <p:nvPr/>
        </p:nvSpPr>
        <p:spPr>
          <a:xfrm>
            <a:off x="6289288" y="1949275"/>
            <a:ext cx="5064512" cy="2308324"/>
          </a:xfrm>
          <a:prstGeom prst="rect">
            <a:avLst/>
          </a:prstGeom>
          <a:solidFill>
            <a:schemeClr val="bg1"/>
          </a:solidFill>
          <a:ln>
            <a:solidFill>
              <a:schemeClr val="tx1"/>
            </a:solidFill>
          </a:ln>
        </p:spPr>
        <p:txBody>
          <a:bodyPr wrap="square" rtlCol="0">
            <a:spAutoFit/>
          </a:bodyPr>
          <a:lstStyle/>
          <a:p>
            <a:pPr algn="just"/>
            <a:r>
              <a:rPr lang="es-ES" sz="2400" b="1" dirty="0">
                <a:latin typeface="Arial" panose="020B0604020202020204" pitchFamily="34" charset="0"/>
                <a:cs typeface="Arial" panose="020B0604020202020204" pitchFamily="34" charset="0"/>
              </a:rPr>
              <a:t>Estudio Individual:</a:t>
            </a:r>
          </a:p>
          <a:p>
            <a:pPr algn="just"/>
            <a:r>
              <a:rPr lang="es-ES" sz="2400" dirty="0">
                <a:latin typeface="Arial" panose="020B0604020202020204" pitchFamily="34" charset="0"/>
                <a:cs typeface="Arial" panose="020B0604020202020204" pitchFamily="34" charset="0"/>
              </a:rPr>
              <a:t>1- Menciona de manera General algunas de las características a tener en cuenta para el Tratamiento de cada uno de los siguientes elementos </a:t>
            </a:r>
          </a:p>
        </p:txBody>
      </p:sp>
    </p:spTree>
    <p:extLst>
      <p:ext uri="{BB962C8B-B14F-4D97-AF65-F5344CB8AC3E}">
        <p14:creationId xmlns:p14="http://schemas.microsoft.com/office/powerpoint/2010/main" val="1753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159798" y="3089430"/>
            <a:ext cx="11398928" cy="1796884"/>
          </a:xfrm>
          <a:solidFill>
            <a:schemeClr val="bg1"/>
          </a:solidFill>
        </p:spPr>
        <p:txBody>
          <a:bodyPr>
            <a:noAutofit/>
          </a:bodyPr>
          <a:lstStyle/>
          <a:p>
            <a:r>
              <a:rPr lang="es-ES" b="1" dirty="0">
                <a:latin typeface="Arial" panose="020B0604020202020204" pitchFamily="34" charset="0"/>
                <a:cs typeface="Arial" panose="020B0604020202020204" pitchFamily="34" charset="0"/>
              </a:rPr>
              <a:t> Diagrama de la ayuda:</a:t>
            </a:r>
            <a:endParaRPr lang="es-ES" dirty="0">
              <a:latin typeface="Arial" panose="020B0604020202020204" pitchFamily="34" charset="0"/>
              <a:cs typeface="Arial" panose="020B0604020202020204" pitchFamily="34" charset="0"/>
            </a:endParaRPr>
          </a:p>
          <a:p>
            <a:pPr marL="0" indent="0" algn="just">
              <a:lnSpc>
                <a:spcPct val="150000"/>
              </a:lnSpc>
              <a:buNone/>
            </a:pPr>
            <a:r>
              <a:rPr lang="es-ES" dirty="0">
                <a:latin typeface="Arial" panose="020B0604020202020204" pitchFamily="34" charset="0"/>
                <a:cs typeface="Arial" panose="020B0604020202020204" pitchFamily="34" charset="0"/>
              </a:rPr>
              <a:t>La ayuda de un software para lograr una efectiva comunicación y navegación por él se requiere considerar: el flujo de la información que presenta, su contenido el que debe ser claro y sintético, así como la uniformidad del diseño. Se precisa tener en cuenta tanto la ayuda para navegar por el software como la ayuda del contenido si se requiere de ella. Es necesario además considerar para cada momento las teclas o botones disponibles.</a:t>
            </a:r>
          </a:p>
          <a:p>
            <a:pPr marL="0" indent="0">
              <a:buNone/>
            </a:pPr>
            <a:endParaRPr lang="es-ES" dirty="0">
              <a:latin typeface="Arial" panose="020B0604020202020204" pitchFamily="34" charset="0"/>
              <a:cs typeface="Arial" panose="020B0604020202020204" pitchFamily="34" charset="0"/>
            </a:endParaRPr>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Tree>
    <p:extLst>
      <p:ext uri="{BB962C8B-B14F-4D97-AF65-F5344CB8AC3E}">
        <p14:creationId xmlns:p14="http://schemas.microsoft.com/office/powerpoint/2010/main" val="177882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CDED8-73AC-4925-AF22-D78157B9F06B}"/>
              </a:ext>
            </a:extLst>
          </p:cNvPr>
          <p:cNvSpPr>
            <a:spLocks noGrp="1"/>
          </p:cNvSpPr>
          <p:nvPr>
            <p:ph type="title"/>
          </p:nvPr>
        </p:nvSpPr>
        <p:spPr>
          <a:solidFill>
            <a:schemeClr val="bg1"/>
          </a:solidFill>
          <a:ln w="28575">
            <a:solidFill>
              <a:schemeClr val="tx1"/>
            </a:solidFill>
          </a:ln>
        </p:spPr>
        <p:txBody>
          <a:bodyPr/>
          <a:lstStyle/>
          <a:p>
            <a:pPr algn="ctr"/>
            <a:r>
              <a:rPr lang="es-ES" b="1" dirty="0">
                <a:solidFill>
                  <a:schemeClr val="tx1"/>
                </a:solidFill>
              </a:rPr>
              <a:t>Sumario:</a:t>
            </a:r>
          </a:p>
        </p:txBody>
      </p:sp>
      <p:sp>
        <p:nvSpPr>
          <p:cNvPr id="3" name="Marcador de contenido 2">
            <a:extLst>
              <a:ext uri="{FF2B5EF4-FFF2-40B4-BE49-F238E27FC236}">
                <a16:creationId xmlns:a16="http://schemas.microsoft.com/office/drawing/2014/main" id="{A969394D-86F9-4683-ADB3-589EF42705D6}"/>
              </a:ext>
            </a:extLst>
          </p:cNvPr>
          <p:cNvSpPr>
            <a:spLocks noGrp="1"/>
          </p:cNvSpPr>
          <p:nvPr>
            <p:ph idx="1"/>
          </p:nvPr>
        </p:nvSpPr>
        <p:spPr>
          <a:xfrm>
            <a:off x="838200" y="2195202"/>
            <a:ext cx="10515600" cy="3670339"/>
          </a:xfrm>
          <a:noFill/>
          <a:ln>
            <a:noFill/>
          </a:ln>
        </p:spPr>
        <p:txBody>
          <a:bodyPr>
            <a:normAutofit/>
          </a:bodyPr>
          <a:lstStyle/>
          <a:p>
            <a:pPr>
              <a:lnSpc>
                <a:spcPct val="150000"/>
              </a:lnSpc>
            </a:pPr>
            <a:r>
              <a:rPr lang="es-ES" sz="2400" dirty="0">
                <a:latin typeface="Arial" panose="020B0604020202020204" pitchFamily="34" charset="0"/>
                <a:cs typeface="Arial" panose="020B0604020202020204" pitchFamily="34" charset="0"/>
              </a:rPr>
              <a:t>Definición de software educativo. </a:t>
            </a:r>
          </a:p>
          <a:p>
            <a:pPr>
              <a:lnSpc>
                <a:spcPct val="150000"/>
              </a:lnSpc>
            </a:pPr>
            <a:r>
              <a:rPr lang="es-ES" sz="2400" dirty="0">
                <a:latin typeface="Arial" panose="020B0604020202020204" pitchFamily="34" charset="0"/>
                <a:cs typeface="Arial" panose="020B0604020202020204" pitchFamily="34" charset="0"/>
              </a:rPr>
              <a:t>Fundamentos y fases para su desarrollo. </a:t>
            </a:r>
          </a:p>
          <a:p>
            <a:pPr>
              <a:lnSpc>
                <a:spcPct val="150000"/>
              </a:lnSpc>
            </a:pPr>
            <a:r>
              <a:rPr lang="es-ES" sz="2400" dirty="0">
                <a:latin typeface="Arial" panose="020B0604020202020204" pitchFamily="34" charset="0"/>
                <a:cs typeface="Arial" panose="020B0604020202020204" pitchFamily="34" charset="0"/>
              </a:rPr>
              <a:t>Estudio de metodología para su diseño y elaboración. </a:t>
            </a:r>
          </a:p>
          <a:p>
            <a:pPr>
              <a:lnSpc>
                <a:spcPct val="150000"/>
              </a:lnSpc>
            </a:pPr>
            <a:r>
              <a:rPr lang="es-ES" sz="2400" dirty="0">
                <a:latin typeface="Arial" panose="020B0604020202020204" pitchFamily="34" charset="0"/>
                <a:cs typeface="Arial" panose="020B0604020202020204" pitchFamily="34" charset="0"/>
              </a:rPr>
              <a:t>Componentes: Hipervínculos, Hipertextos, Multimedia e Hipermedia.</a:t>
            </a:r>
          </a:p>
          <a:p>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38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3">
            <a:extLst>
              <a:ext uri="{FF2B5EF4-FFF2-40B4-BE49-F238E27FC236}">
                <a16:creationId xmlns:a16="http://schemas.microsoft.com/office/drawing/2014/main" id="{C1CBEA23-39D4-4136-9A48-8629A702DCC4}"/>
              </a:ext>
            </a:extLst>
          </p:cNvPr>
          <p:cNvSpPr/>
          <p:nvPr/>
        </p:nvSpPr>
        <p:spPr>
          <a:xfrm>
            <a:off x="234176" y="178419"/>
            <a:ext cx="11630722" cy="1271239"/>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4400" b="1" dirty="0"/>
              <a:t>¿Qué es un software educativo?</a:t>
            </a:r>
            <a:endParaRPr lang="es-ES" sz="4400" dirty="0"/>
          </a:p>
        </p:txBody>
      </p:sp>
      <p:sp>
        <p:nvSpPr>
          <p:cNvPr id="5" name="Rectángulo 4">
            <a:extLst>
              <a:ext uri="{FF2B5EF4-FFF2-40B4-BE49-F238E27FC236}">
                <a16:creationId xmlns:a16="http://schemas.microsoft.com/office/drawing/2014/main" id="{6B24ECF1-6058-4EA6-8F8A-B720526ED086}"/>
              </a:ext>
            </a:extLst>
          </p:cNvPr>
          <p:cNvSpPr/>
          <p:nvPr/>
        </p:nvSpPr>
        <p:spPr>
          <a:xfrm>
            <a:off x="234176" y="2181062"/>
            <a:ext cx="11463453" cy="1140697"/>
          </a:xfrm>
          <a:prstGeom prst="rect">
            <a:avLst/>
          </a:prstGeom>
        </p:spPr>
        <p:txBody>
          <a:bodyPr wrap="square">
            <a:spAutoFit/>
          </a:bodyPr>
          <a:lstStyle/>
          <a:p>
            <a:pPr algn="just">
              <a:lnSpc>
                <a:spcPct val="150000"/>
              </a:lnSpc>
              <a:spcAft>
                <a:spcPts val="800"/>
              </a:spcAft>
            </a:pPr>
            <a:r>
              <a:rPr lang="es-ES" sz="2400" b="1" dirty="0">
                <a:latin typeface="Arial" panose="020B0604020202020204" pitchFamily="34" charset="0"/>
                <a:ea typeface="Calibri" panose="020F0502020204030204" pitchFamily="34" charset="0"/>
                <a:cs typeface="Times New Roman" panose="02020603050405020304" pitchFamily="18" charset="0"/>
              </a:rPr>
              <a:t>“la </a:t>
            </a:r>
            <a:r>
              <a:rPr lang="es-ES" sz="2400" b="1" u="sng" dirty="0">
                <a:latin typeface="Arial" panose="020B0604020202020204" pitchFamily="34" charset="0"/>
                <a:ea typeface="Calibri" panose="020F0502020204030204" pitchFamily="34" charset="0"/>
                <a:cs typeface="Times New Roman" panose="02020603050405020304" pitchFamily="18" charset="0"/>
              </a:rPr>
              <a:t>aplicación informática</a:t>
            </a:r>
            <a:r>
              <a:rPr lang="es-ES" sz="2400" b="1" dirty="0">
                <a:latin typeface="Arial" panose="020B0604020202020204" pitchFamily="34" charset="0"/>
                <a:ea typeface="Calibri" panose="020F0502020204030204" pitchFamily="34" charset="0"/>
                <a:cs typeface="Times New Roman" panose="02020603050405020304" pitchFamily="18" charset="0"/>
              </a:rPr>
              <a:t> que es </a:t>
            </a:r>
            <a:r>
              <a:rPr lang="es-ES" sz="2400" b="1" u="sng" dirty="0">
                <a:latin typeface="Arial" panose="020B0604020202020204" pitchFamily="34" charset="0"/>
                <a:ea typeface="Calibri" panose="020F0502020204030204" pitchFamily="34" charset="0"/>
                <a:cs typeface="Times New Roman" panose="02020603050405020304" pitchFamily="18" charset="0"/>
              </a:rPr>
              <a:t>creada</a:t>
            </a:r>
            <a:r>
              <a:rPr lang="es-ES" sz="2400" b="1" dirty="0">
                <a:latin typeface="Arial" panose="020B0604020202020204" pitchFamily="34" charset="0"/>
                <a:ea typeface="Calibri" panose="020F0502020204030204" pitchFamily="34" charset="0"/>
                <a:cs typeface="Times New Roman" panose="02020603050405020304" pitchFamily="18" charset="0"/>
              </a:rPr>
              <a:t> y </a:t>
            </a:r>
            <a:r>
              <a:rPr lang="es-ES" sz="2400" b="1" u="sng" dirty="0">
                <a:latin typeface="Arial" panose="020B0604020202020204" pitchFamily="34" charset="0"/>
                <a:ea typeface="Calibri" panose="020F0502020204030204" pitchFamily="34" charset="0"/>
                <a:cs typeface="Times New Roman" panose="02020603050405020304" pitchFamily="18" charset="0"/>
              </a:rPr>
              <a:t>utilizada </a:t>
            </a:r>
            <a:r>
              <a:rPr lang="es-ES" sz="2400" b="1" dirty="0">
                <a:latin typeface="Arial" panose="020B0604020202020204" pitchFamily="34" charset="0"/>
                <a:ea typeface="Calibri" panose="020F0502020204030204" pitchFamily="34" charset="0"/>
                <a:cs typeface="Times New Roman" panose="02020603050405020304" pitchFamily="18" charset="0"/>
              </a:rPr>
              <a:t>como </a:t>
            </a:r>
            <a:r>
              <a:rPr lang="es-ES" sz="2400" b="1" u="sng" dirty="0">
                <a:latin typeface="Arial" panose="020B0604020202020204" pitchFamily="34" charset="0"/>
                <a:ea typeface="Calibri" panose="020F0502020204030204" pitchFamily="34" charset="0"/>
                <a:cs typeface="Times New Roman" panose="02020603050405020304" pitchFamily="18" charset="0"/>
              </a:rPr>
              <a:t>medio</a:t>
            </a:r>
            <a:r>
              <a:rPr lang="es-ES" sz="2400" b="1" dirty="0">
                <a:latin typeface="Arial" panose="020B0604020202020204" pitchFamily="34" charset="0"/>
                <a:ea typeface="Calibri" panose="020F0502020204030204" pitchFamily="34" charset="0"/>
                <a:cs typeface="Times New Roman" panose="02020603050405020304" pitchFamily="18" charset="0"/>
              </a:rPr>
              <a:t> para facilitar los procesos de enseñar y aprender un determinado contenido”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7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3">
            <a:extLst>
              <a:ext uri="{FF2B5EF4-FFF2-40B4-BE49-F238E27FC236}">
                <a16:creationId xmlns:a16="http://schemas.microsoft.com/office/drawing/2014/main" id="{C1CBEA23-39D4-4136-9A48-8629A702DCC4}"/>
              </a:ext>
            </a:extLst>
          </p:cNvPr>
          <p:cNvSpPr/>
          <p:nvPr/>
        </p:nvSpPr>
        <p:spPr>
          <a:xfrm>
            <a:off x="234176" y="178419"/>
            <a:ext cx="11630722" cy="1271239"/>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3600" b="1" dirty="0"/>
              <a:t>¿Qué son los medios de enseñanza-aprendizaje</a:t>
            </a:r>
            <a:r>
              <a:rPr lang="es-ES" sz="3600" dirty="0"/>
              <a:t> </a:t>
            </a:r>
            <a:r>
              <a:rPr lang="es-ES" sz="3600" b="1" dirty="0"/>
              <a:t>?</a:t>
            </a:r>
            <a:endParaRPr lang="es-ES" sz="3600" dirty="0"/>
          </a:p>
        </p:txBody>
      </p:sp>
      <p:sp>
        <p:nvSpPr>
          <p:cNvPr id="5" name="Rectángulo 4">
            <a:extLst>
              <a:ext uri="{FF2B5EF4-FFF2-40B4-BE49-F238E27FC236}">
                <a16:creationId xmlns:a16="http://schemas.microsoft.com/office/drawing/2014/main" id="{6B24ECF1-6058-4EA6-8F8A-B720526ED086}"/>
              </a:ext>
            </a:extLst>
          </p:cNvPr>
          <p:cNvSpPr/>
          <p:nvPr/>
        </p:nvSpPr>
        <p:spPr>
          <a:xfrm>
            <a:off x="234176" y="2181062"/>
            <a:ext cx="11463453" cy="3244158"/>
          </a:xfrm>
          <a:prstGeom prst="rect">
            <a:avLst/>
          </a:prstGeom>
        </p:spPr>
        <p:txBody>
          <a:bodyPr wrap="square">
            <a:spAutoFit/>
          </a:bodyPr>
          <a:lstStyle/>
          <a:p>
            <a:pPr algn="just">
              <a:lnSpc>
                <a:spcPct val="150000"/>
              </a:lnSpc>
            </a:pPr>
            <a:r>
              <a:rPr lang="es-ES" sz="2800" b="1" dirty="0">
                <a:latin typeface="Arial" panose="020B0604020202020204" pitchFamily="34" charset="0"/>
                <a:cs typeface="Arial" panose="020B0604020202020204" pitchFamily="34" charset="0"/>
              </a:rPr>
              <a:t>“</a:t>
            </a:r>
            <a:r>
              <a:rPr lang="es-ES_tradnl" sz="2800" b="1" dirty="0">
                <a:latin typeface="Arial" panose="020B0604020202020204" pitchFamily="34" charset="0"/>
                <a:cs typeface="Arial" panose="020B0604020202020204" pitchFamily="34" charset="0"/>
              </a:rPr>
              <a:t>son componentes de un complejo proceso, integrantes activos que pueden y deben ser utilizados durante toda la actividad de aprendizaje, que </a:t>
            </a:r>
            <a:r>
              <a:rPr lang="es-ES_tradnl" sz="2800" b="1" u="sng" dirty="0">
                <a:latin typeface="Arial" panose="020B0604020202020204" pitchFamily="34" charset="0"/>
                <a:cs typeface="Arial" panose="020B0604020202020204" pitchFamily="34" charset="0"/>
              </a:rPr>
              <a:t>adoptan diversas formas</a:t>
            </a:r>
            <a:r>
              <a:rPr lang="es-ES_tradnl" sz="2800" b="1" dirty="0">
                <a:latin typeface="Arial" panose="020B0604020202020204" pitchFamily="34" charset="0"/>
                <a:cs typeface="Arial" panose="020B0604020202020204" pitchFamily="34" charset="0"/>
              </a:rPr>
              <a:t> y </a:t>
            </a:r>
            <a:r>
              <a:rPr lang="es-ES_tradnl" sz="2800" b="1" u="sng" dirty="0">
                <a:latin typeface="Arial" panose="020B0604020202020204" pitchFamily="34" charset="0"/>
                <a:cs typeface="Arial" panose="020B0604020202020204" pitchFamily="34" charset="0"/>
              </a:rPr>
              <a:t>funciones</a:t>
            </a:r>
            <a:r>
              <a:rPr lang="es-ES_tradnl" sz="2800" b="1" dirty="0">
                <a:latin typeface="Arial" panose="020B0604020202020204" pitchFamily="34" charset="0"/>
                <a:cs typeface="Arial" panose="020B0604020202020204" pitchFamily="34" charset="0"/>
              </a:rPr>
              <a:t> en dependencia del </a:t>
            </a:r>
            <a:r>
              <a:rPr lang="es-ES_tradnl" sz="2800" b="1" u="sng" dirty="0">
                <a:latin typeface="Arial" panose="020B0604020202020204" pitchFamily="34" charset="0"/>
                <a:cs typeface="Arial" panose="020B0604020202020204" pitchFamily="34" charset="0"/>
              </a:rPr>
              <a:t>método</a:t>
            </a:r>
            <a:r>
              <a:rPr lang="es-ES_tradnl" sz="2800" b="1" dirty="0">
                <a:latin typeface="Arial" panose="020B0604020202020204" pitchFamily="34" charset="0"/>
                <a:cs typeface="Arial" panose="020B0604020202020204" pitchFamily="34" charset="0"/>
              </a:rPr>
              <a:t> que la sustentan y de los </a:t>
            </a:r>
            <a:r>
              <a:rPr lang="es-ES_tradnl" sz="2800" b="1" u="sng" dirty="0">
                <a:latin typeface="Arial" panose="020B0604020202020204" pitchFamily="34" charset="0"/>
                <a:cs typeface="Arial" panose="020B0604020202020204" pitchFamily="34" charset="0"/>
              </a:rPr>
              <a:t>objetivos</a:t>
            </a:r>
            <a:r>
              <a:rPr lang="es-ES_tradnl" sz="2800" b="1" dirty="0">
                <a:latin typeface="Arial" panose="020B0604020202020204" pitchFamily="34" charset="0"/>
                <a:cs typeface="Arial" panose="020B0604020202020204" pitchFamily="34" charset="0"/>
              </a:rPr>
              <a:t> propuestos</a:t>
            </a:r>
            <a:r>
              <a:rPr lang="es-ES" sz="2800" b="1" dirty="0">
                <a:latin typeface="Arial" panose="020B0604020202020204" pitchFamily="34" charset="0"/>
                <a:cs typeface="Arial" panose="020B0604020202020204" pitchFamily="34" charset="0"/>
              </a:rPr>
              <a:t>”</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5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61D22-44CA-46DC-B987-4F1AC4D73D3E}"/>
              </a:ext>
            </a:extLst>
          </p:cNvPr>
          <p:cNvSpPr>
            <a:spLocks noGrp="1"/>
          </p:cNvSpPr>
          <p:nvPr>
            <p:ph type="title"/>
          </p:nvPr>
        </p:nvSpPr>
        <p:spPr>
          <a:xfrm>
            <a:off x="685801" y="257452"/>
            <a:ext cx="10396882" cy="1580313"/>
          </a:xfrm>
          <a:solidFill>
            <a:schemeClr val="bg1"/>
          </a:solidFill>
          <a:ln>
            <a:solidFill>
              <a:schemeClr val="tx1"/>
            </a:solidFill>
          </a:ln>
        </p:spPr>
        <p:txBody>
          <a:bodyPr>
            <a:normAutofit/>
          </a:bodyPr>
          <a:lstStyle/>
          <a:p>
            <a:r>
              <a:rPr lang="es-ES" b="1" dirty="0">
                <a:solidFill>
                  <a:schemeClr val="tx1"/>
                </a:solidFill>
              </a:rPr>
              <a:t>Etapas de desarrollo del Software Educativo </a:t>
            </a:r>
            <a:endParaRPr lang="es-ES" dirty="0">
              <a:solidFill>
                <a:schemeClr val="tx1"/>
              </a:solidFill>
            </a:endParaRPr>
          </a:p>
        </p:txBody>
      </p:sp>
      <p:graphicFrame>
        <p:nvGraphicFramePr>
          <p:cNvPr id="4" name="Diagrama 3">
            <a:extLst>
              <a:ext uri="{FF2B5EF4-FFF2-40B4-BE49-F238E27FC236}">
                <a16:creationId xmlns:a16="http://schemas.microsoft.com/office/drawing/2014/main" id="{E4A0878A-8EB6-43AD-8040-55717154D7B6}"/>
              </a:ext>
            </a:extLst>
          </p:cNvPr>
          <p:cNvGraphicFramePr/>
          <p:nvPr>
            <p:extLst>
              <p:ext uri="{D42A27DB-BD31-4B8C-83A1-F6EECF244321}">
                <p14:modId xmlns:p14="http://schemas.microsoft.com/office/powerpoint/2010/main" val="2711870486"/>
              </p:ext>
            </p:extLst>
          </p:nvPr>
        </p:nvGraphicFramePr>
        <p:xfrm>
          <a:off x="838200" y="1904561"/>
          <a:ext cx="10414618" cy="458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2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p:txBody>
          <a:bodyPr/>
          <a:lstStyle/>
          <a:p>
            <a:pPr lvl="0" algn="just">
              <a:lnSpc>
                <a:spcPct val="150000"/>
              </a:lnSpc>
            </a:pPr>
            <a:r>
              <a:rPr lang="es-ES" b="1" dirty="0"/>
              <a:t>Nombre:</a:t>
            </a:r>
            <a:r>
              <a:rPr lang="es-ES" dirty="0"/>
              <a:t> Título del software. (Depende a la Temática)</a:t>
            </a:r>
          </a:p>
          <a:p>
            <a:pPr lvl="0" algn="just">
              <a:lnSpc>
                <a:spcPct val="150000"/>
              </a:lnSpc>
            </a:pPr>
            <a:r>
              <a:rPr lang="es-ES" b="1" dirty="0"/>
              <a:t>Planteamiento del objetivo:</a:t>
            </a:r>
            <a:r>
              <a:rPr lang="es-ES" dirty="0"/>
              <a:t> El objetivo como elemento orientador debe ser formulado con toda claridad y precisión. Su alcance estará en correspondencia con la función didáctica y con las habilidades profesionales.</a:t>
            </a:r>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69827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Tree>
    <p:extLst>
      <p:ext uri="{BB962C8B-B14F-4D97-AF65-F5344CB8AC3E}">
        <p14:creationId xmlns:p14="http://schemas.microsoft.com/office/powerpoint/2010/main" val="318034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838200" y="1825624"/>
            <a:ext cx="10515600" cy="4775897"/>
          </a:xfrm>
        </p:spPr>
        <p:txBody>
          <a:bodyPr>
            <a:normAutofit/>
          </a:bodyPr>
          <a:lstStyle/>
          <a:p>
            <a:pPr lvl="0"/>
            <a:r>
              <a:rPr lang="es-ES" dirty="0"/>
              <a:t>Demostrar el nivel de desarrollo de la independencia, autorregulación y trabajo colaborativo alcanzado para la planificación, ejecución y control valorativo de las actividades que realiza de manera individual y en equipo, al desarrollar su independencia cognoscitiva mediante el empleo de aplicaciones informáticas para la realización de presentaciones electrónicas. </a:t>
            </a:r>
          </a:p>
          <a:p>
            <a:pPr lvl="0"/>
            <a:r>
              <a:rPr lang="es-ES" dirty="0"/>
              <a:t>Mostrar rasgos de una cultura asociada a los contenidos vinculados con generadores de presentaciones digitales y su aplicación en actividades del contexto educativo.</a:t>
            </a:r>
          </a:p>
          <a:p>
            <a:pPr lvl="0"/>
            <a:r>
              <a:rPr lang="es-ES" dirty="0"/>
              <a:t>Demostrar la importancia de las presentaciones digitales con diapositivas en la comunicación humana y en la exposición de resultados de tareas, investigaciones y estudios de diferentes materias en la Secundaria Básica.</a:t>
            </a:r>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s-ES" sz="3200" b="1" dirty="0"/>
              <a:t>Objetivos </a:t>
            </a:r>
            <a:endParaRPr lang="es-ES" sz="3200" dirty="0"/>
          </a:p>
          <a:p>
            <a:pPr algn="ctr"/>
            <a:endParaRPr lang="es-ES" sz="2400" dirty="0">
              <a:latin typeface="+mj-lt"/>
            </a:endParaRPr>
          </a:p>
        </p:txBody>
      </p:sp>
    </p:spTree>
    <p:extLst>
      <p:ext uri="{BB962C8B-B14F-4D97-AF65-F5344CB8AC3E}">
        <p14:creationId xmlns:p14="http://schemas.microsoft.com/office/powerpoint/2010/main" val="329249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685801" y="842229"/>
            <a:ext cx="10396883" cy="3311189"/>
          </a:xfrm>
        </p:spPr>
        <p:txBody>
          <a:bodyPr/>
          <a:lstStyle/>
          <a:p>
            <a:pPr lvl="0"/>
            <a:r>
              <a:rPr lang="es-ES" b="1" dirty="0"/>
              <a:t>Tipo de software:</a:t>
            </a: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
        <p:nvSpPr>
          <p:cNvPr id="6" name="Rectángulo 5">
            <a:extLst>
              <a:ext uri="{FF2B5EF4-FFF2-40B4-BE49-F238E27FC236}">
                <a16:creationId xmlns:a16="http://schemas.microsoft.com/office/drawing/2014/main" id="{938CDD8D-A71F-4F21-A89C-7D2B0F334E79}"/>
              </a:ext>
            </a:extLst>
          </p:cNvPr>
          <p:cNvSpPr/>
          <p:nvPr/>
        </p:nvSpPr>
        <p:spPr>
          <a:xfrm>
            <a:off x="838200" y="2423778"/>
            <a:ext cx="10515600" cy="3459280"/>
          </a:xfrm>
          <a:prstGeom prst="rect">
            <a:avLst/>
          </a:prstGeom>
        </p:spPr>
        <p:txBody>
          <a:bodyPr wrap="square">
            <a:spAutoFit/>
          </a:bodyPr>
          <a:lstStyle/>
          <a:p>
            <a:pPr algn="just">
              <a:lnSpc>
                <a:spcPct val="150000"/>
              </a:lnSpc>
              <a:spcAft>
                <a:spcPts val="800"/>
              </a:spcAft>
            </a:pPr>
            <a:r>
              <a:rPr lang="es-ES" sz="2400" b="1" dirty="0">
                <a:latin typeface="Arial" panose="020B0604020202020204" pitchFamily="34" charset="0"/>
                <a:ea typeface="Calibri" panose="020F0502020204030204" pitchFamily="34" charset="0"/>
                <a:cs typeface="Times New Roman" panose="02020603050405020304" pitchFamily="18" charset="0"/>
              </a:rPr>
              <a:t>Tutoriales:</a:t>
            </a:r>
            <a:r>
              <a:rPr lang="es-ES" sz="2400" dirty="0">
                <a:latin typeface="Arial" panose="020B0604020202020204" pitchFamily="34" charset="0"/>
                <a:ea typeface="Calibri" panose="020F0502020204030204" pitchFamily="34" charset="0"/>
                <a:cs typeface="Times New Roman" panose="02020603050405020304" pitchFamily="18" charset="0"/>
              </a:rPr>
              <a:t> Son recursos educativos que enseñan a los usuarios como utilizar un programa de manera efectiva. Estos tutoriales pueden ser en forma de videos, documentos escritos, o inclusos interactivos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2400" b="1" dirty="0">
                <a:latin typeface="Arial" panose="020B0604020202020204" pitchFamily="34" charset="0"/>
                <a:ea typeface="Calibri" panose="020F0502020204030204" pitchFamily="34" charset="0"/>
                <a:cs typeface="Times New Roman" panose="02020603050405020304" pitchFamily="18" charset="0"/>
              </a:rPr>
              <a:t>Entrenadores:</a:t>
            </a:r>
            <a:r>
              <a:rPr lang="es-ES" sz="2400" dirty="0">
                <a:latin typeface="Arial" panose="020B0604020202020204" pitchFamily="34" charset="0"/>
                <a:ea typeface="Calibri" panose="020F0502020204030204" pitchFamily="34" charset="0"/>
                <a:cs typeface="Times New Roman" panose="02020603050405020304" pitchFamily="18" charset="0"/>
              </a:rPr>
              <a:t> Los softwares entrenadores son programas informáticos diseñados para ayudar a los usuarios a mejorar sus habilidades en diferentes áreas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05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BFA73-0207-4C00-B33A-410123E1C2D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C93F789-4369-4E42-97B3-AB449B8E6EA4}"/>
              </a:ext>
            </a:extLst>
          </p:cNvPr>
          <p:cNvSpPr>
            <a:spLocks noGrp="1"/>
          </p:cNvSpPr>
          <p:nvPr>
            <p:ph idx="1"/>
          </p:nvPr>
        </p:nvSpPr>
        <p:spPr>
          <a:xfrm>
            <a:off x="685800" y="2063396"/>
            <a:ext cx="10396883" cy="653171"/>
          </a:xfrm>
        </p:spPr>
        <p:txBody>
          <a:bodyPr>
            <a:normAutofit/>
          </a:bodyPr>
          <a:lstStyle/>
          <a:p>
            <a:pPr lvl="0"/>
            <a:r>
              <a:rPr lang="es-ES" b="1" dirty="0"/>
              <a:t>Tipo de software:</a:t>
            </a:r>
            <a:endParaRPr lang="es-ES" dirty="0"/>
          </a:p>
          <a:p>
            <a:endParaRPr lang="es-ES" dirty="0"/>
          </a:p>
        </p:txBody>
      </p:sp>
      <p:sp>
        <p:nvSpPr>
          <p:cNvPr id="4" name="Rectángulo: esquinas diagonales redondeadas 3">
            <a:extLst>
              <a:ext uri="{FF2B5EF4-FFF2-40B4-BE49-F238E27FC236}">
                <a16:creationId xmlns:a16="http://schemas.microsoft.com/office/drawing/2014/main" id="{35F46F4C-9548-4731-AF40-6BD1B9C35BF5}"/>
              </a:ext>
            </a:extLst>
          </p:cNvPr>
          <p:cNvSpPr/>
          <p:nvPr/>
        </p:nvSpPr>
        <p:spPr>
          <a:xfrm>
            <a:off x="838200" y="365125"/>
            <a:ext cx="10515600" cy="132556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s-ES" sz="3200" b="1" dirty="0"/>
              <a:t>Metodología para la elaboración y evaluación del software educativo. Estructura del guion Nombre.</a:t>
            </a:r>
            <a:endParaRPr lang="es-ES" sz="3200" dirty="0"/>
          </a:p>
          <a:p>
            <a:pPr algn="ctr"/>
            <a:endParaRPr lang="es-ES" sz="2400" dirty="0">
              <a:latin typeface="+mj-lt"/>
            </a:endParaRPr>
          </a:p>
        </p:txBody>
      </p:sp>
      <p:sp>
        <p:nvSpPr>
          <p:cNvPr id="6" name="Rectángulo 5">
            <a:extLst>
              <a:ext uri="{FF2B5EF4-FFF2-40B4-BE49-F238E27FC236}">
                <a16:creationId xmlns:a16="http://schemas.microsoft.com/office/drawing/2014/main" id="{938CDD8D-A71F-4F21-A89C-7D2B0F334E79}"/>
              </a:ext>
            </a:extLst>
          </p:cNvPr>
          <p:cNvSpPr/>
          <p:nvPr/>
        </p:nvSpPr>
        <p:spPr>
          <a:xfrm>
            <a:off x="758301" y="2310288"/>
            <a:ext cx="10515600" cy="3901837"/>
          </a:xfrm>
          <a:prstGeom prst="rect">
            <a:avLst/>
          </a:prstGeom>
        </p:spPr>
        <p:txBody>
          <a:bodyPr wrap="square">
            <a:spAutoFit/>
          </a:bodyPr>
          <a:lstStyle/>
          <a:p>
            <a:pPr algn="just">
              <a:lnSpc>
                <a:spcPct val="150000"/>
              </a:lnSpc>
            </a:pPr>
            <a:r>
              <a:rPr lang="es-ES" sz="2400" b="1" dirty="0">
                <a:latin typeface="Arial" panose="020B0604020202020204" pitchFamily="34" charset="0"/>
                <a:cs typeface="Arial" panose="020B0604020202020204" pitchFamily="34" charset="0"/>
              </a:rPr>
              <a:t>Evaluadores:</a:t>
            </a:r>
            <a:r>
              <a:rPr lang="es-ES" sz="2400" dirty="0">
                <a:latin typeface="Arial" panose="020B0604020202020204" pitchFamily="34" charset="0"/>
                <a:cs typeface="Arial" panose="020B0604020202020204" pitchFamily="34" charset="0"/>
              </a:rPr>
              <a:t> Los softwares evaluadores son programas informáticos diseñados para realizar evaluaciones y pruebas de conocimientos en diferentes áreas.</a:t>
            </a:r>
          </a:p>
          <a:p>
            <a:pPr algn="just">
              <a:lnSpc>
                <a:spcPct val="150000"/>
              </a:lnSpc>
            </a:pPr>
            <a:r>
              <a:rPr lang="es-ES" sz="2400" b="1" dirty="0">
                <a:latin typeface="Arial" panose="020B0604020202020204" pitchFamily="34" charset="0"/>
                <a:cs typeface="Arial" panose="020B0604020202020204" pitchFamily="34" charset="0"/>
              </a:rPr>
              <a:t>Juegos Instructivos:</a:t>
            </a:r>
            <a:r>
              <a:rPr lang="es-ES" sz="2400" dirty="0">
                <a:latin typeface="Arial" panose="020B0604020202020204" pitchFamily="34" charset="0"/>
                <a:cs typeface="Arial" panose="020B0604020202020204" pitchFamily="34" charset="0"/>
              </a:rPr>
              <a:t> Los softwares instructivos son programas informáticos diseñados para proporcionar instrucciones, guías y tutoriales interactivos para ayudar a los usuarios a aprender nuevas habilidades, conceptos o procesos. </a:t>
            </a:r>
          </a:p>
        </p:txBody>
      </p:sp>
    </p:spTree>
    <p:extLst>
      <p:ext uri="{BB962C8B-B14F-4D97-AF65-F5344CB8AC3E}">
        <p14:creationId xmlns:p14="http://schemas.microsoft.com/office/powerpoint/2010/main" val="195068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Evento principal</Template>
  <TotalTime>100</TotalTime>
  <Words>989</Words>
  <Application>Microsoft Office PowerPoint</Application>
  <PresentationFormat>Panorámica</PresentationFormat>
  <Paragraphs>111</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Arial MT</vt:lpstr>
      <vt:lpstr>Calibri</vt:lpstr>
      <vt:lpstr>Impact</vt:lpstr>
      <vt:lpstr>Wingdings</vt:lpstr>
      <vt:lpstr>Evento principal</vt:lpstr>
      <vt:lpstr>Universidad de Artemisa Facultad de Ciencias Agropecuarias, Técnicas y Económicas  Departamento Ciencias Técnicas </vt:lpstr>
      <vt:lpstr>Sumario:</vt:lpstr>
      <vt:lpstr>Presentación de PowerPoint</vt:lpstr>
      <vt:lpstr>Presentación de PowerPoint</vt:lpstr>
      <vt:lpstr>Etapas de desarrollo del Software Educativo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Artemisa Facultad de Ciencias Agropecuarias, Técnicas y Económicas  Departamento Ciencias Técnicas</dc:title>
  <dc:creator>Carlos</dc:creator>
  <cp:lastModifiedBy>Carlos</cp:lastModifiedBy>
  <cp:revision>16</cp:revision>
  <dcterms:created xsi:type="dcterms:W3CDTF">2024-01-26T22:23:26Z</dcterms:created>
  <dcterms:modified xsi:type="dcterms:W3CDTF">2025-09-19T08:35:13Z</dcterms:modified>
</cp:coreProperties>
</file>