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30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8" r:id="rId5"/>
    <p:sldMasterId id="2147483710" r:id="rId6"/>
    <p:sldMasterId id="2147483722" r:id="rId7"/>
    <p:sldMasterId id="2147483734" r:id="rId8"/>
    <p:sldMasterId id="2147483746" r:id="rId9"/>
    <p:sldMasterId id="2147483758" r:id="rId10"/>
    <p:sldMasterId id="2147483770" r:id="rId11"/>
    <p:sldMasterId id="2147483784" r:id="rId12"/>
    <p:sldMasterId id="2147483798" r:id="rId13"/>
    <p:sldMasterId id="2147483812" r:id="rId14"/>
    <p:sldMasterId id="2147483826" r:id="rId15"/>
    <p:sldMasterId id="2147483840" r:id="rId16"/>
    <p:sldMasterId id="2147483854" r:id="rId17"/>
    <p:sldMasterId id="2147483868" r:id="rId18"/>
    <p:sldMasterId id="2147483882" r:id="rId19"/>
    <p:sldMasterId id="2147483896" r:id="rId20"/>
    <p:sldMasterId id="2147483910" r:id="rId21"/>
    <p:sldMasterId id="2147483924" r:id="rId22"/>
    <p:sldMasterId id="2147483938" r:id="rId23"/>
    <p:sldMasterId id="2147483952" r:id="rId24"/>
    <p:sldMasterId id="2147483966" r:id="rId25"/>
  </p:sldMasterIdLst>
  <p:notesMasterIdLst>
    <p:notesMasterId r:id="rId68"/>
  </p:notesMasterIdLst>
  <p:sldIdLst>
    <p:sldId id="303" r:id="rId26"/>
    <p:sldId id="258" r:id="rId27"/>
    <p:sldId id="270" r:id="rId28"/>
    <p:sldId id="296" r:id="rId29"/>
    <p:sldId id="298" r:id="rId30"/>
    <p:sldId id="299" r:id="rId31"/>
    <p:sldId id="300" r:id="rId32"/>
    <p:sldId id="301" r:id="rId33"/>
    <p:sldId id="302" r:id="rId34"/>
    <p:sldId id="264" r:id="rId35"/>
    <p:sldId id="262" r:id="rId36"/>
    <p:sldId id="263" r:id="rId37"/>
    <p:sldId id="265" r:id="rId38"/>
    <p:sldId id="266" r:id="rId39"/>
    <p:sldId id="267" r:id="rId40"/>
    <p:sldId id="268" r:id="rId41"/>
    <p:sldId id="271" r:id="rId42"/>
    <p:sldId id="269" r:id="rId43"/>
    <p:sldId id="272" r:id="rId44"/>
    <p:sldId id="273" r:id="rId45"/>
    <p:sldId id="274" r:id="rId46"/>
    <p:sldId id="275" r:id="rId47"/>
    <p:sldId id="276" r:id="rId48"/>
    <p:sldId id="277" r:id="rId49"/>
    <p:sldId id="278" r:id="rId50"/>
    <p:sldId id="279" r:id="rId51"/>
    <p:sldId id="280" r:id="rId52"/>
    <p:sldId id="281" r:id="rId53"/>
    <p:sldId id="282" r:id="rId54"/>
    <p:sldId id="283" r:id="rId55"/>
    <p:sldId id="284" r:id="rId56"/>
    <p:sldId id="285" r:id="rId57"/>
    <p:sldId id="286" r:id="rId58"/>
    <p:sldId id="287" r:id="rId59"/>
    <p:sldId id="289" r:id="rId60"/>
    <p:sldId id="288" r:id="rId61"/>
    <p:sldId id="290" r:id="rId62"/>
    <p:sldId id="291" r:id="rId63"/>
    <p:sldId id="292" r:id="rId64"/>
    <p:sldId id="293" r:id="rId65"/>
    <p:sldId id="294" r:id="rId66"/>
    <p:sldId id="29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6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800FD-E11E-4C1F-9768-A645BFAC8A6C}" type="doc">
      <dgm:prSet loTypeId="urn:microsoft.com/office/officeart/2005/8/layout/orgChart1" loCatId="hierarchy" qsTypeId="urn:microsoft.com/office/officeart/2005/8/quickstyle/simple1" qsCatId="simple" csTypeId="urn:microsoft.com/office/officeart/2005/8/colors/accent1_2" csCatId="accent1" phldr="1"/>
      <dgm:spPr/>
    </dgm:pt>
    <dgm:pt modelId="{62475CA6-6C45-4FD2-8999-79361F4AD30F}">
      <dgm:prSet/>
      <dgm:spPr>
        <a:noFill/>
        <a:ln w="63500">
          <a:solidFill>
            <a:srgbClr val="2109D5"/>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TENDENCIAS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EN 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FORMULACI</a:t>
          </a:r>
          <a:r>
            <a:rPr kumimoji="0" lang="en-US" b="1" i="0" u="none" strike="noStrike" cap="none" normalizeH="0" baseline="0" dirty="0" smtClean="0">
              <a:ln>
                <a:noFill/>
              </a:ln>
              <a:solidFill>
                <a:schemeClr val="tx1"/>
              </a:solidFill>
              <a:effectLst/>
              <a:latin typeface="Arial Black" pitchFamily="34" charset="0"/>
              <a:cs typeface="Arial" charset="0"/>
            </a:rPr>
            <a:t>Ó</a:t>
          </a:r>
          <a:r>
            <a:rPr kumimoji="0" lang="es-MX" b="1" i="0" u="none" strike="noStrike" cap="none" normalizeH="0" baseline="0" dirty="0" smtClean="0">
              <a:ln>
                <a:noFill/>
              </a:ln>
              <a:solidFill>
                <a:schemeClr val="tx1"/>
              </a:solidFill>
              <a:effectLst/>
              <a:latin typeface="Arial Black" pitchFamily="34" charset="0"/>
            </a:rPr>
            <a:t>N</a:t>
          </a:r>
          <a:endParaRPr kumimoji="0" lang="en-US" b="1" i="0" u="none" strike="noStrike" cap="none" normalizeH="0" baseline="0" dirty="0" smtClean="0">
            <a:ln>
              <a:noFill/>
            </a:ln>
            <a:solidFill>
              <a:schemeClr val="tx1"/>
            </a:solidFill>
            <a:effectLst/>
            <a:latin typeface="Arial Black" pitchFamily="34" charset="0"/>
          </a:endParaRPr>
        </a:p>
      </dgm:t>
    </dgm:pt>
    <dgm:pt modelId="{19327541-C1BF-400A-AA57-89680336CA2A}" type="parTrans" cxnId="{D31E4ED5-EEE3-4F1E-AE30-5B1FD7911625}">
      <dgm:prSet/>
      <dgm:spPr/>
      <dgm:t>
        <a:bodyPr/>
        <a:lstStyle/>
        <a:p>
          <a:endParaRPr lang="es-ES"/>
        </a:p>
      </dgm:t>
    </dgm:pt>
    <dgm:pt modelId="{4F2C4BD9-2424-4D66-B22A-4D65F75D1E9D}" type="sibTrans" cxnId="{D31E4ED5-EEE3-4F1E-AE30-5B1FD7911625}">
      <dgm:prSet/>
      <dgm:spPr/>
      <dgm:t>
        <a:bodyPr/>
        <a:lstStyle/>
        <a:p>
          <a:endParaRPr lang="es-ES"/>
        </a:p>
      </dgm:t>
    </dgm:pt>
    <dgm:pt modelId="{8EFA1C51-1096-4742-8F0A-1729498CA757}">
      <dgm:prSet/>
      <dgm:spPr>
        <a:noFill/>
        <a:ln w="66675">
          <a:solidFill>
            <a:srgbClr val="2109D5"/>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OBJETIVOS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OPERATIVOS</a:t>
          </a:r>
          <a:endParaRPr kumimoji="0" lang="en-US" b="1" i="0" u="none" strike="noStrike" cap="none" normalizeH="0" baseline="0" dirty="0" smtClean="0">
            <a:ln>
              <a:noFill/>
            </a:ln>
            <a:solidFill>
              <a:schemeClr val="tx1"/>
            </a:solidFill>
            <a:effectLst/>
            <a:latin typeface="Arial Black" pitchFamily="34" charset="0"/>
          </a:endParaRPr>
        </a:p>
      </dgm:t>
    </dgm:pt>
    <dgm:pt modelId="{8B78389F-2A4F-496F-8156-A96226583CFB}" type="parTrans" cxnId="{E733F206-3CBB-4E41-AF65-915353ABC73F}">
      <dgm:prSet/>
      <dgm:spPr>
        <a:ln w="41275">
          <a:solidFill>
            <a:srgbClr val="2109D5"/>
          </a:solidFill>
        </a:ln>
      </dgm:spPr>
      <dgm:t>
        <a:bodyPr/>
        <a:lstStyle/>
        <a:p>
          <a:endParaRPr lang="es-ES"/>
        </a:p>
      </dgm:t>
    </dgm:pt>
    <dgm:pt modelId="{D577C509-A4D9-44B1-820B-BA913D7C2219}" type="sibTrans" cxnId="{E733F206-3CBB-4E41-AF65-915353ABC73F}">
      <dgm:prSet/>
      <dgm:spPr/>
      <dgm:t>
        <a:bodyPr/>
        <a:lstStyle/>
        <a:p>
          <a:endParaRPr lang="es-ES"/>
        </a:p>
      </dgm:t>
    </dgm:pt>
    <dgm:pt modelId="{EF107DAB-1F1A-4D3D-96E8-EDAB8632DEE6}">
      <dgm:prSet/>
      <dgm:spPr>
        <a:noFill/>
        <a:ln w="60325">
          <a:solidFill>
            <a:srgbClr val="2109D5"/>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OBJETIVOS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noFill/>
              </a:ln>
              <a:solidFill>
                <a:schemeClr val="tx1"/>
              </a:solidFill>
              <a:effectLst/>
              <a:latin typeface="Arial Black" pitchFamily="34" charset="0"/>
            </a:rPr>
            <a:t>FORMATIVOS</a:t>
          </a:r>
          <a:endParaRPr kumimoji="0" lang="en-US" b="1" i="0" u="none" strike="noStrike" cap="none" normalizeH="0" baseline="0" dirty="0" smtClean="0">
            <a:ln>
              <a:noFill/>
            </a:ln>
            <a:solidFill>
              <a:schemeClr val="tx1"/>
            </a:solidFill>
            <a:effectLst/>
            <a:latin typeface="Arial Black" pitchFamily="34" charset="0"/>
          </a:endParaRPr>
        </a:p>
      </dgm:t>
    </dgm:pt>
    <dgm:pt modelId="{850FEDE0-9415-4E92-BA6A-0C5A992F677D}" type="parTrans" cxnId="{DC8C74ED-0C4E-4832-8312-5CCED7B2F3B5}">
      <dgm:prSet/>
      <dgm:spPr/>
      <dgm:t>
        <a:bodyPr/>
        <a:lstStyle/>
        <a:p>
          <a:endParaRPr lang="es-ES"/>
        </a:p>
      </dgm:t>
    </dgm:pt>
    <dgm:pt modelId="{FF49E680-F8E9-455E-AD61-9971BDFE0AD5}" type="sibTrans" cxnId="{DC8C74ED-0C4E-4832-8312-5CCED7B2F3B5}">
      <dgm:prSet/>
      <dgm:spPr/>
      <dgm:t>
        <a:bodyPr/>
        <a:lstStyle/>
        <a:p>
          <a:endParaRPr lang="es-ES"/>
        </a:p>
      </dgm:t>
    </dgm:pt>
    <dgm:pt modelId="{8A63FB41-3375-4F17-8FA1-D9B727119744}">
      <dgm:prSet/>
      <dgm:spPr>
        <a:noFill/>
        <a:ln w="60325">
          <a:solidFill>
            <a:srgbClr val="2109D5"/>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Black" pitchFamily="34" charset="0"/>
            </a:rPr>
            <a:t>OBJETIVOS INTEGRADORES</a:t>
          </a:r>
        </a:p>
      </dgm:t>
    </dgm:pt>
    <dgm:pt modelId="{613AD3DA-A8A4-4EC9-AFD4-C153BAAEB24B}" type="parTrans" cxnId="{82B269D3-7C40-49F5-A928-6CE16E0E9BD7}">
      <dgm:prSet/>
      <dgm:spPr>
        <a:ln w="41275">
          <a:solidFill>
            <a:srgbClr val="2109D5"/>
          </a:solidFill>
        </a:ln>
      </dgm:spPr>
      <dgm:t>
        <a:bodyPr/>
        <a:lstStyle/>
        <a:p>
          <a:endParaRPr lang="es-ES"/>
        </a:p>
      </dgm:t>
    </dgm:pt>
    <dgm:pt modelId="{4AFFC010-4727-4737-9267-FCBB9CEE997A}" type="sibTrans" cxnId="{82B269D3-7C40-49F5-A928-6CE16E0E9BD7}">
      <dgm:prSet/>
      <dgm:spPr/>
      <dgm:t>
        <a:bodyPr/>
        <a:lstStyle/>
        <a:p>
          <a:endParaRPr lang="es-ES"/>
        </a:p>
      </dgm:t>
    </dgm:pt>
    <dgm:pt modelId="{7DED1D5F-DB63-428F-8A0F-AA4170E379B1}" type="pres">
      <dgm:prSet presAssocID="{177800FD-E11E-4C1F-9768-A645BFAC8A6C}" presName="hierChild1" presStyleCnt="0">
        <dgm:presLayoutVars>
          <dgm:orgChart val="1"/>
          <dgm:chPref val="1"/>
          <dgm:dir/>
          <dgm:animOne val="branch"/>
          <dgm:animLvl val="lvl"/>
          <dgm:resizeHandles/>
        </dgm:presLayoutVars>
      </dgm:prSet>
      <dgm:spPr/>
    </dgm:pt>
    <dgm:pt modelId="{7E7A258F-F9C5-47C9-B94D-7168BB549364}" type="pres">
      <dgm:prSet presAssocID="{62475CA6-6C45-4FD2-8999-79361F4AD30F}" presName="hierRoot1" presStyleCnt="0">
        <dgm:presLayoutVars>
          <dgm:hierBranch/>
        </dgm:presLayoutVars>
      </dgm:prSet>
      <dgm:spPr/>
    </dgm:pt>
    <dgm:pt modelId="{0E4733F6-E7D7-403D-A05A-AC69EDC1AFFA}" type="pres">
      <dgm:prSet presAssocID="{62475CA6-6C45-4FD2-8999-79361F4AD30F}" presName="rootComposite1" presStyleCnt="0"/>
      <dgm:spPr/>
    </dgm:pt>
    <dgm:pt modelId="{A3A319AE-6A30-4AE4-821D-0CF46074A816}" type="pres">
      <dgm:prSet presAssocID="{62475CA6-6C45-4FD2-8999-79361F4AD30F}" presName="rootText1" presStyleLbl="node0" presStyleIdx="0" presStyleCnt="1" custLinFactNeighborX="0" custLinFactNeighborY="-11774">
        <dgm:presLayoutVars>
          <dgm:chPref val="3"/>
        </dgm:presLayoutVars>
      </dgm:prSet>
      <dgm:spPr/>
      <dgm:t>
        <a:bodyPr/>
        <a:lstStyle/>
        <a:p>
          <a:endParaRPr lang="es-ES_tradnl"/>
        </a:p>
      </dgm:t>
    </dgm:pt>
    <dgm:pt modelId="{A906FB98-126D-42A7-B029-AC8ED58C4E52}" type="pres">
      <dgm:prSet presAssocID="{62475CA6-6C45-4FD2-8999-79361F4AD30F}" presName="rootConnector1" presStyleLbl="node1" presStyleIdx="0" presStyleCnt="0"/>
      <dgm:spPr/>
      <dgm:t>
        <a:bodyPr/>
        <a:lstStyle/>
        <a:p>
          <a:endParaRPr lang="es-ES_tradnl"/>
        </a:p>
      </dgm:t>
    </dgm:pt>
    <dgm:pt modelId="{2D958BAA-3743-4D8A-A932-B51EAF4DB586}" type="pres">
      <dgm:prSet presAssocID="{62475CA6-6C45-4FD2-8999-79361F4AD30F}" presName="hierChild2" presStyleCnt="0"/>
      <dgm:spPr/>
    </dgm:pt>
    <dgm:pt modelId="{55F6FD0F-84E8-40F3-B64D-9C7E1719DA64}" type="pres">
      <dgm:prSet presAssocID="{8B78389F-2A4F-496F-8156-A96226583CFB}" presName="Name35" presStyleLbl="parChTrans1D2" presStyleIdx="0" presStyleCnt="3"/>
      <dgm:spPr/>
      <dgm:t>
        <a:bodyPr/>
        <a:lstStyle/>
        <a:p>
          <a:endParaRPr lang="es-ES_tradnl"/>
        </a:p>
      </dgm:t>
    </dgm:pt>
    <dgm:pt modelId="{8626E34B-A5D8-4BC0-AB20-793328453D2E}" type="pres">
      <dgm:prSet presAssocID="{8EFA1C51-1096-4742-8F0A-1729498CA757}" presName="hierRoot2" presStyleCnt="0">
        <dgm:presLayoutVars>
          <dgm:hierBranch/>
        </dgm:presLayoutVars>
      </dgm:prSet>
      <dgm:spPr/>
    </dgm:pt>
    <dgm:pt modelId="{2756A19A-E57B-4C8A-BEFB-B0C5643FC60A}" type="pres">
      <dgm:prSet presAssocID="{8EFA1C51-1096-4742-8F0A-1729498CA757}" presName="rootComposite" presStyleCnt="0"/>
      <dgm:spPr/>
    </dgm:pt>
    <dgm:pt modelId="{1C3A982B-1478-463D-882F-D94CAF9458ED}" type="pres">
      <dgm:prSet presAssocID="{8EFA1C51-1096-4742-8F0A-1729498CA757}" presName="rootText" presStyleLbl="node2" presStyleIdx="0" presStyleCnt="3">
        <dgm:presLayoutVars>
          <dgm:chPref val="3"/>
        </dgm:presLayoutVars>
      </dgm:prSet>
      <dgm:spPr/>
      <dgm:t>
        <a:bodyPr/>
        <a:lstStyle/>
        <a:p>
          <a:endParaRPr lang="es-ES_tradnl"/>
        </a:p>
      </dgm:t>
    </dgm:pt>
    <dgm:pt modelId="{A243114C-CA02-445E-AA94-50105DAE48A4}" type="pres">
      <dgm:prSet presAssocID="{8EFA1C51-1096-4742-8F0A-1729498CA757}" presName="rootConnector" presStyleLbl="node2" presStyleIdx="0" presStyleCnt="3"/>
      <dgm:spPr/>
      <dgm:t>
        <a:bodyPr/>
        <a:lstStyle/>
        <a:p>
          <a:endParaRPr lang="es-ES_tradnl"/>
        </a:p>
      </dgm:t>
    </dgm:pt>
    <dgm:pt modelId="{EEC0B3C3-B6D3-4E82-B88C-759F118F97C0}" type="pres">
      <dgm:prSet presAssocID="{8EFA1C51-1096-4742-8F0A-1729498CA757}" presName="hierChild4" presStyleCnt="0"/>
      <dgm:spPr/>
    </dgm:pt>
    <dgm:pt modelId="{13F5DFBB-BF5C-4F0A-A71E-C114E33D719C}" type="pres">
      <dgm:prSet presAssocID="{8EFA1C51-1096-4742-8F0A-1729498CA757}" presName="hierChild5" presStyleCnt="0"/>
      <dgm:spPr/>
    </dgm:pt>
    <dgm:pt modelId="{2BF23536-18AF-42F6-830A-525816A46484}" type="pres">
      <dgm:prSet presAssocID="{850FEDE0-9415-4E92-BA6A-0C5A992F677D}" presName="Name35" presStyleLbl="parChTrans1D2" presStyleIdx="1" presStyleCnt="3"/>
      <dgm:spPr/>
      <dgm:t>
        <a:bodyPr/>
        <a:lstStyle/>
        <a:p>
          <a:endParaRPr lang="es-ES_tradnl"/>
        </a:p>
      </dgm:t>
    </dgm:pt>
    <dgm:pt modelId="{F11F2ADA-B06C-4489-9E48-3780D454832C}" type="pres">
      <dgm:prSet presAssocID="{EF107DAB-1F1A-4D3D-96E8-EDAB8632DEE6}" presName="hierRoot2" presStyleCnt="0">
        <dgm:presLayoutVars>
          <dgm:hierBranch/>
        </dgm:presLayoutVars>
      </dgm:prSet>
      <dgm:spPr/>
    </dgm:pt>
    <dgm:pt modelId="{0E96EFEF-F3B5-4F5D-90CB-5C8DF5B26D83}" type="pres">
      <dgm:prSet presAssocID="{EF107DAB-1F1A-4D3D-96E8-EDAB8632DEE6}" presName="rootComposite" presStyleCnt="0"/>
      <dgm:spPr/>
    </dgm:pt>
    <dgm:pt modelId="{A2D26FE2-79A6-4719-957E-7511A044809F}" type="pres">
      <dgm:prSet presAssocID="{EF107DAB-1F1A-4D3D-96E8-EDAB8632DEE6}" presName="rootText" presStyleLbl="node2" presStyleIdx="1" presStyleCnt="3">
        <dgm:presLayoutVars>
          <dgm:chPref val="3"/>
        </dgm:presLayoutVars>
      </dgm:prSet>
      <dgm:spPr/>
      <dgm:t>
        <a:bodyPr/>
        <a:lstStyle/>
        <a:p>
          <a:endParaRPr lang="es-ES_tradnl"/>
        </a:p>
      </dgm:t>
    </dgm:pt>
    <dgm:pt modelId="{FEF6D50E-650B-4BDC-8372-45F9F0E18EAD}" type="pres">
      <dgm:prSet presAssocID="{EF107DAB-1F1A-4D3D-96E8-EDAB8632DEE6}" presName="rootConnector" presStyleLbl="node2" presStyleIdx="1" presStyleCnt="3"/>
      <dgm:spPr/>
      <dgm:t>
        <a:bodyPr/>
        <a:lstStyle/>
        <a:p>
          <a:endParaRPr lang="es-ES_tradnl"/>
        </a:p>
      </dgm:t>
    </dgm:pt>
    <dgm:pt modelId="{F63B57B1-36DF-46BF-AB93-31DB9449F594}" type="pres">
      <dgm:prSet presAssocID="{EF107DAB-1F1A-4D3D-96E8-EDAB8632DEE6}" presName="hierChild4" presStyleCnt="0"/>
      <dgm:spPr/>
    </dgm:pt>
    <dgm:pt modelId="{CE11E6ED-73F1-4B97-AD0A-7510A1C50664}" type="pres">
      <dgm:prSet presAssocID="{EF107DAB-1F1A-4D3D-96E8-EDAB8632DEE6}" presName="hierChild5" presStyleCnt="0"/>
      <dgm:spPr/>
    </dgm:pt>
    <dgm:pt modelId="{C1D7069A-D141-4F88-9490-5931716DBCD4}" type="pres">
      <dgm:prSet presAssocID="{613AD3DA-A8A4-4EC9-AFD4-C153BAAEB24B}" presName="Name35" presStyleLbl="parChTrans1D2" presStyleIdx="2" presStyleCnt="3"/>
      <dgm:spPr/>
      <dgm:t>
        <a:bodyPr/>
        <a:lstStyle/>
        <a:p>
          <a:endParaRPr lang="es-ES_tradnl"/>
        </a:p>
      </dgm:t>
    </dgm:pt>
    <dgm:pt modelId="{136E5FED-7F59-42EA-8A55-381D0DCDC323}" type="pres">
      <dgm:prSet presAssocID="{8A63FB41-3375-4F17-8FA1-D9B727119744}" presName="hierRoot2" presStyleCnt="0">
        <dgm:presLayoutVars>
          <dgm:hierBranch val="init"/>
        </dgm:presLayoutVars>
      </dgm:prSet>
      <dgm:spPr/>
    </dgm:pt>
    <dgm:pt modelId="{AF6FBCD1-EC75-4639-AA1E-CE161061D11F}" type="pres">
      <dgm:prSet presAssocID="{8A63FB41-3375-4F17-8FA1-D9B727119744}" presName="rootComposite" presStyleCnt="0"/>
      <dgm:spPr/>
    </dgm:pt>
    <dgm:pt modelId="{84616C28-E49C-43D5-A195-52B8DF02ECED}" type="pres">
      <dgm:prSet presAssocID="{8A63FB41-3375-4F17-8FA1-D9B727119744}" presName="rootText" presStyleLbl="node2" presStyleIdx="2" presStyleCnt="3">
        <dgm:presLayoutVars>
          <dgm:chPref val="3"/>
        </dgm:presLayoutVars>
      </dgm:prSet>
      <dgm:spPr/>
      <dgm:t>
        <a:bodyPr/>
        <a:lstStyle/>
        <a:p>
          <a:endParaRPr lang="es-ES"/>
        </a:p>
      </dgm:t>
    </dgm:pt>
    <dgm:pt modelId="{08D4497E-83DA-4149-AE7C-356ADE30F3A1}" type="pres">
      <dgm:prSet presAssocID="{8A63FB41-3375-4F17-8FA1-D9B727119744}" presName="rootConnector" presStyleLbl="node2" presStyleIdx="2" presStyleCnt="3"/>
      <dgm:spPr/>
      <dgm:t>
        <a:bodyPr/>
        <a:lstStyle/>
        <a:p>
          <a:endParaRPr lang="es-ES_tradnl"/>
        </a:p>
      </dgm:t>
    </dgm:pt>
    <dgm:pt modelId="{AC29DC72-03CB-45D8-867E-8EE419C8CDD7}" type="pres">
      <dgm:prSet presAssocID="{8A63FB41-3375-4F17-8FA1-D9B727119744}" presName="hierChild4" presStyleCnt="0"/>
      <dgm:spPr/>
    </dgm:pt>
    <dgm:pt modelId="{725741A5-4939-465F-A21A-C56688EE99ED}" type="pres">
      <dgm:prSet presAssocID="{8A63FB41-3375-4F17-8FA1-D9B727119744}" presName="hierChild5" presStyleCnt="0"/>
      <dgm:spPr/>
    </dgm:pt>
    <dgm:pt modelId="{8B289462-4CE4-4CB5-87AF-D580D93D806E}" type="pres">
      <dgm:prSet presAssocID="{62475CA6-6C45-4FD2-8999-79361F4AD30F}" presName="hierChild3" presStyleCnt="0"/>
      <dgm:spPr/>
    </dgm:pt>
  </dgm:ptLst>
  <dgm:cxnLst>
    <dgm:cxn modelId="{DC8C74ED-0C4E-4832-8312-5CCED7B2F3B5}" srcId="{62475CA6-6C45-4FD2-8999-79361F4AD30F}" destId="{EF107DAB-1F1A-4D3D-96E8-EDAB8632DEE6}" srcOrd="1" destOrd="0" parTransId="{850FEDE0-9415-4E92-BA6A-0C5A992F677D}" sibTransId="{FF49E680-F8E9-455E-AD61-9971BDFE0AD5}"/>
    <dgm:cxn modelId="{82B269D3-7C40-49F5-A928-6CE16E0E9BD7}" srcId="{62475CA6-6C45-4FD2-8999-79361F4AD30F}" destId="{8A63FB41-3375-4F17-8FA1-D9B727119744}" srcOrd="2" destOrd="0" parTransId="{613AD3DA-A8A4-4EC9-AFD4-C153BAAEB24B}" sibTransId="{4AFFC010-4727-4737-9267-FCBB9CEE997A}"/>
    <dgm:cxn modelId="{C9974EDE-FBC0-4F5C-A48E-9E48484CB743}" type="presOf" srcId="{EF107DAB-1F1A-4D3D-96E8-EDAB8632DEE6}" destId="{A2D26FE2-79A6-4719-957E-7511A044809F}" srcOrd="0" destOrd="0" presId="urn:microsoft.com/office/officeart/2005/8/layout/orgChart1"/>
    <dgm:cxn modelId="{18E90D39-E1D3-4E63-B4EF-5592DDEBF33B}" type="presOf" srcId="{62475CA6-6C45-4FD2-8999-79361F4AD30F}" destId="{A906FB98-126D-42A7-B029-AC8ED58C4E52}" srcOrd="1" destOrd="0" presId="urn:microsoft.com/office/officeart/2005/8/layout/orgChart1"/>
    <dgm:cxn modelId="{24DD46E5-15C4-46FA-9B52-8219FA0A9798}" type="presOf" srcId="{177800FD-E11E-4C1F-9768-A645BFAC8A6C}" destId="{7DED1D5F-DB63-428F-8A0F-AA4170E379B1}" srcOrd="0" destOrd="0" presId="urn:microsoft.com/office/officeart/2005/8/layout/orgChart1"/>
    <dgm:cxn modelId="{A238031E-E37D-40C7-8A78-1CFEB22505F2}" type="presOf" srcId="{8B78389F-2A4F-496F-8156-A96226583CFB}" destId="{55F6FD0F-84E8-40F3-B64D-9C7E1719DA64}" srcOrd="0" destOrd="0" presId="urn:microsoft.com/office/officeart/2005/8/layout/orgChart1"/>
    <dgm:cxn modelId="{36579DBF-2EF0-408C-AA48-C8A171E6FD0B}" type="presOf" srcId="{EF107DAB-1F1A-4D3D-96E8-EDAB8632DEE6}" destId="{FEF6D50E-650B-4BDC-8372-45F9F0E18EAD}" srcOrd="1" destOrd="0" presId="urn:microsoft.com/office/officeart/2005/8/layout/orgChart1"/>
    <dgm:cxn modelId="{D4E21B89-1565-4775-8EF6-028CF88CA385}" type="presOf" srcId="{8A63FB41-3375-4F17-8FA1-D9B727119744}" destId="{08D4497E-83DA-4149-AE7C-356ADE30F3A1}" srcOrd="1" destOrd="0" presId="urn:microsoft.com/office/officeart/2005/8/layout/orgChart1"/>
    <dgm:cxn modelId="{266F5BD0-023E-4BE7-8B95-EBECE30D0CB5}" type="presOf" srcId="{8EFA1C51-1096-4742-8F0A-1729498CA757}" destId="{1C3A982B-1478-463D-882F-D94CAF9458ED}" srcOrd="0" destOrd="0" presId="urn:microsoft.com/office/officeart/2005/8/layout/orgChart1"/>
    <dgm:cxn modelId="{6B29D7C0-637B-4E7C-898C-CD1D6F2B8B2F}" type="presOf" srcId="{850FEDE0-9415-4E92-BA6A-0C5A992F677D}" destId="{2BF23536-18AF-42F6-830A-525816A46484}" srcOrd="0" destOrd="0" presId="urn:microsoft.com/office/officeart/2005/8/layout/orgChart1"/>
    <dgm:cxn modelId="{D31E4ED5-EEE3-4F1E-AE30-5B1FD7911625}" srcId="{177800FD-E11E-4C1F-9768-A645BFAC8A6C}" destId="{62475CA6-6C45-4FD2-8999-79361F4AD30F}" srcOrd="0" destOrd="0" parTransId="{19327541-C1BF-400A-AA57-89680336CA2A}" sibTransId="{4F2C4BD9-2424-4D66-B22A-4D65F75D1E9D}"/>
    <dgm:cxn modelId="{5C0F636A-2A4B-4F01-877C-4945C2E6A65C}" type="presOf" srcId="{8EFA1C51-1096-4742-8F0A-1729498CA757}" destId="{A243114C-CA02-445E-AA94-50105DAE48A4}" srcOrd="1" destOrd="0" presId="urn:microsoft.com/office/officeart/2005/8/layout/orgChart1"/>
    <dgm:cxn modelId="{1A2F9968-ECD2-41C4-930B-7D3BA7FBE4A9}" type="presOf" srcId="{8A63FB41-3375-4F17-8FA1-D9B727119744}" destId="{84616C28-E49C-43D5-A195-52B8DF02ECED}" srcOrd="0" destOrd="0" presId="urn:microsoft.com/office/officeart/2005/8/layout/orgChart1"/>
    <dgm:cxn modelId="{E87480C0-C8F9-48DE-8531-FB1424343F90}" type="presOf" srcId="{613AD3DA-A8A4-4EC9-AFD4-C153BAAEB24B}" destId="{C1D7069A-D141-4F88-9490-5931716DBCD4}" srcOrd="0" destOrd="0" presId="urn:microsoft.com/office/officeart/2005/8/layout/orgChart1"/>
    <dgm:cxn modelId="{11CB9A45-DC20-494B-9854-B74CCBB6E3E8}" type="presOf" srcId="{62475CA6-6C45-4FD2-8999-79361F4AD30F}" destId="{A3A319AE-6A30-4AE4-821D-0CF46074A816}" srcOrd="0" destOrd="0" presId="urn:microsoft.com/office/officeart/2005/8/layout/orgChart1"/>
    <dgm:cxn modelId="{E733F206-3CBB-4E41-AF65-915353ABC73F}" srcId="{62475CA6-6C45-4FD2-8999-79361F4AD30F}" destId="{8EFA1C51-1096-4742-8F0A-1729498CA757}" srcOrd="0" destOrd="0" parTransId="{8B78389F-2A4F-496F-8156-A96226583CFB}" sibTransId="{D577C509-A4D9-44B1-820B-BA913D7C2219}"/>
    <dgm:cxn modelId="{A4770836-C906-4189-8B3B-80C7151B8D33}" type="presParOf" srcId="{7DED1D5F-DB63-428F-8A0F-AA4170E379B1}" destId="{7E7A258F-F9C5-47C9-B94D-7168BB549364}" srcOrd="0" destOrd="0" presId="urn:microsoft.com/office/officeart/2005/8/layout/orgChart1"/>
    <dgm:cxn modelId="{BD408A24-7D70-47A2-809A-29991183F954}" type="presParOf" srcId="{7E7A258F-F9C5-47C9-B94D-7168BB549364}" destId="{0E4733F6-E7D7-403D-A05A-AC69EDC1AFFA}" srcOrd="0" destOrd="0" presId="urn:microsoft.com/office/officeart/2005/8/layout/orgChart1"/>
    <dgm:cxn modelId="{512FC327-15C3-4B31-ADEA-FE86C34631E3}" type="presParOf" srcId="{0E4733F6-E7D7-403D-A05A-AC69EDC1AFFA}" destId="{A3A319AE-6A30-4AE4-821D-0CF46074A816}" srcOrd="0" destOrd="0" presId="urn:microsoft.com/office/officeart/2005/8/layout/orgChart1"/>
    <dgm:cxn modelId="{03324092-734A-40C2-A6F4-96DBE80146EA}" type="presParOf" srcId="{0E4733F6-E7D7-403D-A05A-AC69EDC1AFFA}" destId="{A906FB98-126D-42A7-B029-AC8ED58C4E52}" srcOrd="1" destOrd="0" presId="urn:microsoft.com/office/officeart/2005/8/layout/orgChart1"/>
    <dgm:cxn modelId="{4B1AA6DD-0572-4E71-BCE2-2083CDB33851}" type="presParOf" srcId="{7E7A258F-F9C5-47C9-B94D-7168BB549364}" destId="{2D958BAA-3743-4D8A-A932-B51EAF4DB586}" srcOrd="1" destOrd="0" presId="urn:microsoft.com/office/officeart/2005/8/layout/orgChart1"/>
    <dgm:cxn modelId="{FF086821-69D3-46FE-A059-3ED007A1C548}" type="presParOf" srcId="{2D958BAA-3743-4D8A-A932-B51EAF4DB586}" destId="{55F6FD0F-84E8-40F3-B64D-9C7E1719DA64}" srcOrd="0" destOrd="0" presId="urn:microsoft.com/office/officeart/2005/8/layout/orgChart1"/>
    <dgm:cxn modelId="{8B973EAE-D751-4A74-BEC1-884D77EBAE3B}" type="presParOf" srcId="{2D958BAA-3743-4D8A-A932-B51EAF4DB586}" destId="{8626E34B-A5D8-4BC0-AB20-793328453D2E}" srcOrd="1" destOrd="0" presId="urn:microsoft.com/office/officeart/2005/8/layout/orgChart1"/>
    <dgm:cxn modelId="{D656C478-0BF6-4C54-9224-5DC52F4034A3}" type="presParOf" srcId="{8626E34B-A5D8-4BC0-AB20-793328453D2E}" destId="{2756A19A-E57B-4C8A-BEFB-B0C5643FC60A}" srcOrd="0" destOrd="0" presId="urn:microsoft.com/office/officeart/2005/8/layout/orgChart1"/>
    <dgm:cxn modelId="{5E41DBC4-0AA1-438C-A906-6019E67AA60A}" type="presParOf" srcId="{2756A19A-E57B-4C8A-BEFB-B0C5643FC60A}" destId="{1C3A982B-1478-463D-882F-D94CAF9458ED}" srcOrd="0" destOrd="0" presId="urn:microsoft.com/office/officeart/2005/8/layout/orgChart1"/>
    <dgm:cxn modelId="{05AB1210-3C8E-4389-A8DB-4A71FDAF27D5}" type="presParOf" srcId="{2756A19A-E57B-4C8A-BEFB-B0C5643FC60A}" destId="{A243114C-CA02-445E-AA94-50105DAE48A4}" srcOrd="1" destOrd="0" presId="urn:microsoft.com/office/officeart/2005/8/layout/orgChart1"/>
    <dgm:cxn modelId="{549AF58B-7F28-43AD-BB98-A33CF6C2C5EC}" type="presParOf" srcId="{8626E34B-A5D8-4BC0-AB20-793328453D2E}" destId="{EEC0B3C3-B6D3-4E82-B88C-759F118F97C0}" srcOrd="1" destOrd="0" presId="urn:microsoft.com/office/officeart/2005/8/layout/orgChart1"/>
    <dgm:cxn modelId="{2A376FC6-0600-4145-BED6-E0368A77E506}" type="presParOf" srcId="{8626E34B-A5D8-4BC0-AB20-793328453D2E}" destId="{13F5DFBB-BF5C-4F0A-A71E-C114E33D719C}" srcOrd="2" destOrd="0" presId="urn:microsoft.com/office/officeart/2005/8/layout/orgChart1"/>
    <dgm:cxn modelId="{A3000894-EA27-460E-8CC2-68A8B0537999}" type="presParOf" srcId="{2D958BAA-3743-4D8A-A932-B51EAF4DB586}" destId="{2BF23536-18AF-42F6-830A-525816A46484}" srcOrd="2" destOrd="0" presId="urn:microsoft.com/office/officeart/2005/8/layout/orgChart1"/>
    <dgm:cxn modelId="{D087A527-A105-449D-A393-94AD804BC725}" type="presParOf" srcId="{2D958BAA-3743-4D8A-A932-B51EAF4DB586}" destId="{F11F2ADA-B06C-4489-9E48-3780D454832C}" srcOrd="3" destOrd="0" presId="urn:microsoft.com/office/officeart/2005/8/layout/orgChart1"/>
    <dgm:cxn modelId="{1C3783DD-B085-4442-86DB-0A9C0C87137F}" type="presParOf" srcId="{F11F2ADA-B06C-4489-9E48-3780D454832C}" destId="{0E96EFEF-F3B5-4F5D-90CB-5C8DF5B26D83}" srcOrd="0" destOrd="0" presId="urn:microsoft.com/office/officeart/2005/8/layout/orgChart1"/>
    <dgm:cxn modelId="{42CF797E-81BA-4801-B798-78497F3FB054}" type="presParOf" srcId="{0E96EFEF-F3B5-4F5D-90CB-5C8DF5B26D83}" destId="{A2D26FE2-79A6-4719-957E-7511A044809F}" srcOrd="0" destOrd="0" presId="urn:microsoft.com/office/officeart/2005/8/layout/orgChart1"/>
    <dgm:cxn modelId="{78BE8E98-9F49-487A-BDA0-78F8E9A9C716}" type="presParOf" srcId="{0E96EFEF-F3B5-4F5D-90CB-5C8DF5B26D83}" destId="{FEF6D50E-650B-4BDC-8372-45F9F0E18EAD}" srcOrd="1" destOrd="0" presId="urn:microsoft.com/office/officeart/2005/8/layout/orgChart1"/>
    <dgm:cxn modelId="{83CF1CD0-0D6C-4890-B586-345AA03833FE}" type="presParOf" srcId="{F11F2ADA-B06C-4489-9E48-3780D454832C}" destId="{F63B57B1-36DF-46BF-AB93-31DB9449F594}" srcOrd="1" destOrd="0" presId="urn:microsoft.com/office/officeart/2005/8/layout/orgChart1"/>
    <dgm:cxn modelId="{744828D6-0441-469E-B885-E59684FE8052}" type="presParOf" srcId="{F11F2ADA-B06C-4489-9E48-3780D454832C}" destId="{CE11E6ED-73F1-4B97-AD0A-7510A1C50664}" srcOrd="2" destOrd="0" presId="urn:microsoft.com/office/officeart/2005/8/layout/orgChart1"/>
    <dgm:cxn modelId="{ADFD4864-FB7F-4D52-8D64-6B423D35E299}" type="presParOf" srcId="{2D958BAA-3743-4D8A-A932-B51EAF4DB586}" destId="{C1D7069A-D141-4F88-9490-5931716DBCD4}" srcOrd="4" destOrd="0" presId="urn:microsoft.com/office/officeart/2005/8/layout/orgChart1"/>
    <dgm:cxn modelId="{4FEE9108-8B7C-4DE7-90B4-88A7F303944F}" type="presParOf" srcId="{2D958BAA-3743-4D8A-A932-B51EAF4DB586}" destId="{136E5FED-7F59-42EA-8A55-381D0DCDC323}" srcOrd="5" destOrd="0" presId="urn:microsoft.com/office/officeart/2005/8/layout/orgChart1"/>
    <dgm:cxn modelId="{8D3904CA-8211-4033-94AF-68BF54F323C9}" type="presParOf" srcId="{136E5FED-7F59-42EA-8A55-381D0DCDC323}" destId="{AF6FBCD1-EC75-4639-AA1E-CE161061D11F}" srcOrd="0" destOrd="0" presId="urn:microsoft.com/office/officeart/2005/8/layout/orgChart1"/>
    <dgm:cxn modelId="{9B326001-7BBA-44FB-8490-258D154398B7}" type="presParOf" srcId="{AF6FBCD1-EC75-4639-AA1E-CE161061D11F}" destId="{84616C28-E49C-43D5-A195-52B8DF02ECED}" srcOrd="0" destOrd="0" presId="urn:microsoft.com/office/officeart/2005/8/layout/orgChart1"/>
    <dgm:cxn modelId="{7B0EDC06-7307-4C6E-97A2-DDC62B9A27AA}" type="presParOf" srcId="{AF6FBCD1-EC75-4639-AA1E-CE161061D11F}" destId="{08D4497E-83DA-4149-AE7C-356ADE30F3A1}" srcOrd="1" destOrd="0" presId="urn:microsoft.com/office/officeart/2005/8/layout/orgChart1"/>
    <dgm:cxn modelId="{07FCDFA6-E3DE-45EA-A05D-2742A4CE6602}" type="presParOf" srcId="{136E5FED-7F59-42EA-8A55-381D0DCDC323}" destId="{AC29DC72-03CB-45D8-867E-8EE419C8CDD7}" srcOrd="1" destOrd="0" presId="urn:microsoft.com/office/officeart/2005/8/layout/orgChart1"/>
    <dgm:cxn modelId="{52F9609A-C3B8-4FB6-A573-54D1F08F1E7F}" type="presParOf" srcId="{136E5FED-7F59-42EA-8A55-381D0DCDC323}" destId="{725741A5-4939-465F-A21A-C56688EE99ED}" srcOrd="2" destOrd="0" presId="urn:microsoft.com/office/officeart/2005/8/layout/orgChart1"/>
    <dgm:cxn modelId="{2994AB0C-9E1A-45E1-895A-CE1DCC59C90E}" type="presParOf" srcId="{7E7A258F-F9C5-47C9-B94D-7168BB549364}" destId="{8B289462-4CE4-4CB5-87AF-D580D93D806E}"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7069A-D141-4F88-9490-5931716DBCD4}">
      <dsp:nvSpPr>
        <dsp:cNvPr id="0" name=""/>
        <dsp:cNvSpPr/>
      </dsp:nvSpPr>
      <dsp:spPr>
        <a:xfrm>
          <a:off x="4495799" y="1971879"/>
          <a:ext cx="3180811" cy="552041"/>
        </a:xfrm>
        <a:custGeom>
          <a:avLst/>
          <a:gdLst/>
          <a:ahLst/>
          <a:cxnLst/>
          <a:rect l="0" t="0" r="0" b="0"/>
          <a:pathLst>
            <a:path>
              <a:moveTo>
                <a:pt x="0" y="0"/>
              </a:moveTo>
              <a:lnTo>
                <a:pt x="0" y="276020"/>
              </a:lnTo>
              <a:lnTo>
                <a:pt x="3180811" y="276020"/>
              </a:lnTo>
              <a:lnTo>
                <a:pt x="3180811" y="552041"/>
              </a:lnTo>
            </a:path>
          </a:pathLst>
        </a:custGeom>
        <a:noFill/>
        <a:ln w="41275" cap="flat" cmpd="sng" algn="ctr">
          <a:solidFill>
            <a:srgbClr val="2109D5"/>
          </a:solidFill>
          <a:prstDash val="solid"/>
        </a:ln>
        <a:effectLst/>
      </dsp:spPr>
      <dsp:style>
        <a:lnRef idx="2">
          <a:scrgbClr r="0" g="0" b="0"/>
        </a:lnRef>
        <a:fillRef idx="0">
          <a:scrgbClr r="0" g="0" b="0"/>
        </a:fillRef>
        <a:effectRef idx="0">
          <a:scrgbClr r="0" g="0" b="0"/>
        </a:effectRef>
        <a:fontRef idx="minor"/>
      </dsp:style>
    </dsp:sp>
    <dsp:sp modelId="{2BF23536-18AF-42F6-830A-525816A46484}">
      <dsp:nvSpPr>
        <dsp:cNvPr id="0" name=""/>
        <dsp:cNvSpPr/>
      </dsp:nvSpPr>
      <dsp:spPr>
        <a:xfrm>
          <a:off x="4450079" y="1971879"/>
          <a:ext cx="91440" cy="552041"/>
        </a:xfrm>
        <a:custGeom>
          <a:avLst/>
          <a:gdLst/>
          <a:ahLst/>
          <a:cxnLst/>
          <a:rect l="0" t="0" r="0" b="0"/>
          <a:pathLst>
            <a:path>
              <a:moveTo>
                <a:pt x="45720" y="0"/>
              </a:moveTo>
              <a:lnTo>
                <a:pt x="45720" y="552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6FD0F-84E8-40F3-B64D-9C7E1719DA64}">
      <dsp:nvSpPr>
        <dsp:cNvPr id="0" name=""/>
        <dsp:cNvSpPr/>
      </dsp:nvSpPr>
      <dsp:spPr>
        <a:xfrm>
          <a:off x="1314988" y="1971879"/>
          <a:ext cx="3180811" cy="552041"/>
        </a:xfrm>
        <a:custGeom>
          <a:avLst/>
          <a:gdLst/>
          <a:ahLst/>
          <a:cxnLst/>
          <a:rect l="0" t="0" r="0" b="0"/>
          <a:pathLst>
            <a:path>
              <a:moveTo>
                <a:pt x="3180811" y="0"/>
              </a:moveTo>
              <a:lnTo>
                <a:pt x="3180811" y="276020"/>
              </a:lnTo>
              <a:lnTo>
                <a:pt x="0" y="276020"/>
              </a:lnTo>
              <a:lnTo>
                <a:pt x="0" y="552041"/>
              </a:lnTo>
            </a:path>
          </a:pathLst>
        </a:custGeom>
        <a:noFill/>
        <a:ln w="41275" cap="flat" cmpd="sng" algn="ctr">
          <a:solidFill>
            <a:srgbClr val="2109D5"/>
          </a:solidFill>
          <a:prstDash val="solid"/>
        </a:ln>
        <a:effectLst/>
      </dsp:spPr>
      <dsp:style>
        <a:lnRef idx="2">
          <a:scrgbClr r="0" g="0" b="0"/>
        </a:lnRef>
        <a:fillRef idx="0">
          <a:scrgbClr r="0" g="0" b="0"/>
        </a:fillRef>
        <a:effectRef idx="0">
          <a:scrgbClr r="0" g="0" b="0"/>
        </a:effectRef>
        <a:fontRef idx="minor"/>
      </dsp:style>
    </dsp:sp>
    <dsp:sp modelId="{A3A319AE-6A30-4AE4-821D-0CF46074A816}">
      <dsp:nvSpPr>
        <dsp:cNvPr id="0" name=""/>
        <dsp:cNvSpPr/>
      </dsp:nvSpPr>
      <dsp:spPr>
        <a:xfrm>
          <a:off x="3181415" y="657494"/>
          <a:ext cx="2628769" cy="1314384"/>
        </a:xfrm>
        <a:prstGeom prst="rect">
          <a:avLst/>
        </a:prstGeom>
        <a:noFill/>
        <a:ln w="63500" cap="flat" cmpd="sng" algn="ctr">
          <a:solidFill>
            <a:srgbClr val="2109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TENDENCIAS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EN 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FORMULACI</a:t>
          </a:r>
          <a:r>
            <a:rPr kumimoji="0" lang="en-US" sz="2300" b="1" i="0" u="none" strike="noStrike" kern="1200" cap="none" normalizeH="0" baseline="0" dirty="0" smtClean="0">
              <a:ln>
                <a:noFill/>
              </a:ln>
              <a:solidFill>
                <a:schemeClr val="tx1"/>
              </a:solidFill>
              <a:effectLst/>
              <a:latin typeface="Arial Black" pitchFamily="34" charset="0"/>
              <a:cs typeface="Arial" charset="0"/>
            </a:rPr>
            <a:t>Ó</a:t>
          </a:r>
          <a:r>
            <a:rPr kumimoji="0" lang="es-MX" sz="2300" b="1" i="0" u="none" strike="noStrike" kern="1200" cap="none" normalizeH="0" baseline="0" dirty="0" smtClean="0">
              <a:ln>
                <a:noFill/>
              </a:ln>
              <a:solidFill>
                <a:schemeClr val="tx1"/>
              </a:solidFill>
              <a:effectLst/>
              <a:latin typeface="Arial Black" pitchFamily="34" charset="0"/>
            </a:rPr>
            <a:t>N</a:t>
          </a:r>
          <a:endParaRPr kumimoji="0" lang="en-US" sz="2300" b="1" i="0" u="none" strike="noStrike" kern="1200" cap="none" normalizeH="0" baseline="0" dirty="0" smtClean="0">
            <a:ln>
              <a:noFill/>
            </a:ln>
            <a:solidFill>
              <a:schemeClr val="tx1"/>
            </a:solidFill>
            <a:effectLst/>
            <a:latin typeface="Arial Black" pitchFamily="34" charset="0"/>
          </a:endParaRPr>
        </a:p>
      </dsp:txBody>
      <dsp:txXfrm>
        <a:off x="3181415" y="657494"/>
        <a:ext cx="2628769" cy="1314384"/>
      </dsp:txXfrm>
    </dsp:sp>
    <dsp:sp modelId="{1C3A982B-1478-463D-882F-D94CAF9458ED}">
      <dsp:nvSpPr>
        <dsp:cNvPr id="0" name=""/>
        <dsp:cNvSpPr/>
      </dsp:nvSpPr>
      <dsp:spPr>
        <a:xfrm>
          <a:off x="603" y="2523920"/>
          <a:ext cx="2628769" cy="1314384"/>
        </a:xfrm>
        <a:prstGeom prst="rect">
          <a:avLst/>
        </a:prstGeom>
        <a:noFill/>
        <a:ln w="66675" cap="flat" cmpd="sng" algn="ctr">
          <a:solidFill>
            <a:srgbClr val="2109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OBJETIVOS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OPERATIVOS</a:t>
          </a:r>
          <a:endParaRPr kumimoji="0" lang="en-US" sz="2300" b="1" i="0" u="none" strike="noStrike" kern="1200" cap="none" normalizeH="0" baseline="0" dirty="0" smtClean="0">
            <a:ln>
              <a:noFill/>
            </a:ln>
            <a:solidFill>
              <a:schemeClr val="tx1"/>
            </a:solidFill>
            <a:effectLst/>
            <a:latin typeface="Arial Black" pitchFamily="34" charset="0"/>
          </a:endParaRPr>
        </a:p>
      </dsp:txBody>
      <dsp:txXfrm>
        <a:off x="603" y="2523920"/>
        <a:ext cx="2628769" cy="1314384"/>
      </dsp:txXfrm>
    </dsp:sp>
    <dsp:sp modelId="{A2D26FE2-79A6-4719-957E-7511A044809F}">
      <dsp:nvSpPr>
        <dsp:cNvPr id="0" name=""/>
        <dsp:cNvSpPr/>
      </dsp:nvSpPr>
      <dsp:spPr>
        <a:xfrm>
          <a:off x="3181415" y="2523920"/>
          <a:ext cx="2628769" cy="1314384"/>
        </a:xfrm>
        <a:prstGeom prst="rect">
          <a:avLst/>
        </a:prstGeom>
        <a:noFill/>
        <a:ln w="60325" cap="flat" cmpd="sng" algn="ctr">
          <a:solidFill>
            <a:srgbClr val="2109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OBJETIVOS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300" b="1" i="0" u="none" strike="noStrike" kern="1200" cap="none" normalizeH="0" baseline="0" dirty="0" smtClean="0">
              <a:ln>
                <a:noFill/>
              </a:ln>
              <a:solidFill>
                <a:schemeClr val="tx1"/>
              </a:solidFill>
              <a:effectLst/>
              <a:latin typeface="Arial Black" pitchFamily="34" charset="0"/>
            </a:rPr>
            <a:t>FORMATIVOS</a:t>
          </a:r>
          <a:endParaRPr kumimoji="0" lang="en-US" sz="2300" b="1" i="0" u="none" strike="noStrike" kern="1200" cap="none" normalizeH="0" baseline="0" dirty="0" smtClean="0">
            <a:ln>
              <a:noFill/>
            </a:ln>
            <a:solidFill>
              <a:schemeClr val="tx1"/>
            </a:solidFill>
            <a:effectLst/>
            <a:latin typeface="Arial Black" pitchFamily="34" charset="0"/>
          </a:endParaRPr>
        </a:p>
      </dsp:txBody>
      <dsp:txXfrm>
        <a:off x="3181415" y="2523920"/>
        <a:ext cx="2628769" cy="1314384"/>
      </dsp:txXfrm>
    </dsp:sp>
    <dsp:sp modelId="{84616C28-E49C-43D5-A195-52B8DF02ECED}">
      <dsp:nvSpPr>
        <dsp:cNvPr id="0" name=""/>
        <dsp:cNvSpPr/>
      </dsp:nvSpPr>
      <dsp:spPr>
        <a:xfrm>
          <a:off x="6362226" y="2523920"/>
          <a:ext cx="2628769" cy="1314384"/>
        </a:xfrm>
        <a:prstGeom prst="rect">
          <a:avLst/>
        </a:prstGeom>
        <a:noFill/>
        <a:ln w="60325" cap="flat" cmpd="sng" algn="ctr">
          <a:solidFill>
            <a:srgbClr val="2109D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1" i="0" u="none" strike="noStrike" kern="1200" cap="none" normalizeH="0" baseline="0" dirty="0" smtClean="0">
              <a:ln>
                <a:noFill/>
              </a:ln>
              <a:solidFill>
                <a:schemeClr val="tx1"/>
              </a:solidFill>
              <a:effectLst/>
              <a:latin typeface="Arial Black" pitchFamily="34" charset="0"/>
            </a:rPr>
            <a:t>OBJETIVOS INTEGRADORES</a:t>
          </a:r>
        </a:p>
      </dsp:txBody>
      <dsp:txXfrm>
        <a:off x="6362226" y="2523920"/>
        <a:ext cx="2628769" cy="13143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F6393-8CC1-4604-A9CA-357756149712}" type="datetimeFigureOut">
              <a:rPr lang="es-ES_tradnl" smtClean="0"/>
              <a:pPr/>
              <a:t>05/03/2018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A82D4-668F-4300-AF3E-6D367B4D58A9}" type="slidenum">
              <a:rPr lang="es-ES_tradnl" smtClean="0"/>
              <a:pPr/>
              <a:t>‹Nº›</a:t>
            </a:fld>
            <a:endParaRPr lang="es-ES_tradnl"/>
          </a:p>
        </p:txBody>
      </p:sp>
    </p:spTree>
    <p:extLst>
      <p:ext uri="{BB962C8B-B14F-4D97-AF65-F5344CB8AC3E}">
        <p14:creationId xmlns="" xmlns:p14="http://schemas.microsoft.com/office/powerpoint/2010/main" val="103910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98F39E24-4D84-49DB-A4A6-9D45BACB2B25}" type="slidenum">
              <a:rPr lang="es-ES_tradnl" smtClean="0">
                <a:solidFill>
                  <a:prstClr val="black"/>
                </a:solidFill>
              </a:rPr>
              <a:pPr/>
              <a:t>14</a:t>
            </a:fld>
            <a:endParaRPr lang="es-ES_tradnl">
              <a:solidFill>
                <a:prstClr val="black"/>
              </a:solidFill>
            </a:endParaRPr>
          </a:p>
        </p:txBody>
      </p:sp>
    </p:spTree>
    <p:extLst>
      <p:ext uri="{BB962C8B-B14F-4D97-AF65-F5344CB8AC3E}">
        <p14:creationId xmlns="" xmlns:p14="http://schemas.microsoft.com/office/powerpoint/2010/main" val="257732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70719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5170169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6961060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4003536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1ED4BD91-C9AD-4B99-A769-503EA9D28256}"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69D213FE-101A-4904-90B0-D0AE6EFB3D09}" type="slidenum">
              <a:rPr lang="es-ES_tradnl"/>
              <a:pPr/>
              <a:t>‹Nº›</a:t>
            </a:fld>
            <a:endParaRPr lang="es-ES_tradnl"/>
          </a:p>
        </p:txBody>
      </p:sp>
    </p:spTree>
    <p:extLst>
      <p:ext uri="{BB962C8B-B14F-4D97-AF65-F5344CB8AC3E}">
        <p14:creationId xmlns="" xmlns:p14="http://schemas.microsoft.com/office/powerpoint/2010/main" val="19376029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BC946F73-48DE-4446-A6E9-F0EE9887D1A1}"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BBB0C3D5-21A0-47D9-B9A2-E6A4508842FF}" type="slidenum">
              <a:rPr lang="es-ES_tradnl"/>
              <a:pPr/>
              <a:t>‹Nº›</a:t>
            </a:fld>
            <a:endParaRPr lang="es-ES_tradnl"/>
          </a:p>
        </p:txBody>
      </p:sp>
    </p:spTree>
    <p:extLst>
      <p:ext uri="{BB962C8B-B14F-4D97-AF65-F5344CB8AC3E}">
        <p14:creationId xmlns="" xmlns:p14="http://schemas.microsoft.com/office/powerpoint/2010/main" val="1239415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90B96E8-FB3F-41F4-B78E-2F282A2625A2}"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891C148D-78FE-4E4A-9761-F19EF8955C1E}" type="slidenum">
              <a:rPr lang="es-ES_tradnl"/>
              <a:pPr/>
              <a:t>‹Nº›</a:t>
            </a:fld>
            <a:endParaRPr lang="es-ES_tradnl"/>
          </a:p>
        </p:txBody>
      </p:sp>
    </p:spTree>
    <p:extLst>
      <p:ext uri="{BB962C8B-B14F-4D97-AF65-F5344CB8AC3E}">
        <p14:creationId xmlns="" xmlns:p14="http://schemas.microsoft.com/office/powerpoint/2010/main" val="11173183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5EF1D286-DBE4-4A45-B546-041C71B41E75}"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EEE625DA-E308-43ED-B807-A618B7421A2D}" type="slidenum">
              <a:rPr lang="es-ES_tradnl"/>
              <a:pPr/>
              <a:t>‹Nº›</a:t>
            </a:fld>
            <a:endParaRPr lang="es-ES_tradnl"/>
          </a:p>
        </p:txBody>
      </p:sp>
    </p:spTree>
    <p:extLst>
      <p:ext uri="{BB962C8B-B14F-4D97-AF65-F5344CB8AC3E}">
        <p14:creationId xmlns="" xmlns:p14="http://schemas.microsoft.com/office/powerpoint/2010/main" val="8014513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3C642CE9-1546-4796-9D14-6A8989A04E46}"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08F84BCE-080F-40BC-BBED-D655637828F6}" type="slidenum">
              <a:rPr lang="es-ES_tradnl"/>
              <a:pPr/>
              <a:t>‹Nº›</a:t>
            </a:fld>
            <a:endParaRPr lang="es-ES_tradnl"/>
          </a:p>
        </p:txBody>
      </p:sp>
    </p:spTree>
    <p:extLst>
      <p:ext uri="{BB962C8B-B14F-4D97-AF65-F5344CB8AC3E}">
        <p14:creationId xmlns="" xmlns:p14="http://schemas.microsoft.com/office/powerpoint/2010/main" val="31848792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5160C117-1F3B-4746-B54A-1C36F2AABE4C}"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E5E56F6B-9C2E-44B6-AB76-BC17339B2FCF}" type="slidenum">
              <a:rPr lang="es-ES_tradnl"/>
              <a:pPr/>
              <a:t>‹Nº›</a:t>
            </a:fld>
            <a:endParaRPr lang="es-ES_tradnl"/>
          </a:p>
        </p:txBody>
      </p:sp>
    </p:spTree>
    <p:extLst>
      <p:ext uri="{BB962C8B-B14F-4D97-AF65-F5344CB8AC3E}">
        <p14:creationId xmlns="" xmlns:p14="http://schemas.microsoft.com/office/powerpoint/2010/main" val="23896076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954FAFB-0F37-467F-804A-6D20FD919979}"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815FABFB-8332-49AE-8E5B-6321856A585C}" type="slidenum">
              <a:rPr lang="es-ES_tradnl"/>
              <a:pPr/>
              <a:t>‹Nº›</a:t>
            </a:fld>
            <a:endParaRPr lang="es-ES_tradnl"/>
          </a:p>
        </p:txBody>
      </p:sp>
    </p:spTree>
    <p:extLst>
      <p:ext uri="{BB962C8B-B14F-4D97-AF65-F5344CB8AC3E}">
        <p14:creationId xmlns="" xmlns:p14="http://schemas.microsoft.com/office/powerpoint/2010/main" val="191084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AC0D41F-CA22-4619-A0B3-D8F27A88C33D}"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8BF6FC8D-A05A-4735-9082-9C149D97D0AA}" type="slidenum">
              <a:rPr lang="es-ES_tradnl"/>
              <a:pPr/>
              <a:t>‹Nº›</a:t>
            </a:fld>
            <a:endParaRPr lang="es-ES_tradnl"/>
          </a:p>
        </p:txBody>
      </p:sp>
    </p:spTree>
    <p:extLst>
      <p:ext uri="{BB962C8B-B14F-4D97-AF65-F5344CB8AC3E}">
        <p14:creationId xmlns="" xmlns:p14="http://schemas.microsoft.com/office/powerpoint/2010/main" val="371642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19082472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99FE9BD-A825-436B-B828-A61C1E0F33D5}"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CD7F58D3-8E98-488F-B774-615DB693ABC7}" type="slidenum">
              <a:rPr lang="es-ES_tradnl"/>
              <a:pPr/>
              <a:t>‹Nº›</a:t>
            </a:fld>
            <a:endParaRPr lang="es-ES_tradnl"/>
          </a:p>
        </p:txBody>
      </p:sp>
    </p:spTree>
    <p:extLst>
      <p:ext uri="{BB962C8B-B14F-4D97-AF65-F5344CB8AC3E}">
        <p14:creationId xmlns="" xmlns:p14="http://schemas.microsoft.com/office/powerpoint/2010/main" val="1202469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4E07392E-5079-42D6-BA9B-ACADCF863EF5}"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84A0436F-EEC3-4708-A012-6B8CF9731916}" type="slidenum">
              <a:rPr lang="es-ES_tradnl"/>
              <a:pPr/>
              <a:t>‹Nº›</a:t>
            </a:fld>
            <a:endParaRPr lang="es-ES_tradnl"/>
          </a:p>
        </p:txBody>
      </p:sp>
    </p:spTree>
    <p:extLst>
      <p:ext uri="{BB962C8B-B14F-4D97-AF65-F5344CB8AC3E}">
        <p14:creationId xmlns="" xmlns:p14="http://schemas.microsoft.com/office/powerpoint/2010/main" val="2140249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1F3D98D3-46B9-4018-91FC-0E8B20168B07}"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C649A2C-974C-48A9-BFB4-400E4EA80058}" type="slidenum">
              <a:rPr lang="es-ES_tradnl"/>
              <a:pPr/>
              <a:t>‹Nº›</a:t>
            </a:fld>
            <a:endParaRPr lang="es-ES_tradnl"/>
          </a:p>
        </p:txBody>
      </p:sp>
    </p:spTree>
    <p:extLst>
      <p:ext uri="{BB962C8B-B14F-4D97-AF65-F5344CB8AC3E}">
        <p14:creationId xmlns="" xmlns:p14="http://schemas.microsoft.com/office/powerpoint/2010/main" val="4459057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796059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72051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61883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7657191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089965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1773422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780786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271893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6934323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2968675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37172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199301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6940484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1415666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923236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429553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1675422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7311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17921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2211927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457745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385809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969238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2446970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666297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581940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0679572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147429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3407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59101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8077565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39546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841599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873238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5380609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6535119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3103352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8954213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80146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1407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0075075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304871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670170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0487786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612953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654268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613188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204813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981367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41624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134444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8764394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2458227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2063122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038581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5257481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74344834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7932749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11950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640689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4515529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7639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284964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8788044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0860106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2888382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9311991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8866561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652809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3586074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378372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903419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07500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8544037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530104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656331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38221302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5238843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0765960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87612986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021053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0286918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860247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807120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4906113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7744139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8184760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3571176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78763980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810276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05236157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204014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0515167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8938819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23817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287026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810933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857105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3577971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216548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3589028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909852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2821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82359493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3279102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016672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478989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36119789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28308073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36550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9235358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041982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5554319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230552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562699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200670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349581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8227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88795679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17099785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75698016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976189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9750982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486558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85066181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3677429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44663566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404853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918185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600538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67789076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937916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0010280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9006599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3286813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96470115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374736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1298035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1351074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87865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656966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4016224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85912747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229588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4609427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0720011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516699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8782335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9289853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9711057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78856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71019494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176853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5866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9999497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4430964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18621637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505424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7529558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356270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7779334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731620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97433596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55400215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82090360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4842480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85425997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02856805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9343018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479815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79477658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20034327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11997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9547626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9622255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4501871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3681438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01603296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8459989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2358110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59834371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513284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03066563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40180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4657991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06931599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461701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9159253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3678872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73898149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39988107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40037427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04407718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5949667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56826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7083470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6635766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0400383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62108925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70478463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7804591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B41C59-A29C-47E4-ACE9-EE39D9A23E0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3225458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AC0F1D-4364-45C1-B5EA-42E36EA2FFAA}"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00869658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7153FF0-3B1A-42D0-A366-E5F0F8A9CC2F}"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97937582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E31810-673A-417F-BF89-4C0C0335D03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69855410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F6B440-2D16-4EA9-BCF0-5D8DF276F07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19497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3560956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253542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5B33BEB-1161-454C-B601-7C7F55C72588}"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83137167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B9E26EC-1F5E-49F2-80D5-F254165E9D94}"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60441457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4932028-961A-4156-9BEE-63CF4E9106C3}"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46737155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219EFA-947A-4846-9036-EAB228085B81}"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372043672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91F138-FF63-4329-8D30-7C042344B07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67048838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516104A-E723-404F-B637-BBE0D4A666ED}"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277250542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09600" y="1600201"/>
            <a:ext cx="5384800" cy="4525963"/>
          </a:xfrm>
        </p:spPr>
        <p:txBody>
          <a:bodyPr/>
          <a:lstStyle/>
          <a:p>
            <a:pPr lvl="0"/>
            <a:endParaRPr lang="es-ES" noProof="0" smtClean="0"/>
          </a:p>
        </p:txBody>
      </p:sp>
      <p:sp>
        <p:nvSpPr>
          <p:cNvPr id="4" name="3 Marcador de texto"/>
          <p:cNvSpPr>
            <a:spLocks noGrp="1"/>
          </p:cNvSpPr>
          <p:nvPr>
            <p:ph type="body" sz="half" idx="2"/>
          </p:nvPr>
        </p:nvSpPr>
        <p:spPr>
          <a:xfrm>
            <a:off x="6197600" y="1600201"/>
            <a:ext cx="53848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4A1FFA-0219-4DBE-9D45-A911DA800BF0}"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48781323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609600" y="1600201"/>
            <a:ext cx="10972800" cy="4525963"/>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AD182E-898C-441E-8080-82FCE238C772}" type="slidenum">
              <a:rPr lang="en-US">
                <a:solidFill>
                  <a:srgbClr val="000000"/>
                </a:solidFill>
              </a:rPr>
              <a:pPr/>
              <a:t>‹Nº›</a:t>
            </a:fld>
            <a:endParaRPr lang="en-US">
              <a:solidFill>
                <a:srgbClr val="000000"/>
              </a:solidFill>
            </a:endParaRPr>
          </a:p>
        </p:txBody>
      </p:sp>
    </p:spTree>
    <p:extLst>
      <p:ext uri="{BB962C8B-B14F-4D97-AF65-F5344CB8AC3E}">
        <p14:creationId xmlns="" xmlns:p14="http://schemas.microsoft.com/office/powerpoint/2010/main" val="1770090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99995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927776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60326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142337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623651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1226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739418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240837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98756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35883237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291909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5490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943244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37993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0939435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798016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848968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435458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73861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0962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1363999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6490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125697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016476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838947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580110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888579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84608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8645055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880868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2504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2528122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842779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993108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190371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819404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776208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56970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670336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2851946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975341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96163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22256974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5106264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1534568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143173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6382140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528644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10045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2648377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2814943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588559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57061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18759233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106905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7285635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0013238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389398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3184326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0657319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870818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1308447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23397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78175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521194-C7C3-4EBC-A6BB-70C2D95043A2}" type="datetimeFigureOut">
              <a:rPr lang="es-ES_tradnl" smtClean="0"/>
              <a:pPr/>
              <a:t>05/03/2018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3241480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8725207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697779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922976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446643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4490090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5603289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_tradnl"/>
          </a:p>
        </p:txBody>
      </p:sp>
      <p:sp>
        <p:nvSpPr>
          <p:cNvPr id="3" name="Marcador de fecha 2"/>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1353878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5738917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7282236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_tradn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75620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slideLayout" Target="../slideLayouts/slideLayout294.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2" Type="http://schemas.openxmlformats.org/officeDocument/2006/relationships/slideLayout" Target="../slideLayouts/slideLayout296.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21194-C7C3-4EBC-A6BB-70C2D95043A2}" type="datetimeFigureOut">
              <a:rPr lang="es-ES_tradnl" smtClean="0"/>
              <a:pPr/>
              <a:t>05/03/2018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9AAAD-2149-4471-A275-47DB5060DBB5}" type="slidenum">
              <a:rPr lang="es-ES_tradnl" smtClean="0"/>
              <a:pPr/>
              <a:t>‹Nº›</a:t>
            </a:fld>
            <a:endParaRPr lang="es-ES_tradnl"/>
          </a:p>
        </p:txBody>
      </p:sp>
    </p:spTree>
    <p:extLst>
      <p:ext uri="{BB962C8B-B14F-4D97-AF65-F5344CB8AC3E}">
        <p14:creationId xmlns="" xmlns:p14="http://schemas.microsoft.com/office/powerpoint/2010/main" val="2996889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endParaRPr lang="es-ES_tradnl" altLang="en-US" smtClean="0"/>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s-ES_tradnl" altLang="en-US" smtClean="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E95610-1508-4CE7-BCE3-0C60283E4EBD}" type="datetimeFigureOut">
              <a:rPr lang="es-ES_tradnl">
                <a:solidFill>
                  <a:prstClr val="black">
                    <a:tint val="75000"/>
                  </a:prstClr>
                </a:solidFill>
              </a:rPr>
              <a:pPr>
                <a:defRPr/>
              </a:pPr>
              <a:t>05/03/2018</a:t>
            </a:fld>
            <a:endParaRPr lang="es-ES_tradnl">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_tradnl">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75FCD7A1-694F-4EDD-8875-AC7A9B0BC532}" type="slidenum">
              <a:rPr lang="es-ES_tradnl">
                <a:cs typeface="Arial" panose="020B0604020202020204" pitchFamily="34" charset="0"/>
              </a:rPr>
              <a:pPr fontAlgn="base">
                <a:spcBef>
                  <a:spcPct val="0"/>
                </a:spcBef>
                <a:spcAft>
                  <a:spcPct val="0"/>
                </a:spcAft>
              </a:pPr>
              <a:t>‹Nº›</a:t>
            </a:fld>
            <a:endParaRPr lang="es-ES_tradnl">
              <a:cs typeface="Arial" panose="020B0604020202020204" pitchFamily="34" charset="0"/>
            </a:endParaRPr>
          </a:p>
        </p:txBody>
      </p:sp>
    </p:spTree>
    <p:extLst>
      <p:ext uri="{BB962C8B-B14F-4D97-AF65-F5344CB8AC3E}">
        <p14:creationId xmlns="" xmlns:p14="http://schemas.microsoft.com/office/powerpoint/2010/main" val="23449426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274037665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121565068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252523906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396589463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87038721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59492993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196998186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299256459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38829402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2850363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15830547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33930959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428974978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354611348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68198774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1212F14-36A6-4DED-9168-5D3D2EE0B1E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 xmlns:p14="http://schemas.microsoft.com/office/powerpoint/2010/main" val="337672508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4526E-A75F-4E4B-94D8-B11866AA8051}"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74A31-6CCC-4439-AA18-037208CEF70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8928099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33023825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9141649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41973083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5604742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26183524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C181C-6ACD-4DCA-8080-9B5657927075}" type="datetimeFigureOut">
              <a:rPr lang="es-ES_tradnl" smtClean="0">
                <a:solidFill>
                  <a:prstClr val="black">
                    <a:tint val="75000"/>
                  </a:prstClr>
                </a:solidFill>
              </a:rPr>
              <a:pPr/>
              <a:t>05/03/2018</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CF8E-20C9-413E-86C5-8E19F4E9A8D7}"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 xmlns:p14="http://schemas.microsoft.com/office/powerpoint/2010/main" val="149967495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mailto:deila@uart.edu.c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55.xml"/><Relationship Id="rId6" Type="http://schemas.openxmlformats.org/officeDocument/2006/relationships/image" Target="../media/image2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6.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pic>
        <p:nvPicPr>
          <p:cNvPr id="68611" name="Picture 3" descr="I:\MDidactico-Material-Didactico_8651_image.jpg"/>
          <p:cNvPicPr>
            <a:picLocks noChangeAspect="1" noChangeArrowheads="1"/>
          </p:cNvPicPr>
          <p:nvPr/>
        </p:nvPicPr>
        <p:blipFill>
          <a:blip r:embed="rId2"/>
          <a:srcRect l="21692" b="35498"/>
          <a:stretch>
            <a:fillRect/>
          </a:stretch>
        </p:blipFill>
        <p:spPr bwMode="auto">
          <a:xfrm>
            <a:off x="0" y="2898772"/>
            <a:ext cx="4997405" cy="2354783"/>
          </a:xfrm>
          <a:prstGeom prst="rect">
            <a:avLst/>
          </a:prstGeom>
          <a:noFill/>
        </p:spPr>
      </p:pic>
      <p:pic>
        <p:nvPicPr>
          <p:cNvPr id="68610" name="Picture 2" descr="I:\II EDICION\diseño logo.png"/>
          <p:cNvPicPr>
            <a:picLocks noChangeAspect="1" noChangeArrowheads="1"/>
          </p:cNvPicPr>
          <p:nvPr/>
        </p:nvPicPr>
        <p:blipFill>
          <a:blip r:embed="rId3"/>
          <a:srcRect/>
          <a:stretch>
            <a:fillRect/>
          </a:stretch>
        </p:blipFill>
        <p:spPr bwMode="auto">
          <a:xfrm>
            <a:off x="380961" y="214291"/>
            <a:ext cx="3286147"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371939" y="214290"/>
            <a:ext cx="1058099" cy="857256"/>
          </a:xfrm>
          <a:prstGeom prst="rect">
            <a:avLst/>
          </a:prstGeom>
          <a:noFill/>
          <a:ln w="9525">
            <a:noFill/>
            <a:miter lim="800000"/>
            <a:headEnd/>
            <a:tailEnd/>
          </a:ln>
        </p:spPr>
      </p:pic>
      <p:sp>
        <p:nvSpPr>
          <p:cNvPr id="6" name="Rectangle 3"/>
          <p:cNvSpPr txBox="1">
            <a:spLocks noChangeArrowheads="1"/>
          </p:cNvSpPr>
          <p:nvPr/>
        </p:nvSpPr>
        <p:spPr bwMode="gray">
          <a:xfrm>
            <a:off x="9144022" y="1071554"/>
            <a:ext cx="3433217"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7" name="6 CuadroTexto"/>
          <p:cNvSpPr txBox="1"/>
          <p:nvPr/>
        </p:nvSpPr>
        <p:spPr>
          <a:xfrm>
            <a:off x="0" y="1923155"/>
            <a:ext cx="12192000" cy="584775"/>
          </a:xfrm>
          <a:prstGeom prst="rect">
            <a:avLst/>
          </a:prstGeom>
          <a:noFill/>
        </p:spPr>
        <p:txBody>
          <a:bodyPr wrap="square" rtlCol="0">
            <a:spAutoFit/>
          </a:bodyPr>
          <a:lstStyle/>
          <a:p>
            <a:pPr algn="ctr"/>
            <a:r>
              <a:rPr lang="es-ES_tradnl" sz="3200" dirty="0" smtClean="0">
                <a:latin typeface="Arial Black" pitchFamily="34" charset="0"/>
              </a:rPr>
              <a:t>CURSO: </a:t>
            </a:r>
            <a:r>
              <a:rPr lang="es-ES_tradnl" sz="2800" dirty="0" smtClean="0">
                <a:latin typeface="Arial Black" pitchFamily="34" charset="0"/>
              </a:rPr>
              <a:t>CONCEPCIONES </a:t>
            </a:r>
            <a:r>
              <a:rPr lang="es-ES_tradnl" sz="2800" dirty="0">
                <a:latin typeface="Arial Black" pitchFamily="34" charset="0"/>
              </a:rPr>
              <a:t>ACTUALES DE LA DIDÁCTICA</a:t>
            </a:r>
            <a:endParaRPr lang="es-ES" sz="3200" dirty="0">
              <a:latin typeface="Arial Black" pitchFamily="34" charset="0"/>
            </a:endParaRPr>
          </a:p>
        </p:txBody>
      </p:sp>
      <p:sp>
        <p:nvSpPr>
          <p:cNvPr id="8" name="7 CuadroTexto"/>
          <p:cNvSpPr txBox="1"/>
          <p:nvPr/>
        </p:nvSpPr>
        <p:spPr>
          <a:xfrm>
            <a:off x="0" y="5786455"/>
            <a:ext cx="12192043" cy="461665"/>
          </a:xfrm>
          <a:prstGeom prst="rect">
            <a:avLst/>
          </a:prstGeom>
          <a:noFill/>
        </p:spPr>
        <p:txBody>
          <a:bodyPr wrap="square" rtlCol="0">
            <a:spAutoFit/>
          </a:bodyPr>
          <a:lstStyle/>
          <a:p>
            <a:pPr algn="ctr"/>
            <a:r>
              <a:rPr lang="es-ES" sz="2400" dirty="0" smtClean="0">
                <a:latin typeface="Arial Black" pitchFamily="34" charset="0"/>
              </a:rPr>
              <a:t>Dr. C. Deila Vázquez Abella </a:t>
            </a:r>
            <a:r>
              <a:rPr lang="es-ES" sz="1600" dirty="0" smtClean="0">
                <a:latin typeface="Arial Black" pitchFamily="34" charset="0"/>
                <a:hlinkClick r:id="rId5"/>
              </a:rPr>
              <a:t>deila@uart.edu.cu</a:t>
            </a:r>
            <a:endParaRPr lang="es-ES" sz="2400" dirty="0" smtClean="0">
              <a:latin typeface="Arial Black" pitchFamily="34" charset="0"/>
            </a:endParaRPr>
          </a:p>
        </p:txBody>
      </p:sp>
      <p:sp>
        <p:nvSpPr>
          <p:cNvPr id="10" name="9 CuadroTexto"/>
          <p:cNvSpPr txBox="1"/>
          <p:nvPr/>
        </p:nvSpPr>
        <p:spPr>
          <a:xfrm>
            <a:off x="3478801" y="3060983"/>
            <a:ext cx="8568701" cy="1384995"/>
          </a:xfrm>
          <a:prstGeom prst="rect">
            <a:avLst/>
          </a:prstGeom>
          <a:noFill/>
        </p:spPr>
        <p:txBody>
          <a:bodyPr wrap="square" rtlCol="0">
            <a:spAutoFit/>
          </a:bodyPr>
          <a:lstStyle/>
          <a:p>
            <a:pPr lvl="0" algn="just">
              <a:defRPr/>
            </a:pPr>
            <a:r>
              <a:rPr lang="es-ES" sz="2800" kern="0" dirty="0" smtClean="0">
                <a:solidFill>
                  <a:srgbClr val="FF0000"/>
                </a:solidFill>
                <a:latin typeface="Arial Black" panose="020B0A04020102020204" pitchFamily="34" charset="0"/>
              </a:rPr>
              <a:t>Los roles de los sujetos del Proceso de Enseñanza- Aprendizaje. Los principios didácticos, el problema y los objetivos</a:t>
            </a:r>
            <a:endParaRPr lang="es-ES_tradnl" sz="2800" kern="0" dirty="0" smtClean="0">
              <a:solidFill>
                <a:srgbClr val="FF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0" y="0"/>
            <a:ext cx="12192000" cy="6858000"/>
          </a:xfrm>
          <a:prstGeom prst="rect">
            <a:avLst/>
          </a:prstGeom>
          <a:solidFill>
            <a:schemeClr val="accent1">
              <a:lumMod val="20000"/>
              <a:lumOff val="80000"/>
            </a:schemeClr>
          </a:solidFill>
        </p:spPr>
        <p:txBody>
          <a:bodyPr wrap="square" rtlCol="0">
            <a:spAutoFit/>
          </a:bodyPr>
          <a:lstStyle/>
          <a:p>
            <a:endParaRPr lang="es-ES_tradnl" dirty="0">
              <a:solidFill>
                <a:prstClr val="black"/>
              </a:solidFill>
            </a:endParaRPr>
          </a:p>
        </p:txBody>
      </p:sp>
      <p:pic>
        <p:nvPicPr>
          <p:cNvPr id="2" name="Imagen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56114" y="1894114"/>
            <a:ext cx="5900057" cy="3374572"/>
          </a:xfrm>
          <a:prstGeom prst="rect">
            <a:avLst/>
          </a:prstGeom>
        </p:spPr>
      </p:pic>
      <p:sp>
        <p:nvSpPr>
          <p:cNvPr id="3" name="CuadroTexto 2"/>
          <p:cNvSpPr txBox="1"/>
          <p:nvPr/>
        </p:nvSpPr>
        <p:spPr>
          <a:xfrm>
            <a:off x="1741713" y="674914"/>
            <a:ext cx="10036630" cy="707886"/>
          </a:xfrm>
          <a:prstGeom prst="rect">
            <a:avLst/>
          </a:prstGeom>
          <a:noFill/>
          <a:scene3d>
            <a:camera prst="perspectiveContrastingLeftFacing"/>
            <a:lightRig rig="threePt" dir="t"/>
          </a:scene3d>
        </p:spPr>
        <p:txBody>
          <a:bodyPr wrap="square" rtlCol="0">
            <a:spAutoFit/>
          </a:bodyPr>
          <a:lstStyle/>
          <a:p>
            <a:r>
              <a:rPr lang="es-ES_tradnl" sz="4000" dirty="0">
                <a:solidFill>
                  <a:srgbClr val="C00000"/>
                </a:solidFill>
                <a:latin typeface="Arial Black" panose="020B0A04020102020204" pitchFamily="34" charset="0"/>
              </a:rPr>
              <a:t>ROLES DE LOS SUJETOS DEL PEA</a:t>
            </a:r>
          </a:p>
        </p:txBody>
      </p:sp>
      <p:sp>
        <p:nvSpPr>
          <p:cNvPr id="5" name="CuadroTexto 4"/>
          <p:cNvSpPr txBox="1"/>
          <p:nvPr/>
        </p:nvSpPr>
        <p:spPr>
          <a:xfrm rot="15915353">
            <a:off x="-783767" y="3047999"/>
            <a:ext cx="3570515" cy="707886"/>
          </a:xfrm>
          <a:prstGeom prst="rect">
            <a:avLst/>
          </a:prstGeom>
          <a:noFill/>
          <a:scene3d>
            <a:camera prst="perspectiveContrastingLeftFacing"/>
            <a:lightRig rig="threePt" dir="t"/>
          </a:scene3d>
        </p:spPr>
        <p:txBody>
          <a:bodyPr wrap="square" rtlCol="0">
            <a:spAutoFit/>
          </a:bodyPr>
          <a:lstStyle>
            <a:defPPr>
              <a:defRPr lang="en-US"/>
            </a:defPPr>
            <a:lvl1pPr>
              <a:defRPr sz="4000">
                <a:latin typeface="Arial Black" panose="020B0A04020102020204" pitchFamily="34" charset="0"/>
              </a:defRPr>
            </a:lvl1pPr>
          </a:lstStyle>
          <a:p>
            <a:r>
              <a:rPr lang="es-ES_tradnl" dirty="0" smtClean="0">
                <a:solidFill>
                  <a:srgbClr val="002060"/>
                </a:solidFill>
              </a:rPr>
              <a:t>Estudiantes</a:t>
            </a:r>
            <a:endParaRPr lang="es-ES_tradnl" dirty="0">
              <a:solidFill>
                <a:srgbClr val="002060"/>
              </a:solidFill>
            </a:endParaRPr>
          </a:p>
        </p:txBody>
      </p:sp>
      <p:sp>
        <p:nvSpPr>
          <p:cNvPr id="6" name="CuadroTexto 5"/>
          <p:cNvSpPr txBox="1"/>
          <p:nvPr/>
        </p:nvSpPr>
        <p:spPr>
          <a:xfrm>
            <a:off x="9100457" y="3526975"/>
            <a:ext cx="2677886" cy="707886"/>
          </a:xfrm>
          <a:prstGeom prst="rect">
            <a:avLst/>
          </a:prstGeom>
          <a:noFill/>
          <a:scene3d>
            <a:camera prst="perspectiveContrastingLeftFacing"/>
            <a:lightRig rig="threePt" dir="t"/>
          </a:scene3d>
        </p:spPr>
        <p:txBody>
          <a:bodyPr wrap="square" rtlCol="0">
            <a:spAutoFit/>
          </a:bodyPr>
          <a:lstStyle>
            <a:defPPr>
              <a:defRPr lang="en-US"/>
            </a:defPPr>
            <a:lvl1pPr>
              <a:defRPr sz="4000">
                <a:latin typeface="Arial Black" panose="020B0A04020102020204" pitchFamily="34" charset="0"/>
              </a:defRPr>
            </a:lvl1pPr>
          </a:lstStyle>
          <a:p>
            <a:r>
              <a:rPr lang="es-ES_tradnl" dirty="0">
                <a:solidFill>
                  <a:srgbClr val="002060"/>
                </a:solidFill>
              </a:rPr>
              <a:t>Profesor </a:t>
            </a:r>
          </a:p>
        </p:txBody>
      </p:sp>
      <p:sp>
        <p:nvSpPr>
          <p:cNvPr id="7" name="CuadroTexto 6"/>
          <p:cNvSpPr txBox="1"/>
          <p:nvPr/>
        </p:nvSpPr>
        <p:spPr>
          <a:xfrm rot="19371850">
            <a:off x="4288971" y="5725890"/>
            <a:ext cx="1981200" cy="707886"/>
          </a:xfrm>
          <a:prstGeom prst="rect">
            <a:avLst/>
          </a:prstGeom>
          <a:noFill/>
          <a:scene3d>
            <a:camera prst="perspectiveContrastingLeftFacing"/>
            <a:lightRig rig="threePt" dir="t"/>
          </a:scene3d>
        </p:spPr>
        <p:txBody>
          <a:bodyPr wrap="square" rtlCol="0">
            <a:spAutoFit/>
          </a:bodyPr>
          <a:lstStyle>
            <a:defPPr>
              <a:defRPr lang="en-US"/>
            </a:defPPr>
            <a:lvl1pPr>
              <a:defRPr sz="4000">
                <a:latin typeface="Arial Black" panose="020B0A04020102020204" pitchFamily="34" charset="0"/>
              </a:defRPr>
            </a:lvl1pPr>
          </a:lstStyle>
          <a:p>
            <a:r>
              <a:rPr lang="es-ES_tradnl" dirty="0">
                <a:solidFill>
                  <a:srgbClr val="002060"/>
                </a:solidFill>
              </a:rPr>
              <a:t>Grupo </a:t>
            </a:r>
          </a:p>
        </p:txBody>
      </p:sp>
    </p:spTree>
    <p:extLst>
      <p:ext uri="{BB962C8B-B14F-4D97-AF65-F5344CB8AC3E}">
        <p14:creationId xmlns="" xmlns:p14="http://schemas.microsoft.com/office/powerpoint/2010/main" val="1006860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12192000" cy="7017306"/>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50000" t="50000" r="50000" b="50000"/>
            </a:path>
            <a:tileRect/>
          </a:gradFill>
        </p:spPr>
        <p:txBody>
          <a:bodyPr wrap="square" rtlCol="0">
            <a:spAutoFit/>
          </a:bodyPr>
          <a:lstStyle/>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p:txBody>
      </p:sp>
      <p:sp>
        <p:nvSpPr>
          <p:cNvPr id="2" name="1 CuadroTexto"/>
          <p:cNvSpPr txBox="1"/>
          <p:nvPr/>
        </p:nvSpPr>
        <p:spPr>
          <a:xfrm>
            <a:off x="4171406" y="15240"/>
            <a:ext cx="6844935" cy="523220"/>
          </a:xfrm>
          <a:prstGeom prst="rect">
            <a:avLst/>
          </a:prstGeom>
          <a:noFill/>
        </p:spPr>
        <p:txBody>
          <a:bodyPr wrap="square" rtlCol="0">
            <a:spAutoFit/>
          </a:bodyPr>
          <a:lstStyle/>
          <a:p>
            <a:pPr algn="ctr"/>
            <a:r>
              <a:rPr lang="es-ES" sz="2800" dirty="0" smtClean="0">
                <a:solidFill>
                  <a:srgbClr val="002060"/>
                </a:solidFill>
                <a:latin typeface="Arial Black" pitchFamily="34" charset="0"/>
              </a:rPr>
              <a:t>Los roles de los sujetos del PEA </a:t>
            </a:r>
            <a:endParaRPr lang="es-ES" sz="2800" dirty="0">
              <a:solidFill>
                <a:srgbClr val="002060"/>
              </a:solidFill>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3170872" cy="3397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rot="16200000">
            <a:off x="-133022" y="4688494"/>
            <a:ext cx="3435965" cy="1077218"/>
          </a:xfrm>
          <a:prstGeom prst="rect">
            <a:avLst/>
          </a:prstGeom>
          <a:solidFill>
            <a:schemeClr val="accent6">
              <a:lumMod val="20000"/>
              <a:lumOff val="80000"/>
            </a:schemeClr>
          </a:solidFill>
          <a:scene3d>
            <a:camera prst="orthographicFront"/>
            <a:lightRig rig="threePt" dir="t"/>
          </a:scene3d>
          <a:sp3d>
            <a:bevelT prst="angle"/>
          </a:sp3d>
        </p:spPr>
        <p:txBody>
          <a:bodyPr wrap="square" rtlCol="0">
            <a:spAutoFit/>
          </a:bodyPr>
          <a:lstStyle/>
          <a:p>
            <a:pPr algn="ctr"/>
            <a:r>
              <a:rPr lang="es-ES" sz="3200" dirty="0">
                <a:solidFill>
                  <a:prstClr val="black"/>
                </a:solidFill>
                <a:latin typeface="Arial Black" pitchFamily="34" charset="0"/>
              </a:rPr>
              <a:t>“CONCORDAR-DISCORDAR”</a:t>
            </a:r>
          </a:p>
        </p:txBody>
      </p:sp>
      <p:sp>
        <p:nvSpPr>
          <p:cNvPr id="5" name="4 CuadroTexto"/>
          <p:cNvSpPr txBox="1"/>
          <p:nvPr/>
        </p:nvSpPr>
        <p:spPr>
          <a:xfrm>
            <a:off x="3322320" y="976863"/>
            <a:ext cx="8732520" cy="5693866"/>
          </a:xfrm>
          <a:prstGeom prst="rect">
            <a:avLst/>
          </a:prstGeom>
          <a:noFill/>
        </p:spPr>
        <p:txBody>
          <a:bodyPr wrap="square" rtlCol="0">
            <a:spAutoFit/>
          </a:bodyPr>
          <a:lstStyle/>
          <a:p>
            <a:pPr marL="514350" indent="-514350" algn="just">
              <a:buFont typeface="+mj-lt"/>
              <a:buAutoNum type="arabicPeriod"/>
            </a:pPr>
            <a:r>
              <a:rPr lang="es-ES" sz="2800" dirty="0" smtClean="0">
                <a:solidFill>
                  <a:prstClr val="black"/>
                </a:solidFill>
                <a:latin typeface="Arial Black" pitchFamily="34" charset="0"/>
              </a:rPr>
              <a:t>Determina </a:t>
            </a:r>
            <a:r>
              <a:rPr lang="es-ES" sz="2800" dirty="0">
                <a:solidFill>
                  <a:prstClr val="black"/>
                </a:solidFill>
                <a:latin typeface="Arial Black" pitchFamily="34" charset="0"/>
              </a:rPr>
              <a:t>si está </a:t>
            </a:r>
            <a:r>
              <a:rPr lang="es-ES" sz="2800" i="1" u="sng" dirty="0">
                <a:solidFill>
                  <a:prstClr val="black"/>
                </a:solidFill>
                <a:latin typeface="Arial Black" pitchFamily="34" charset="0"/>
              </a:rPr>
              <a:t>de acuerdo o no </a:t>
            </a:r>
            <a:r>
              <a:rPr lang="es-ES" sz="2800" dirty="0">
                <a:solidFill>
                  <a:prstClr val="black"/>
                </a:solidFill>
                <a:latin typeface="Arial Black" pitchFamily="34" charset="0"/>
              </a:rPr>
              <a:t>con cada </a:t>
            </a:r>
            <a:r>
              <a:rPr lang="es-ES" sz="2800" dirty="0" smtClean="0">
                <a:solidFill>
                  <a:prstClr val="black"/>
                </a:solidFill>
                <a:latin typeface="Arial Black" pitchFamily="34" charset="0"/>
              </a:rPr>
              <a:t>uno </a:t>
            </a:r>
            <a:r>
              <a:rPr lang="es-ES" sz="2800" dirty="0">
                <a:solidFill>
                  <a:prstClr val="black"/>
                </a:solidFill>
                <a:latin typeface="Arial Black" pitchFamily="34" charset="0"/>
              </a:rPr>
              <a:t>de </a:t>
            </a:r>
            <a:r>
              <a:rPr lang="es-ES" sz="2800" dirty="0" smtClean="0">
                <a:solidFill>
                  <a:prstClr val="black"/>
                </a:solidFill>
                <a:latin typeface="Arial Black" pitchFamily="34" charset="0"/>
              </a:rPr>
              <a:t>los planteamientos que se entregan al equipo</a:t>
            </a:r>
          </a:p>
          <a:p>
            <a:pPr marL="514350" indent="-514350" algn="just">
              <a:buFont typeface="+mj-lt"/>
              <a:buAutoNum type="arabicPeriod"/>
            </a:pPr>
            <a:endParaRPr lang="es-ES" sz="2800" dirty="0" smtClean="0">
              <a:solidFill>
                <a:prstClr val="black"/>
              </a:solidFill>
              <a:latin typeface="Arial Black" pitchFamily="34" charset="0"/>
            </a:endParaRPr>
          </a:p>
          <a:p>
            <a:pPr marL="514350" indent="-514350" algn="just">
              <a:buFont typeface="+mj-lt"/>
              <a:buAutoNum type="arabicPeriod"/>
            </a:pPr>
            <a:r>
              <a:rPr lang="es-ES" sz="2800" dirty="0" smtClean="0">
                <a:solidFill>
                  <a:prstClr val="black"/>
                </a:solidFill>
                <a:latin typeface="Arial Black" pitchFamily="34" charset="0"/>
              </a:rPr>
              <a:t>Defiende tu criterio ante el equipo y colabora en lograr una posición común  ante cada planteamiento</a:t>
            </a:r>
          </a:p>
          <a:p>
            <a:pPr algn="just"/>
            <a:r>
              <a:rPr lang="es-ES" sz="2800" dirty="0" smtClean="0">
                <a:solidFill>
                  <a:prstClr val="black"/>
                </a:solidFill>
                <a:latin typeface="Arial Black" pitchFamily="34" charset="0"/>
              </a:rPr>
              <a:t> </a:t>
            </a:r>
          </a:p>
          <a:p>
            <a:pPr algn="just"/>
            <a:r>
              <a:rPr lang="es-ES" sz="2800" dirty="0" smtClean="0">
                <a:solidFill>
                  <a:prstClr val="black"/>
                </a:solidFill>
                <a:latin typeface="Arial Black" pitchFamily="34" charset="0"/>
              </a:rPr>
              <a:t>3. Presentación en plenario de las posiciones de cada equipo</a:t>
            </a:r>
          </a:p>
          <a:p>
            <a:pPr marL="457200" indent="-457200" algn="just">
              <a:buAutoNum type="arabicPeriod"/>
            </a:pPr>
            <a:endParaRPr lang="es-ES" sz="2800" dirty="0" smtClean="0">
              <a:solidFill>
                <a:prstClr val="black"/>
              </a:solidFill>
              <a:latin typeface="Arial Black" pitchFamily="34" charset="0"/>
            </a:endParaRPr>
          </a:p>
          <a:p>
            <a:pPr algn="just"/>
            <a:r>
              <a:rPr lang="es-ES" sz="2800" dirty="0" smtClean="0">
                <a:solidFill>
                  <a:prstClr val="black"/>
                </a:solidFill>
                <a:latin typeface="Arial Black" pitchFamily="34" charset="0"/>
              </a:rPr>
              <a:t>4. Presentación </a:t>
            </a:r>
            <a:r>
              <a:rPr lang="es-ES" sz="2800" dirty="0">
                <a:solidFill>
                  <a:prstClr val="black"/>
                </a:solidFill>
                <a:latin typeface="Arial Black" pitchFamily="34" charset="0"/>
              </a:rPr>
              <a:t>de referentes </a:t>
            </a:r>
            <a:r>
              <a:rPr lang="es-ES" sz="2800" dirty="0" smtClean="0">
                <a:solidFill>
                  <a:prstClr val="black"/>
                </a:solidFill>
                <a:latin typeface="Arial Black" pitchFamily="34" charset="0"/>
              </a:rPr>
              <a:t>bibliográficos  por parte del profesor</a:t>
            </a:r>
            <a:endParaRPr lang="es-ES" sz="2800" dirty="0">
              <a:solidFill>
                <a:prstClr val="black"/>
              </a:solidFill>
              <a:latin typeface="Arial Black" pitchFamily="34" charset="0"/>
            </a:endParaRPr>
          </a:p>
        </p:txBody>
      </p:sp>
    </p:spTree>
    <p:extLst>
      <p:ext uri="{BB962C8B-B14F-4D97-AF65-F5344CB8AC3E}">
        <p14:creationId xmlns="" xmlns:p14="http://schemas.microsoft.com/office/powerpoint/2010/main" val="3897111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12192000" cy="6858000"/>
          </a:xfrm>
          <a:prstGeom prst="rect">
            <a:avLst/>
          </a:prstGeom>
          <a:solidFill>
            <a:schemeClr val="accent6">
              <a:lumMod val="20000"/>
              <a:lumOff val="80000"/>
            </a:schemeClr>
          </a:solidFill>
        </p:spPr>
        <p:txBody>
          <a:bodyPr wrap="square" rtlCol="0">
            <a:spAutoFit/>
          </a:bodyPr>
          <a:lstStyle/>
          <a:p>
            <a:endParaRPr lang="es-ES_tradnl" dirty="0"/>
          </a:p>
        </p:txBody>
      </p:sp>
      <p:sp>
        <p:nvSpPr>
          <p:cNvPr id="2" name="CuadroTexto 1"/>
          <p:cNvSpPr txBox="1"/>
          <p:nvPr/>
        </p:nvSpPr>
        <p:spPr>
          <a:xfrm>
            <a:off x="108855" y="544289"/>
            <a:ext cx="11996057" cy="6370975"/>
          </a:xfrm>
          <a:prstGeom prst="rect">
            <a:avLst/>
          </a:prstGeom>
          <a:noFill/>
        </p:spPr>
        <p:txBody>
          <a:bodyPr wrap="square" rtlCol="0">
            <a:spAutoFit/>
          </a:bodyPr>
          <a:lstStyle/>
          <a:p>
            <a:pPr algn="just"/>
            <a:r>
              <a:rPr lang="es-ES" sz="2400" dirty="0" smtClean="0">
                <a:solidFill>
                  <a:srgbClr val="002060"/>
                </a:solidFill>
                <a:latin typeface="Arial Black" panose="020B0A04020102020204" pitchFamily="34" charset="0"/>
              </a:rPr>
              <a:t>a) El estudiante consume y acumula información</a:t>
            </a:r>
          </a:p>
          <a:p>
            <a:pPr algn="just"/>
            <a:r>
              <a:rPr lang="es-ES" sz="2400" dirty="0" smtClean="0">
                <a:solidFill>
                  <a:srgbClr val="002060"/>
                </a:solidFill>
                <a:latin typeface="Arial Black" panose="020B0A04020102020204" pitchFamily="34" charset="0"/>
              </a:rPr>
              <a:t>b) El profesor es un facilitador del aprendizaje de los estudiantes</a:t>
            </a:r>
          </a:p>
          <a:p>
            <a:pPr algn="just"/>
            <a:r>
              <a:rPr lang="es-ES" sz="2400" dirty="0" smtClean="0">
                <a:solidFill>
                  <a:srgbClr val="002060"/>
                </a:solidFill>
                <a:latin typeface="Arial Black" panose="020B0A04020102020204" pitchFamily="34" charset="0"/>
              </a:rPr>
              <a:t>c) La identidad del grupo como sujeto del PEA es una sumatoria de las identidades de sus miembros</a:t>
            </a:r>
          </a:p>
          <a:p>
            <a:pPr algn="just"/>
            <a:r>
              <a:rPr lang="es-ES" sz="2400" dirty="0" smtClean="0">
                <a:solidFill>
                  <a:srgbClr val="002060"/>
                </a:solidFill>
                <a:latin typeface="Arial Black" panose="020B0A04020102020204" pitchFamily="34" charset="0"/>
              </a:rPr>
              <a:t>d) En el grupo se manifiesta el carácter social de la enseñanza y el carácter individual del aprendizaje</a:t>
            </a:r>
          </a:p>
          <a:p>
            <a:pPr algn="just"/>
            <a:r>
              <a:rPr lang="es-ES" sz="2400" dirty="0" smtClean="0">
                <a:solidFill>
                  <a:srgbClr val="002060"/>
                </a:solidFill>
                <a:latin typeface="Arial Black" panose="020B0A04020102020204" pitchFamily="34" charset="0"/>
              </a:rPr>
              <a:t>e) En la planificación del PEA el profesor debe priorizar la organización de situaciones de aprendizaje abiertas</a:t>
            </a:r>
          </a:p>
          <a:p>
            <a:pPr algn="just"/>
            <a:r>
              <a:rPr lang="es-ES" sz="2400" dirty="0" smtClean="0">
                <a:solidFill>
                  <a:srgbClr val="002060"/>
                </a:solidFill>
                <a:latin typeface="Arial Black" panose="020B0A04020102020204" pitchFamily="34" charset="0"/>
              </a:rPr>
              <a:t>f) El estudiante es responsable de su propio aprendizaje</a:t>
            </a:r>
          </a:p>
          <a:p>
            <a:pPr algn="just"/>
            <a:r>
              <a:rPr lang="es-ES" sz="2400" dirty="0" smtClean="0">
                <a:solidFill>
                  <a:srgbClr val="002060"/>
                </a:solidFill>
                <a:latin typeface="Arial Black" panose="020B0A04020102020204" pitchFamily="34" charset="0"/>
              </a:rPr>
              <a:t>g) El buen estudiante es aquel que acepta las informaciones, orientaciones y conclusiones tal y como se le presentan</a:t>
            </a:r>
          </a:p>
          <a:p>
            <a:pPr algn="just"/>
            <a:r>
              <a:rPr lang="es-ES" sz="2400" dirty="0" smtClean="0">
                <a:solidFill>
                  <a:srgbClr val="002060"/>
                </a:solidFill>
                <a:latin typeface="Arial Black" panose="020B0A04020102020204" pitchFamily="34" charset="0"/>
              </a:rPr>
              <a:t>h) El buen profesor en la sociedad actual lo determina el conocimiento que posea de la especialidad que imparte</a:t>
            </a:r>
          </a:p>
          <a:p>
            <a:pPr algn="just"/>
            <a:r>
              <a:rPr lang="es-ES" sz="2400" dirty="0" smtClean="0">
                <a:solidFill>
                  <a:srgbClr val="002060"/>
                </a:solidFill>
                <a:latin typeface="Arial Black" panose="020B0A04020102020204" pitchFamily="34" charset="0"/>
              </a:rPr>
              <a:t>i) El grupo entorpece la atención a la diversidad de estilos y modos de aprendizaje</a:t>
            </a:r>
          </a:p>
          <a:p>
            <a:pPr algn="just"/>
            <a:r>
              <a:rPr lang="es-ES" sz="2400" dirty="0" smtClean="0">
                <a:solidFill>
                  <a:srgbClr val="002060"/>
                </a:solidFill>
                <a:latin typeface="Arial Black" panose="020B0A04020102020204" pitchFamily="34" charset="0"/>
              </a:rPr>
              <a:t>j) El estudiante debe aprender fundamentalmente conceptos, leyes y teorías</a:t>
            </a:r>
            <a:endParaRPr lang="es-ES_tradnl" sz="2400" dirty="0">
              <a:solidFill>
                <a:srgbClr val="002060"/>
              </a:solidFill>
              <a:latin typeface="Arial Black" panose="020B0A04020102020204" pitchFamily="34" charset="0"/>
            </a:endParaRPr>
          </a:p>
        </p:txBody>
      </p:sp>
      <p:sp>
        <p:nvSpPr>
          <p:cNvPr id="3" name="CuadroTexto 2"/>
          <p:cNvSpPr txBox="1"/>
          <p:nvPr/>
        </p:nvSpPr>
        <p:spPr>
          <a:xfrm>
            <a:off x="3505194" y="21771"/>
            <a:ext cx="3940629" cy="523220"/>
          </a:xfrm>
          <a:prstGeom prst="rect">
            <a:avLst/>
          </a:prstGeom>
          <a:noFill/>
        </p:spPr>
        <p:txBody>
          <a:bodyPr wrap="square" rtlCol="0">
            <a:spAutoFit/>
          </a:bodyPr>
          <a:lstStyle/>
          <a:p>
            <a:r>
              <a:rPr lang="es-ES_tradnl" sz="2800" dirty="0" smtClean="0">
                <a:latin typeface="Arial Black" panose="020B0A04020102020204" pitchFamily="34" charset="0"/>
              </a:rPr>
              <a:t>PLANTEAMIENTOS</a:t>
            </a:r>
            <a:endParaRPr lang="es-ES_tradnl" sz="2800" dirty="0">
              <a:latin typeface="Arial Black" panose="020B0A04020102020204" pitchFamily="34" charset="0"/>
            </a:endParaRPr>
          </a:p>
        </p:txBody>
      </p:sp>
    </p:spTree>
    <p:extLst>
      <p:ext uri="{BB962C8B-B14F-4D97-AF65-F5344CB8AC3E}">
        <p14:creationId xmlns="" xmlns:p14="http://schemas.microsoft.com/office/powerpoint/2010/main" val="4263517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p:cNvSpPr txBox="1"/>
          <p:nvPr/>
        </p:nvSpPr>
        <p:spPr>
          <a:xfrm>
            <a:off x="0" y="0"/>
            <a:ext cx="12184511" cy="6813089"/>
          </a:xfrm>
          <a:prstGeom prst="rect">
            <a:avLst/>
          </a:prstGeom>
          <a:blipFill>
            <a:blip r:embed="rId2"/>
            <a:tile tx="0" ty="0" sx="100000" sy="100000" flip="none" algn="tl"/>
          </a:blipFill>
        </p:spPr>
        <p:txBody>
          <a:bodyPr wrap="square" rtlCol="0">
            <a:spAutoFit/>
          </a:bodyPr>
          <a:lstStyle/>
          <a:p>
            <a:endParaRPr lang="es-ES_tradnl" dirty="0">
              <a:solidFill>
                <a:prstClr val="black"/>
              </a:solidFill>
            </a:endParaRPr>
          </a:p>
        </p:txBody>
      </p:sp>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3344" y="55800"/>
            <a:ext cx="3286125" cy="2778732"/>
          </a:xfrm>
          <a:prstGeom prst="rect">
            <a:avLst/>
          </a:prstGeom>
        </p:spPr>
      </p:pic>
      <p:pic>
        <p:nvPicPr>
          <p:cNvPr id="3" name="Imagen 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717536" y="4965239"/>
            <a:ext cx="2466975" cy="1847850"/>
          </a:xfrm>
          <a:prstGeom prst="rect">
            <a:avLst/>
          </a:prstGeom>
        </p:spPr>
      </p:pic>
      <p:sp>
        <p:nvSpPr>
          <p:cNvPr id="4" name="CuadroTexto 3"/>
          <p:cNvSpPr txBox="1"/>
          <p:nvPr/>
        </p:nvSpPr>
        <p:spPr>
          <a:xfrm>
            <a:off x="3319469" y="21775"/>
            <a:ext cx="8865042" cy="707886"/>
          </a:xfrm>
          <a:prstGeom prst="rect">
            <a:avLst/>
          </a:prstGeom>
          <a:solidFill>
            <a:schemeClr val="accent4">
              <a:lumMod val="40000"/>
              <a:lumOff val="60000"/>
            </a:schemeClr>
          </a:solidFill>
          <a:scene3d>
            <a:camera prst="orthographicFront"/>
            <a:lightRig rig="threePt" dir="t"/>
          </a:scene3d>
          <a:sp3d>
            <a:bevelT w="139700" h="139700" prst="divot"/>
          </a:sp3d>
        </p:spPr>
        <p:txBody>
          <a:bodyPr wrap="square" rtlCol="0">
            <a:spAutoFit/>
          </a:bodyPr>
          <a:lstStyle/>
          <a:p>
            <a:pPr algn="ctr"/>
            <a:r>
              <a:rPr lang="es-ES" sz="2000" dirty="0">
                <a:solidFill>
                  <a:srgbClr val="002060"/>
                </a:solidFill>
                <a:latin typeface="Arial Black" panose="020B0A04020102020204" pitchFamily="34" charset="0"/>
              </a:rPr>
              <a:t>El estudiante se implica en su aprendizaje y asume una actitud activa y responsable en este</a:t>
            </a:r>
            <a:endParaRPr lang="es-ES_tradnl" sz="2000" dirty="0">
              <a:solidFill>
                <a:srgbClr val="002060"/>
              </a:solidFill>
              <a:latin typeface="Arial Black" panose="020B0A04020102020204" pitchFamily="34" charset="0"/>
            </a:endParaRPr>
          </a:p>
        </p:txBody>
      </p:sp>
      <p:sp>
        <p:nvSpPr>
          <p:cNvPr id="5" name="CuadroTexto 4"/>
          <p:cNvSpPr txBox="1"/>
          <p:nvPr/>
        </p:nvSpPr>
        <p:spPr>
          <a:xfrm>
            <a:off x="3384781" y="816745"/>
            <a:ext cx="2058075" cy="1015663"/>
          </a:xfrm>
          <a:prstGeom prst="rect">
            <a:avLst/>
          </a:prstGeom>
          <a:noFill/>
          <a:ln w="38100">
            <a:solidFill>
              <a:srgbClr val="C00000"/>
            </a:solidFill>
          </a:ln>
        </p:spPr>
        <p:txBody>
          <a:bodyPr wrap="square" rtlCol="0">
            <a:spAutoFit/>
          </a:bodyPr>
          <a:lstStyle/>
          <a:p>
            <a:pPr algn="ctr"/>
            <a:r>
              <a:rPr lang="es-ES_tradnl" sz="2000" dirty="0">
                <a:solidFill>
                  <a:prstClr val="black"/>
                </a:solidFill>
                <a:latin typeface="Arial Black" panose="020B0A04020102020204" pitchFamily="34" charset="0"/>
              </a:rPr>
              <a:t>Consume y acumula información</a:t>
            </a:r>
          </a:p>
        </p:txBody>
      </p:sp>
      <p:grpSp>
        <p:nvGrpSpPr>
          <p:cNvPr id="12" name="Grupo 11"/>
          <p:cNvGrpSpPr/>
          <p:nvPr/>
        </p:nvGrpSpPr>
        <p:grpSpPr>
          <a:xfrm>
            <a:off x="4049502" y="914405"/>
            <a:ext cx="740229" cy="849085"/>
            <a:chOff x="7162800" y="1306286"/>
            <a:chExt cx="740229" cy="849085"/>
          </a:xfrm>
        </p:grpSpPr>
        <p:cxnSp>
          <p:nvCxnSpPr>
            <p:cNvPr id="8" name="Conector recto 7"/>
            <p:cNvCxnSpPr/>
            <p:nvPr/>
          </p:nvCxnSpPr>
          <p:spPr>
            <a:xfrm flipH="1">
              <a:off x="7336971" y="1328057"/>
              <a:ext cx="478972" cy="827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7162800" y="1306286"/>
              <a:ext cx="740229" cy="827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CuadroTexto 12"/>
          <p:cNvSpPr txBox="1"/>
          <p:nvPr/>
        </p:nvSpPr>
        <p:spPr>
          <a:xfrm>
            <a:off x="5442856" y="827321"/>
            <a:ext cx="6574973" cy="1015663"/>
          </a:xfrm>
          <a:prstGeom prst="rect">
            <a:avLst/>
          </a:prstGeom>
          <a:noFill/>
        </p:spPr>
        <p:txBody>
          <a:bodyPr wrap="square" rtlCol="0">
            <a:spAutoFit/>
          </a:bodyPr>
          <a:lstStyle/>
          <a:p>
            <a:pPr algn="ctr"/>
            <a:r>
              <a:rPr lang="es-ES_tradnl" sz="2000" dirty="0">
                <a:solidFill>
                  <a:srgbClr val="002060"/>
                </a:solidFill>
                <a:latin typeface="Arial Black" panose="020B0A04020102020204" pitchFamily="34" charset="0"/>
              </a:rPr>
              <a:t>La busca, la critica, la transforma, la emplea para tomar decisiones en la solución de problemas y situaciones</a:t>
            </a:r>
          </a:p>
        </p:txBody>
      </p:sp>
      <p:sp>
        <p:nvSpPr>
          <p:cNvPr id="14" name="CuadroTexto 13"/>
          <p:cNvSpPr txBox="1"/>
          <p:nvPr/>
        </p:nvSpPr>
        <p:spPr>
          <a:xfrm>
            <a:off x="8142512" y="1973610"/>
            <a:ext cx="3962401" cy="1015663"/>
          </a:xfrm>
          <a:prstGeom prst="rect">
            <a:avLst/>
          </a:prstGeom>
          <a:noFill/>
          <a:ln w="38100">
            <a:solidFill>
              <a:srgbClr val="C00000"/>
            </a:solidFill>
          </a:ln>
        </p:spPr>
        <p:txBody>
          <a:bodyPr wrap="square" rtlCol="0">
            <a:spAutoFit/>
          </a:bodyPr>
          <a:lstStyle>
            <a:defPPr>
              <a:defRPr lang="en-US"/>
            </a:defPPr>
            <a:lvl1pPr algn="ctr">
              <a:defRPr sz="2000">
                <a:latin typeface="Arial Black" panose="020B0A04020102020204" pitchFamily="34" charset="0"/>
              </a:defRPr>
            </a:lvl1pPr>
          </a:lstStyle>
          <a:p>
            <a:r>
              <a:rPr lang="es-ES_tradnl" dirty="0" smtClean="0">
                <a:solidFill>
                  <a:prstClr val="black"/>
                </a:solidFill>
              </a:rPr>
              <a:t>Acepta </a:t>
            </a:r>
            <a:r>
              <a:rPr lang="es-ES_tradnl" dirty="0">
                <a:solidFill>
                  <a:prstClr val="black"/>
                </a:solidFill>
              </a:rPr>
              <a:t>la </a:t>
            </a:r>
            <a:r>
              <a:rPr lang="es-ES_tradnl" dirty="0" smtClean="0">
                <a:solidFill>
                  <a:prstClr val="black"/>
                </a:solidFill>
              </a:rPr>
              <a:t>información, </a:t>
            </a:r>
            <a:r>
              <a:rPr lang="es-ES_tradnl" dirty="0">
                <a:solidFill>
                  <a:prstClr val="black"/>
                </a:solidFill>
              </a:rPr>
              <a:t>la </a:t>
            </a:r>
            <a:r>
              <a:rPr lang="es-ES_tradnl" dirty="0" smtClean="0">
                <a:solidFill>
                  <a:prstClr val="black"/>
                </a:solidFill>
              </a:rPr>
              <a:t>orientación </a:t>
            </a:r>
            <a:r>
              <a:rPr lang="es-ES_tradnl" dirty="0">
                <a:solidFill>
                  <a:prstClr val="black"/>
                </a:solidFill>
              </a:rPr>
              <a:t>y la </a:t>
            </a:r>
            <a:r>
              <a:rPr lang="es-ES_tradnl" dirty="0" smtClean="0">
                <a:solidFill>
                  <a:prstClr val="black"/>
                </a:solidFill>
              </a:rPr>
              <a:t>conclusión tal y </a:t>
            </a:r>
            <a:r>
              <a:rPr lang="es-ES_tradnl" dirty="0">
                <a:solidFill>
                  <a:prstClr val="black"/>
                </a:solidFill>
              </a:rPr>
              <a:t>como se le </a:t>
            </a:r>
            <a:r>
              <a:rPr lang="es-ES_tradnl" dirty="0" smtClean="0">
                <a:solidFill>
                  <a:prstClr val="black"/>
                </a:solidFill>
              </a:rPr>
              <a:t>presenta</a:t>
            </a:r>
            <a:endParaRPr lang="es-ES_tradnl" dirty="0">
              <a:solidFill>
                <a:prstClr val="black"/>
              </a:solidFill>
            </a:endParaRPr>
          </a:p>
        </p:txBody>
      </p:sp>
      <p:grpSp>
        <p:nvGrpSpPr>
          <p:cNvPr id="15" name="Grupo 14"/>
          <p:cNvGrpSpPr/>
          <p:nvPr/>
        </p:nvGrpSpPr>
        <p:grpSpPr>
          <a:xfrm>
            <a:off x="8839200" y="2026998"/>
            <a:ext cx="2315265" cy="940504"/>
            <a:chOff x="7162800" y="1306286"/>
            <a:chExt cx="740229" cy="849085"/>
          </a:xfrm>
        </p:grpSpPr>
        <p:cxnSp>
          <p:nvCxnSpPr>
            <p:cNvPr id="16" name="Conector recto 15"/>
            <p:cNvCxnSpPr/>
            <p:nvPr/>
          </p:nvCxnSpPr>
          <p:spPr>
            <a:xfrm flipH="1">
              <a:off x="7336971" y="1328057"/>
              <a:ext cx="478972" cy="827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7162800" y="1306286"/>
              <a:ext cx="740229" cy="827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uadroTexto 17"/>
          <p:cNvSpPr txBox="1"/>
          <p:nvPr/>
        </p:nvSpPr>
        <p:spPr>
          <a:xfrm>
            <a:off x="3363010" y="1981211"/>
            <a:ext cx="4692419" cy="1015663"/>
          </a:xfrm>
          <a:prstGeom prst="rect">
            <a:avLst/>
          </a:prstGeom>
          <a:noFill/>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Cuestiona tanto la información, como las orientaciones y </a:t>
            </a:r>
            <a:r>
              <a:rPr lang="es-ES_tradnl" dirty="0" smtClean="0"/>
              <a:t>las conclusiones</a:t>
            </a:r>
            <a:endParaRPr lang="es-ES_tradnl" dirty="0"/>
          </a:p>
        </p:txBody>
      </p:sp>
      <p:sp>
        <p:nvSpPr>
          <p:cNvPr id="19" name="CuadroTexto 18"/>
          <p:cNvSpPr txBox="1"/>
          <p:nvPr/>
        </p:nvSpPr>
        <p:spPr>
          <a:xfrm>
            <a:off x="55114" y="3210990"/>
            <a:ext cx="3895743" cy="707886"/>
          </a:xfrm>
          <a:prstGeom prst="rect">
            <a:avLst/>
          </a:prstGeom>
          <a:noFill/>
          <a:ln w="38100">
            <a:solidFill>
              <a:srgbClr val="C00000"/>
            </a:solidFill>
          </a:ln>
        </p:spPr>
        <p:txBody>
          <a:bodyPr wrap="square" rtlCol="0">
            <a:spAutoFit/>
          </a:bodyPr>
          <a:lstStyle>
            <a:defPPr>
              <a:defRPr lang="en-US"/>
            </a:defPPr>
            <a:lvl1pPr algn="ctr">
              <a:defRPr sz="2000">
                <a:latin typeface="Arial Black" panose="020B0A04020102020204" pitchFamily="34" charset="0"/>
              </a:defRPr>
            </a:lvl1pPr>
          </a:lstStyle>
          <a:p>
            <a:r>
              <a:rPr lang="es-ES_tradnl" dirty="0" smtClean="0">
                <a:solidFill>
                  <a:prstClr val="black"/>
                </a:solidFill>
              </a:rPr>
              <a:t>Aprende </a:t>
            </a:r>
            <a:r>
              <a:rPr lang="es-ES_tradnl" dirty="0">
                <a:solidFill>
                  <a:prstClr val="black"/>
                </a:solidFill>
              </a:rPr>
              <a:t>solo conceptos, leyes y </a:t>
            </a:r>
            <a:r>
              <a:rPr lang="es-ES_tradnl" dirty="0" smtClean="0">
                <a:solidFill>
                  <a:prstClr val="black"/>
                </a:solidFill>
              </a:rPr>
              <a:t>teorías</a:t>
            </a:r>
            <a:endParaRPr lang="es-ES_tradnl" dirty="0">
              <a:solidFill>
                <a:prstClr val="black"/>
              </a:solidFill>
            </a:endParaRPr>
          </a:p>
        </p:txBody>
      </p:sp>
      <p:grpSp>
        <p:nvGrpSpPr>
          <p:cNvPr id="20" name="Grupo 19"/>
          <p:cNvGrpSpPr/>
          <p:nvPr/>
        </p:nvGrpSpPr>
        <p:grpSpPr>
          <a:xfrm>
            <a:off x="1153912" y="3091537"/>
            <a:ext cx="1698145" cy="849085"/>
            <a:chOff x="7162800" y="1306286"/>
            <a:chExt cx="740229" cy="849085"/>
          </a:xfrm>
        </p:grpSpPr>
        <p:cxnSp>
          <p:nvCxnSpPr>
            <p:cNvPr id="21" name="Conector recto 20"/>
            <p:cNvCxnSpPr/>
            <p:nvPr/>
          </p:nvCxnSpPr>
          <p:spPr>
            <a:xfrm flipH="1">
              <a:off x="7336971" y="1328057"/>
              <a:ext cx="478972" cy="827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162800" y="1306286"/>
              <a:ext cx="740229" cy="8273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CuadroTexto 22"/>
          <p:cNvSpPr txBox="1"/>
          <p:nvPr/>
        </p:nvSpPr>
        <p:spPr>
          <a:xfrm>
            <a:off x="3994399" y="3091537"/>
            <a:ext cx="8110514" cy="1015663"/>
          </a:xfrm>
          <a:prstGeom prst="rect">
            <a:avLst/>
          </a:prstGeom>
          <a:noFill/>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Más que eso, </a:t>
            </a:r>
            <a:r>
              <a:rPr lang="es-ES_tradnl" dirty="0" smtClean="0"/>
              <a:t>se apropia de habilidades, conocimientos, valores y actitudes que le posibilitan un desempeño exitoso en la sociedad del conocimiento </a:t>
            </a:r>
            <a:endParaRPr lang="es-ES_tradnl" dirty="0"/>
          </a:p>
        </p:txBody>
      </p:sp>
      <p:sp>
        <p:nvSpPr>
          <p:cNvPr id="24" name="CuadroTexto 23"/>
          <p:cNvSpPr txBox="1"/>
          <p:nvPr/>
        </p:nvSpPr>
        <p:spPr>
          <a:xfrm>
            <a:off x="8926284" y="4172513"/>
            <a:ext cx="3178629" cy="707886"/>
          </a:xfrm>
          <a:prstGeom prst="rect">
            <a:avLst/>
          </a:prstGeom>
          <a:noFill/>
          <a:ln w="38100">
            <a:solidFill>
              <a:srgbClr val="C00000"/>
            </a:solidFill>
          </a:ln>
        </p:spPr>
        <p:txBody>
          <a:bodyPr wrap="square" rtlCol="0">
            <a:spAutoFit/>
          </a:bodyPr>
          <a:lstStyle>
            <a:defPPr>
              <a:defRPr lang="en-US"/>
            </a:defPPr>
            <a:lvl1pPr algn="ctr">
              <a:defRPr sz="2000">
                <a:latin typeface="Arial Black" panose="020B0A04020102020204" pitchFamily="34" charset="0"/>
              </a:defRPr>
            </a:lvl1pPr>
          </a:lstStyle>
          <a:p>
            <a:r>
              <a:rPr lang="es-ES_tradnl" dirty="0">
                <a:solidFill>
                  <a:prstClr val="black"/>
                </a:solidFill>
              </a:rPr>
              <a:t>Es responsable de su aprendizaje</a:t>
            </a:r>
          </a:p>
        </p:txBody>
      </p:sp>
      <p:sp>
        <p:nvSpPr>
          <p:cNvPr id="25" name="CuadroTexto 24"/>
          <p:cNvSpPr txBox="1"/>
          <p:nvPr/>
        </p:nvSpPr>
        <p:spPr>
          <a:xfrm>
            <a:off x="55114" y="4172513"/>
            <a:ext cx="8784086" cy="707886"/>
          </a:xfrm>
          <a:prstGeom prst="rect">
            <a:avLst/>
          </a:prstGeom>
          <a:noFill/>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Asume compromisos y responsabilidades en la construcción y reconstrucción del conocimiento</a:t>
            </a:r>
          </a:p>
        </p:txBody>
      </p:sp>
      <p:sp>
        <p:nvSpPr>
          <p:cNvPr id="26" name="CuadroTexto 25"/>
          <p:cNvSpPr txBox="1"/>
          <p:nvPr/>
        </p:nvSpPr>
        <p:spPr>
          <a:xfrm>
            <a:off x="33344" y="4898578"/>
            <a:ext cx="9684192" cy="1938992"/>
          </a:xfrm>
          <a:prstGeom prst="rect">
            <a:avLst/>
          </a:prstGeom>
          <a:solidFill>
            <a:schemeClr val="accent4">
              <a:lumMod val="40000"/>
              <a:lumOff val="60000"/>
            </a:schemeClr>
          </a:solidFill>
          <a:scene3d>
            <a:camera prst="orthographicFront"/>
            <a:lightRig rig="threePt" dir="t"/>
          </a:scene3d>
          <a:sp3d>
            <a:bevelT w="139700" h="139700" prst="divot"/>
          </a:sp3d>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 sz="2400" dirty="0">
                <a:solidFill>
                  <a:srgbClr val="FF0000"/>
                </a:solidFill>
              </a:rPr>
              <a:t>Aprender a lo largo de toda la vida, de manera autónoma y autorregulada, para mantenerse receptivo a los cambios conceptuales, científicos y tecnológicos que vayan </a:t>
            </a:r>
            <a:r>
              <a:rPr lang="es-ES" sz="2400" dirty="0" smtClean="0">
                <a:solidFill>
                  <a:srgbClr val="FF0000"/>
                </a:solidFill>
              </a:rPr>
              <a:t>apareciendo</a:t>
            </a:r>
            <a:r>
              <a:rPr lang="es-ES" sz="2400" dirty="0">
                <a:solidFill>
                  <a:srgbClr val="FF0000"/>
                </a:solidFill>
              </a:rPr>
              <a:t> </a:t>
            </a:r>
            <a:r>
              <a:rPr lang="es-ES" sz="2400" dirty="0" smtClean="0">
                <a:solidFill>
                  <a:srgbClr val="FF0000"/>
                </a:solidFill>
              </a:rPr>
              <a:t>y así  </a:t>
            </a:r>
            <a:r>
              <a:rPr lang="es-ES" sz="2400" dirty="0">
                <a:solidFill>
                  <a:srgbClr val="FF0000"/>
                </a:solidFill>
              </a:rPr>
              <a:t>poder resolver los problemas y situaciones en su entorno </a:t>
            </a:r>
            <a:endParaRPr lang="es-ES_tradnl" sz="2400" dirty="0">
              <a:solidFill>
                <a:srgbClr val="FF0000"/>
              </a:solidFill>
            </a:endParaRPr>
          </a:p>
        </p:txBody>
      </p:sp>
    </p:spTree>
    <p:extLst>
      <p:ext uri="{BB962C8B-B14F-4D97-AF65-F5344CB8AC3E}">
        <p14:creationId xmlns="" xmlns:p14="http://schemas.microsoft.com/office/powerpoint/2010/main" val="7815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animBg="1"/>
      <p:bldP spid="18" grpId="0"/>
      <p:bldP spid="19" grpId="0" animBg="1"/>
      <p:bldP spid="23" grpId="0"/>
      <p:bldP spid="24" grpId="0" animBg="1"/>
      <p:bldP spid="25"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
          </a:schemeClr>
        </a:solidFill>
        <a:effectLst/>
      </p:bgPr>
    </p:bg>
    <p:spTree>
      <p:nvGrpSpPr>
        <p:cNvPr id="1" name=""/>
        <p:cNvGrpSpPr/>
        <p:nvPr/>
      </p:nvGrpSpPr>
      <p:grpSpPr>
        <a:xfrm>
          <a:off x="0" y="0"/>
          <a:ext cx="0" cy="0"/>
          <a:chOff x="0" y="0"/>
          <a:chExt cx="0" cy="0"/>
        </a:xfrm>
      </p:grpSpPr>
      <p:sp>
        <p:nvSpPr>
          <p:cNvPr id="15" name="CuadroTexto 14"/>
          <p:cNvSpPr txBox="1"/>
          <p:nvPr/>
        </p:nvSpPr>
        <p:spPr>
          <a:xfrm>
            <a:off x="0" y="66800"/>
            <a:ext cx="12119043" cy="6834742"/>
          </a:xfrm>
          <a:prstGeom prst="rect">
            <a:avLst/>
          </a:prstGeom>
          <a:noFill/>
        </p:spPr>
        <p:txBody>
          <a:bodyPr wrap="square" rtlCol="0">
            <a:spAutoFit/>
          </a:bodyPr>
          <a:lstStyle/>
          <a:p>
            <a:endParaRPr lang="es-ES_tradnl" dirty="0">
              <a:solidFill>
                <a:prstClr val="black"/>
              </a:solidFill>
            </a:endParaRPr>
          </a:p>
        </p:txBody>
      </p:sp>
      <p:pic>
        <p:nvPicPr>
          <p:cNvPr id="2" name="Imagen 1"/>
          <p:cNvPicPr>
            <a:picLocks noChangeAspect="1"/>
          </p:cNvPicPr>
          <p:nvPr/>
        </p:nvPicPr>
        <p:blipFill>
          <a:blip r:embed="rId3"/>
          <a:stretch>
            <a:fillRect/>
          </a:stretch>
        </p:blipFill>
        <p:spPr>
          <a:xfrm>
            <a:off x="9078687" y="23258"/>
            <a:ext cx="3040356" cy="2240971"/>
          </a:xfrm>
          <a:prstGeom prst="rect">
            <a:avLst/>
          </a:prstGeom>
        </p:spPr>
      </p:pic>
      <p:sp>
        <p:nvSpPr>
          <p:cNvPr id="3" name="CuadroTexto 2"/>
          <p:cNvSpPr txBox="1"/>
          <p:nvPr/>
        </p:nvSpPr>
        <p:spPr>
          <a:xfrm>
            <a:off x="0" y="23258"/>
            <a:ext cx="9078687" cy="707886"/>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p>
            <a:pPr algn="just"/>
            <a:r>
              <a:rPr lang="es-ES" sz="2000" dirty="0">
                <a:solidFill>
                  <a:prstClr val="black"/>
                </a:solidFill>
                <a:latin typeface="Arial Black" panose="020B0A04020102020204" pitchFamily="34" charset="0"/>
              </a:rPr>
              <a:t>El profesor como orientador y guía que acompaña al estudiante en el desempeño de su rol</a:t>
            </a:r>
            <a:endParaRPr lang="es-ES_tradnl" sz="2000" dirty="0">
              <a:solidFill>
                <a:prstClr val="black"/>
              </a:solidFill>
              <a:latin typeface="Arial Black" panose="020B0A04020102020204" pitchFamily="34" charset="0"/>
            </a:endParaRPr>
          </a:p>
        </p:txBody>
      </p:sp>
      <p:sp>
        <p:nvSpPr>
          <p:cNvPr id="4" name="CuadroTexto 3"/>
          <p:cNvSpPr txBox="1"/>
          <p:nvPr/>
        </p:nvSpPr>
        <p:spPr>
          <a:xfrm>
            <a:off x="152400" y="827316"/>
            <a:ext cx="2503713" cy="1323439"/>
          </a:xfrm>
          <a:prstGeom prst="rect">
            <a:avLst/>
          </a:prstGeom>
          <a:noFill/>
          <a:ln w="38100">
            <a:solidFill>
              <a:srgbClr val="002060"/>
            </a:solidFill>
          </a:ln>
        </p:spPr>
        <p:txBody>
          <a:bodyPr wrap="square" rtlCol="0">
            <a:spAutoFit/>
          </a:bodyPr>
          <a:lstStyle/>
          <a:p>
            <a:pPr algn="ctr"/>
            <a:r>
              <a:rPr lang="es-ES" sz="2000" dirty="0">
                <a:solidFill>
                  <a:srgbClr val="FF0000"/>
                </a:solidFill>
                <a:latin typeface="Arial Black" panose="020B0A04020102020204" pitchFamily="34" charset="0"/>
              </a:rPr>
              <a:t>No solo dominar a plenitud la especialidad que imparte</a:t>
            </a:r>
            <a:endParaRPr lang="es-ES_tradnl" sz="2000" dirty="0">
              <a:solidFill>
                <a:srgbClr val="FF0000"/>
              </a:solidFill>
              <a:latin typeface="Arial Black" panose="020B0A04020102020204" pitchFamily="34" charset="0"/>
            </a:endParaRPr>
          </a:p>
        </p:txBody>
      </p:sp>
      <p:sp>
        <p:nvSpPr>
          <p:cNvPr id="5" name="CuadroTexto 4"/>
          <p:cNvSpPr txBox="1"/>
          <p:nvPr/>
        </p:nvSpPr>
        <p:spPr>
          <a:xfrm>
            <a:off x="2808514" y="849087"/>
            <a:ext cx="6117772" cy="1323439"/>
          </a:xfrm>
          <a:prstGeom prst="rect">
            <a:avLst/>
          </a:prstGeom>
          <a:noFill/>
          <a:ln w="38100">
            <a:solidFill>
              <a:srgbClr val="002060"/>
            </a:solidFill>
          </a:ln>
        </p:spPr>
        <p:txBody>
          <a:bodyPr wrap="square" rtlCol="0">
            <a:spAutoFit/>
          </a:bodyPr>
          <a:lstStyle>
            <a:defPPr>
              <a:defRPr lang="en-US"/>
            </a:defPPr>
            <a:lvl1pPr algn="ctr">
              <a:defRPr sz="2000">
                <a:latin typeface="Arial Black" panose="020B0A04020102020204" pitchFamily="34" charset="0"/>
              </a:defRPr>
            </a:lvl1pPr>
          </a:lstStyle>
          <a:p>
            <a:r>
              <a:rPr lang="es-ES" dirty="0" smtClean="0">
                <a:solidFill>
                  <a:srgbClr val="002060"/>
                </a:solidFill>
              </a:rPr>
              <a:t>También conocimientos </a:t>
            </a:r>
            <a:r>
              <a:rPr lang="es-ES" dirty="0">
                <a:solidFill>
                  <a:srgbClr val="002060"/>
                </a:solidFill>
              </a:rPr>
              <a:t>y habilidades didácticas, </a:t>
            </a:r>
            <a:r>
              <a:rPr lang="es-ES" dirty="0" smtClean="0">
                <a:solidFill>
                  <a:srgbClr val="002060"/>
                </a:solidFill>
              </a:rPr>
              <a:t>una </a:t>
            </a:r>
            <a:r>
              <a:rPr lang="es-ES" dirty="0">
                <a:solidFill>
                  <a:srgbClr val="002060"/>
                </a:solidFill>
              </a:rPr>
              <a:t>motivación intrínseca y </a:t>
            </a:r>
            <a:r>
              <a:rPr lang="es-ES" dirty="0" smtClean="0">
                <a:solidFill>
                  <a:srgbClr val="002060"/>
                </a:solidFill>
              </a:rPr>
              <a:t>un </a:t>
            </a:r>
            <a:r>
              <a:rPr lang="es-ES" dirty="0">
                <a:solidFill>
                  <a:srgbClr val="002060"/>
                </a:solidFill>
              </a:rPr>
              <a:t>compromiso moral </a:t>
            </a:r>
            <a:r>
              <a:rPr lang="es-ES" dirty="0" smtClean="0">
                <a:solidFill>
                  <a:srgbClr val="002060"/>
                </a:solidFill>
              </a:rPr>
              <a:t>con </a:t>
            </a:r>
            <a:r>
              <a:rPr lang="es-ES" dirty="0">
                <a:solidFill>
                  <a:srgbClr val="002060"/>
                </a:solidFill>
              </a:rPr>
              <a:t>el ejercicio de su docencia</a:t>
            </a:r>
            <a:endParaRPr lang="es-ES_tradnl" dirty="0">
              <a:solidFill>
                <a:srgbClr val="002060"/>
              </a:solidFill>
            </a:endParaRPr>
          </a:p>
        </p:txBody>
      </p:sp>
      <p:sp>
        <p:nvSpPr>
          <p:cNvPr id="6" name="CuadroTexto 5"/>
          <p:cNvSpPr txBox="1"/>
          <p:nvPr/>
        </p:nvSpPr>
        <p:spPr>
          <a:xfrm>
            <a:off x="9601197" y="2329546"/>
            <a:ext cx="2481944" cy="707886"/>
          </a:xfrm>
          <a:prstGeom prst="rect">
            <a:avLst/>
          </a:prstGeom>
          <a:noFill/>
          <a:ln w="38100">
            <a:solidFill>
              <a:srgbClr val="002060"/>
            </a:solidFill>
          </a:ln>
        </p:spPr>
        <p:txBody>
          <a:bodyPr wrap="square" rtlCol="0">
            <a:spAutoFit/>
          </a:bodyPr>
          <a:lstStyle>
            <a:defPPr>
              <a:defRPr lang="en-US"/>
            </a:defPPr>
            <a:lvl1pPr algn="ctr">
              <a:defRPr sz="2000">
                <a:solidFill>
                  <a:srgbClr val="FF0000"/>
                </a:solidFill>
                <a:latin typeface="Arial Black" panose="020B0A04020102020204" pitchFamily="34" charset="0"/>
              </a:defRPr>
            </a:lvl1pPr>
          </a:lstStyle>
          <a:p>
            <a:r>
              <a:rPr lang="es-ES_tradnl" dirty="0" smtClean="0"/>
              <a:t>Situaciones </a:t>
            </a:r>
            <a:r>
              <a:rPr lang="es-ES_tradnl" dirty="0"/>
              <a:t>de aprendizaje </a:t>
            </a:r>
            <a:r>
              <a:rPr lang="es-ES_tradnl" dirty="0" smtClean="0"/>
              <a:t> </a:t>
            </a:r>
            <a:endParaRPr lang="es-ES_tradnl" dirty="0"/>
          </a:p>
        </p:txBody>
      </p:sp>
      <p:sp>
        <p:nvSpPr>
          <p:cNvPr id="7" name="CuadroTexto 6"/>
          <p:cNvSpPr txBox="1"/>
          <p:nvPr/>
        </p:nvSpPr>
        <p:spPr>
          <a:xfrm>
            <a:off x="152400" y="2307775"/>
            <a:ext cx="9318171" cy="707886"/>
          </a:xfrm>
          <a:prstGeom prst="rect">
            <a:avLst/>
          </a:prstGeom>
          <a:noFill/>
          <a:ln w="38100">
            <a:solidFill>
              <a:srgbClr val="002060"/>
            </a:solidFill>
          </a:ln>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Abiertas, que </a:t>
            </a:r>
            <a:r>
              <a:rPr lang="es-ES_tradnl" dirty="0" smtClean="0"/>
              <a:t>posibiliten el desarrollo del pensamiento crítico y la independencia para la toma de decisiones </a:t>
            </a:r>
            <a:endParaRPr lang="es-ES_tradnl" dirty="0"/>
          </a:p>
        </p:txBody>
      </p:sp>
      <p:sp>
        <p:nvSpPr>
          <p:cNvPr id="8" name="CuadroTexto 7"/>
          <p:cNvSpPr txBox="1"/>
          <p:nvPr/>
        </p:nvSpPr>
        <p:spPr>
          <a:xfrm>
            <a:off x="130629" y="3352804"/>
            <a:ext cx="2155371" cy="400110"/>
          </a:xfrm>
          <a:prstGeom prst="rect">
            <a:avLst/>
          </a:prstGeom>
          <a:noFill/>
          <a:ln w="38100">
            <a:solidFill>
              <a:srgbClr val="002060"/>
            </a:solidFill>
          </a:ln>
        </p:spPr>
        <p:txBody>
          <a:bodyPr wrap="square" rtlCol="0">
            <a:spAutoFit/>
          </a:bodyPr>
          <a:lstStyle>
            <a:defPPr>
              <a:defRPr lang="en-US"/>
            </a:defPPr>
            <a:lvl1pPr algn="ctr">
              <a:defRPr sz="2000">
                <a:solidFill>
                  <a:srgbClr val="FF0000"/>
                </a:solidFill>
                <a:latin typeface="Arial Black" panose="020B0A04020102020204" pitchFamily="34" charset="0"/>
              </a:defRPr>
            </a:lvl1pPr>
          </a:lstStyle>
          <a:p>
            <a:r>
              <a:rPr lang="es-ES_tradnl" dirty="0" smtClean="0"/>
              <a:t>Metodologías </a:t>
            </a:r>
            <a:endParaRPr lang="es-ES_tradnl" dirty="0"/>
          </a:p>
        </p:txBody>
      </p:sp>
      <p:sp>
        <p:nvSpPr>
          <p:cNvPr id="9" name="CuadroTexto 8"/>
          <p:cNvSpPr txBox="1"/>
          <p:nvPr/>
        </p:nvSpPr>
        <p:spPr>
          <a:xfrm>
            <a:off x="2481943" y="3178636"/>
            <a:ext cx="9601198" cy="707886"/>
          </a:xfrm>
          <a:prstGeom prst="rect">
            <a:avLst/>
          </a:prstGeom>
          <a:noFill/>
          <a:ln w="38100">
            <a:solidFill>
              <a:srgbClr val="002060"/>
            </a:solidFill>
          </a:ln>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Participativas donde predominen </a:t>
            </a:r>
            <a:r>
              <a:rPr lang="es-ES_tradnl" dirty="0" smtClean="0"/>
              <a:t>métodos problémicos, </a:t>
            </a:r>
            <a:r>
              <a:rPr lang="es-ES_tradnl" dirty="0"/>
              <a:t>decisorios y creativos para solucionar los problemas y situaciones </a:t>
            </a:r>
          </a:p>
        </p:txBody>
      </p:sp>
      <p:sp>
        <p:nvSpPr>
          <p:cNvPr id="10" name="CuadroTexto 9"/>
          <p:cNvSpPr txBox="1"/>
          <p:nvPr/>
        </p:nvSpPr>
        <p:spPr>
          <a:xfrm>
            <a:off x="9601197" y="4332516"/>
            <a:ext cx="2481944" cy="413657"/>
          </a:xfrm>
          <a:prstGeom prst="rect">
            <a:avLst/>
          </a:prstGeom>
          <a:noFill/>
          <a:ln w="38100">
            <a:solidFill>
              <a:srgbClr val="002060"/>
            </a:solidFill>
          </a:ln>
        </p:spPr>
        <p:txBody>
          <a:bodyPr wrap="square" rtlCol="0">
            <a:spAutoFit/>
          </a:bodyPr>
          <a:lstStyle>
            <a:defPPr>
              <a:defRPr lang="en-US"/>
            </a:defPPr>
            <a:lvl1pPr algn="ctr">
              <a:defRPr sz="2000">
                <a:solidFill>
                  <a:srgbClr val="FF0000"/>
                </a:solidFill>
                <a:latin typeface="Arial Black" panose="020B0A04020102020204" pitchFamily="34" charset="0"/>
              </a:defRPr>
            </a:lvl1pPr>
          </a:lstStyle>
          <a:p>
            <a:r>
              <a:rPr lang="es-ES_tradnl" dirty="0"/>
              <a:t>Tipos de clase</a:t>
            </a:r>
          </a:p>
        </p:txBody>
      </p:sp>
      <p:sp>
        <p:nvSpPr>
          <p:cNvPr id="11" name="CuadroTexto 10"/>
          <p:cNvSpPr txBox="1"/>
          <p:nvPr/>
        </p:nvSpPr>
        <p:spPr>
          <a:xfrm>
            <a:off x="130629" y="4027726"/>
            <a:ext cx="9339942" cy="1015663"/>
          </a:xfrm>
          <a:prstGeom prst="rect">
            <a:avLst/>
          </a:prstGeom>
          <a:noFill/>
          <a:ln w="38100">
            <a:solidFill>
              <a:srgbClr val="002060"/>
            </a:solidFill>
          </a:ln>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Priorizar aquellas que </a:t>
            </a:r>
            <a:r>
              <a:rPr lang="es-ES_tradnl" dirty="0" smtClean="0"/>
              <a:t>propician técnicas de exposición, valoraciones críticas, elaboración de procedimientos, toma de decisiones (seminarios, talleres, PL abiertas) </a:t>
            </a:r>
            <a:endParaRPr lang="es-ES_tradnl" dirty="0"/>
          </a:p>
        </p:txBody>
      </p:sp>
      <p:sp>
        <p:nvSpPr>
          <p:cNvPr id="12" name="CuadroTexto 11"/>
          <p:cNvSpPr txBox="1"/>
          <p:nvPr/>
        </p:nvSpPr>
        <p:spPr>
          <a:xfrm>
            <a:off x="163280" y="5229626"/>
            <a:ext cx="2122716" cy="707886"/>
          </a:xfrm>
          <a:prstGeom prst="rect">
            <a:avLst/>
          </a:prstGeom>
          <a:noFill/>
          <a:ln w="38100">
            <a:solidFill>
              <a:srgbClr val="002060"/>
            </a:solidFill>
          </a:ln>
        </p:spPr>
        <p:txBody>
          <a:bodyPr wrap="square" rtlCol="0">
            <a:spAutoFit/>
          </a:bodyPr>
          <a:lstStyle>
            <a:defPPr>
              <a:defRPr lang="en-US"/>
            </a:defPPr>
            <a:lvl1pPr algn="ctr">
              <a:defRPr sz="2000">
                <a:solidFill>
                  <a:srgbClr val="FF0000"/>
                </a:solidFill>
                <a:latin typeface="Arial Black" panose="020B0A04020102020204" pitchFamily="34" charset="0"/>
              </a:defRPr>
            </a:lvl1pPr>
          </a:lstStyle>
          <a:p>
            <a:r>
              <a:rPr lang="es-ES_tradnl" dirty="0"/>
              <a:t>Técnicas de evaluación</a:t>
            </a:r>
          </a:p>
        </p:txBody>
      </p:sp>
      <p:sp>
        <p:nvSpPr>
          <p:cNvPr id="13" name="CuadroTexto 12"/>
          <p:cNvSpPr txBox="1"/>
          <p:nvPr/>
        </p:nvSpPr>
        <p:spPr>
          <a:xfrm>
            <a:off x="2481944" y="5195786"/>
            <a:ext cx="9601198" cy="707886"/>
          </a:xfrm>
          <a:prstGeom prst="rect">
            <a:avLst/>
          </a:prstGeom>
          <a:noFill/>
          <a:ln w="38100">
            <a:solidFill>
              <a:srgbClr val="002060"/>
            </a:solidFill>
          </a:ln>
        </p:spPr>
        <p:txBody>
          <a:bodyPr wrap="square" rtlCol="0">
            <a:spAutoFit/>
          </a:bodyPr>
          <a:lstStyle>
            <a:defPPr>
              <a:defRPr lang="en-US"/>
            </a:defPPr>
            <a:lvl1pPr algn="ctr">
              <a:defRPr sz="2000">
                <a:solidFill>
                  <a:srgbClr val="002060"/>
                </a:solidFill>
                <a:latin typeface="Arial Black" panose="020B0A04020102020204" pitchFamily="34" charset="0"/>
              </a:defRPr>
            </a:lvl1pPr>
          </a:lstStyle>
          <a:p>
            <a:r>
              <a:rPr lang="es-ES_tradnl" dirty="0"/>
              <a:t>Que se constituyan en fuentes </a:t>
            </a:r>
            <a:r>
              <a:rPr lang="es-ES_tradnl" dirty="0" smtClean="0"/>
              <a:t>de un aprendizaje estratégico </a:t>
            </a:r>
            <a:r>
              <a:rPr lang="es-ES_tradnl" dirty="0"/>
              <a:t>y del desarrollo metacognitivo de los estudiantes</a:t>
            </a:r>
          </a:p>
        </p:txBody>
      </p:sp>
      <p:sp>
        <p:nvSpPr>
          <p:cNvPr id="14" name="CuadroTexto 13"/>
          <p:cNvSpPr txBox="1"/>
          <p:nvPr/>
        </p:nvSpPr>
        <p:spPr>
          <a:xfrm>
            <a:off x="0" y="6164309"/>
            <a:ext cx="12192000" cy="707886"/>
          </a:xfrm>
          <a:prstGeom prst="rect">
            <a:avLst/>
          </a:prstGeom>
          <a:solidFill>
            <a:schemeClr val="accent1">
              <a:lumMod val="20000"/>
              <a:lumOff val="80000"/>
            </a:schemeClr>
          </a:solidFill>
          <a:scene3d>
            <a:camera prst="orthographicFront"/>
            <a:lightRig rig="threePt" dir="t"/>
          </a:scene3d>
          <a:sp3d>
            <a:bevelT prst="angle"/>
          </a:sp3d>
        </p:spPr>
        <p:txBody>
          <a:bodyPr wrap="square" rtlCol="0">
            <a:spAutoFit/>
          </a:bodyPr>
          <a:lstStyle>
            <a:defPPr>
              <a:defRPr lang="en-US"/>
            </a:defPPr>
            <a:lvl1pPr algn="just">
              <a:defRPr sz="2000">
                <a:latin typeface="Arial Black" panose="020B0A04020102020204" pitchFamily="34" charset="0"/>
              </a:defRPr>
            </a:lvl1pPr>
          </a:lstStyle>
          <a:p>
            <a:r>
              <a:rPr lang="es-ES" dirty="0" smtClean="0">
                <a:solidFill>
                  <a:prstClr val="black"/>
                </a:solidFill>
              </a:rPr>
              <a:t>Reflexión  </a:t>
            </a:r>
            <a:r>
              <a:rPr lang="es-ES" dirty="0">
                <a:solidFill>
                  <a:prstClr val="black"/>
                </a:solidFill>
              </a:rPr>
              <a:t>crítica  y comprometida del profesor con la transformación de la práctica educativa y la calidad de su desempeño</a:t>
            </a:r>
            <a:endParaRPr lang="es-ES_tradnl" dirty="0">
              <a:solidFill>
                <a:prstClr val="black"/>
              </a:solidFill>
            </a:endParaRPr>
          </a:p>
        </p:txBody>
      </p:sp>
    </p:spTree>
    <p:extLst>
      <p:ext uri="{BB962C8B-B14F-4D97-AF65-F5344CB8AC3E}">
        <p14:creationId xmlns="" xmlns:p14="http://schemas.microsoft.com/office/powerpoint/2010/main" val="338199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Effect transition="in" filter="fade">
                                      <p:cBhvr>
                                        <p:cTn id="7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0" y="0"/>
            <a:ext cx="12192000" cy="7017306"/>
          </a:xfrm>
          <a:prstGeom prst="rect">
            <a:avLst/>
          </a:prstGeom>
          <a:noFill/>
        </p:spPr>
        <p:txBody>
          <a:bodyPr wrap="square" rtlCol="0">
            <a:spAutoFit/>
          </a:bodyPr>
          <a:lstStyle/>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p:txBody>
      </p:sp>
      <p:sp>
        <p:nvSpPr>
          <p:cNvPr id="2" name="CuadroTexto 1"/>
          <p:cNvSpPr txBox="1"/>
          <p:nvPr/>
        </p:nvSpPr>
        <p:spPr>
          <a:xfrm>
            <a:off x="10123695" y="174183"/>
            <a:ext cx="2242457" cy="523220"/>
          </a:xfrm>
          <a:prstGeom prst="rect">
            <a:avLst/>
          </a:prstGeom>
          <a:solidFill>
            <a:schemeClr val="accent2">
              <a:lumMod val="60000"/>
              <a:lumOff val="40000"/>
            </a:schemeClr>
          </a:solidFill>
          <a:scene3d>
            <a:camera prst="perspectiveContrastingLeftFacing"/>
            <a:lightRig rig="threePt" dir="t"/>
          </a:scene3d>
        </p:spPr>
        <p:txBody>
          <a:bodyPr wrap="square" rtlCol="0">
            <a:spAutoFit/>
          </a:bodyPr>
          <a:lstStyle/>
          <a:p>
            <a:r>
              <a:rPr lang="es-ES_tradnl" sz="2800" dirty="0">
                <a:solidFill>
                  <a:srgbClr val="002060"/>
                </a:solidFill>
                <a:latin typeface="Arial Black" panose="020B0A04020102020204" pitchFamily="34" charset="0"/>
              </a:rPr>
              <a:t>EL GRUPO</a:t>
            </a:r>
          </a:p>
        </p:txBody>
      </p:sp>
      <p:pic>
        <p:nvPicPr>
          <p:cNvPr id="5" name="Imagen 4"/>
          <p:cNvPicPr>
            <a:picLocks noChangeAspect="1"/>
          </p:cNvPicPr>
          <p:nvPr/>
        </p:nvPicPr>
        <p:blipFill>
          <a:blip r:embed="rId2"/>
          <a:stretch>
            <a:fillRect/>
          </a:stretch>
        </p:blipFill>
        <p:spPr>
          <a:xfrm>
            <a:off x="29418" y="23251"/>
            <a:ext cx="2583162" cy="1847619"/>
          </a:xfrm>
          <a:prstGeom prst="rect">
            <a:avLst/>
          </a:prstGeom>
        </p:spPr>
      </p:pic>
      <p:sp>
        <p:nvSpPr>
          <p:cNvPr id="6" name="CuadroTexto 5"/>
          <p:cNvSpPr txBox="1"/>
          <p:nvPr/>
        </p:nvSpPr>
        <p:spPr>
          <a:xfrm>
            <a:off x="9797135" y="871571"/>
            <a:ext cx="2177151" cy="707886"/>
          </a:xfrm>
          <a:prstGeom prst="rect">
            <a:avLst/>
          </a:prstGeom>
          <a:noFill/>
        </p:spPr>
        <p:txBody>
          <a:bodyPr wrap="square" rtlCol="0">
            <a:spAutoFit/>
          </a:bodyPr>
          <a:lstStyle/>
          <a:p>
            <a:r>
              <a:rPr lang="es-ES_tradnl" sz="2000" dirty="0">
                <a:solidFill>
                  <a:srgbClr val="FF0000"/>
                </a:solidFill>
                <a:latin typeface="Arial Black" panose="020B0A04020102020204" pitchFamily="34" charset="0"/>
              </a:rPr>
              <a:t>RETOS A LA DIDÁCTICA</a:t>
            </a:r>
          </a:p>
        </p:txBody>
      </p:sp>
      <p:sp>
        <p:nvSpPr>
          <p:cNvPr id="7" name="CuadroTexto 6"/>
          <p:cNvSpPr txBox="1"/>
          <p:nvPr/>
        </p:nvSpPr>
        <p:spPr>
          <a:xfrm>
            <a:off x="2721429" y="43557"/>
            <a:ext cx="6966857" cy="1569660"/>
          </a:xfrm>
          <a:prstGeom prst="rect">
            <a:avLst/>
          </a:prstGeom>
          <a:noFill/>
        </p:spPr>
        <p:txBody>
          <a:bodyPr wrap="square" rtlCol="0">
            <a:spAutoFit/>
          </a:bodyPr>
          <a:lstStyle/>
          <a:p>
            <a:pPr algn="ctr"/>
            <a:r>
              <a:rPr lang="es-ES" sz="2400" dirty="0">
                <a:solidFill>
                  <a:srgbClr val="002060"/>
                </a:solidFill>
                <a:latin typeface="Arial Black" panose="020B0A04020102020204" pitchFamily="34" charset="0"/>
              </a:rPr>
              <a:t>Contradicción dialéctica de la relación entre lo individual y lo colectivo, entre el carácter individual del aprendizaje y el carácter social de la enseñanza</a:t>
            </a:r>
            <a:endParaRPr lang="es-ES_tradnl" sz="2400" dirty="0">
              <a:solidFill>
                <a:srgbClr val="002060"/>
              </a:solidFill>
              <a:latin typeface="Arial Black" panose="020B0A04020102020204" pitchFamily="34" charset="0"/>
            </a:endParaRPr>
          </a:p>
        </p:txBody>
      </p:sp>
      <p:sp>
        <p:nvSpPr>
          <p:cNvPr id="8" name="CuadroTexto 7"/>
          <p:cNvSpPr txBox="1"/>
          <p:nvPr/>
        </p:nvSpPr>
        <p:spPr>
          <a:xfrm>
            <a:off x="29418" y="2110351"/>
            <a:ext cx="2466667" cy="400110"/>
          </a:xfrm>
          <a:prstGeom prst="rect">
            <a:avLst/>
          </a:prstGeom>
          <a:noFill/>
        </p:spPr>
        <p:txBody>
          <a:bodyPr wrap="square" rtlCol="0">
            <a:spAutoFit/>
          </a:bodyPr>
          <a:lstStyle>
            <a:defPPr>
              <a:defRPr lang="en-US"/>
            </a:defPPr>
            <a:lvl1pPr>
              <a:defRPr sz="2000">
                <a:solidFill>
                  <a:srgbClr val="FF0000"/>
                </a:solidFill>
                <a:latin typeface="Arial Black" panose="020B0A04020102020204" pitchFamily="34" charset="0"/>
              </a:defRPr>
            </a:lvl1pPr>
          </a:lstStyle>
          <a:p>
            <a:r>
              <a:rPr lang="es-ES_tradnl" dirty="0"/>
              <a:t>NO SUMATORIA</a:t>
            </a:r>
          </a:p>
        </p:txBody>
      </p:sp>
      <p:sp>
        <p:nvSpPr>
          <p:cNvPr id="9" name="CuadroTexto 8"/>
          <p:cNvSpPr txBox="1"/>
          <p:nvPr/>
        </p:nvSpPr>
        <p:spPr>
          <a:xfrm>
            <a:off x="2721429" y="1722072"/>
            <a:ext cx="9361714" cy="1323439"/>
          </a:xfrm>
          <a:prstGeom prst="rect">
            <a:avLst/>
          </a:prstGeom>
          <a:solidFill>
            <a:schemeClr val="accent4">
              <a:lumMod val="40000"/>
              <a:lumOff val="60000"/>
            </a:schemeClr>
          </a:solidFill>
          <a:scene3d>
            <a:camera prst="orthographicFront"/>
            <a:lightRig rig="threePt" dir="t"/>
          </a:scene3d>
          <a:sp3d>
            <a:bevelT w="165100" prst="coolSlant"/>
          </a:sp3d>
        </p:spPr>
        <p:txBody>
          <a:bodyPr wrap="square" rtlCol="0">
            <a:spAutoFit/>
          </a:bodyPr>
          <a:lstStyle/>
          <a:p>
            <a:pPr algn="ctr"/>
            <a:r>
              <a:rPr lang="es-ES" sz="2000" dirty="0">
                <a:solidFill>
                  <a:prstClr val="black"/>
                </a:solidFill>
                <a:latin typeface="Arial Black" panose="020B0A04020102020204" pitchFamily="34" charset="0"/>
              </a:rPr>
              <a:t>Identidad propia, que se conforma en las interacciones y la comunicación, generando normas, funciones, metas y objetivos comunes, códigos compartidos y una especial dinámica, que condiciona de forma notable los caminos que toma el PEA </a:t>
            </a:r>
            <a:endParaRPr lang="es-ES_tradnl" sz="2000" dirty="0">
              <a:solidFill>
                <a:prstClr val="black"/>
              </a:solidFill>
              <a:latin typeface="Arial Black" panose="020B0A04020102020204" pitchFamily="34" charset="0"/>
            </a:endParaRPr>
          </a:p>
        </p:txBody>
      </p:sp>
      <p:sp>
        <p:nvSpPr>
          <p:cNvPr id="10" name="Flecha derecha 9"/>
          <p:cNvSpPr/>
          <p:nvPr/>
        </p:nvSpPr>
        <p:spPr>
          <a:xfrm>
            <a:off x="1828809" y="2503709"/>
            <a:ext cx="566056"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1" name="CuadroTexto 10"/>
          <p:cNvSpPr txBox="1"/>
          <p:nvPr/>
        </p:nvSpPr>
        <p:spPr>
          <a:xfrm>
            <a:off x="10189031" y="3374573"/>
            <a:ext cx="1719943" cy="400110"/>
          </a:xfrm>
          <a:prstGeom prst="rect">
            <a:avLst/>
          </a:prstGeom>
          <a:noFill/>
        </p:spPr>
        <p:txBody>
          <a:bodyPr wrap="square" rtlCol="0">
            <a:spAutoFit/>
          </a:bodyPr>
          <a:lstStyle>
            <a:defPPr>
              <a:defRPr lang="en-US"/>
            </a:defPPr>
            <a:lvl1pPr>
              <a:defRPr sz="2000">
                <a:solidFill>
                  <a:srgbClr val="FF0000"/>
                </a:solidFill>
                <a:latin typeface="Arial Black" panose="020B0A04020102020204" pitchFamily="34" charset="0"/>
              </a:defRPr>
            </a:lvl1pPr>
          </a:lstStyle>
          <a:p>
            <a:r>
              <a:rPr lang="es-ES_tradnl" dirty="0"/>
              <a:t>MEDIADOR</a:t>
            </a:r>
          </a:p>
        </p:txBody>
      </p:sp>
      <p:sp>
        <p:nvSpPr>
          <p:cNvPr id="12" name="CuadroTexto 11"/>
          <p:cNvSpPr txBox="1"/>
          <p:nvPr/>
        </p:nvSpPr>
        <p:spPr>
          <a:xfrm>
            <a:off x="290667" y="3183653"/>
            <a:ext cx="9658876" cy="830997"/>
          </a:xfrm>
          <a:prstGeom prst="rect">
            <a:avLst/>
          </a:prstGeom>
          <a:noFill/>
        </p:spPr>
        <p:txBody>
          <a:bodyPr wrap="square" rtlCol="0">
            <a:spAutoFit/>
          </a:bodyPr>
          <a:lstStyle>
            <a:defPPr>
              <a:defRPr lang="en-US"/>
            </a:defPPr>
            <a:lvl1pPr algn="ctr">
              <a:defRPr sz="2400">
                <a:solidFill>
                  <a:srgbClr val="002060"/>
                </a:solidFill>
                <a:latin typeface="Arial Black" panose="020B0A04020102020204" pitchFamily="34" charset="0"/>
              </a:defRPr>
            </a:lvl1pPr>
          </a:lstStyle>
          <a:p>
            <a:pPr algn="l"/>
            <a:r>
              <a:rPr lang="es-ES" dirty="0" smtClean="0"/>
              <a:t>De los </a:t>
            </a:r>
            <a:r>
              <a:rPr lang="es-ES" dirty="0"/>
              <a:t>sistemas de actividad y comunicación que fluyen entre los </a:t>
            </a:r>
            <a:r>
              <a:rPr lang="es-ES" dirty="0" smtClean="0"/>
              <a:t>estudiantes y con el profesor</a:t>
            </a:r>
            <a:endParaRPr lang="es-ES_tradnl" dirty="0"/>
          </a:p>
        </p:txBody>
      </p:sp>
      <p:sp>
        <p:nvSpPr>
          <p:cNvPr id="13" name="CuadroTexto 12"/>
          <p:cNvSpPr txBox="1"/>
          <p:nvPr/>
        </p:nvSpPr>
        <p:spPr>
          <a:xfrm>
            <a:off x="94731" y="4471841"/>
            <a:ext cx="2365447" cy="707886"/>
          </a:xfrm>
          <a:prstGeom prst="rect">
            <a:avLst/>
          </a:prstGeom>
          <a:noFill/>
        </p:spPr>
        <p:txBody>
          <a:bodyPr wrap="square" rtlCol="0">
            <a:spAutoFit/>
          </a:bodyPr>
          <a:lstStyle>
            <a:defPPr>
              <a:defRPr lang="en-US"/>
            </a:defPPr>
            <a:lvl1pPr>
              <a:defRPr sz="2000">
                <a:solidFill>
                  <a:srgbClr val="FF0000"/>
                </a:solidFill>
                <a:latin typeface="Arial Black" panose="020B0A04020102020204" pitchFamily="34" charset="0"/>
              </a:defRPr>
            </a:lvl1pPr>
          </a:lstStyle>
          <a:p>
            <a:pPr algn="ctr"/>
            <a:r>
              <a:rPr lang="es-ES_tradnl" dirty="0"/>
              <a:t>SUJETO PROTAGÓNICO</a:t>
            </a:r>
          </a:p>
        </p:txBody>
      </p:sp>
      <p:sp>
        <p:nvSpPr>
          <p:cNvPr id="14" name="CuadroTexto 13"/>
          <p:cNvSpPr txBox="1"/>
          <p:nvPr/>
        </p:nvSpPr>
        <p:spPr>
          <a:xfrm>
            <a:off x="2394865" y="4036421"/>
            <a:ext cx="9688278" cy="1569660"/>
          </a:xfrm>
          <a:prstGeom prst="rect">
            <a:avLst/>
          </a:prstGeom>
          <a:noFill/>
        </p:spPr>
        <p:txBody>
          <a:bodyPr wrap="square" rtlCol="0">
            <a:spAutoFit/>
          </a:bodyPr>
          <a:lstStyle>
            <a:defPPr>
              <a:defRPr lang="en-US"/>
            </a:defPPr>
            <a:lvl1pPr>
              <a:defRPr sz="2400">
                <a:solidFill>
                  <a:srgbClr val="002060"/>
                </a:solidFill>
                <a:latin typeface="Arial Black" panose="020B0A04020102020204" pitchFamily="34" charset="0"/>
              </a:defRPr>
            </a:lvl1pPr>
          </a:lstStyle>
          <a:p>
            <a:pPr algn="just"/>
            <a:r>
              <a:rPr lang="es-ES_tradnl" dirty="0" smtClean="0"/>
              <a:t>Favorece </a:t>
            </a:r>
            <a:r>
              <a:rPr lang="es-ES_tradnl" dirty="0"/>
              <a:t>tanto los interaprendizajes </a:t>
            </a:r>
            <a:r>
              <a:rPr lang="es-ES" dirty="0"/>
              <a:t>como la formación de importantes cualidades y </a:t>
            </a:r>
            <a:r>
              <a:rPr lang="es-ES" dirty="0" smtClean="0"/>
              <a:t>valores. </a:t>
            </a:r>
            <a:r>
              <a:rPr lang="es-ES" dirty="0"/>
              <a:t>El aprendizaje grupal, como proceso de participación y colaboración, </a:t>
            </a:r>
            <a:r>
              <a:rPr lang="es-ES" dirty="0" smtClean="0"/>
              <a:t>propicia </a:t>
            </a:r>
            <a:r>
              <a:rPr lang="es-ES" dirty="0"/>
              <a:t>las condiciones </a:t>
            </a:r>
            <a:r>
              <a:rPr lang="es-ES" dirty="0" smtClean="0"/>
              <a:t>para </a:t>
            </a:r>
            <a:r>
              <a:rPr lang="es-ES" dirty="0"/>
              <a:t>aprender a convivir y a </a:t>
            </a:r>
            <a:r>
              <a:rPr lang="es-ES" dirty="0" smtClean="0"/>
              <a:t>ser </a:t>
            </a:r>
            <a:endParaRPr lang="es-ES_tradnl" dirty="0"/>
          </a:p>
        </p:txBody>
      </p:sp>
      <p:sp>
        <p:nvSpPr>
          <p:cNvPr id="15" name="CuadroTexto 14"/>
          <p:cNvSpPr txBox="1"/>
          <p:nvPr/>
        </p:nvSpPr>
        <p:spPr>
          <a:xfrm>
            <a:off x="457201" y="5791200"/>
            <a:ext cx="11451774"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p:spPr>
        <p:txBody>
          <a:bodyPr wrap="square" rtlCol="0">
            <a:spAutoFit/>
          </a:bodyPr>
          <a:lstStyle>
            <a:defPPr>
              <a:defRPr lang="en-US"/>
            </a:defPPr>
            <a:lvl1pPr>
              <a:defRPr sz="2400">
                <a:solidFill>
                  <a:srgbClr val="002060"/>
                </a:solidFill>
                <a:latin typeface="Arial Black" panose="020B0A04020102020204" pitchFamily="34" charset="0"/>
              </a:defRPr>
            </a:lvl1pPr>
          </a:lstStyle>
          <a:p>
            <a:pPr algn="ctr"/>
            <a:r>
              <a:rPr lang="es-ES_tradnl" dirty="0" smtClean="0"/>
              <a:t>HERRAMIENTA PARA LA ATENCIÓN A LA DIVERSIDAD DE ESTILOS Y MODOS DE APRENDIZAJE</a:t>
            </a:r>
            <a:endParaRPr lang="es-ES_tradnl" dirty="0"/>
          </a:p>
        </p:txBody>
      </p:sp>
    </p:spTree>
    <p:extLst>
      <p:ext uri="{BB962C8B-B14F-4D97-AF65-F5344CB8AC3E}">
        <p14:creationId xmlns="" xmlns:p14="http://schemas.microsoft.com/office/powerpoint/2010/main" val="18671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p:bldP spid="12" grpId="0"/>
      <p:bldP spid="13" grpId="0"/>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0" y="0"/>
            <a:ext cx="12192000" cy="7017306"/>
          </a:xfrm>
          <a:prstGeom prst="rect">
            <a:avLst/>
          </a:prstGeom>
          <a:solidFill>
            <a:schemeClr val="accent2">
              <a:lumMod val="60000"/>
              <a:lumOff val="40000"/>
            </a:schemeClr>
          </a:solidFill>
        </p:spPr>
        <p:txBody>
          <a:bodyPr wrap="square" rtlCol="0">
            <a:spAutoFit/>
          </a:bodyPr>
          <a:lstStyle/>
          <a:p>
            <a:endParaRPr lang="es-ES_tradnl" dirty="0">
              <a:solidFill>
                <a:prstClr val="black"/>
              </a:solidFill>
            </a:endParaRPr>
          </a:p>
        </p:txBody>
      </p:sp>
      <p:sp>
        <p:nvSpPr>
          <p:cNvPr id="11" name="10 CuadroTexto"/>
          <p:cNvSpPr txBox="1"/>
          <p:nvPr/>
        </p:nvSpPr>
        <p:spPr>
          <a:xfrm>
            <a:off x="0" y="0"/>
            <a:ext cx="12192000" cy="7017306"/>
          </a:xfrm>
          <a:prstGeom prst="rect">
            <a:avLst/>
          </a:prstGeom>
          <a:solidFill>
            <a:srgbClr val="EEFED4"/>
          </a:solidFill>
        </p:spPr>
        <p:txBody>
          <a:bodyPr wrap="square" rtlCol="0">
            <a:spAutoFit/>
          </a:bodyPr>
          <a:lstStyle/>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p:txBody>
      </p:sp>
      <p:sp>
        <p:nvSpPr>
          <p:cNvPr id="2" name="CuadroTexto 1"/>
          <p:cNvSpPr txBox="1"/>
          <p:nvPr/>
        </p:nvSpPr>
        <p:spPr>
          <a:xfrm>
            <a:off x="4419600" y="239486"/>
            <a:ext cx="7402286" cy="1815882"/>
          </a:xfrm>
          <a:prstGeom prst="rect">
            <a:avLst/>
          </a:prstGeom>
          <a:noFill/>
        </p:spPr>
        <p:txBody>
          <a:bodyPr wrap="square" rtlCol="0">
            <a:spAutoFit/>
          </a:bodyPr>
          <a:lstStyle/>
          <a:p>
            <a:pPr algn="ctr"/>
            <a:r>
              <a:rPr lang="es-ES" sz="2800" dirty="0">
                <a:solidFill>
                  <a:srgbClr val="002060"/>
                </a:solidFill>
                <a:latin typeface="Arial Black" panose="020B0A04020102020204" pitchFamily="34" charset="0"/>
              </a:rPr>
              <a:t>LOS ELEMENTOS MEDIATIZADORES DE LA RELACIÓN ENTRE LOS PROTAGONISTAS DEL PROCESO DE ENSEÑANZA-APRENDIZAJE</a:t>
            </a:r>
            <a:endParaRPr lang="es-ES_tradnl" sz="2800" dirty="0">
              <a:solidFill>
                <a:srgbClr val="002060"/>
              </a:solidFill>
              <a:latin typeface="Arial Black" panose="020B0A04020102020204" pitchFamily="34" charset="0"/>
            </a:endParaRPr>
          </a:p>
        </p:txBody>
      </p:sp>
      <p:pic>
        <p:nvPicPr>
          <p:cNvPr id="3" name="Imagen 2"/>
          <p:cNvPicPr>
            <a:picLocks noChangeAspect="1"/>
          </p:cNvPicPr>
          <p:nvPr/>
        </p:nvPicPr>
        <p:blipFill>
          <a:blip r:embed="rId2"/>
          <a:stretch>
            <a:fillRect/>
          </a:stretch>
        </p:blipFill>
        <p:spPr>
          <a:xfrm>
            <a:off x="-3236" y="32093"/>
            <a:ext cx="4422835" cy="2493393"/>
          </a:xfrm>
          <a:prstGeom prst="rect">
            <a:avLst/>
          </a:prstGeom>
        </p:spPr>
      </p:pic>
      <p:sp>
        <p:nvSpPr>
          <p:cNvPr id="4" name="CuadroTexto 3"/>
          <p:cNvSpPr txBox="1"/>
          <p:nvPr/>
        </p:nvSpPr>
        <p:spPr>
          <a:xfrm>
            <a:off x="4905696" y="2550595"/>
            <a:ext cx="2677886"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_tradnl" sz="2400" dirty="0">
                <a:solidFill>
                  <a:prstClr val="black"/>
                </a:solidFill>
                <a:latin typeface="Arial Black" panose="020B0A04020102020204" pitchFamily="34" charset="0"/>
              </a:rPr>
              <a:t>EL PROBLEMA</a:t>
            </a:r>
          </a:p>
        </p:txBody>
      </p:sp>
      <p:sp>
        <p:nvSpPr>
          <p:cNvPr id="5" name="4 CuadroTexto"/>
          <p:cNvSpPr txBox="1"/>
          <p:nvPr/>
        </p:nvSpPr>
        <p:spPr>
          <a:xfrm>
            <a:off x="703290" y="3080835"/>
            <a:ext cx="3024554"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prstClr val="black"/>
                </a:solidFill>
                <a:latin typeface="Arial Black" panose="020B0A04020102020204" pitchFamily="34" charset="0"/>
              </a:rPr>
              <a:t>LOS OBJETIVOS</a:t>
            </a:r>
          </a:p>
        </p:txBody>
      </p:sp>
      <p:sp>
        <p:nvSpPr>
          <p:cNvPr id="6" name="5 CuadroTexto"/>
          <p:cNvSpPr txBox="1"/>
          <p:nvPr/>
        </p:nvSpPr>
        <p:spPr>
          <a:xfrm>
            <a:off x="7624665" y="3263710"/>
            <a:ext cx="2799471"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prstClr val="black"/>
                </a:solidFill>
                <a:latin typeface="Arial Black" panose="020B0A04020102020204" pitchFamily="34" charset="0"/>
              </a:rPr>
              <a:t>EL CONTENIDO</a:t>
            </a:r>
          </a:p>
        </p:txBody>
      </p:sp>
      <p:sp>
        <p:nvSpPr>
          <p:cNvPr id="7" name="6 CuadroTexto"/>
          <p:cNvSpPr txBox="1"/>
          <p:nvPr/>
        </p:nvSpPr>
        <p:spPr>
          <a:xfrm>
            <a:off x="3108962" y="4079631"/>
            <a:ext cx="2686929"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prstClr val="black"/>
                </a:solidFill>
                <a:latin typeface="Arial Black" panose="020B0A04020102020204" pitchFamily="34" charset="0"/>
              </a:rPr>
              <a:t>LOS MÉTODOS</a:t>
            </a:r>
          </a:p>
        </p:txBody>
      </p:sp>
      <p:sp>
        <p:nvSpPr>
          <p:cNvPr id="8" name="7 CuadroTexto"/>
          <p:cNvSpPr txBox="1"/>
          <p:nvPr/>
        </p:nvSpPr>
        <p:spPr>
          <a:xfrm>
            <a:off x="7258928" y="4276585"/>
            <a:ext cx="2391509"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prstClr val="black"/>
                </a:solidFill>
                <a:latin typeface="Arial Black" panose="020B0A04020102020204" pitchFamily="34" charset="0"/>
              </a:rPr>
              <a:t>LOS MEDIOS</a:t>
            </a:r>
          </a:p>
        </p:txBody>
      </p:sp>
      <p:sp>
        <p:nvSpPr>
          <p:cNvPr id="9" name="8 CuadroTexto"/>
          <p:cNvSpPr txBox="1"/>
          <p:nvPr/>
        </p:nvSpPr>
        <p:spPr>
          <a:xfrm>
            <a:off x="773723" y="5247250"/>
            <a:ext cx="5964702"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prstClr val="black"/>
                </a:solidFill>
                <a:latin typeface="Arial Black" panose="020B0A04020102020204" pitchFamily="34" charset="0"/>
              </a:rPr>
              <a:t>LAS FORMAS DE ORGANIZACIÓN</a:t>
            </a:r>
          </a:p>
        </p:txBody>
      </p:sp>
      <p:sp>
        <p:nvSpPr>
          <p:cNvPr id="10" name="9 CuadroTexto"/>
          <p:cNvSpPr txBox="1"/>
          <p:nvPr/>
        </p:nvSpPr>
        <p:spPr>
          <a:xfrm>
            <a:off x="7906043" y="5416067"/>
            <a:ext cx="3108960" cy="461665"/>
          </a:xfrm>
          <a:prstGeom prst="rect">
            <a:avLst/>
          </a:prstGeom>
          <a:solidFill>
            <a:schemeClr val="accent3">
              <a:lumMod val="20000"/>
              <a:lumOff val="80000"/>
            </a:schemeClr>
          </a:solidFill>
          <a:scene3d>
            <a:camera prst="orthographicFront"/>
            <a:lightRig rig="threePt" dir="t"/>
          </a:scene3d>
          <a:sp3d>
            <a:bevelT prst="angle"/>
          </a:sp3d>
        </p:spPr>
        <p:txBody>
          <a:bodyPr wrap="square" rtlCol="0">
            <a:spAutoFit/>
          </a:bodyPr>
          <a:lstStyle/>
          <a:p>
            <a:r>
              <a:rPr lang="es-ES" sz="2400" dirty="0">
                <a:solidFill>
                  <a:prstClr val="black"/>
                </a:solidFill>
                <a:latin typeface="Arial Black" panose="020B0A04020102020204" pitchFamily="34" charset="0"/>
              </a:rPr>
              <a:t>LA EVALUACIÓN</a:t>
            </a:r>
          </a:p>
        </p:txBody>
      </p:sp>
    </p:spTree>
    <p:extLst>
      <p:ext uri="{BB962C8B-B14F-4D97-AF65-F5344CB8AC3E}">
        <p14:creationId xmlns="" xmlns:p14="http://schemas.microsoft.com/office/powerpoint/2010/main" val="3318488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alpha val="0"/>
          </a:srgbClr>
        </a:solidFill>
        <a:effectLst/>
      </p:bgPr>
    </p:bg>
    <p:spTree>
      <p:nvGrpSpPr>
        <p:cNvPr id="1" name=""/>
        <p:cNvGrpSpPr/>
        <p:nvPr/>
      </p:nvGrpSpPr>
      <p:grpSpPr>
        <a:xfrm>
          <a:off x="0" y="0"/>
          <a:ext cx="0" cy="0"/>
          <a:chOff x="0" y="0"/>
          <a:chExt cx="0" cy="0"/>
        </a:xfrm>
      </p:grpSpPr>
      <p:sp>
        <p:nvSpPr>
          <p:cNvPr id="4" name="CuadroTexto 3"/>
          <p:cNvSpPr txBox="1"/>
          <p:nvPr/>
        </p:nvSpPr>
        <p:spPr>
          <a:xfrm>
            <a:off x="0" y="0"/>
            <a:ext cx="12192000" cy="6858000"/>
          </a:xfrm>
          <a:prstGeom prst="rect">
            <a:avLst/>
          </a:prstGeom>
          <a:noFill/>
        </p:spPr>
        <p:txBody>
          <a:bodyPr wrap="square" rtlCol="0">
            <a:spAutoFit/>
          </a:bodyPr>
          <a:lstStyle/>
          <a:p>
            <a:endParaRPr lang="es-ES_tradnl" dirty="0"/>
          </a:p>
        </p:txBody>
      </p:sp>
      <p:grpSp>
        <p:nvGrpSpPr>
          <p:cNvPr id="2" name="Grupo 1"/>
          <p:cNvGrpSpPr/>
          <p:nvPr/>
        </p:nvGrpSpPr>
        <p:grpSpPr>
          <a:xfrm>
            <a:off x="370114" y="1014413"/>
            <a:ext cx="11669485" cy="5647644"/>
            <a:chOff x="2716213" y="1014413"/>
            <a:chExt cx="6021387" cy="4841875"/>
          </a:xfrm>
          <a:noFill/>
        </p:grpSpPr>
        <p:sp>
          <p:nvSpPr>
            <p:cNvPr id="2055" name="Oval 7"/>
            <p:cNvSpPr>
              <a:spLocks noChangeArrowheads="1"/>
            </p:cNvSpPr>
            <p:nvPr/>
          </p:nvSpPr>
          <p:spPr bwMode="auto">
            <a:xfrm>
              <a:off x="5233988" y="3371850"/>
              <a:ext cx="1866900" cy="1747838"/>
            </a:xfrm>
            <a:prstGeom prst="ellipse">
              <a:avLst/>
            </a:prstGeom>
            <a:solidFill>
              <a:srgbClr val="002060">
                <a:alpha val="46000"/>
              </a:srgbClr>
            </a:solidFill>
            <a:ln w="28575">
              <a:solidFill>
                <a:srgbClr val="002060"/>
              </a:solidFill>
              <a:round/>
              <a:headEnd/>
              <a:tailEnd/>
            </a:ln>
          </p:spPr>
          <p:txBody>
            <a:bodyPr/>
            <a:lstStyle/>
            <a:p>
              <a:pPr>
                <a:defRPr/>
              </a:pPr>
              <a:endParaRPr lang="pt-BR" dirty="0">
                <a:solidFill>
                  <a:prstClr val="black"/>
                </a:solidFill>
                <a:latin typeface="Arial Black" panose="020B0A04020102020204" pitchFamily="34" charset="0"/>
              </a:endParaRPr>
            </a:p>
            <a:p>
              <a:pPr>
                <a:defRPr/>
              </a:pPr>
              <a:endParaRPr lang="pt-BR" dirty="0">
                <a:solidFill>
                  <a:prstClr val="black"/>
                </a:solidFill>
                <a:latin typeface="Arial Black" panose="020B0A04020102020204" pitchFamily="34" charset="0"/>
              </a:endParaRPr>
            </a:p>
            <a:p>
              <a:pPr>
                <a:defRPr/>
              </a:pPr>
              <a:endParaRPr lang="pt-BR" dirty="0">
                <a:solidFill>
                  <a:prstClr val="black"/>
                </a:solidFill>
                <a:latin typeface="Arial Black" panose="020B0A04020102020204" pitchFamily="34" charset="0"/>
              </a:endParaRPr>
            </a:p>
            <a:p>
              <a:pPr>
                <a:defRPr/>
              </a:pPr>
              <a:endParaRPr lang="pt-BR" dirty="0">
                <a:solidFill>
                  <a:prstClr val="black"/>
                </a:solidFill>
                <a:latin typeface="Arial Black" panose="020B0A04020102020204" pitchFamily="34" charset="0"/>
              </a:endParaRPr>
            </a:p>
            <a:p>
              <a:pPr>
                <a:defRPr/>
              </a:pPr>
              <a:endParaRPr lang="pt-BR" dirty="0">
                <a:solidFill>
                  <a:prstClr val="black"/>
                </a:solidFill>
                <a:latin typeface="Arial Black" panose="020B0A04020102020204" pitchFamily="34" charset="0"/>
              </a:endParaRPr>
            </a:p>
            <a:p>
              <a:pPr>
                <a:defRPr/>
              </a:pPr>
              <a:endParaRPr lang="pt-BR" dirty="0">
                <a:solidFill>
                  <a:prstClr val="black"/>
                </a:solidFill>
                <a:latin typeface="Arial Black" panose="020B0A04020102020204" pitchFamily="34" charset="0"/>
              </a:endParaRPr>
            </a:p>
            <a:p>
              <a:pPr>
                <a:defRPr/>
              </a:pPr>
              <a:r>
                <a:rPr lang="pt-BR" b="1" dirty="0">
                  <a:solidFill>
                    <a:prstClr val="black"/>
                  </a:solidFill>
                  <a:latin typeface="Arial Black" panose="020B0A04020102020204" pitchFamily="34" charset="0"/>
                </a:rPr>
                <a:t>             </a:t>
              </a:r>
            </a:p>
            <a:p>
              <a:pPr>
                <a:defRPr/>
              </a:pPr>
              <a:r>
                <a:rPr lang="pt-BR" b="1" dirty="0">
                  <a:solidFill>
                    <a:srgbClr val="FFFF00"/>
                  </a:solidFill>
                  <a:effectLst>
                    <a:outerShdw blurRad="38100" dist="38100" dir="2700000" algn="tl">
                      <a:srgbClr val="000000"/>
                    </a:outerShdw>
                  </a:effectLst>
                  <a:latin typeface="Arial Black" panose="020B0A04020102020204" pitchFamily="34" charset="0"/>
                </a:rPr>
                <a:t>        </a:t>
              </a:r>
              <a:r>
                <a:rPr lang="pt-BR" dirty="0">
                  <a:solidFill>
                    <a:srgbClr val="0070C0"/>
                  </a:solidFill>
                  <a:effectLst>
                    <a:outerShdw blurRad="38100" dist="38100" dir="2700000" algn="tl">
                      <a:srgbClr val="000000"/>
                    </a:outerShdw>
                  </a:effectLst>
                  <a:latin typeface="Arial Black" panose="020B0A04020102020204" pitchFamily="34" charset="0"/>
                </a:rPr>
                <a:t>PROFESOR</a:t>
              </a:r>
              <a:endParaRPr lang="pt-BR" dirty="0">
                <a:solidFill>
                  <a:srgbClr val="0070C0"/>
                </a:solidFill>
                <a:latin typeface="Arial Black" panose="020B0A04020102020204" pitchFamily="34" charset="0"/>
              </a:endParaRPr>
            </a:p>
          </p:txBody>
        </p:sp>
        <p:sp>
          <p:nvSpPr>
            <p:cNvPr id="26627" name="Oval 8" descr="70%"/>
            <p:cNvSpPr>
              <a:spLocks noChangeArrowheads="1"/>
            </p:cNvSpPr>
            <p:nvPr/>
          </p:nvSpPr>
          <p:spPr bwMode="auto">
            <a:xfrm>
              <a:off x="5341939" y="3656013"/>
              <a:ext cx="1646237" cy="914400"/>
            </a:xfrm>
            <a:prstGeom prst="ellipse">
              <a:avLst/>
            </a:prstGeom>
            <a:grpFill/>
            <a:ln w="28575">
              <a:solidFill>
                <a:srgbClr val="002060"/>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endParaRPr lang="pt-BR" altLang="en-US" sz="1800" dirty="0">
                <a:solidFill>
                  <a:prstClr val="black"/>
                </a:solidFill>
                <a:latin typeface="Arial Black" panose="020B0A04020102020204" pitchFamily="34" charset="0"/>
                <a:cs typeface="Arial" panose="020B0604020202020204" pitchFamily="34" charset="0"/>
              </a:endParaRPr>
            </a:p>
            <a:p>
              <a:pPr eaLnBrk="1" fontAlgn="base" hangingPunct="1">
                <a:spcBef>
                  <a:spcPct val="0"/>
                </a:spcBef>
                <a:spcAft>
                  <a:spcPct val="0"/>
                </a:spcAft>
                <a:buFontTx/>
                <a:buNone/>
              </a:pPr>
              <a:endParaRPr lang="pt-BR" altLang="en-US" sz="1800" dirty="0">
                <a:solidFill>
                  <a:prstClr val="black"/>
                </a:solidFill>
                <a:latin typeface="Arial Black" panose="020B0A04020102020204" pitchFamily="34" charset="0"/>
                <a:cs typeface="Arial" panose="020B0604020202020204" pitchFamily="34" charset="0"/>
              </a:endParaRPr>
            </a:p>
            <a:p>
              <a:pPr eaLnBrk="1" fontAlgn="base" hangingPunct="1">
                <a:spcBef>
                  <a:spcPct val="0"/>
                </a:spcBef>
                <a:spcAft>
                  <a:spcPct val="0"/>
                </a:spcAft>
                <a:buFontTx/>
                <a:buNone/>
              </a:pPr>
              <a:endParaRPr lang="pt-BR" altLang="en-US" sz="1800" dirty="0">
                <a:solidFill>
                  <a:prstClr val="black"/>
                </a:solidFill>
                <a:latin typeface="Arial Black" panose="020B0A04020102020204" pitchFamily="34" charset="0"/>
                <a:cs typeface="Arial" panose="020B0604020202020204" pitchFamily="34" charset="0"/>
              </a:endParaRPr>
            </a:p>
            <a:p>
              <a:pPr eaLnBrk="1" fontAlgn="base" hangingPunct="1">
                <a:spcBef>
                  <a:spcPct val="0"/>
                </a:spcBef>
                <a:spcAft>
                  <a:spcPct val="0"/>
                </a:spcAft>
                <a:buFontTx/>
                <a:buNone/>
              </a:pPr>
              <a:r>
                <a:rPr lang="pt-BR" altLang="en-US" sz="1800" b="1" dirty="0">
                  <a:solidFill>
                    <a:prstClr val="black"/>
                  </a:solidFill>
                  <a:latin typeface="Arial Black" panose="020B0A04020102020204" pitchFamily="34" charset="0"/>
                  <a:cs typeface="Arial" panose="020B0604020202020204" pitchFamily="34" charset="0"/>
                </a:rPr>
                <a:t>        </a:t>
              </a:r>
              <a:r>
                <a:rPr lang="pt-BR" altLang="en-US" sz="1800" b="1" dirty="0">
                  <a:solidFill>
                    <a:schemeClr val="bg1"/>
                  </a:solidFill>
                  <a:latin typeface="Arial Black" panose="020B0A04020102020204" pitchFamily="34" charset="0"/>
                  <a:cs typeface="Arial" panose="020B0604020202020204" pitchFamily="34" charset="0"/>
                </a:rPr>
                <a:t>GRUPO</a:t>
              </a:r>
            </a:p>
          </p:txBody>
        </p:sp>
        <p:sp>
          <p:nvSpPr>
            <p:cNvPr id="26628" name="Oval 9"/>
            <p:cNvSpPr>
              <a:spLocks noChangeArrowheads="1"/>
            </p:cNvSpPr>
            <p:nvPr/>
          </p:nvSpPr>
          <p:spPr bwMode="auto">
            <a:xfrm>
              <a:off x="5543551" y="3752850"/>
              <a:ext cx="1279525" cy="457200"/>
            </a:xfrm>
            <a:prstGeom prst="ellipse">
              <a:avLst/>
            </a:prstGeom>
            <a:grpFill/>
            <a:ln w="38100">
              <a:solidFill>
                <a:srgbClr val="002060"/>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es-ES" altLang="en-US" sz="1800" b="1" dirty="0">
                  <a:solidFill>
                    <a:schemeClr val="bg1"/>
                  </a:solidFill>
                  <a:latin typeface="Arial Black" panose="020B0A04020102020204" pitchFamily="34" charset="0"/>
                  <a:cs typeface="Arial" panose="020B0604020202020204" pitchFamily="34" charset="0"/>
                </a:rPr>
                <a:t>ALUMNO</a:t>
              </a:r>
            </a:p>
          </p:txBody>
        </p:sp>
        <p:sp>
          <p:nvSpPr>
            <p:cNvPr id="26629" name="Line 23"/>
            <p:cNvSpPr>
              <a:spLocks noChangeShapeType="1"/>
            </p:cNvSpPr>
            <p:nvPr/>
          </p:nvSpPr>
          <p:spPr bwMode="auto">
            <a:xfrm>
              <a:off x="7905750" y="3752850"/>
              <a:ext cx="0" cy="0"/>
            </a:xfrm>
            <a:prstGeom prst="line">
              <a:avLst/>
            </a:prstGeom>
            <a:grpFill/>
            <a:ln w="9525">
              <a:solidFill>
                <a:srgbClr val="002060"/>
              </a:solidFill>
              <a:round/>
              <a:headEnd/>
              <a:tailEn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30" name="Line 3"/>
            <p:cNvSpPr>
              <a:spLocks noChangeShapeType="1"/>
            </p:cNvSpPr>
            <p:nvPr/>
          </p:nvSpPr>
          <p:spPr bwMode="auto">
            <a:xfrm flipH="1">
              <a:off x="6229350" y="2743200"/>
              <a:ext cx="0" cy="28194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31" name="Line 4"/>
            <p:cNvSpPr>
              <a:spLocks noChangeShapeType="1"/>
            </p:cNvSpPr>
            <p:nvPr/>
          </p:nvSpPr>
          <p:spPr bwMode="auto">
            <a:xfrm flipH="1">
              <a:off x="4449763" y="3295650"/>
              <a:ext cx="2819400" cy="8382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32" name="Line 5"/>
            <p:cNvSpPr>
              <a:spLocks noChangeShapeType="1"/>
            </p:cNvSpPr>
            <p:nvPr/>
          </p:nvSpPr>
          <p:spPr bwMode="auto">
            <a:xfrm>
              <a:off x="4933950" y="3219450"/>
              <a:ext cx="2667000" cy="97155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33" name="Line 6"/>
            <p:cNvSpPr>
              <a:spLocks noChangeShapeType="1"/>
            </p:cNvSpPr>
            <p:nvPr/>
          </p:nvSpPr>
          <p:spPr bwMode="auto">
            <a:xfrm flipH="1">
              <a:off x="4552950" y="4419600"/>
              <a:ext cx="2895600" cy="1905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34" name="Rectangle 14"/>
            <p:cNvSpPr>
              <a:spLocks noChangeArrowheads="1"/>
            </p:cNvSpPr>
            <p:nvPr/>
          </p:nvSpPr>
          <p:spPr bwMode="auto">
            <a:xfrm>
              <a:off x="7502526" y="4232275"/>
              <a:ext cx="1044575" cy="274638"/>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pt-BR" altLang="en-US" sz="1800" b="1" dirty="0">
                  <a:solidFill>
                    <a:prstClr val="black"/>
                  </a:solidFill>
                  <a:latin typeface="Arial Black" panose="020B0A04020102020204" pitchFamily="34" charset="0"/>
                  <a:cs typeface="Arial" panose="020B0604020202020204" pitchFamily="34" charset="0"/>
                </a:rPr>
                <a:t>    </a:t>
              </a:r>
              <a:r>
                <a:rPr lang="pt-BR" altLang="en-US" sz="1800" b="1" dirty="0">
                  <a:solidFill>
                    <a:srgbClr val="FF0000"/>
                  </a:solidFill>
                  <a:latin typeface="Arial Black" panose="020B0A04020102020204" pitchFamily="34" charset="0"/>
                  <a:cs typeface="Arial" panose="020B0604020202020204" pitchFamily="34" charset="0"/>
                </a:rPr>
                <a:t>MEDIOS</a:t>
              </a:r>
            </a:p>
          </p:txBody>
        </p:sp>
        <p:sp>
          <p:nvSpPr>
            <p:cNvPr id="26635" name="Rectangle 10"/>
            <p:cNvSpPr>
              <a:spLocks noChangeArrowheads="1"/>
            </p:cNvSpPr>
            <p:nvPr/>
          </p:nvSpPr>
          <p:spPr bwMode="auto">
            <a:xfrm>
              <a:off x="5641975" y="1816100"/>
              <a:ext cx="971550" cy="274638"/>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pt-BR" altLang="en-US" sz="1800" b="1" dirty="0">
                  <a:solidFill>
                    <a:prstClr val="black"/>
                  </a:solidFill>
                  <a:latin typeface="Arial Black" panose="020B0A04020102020204" pitchFamily="34" charset="0"/>
                  <a:cs typeface="Arial" panose="020B0604020202020204" pitchFamily="34" charset="0"/>
                </a:rPr>
                <a:t> </a:t>
              </a:r>
              <a:r>
                <a:rPr lang="pt-BR" altLang="en-US" sz="1800" b="1" dirty="0">
                  <a:solidFill>
                    <a:srgbClr val="FF0000"/>
                  </a:solidFill>
                  <a:latin typeface="Arial Black" panose="020B0A04020102020204" pitchFamily="34" charset="0"/>
                  <a:cs typeface="Arial" panose="020B0604020202020204" pitchFamily="34" charset="0"/>
                </a:rPr>
                <a:t>PROBLEMA</a:t>
              </a:r>
            </a:p>
          </p:txBody>
        </p:sp>
        <p:sp>
          <p:nvSpPr>
            <p:cNvPr id="26636" name="Rectangle 11"/>
            <p:cNvSpPr>
              <a:spLocks noChangeArrowheads="1"/>
            </p:cNvSpPr>
            <p:nvPr/>
          </p:nvSpPr>
          <p:spPr bwMode="auto">
            <a:xfrm>
              <a:off x="5651501" y="2425700"/>
              <a:ext cx="1044575" cy="273050"/>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pt-BR" altLang="en-US" sz="1800" b="1" dirty="0">
                  <a:solidFill>
                    <a:srgbClr val="FF0000"/>
                  </a:solidFill>
                  <a:latin typeface="Arial Black" panose="020B0A04020102020204" pitchFamily="34" charset="0"/>
                  <a:cs typeface="Arial" panose="020B0604020202020204" pitchFamily="34" charset="0"/>
                </a:rPr>
                <a:t>  OBJETIVOS</a:t>
              </a:r>
            </a:p>
          </p:txBody>
        </p:sp>
        <p:sp>
          <p:nvSpPr>
            <p:cNvPr id="26637" name="Rectangle 12"/>
            <p:cNvSpPr>
              <a:spLocks noChangeArrowheads="1"/>
            </p:cNvSpPr>
            <p:nvPr/>
          </p:nvSpPr>
          <p:spPr bwMode="auto">
            <a:xfrm>
              <a:off x="3713164" y="2806700"/>
              <a:ext cx="1042987" cy="274638"/>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pt-BR" altLang="en-US" sz="1800" b="1" dirty="0">
                  <a:solidFill>
                    <a:prstClr val="black"/>
                  </a:solidFill>
                  <a:latin typeface="Arial Black" panose="020B0A04020102020204" pitchFamily="34" charset="0"/>
                  <a:cs typeface="Arial" panose="020B0604020202020204" pitchFamily="34" charset="0"/>
                </a:rPr>
                <a:t>  </a:t>
              </a:r>
              <a:r>
                <a:rPr lang="pt-BR" altLang="en-US" sz="1800" b="1" dirty="0">
                  <a:solidFill>
                    <a:srgbClr val="FF0000"/>
                  </a:solidFill>
                  <a:latin typeface="Arial Black" panose="020B0A04020102020204" pitchFamily="34" charset="0"/>
                  <a:cs typeface="Arial" panose="020B0604020202020204" pitchFamily="34" charset="0"/>
                </a:rPr>
                <a:t>CONTENIDO</a:t>
              </a:r>
            </a:p>
          </p:txBody>
        </p:sp>
        <p:sp>
          <p:nvSpPr>
            <p:cNvPr id="26638" name="Rectangle 13"/>
            <p:cNvSpPr>
              <a:spLocks noChangeArrowheads="1"/>
            </p:cNvSpPr>
            <p:nvPr/>
          </p:nvSpPr>
          <p:spPr bwMode="auto">
            <a:xfrm>
              <a:off x="7143751" y="2838450"/>
              <a:ext cx="1044575" cy="274638"/>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pt-BR" altLang="en-US" sz="1800" b="1" dirty="0">
                  <a:solidFill>
                    <a:prstClr val="black"/>
                  </a:solidFill>
                  <a:latin typeface="Arial Black" panose="020B0A04020102020204" pitchFamily="34" charset="0"/>
                  <a:cs typeface="Arial" panose="020B0604020202020204" pitchFamily="34" charset="0"/>
                </a:rPr>
                <a:t>  </a:t>
              </a:r>
              <a:r>
                <a:rPr lang="pt-BR" altLang="en-US" sz="1800" b="1" dirty="0">
                  <a:solidFill>
                    <a:srgbClr val="FF0000"/>
                  </a:solidFill>
                  <a:latin typeface="Arial Black" panose="020B0A04020102020204" pitchFamily="34" charset="0"/>
                  <a:cs typeface="Arial" panose="020B0604020202020204" pitchFamily="34" charset="0"/>
                </a:rPr>
                <a:t>MÉTODOS</a:t>
              </a:r>
            </a:p>
          </p:txBody>
        </p:sp>
        <p:sp>
          <p:nvSpPr>
            <p:cNvPr id="26639" name="Rectangle 15"/>
            <p:cNvSpPr>
              <a:spLocks noChangeArrowheads="1"/>
            </p:cNvSpPr>
            <p:nvPr/>
          </p:nvSpPr>
          <p:spPr bwMode="auto">
            <a:xfrm>
              <a:off x="3095626" y="4079875"/>
              <a:ext cx="1096963" cy="274638"/>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s-ES" altLang="en-US" sz="1800" b="1" dirty="0">
                  <a:solidFill>
                    <a:prstClr val="black"/>
                  </a:solidFill>
                  <a:latin typeface="Arial Black" panose="020B0A04020102020204" pitchFamily="34" charset="0"/>
                  <a:cs typeface="Arial" panose="020B0604020202020204" pitchFamily="34" charset="0"/>
                </a:rPr>
                <a:t> </a:t>
              </a:r>
              <a:r>
                <a:rPr lang="es-ES" altLang="en-US" sz="1800" b="1" dirty="0">
                  <a:solidFill>
                    <a:srgbClr val="FF0000"/>
                  </a:solidFill>
                  <a:latin typeface="Arial Black" panose="020B0A04020102020204" pitchFamily="34" charset="0"/>
                  <a:cs typeface="Arial" panose="020B0604020202020204" pitchFamily="34" charset="0"/>
                </a:rPr>
                <a:t>EVALUACIÓN  </a:t>
              </a:r>
              <a:r>
                <a:rPr lang="es-ES" altLang="en-US" sz="1800" b="1" dirty="0">
                  <a:solidFill>
                    <a:prstClr val="black"/>
                  </a:solidFill>
                  <a:latin typeface="Arial Black" panose="020B0A04020102020204" pitchFamily="34" charset="0"/>
                  <a:cs typeface="Arial" panose="020B0604020202020204" pitchFamily="34" charset="0"/>
                </a:rPr>
                <a:t>  </a:t>
              </a:r>
            </a:p>
          </p:txBody>
        </p:sp>
        <p:sp>
          <p:nvSpPr>
            <p:cNvPr id="26640" name="Rectangle 16"/>
            <p:cNvSpPr>
              <a:spLocks noChangeArrowheads="1"/>
            </p:cNvSpPr>
            <p:nvPr/>
          </p:nvSpPr>
          <p:spPr bwMode="auto">
            <a:xfrm>
              <a:off x="5086351" y="5581650"/>
              <a:ext cx="2193925" cy="274638"/>
            </a:xfrm>
            <a:prstGeom prst="rect">
              <a:avLst/>
            </a:prstGeom>
            <a:grpFill/>
            <a:ln w="9525">
              <a:solidFill>
                <a:srgbClr val="002060"/>
              </a:solidFill>
              <a:miter lim="800000"/>
              <a:headEnd/>
              <a:tailEnd/>
            </a:ln>
            <a:effectLst>
              <a:outerShdw dist="107763" dir="2700000" algn="ctr" rotWithShape="0">
                <a:srgbClr val="808080"/>
              </a:outerShdw>
            </a:effec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pt-BR" altLang="en-US" sz="1800" b="1" dirty="0">
                  <a:solidFill>
                    <a:prstClr val="black"/>
                  </a:solidFill>
                  <a:latin typeface="Arial Black" panose="020B0A04020102020204" pitchFamily="34" charset="0"/>
                  <a:cs typeface="Arial" panose="020B0604020202020204" pitchFamily="34" charset="0"/>
                </a:rPr>
                <a:t>    </a:t>
              </a:r>
              <a:r>
                <a:rPr lang="pt-BR" altLang="en-US" sz="1800" b="1" dirty="0">
                  <a:solidFill>
                    <a:srgbClr val="FF0000"/>
                  </a:solidFill>
                  <a:latin typeface="Arial Black" panose="020B0A04020102020204" pitchFamily="34" charset="0"/>
                  <a:cs typeface="Arial" panose="020B0604020202020204" pitchFamily="34" charset="0"/>
                </a:rPr>
                <a:t>FORMAS DE  ORGANIZACIÓN</a:t>
              </a:r>
            </a:p>
            <a:p>
              <a:pPr eaLnBrk="1" fontAlgn="base" hangingPunct="1">
                <a:spcBef>
                  <a:spcPct val="0"/>
                </a:spcBef>
                <a:spcAft>
                  <a:spcPct val="0"/>
                </a:spcAft>
                <a:buFontTx/>
                <a:buNone/>
              </a:pPr>
              <a:endParaRPr lang="pt-BR" altLang="en-US" sz="1800" b="1" dirty="0">
                <a:solidFill>
                  <a:prstClr val="black"/>
                </a:solidFill>
                <a:latin typeface="Arial Black" panose="020B0A04020102020204" pitchFamily="34" charset="0"/>
                <a:cs typeface="Arial" panose="020B0604020202020204" pitchFamily="34" charset="0"/>
              </a:endParaRPr>
            </a:p>
          </p:txBody>
        </p:sp>
        <p:sp>
          <p:nvSpPr>
            <p:cNvPr id="26641" name="Rectangle 17"/>
            <p:cNvSpPr>
              <a:spLocks noChangeArrowheads="1"/>
            </p:cNvSpPr>
            <p:nvPr/>
          </p:nvSpPr>
          <p:spPr bwMode="auto">
            <a:xfrm>
              <a:off x="2716213" y="1014413"/>
              <a:ext cx="1905000" cy="381000"/>
            </a:xfrm>
            <a:prstGeom prst="rect">
              <a:avLst/>
            </a:prstGeom>
            <a:grpFill/>
            <a:ln w="9525">
              <a:solidFill>
                <a:srgbClr val="002060"/>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ase" hangingPunct="1">
                <a:spcBef>
                  <a:spcPct val="0"/>
                </a:spcBef>
                <a:spcAft>
                  <a:spcPct val="0"/>
                </a:spcAft>
                <a:buFontTx/>
                <a:buNone/>
              </a:pPr>
              <a:r>
                <a:rPr lang="pt-BR" altLang="en-US" sz="1800" b="1" dirty="0">
                  <a:solidFill>
                    <a:srgbClr val="FF0000"/>
                  </a:solidFill>
                  <a:latin typeface="Arial Black" panose="020B0A04020102020204" pitchFamily="34" charset="0"/>
                  <a:cs typeface="Arial" panose="020B0604020202020204" pitchFamily="34" charset="0"/>
                </a:rPr>
                <a:t>SOCIEDAD</a:t>
              </a:r>
              <a:endParaRPr lang="pt-BR" altLang="en-US" sz="1800" dirty="0">
                <a:solidFill>
                  <a:srgbClr val="FF0000"/>
                </a:solidFill>
                <a:latin typeface="Arial Black" panose="020B0A04020102020204" pitchFamily="34" charset="0"/>
                <a:cs typeface="Arial" panose="020B0604020202020204" pitchFamily="34" charset="0"/>
              </a:endParaRPr>
            </a:p>
          </p:txBody>
        </p:sp>
        <p:sp>
          <p:nvSpPr>
            <p:cNvPr id="26642" name="Line 18"/>
            <p:cNvSpPr>
              <a:spLocks noChangeShapeType="1"/>
            </p:cNvSpPr>
            <p:nvPr/>
          </p:nvSpPr>
          <p:spPr bwMode="auto">
            <a:xfrm>
              <a:off x="4697413" y="1295400"/>
              <a:ext cx="838200" cy="457200"/>
            </a:xfrm>
            <a:prstGeom prst="line">
              <a:avLst/>
            </a:prstGeom>
            <a:grpFill/>
            <a:ln w="76200">
              <a:solidFill>
                <a:srgbClr val="00206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43" name="Line 19"/>
            <p:cNvSpPr>
              <a:spLocks noChangeShapeType="1"/>
            </p:cNvSpPr>
            <p:nvPr/>
          </p:nvSpPr>
          <p:spPr bwMode="auto">
            <a:xfrm>
              <a:off x="6229350" y="2152650"/>
              <a:ext cx="0" cy="228600"/>
            </a:xfrm>
            <a:prstGeom prst="line">
              <a:avLst/>
            </a:prstGeom>
            <a:grpFill/>
            <a:ln w="76200">
              <a:solidFill>
                <a:srgbClr val="002060"/>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44" name="Line 20"/>
            <p:cNvSpPr>
              <a:spLocks noChangeShapeType="1"/>
            </p:cNvSpPr>
            <p:nvPr/>
          </p:nvSpPr>
          <p:spPr bwMode="auto">
            <a:xfrm flipH="1">
              <a:off x="4857750" y="2628900"/>
              <a:ext cx="762000" cy="228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45" name="Line 21"/>
            <p:cNvSpPr>
              <a:spLocks noChangeShapeType="1"/>
            </p:cNvSpPr>
            <p:nvPr/>
          </p:nvSpPr>
          <p:spPr bwMode="auto">
            <a:xfrm>
              <a:off x="6762750" y="2590800"/>
              <a:ext cx="533400" cy="228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46" name="Line 22"/>
            <p:cNvSpPr>
              <a:spLocks noChangeShapeType="1"/>
            </p:cNvSpPr>
            <p:nvPr/>
          </p:nvSpPr>
          <p:spPr bwMode="auto">
            <a:xfrm>
              <a:off x="5086350" y="2990850"/>
              <a:ext cx="1905000" cy="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47" name="Line 24"/>
            <p:cNvSpPr>
              <a:spLocks noChangeShapeType="1"/>
            </p:cNvSpPr>
            <p:nvPr/>
          </p:nvSpPr>
          <p:spPr bwMode="auto">
            <a:xfrm>
              <a:off x="7905750" y="3219450"/>
              <a:ext cx="152400" cy="8382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48" name="Freeform 25"/>
            <p:cNvSpPr>
              <a:spLocks/>
            </p:cNvSpPr>
            <p:nvPr/>
          </p:nvSpPr>
          <p:spPr bwMode="auto">
            <a:xfrm>
              <a:off x="6896100" y="2286000"/>
              <a:ext cx="1841500" cy="1778000"/>
            </a:xfrm>
            <a:custGeom>
              <a:avLst/>
              <a:gdLst>
                <a:gd name="T0" fmla="*/ 2147483647 w 1160"/>
                <a:gd name="T1" fmla="*/ 2147483647 h 1120"/>
                <a:gd name="T2" fmla="*/ 2147483647 w 1160"/>
                <a:gd name="T3" fmla="*/ 2147483647 h 1120"/>
                <a:gd name="T4" fmla="*/ 0 w 1160"/>
                <a:gd name="T5" fmla="*/ 2147483647 h 1120"/>
                <a:gd name="T6" fmla="*/ 0 60000 65536"/>
                <a:gd name="T7" fmla="*/ 0 60000 65536"/>
                <a:gd name="T8" fmla="*/ 0 60000 65536"/>
                <a:gd name="T9" fmla="*/ 0 w 1160"/>
                <a:gd name="T10" fmla="*/ 0 h 1120"/>
                <a:gd name="T11" fmla="*/ 1160 w 1160"/>
                <a:gd name="T12" fmla="*/ 1120 h 1120"/>
              </a:gdLst>
              <a:ahLst/>
              <a:cxnLst>
                <a:cxn ang="T6">
                  <a:pos x="T0" y="T1"/>
                </a:cxn>
                <a:cxn ang="T7">
                  <a:pos x="T2" y="T3"/>
                </a:cxn>
                <a:cxn ang="T8">
                  <a:pos x="T4" y="T5"/>
                </a:cxn>
              </a:cxnLst>
              <a:rect l="T9" t="T10" r="T11" b="T12"/>
              <a:pathLst>
                <a:path w="1160" h="1120">
                  <a:moveTo>
                    <a:pt x="912" y="1120"/>
                  </a:moveTo>
                  <a:cubicBezTo>
                    <a:pt x="1036" y="720"/>
                    <a:pt x="1160" y="320"/>
                    <a:pt x="1008" y="160"/>
                  </a:cubicBezTo>
                  <a:cubicBezTo>
                    <a:pt x="856" y="0"/>
                    <a:pt x="168" y="160"/>
                    <a:pt x="0" y="160"/>
                  </a:cubicBezTo>
                </a:path>
              </a:pathLst>
            </a:custGeom>
            <a:grpFill/>
            <a:ln w="38100">
              <a:solidFill>
                <a:srgbClr val="002060"/>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s-ES_tradnl">
                <a:solidFill>
                  <a:srgbClr val="FFC000"/>
                </a:solidFill>
                <a:latin typeface="Arial Black" panose="020B0A04020102020204" pitchFamily="34" charset="0"/>
                <a:cs typeface="Arial" panose="020B0604020202020204" pitchFamily="34" charset="0"/>
              </a:endParaRPr>
            </a:p>
          </p:txBody>
        </p:sp>
        <p:sp>
          <p:nvSpPr>
            <p:cNvPr id="26649" name="Line 26"/>
            <p:cNvSpPr>
              <a:spLocks noChangeShapeType="1"/>
            </p:cNvSpPr>
            <p:nvPr/>
          </p:nvSpPr>
          <p:spPr bwMode="auto">
            <a:xfrm flipH="1">
              <a:off x="3687763" y="3295650"/>
              <a:ext cx="457200" cy="609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50" name="Freeform 27"/>
            <p:cNvSpPr>
              <a:spLocks/>
            </p:cNvSpPr>
            <p:nvPr/>
          </p:nvSpPr>
          <p:spPr bwMode="auto">
            <a:xfrm>
              <a:off x="2952750" y="2133600"/>
              <a:ext cx="2514600" cy="1771650"/>
            </a:xfrm>
            <a:custGeom>
              <a:avLst/>
              <a:gdLst>
                <a:gd name="T0" fmla="*/ 2147483647 w 1536"/>
                <a:gd name="T1" fmla="*/ 2147483647 h 1208"/>
                <a:gd name="T2" fmla="*/ 2147483647 w 1536"/>
                <a:gd name="T3" fmla="*/ 2147483647 h 1208"/>
                <a:gd name="T4" fmla="*/ 2147483647 w 1536"/>
                <a:gd name="T5" fmla="*/ 2147483647 h 1208"/>
                <a:gd name="T6" fmla="*/ 0 60000 65536"/>
                <a:gd name="T7" fmla="*/ 0 60000 65536"/>
                <a:gd name="T8" fmla="*/ 0 60000 65536"/>
                <a:gd name="T9" fmla="*/ 0 w 1536"/>
                <a:gd name="T10" fmla="*/ 0 h 1208"/>
                <a:gd name="T11" fmla="*/ 1536 w 1536"/>
                <a:gd name="T12" fmla="*/ 1208 h 1208"/>
              </a:gdLst>
              <a:ahLst/>
              <a:cxnLst>
                <a:cxn ang="T6">
                  <a:pos x="T0" y="T1"/>
                </a:cxn>
                <a:cxn ang="T7">
                  <a:pos x="T2" y="T3"/>
                </a:cxn>
                <a:cxn ang="T8">
                  <a:pos x="T4" y="T5"/>
                </a:cxn>
              </a:cxnLst>
              <a:rect l="T9" t="T10" r="T11" b="T12"/>
              <a:pathLst>
                <a:path w="1536" h="1208">
                  <a:moveTo>
                    <a:pt x="384" y="1208"/>
                  </a:moveTo>
                  <a:cubicBezTo>
                    <a:pt x="192" y="756"/>
                    <a:pt x="0" y="304"/>
                    <a:pt x="192" y="152"/>
                  </a:cubicBezTo>
                  <a:cubicBezTo>
                    <a:pt x="384" y="0"/>
                    <a:pt x="960" y="148"/>
                    <a:pt x="1536" y="296"/>
                  </a:cubicBezTo>
                </a:path>
              </a:pathLst>
            </a:cu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51" name="Line 28"/>
            <p:cNvSpPr>
              <a:spLocks noChangeShapeType="1"/>
            </p:cNvSpPr>
            <p:nvPr/>
          </p:nvSpPr>
          <p:spPr bwMode="auto">
            <a:xfrm>
              <a:off x="4705350" y="3295650"/>
              <a:ext cx="762000" cy="2133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52" name="Line 29"/>
            <p:cNvSpPr>
              <a:spLocks noChangeShapeType="1"/>
            </p:cNvSpPr>
            <p:nvPr/>
          </p:nvSpPr>
          <p:spPr bwMode="auto">
            <a:xfrm flipH="1">
              <a:off x="6953250" y="3295650"/>
              <a:ext cx="533400" cy="2133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53" name="Line 30"/>
            <p:cNvSpPr>
              <a:spLocks noChangeShapeType="1"/>
            </p:cNvSpPr>
            <p:nvPr/>
          </p:nvSpPr>
          <p:spPr bwMode="auto">
            <a:xfrm flipH="1">
              <a:off x="7296150" y="4819650"/>
              <a:ext cx="685800" cy="609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sp>
          <p:nvSpPr>
            <p:cNvPr id="26654" name="Line 31"/>
            <p:cNvSpPr>
              <a:spLocks noChangeShapeType="1"/>
            </p:cNvSpPr>
            <p:nvPr/>
          </p:nvSpPr>
          <p:spPr bwMode="auto">
            <a:xfrm>
              <a:off x="4171950" y="4591050"/>
              <a:ext cx="838200" cy="990600"/>
            </a:xfrm>
            <a:prstGeom prst="line">
              <a:avLst/>
            </a:prstGeom>
            <a:grpFill/>
            <a:ln w="38100">
              <a:solidFill>
                <a:srgbClr val="00206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pPr fontAlgn="base">
                <a:spcBef>
                  <a:spcPct val="0"/>
                </a:spcBef>
                <a:spcAft>
                  <a:spcPct val="0"/>
                </a:spcAft>
              </a:pPr>
              <a:endParaRPr lang="es-ES_tradnl">
                <a:solidFill>
                  <a:prstClr val="black"/>
                </a:solidFill>
                <a:latin typeface="Arial Black" panose="020B0A04020102020204" pitchFamily="34" charset="0"/>
                <a:cs typeface="Arial" panose="020B0604020202020204" pitchFamily="34" charset="0"/>
              </a:endParaRPr>
            </a:p>
          </p:txBody>
        </p:sp>
      </p:grpSp>
      <p:sp>
        <p:nvSpPr>
          <p:cNvPr id="26655" name="7 CuadroTexto"/>
          <p:cNvSpPr txBox="1">
            <a:spLocks noChangeArrowheads="1"/>
          </p:cNvSpPr>
          <p:nvPr/>
        </p:nvSpPr>
        <p:spPr bwMode="auto">
          <a:xfrm>
            <a:off x="1328057" y="119745"/>
            <a:ext cx="10342353" cy="446276"/>
          </a:xfrm>
          <a:prstGeom prst="rect">
            <a:avLst/>
          </a:prstGeom>
          <a:solidFill>
            <a:srgbClr val="002060"/>
          </a:solid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fontAlgn="base" hangingPunct="1">
              <a:lnSpc>
                <a:spcPct val="115000"/>
              </a:lnSpc>
              <a:spcBef>
                <a:spcPct val="0"/>
              </a:spcBef>
              <a:spcAft>
                <a:spcPts val="1000"/>
              </a:spcAft>
              <a:buNone/>
            </a:pPr>
            <a:r>
              <a:rPr lang="es-ES" altLang="en-US" sz="2000" b="1" dirty="0">
                <a:solidFill>
                  <a:srgbClr val="FFFF00"/>
                </a:solidFill>
                <a:latin typeface="Arial Black" panose="020B0A04020102020204" pitchFamily="34" charset="0"/>
                <a:ea typeface="Calibri" panose="020F0502020204030204" pitchFamily="34" charset="0"/>
                <a:cs typeface="Times New Roman" panose="02020603050405020304" pitchFamily="18" charset="0"/>
              </a:rPr>
              <a:t>CARÁCTER SISTÉMICO DEL PROCESO DE ENSEÑANZA - APRENDIZAJE</a:t>
            </a:r>
            <a:endParaRPr lang="es-ES_tradnl" altLang="en-US" sz="2000" b="1" dirty="0">
              <a:solidFill>
                <a:srgbClr val="FFFF00"/>
              </a:solidFill>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161586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0" y="0"/>
            <a:ext cx="12192000" cy="7017306"/>
          </a:xfrm>
          <a:prstGeom prst="rect">
            <a:avLst/>
          </a:prstGeom>
          <a:noFill/>
        </p:spPr>
        <p:txBody>
          <a:bodyPr wrap="square" rtlCol="0">
            <a:spAutoFit/>
          </a:bodyPr>
          <a:lstStyle/>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a:p>
            <a:endParaRPr lang="es-ES" dirty="0">
              <a:solidFill>
                <a:prstClr val="black"/>
              </a:solidFill>
            </a:endParaRPr>
          </a:p>
        </p:txBody>
      </p:sp>
      <p:sp>
        <p:nvSpPr>
          <p:cNvPr id="2" name="1 CuadroTexto"/>
          <p:cNvSpPr txBox="1"/>
          <p:nvPr/>
        </p:nvSpPr>
        <p:spPr>
          <a:xfrm>
            <a:off x="457191" y="3081142"/>
            <a:ext cx="11277600" cy="523220"/>
          </a:xfrm>
          <a:prstGeom prst="rect">
            <a:avLst/>
          </a:prstGeom>
          <a:noFill/>
        </p:spPr>
        <p:txBody>
          <a:bodyPr wrap="square" rtlCol="0">
            <a:spAutoFit/>
          </a:bodyPr>
          <a:lstStyle/>
          <a:p>
            <a:pPr algn="ctr"/>
            <a:r>
              <a:rPr lang="es-ES" sz="2800" dirty="0">
                <a:solidFill>
                  <a:srgbClr val="002060"/>
                </a:solidFill>
                <a:latin typeface="Arial Black" pitchFamily="34" charset="0"/>
              </a:rPr>
              <a:t>ESTUDIO </a:t>
            </a:r>
            <a:r>
              <a:rPr lang="es-ES" sz="2800" dirty="0" smtClean="0">
                <a:solidFill>
                  <a:srgbClr val="002060"/>
                </a:solidFill>
                <a:latin typeface="Arial Black" pitchFamily="34" charset="0"/>
              </a:rPr>
              <a:t>INDEPENDIENTE DEL ENCUENTRO ANTERIOR</a:t>
            </a:r>
            <a:endParaRPr lang="es-ES" sz="2800" dirty="0">
              <a:solidFill>
                <a:srgbClr val="002060"/>
              </a:solidFill>
              <a:latin typeface="Arial Black" pitchFamily="34" charset="0"/>
            </a:endParaRPr>
          </a:p>
        </p:txBody>
      </p:sp>
      <p:sp>
        <p:nvSpPr>
          <p:cNvPr id="4" name="3 CuadroTexto"/>
          <p:cNvSpPr txBox="1"/>
          <p:nvPr/>
        </p:nvSpPr>
        <p:spPr>
          <a:xfrm>
            <a:off x="393894" y="3896746"/>
            <a:ext cx="6288259"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1</a:t>
            </a:r>
            <a:r>
              <a:rPr lang="es-ES" sz="2800" dirty="0">
                <a:solidFill>
                  <a:prstClr val="black"/>
                </a:solidFill>
                <a:latin typeface="Arial Black" pitchFamily="34" charset="0"/>
              </a:rPr>
              <a:t>: Problema y objetivos</a:t>
            </a:r>
          </a:p>
        </p:txBody>
      </p:sp>
      <p:sp>
        <p:nvSpPr>
          <p:cNvPr id="5" name="4 CuadroTexto"/>
          <p:cNvSpPr txBox="1"/>
          <p:nvPr/>
        </p:nvSpPr>
        <p:spPr>
          <a:xfrm>
            <a:off x="436099" y="4684539"/>
            <a:ext cx="4332850"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2</a:t>
            </a:r>
            <a:r>
              <a:rPr lang="es-ES" sz="2800" dirty="0">
                <a:solidFill>
                  <a:prstClr val="black"/>
                </a:solidFill>
                <a:latin typeface="Arial Black" pitchFamily="34" charset="0"/>
              </a:rPr>
              <a:t>: Contenidos</a:t>
            </a:r>
          </a:p>
        </p:txBody>
      </p:sp>
      <p:sp>
        <p:nvSpPr>
          <p:cNvPr id="6" name="5 CuadroTexto"/>
          <p:cNvSpPr txBox="1"/>
          <p:nvPr/>
        </p:nvSpPr>
        <p:spPr>
          <a:xfrm>
            <a:off x="436097" y="5725550"/>
            <a:ext cx="3770143"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3</a:t>
            </a:r>
            <a:r>
              <a:rPr lang="es-ES" sz="2800" dirty="0">
                <a:solidFill>
                  <a:prstClr val="black"/>
                </a:solidFill>
                <a:latin typeface="Arial Black" pitchFamily="34" charset="0"/>
              </a:rPr>
              <a:t>: Métodos</a:t>
            </a:r>
          </a:p>
        </p:txBody>
      </p:sp>
      <p:sp>
        <p:nvSpPr>
          <p:cNvPr id="7" name="6 CuadroTexto"/>
          <p:cNvSpPr txBox="1"/>
          <p:nvPr/>
        </p:nvSpPr>
        <p:spPr>
          <a:xfrm>
            <a:off x="8314032" y="3938953"/>
            <a:ext cx="3573194"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4</a:t>
            </a:r>
            <a:r>
              <a:rPr lang="es-ES" sz="2800" dirty="0">
                <a:solidFill>
                  <a:prstClr val="black"/>
                </a:solidFill>
                <a:latin typeface="Arial Black" pitchFamily="34" charset="0"/>
              </a:rPr>
              <a:t>: Medios</a:t>
            </a:r>
          </a:p>
        </p:txBody>
      </p:sp>
      <p:sp>
        <p:nvSpPr>
          <p:cNvPr id="8" name="7 CuadroTexto"/>
          <p:cNvSpPr txBox="1"/>
          <p:nvPr/>
        </p:nvSpPr>
        <p:spPr>
          <a:xfrm>
            <a:off x="5050307" y="4684537"/>
            <a:ext cx="6850966"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5</a:t>
            </a:r>
            <a:r>
              <a:rPr lang="es-ES" sz="2800" dirty="0">
                <a:solidFill>
                  <a:prstClr val="black"/>
                </a:solidFill>
                <a:latin typeface="Arial Black" pitchFamily="34" charset="0"/>
              </a:rPr>
              <a:t>: Formas de organización</a:t>
            </a:r>
          </a:p>
        </p:txBody>
      </p:sp>
      <p:sp>
        <p:nvSpPr>
          <p:cNvPr id="9" name="8 CuadroTexto"/>
          <p:cNvSpPr txBox="1"/>
          <p:nvPr/>
        </p:nvSpPr>
        <p:spPr>
          <a:xfrm>
            <a:off x="7582544" y="5753685"/>
            <a:ext cx="4360984" cy="523220"/>
          </a:xfrm>
          <a:prstGeom prst="rect">
            <a:avLst/>
          </a:prstGeom>
          <a:noFill/>
          <a:ln w="38100">
            <a:solidFill>
              <a:srgbClr val="002060"/>
            </a:solidFill>
          </a:ln>
        </p:spPr>
        <p:txBody>
          <a:bodyPr wrap="square" rtlCol="0">
            <a:spAutoFit/>
          </a:bodyPr>
          <a:lstStyle/>
          <a:p>
            <a:r>
              <a:rPr lang="es-ES" sz="2800" dirty="0">
                <a:solidFill>
                  <a:srgbClr val="FF0000"/>
                </a:solidFill>
                <a:latin typeface="Arial Black" pitchFamily="34" charset="0"/>
              </a:rPr>
              <a:t>Equipo 6</a:t>
            </a:r>
            <a:r>
              <a:rPr lang="es-ES" sz="2800" dirty="0">
                <a:solidFill>
                  <a:prstClr val="black"/>
                </a:solidFill>
                <a:latin typeface="Arial Black" pitchFamily="34" charset="0"/>
              </a:rPr>
              <a:t>: Evaluación</a:t>
            </a:r>
          </a:p>
        </p:txBody>
      </p:sp>
      <p:pic>
        <p:nvPicPr>
          <p:cNvPr id="2050" name="Picture 2" descr="G:\Universidad Artemisa\Docencia 2016-17\Maestria en Didactica\Concepciones Didácticas\Imágenes\105.jpg"/>
          <p:cNvPicPr>
            <a:picLocks noChangeAspect="1" noChangeArrowheads="1"/>
          </p:cNvPicPr>
          <p:nvPr/>
        </p:nvPicPr>
        <p:blipFill>
          <a:blip r:embed="rId2"/>
          <a:srcRect/>
          <a:stretch>
            <a:fillRect/>
          </a:stretch>
        </p:blipFill>
        <p:spPr bwMode="auto">
          <a:xfrm>
            <a:off x="4603428" y="5258518"/>
            <a:ext cx="2619375" cy="1743075"/>
          </a:xfrm>
          <a:prstGeom prst="rect">
            <a:avLst/>
          </a:prstGeom>
          <a:noFill/>
        </p:spPr>
      </p:pic>
      <p:sp>
        <p:nvSpPr>
          <p:cNvPr id="11" name="CuadroTexto 10"/>
          <p:cNvSpPr txBox="1"/>
          <p:nvPr/>
        </p:nvSpPr>
        <p:spPr>
          <a:xfrm rot="16200000">
            <a:off x="-691852" y="785694"/>
            <a:ext cx="2481940" cy="954107"/>
          </a:xfrm>
          <a:prstGeom prst="rect">
            <a:avLst/>
          </a:prstGeom>
          <a:solidFill>
            <a:schemeClr val="bg1"/>
          </a:solidFill>
        </p:spPr>
        <p:txBody>
          <a:bodyPr wrap="square" rtlCol="0">
            <a:spAutoFit/>
          </a:bodyPr>
          <a:lstStyle/>
          <a:p>
            <a:pPr algn="ctr"/>
            <a:r>
              <a:rPr lang="es-ES_tradnl" sz="2800" dirty="0" smtClean="0">
                <a:solidFill>
                  <a:srgbClr val="002060"/>
                </a:solidFill>
                <a:latin typeface="Arial Black" panose="020B0A04020102020204" pitchFamily="34" charset="0"/>
              </a:rPr>
              <a:t>Trabajo por equipos</a:t>
            </a:r>
            <a:endParaRPr lang="es-ES_tradnl" sz="2800" dirty="0">
              <a:solidFill>
                <a:srgbClr val="002060"/>
              </a:solidFill>
              <a:latin typeface="Arial Black" panose="020B0A04020102020204" pitchFamily="34" charset="0"/>
            </a:endParaRPr>
          </a:p>
        </p:txBody>
      </p:sp>
      <p:sp>
        <p:nvSpPr>
          <p:cNvPr id="12" name="CuadroTexto 11"/>
          <p:cNvSpPr txBox="1"/>
          <p:nvPr/>
        </p:nvSpPr>
        <p:spPr>
          <a:xfrm>
            <a:off x="1026172" y="-21765"/>
            <a:ext cx="11165828" cy="2554545"/>
          </a:xfrm>
          <a:prstGeom prst="rect">
            <a:avLst/>
          </a:prstGeom>
          <a:solidFill>
            <a:schemeClr val="accent4">
              <a:lumMod val="20000"/>
              <a:lumOff val="80000"/>
            </a:schemeClr>
          </a:solidFill>
          <a:scene3d>
            <a:camera prst="orthographicFront"/>
            <a:lightRig rig="threePt" dir="t"/>
          </a:scene3d>
          <a:sp3d>
            <a:bevelT w="152400" h="50800" prst="softRound"/>
          </a:sp3d>
        </p:spPr>
        <p:txBody>
          <a:bodyPr wrap="square" rtlCol="0">
            <a:spAutoFit/>
          </a:bodyPr>
          <a:lstStyle>
            <a:defPPr>
              <a:defRPr lang="en-US"/>
            </a:defPPr>
            <a:lvl1pPr algn="ctr">
              <a:defRPr sz="2800">
                <a:latin typeface="Arial Black" panose="020B0A04020102020204" pitchFamily="34" charset="0"/>
              </a:defRPr>
            </a:lvl1pPr>
          </a:lstStyle>
          <a:p>
            <a:r>
              <a:rPr lang="es-ES" sz="3200" dirty="0" smtClean="0">
                <a:solidFill>
                  <a:srgbClr val="002060"/>
                </a:solidFill>
              </a:rPr>
              <a:t>Con el empleo de </a:t>
            </a:r>
            <a:r>
              <a:rPr lang="es-ES" sz="3200" dirty="0">
                <a:solidFill>
                  <a:srgbClr val="002060"/>
                </a:solidFill>
              </a:rPr>
              <a:t>hojas de </a:t>
            </a:r>
            <a:r>
              <a:rPr lang="es-ES" sz="3200" dirty="0" smtClean="0">
                <a:solidFill>
                  <a:srgbClr val="002060"/>
                </a:solidFill>
              </a:rPr>
              <a:t>trabajo en cada equipo se desarrollan las preguntas o ítems que les corresponde </a:t>
            </a:r>
            <a:r>
              <a:rPr lang="es-ES" sz="3200" dirty="0">
                <a:solidFill>
                  <a:srgbClr val="002060"/>
                </a:solidFill>
              </a:rPr>
              <a:t>sobre la base del estudio independiente realizado. </a:t>
            </a:r>
            <a:r>
              <a:rPr lang="es-ES" sz="3200" dirty="0" smtClean="0">
                <a:solidFill>
                  <a:srgbClr val="002060"/>
                </a:solidFill>
              </a:rPr>
              <a:t>Contarán con hasta </a:t>
            </a:r>
            <a:r>
              <a:rPr lang="es-ES" sz="3200" dirty="0">
                <a:solidFill>
                  <a:srgbClr val="002060"/>
                </a:solidFill>
              </a:rPr>
              <a:t>20 minutos para </a:t>
            </a:r>
            <a:r>
              <a:rPr lang="es-ES" sz="3200" dirty="0" smtClean="0">
                <a:solidFill>
                  <a:srgbClr val="002060"/>
                </a:solidFill>
              </a:rPr>
              <a:t>ello</a:t>
            </a:r>
            <a:endParaRPr lang="es-ES_tradnl" sz="3200" dirty="0">
              <a:solidFill>
                <a:srgbClr val="002060"/>
              </a:solidFill>
            </a:endParaRPr>
          </a:p>
        </p:txBody>
      </p:sp>
      <p:sp>
        <p:nvSpPr>
          <p:cNvPr id="13" name="Flecha arriba 12"/>
          <p:cNvSpPr/>
          <p:nvPr/>
        </p:nvSpPr>
        <p:spPr>
          <a:xfrm>
            <a:off x="5529943" y="2532780"/>
            <a:ext cx="522514" cy="5483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 xmlns:p14="http://schemas.microsoft.com/office/powerpoint/2010/main" val="37244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0"/>
            <a:ext cx="12192000" cy="6858000"/>
          </a:xfrm>
          <a:prstGeom prst="rect">
            <a:avLst/>
          </a:prstGeom>
          <a:solidFill>
            <a:schemeClr val="accent4">
              <a:lumMod val="20000"/>
              <a:lumOff val="80000"/>
              <a:alpha val="0"/>
            </a:schemeClr>
          </a:solidFill>
        </p:spPr>
        <p:txBody>
          <a:bodyPr wrap="square" rtlCol="0">
            <a:spAutoFit/>
          </a:bodyPr>
          <a:lstStyle/>
          <a:p>
            <a:endParaRPr lang="es-ES_tradnl" dirty="0"/>
          </a:p>
        </p:txBody>
      </p:sp>
      <p:sp>
        <p:nvSpPr>
          <p:cNvPr id="2" name="CuadroTexto 1"/>
          <p:cNvSpPr txBox="1"/>
          <p:nvPr/>
        </p:nvSpPr>
        <p:spPr>
          <a:xfrm>
            <a:off x="1611078" y="1262747"/>
            <a:ext cx="9775371" cy="4154984"/>
          </a:xfrm>
          <a:prstGeom prst="rect">
            <a:avLst/>
          </a:prstGeom>
          <a:noFill/>
          <a:scene3d>
            <a:camera prst="isometricRightUp"/>
            <a:lightRig rig="threePt" dir="t"/>
          </a:scene3d>
        </p:spPr>
        <p:txBody>
          <a:bodyPr wrap="square" rtlCol="0">
            <a:spAutoFit/>
          </a:bodyPr>
          <a:lstStyle/>
          <a:p>
            <a:pPr algn="ctr"/>
            <a:r>
              <a:rPr lang="es-ES_tradnl" sz="8800" dirty="0" smtClean="0">
                <a:solidFill>
                  <a:srgbClr val="C00000"/>
                </a:solidFill>
                <a:latin typeface="Arial Black" panose="020B0A04020102020204" pitchFamily="34" charset="0"/>
              </a:rPr>
              <a:t>EI PROBLEMA Y LOS OBJETIVOS</a:t>
            </a:r>
            <a:endParaRPr lang="es-ES_tradnl" sz="8800" dirty="0">
              <a:solidFill>
                <a:srgbClr val="C00000"/>
              </a:solidFill>
              <a:latin typeface="Arial Black" panose="020B0A04020102020204" pitchFamily="34" charset="0"/>
            </a:endParaRPr>
          </a:p>
        </p:txBody>
      </p:sp>
      <p:sp>
        <p:nvSpPr>
          <p:cNvPr id="3" name="CuadroTexto 2"/>
          <p:cNvSpPr txBox="1"/>
          <p:nvPr/>
        </p:nvSpPr>
        <p:spPr>
          <a:xfrm>
            <a:off x="8077200" y="4724400"/>
            <a:ext cx="3657600" cy="954107"/>
          </a:xfrm>
          <a:prstGeom prst="rect">
            <a:avLst/>
          </a:prstGeom>
          <a:noFill/>
        </p:spPr>
        <p:txBody>
          <a:bodyPr wrap="square" rtlCol="0">
            <a:spAutoFit/>
          </a:bodyPr>
          <a:lstStyle/>
          <a:p>
            <a:pPr algn="ctr"/>
            <a:r>
              <a:rPr lang="es-ES_tradnl" sz="2800" dirty="0" smtClean="0">
                <a:solidFill>
                  <a:srgbClr val="002060"/>
                </a:solidFill>
                <a:latin typeface="Arial Black" panose="020B0A04020102020204" pitchFamily="34" charset="0"/>
              </a:rPr>
              <a:t>Exposición del equipo 1</a:t>
            </a:r>
            <a:endParaRPr lang="es-ES_tradnl" sz="2800" dirty="0">
              <a:solidFill>
                <a:srgbClr val="002060"/>
              </a:solidFill>
              <a:latin typeface="Arial Black" panose="020B0A04020102020204" pitchFamily="34" charset="0"/>
            </a:endParaRPr>
          </a:p>
        </p:txBody>
      </p:sp>
      <p:pic>
        <p:nvPicPr>
          <p:cNvPr id="4" name="Imagen 3"/>
          <p:cNvPicPr>
            <a:picLocks noChangeAspect="1"/>
          </p:cNvPicPr>
          <p:nvPr/>
        </p:nvPicPr>
        <p:blipFill>
          <a:blip r:embed="rId2"/>
          <a:stretch>
            <a:fillRect/>
          </a:stretch>
        </p:blipFill>
        <p:spPr>
          <a:xfrm>
            <a:off x="26034" y="-1933"/>
            <a:ext cx="4154080" cy="2941075"/>
          </a:xfrm>
          <a:prstGeom prst="rect">
            <a:avLst/>
          </a:prstGeom>
        </p:spPr>
      </p:pic>
    </p:spTree>
    <p:extLst>
      <p:ext uri="{BB962C8B-B14F-4D97-AF65-F5344CB8AC3E}">
        <p14:creationId xmlns="" xmlns:p14="http://schemas.microsoft.com/office/powerpoint/2010/main" val="206846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0" y="0"/>
            <a:ext cx="12192000" cy="6858000"/>
          </a:xfrm>
          <a:prstGeom prst="rect">
            <a:avLst/>
          </a:prstGeom>
          <a:solidFill>
            <a:schemeClr val="accent2">
              <a:lumMod val="20000"/>
              <a:lumOff val="80000"/>
            </a:schemeClr>
          </a:solidFill>
        </p:spPr>
        <p:txBody>
          <a:bodyPr wrap="square" rtlCol="0">
            <a:spAutoFit/>
          </a:bodyPr>
          <a:lstStyle/>
          <a:p>
            <a:endParaRPr lang="es-ES_tradnl" dirty="0"/>
          </a:p>
        </p:txBody>
      </p:sp>
      <p:sp>
        <p:nvSpPr>
          <p:cNvPr id="2" name="Rectángulo 1"/>
          <p:cNvSpPr/>
          <p:nvPr/>
        </p:nvSpPr>
        <p:spPr>
          <a:xfrm>
            <a:off x="0" y="6443"/>
            <a:ext cx="5529916" cy="3970318"/>
          </a:xfrm>
          <a:prstGeom prst="rect">
            <a:avLst/>
          </a:prstGeom>
          <a:solidFill>
            <a:schemeClr val="bg2"/>
          </a:solidFill>
          <a:scene3d>
            <a:camera prst="orthographicFront"/>
            <a:lightRig rig="threePt" dir="t"/>
          </a:scene3d>
          <a:sp3d>
            <a:bevelT prst="angle"/>
          </a:sp3d>
        </p:spPr>
        <p:txBody>
          <a:bodyPr wrap="square">
            <a:spAutoFit/>
          </a:bodyPr>
          <a:lstStyle/>
          <a:p>
            <a:pPr algn="ctr"/>
            <a:r>
              <a:rPr lang="es-ES" sz="2800" dirty="0" smtClean="0">
                <a:solidFill>
                  <a:srgbClr val="002060"/>
                </a:solidFill>
                <a:latin typeface="Arial Black" panose="020B0A04020102020204" pitchFamily="34" charset="0"/>
              </a:rPr>
              <a:t>Fundamentar, desde las concepciones didácticas estudiadas, los roles de los sujetos del PEA, así como los principios didácticos, el problema y los objetivos de aprendizaje, para el perfeccionamiento de la práctica educativa</a:t>
            </a:r>
            <a:endParaRPr lang="es-ES_tradnl" sz="2800" dirty="0">
              <a:solidFill>
                <a:srgbClr val="002060"/>
              </a:solidFill>
              <a:latin typeface="Arial Black" panose="020B0A04020102020204" pitchFamily="34" charset="0"/>
            </a:endParaRPr>
          </a:p>
        </p:txBody>
      </p:sp>
      <p:pic>
        <p:nvPicPr>
          <p:cNvPr id="3" name="Imagen 2"/>
          <p:cNvPicPr>
            <a:picLocks noChangeAspect="1"/>
          </p:cNvPicPr>
          <p:nvPr/>
        </p:nvPicPr>
        <p:blipFill>
          <a:blip r:embed="rId2"/>
          <a:stretch>
            <a:fillRect/>
          </a:stretch>
        </p:blipFill>
        <p:spPr>
          <a:xfrm>
            <a:off x="5551713" y="0"/>
            <a:ext cx="6618490" cy="4190905"/>
          </a:xfrm>
          <a:prstGeom prst="rect">
            <a:avLst/>
          </a:prstGeom>
        </p:spPr>
      </p:pic>
      <p:sp>
        <p:nvSpPr>
          <p:cNvPr id="4" name="CuadroTexto 3"/>
          <p:cNvSpPr txBox="1"/>
          <p:nvPr/>
        </p:nvSpPr>
        <p:spPr>
          <a:xfrm>
            <a:off x="8490832" y="3135071"/>
            <a:ext cx="3657600" cy="923330"/>
          </a:xfrm>
          <a:prstGeom prst="rect">
            <a:avLst/>
          </a:prstGeom>
          <a:noFill/>
          <a:scene3d>
            <a:camera prst="perspectiveContrastingLeftFacing"/>
            <a:lightRig rig="threePt" dir="t"/>
          </a:scene3d>
        </p:spPr>
        <p:txBody>
          <a:bodyPr wrap="square" rtlCol="0">
            <a:spAutoFit/>
          </a:bodyPr>
          <a:lstStyle/>
          <a:p>
            <a:r>
              <a:rPr lang="es-ES_tradnl" sz="5400" dirty="0" smtClean="0">
                <a:solidFill>
                  <a:srgbClr val="002060"/>
                </a:solidFill>
                <a:latin typeface="Arial Black" panose="020B0A04020102020204" pitchFamily="34" charset="0"/>
              </a:rPr>
              <a:t>Objetivo</a:t>
            </a:r>
            <a:endParaRPr lang="es-ES_tradnl" sz="5400" dirty="0">
              <a:solidFill>
                <a:srgbClr val="002060"/>
              </a:solidFill>
              <a:latin typeface="Arial Black" panose="020B0A04020102020204" pitchFamily="34" charset="0"/>
            </a:endParaRPr>
          </a:p>
        </p:txBody>
      </p:sp>
      <p:sp>
        <p:nvSpPr>
          <p:cNvPr id="5" name="CuadroTexto 4"/>
          <p:cNvSpPr txBox="1"/>
          <p:nvPr/>
        </p:nvSpPr>
        <p:spPr>
          <a:xfrm>
            <a:off x="544280" y="4180108"/>
            <a:ext cx="4528457" cy="523220"/>
          </a:xfrm>
          <a:prstGeom prst="rect">
            <a:avLst/>
          </a:prstGeom>
        </p:spPr>
        <p:txBody>
          <a:bodyPr wrap="square">
            <a:spAutoFit/>
          </a:bodyPr>
          <a:lstStyle>
            <a:defPPr>
              <a:defRPr lang="en-US"/>
            </a:defPPr>
            <a:lvl1pPr algn="ctr">
              <a:defRPr sz="2800">
                <a:solidFill>
                  <a:srgbClr val="002060"/>
                </a:solidFill>
                <a:latin typeface="Arial Black" panose="020B0A04020102020204" pitchFamily="34" charset="0"/>
              </a:defRPr>
            </a:lvl1pPr>
          </a:lstStyle>
          <a:p>
            <a:r>
              <a:rPr lang="es-ES_tradnl" i="1" dirty="0"/>
              <a:t>Sistema de acciones</a:t>
            </a:r>
          </a:p>
        </p:txBody>
      </p:sp>
      <p:sp>
        <p:nvSpPr>
          <p:cNvPr id="6" name="CuadroTexto 5"/>
          <p:cNvSpPr txBox="1"/>
          <p:nvPr/>
        </p:nvSpPr>
        <p:spPr>
          <a:xfrm>
            <a:off x="217715" y="4711747"/>
            <a:ext cx="6357255" cy="1815882"/>
          </a:xfrm>
          <a:prstGeom prst="rect">
            <a:avLst/>
          </a:prstGeom>
          <a:noFill/>
        </p:spPr>
        <p:txBody>
          <a:bodyPr wrap="square" rtlCol="0">
            <a:spAutoFit/>
          </a:bodyPr>
          <a:lstStyle/>
          <a:p>
            <a:r>
              <a:rPr lang="es-ES_tradnl" sz="2800" dirty="0" smtClean="0">
                <a:latin typeface="Arial Black" panose="020B0A04020102020204" pitchFamily="34" charset="0"/>
              </a:rPr>
              <a:t>1. </a:t>
            </a:r>
            <a:r>
              <a:rPr lang="es-ES_tradnl" sz="2800" dirty="0" smtClean="0">
                <a:latin typeface="Arial Black" panose="020B0A04020102020204" pitchFamily="34" charset="0"/>
              </a:rPr>
              <a:t>Determinar los objetos en que se va a fundamentar una relación</a:t>
            </a:r>
            <a:endParaRPr lang="es-ES_tradnl" sz="2800" dirty="0" smtClean="0">
              <a:latin typeface="Arial Black" panose="020B0A04020102020204" pitchFamily="34" charset="0"/>
            </a:endParaRPr>
          </a:p>
          <a:p>
            <a:r>
              <a:rPr lang="es-ES_tradnl" sz="2800" dirty="0" smtClean="0">
                <a:latin typeface="Arial Black" panose="020B0A04020102020204" pitchFamily="34" charset="0"/>
              </a:rPr>
              <a:t>2. </a:t>
            </a:r>
            <a:r>
              <a:rPr lang="es-ES_tradnl" sz="2800" dirty="0" smtClean="0">
                <a:latin typeface="Arial Black" panose="020B0A04020102020204" pitchFamily="34" charset="0"/>
              </a:rPr>
              <a:t>Determinar los argumentos</a:t>
            </a:r>
          </a:p>
        </p:txBody>
      </p:sp>
      <p:sp>
        <p:nvSpPr>
          <p:cNvPr id="7" name="CuadroTexto 6"/>
          <p:cNvSpPr txBox="1"/>
          <p:nvPr/>
        </p:nvSpPr>
        <p:spPr>
          <a:xfrm>
            <a:off x="6246055" y="4593771"/>
            <a:ext cx="5858835" cy="954107"/>
          </a:xfrm>
          <a:prstGeom prst="rect">
            <a:avLst/>
          </a:prstGeom>
          <a:noFill/>
        </p:spPr>
        <p:txBody>
          <a:bodyPr wrap="square" rtlCol="0">
            <a:spAutoFit/>
          </a:bodyPr>
          <a:lstStyle>
            <a:defPPr>
              <a:defRPr lang="en-US"/>
            </a:defPPr>
            <a:lvl1pPr>
              <a:defRPr sz="2800">
                <a:latin typeface="Arial Black" panose="020B0A04020102020204" pitchFamily="34" charset="0"/>
              </a:defRPr>
            </a:lvl1pPr>
          </a:lstStyle>
          <a:p>
            <a:pPr algn="just"/>
            <a:r>
              <a:rPr lang="es-ES_tradnl" dirty="0" smtClean="0"/>
              <a:t>3.Demostrar </a:t>
            </a:r>
            <a:r>
              <a:rPr lang="es-ES_tradnl" dirty="0" smtClean="0"/>
              <a:t>los argumentos</a:t>
            </a:r>
          </a:p>
          <a:p>
            <a:pPr algn="just"/>
            <a:r>
              <a:rPr lang="es-ES" dirty="0" smtClean="0"/>
              <a:t>4. Establecer conclusiones</a:t>
            </a:r>
            <a:endParaRPr lang="es-ES_tradnl" dirty="0"/>
          </a:p>
        </p:txBody>
      </p:sp>
    </p:spTree>
    <p:extLst>
      <p:ext uri="{BB962C8B-B14F-4D97-AF65-F5344CB8AC3E}">
        <p14:creationId xmlns="" xmlns:p14="http://schemas.microsoft.com/office/powerpoint/2010/main" val="1541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0"/>
            <a:ext cx="12192000" cy="6858000"/>
          </a:xfrm>
          <a:prstGeom prst="rect">
            <a:avLst/>
          </a:prstGeom>
          <a:solidFill>
            <a:schemeClr val="accent1">
              <a:lumMod val="40000"/>
              <a:lumOff val="60000"/>
              <a:alpha val="0"/>
            </a:schemeClr>
          </a:solidFill>
        </p:spPr>
        <p:txBody>
          <a:bodyPr wrap="square" rtlCol="0">
            <a:spAutoFit/>
          </a:bodyPr>
          <a:lstStyle/>
          <a:p>
            <a:endParaRPr lang="es-ES_tradnl" dirty="0"/>
          </a:p>
        </p:txBody>
      </p:sp>
      <p:sp>
        <p:nvSpPr>
          <p:cNvPr id="2" name="CuadroTexto 1"/>
          <p:cNvSpPr txBox="1"/>
          <p:nvPr/>
        </p:nvSpPr>
        <p:spPr>
          <a:xfrm>
            <a:off x="4136572" y="283029"/>
            <a:ext cx="4180114" cy="707886"/>
          </a:xfrm>
          <a:prstGeom prst="rect">
            <a:avLst/>
          </a:prstGeom>
          <a:noFill/>
        </p:spPr>
        <p:txBody>
          <a:bodyPr wrap="square" rtlCol="0">
            <a:spAutoFit/>
          </a:bodyPr>
          <a:lstStyle/>
          <a:p>
            <a:r>
              <a:rPr lang="es-ES_tradnl" sz="4000" dirty="0" smtClean="0">
                <a:solidFill>
                  <a:srgbClr val="002060"/>
                </a:solidFill>
                <a:latin typeface="Arial Black" panose="020B0A04020102020204" pitchFamily="34" charset="0"/>
              </a:rPr>
              <a:t>RESUMIENDO</a:t>
            </a:r>
            <a:endParaRPr lang="es-ES_tradnl" sz="4000" dirty="0">
              <a:solidFill>
                <a:srgbClr val="002060"/>
              </a:solidFill>
              <a:latin typeface="Arial Black" panose="020B0A04020102020204" pitchFamily="34" charset="0"/>
            </a:endParaRPr>
          </a:p>
        </p:txBody>
      </p:sp>
      <p:sp>
        <p:nvSpPr>
          <p:cNvPr id="3" name="CuadroTexto 2"/>
          <p:cNvSpPr txBox="1"/>
          <p:nvPr/>
        </p:nvSpPr>
        <p:spPr>
          <a:xfrm>
            <a:off x="130631" y="2960909"/>
            <a:ext cx="3374593" cy="707886"/>
          </a:xfrm>
          <a:prstGeom prst="rect">
            <a:avLst/>
          </a:prstGeom>
          <a:noFill/>
          <a:scene3d>
            <a:camera prst="perspectiveContrastingLeftFacing"/>
            <a:lightRig rig="threePt" dir="t"/>
          </a:scene3d>
        </p:spPr>
        <p:txBody>
          <a:bodyPr wrap="square" rtlCol="0">
            <a:spAutoFit/>
          </a:bodyPr>
          <a:lstStyle>
            <a:defPPr>
              <a:defRPr lang="en-US"/>
            </a:defPPr>
            <a:lvl1pPr>
              <a:defRPr sz="4000">
                <a:solidFill>
                  <a:srgbClr val="002060"/>
                </a:solidFill>
                <a:latin typeface="Arial Black" panose="020B0A04020102020204" pitchFamily="34" charset="0"/>
              </a:defRPr>
            </a:lvl1pPr>
          </a:lstStyle>
          <a:p>
            <a:r>
              <a:rPr lang="es-ES_tradnl" dirty="0"/>
              <a:t>PROBLEMA</a:t>
            </a:r>
          </a:p>
        </p:txBody>
      </p:sp>
      <p:sp>
        <p:nvSpPr>
          <p:cNvPr id="4" name="CuadroTexto 3"/>
          <p:cNvSpPr txBox="1"/>
          <p:nvPr/>
        </p:nvSpPr>
        <p:spPr>
          <a:xfrm>
            <a:off x="8294905" y="2939134"/>
            <a:ext cx="3570517" cy="707886"/>
          </a:xfrm>
          <a:prstGeom prst="rect">
            <a:avLst/>
          </a:prstGeom>
          <a:noFill/>
          <a:scene3d>
            <a:camera prst="isometricOffAxis1Right"/>
            <a:lightRig rig="threePt" dir="t"/>
          </a:scene3d>
        </p:spPr>
        <p:txBody>
          <a:bodyPr wrap="square" rtlCol="0">
            <a:spAutoFit/>
          </a:bodyPr>
          <a:lstStyle>
            <a:defPPr>
              <a:defRPr lang="en-US"/>
            </a:defPPr>
            <a:lvl1pPr>
              <a:defRPr sz="4000">
                <a:solidFill>
                  <a:srgbClr val="002060"/>
                </a:solidFill>
                <a:latin typeface="Arial Black" panose="020B0A04020102020204" pitchFamily="34" charset="0"/>
              </a:defRPr>
            </a:lvl1pPr>
          </a:lstStyle>
          <a:p>
            <a:r>
              <a:rPr lang="es-ES_tradnl" dirty="0"/>
              <a:t>OBJETIVOS</a:t>
            </a:r>
          </a:p>
        </p:txBody>
      </p:sp>
      <p:pic>
        <p:nvPicPr>
          <p:cNvPr id="5" name="Imagen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49480" y="1573667"/>
            <a:ext cx="4180114" cy="4180114"/>
          </a:xfrm>
          <a:prstGeom prst="rect">
            <a:avLst/>
          </a:prstGeom>
        </p:spPr>
      </p:pic>
    </p:spTree>
    <p:extLst>
      <p:ext uri="{BB962C8B-B14F-4D97-AF65-F5344CB8AC3E}">
        <p14:creationId xmlns="" xmlns:p14="http://schemas.microsoft.com/office/powerpoint/2010/main" val="3998831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0" y="0"/>
            <a:ext cx="12148435" cy="6858000"/>
          </a:xfrm>
          <a:prstGeom prst="rect">
            <a:avLst/>
          </a:prstGeom>
          <a:noFill/>
        </p:spPr>
        <p:txBody>
          <a:bodyPr wrap="square" rtlCol="0">
            <a:spAutoFit/>
          </a:bodyPr>
          <a:lstStyle/>
          <a:p>
            <a:endParaRPr lang="es-ES_tradnl" dirty="0"/>
          </a:p>
        </p:txBody>
      </p:sp>
      <p:sp>
        <p:nvSpPr>
          <p:cNvPr id="2" name="CuadroTexto 1"/>
          <p:cNvSpPr txBox="1"/>
          <p:nvPr/>
        </p:nvSpPr>
        <p:spPr>
          <a:xfrm>
            <a:off x="4419591" y="239488"/>
            <a:ext cx="3069772" cy="671722"/>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0">
            <a:spAutoFit/>
          </a:bodyPr>
          <a:lstStyle>
            <a:defPPr>
              <a:defRPr lang="en-US"/>
            </a:defPPr>
            <a:lvl1pPr>
              <a:lnSpc>
                <a:spcPct val="150000"/>
              </a:lnSpc>
              <a:defRPr sz="2800">
                <a:solidFill>
                  <a:srgbClr val="002060"/>
                </a:solidFill>
                <a:latin typeface="Arial Black" panose="020B0A04020102020204" pitchFamily="34" charset="0"/>
              </a:defRPr>
            </a:lvl1pPr>
          </a:lstStyle>
          <a:p>
            <a:r>
              <a:rPr lang="es-ES_tradnl" dirty="0"/>
              <a:t>EL PROBLEMA</a:t>
            </a:r>
          </a:p>
        </p:txBody>
      </p:sp>
      <p:sp>
        <p:nvSpPr>
          <p:cNvPr id="3" name="CuadroTexto 2"/>
          <p:cNvSpPr txBox="1"/>
          <p:nvPr/>
        </p:nvSpPr>
        <p:spPr>
          <a:xfrm>
            <a:off x="8512629" y="957954"/>
            <a:ext cx="3635806" cy="954107"/>
          </a:xfrm>
          <a:prstGeom prst="rect">
            <a:avLst/>
          </a:prstGeom>
          <a:noFill/>
        </p:spPr>
        <p:txBody>
          <a:bodyPr wrap="square" rtlCol="0">
            <a:spAutoFit/>
          </a:bodyPr>
          <a:lstStyle/>
          <a:p>
            <a:r>
              <a:rPr lang="es-ES_tradnl" sz="2800" dirty="0" smtClean="0">
                <a:solidFill>
                  <a:srgbClr val="002060"/>
                </a:solidFill>
                <a:latin typeface="Arial Black" panose="020B0A04020102020204" pitchFamily="34" charset="0"/>
              </a:rPr>
              <a:t>Se concreta en el encargo social</a:t>
            </a:r>
            <a:endParaRPr lang="es-ES_tradnl" sz="2800" dirty="0">
              <a:solidFill>
                <a:srgbClr val="002060"/>
              </a:solidFill>
              <a:latin typeface="Arial Black" panose="020B0A04020102020204" pitchFamily="34" charset="0"/>
            </a:endParaRPr>
          </a:p>
        </p:txBody>
      </p:sp>
      <p:sp>
        <p:nvSpPr>
          <p:cNvPr id="4" name="Flecha abajo 3"/>
          <p:cNvSpPr/>
          <p:nvPr/>
        </p:nvSpPr>
        <p:spPr>
          <a:xfrm>
            <a:off x="5791200" y="915105"/>
            <a:ext cx="326571" cy="10443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4767943" y="2002971"/>
            <a:ext cx="2873828" cy="671722"/>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0">
            <a:spAutoFit/>
          </a:bodyPr>
          <a:lstStyle>
            <a:defPPr>
              <a:defRPr lang="en-US"/>
            </a:defPPr>
            <a:lvl1pPr>
              <a:lnSpc>
                <a:spcPct val="150000"/>
              </a:lnSpc>
              <a:defRPr sz="2800">
                <a:solidFill>
                  <a:srgbClr val="002060"/>
                </a:solidFill>
                <a:latin typeface="Arial Black" panose="020B0A04020102020204" pitchFamily="34" charset="0"/>
              </a:defRPr>
            </a:lvl1pPr>
          </a:lstStyle>
          <a:p>
            <a:pPr algn="ctr"/>
            <a:r>
              <a:rPr lang="es-ES_tradnl" dirty="0"/>
              <a:t>OBJETIVO</a:t>
            </a:r>
          </a:p>
        </p:txBody>
      </p:sp>
      <p:sp>
        <p:nvSpPr>
          <p:cNvPr id="6" name="CuadroTexto 5"/>
          <p:cNvSpPr txBox="1"/>
          <p:nvPr/>
        </p:nvSpPr>
        <p:spPr>
          <a:xfrm>
            <a:off x="696692" y="3091543"/>
            <a:ext cx="3113314" cy="671722"/>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0">
            <a:spAutoFit/>
          </a:bodyPr>
          <a:lstStyle>
            <a:defPPr>
              <a:defRPr lang="en-US"/>
            </a:defPPr>
            <a:lvl1pPr algn="ctr">
              <a:lnSpc>
                <a:spcPct val="150000"/>
              </a:lnSpc>
              <a:defRPr sz="2800">
                <a:solidFill>
                  <a:srgbClr val="002060"/>
                </a:solidFill>
                <a:latin typeface="Arial Black" panose="020B0A04020102020204" pitchFamily="34" charset="0"/>
              </a:defRPr>
            </a:lvl1pPr>
          </a:lstStyle>
          <a:p>
            <a:r>
              <a:rPr lang="es-ES_tradnl" dirty="0"/>
              <a:t>CONTENIDOS</a:t>
            </a:r>
          </a:p>
        </p:txBody>
      </p:sp>
      <p:cxnSp>
        <p:nvCxnSpPr>
          <p:cNvPr id="9" name="Conector recto de flecha 8"/>
          <p:cNvCxnSpPr/>
          <p:nvPr/>
        </p:nvCxnSpPr>
        <p:spPr>
          <a:xfrm flipH="1">
            <a:off x="3156857" y="2297944"/>
            <a:ext cx="1415149" cy="6194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621473" y="3222169"/>
            <a:ext cx="2786751" cy="3257045"/>
          </a:xfrm>
          <a:prstGeom prst="rect">
            <a:avLst/>
          </a:prstGeom>
          <a:solidFill>
            <a:schemeClr val="accent6">
              <a:lumMod val="20000"/>
              <a:lumOff val="80000"/>
            </a:schemeClr>
          </a:solidFill>
          <a:scene3d>
            <a:camera prst="orthographicFront"/>
            <a:lightRig rig="threePt" dir="t"/>
          </a:scene3d>
          <a:sp3d>
            <a:bevelT prst="relaxedInset"/>
          </a:sp3d>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pPr algn="l">
              <a:lnSpc>
                <a:spcPct val="150000"/>
              </a:lnSpc>
            </a:pPr>
            <a:r>
              <a:rPr lang="es-ES_tradnl" dirty="0"/>
              <a:t>Métodos </a:t>
            </a:r>
          </a:p>
          <a:p>
            <a:pPr algn="l">
              <a:lnSpc>
                <a:spcPct val="150000"/>
              </a:lnSpc>
            </a:pPr>
            <a:r>
              <a:rPr lang="es-ES_tradnl" dirty="0"/>
              <a:t>Medios </a:t>
            </a:r>
          </a:p>
          <a:p>
            <a:pPr algn="l">
              <a:lnSpc>
                <a:spcPct val="150000"/>
              </a:lnSpc>
            </a:pPr>
            <a:r>
              <a:rPr lang="es-ES_tradnl" dirty="0"/>
              <a:t>Formas de organización</a:t>
            </a:r>
          </a:p>
          <a:p>
            <a:pPr algn="l">
              <a:lnSpc>
                <a:spcPct val="150000"/>
              </a:lnSpc>
            </a:pPr>
            <a:r>
              <a:rPr lang="es-ES_tradnl" dirty="0"/>
              <a:t>Evaluación</a:t>
            </a:r>
          </a:p>
        </p:txBody>
      </p:sp>
      <p:cxnSp>
        <p:nvCxnSpPr>
          <p:cNvPr id="14" name="Conector recto de flecha 13"/>
          <p:cNvCxnSpPr/>
          <p:nvPr/>
        </p:nvCxnSpPr>
        <p:spPr>
          <a:xfrm>
            <a:off x="5791200" y="2674693"/>
            <a:ext cx="2721429" cy="14183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090057" y="3763265"/>
            <a:ext cx="6422572" cy="12006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3548731" y="1132116"/>
            <a:ext cx="2220686" cy="523220"/>
          </a:xfrm>
          <a:prstGeom prst="rect">
            <a:avLst/>
          </a:prstGeom>
          <a:noFill/>
        </p:spPr>
        <p:txBody>
          <a:bodyPr wrap="square" rtlCol="0">
            <a:spAutoFit/>
          </a:bodyPr>
          <a:lstStyle>
            <a:defPPr>
              <a:defRPr lang="en-US"/>
            </a:defPPr>
            <a:lvl1pPr>
              <a:defRPr sz="2800">
                <a:solidFill>
                  <a:srgbClr val="002060"/>
                </a:solidFill>
                <a:latin typeface="Arial Black" panose="020B0A04020102020204" pitchFamily="34" charset="0"/>
              </a:defRPr>
            </a:lvl1pPr>
          </a:lstStyle>
          <a:p>
            <a:r>
              <a:rPr lang="es-ES_tradnl" dirty="0"/>
              <a:t>Determina </a:t>
            </a:r>
          </a:p>
        </p:txBody>
      </p:sp>
      <p:sp>
        <p:nvSpPr>
          <p:cNvPr id="19" name="CuadroTexto 18"/>
          <p:cNvSpPr txBox="1"/>
          <p:nvPr/>
        </p:nvSpPr>
        <p:spPr>
          <a:xfrm>
            <a:off x="1589301" y="2090055"/>
            <a:ext cx="2220686" cy="523220"/>
          </a:xfrm>
          <a:prstGeom prst="rect">
            <a:avLst/>
          </a:prstGeom>
          <a:noFill/>
        </p:spPr>
        <p:txBody>
          <a:bodyPr wrap="square" rtlCol="0">
            <a:spAutoFit/>
          </a:bodyPr>
          <a:lstStyle>
            <a:defPPr>
              <a:defRPr lang="en-US"/>
            </a:defPPr>
            <a:lvl1pPr>
              <a:defRPr sz="2800">
                <a:solidFill>
                  <a:srgbClr val="002060"/>
                </a:solidFill>
                <a:latin typeface="Arial Black" panose="020B0A04020102020204" pitchFamily="34" charset="0"/>
              </a:defRPr>
            </a:lvl1pPr>
          </a:lstStyle>
          <a:p>
            <a:r>
              <a:rPr lang="es-ES_tradnl" dirty="0"/>
              <a:t>Determina </a:t>
            </a:r>
          </a:p>
        </p:txBody>
      </p:sp>
      <p:sp>
        <p:nvSpPr>
          <p:cNvPr id="20" name="CuadroTexto 19"/>
          <p:cNvSpPr txBox="1"/>
          <p:nvPr/>
        </p:nvSpPr>
        <p:spPr>
          <a:xfrm>
            <a:off x="5312189" y="3788217"/>
            <a:ext cx="2677923" cy="523220"/>
          </a:xfrm>
          <a:prstGeom prst="rect">
            <a:avLst/>
          </a:prstGeom>
          <a:noFill/>
        </p:spPr>
        <p:txBody>
          <a:bodyPr wrap="square" rtlCol="0">
            <a:spAutoFit/>
          </a:bodyPr>
          <a:lstStyle>
            <a:defPPr>
              <a:defRPr lang="en-US"/>
            </a:defPPr>
            <a:lvl1pPr>
              <a:defRPr sz="2800">
                <a:solidFill>
                  <a:srgbClr val="002060"/>
                </a:solidFill>
                <a:latin typeface="Arial Black" panose="020B0A04020102020204" pitchFamily="34" charset="0"/>
              </a:defRPr>
            </a:lvl1pPr>
          </a:lstStyle>
          <a:p>
            <a:pPr algn="ctr"/>
            <a:r>
              <a:rPr lang="es-ES_tradnl" dirty="0" smtClean="0"/>
              <a:t>Determinan </a:t>
            </a:r>
            <a:endParaRPr lang="es-ES_tradnl" dirty="0"/>
          </a:p>
        </p:txBody>
      </p:sp>
      <p:sp>
        <p:nvSpPr>
          <p:cNvPr id="21" name="CuadroTexto 20"/>
          <p:cNvSpPr txBox="1"/>
          <p:nvPr/>
        </p:nvSpPr>
        <p:spPr>
          <a:xfrm>
            <a:off x="1306286" y="5268683"/>
            <a:ext cx="4005903" cy="954107"/>
          </a:xfrm>
          <a:prstGeom prst="rect">
            <a:avLst/>
          </a:prstGeom>
          <a:noFill/>
        </p:spPr>
        <p:txBody>
          <a:bodyPr wrap="square" rtlCol="0">
            <a:spAutoFit/>
          </a:bodyPr>
          <a:lstStyle>
            <a:defPPr>
              <a:defRPr lang="en-US"/>
            </a:defPPr>
            <a:lvl1pPr>
              <a:defRPr sz="2800">
                <a:solidFill>
                  <a:srgbClr val="002060"/>
                </a:solidFill>
                <a:latin typeface="Arial Black" panose="020B0A04020102020204" pitchFamily="34" charset="0"/>
              </a:defRPr>
            </a:lvl1pPr>
          </a:lstStyle>
          <a:p>
            <a:r>
              <a:rPr lang="es-ES_tradnl" dirty="0"/>
              <a:t>Esta relación no es lineal</a:t>
            </a:r>
          </a:p>
        </p:txBody>
      </p:sp>
    </p:spTree>
    <p:extLst>
      <p:ext uri="{BB962C8B-B14F-4D97-AF65-F5344CB8AC3E}">
        <p14:creationId xmlns="" xmlns:p14="http://schemas.microsoft.com/office/powerpoint/2010/main" val="291396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Effect transition="in" filter="fade">
                                      <p:cBhvr>
                                        <p:cTn id="60" dur="500"/>
                                        <p:tgtEl>
                                          <p:spTgt spid="20"/>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12"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2017713" y="2053098"/>
            <a:ext cx="8229600" cy="2062103"/>
          </a:xfrm>
          <a:prstGeom prst="rect">
            <a:avLst/>
          </a:prstGeom>
          <a:solidFill>
            <a:schemeClr val="accent6">
              <a:lumMod val="20000"/>
              <a:lumOff val="80000"/>
            </a:schemeClr>
          </a:solidFill>
          <a:ln w="38100">
            <a:solidFill>
              <a:srgbClr val="0000FF"/>
            </a:solidFill>
            <a:miter lim="800000"/>
            <a:headEnd/>
            <a:tailEnd/>
          </a:ln>
          <a:effectLst/>
          <a:scene3d>
            <a:camera prst="orthographicFront"/>
            <a:lightRig rig="threePt" dir="t"/>
          </a:scene3d>
          <a:sp3d>
            <a:bevelT prst="angle"/>
          </a:sp3d>
          <a:extLst/>
        </p:spPr>
        <p:txBody>
          <a:bodyPr>
            <a:spAutoFit/>
          </a:bodyPr>
          <a:lstStyle/>
          <a:p>
            <a:pPr algn="ctr" fontAlgn="base">
              <a:spcBef>
                <a:spcPct val="50000"/>
              </a:spcBef>
              <a:spcAft>
                <a:spcPct val="0"/>
              </a:spcAft>
              <a:defRPr/>
            </a:pPr>
            <a:r>
              <a:rPr lang="es-ES" sz="3200" b="1" dirty="0">
                <a:solidFill>
                  <a:srgbClr val="000000"/>
                </a:solidFill>
              </a:rPr>
              <a:t>Proyecto abierto o flexible, que guía la actividad del profesor y los estudiantes para alcanzar las transformaciones necesarias en estos </a:t>
            </a:r>
            <a:r>
              <a:rPr lang="es-ES" sz="3200" b="1" dirty="0" smtClean="0">
                <a:solidFill>
                  <a:srgbClr val="000000"/>
                </a:solidFill>
              </a:rPr>
              <a:t>últimos</a:t>
            </a:r>
            <a:endParaRPr lang="es-ES" sz="3200" b="1" dirty="0">
              <a:solidFill>
                <a:srgbClr val="000000"/>
              </a:solidFill>
            </a:endParaRPr>
          </a:p>
        </p:txBody>
      </p:sp>
      <p:sp>
        <p:nvSpPr>
          <p:cNvPr id="7" name="6 Rectángulo"/>
          <p:cNvSpPr/>
          <p:nvPr/>
        </p:nvSpPr>
        <p:spPr>
          <a:xfrm>
            <a:off x="1524000" y="293920"/>
            <a:ext cx="9215438" cy="11287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Los  Objetivos</a:t>
            </a:r>
          </a:p>
        </p:txBody>
      </p:sp>
      <p:sp>
        <p:nvSpPr>
          <p:cNvPr id="2" name="CuadroTexto 1"/>
          <p:cNvSpPr txBox="1"/>
          <p:nvPr/>
        </p:nvSpPr>
        <p:spPr>
          <a:xfrm>
            <a:off x="3853539" y="4463152"/>
            <a:ext cx="8098971" cy="523220"/>
          </a:xfrm>
          <a:prstGeom prst="rect">
            <a:avLst/>
          </a:prstGeom>
          <a:noFill/>
        </p:spPr>
        <p:txBody>
          <a:bodyPr wrap="square" rtlCol="0">
            <a:spAutoFit/>
          </a:bodyPr>
          <a:lstStyle/>
          <a:p>
            <a:r>
              <a:rPr lang="es-ES_tradnl" sz="2800" dirty="0" smtClean="0">
                <a:latin typeface="Arial Black" panose="020B0A04020102020204" pitchFamily="34" charset="0"/>
              </a:rPr>
              <a:t>(Colectivo de autores del CEPES, 1995)</a:t>
            </a:r>
            <a:endParaRPr lang="es-ES_tradnl" sz="2800" dirty="0">
              <a:latin typeface="Arial Black" panose="020B0A04020102020204" pitchFamily="34" charset="0"/>
            </a:endParaRPr>
          </a:p>
        </p:txBody>
      </p:sp>
      <p:sp>
        <p:nvSpPr>
          <p:cNvPr id="3" name="CuadroTexto 2"/>
          <p:cNvSpPr txBox="1"/>
          <p:nvPr/>
        </p:nvSpPr>
        <p:spPr>
          <a:xfrm>
            <a:off x="370114" y="5442857"/>
            <a:ext cx="11582396" cy="954107"/>
          </a:xfrm>
          <a:prstGeom prst="rect">
            <a:avLst/>
          </a:prstGeom>
          <a:noFill/>
        </p:spPr>
        <p:txBody>
          <a:bodyPr wrap="square" rtlCol="0">
            <a:spAutoFit/>
          </a:bodyPr>
          <a:lstStyle/>
          <a:p>
            <a:pPr lvl="0" algn="ctr" fontAlgn="base">
              <a:spcBef>
                <a:spcPct val="0"/>
              </a:spcBef>
              <a:spcAft>
                <a:spcPct val="0"/>
              </a:spcAft>
              <a:defRPr/>
            </a:pPr>
            <a:r>
              <a:rPr lang="es-ES" sz="2800" b="1" dirty="0">
                <a:solidFill>
                  <a:srgbClr val="FF0000"/>
                </a:solidFill>
                <a:latin typeface="Arial Black" panose="020B0A04020102020204" pitchFamily="34" charset="0"/>
              </a:rPr>
              <a:t>Responden a las preguntas ¿Para qué enseñar? ¿Para qué aprender</a:t>
            </a:r>
            <a:r>
              <a:rPr lang="es-ES" sz="2800" b="1" dirty="0" smtClean="0">
                <a:solidFill>
                  <a:srgbClr val="FF0000"/>
                </a:solidFill>
                <a:latin typeface="Arial Black" panose="020B0A04020102020204" pitchFamily="34" charset="0"/>
              </a:rPr>
              <a:t>?</a:t>
            </a:r>
            <a:endParaRPr lang="es-ES_tradnl" dirty="0">
              <a:solidFill>
                <a:srgbClr val="FF0000"/>
              </a:solidFill>
              <a:latin typeface="Arial Black" panose="020B0A04020102020204" pitchFamily="34" charset="0"/>
            </a:endParaRPr>
          </a:p>
        </p:txBody>
      </p:sp>
    </p:spTree>
    <p:extLst>
      <p:ext uri="{BB962C8B-B14F-4D97-AF65-F5344CB8AC3E}">
        <p14:creationId xmlns="" xmlns:p14="http://schemas.microsoft.com/office/powerpoint/2010/main" val="3959746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 decel="50000" fill="hold">
                                          <p:stCondLst>
                                            <p:cond delay="0"/>
                                          </p:stCondLst>
                                        </p:cTn>
                                        <p:tgtEl>
                                          <p:spTgt spid="4506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2"/>
                                        </p:tgtEl>
                                        <p:attrNameLst>
                                          <p:attrName>ppt_w</p:attrName>
                                        </p:attrNameLst>
                                      </p:cBhvr>
                                      <p:tavLst>
                                        <p:tav tm="0">
                                          <p:val>
                                            <p:strVal val="#ppt_w*.05"/>
                                          </p:val>
                                        </p:tav>
                                        <p:tav tm="100000">
                                          <p:val>
                                            <p:strVal val="#ppt_w"/>
                                          </p:val>
                                        </p:tav>
                                      </p:tavLst>
                                    </p:anim>
                                    <p:anim calcmode="lin" valueType="num">
                                      <p:cBhvr>
                                        <p:cTn id="10" dur="1000" fill="hold"/>
                                        <p:tgtEl>
                                          <p:spTgt spid="4506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5000"/>
          </a:schemeClr>
        </a:solidFill>
        <a:effectLst/>
      </p:bgPr>
    </p:bg>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1676400" y="381001"/>
            <a:ext cx="8839200" cy="6109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defRPr/>
            </a:pPr>
            <a:r>
              <a:rPr lang="es-ES" sz="2800" b="1" dirty="0">
                <a:solidFill>
                  <a:srgbClr val="0000FF"/>
                </a:solidFill>
              </a:rPr>
              <a:t>La acción  </a:t>
            </a:r>
            <a:r>
              <a:rPr lang="es-ES" sz="2800" b="1" dirty="0">
                <a:solidFill>
                  <a:srgbClr val="000000"/>
                </a:solidFill>
              </a:rPr>
              <a:t>una vez sistematizada devendrá en la habilidad que se quiere desarrollar en el estudiante, por tanto deberá estar en función de su aprendizaje</a:t>
            </a:r>
            <a:r>
              <a:rPr lang="es-ES" sz="2800" dirty="0">
                <a:solidFill>
                  <a:srgbClr val="000000"/>
                </a:solidFill>
              </a:rPr>
              <a:t>.</a:t>
            </a:r>
          </a:p>
          <a:p>
            <a:pPr algn="just" fontAlgn="base">
              <a:spcBef>
                <a:spcPct val="50000"/>
              </a:spcBef>
              <a:spcAft>
                <a:spcPct val="0"/>
              </a:spcAft>
              <a:defRPr/>
            </a:pPr>
            <a:endParaRPr lang="es-ES" sz="2800" dirty="0">
              <a:solidFill>
                <a:srgbClr val="000000"/>
              </a:solidFill>
            </a:endParaRPr>
          </a:p>
          <a:p>
            <a:pPr algn="just" fontAlgn="base">
              <a:spcBef>
                <a:spcPct val="50000"/>
              </a:spcBef>
              <a:spcAft>
                <a:spcPct val="0"/>
              </a:spcAft>
              <a:defRPr/>
            </a:pPr>
            <a:r>
              <a:rPr lang="es-ES" sz="2800" b="1" dirty="0">
                <a:solidFill>
                  <a:srgbClr val="0000FF"/>
                </a:solidFill>
              </a:rPr>
              <a:t>Conocimiento:</a:t>
            </a:r>
            <a:r>
              <a:rPr lang="es-ES" sz="2800" b="1" dirty="0">
                <a:solidFill>
                  <a:srgbClr val="000000"/>
                </a:solidFill>
              </a:rPr>
              <a:t> no existe objetivo alguno, inconexo del sistema de conocimientos </a:t>
            </a:r>
            <a:r>
              <a:rPr lang="es-ES" sz="2800" b="1" dirty="0" smtClean="0">
                <a:solidFill>
                  <a:srgbClr val="000000"/>
                </a:solidFill>
              </a:rPr>
              <a:t>que el estudiante debe asimilar</a:t>
            </a:r>
            <a:endParaRPr lang="es-ES" sz="2800" dirty="0">
              <a:solidFill>
                <a:srgbClr val="000000"/>
              </a:solidFill>
            </a:endParaRPr>
          </a:p>
          <a:p>
            <a:pPr algn="just" fontAlgn="base">
              <a:spcBef>
                <a:spcPct val="50000"/>
              </a:spcBef>
              <a:spcAft>
                <a:spcPct val="0"/>
              </a:spcAft>
              <a:defRPr/>
            </a:pPr>
            <a:endParaRPr lang="es-ES" sz="2800" dirty="0">
              <a:solidFill>
                <a:srgbClr val="000000"/>
              </a:solidFill>
            </a:endParaRPr>
          </a:p>
          <a:p>
            <a:pPr algn="just" fontAlgn="base">
              <a:spcBef>
                <a:spcPct val="50000"/>
              </a:spcBef>
              <a:spcAft>
                <a:spcPct val="0"/>
              </a:spcAft>
              <a:defRPr/>
            </a:pPr>
            <a:r>
              <a:rPr lang="es-ES" sz="2800" b="1" dirty="0" smtClean="0">
                <a:solidFill>
                  <a:srgbClr val="0000FF"/>
                </a:solidFill>
              </a:rPr>
              <a:t>Valoración:</a:t>
            </a:r>
            <a:r>
              <a:rPr lang="es-ES" sz="2800" b="1" dirty="0">
                <a:solidFill>
                  <a:srgbClr val="000000"/>
                </a:solidFill>
              </a:rPr>
              <a:t> </a:t>
            </a:r>
            <a:r>
              <a:rPr lang="es-ES" sz="2800" b="1" dirty="0" smtClean="0">
                <a:solidFill>
                  <a:srgbClr val="000000"/>
                </a:solidFill>
              </a:rPr>
              <a:t>expresa el </a:t>
            </a:r>
            <a:r>
              <a:rPr lang="es-ES" sz="2800" b="1" dirty="0">
                <a:solidFill>
                  <a:srgbClr val="000000"/>
                </a:solidFill>
              </a:rPr>
              <a:t>carácter formativo del objetivo</a:t>
            </a:r>
            <a:r>
              <a:rPr lang="es-ES" sz="2800" b="1" dirty="0" smtClean="0">
                <a:solidFill>
                  <a:srgbClr val="000000"/>
                </a:solidFill>
              </a:rPr>
              <a:t>.</a:t>
            </a:r>
            <a:endParaRPr lang="es-ES" dirty="0">
              <a:solidFill>
                <a:srgbClr val="000000"/>
              </a:solidFill>
              <a:latin typeface="Tahoma" pitchFamily="34" charset="0"/>
            </a:endParaRPr>
          </a:p>
          <a:p>
            <a:pPr fontAlgn="base">
              <a:spcBef>
                <a:spcPct val="50000"/>
              </a:spcBef>
              <a:spcAft>
                <a:spcPct val="0"/>
              </a:spcAft>
              <a:defRPr/>
            </a:pPr>
            <a:endParaRPr lang="es-ES" dirty="0">
              <a:solidFill>
                <a:srgbClr val="000000"/>
              </a:solidFill>
              <a:latin typeface="Tahoma" pitchFamily="34" charset="0"/>
            </a:endParaRPr>
          </a:p>
        </p:txBody>
      </p:sp>
      <p:sp>
        <p:nvSpPr>
          <p:cNvPr id="10243" name="Text Box 9"/>
          <p:cNvSpPr txBox="1">
            <a:spLocks noChangeArrowheads="1"/>
          </p:cNvSpPr>
          <p:nvPr/>
        </p:nvSpPr>
        <p:spPr bwMode="auto">
          <a:xfrm>
            <a:off x="3581400" y="4622801"/>
            <a:ext cx="6705600" cy="779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endParaRPr lang="es-ES" b="1">
              <a:solidFill>
                <a:srgbClr val="000000"/>
              </a:solidFill>
              <a:latin typeface="Tahoma" panose="020B0604030504040204" pitchFamily="34" charset="0"/>
            </a:endParaRPr>
          </a:p>
          <a:p>
            <a:pPr eaLnBrk="1" fontAlgn="base" hangingPunct="1">
              <a:spcBef>
                <a:spcPct val="50000"/>
              </a:spcBef>
              <a:spcAft>
                <a:spcPct val="0"/>
              </a:spcAft>
            </a:pPr>
            <a:endParaRPr lang="es-ES" b="1">
              <a:solidFill>
                <a:srgbClr val="000000"/>
              </a:solidFill>
              <a:latin typeface="Tahoma" panose="020B0604030504040204" pitchFamily="34" charset="0"/>
            </a:endParaRPr>
          </a:p>
        </p:txBody>
      </p:sp>
      <p:sp>
        <p:nvSpPr>
          <p:cNvPr id="2" name="1 Rectángulo"/>
          <p:cNvSpPr/>
          <p:nvPr/>
        </p:nvSpPr>
        <p:spPr>
          <a:xfrm>
            <a:off x="1698171" y="228600"/>
            <a:ext cx="8839200" cy="6400800"/>
          </a:xfrm>
          <a:prstGeom prst="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
        <p:nvSpPr>
          <p:cNvPr id="3" name="CuadroTexto 2"/>
          <p:cNvSpPr txBox="1"/>
          <p:nvPr/>
        </p:nvSpPr>
        <p:spPr>
          <a:xfrm rot="16200000">
            <a:off x="-566049" y="3222176"/>
            <a:ext cx="2677886" cy="523220"/>
          </a:xfrm>
          <a:prstGeom prst="rect">
            <a:avLst/>
          </a:prstGeom>
          <a:noFill/>
        </p:spPr>
        <p:txBody>
          <a:bodyPr wrap="square" rtlCol="0">
            <a:spAutoFit/>
          </a:bodyPr>
          <a:lstStyle/>
          <a:p>
            <a:r>
              <a:rPr lang="es-ES_tradnl" sz="2800" dirty="0" smtClean="0">
                <a:solidFill>
                  <a:srgbClr val="002060"/>
                </a:solidFill>
                <a:latin typeface="Arial Black" panose="020B0A04020102020204" pitchFamily="34" charset="0"/>
              </a:rPr>
              <a:t>ELEMENTOS</a:t>
            </a:r>
            <a:endParaRPr lang="es-ES_tradnl" sz="2800" dirty="0">
              <a:solidFill>
                <a:srgbClr val="002060"/>
              </a:solidFill>
              <a:latin typeface="Arial Black" panose="020B0A04020102020204" pitchFamily="34" charset="0"/>
            </a:endParaRPr>
          </a:p>
        </p:txBody>
      </p:sp>
      <p:sp>
        <p:nvSpPr>
          <p:cNvPr id="4" name="CuadroTexto 3"/>
          <p:cNvSpPr txBox="1"/>
          <p:nvPr/>
        </p:nvSpPr>
        <p:spPr>
          <a:xfrm rot="5400000">
            <a:off x="9514114" y="3381836"/>
            <a:ext cx="3897086" cy="523220"/>
          </a:xfrm>
          <a:prstGeom prst="rect">
            <a:avLst/>
          </a:prstGeom>
          <a:noFill/>
        </p:spPr>
        <p:txBody>
          <a:bodyPr wrap="square" rtlCol="0">
            <a:spAutoFit/>
          </a:bodyPr>
          <a:lstStyle>
            <a:defPPr>
              <a:defRPr lang="en-US"/>
            </a:defPPr>
            <a:lvl1pPr>
              <a:defRPr sz="2800">
                <a:solidFill>
                  <a:srgbClr val="002060"/>
                </a:solidFill>
                <a:latin typeface="Arial Black" panose="020B0A04020102020204" pitchFamily="34" charset="0"/>
              </a:defRPr>
            </a:lvl1pPr>
          </a:lstStyle>
          <a:p>
            <a:r>
              <a:rPr lang="es-ES_tradnl" dirty="0"/>
              <a:t>ESTRUCTURALES</a:t>
            </a:r>
          </a:p>
        </p:txBody>
      </p:sp>
    </p:spTree>
    <p:extLst>
      <p:ext uri="{BB962C8B-B14F-4D97-AF65-F5344CB8AC3E}">
        <p14:creationId xmlns="" xmlns:p14="http://schemas.microsoft.com/office/powerpoint/2010/main" val="2219519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dissolve">
                                      <p:cBhvr>
                                        <p:cTn id="7" dur="500"/>
                                        <p:tgtEl>
                                          <p:spTgt spid="481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8133">
                                            <p:txEl>
                                              <p:pRg st="2" end="2"/>
                                            </p:txEl>
                                          </p:spTgt>
                                        </p:tgtEl>
                                        <p:attrNameLst>
                                          <p:attrName>style.visibility</p:attrName>
                                        </p:attrNameLst>
                                      </p:cBhvr>
                                      <p:to>
                                        <p:strVal val="visible"/>
                                      </p:to>
                                    </p:set>
                                    <p:animEffect transition="in" filter="dissolve">
                                      <p:cBhvr>
                                        <p:cTn id="12" dur="500"/>
                                        <p:tgtEl>
                                          <p:spTgt spid="4813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8133">
                                            <p:txEl>
                                              <p:pRg st="4" end="4"/>
                                            </p:txEl>
                                          </p:spTgt>
                                        </p:tgtEl>
                                        <p:attrNameLst>
                                          <p:attrName>style.visibility</p:attrName>
                                        </p:attrNameLst>
                                      </p:cBhvr>
                                      <p:to>
                                        <p:strVal val="visible"/>
                                      </p:to>
                                    </p:set>
                                    <p:animEffect transition="in" filter="dissolve">
                                      <p:cBhvr>
                                        <p:cTn id="17" dur="500"/>
                                        <p:tgtEl>
                                          <p:spTgt spid="481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981200" y="1600200"/>
            <a:ext cx="8229600" cy="3429000"/>
          </a:xfrm>
          <a:ln w="57150">
            <a:solidFill>
              <a:srgbClr val="0000FF"/>
            </a:solidFill>
            <a:miter lim="800000"/>
            <a:headEnd/>
            <a:tailEnd/>
          </a:ln>
        </p:spPr>
        <p:txBody>
          <a:bodyPr/>
          <a:lstStyle/>
          <a:p>
            <a:pPr eaLnBrk="1" hangingPunct="1">
              <a:buFontTx/>
              <a:buNone/>
            </a:pPr>
            <a:r>
              <a:rPr lang="es-MX" b="1" dirty="0" smtClean="0"/>
              <a:t>Expresan transformaciones a lograr en relación con:</a:t>
            </a:r>
          </a:p>
          <a:p>
            <a:pPr eaLnBrk="1" hangingPunct="1"/>
            <a:r>
              <a:rPr lang="es-MX" b="1" dirty="0"/>
              <a:t>e</a:t>
            </a:r>
            <a:r>
              <a:rPr lang="es-MX" b="1" dirty="0" smtClean="0"/>
              <a:t>l conocimiento</a:t>
            </a:r>
          </a:p>
          <a:p>
            <a:pPr eaLnBrk="1" hangingPunct="1"/>
            <a:r>
              <a:rPr lang="es-MX" b="1" dirty="0" smtClean="0"/>
              <a:t>los procedimientos para operar con </a:t>
            </a:r>
            <a:r>
              <a:rPr lang="en-US" b="1" dirty="0" smtClean="0">
                <a:cs typeface="Arial" panose="020B0604020202020204" pitchFamily="34" charset="0"/>
              </a:rPr>
              <a:t>é</a:t>
            </a:r>
            <a:r>
              <a:rPr lang="es-MX" b="1" dirty="0" smtClean="0"/>
              <a:t>l</a:t>
            </a:r>
          </a:p>
          <a:p>
            <a:pPr eaLnBrk="1" hangingPunct="1"/>
            <a:r>
              <a:rPr lang="es-MX" b="1" dirty="0"/>
              <a:t>e</a:t>
            </a:r>
            <a:r>
              <a:rPr lang="es-MX" b="1" dirty="0" smtClean="0"/>
              <a:t>l potencial educativo </a:t>
            </a:r>
            <a:endParaRPr lang="en-US" b="1" dirty="0" smtClean="0"/>
          </a:p>
        </p:txBody>
      </p:sp>
      <p:sp>
        <p:nvSpPr>
          <p:cNvPr id="4" name="3 Rectángulo"/>
          <p:cNvSpPr/>
          <p:nvPr/>
        </p:nvSpPr>
        <p:spPr>
          <a:xfrm>
            <a:off x="1524000" y="228601"/>
            <a:ext cx="9215438" cy="11287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Los  Objetivos</a:t>
            </a:r>
          </a:p>
        </p:txBody>
      </p:sp>
    </p:spTree>
    <p:extLst>
      <p:ext uri="{BB962C8B-B14F-4D97-AF65-F5344CB8AC3E}">
        <p14:creationId xmlns="" xmlns:p14="http://schemas.microsoft.com/office/powerpoint/2010/main" val="33763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16386" name="7 CuadroTexto"/>
          <p:cNvSpPr txBox="1">
            <a:spLocks noChangeArrowheads="1"/>
          </p:cNvSpPr>
          <p:nvPr/>
        </p:nvSpPr>
        <p:spPr bwMode="auto">
          <a:xfrm>
            <a:off x="1836738" y="1841501"/>
            <a:ext cx="37258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ES" sz="4000" b="1">
                <a:solidFill>
                  <a:srgbClr val="000000"/>
                </a:solidFill>
              </a:rPr>
              <a:t>Derivación</a:t>
            </a:r>
          </a:p>
        </p:txBody>
      </p:sp>
      <p:sp>
        <p:nvSpPr>
          <p:cNvPr id="16387" name="8 CuadroTexto"/>
          <p:cNvSpPr txBox="1">
            <a:spLocks noChangeArrowheads="1"/>
          </p:cNvSpPr>
          <p:nvPr/>
        </p:nvSpPr>
        <p:spPr bwMode="auto">
          <a:xfrm>
            <a:off x="3408364" y="3025776"/>
            <a:ext cx="5049837"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ES" sz="4000" b="1">
                <a:solidFill>
                  <a:srgbClr val="000000"/>
                </a:solidFill>
              </a:rPr>
              <a:t>Determinación</a:t>
            </a:r>
          </a:p>
        </p:txBody>
      </p:sp>
      <p:sp>
        <p:nvSpPr>
          <p:cNvPr id="16388" name="9 CuadroTexto"/>
          <p:cNvSpPr txBox="1">
            <a:spLocks noChangeArrowheads="1"/>
          </p:cNvSpPr>
          <p:nvPr/>
        </p:nvSpPr>
        <p:spPr bwMode="auto">
          <a:xfrm>
            <a:off x="5562600" y="4168776"/>
            <a:ext cx="39624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ES" sz="4000" b="1">
                <a:solidFill>
                  <a:srgbClr val="000000"/>
                </a:solidFill>
              </a:rPr>
              <a:t>Formulación</a:t>
            </a:r>
          </a:p>
        </p:txBody>
      </p:sp>
      <p:sp>
        <p:nvSpPr>
          <p:cNvPr id="16389" name="10 CuadroTexto"/>
          <p:cNvSpPr txBox="1">
            <a:spLocks noChangeArrowheads="1"/>
          </p:cNvSpPr>
          <p:nvPr/>
        </p:nvSpPr>
        <p:spPr bwMode="auto">
          <a:xfrm>
            <a:off x="7102475" y="5445126"/>
            <a:ext cx="3810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s-ES" sz="4000" b="1">
                <a:solidFill>
                  <a:srgbClr val="000000"/>
                </a:solidFill>
              </a:rPr>
              <a:t>Orientación</a:t>
            </a:r>
          </a:p>
        </p:txBody>
      </p:sp>
      <p:sp>
        <p:nvSpPr>
          <p:cNvPr id="12" name="11 Rectángulo redondeado"/>
          <p:cNvSpPr/>
          <p:nvPr/>
        </p:nvSpPr>
        <p:spPr>
          <a:xfrm>
            <a:off x="1720851" y="1700213"/>
            <a:ext cx="2989263" cy="990600"/>
          </a:xfrm>
          <a:prstGeom prst="roundRect">
            <a:avLst/>
          </a:prstGeom>
          <a:noFill/>
          <a:ln w="82550">
            <a:solidFill>
              <a:srgbClr val="210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
        <p:nvSpPr>
          <p:cNvPr id="14" name="13 Flecha doblada"/>
          <p:cNvSpPr/>
          <p:nvPr/>
        </p:nvSpPr>
        <p:spPr>
          <a:xfrm rot="5400000">
            <a:off x="4743451" y="1871663"/>
            <a:ext cx="968375" cy="1035050"/>
          </a:xfrm>
          <a:prstGeom prst="ben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000000"/>
              </a:solidFill>
            </a:endParaRPr>
          </a:p>
        </p:txBody>
      </p:sp>
      <p:sp>
        <p:nvSpPr>
          <p:cNvPr id="15" name="14 Flecha doblada"/>
          <p:cNvSpPr/>
          <p:nvPr/>
        </p:nvSpPr>
        <p:spPr>
          <a:xfrm rot="5400000">
            <a:off x="7348538" y="3113088"/>
            <a:ext cx="968375" cy="1035050"/>
          </a:xfrm>
          <a:prstGeom prst="ben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000000"/>
              </a:solidFill>
            </a:endParaRPr>
          </a:p>
        </p:txBody>
      </p:sp>
      <p:sp>
        <p:nvSpPr>
          <p:cNvPr id="16" name="15 Flecha doblada"/>
          <p:cNvSpPr/>
          <p:nvPr/>
        </p:nvSpPr>
        <p:spPr>
          <a:xfrm rot="5400000">
            <a:off x="9040813" y="4324351"/>
            <a:ext cx="968375" cy="1035050"/>
          </a:xfrm>
          <a:prstGeom prst="ben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000000"/>
              </a:solidFill>
            </a:endParaRPr>
          </a:p>
        </p:txBody>
      </p:sp>
      <p:sp>
        <p:nvSpPr>
          <p:cNvPr id="18" name="17 Rectángulo redondeado"/>
          <p:cNvSpPr/>
          <p:nvPr/>
        </p:nvSpPr>
        <p:spPr>
          <a:xfrm>
            <a:off x="3276600" y="2873375"/>
            <a:ext cx="4038600" cy="990600"/>
          </a:xfrm>
          <a:prstGeom prst="roundRect">
            <a:avLst/>
          </a:prstGeom>
          <a:noFill/>
          <a:ln w="82550">
            <a:solidFill>
              <a:srgbClr val="210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
        <p:nvSpPr>
          <p:cNvPr id="19" name="18 Rectángulo redondeado"/>
          <p:cNvSpPr/>
          <p:nvPr/>
        </p:nvSpPr>
        <p:spPr>
          <a:xfrm>
            <a:off x="5227639" y="4114800"/>
            <a:ext cx="3779837" cy="990600"/>
          </a:xfrm>
          <a:prstGeom prst="roundRect">
            <a:avLst/>
          </a:prstGeom>
          <a:noFill/>
          <a:ln w="82550">
            <a:solidFill>
              <a:srgbClr val="210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
        <p:nvSpPr>
          <p:cNvPr id="20" name="19 Rectángulo redondeado"/>
          <p:cNvSpPr/>
          <p:nvPr/>
        </p:nvSpPr>
        <p:spPr>
          <a:xfrm>
            <a:off x="6858000" y="5340350"/>
            <a:ext cx="3429000" cy="990600"/>
          </a:xfrm>
          <a:prstGeom prst="roundRect">
            <a:avLst/>
          </a:prstGeom>
          <a:noFill/>
          <a:ln w="82550">
            <a:solidFill>
              <a:srgbClr val="210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
        <p:nvSpPr>
          <p:cNvPr id="21" name="20 Rectángulo"/>
          <p:cNvSpPr/>
          <p:nvPr/>
        </p:nvSpPr>
        <p:spPr>
          <a:xfrm>
            <a:off x="1447800" y="228601"/>
            <a:ext cx="9215438" cy="112871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Momentos metodológicos</a:t>
            </a:r>
          </a:p>
        </p:txBody>
      </p:sp>
    </p:spTree>
    <p:extLst>
      <p:ext uri="{BB962C8B-B14F-4D97-AF65-F5344CB8AC3E}">
        <p14:creationId xmlns="" xmlns:p14="http://schemas.microsoft.com/office/powerpoint/2010/main" val="1095987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8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1719947" y="65318"/>
            <a:ext cx="8860971" cy="769441"/>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fontAlgn="base">
              <a:spcBef>
                <a:spcPct val="0"/>
              </a:spcBef>
              <a:spcAft>
                <a:spcPct val="0"/>
              </a:spcAft>
              <a:defRPr sz="4400" b="1">
                <a:solidFill>
                  <a:srgbClr val="FFFFD9"/>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dirty="0"/>
              <a:t>La derivación gradual   </a:t>
            </a:r>
          </a:p>
        </p:txBody>
      </p:sp>
      <p:cxnSp>
        <p:nvCxnSpPr>
          <p:cNvPr id="4" name="Conector recto 3"/>
          <p:cNvCxnSpPr/>
          <p:nvPr/>
        </p:nvCxnSpPr>
        <p:spPr>
          <a:xfrm>
            <a:off x="6096005" y="1023257"/>
            <a:ext cx="87081" cy="56823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415142" y="936173"/>
            <a:ext cx="2873828" cy="523220"/>
          </a:xfrm>
          <a:prstGeom prst="rect">
            <a:avLst/>
          </a:prstGeom>
          <a:noFill/>
        </p:spPr>
        <p:txBody>
          <a:bodyPr wrap="square" rtlCol="0">
            <a:spAutoFit/>
          </a:bodyPr>
          <a:lstStyle/>
          <a:p>
            <a:pPr algn="ctr"/>
            <a:r>
              <a:rPr lang="es-ES_tradnl" sz="2800" dirty="0">
                <a:latin typeface="Arial Black" panose="020B0A04020102020204" pitchFamily="34" charset="0"/>
              </a:rPr>
              <a:t>U</a:t>
            </a:r>
            <a:r>
              <a:rPr lang="es-ES_tradnl" sz="2800" dirty="0" smtClean="0">
                <a:latin typeface="Arial Black" panose="020B0A04020102020204" pitchFamily="34" charset="0"/>
              </a:rPr>
              <a:t>niversidad</a:t>
            </a:r>
            <a:endParaRPr lang="es-ES_tradnl" sz="2800" dirty="0">
              <a:latin typeface="Arial Black" panose="020B0A04020102020204" pitchFamily="34" charset="0"/>
            </a:endParaRPr>
          </a:p>
        </p:txBody>
      </p:sp>
      <p:sp>
        <p:nvSpPr>
          <p:cNvPr id="8" name="CuadroTexto 7"/>
          <p:cNvSpPr txBox="1"/>
          <p:nvPr/>
        </p:nvSpPr>
        <p:spPr>
          <a:xfrm>
            <a:off x="6945080" y="979715"/>
            <a:ext cx="4201885" cy="523220"/>
          </a:xfrm>
          <a:prstGeom prst="rect">
            <a:avLst/>
          </a:prstGeom>
          <a:noFill/>
        </p:spPr>
        <p:txBody>
          <a:bodyPr wrap="square" rtlCol="0">
            <a:spAutoFit/>
          </a:bodyPr>
          <a:lstStyle>
            <a:defPPr>
              <a:defRPr lang="en-US"/>
            </a:defPPr>
            <a:lvl1pPr algn="ctr">
              <a:defRPr sz="2800">
                <a:latin typeface="Arial Black" panose="020B0A04020102020204" pitchFamily="34" charset="0"/>
              </a:defRPr>
            </a:lvl1pPr>
          </a:lstStyle>
          <a:p>
            <a:r>
              <a:rPr lang="es-ES_tradnl" dirty="0"/>
              <a:t>Enseñanza General</a:t>
            </a:r>
          </a:p>
        </p:txBody>
      </p:sp>
      <p:sp>
        <p:nvSpPr>
          <p:cNvPr id="9" name="CuadroTexto 8"/>
          <p:cNvSpPr txBox="1"/>
          <p:nvPr/>
        </p:nvSpPr>
        <p:spPr>
          <a:xfrm>
            <a:off x="849086" y="1698171"/>
            <a:ext cx="4963885" cy="954107"/>
          </a:xfrm>
          <a:prstGeom prst="rect">
            <a:avLst/>
          </a:prstGeom>
          <a:noFill/>
          <a:ln>
            <a:solidFill>
              <a:srgbClr val="002060"/>
            </a:solidFill>
          </a:ln>
        </p:spPr>
        <p:txBody>
          <a:bodyPr wrap="square" rtlCol="0">
            <a:spAutoFit/>
          </a:bodyPr>
          <a:lstStyle>
            <a:defPPr>
              <a:defRPr lang="en-US"/>
            </a:defPPr>
            <a:lvl1pPr algn="ctr">
              <a:defRPr sz="2800">
                <a:latin typeface="Arial Black" panose="020B0A04020102020204" pitchFamily="34" charset="0"/>
              </a:defRPr>
            </a:lvl1pPr>
          </a:lstStyle>
          <a:p>
            <a:r>
              <a:rPr lang="es-ES_tradnl" dirty="0">
                <a:solidFill>
                  <a:srgbClr val="002060"/>
                </a:solidFill>
              </a:rPr>
              <a:t>Modelo del </a:t>
            </a:r>
            <a:r>
              <a:rPr lang="es-ES_tradnl" dirty="0" smtClean="0">
                <a:solidFill>
                  <a:srgbClr val="002060"/>
                </a:solidFill>
              </a:rPr>
              <a:t>profesional de la carrera</a:t>
            </a:r>
            <a:endParaRPr lang="es-ES_tradnl" dirty="0">
              <a:solidFill>
                <a:srgbClr val="002060"/>
              </a:solidFill>
            </a:endParaRPr>
          </a:p>
        </p:txBody>
      </p:sp>
      <p:sp>
        <p:nvSpPr>
          <p:cNvPr id="10" name="CuadroTexto 9"/>
          <p:cNvSpPr txBox="1"/>
          <p:nvPr/>
        </p:nvSpPr>
        <p:spPr>
          <a:xfrm>
            <a:off x="1045031" y="3091540"/>
            <a:ext cx="2525485"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Disciplinas </a:t>
            </a:r>
          </a:p>
        </p:txBody>
      </p:sp>
      <p:sp>
        <p:nvSpPr>
          <p:cNvPr id="11" name="CuadroTexto 10"/>
          <p:cNvSpPr txBox="1"/>
          <p:nvPr/>
        </p:nvSpPr>
        <p:spPr>
          <a:xfrm>
            <a:off x="1415142" y="4114803"/>
            <a:ext cx="3918869"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Año </a:t>
            </a:r>
            <a:r>
              <a:rPr lang="es-ES_tradnl" dirty="0" smtClean="0"/>
              <a:t>académico   </a:t>
            </a:r>
            <a:endParaRPr lang="es-ES_tradnl" dirty="0"/>
          </a:p>
        </p:txBody>
      </p:sp>
      <p:sp>
        <p:nvSpPr>
          <p:cNvPr id="12" name="CuadroTexto 11"/>
          <p:cNvSpPr txBox="1"/>
          <p:nvPr/>
        </p:nvSpPr>
        <p:spPr>
          <a:xfrm>
            <a:off x="1589326" y="5116286"/>
            <a:ext cx="2873828"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Asignatura</a:t>
            </a:r>
          </a:p>
        </p:txBody>
      </p:sp>
      <p:sp>
        <p:nvSpPr>
          <p:cNvPr id="13" name="CuadroTexto 12"/>
          <p:cNvSpPr txBox="1"/>
          <p:nvPr/>
        </p:nvSpPr>
        <p:spPr>
          <a:xfrm>
            <a:off x="566057" y="6096000"/>
            <a:ext cx="1393377"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Tema </a:t>
            </a:r>
          </a:p>
        </p:txBody>
      </p:sp>
      <p:sp>
        <p:nvSpPr>
          <p:cNvPr id="14" name="CuadroTexto 13"/>
          <p:cNvSpPr txBox="1"/>
          <p:nvPr/>
        </p:nvSpPr>
        <p:spPr>
          <a:xfrm>
            <a:off x="3744686" y="6117772"/>
            <a:ext cx="1589325"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Clase </a:t>
            </a:r>
          </a:p>
        </p:txBody>
      </p:sp>
      <p:sp>
        <p:nvSpPr>
          <p:cNvPr id="15" name="Flecha curvada hacia la derecha 14"/>
          <p:cNvSpPr/>
          <p:nvPr/>
        </p:nvSpPr>
        <p:spPr>
          <a:xfrm>
            <a:off x="283037" y="2090057"/>
            <a:ext cx="566049" cy="115388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6" name="Flecha curvada hacia la derecha 15"/>
          <p:cNvSpPr/>
          <p:nvPr/>
        </p:nvSpPr>
        <p:spPr>
          <a:xfrm rot="20748114">
            <a:off x="536865" y="3574141"/>
            <a:ext cx="566049" cy="91579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7" name="Flecha curvada hacia la derecha 16"/>
          <p:cNvSpPr/>
          <p:nvPr/>
        </p:nvSpPr>
        <p:spPr>
          <a:xfrm rot="20818821">
            <a:off x="960924" y="4483832"/>
            <a:ext cx="509075" cy="881962"/>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8" name="Flecha curvada hacia la derecha 17"/>
          <p:cNvSpPr/>
          <p:nvPr/>
        </p:nvSpPr>
        <p:spPr>
          <a:xfrm rot="1086924">
            <a:off x="588694" y="5243346"/>
            <a:ext cx="817347" cy="916087"/>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9" name="Flecha derecha 18"/>
          <p:cNvSpPr/>
          <p:nvPr/>
        </p:nvSpPr>
        <p:spPr>
          <a:xfrm>
            <a:off x="2220685" y="6161315"/>
            <a:ext cx="1371599" cy="4579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CuadroTexto 19"/>
          <p:cNvSpPr txBox="1"/>
          <p:nvPr/>
        </p:nvSpPr>
        <p:spPr>
          <a:xfrm>
            <a:off x="8338448" y="1698171"/>
            <a:ext cx="1763495"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Nivel </a:t>
            </a:r>
          </a:p>
        </p:txBody>
      </p:sp>
      <p:sp>
        <p:nvSpPr>
          <p:cNvPr id="21" name="CuadroTexto 20"/>
          <p:cNvSpPr txBox="1"/>
          <p:nvPr/>
        </p:nvSpPr>
        <p:spPr>
          <a:xfrm>
            <a:off x="8338448" y="2786746"/>
            <a:ext cx="1763495"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Grado </a:t>
            </a:r>
          </a:p>
        </p:txBody>
      </p:sp>
      <p:sp>
        <p:nvSpPr>
          <p:cNvPr id="22" name="CuadroTexto 21"/>
          <p:cNvSpPr txBox="1"/>
          <p:nvPr/>
        </p:nvSpPr>
        <p:spPr>
          <a:xfrm>
            <a:off x="7815934" y="3871778"/>
            <a:ext cx="2939143"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Asignatura </a:t>
            </a:r>
          </a:p>
        </p:txBody>
      </p:sp>
      <p:sp>
        <p:nvSpPr>
          <p:cNvPr id="23" name="CuadroTexto 22"/>
          <p:cNvSpPr txBox="1"/>
          <p:nvPr/>
        </p:nvSpPr>
        <p:spPr>
          <a:xfrm>
            <a:off x="8556166" y="4986583"/>
            <a:ext cx="1536645"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a:t>Tema </a:t>
            </a:r>
          </a:p>
        </p:txBody>
      </p:sp>
      <p:sp>
        <p:nvSpPr>
          <p:cNvPr id="24" name="CuadroTexto 23"/>
          <p:cNvSpPr txBox="1"/>
          <p:nvPr/>
        </p:nvSpPr>
        <p:spPr>
          <a:xfrm>
            <a:off x="8599725" y="6154944"/>
            <a:ext cx="1719932" cy="523220"/>
          </a:xfrm>
          <a:prstGeom prst="rect">
            <a:avLst/>
          </a:prstGeom>
          <a:noFill/>
          <a:ln>
            <a:solidFill>
              <a:srgbClr val="002060"/>
            </a:solidFill>
          </a:ln>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smtClean="0"/>
              <a:t>Clase</a:t>
            </a:r>
            <a:endParaRPr lang="es-ES_tradnl" dirty="0"/>
          </a:p>
        </p:txBody>
      </p:sp>
      <p:sp>
        <p:nvSpPr>
          <p:cNvPr id="25" name="Flecha curvada hacia la derecha 24"/>
          <p:cNvSpPr/>
          <p:nvPr/>
        </p:nvSpPr>
        <p:spPr>
          <a:xfrm>
            <a:off x="7619980" y="1850569"/>
            <a:ext cx="566049" cy="115388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6" name="Flecha curvada hacia la izquierda 25"/>
          <p:cNvSpPr/>
          <p:nvPr/>
        </p:nvSpPr>
        <p:spPr>
          <a:xfrm>
            <a:off x="10319657" y="3004455"/>
            <a:ext cx="827308" cy="867323"/>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7" name="Flecha curvada hacia la derecha 26"/>
          <p:cNvSpPr/>
          <p:nvPr/>
        </p:nvSpPr>
        <p:spPr>
          <a:xfrm rot="20328299">
            <a:off x="7554677" y="4441370"/>
            <a:ext cx="566049" cy="1153886"/>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8" name="Flecha curvada hacia la izquierda 27"/>
          <p:cNvSpPr/>
          <p:nvPr/>
        </p:nvSpPr>
        <p:spPr>
          <a:xfrm rot="20872944">
            <a:off x="10363202" y="5312223"/>
            <a:ext cx="827308" cy="867323"/>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Tree>
    <p:extLst>
      <p:ext uri="{BB962C8B-B14F-4D97-AF65-F5344CB8AC3E}">
        <p14:creationId xmlns="" xmlns:p14="http://schemas.microsoft.com/office/powerpoint/2010/main" val="346756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811387" y="1508760"/>
            <a:ext cx="8686800" cy="4897438"/>
          </a:xfrm>
          <a:solidFill>
            <a:schemeClr val="accent1"/>
          </a:solidFill>
          <a:ln w="63500" cmpd="sng">
            <a:solidFill>
              <a:srgbClr val="FF0000">
                <a:alpha val="75000"/>
              </a:srgbClr>
            </a:solidFill>
          </a:ln>
        </p:spPr>
        <p:txBody>
          <a:bodyPr/>
          <a:lstStyle/>
          <a:p>
            <a:pPr>
              <a:lnSpc>
                <a:spcPct val="90000"/>
              </a:lnSpc>
              <a:buFont typeface="Wingdings" pitchFamily="2" charset="2"/>
              <a:buChar char="Ø"/>
              <a:defRPr/>
            </a:pPr>
            <a:endParaRPr lang="es-ES" sz="800" i="1" dirty="0"/>
          </a:p>
          <a:p>
            <a:pPr indent="-180000">
              <a:lnSpc>
                <a:spcPct val="150000"/>
              </a:lnSpc>
              <a:buFont typeface="Wingdings" pitchFamily="2" charset="2"/>
              <a:buNone/>
              <a:defRPr/>
            </a:pPr>
            <a:r>
              <a:rPr lang="es-ES" sz="600" i="1" dirty="0"/>
              <a:t>    </a:t>
            </a:r>
            <a:r>
              <a:rPr lang="es-ES" sz="2800" b="1" dirty="0"/>
              <a:t>En el principio de </a:t>
            </a:r>
            <a:r>
              <a:rPr lang="es-ES" sz="2800" b="1" dirty="0">
                <a:solidFill>
                  <a:srgbClr val="FF0000"/>
                </a:solidFill>
              </a:rPr>
              <a:t>derivación gradual</a:t>
            </a:r>
            <a:r>
              <a:rPr lang="es-ES" sz="2800" b="1" dirty="0"/>
              <a:t> del objetivo el docente debe tener presente:</a:t>
            </a:r>
          </a:p>
          <a:p>
            <a:pPr indent="-180000">
              <a:lnSpc>
                <a:spcPct val="150000"/>
              </a:lnSpc>
              <a:buFont typeface="Wingdings" pitchFamily="2" charset="2"/>
              <a:buNone/>
              <a:defRPr/>
            </a:pPr>
            <a:r>
              <a:rPr lang="es-ES" sz="2800" b="1" dirty="0" smtClean="0"/>
              <a:t>- que </a:t>
            </a:r>
            <a:r>
              <a:rPr lang="es-ES" sz="2800" b="1" dirty="0"/>
              <a:t>su tarea fundamental está en derivar los    objetivos del tema a la clase</a:t>
            </a:r>
          </a:p>
          <a:p>
            <a:pPr indent="-180000">
              <a:lnSpc>
                <a:spcPct val="150000"/>
              </a:lnSpc>
              <a:buFont typeface="Wingdings" pitchFamily="2" charset="2"/>
              <a:buNone/>
              <a:defRPr/>
            </a:pPr>
            <a:r>
              <a:rPr lang="es-ES" sz="2800" b="1" dirty="0" smtClean="0"/>
              <a:t>- diagnóstico</a:t>
            </a:r>
            <a:r>
              <a:rPr lang="es-ES" sz="2800" b="1" dirty="0"/>
              <a:t>, o sea, el docente debe partir de las condiciones existentes en sus alumnos</a:t>
            </a:r>
          </a:p>
          <a:p>
            <a:pPr algn="just">
              <a:lnSpc>
                <a:spcPct val="150000"/>
              </a:lnSpc>
              <a:buFont typeface="Wingdings" pitchFamily="2" charset="2"/>
              <a:buNone/>
              <a:defRPr/>
            </a:pPr>
            <a:r>
              <a:rPr lang="es-ES" sz="1050" b="1" dirty="0"/>
              <a:t>    </a:t>
            </a:r>
          </a:p>
        </p:txBody>
      </p:sp>
      <p:sp>
        <p:nvSpPr>
          <p:cNvPr id="3" name="2 Rectángulo"/>
          <p:cNvSpPr/>
          <p:nvPr/>
        </p:nvSpPr>
        <p:spPr>
          <a:xfrm>
            <a:off x="1447800" y="228600"/>
            <a:ext cx="9215438"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Derivación</a:t>
            </a:r>
          </a:p>
        </p:txBody>
      </p:sp>
    </p:spTree>
    <p:extLst>
      <p:ext uri="{BB962C8B-B14F-4D97-AF65-F5344CB8AC3E}">
        <p14:creationId xmlns="" xmlns:p14="http://schemas.microsoft.com/office/powerpoint/2010/main" val="3933208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078038" y="1600200"/>
            <a:ext cx="8208962" cy="4114800"/>
          </a:xfrm>
          <a:noFill/>
          <a:ln w="76200">
            <a:solidFill>
              <a:srgbClr val="FF0000"/>
            </a:solidFill>
            <a:miter lim="800000"/>
            <a:headEnd/>
            <a:tailEnd/>
          </a:ln>
        </p:spPr>
        <p:txBody>
          <a:bodyPr/>
          <a:lstStyle/>
          <a:p>
            <a:pPr algn="just">
              <a:lnSpc>
                <a:spcPct val="150000"/>
              </a:lnSpc>
              <a:buFontTx/>
              <a:buNone/>
            </a:pPr>
            <a:r>
              <a:rPr lang="es-ES" smtClean="0"/>
              <a:t>   </a:t>
            </a:r>
            <a:r>
              <a:rPr lang="es-ES" sz="2800" b="1"/>
              <a:t>La </a:t>
            </a:r>
            <a:r>
              <a:rPr lang="es-ES" sz="2800" b="1">
                <a:solidFill>
                  <a:srgbClr val="FF0000"/>
                </a:solidFill>
              </a:rPr>
              <a:t>derivación gradual</a:t>
            </a:r>
            <a:r>
              <a:rPr lang="es-ES" sz="2800" b="1"/>
              <a:t> no es un proceso de descomposición de los componentes del objetivo  sino una derivación de cada uno de los elementos estructurales en estrecha relación   </a:t>
            </a:r>
            <a:endParaRPr lang="es-ES" sz="3600" b="1"/>
          </a:p>
          <a:p>
            <a:pPr algn="just">
              <a:lnSpc>
                <a:spcPct val="150000"/>
              </a:lnSpc>
              <a:buFont typeface="Wingdings" panose="05000000000000000000" pitchFamily="2" charset="2"/>
              <a:buNone/>
            </a:pPr>
            <a:r>
              <a:rPr lang="es-ES" sz="2800" b="1"/>
              <a:t> </a:t>
            </a:r>
          </a:p>
          <a:p>
            <a:pPr algn="just">
              <a:lnSpc>
                <a:spcPct val="150000"/>
              </a:lnSpc>
              <a:buFont typeface="Wingdings" panose="05000000000000000000" pitchFamily="2" charset="2"/>
              <a:buNone/>
            </a:pPr>
            <a:endParaRPr lang="es-ES" sz="2800" b="1"/>
          </a:p>
          <a:p>
            <a:pPr algn="just">
              <a:lnSpc>
                <a:spcPct val="150000"/>
              </a:lnSpc>
              <a:buFont typeface="Wingdings" panose="05000000000000000000" pitchFamily="2" charset="2"/>
              <a:buNone/>
            </a:pPr>
            <a:endParaRPr lang="es-ES" sz="2800" b="1"/>
          </a:p>
          <a:p>
            <a:pPr algn="just">
              <a:lnSpc>
                <a:spcPct val="150000"/>
              </a:lnSpc>
              <a:buFont typeface="Wingdings" panose="05000000000000000000" pitchFamily="2" charset="2"/>
              <a:buNone/>
            </a:pPr>
            <a:endParaRPr lang="es-ES" sz="2800" b="1"/>
          </a:p>
          <a:p>
            <a:pPr algn="just">
              <a:buFont typeface="Wingdings" panose="05000000000000000000" pitchFamily="2" charset="2"/>
              <a:buNone/>
            </a:pPr>
            <a:endParaRPr lang="es-ES" sz="2400" b="1"/>
          </a:p>
        </p:txBody>
      </p:sp>
      <p:sp>
        <p:nvSpPr>
          <p:cNvPr id="3" name="2 Rectángulo"/>
          <p:cNvSpPr/>
          <p:nvPr/>
        </p:nvSpPr>
        <p:spPr>
          <a:xfrm>
            <a:off x="1447800" y="228600"/>
            <a:ext cx="9215438"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Derivación</a:t>
            </a:r>
          </a:p>
        </p:txBody>
      </p:sp>
    </p:spTree>
    <p:extLst>
      <p:ext uri="{BB962C8B-B14F-4D97-AF65-F5344CB8AC3E}">
        <p14:creationId xmlns="" xmlns:p14="http://schemas.microsoft.com/office/powerpoint/2010/main" val="2504205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981200" y="1600200"/>
            <a:ext cx="8229600" cy="4038600"/>
          </a:xfrm>
          <a:ln w="57150">
            <a:solidFill>
              <a:srgbClr val="FF0000"/>
            </a:solidFill>
            <a:miter lim="800000"/>
            <a:headEnd/>
            <a:tailEnd/>
          </a:ln>
        </p:spPr>
        <p:txBody>
          <a:bodyPr/>
          <a:lstStyle/>
          <a:p>
            <a:pPr eaLnBrk="1" hangingPunct="1">
              <a:buFontTx/>
              <a:buNone/>
            </a:pPr>
            <a:r>
              <a:rPr lang="es-MX" dirty="0" smtClean="0"/>
              <a:t>       Acto de pensar y decidir a que</a:t>
            </a:r>
            <a:r>
              <a:rPr lang="en-US" dirty="0" smtClean="0">
                <a:cs typeface="Arial" panose="020B0604020202020204" pitchFamily="34" charset="0"/>
              </a:rPr>
              <a:t> </a:t>
            </a:r>
            <a:r>
              <a:rPr lang="es-MX" dirty="0" smtClean="0"/>
              <a:t>transformación se aspira sobre la base de:</a:t>
            </a:r>
          </a:p>
          <a:p>
            <a:pPr lvl="1" eaLnBrk="1" hangingPunct="1"/>
            <a:r>
              <a:rPr lang="es-MX" sz="3200" b="1" dirty="0"/>
              <a:t>Referentes</a:t>
            </a:r>
          </a:p>
          <a:p>
            <a:pPr lvl="1" eaLnBrk="1" hangingPunct="1"/>
            <a:r>
              <a:rPr lang="es-MX" sz="3200" b="1" dirty="0"/>
              <a:t>Relación instrucción-educación</a:t>
            </a:r>
          </a:p>
          <a:p>
            <a:pPr lvl="1" eaLnBrk="1" hangingPunct="1"/>
            <a:r>
              <a:rPr lang="es-MX" sz="3200" b="1" dirty="0"/>
              <a:t>Condiciones </a:t>
            </a:r>
          </a:p>
          <a:p>
            <a:pPr lvl="1" eaLnBrk="1" hangingPunct="1"/>
            <a:r>
              <a:rPr lang="es-MX" sz="3200" b="1" dirty="0"/>
              <a:t>Derivación gradual    </a:t>
            </a:r>
          </a:p>
          <a:p>
            <a:pPr eaLnBrk="1" hangingPunct="1">
              <a:buFontTx/>
              <a:buNone/>
            </a:pPr>
            <a:endParaRPr lang="en-US" b="1" dirty="0" smtClean="0"/>
          </a:p>
        </p:txBody>
      </p:sp>
      <p:sp>
        <p:nvSpPr>
          <p:cNvPr id="4" name="3 Rectángulo"/>
          <p:cNvSpPr/>
          <p:nvPr/>
        </p:nvSpPr>
        <p:spPr>
          <a:xfrm>
            <a:off x="1447800" y="228600"/>
            <a:ext cx="9215438"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Determinación</a:t>
            </a:r>
          </a:p>
        </p:txBody>
      </p:sp>
    </p:spTree>
    <p:extLst>
      <p:ext uri="{BB962C8B-B14F-4D97-AF65-F5344CB8AC3E}">
        <p14:creationId xmlns="" xmlns:p14="http://schemas.microsoft.com/office/powerpoint/2010/main" val="3900569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680507"/>
          </a:xfrm>
          <a:prstGeom prst="rect">
            <a:avLst/>
          </a:prstGeom>
        </p:spPr>
      </p:pic>
      <p:sp>
        <p:nvSpPr>
          <p:cNvPr id="2" name="CuadroTexto 1"/>
          <p:cNvSpPr txBox="1"/>
          <p:nvPr/>
        </p:nvSpPr>
        <p:spPr>
          <a:xfrm>
            <a:off x="1589298" y="5573472"/>
            <a:ext cx="8948062" cy="1077218"/>
          </a:xfrm>
          <a:prstGeom prst="rect">
            <a:avLst/>
          </a:prstGeom>
          <a:solidFill>
            <a:schemeClr val="bg1"/>
          </a:solidFill>
        </p:spPr>
        <p:txBody>
          <a:bodyPr wrap="square" rtlCol="0">
            <a:spAutoFit/>
          </a:bodyPr>
          <a:lstStyle/>
          <a:p>
            <a:pPr algn="ctr"/>
            <a:r>
              <a:rPr lang="es-ES_tradnl" sz="3200" dirty="0" smtClean="0">
                <a:solidFill>
                  <a:srgbClr val="FF0000"/>
                </a:solidFill>
                <a:latin typeface="Arial Black" panose="020B0A04020102020204" pitchFamily="34" charset="0"/>
              </a:rPr>
              <a:t>Los principios didácticos del proceso de enseñanza-aprendizaje</a:t>
            </a:r>
            <a:endParaRPr lang="es-ES_tradnl" sz="3200" dirty="0">
              <a:solidFill>
                <a:srgbClr val="FF0000"/>
              </a:solidFill>
              <a:latin typeface="Arial Black" panose="020B0A04020102020204" pitchFamily="34" charset="0"/>
            </a:endParaRPr>
          </a:p>
        </p:txBody>
      </p:sp>
    </p:spTree>
    <p:extLst>
      <p:ext uri="{BB962C8B-B14F-4D97-AF65-F5344CB8AC3E}">
        <p14:creationId xmlns="" xmlns:p14="http://schemas.microsoft.com/office/powerpoint/2010/main" val="241565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2530" name="3 Título"/>
          <p:cNvSpPr>
            <a:spLocks noGrp="1"/>
          </p:cNvSpPr>
          <p:nvPr>
            <p:ph type="title"/>
          </p:nvPr>
        </p:nvSpPr>
        <p:spPr>
          <a:extLst>
            <a:ext uri="{91240B29-F687-4F45-9708-019B960494DF}">
              <a14:hiddenLine xmlns="" xmlns:a14="http://schemas.microsoft.com/office/drawing/2010/main" w="76200">
                <a:solidFill>
                  <a:srgbClr val="000000"/>
                </a:solidFill>
                <a:miter lim="800000"/>
                <a:headEnd/>
                <a:tailEnd/>
              </a14:hiddenLine>
            </a:ext>
          </a:extLst>
        </p:spPr>
        <p:txBody>
          <a:bodyPr/>
          <a:lstStyle/>
          <a:p>
            <a:r>
              <a:rPr lang="es-ES" b="1" smtClean="0"/>
              <a:t>Términos empleados</a:t>
            </a:r>
          </a:p>
        </p:txBody>
      </p:sp>
      <p:sp>
        <p:nvSpPr>
          <p:cNvPr id="22531" name="4 Marcador de contenido"/>
          <p:cNvSpPr>
            <a:spLocks noGrp="1"/>
          </p:cNvSpPr>
          <p:nvPr>
            <p:ph sz="half" idx="1"/>
          </p:nvPr>
        </p:nvSpPr>
        <p:spPr>
          <a:ln w="57150">
            <a:solidFill>
              <a:srgbClr val="0000FF"/>
            </a:solidFill>
            <a:miter lim="800000"/>
            <a:headEnd/>
            <a:tailEnd/>
          </a:ln>
        </p:spPr>
        <p:txBody>
          <a:bodyPr/>
          <a:lstStyle/>
          <a:p>
            <a:pPr algn="ctr">
              <a:buFontTx/>
              <a:buNone/>
            </a:pPr>
            <a:r>
              <a:rPr lang="es-ES" b="1" dirty="0" smtClean="0"/>
              <a:t>Se prestan a múltiples interpretaciones:</a:t>
            </a:r>
          </a:p>
          <a:p>
            <a:pPr>
              <a:buFont typeface="Wingdings" panose="05000000000000000000" pitchFamily="2" charset="2"/>
              <a:buChar char="ü"/>
            </a:pPr>
            <a:r>
              <a:rPr lang="es-ES" b="1" dirty="0" smtClean="0"/>
              <a:t>conocer   </a:t>
            </a:r>
          </a:p>
          <a:p>
            <a:pPr>
              <a:buFont typeface="Wingdings" panose="05000000000000000000" pitchFamily="2" charset="2"/>
              <a:buChar char="ü"/>
            </a:pPr>
            <a:r>
              <a:rPr lang="es-ES" b="1" dirty="0" smtClean="0"/>
              <a:t>comprender</a:t>
            </a:r>
          </a:p>
          <a:p>
            <a:pPr>
              <a:buFont typeface="Wingdings" panose="05000000000000000000" pitchFamily="2" charset="2"/>
              <a:buChar char="ü"/>
            </a:pPr>
            <a:r>
              <a:rPr lang="es-ES" b="1" dirty="0" smtClean="0"/>
              <a:t>profundizar</a:t>
            </a:r>
          </a:p>
          <a:p>
            <a:pPr>
              <a:buFont typeface="Wingdings" panose="05000000000000000000" pitchFamily="2" charset="2"/>
              <a:buChar char="ü"/>
            </a:pPr>
            <a:r>
              <a:rPr lang="es-ES" b="1" dirty="0" smtClean="0"/>
              <a:t>apreciar</a:t>
            </a:r>
          </a:p>
          <a:p>
            <a:pPr>
              <a:buFont typeface="Wingdings" panose="05000000000000000000" pitchFamily="2" charset="2"/>
              <a:buChar char="ü"/>
            </a:pPr>
            <a:r>
              <a:rPr lang="es-ES" b="1" dirty="0" smtClean="0"/>
              <a:t>entender</a:t>
            </a:r>
          </a:p>
          <a:p>
            <a:pPr>
              <a:buFont typeface="Wingdings" panose="05000000000000000000" pitchFamily="2" charset="2"/>
              <a:buChar char="ü"/>
            </a:pPr>
            <a:r>
              <a:rPr lang="es-ES" b="1" dirty="0" smtClean="0"/>
              <a:t>saber</a:t>
            </a:r>
          </a:p>
          <a:p>
            <a:pPr>
              <a:buFont typeface="Wingdings" panose="05000000000000000000" pitchFamily="2" charset="2"/>
              <a:buChar char="ü"/>
            </a:pPr>
            <a:r>
              <a:rPr lang="es-ES" b="1" dirty="0" smtClean="0"/>
              <a:t>consolidar, etc.</a:t>
            </a:r>
          </a:p>
        </p:txBody>
      </p:sp>
      <p:sp>
        <p:nvSpPr>
          <p:cNvPr id="22532" name="5 Marcador de contenido"/>
          <p:cNvSpPr>
            <a:spLocks noGrp="1"/>
          </p:cNvSpPr>
          <p:nvPr>
            <p:ph sz="half" idx="2"/>
          </p:nvPr>
        </p:nvSpPr>
        <p:spPr>
          <a:ln w="57150">
            <a:solidFill>
              <a:srgbClr val="0000FF"/>
            </a:solidFill>
            <a:miter lim="800000"/>
            <a:headEnd/>
            <a:tailEnd/>
          </a:ln>
        </p:spPr>
        <p:txBody>
          <a:bodyPr/>
          <a:lstStyle/>
          <a:p>
            <a:pPr algn="ctr">
              <a:buFontTx/>
              <a:buNone/>
            </a:pPr>
            <a:r>
              <a:rPr lang="es-ES" sz="3200" b="1"/>
              <a:t>  Dejan incompleta la aspiración: </a:t>
            </a:r>
          </a:p>
          <a:p>
            <a:pPr algn="ctr">
              <a:buFont typeface="Wingdings" panose="05000000000000000000" pitchFamily="2" charset="2"/>
              <a:buChar char="ü"/>
            </a:pPr>
            <a:r>
              <a:rPr lang="es-ES" sz="3200" b="1"/>
              <a:t>analizar</a:t>
            </a:r>
          </a:p>
        </p:txBody>
      </p:sp>
      <p:sp>
        <p:nvSpPr>
          <p:cNvPr id="7" name="6 Rectángulo redondeado"/>
          <p:cNvSpPr/>
          <p:nvPr/>
        </p:nvSpPr>
        <p:spPr>
          <a:xfrm>
            <a:off x="2819400" y="381000"/>
            <a:ext cx="6553200" cy="914400"/>
          </a:xfrm>
          <a:prstGeom prst="roundRect">
            <a:avLst/>
          </a:prstGeom>
          <a:noFill/>
          <a:ln w="60325">
            <a:solidFill>
              <a:srgbClr val="2109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Tree>
    <p:extLst>
      <p:ext uri="{BB962C8B-B14F-4D97-AF65-F5344CB8AC3E}">
        <p14:creationId xmlns="" xmlns:p14="http://schemas.microsoft.com/office/powerpoint/2010/main" val="2672136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981200" y="1143001"/>
            <a:ext cx="8229600" cy="4983163"/>
          </a:xfrm>
        </p:spPr>
        <p:txBody>
          <a:bodyPr/>
          <a:lstStyle/>
          <a:p>
            <a:pPr algn="ctr" eaLnBrk="1" hangingPunct="1">
              <a:buFontTx/>
              <a:buNone/>
            </a:pPr>
            <a:endParaRPr lang="es-MX" sz="3600" b="1" u="sng" dirty="0">
              <a:latin typeface="Arial Black" panose="020B0A04020102020204" pitchFamily="34" charset="0"/>
            </a:endParaRPr>
          </a:p>
          <a:p>
            <a:pPr algn="ctr" eaLnBrk="1" hangingPunct="1">
              <a:buFontTx/>
              <a:buNone/>
            </a:pPr>
            <a:r>
              <a:rPr lang="es-MX" sz="3600" b="1" dirty="0"/>
              <a:t> </a:t>
            </a:r>
          </a:p>
          <a:p>
            <a:pPr algn="ctr" eaLnBrk="1" hangingPunct="1">
              <a:buFontTx/>
              <a:buNone/>
            </a:pPr>
            <a:r>
              <a:rPr lang="es-MX" sz="4000" b="1" dirty="0">
                <a:solidFill>
                  <a:srgbClr val="FF0000"/>
                </a:solidFill>
                <a:latin typeface="Arial Black" panose="020B0A04020102020204" pitchFamily="34" charset="0"/>
              </a:rPr>
              <a:t>Acto de redactar y explicitar los objetivos</a:t>
            </a:r>
          </a:p>
          <a:p>
            <a:pPr algn="ctr" eaLnBrk="1" hangingPunct="1">
              <a:buFontTx/>
              <a:buNone/>
            </a:pPr>
            <a:endParaRPr lang="en-US" sz="4000" b="1" dirty="0">
              <a:latin typeface="Arial Black" panose="020B0A04020102020204" pitchFamily="34" charset="0"/>
            </a:endParaRPr>
          </a:p>
        </p:txBody>
      </p:sp>
      <p:sp>
        <p:nvSpPr>
          <p:cNvPr id="3" name="2 Flecha abajo"/>
          <p:cNvSpPr/>
          <p:nvPr/>
        </p:nvSpPr>
        <p:spPr>
          <a:xfrm>
            <a:off x="5751513" y="1016000"/>
            <a:ext cx="609600" cy="1219200"/>
          </a:xfrm>
          <a:prstGeom prst="downArrow">
            <a:avLst>
              <a:gd name="adj1" fmla="val 50000"/>
              <a:gd name="adj2" fmla="val 58654"/>
            </a:avLst>
          </a:prstGeom>
          <a:solidFill>
            <a:srgbClr val="0000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
        <p:nvSpPr>
          <p:cNvPr id="4" name="3 Rectángulo"/>
          <p:cNvSpPr/>
          <p:nvPr/>
        </p:nvSpPr>
        <p:spPr>
          <a:xfrm>
            <a:off x="1447800" y="228600"/>
            <a:ext cx="9215438" cy="8382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Formulación</a:t>
            </a:r>
          </a:p>
        </p:txBody>
      </p:sp>
    </p:spTree>
    <p:extLst>
      <p:ext uri="{BB962C8B-B14F-4D97-AF65-F5344CB8AC3E}">
        <p14:creationId xmlns="" xmlns:p14="http://schemas.microsoft.com/office/powerpoint/2010/main" val="3436834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5000"/>
          </a:schemeClr>
        </a:soli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1847851" y="260351"/>
            <a:ext cx="8569325" cy="6481763"/>
          </a:xfrm>
        </p:spPr>
        <p:txBody>
          <a:bodyPr/>
          <a:lstStyle/>
          <a:p>
            <a:pPr>
              <a:buFontTx/>
              <a:buNone/>
            </a:pPr>
            <a:r>
              <a:rPr lang="es-ES" sz="2800" b="1" i="1">
                <a:latin typeface="Comic Sans MS" panose="030F0702030302020204" pitchFamily="66" charset="0"/>
              </a:rPr>
              <a:t>   </a:t>
            </a:r>
            <a:r>
              <a:rPr lang="es-ES" sz="3600" b="1" i="1"/>
              <a:t>Para formular…</a:t>
            </a:r>
          </a:p>
          <a:p>
            <a:pPr>
              <a:buFontTx/>
              <a:buNone/>
            </a:pPr>
            <a:endParaRPr lang="es-ES" sz="4000" b="1"/>
          </a:p>
          <a:p>
            <a:pPr algn="just">
              <a:lnSpc>
                <a:spcPct val="125000"/>
              </a:lnSpc>
              <a:buFontTx/>
              <a:buNone/>
            </a:pPr>
            <a:r>
              <a:rPr lang="es-ES" smtClean="0"/>
              <a:t> </a:t>
            </a:r>
            <a:r>
              <a:rPr lang="es-ES" sz="3600"/>
              <a:t>- </a:t>
            </a:r>
            <a:r>
              <a:rPr lang="es-ES" sz="2800" b="1"/>
              <a:t>Ajustar el objetivo,  a su realidad pedagógica para lograr optimizar el proceso</a:t>
            </a:r>
          </a:p>
          <a:p>
            <a:pPr algn="just">
              <a:lnSpc>
                <a:spcPct val="125000"/>
              </a:lnSpc>
              <a:buFontTx/>
              <a:buNone/>
            </a:pPr>
            <a:endParaRPr lang="es-ES" sz="2800" b="1"/>
          </a:p>
          <a:p>
            <a:pPr algn="just">
              <a:lnSpc>
                <a:spcPct val="125000"/>
              </a:lnSpc>
              <a:buFontTx/>
              <a:buNone/>
            </a:pPr>
            <a:r>
              <a:rPr lang="es-ES" sz="2800" b="1"/>
              <a:t> - Expresar los objetivos en términos de aprendizaje </a:t>
            </a:r>
          </a:p>
          <a:p>
            <a:pPr algn="just">
              <a:lnSpc>
                <a:spcPct val="125000"/>
              </a:lnSpc>
              <a:buFontTx/>
              <a:buNone/>
            </a:pPr>
            <a:endParaRPr lang="es-ES" sz="2800" b="1"/>
          </a:p>
          <a:p>
            <a:pPr algn="just">
              <a:lnSpc>
                <a:spcPct val="125000"/>
              </a:lnSpc>
              <a:buFontTx/>
              <a:buNone/>
            </a:pPr>
            <a:r>
              <a:rPr lang="es-ES" sz="2800" b="1"/>
              <a:t> - El objetivo debe ser formulado de forma, clara, precisa y sin ambigüedades </a:t>
            </a:r>
          </a:p>
        </p:txBody>
      </p:sp>
      <p:sp>
        <p:nvSpPr>
          <p:cNvPr id="3" name="2 Rectángulo"/>
          <p:cNvSpPr/>
          <p:nvPr/>
        </p:nvSpPr>
        <p:spPr>
          <a:xfrm>
            <a:off x="1447800" y="228600"/>
            <a:ext cx="9215438" cy="8382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Para formular…</a:t>
            </a:r>
          </a:p>
        </p:txBody>
      </p:sp>
    </p:spTree>
    <p:extLst>
      <p:ext uri="{BB962C8B-B14F-4D97-AF65-F5344CB8AC3E}">
        <p14:creationId xmlns="" xmlns:p14="http://schemas.microsoft.com/office/powerpoint/2010/main" val="3111378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graphicFrame>
        <p:nvGraphicFramePr>
          <p:cNvPr id="2" name="1 Diagrama"/>
          <p:cNvGraphicFramePr/>
          <p:nvPr/>
        </p:nvGraphicFramePr>
        <p:xfrm>
          <a:off x="2416126" y="1808871"/>
          <a:ext cx="8991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6"/>
          <a:srcRect/>
          <a:stretch>
            <a:fillRect/>
          </a:stretch>
        </p:blipFill>
        <p:spPr bwMode="auto">
          <a:xfrm>
            <a:off x="0" y="0"/>
            <a:ext cx="5416062" cy="2715065"/>
          </a:xfrm>
          <a:prstGeom prst="rect">
            <a:avLst/>
          </a:prstGeom>
          <a:noFill/>
          <a:ln w="9525">
            <a:noFill/>
            <a:miter lim="800000"/>
            <a:headEnd/>
            <a:tailEnd/>
          </a:ln>
          <a:effectLst/>
          <a:scene3d>
            <a:camera prst="orthographicFront"/>
            <a:lightRig rig="threePt" dir="t"/>
          </a:scene3d>
          <a:sp3d>
            <a:bevelT prst="angle"/>
          </a:sp3d>
        </p:spPr>
      </p:pic>
    </p:spTree>
    <p:extLst>
      <p:ext uri="{BB962C8B-B14F-4D97-AF65-F5344CB8AC3E}">
        <p14:creationId xmlns="" xmlns:p14="http://schemas.microsoft.com/office/powerpoint/2010/main" val="1109988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1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3505200" y="304800"/>
            <a:ext cx="5225143" cy="523220"/>
          </a:xfrm>
          <a:prstGeom prst="rect">
            <a:avLst/>
          </a:prstGeom>
          <a:noFill/>
        </p:spPr>
        <p:txBody>
          <a:bodyPr wrap="square" rtlCol="0">
            <a:spAutoFit/>
          </a:bodyPr>
          <a:lstStyle/>
          <a:p>
            <a:pPr fontAlgn="base">
              <a:spcBef>
                <a:spcPct val="0"/>
              </a:spcBef>
              <a:spcAft>
                <a:spcPct val="0"/>
              </a:spcAft>
            </a:pPr>
            <a:r>
              <a:rPr lang="es-ES_tradnl" sz="2800" dirty="0" smtClean="0">
                <a:solidFill>
                  <a:srgbClr val="002060"/>
                </a:solidFill>
                <a:latin typeface="Arial Black" panose="020B0A04020102020204" pitchFamily="34" charset="0"/>
              </a:rPr>
              <a:t>OBJETIVOS OPERATIVOS</a:t>
            </a:r>
            <a:endParaRPr lang="es-ES_tradnl" sz="2800" dirty="0">
              <a:solidFill>
                <a:srgbClr val="002060"/>
              </a:solidFill>
              <a:latin typeface="Arial Black" panose="020B0A04020102020204" pitchFamily="34" charset="0"/>
            </a:endParaRPr>
          </a:p>
        </p:txBody>
      </p:sp>
      <p:sp>
        <p:nvSpPr>
          <p:cNvPr id="4" name="CuadroTexto 3"/>
          <p:cNvSpPr txBox="1"/>
          <p:nvPr/>
        </p:nvSpPr>
        <p:spPr>
          <a:xfrm>
            <a:off x="108858" y="1176356"/>
            <a:ext cx="11996057" cy="1200329"/>
          </a:xfrm>
          <a:prstGeom prst="rect">
            <a:avLst/>
          </a:prstGeom>
          <a:solidFill>
            <a:schemeClr val="accent5">
              <a:lumMod val="90000"/>
            </a:schemeClr>
          </a:solidFill>
          <a:scene3d>
            <a:camera prst="orthographicFront"/>
            <a:lightRig rig="threePt" dir="t"/>
          </a:scene3d>
          <a:sp3d>
            <a:bevelT/>
          </a:sp3d>
        </p:spPr>
        <p:txBody>
          <a:bodyPr wrap="square" rtlCol="0">
            <a:spAutoFit/>
          </a:bodyPr>
          <a:lstStyle/>
          <a:p>
            <a:pPr algn="just"/>
            <a:r>
              <a:rPr lang="es-ES_tradnl" sz="3600" dirty="0" smtClean="0">
                <a:solidFill>
                  <a:srgbClr val="002060"/>
                </a:solidFill>
                <a:latin typeface="Arial Black" panose="020B0A04020102020204" pitchFamily="34" charset="0"/>
              </a:rPr>
              <a:t>Incluyen habilidad y conocimiento solamente. Tienen un enfoque conductista. Ejemplos:</a:t>
            </a:r>
            <a:endParaRPr lang="es-ES_tradnl" sz="3600" dirty="0">
              <a:solidFill>
                <a:srgbClr val="002060"/>
              </a:solidFill>
              <a:latin typeface="Arial Black" panose="020B0A04020102020204" pitchFamily="34" charset="0"/>
            </a:endParaRPr>
          </a:p>
        </p:txBody>
      </p:sp>
      <p:sp>
        <p:nvSpPr>
          <p:cNvPr id="5" name="CuadroTexto 4"/>
          <p:cNvSpPr txBox="1"/>
          <p:nvPr/>
        </p:nvSpPr>
        <p:spPr>
          <a:xfrm>
            <a:off x="478966" y="3178626"/>
            <a:ext cx="11582400" cy="1754326"/>
          </a:xfrm>
          <a:prstGeom prst="rect">
            <a:avLst/>
          </a:prstGeom>
          <a:noFill/>
          <a:ln>
            <a:solidFill>
              <a:srgbClr val="C00000"/>
            </a:solidFill>
          </a:ln>
        </p:spPr>
        <p:txBody>
          <a:bodyPr wrap="square" rtlCol="0">
            <a:spAutoFit/>
          </a:bodyPr>
          <a:lstStyle/>
          <a:p>
            <a:pPr algn="just"/>
            <a:r>
              <a:rPr lang="es-ES" sz="3600" b="1" kern="0" dirty="0">
                <a:solidFill>
                  <a:srgbClr val="CC0099"/>
                </a:solidFill>
                <a:latin typeface="Arial Black" panose="020B0A04020102020204" pitchFamily="34" charset="0"/>
              </a:rPr>
              <a:t>Valorar</a:t>
            </a:r>
            <a:r>
              <a:rPr lang="es-ES" sz="3600" kern="0" dirty="0">
                <a:solidFill>
                  <a:srgbClr val="000000"/>
                </a:solidFill>
                <a:latin typeface="Arial Black" panose="020B0A04020102020204" pitchFamily="34" charset="0"/>
              </a:rPr>
              <a:t> </a:t>
            </a:r>
            <a:r>
              <a:rPr lang="es-ES" sz="3600" b="1" kern="0" dirty="0">
                <a:latin typeface="Arial Black" panose="020B0A04020102020204" pitchFamily="34" charset="0"/>
              </a:rPr>
              <a:t>el papel de las masas y las personalidades en la lucha revolucionaria  del siglo XX en América Latina</a:t>
            </a:r>
            <a:endParaRPr lang="es-ES_tradnl" dirty="0">
              <a:latin typeface="Arial Black" panose="020B0A04020102020204" pitchFamily="34" charset="0"/>
            </a:endParaRPr>
          </a:p>
        </p:txBody>
      </p:sp>
      <p:sp>
        <p:nvSpPr>
          <p:cNvPr id="6" name="CuadroTexto 5"/>
          <p:cNvSpPr txBox="1"/>
          <p:nvPr/>
        </p:nvSpPr>
        <p:spPr>
          <a:xfrm>
            <a:off x="674914" y="5551709"/>
            <a:ext cx="10167257" cy="646331"/>
          </a:xfrm>
          <a:prstGeom prst="rect">
            <a:avLst/>
          </a:prstGeom>
          <a:noFill/>
          <a:ln>
            <a:solidFill>
              <a:srgbClr val="C00000"/>
            </a:solidFill>
          </a:ln>
        </p:spPr>
        <p:txBody>
          <a:bodyPr wrap="square" rtlCol="0">
            <a:spAutoFit/>
          </a:bodyPr>
          <a:lstStyle>
            <a:defPPr>
              <a:defRPr lang="en-US"/>
            </a:defPPr>
            <a:lvl1pPr algn="just">
              <a:defRPr sz="3600" b="1" kern="0">
                <a:solidFill>
                  <a:srgbClr val="CC0099"/>
                </a:solidFill>
              </a:defRPr>
            </a:lvl1pPr>
          </a:lstStyle>
          <a:p>
            <a:r>
              <a:rPr lang="es-ES" dirty="0">
                <a:latin typeface="Arial Black" panose="020B0A04020102020204" pitchFamily="34" charset="0"/>
              </a:rPr>
              <a:t>Explicar </a:t>
            </a:r>
            <a:r>
              <a:rPr lang="es-ES" dirty="0">
                <a:solidFill>
                  <a:schemeClr val="tx1"/>
                </a:solidFill>
                <a:latin typeface="Arial Black" panose="020B0A04020102020204" pitchFamily="34" charset="0"/>
              </a:rPr>
              <a:t>el fenómeno de la fotosíntesis</a:t>
            </a:r>
            <a:endParaRPr lang="es-ES_tradnl" dirty="0">
              <a:solidFill>
                <a:schemeClr val="tx1"/>
              </a:solidFill>
              <a:latin typeface="Arial Black" panose="020B0A04020102020204" pitchFamily="34" charset="0"/>
            </a:endParaRPr>
          </a:p>
        </p:txBody>
      </p:sp>
    </p:spTree>
    <p:extLst>
      <p:ext uri="{BB962C8B-B14F-4D97-AF65-F5344CB8AC3E}">
        <p14:creationId xmlns="" xmlns:p14="http://schemas.microsoft.com/office/powerpoint/2010/main" val="1476449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3505200" y="108861"/>
            <a:ext cx="5225143" cy="523220"/>
          </a:xfrm>
          <a:prstGeom prst="rect">
            <a:avLst/>
          </a:prstGeom>
          <a:noFill/>
        </p:spPr>
        <p:txBody>
          <a:bodyPr wrap="square" rtlCol="0">
            <a:spAutoFit/>
          </a:bodyPr>
          <a:lstStyle/>
          <a:p>
            <a:pPr fontAlgn="base">
              <a:spcBef>
                <a:spcPct val="0"/>
              </a:spcBef>
              <a:spcAft>
                <a:spcPct val="0"/>
              </a:spcAft>
            </a:pPr>
            <a:r>
              <a:rPr lang="es-ES_tradnl" sz="2800" dirty="0" smtClean="0">
                <a:solidFill>
                  <a:srgbClr val="002060"/>
                </a:solidFill>
                <a:latin typeface="Arial Black" panose="020B0A04020102020204" pitchFamily="34" charset="0"/>
              </a:rPr>
              <a:t>OBJETIVOS FORMATIVOS</a:t>
            </a:r>
            <a:endParaRPr lang="es-ES_tradnl" sz="2800" dirty="0">
              <a:solidFill>
                <a:srgbClr val="002060"/>
              </a:solidFill>
              <a:latin typeface="Arial Black" panose="020B0A04020102020204" pitchFamily="34" charset="0"/>
            </a:endParaRPr>
          </a:p>
        </p:txBody>
      </p:sp>
      <p:sp>
        <p:nvSpPr>
          <p:cNvPr id="4" name="CuadroTexto 3"/>
          <p:cNvSpPr txBox="1"/>
          <p:nvPr/>
        </p:nvSpPr>
        <p:spPr>
          <a:xfrm>
            <a:off x="108858" y="697394"/>
            <a:ext cx="11996057" cy="1200329"/>
          </a:xfrm>
          <a:prstGeom prst="rect">
            <a:avLst/>
          </a:prstGeom>
          <a:solidFill>
            <a:schemeClr val="accent5">
              <a:lumMod val="90000"/>
            </a:schemeClr>
          </a:solidFill>
          <a:scene3d>
            <a:camera prst="orthographicFront"/>
            <a:lightRig rig="threePt" dir="t"/>
          </a:scene3d>
          <a:sp3d>
            <a:bevelT/>
          </a:sp3d>
        </p:spPr>
        <p:txBody>
          <a:bodyPr wrap="square" rtlCol="0">
            <a:spAutoFit/>
          </a:bodyPr>
          <a:lstStyle/>
          <a:p>
            <a:pPr algn="just"/>
            <a:r>
              <a:rPr lang="es-ES_tradnl" sz="3600" dirty="0" smtClean="0">
                <a:solidFill>
                  <a:srgbClr val="002060"/>
                </a:solidFill>
                <a:latin typeface="Arial Black" panose="020B0A04020102020204" pitchFamily="34" charset="0"/>
              </a:rPr>
              <a:t>Incluyen la habilidad, el conocimiento y lo formativo. Ejemplos:</a:t>
            </a:r>
            <a:endParaRPr lang="es-ES_tradnl" sz="3600" dirty="0">
              <a:solidFill>
                <a:srgbClr val="002060"/>
              </a:solidFill>
              <a:latin typeface="Arial Black" panose="020B0A04020102020204" pitchFamily="34" charset="0"/>
            </a:endParaRPr>
          </a:p>
        </p:txBody>
      </p:sp>
      <p:sp>
        <p:nvSpPr>
          <p:cNvPr id="5" name="CuadroTexto 4"/>
          <p:cNvSpPr txBox="1"/>
          <p:nvPr/>
        </p:nvSpPr>
        <p:spPr>
          <a:xfrm>
            <a:off x="326569" y="2024745"/>
            <a:ext cx="11582400" cy="2554545"/>
          </a:xfrm>
          <a:prstGeom prst="rect">
            <a:avLst/>
          </a:prstGeom>
          <a:noFill/>
          <a:ln>
            <a:solidFill>
              <a:srgbClr val="C00000"/>
            </a:solidFill>
          </a:ln>
        </p:spPr>
        <p:txBody>
          <a:bodyPr wrap="square" rtlCol="0">
            <a:spAutoFit/>
          </a:bodyPr>
          <a:lstStyle/>
          <a:p>
            <a:pPr algn="just"/>
            <a:r>
              <a:rPr lang="es-ES" sz="3200" b="1" kern="0" dirty="0">
                <a:solidFill>
                  <a:srgbClr val="CC0099"/>
                </a:solidFill>
                <a:latin typeface="Arial Black" panose="020B0A04020102020204" pitchFamily="34" charset="0"/>
              </a:rPr>
              <a:t>Valorar</a:t>
            </a:r>
            <a:r>
              <a:rPr lang="es-ES" sz="3200" kern="0" dirty="0">
                <a:solidFill>
                  <a:srgbClr val="000000"/>
                </a:solidFill>
                <a:latin typeface="Arial Black" panose="020B0A04020102020204" pitchFamily="34" charset="0"/>
              </a:rPr>
              <a:t> </a:t>
            </a:r>
            <a:r>
              <a:rPr lang="es-ES" sz="3200" b="1" kern="0" dirty="0">
                <a:latin typeface="Arial Black" panose="020B0A04020102020204" pitchFamily="34" charset="0"/>
              </a:rPr>
              <a:t>el papel de las masas y las personalidades en la lucha revolucionaria  del siglo XX en América </a:t>
            </a:r>
            <a:r>
              <a:rPr lang="es-ES" sz="3200" b="1" kern="0" dirty="0" smtClean="0">
                <a:latin typeface="Arial Black" panose="020B0A04020102020204" pitchFamily="34" charset="0"/>
              </a:rPr>
              <a:t>Latina </a:t>
            </a:r>
            <a:r>
              <a:rPr lang="es-ES" sz="3200" b="1" kern="0" dirty="0">
                <a:solidFill>
                  <a:srgbClr val="2109D5"/>
                </a:solidFill>
                <a:latin typeface="Arial Black" panose="020B0A04020102020204" pitchFamily="34" charset="0"/>
              </a:rPr>
              <a:t>para  el fortalecimiento de sentimientos de pertenencia con los pueblos de Nuestra América y la toma de posición contra el imperialismo</a:t>
            </a:r>
            <a:endParaRPr lang="es-ES_tradnl" sz="3200" dirty="0">
              <a:latin typeface="Arial Black" panose="020B0A04020102020204" pitchFamily="34" charset="0"/>
            </a:endParaRPr>
          </a:p>
        </p:txBody>
      </p:sp>
      <p:sp>
        <p:nvSpPr>
          <p:cNvPr id="6" name="CuadroTexto 5"/>
          <p:cNvSpPr txBox="1"/>
          <p:nvPr/>
        </p:nvSpPr>
        <p:spPr>
          <a:xfrm>
            <a:off x="370111" y="4724403"/>
            <a:ext cx="11408231" cy="2062103"/>
          </a:xfrm>
          <a:prstGeom prst="rect">
            <a:avLst/>
          </a:prstGeom>
          <a:noFill/>
          <a:ln>
            <a:solidFill>
              <a:srgbClr val="C00000"/>
            </a:solidFill>
          </a:ln>
        </p:spPr>
        <p:txBody>
          <a:bodyPr wrap="square" rtlCol="0">
            <a:spAutoFit/>
          </a:bodyPr>
          <a:lstStyle>
            <a:defPPr>
              <a:defRPr lang="en-US"/>
            </a:defPPr>
            <a:lvl1pPr algn="just">
              <a:defRPr sz="3600" b="1" kern="0">
                <a:solidFill>
                  <a:srgbClr val="CC0099"/>
                </a:solidFill>
              </a:defRPr>
            </a:lvl1pPr>
          </a:lstStyle>
          <a:p>
            <a:r>
              <a:rPr lang="es-ES" sz="3200" dirty="0" smtClean="0">
                <a:latin typeface="Arial Black" panose="020B0A04020102020204" pitchFamily="34" charset="0"/>
              </a:rPr>
              <a:t>Explicar </a:t>
            </a:r>
            <a:r>
              <a:rPr lang="es-ES" sz="3200" dirty="0" smtClean="0">
                <a:solidFill>
                  <a:schemeClr val="tx1"/>
                </a:solidFill>
                <a:latin typeface="Arial Black" panose="020B0A04020102020204" pitchFamily="34" charset="0"/>
              </a:rPr>
              <a:t>el fenómeno de la fotosíntesis </a:t>
            </a:r>
            <a:r>
              <a:rPr lang="es-ES" sz="3200" dirty="0" smtClean="0">
                <a:solidFill>
                  <a:srgbClr val="0070C0"/>
                </a:solidFill>
                <a:latin typeface="Arial Black" panose="020B0A04020102020204" pitchFamily="34" charset="0"/>
              </a:rPr>
              <a:t>para una mejor comprensión de este complejo proceso que determina el crecimiento y desarrollo de los cultivos </a:t>
            </a:r>
            <a:endParaRPr lang="es-ES_tradnl" sz="3200" dirty="0">
              <a:solidFill>
                <a:srgbClr val="0070C0"/>
              </a:solidFill>
              <a:latin typeface="Arial Black" panose="020B0A04020102020204" pitchFamily="34" charset="0"/>
            </a:endParaRPr>
          </a:p>
        </p:txBody>
      </p:sp>
    </p:spTree>
    <p:extLst>
      <p:ext uri="{BB962C8B-B14F-4D97-AF65-F5344CB8AC3E}">
        <p14:creationId xmlns="" xmlns:p14="http://schemas.microsoft.com/office/powerpoint/2010/main" val="4210215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304800" y="1415143"/>
            <a:ext cx="11582400" cy="5016758"/>
          </a:xfrm>
          <a:prstGeom prst="rect">
            <a:avLst/>
          </a:prstGeom>
          <a:noFill/>
        </p:spPr>
        <p:txBody>
          <a:bodyPr wrap="square" rtlCol="0">
            <a:spAutoFit/>
          </a:bodyPr>
          <a:lstStyle/>
          <a:p>
            <a:pPr algn="just"/>
            <a:r>
              <a:rPr lang="es-ES" sz="3200" dirty="0" smtClean="0">
                <a:latin typeface="Arial Black" panose="020B0A04020102020204" pitchFamily="34" charset="0"/>
              </a:rPr>
              <a:t>Su inclusión puede tomar </a:t>
            </a:r>
            <a:r>
              <a:rPr lang="es-ES" sz="3200" dirty="0" smtClean="0">
                <a:solidFill>
                  <a:srgbClr val="C00000"/>
                </a:solidFill>
                <a:latin typeface="Arial Black" panose="020B0A04020102020204" pitchFamily="34" charset="0"/>
              </a:rPr>
              <a:t>diferentes matices </a:t>
            </a:r>
            <a:r>
              <a:rPr lang="es-ES" sz="3200" dirty="0" smtClean="0">
                <a:latin typeface="Arial Black" panose="020B0A04020102020204" pitchFamily="34" charset="0"/>
              </a:rPr>
              <a:t>dependiendo de los conocimientos que se están asimilando y </a:t>
            </a:r>
            <a:r>
              <a:rPr lang="es-ES" sz="3200" dirty="0" smtClean="0">
                <a:solidFill>
                  <a:srgbClr val="C00000"/>
                </a:solidFill>
                <a:latin typeface="Arial Black" panose="020B0A04020102020204" pitchFamily="34" charset="0"/>
              </a:rPr>
              <a:t>no debe ser algo forzado</a:t>
            </a:r>
            <a:r>
              <a:rPr lang="es-ES" sz="3200" dirty="0" smtClean="0">
                <a:latin typeface="Arial Black" panose="020B0A04020102020204" pitchFamily="34" charset="0"/>
              </a:rPr>
              <a:t>, pues de esta manera deja de ejercer la influencia deseada. En </a:t>
            </a:r>
            <a:r>
              <a:rPr lang="es-ES" sz="3200" dirty="0" smtClean="0">
                <a:solidFill>
                  <a:srgbClr val="C00000"/>
                </a:solidFill>
                <a:latin typeface="Arial Black" panose="020B0A04020102020204" pitchFamily="34" charset="0"/>
              </a:rPr>
              <a:t>ocasiones </a:t>
            </a:r>
            <a:r>
              <a:rPr lang="es-ES" sz="3200" dirty="0" smtClean="0">
                <a:latin typeface="Arial Black" panose="020B0A04020102020204" pitchFamily="34" charset="0"/>
              </a:rPr>
              <a:t>el conocimiento </a:t>
            </a:r>
            <a:r>
              <a:rPr lang="es-ES" sz="3200" dirty="0" smtClean="0">
                <a:solidFill>
                  <a:srgbClr val="C00000"/>
                </a:solidFill>
                <a:latin typeface="Arial Black" panose="020B0A04020102020204" pitchFamily="34" charset="0"/>
              </a:rPr>
              <a:t>posibilita intencionar </a:t>
            </a:r>
            <a:r>
              <a:rPr lang="es-ES" sz="3200" dirty="0" smtClean="0">
                <a:latin typeface="Arial Black" panose="020B0A04020102020204" pitchFamily="34" charset="0"/>
              </a:rPr>
              <a:t>la formación de</a:t>
            </a:r>
            <a:r>
              <a:rPr lang="es-ES" sz="3200" dirty="0" smtClean="0">
                <a:solidFill>
                  <a:srgbClr val="C00000"/>
                </a:solidFill>
                <a:latin typeface="Arial Black" panose="020B0A04020102020204" pitchFamily="34" charset="0"/>
              </a:rPr>
              <a:t> un valor </a:t>
            </a:r>
            <a:r>
              <a:rPr lang="es-ES" sz="3200" dirty="0" smtClean="0">
                <a:latin typeface="Arial Black" panose="020B0A04020102020204" pitchFamily="34" charset="0"/>
              </a:rPr>
              <a:t>determinado, </a:t>
            </a:r>
            <a:r>
              <a:rPr lang="es-ES" sz="3200" dirty="0" smtClean="0">
                <a:solidFill>
                  <a:srgbClr val="C00000"/>
                </a:solidFill>
                <a:latin typeface="Arial Black" panose="020B0A04020102020204" pitchFamily="34" charset="0"/>
              </a:rPr>
              <a:t>en otras </a:t>
            </a:r>
            <a:r>
              <a:rPr lang="es-ES" sz="3200" dirty="0" smtClean="0">
                <a:latin typeface="Arial Black" panose="020B0A04020102020204" pitchFamily="34" charset="0"/>
              </a:rPr>
              <a:t>el conocimiento </a:t>
            </a:r>
            <a:r>
              <a:rPr lang="es-ES" sz="3200" dirty="0" smtClean="0">
                <a:solidFill>
                  <a:srgbClr val="C00000"/>
                </a:solidFill>
                <a:latin typeface="Arial Black" panose="020B0A04020102020204" pitchFamily="34" charset="0"/>
              </a:rPr>
              <a:t>posibilita</a:t>
            </a:r>
            <a:r>
              <a:rPr lang="es-ES" sz="3200" dirty="0" smtClean="0">
                <a:latin typeface="Arial Black" panose="020B0A04020102020204" pitchFamily="34" charset="0"/>
              </a:rPr>
              <a:t> revelar un </a:t>
            </a:r>
            <a:r>
              <a:rPr lang="es-ES" sz="3200" dirty="0" smtClean="0">
                <a:solidFill>
                  <a:srgbClr val="C00000"/>
                </a:solidFill>
                <a:latin typeface="Arial Black" panose="020B0A04020102020204" pitchFamily="34" charset="0"/>
              </a:rPr>
              <a:t>vínculo afectivo </a:t>
            </a:r>
            <a:r>
              <a:rPr lang="es-ES" sz="3200" dirty="0" smtClean="0">
                <a:latin typeface="Arial Black" panose="020B0A04020102020204" pitchFamily="34" charset="0"/>
              </a:rPr>
              <a:t>que de alguna manera </a:t>
            </a:r>
            <a:r>
              <a:rPr lang="es-ES" sz="3200" dirty="0" smtClean="0">
                <a:solidFill>
                  <a:srgbClr val="C00000"/>
                </a:solidFill>
                <a:latin typeface="Arial Black" panose="020B0A04020102020204" pitchFamily="34" charset="0"/>
              </a:rPr>
              <a:t>prepara</a:t>
            </a:r>
            <a:r>
              <a:rPr lang="es-ES" sz="3200" dirty="0" smtClean="0">
                <a:latin typeface="Arial Black" panose="020B0A04020102020204" pitchFamily="34" charset="0"/>
              </a:rPr>
              <a:t> al estudiante </a:t>
            </a:r>
            <a:r>
              <a:rPr lang="es-ES" sz="3200" dirty="0" smtClean="0">
                <a:solidFill>
                  <a:srgbClr val="C00000"/>
                </a:solidFill>
                <a:latin typeface="Arial Black" panose="020B0A04020102020204" pitchFamily="34" charset="0"/>
              </a:rPr>
              <a:t>para</a:t>
            </a:r>
            <a:r>
              <a:rPr lang="es-ES" sz="3200" dirty="0" smtClean="0">
                <a:latin typeface="Arial Black" panose="020B0A04020102020204" pitchFamily="34" charset="0"/>
              </a:rPr>
              <a:t> realizar </a:t>
            </a:r>
            <a:r>
              <a:rPr lang="es-ES" sz="3200" dirty="0" smtClean="0">
                <a:solidFill>
                  <a:srgbClr val="C00000"/>
                </a:solidFill>
                <a:latin typeface="Arial Black" panose="020B0A04020102020204" pitchFamily="34" charset="0"/>
              </a:rPr>
              <a:t>valoraciones con significados socialmente positivos</a:t>
            </a:r>
            <a:endParaRPr lang="es-ES_tradnl" sz="3200" dirty="0">
              <a:solidFill>
                <a:srgbClr val="C00000"/>
              </a:solidFill>
              <a:latin typeface="Arial Black" panose="020B0A04020102020204" pitchFamily="34" charset="0"/>
            </a:endParaRPr>
          </a:p>
        </p:txBody>
      </p:sp>
      <p:sp>
        <p:nvSpPr>
          <p:cNvPr id="3" name="CuadroTexto 2"/>
          <p:cNvSpPr txBox="1"/>
          <p:nvPr/>
        </p:nvSpPr>
        <p:spPr>
          <a:xfrm>
            <a:off x="304800" y="239486"/>
            <a:ext cx="11582400" cy="954107"/>
          </a:xfrm>
          <a:prstGeom prst="rect">
            <a:avLst/>
          </a:prstGeom>
          <a:noFill/>
        </p:spPr>
        <p:txBody>
          <a:bodyPr wrap="square" rtlCol="0">
            <a:spAutoFit/>
          </a:bodyPr>
          <a:lstStyle/>
          <a:p>
            <a:pPr algn="ctr"/>
            <a:r>
              <a:rPr lang="es-ES_tradnl" sz="2800" dirty="0" smtClean="0">
                <a:solidFill>
                  <a:srgbClr val="002060"/>
                </a:solidFill>
                <a:latin typeface="Arial Black" panose="020B0A04020102020204" pitchFamily="34" charset="0"/>
              </a:rPr>
              <a:t>LO EDUCATIVO O FORMATIVO EN LA FORMULACIÓN DEL OBJETIVO</a:t>
            </a:r>
            <a:endParaRPr lang="es-ES_tradnl" sz="2800" dirty="0">
              <a:solidFill>
                <a:srgbClr val="002060"/>
              </a:solidFill>
              <a:latin typeface="Arial Black" panose="020B0A04020102020204" pitchFamily="34" charset="0"/>
            </a:endParaRPr>
          </a:p>
        </p:txBody>
      </p:sp>
    </p:spTree>
    <p:extLst>
      <p:ext uri="{BB962C8B-B14F-4D97-AF65-F5344CB8AC3E}">
        <p14:creationId xmlns="" xmlns:p14="http://schemas.microsoft.com/office/powerpoint/2010/main" val="985071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2656099" y="108859"/>
            <a:ext cx="5812972" cy="523220"/>
          </a:xfrm>
          <a:prstGeom prst="rect">
            <a:avLst/>
          </a:prstGeom>
          <a:noFill/>
        </p:spPr>
        <p:txBody>
          <a:bodyPr wrap="square" rtlCol="0">
            <a:spAutoFit/>
          </a:bodyPr>
          <a:lstStyle>
            <a:defPPr>
              <a:defRPr lang="en-US"/>
            </a:defPPr>
            <a:lvl1pPr algn="ctr">
              <a:defRPr sz="2800">
                <a:solidFill>
                  <a:srgbClr val="002060"/>
                </a:solidFill>
                <a:latin typeface="Arial Black" panose="020B0A04020102020204" pitchFamily="34" charset="0"/>
              </a:defRPr>
            </a:lvl1pPr>
          </a:lstStyle>
          <a:p>
            <a:r>
              <a:rPr lang="es-ES_tradnl" dirty="0" smtClean="0"/>
              <a:t>OBJETIVOS INTEGRADORES</a:t>
            </a:r>
            <a:endParaRPr lang="es-ES_tradnl" dirty="0"/>
          </a:p>
        </p:txBody>
      </p:sp>
      <p:sp>
        <p:nvSpPr>
          <p:cNvPr id="3" name="CuadroTexto 2"/>
          <p:cNvSpPr txBox="1"/>
          <p:nvPr/>
        </p:nvSpPr>
        <p:spPr>
          <a:xfrm>
            <a:off x="108858" y="740936"/>
            <a:ext cx="11996057" cy="1200329"/>
          </a:xfrm>
          <a:prstGeom prst="rect">
            <a:avLst/>
          </a:prstGeom>
          <a:solidFill>
            <a:schemeClr val="accent5">
              <a:lumMod val="90000"/>
            </a:schemeClr>
          </a:solidFill>
          <a:scene3d>
            <a:camera prst="orthographicFront"/>
            <a:lightRig rig="threePt" dir="t"/>
          </a:scene3d>
          <a:sp3d>
            <a:bevelT/>
          </a:sp3d>
        </p:spPr>
        <p:txBody>
          <a:bodyPr wrap="square" rtlCol="0">
            <a:spAutoFit/>
          </a:bodyPr>
          <a:lstStyle/>
          <a:p>
            <a:pPr algn="just"/>
            <a:r>
              <a:rPr lang="es-ES_tradnl" sz="3600" dirty="0" smtClean="0">
                <a:solidFill>
                  <a:srgbClr val="002060"/>
                </a:solidFill>
                <a:latin typeface="Arial Black" panose="020B0A04020102020204" pitchFamily="34" charset="0"/>
              </a:rPr>
              <a:t>Incluyen la habilidad, el  conocimiento, las condiciones y lo formativo. Ejemplos:</a:t>
            </a:r>
            <a:endParaRPr lang="es-ES_tradnl" sz="3600" dirty="0">
              <a:solidFill>
                <a:srgbClr val="002060"/>
              </a:solidFill>
              <a:latin typeface="Arial Black" panose="020B0A04020102020204" pitchFamily="34" charset="0"/>
            </a:endParaRPr>
          </a:p>
        </p:txBody>
      </p:sp>
      <p:sp>
        <p:nvSpPr>
          <p:cNvPr id="4" name="CuadroTexto 3"/>
          <p:cNvSpPr txBox="1"/>
          <p:nvPr/>
        </p:nvSpPr>
        <p:spPr>
          <a:xfrm>
            <a:off x="152400" y="2373082"/>
            <a:ext cx="11843657" cy="1815882"/>
          </a:xfrm>
          <a:prstGeom prst="rect">
            <a:avLst/>
          </a:prstGeom>
          <a:noFill/>
          <a:ln>
            <a:solidFill>
              <a:srgbClr val="C00000"/>
            </a:solidFill>
          </a:ln>
        </p:spPr>
        <p:txBody>
          <a:bodyPr wrap="square" rtlCol="0">
            <a:spAutoFit/>
          </a:bodyPr>
          <a:lstStyle/>
          <a:p>
            <a:pPr algn="just"/>
            <a:r>
              <a:rPr lang="es-ES" sz="2800" b="1" kern="0" dirty="0">
                <a:solidFill>
                  <a:srgbClr val="CC0099"/>
                </a:solidFill>
              </a:rPr>
              <a:t>Explicar</a:t>
            </a:r>
            <a:r>
              <a:rPr lang="es-ES" sz="2800" b="1" kern="0" dirty="0">
                <a:solidFill>
                  <a:srgbClr val="000000"/>
                </a:solidFill>
              </a:rPr>
              <a:t> </a:t>
            </a:r>
            <a:r>
              <a:rPr lang="es-ES" sz="2800" b="1" kern="0" dirty="0">
                <a:solidFill>
                  <a:srgbClr val="FF0000"/>
                </a:solidFill>
              </a:rPr>
              <a:t>las causas de </a:t>
            </a:r>
            <a:r>
              <a:rPr lang="es-ES" sz="2800" b="1" kern="0" dirty="0" smtClean="0">
                <a:solidFill>
                  <a:srgbClr val="FF0000"/>
                </a:solidFill>
              </a:rPr>
              <a:t>la guerra </a:t>
            </a:r>
            <a:r>
              <a:rPr lang="es-ES" sz="2800" b="1" kern="0" dirty="0">
                <a:solidFill>
                  <a:srgbClr val="FF0000"/>
                </a:solidFill>
              </a:rPr>
              <a:t>del 95 </a:t>
            </a:r>
            <a:r>
              <a:rPr lang="es-ES" sz="2800" b="1" kern="0" dirty="0">
                <a:solidFill>
                  <a:srgbClr val="003300"/>
                </a:solidFill>
              </a:rPr>
              <a:t>a través de la exposición oral </a:t>
            </a:r>
            <a:r>
              <a:rPr lang="es-ES" sz="2800" b="1" kern="0" dirty="0">
                <a:solidFill>
                  <a:srgbClr val="000000">
                    <a:lumMod val="95000"/>
                    <a:lumOff val="5000"/>
                  </a:srgbClr>
                </a:solidFill>
              </a:rPr>
              <a:t>mediante el trabajo con el libro de texto y la observación de imágenes de la </a:t>
            </a:r>
            <a:r>
              <a:rPr lang="es-ES" sz="2800" b="1" kern="0" dirty="0" err="1" smtClean="0">
                <a:solidFill>
                  <a:srgbClr val="000000">
                    <a:lumMod val="95000"/>
                    <a:lumOff val="5000"/>
                  </a:srgbClr>
                </a:solidFill>
              </a:rPr>
              <a:t>videoclase</a:t>
            </a:r>
            <a:r>
              <a:rPr lang="es-ES" sz="2800" b="1" kern="0" dirty="0" smtClean="0">
                <a:solidFill>
                  <a:srgbClr val="000000">
                    <a:lumMod val="95000"/>
                    <a:lumOff val="5000"/>
                  </a:srgbClr>
                </a:solidFill>
              </a:rPr>
              <a:t>, </a:t>
            </a:r>
            <a:r>
              <a:rPr lang="es-ES" sz="2800" b="1" kern="0" dirty="0" smtClean="0">
                <a:solidFill>
                  <a:srgbClr val="000000"/>
                </a:solidFill>
              </a:rPr>
              <a:t> </a:t>
            </a:r>
            <a:r>
              <a:rPr lang="es-ES" sz="2800" b="1" kern="0" dirty="0">
                <a:solidFill>
                  <a:srgbClr val="2109D5"/>
                </a:solidFill>
              </a:rPr>
              <a:t>para  desarrollar sentimientos de respeto y admiración por los defensores de nuestra patria</a:t>
            </a:r>
            <a:endParaRPr lang="es-ES_tradnl" sz="2800" dirty="0"/>
          </a:p>
        </p:txBody>
      </p:sp>
      <p:sp>
        <p:nvSpPr>
          <p:cNvPr id="5" name="CuadroTexto 4"/>
          <p:cNvSpPr txBox="1"/>
          <p:nvPr/>
        </p:nvSpPr>
        <p:spPr>
          <a:xfrm>
            <a:off x="87087" y="4659088"/>
            <a:ext cx="11996057" cy="1815882"/>
          </a:xfrm>
          <a:prstGeom prst="rect">
            <a:avLst/>
          </a:prstGeom>
          <a:noFill/>
          <a:ln>
            <a:solidFill>
              <a:srgbClr val="C00000"/>
            </a:solidFill>
          </a:ln>
        </p:spPr>
        <p:txBody>
          <a:bodyPr wrap="square" rtlCol="0">
            <a:spAutoFit/>
          </a:bodyPr>
          <a:lstStyle/>
          <a:p>
            <a:pPr algn="just"/>
            <a:r>
              <a:rPr lang="es-ES" sz="2800" dirty="0" smtClean="0">
                <a:solidFill>
                  <a:srgbClr val="7030A0"/>
                </a:solidFill>
                <a:latin typeface="Arial Black" panose="020B0A04020102020204" pitchFamily="34" charset="0"/>
              </a:rPr>
              <a:t>Explicar</a:t>
            </a:r>
            <a:r>
              <a:rPr lang="es-ES" sz="2800" dirty="0" smtClean="0">
                <a:latin typeface="Arial Black" panose="020B0A04020102020204" pitchFamily="34" charset="0"/>
              </a:rPr>
              <a:t> </a:t>
            </a:r>
            <a:r>
              <a:rPr lang="es-ES" sz="2800" dirty="0" smtClean="0">
                <a:solidFill>
                  <a:srgbClr val="FF0000"/>
                </a:solidFill>
                <a:latin typeface="Arial Black" panose="020B0A04020102020204" pitchFamily="34" charset="0"/>
              </a:rPr>
              <a:t>el fenómeno de la fotosíntesis</a:t>
            </a:r>
            <a:r>
              <a:rPr lang="es-ES" sz="2800" dirty="0" smtClean="0">
                <a:latin typeface="Arial Black" panose="020B0A04020102020204" pitchFamily="34" charset="0"/>
              </a:rPr>
              <a:t>, sobre la base de la interdependencia entre sus dos fases fundamentales, </a:t>
            </a:r>
            <a:r>
              <a:rPr lang="es-ES" sz="2800" dirty="0" smtClean="0">
                <a:solidFill>
                  <a:srgbClr val="C00000"/>
                </a:solidFill>
                <a:latin typeface="Arial Black" panose="020B0A04020102020204" pitchFamily="34" charset="0"/>
              </a:rPr>
              <a:t>para una mejor comprensión de este complejo proceso que determina el crecimiento y desarrollo de los cultivos.</a:t>
            </a:r>
            <a:endParaRPr lang="es-ES_tradnl" sz="2800" dirty="0">
              <a:solidFill>
                <a:srgbClr val="C00000"/>
              </a:solidFill>
              <a:latin typeface="Arial Black" panose="020B0A04020102020204" pitchFamily="34" charset="0"/>
            </a:endParaRPr>
          </a:p>
        </p:txBody>
      </p:sp>
    </p:spTree>
    <p:extLst>
      <p:ext uri="{BB962C8B-B14F-4D97-AF65-F5344CB8AC3E}">
        <p14:creationId xmlns="" xmlns:p14="http://schemas.microsoft.com/office/powerpoint/2010/main" val="201167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981200" y="3733800"/>
            <a:ext cx="8229600" cy="1143000"/>
          </a:xfrm>
        </p:spPr>
        <p:txBody>
          <a:bodyPr/>
          <a:lstStyle/>
          <a:p>
            <a:pPr algn="just">
              <a:defRPr/>
            </a:pPr>
            <a:r>
              <a:rPr lang="es-ES" sz="4000" b="1" dirty="0">
                <a:solidFill>
                  <a:srgbClr val="FF0000"/>
                </a:solidFill>
                <a:latin typeface="+mn-lt"/>
              </a:rPr>
              <a:t>Función didáctica </a:t>
            </a:r>
            <a:r>
              <a:rPr lang="es-ES" sz="4000" b="1" dirty="0">
                <a:latin typeface="+mn-lt"/>
              </a:rPr>
              <a:t>que se entiende como la orientación anticipada por parte del docente que deben recibir los alumnos sobre los resultados que han de lograr con su actividad en una clase</a:t>
            </a:r>
          </a:p>
        </p:txBody>
      </p:sp>
      <p:sp>
        <p:nvSpPr>
          <p:cNvPr id="6" name="5 Rectángulo"/>
          <p:cNvSpPr/>
          <p:nvPr/>
        </p:nvSpPr>
        <p:spPr>
          <a:xfrm>
            <a:off x="1447800" y="228600"/>
            <a:ext cx="9215438" cy="8382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s-ES" sz="4400" b="1" dirty="0">
                <a:solidFill>
                  <a:srgbClr val="FFFFD9"/>
                </a:solidFill>
              </a:rPr>
              <a:t>Orientación del objetivo</a:t>
            </a:r>
          </a:p>
        </p:txBody>
      </p:sp>
      <p:sp>
        <p:nvSpPr>
          <p:cNvPr id="7" name="6 Rectángulo"/>
          <p:cNvSpPr/>
          <p:nvPr/>
        </p:nvSpPr>
        <p:spPr>
          <a:xfrm>
            <a:off x="1676400" y="2057400"/>
            <a:ext cx="8758238" cy="4419600"/>
          </a:xfrm>
          <a:prstGeom prst="rect">
            <a:avLst/>
          </a:prstGeom>
          <a:noFill/>
          <a:ln w="603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S">
              <a:solidFill>
                <a:srgbClr val="FFFFD9"/>
              </a:solidFill>
            </a:endParaRPr>
          </a:p>
        </p:txBody>
      </p:sp>
    </p:spTree>
    <p:extLst>
      <p:ext uri="{BB962C8B-B14F-4D97-AF65-F5344CB8AC3E}">
        <p14:creationId xmlns="" xmlns:p14="http://schemas.microsoft.com/office/powerpoint/2010/main" val="4171186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457200" y="283029"/>
            <a:ext cx="11342914" cy="954107"/>
          </a:xfrm>
          <a:prstGeom prst="rect">
            <a:avLst/>
          </a:prstGeom>
          <a:noFill/>
        </p:spPr>
        <p:txBody>
          <a:bodyPr wrap="square" rtlCol="0">
            <a:spAutoFit/>
          </a:bodyPr>
          <a:lstStyle/>
          <a:p>
            <a:pPr algn="ctr"/>
            <a:r>
              <a:rPr lang="es-ES" sz="2800" b="1" kern="0" dirty="0" smtClean="0">
                <a:solidFill>
                  <a:srgbClr val="002060"/>
                </a:solidFill>
                <a:latin typeface="Arial Black" panose="020B0A04020102020204" pitchFamily="34" charset="0"/>
              </a:rPr>
              <a:t> ¿CUÁNDO EL ESTUDIANTE ESTÁ ORIENTADO HACIA EL OBJETIVO?</a:t>
            </a:r>
            <a:endParaRPr lang="es-ES_tradnl" dirty="0">
              <a:solidFill>
                <a:srgbClr val="002060"/>
              </a:solidFill>
              <a:latin typeface="Arial Black" panose="020B0A04020102020204" pitchFamily="34" charset="0"/>
            </a:endParaRPr>
          </a:p>
        </p:txBody>
      </p:sp>
      <p:sp>
        <p:nvSpPr>
          <p:cNvPr id="3" name="CuadroTexto 2"/>
          <p:cNvSpPr txBox="1"/>
          <p:nvPr/>
        </p:nvSpPr>
        <p:spPr>
          <a:xfrm>
            <a:off x="718457" y="1502239"/>
            <a:ext cx="11081657" cy="1077218"/>
          </a:xfrm>
          <a:prstGeom prst="rect">
            <a:avLst/>
          </a:prstGeom>
          <a:solidFill>
            <a:schemeClr val="accent3">
              <a:lumMod val="90000"/>
            </a:schemeClr>
          </a:solidFill>
          <a:scene3d>
            <a:camera prst="orthographicFront"/>
            <a:lightRig rig="threePt" dir="t"/>
          </a:scene3d>
          <a:sp3d>
            <a:bevelT w="165100" prst="coolSlant"/>
          </a:sp3d>
        </p:spPr>
        <p:txBody>
          <a:bodyPr wrap="square" rtlCol="0">
            <a:spAutoFit/>
          </a:bodyPr>
          <a:lstStyle/>
          <a:p>
            <a:pPr algn="ctr"/>
            <a:r>
              <a:rPr lang="es-ES" sz="3200" b="1" kern="0" dirty="0">
                <a:solidFill>
                  <a:srgbClr val="000000"/>
                </a:solidFill>
                <a:latin typeface="Arial Black" panose="020B0A04020102020204" pitchFamily="34" charset="0"/>
              </a:rPr>
              <a:t>Cuando sabe lo que se persigue respecto a todo lo que se dice y se hace en la clase</a:t>
            </a:r>
            <a:endParaRPr lang="es-ES_tradnl" sz="3200" dirty="0">
              <a:latin typeface="Arial Black" panose="020B0A04020102020204" pitchFamily="34" charset="0"/>
            </a:endParaRPr>
          </a:p>
        </p:txBody>
      </p:sp>
      <p:sp>
        <p:nvSpPr>
          <p:cNvPr id="4" name="CuadroTexto 3"/>
          <p:cNvSpPr txBox="1"/>
          <p:nvPr/>
        </p:nvSpPr>
        <p:spPr>
          <a:xfrm>
            <a:off x="4136569" y="2830292"/>
            <a:ext cx="3091542" cy="584775"/>
          </a:xfrm>
          <a:prstGeom prst="rect">
            <a:avLst/>
          </a:prstGeom>
          <a:noFill/>
        </p:spPr>
        <p:txBody>
          <a:bodyPr wrap="square" rtlCol="0">
            <a:spAutoFit/>
          </a:bodyPr>
          <a:lstStyle/>
          <a:p>
            <a:r>
              <a:rPr lang="es-ES_tradnl" sz="3200" dirty="0" smtClean="0">
                <a:solidFill>
                  <a:srgbClr val="FF0000"/>
                </a:solidFill>
                <a:latin typeface="Arial Black" panose="020B0A04020102020204" pitchFamily="34" charset="0"/>
              </a:rPr>
              <a:t>Debe saber:</a:t>
            </a:r>
            <a:endParaRPr lang="es-ES_tradnl" sz="3200" dirty="0">
              <a:solidFill>
                <a:srgbClr val="FF0000"/>
              </a:solidFill>
              <a:latin typeface="Arial Black" panose="020B0A04020102020204" pitchFamily="34" charset="0"/>
            </a:endParaRPr>
          </a:p>
        </p:txBody>
      </p:sp>
      <p:sp>
        <p:nvSpPr>
          <p:cNvPr id="5" name="CuadroTexto 4"/>
          <p:cNvSpPr txBox="1"/>
          <p:nvPr/>
        </p:nvSpPr>
        <p:spPr>
          <a:xfrm>
            <a:off x="261253" y="3570523"/>
            <a:ext cx="11800113" cy="1077218"/>
          </a:xfrm>
          <a:prstGeom prst="rect">
            <a:avLst/>
          </a:prstGeom>
          <a:solidFill>
            <a:schemeClr val="accent3">
              <a:lumMod val="90000"/>
            </a:schemeClr>
          </a:solidFill>
          <a:scene3d>
            <a:camera prst="orthographicFront"/>
            <a:lightRig rig="threePt" dir="t"/>
          </a:scene3d>
          <a:sp3d>
            <a:bevelT w="165100" prst="coolSlant"/>
          </a:sp3d>
        </p:spPr>
        <p:txBody>
          <a:bodyPr wrap="square" rtlCol="0">
            <a:spAutoFit/>
          </a:bodyPr>
          <a:lstStyle>
            <a:defPPr>
              <a:defRPr lang="en-US"/>
            </a:defPPr>
            <a:lvl1pPr algn="ctr">
              <a:defRPr sz="3200" b="1" kern="0">
                <a:solidFill>
                  <a:srgbClr val="000000"/>
                </a:solidFill>
                <a:latin typeface="Arial Black" panose="020B0A04020102020204" pitchFamily="34" charset="0"/>
              </a:defRPr>
            </a:lvl1pPr>
          </a:lstStyle>
          <a:p>
            <a:r>
              <a:rPr lang="es-ES" dirty="0"/>
              <a:t>¿Qué ha hecho hasta el momento?</a:t>
            </a:r>
          </a:p>
          <a:p>
            <a:r>
              <a:rPr lang="es-ES" dirty="0"/>
              <a:t>¿Qué paso es el siguiente para lograr el propósito?</a:t>
            </a:r>
            <a:endParaRPr lang="es-ES_tradnl" dirty="0"/>
          </a:p>
        </p:txBody>
      </p:sp>
      <p:sp>
        <p:nvSpPr>
          <p:cNvPr id="6" name="Flecha abajo 5"/>
          <p:cNvSpPr/>
          <p:nvPr/>
        </p:nvSpPr>
        <p:spPr>
          <a:xfrm>
            <a:off x="5225143" y="4669512"/>
            <a:ext cx="457197" cy="5991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CuadroTexto 6"/>
          <p:cNvSpPr txBox="1"/>
          <p:nvPr/>
        </p:nvSpPr>
        <p:spPr>
          <a:xfrm>
            <a:off x="457200" y="5312231"/>
            <a:ext cx="11604166" cy="1384995"/>
          </a:xfrm>
          <a:prstGeom prst="rect">
            <a:avLst/>
          </a:prstGeom>
          <a:noFill/>
        </p:spPr>
        <p:txBody>
          <a:bodyPr wrap="square" rtlCol="0">
            <a:spAutoFit/>
          </a:bodyPr>
          <a:lstStyle/>
          <a:p>
            <a:pPr algn="just"/>
            <a:r>
              <a:rPr lang="es-ES_tradnl" sz="2800" dirty="0" smtClean="0">
                <a:solidFill>
                  <a:srgbClr val="002060"/>
                </a:solidFill>
                <a:latin typeface="Arial Black" panose="020B0A04020102020204" pitchFamily="34" charset="0"/>
              </a:rPr>
              <a:t>Trabajo sistemático con el sistema de acciones o invariantes de la habilidad que se expresa en la formulación del objetivo</a:t>
            </a:r>
            <a:endParaRPr lang="es-ES_tradnl" sz="2800" dirty="0">
              <a:solidFill>
                <a:srgbClr val="002060"/>
              </a:solidFill>
              <a:latin typeface="Arial Black" panose="020B0A04020102020204" pitchFamily="34" charset="0"/>
            </a:endParaRPr>
          </a:p>
        </p:txBody>
      </p:sp>
    </p:spTree>
    <p:extLst>
      <p:ext uri="{BB962C8B-B14F-4D97-AF65-F5344CB8AC3E}">
        <p14:creationId xmlns="" xmlns:p14="http://schemas.microsoft.com/office/powerpoint/2010/main" val="28028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1"/>
          <p:cNvSpPr txBox="1"/>
          <p:nvPr/>
        </p:nvSpPr>
        <p:spPr>
          <a:xfrm>
            <a:off x="407963" y="804524"/>
            <a:ext cx="5753686" cy="584775"/>
          </a:xfrm>
          <a:prstGeom prst="rect">
            <a:avLst/>
          </a:prstGeom>
          <a:solidFill>
            <a:schemeClr val="bg1"/>
          </a:solidFill>
        </p:spPr>
        <p:txBody>
          <a:bodyPr wrap="square" rtlCol="0">
            <a:spAutoFit/>
          </a:bodyPr>
          <a:lstStyle/>
          <a:p>
            <a:pPr algn="ctr"/>
            <a:r>
              <a:rPr lang="es-ES_tradnl" sz="3200" dirty="0" smtClean="0">
                <a:solidFill>
                  <a:srgbClr val="7030A0"/>
                </a:solidFill>
                <a:latin typeface="Arial Black" panose="020B0A04020102020204" pitchFamily="34" charset="0"/>
              </a:rPr>
              <a:t>¿Qué es un principio? </a:t>
            </a:r>
            <a:endParaRPr lang="es-ES_tradnl" sz="3200" dirty="0">
              <a:solidFill>
                <a:srgbClr val="7030A0"/>
              </a:solidFill>
              <a:latin typeface="Arial Black" panose="020B0A04020102020204" pitchFamily="34" charset="0"/>
            </a:endParaRPr>
          </a:p>
        </p:txBody>
      </p:sp>
      <p:sp>
        <p:nvSpPr>
          <p:cNvPr id="4" name="3 CuadroTexto"/>
          <p:cNvSpPr txBox="1"/>
          <p:nvPr/>
        </p:nvSpPr>
        <p:spPr>
          <a:xfrm>
            <a:off x="745587" y="3263704"/>
            <a:ext cx="5401993" cy="2831544"/>
          </a:xfrm>
          <a:prstGeom prst="rect">
            <a:avLst/>
          </a:prstGeom>
          <a:noFill/>
          <a:ln w="50800" cmpd="sng">
            <a:solidFill>
              <a:schemeClr val="tx1"/>
            </a:solidFill>
          </a:ln>
        </p:spPr>
        <p:txBody>
          <a:bodyPr wrap="square" rtlCol="0">
            <a:spAutoFit/>
          </a:bodyPr>
          <a:lstStyle/>
          <a:p>
            <a:pPr algn="just"/>
            <a:r>
              <a:rPr lang="es-MX" sz="3200" b="1" dirty="0" smtClean="0">
                <a:solidFill>
                  <a:srgbClr val="002060"/>
                </a:solidFill>
              </a:rPr>
              <a:t>Es el punto de partida y el fundamento de un proceso cualquiera. </a:t>
            </a:r>
          </a:p>
          <a:p>
            <a:pPr algn="just"/>
            <a:r>
              <a:rPr lang="es-MX" sz="3200" b="1" dirty="0" smtClean="0">
                <a:solidFill>
                  <a:srgbClr val="002060"/>
                </a:solidFill>
              </a:rPr>
              <a:t>(Diccionario de Filosofía, II Parte, N. </a:t>
            </a:r>
            <a:r>
              <a:rPr lang="es-MX" sz="3200" b="1" dirty="0" err="1" smtClean="0">
                <a:solidFill>
                  <a:srgbClr val="002060"/>
                </a:solidFill>
              </a:rPr>
              <a:t>Abbagnano</a:t>
            </a:r>
            <a:r>
              <a:rPr lang="es-MX" sz="3200" b="1" dirty="0" smtClean="0">
                <a:solidFill>
                  <a:srgbClr val="002060"/>
                </a:solidFill>
              </a:rPr>
              <a:t>)</a:t>
            </a:r>
          </a:p>
          <a:p>
            <a:endParaRPr lang="es-MX" dirty="0"/>
          </a:p>
        </p:txBody>
      </p:sp>
      <p:pic>
        <p:nvPicPr>
          <p:cNvPr id="5" name="Picture 1" descr="H:\Evaluación del aprendizaje\Bibliografía\Evaluación del aprendizaje fotos\65.jpg"/>
          <p:cNvPicPr>
            <a:picLocks noChangeAspect="1" noChangeArrowheads="1"/>
          </p:cNvPicPr>
          <p:nvPr/>
        </p:nvPicPr>
        <p:blipFill>
          <a:blip r:embed="rId2"/>
          <a:srcRect/>
          <a:stretch>
            <a:fillRect/>
          </a:stretch>
        </p:blipFill>
        <p:spPr bwMode="auto">
          <a:xfrm>
            <a:off x="6330461" y="1026941"/>
            <a:ext cx="5494962" cy="3240360"/>
          </a:xfrm>
          <a:prstGeom prst="rect">
            <a:avLst/>
          </a:prstGeom>
          <a:noFill/>
          <a:ln>
            <a:solidFill>
              <a:srgbClr val="C00000"/>
            </a:solidFill>
          </a:ln>
          <a:scene3d>
            <a:camera prst="orthographicFront"/>
            <a:lightRig rig="threePt" dir="t"/>
          </a:scene3d>
          <a:sp3d>
            <a:bevelT prst="angle"/>
          </a:sp3d>
        </p:spPr>
      </p:pic>
      <p:sp>
        <p:nvSpPr>
          <p:cNvPr id="6" name="5 Flecha abajo"/>
          <p:cNvSpPr/>
          <p:nvPr/>
        </p:nvSpPr>
        <p:spPr>
          <a:xfrm>
            <a:off x="3108959" y="1969477"/>
            <a:ext cx="829994" cy="8581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984739" y="1296256"/>
            <a:ext cx="10550769" cy="5040000"/>
          </a:xfrm>
          <a:ln w="63500" cmpd="sng">
            <a:solidFill>
              <a:srgbClr val="FF0000"/>
            </a:solidFill>
          </a:ln>
        </p:spPr>
        <p:txBody>
          <a:bodyPr/>
          <a:lstStyle/>
          <a:p>
            <a:pPr>
              <a:lnSpc>
                <a:spcPct val="90000"/>
              </a:lnSpc>
              <a:buFontTx/>
              <a:buNone/>
            </a:pPr>
            <a:endParaRPr lang="es-ES" dirty="0" smtClean="0"/>
          </a:p>
          <a:p>
            <a:pPr>
              <a:lnSpc>
                <a:spcPct val="90000"/>
              </a:lnSpc>
              <a:buFontTx/>
              <a:buNone/>
            </a:pPr>
            <a:r>
              <a:rPr lang="es-ES" dirty="0" smtClean="0"/>
              <a:t>  </a:t>
            </a:r>
            <a:r>
              <a:rPr lang="es-ES" sz="3600" dirty="0" smtClean="0"/>
              <a:t> </a:t>
            </a:r>
            <a:r>
              <a:rPr lang="es-ES" b="1" u="sng" dirty="0" smtClean="0"/>
              <a:t>Objetivo de la clase</a:t>
            </a:r>
            <a:r>
              <a:rPr lang="es-ES" sz="2800" b="1" u="sng" dirty="0"/>
              <a:t>            </a:t>
            </a:r>
          </a:p>
          <a:p>
            <a:pPr algn="just">
              <a:lnSpc>
                <a:spcPct val="150000"/>
              </a:lnSpc>
              <a:buFontTx/>
              <a:buNone/>
            </a:pPr>
            <a:r>
              <a:rPr lang="es-ES" sz="2800" b="1" dirty="0"/>
              <a:t>   </a:t>
            </a:r>
            <a:r>
              <a:rPr lang="es-ES" sz="2800" b="1" dirty="0" smtClean="0">
                <a:solidFill>
                  <a:srgbClr val="CC0099"/>
                </a:solidFill>
              </a:rPr>
              <a:t>Caracterizar</a:t>
            </a:r>
            <a:r>
              <a:rPr lang="es-ES" sz="2800" b="1" dirty="0" smtClean="0"/>
              <a:t> </a:t>
            </a:r>
            <a:r>
              <a:rPr lang="es-ES" sz="2800" b="1" dirty="0">
                <a:solidFill>
                  <a:srgbClr val="002060"/>
                </a:solidFill>
              </a:rPr>
              <a:t>la situación económica de Cuba de 1935-1952 </a:t>
            </a:r>
            <a:r>
              <a:rPr lang="es-ES" sz="2800" b="1" dirty="0">
                <a:solidFill>
                  <a:srgbClr val="FF0000"/>
                </a:solidFill>
              </a:rPr>
              <a:t>destacando la  profundización de la crisis económica e imposición de nuevos mecanismos de control </a:t>
            </a:r>
            <a:r>
              <a:rPr lang="es-ES" sz="2800" b="1" dirty="0" smtClean="0">
                <a:solidFill>
                  <a:srgbClr val="FF0000"/>
                </a:solidFill>
              </a:rPr>
              <a:t>yanqui </a:t>
            </a:r>
            <a:r>
              <a:rPr lang="es-ES" sz="2800" b="1" dirty="0">
                <a:solidFill>
                  <a:srgbClr val="2109D5"/>
                </a:solidFill>
              </a:rPr>
              <a:t>para  el fortalecimiento de sentimientos de rechazo  al  imperialismo</a:t>
            </a:r>
            <a:r>
              <a:rPr lang="es-ES" sz="2800" b="1" dirty="0" smtClean="0">
                <a:solidFill>
                  <a:srgbClr val="2109D5"/>
                </a:solidFill>
              </a:rPr>
              <a:t>.</a:t>
            </a:r>
            <a:endParaRPr lang="es-ES" sz="3600" b="1" i="1" dirty="0"/>
          </a:p>
        </p:txBody>
      </p:sp>
      <p:sp>
        <p:nvSpPr>
          <p:cNvPr id="2" name="CuadroTexto 1"/>
          <p:cNvSpPr txBox="1"/>
          <p:nvPr/>
        </p:nvSpPr>
        <p:spPr>
          <a:xfrm>
            <a:off x="4070591" y="333942"/>
            <a:ext cx="3511895" cy="707886"/>
          </a:xfrm>
          <a:prstGeom prst="rect">
            <a:avLst/>
          </a:prstGeom>
          <a:noFill/>
        </p:spPr>
        <p:txBody>
          <a:bodyPr wrap="square" rtlCol="0">
            <a:spAutoFit/>
          </a:bodyPr>
          <a:lstStyle>
            <a:defPPr>
              <a:defRPr lang="en-US"/>
            </a:defPPr>
            <a:lvl1pPr algn="ctr">
              <a:defRPr sz="2800" b="1" kern="0">
                <a:solidFill>
                  <a:srgbClr val="002060"/>
                </a:solidFill>
                <a:latin typeface="Arial Black" panose="020B0A04020102020204" pitchFamily="34" charset="0"/>
              </a:defRPr>
            </a:lvl1pPr>
          </a:lstStyle>
          <a:p>
            <a:r>
              <a:rPr lang="es-ES_tradnl" sz="4000" dirty="0" smtClean="0">
                <a:solidFill>
                  <a:srgbClr val="FF0000"/>
                </a:solidFill>
              </a:rPr>
              <a:t>EJEMPLO</a:t>
            </a:r>
            <a:endParaRPr lang="es-ES_tradnl" sz="4000" dirty="0">
              <a:solidFill>
                <a:srgbClr val="FF0000"/>
              </a:solidFill>
            </a:endParaRPr>
          </a:p>
        </p:txBody>
      </p:sp>
    </p:spTree>
    <p:extLst>
      <p:ext uri="{BB962C8B-B14F-4D97-AF65-F5344CB8AC3E}">
        <p14:creationId xmlns="" xmlns:p14="http://schemas.microsoft.com/office/powerpoint/2010/main" val="3153770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3" name="CuadroTexto 2"/>
          <p:cNvSpPr txBox="1"/>
          <p:nvPr/>
        </p:nvSpPr>
        <p:spPr>
          <a:xfrm>
            <a:off x="250874" y="665536"/>
            <a:ext cx="11756571" cy="5278368"/>
          </a:xfrm>
          <a:prstGeom prst="rect">
            <a:avLst/>
          </a:prstGeom>
          <a:noFill/>
          <a:ln w="63500" cmpd="sng">
            <a:solidFill>
              <a:srgbClr val="FF0000">
                <a:alpha val="60000"/>
              </a:srgbClr>
            </a:solidFill>
          </a:ln>
        </p:spPr>
        <p:txBody>
          <a:bodyPr wrap="square" rtlCol="0">
            <a:spAutoFit/>
          </a:bodyPr>
          <a:lstStyle/>
          <a:p>
            <a:pPr marL="342900" lvl="0" indent="-342900" algn="just" eaLnBrk="0" fontAlgn="base" hangingPunct="0">
              <a:spcBef>
                <a:spcPct val="20000"/>
              </a:spcBef>
              <a:spcAft>
                <a:spcPct val="0"/>
              </a:spcAft>
            </a:pPr>
            <a:r>
              <a:rPr lang="es-ES" sz="2800" b="1" kern="0" dirty="0" smtClean="0">
                <a:solidFill>
                  <a:srgbClr val="000000"/>
                </a:solidFill>
                <a:latin typeface="Arial Black" panose="020B0A04020102020204" pitchFamily="34" charset="0"/>
              </a:rPr>
              <a:t>   Para </a:t>
            </a:r>
            <a:r>
              <a:rPr lang="es-ES" sz="2800" b="1" kern="0" dirty="0">
                <a:solidFill>
                  <a:srgbClr val="000000"/>
                </a:solidFill>
                <a:latin typeface="Arial Black" panose="020B0A04020102020204" pitchFamily="34" charset="0"/>
              </a:rPr>
              <a:t>orientar el objetivo de esta clase, debe haber </a:t>
            </a:r>
            <a:r>
              <a:rPr lang="es-ES" sz="2800" b="1" kern="0" dirty="0" smtClean="0">
                <a:solidFill>
                  <a:srgbClr val="000000"/>
                </a:solidFill>
                <a:latin typeface="Arial Black" panose="020B0A04020102020204" pitchFamily="34" charset="0"/>
              </a:rPr>
              <a:t>un seguimiento </a:t>
            </a:r>
            <a:r>
              <a:rPr lang="es-ES" sz="2800" b="1" kern="0" dirty="0">
                <a:solidFill>
                  <a:srgbClr val="000000"/>
                </a:solidFill>
                <a:latin typeface="Arial Black" panose="020B0A04020102020204" pitchFamily="34" charset="0"/>
              </a:rPr>
              <a:t>a las acciones de la habilidad </a:t>
            </a:r>
            <a:r>
              <a:rPr lang="es-ES" sz="3200" b="1" kern="0" dirty="0">
                <a:solidFill>
                  <a:srgbClr val="FF0000"/>
                </a:solidFill>
                <a:latin typeface="Arial Black" panose="020B0A04020102020204" pitchFamily="34" charset="0"/>
              </a:rPr>
              <a:t>caracterizar</a:t>
            </a:r>
            <a:r>
              <a:rPr lang="es-ES" sz="2800" b="1" kern="0" dirty="0">
                <a:solidFill>
                  <a:srgbClr val="000000"/>
                </a:solidFill>
                <a:latin typeface="Arial Black" panose="020B0A04020102020204" pitchFamily="34" charset="0"/>
              </a:rPr>
              <a:t> </a:t>
            </a:r>
            <a:r>
              <a:rPr lang="es-ES" sz="2800" b="1" kern="0" dirty="0" smtClean="0">
                <a:solidFill>
                  <a:srgbClr val="000000"/>
                </a:solidFill>
                <a:latin typeface="Arial Black" panose="020B0A04020102020204" pitchFamily="34" charset="0"/>
              </a:rPr>
              <a:t>  </a:t>
            </a:r>
            <a:endParaRPr lang="es-ES" sz="2800" b="1" kern="0" dirty="0">
              <a:solidFill>
                <a:srgbClr val="000000"/>
              </a:solidFill>
              <a:latin typeface="Arial Black" panose="020B0A04020102020204" pitchFamily="34" charset="0"/>
            </a:endParaRPr>
          </a:p>
          <a:p>
            <a:pPr marL="342900" lvl="0" indent="-342900" algn="just" eaLnBrk="0" fontAlgn="base" hangingPunct="0">
              <a:spcBef>
                <a:spcPct val="20000"/>
              </a:spcBef>
              <a:spcAft>
                <a:spcPct val="0"/>
              </a:spcAft>
            </a:pPr>
            <a:endParaRPr lang="es-ES" sz="2800" b="1" kern="0" dirty="0">
              <a:solidFill>
                <a:srgbClr val="000000"/>
              </a:solidFill>
              <a:latin typeface="Arial Black" panose="020B0A04020102020204" pitchFamily="34" charset="0"/>
            </a:endParaRPr>
          </a:p>
          <a:p>
            <a:pPr marL="342900" lvl="0" indent="-342900" algn="just" eaLnBrk="0" fontAlgn="base" hangingPunct="0">
              <a:lnSpc>
                <a:spcPct val="145000"/>
              </a:lnSpc>
              <a:spcBef>
                <a:spcPct val="20000"/>
              </a:spcBef>
              <a:spcAft>
                <a:spcPct val="0"/>
              </a:spcAft>
              <a:buFontTx/>
              <a:buChar char="•"/>
            </a:pPr>
            <a:r>
              <a:rPr lang="es-ES" sz="2800" b="1" kern="0" dirty="0" smtClean="0">
                <a:solidFill>
                  <a:srgbClr val="000000"/>
                </a:solidFill>
                <a:latin typeface="Arial Black" panose="020B0A04020102020204" pitchFamily="34" charset="0"/>
              </a:rPr>
              <a:t>Analizar </a:t>
            </a:r>
            <a:r>
              <a:rPr lang="es-ES" sz="2800" b="1" kern="0" dirty="0">
                <a:solidFill>
                  <a:srgbClr val="000000"/>
                </a:solidFill>
                <a:latin typeface="Arial Black" panose="020B0A04020102020204" pitchFamily="34" charset="0"/>
              </a:rPr>
              <a:t>el objeto</a:t>
            </a:r>
          </a:p>
          <a:p>
            <a:pPr marL="342900" lvl="0" indent="-342900" algn="just" eaLnBrk="0" fontAlgn="base" hangingPunct="0">
              <a:lnSpc>
                <a:spcPct val="145000"/>
              </a:lnSpc>
              <a:spcBef>
                <a:spcPct val="20000"/>
              </a:spcBef>
              <a:spcAft>
                <a:spcPct val="0"/>
              </a:spcAft>
              <a:buFontTx/>
              <a:buChar char="•"/>
            </a:pPr>
            <a:r>
              <a:rPr lang="es-ES" sz="2800" b="1" kern="0" dirty="0" smtClean="0">
                <a:solidFill>
                  <a:srgbClr val="000000"/>
                </a:solidFill>
                <a:latin typeface="Arial Black" panose="020B0A04020102020204" pitchFamily="34" charset="0"/>
              </a:rPr>
              <a:t>Determinar </a:t>
            </a:r>
            <a:r>
              <a:rPr lang="es-ES" sz="2800" b="1" kern="0" dirty="0">
                <a:solidFill>
                  <a:srgbClr val="000000"/>
                </a:solidFill>
                <a:latin typeface="Arial Black" panose="020B0A04020102020204" pitchFamily="34" charset="0"/>
              </a:rPr>
              <a:t>lo esencial del objeto</a:t>
            </a:r>
          </a:p>
          <a:p>
            <a:pPr marL="342900" lvl="0" indent="-342900" algn="just" eaLnBrk="0" fontAlgn="base" hangingPunct="0">
              <a:lnSpc>
                <a:spcPct val="145000"/>
              </a:lnSpc>
              <a:spcBef>
                <a:spcPct val="20000"/>
              </a:spcBef>
              <a:spcAft>
                <a:spcPct val="0"/>
              </a:spcAft>
              <a:buFontTx/>
              <a:buChar char="•"/>
            </a:pPr>
            <a:r>
              <a:rPr lang="es-ES" sz="2800" b="1" kern="0" dirty="0" smtClean="0">
                <a:solidFill>
                  <a:srgbClr val="000000"/>
                </a:solidFill>
                <a:latin typeface="Arial Black" panose="020B0A04020102020204" pitchFamily="34" charset="0"/>
              </a:rPr>
              <a:t>Comparar </a:t>
            </a:r>
            <a:r>
              <a:rPr lang="es-ES" sz="2800" b="1" kern="0" dirty="0">
                <a:solidFill>
                  <a:srgbClr val="000000"/>
                </a:solidFill>
                <a:latin typeface="Arial Black" panose="020B0A04020102020204" pitchFamily="34" charset="0"/>
              </a:rPr>
              <a:t>con otros objetos de su clase y de otras clases  </a:t>
            </a:r>
          </a:p>
          <a:p>
            <a:pPr marL="342900" lvl="0" indent="-342900" algn="just" eaLnBrk="0" fontAlgn="base" hangingPunct="0">
              <a:lnSpc>
                <a:spcPct val="145000"/>
              </a:lnSpc>
              <a:spcBef>
                <a:spcPct val="20000"/>
              </a:spcBef>
              <a:spcAft>
                <a:spcPct val="0"/>
              </a:spcAft>
              <a:buFontTx/>
              <a:buChar char="•"/>
            </a:pPr>
            <a:r>
              <a:rPr lang="es-ES" sz="2800" b="1" kern="0" dirty="0" smtClean="0">
                <a:solidFill>
                  <a:srgbClr val="000000"/>
                </a:solidFill>
                <a:latin typeface="Arial Black" panose="020B0A04020102020204" pitchFamily="34" charset="0"/>
              </a:rPr>
              <a:t>Seleccionar </a:t>
            </a:r>
            <a:r>
              <a:rPr lang="es-ES" sz="2800" b="1" kern="0" dirty="0">
                <a:solidFill>
                  <a:srgbClr val="000000"/>
                </a:solidFill>
                <a:latin typeface="Arial Black" panose="020B0A04020102020204" pitchFamily="34" charset="0"/>
              </a:rPr>
              <a:t>los elementos que lo </a:t>
            </a:r>
            <a:r>
              <a:rPr lang="es-ES" sz="2800" b="1" kern="0" dirty="0" smtClean="0">
                <a:solidFill>
                  <a:srgbClr val="000000"/>
                </a:solidFill>
                <a:latin typeface="Arial Black" panose="020B0A04020102020204" pitchFamily="34" charset="0"/>
              </a:rPr>
              <a:t>tipifican y </a:t>
            </a:r>
            <a:r>
              <a:rPr lang="es-ES" sz="2800" b="1" kern="0" dirty="0">
                <a:solidFill>
                  <a:srgbClr val="000000"/>
                </a:solidFill>
                <a:latin typeface="Arial Black" panose="020B0A04020102020204" pitchFamily="34" charset="0"/>
              </a:rPr>
              <a:t>lo </a:t>
            </a:r>
            <a:r>
              <a:rPr lang="es-ES" sz="2800" b="1" kern="0" dirty="0" smtClean="0">
                <a:solidFill>
                  <a:srgbClr val="000000"/>
                </a:solidFill>
                <a:latin typeface="Arial Black" panose="020B0A04020102020204" pitchFamily="34" charset="0"/>
              </a:rPr>
              <a:t>distinguen de </a:t>
            </a:r>
            <a:r>
              <a:rPr lang="es-ES" sz="2800" b="1" kern="0" dirty="0">
                <a:solidFill>
                  <a:srgbClr val="000000"/>
                </a:solidFill>
                <a:latin typeface="Arial Black" panose="020B0A04020102020204" pitchFamily="34" charset="0"/>
              </a:rPr>
              <a:t>los demás objetos     </a:t>
            </a:r>
          </a:p>
          <a:p>
            <a:pPr algn="just"/>
            <a:endParaRPr lang="es-ES_tradnl" dirty="0">
              <a:latin typeface="Arial Black" panose="020B0A04020102020204" pitchFamily="34" charset="0"/>
            </a:endParaRPr>
          </a:p>
        </p:txBody>
      </p:sp>
    </p:spTree>
    <p:extLst>
      <p:ext uri="{BB962C8B-B14F-4D97-AF65-F5344CB8AC3E}">
        <p14:creationId xmlns="" xmlns:p14="http://schemas.microsoft.com/office/powerpoint/2010/main" val="4025348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653143" y="3287475"/>
            <a:ext cx="11190514" cy="3257045"/>
          </a:xfrm>
          <a:prstGeom prst="rect">
            <a:avLst/>
          </a:prstGeom>
          <a:solidFill>
            <a:schemeClr val="accent2">
              <a:lumMod val="20000"/>
              <a:lumOff val="80000"/>
            </a:schemeClr>
          </a:solidFill>
          <a:ln w="38100">
            <a:solidFill>
              <a:schemeClr val="tx1"/>
            </a:solidFill>
          </a:ln>
          <a:scene3d>
            <a:camera prst="orthographicFront"/>
            <a:lightRig rig="threePt" dir="t"/>
          </a:scene3d>
          <a:sp3d>
            <a:bevelT w="152400" h="50800" prst="softRound"/>
          </a:sp3d>
        </p:spPr>
        <p:txBody>
          <a:bodyPr wrap="square" rtlCol="0">
            <a:spAutoFit/>
          </a:bodyPr>
          <a:lstStyle/>
          <a:p>
            <a:pPr algn="just">
              <a:lnSpc>
                <a:spcPct val="150000"/>
              </a:lnSpc>
            </a:pPr>
            <a:r>
              <a:rPr lang="es-ES" sz="2800" dirty="0" smtClean="0">
                <a:solidFill>
                  <a:srgbClr val="002060"/>
                </a:solidFill>
                <a:latin typeface="Arial Black" panose="020B0A04020102020204" pitchFamily="34" charset="0"/>
              </a:rPr>
              <a:t>Seleccione la temática de una clase de la asignatura que imparte y derivando de los objetivos del tema o unidad, formule un objetivo integrador para esa clase y determine el sistema de acciones o invariantes de la habilidad expresada en el objetivo formulado.</a:t>
            </a:r>
            <a:endParaRPr lang="es-ES_tradnl" sz="2800" dirty="0">
              <a:solidFill>
                <a:srgbClr val="002060"/>
              </a:solidFill>
              <a:latin typeface="Arial Black" panose="020B0A04020102020204" pitchFamily="34" charset="0"/>
            </a:endParaRPr>
          </a:p>
        </p:txBody>
      </p:sp>
      <p:sp>
        <p:nvSpPr>
          <p:cNvPr id="3" name="CuadroTexto 2"/>
          <p:cNvSpPr txBox="1"/>
          <p:nvPr/>
        </p:nvSpPr>
        <p:spPr>
          <a:xfrm>
            <a:off x="6139530" y="435431"/>
            <a:ext cx="4659087" cy="1668214"/>
          </a:xfrm>
          <a:prstGeom prst="rect">
            <a:avLst/>
          </a:prstGeom>
          <a:noFill/>
        </p:spPr>
        <p:txBody>
          <a:bodyPr wrap="square" rtlCol="0">
            <a:spAutoFit/>
          </a:bodyPr>
          <a:lstStyle/>
          <a:p>
            <a:pPr algn="ctr">
              <a:lnSpc>
                <a:spcPct val="150000"/>
              </a:lnSpc>
            </a:pPr>
            <a:r>
              <a:rPr lang="es-ES_tradnl" sz="3600" dirty="0" smtClean="0">
                <a:solidFill>
                  <a:srgbClr val="002060"/>
                </a:solidFill>
                <a:latin typeface="Arial Black" panose="020B0A04020102020204" pitchFamily="34" charset="0"/>
              </a:rPr>
              <a:t>ESTUDIO INDEPENDIENTE</a:t>
            </a:r>
            <a:endParaRPr lang="es-ES_tradnl" sz="3600" dirty="0">
              <a:solidFill>
                <a:srgbClr val="002060"/>
              </a:solidFill>
              <a:latin typeface="Arial Black" panose="020B0A04020102020204" pitchFamily="34" charset="0"/>
            </a:endParaRPr>
          </a:p>
        </p:txBody>
      </p:sp>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5440" y="65316"/>
            <a:ext cx="4049485" cy="2764968"/>
          </a:xfrm>
          <a:prstGeom prst="rect">
            <a:avLst/>
          </a:prstGeom>
        </p:spPr>
      </p:pic>
    </p:spTree>
    <p:extLst>
      <p:ext uri="{BB962C8B-B14F-4D97-AF65-F5344CB8AC3E}">
        <p14:creationId xmlns="" xmlns:p14="http://schemas.microsoft.com/office/powerpoint/2010/main" val="270213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I:\didactica-magna-9788446034230.jpg"/>
          <p:cNvPicPr>
            <a:picLocks noChangeAspect="1" noChangeArrowheads="1"/>
          </p:cNvPicPr>
          <p:nvPr/>
        </p:nvPicPr>
        <p:blipFill>
          <a:blip r:embed="rId2"/>
          <a:srcRect/>
          <a:stretch>
            <a:fillRect/>
          </a:stretch>
        </p:blipFill>
        <p:spPr bwMode="auto">
          <a:xfrm>
            <a:off x="6625882" y="267286"/>
            <a:ext cx="5284764" cy="5880295"/>
          </a:xfrm>
          <a:prstGeom prst="rect">
            <a:avLst/>
          </a:prstGeom>
          <a:noFill/>
          <a:ln w="9525">
            <a:noFill/>
            <a:miter lim="800000"/>
            <a:headEnd/>
            <a:tailEnd/>
          </a:ln>
        </p:spPr>
      </p:pic>
      <p:sp>
        <p:nvSpPr>
          <p:cNvPr id="5" name="4 CuadroTexto"/>
          <p:cNvSpPr txBox="1"/>
          <p:nvPr/>
        </p:nvSpPr>
        <p:spPr>
          <a:xfrm>
            <a:off x="1603716" y="1195754"/>
            <a:ext cx="3446585" cy="2677656"/>
          </a:xfrm>
          <a:prstGeom prst="rect">
            <a:avLst/>
          </a:prstGeom>
          <a:noFill/>
          <a:ln w="50800">
            <a:solidFill>
              <a:srgbClr val="002060"/>
            </a:solidFill>
          </a:ln>
        </p:spPr>
        <p:txBody>
          <a:bodyPr wrap="square" rtlCol="0">
            <a:spAutoFit/>
          </a:bodyPr>
          <a:lstStyle/>
          <a:p>
            <a:pPr algn="ctr"/>
            <a:r>
              <a:rPr lang="es-MX" sz="4400" b="1" dirty="0" smtClean="0">
                <a:solidFill>
                  <a:srgbClr val="FF0000"/>
                </a:solidFill>
              </a:rPr>
              <a:t>PADRE </a:t>
            </a:r>
          </a:p>
          <a:p>
            <a:pPr algn="ctr"/>
            <a:r>
              <a:rPr lang="es-MX" sz="4400" b="1" dirty="0" smtClean="0">
                <a:solidFill>
                  <a:srgbClr val="FF0000"/>
                </a:solidFill>
              </a:rPr>
              <a:t>DE LA DIDÁCTICA</a:t>
            </a:r>
          </a:p>
          <a:p>
            <a:endParaRPr lang="es-ES_tradnl" sz="3600" b="1" dirty="0" smtClean="0">
              <a:solidFill>
                <a:srgbClr val="FF0000"/>
              </a:solidFill>
            </a:endParaRPr>
          </a:p>
        </p:txBody>
      </p:sp>
      <p:sp>
        <p:nvSpPr>
          <p:cNvPr id="6" name="5 Flecha curvada hacia arriba"/>
          <p:cNvSpPr/>
          <p:nvPr/>
        </p:nvSpPr>
        <p:spPr>
          <a:xfrm rot="1211597">
            <a:off x="4628271" y="4417255"/>
            <a:ext cx="1969477" cy="970670"/>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7" name="6 CuadroTexto"/>
          <p:cNvSpPr txBox="1"/>
          <p:nvPr/>
        </p:nvSpPr>
        <p:spPr>
          <a:xfrm>
            <a:off x="1026942" y="4909625"/>
            <a:ext cx="3798276" cy="523220"/>
          </a:xfrm>
          <a:prstGeom prst="rect">
            <a:avLst/>
          </a:prstGeom>
          <a:noFill/>
          <a:ln w="50800">
            <a:solidFill>
              <a:srgbClr val="002060"/>
            </a:solidFill>
          </a:ln>
        </p:spPr>
        <p:txBody>
          <a:bodyPr wrap="square" rtlCol="0">
            <a:spAutoFit/>
          </a:bodyPr>
          <a:lstStyle/>
          <a:p>
            <a:r>
              <a:rPr lang="es-MX" sz="2800" b="1" dirty="0" smtClean="0">
                <a:solidFill>
                  <a:srgbClr val="FF0000"/>
                </a:solidFill>
              </a:rPr>
              <a:t>Juan A. </a:t>
            </a:r>
            <a:r>
              <a:rPr lang="es-MX" sz="2800" b="1" dirty="0" err="1" smtClean="0">
                <a:solidFill>
                  <a:srgbClr val="FF0000"/>
                </a:solidFill>
              </a:rPr>
              <a:t>Comenio</a:t>
            </a:r>
            <a:r>
              <a:rPr lang="es-MX" sz="2800" b="1" dirty="0" smtClean="0">
                <a:solidFill>
                  <a:srgbClr val="FF0000"/>
                </a:solidFill>
              </a:rPr>
              <a:t>, 1983</a:t>
            </a:r>
            <a:endParaRPr lang="es-MX" sz="28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6251" y="1643063"/>
            <a:ext cx="10972800" cy="4525962"/>
          </a:xfrm>
          <a:ln w="50800">
            <a:solidFill>
              <a:srgbClr val="FF0000"/>
            </a:solidFill>
          </a:ln>
        </p:spPr>
        <p:txBody>
          <a:bodyPr rtlCol="0">
            <a:normAutofit/>
          </a:bodyPr>
          <a:lstStyle/>
          <a:p>
            <a:pPr algn="just" fontAlgn="auto">
              <a:spcAft>
                <a:spcPts val="0"/>
              </a:spcAft>
              <a:buFont typeface="Arial" pitchFamily="34" charset="0"/>
              <a:buChar char="•"/>
              <a:defRPr/>
            </a:pPr>
            <a:r>
              <a:rPr lang="es-ES_tradnl" b="1" dirty="0" smtClean="0">
                <a:solidFill>
                  <a:srgbClr val="002060"/>
                </a:solidFill>
              </a:rPr>
              <a:t>Se comienza temprano antes de la corrupción de la inteligencia</a:t>
            </a:r>
            <a:endParaRPr lang="es-MX" b="1" dirty="0" smtClean="0">
              <a:solidFill>
                <a:srgbClr val="002060"/>
              </a:solidFill>
            </a:endParaRPr>
          </a:p>
          <a:p>
            <a:pPr algn="just" fontAlgn="auto">
              <a:spcAft>
                <a:spcPts val="0"/>
              </a:spcAft>
              <a:buFont typeface="Arial" pitchFamily="34" charset="0"/>
              <a:buChar char="•"/>
              <a:defRPr/>
            </a:pPr>
            <a:r>
              <a:rPr lang="es-ES_tradnl" b="1" dirty="0" smtClean="0">
                <a:solidFill>
                  <a:srgbClr val="002060"/>
                </a:solidFill>
              </a:rPr>
              <a:t>Se actúa con la debida preparación de los espíritus</a:t>
            </a:r>
            <a:endParaRPr lang="es-MX" b="1" dirty="0" smtClean="0">
              <a:solidFill>
                <a:srgbClr val="002060"/>
              </a:solidFill>
            </a:endParaRPr>
          </a:p>
          <a:p>
            <a:pPr algn="just" fontAlgn="auto">
              <a:spcAft>
                <a:spcPts val="0"/>
              </a:spcAft>
              <a:buFont typeface="Arial" pitchFamily="34" charset="0"/>
              <a:buChar char="•"/>
              <a:defRPr/>
            </a:pPr>
            <a:r>
              <a:rPr lang="es-ES_tradnl" b="1" dirty="0" smtClean="0">
                <a:solidFill>
                  <a:srgbClr val="002060"/>
                </a:solidFill>
              </a:rPr>
              <a:t>Se procede de lo general a lo particular</a:t>
            </a:r>
            <a:endParaRPr lang="es-MX" b="1" dirty="0" smtClean="0">
              <a:solidFill>
                <a:srgbClr val="002060"/>
              </a:solidFill>
            </a:endParaRPr>
          </a:p>
          <a:p>
            <a:pPr algn="just" fontAlgn="auto">
              <a:spcAft>
                <a:spcPts val="0"/>
              </a:spcAft>
              <a:buFont typeface="Arial" pitchFamily="34" charset="0"/>
              <a:buChar char="•"/>
              <a:defRPr/>
            </a:pPr>
            <a:r>
              <a:rPr lang="es-ES_tradnl" b="1" dirty="0" smtClean="0">
                <a:solidFill>
                  <a:srgbClr val="002060"/>
                </a:solidFill>
              </a:rPr>
              <a:t>Y de lo más fácil a lo más difícil</a:t>
            </a:r>
            <a:endParaRPr lang="es-MX" b="1" dirty="0" smtClean="0">
              <a:solidFill>
                <a:srgbClr val="002060"/>
              </a:solidFill>
            </a:endParaRPr>
          </a:p>
          <a:p>
            <a:pPr algn="just" fontAlgn="auto">
              <a:spcAft>
                <a:spcPts val="0"/>
              </a:spcAft>
              <a:buFont typeface="Arial" pitchFamily="34" charset="0"/>
              <a:buChar char="•"/>
              <a:defRPr/>
            </a:pPr>
            <a:r>
              <a:rPr lang="es-ES_tradnl" b="1" dirty="0" smtClean="0">
                <a:solidFill>
                  <a:srgbClr val="002060"/>
                </a:solidFill>
              </a:rPr>
              <a:t>Si no se carga en exceso a ninguno de los que han de aprender</a:t>
            </a:r>
            <a:endParaRPr lang="es-MX" b="1" dirty="0" smtClean="0">
              <a:solidFill>
                <a:srgbClr val="002060"/>
              </a:solidFill>
            </a:endParaRPr>
          </a:p>
          <a:p>
            <a:pPr algn="just" fontAlgn="auto">
              <a:spcAft>
                <a:spcPts val="0"/>
              </a:spcAft>
              <a:buFont typeface="Arial" pitchFamily="34" charset="0"/>
              <a:buChar char="•"/>
              <a:defRPr/>
            </a:pPr>
            <a:r>
              <a:rPr lang="es-ES_tradnl" b="1" dirty="0" smtClean="0">
                <a:solidFill>
                  <a:srgbClr val="002060"/>
                </a:solidFill>
              </a:rPr>
              <a:t>Y se procede despacio en todo</a:t>
            </a:r>
            <a:endParaRPr lang="es-MX" b="1" dirty="0" smtClean="0">
              <a:solidFill>
                <a:srgbClr val="002060"/>
              </a:solidFill>
            </a:endParaRPr>
          </a:p>
          <a:p>
            <a:pPr algn="just" fontAlgn="auto">
              <a:spcAft>
                <a:spcPts val="0"/>
              </a:spcAft>
              <a:buFont typeface="Arial" pitchFamily="34" charset="0"/>
              <a:buChar char="•"/>
              <a:defRPr/>
            </a:pPr>
            <a:r>
              <a:rPr lang="es-ES_tradnl" b="1" dirty="0" smtClean="0">
                <a:solidFill>
                  <a:srgbClr val="002060"/>
                </a:solidFill>
              </a:rPr>
              <a:t>Y no se obliga al entendimiento a nada que no le convenga por su edad o por razón del método</a:t>
            </a:r>
            <a:endParaRPr lang="es-MX" b="1" dirty="0" smtClean="0">
              <a:solidFill>
                <a:srgbClr val="002060"/>
              </a:solidFill>
            </a:endParaRPr>
          </a:p>
          <a:p>
            <a:pPr fontAlgn="auto">
              <a:spcAft>
                <a:spcPts val="0"/>
              </a:spcAft>
              <a:buFont typeface="Arial" pitchFamily="34" charset="0"/>
              <a:buChar char="•"/>
              <a:defRPr/>
            </a:pPr>
            <a:endParaRPr lang="es-MX" dirty="0" smtClean="0"/>
          </a:p>
        </p:txBody>
      </p:sp>
      <p:sp>
        <p:nvSpPr>
          <p:cNvPr id="5123" name="3 CuadroTexto"/>
          <p:cNvSpPr txBox="1">
            <a:spLocks noChangeArrowheads="1"/>
          </p:cNvSpPr>
          <p:nvPr/>
        </p:nvSpPr>
        <p:spPr bwMode="auto">
          <a:xfrm>
            <a:off x="4089304" y="5637188"/>
            <a:ext cx="7239000" cy="461665"/>
          </a:xfrm>
          <a:prstGeom prst="rect">
            <a:avLst/>
          </a:prstGeom>
          <a:noFill/>
          <a:ln w="9525">
            <a:noFill/>
            <a:miter lim="800000"/>
            <a:headEnd/>
            <a:tailEnd/>
          </a:ln>
        </p:spPr>
        <p:txBody>
          <a:bodyPr>
            <a:spAutoFit/>
          </a:bodyPr>
          <a:lstStyle/>
          <a:p>
            <a:r>
              <a:rPr lang="es-ES_tradnl" sz="2400" b="1" dirty="0">
                <a:solidFill>
                  <a:srgbClr val="002060"/>
                </a:solidFill>
                <a:latin typeface="Calibri" pitchFamily="34" charset="0"/>
              </a:rPr>
              <a:t>Didáctica Magna de Juan A. </a:t>
            </a:r>
            <a:r>
              <a:rPr lang="es-ES_tradnl" sz="2400" b="1" dirty="0" err="1">
                <a:solidFill>
                  <a:srgbClr val="002060"/>
                </a:solidFill>
                <a:latin typeface="Calibri" pitchFamily="34" charset="0"/>
              </a:rPr>
              <a:t>Comenio</a:t>
            </a:r>
            <a:r>
              <a:rPr lang="es-ES_tradnl" sz="2400" b="1" dirty="0">
                <a:solidFill>
                  <a:srgbClr val="002060"/>
                </a:solidFill>
                <a:latin typeface="Calibri" pitchFamily="34" charset="0"/>
              </a:rPr>
              <a:t>, 1983, p.114)</a:t>
            </a:r>
            <a:endParaRPr lang="es-MX" sz="2400" b="1" dirty="0">
              <a:solidFill>
                <a:srgbClr val="002060"/>
              </a:solidFill>
              <a:latin typeface="Calibri" pitchFamily="34" charset="0"/>
            </a:endParaRPr>
          </a:p>
        </p:txBody>
      </p:sp>
      <p:pic>
        <p:nvPicPr>
          <p:cNvPr id="5124" name="Picture 2" descr="I:\Comenius.jpg"/>
          <p:cNvPicPr>
            <a:picLocks noChangeAspect="1" noChangeArrowheads="1"/>
          </p:cNvPicPr>
          <p:nvPr/>
        </p:nvPicPr>
        <p:blipFill>
          <a:blip r:embed="rId2"/>
          <a:srcRect/>
          <a:stretch>
            <a:fillRect/>
          </a:stretch>
        </p:blipFill>
        <p:spPr bwMode="auto">
          <a:xfrm>
            <a:off x="10170585" y="142875"/>
            <a:ext cx="1655233" cy="1428750"/>
          </a:xfrm>
          <a:prstGeom prst="rect">
            <a:avLst/>
          </a:prstGeom>
          <a:noFill/>
          <a:ln w="9525">
            <a:noFill/>
            <a:miter lim="800000"/>
            <a:headEnd/>
            <a:tailEnd/>
          </a:ln>
        </p:spPr>
      </p:pic>
      <p:sp>
        <p:nvSpPr>
          <p:cNvPr id="5" name="4 CuadroTexto"/>
          <p:cNvSpPr txBox="1"/>
          <p:nvPr/>
        </p:nvSpPr>
        <p:spPr>
          <a:xfrm>
            <a:off x="2532185" y="351692"/>
            <a:ext cx="4417255" cy="584775"/>
          </a:xfrm>
          <a:prstGeom prst="rect">
            <a:avLst/>
          </a:prstGeom>
          <a:noFill/>
          <a:ln w="50800">
            <a:solidFill>
              <a:srgbClr val="FF0000"/>
            </a:solidFill>
          </a:ln>
        </p:spPr>
        <p:txBody>
          <a:bodyPr wrap="square" rtlCol="0">
            <a:spAutoFit/>
          </a:bodyPr>
          <a:lstStyle/>
          <a:p>
            <a:r>
              <a:rPr lang="es-MX" sz="3200" b="1" dirty="0" smtClean="0">
                <a:solidFill>
                  <a:srgbClr val="FF0000"/>
                </a:solidFill>
              </a:rPr>
              <a:t>REGLAS PARA ENSEÑAR</a:t>
            </a:r>
            <a:endParaRPr lang="es-MX"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Marcador de contenido"/>
          <p:cNvSpPr>
            <a:spLocks noGrp="1"/>
          </p:cNvSpPr>
          <p:nvPr>
            <p:ph idx="1"/>
          </p:nvPr>
        </p:nvSpPr>
        <p:spPr>
          <a:xfrm>
            <a:off x="434048" y="1417760"/>
            <a:ext cx="10972800" cy="4525963"/>
          </a:xfrm>
          <a:noFill/>
          <a:ln w="50800">
            <a:solidFill>
              <a:srgbClr val="FF0000"/>
            </a:solidFill>
          </a:ln>
        </p:spPr>
        <p:txBody>
          <a:bodyPr>
            <a:normAutofit/>
          </a:bodyPr>
          <a:lstStyle/>
          <a:p>
            <a:pPr>
              <a:buFont typeface="Arial" charset="0"/>
              <a:buNone/>
            </a:pPr>
            <a:r>
              <a:rPr lang="es-ES_tradnl" dirty="0" smtClean="0"/>
              <a:t>   </a:t>
            </a:r>
            <a:endParaRPr lang="es-ES_tradnl" b="1" dirty="0" smtClean="0"/>
          </a:p>
          <a:p>
            <a:pPr algn="just">
              <a:buFont typeface="Arial" charset="0"/>
              <a:buNone/>
            </a:pPr>
            <a:r>
              <a:rPr lang="es-ES_tradnl" i="1" dirty="0" smtClean="0"/>
              <a:t>   </a:t>
            </a:r>
            <a:r>
              <a:rPr lang="es-ES_tradnl" sz="3600" b="1" dirty="0" smtClean="0">
                <a:solidFill>
                  <a:srgbClr val="002060"/>
                </a:solidFill>
              </a:rPr>
              <a:t>Aquellas regularidades esenciales que rigen el PEA, que permiten al educador dirigir científicamente el desarrollo integral de la personalidad de los estudiantes, según las particularidades individuales de estos para responder a las demandas del momento socio histórico concreto.</a:t>
            </a:r>
            <a:endParaRPr lang="es-MX" b="1" dirty="0" smtClean="0">
              <a:solidFill>
                <a:srgbClr val="002060"/>
              </a:solidFill>
            </a:endParaRPr>
          </a:p>
          <a:p>
            <a:pPr>
              <a:buNone/>
            </a:pPr>
            <a:r>
              <a:rPr lang="es-ES_tradnl" sz="3600" dirty="0" smtClean="0">
                <a:solidFill>
                  <a:srgbClr val="002060"/>
                </a:solidFill>
              </a:rPr>
              <a:t>                                                                        </a:t>
            </a:r>
            <a:r>
              <a:rPr lang="es-ES_tradnl" sz="3200" b="1" dirty="0" err="1" smtClean="0">
                <a:solidFill>
                  <a:srgbClr val="002060"/>
                </a:solidFill>
              </a:rPr>
              <a:t>Silverstein</a:t>
            </a:r>
            <a:r>
              <a:rPr lang="es-ES_tradnl" sz="3200" b="1" dirty="0" smtClean="0">
                <a:solidFill>
                  <a:srgbClr val="002060"/>
                </a:solidFill>
              </a:rPr>
              <a:t>, 2006</a:t>
            </a:r>
            <a:endParaRPr lang="es-MX" sz="3600" b="1" dirty="0" smtClean="0">
              <a:solidFill>
                <a:srgbClr val="002060"/>
              </a:solidFill>
            </a:endParaRPr>
          </a:p>
        </p:txBody>
      </p:sp>
      <p:sp>
        <p:nvSpPr>
          <p:cNvPr id="3" name="2 Rectángulo"/>
          <p:cNvSpPr/>
          <p:nvPr/>
        </p:nvSpPr>
        <p:spPr>
          <a:xfrm>
            <a:off x="2390946" y="269096"/>
            <a:ext cx="4108327" cy="646331"/>
          </a:xfrm>
          <a:prstGeom prst="rect">
            <a:avLst/>
          </a:prstGeom>
          <a:ln w="50800">
            <a:solidFill>
              <a:srgbClr val="FF0000"/>
            </a:solidFill>
          </a:ln>
        </p:spPr>
        <p:txBody>
          <a:bodyPr wrap="square">
            <a:spAutoFit/>
          </a:bodyPr>
          <a:lstStyle/>
          <a:p>
            <a:r>
              <a:rPr lang="es-ES_tradnl" sz="3600" b="1" dirty="0" smtClean="0">
                <a:solidFill>
                  <a:srgbClr val="FF0000"/>
                </a:solidFill>
              </a:rPr>
              <a:t>Principios didácticos </a:t>
            </a:r>
            <a:endParaRPr lang="es-MX" sz="2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6250" y="1143000"/>
            <a:ext cx="11171799" cy="5426612"/>
          </a:xfrm>
          <a:ln w="50800">
            <a:solidFill>
              <a:srgbClr val="FF0000"/>
            </a:solidFill>
          </a:ln>
        </p:spPr>
        <p:txBody>
          <a:bodyPr rtlCol="0">
            <a:normAutofit fontScale="62500" lnSpcReduction="20000"/>
          </a:bodyPr>
          <a:lstStyle/>
          <a:p>
            <a:pPr algn="just" fontAlgn="auto">
              <a:lnSpc>
                <a:spcPct val="160000"/>
              </a:lnSpc>
              <a:spcAft>
                <a:spcPts val="0"/>
              </a:spcAft>
              <a:buFont typeface="Arial" pitchFamily="34" charset="0"/>
              <a:buNone/>
              <a:defRPr/>
            </a:pPr>
            <a:r>
              <a:rPr lang="es-ES_tradnl" sz="3800" b="1" dirty="0" smtClean="0"/>
              <a:t>A) </a:t>
            </a:r>
            <a:r>
              <a:rPr lang="es-ES_tradnl" sz="3800" b="1" dirty="0" smtClean="0">
                <a:solidFill>
                  <a:srgbClr val="002060"/>
                </a:solidFill>
              </a:rPr>
              <a:t>El proceso de enseñanza-aprendizaje y su carácter cultural con énfasis en sus componentes científico- técnico e ideológico</a:t>
            </a:r>
            <a:endParaRPr lang="es-MX" sz="3800" b="1" dirty="0" smtClean="0">
              <a:solidFill>
                <a:srgbClr val="002060"/>
              </a:solidFill>
            </a:endParaRPr>
          </a:p>
          <a:p>
            <a:pPr algn="just" fontAlgn="auto">
              <a:lnSpc>
                <a:spcPct val="160000"/>
              </a:lnSpc>
              <a:spcAft>
                <a:spcPts val="0"/>
              </a:spcAft>
              <a:buFont typeface="Arial" pitchFamily="34" charset="0"/>
              <a:buNone/>
              <a:defRPr/>
            </a:pPr>
            <a:r>
              <a:rPr lang="es-ES_tradnl" sz="3800" b="1" dirty="0" smtClean="0">
                <a:solidFill>
                  <a:srgbClr val="002060"/>
                </a:solidFill>
              </a:rPr>
              <a:t>B) El proceso de enseñanza-aprendizaje y su carácter instructivo, desarrollador y educativo</a:t>
            </a:r>
            <a:endParaRPr lang="es-MX" sz="3800" b="1" dirty="0" smtClean="0">
              <a:solidFill>
                <a:srgbClr val="002060"/>
              </a:solidFill>
            </a:endParaRPr>
          </a:p>
          <a:p>
            <a:pPr algn="just" fontAlgn="auto">
              <a:lnSpc>
                <a:spcPct val="160000"/>
              </a:lnSpc>
              <a:spcAft>
                <a:spcPts val="0"/>
              </a:spcAft>
              <a:buFont typeface="Arial" pitchFamily="34" charset="0"/>
              <a:buNone/>
              <a:defRPr/>
            </a:pPr>
            <a:r>
              <a:rPr lang="es-ES_tradnl" sz="3800" b="1" dirty="0" smtClean="0">
                <a:solidFill>
                  <a:srgbClr val="002060"/>
                </a:solidFill>
              </a:rPr>
              <a:t>C) El proceso de enseñanza-aprendizaje y su carácter social e individual como condicionante para la atención a la diversidad desde la dirección del proceso.</a:t>
            </a:r>
            <a:endParaRPr lang="es-MX" sz="3800" b="1" dirty="0" smtClean="0">
              <a:solidFill>
                <a:srgbClr val="002060"/>
              </a:solidFill>
            </a:endParaRPr>
          </a:p>
          <a:p>
            <a:pPr algn="just">
              <a:lnSpc>
                <a:spcPct val="160000"/>
              </a:lnSpc>
              <a:buNone/>
              <a:defRPr/>
            </a:pPr>
            <a:r>
              <a:rPr lang="es-ES_tradnl" sz="3800" b="1" dirty="0" smtClean="0">
                <a:solidFill>
                  <a:srgbClr val="002060"/>
                </a:solidFill>
              </a:rPr>
              <a:t>D) Vinculación del proceso de enseñanza-aprendizaje con el proceso social y los contextos formativos –laborales                                               </a:t>
            </a:r>
          </a:p>
          <a:p>
            <a:pPr algn="just">
              <a:lnSpc>
                <a:spcPct val="160000"/>
              </a:lnSpc>
              <a:buNone/>
              <a:defRPr/>
            </a:pPr>
            <a:r>
              <a:rPr lang="es-ES_tradnl" sz="4500" b="1" dirty="0" smtClean="0">
                <a:solidFill>
                  <a:srgbClr val="002060"/>
                </a:solidFill>
              </a:rPr>
              <a:t>                                                 </a:t>
            </a:r>
            <a:r>
              <a:rPr lang="es-ES_tradnl" sz="3200" b="1" dirty="0" smtClean="0">
                <a:solidFill>
                  <a:srgbClr val="002060"/>
                </a:solidFill>
                <a:latin typeface="Calibri" pitchFamily="34" charset="0"/>
              </a:rPr>
              <a:t>                                                                             (Páez y otros, 2013) </a:t>
            </a:r>
            <a:endParaRPr lang="es-MX" sz="3200" b="1" dirty="0" smtClean="0">
              <a:solidFill>
                <a:srgbClr val="002060"/>
              </a:solidFill>
              <a:latin typeface="Calibri" pitchFamily="34" charset="0"/>
            </a:endParaRPr>
          </a:p>
          <a:p>
            <a:pPr algn="just" fontAlgn="auto">
              <a:lnSpc>
                <a:spcPct val="160000"/>
              </a:lnSpc>
              <a:spcAft>
                <a:spcPts val="0"/>
              </a:spcAft>
              <a:buFont typeface="Arial" pitchFamily="34" charset="0"/>
              <a:buNone/>
              <a:defRPr/>
            </a:pPr>
            <a:endParaRPr lang="es-MX" b="1" dirty="0" smtClean="0">
              <a:solidFill>
                <a:srgbClr val="002060"/>
              </a:solidFill>
            </a:endParaRPr>
          </a:p>
          <a:p>
            <a:pPr algn="just" fontAlgn="auto">
              <a:lnSpc>
                <a:spcPct val="160000"/>
              </a:lnSpc>
              <a:spcAft>
                <a:spcPts val="0"/>
              </a:spcAft>
              <a:buFont typeface="Arial" pitchFamily="34" charset="0"/>
              <a:buChar char="•"/>
              <a:defRPr/>
            </a:pPr>
            <a:endParaRPr lang="es-MX" dirty="0" smtClean="0"/>
          </a:p>
        </p:txBody>
      </p:sp>
      <p:sp>
        <p:nvSpPr>
          <p:cNvPr id="5" name="2 Marcador de contenido"/>
          <p:cNvSpPr txBox="1">
            <a:spLocks/>
          </p:cNvSpPr>
          <p:nvPr/>
        </p:nvSpPr>
        <p:spPr>
          <a:xfrm>
            <a:off x="1047751" y="285750"/>
            <a:ext cx="5310846" cy="713056"/>
          </a:xfrm>
          <a:prstGeom prst="rect">
            <a:avLst/>
          </a:prstGeom>
          <a:ln w="50800">
            <a:solidFill>
              <a:srgbClr val="FF0000"/>
            </a:solidFill>
          </a:ln>
        </p:spPr>
        <p:txBody>
          <a:bodyPr>
            <a:normAutofit fontScale="25000" lnSpcReduction="20000"/>
          </a:bodyPr>
          <a:lstStyle/>
          <a:p>
            <a:pPr marL="342900" indent="-342900" fontAlgn="auto">
              <a:spcBef>
                <a:spcPct val="20000"/>
              </a:spcBef>
              <a:spcAft>
                <a:spcPts val="0"/>
              </a:spcAft>
              <a:buFont typeface="Arial" pitchFamily="34" charset="0"/>
              <a:buNone/>
              <a:defRPr/>
            </a:pPr>
            <a:r>
              <a:rPr lang="es-ES_tradnl" sz="3200" dirty="0">
                <a:latin typeface="+mn-lt"/>
                <a:cs typeface="+mn-cs"/>
              </a:rPr>
              <a:t>   </a:t>
            </a:r>
            <a:r>
              <a:rPr lang="es-ES_tradnl" sz="12800" b="1" dirty="0" smtClean="0">
                <a:solidFill>
                  <a:srgbClr val="FF0000"/>
                </a:solidFill>
                <a:latin typeface="+mn-lt"/>
                <a:cs typeface="+mn-cs"/>
              </a:rPr>
              <a:t>PRINCIPIOS DIDÁCTICOS </a:t>
            </a:r>
            <a:endParaRPr lang="es-ES_tradnl" sz="4800" b="1" dirty="0">
              <a:solidFill>
                <a:srgbClr val="FF0000"/>
              </a:solidFill>
              <a:latin typeface="+mn-lt"/>
              <a:cs typeface="+mn-cs"/>
            </a:endParaRPr>
          </a:p>
          <a:p>
            <a:pPr marL="342900" indent="-342900" algn="just" fontAlgn="auto">
              <a:spcBef>
                <a:spcPct val="20000"/>
              </a:spcBef>
              <a:spcAft>
                <a:spcPts val="0"/>
              </a:spcAft>
              <a:buFont typeface="Arial" pitchFamily="34" charset="0"/>
              <a:buNone/>
              <a:defRPr/>
            </a:pPr>
            <a:r>
              <a:rPr lang="es-ES_tradnl" sz="4800" i="1" dirty="0">
                <a:latin typeface="+mn-lt"/>
                <a:cs typeface="+mn-cs"/>
              </a:rPr>
              <a:t>    </a:t>
            </a:r>
            <a:endParaRPr lang="es-MX" sz="4800" dirty="0">
              <a:latin typeface="+mn-lt"/>
              <a:cs typeface="+mn-cs"/>
            </a:endParaRPr>
          </a:p>
          <a:p>
            <a:pPr marL="342900" indent="-342900" fontAlgn="auto">
              <a:spcBef>
                <a:spcPct val="20000"/>
              </a:spcBef>
              <a:spcAft>
                <a:spcPts val="0"/>
              </a:spcAft>
              <a:buFont typeface="Arial" pitchFamily="34" charset="0"/>
              <a:buChar char="•"/>
              <a:defRPr/>
            </a:pPr>
            <a:endParaRPr lang="es-MX" sz="4800" dirty="0">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I:\45658183-Grupo-de-hombres-de-negocios-que-tienen-una-reuni-n-en-torno-a-la-conferencia-colaboraci-n-y-discusi-Foto-de-archivo.jpg"/>
          <p:cNvPicPr>
            <a:picLocks noChangeAspect="1" noChangeArrowheads="1"/>
          </p:cNvPicPr>
          <p:nvPr/>
        </p:nvPicPr>
        <p:blipFill>
          <a:blip r:embed="rId2"/>
          <a:srcRect/>
          <a:stretch>
            <a:fillRect/>
          </a:stretch>
        </p:blipFill>
        <p:spPr bwMode="auto">
          <a:xfrm>
            <a:off x="260839" y="1286535"/>
            <a:ext cx="4140200" cy="2443162"/>
          </a:xfrm>
          <a:prstGeom prst="rect">
            <a:avLst/>
          </a:prstGeom>
          <a:noFill/>
          <a:ln w="9525">
            <a:noFill/>
            <a:miter lim="800000"/>
            <a:headEnd/>
            <a:tailEnd/>
          </a:ln>
        </p:spPr>
      </p:pic>
      <p:pic>
        <p:nvPicPr>
          <p:cNvPr id="8196" name="Picture 3" descr="I:\57558011-Grupo-de-hombres-de-negocios-reunidos-mesas-redondas-de-colaboraci-n-y-conferencia-proceso-de-discus-Foto-de-archivo.jpg"/>
          <p:cNvPicPr>
            <a:picLocks noChangeAspect="1" noChangeArrowheads="1"/>
          </p:cNvPicPr>
          <p:nvPr/>
        </p:nvPicPr>
        <p:blipFill>
          <a:blip r:embed="rId3"/>
          <a:srcRect/>
          <a:stretch>
            <a:fillRect/>
          </a:stretch>
        </p:blipFill>
        <p:spPr bwMode="auto">
          <a:xfrm>
            <a:off x="7388112" y="3557588"/>
            <a:ext cx="4269762" cy="2561858"/>
          </a:xfrm>
          <a:prstGeom prst="rect">
            <a:avLst/>
          </a:prstGeom>
          <a:noFill/>
          <a:ln w="9525">
            <a:noFill/>
            <a:miter lim="800000"/>
            <a:headEnd/>
            <a:tailEnd/>
          </a:ln>
        </p:spPr>
      </p:pic>
      <p:sp>
        <p:nvSpPr>
          <p:cNvPr id="5" name="4 CuadroTexto"/>
          <p:cNvSpPr txBox="1"/>
          <p:nvPr/>
        </p:nvSpPr>
        <p:spPr>
          <a:xfrm>
            <a:off x="745588" y="351692"/>
            <a:ext cx="10902461" cy="1077218"/>
          </a:xfrm>
          <a:prstGeom prst="rect">
            <a:avLst/>
          </a:prstGeom>
          <a:noFill/>
        </p:spPr>
        <p:txBody>
          <a:bodyPr wrap="square" rtlCol="0">
            <a:spAutoFit/>
          </a:bodyPr>
          <a:lstStyle/>
          <a:p>
            <a:r>
              <a:rPr lang="es-ES_tradnl" sz="3200" b="1" dirty="0" smtClean="0">
                <a:solidFill>
                  <a:srgbClr val="002060"/>
                </a:solidFill>
              </a:rPr>
              <a:t>Aplicación de la técnica participativa “Discusión conferencia”</a:t>
            </a:r>
            <a:r>
              <a:rPr lang="es-ES_tradnl" sz="3200" dirty="0" smtClean="0">
                <a:solidFill>
                  <a:srgbClr val="002060"/>
                </a:solidFill>
              </a:rPr>
              <a:t>. </a:t>
            </a:r>
            <a:r>
              <a:rPr lang="es-ES_tradnl" sz="3200" dirty="0" smtClean="0"/>
              <a:t/>
            </a:r>
            <a:br>
              <a:rPr lang="es-ES_tradnl" sz="3200" dirty="0" smtClean="0"/>
            </a:br>
            <a:endParaRPr lang="es-MX" sz="3200" dirty="0"/>
          </a:p>
        </p:txBody>
      </p:sp>
      <p:sp>
        <p:nvSpPr>
          <p:cNvPr id="6" name="5 CuadroTexto"/>
          <p:cNvSpPr txBox="1"/>
          <p:nvPr/>
        </p:nvSpPr>
        <p:spPr>
          <a:xfrm>
            <a:off x="5247249" y="1519310"/>
            <a:ext cx="4276579" cy="954107"/>
          </a:xfrm>
          <a:prstGeom prst="rect">
            <a:avLst/>
          </a:prstGeom>
          <a:noFill/>
        </p:spPr>
        <p:txBody>
          <a:bodyPr wrap="square" rtlCol="0">
            <a:spAutoFit/>
          </a:bodyPr>
          <a:lstStyle/>
          <a:p>
            <a:r>
              <a:rPr lang="es-ES_tradnl" sz="2800" b="1" dirty="0" smtClean="0">
                <a:solidFill>
                  <a:srgbClr val="FF0000"/>
                </a:solidFill>
              </a:rPr>
              <a:t>En cada equipo se discute uno de los principios:</a:t>
            </a:r>
            <a:endParaRPr lang="es-MX" sz="2800" b="1" dirty="0">
              <a:solidFill>
                <a:srgbClr val="FF0000"/>
              </a:solidFill>
            </a:endParaRPr>
          </a:p>
        </p:txBody>
      </p:sp>
      <p:sp>
        <p:nvSpPr>
          <p:cNvPr id="7" name="6 CuadroTexto"/>
          <p:cNvSpPr txBox="1"/>
          <p:nvPr/>
        </p:nvSpPr>
        <p:spPr>
          <a:xfrm>
            <a:off x="2968284" y="4487593"/>
            <a:ext cx="4051494" cy="1569660"/>
          </a:xfrm>
          <a:prstGeom prst="rect">
            <a:avLst/>
          </a:prstGeom>
          <a:noFill/>
        </p:spPr>
        <p:txBody>
          <a:bodyPr wrap="square" rtlCol="0">
            <a:spAutoFit/>
          </a:bodyPr>
          <a:lstStyle/>
          <a:p>
            <a:r>
              <a:rPr lang="es-MX" sz="2400" b="1" dirty="0" smtClean="0">
                <a:solidFill>
                  <a:srgbClr val="FF0000"/>
                </a:solidFill>
              </a:rPr>
              <a:t>EQUIPO No.1: principio A</a:t>
            </a:r>
          </a:p>
          <a:p>
            <a:r>
              <a:rPr lang="es-MX" sz="2400" b="1" dirty="0" smtClean="0">
                <a:solidFill>
                  <a:srgbClr val="FF0000"/>
                </a:solidFill>
              </a:rPr>
              <a:t>EQUIPO No. 2: principio B</a:t>
            </a:r>
          </a:p>
          <a:p>
            <a:r>
              <a:rPr lang="es-MX" sz="2400" b="1" dirty="0" smtClean="0">
                <a:solidFill>
                  <a:srgbClr val="FF0000"/>
                </a:solidFill>
              </a:rPr>
              <a:t>EQUIPO No.3: principio C</a:t>
            </a:r>
          </a:p>
          <a:p>
            <a:r>
              <a:rPr lang="es-MX" sz="2400" b="1" dirty="0" smtClean="0">
                <a:solidFill>
                  <a:srgbClr val="FF0000"/>
                </a:solidFill>
              </a:rPr>
              <a:t>EQUIPO N.o.4: principio D</a:t>
            </a:r>
            <a:endParaRPr lang="es-MX" sz="2400" b="1" dirty="0">
              <a:solidFill>
                <a:srgbClr val="FF0000"/>
              </a:solidFill>
            </a:endParaRPr>
          </a:p>
        </p:txBody>
      </p:sp>
      <p:sp>
        <p:nvSpPr>
          <p:cNvPr id="9" name="8 Flecha abajo"/>
          <p:cNvSpPr/>
          <p:nvPr/>
        </p:nvSpPr>
        <p:spPr>
          <a:xfrm>
            <a:off x="5289452" y="2686929"/>
            <a:ext cx="1223889" cy="156151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Diseño predeterminado">
  <a:themeElements>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2146</Words>
  <Application>Microsoft Office PowerPoint</Application>
  <PresentationFormat>Personalizado</PresentationFormat>
  <Paragraphs>366</Paragraphs>
  <Slides>42</Slides>
  <Notes>1</Notes>
  <HiddenSlides>0</HiddenSlides>
  <MMClips>0</MMClips>
  <ScaleCrop>false</ScaleCrop>
  <HeadingPairs>
    <vt:vector size="4" baseType="variant">
      <vt:variant>
        <vt:lpstr>Tema</vt:lpstr>
      </vt:variant>
      <vt:variant>
        <vt:i4>25</vt:i4>
      </vt:variant>
      <vt:variant>
        <vt:lpstr>Títulos de diapositiva</vt:lpstr>
      </vt:variant>
      <vt:variant>
        <vt:i4>42</vt:i4>
      </vt:variant>
    </vt:vector>
  </HeadingPairs>
  <TitlesOfParts>
    <vt:vector size="67" baseType="lpstr">
      <vt:lpstr>Tema de Office</vt:lpstr>
      <vt:lpstr>Diseño predeterminado</vt:lpstr>
      <vt:lpstr>1_Tema de Office</vt:lpstr>
      <vt:lpstr>2_Tema de Office</vt:lpstr>
      <vt:lpstr>3_Tema de Office</vt:lpstr>
      <vt:lpstr>4_Tema de Office</vt:lpstr>
      <vt:lpstr>5_Tema de Office</vt:lpstr>
      <vt:lpstr>6_Tema de Office</vt:lpstr>
      <vt:lpstr>7_Tema de Office</vt:lpstr>
      <vt:lpstr>8_Tema de Office</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9_Diseño predeterminado</vt:lpstr>
      <vt:lpstr>10_Diseño predeterminado</vt:lpstr>
      <vt:lpstr>11_Diseño predeterminado</vt:lpstr>
      <vt:lpstr>12_Diseño predeterminado</vt:lpstr>
      <vt:lpstr>13_Diseño predeterminado</vt:lpstr>
      <vt:lpstr>14_Diseño predeterminado</vt:lpstr>
      <vt:lpstr>15_Diseño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Términos empleados</vt:lpstr>
      <vt:lpstr>Diapositiva 31</vt:lpstr>
      <vt:lpstr>Diapositiva 32</vt:lpstr>
      <vt:lpstr>Diapositiva 33</vt:lpstr>
      <vt:lpstr>Diapositiva 34</vt:lpstr>
      <vt:lpstr>Diapositiva 35</vt:lpstr>
      <vt:lpstr>Diapositiva 36</vt:lpstr>
      <vt:lpstr>Diapositiva 37</vt:lpstr>
      <vt:lpstr>Función didáctica que se entiende como la orientación anticipada por parte del docente que deben recibir los alumnos sobre los resultados que han de lograr con su actividad en una clase</vt:lpstr>
      <vt:lpstr>Diapositiva 39</vt:lpstr>
      <vt:lpstr>Diapositiva 40</vt:lpstr>
      <vt:lpstr>Diapositiva 41</vt:lpstr>
      <vt:lpstr>Diapositiva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Miqueli</dc:creator>
  <cp:lastModifiedBy>DEILA</cp:lastModifiedBy>
  <cp:revision>70</cp:revision>
  <dcterms:created xsi:type="dcterms:W3CDTF">2017-02-21T21:55:47Z</dcterms:created>
  <dcterms:modified xsi:type="dcterms:W3CDTF">2018-03-05T15:01:16Z</dcterms:modified>
</cp:coreProperties>
</file>