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18"/>
  </p:notesMasterIdLst>
  <p:sldIdLst>
    <p:sldId id="350" r:id="rId2"/>
    <p:sldId id="355" r:id="rId3"/>
    <p:sldId id="357" r:id="rId4"/>
    <p:sldId id="358" r:id="rId5"/>
    <p:sldId id="366" r:id="rId6"/>
    <p:sldId id="367" r:id="rId7"/>
    <p:sldId id="368" r:id="rId8"/>
    <p:sldId id="359" r:id="rId9"/>
    <p:sldId id="356" r:id="rId10"/>
    <p:sldId id="361" r:id="rId11"/>
    <p:sldId id="362" r:id="rId12"/>
    <p:sldId id="351" r:id="rId13"/>
    <p:sldId id="352" r:id="rId14"/>
    <p:sldId id="353" r:id="rId15"/>
    <p:sldId id="364" r:id="rId16"/>
    <p:sldId id="365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99"/>
    <a:srgbClr val="EE8442"/>
    <a:srgbClr val="FF9933"/>
    <a:srgbClr val="CC6600"/>
    <a:srgbClr val="FFFFCC"/>
    <a:srgbClr val="993300"/>
    <a:srgbClr val="FF9966"/>
    <a:srgbClr val="B5910F"/>
    <a:srgbClr val="FADD06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434" autoAdjust="0"/>
  </p:normalViewPr>
  <p:slideViewPr>
    <p:cSldViewPr snapToGrid="0">
      <p:cViewPr varScale="1">
        <p:scale>
          <a:sx n="70" d="100"/>
          <a:sy n="70" d="100"/>
        </p:scale>
        <p:origin x="73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9F2322-E521-4575-8F79-20EBF0A5B5A8}" type="datetimeFigureOut">
              <a:rPr lang="es-ES" smtClean="0"/>
              <a:pPr/>
              <a:t>04/04/2026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6F49A2-3846-4ADE-A95F-17461E646EF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1964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F8A53-8AC4-45EC-B275-711786650135}" type="datetimeFigureOut">
              <a:rPr lang="en-US" smtClean="0"/>
              <a:pPr/>
              <a:t>4/4/2026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47126-D055-4E3D-A298-C99BC2C6EEF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378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F8A53-8AC4-45EC-B275-711786650135}" type="datetimeFigureOut">
              <a:rPr lang="en-US" smtClean="0"/>
              <a:pPr/>
              <a:t>4/4/2026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47126-D055-4E3D-A298-C99BC2C6EEF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6587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F8A53-8AC4-45EC-B275-711786650135}" type="datetimeFigureOut">
              <a:rPr lang="en-US" smtClean="0"/>
              <a:pPr/>
              <a:t>4/4/2026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47126-D055-4E3D-A298-C99BC2C6EEF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086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F8A53-8AC4-45EC-B275-711786650135}" type="datetimeFigureOut">
              <a:rPr lang="en-US" smtClean="0"/>
              <a:pPr/>
              <a:t>4/4/2026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47126-D055-4E3D-A298-C99BC2C6EEF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8761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F8A53-8AC4-45EC-B275-711786650135}" type="datetimeFigureOut">
              <a:rPr lang="en-US" smtClean="0"/>
              <a:pPr/>
              <a:t>4/4/2026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47126-D055-4E3D-A298-C99BC2C6EEF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7368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F8A53-8AC4-45EC-B275-711786650135}" type="datetimeFigureOut">
              <a:rPr lang="en-US" smtClean="0"/>
              <a:pPr/>
              <a:t>4/4/2026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47126-D055-4E3D-A298-C99BC2C6EEF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6442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F8A53-8AC4-45EC-B275-711786650135}" type="datetimeFigureOut">
              <a:rPr lang="en-US" smtClean="0"/>
              <a:pPr/>
              <a:t>4/4/2026</a:t>
            </a:fld>
            <a:endParaRPr lang="en-U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47126-D055-4E3D-A298-C99BC2C6EEF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5667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F8A53-8AC4-45EC-B275-711786650135}" type="datetimeFigureOut">
              <a:rPr lang="en-US" smtClean="0"/>
              <a:pPr/>
              <a:t>4/4/2026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47126-D055-4E3D-A298-C99BC2C6EEF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0801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F8A53-8AC4-45EC-B275-711786650135}" type="datetimeFigureOut">
              <a:rPr lang="en-US" smtClean="0"/>
              <a:pPr/>
              <a:t>4/4/2026</a:t>
            </a:fld>
            <a:endParaRPr lang="en-U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47126-D055-4E3D-A298-C99BC2C6EEF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3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F8A53-8AC4-45EC-B275-711786650135}" type="datetimeFigureOut">
              <a:rPr lang="en-US" smtClean="0"/>
              <a:pPr/>
              <a:t>4/4/2026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47126-D055-4E3D-A298-C99BC2C6EEF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2737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F8A53-8AC4-45EC-B275-711786650135}" type="datetimeFigureOut">
              <a:rPr lang="en-US" smtClean="0"/>
              <a:pPr/>
              <a:t>4/4/2026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47126-D055-4E3D-A298-C99BC2C6EEF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525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4">
              <a:lumMod val="20000"/>
              <a:lumOff val="8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8F8A53-8AC4-45EC-B275-711786650135}" type="datetimeFigureOut">
              <a:rPr lang="en-US" smtClean="0"/>
              <a:pPr/>
              <a:t>4/4/2026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447126-D055-4E3D-A298-C99BC2C6EEF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712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423080" y="1037228"/>
            <a:ext cx="11546006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sz="3200" b="1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Tema III: </a:t>
            </a:r>
            <a:r>
              <a:rPr lang="es-ES" sz="3200" b="1" dirty="0">
                <a:latin typeface="Arial" panose="020B0604020202020204" pitchFamily="34" charset="0"/>
                <a:cs typeface="Arial" panose="020B0604020202020204" pitchFamily="34" charset="0"/>
              </a:rPr>
              <a:t>La Literatura finisecular del siglo XX, poesía y </a:t>
            </a:r>
            <a:r>
              <a:rPr lang="es-E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prosa</a:t>
            </a:r>
            <a:endParaRPr lang="es-ES" sz="3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sz="3600" b="1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sz="36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Sumario  </a:t>
            </a:r>
            <a:endParaRPr lang="es-ES" sz="36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0" indent="-45720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s-ES" sz="36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es-ES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literatura </a:t>
            </a:r>
            <a:r>
              <a:rPr lang="es-E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cubana en la </a:t>
            </a:r>
            <a:r>
              <a:rPr lang="es-ES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Revolución</a:t>
            </a:r>
          </a:p>
          <a:p>
            <a:pPr marL="457200" lvl="0" indent="-45720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s-ES" sz="4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 </a:t>
            </a:r>
            <a:r>
              <a:rPr lang="es-E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narrativa </a:t>
            </a:r>
            <a:r>
              <a:rPr lang="es-ES" sz="4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desde 19</a:t>
            </a:r>
            <a:r>
              <a:rPr lang="es-E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60 hasta 1980</a:t>
            </a:r>
            <a:endParaRPr lang="es-E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8957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/>
          <p:cNvSpPr/>
          <p:nvPr/>
        </p:nvSpPr>
        <p:spPr>
          <a:xfrm>
            <a:off x="163773" y="718488"/>
            <a:ext cx="11764369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Como </a:t>
            </a:r>
            <a:r>
              <a:rPr lang="es-ES" sz="2100" dirty="0">
                <a:latin typeface="Arial" panose="020B0604020202020204" pitchFamily="34" charset="0"/>
                <a:cs typeface="Arial" panose="020B0604020202020204" pitchFamily="34" charset="0"/>
              </a:rPr>
              <a:t>en todo proceso revolucionario, se hace imposible el inicio sin enfatizar en los momentos y hechos socio-políticos que toman protagonismo, y sin dudas, influyen con toda fuerza en las transformaciones que definitivamente se imponen: triunfo de la Revolución, campaña de alfabetización, lucha contra bandidos, milicias, </a:t>
            </a:r>
            <a:r>
              <a:rPr lang="es-E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Girón</a:t>
            </a:r>
          </a:p>
          <a:p>
            <a:pPr algn="just"/>
            <a:endParaRPr lang="es-ES" sz="2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Toda </a:t>
            </a:r>
            <a:r>
              <a:rPr lang="es-ES" sz="2100" dirty="0">
                <a:latin typeface="Arial" panose="020B0604020202020204" pitchFamily="34" charset="0"/>
                <a:cs typeface="Arial" panose="020B0604020202020204" pitchFamily="34" charset="0"/>
              </a:rPr>
              <a:t>una década de enfrentamientos y surgimiento de un nuevo sistema, </a:t>
            </a:r>
            <a:r>
              <a:rPr lang="es-ES" sz="2100" b="1" dirty="0">
                <a:latin typeface="Arial" panose="020B0604020202020204" pitchFamily="34" charset="0"/>
                <a:cs typeface="Arial" panose="020B0604020202020204" pitchFamily="34" charset="0"/>
              </a:rPr>
              <a:t>llevan al narrador a volcarse sobre la épica y las razones heroicas de los </a:t>
            </a:r>
            <a:r>
              <a:rPr lang="es-ES" sz="2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años 60</a:t>
            </a:r>
            <a:r>
              <a:rPr lang="es-E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s-ES" sz="2100" dirty="0">
                <a:latin typeface="Arial" panose="020B0604020202020204" pitchFamily="34" charset="0"/>
                <a:cs typeface="Arial" panose="020B0604020202020204" pitchFamily="34" charset="0"/>
              </a:rPr>
              <a:t>aunque el afán se concentra en </a:t>
            </a:r>
            <a:r>
              <a:rPr lang="es-ES" sz="2100" b="1" dirty="0">
                <a:latin typeface="Arial" panose="020B0604020202020204" pitchFamily="34" charset="0"/>
                <a:cs typeface="Arial" panose="020B0604020202020204" pitchFamily="34" charset="0"/>
              </a:rPr>
              <a:t>poetizar la </a:t>
            </a:r>
            <a:r>
              <a:rPr lang="es-ES" sz="2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realidad.</a:t>
            </a:r>
            <a:r>
              <a:rPr lang="es-E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 Son ejemplos representativos: “Los pasos en la hierba ”de </a:t>
            </a:r>
            <a:r>
              <a:rPr lang="es-ES" sz="21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Eduardo Heras León </a:t>
            </a:r>
            <a:r>
              <a:rPr lang="es-E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(5 de agosto de 1940-12 de abril de 2023)</a:t>
            </a:r>
          </a:p>
          <a:p>
            <a:pPr algn="just"/>
            <a:endParaRPr lang="es-ES" sz="2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100" dirty="0">
                <a:latin typeface="Arial" panose="020B0604020202020204" pitchFamily="34" charset="0"/>
                <a:cs typeface="Arial" panose="020B0604020202020204" pitchFamily="34" charset="0"/>
              </a:rPr>
              <a:t> En la década del 70, a la par que la Revolución intentaba afianzar su economía y se encontraba en el centro de una difícil lucha </a:t>
            </a:r>
            <a:r>
              <a:rPr lang="es-E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ideológica, </a:t>
            </a:r>
            <a:r>
              <a:rPr lang="es-ES" sz="2100" dirty="0">
                <a:latin typeface="Arial" panose="020B0604020202020204" pitchFamily="34" charset="0"/>
                <a:cs typeface="Arial" panose="020B0604020202020204" pitchFamily="34" charset="0"/>
              </a:rPr>
              <a:t>nacen otras tendencias con visiones más realistas y la mirada </a:t>
            </a:r>
            <a:r>
              <a:rPr lang="es-E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siempre fija </a:t>
            </a:r>
            <a:r>
              <a:rPr lang="es-ES" sz="2100" dirty="0">
                <a:latin typeface="Arial" panose="020B0604020202020204" pitchFamily="34" charset="0"/>
                <a:cs typeface="Arial" panose="020B0604020202020204" pitchFamily="34" charset="0"/>
              </a:rPr>
              <a:t>en los problemas sociales. Época, sin embargo, que necesitaba una mayor </a:t>
            </a:r>
            <a:r>
              <a:rPr lang="es-E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lucidez, </a:t>
            </a:r>
            <a:r>
              <a:rPr lang="es-ES" sz="2100" dirty="0">
                <a:latin typeface="Arial" panose="020B0604020202020204" pitchFamily="34" charset="0"/>
                <a:cs typeface="Arial" panose="020B0604020202020204" pitchFamily="34" charset="0"/>
              </a:rPr>
              <a:t>y no como ocurrió de extremismos y censura a la cristalización de imágenes literarias que emergían. </a:t>
            </a:r>
            <a:r>
              <a:rPr lang="es-E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s-ES" sz="2100" dirty="0">
                <a:latin typeface="Arial" panose="020B0604020202020204" pitchFamily="34" charset="0"/>
                <a:cs typeface="Arial" panose="020B0604020202020204" pitchFamily="34" charset="0"/>
              </a:rPr>
              <a:t>Ambrosio </a:t>
            </a:r>
            <a:r>
              <a:rPr lang="es-ES" sz="2100" dirty="0" err="1">
                <a:latin typeface="Arial" panose="020B0604020202020204" pitchFamily="34" charset="0"/>
                <a:cs typeface="Arial" panose="020B0604020202020204" pitchFamily="34" charset="0"/>
              </a:rPr>
              <a:t>Fornet</a:t>
            </a:r>
            <a:r>
              <a:rPr lang="es-ES" sz="2100" dirty="0">
                <a:latin typeface="Arial" panose="020B0604020202020204" pitchFamily="34" charset="0"/>
                <a:cs typeface="Arial" panose="020B0604020202020204" pitchFamily="34" charset="0"/>
              </a:rPr>
              <a:t> habló de Quinquenio </a:t>
            </a:r>
            <a:r>
              <a:rPr lang="es-E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Gris (época de </a:t>
            </a:r>
            <a:r>
              <a:rPr lang="es-ES" sz="2100" dirty="0">
                <a:latin typeface="Arial" panose="020B0604020202020204" pitchFamily="34" charset="0"/>
                <a:cs typeface="Arial" panose="020B0604020202020204" pitchFamily="34" charset="0"/>
              </a:rPr>
              <a:t>dogmatismo, el </a:t>
            </a:r>
            <a:r>
              <a:rPr lang="es-E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sectarismo y traumas  que se tuvieron que </a:t>
            </a:r>
            <a:r>
              <a:rPr lang="es-ES" sz="2100" dirty="0">
                <a:latin typeface="Arial" panose="020B0604020202020204" pitchFamily="34" charset="0"/>
                <a:cs typeface="Arial" panose="020B0604020202020204" pitchFamily="34" charset="0"/>
              </a:rPr>
              <a:t>romper desde </a:t>
            </a:r>
            <a:r>
              <a:rPr lang="es-E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dentro). </a:t>
            </a:r>
            <a:r>
              <a:rPr lang="es-ES" sz="2100" dirty="0">
                <a:latin typeface="Arial" panose="020B0604020202020204" pitchFamily="34" charset="0"/>
                <a:cs typeface="Arial" panose="020B0604020202020204" pitchFamily="34" charset="0"/>
              </a:rPr>
              <a:t>Waldo Leyva califica el período entre 1971-1975 como realismo socialista.  O</a:t>
            </a:r>
            <a:r>
              <a:rPr lang="es-E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curre un </a:t>
            </a:r>
            <a:r>
              <a:rPr lang="es-ES" sz="2100" dirty="0">
                <a:latin typeface="Arial" panose="020B0604020202020204" pitchFamily="34" charset="0"/>
                <a:cs typeface="Arial" panose="020B0604020202020204" pitchFamily="34" charset="0"/>
              </a:rPr>
              <a:t>descenso en nuestra producción </a:t>
            </a:r>
            <a:r>
              <a:rPr lang="es-E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literaria</a:t>
            </a:r>
            <a:endParaRPr lang="es-ES" sz="2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2246790" y="185382"/>
            <a:ext cx="8480350" cy="430887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es-ES" sz="2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es-ES" sz="2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cuentística</a:t>
            </a:r>
            <a:r>
              <a:rPr lang="es-ES" sz="2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cubana después del triunfo de la </a:t>
            </a:r>
            <a:r>
              <a:rPr lang="es-ES" sz="2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Revolución</a:t>
            </a:r>
            <a:endParaRPr lang="es-ES" sz="2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6901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/>
          <p:cNvSpPr/>
          <p:nvPr/>
        </p:nvSpPr>
        <p:spPr>
          <a:xfrm>
            <a:off x="368489" y="-95534"/>
            <a:ext cx="11450472" cy="64786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dirty="0"/>
          </a:p>
          <a:p>
            <a:pPr algn="just"/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Así evolucionan dos décadas. Narrativa revolucionaria primero;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después, la imposición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de esquemas consecuentes con la política </a:t>
            </a: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mal enfocada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de los años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setenta. No 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obstante, hechos significativos como: El I Congreso de Educación y Cultura (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1971) , 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el I Congreso del Partido Comunista de Cuba (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1975) y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la creación del Ministerio de Cultura , contribuyeron al nacimiento de un nuevo momento -a partir de 1976- donde las concepciones del autor se contraponen a las formas tradicionales de tratar las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temáticas: </a:t>
            </a:r>
          </a:p>
          <a:p>
            <a:pPr algn="just"/>
            <a:endParaRPr lang="es-E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narrativa no es para nada complaciente, ni siquiera heroica; sino critica, de cuestionamiento permanente y de introspección hacia el individuo. La cultura del lenguaje es mucho más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alta y de experimentación constante</a:t>
            </a:r>
          </a:p>
          <a:p>
            <a:pPr algn="just"/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Se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intensifican los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temas: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los hippies, los </a:t>
            </a:r>
            <a:r>
              <a:rPr lang="es-ES" dirty="0" err="1">
                <a:latin typeface="Arial" panose="020B0604020202020204" pitchFamily="34" charset="0"/>
                <a:cs typeface="Arial" panose="020B0604020202020204" pitchFamily="34" charset="0"/>
              </a:rPr>
              <a:t>freake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, lo marginal. En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cambio,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las temáticas históricas vienen a fundirse en esta amalgama, pero de forma cuestionada. Angola, a modo de ejemplo, no sería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el lugar sagrado de antes;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pierden importancia las acciones bélicas, y lo ocupan experiencias vanas,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satíricas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Se elimina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anécdota.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Se cuenta algo e irónicamente se busca decir otro mensaje. Del mismo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modo,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se combate el acomodamiento, el oportunismo, el esquematismo, defectos que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son necesarios denunciar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El </a:t>
            </a: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cuento viene a recuperarse, basado en una visión del mundo más real y de la manera que se apropia el escritor de la realidad. El conflicto individuo-historia pasa por el individuo. Hay que retomar las zonas de tensión, las zonas llamadas tabúes. Al mismo tiempo, </a:t>
            </a: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se gana en conciencia </a:t>
            </a: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de que el trabajo narrativo es un arte, que el cuento debe reverdecer y recuperar </a:t>
            </a: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belleza</a:t>
            </a:r>
            <a:endParaRPr lang="es-E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sz="19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11671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Content Placeholder 2"/>
          <p:cNvSpPr>
            <a:spLocks noGrp="1"/>
          </p:cNvSpPr>
          <p:nvPr>
            <p:ph idx="1"/>
          </p:nvPr>
        </p:nvSpPr>
        <p:spPr>
          <a:xfrm>
            <a:off x="477672" y="464024"/>
            <a:ext cx="11518710" cy="6207710"/>
          </a:xfrm>
          <a:ln>
            <a:noFill/>
          </a:ln>
        </p:spPr>
        <p:txBody>
          <a:bodyPr/>
          <a:lstStyle/>
          <a:p>
            <a:pPr algn="ctr" eaLnBrk="1" hangingPunct="1">
              <a:buFont typeface="Arial" panose="020B0604020202020204" pitchFamily="34" charset="0"/>
              <a:buNone/>
            </a:pPr>
            <a:r>
              <a:rPr lang="es-ES" dirty="0" smtClean="0"/>
              <a:t>    </a:t>
            </a:r>
            <a:endParaRPr lang="es-ES" sz="2438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s-ES" sz="2438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s-ES" sz="2438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s-ES" sz="2438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s-ES" sz="2438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s-ES" sz="2438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s-ES" sz="2438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s-ES" sz="2438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s-ES" sz="2438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s-ES" sz="2438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s-ES" sz="2438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s-ES" sz="2438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s-ES" sz="2438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s-ES" sz="2438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s-ES" sz="2438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s-ES" sz="2438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s-ES" sz="2438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s-ES" sz="2438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s-ES" sz="2438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s-ES" sz="2438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s-ES" sz="2438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s-ES" sz="2438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s-ES" sz="1219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s-ES" sz="1219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477672" y="270934"/>
            <a:ext cx="10959151" cy="6400800"/>
          </a:xfrm>
          <a:prstGeom prst="rect">
            <a:avLst/>
          </a:prstGeom>
          <a:noFill/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037" tIns="47018" rIns="94037" bIns="47018" anchor="ctr"/>
          <a:lstStyle/>
          <a:p>
            <a:pPr algn="ctr">
              <a:defRPr/>
            </a:pPr>
            <a:endParaRPr lang="es-ES" sz="1371"/>
          </a:p>
        </p:txBody>
      </p:sp>
      <p:sp>
        <p:nvSpPr>
          <p:cNvPr id="9" name="8 Rectángulo"/>
          <p:cNvSpPr/>
          <p:nvPr/>
        </p:nvSpPr>
        <p:spPr>
          <a:xfrm>
            <a:off x="113050" y="160588"/>
            <a:ext cx="5468884" cy="2172333"/>
          </a:xfrm>
          <a:prstGeom prst="rect">
            <a:avLst/>
          </a:prstGeom>
          <a:noFill/>
          <a:ln w="28575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037" tIns="47018" rIns="94037" bIns="47018" anchor="ctr"/>
          <a:lstStyle/>
          <a:p>
            <a:pPr algn="just">
              <a:defRPr/>
            </a:pPr>
            <a:r>
              <a:rPr lang="es-E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fines </a:t>
            </a:r>
            <a:r>
              <a:rPr lang="es-E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s-E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 </a:t>
            </a:r>
            <a:r>
              <a:rPr lang="es-E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´60 empieza </a:t>
            </a:r>
            <a:r>
              <a:rPr lang="es-E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publicarse una </a:t>
            </a:r>
            <a:r>
              <a:rPr lang="es-E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cuentística</a:t>
            </a:r>
            <a:r>
              <a:rPr lang="es-E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propia de los asuntos y conflictos </a:t>
            </a:r>
            <a:r>
              <a:rPr lang="es-E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la Revolución: Playa </a:t>
            </a:r>
            <a:r>
              <a:rPr lang="es-E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Girón, la lucha contra bandidos, la Campaña de Alfabetización, la vida cotidiana </a:t>
            </a:r>
            <a:r>
              <a:rPr lang="es-E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 pueblo.</a:t>
            </a:r>
            <a:endParaRPr lang="es-E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9 Rectángulo"/>
          <p:cNvSpPr/>
          <p:nvPr/>
        </p:nvSpPr>
        <p:spPr>
          <a:xfrm>
            <a:off x="6741994" y="55319"/>
            <a:ext cx="5059451" cy="2147882"/>
          </a:xfrm>
          <a:prstGeom prst="rect">
            <a:avLst/>
          </a:prstGeom>
          <a:noFill/>
          <a:ln w="28575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037" tIns="47018" rIns="94037" bIns="47018" anchor="ctr"/>
          <a:lstStyle/>
          <a:p>
            <a:pPr algn="just">
              <a:defRPr/>
            </a:pPr>
            <a:r>
              <a:rPr lang="es-E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los ´70 la </a:t>
            </a:r>
            <a:r>
              <a:rPr lang="es-E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variedad de estilos, </a:t>
            </a:r>
            <a:r>
              <a:rPr lang="es-E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temas, </a:t>
            </a:r>
            <a:r>
              <a:rPr lang="es-E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puntos de vista y preocupaciones están en la dinámica de la escritura que también recrea viejos </a:t>
            </a:r>
            <a:r>
              <a:rPr lang="es-E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asuntos </a:t>
            </a:r>
            <a:r>
              <a:rPr lang="es-E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 ejercicios técnicos </a:t>
            </a:r>
            <a:r>
              <a:rPr lang="es-E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discretos.</a:t>
            </a:r>
            <a:r>
              <a:rPr lang="es-E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es-ES" sz="22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10 Rectángulo"/>
          <p:cNvSpPr/>
          <p:nvPr/>
        </p:nvSpPr>
        <p:spPr>
          <a:xfrm>
            <a:off x="321044" y="3664423"/>
            <a:ext cx="6701052" cy="3007311"/>
          </a:xfrm>
          <a:prstGeom prst="rect">
            <a:avLst/>
          </a:prstGeom>
          <a:noFill/>
          <a:ln w="28575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037" tIns="47018" rIns="94037" bIns="47018" anchor="ctr"/>
          <a:lstStyle/>
          <a:p>
            <a:pPr algn="just">
              <a:defRPr/>
            </a:pPr>
            <a:endParaRPr lang="es-ES" sz="2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r>
              <a:rPr lang="es-E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destacan autores que </a:t>
            </a:r>
            <a:r>
              <a:rPr lang="es-E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transitaron </a:t>
            </a:r>
            <a:r>
              <a:rPr lang="es-E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etapa </a:t>
            </a:r>
            <a:r>
              <a:rPr lang="es-E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prerrevolucionaria con una </a:t>
            </a:r>
            <a:r>
              <a:rPr lang="es-E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cuentística</a:t>
            </a:r>
            <a:r>
              <a:rPr lang="es-E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 madura, insertados a las nuevas formas de recrear la realidad nacional, fueron a su vez modelos para otros </a:t>
            </a:r>
            <a:r>
              <a:rPr lang="es-E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escritores:  </a:t>
            </a:r>
            <a:r>
              <a:rPr lang="es-E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Félix Pita Rodríguez, </a:t>
            </a:r>
            <a:r>
              <a:rPr lang="es-E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Virgilio </a:t>
            </a:r>
            <a:r>
              <a:rPr lang="es-E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Piñera, Dora </a:t>
            </a:r>
            <a:r>
              <a:rPr lang="es-E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Alonso</a:t>
            </a:r>
            <a:r>
              <a:rPr lang="es-E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 </a:t>
            </a:r>
            <a:r>
              <a:rPr lang="es-E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Onelio</a:t>
            </a:r>
            <a:r>
              <a:rPr lang="es-E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Jorge Cardoso </a:t>
            </a:r>
            <a:r>
              <a:rPr lang="es-E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quien además de dar continuidad a su quehacer propio, lo hace bajo los signos de una nueva realidad confrontada por el </a:t>
            </a:r>
            <a:r>
              <a:rPr lang="es-E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proceso revolucionario. </a:t>
            </a:r>
            <a:r>
              <a:rPr lang="es-ES" sz="2200" dirty="0">
                <a:latin typeface="Arial" panose="020B0604020202020204" pitchFamily="34" charset="0"/>
                <a:cs typeface="Arial" panose="020B0604020202020204" pitchFamily="34" charset="0"/>
              </a:rPr>
              <a:t>revolucionario</a:t>
            </a:r>
            <a:endParaRPr lang="es-ES" sz="22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11 Rectángulo"/>
          <p:cNvSpPr/>
          <p:nvPr/>
        </p:nvSpPr>
        <p:spPr>
          <a:xfrm>
            <a:off x="7617201" y="3591311"/>
            <a:ext cx="4379181" cy="2578872"/>
          </a:xfrm>
          <a:prstGeom prst="rect">
            <a:avLst/>
          </a:prstGeom>
          <a:noFill/>
          <a:ln w="28575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037" tIns="47018" rIns="94037" bIns="47018" anchor="ctr"/>
          <a:lstStyle/>
          <a:p>
            <a:pPr algn="just">
              <a:defRPr/>
            </a:pPr>
            <a:r>
              <a:rPr lang="es-E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 denominados </a:t>
            </a:r>
            <a:r>
              <a:rPr lang="es-E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cuentistas de los </a:t>
            </a:r>
            <a:r>
              <a:rPr lang="es-E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`80 </a:t>
            </a:r>
            <a:r>
              <a:rPr lang="es-E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llamaron la atención sobre el empleo del lenguaje y el cultivo de ciertos estilos </a:t>
            </a:r>
            <a:r>
              <a:rPr lang="es-E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dramatúrgicos, lo cual  </a:t>
            </a:r>
            <a:r>
              <a:rPr lang="es-E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constituyó </a:t>
            </a:r>
            <a:r>
              <a:rPr lang="es-E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 fenómeno de primera </a:t>
            </a:r>
            <a:r>
              <a:rPr lang="es-E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magnitud</a:t>
            </a:r>
            <a:r>
              <a:rPr lang="es-E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la posteridad.</a:t>
            </a:r>
            <a:endParaRPr lang="es-E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12 Rectángulo"/>
          <p:cNvSpPr/>
          <p:nvPr/>
        </p:nvSpPr>
        <p:spPr>
          <a:xfrm>
            <a:off x="4686900" y="2450061"/>
            <a:ext cx="3171781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FF99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037" tIns="47018" rIns="94037" bIns="47018" anchor="ctr"/>
          <a:lstStyle/>
          <a:p>
            <a:pPr algn="ctr"/>
            <a:endParaRPr lang="es-ES" sz="2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es-ES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cuentística</a:t>
            </a:r>
            <a:r>
              <a:rPr lang="es-E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cubana de </a:t>
            </a:r>
            <a:r>
              <a:rPr lang="es-ES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1960 </a:t>
            </a:r>
            <a:r>
              <a:rPr lang="es-E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1980</a:t>
            </a:r>
            <a:endParaRPr lang="es-E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</p:txBody>
      </p:sp>
      <p:grpSp>
        <p:nvGrpSpPr>
          <p:cNvPr id="19" name="Grupo 18"/>
          <p:cNvGrpSpPr/>
          <p:nvPr/>
        </p:nvGrpSpPr>
        <p:grpSpPr>
          <a:xfrm>
            <a:off x="7692374" y="3304473"/>
            <a:ext cx="1069490" cy="399737"/>
            <a:chOff x="5632019" y="1406149"/>
            <a:chExt cx="863481" cy="43174"/>
          </a:xfrm>
        </p:grpSpPr>
        <p:sp>
          <p:nvSpPr>
            <p:cNvPr id="20" name="Conector recto 3"/>
            <p:cNvSpPr/>
            <p:nvPr/>
          </p:nvSpPr>
          <p:spPr>
            <a:xfrm rot="1834747">
              <a:off x="5632019" y="1408397"/>
              <a:ext cx="863481" cy="38678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19339"/>
                  </a:moveTo>
                  <a:lnTo>
                    <a:pt x="863481" y="19339"/>
                  </a:lnTo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1" name="Conector recto 4"/>
            <p:cNvSpPr/>
            <p:nvPr/>
          </p:nvSpPr>
          <p:spPr>
            <a:xfrm rot="1834747">
              <a:off x="6042173" y="1406149"/>
              <a:ext cx="43174" cy="43174"/>
            </a:xfrm>
            <a:prstGeom prst="rect">
              <a:avLst/>
            </a:prstGeom>
            <a:ln w="28575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700" tIns="0" rIns="12700" bIns="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4000" b="1" kern="1200">
                <a:solidFill>
                  <a:schemeClr val="tx1"/>
                </a:solidFill>
              </a:endParaRPr>
            </a:p>
          </p:txBody>
        </p:sp>
      </p:grpSp>
      <p:grpSp>
        <p:nvGrpSpPr>
          <p:cNvPr id="22" name="Grupo 21"/>
          <p:cNvGrpSpPr/>
          <p:nvPr/>
        </p:nvGrpSpPr>
        <p:grpSpPr>
          <a:xfrm rot="17546792">
            <a:off x="3873624" y="3342874"/>
            <a:ext cx="863481" cy="43174"/>
            <a:chOff x="5632019" y="1406149"/>
            <a:chExt cx="863481" cy="43174"/>
          </a:xfrm>
        </p:grpSpPr>
        <p:sp>
          <p:nvSpPr>
            <p:cNvPr id="23" name="Conector recto 3"/>
            <p:cNvSpPr/>
            <p:nvPr/>
          </p:nvSpPr>
          <p:spPr>
            <a:xfrm rot="1834747">
              <a:off x="5632019" y="1408397"/>
              <a:ext cx="863481" cy="38678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19339"/>
                  </a:moveTo>
                  <a:lnTo>
                    <a:pt x="863481" y="19339"/>
                  </a:lnTo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4" name="Conector recto 4"/>
            <p:cNvSpPr/>
            <p:nvPr/>
          </p:nvSpPr>
          <p:spPr>
            <a:xfrm rot="1834747">
              <a:off x="6042173" y="1406149"/>
              <a:ext cx="43174" cy="43174"/>
            </a:xfrm>
            <a:prstGeom prst="rect">
              <a:avLst/>
            </a:prstGeom>
            <a:ln w="28575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700" tIns="0" rIns="12700" bIns="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1800" b="1" kern="1200"/>
            </a:p>
          </p:txBody>
        </p:sp>
      </p:grpSp>
      <p:grpSp>
        <p:nvGrpSpPr>
          <p:cNvPr id="25" name="Grupo 24"/>
          <p:cNvGrpSpPr/>
          <p:nvPr/>
        </p:nvGrpSpPr>
        <p:grpSpPr>
          <a:xfrm flipV="1">
            <a:off x="7759589" y="2155341"/>
            <a:ext cx="1106310" cy="302331"/>
            <a:chOff x="5632019" y="1406149"/>
            <a:chExt cx="863481" cy="43174"/>
          </a:xfrm>
        </p:grpSpPr>
        <p:sp>
          <p:nvSpPr>
            <p:cNvPr id="26" name="Conector recto 3"/>
            <p:cNvSpPr/>
            <p:nvPr/>
          </p:nvSpPr>
          <p:spPr>
            <a:xfrm rot="1834747">
              <a:off x="5632019" y="1408397"/>
              <a:ext cx="863481" cy="38678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19339"/>
                  </a:moveTo>
                  <a:lnTo>
                    <a:pt x="863481" y="19339"/>
                  </a:lnTo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7" name="Conector recto 4"/>
            <p:cNvSpPr/>
            <p:nvPr/>
          </p:nvSpPr>
          <p:spPr>
            <a:xfrm rot="1834747">
              <a:off x="6042173" y="1406149"/>
              <a:ext cx="43174" cy="43174"/>
            </a:xfrm>
            <a:prstGeom prst="rect">
              <a:avLst/>
            </a:prstGeom>
            <a:ln w="28575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700" tIns="0" rIns="12700" bIns="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1800" kern="1200"/>
            </a:p>
          </p:txBody>
        </p:sp>
      </p:grpSp>
      <p:grpSp>
        <p:nvGrpSpPr>
          <p:cNvPr id="28" name="Grupo 27"/>
          <p:cNvGrpSpPr/>
          <p:nvPr/>
        </p:nvGrpSpPr>
        <p:grpSpPr>
          <a:xfrm>
            <a:off x="3843394" y="2589709"/>
            <a:ext cx="863481" cy="43174"/>
            <a:chOff x="5632019" y="1406149"/>
            <a:chExt cx="863481" cy="43174"/>
          </a:xfrm>
        </p:grpSpPr>
        <p:sp>
          <p:nvSpPr>
            <p:cNvPr id="29" name="Conector recto 3"/>
            <p:cNvSpPr/>
            <p:nvPr/>
          </p:nvSpPr>
          <p:spPr>
            <a:xfrm rot="1834747">
              <a:off x="5632019" y="1408397"/>
              <a:ext cx="863481" cy="38678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19339"/>
                  </a:moveTo>
                  <a:lnTo>
                    <a:pt x="863481" y="19339"/>
                  </a:lnTo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0" name="Conector recto 4"/>
            <p:cNvSpPr/>
            <p:nvPr/>
          </p:nvSpPr>
          <p:spPr>
            <a:xfrm rot="1834747">
              <a:off x="6042173" y="1406149"/>
              <a:ext cx="43174" cy="43174"/>
            </a:xfrm>
            <a:prstGeom prst="rect">
              <a:avLst/>
            </a:prstGeom>
            <a:ln w="28575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700" tIns="0" rIns="12700" bIns="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1800" kern="1200"/>
            </a:p>
          </p:txBody>
        </p:sp>
      </p:grpSp>
    </p:spTree>
    <p:extLst>
      <p:ext uri="{BB962C8B-B14F-4D97-AF65-F5344CB8AC3E}">
        <p14:creationId xmlns:p14="http://schemas.microsoft.com/office/powerpoint/2010/main" val="3631551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16 CuadroTexto"/>
          <p:cNvSpPr txBox="1">
            <a:spLocks noChangeArrowheads="1"/>
          </p:cNvSpPr>
          <p:nvPr/>
        </p:nvSpPr>
        <p:spPr bwMode="auto">
          <a:xfrm>
            <a:off x="2292825" y="135979"/>
            <a:ext cx="7792872" cy="461665"/>
          </a:xfrm>
          <a:prstGeom prst="rect">
            <a:avLst/>
          </a:prstGeom>
          <a:noFill/>
          <a:ln w="28575">
            <a:solidFill>
              <a:srgbClr val="FF99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s-ES" sz="2400" b="1" dirty="0" smtClean="0"/>
              <a:t>La </a:t>
            </a:r>
            <a:r>
              <a:rPr lang="es-ES" sz="2400" b="1" dirty="0" err="1" smtClean="0"/>
              <a:t>cuentística</a:t>
            </a:r>
            <a:r>
              <a:rPr lang="es-ES" sz="2400" b="1" dirty="0" smtClean="0"/>
              <a:t> cubana desde los años 80 a los 90</a:t>
            </a:r>
            <a:endParaRPr lang="es-ES" sz="2400" b="1" dirty="0"/>
          </a:p>
        </p:txBody>
      </p:sp>
      <p:sp>
        <p:nvSpPr>
          <p:cNvPr id="31" name="Rectángulo 30"/>
          <p:cNvSpPr/>
          <p:nvPr/>
        </p:nvSpPr>
        <p:spPr>
          <a:xfrm>
            <a:off x="1554408" y="1018375"/>
            <a:ext cx="4292222" cy="3477875"/>
          </a:xfrm>
          <a:prstGeom prst="rect">
            <a:avLst/>
          </a:prstGeom>
          <a:ln>
            <a:solidFill>
              <a:srgbClr val="FF0066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s-ES" sz="2000" dirty="0" smtClean="0">
                <a:latin typeface="Arial" panose="020B0604020202020204" pitchFamily="34" charset="0"/>
                <a:ea typeface="Calibri" panose="020F0502020204030204" pitchFamily="34" charset="0"/>
              </a:rPr>
              <a:t>Da pasos </a:t>
            </a:r>
            <a:r>
              <a:rPr lang="es-ES" sz="2000" dirty="0">
                <a:latin typeface="Arial" panose="020B0604020202020204" pitchFamily="34" charset="0"/>
                <a:ea typeface="Calibri" panose="020F0502020204030204" pitchFamily="34" charset="0"/>
              </a:rPr>
              <a:t>firmes hacia la recuperación de los bríos creativos y la calidad que los había distinguido cuatro lustros atrás. </a:t>
            </a:r>
            <a:r>
              <a:rPr lang="es-ES" sz="2000" dirty="0" smtClean="0">
                <a:latin typeface="Arial" panose="020B0604020202020204" pitchFamily="34" charset="0"/>
                <a:ea typeface="Calibri" panose="020F0502020204030204" pitchFamily="34" charset="0"/>
              </a:rPr>
              <a:t>Retos: exigencias </a:t>
            </a:r>
            <a:r>
              <a:rPr lang="es-ES" sz="2000" dirty="0">
                <a:latin typeface="Arial" panose="020B0604020202020204" pitchFamily="34" charset="0"/>
                <a:ea typeface="Calibri" panose="020F0502020204030204" pitchFamily="34" charset="0"/>
              </a:rPr>
              <a:t>propias de la ficción en las nuevas condiciones </a:t>
            </a:r>
            <a:r>
              <a:rPr lang="es-ES" sz="2000" dirty="0" smtClean="0">
                <a:latin typeface="Arial" panose="020B0604020202020204" pitchFamily="34" charset="0"/>
                <a:ea typeface="Calibri" panose="020F0502020204030204" pitchFamily="34" charset="0"/>
              </a:rPr>
              <a:t>histórico-culturales, y  la </a:t>
            </a:r>
            <a:r>
              <a:rPr lang="es-ES" sz="2000" dirty="0">
                <a:latin typeface="Arial" panose="020B0604020202020204" pitchFamily="34" charset="0"/>
                <a:ea typeface="Calibri" panose="020F0502020204030204" pitchFamily="34" charset="0"/>
              </a:rPr>
              <a:t>urgencia de superar de manera definitiva las graves afectaciones sufridas por la narrativa durante el </a:t>
            </a:r>
            <a:r>
              <a:rPr lang="es-ES" sz="2000" b="1" dirty="0" smtClean="0">
                <a:latin typeface="Arial" panose="020B0604020202020204" pitchFamily="34" charset="0"/>
                <a:ea typeface="Calibri" panose="020F0502020204030204" pitchFamily="34" charset="0"/>
              </a:rPr>
              <a:t>“</a:t>
            </a:r>
            <a:r>
              <a:rPr lang="es-ES" sz="2000" b="1" dirty="0">
                <a:latin typeface="Arial" panose="020B0604020202020204" pitchFamily="34" charset="0"/>
                <a:ea typeface="Calibri" panose="020F0502020204030204" pitchFamily="34" charset="0"/>
              </a:rPr>
              <a:t>Quinquenio </a:t>
            </a:r>
            <a:r>
              <a:rPr lang="es-ES" sz="2000" b="1" dirty="0" smtClean="0">
                <a:latin typeface="Arial" panose="020B0604020202020204" pitchFamily="34" charset="0"/>
                <a:ea typeface="Calibri" panose="020F0502020204030204" pitchFamily="34" charset="0"/>
              </a:rPr>
              <a:t>gris”</a:t>
            </a:r>
            <a:endParaRPr lang="es-ES" sz="2000" b="1" dirty="0"/>
          </a:p>
        </p:txBody>
      </p:sp>
      <p:sp>
        <p:nvSpPr>
          <p:cNvPr id="32" name="Rectángulo 31"/>
          <p:cNvSpPr/>
          <p:nvPr/>
        </p:nvSpPr>
        <p:spPr>
          <a:xfrm>
            <a:off x="374504" y="4699356"/>
            <a:ext cx="5139191" cy="1323439"/>
          </a:xfrm>
          <a:prstGeom prst="rect">
            <a:avLst/>
          </a:prstGeom>
          <a:ln>
            <a:solidFill>
              <a:srgbClr val="FF0066"/>
            </a:solidFill>
          </a:ln>
        </p:spPr>
        <p:txBody>
          <a:bodyPr wrap="square">
            <a:spAutoFit/>
          </a:bodyPr>
          <a:lstStyle/>
          <a:p>
            <a:pPr indent="270510" algn="just">
              <a:spcAft>
                <a:spcPts val="0"/>
              </a:spcAft>
            </a:pPr>
            <a:r>
              <a:rPr lang="es-ES" sz="20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 </a:t>
            </a:r>
            <a:r>
              <a:rPr lang="es-E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cuento abrazó los hilos estilísticos de la renovación posmoderna o </a:t>
            </a:r>
            <a:r>
              <a:rPr lang="es-E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posboom</a:t>
            </a:r>
            <a:r>
              <a:rPr lang="es-E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s-ES" sz="20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</a:t>
            </a:r>
            <a:r>
              <a:rPr lang="es-E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Cuba la crítica </a:t>
            </a:r>
            <a:r>
              <a:rPr lang="es-ES" sz="20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1981 lo denominó: </a:t>
            </a:r>
            <a:r>
              <a:rPr lang="es-ES" sz="20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“novísima narrativa”. </a:t>
            </a:r>
            <a:endParaRPr lang="es-ES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3" name="Rectángulo 32"/>
          <p:cNvSpPr/>
          <p:nvPr/>
        </p:nvSpPr>
        <p:spPr>
          <a:xfrm>
            <a:off x="6060790" y="4329586"/>
            <a:ext cx="5779825" cy="1938992"/>
          </a:xfrm>
          <a:prstGeom prst="rect">
            <a:avLst/>
          </a:prstGeom>
          <a:ln>
            <a:solidFill>
              <a:srgbClr val="FF0066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s-ES" sz="2000" dirty="0">
                <a:latin typeface="Arial" panose="020B0604020202020204" pitchFamily="34" charset="0"/>
                <a:ea typeface="Calibri" panose="020F0502020204030204" pitchFamily="34" charset="0"/>
              </a:rPr>
              <a:t>I</a:t>
            </a:r>
            <a:r>
              <a:rPr lang="es-ES" sz="2000" dirty="0" smtClean="0">
                <a:latin typeface="Arial" panose="020B0604020202020204" pitchFamily="34" charset="0"/>
                <a:ea typeface="Calibri" panose="020F0502020204030204" pitchFamily="34" charset="0"/>
              </a:rPr>
              <a:t>ntenso </a:t>
            </a:r>
            <a:r>
              <a:rPr lang="es-ES" sz="2000" dirty="0">
                <a:latin typeface="Arial" panose="020B0604020202020204" pitchFamily="34" charset="0"/>
                <a:ea typeface="Calibri" panose="020F0502020204030204" pitchFamily="34" charset="0"/>
              </a:rPr>
              <a:t>debate literario sobre la situación de la crítica y la literatura a través de coloquios cubanos e internacionales, el fomento de nuevas publicaciones, concursos y talleres, empezaron a mostrar sus frutos en la actividad narrativa, tanto en la ideología textual como en </a:t>
            </a:r>
            <a:r>
              <a:rPr lang="es-ES" sz="2000" dirty="0" smtClean="0">
                <a:latin typeface="Arial" panose="020B0604020202020204" pitchFamily="34" charset="0"/>
                <a:ea typeface="Calibri" panose="020F0502020204030204" pitchFamily="34" charset="0"/>
              </a:rPr>
              <a:t>lo estético. </a:t>
            </a:r>
            <a:endParaRPr lang="es-ES" sz="2000" dirty="0"/>
          </a:p>
        </p:txBody>
      </p:sp>
      <p:sp>
        <p:nvSpPr>
          <p:cNvPr id="2" name="Rectángulo 1"/>
          <p:cNvSpPr/>
          <p:nvPr/>
        </p:nvSpPr>
        <p:spPr>
          <a:xfrm>
            <a:off x="6550925" y="1032454"/>
            <a:ext cx="5472752" cy="2862322"/>
          </a:xfrm>
          <a:prstGeom prst="rect">
            <a:avLst/>
          </a:prstGeom>
          <a:ln>
            <a:solidFill>
              <a:srgbClr val="FF0066"/>
            </a:solidFill>
          </a:ln>
        </p:spPr>
        <p:txBody>
          <a:bodyPr wrap="square">
            <a:spAutoFit/>
          </a:bodyPr>
          <a:lstStyle/>
          <a:p>
            <a:pPr indent="270510" algn="just">
              <a:spcAft>
                <a:spcPts val="0"/>
              </a:spcAft>
            </a:pPr>
            <a:r>
              <a:rPr lang="es-E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institucionalización del país a partir </a:t>
            </a:r>
            <a:r>
              <a:rPr lang="es-ES" sz="20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del `76</a:t>
            </a:r>
            <a:r>
              <a:rPr lang="es-E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el despliegue de criterios culturales más abiertos y la garantía de mayores libertades para la labor creativa, contribuyeron en parte a un clima favorable para que los escritores expresaran sus inquietudes acerca de los asuntos más disímiles de la realidad individual y social, subjetiva y concreta, fantástica y universal. </a:t>
            </a:r>
            <a:endParaRPr lang="es-E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4" name="Conector recto de flecha 3"/>
          <p:cNvCxnSpPr/>
          <p:nvPr/>
        </p:nvCxnSpPr>
        <p:spPr>
          <a:xfrm flipH="1">
            <a:off x="1114997" y="420961"/>
            <a:ext cx="29422" cy="425523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de flecha 14"/>
          <p:cNvCxnSpPr>
            <a:endCxn id="16386" idx="1"/>
          </p:cNvCxnSpPr>
          <p:nvPr/>
        </p:nvCxnSpPr>
        <p:spPr>
          <a:xfrm>
            <a:off x="1129708" y="366811"/>
            <a:ext cx="1163117" cy="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cto de flecha 22"/>
          <p:cNvCxnSpPr/>
          <p:nvPr/>
        </p:nvCxnSpPr>
        <p:spPr>
          <a:xfrm>
            <a:off x="6264322" y="723331"/>
            <a:ext cx="11962" cy="355171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ector recto de flecha 40"/>
          <p:cNvCxnSpPr/>
          <p:nvPr/>
        </p:nvCxnSpPr>
        <p:spPr>
          <a:xfrm>
            <a:off x="9709198" y="651170"/>
            <a:ext cx="8008" cy="27608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ector recto de flecha 44"/>
          <p:cNvCxnSpPr/>
          <p:nvPr/>
        </p:nvCxnSpPr>
        <p:spPr>
          <a:xfrm>
            <a:off x="4074947" y="659010"/>
            <a:ext cx="8008" cy="27608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2156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16 CuadroTexto"/>
          <p:cNvSpPr txBox="1">
            <a:spLocks noChangeArrowheads="1"/>
          </p:cNvSpPr>
          <p:nvPr/>
        </p:nvSpPr>
        <p:spPr bwMode="auto">
          <a:xfrm>
            <a:off x="2333767" y="190130"/>
            <a:ext cx="7506269" cy="458530"/>
          </a:xfrm>
          <a:prstGeom prst="rect">
            <a:avLst/>
          </a:prstGeom>
          <a:noFill/>
          <a:ln w="28575">
            <a:solidFill>
              <a:srgbClr val="FF99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s-ES" sz="2400" b="1" dirty="0" smtClean="0"/>
              <a:t>La </a:t>
            </a:r>
            <a:r>
              <a:rPr lang="es-ES" sz="2400" b="1" dirty="0" err="1" smtClean="0"/>
              <a:t>cuentística</a:t>
            </a:r>
            <a:r>
              <a:rPr lang="es-ES" sz="2400" b="1" dirty="0" smtClean="0"/>
              <a:t> cubana desde los años 80 a los 90</a:t>
            </a:r>
            <a:endParaRPr lang="es-ES" sz="2400" b="1" dirty="0"/>
          </a:p>
        </p:txBody>
      </p:sp>
      <p:sp>
        <p:nvSpPr>
          <p:cNvPr id="34" name="Rectángulo 33"/>
          <p:cNvSpPr/>
          <p:nvPr/>
        </p:nvSpPr>
        <p:spPr>
          <a:xfrm>
            <a:off x="436728" y="1054122"/>
            <a:ext cx="5227093" cy="5509200"/>
          </a:xfrm>
          <a:prstGeom prst="rect">
            <a:avLst/>
          </a:prstGeom>
          <a:ln>
            <a:solidFill>
              <a:srgbClr val="FF0066"/>
            </a:solidFill>
          </a:ln>
        </p:spPr>
        <p:txBody>
          <a:bodyPr wrap="square">
            <a:spAutoFit/>
          </a:bodyPr>
          <a:lstStyle/>
          <a:p>
            <a:pPr indent="270510" algn="just">
              <a:spcAft>
                <a:spcPts val="0"/>
              </a:spcAft>
            </a:pPr>
            <a:r>
              <a:rPr lang="es-ES" sz="22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Como cierre </a:t>
            </a:r>
            <a:r>
              <a:rPr lang="es-ES" sz="2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la etapa, </a:t>
            </a:r>
            <a:r>
              <a:rPr lang="es-ES" sz="22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</a:t>
            </a:r>
            <a:r>
              <a:rPr lang="es-ES" sz="2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ficción breve enmarca sus historias en ámbitos circunscritos y a menudo reconocibles en sus referentes reales; al igual que la ficción del </a:t>
            </a:r>
            <a:r>
              <a:rPr lang="es-ES" sz="2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posboom</a:t>
            </a:r>
            <a:r>
              <a:rPr lang="es-ES" sz="2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 aleja de lo simbólico; toma como eje de los relatos a figuras de la niñez, la adolescencia y juventud, sin que falten de otros grupos </a:t>
            </a:r>
            <a:r>
              <a:rPr lang="es-ES" sz="2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hetarios</a:t>
            </a:r>
            <a:r>
              <a:rPr lang="es-ES" sz="2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también proliferan los personajes narradores, quienes además descubren sus inclinaciones por la escritura; esto cataliza la presencia de la intertextualidad y de la </a:t>
            </a:r>
            <a:r>
              <a:rPr lang="es-ES" sz="2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metaficción</a:t>
            </a:r>
            <a:r>
              <a:rPr lang="es-ES" sz="2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asimismo, el enfoque del cuento parte de lo individual y de ahí se desliza sutilmente a lo social. </a:t>
            </a:r>
            <a:endParaRPr lang="es-ES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6428096" y="1217895"/>
            <a:ext cx="5459104" cy="4832092"/>
          </a:xfrm>
          <a:prstGeom prst="rect">
            <a:avLst/>
          </a:prstGeom>
          <a:ln>
            <a:solidFill>
              <a:srgbClr val="FF0066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s-ES" sz="2200" dirty="0">
                <a:latin typeface="Arial" panose="020B0604020202020204" pitchFamily="34" charset="0"/>
                <a:ea typeface="Calibri" panose="020F0502020204030204" pitchFamily="34" charset="0"/>
              </a:rPr>
              <a:t>Esta literatura es crítica respecto a las insuficiencias de los individuos y la realidad social, en especial frente aquellas errores de carácter ético. Su postura filosófica y concreción literaria manifiestan un claro optimismo, la confianza en un futuro esperanzador. Sin lugar a dudas, esta </a:t>
            </a:r>
            <a:r>
              <a:rPr lang="es-ES" sz="2200" dirty="0" err="1">
                <a:latin typeface="Arial" panose="020B0604020202020204" pitchFamily="34" charset="0"/>
                <a:ea typeface="Calibri" panose="020F0502020204030204" pitchFamily="34" charset="0"/>
              </a:rPr>
              <a:t>cuentística</a:t>
            </a:r>
            <a:r>
              <a:rPr lang="es-ES" sz="2200" dirty="0">
                <a:latin typeface="Arial" panose="020B0604020202020204" pitchFamily="34" charset="0"/>
                <a:ea typeface="Calibri" panose="020F0502020204030204" pitchFamily="34" charset="0"/>
              </a:rPr>
              <a:t> avanzaba paso a paso hacia mayores profundizaciones en los años venideros. Paradójicamente, en algunos contenidos como la cuestión del machismo, el trabajo con la historia, las identidades sexuales y la literatura policial no se avanzó tanto como en el </a:t>
            </a:r>
            <a:r>
              <a:rPr lang="es-ES" sz="2200" dirty="0" err="1">
                <a:latin typeface="Arial" panose="020B0604020202020204" pitchFamily="34" charset="0"/>
                <a:ea typeface="Calibri" panose="020F0502020204030204" pitchFamily="34" charset="0"/>
              </a:rPr>
              <a:t>posboom</a:t>
            </a:r>
            <a:r>
              <a:rPr lang="es-ES" sz="2200" dirty="0">
                <a:latin typeface="Arial" panose="020B0604020202020204" pitchFamily="34" charset="0"/>
                <a:ea typeface="Calibri" panose="020F0502020204030204" pitchFamily="34" charset="0"/>
              </a:rPr>
              <a:t>. </a:t>
            </a:r>
            <a:endParaRPr lang="es-ES" sz="2200" dirty="0"/>
          </a:p>
        </p:txBody>
      </p:sp>
      <p:cxnSp>
        <p:nvCxnSpPr>
          <p:cNvPr id="5" name="Conector recto de flecha 4"/>
          <p:cNvCxnSpPr/>
          <p:nvPr/>
        </p:nvCxnSpPr>
        <p:spPr>
          <a:xfrm>
            <a:off x="8849389" y="802029"/>
            <a:ext cx="8008" cy="25209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ector recto de flecha 5"/>
          <p:cNvCxnSpPr/>
          <p:nvPr/>
        </p:nvCxnSpPr>
        <p:spPr>
          <a:xfrm>
            <a:off x="3431228" y="713349"/>
            <a:ext cx="8008" cy="27608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2099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1 Título"/>
          <p:cNvSpPr txBox="1">
            <a:spLocks/>
          </p:cNvSpPr>
          <p:nvPr/>
        </p:nvSpPr>
        <p:spPr>
          <a:xfrm>
            <a:off x="0" y="45955"/>
            <a:ext cx="12192000" cy="6637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57150">
            <a:solidFill>
              <a:schemeClr val="tx1"/>
            </a:solidFill>
          </a:ln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lvl="0"/>
            <a:r>
              <a:rPr lang="es-ES" sz="3000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Características de la </a:t>
            </a:r>
            <a:r>
              <a:rPr lang="es-ES" sz="30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literatura cubana en la </a:t>
            </a:r>
            <a:r>
              <a:rPr lang="es-ES" sz="3000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Revolución</a:t>
            </a:r>
          </a:p>
          <a:p>
            <a:pPr lvl="0"/>
            <a:endParaRPr lang="es-ES" sz="3200" dirty="0" smtClean="0">
              <a:solidFill>
                <a:prstClr val="black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0" name="3 Marcador de contenido"/>
          <p:cNvSpPr txBox="1">
            <a:spLocks/>
          </p:cNvSpPr>
          <p:nvPr/>
        </p:nvSpPr>
        <p:spPr>
          <a:xfrm>
            <a:off x="275229" y="1704809"/>
            <a:ext cx="11641541" cy="461645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  <a:defRPr/>
            </a:pP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Un rasgo característico de la etapa es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madurez 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que fueron alcanzando a nivel nacional las investigaciones socioculturales y específicamente literarias. Las diversas manifestaciones genéricas de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narrativa 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se desarrollan con variaciones en la recreación del punto de vista del narrador, las miradas agudas, sagaces y plurales a la vida nacional y a las individuales que se integran a ella.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lírica 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de la etapa se caracteriza por la ruptura y continuidad como particularidades porque se mantiene figuras que transitan de una etapa anterior, junto a la incorporación de nuevas y novísimas figuras. Por su parte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el teatro 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alcanza un desarrollo ascendente vinculado a la formación de grupos teatrales fuera de la capital que posibilitan el intercambio con un público diverso.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ensayística y la crítica literaria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, dan continuidad a las líneas temáticas de la etapa anterior, pero articulada con las nuevas conquistas sociales reflejadas en el campo cultural y educacional. </a:t>
            </a:r>
            <a:endParaRPr lang="es-ES" altLang="es-MX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1484707" y="1072407"/>
            <a:ext cx="8440132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rgbClr val="00B050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perspective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MX" sz="2800" b="1" kern="0" dirty="0" smtClean="0">
                <a:solidFill>
                  <a:prstClr val="black"/>
                </a:solidFill>
                <a:latin typeface="Calibri"/>
              </a:rPr>
              <a:t>Idea generalizadora (a partir del triunfo revolucionario)</a:t>
            </a:r>
            <a:endParaRPr kumimoji="0" lang="es-MX" sz="2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11629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1819701" y="268618"/>
            <a:ext cx="7433481" cy="461665"/>
          </a:xfrm>
          <a:prstGeom prst="rect">
            <a:avLst/>
          </a:prstGeom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es-ES" sz="24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Autores y obras representativos a estudiar  </a:t>
            </a:r>
            <a:endParaRPr lang="es-ES" sz="2400" b="1" dirty="0"/>
          </a:p>
        </p:txBody>
      </p:sp>
      <p:sp>
        <p:nvSpPr>
          <p:cNvPr id="5" name="Rectángulo 4"/>
          <p:cNvSpPr/>
          <p:nvPr/>
        </p:nvSpPr>
        <p:spPr>
          <a:xfrm>
            <a:off x="313899" y="1292199"/>
            <a:ext cx="1139588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ES" sz="3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José </a:t>
            </a:r>
            <a:r>
              <a:rPr lang="es-ES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Lezama Lima </a:t>
            </a:r>
            <a:r>
              <a:rPr lang="es-ES" sz="3000" dirty="0">
                <a:latin typeface="Arial" panose="020B0604020202020204" pitchFamily="34" charset="0"/>
                <a:cs typeface="Arial" panose="020B0604020202020204" pitchFamily="34" charset="0"/>
              </a:rPr>
              <a:t>(1910-1976</a:t>
            </a:r>
            <a:r>
              <a:rPr lang="es-E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): poemas </a:t>
            </a:r>
            <a:r>
              <a:rPr lang="es-ES" sz="3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Muerte a Narciso </a:t>
            </a:r>
            <a:r>
              <a:rPr lang="es-E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es-ES" sz="3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Ah, que tú escapes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ES" sz="3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Virgilio </a:t>
            </a:r>
            <a:r>
              <a:rPr lang="es-ES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Piñera </a:t>
            </a:r>
            <a:r>
              <a:rPr lang="es-ES" sz="3000" dirty="0">
                <a:latin typeface="Arial" panose="020B0604020202020204" pitchFamily="34" charset="0"/>
                <a:cs typeface="Arial" panose="020B0604020202020204" pitchFamily="34" charset="0"/>
              </a:rPr>
              <a:t>(1912-1979</a:t>
            </a:r>
            <a:r>
              <a:rPr lang="es-E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): poema </a:t>
            </a:r>
            <a:r>
              <a:rPr lang="es-ES" sz="3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Isla</a:t>
            </a:r>
            <a:r>
              <a:rPr lang="es-E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ES" sz="3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José </a:t>
            </a:r>
            <a:r>
              <a:rPr lang="es-ES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Soler Puig </a:t>
            </a:r>
            <a:r>
              <a:rPr lang="es-ES" sz="30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s-E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1916-1996): novela </a:t>
            </a:r>
            <a:r>
              <a:rPr lang="es-ES" sz="30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Bertillón</a:t>
            </a:r>
            <a:r>
              <a:rPr lang="es-ES" sz="3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166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ES" sz="3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Fayad</a:t>
            </a:r>
            <a:r>
              <a:rPr lang="es-ES" sz="3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Jamís</a:t>
            </a:r>
            <a:r>
              <a:rPr lang="es-ES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000" dirty="0">
                <a:latin typeface="Arial" panose="020B0604020202020204" pitchFamily="34" charset="0"/>
                <a:cs typeface="Arial" panose="020B0604020202020204" pitchFamily="34" charset="0"/>
              </a:rPr>
              <a:t>(1930-1988</a:t>
            </a:r>
            <a:r>
              <a:rPr lang="es-E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): poema  </a:t>
            </a:r>
            <a:r>
              <a:rPr lang="es-ES" sz="3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Por esta libertad </a:t>
            </a:r>
            <a:endParaRPr lang="es-ES" sz="3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ES" sz="3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Roberto </a:t>
            </a:r>
            <a:r>
              <a:rPr lang="es-ES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Fernández Retamar</a:t>
            </a:r>
            <a:r>
              <a:rPr lang="es-ES" sz="3000" dirty="0">
                <a:latin typeface="Arial" panose="020B0604020202020204" pitchFamily="34" charset="0"/>
                <a:cs typeface="Arial" panose="020B0604020202020204" pitchFamily="34" charset="0"/>
              </a:rPr>
              <a:t> (1930-2019</a:t>
            </a:r>
            <a:r>
              <a:rPr lang="es-E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): poema </a:t>
            </a:r>
            <a:r>
              <a:rPr lang="es-ES" sz="3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Con mis propias manos 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ES" sz="3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Antón </a:t>
            </a:r>
            <a:r>
              <a:rPr lang="es-ES" sz="3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Arrufat</a:t>
            </a:r>
            <a:r>
              <a:rPr lang="es-ES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000" dirty="0">
                <a:latin typeface="Arial" panose="020B0604020202020204" pitchFamily="34" charset="0"/>
                <a:cs typeface="Arial" panose="020B0604020202020204" pitchFamily="34" charset="0"/>
              </a:rPr>
              <a:t>(1935</a:t>
            </a:r>
            <a:r>
              <a:rPr lang="es-E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): cuento </a:t>
            </a:r>
            <a:r>
              <a:rPr lang="es-ES" sz="3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La fuerza del parecido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ES" sz="3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Miguel  </a:t>
            </a:r>
            <a:r>
              <a:rPr lang="es-ES" sz="3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Barnet</a:t>
            </a:r>
            <a:r>
              <a:rPr lang="es-ES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000" dirty="0">
                <a:latin typeface="Arial" panose="020B0604020202020204" pitchFamily="34" charset="0"/>
                <a:cs typeface="Arial" panose="020B0604020202020204" pitchFamily="34" charset="0"/>
              </a:rPr>
              <a:t>(1940</a:t>
            </a:r>
            <a:r>
              <a:rPr lang="es-E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): novela </a:t>
            </a:r>
            <a:r>
              <a:rPr lang="es-ES" sz="3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Biografía de un cimarrón </a:t>
            </a:r>
            <a:endParaRPr lang="es-ES" sz="3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7349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575712" y="261617"/>
            <a:ext cx="7001303" cy="461665"/>
          </a:xfrm>
          <a:prstGeom prst="rect">
            <a:avLst/>
          </a:prstGeom>
          <a:noFill/>
          <a:ln w="28575">
            <a:solidFill>
              <a:srgbClr val="CC66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 literatura cubana en los años 50: </a:t>
            </a:r>
            <a:r>
              <a:rPr kumimoji="0" lang="es-ES" sz="2400" b="1" i="1" u="none" strike="noStrike" cap="none" normalizeH="0" baseline="0" dirty="0" smtClean="0">
                <a:ln>
                  <a:noFill/>
                </a:ln>
                <a:solidFill>
                  <a:srgbClr val="EE844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</a:t>
            </a:r>
            <a:r>
              <a:rPr kumimoji="0" lang="es-ES" sz="2400" b="1" i="1" u="none" strike="noStrike" cap="none" normalizeH="0" dirty="0" smtClean="0">
                <a:ln>
                  <a:noFill/>
                </a:ln>
                <a:solidFill>
                  <a:srgbClr val="EE844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lírica</a:t>
            </a:r>
            <a:endParaRPr kumimoji="0" lang="es-ES" sz="3200" b="0" i="1" u="none" strike="noStrike" cap="none" normalizeH="0" baseline="0" dirty="0" smtClean="0">
              <a:ln>
                <a:noFill/>
              </a:ln>
              <a:solidFill>
                <a:srgbClr val="EE8442"/>
              </a:solidFill>
              <a:effectLst/>
              <a:latin typeface="Monotype Corsiva" panose="03010101010201010101" pitchFamily="66" charset="0"/>
              <a:cs typeface="Arial" panose="020B0604020202020204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272955" y="860321"/>
            <a:ext cx="11655188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s-ES" sz="2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Durante la década del 40 comienzan a hacerse notar las publicaciones de poetas jóvenes, nacidos después de 1924 y que en décadas posteriores conformarían un nuevo discurso</a:t>
            </a:r>
            <a:r>
              <a:rPr lang="es-ES" sz="2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algn="just">
              <a:spcAft>
                <a:spcPts val="0"/>
              </a:spcAft>
            </a:pPr>
            <a:endParaRPr lang="es-ES" sz="22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es-ES" sz="2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Líneas cultivadas por los poetas:  intimismo </a:t>
            </a:r>
            <a:r>
              <a:rPr lang="es-ES" sz="2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evidente, con algunas notas sociales. </a:t>
            </a:r>
            <a:r>
              <a:rPr lang="es-ES" sz="2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Las referencias </a:t>
            </a:r>
            <a:r>
              <a:rPr lang="es-ES" sz="2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al hogar, la familia, la infancia son las temáticas comunes, que les conceden a veces cierto tono elegíaco. </a:t>
            </a:r>
            <a:endParaRPr lang="es-ES" sz="2200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endParaRPr lang="es-ES" sz="2200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es-E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es-ES" sz="2200" dirty="0">
                <a:latin typeface="Arial" panose="020B0604020202020204" pitchFamily="34" charset="0"/>
                <a:cs typeface="Arial" panose="020B0604020202020204" pitchFamily="34" charset="0"/>
              </a:rPr>
              <a:t>voz propia que va alcanzando </a:t>
            </a:r>
            <a:r>
              <a:rPr lang="es-E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esta generación </a:t>
            </a:r>
            <a:r>
              <a:rPr lang="es-ES" sz="2200" dirty="0">
                <a:latin typeface="Arial" panose="020B0604020202020204" pitchFamily="34" charset="0"/>
                <a:cs typeface="Arial" panose="020B0604020202020204" pitchFamily="34" charset="0"/>
              </a:rPr>
              <a:t>puede identificarse por cierto acercamiento al </a:t>
            </a:r>
            <a:r>
              <a:rPr lang="es-ES" sz="2200" b="1" dirty="0">
                <a:latin typeface="Arial" panose="020B0604020202020204" pitchFamily="34" charset="0"/>
                <a:cs typeface="Arial" panose="020B0604020202020204" pitchFamily="34" charset="0"/>
              </a:rPr>
              <a:t>tono </a:t>
            </a:r>
            <a:r>
              <a:rPr lang="es-E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conversacional, se inclinaron </a:t>
            </a:r>
            <a:r>
              <a:rPr lang="es-ES" sz="2200" b="1" dirty="0">
                <a:latin typeface="Arial" panose="020B0604020202020204" pitchFamily="34" charset="0"/>
                <a:cs typeface="Arial" panose="020B0604020202020204" pitchFamily="34" charset="0"/>
              </a:rPr>
              <a:t>al </a:t>
            </a:r>
            <a:r>
              <a:rPr lang="es-E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versolibrismo</a:t>
            </a:r>
            <a:r>
              <a:rPr lang="es-ES" sz="2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200" b="1" dirty="0">
                <a:latin typeface="Arial" panose="020B0604020202020204" pitchFamily="34" charset="0"/>
                <a:cs typeface="Arial" panose="020B0604020202020204" pitchFamily="34" charset="0"/>
              </a:rPr>
              <a:t>y adelantaron el carácter testimonial que muchas veces se advierte ya en sus versos</a:t>
            </a:r>
            <a:r>
              <a:rPr lang="es-E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s-E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s-ES" sz="2200" dirty="0">
                <a:latin typeface="Arial" panose="020B0604020202020204" pitchFamily="34" charset="0"/>
                <a:cs typeface="Arial" panose="020B0604020202020204" pitchFamily="34" charset="0"/>
              </a:rPr>
              <a:t>va acrecentando lo que en la década del 60 será la última corriente del siglo XX ampliamente aceptada por numerosos poetas: </a:t>
            </a:r>
            <a:r>
              <a:rPr lang="es-ES" sz="2200" b="1" dirty="0">
                <a:latin typeface="Arial" panose="020B0604020202020204" pitchFamily="34" charset="0"/>
                <a:cs typeface="Arial" panose="020B0604020202020204" pitchFamily="34" charset="0"/>
              </a:rPr>
              <a:t>el coloquialismo</a:t>
            </a:r>
            <a:r>
              <a:rPr lang="es-E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s-ES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Hubo </a:t>
            </a:r>
            <a:r>
              <a:rPr lang="es-ES" sz="2200" dirty="0">
                <a:latin typeface="Arial" panose="020B0604020202020204" pitchFamily="34" charset="0"/>
                <a:cs typeface="Arial" panose="020B0604020202020204" pitchFamily="34" charset="0"/>
              </a:rPr>
              <a:t>aportes incuestionables en esa línea de poesía como </a:t>
            </a:r>
            <a:r>
              <a:rPr lang="es-E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una forma de comunicación</a:t>
            </a:r>
            <a:r>
              <a:rPr lang="es-ES" sz="2200" dirty="0">
                <a:latin typeface="Arial" panose="020B0604020202020204" pitchFamily="34" charset="0"/>
                <a:cs typeface="Arial" panose="020B0604020202020204" pitchFamily="34" charset="0"/>
              </a:rPr>
              <a:t>, en un afán de incorporar </a:t>
            </a:r>
            <a:r>
              <a:rPr lang="es-ES" sz="2200" b="1" dirty="0">
                <a:latin typeface="Arial" panose="020B0604020202020204" pitchFamily="34" charset="0"/>
                <a:cs typeface="Arial" panose="020B0604020202020204" pitchFamily="34" charset="0"/>
              </a:rPr>
              <a:t>al lenguaje poético todo lo que estaba en la vida</a:t>
            </a:r>
            <a:r>
              <a:rPr lang="es-ES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Las obras de estos creadores fueron publicadas en </a:t>
            </a:r>
            <a:r>
              <a:rPr lang="es-ES" sz="2200" dirty="0">
                <a:latin typeface="Arial" panose="020B0604020202020204" pitchFamily="34" charset="0"/>
                <a:cs typeface="Arial" panose="020B0604020202020204" pitchFamily="34" charset="0"/>
              </a:rPr>
              <a:t>libros, revistas, </a:t>
            </a:r>
            <a:r>
              <a:rPr lang="es-E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periódicos; </a:t>
            </a:r>
            <a:r>
              <a:rPr lang="es-ES" sz="2200" dirty="0">
                <a:latin typeface="Arial" panose="020B0604020202020204" pitchFamily="34" charset="0"/>
                <a:cs typeface="Arial" panose="020B0604020202020204" pitchFamily="34" charset="0"/>
              </a:rPr>
              <a:t>formaron grupos, se integraron o reaccionaron contra las corrientes </a:t>
            </a:r>
            <a:r>
              <a:rPr lang="es-E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existentes. </a:t>
            </a:r>
            <a:r>
              <a:rPr lang="es-ES" sz="22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algn="just">
              <a:spcAft>
                <a:spcPts val="0"/>
              </a:spcAft>
            </a:pPr>
            <a:endParaRPr lang="es-ES" sz="22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-150125" y="84196"/>
            <a:ext cx="2421219" cy="671518"/>
          </a:xfrm>
          <a:prstGeom prst="rect">
            <a:avLst/>
          </a:prstGeom>
          <a:solidFill>
            <a:srgbClr val="FF9933"/>
          </a:solidFill>
          <a:ln>
            <a:noFill/>
          </a:ln>
          <a:effectLst>
            <a:softEdge rad="127000"/>
          </a:effectLst>
          <a:scene3d>
            <a:camera prst="isometricOffAxis1Right"/>
            <a:lightRig rig="threePt" dir="t"/>
          </a:scene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  <a:defRPr/>
            </a:pPr>
            <a:endParaRPr lang="es-ES" sz="2800" dirty="0" smtClean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s-ES" sz="2400" b="1" i="1" dirty="0" smtClean="0">
                <a:solidFill>
                  <a:schemeClr val="tx1"/>
                </a:solidFill>
                <a:latin typeface="Georgia Pro Cond Light" pitchFamily="18" charset="0"/>
                <a:cs typeface="Arial" pitchFamily="34" charset="0"/>
              </a:rPr>
              <a:t>Ideas generales</a:t>
            </a:r>
          </a:p>
          <a:p>
            <a:pPr lvl="0" algn="ctr">
              <a:lnSpc>
                <a:spcPct val="90000"/>
              </a:lnSpc>
              <a:spcBef>
                <a:spcPct val="0"/>
              </a:spcBef>
              <a:defRPr/>
            </a:pPr>
            <a:endParaRPr kumimoji="0" lang="es-E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4919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436729" y="3548418"/>
            <a:ext cx="31799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ES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E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Doble onda 1"/>
          <p:cNvSpPr/>
          <p:nvPr/>
        </p:nvSpPr>
        <p:spPr>
          <a:xfrm>
            <a:off x="3275463" y="209159"/>
            <a:ext cx="7792872" cy="395785"/>
          </a:xfrm>
          <a:prstGeom prst="doubleWave">
            <a:avLst/>
          </a:prstGeom>
          <a:solidFill>
            <a:srgbClr val="FFCCCC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ES" sz="2400" dirty="0" smtClean="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Primera generación poética de la Revolución</a:t>
            </a:r>
            <a:r>
              <a:rPr lang="es-ES" dirty="0" smtClean="0"/>
              <a:t>. </a:t>
            </a:r>
            <a:endParaRPr lang="es-ES" dirty="0"/>
          </a:p>
        </p:txBody>
      </p:sp>
      <p:sp>
        <p:nvSpPr>
          <p:cNvPr id="8" name="TextBox 4"/>
          <p:cNvSpPr txBox="1"/>
          <p:nvPr/>
        </p:nvSpPr>
        <p:spPr>
          <a:xfrm rot="20952416">
            <a:off x="6877" y="291510"/>
            <a:ext cx="2806394" cy="338554"/>
          </a:xfrm>
          <a:prstGeom prst="rect">
            <a:avLst/>
          </a:prstGeom>
          <a:solidFill>
            <a:srgbClr val="F6DFC6"/>
          </a:solidFill>
          <a:scene3d>
            <a:camera prst="orthographicFront"/>
            <a:lightRig rig="threePt" dir="t"/>
          </a:scene3d>
          <a:sp3d>
            <a:bevelT prst="slope"/>
          </a:sp3d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400">
                <a:latin typeface="Arial Black" panose="020B0A04020102020204" pitchFamily="34" charset="0"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6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Características generales</a:t>
            </a:r>
            <a:endParaRPr kumimoji="0" lang="en-US" sz="16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436729" y="990857"/>
            <a:ext cx="11546005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E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Llamada “</a:t>
            </a:r>
            <a:r>
              <a:rPr lang="es-ES" sz="2200" dirty="0">
                <a:latin typeface="Arial" panose="020B0604020202020204" pitchFamily="34" charset="0"/>
                <a:cs typeface="Arial" panose="020B0604020202020204" pitchFamily="34" charset="0"/>
              </a:rPr>
              <a:t>Generación de los años 50</a:t>
            </a:r>
            <a:r>
              <a:rPr lang="es-E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s-ES" sz="2200" dirty="0">
                <a:latin typeface="Arial" panose="020B0604020202020204" pitchFamily="34" charset="0"/>
                <a:cs typeface="Arial" panose="020B0604020202020204" pitchFamily="34" charset="0"/>
              </a:rPr>
              <a:t> o  de los </a:t>
            </a:r>
            <a:r>
              <a:rPr lang="es-E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coloquialistas</a:t>
            </a:r>
            <a:r>
              <a:rPr lang="es-E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, </a:t>
            </a:r>
            <a:r>
              <a:rPr lang="es-ES" sz="2200" dirty="0">
                <a:latin typeface="Arial" panose="020B0604020202020204" pitchFamily="34" charset="0"/>
                <a:cs typeface="Arial" panose="020B0604020202020204" pitchFamily="34" charset="0"/>
              </a:rPr>
              <a:t>considerada la primera de la </a:t>
            </a:r>
            <a:r>
              <a:rPr lang="es-E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Revolución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E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El grupo </a:t>
            </a:r>
            <a:r>
              <a:rPr lang="es-ES" sz="2200" dirty="0">
                <a:latin typeface="Arial" panose="020B0604020202020204" pitchFamily="34" charset="0"/>
                <a:cs typeface="Arial" panose="020B0604020202020204" pitchFamily="34" charset="0"/>
              </a:rPr>
              <a:t>convive con poetas anteriores que poseían una obra significativa creada durante la República, cultivadores de las más diversas tendencias poéticas: </a:t>
            </a:r>
            <a:r>
              <a:rPr lang="es-ES" sz="2200" dirty="0" err="1">
                <a:latin typeface="Arial" panose="020B0604020202020204" pitchFamily="34" charset="0"/>
                <a:cs typeface="Arial" panose="020B0604020202020204" pitchFamily="34" charset="0"/>
              </a:rPr>
              <a:t>prevanguardistas</a:t>
            </a:r>
            <a:r>
              <a:rPr lang="es-ES" sz="2200" dirty="0">
                <a:latin typeface="Arial" panose="020B0604020202020204" pitchFamily="34" charset="0"/>
                <a:cs typeface="Arial" panose="020B0604020202020204" pitchFamily="34" charset="0"/>
              </a:rPr>
              <a:t>, poetas puros, sociales, </a:t>
            </a:r>
            <a:r>
              <a:rPr lang="es-ES" sz="2200" dirty="0" err="1">
                <a:latin typeface="Arial" panose="020B0604020202020204" pitchFamily="34" charset="0"/>
                <a:cs typeface="Arial" panose="020B0604020202020204" pitchFamily="34" charset="0"/>
              </a:rPr>
              <a:t>trascendentalistas</a:t>
            </a:r>
            <a:r>
              <a:rPr lang="es-ES" sz="2200" dirty="0">
                <a:latin typeface="Arial" panose="020B0604020202020204" pitchFamily="34" charset="0"/>
                <a:cs typeface="Arial" panose="020B0604020202020204" pitchFamily="34" charset="0"/>
              </a:rPr>
              <a:t> u origenistas, </a:t>
            </a:r>
            <a:r>
              <a:rPr lang="es-E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negristas</a:t>
            </a:r>
            <a:r>
              <a:rPr lang="es-E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E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Pluralidad temática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E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Conjugan  </a:t>
            </a:r>
            <a:r>
              <a:rPr lang="es-ES" sz="2200" dirty="0">
                <a:latin typeface="Arial" panose="020B0604020202020204" pitchFamily="34" charset="0"/>
                <a:cs typeface="Arial" panose="020B0604020202020204" pitchFamily="34" charset="0"/>
              </a:rPr>
              <a:t>la tendencia social  con la </a:t>
            </a:r>
            <a:r>
              <a:rPr lang="es-E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intimista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E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El </a:t>
            </a:r>
            <a:r>
              <a:rPr lang="es-ES" sz="2200" dirty="0">
                <a:latin typeface="Arial" panose="020B0604020202020204" pitchFamily="34" charset="0"/>
                <a:cs typeface="Arial" panose="020B0604020202020204" pitchFamily="34" charset="0"/>
              </a:rPr>
              <a:t>tono conversacional, medio privilegiado para expresar la realidad social </a:t>
            </a:r>
            <a:r>
              <a:rPr lang="es-E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cubana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ES" sz="22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s-E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ompromiso político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E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En </a:t>
            </a:r>
            <a:r>
              <a:rPr lang="es-ES" sz="2200" dirty="0">
                <a:latin typeface="Arial" panose="020B0604020202020204" pitchFamily="34" charset="0"/>
                <a:cs typeface="Arial" panose="020B0604020202020204" pitchFamily="34" charset="0"/>
              </a:rPr>
              <a:t>la  difusión y divulgación de la estética del coloquialismo y la obra de los poetas que la cultivaron tiene importancia el hecho </a:t>
            </a:r>
            <a:r>
              <a:rPr lang="es-E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s-ES" sz="2200" dirty="0">
                <a:latin typeface="Arial" panose="020B0604020202020204" pitchFamily="34" charset="0"/>
                <a:cs typeface="Arial" panose="020B0604020202020204" pitchFamily="34" charset="0"/>
              </a:rPr>
              <a:t>que muchos de ellos ocupan posiciones administrativas de importancia  en las editoriales creadas por la Revolución, lo que facilitará la publicación de </a:t>
            </a:r>
            <a:r>
              <a:rPr lang="es-E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sus  poemario</a:t>
            </a:r>
          </a:p>
          <a:p>
            <a:pPr algn="just"/>
            <a:endParaRPr lang="es-ES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Autores </a:t>
            </a:r>
            <a:r>
              <a:rPr lang="es-ES" sz="2200" b="1" dirty="0">
                <a:latin typeface="Arial" panose="020B0604020202020204" pitchFamily="34" charset="0"/>
                <a:cs typeface="Arial" panose="020B0604020202020204" pitchFamily="34" charset="0"/>
              </a:rPr>
              <a:t>representativos</a:t>
            </a:r>
            <a:r>
              <a:rPr lang="es-ES" sz="22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s-ES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José Lezama Lima </a:t>
            </a:r>
            <a:r>
              <a:rPr lang="es-ES" sz="2200" dirty="0">
                <a:latin typeface="Arial" panose="020B0604020202020204" pitchFamily="34" charset="0"/>
                <a:cs typeface="Arial" panose="020B0604020202020204" pitchFamily="34" charset="0"/>
              </a:rPr>
              <a:t>(1910-1976), </a:t>
            </a:r>
            <a:r>
              <a:rPr lang="es-ES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Virgilio Piñera </a:t>
            </a:r>
            <a:r>
              <a:rPr lang="es-ES" sz="2200" dirty="0">
                <a:latin typeface="Arial" panose="020B0604020202020204" pitchFamily="34" charset="0"/>
                <a:cs typeface="Arial" panose="020B0604020202020204" pitchFamily="34" charset="0"/>
              </a:rPr>
              <a:t>(1912-1979), Eugenio </a:t>
            </a:r>
            <a:r>
              <a:rPr lang="es-ES" sz="2200" dirty="0" err="1">
                <a:latin typeface="Arial" panose="020B0604020202020204" pitchFamily="34" charset="0"/>
                <a:cs typeface="Arial" panose="020B0604020202020204" pitchFamily="34" charset="0"/>
              </a:rPr>
              <a:t>Florit</a:t>
            </a:r>
            <a:r>
              <a:rPr lang="es-ES" sz="2200" dirty="0">
                <a:latin typeface="Arial" panose="020B0604020202020204" pitchFamily="34" charset="0"/>
                <a:cs typeface="Arial" panose="020B0604020202020204" pitchFamily="34" charset="0"/>
              </a:rPr>
              <a:t> (1903-1999),  Samuel </a:t>
            </a:r>
            <a:r>
              <a:rPr lang="es-ES" sz="2200" dirty="0" err="1">
                <a:latin typeface="Arial" panose="020B0604020202020204" pitchFamily="34" charset="0"/>
                <a:cs typeface="Arial" panose="020B0604020202020204" pitchFamily="34" charset="0"/>
              </a:rPr>
              <a:t>Feijoó</a:t>
            </a:r>
            <a:r>
              <a:rPr lang="es-ES" sz="2200" dirty="0">
                <a:latin typeface="Arial" panose="020B0604020202020204" pitchFamily="34" charset="0"/>
                <a:cs typeface="Arial" panose="020B0604020202020204" pitchFamily="34" charset="0"/>
              </a:rPr>
              <a:t> (1914-1992), </a:t>
            </a:r>
            <a:r>
              <a:rPr lang="es-ES" sz="2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Fayad</a:t>
            </a:r>
            <a:r>
              <a:rPr lang="es-ES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Jamís</a:t>
            </a:r>
            <a:r>
              <a:rPr lang="es-ES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200" dirty="0">
                <a:latin typeface="Arial" panose="020B0604020202020204" pitchFamily="34" charset="0"/>
                <a:cs typeface="Arial" panose="020B0604020202020204" pitchFamily="34" charset="0"/>
              </a:rPr>
              <a:t>(1930-1988)</a:t>
            </a:r>
          </a:p>
          <a:p>
            <a:pPr algn="just"/>
            <a:r>
              <a:rPr lang="es-ES" sz="22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3864658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436729" y="3548418"/>
            <a:ext cx="31799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ES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E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436729" y="625525"/>
            <a:ext cx="11546005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     Denominada </a:t>
            </a:r>
            <a:r>
              <a:rPr lang="es-ES" sz="2100" dirty="0">
                <a:latin typeface="Arial" panose="020B0604020202020204" pitchFamily="34" charset="0"/>
                <a:cs typeface="Arial" panose="020B0604020202020204" pitchFamily="34" charset="0"/>
              </a:rPr>
              <a:t>generación poética de “El Caimán Barbudo”, </a:t>
            </a:r>
            <a:r>
              <a:rPr lang="es-ES" sz="21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existen </a:t>
            </a:r>
            <a:r>
              <a:rPr lang="es-ES" sz="2100" b="1" i="1" dirty="0">
                <a:latin typeface="Arial" panose="020B0604020202020204" pitchFamily="34" charset="0"/>
                <a:cs typeface="Arial" panose="020B0604020202020204" pitchFamily="34" charset="0"/>
              </a:rPr>
              <a:t>dos promociones</a:t>
            </a:r>
            <a:r>
              <a:rPr lang="es-E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endParaRPr lang="es-ES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sz="2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Primera promoción:</a:t>
            </a:r>
            <a:r>
              <a:rPr lang="es-E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s-ES" sz="2100" dirty="0">
                <a:latin typeface="Arial" panose="020B0604020202020204" pitchFamily="34" charset="0"/>
                <a:cs typeface="Arial" panose="020B0604020202020204" pitchFamily="34" charset="0"/>
              </a:rPr>
              <a:t>predominio del tono conversacional como corriente consolidada por la Revolución, y medio expresivo </a:t>
            </a:r>
            <a:r>
              <a:rPr lang="es-E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preferido,  para establecer una </a:t>
            </a:r>
            <a:r>
              <a:rPr lang="es-ES" sz="2100" dirty="0">
                <a:latin typeface="Arial" panose="020B0604020202020204" pitchFamily="34" charset="0"/>
                <a:cs typeface="Arial" panose="020B0604020202020204" pitchFamily="34" charset="0"/>
              </a:rPr>
              <a:t>comunicación más </a:t>
            </a:r>
            <a:r>
              <a:rPr lang="es-E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rápida  para el testimonio, </a:t>
            </a:r>
            <a:r>
              <a:rPr lang="es-ES" sz="2100" dirty="0"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es-E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historia y </a:t>
            </a:r>
            <a:r>
              <a:rPr lang="es-ES" sz="2100" dirty="0">
                <a:latin typeface="Arial" panose="020B0604020202020204" pitchFamily="34" charset="0"/>
                <a:cs typeface="Arial" panose="020B0604020202020204" pitchFamily="34" charset="0"/>
              </a:rPr>
              <a:t>la cotidianidad. </a:t>
            </a:r>
            <a:endParaRPr lang="es-ES" sz="2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ES" sz="2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s-E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100" dirty="0">
                <a:latin typeface="Arial" panose="020B0604020202020204" pitchFamily="34" charset="0"/>
                <a:cs typeface="Arial" panose="020B0604020202020204" pitchFamily="34" charset="0"/>
              </a:rPr>
              <a:t>Lo anecdótico, vigente en la lírica hasta hoy, la poesía que quiere contar más que cantar, está en la esencia </a:t>
            </a:r>
            <a:r>
              <a:rPr lang="es-ES" sz="2100" dirty="0" err="1">
                <a:latin typeface="Arial" panose="020B0604020202020204" pitchFamily="34" charset="0"/>
                <a:cs typeface="Arial" panose="020B0604020202020204" pitchFamily="34" charset="0"/>
              </a:rPr>
              <a:t>ideotemática</a:t>
            </a:r>
            <a:r>
              <a:rPr lang="es-ES" sz="2100" dirty="0">
                <a:latin typeface="Arial" panose="020B0604020202020204" pitchFamily="34" charset="0"/>
                <a:cs typeface="Arial" panose="020B0604020202020204" pitchFamily="34" charset="0"/>
              </a:rPr>
              <a:t>  y estética de la lírica de la Generación de los años ’50. Cultivan una poesía </a:t>
            </a:r>
            <a:r>
              <a:rPr lang="es-ES" sz="2100" dirty="0" err="1">
                <a:latin typeface="Arial" panose="020B0604020202020204" pitchFamily="34" charset="0"/>
                <a:cs typeface="Arial" panose="020B0604020202020204" pitchFamily="34" charset="0"/>
              </a:rPr>
              <a:t>contenidista</a:t>
            </a:r>
            <a:r>
              <a:rPr lang="es-ES" sz="2100" dirty="0">
                <a:latin typeface="Arial" panose="020B0604020202020204" pitchFamily="34" charset="0"/>
                <a:cs typeface="Arial" panose="020B0604020202020204" pitchFamily="34" charset="0"/>
              </a:rPr>
              <a:t>, discursiva, </a:t>
            </a:r>
            <a:r>
              <a:rPr lang="es-ES" sz="2100" dirty="0" err="1">
                <a:latin typeface="Arial" panose="020B0604020202020204" pitchFamily="34" charset="0"/>
                <a:cs typeface="Arial" panose="020B0604020202020204" pitchFamily="34" charset="0"/>
              </a:rPr>
              <a:t>prosaísta</a:t>
            </a:r>
            <a:r>
              <a:rPr lang="es-ES" sz="2100" dirty="0">
                <a:latin typeface="Arial" panose="020B0604020202020204" pitchFamily="34" charset="0"/>
                <a:cs typeface="Arial" panose="020B0604020202020204" pitchFamily="34" charset="0"/>
              </a:rPr>
              <a:t>, que pretende una estrecha comunicación con el receptor, que usa lo intertextual y lo epistolar buscando todo </a:t>
            </a:r>
            <a:r>
              <a:rPr lang="es-E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eso</a:t>
            </a:r>
          </a:p>
          <a:p>
            <a:pPr algn="just"/>
            <a:endParaRPr lang="es-ES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s-ES" sz="2100" dirty="0">
                <a:latin typeface="Arial" panose="020B0604020202020204" pitchFamily="34" charset="0"/>
                <a:cs typeface="Arial" panose="020B0604020202020204" pitchFamily="34" charset="0"/>
              </a:rPr>
              <a:t>Ello pudiera explicar la fuerte dosis de ideologización en los años ’60 y ’70, de </a:t>
            </a:r>
            <a:r>
              <a:rPr lang="es-ES" sz="2100" dirty="0" err="1">
                <a:latin typeface="Arial" panose="020B0604020202020204" pitchFamily="34" charset="0"/>
                <a:cs typeface="Arial" panose="020B0604020202020204" pitchFamily="34" charset="0"/>
              </a:rPr>
              <a:t>epicidad</a:t>
            </a:r>
            <a:r>
              <a:rPr lang="es-ES" sz="2100" dirty="0">
                <a:latin typeface="Arial" panose="020B0604020202020204" pitchFamily="34" charset="0"/>
                <a:cs typeface="Arial" panose="020B0604020202020204" pitchFamily="34" charset="0"/>
              </a:rPr>
              <a:t> e inmediatez y el abandono del hermetismo, el intimismo esteticista y lo introspectivo caracterizador de un sector muy importante de la lírica </a:t>
            </a:r>
            <a:r>
              <a:rPr lang="es-E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anterior</a:t>
            </a:r>
            <a:endParaRPr lang="es-ES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ES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sz="21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s-ES" sz="2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utores </a:t>
            </a:r>
            <a:r>
              <a:rPr lang="es-ES" sz="2100" b="1" dirty="0">
                <a:latin typeface="Arial" panose="020B0604020202020204" pitchFamily="34" charset="0"/>
                <a:cs typeface="Arial" panose="020B0604020202020204" pitchFamily="34" charset="0"/>
              </a:rPr>
              <a:t>representativos</a:t>
            </a:r>
            <a:r>
              <a:rPr lang="es-ES" sz="21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s-ES" sz="21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Roberto Fernández Retamar</a:t>
            </a:r>
            <a:r>
              <a:rPr lang="es-ES" sz="21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s-E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1930-2019), </a:t>
            </a:r>
            <a:r>
              <a:rPr lang="es-ES" sz="2100" dirty="0">
                <a:latin typeface="Arial" panose="020B0604020202020204" pitchFamily="34" charset="0"/>
                <a:cs typeface="Arial" panose="020B0604020202020204" pitchFamily="34" charset="0"/>
              </a:rPr>
              <a:t>Pablo Armando Fernández (</a:t>
            </a:r>
            <a:r>
              <a:rPr lang="es-E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1930-2021), César </a:t>
            </a:r>
            <a:r>
              <a:rPr lang="es-ES" sz="2100" dirty="0">
                <a:latin typeface="Arial" panose="020B0604020202020204" pitchFamily="34" charset="0"/>
                <a:cs typeface="Arial" panose="020B0604020202020204" pitchFamily="34" charset="0"/>
              </a:rPr>
              <a:t>López (</a:t>
            </a:r>
            <a:r>
              <a:rPr lang="es-E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1933-2020), Antón </a:t>
            </a:r>
            <a:r>
              <a:rPr lang="es-ES" sz="2100" dirty="0" err="1">
                <a:latin typeface="Arial" panose="020B0604020202020204" pitchFamily="34" charset="0"/>
                <a:cs typeface="Arial" panose="020B0604020202020204" pitchFamily="34" charset="0"/>
              </a:rPr>
              <a:t>Arrufat</a:t>
            </a:r>
            <a:r>
              <a:rPr lang="es-ES" sz="21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s-E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1935), </a:t>
            </a:r>
            <a:r>
              <a:rPr lang="es-ES" sz="2100" dirty="0">
                <a:latin typeface="Arial" panose="020B0604020202020204" pitchFamily="34" charset="0"/>
                <a:cs typeface="Arial" panose="020B0604020202020204" pitchFamily="34" charset="0"/>
              </a:rPr>
              <a:t>Georgina Herrera (</a:t>
            </a:r>
            <a:r>
              <a:rPr lang="es-E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1936-2021)</a:t>
            </a:r>
            <a:endParaRPr lang="es-ES" sz="2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3985" y="88256"/>
            <a:ext cx="8218120" cy="646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346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436729" y="3548418"/>
            <a:ext cx="31799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ES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E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286603" y="676849"/>
            <a:ext cx="11546005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Segunda promoción</a:t>
            </a: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 cerca de 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la década de 1970 comienza a apreciarse cierto estancamiento  estilístico, </a:t>
            </a: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formal</a:t>
            </a:r>
          </a:p>
          <a:p>
            <a:pPr algn="just"/>
            <a:endParaRPr lang="es-E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Reaceptación 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gradual de estrofas clásicas como la décima y el soneto, que habían sido desechadas por la generación anterior o </a:t>
            </a: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solo 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cultivada por “repentistas” o poetas cultos como: Francisco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Riverón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, Raúl Ferrer y Jesús Orta Ruiz, “El Indio Naborí”, este último autor de excelentes registros y con una obra abundante de la cual los textos construidos en </a:t>
            </a: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décimas </a:t>
            </a:r>
          </a:p>
          <a:p>
            <a:pPr algn="just"/>
            <a:endParaRPr lang="es-E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Crecimiento 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del intimismo dentro del tono conversacional. </a:t>
            </a: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Este evoluciona 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desde la inmediatez y el desenfado que lo habían caracterizado en los ’60, hacia un sentido más personal, con apreciables recursos tropológicos en los ‘</a:t>
            </a: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80</a:t>
            </a:r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s-E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Autores representativos: </a:t>
            </a:r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Miguel  </a:t>
            </a:r>
            <a:r>
              <a:rPr lang="es-E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Barnet</a:t>
            </a:r>
            <a:r>
              <a:rPr lang="es-E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1940), Nancy Morejón (1941), 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Guillermo Rodríguez Rivera </a:t>
            </a: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(1943), 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Víctor </a:t>
            </a:r>
            <a:r>
              <a:rPr lang="es-E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Casáus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(1944),  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Luis Rogelio </a:t>
            </a: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Nogueras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(1945-1985), Lina 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de Feria (1946) 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0545" y="37039"/>
            <a:ext cx="8218120" cy="646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464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436729" y="3548418"/>
            <a:ext cx="31799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ES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E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Doble onda 1"/>
          <p:cNvSpPr/>
          <p:nvPr/>
        </p:nvSpPr>
        <p:spPr>
          <a:xfrm>
            <a:off x="3275463" y="209159"/>
            <a:ext cx="8120418" cy="395785"/>
          </a:xfrm>
          <a:prstGeom prst="doubleWave">
            <a:avLst/>
          </a:prstGeom>
          <a:solidFill>
            <a:srgbClr val="66FF66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ES" sz="2400" dirty="0" smtClean="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Tercera generación poética de la Revolución</a:t>
            </a:r>
            <a:r>
              <a:rPr lang="es-ES" dirty="0" smtClean="0"/>
              <a:t>. </a:t>
            </a:r>
            <a:endParaRPr lang="es-ES" dirty="0"/>
          </a:p>
        </p:txBody>
      </p:sp>
      <p:sp>
        <p:nvSpPr>
          <p:cNvPr id="8" name="TextBox 4"/>
          <p:cNvSpPr txBox="1"/>
          <p:nvPr/>
        </p:nvSpPr>
        <p:spPr>
          <a:xfrm rot="20952416">
            <a:off x="24168" y="201152"/>
            <a:ext cx="2806394" cy="338554"/>
          </a:xfrm>
          <a:prstGeom prst="rect">
            <a:avLst/>
          </a:prstGeom>
          <a:solidFill>
            <a:srgbClr val="F6DFC6"/>
          </a:solidFill>
          <a:scene3d>
            <a:camera prst="orthographicFront"/>
            <a:lightRig rig="threePt" dir="t"/>
          </a:scene3d>
          <a:sp3d>
            <a:bevelT prst="slope"/>
          </a:sp3d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400">
                <a:latin typeface="Arial Black" panose="020B0A04020102020204" pitchFamily="34" charset="0"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6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Características generales</a:t>
            </a:r>
            <a:endParaRPr kumimoji="0" lang="en-US" sz="16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341195" y="1009261"/>
            <a:ext cx="11627892" cy="4804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Es una  etapa en </a:t>
            </a:r>
            <a:r>
              <a:rPr lang="es-ES" sz="2300" dirty="0">
                <a:latin typeface="Arial" panose="020B0604020202020204" pitchFamily="34" charset="0"/>
                <a:cs typeface="Arial" panose="020B0604020202020204" pitchFamily="34" charset="0"/>
              </a:rPr>
              <a:t>la que se aprecia una interpretación crítica y reflexiva de la circunstancia vital y la realidad coetánea como rasgo caracterizador </a:t>
            </a:r>
            <a:endParaRPr lang="es-ES" sz="23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es-ES" sz="2300" dirty="0">
                <a:latin typeface="Arial" panose="020B0604020202020204" pitchFamily="34" charset="0"/>
                <a:cs typeface="Arial" panose="020B0604020202020204" pitchFamily="34" charset="0"/>
              </a:rPr>
              <a:t>“dispersión estilística”, entendida como ausencia de norma de estilo </a:t>
            </a:r>
            <a:r>
              <a:rPr lang="es-E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o diversidad </a:t>
            </a:r>
            <a:r>
              <a:rPr lang="es-ES" sz="2300" dirty="0">
                <a:latin typeface="Arial" panose="020B0604020202020204" pitchFamily="34" charset="0"/>
                <a:cs typeface="Arial" panose="020B0604020202020204" pitchFamily="34" charset="0"/>
              </a:rPr>
              <a:t>de estilos a la hora de </a:t>
            </a:r>
            <a:r>
              <a:rPr lang="es-E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escribir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Es evidente la </a:t>
            </a:r>
            <a:r>
              <a:rPr lang="es-ES" sz="2300" dirty="0">
                <a:latin typeface="Arial" panose="020B0604020202020204" pitchFamily="34" charset="0"/>
                <a:cs typeface="Arial" panose="020B0604020202020204" pitchFamily="34" charset="0"/>
              </a:rPr>
              <a:t>riqueza y </a:t>
            </a:r>
            <a:r>
              <a:rPr lang="es-E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originalidad, rescata el </a:t>
            </a:r>
            <a:r>
              <a:rPr lang="es-ES" sz="2300" dirty="0">
                <a:latin typeface="Arial" panose="020B0604020202020204" pitchFamily="34" charset="0"/>
                <a:cs typeface="Arial" panose="020B0604020202020204" pitchFamily="34" charset="0"/>
              </a:rPr>
              <a:t>lenguaje metafórico, manifiestan la voluntad de crearse un estilo y legitiman un habla agresiva al conformar  la  imagen.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Empleo </a:t>
            </a:r>
            <a:r>
              <a:rPr lang="es-ES" sz="2300" dirty="0">
                <a:latin typeface="Arial" panose="020B0604020202020204" pitchFamily="34" charset="0"/>
                <a:cs typeface="Arial" panose="020B0604020202020204" pitchFamily="34" charset="0"/>
              </a:rPr>
              <a:t>de un discurso poético que se centra en la duda, el desconcierto y la búsqueda de una afirmación individual.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Convicción </a:t>
            </a:r>
            <a:r>
              <a:rPr lang="es-ES" sz="2300" dirty="0">
                <a:latin typeface="Arial" panose="020B0604020202020204" pitchFamily="34" charset="0"/>
                <a:cs typeface="Arial" panose="020B0604020202020204" pitchFamily="34" charset="0"/>
              </a:rPr>
              <a:t>de que el ser humano y su entorno pueden mejorarse </a:t>
            </a:r>
            <a:r>
              <a:rPr lang="es-E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constantemente</a:t>
            </a:r>
            <a:r>
              <a:rPr lang="es-ES" sz="23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497981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436729" y="3548418"/>
            <a:ext cx="31799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ES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E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272956" y="299577"/>
            <a:ext cx="11546005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2200" dirty="0">
                <a:latin typeface="Arial" panose="020B0604020202020204" pitchFamily="34" charset="0"/>
                <a:cs typeface="Arial" panose="020B0604020202020204" pitchFamily="34" charset="0"/>
              </a:rPr>
              <a:t>Irreverencia y </a:t>
            </a:r>
            <a:r>
              <a:rPr lang="es-ES" sz="2200" dirty="0" err="1">
                <a:latin typeface="Arial" panose="020B0604020202020204" pitchFamily="34" charset="0"/>
                <a:cs typeface="Arial" panose="020B0604020202020204" pitchFamily="34" charset="0"/>
              </a:rPr>
              <a:t>antisolemnidad</a:t>
            </a:r>
            <a:r>
              <a:rPr lang="es-ES" sz="2200" dirty="0">
                <a:latin typeface="Arial" panose="020B0604020202020204" pitchFamily="34" charset="0"/>
                <a:cs typeface="Arial" panose="020B0604020202020204" pitchFamily="34" charset="0"/>
              </a:rPr>
              <a:t> en el tratamiento de la vida, el destino personal y de los </a:t>
            </a:r>
            <a:r>
              <a:rPr lang="es-E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otros</a:t>
            </a:r>
            <a:endParaRPr lang="es-E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En </a:t>
            </a:r>
            <a:r>
              <a:rPr lang="es-ES" sz="2200" dirty="0">
                <a:latin typeface="Arial" panose="020B0604020202020204" pitchFamily="34" charset="0"/>
                <a:cs typeface="Arial" panose="020B0604020202020204" pitchFamily="34" charset="0"/>
              </a:rPr>
              <a:t>los poemas de connotación política o histórica se evita lo simplista o superficial y dan su espacio a lo que se ha llamado una “épica de lo cotidiano”  , donde incluso las dificultades y complejidades de la vida del cubano son asumidas en función del </a:t>
            </a:r>
            <a:r>
              <a:rPr lang="es-E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futuro</a:t>
            </a:r>
            <a:endParaRPr lang="es-E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Reflexiones </a:t>
            </a:r>
            <a:r>
              <a:rPr lang="es-ES" sz="2200" dirty="0">
                <a:latin typeface="Arial" panose="020B0604020202020204" pitchFamily="34" charset="0"/>
                <a:cs typeface="Arial" panose="020B0604020202020204" pitchFamily="34" charset="0"/>
              </a:rPr>
              <a:t>profundas sobre la muerte, la vejez, el desencuentro, lo cotidiano. Cuestionamiento del matrimonio, </a:t>
            </a:r>
            <a:r>
              <a:rPr lang="es-E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200" dirty="0"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es-E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familia</a:t>
            </a:r>
            <a:endParaRPr lang="es-E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Presencia </a:t>
            </a:r>
            <a:r>
              <a:rPr lang="es-ES" sz="2200" dirty="0">
                <a:latin typeface="Arial" panose="020B0604020202020204" pitchFamily="34" charset="0"/>
                <a:cs typeface="Arial" panose="020B0604020202020204" pitchFamily="34" charset="0"/>
              </a:rPr>
              <a:t>de lo intertextual; poesía que dialoga con las peculiaridades de la era tecnológica, la  música, el teatro y el </a:t>
            </a:r>
            <a:r>
              <a:rPr lang="es-E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cine</a:t>
            </a:r>
            <a:endParaRPr lang="es-E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Erotismo </a:t>
            </a:r>
            <a:r>
              <a:rPr lang="es-ES" sz="2200" dirty="0">
                <a:latin typeface="Arial" panose="020B0604020202020204" pitchFamily="34" charset="0"/>
                <a:cs typeface="Arial" panose="020B0604020202020204" pitchFamily="34" charset="0"/>
              </a:rPr>
              <a:t>descarnado, sensual, vía de acercamiento entre palabra y </a:t>
            </a:r>
            <a:r>
              <a:rPr lang="es-E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realidad, uso de la ironía</a:t>
            </a:r>
            <a:r>
              <a:rPr lang="es-ES" sz="2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Elevado </a:t>
            </a:r>
            <a:r>
              <a:rPr lang="es-ES" sz="2200" dirty="0">
                <a:latin typeface="Arial" panose="020B0604020202020204" pitchFamily="34" charset="0"/>
                <a:cs typeface="Arial" panose="020B0604020202020204" pitchFamily="34" charset="0"/>
              </a:rPr>
              <a:t>número de mujeres incorporadas a la actividad poética de la </a:t>
            </a:r>
            <a:r>
              <a:rPr lang="es-E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generación</a:t>
            </a:r>
            <a:endParaRPr lang="es-E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4106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271094" y="200824"/>
            <a:ext cx="9307776" cy="461665"/>
          </a:xfrm>
          <a:prstGeom prst="rect">
            <a:avLst/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 literatura cubana desde los años 50 hasta el 60: </a:t>
            </a:r>
            <a:r>
              <a:rPr kumimoji="0" lang="es-ES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</a:t>
            </a:r>
            <a:r>
              <a:rPr kumimoji="0" lang="es-ES" sz="2400" b="1" i="1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narrativa </a:t>
            </a:r>
            <a:endParaRPr kumimoji="0" lang="es-ES" sz="3200" b="0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Monotype Corsiva" panose="03010101010201010101" pitchFamily="66" charset="0"/>
              <a:cs typeface="Arial" panose="020B0604020202020204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272955" y="860321"/>
            <a:ext cx="11655188" cy="5663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La mayoría de los personajes y situaciones que aparecen en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las obras narrativas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están tomados de experiencias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 de la efervescencia y de la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lucha revolucionaria clandestina en contra de la dictadura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. Aparece un perspectiva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histórica en el análisis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de los  temas seleccionados. </a:t>
            </a:r>
          </a:p>
          <a:p>
            <a:pPr algn="just"/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En año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de 1960 tiene gran importancia para nuestra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novelística. El escritor </a:t>
            </a:r>
            <a:r>
              <a:rPr lang="es-ES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José </a:t>
            </a:r>
            <a:r>
              <a:rPr lang="es-E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Soler Puig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1916-1996) aborda temáticas con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diversos matices y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particularidades, al igual que Lisandro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Otero (1932-2008).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Nuevas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temáticas se incorporarán al interés de nuestros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narradores: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desde el impacto personal que en cada uno causa la Revolución, hasta llegar a los conflictos de la pareja, las contradicciones en la construcción de la nueva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sociedad. </a:t>
            </a:r>
          </a:p>
          <a:p>
            <a:pPr algn="just"/>
            <a:endParaRPr lang="es-ES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Otro narrador importante en la etapa fue </a:t>
            </a:r>
            <a:r>
              <a:rPr lang="es-E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Antón </a:t>
            </a:r>
            <a:r>
              <a:rPr lang="es-ES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Arrufat</a:t>
            </a:r>
            <a:r>
              <a:rPr lang="es-E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1935) con propuestas que remiten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a la cultura universal. Los diálogos transitan de la experiencia teatral a la lírica y viceversa, el conflicto de la existencia humana se transmuta en debates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. Al igual que otros narradores de su generación recurre a preocupaciones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trascendentes (la vida, la muerte, la familia, el amor, el sexo, el tiempo, el destino, la memoria, el arte), las relaciones inter y </a:t>
            </a:r>
            <a:r>
              <a:rPr lang="es-ES" dirty="0" err="1">
                <a:latin typeface="Arial" panose="020B0604020202020204" pitchFamily="34" charset="0"/>
                <a:cs typeface="Arial" panose="020B0604020202020204" pitchFamily="34" charset="0"/>
              </a:rPr>
              <a:t>autotextuales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, la </a:t>
            </a:r>
            <a:r>
              <a:rPr lang="es-ES" dirty="0" err="1">
                <a:latin typeface="Arial" panose="020B0604020202020204" pitchFamily="34" charset="0"/>
                <a:cs typeface="Arial" panose="020B0604020202020204" pitchFamily="34" charset="0"/>
              </a:rPr>
              <a:t>dialogicidad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 y a la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transgresión de los códigos narrativos.</a:t>
            </a:r>
          </a:p>
          <a:p>
            <a:pPr algn="just"/>
            <a:endParaRPr lang="es-E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La crítica literaria se enaltece con los trabajos de Roberto Fernández Retamar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1930-2019)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se adentra en la problemática de la teoría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literaria. Refuerza,  con una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intención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explícita, 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la singularidad de lo latinoamericano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dándole un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sentido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anticolonial para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que no se destruya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la identidad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latinoamericana.  Laboró para que lo nacional, lo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cubano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se enmarcarse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en el conjunto hispanoamericano para alcanzar la universalidad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s-ES" dirty="0"/>
              <a:t> </a:t>
            </a:r>
          </a:p>
          <a:p>
            <a:pPr algn="just"/>
            <a:endParaRPr lang="es-ES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-150125" y="84196"/>
            <a:ext cx="2421219" cy="671518"/>
          </a:xfrm>
          <a:prstGeom prst="rect">
            <a:avLst/>
          </a:prstGeom>
          <a:gradFill flip="none" rotWithShape="1">
            <a:gsLst>
              <a:gs pos="0">
                <a:srgbClr val="C00000">
                  <a:tint val="66000"/>
                  <a:satMod val="160000"/>
                </a:srgbClr>
              </a:gs>
              <a:gs pos="50000">
                <a:srgbClr val="C00000">
                  <a:tint val="44500"/>
                  <a:satMod val="160000"/>
                </a:srgbClr>
              </a:gs>
              <a:gs pos="100000">
                <a:srgbClr val="C000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rgbClr val="C00000"/>
            </a:solidFill>
          </a:ln>
          <a:effectLst>
            <a:softEdge rad="127000"/>
          </a:effectLst>
          <a:scene3d>
            <a:camera prst="isometricOffAxis1Right"/>
            <a:lightRig rig="threePt" dir="t"/>
          </a:scene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  <a:defRPr/>
            </a:pPr>
            <a:endParaRPr lang="es-ES" sz="2800" dirty="0" smtClean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s-ES" sz="2400" b="1" i="1" dirty="0" smtClean="0">
                <a:solidFill>
                  <a:schemeClr val="tx1"/>
                </a:solidFill>
                <a:latin typeface="Georgia Pro Cond Light" pitchFamily="18" charset="0"/>
                <a:cs typeface="Arial" pitchFamily="34" charset="0"/>
              </a:rPr>
              <a:t>Ideas generales</a:t>
            </a:r>
          </a:p>
          <a:p>
            <a:pPr lvl="0" algn="ctr">
              <a:lnSpc>
                <a:spcPct val="90000"/>
              </a:lnSpc>
              <a:spcBef>
                <a:spcPct val="0"/>
              </a:spcBef>
              <a:defRPr/>
            </a:pPr>
            <a:endParaRPr kumimoji="0" lang="es-E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0543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3 CuadroTexto"/>
          <p:cNvSpPr txBox="1"/>
          <p:nvPr/>
        </p:nvSpPr>
        <p:spPr>
          <a:xfrm>
            <a:off x="27480" y="1823792"/>
            <a:ext cx="2781016" cy="2677656"/>
          </a:xfrm>
          <a:prstGeom prst="rect">
            <a:avLst/>
          </a:prstGeom>
          <a:solidFill>
            <a:srgbClr val="CCECFF"/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perspectiveContrastingRightFacing"/>
            <a:lightRig rig="threePt" dir="t"/>
          </a:scene3d>
          <a:sp3d>
            <a:bevelT w="139700" h="139700" prst="divot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s-E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Algunas</a:t>
            </a:r>
          </a:p>
          <a:p>
            <a:pPr algn="ctr">
              <a:defRPr/>
            </a:pPr>
            <a:r>
              <a:rPr lang="es-E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características </a:t>
            </a:r>
            <a:r>
              <a:rPr lang="es-ES" sz="2800" b="1" dirty="0">
                <a:latin typeface="Arial" panose="020B0604020202020204" pitchFamily="34" charset="0"/>
                <a:cs typeface="Arial" panose="020B0604020202020204" pitchFamily="34" charset="0"/>
              </a:rPr>
              <a:t>de la literatura </a:t>
            </a:r>
            <a:r>
              <a:rPr lang="es-E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partir del triunfo revolucionario</a:t>
            </a:r>
            <a:endParaRPr lang="es-ES" sz="2743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Conector recto de flecha 7"/>
          <p:cNvCxnSpPr/>
          <p:nvPr/>
        </p:nvCxnSpPr>
        <p:spPr>
          <a:xfrm flipV="1">
            <a:off x="1072509" y="1172473"/>
            <a:ext cx="1490" cy="567868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uadroTexto 1"/>
          <p:cNvSpPr txBox="1">
            <a:spLocks noChangeArrowheads="1"/>
          </p:cNvSpPr>
          <p:nvPr/>
        </p:nvSpPr>
        <p:spPr bwMode="auto">
          <a:xfrm>
            <a:off x="261258" y="353120"/>
            <a:ext cx="11727542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No renuncia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a las líneas temáticas de la etapa anterior, pero va a la búsqueda de formas expresivas diversas en 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la que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se 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refleja la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nueva realidad 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socio-histórica</a:t>
            </a: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uadroTexto 1"/>
          <p:cNvSpPr txBox="1">
            <a:spLocks noChangeArrowheads="1"/>
          </p:cNvSpPr>
          <p:nvPr/>
        </p:nvSpPr>
        <p:spPr bwMode="auto">
          <a:xfrm>
            <a:off x="2993566" y="1249455"/>
            <a:ext cx="8995233" cy="132343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En </a:t>
            </a:r>
            <a:r>
              <a:rPr lang="es-E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Palabras a los intelectuales </a:t>
            </a:r>
            <a:r>
              <a:rPr lang="es-E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(1961), Fidel Castro 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enfatizó en la importancia de crear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condiciones para 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desarrollar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las tendencias artísticas, literarias, científicas o de cualquier 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orden. También expresa la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necesidad de que los artistas debían hacer llegar su arte al 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pueblo </a:t>
            </a: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uadroTexto 1"/>
          <p:cNvSpPr txBox="1">
            <a:spLocks noChangeArrowheads="1"/>
          </p:cNvSpPr>
          <p:nvPr/>
        </p:nvSpPr>
        <p:spPr bwMode="auto">
          <a:xfrm>
            <a:off x="2002208" y="4448626"/>
            <a:ext cx="9986591" cy="19389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resencia 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de los rasgos perdurables de la identidad nacional en la indagación de sus raíces, mediante métodos y técnicas de creación </a:t>
            </a:r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literaria, unión y diversidad  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géneros y capacidad 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de mostrar el dialéctico proceso de ruptura y continuidad en la narrativa, la lírica, la ensayística y el </a:t>
            </a:r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teatro. Desarrollo de la oratoria, la crítica literaria, el testimonio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, la literatura policiaca y de ciencia ficción, la literatura infantil y </a:t>
            </a:r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juvenil</a:t>
            </a:r>
            <a:endParaRPr lang="es-ES" sz="2000" b="1" dirty="0"/>
          </a:p>
        </p:txBody>
      </p:sp>
      <p:cxnSp>
        <p:nvCxnSpPr>
          <p:cNvPr id="12" name="Conector recto de flecha 7"/>
          <p:cNvCxnSpPr/>
          <p:nvPr/>
        </p:nvCxnSpPr>
        <p:spPr>
          <a:xfrm flipV="1">
            <a:off x="2370900" y="1911174"/>
            <a:ext cx="544285" cy="51111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de flecha 7"/>
          <p:cNvCxnSpPr/>
          <p:nvPr/>
        </p:nvCxnSpPr>
        <p:spPr>
          <a:xfrm>
            <a:off x="2442751" y="3273321"/>
            <a:ext cx="701048" cy="1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CuadroTexto 1"/>
          <p:cNvSpPr txBox="1">
            <a:spLocks noChangeArrowheads="1"/>
          </p:cNvSpPr>
          <p:nvPr/>
        </p:nvSpPr>
        <p:spPr bwMode="auto">
          <a:xfrm>
            <a:off x="3252651" y="2784488"/>
            <a:ext cx="8736148" cy="132343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Dos hechos marcaron también 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el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año 1961, en agosto se celebró el Primer Congreso Nacional de Escritores y Artistas de Cuba, del que se derivó la creación de la UNEAC y en diciembre culminó exitosamente la Campaña de 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Alfabetización</a:t>
            </a: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8" name="Conector recto de flecha 7"/>
          <p:cNvCxnSpPr/>
          <p:nvPr/>
        </p:nvCxnSpPr>
        <p:spPr>
          <a:xfrm>
            <a:off x="1283009" y="4584899"/>
            <a:ext cx="519665" cy="377577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2556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6618</TotalTime>
  <Words>2912</Words>
  <Application>Microsoft Office PowerPoint</Application>
  <PresentationFormat>Panorámica</PresentationFormat>
  <Paragraphs>138</Paragraphs>
  <Slides>16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5" baseType="lpstr">
      <vt:lpstr>Arial</vt:lpstr>
      <vt:lpstr>Arial Black</vt:lpstr>
      <vt:lpstr>Calibri</vt:lpstr>
      <vt:lpstr>Calibri Light</vt:lpstr>
      <vt:lpstr>Georgia Pro Cond Light</vt:lpstr>
      <vt:lpstr>Monotype Corsiva</vt:lpstr>
      <vt:lpstr>Times New Roman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Adriel</dc:creator>
  <cp:lastModifiedBy>Yordanka</cp:lastModifiedBy>
  <cp:revision>620</cp:revision>
  <dcterms:created xsi:type="dcterms:W3CDTF">2014-10-12T16:01:06Z</dcterms:created>
  <dcterms:modified xsi:type="dcterms:W3CDTF">2026-04-03T23:50:13Z</dcterms:modified>
</cp:coreProperties>
</file>