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7" r:id="rId2"/>
    <p:sldId id="293" r:id="rId3"/>
    <p:sldId id="301" r:id="rId4"/>
    <p:sldId id="302" r:id="rId5"/>
    <p:sldId id="314" r:id="rId6"/>
    <p:sldId id="315" r:id="rId7"/>
    <p:sldId id="316" r:id="rId8"/>
    <p:sldId id="317" r:id="rId9"/>
    <p:sldId id="318" r:id="rId10"/>
    <p:sldId id="320" r:id="rId11"/>
    <p:sldId id="319" r:id="rId12"/>
    <p:sldId id="321" r:id="rId13"/>
    <p:sldId id="303" r:id="rId14"/>
    <p:sldId id="307" r:id="rId15"/>
    <p:sldId id="280" r:id="rId16"/>
    <p:sldId id="279" r:id="rId17"/>
    <p:sldId id="308" r:id="rId18"/>
    <p:sldId id="281" r:id="rId19"/>
    <p:sldId id="312" r:id="rId20"/>
    <p:sldId id="313" r:id="rId21"/>
  </p:sldIdLst>
  <p:sldSz cx="18288000" cy="10287000"/>
  <p:notesSz cx="6858000" cy="9144000"/>
  <p:embeddedFontLst>
    <p:embeddedFont>
      <p:font typeface="Franklin Gothic Medium" panose="020B0603020102020204" pitchFamily="34" charset="0"/>
      <p:regular r:id="rId22"/>
      <p: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0930"/>
    <a:srgbClr val="9436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706" autoAdjust="0"/>
  </p:normalViewPr>
  <p:slideViewPr>
    <p:cSldViewPr>
      <p:cViewPr varScale="1">
        <p:scale>
          <a:sx n="39" d="100"/>
          <a:sy n="39" d="100"/>
        </p:scale>
        <p:origin x="11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8A81A221-9108-4260-B9D0-C8F4DE798B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3801" y="419100"/>
            <a:ext cx="2489688" cy="243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1658600" y="2972510"/>
            <a:ext cx="4020542" cy="3238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ángulo 12"/>
          <p:cNvSpPr/>
          <p:nvPr/>
        </p:nvSpPr>
        <p:spPr>
          <a:xfrm>
            <a:off x="407803" y="2544782"/>
            <a:ext cx="11098397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6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</a:rPr>
              <a:t> </a:t>
            </a:r>
            <a:r>
              <a:rPr lang="es-ES" sz="6000" b="1" dirty="0">
                <a:solidFill>
                  <a:srgbClr val="002060"/>
                </a:solidFill>
                <a:latin typeface="Franklin Gothic Medium" panose="020B0603020102020204" pitchFamily="34" charset="0"/>
                <a:ea typeface="Calibri" panose="020F0502020204030204" pitchFamily="34" charset="0"/>
              </a:rPr>
              <a:t>LABORATORIO DE INNOVACIÓN PÚBLICA MUNICIPAL COMO </a:t>
            </a:r>
          </a:p>
          <a:p>
            <a:pPr algn="ctr"/>
            <a:r>
              <a:rPr lang="es-ES" sz="6000" b="1" dirty="0">
                <a:solidFill>
                  <a:srgbClr val="002060"/>
                </a:solidFill>
                <a:latin typeface="Franklin Gothic Medium" panose="020B0603020102020204" pitchFamily="34" charset="0"/>
                <a:ea typeface="Calibri" panose="020F0502020204030204" pitchFamily="34" charset="0"/>
              </a:rPr>
              <a:t>INSTANCIA DE ASESORAMIENTO CIENTÍFICO A LAS DECISIONES DE </a:t>
            </a:r>
          </a:p>
          <a:p>
            <a:pPr algn="ctr"/>
            <a:r>
              <a:rPr lang="es-ES" sz="6000" b="1" dirty="0">
                <a:solidFill>
                  <a:srgbClr val="002060"/>
                </a:solidFill>
                <a:latin typeface="Franklin Gothic Medium" panose="020B0603020102020204" pitchFamily="34" charset="0"/>
                <a:ea typeface="Calibri" panose="020F0502020204030204" pitchFamily="34" charset="0"/>
              </a:rPr>
              <a:t>GOBIERNO </a:t>
            </a:r>
            <a:endParaRPr lang="en-US" sz="6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8795268" y="7190845"/>
            <a:ext cx="832078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s-ES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/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Dr.C María Julia Aguilar Aguilera </a:t>
            </a:r>
          </a:p>
          <a:p>
            <a:pPr algn="ctr"/>
            <a:r>
              <a:rPr lang="es-ES" sz="36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Dr. C. María Luisa Ramos Grandal. Profesora Titular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E1337B0-A054-808E-7AC8-A1BD45B0A8EE}"/>
              </a:ext>
            </a:extLst>
          </p:cNvPr>
          <p:cNvSpPr txBox="1"/>
          <p:nvPr/>
        </p:nvSpPr>
        <p:spPr>
          <a:xfrm>
            <a:off x="304800" y="495300"/>
            <a:ext cx="16611600" cy="8323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es-MX" sz="36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Innovación tecnológica</a:t>
            </a: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comprende los cambios introducidos en los productos y en los procesos. La innovación de producto consiste en la creación de nuevos productos o servicios, o en la mejora de las características, presentaciones y calidad de los ya existentes. Por su parte, la innovación de proceso supone la introducción de nuevos procesos de producción o la modificación de los ya existentes, y su objetivo principal es la reducción de costes.</a:t>
            </a:r>
            <a:r>
              <a:rPr lang="es-MX" sz="36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 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es-MX" sz="36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Innovación social: </a:t>
            </a: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abarca cambios cualitativos en las formas de gerencias, en los modos de actuación, en la calidad de vida, que es originada por cambios endógenos o por impacto de agentes externos.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s-MX" sz="3600" b="1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Innovación en métodos de gestión: </a:t>
            </a: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reúne las innovaciones que no se pueden incluir en las dos anteriores categorías. Son innovaciones realizadas en los ámbitos comerciales, financieros, organizativos, que acompañan, apoyan y potencian la corriente innovadora de la entidad.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1403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9AC9FF6-BE1C-0574-38C8-4756ED9EA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059433"/>
              </p:ext>
            </p:extLst>
          </p:nvPr>
        </p:nvGraphicFramePr>
        <p:xfrm>
          <a:off x="1143000" y="597448"/>
          <a:ext cx="16306800" cy="9092103"/>
        </p:xfrm>
        <a:graphic>
          <a:graphicData uri="http://schemas.openxmlformats.org/drawingml/2006/table">
            <a:tbl>
              <a:tblPr firstRow="1" firstCol="1" bandRow="1"/>
              <a:tblGrid>
                <a:gridCol w="2225921">
                  <a:extLst>
                    <a:ext uri="{9D8B030D-6E8A-4147-A177-3AD203B41FA5}">
                      <a16:colId xmlns:a16="http://schemas.microsoft.com/office/drawing/2014/main" val="1168640049"/>
                    </a:ext>
                  </a:extLst>
                </a:gridCol>
                <a:gridCol w="14080879">
                  <a:extLst>
                    <a:ext uri="{9D8B030D-6E8A-4147-A177-3AD203B41FA5}">
                      <a16:colId xmlns:a16="http://schemas.microsoft.com/office/drawing/2014/main" val="2971960890"/>
                    </a:ext>
                  </a:extLst>
                </a:gridCol>
              </a:tblGrid>
              <a:tr h="23889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Número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Indicadores de innovación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3818256"/>
                  </a:ext>
                </a:extLst>
              </a:tr>
              <a:tr h="107503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desarrollan nuevas formas de gestión, nuevas alternativas de trabajo, para mejorar las condiciones de vida y tienen fuerte impacto en la población que benefician.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7652287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2a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generan ingresos en la población de alta pobreza y busca salida integradoras para grupos discriminados.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224881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2b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mejoran las condiciones ambientales de la zona.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9579668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resuelve el problema específico para el que se creó.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0331305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fortalece o crea: la participación de las comunidades beneficiadas, desde las distintas etapas del problema y las soluciones.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0007959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Contribuye a generar un sentido de apropiación en los participantes, lo que ayuda a la sostenibilidad en el tiempo.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726498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fortalece el liderazgo y organización entre los beneficiarios y gestores.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2261794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desarrollan sinergias entre los conocimientos y las prácticas locales.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9286765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fomentan las condiciones de asociatividad entre la población participante, para que los beneficiarios desarrollen sus capacidades organizativas.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2116391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busca eliminar la discriminación de género.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0144040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promueven alianzas con el gobierno a diferentes niveles, con las organizaciones de la sociedad civil, con gremios y con el sector privado.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2151094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tiene trayectoria destacada que apunte a su sostenibilidad, y a su posibilidad de réplica.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2386751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Existe relación positiva entre costo/resultado.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2402026"/>
                  </a:ext>
                </a:extLst>
              </a:tr>
              <a:tr h="716692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Existe financiamiento externo, principalmente de organizaciones no gubernamentales. 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2741281"/>
                  </a:ext>
                </a:extLst>
              </a:tr>
              <a:tr h="35834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2400" b="1" i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s-ES" sz="2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MX" sz="2400" dirty="0">
                          <a:effectLst/>
                          <a:latin typeface="Franklin Gothic Medium" panose="020B06030201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 articula con agentes externos. </a:t>
                      </a:r>
                      <a:endParaRPr lang="es-ES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1506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3821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5B94E81-5DE7-8F7D-53FE-9AB2969A6A17}"/>
              </a:ext>
            </a:extLst>
          </p:cNvPr>
          <p:cNvSpPr txBox="1"/>
          <p:nvPr/>
        </p:nvSpPr>
        <p:spPr>
          <a:xfrm>
            <a:off x="3581400" y="2595075"/>
            <a:ext cx="11963400" cy="44319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None/>
            </a:pPr>
            <a:r>
              <a:rPr lang="es-MX" sz="3600" b="1" i="0" dirty="0">
                <a:solidFill>
                  <a:srgbClr val="000000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Por ello se sugiere la siguiente escala:</a:t>
            </a:r>
          </a:p>
          <a:p>
            <a:pPr algn="just">
              <a:spcAft>
                <a:spcPts val="600"/>
              </a:spcAft>
              <a:buNone/>
            </a:pP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None/>
            </a:pPr>
            <a:r>
              <a:rPr lang="es-MX" sz="3600" b="1" i="0" dirty="0">
                <a:solidFill>
                  <a:srgbClr val="000000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De 12-15 puntos - Innovación muy pertinente.</a:t>
            </a:r>
          </a:p>
          <a:p>
            <a:pPr algn="just">
              <a:spcAft>
                <a:spcPts val="600"/>
              </a:spcAft>
              <a:buNone/>
            </a:pP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None/>
            </a:pPr>
            <a:r>
              <a:rPr lang="es-MX" sz="3600" b="1" i="0" dirty="0">
                <a:solidFill>
                  <a:srgbClr val="000000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De 9 -10 puntos - Innovación pertinente.</a:t>
            </a:r>
          </a:p>
          <a:p>
            <a:pPr algn="just">
              <a:spcAft>
                <a:spcPts val="600"/>
              </a:spcAft>
              <a:buNone/>
            </a:pP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  <a:buNone/>
            </a:pPr>
            <a:r>
              <a:rPr lang="es-MX" sz="3600" b="1" i="0" dirty="0">
                <a:solidFill>
                  <a:srgbClr val="000000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Menos de 9 puntos - Innovación poco pertinente.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651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154401" y="11514"/>
            <a:ext cx="2152650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ángulo 2"/>
          <p:cNvSpPr/>
          <p:nvPr/>
        </p:nvSpPr>
        <p:spPr>
          <a:xfrm>
            <a:off x="1475508" y="2339523"/>
            <a:ext cx="16002000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900"/>
              </a:spcAft>
            </a:pPr>
            <a:endParaRPr lang="en-US" sz="3600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848234" y="1769270"/>
            <a:ext cx="16961784" cy="7792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es-MX" sz="3600" b="1" dirty="0">
                <a:solidFill>
                  <a:srgbClr val="00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Posee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como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principios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 para los análisis, búsqueda e implementación de soluciones:  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900"/>
              </a:spcAft>
              <a:buFont typeface="Wingdings" panose="05000000000000000000" pitchFamily="2" charset="2"/>
              <a:buChar char=""/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Potenciar el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trabajo con los jóvenes 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el LIPM.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900"/>
              </a:spcAft>
              <a:buFont typeface="Wingdings" panose="05000000000000000000" pitchFamily="2" charset="2"/>
              <a:buChar char=""/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Promover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avance de las mujeres y la igualdad de derechos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oportunidades y posibilidades desde la inclusión y la participación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900"/>
              </a:spcAft>
              <a:buFont typeface="Wingdings" panose="05000000000000000000" pitchFamily="2" charset="2"/>
              <a:buChar char=""/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Atender la tendencia al </a:t>
            </a:r>
            <a:r>
              <a:rPr lang="es-ES" sz="3600" b="1" dirty="0">
                <a:solidFill>
                  <a:srgbClr val="00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crecimiento acelerado de los gastos en seguridad social generado por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envejecimiento poblacional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así como la búsqueda de fuentes que financien su atención desde las proyecciones del desarrollo local.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900"/>
              </a:spcAft>
              <a:buFont typeface="Wingdings" panose="05000000000000000000" pitchFamily="2" charset="2"/>
              <a:buChar char=""/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atención a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barrios en transformación 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como expresión de equidad y justicia social en el sistema de gobierno.</a:t>
            </a:r>
            <a:endParaRPr lang="en-US" sz="3600" b="1" dirty="0">
              <a:solidFill>
                <a:srgbClr val="FF0000"/>
              </a:solidFill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14350" indent="-514350" algn="just">
              <a:lnSpc>
                <a:spcPct val="115000"/>
              </a:lnSpc>
              <a:spcAft>
                <a:spcPts val="900"/>
              </a:spcAft>
              <a:buFont typeface="Wingdings" panose="05000000000000000000" pitchFamily="2" charset="2"/>
              <a:buChar char=""/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Incremento de la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labor del Centro Universitario Municipal 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(CUM) en la gestión del            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conocimiento, a partir de su participación en los equipos multidisciplinarios.</a:t>
            </a:r>
            <a:endParaRPr lang="en-US" sz="3600" b="1" dirty="0">
              <a:latin typeface="Franklin Gothic Medium" panose="020B0603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5829300" y="451363"/>
            <a:ext cx="8839200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370361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C:\Users\casa\Desktop\LIPM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48" y="1485900"/>
            <a:ext cx="17041089" cy="8763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ángulo redondeado 9"/>
          <p:cNvSpPr/>
          <p:nvPr/>
        </p:nvSpPr>
        <p:spPr>
          <a:xfrm>
            <a:off x="5334000" y="266700"/>
            <a:ext cx="9753600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EL LIPM EN EL MUNICIPIO</a:t>
            </a:r>
          </a:p>
        </p:txBody>
      </p:sp>
    </p:spTree>
    <p:extLst>
      <p:ext uri="{BB962C8B-B14F-4D97-AF65-F5344CB8AC3E}">
        <p14:creationId xmlns:p14="http://schemas.microsoft.com/office/powerpoint/2010/main" val="1160376940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1816921" y="4065106"/>
            <a:ext cx="54668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5531733" y="190500"/>
            <a:ext cx="2222867" cy="1790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ángulo 6"/>
          <p:cNvSpPr/>
          <p:nvPr/>
        </p:nvSpPr>
        <p:spPr>
          <a:xfrm>
            <a:off x="990600" y="2019300"/>
            <a:ext cx="16611600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4400" b="1" dirty="0">
                <a:latin typeface="Franklin Gothic Medium" pitchFamily="34" charset="0"/>
              </a:rPr>
              <a:t>Creación de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equipos interdisciplinarios </a:t>
            </a:r>
            <a:r>
              <a:rPr lang="es-ES" sz="4400" b="1" dirty="0">
                <a:latin typeface="Franklin Gothic Medium" pitchFamily="34" charset="0"/>
              </a:rPr>
              <a:t>en cada líneas de desarrollo del territorio. Definir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responsable</a:t>
            </a:r>
            <a:r>
              <a:rPr lang="es-ES" sz="4400" b="1" dirty="0">
                <a:latin typeface="Franklin Gothic Medium" pitchFamily="34" charset="0"/>
              </a:rPr>
              <a:t>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4400" b="1" dirty="0">
                <a:latin typeface="Franklin Gothic Medium" pitchFamily="34" charset="0"/>
              </a:rPr>
              <a:t>Definición de la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función principal </a:t>
            </a:r>
            <a:r>
              <a:rPr lang="es-ES" sz="4400" b="1" dirty="0">
                <a:latin typeface="Franklin Gothic Medium" pitchFamily="34" charset="0"/>
              </a:rPr>
              <a:t>de cada equipo en función de producir, capacitar y divulgar conocimientos valiosos.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4400" b="1" dirty="0">
                <a:latin typeface="Franklin Gothic Medium" pitchFamily="34" charset="0"/>
              </a:rPr>
              <a:t>Planificación de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 espacios abierto de </a:t>
            </a:r>
            <a:r>
              <a:rPr lang="es-ES" sz="4400" b="1" dirty="0" err="1">
                <a:solidFill>
                  <a:srgbClr val="FF0000"/>
                </a:solidFill>
                <a:latin typeface="Franklin Gothic Medium" pitchFamily="34" charset="0"/>
              </a:rPr>
              <a:t>co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-creación, comunicación y colaboración </a:t>
            </a:r>
            <a:r>
              <a:rPr lang="es-ES" sz="4400" b="1" dirty="0">
                <a:latin typeface="Franklin Gothic Medium" pitchFamily="34" charset="0"/>
              </a:rPr>
              <a:t>de los equipos. (Presenciales y digitales)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4400" b="1" dirty="0">
                <a:latin typeface="Franklin Gothic Medium" pitchFamily="34" charset="0"/>
              </a:rPr>
              <a:t>Aplicación del método </a:t>
            </a:r>
            <a:r>
              <a:rPr lang="es-ES" sz="4400" b="1" dirty="0" err="1">
                <a:solidFill>
                  <a:srgbClr val="FF0000"/>
                </a:solidFill>
                <a:latin typeface="Franklin Gothic Medium" pitchFamily="34" charset="0"/>
              </a:rPr>
              <a:t>Design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 </a:t>
            </a:r>
            <a:r>
              <a:rPr lang="es-ES" sz="4400" b="1" dirty="0" err="1">
                <a:solidFill>
                  <a:srgbClr val="FF0000"/>
                </a:solidFill>
                <a:latin typeface="Franklin Gothic Medium" pitchFamily="34" charset="0"/>
              </a:rPr>
              <a:t>Thinking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 o el diseño de pensamiento</a:t>
            </a:r>
            <a:r>
              <a:rPr lang="es-ES" sz="4400" b="1" dirty="0">
                <a:latin typeface="Franklin Gothic Medium" pitchFamily="34" charset="0"/>
              </a:rPr>
              <a:t> para generar ideas innovadoras en los equipos interdisciplinarios.</a:t>
            </a:r>
          </a:p>
          <a:p>
            <a:pPr marL="342900" indent="-342900" algn="just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s-ES" sz="4400" b="1" dirty="0">
                <a:latin typeface="Franklin Gothic Medium" pitchFamily="34" charset="0"/>
              </a:rPr>
              <a:t>Promover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actividades</a:t>
            </a:r>
            <a:r>
              <a:rPr lang="es-ES" sz="4400" b="1" dirty="0">
                <a:latin typeface="Franklin Gothic Medium" pitchFamily="34" charset="0"/>
              </a:rPr>
              <a:t> con los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actores</a:t>
            </a:r>
            <a:r>
              <a:rPr lang="es-ES" sz="4400" b="1" dirty="0">
                <a:latin typeface="Franklin Gothic Medium" pitchFamily="34" charset="0"/>
              </a:rPr>
              <a:t> que afiancen las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relaciones</a:t>
            </a:r>
            <a:r>
              <a:rPr lang="es-ES" sz="4400" b="1" dirty="0">
                <a:latin typeface="Franklin Gothic Medium" pitchFamily="34" charset="0"/>
              </a:rPr>
              <a:t> necesarias para la </a:t>
            </a:r>
            <a:r>
              <a:rPr lang="es-ES" sz="4400" b="1" dirty="0" err="1">
                <a:latin typeface="Franklin Gothic Medium" pitchFamily="34" charset="0"/>
              </a:rPr>
              <a:t>co</a:t>
            </a:r>
            <a:r>
              <a:rPr lang="es-ES" sz="4400" b="1" dirty="0">
                <a:latin typeface="Franklin Gothic Medium" pitchFamily="34" charset="0"/>
              </a:rPr>
              <a:t>-creación. Diseño de </a:t>
            </a:r>
            <a:r>
              <a:rPr lang="es-ES" sz="4400" b="1" dirty="0">
                <a:solidFill>
                  <a:srgbClr val="FF0000"/>
                </a:solidFill>
                <a:latin typeface="Franklin Gothic Medium" pitchFamily="34" charset="0"/>
              </a:rPr>
              <a:t>proyectos</a:t>
            </a:r>
            <a:r>
              <a:rPr lang="es-ES" sz="4400" b="1" dirty="0">
                <a:latin typeface="Franklin Gothic Medium" pitchFamily="34" charset="0"/>
              </a:rPr>
              <a:t> estratégicos …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5334000" y="342900"/>
            <a:ext cx="9067800" cy="1143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LABOR INNOVADORA DEL LIPM </a:t>
            </a:r>
          </a:p>
        </p:txBody>
      </p:sp>
    </p:spTree>
    <p:extLst>
      <p:ext uri="{BB962C8B-B14F-4D97-AF65-F5344CB8AC3E}">
        <p14:creationId xmlns:p14="http://schemas.microsoft.com/office/powerpoint/2010/main" val="970072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1816921" y="4065106"/>
            <a:ext cx="54668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5052447" y="272087"/>
            <a:ext cx="2514600" cy="2025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494087" y="3138609"/>
            <a:ext cx="8001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Times New Roman" panose="02020603050405020304" pitchFamily="18" charset="0"/>
                <a:cs typeface="Helvetica" panose="020B0604020202020204" pitchFamily="34" charset="0"/>
              </a:rPr>
              <a:t>LA REPLICABILIDAD </a:t>
            </a:r>
            <a:endParaRPr lang="es-MX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4400" b="1" dirty="0">
                <a:latin typeface="Franklin Gothic Medium" panose="020B0603020102020204" pitchFamily="34" charset="0"/>
              </a:rPr>
              <a:t>expresada en demostrar que las soluciones colaborativas e innovadoras son aplicables a otros contextos, lo que irá posicionando el laboratorio por su cientificidad y alcance en sus propuestas</a:t>
            </a:r>
            <a:r>
              <a:rPr lang="es-MX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cs typeface="Helvetica" panose="020B0604020202020204" pitchFamily="34" charset="0"/>
              </a:rPr>
              <a:t>.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3" name="Rectángulo 2"/>
          <p:cNvSpPr/>
          <p:nvPr/>
        </p:nvSpPr>
        <p:spPr>
          <a:xfrm>
            <a:off x="9650852" y="2800055"/>
            <a:ext cx="7935245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MX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COMUNICACIÓN  </a:t>
            </a:r>
            <a:r>
              <a:rPr lang="es-MX" sz="44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 </a:t>
            </a:r>
          </a:p>
          <a:p>
            <a:pPr algn="ctr"/>
            <a:r>
              <a:rPr lang="es-MX" sz="4400" b="1" dirty="0">
                <a:latin typeface="Franklin Gothic Medium" panose="020B0603020102020204" pitchFamily="34" charset="0"/>
              </a:rPr>
              <a:t>tiene una mirada hacia el cambio en los modos de pensar y actuar de los cuadros de la AP, es un vehículo para empoderar individuos, fortalecer comunidades y liberar voces que no han sido escuchadas previamente.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anose="020B0603020102020204" pitchFamily="34" charset="0"/>
            </a:endParaRPr>
          </a:p>
        </p:txBody>
      </p:sp>
      <p:sp>
        <p:nvSpPr>
          <p:cNvPr id="8" name="Rectángulo redondeado 7"/>
          <p:cNvSpPr/>
          <p:nvPr/>
        </p:nvSpPr>
        <p:spPr>
          <a:xfrm>
            <a:off x="5116952" y="647700"/>
            <a:ext cx="9067800" cy="1143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 VISIBILIDAD  DEL  LIPM </a:t>
            </a:r>
          </a:p>
        </p:txBody>
      </p:sp>
      <p:sp>
        <p:nvSpPr>
          <p:cNvPr id="10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059470" flipH="1">
            <a:off x="9674447" y="2145332"/>
            <a:ext cx="1526634" cy="124406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>
            <a:gsLst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47000">
                <a:srgbClr val="FF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fr-CA" sz="2700">
              <a:latin typeface="Arial" charset="0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C0D9ADA-86B8-449B-B757-651B54A183D5}"/>
              </a:ext>
            </a:extLst>
          </p:cNvPr>
          <p:cNvSpPr>
            <a:spLocks/>
          </p:cNvSpPr>
          <p:nvPr/>
        </p:nvSpPr>
        <p:spPr bwMode="gray">
          <a:xfrm>
            <a:off x="7179457" y="2021821"/>
            <a:ext cx="1315630" cy="1556467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>
            <a:gsLst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47000">
                <a:srgbClr val="FF0000"/>
              </a:gs>
            </a:gsLst>
            <a:lin ang="5400000" scaled="1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/>
          <a:lstStyle/>
          <a:p>
            <a:pPr>
              <a:defRPr/>
            </a:pPr>
            <a:endParaRPr lang="fr-CA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648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0" grpId="0" animBg="1"/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9584" y="1714500"/>
            <a:ext cx="7938654" cy="70866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714500"/>
            <a:ext cx="7668492" cy="70866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533401" y="8953500"/>
            <a:ext cx="167155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Franklin Gothic Medium" panose="020B0603020102020204" pitchFamily="34" charset="0"/>
              </a:rPr>
              <a:t>Bahía Honda, Junio 2024</a:t>
            </a:r>
          </a:p>
          <a:p>
            <a:pPr algn="ctr"/>
            <a:r>
              <a:rPr lang="es-MX" sz="4000" b="1" dirty="0">
                <a:latin typeface="Franklin Gothic Medium" panose="020B0603020102020204" pitchFamily="34" charset="0"/>
              </a:rPr>
              <a:t>“Diplomado de servidoras y servidores para la gestión local”  </a:t>
            </a:r>
            <a:endParaRPr lang="en-US" sz="4000" b="1" dirty="0">
              <a:latin typeface="Franklin Gothic Medium" panose="020B0603020102020204" pitchFamily="34" charset="0"/>
            </a:endParaRPr>
          </a:p>
        </p:txBody>
      </p:sp>
      <p:pic>
        <p:nvPicPr>
          <p:cNvPr id="10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078200" y="116277"/>
            <a:ext cx="1627794" cy="114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redondeado 10"/>
          <p:cNvSpPr/>
          <p:nvPr/>
        </p:nvSpPr>
        <p:spPr>
          <a:xfrm>
            <a:off x="5410200" y="266700"/>
            <a:ext cx="9753600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PRIMERAS ACTIVIDADES EN EL LIPM</a:t>
            </a:r>
          </a:p>
        </p:txBody>
      </p:sp>
    </p:spTree>
    <p:extLst>
      <p:ext uri="{BB962C8B-B14F-4D97-AF65-F5344CB8AC3E}">
        <p14:creationId xmlns:p14="http://schemas.microsoft.com/office/powerpoint/2010/main" val="37443065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1816921" y="4065106"/>
            <a:ext cx="54668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5849600" y="292478"/>
            <a:ext cx="1765667" cy="142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 descr="C:\Users\Casa\Desktop\IMG-20241101-WA0003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711285"/>
            <a:ext cx="7086600" cy="614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Casa\Desktop\IMG-20241101-WA001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8678" y="2705100"/>
            <a:ext cx="7488555" cy="605494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ángulo redondeado 8"/>
          <p:cNvSpPr/>
          <p:nvPr/>
        </p:nvSpPr>
        <p:spPr>
          <a:xfrm>
            <a:off x="5410200" y="266700"/>
            <a:ext cx="9296400" cy="19050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TALLER CON LA DIRECCIÓN DE DESARROLLO TERRITORIAL 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5410201" y="9182100"/>
            <a:ext cx="8153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Franklin Gothic Medium" panose="020B0603020102020204" pitchFamily="34" charset="0"/>
              </a:rPr>
              <a:t>Bahía Honda, Noviembre 2024</a:t>
            </a:r>
          </a:p>
        </p:txBody>
      </p:sp>
    </p:spTree>
    <p:extLst>
      <p:ext uri="{BB962C8B-B14F-4D97-AF65-F5344CB8AC3E}">
        <p14:creationId xmlns:p14="http://schemas.microsoft.com/office/powerpoint/2010/main" val="3152456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B7EEFDB3-40DF-AB31-1BB2-982957A42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498124"/>
            <a:ext cx="7924800" cy="463867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CD4C353-8F21-4936-D3AC-0AA62610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5400" y="2476500"/>
            <a:ext cx="7924800" cy="4638675"/>
          </a:xfrm>
          <a:prstGeom prst="rect">
            <a:avLst/>
          </a:prstGeom>
        </p:spPr>
      </p:pic>
      <p:sp>
        <p:nvSpPr>
          <p:cNvPr id="2" name="Rectángulo redondeado 10">
            <a:extLst>
              <a:ext uri="{FF2B5EF4-FFF2-40B4-BE49-F238E27FC236}">
                <a16:creationId xmlns:a16="http://schemas.microsoft.com/office/drawing/2014/main" id="{4CBF97D4-13F8-69A5-1427-BD9E6BF84626}"/>
              </a:ext>
            </a:extLst>
          </p:cNvPr>
          <p:cNvSpPr/>
          <p:nvPr/>
        </p:nvSpPr>
        <p:spPr>
          <a:xfrm>
            <a:off x="5029200" y="495300"/>
            <a:ext cx="9753600" cy="1295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TALLERES DE INNOVACIÓN EN BAHÍA HONDA   MAYO 2025</a:t>
            </a:r>
          </a:p>
        </p:txBody>
      </p:sp>
    </p:spTree>
    <p:extLst>
      <p:ext uri="{BB962C8B-B14F-4D97-AF65-F5344CB8AC3E}">
        <p14:creationId xmlns:p14="http://schemas.microsoft.com/office/powerpoint/2010/main" val="3479355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/>
        </p:nvSpPr>
        <p:spPr>
          <a:xfrm>
            <a:off x="11816921" y="4065106"/>
            <a:ext cx="54668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5621000" y="-20689"/>
            <a:ext cx="2656321" cy="213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>
            <a:extLst>
              <a:ext uri="{FF2B5EF4-FFF2-40B4-BE49-F238E27FC236}">
                <a16:creationId xmlns:a16="http://schemas.microsoft.com/office/drawing/2014/main" id="{D8AE3C9C-858D-4902-A01A-6D04CF33C7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357" y="5545043"/>
            <a:ext cx="4057896" cy="463803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C:\Users\luisa\Documents\20220323_1419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727" y="5820765"/>
            <a:ext cx="4046028" cy="434935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ángulo redondeado 10"/>
          <p:cNvSpPr/>
          <p:nvPr/>
        </p:nvSpPr>
        <p:spPr>
          <a:xfrm>
            <a:off x="5029200" y="342900"/>
            <a:ext cx="9829800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itchFamily="34" charset="0"/>
              </a:rPr>
              <a:t>¿A QUÉ RESPONDE EL LIPM?</a:t>
            </a:r>
            <a:endParaRPr lang="en-US" sz="4400" b="1" dirty="0">
              <a:latin typeface="Franklin Gothic Medium" panose="020B0603020102020204" pitchFamily="34" charset="0"/>
            </a:endParaRPr>
          </a:p>
        </p:txBody>
      </p:sp>
      <p:grpSp>
        <p:nvGrpSpPr>
          <p:cNvPr id="14" name="18 Grupo"/>
          <p:cNvGrpSpPr/>
          <p:nvPr/>
        </p:nvGrpSpPr>
        <p:grpSpPr>
          <a:xfrm>
            <a:off x="230665" y="4346246"/>
            <a:ext cx="3976851" cy="5861707"/>
            <a:chOff x="2395349" y="908720"/>
            <a:chExt cx="3976851" cy="5861707"/>
          </a:xfrm>
        </p:grpSpPr>
        <p:pic>
          <p:nvPicPr>
            <p:cNvPr id="15" name="Imagen 26">
              <a:extLst>
                <a:ext uri="{FF2B5EF4-FFF2-40B4-BE49-F238E27FC236}">
                  <a16:creationId xmlns:a16="http://schemas.microsoft.com/office/drawing/2014/main" id="{33F3C373-50CB-4999-94BB-10A99FF0C7BE}"/>
                </a:ext>
              </a:extLst>
            </p:cNvPr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638" b="14774"/>
            <a:stretch/>
          </p:blipFill>
          <p:spPr bwMode="auto">
            <a:xfrm>
              <a:off x="2395349" y="2605115"/>
              <a:ext cx="3976851" cy="4165312"/>
            </a:xfrm>
            <a:prstGeom prst="rect">
              <a:avLst/>
            </a:prstGeom>
            <a:noFill/>
          </p:spPr>
        </p:pic>
        <p:pic>
          <p:nvPicPr>
            <p:cNvPr id="16" name="Picture 3" descr="C:\Users\luisa\Documents\20220323_142054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5936" y="908720"/>
              <a:ext cx="2736223" cy="16897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Picture 2" descr="C:\Users\Lorena\Documents\Zapya\Photo\20211001_23513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273" y="1638300"/>
            <a:ext cx="3076419" cy="278048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Lorena\Documents\Zapya\Photo\20211001_23550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9400" y="1638301"/>
            <a:ext cx="3124200" cy="297180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4">
            <a:extLst>
              <a:ext uri="{FF2B5EF4-FFF2-40B4-BE49-F238E27FC236}">
                <a16:creationId xmlns:a16="http://schemas.microsoft.com/office/drawing/2014/main" id="{40377DD4-3CE4-4508-876D-6F569E5912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1252" y="1866901"/>
            <a:ext cx="3324214" cy="219820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2A96DDEB-3BF0-4B9E-BF6C-FCB0738DAF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03" r="20910" b="-1"/>
          <a:stretch/>
        </p:blipFill>
        <p:spPr bwMode="auto">
          <a:xfrm>
            <a:off x="14588399" y="3086100"/>
            <a:ext cx="3627542" cy="3296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21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37BD3-805C-88DC-CA38-F0902A957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BEB4C9B6-02DE-2CA4-3C74-F085C96E6B9A}"/>
              </a:ext>
            </a:extLst>
          </p:cNvPr>
          <p:cNvSpPr txBox="1"/>
          <p:nvPr/>
        </p:nvSpPr>
        <p:spPr>
          <a:xfrm>
            <a:off x="11816921" y="4065106"/>
            <a:ext cx="546680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endParaRPr/>
          </a:p>
        </p:txBody>
      </p:sp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3DA274F2-F803-FB03-974B-2E34439A37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6445607" y="38100"/>
            <a:ext cx="1703060" cy="13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39AE3C51-E39C-5ECF-14BA-6E4DCA162ACD}"/>
              </a:ext>
            </a:extLst>
          </p:cNvPr>
          <p:cNvSpPr/>
          <p:nvPr/>
        </p:nvSpPr>
        <p:spPr>
          <a:xfrm>
            <a:off x="762000" y="2781300"/>
            <a:ext cx="15925800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es-ES" sz="4000" b="1" dirty="0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CONCLUSIONES </a:t>
            </a:r>
          </a:p>
          <a:p>
            <a:pPr algn="just">
              <a:spcAft>
                <a:spcPts val="600"/>
              </a:spcAft>
            </a:pPr>
            <a:r>
              <a:rPr lang="es-ES" sz="4000" b="1" dirty="0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 LIPM constituye una expresión concreta de los aportes del sistema de gestión de gobierno orientado a la innovación en la gobernanza de la ciencia, tecnología e innovación (CTI) en Cuba, pues en él se fomenta la intersectorialidad y la consulta a expertos, tanto a instituciones como a personas naturales; favorece el abordaje integral y </a:t>
            </a:r>
            <a:r>
              <a:rPr lang="es-ES" sz="4000" b="1" dirty="0" err="1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multiactoral</a:t>
            </a:r>
            <a:r>
              <a:rPr lang="es-ES" sz="4000" b="1" dirty="0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aspectos complejos de la sociedad.  Se estimula la visión de innovación </a:t>
            </a:r>
          </a:p>
          <a:p>
            <a:pPr algn="just">
              <a:spcAft>
                <a:spcPts val="600"/>
              </a:spcAft>
            </a:pPr>
            <a:r>
              <a:rPr lang="es-ES" sz="4000" b="1" dirty="0" err="1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multiactoral</a:t>
            </a:r>
            <a:r>
              <a:rPr lang="es-ES" sz="4000" b="1" dirty="0">
                <a:solidFill>
                  <a:srgbClr val="000000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 sistémica y fomenta la comunicación social de la CTI, la transparencia de sus resultados e impactos y la percepción pública favorable de sus contribuciones a la sociedad.</a:t>
            </a:r>
            <a:endParaRPr lang="en-US" sz="4000" b="1" dirty="0">
              <a:latin typeface="Franklin Gothic Medium" panose="020B06030201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39235BD0-6B99-0364-957E-56224FB23918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itchFamily="34" charset="0"/>
              </a:rPr>
              <a:t>Laboratorio de Innovación Pública Municipal</a:t>
            </a:r>
            <a:endParaRPr lang="en-US" sz="4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848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4717473" y="2772269"/>
            <a:ext cx="9144000" cy="5189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15000"/>
              </a:lnSpc>
              <a:spcAft>
                <a:spcPts val="900"/>
              </a:spcAft>
            </a:pP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“un </a:t>
            </a:r>
            <a:r>
              <a:rPr lang="es-E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ecosistema 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innovación 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abierto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(físico y virtual) que a partir de la gobernanza local promueve una mayor participación de la ciudadanía en la generación de soluciones desde </a:t>
            </a:r>
            <a:r>
              <a:rPr lang="es-E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la experimentación científica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, </a:t>
            </a:r>
            <a:r>
              <a:rPr lang="es-E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la </a:t>
            </a:r>
            <a:r>
              <a:rPr lang="es-ES" sz="3600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co</a:t>
            </a:r>
            <a:r>
              <a:rPr lang="es-E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-creación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, la 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comunicación y colaboración; mediante el uso de </a:t>
            </a:r>
            <a:r>
              <a:rPr lang="es-ES" sz="36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metodologías participativas de diagnóstico y diseño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.” </a:t>
            </a:r>
            <a:r>
              <a:rPr lang="es-ES" sz="3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 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308905" y="1767821"/>
            <a:ext cx="415918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Helvetica" panose="020B0604020202020204" pitchFamily="34" charset="0"/>
              </a:rPr>
              <a:t>Sistema complejo </a:t>
            </a:r>
            <a:r>
              <a:rPr lang="es-ES" sz="3000" b="1" dirty="0">
                <a:latin typeface="Franklin Gothic Medium" panose="020B0603020102020204" pitchFamily="34" charset="0"/>
              </a:rPr>
              <a:t>confluyen </a:t>
            </a:r>
            <a:r>
              <a:rPr lang="es-ES" sz="3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diversidad</a:t>
            </a:r>
            <a:r>
              <a:rPr lang="es-ES" sz="3000" b="1" dirty="0">
                <a:latin typeface="Franklin Gothic Medium" panose="020B0603020102020204" pitchFamily="34" charset="0"/>
              </a:rPr>
              <a:t> de actores sociales, diferentes relaciones y dinámicas.</a:t>
            </a:r>
            <a:endParaRPr lang="en-US" sz="3000" b="1" dirty="0">
              <a:latin typeface="Franklin Gothic Medium" panose="020B0603020102020204" pitchFamily="34" charset="0"/>
            </a:endParaRPr>
          </a:p>
        </p:txBody>
      </p:sp>
      <p:sp>
        <p:nvSpPr>
          <p:cNvPr id="11" name="Rectángulo 10"/>
          <p:cNvSpPr/>
          <p:nvPr/>
        </p:nvSpPr>
        <p:spPr>
          <a:xfrm>
            <a:off x="14360237" y="1998654"/>
            <a:ext cx="357447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La dialéctica materialista como </a:t>
            </a:r>
            <a:r>
              <a:rPr lang="es-ES" sz="30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método general </a:t>
            </a:r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de la ciencia.</a:t>
            </a:r>
            <a:endParaRPr lang="en-US" sz="3000" b="1" dirty="0">
              <a:latin typeface="Franklin Gothic Medium" panose="020B0603020102020204" pitchFamily="34" charset="0"/>
            </a:endParaRPr>
          </a:p>
        </p:txBody>
      </p:sp>
      <p:sp>
        <p:nvSpPr>
          <p:cNvPr id="12" name="Rectángulo 11"/>
          <p:cNvSpPr/>
          <p:nvPr/>
        </p:nvSpPr>
        <p:spPr>
          <a:xfrm>
            <a:off x="432761" y="5993518"/>
            <a:ext cx="349500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AGaramondPro-Regular"/>
              </a:rPr>
              <a:t>Proceso de innovación que </a:t>
            </a:r>
            <a:r>
              <a:rPr lang="es-ES" sz="3000" b="1" dirty="0">
                <a:latin typeface="Franklin Gothic Medium" panose="020B0603020102020204" pitchFamily="34" charset="0"/>
              </a:rPr>
              <a:t>desarrolla conciencia, construye capacidades, generando </a:t>
            </a:r>
            <a:r>
              <a:rPr lang="es-ES" sz="3000" b="1" dirty="0">
                <a:solidFill>
                  <a:srgbClr val="FF0000"/>
                </a:solidFill>
                <a:latin typeface="Franklin Gothic Medium" panose="020B0603020102020204" pitchFamily="34" charset="0"/>
              </a:rPr>
              <a:t>nuevas soluciones con los ciudadanos.</a:t>
            </a:r>
            <a:r>
              <a:rPr lang="es-ES" sz="30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AGaramondPro-Regular"/>
              </a:rPr>
              <a:t> </a:t>
            </a:r>
            <a:endParaRPr lang="en-US" sz="3000" b="1" dirty="0">
              <a:solidFill>
                <a:srgbClr val="FF00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13" name="Rectángulo 12"/>
          <p:cNvSpPr/>
          <p:nvPr/>
        </p:nvSpPr>
        <p:spPr>
          <a:xfrm>
            <a:off x="9289473" y="8343900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s-ES" sz="3000" b="1" i="1" dirty="0">
                <a:latin typeface="Franklin Gothic Medium" panose="020B0603020102020204" pitchFamily="34" charset="0"/>
              </a:rPr>
              <a:t>Design thinking </a:t>
            </a:r>
            <a:r>
              <a:rPr lang="es-ES" sz="3000" b="1" dirty="0">
                <a:latin typeface="Franklin Gothic Medium" panose="020B0603020102020204" pitchFamily="34" charset="0"/>
              </a:rPr>
              <a:t>o el diseño de pensamiento; </a:t>
            </a:r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método para </a:t>
            </a:r>
            <a:r>
              <a:rPr lang="es-ES" sz="30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generar ideas innovadoras </a:t>
            </a:r>
            <a:r>
              <a:rPr lang="es-ES" sz="30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que se centra en entender y dar solución a las necesidades reales de los usuarios en sus contextos.</a:t>
            </a:r>
            <a:endParaRPr lang="en-US" sz="3000" b="1" dirty="0">
              <a:latin typeface="Franklin Gothic Medium" panose="020B0603020102020204" pitchFamily="34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869746" flipH="1">
            <a:off x="7828572" y="8310617"/>
            <a:ext cx="1680179" cy="125948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 sz="2700">
              <a:latin typeface="Arial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9602686" flipH="1">
            <a:off x="3355537" y="5542957"/>
            <a:ext cx="1237976" cy="125948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 sz="2700">
              <a:latin typeface="Arial" charset="0"/>
            </a:endParaRPr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0973368" flipH="1">
            <a:off x="4493028" y="2029169"/>
            <a:ext cx="1236432" cy="1020534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 sz="2700">
              <a:latin typeface="Arial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5AC2896D-74B4-4AD9-A0D2-C6639DBFBD8F}"/>
              </a:ext>
            </a:extLst>
          </p:cNvPr>
          <p:cNvSpPr>
            <a:spLocks/>
          </p:cNvSpPr>
          <p:nvPr/>
        </p:nvSpPr>
        <p:spPr bwMode="gray">
          <a:xfrm rot="18176954" flipH="1">
            <a:off x="14356982" y="3873811"/>
            <a:ext cx="1237976" cy="1259486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rotWithShape="1">
            <a:gsLst>
              <a:gs pos="28000">
                <a:srgbClr val="1F236B"/>
              </a:gs>
              <a:gs pos="84000">
                <a:srgbClr val="FF0000"/>
              </a:gs>
            </a:gsLst>
            <a:lin ang="0" scaled="1"/>
          </a:gradFill>
          <a:ln>
            <a:noFill/>
          </a:ln>
        </p:spPr>
        <p:txBody>
          <a:bodyPr/>
          <a:lstStyle/>
          <a:p>
            <a:pPr>
              <a:defRPr/>
            </a:pPr>
            <a:endParaRPr lang="fr-CA" sz="2700">
              <a:latin typeface="Arial" charset="0"/>
            </a:endParaRPr>
          </a:p>
        </p:txBody>
      </p:sp>
      <p:pic>
        <p:nvPicPr>
          <p:cNvPr id="19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0656"/>
          <a:stretch/>
        </p:blipFill>
        <p:spPr bwMode="auto">
          <a:xfrm>
            <a:off x="16256377" y="38101"/>
            <a:ext cx="1892289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ángulo redondeado 19"/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itchFamily="34" charset="0"/>
              </a:rPr>
              <a:t>Laboratorio de Innovación Pública Municipal</a:t>
            </a:r>
            <a:endParaRPr lang="en-US" sz="4400" b="1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4935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 animBg="1"/>
      <p:bldP spid="15" grpId="0" animBg="1"/>
      <p:bldP spid="16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upo 10"/>
          <p:cNvGrpSpPr/>
          <p:nvPr/>
        </p:nvGrpSpPr>
        <p:grpSpPr>
          <a:xfrm>
            <a:off x="1246910" y="2452257"/>
            <a:ext cx="15378545" cy="4738254"/>
            <a:chOff x="0" y="0"/>
            <a:chExt cx="8673451" cy="3430687"/>
          </a:xfrm>
        </p:grpSpPr>
        <p:sp>
          <p:nvSpPr>
            <p:cNvPr id="12" name="15 Hexágono"/>
            <p:cNvSpPr/>
            <p:nvPr/>
          </p:nvSpPr>
          <p:spPr>
            <a:xfrm>
              <a:off x="0" y="0"/>
              <a:ext cx="1944216" cy="1656184"/>
            </a:xfrm>
            <a:prstGeom prst="hexag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b="1">
                  <a:solidFill>
                    <a:srgbClr val="FFFFFF"/>
                  </a:solidFill>
                  <a:latin typeface="Franklin Gothic Medium" panose="020B06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Empatizar</a:t>
              </a:r>
              <a:endParaRPr lang="en-US" sz="36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3" name="16 Hexágono"/>
            <p:cNvSpPr/>
            <p:nvPr/>
          </p:nvSpPr>
          <p:spPr>
            <a:xfrm>
              <a:off x="1687339" y="849765"/>
              <a:ext cx="1944216" cy="1656184"/>
            </a:xfrm>
            <a:prstGeom prst="hexagon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b="1">
                  <a:solidFill>
                    <a:srgbClr val="FFFFFF"/>
                  </a:solidFill>
                  <a:latin typeface="Franklin Gothic Medium" panose="020B06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Definir</a:t>
              </a:r>
              <a:endParaRPr lang="en-US" sz="36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4" name="17 Hexágono"/>
            <p:cNvSpPr/>
            <p:nvPr/>
          </p:nvSpPr>
          <p:spPr>
            <a:xfrm>
              <a:off x="3361182" y="21673"/>
              <a:ext cx="1944216" cy="1656184"/>
            </a:xfrm>
            <a:prstGeom prst="hexagon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b="1">
                  <a:solidFill>
                    <a:srgbClr val="FFFFFF"/>
                  </a:solidFill>
                  <a:latin typeface="Franklin Gothic Medium" panose="020B06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Idear</a:t>
              </a:r>
              <a:endParaRPr lang="en-US" sz="36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5" name="18 Hexágono"/>
            <p:cNvSpPr/>
            <p:nvPr/>
          </p:nvSpPr>
          <p:spPr>
            <a:xfrm>
              <a:off x="5035025" y="907442"/>
              <a:ext cx="1944216" cy="1656184"/>
            </a:xfrm>
            <a:prstGeom prst="hexag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b="1" dirty="0">
                  <a:solidFill>
                    <a:srgbClr val="FFFFFF"/>
                  </a:solidFill>
                  <a:latin typeface="Franklin Gothic Medium" panose="020B06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Prototipar</a:t>
              </a:r>
              <a:endParaRPr lang="en-US" sz="3600" dirty="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sp>
          <p:nvSpPr>
            <p:cNvPr id="16" name="19 Hexágono"/>
            <p:cNvSpPr/>
            <p:nvPr/>
          </p:nvSpPr>
          <p:spPr>
            <a:xfrm>
              <a:off x="6729235" y="1774503"/>
              <a:ext cx="1944216" cy="1656184"/>
            </a:xfrm>
            <a:prstGeom prst="hexagon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MX" sz="3600" b="1">
                  <a:solidFill>
                    <a:srgbClr val="FFFFFF"/>
                  </a:solidFill>
                  <a:latin typeface="Franklin Gothic Medium" panose="020B06030201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Evaluar</a:t>
              </a:r>
              <a:endParaRPr lang="en-US" sz="3600"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7" name="Rectángulo 16"/>
          <p:cNvSpPr/>
          <p:nvPr/>
        </p:nvSpPr>
        <p:spPr>
          <a:xfrm>
            <a:off x="1246910" y="7505700"/>
            <a:ext cx="14755090" cy="2756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NeutraText-Bold"/>
              </a:rPr>
              <a:t>“N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o se trata de hacer sino de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pensar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, no se trata de hacer cosas innovadoras sino de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pensar de forma innovadora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, no se trata de hacer cosas diferentes sino de </a:t>
            </a:r>
            <a:r>
              <a:rPr lang="es-ES" sz="3600" b="1" dirty="0">
                <a:solidFill>
                  <a:srgbClr val="FF0000"/>
                </a:solidFill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ser diferentes</a:t>
            </a: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.”                                                                         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lang="es-ES" sz="3600" b="1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                                                                </a:t>
            </a:r>
            <a:r>
              <a:rPr lang="es-ES" sz="2700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(Red Universitaria Virtual Internacional, S</a:t>
            </a:r>
            <a:r>
              <a:rPr lang="es-MX" sz="2700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/A</a:t>
            </a:r>
            <a:r>
              <a:rPr lang="es-ES" sz="2700" dirty="0">
                <a:latin typeface="Franklin Gothic Medium" panose="020B0603020102020204" pitchFamily="34" charset="0"/>
                <a:ea typeface="Calibri" panose="020F0502020204030204" pitchFamily="34" charset="0"/>
                <a:cs typeface="Gotham-Light"/>
              </a:rPr>
              <a:t>, p.3)</a:t>
            </a:r>
            <a:endParaRPr lang="en-US" sz="2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ángulo redondeado 17"/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</p:spTree>
    <p:extLst>
      <p:ext uri="{BB962C8B-B14F-4D97-AF65-F5344CB8AC3E}">
        <p14:creationId xmlns:p14="http://schemas.microsoft.com/office/powerpoint/2010/main" val="3423524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D4882-EEB9-4AAD-2310-C92B4C4E6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61025DFF-D5CA-7496-0827-0C7614355C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5 Hexágono">
            <a:extLst>
              <a:ext uri="{FF2B5EF4-FFF2-40B4-BE49-F238E27FC236}">
                <a16:creationId xmlns:a16="http://schemas.microsoft.com/office/drawing/2014/main" id="{DC1F4955-E149-F91B-4830-728FD36E353F}"/>
              </a:ext>
            </a:extLst>
          </p:cNvPr>
          <p:cNvSpPr/>
          <p:nvPr/>
        </p:nvSpPr>
        <p:spPr>
          <a:xfrm>
            <a:off x="1246910" y="2452257"/>
            <a:ext cx="3447211" cy="228742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>
                <a:solidFill>
                  <a:srgbClr val="FFFFFF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Empatizar</a:t>
            </a:r>
            <a:endParaRPr lang="en-US" sz="36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706F0411-8461-322E-1E68-E92BC1ADA2F8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23E8E17-7284-99B4-44AC-8C59A7B6756B}"/>
              </a:ext>
            </a:extLst>
          </p:cNvPr>
          <p:cNvSpPr txBox="1"/>
          <p:nvPr/>
        </p:nvSpPr>
        <p:spPr>
          <a:xfrm>
            <a:off x="5257800" y="3365134"/>
            <a:ext cx="1178329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es-MX" sz="44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Empatizar: es crear un sentimiento y entendimiento empático del problema que intentamos solucionar. Es la base del proceso de diseño que está centrado en las personas y los usuarios </a:t>
            </a:r>
            <a:endParaRPr lang="es-ES" sz="4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31154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758CD-B9F4-E4B7-AC55-D5D624DB6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E2EBAAE8-F7C0-F315-92F2-6E7D5754C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16 Hexágono">
            <a:extLst>
              <a:ext uri="{FF2B5EF4-FFF2-40B4-BE49-F238E27FC236}">
                <a16:creationId xmlns:a16="http://schemas.microsoft.com/office/drawing/2014/main" id="{E3EFFA0D-3C65-497E-1FBC-FB2DCFEA43AC}"/>
              </a:ext>
            </a:extLst>
          </p:cNvPr>
          <p:cNvSpPr/>
          <p:nvPr/>
        </p:nvSpPr>
        <p:spPr>
          <a:xfrm>
            <a:off x="1133027" y="3996701"/>
            <a:ext cx="3447211" cy="2287420"/>
          </a:xfrm>
          <a:prstGeom prst="hexagon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>
                <a:solidFill>
                  <a:srgbClr val="FFFFFF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Definir</a:t>
            </a:r>
            <a:endParaRPr lang="en-US" sz="36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67693EE5-6CA3-8F4A-630B-52453DD76701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187E9A8-85BE-2660-6506-7D9DA1CB76B0}"/>
              </a:ext>
            </a:extLst>
          </p:cNvPr>
          <p:cNvSpPr txBox="1"/>
          <p:nvPr/>
        </p:nvSpPr>
        <p:spPr>
          <a:xfrm>
            <a:off x="4600833" y="4229100"/>
            <a:ext cx="11734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es-MX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Definir: significa crear una declaración del problema viable y significativo, que será la guía para enfocarse de mejor manera en la búsqueda de soluciones al usuario.</a:t>
            </a:r>
            <a:endParaRPr lang="es-E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229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CAECC-F4DB-495C-DC62-3302B0B1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EF6C7FAE-45E7-0AFB-CB94-F385553D08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17 Hexágono">
            <a:extLst>
              <a:ext uri="{FF2B5EF4-FFF2-40B4-BE49-F238E27FC236}">
                <a16:creationId xmlns:a16="http://schemas.microsoft.com/office/drawing/2014/main" id="{87A93D3A-0750-3016-62BE-C589AB124AC8}"/>
              </a:ext>
            </a:extLst>
          </p:cNvPr>
          <p:cNvSpPr/>
          <p:nvPr/>
        </p:nvSpPr>
        <p:spPr>
          <a:xfrm>
            <a:off x="1044470" y="3467100"/>
            <a:ext cx="3447211" cy="2287420"/>
          </a:xfrm>
          <a:prstGeom prst="hexagon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>
                <a:solidFill>
                  <a:srgbClr val="FFFFFF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Idear</a:t>
            </a:r>
            <a:endParaRPr lang="en-US" sz="36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06E363A8-34C2-F908-CD95-A8F44ED29030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219B148-47AE-8B7C-FA0B-319B8C3BD6AA}"/>
              </a:ext>
            </a:extLst>
          </p:cNvPr>
          <p:cNvSpPr txBox="1"/>
          <p:nvPr/>
        </p:nvSpPr>
        <p:spPr>
          <a:xfrm>
            <a:off x="4899130" y="3333537"/>
            <a:ext cx="123444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es-MX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Idear: el proceso de diseño y la generación de múltiples ideas. Todas las ideas son válidas. Se debe separar el área de generación de ideas con el área de evaluación de ideas. </a:t>
            </a:r>
            <a:endParaRPr lang="es-E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370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7F85B-78B6-555C-56A3-04E5C8FCF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5CEB06F5-3B43-67E2-EA66-9D0EC0DC5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18 Hexágono">
            <a:extLst>
              <a:ext uri="{FF2B5EF4-FFF2-40B4-BE49-F238E27FC236}">
                <a16:creationId xmlns:a16="http://schemas.microsoft.com/office/drawing/2014/main" id="{54F7A7AE-A412-807F-F3D1-1C5318963365}"/>
              </a:ext>
            </a:extLst>
          </p:cNvPr>
          <p:cNvSpPr/>
          <p:nvPr/>
        </p:nvSpPr>
        <p:spPr>
          <a:xfrm>
            <a:off x="457200" y="4390899"/>
            <a:ext cx="3447211" cy="2287420"/>
          </a:xfrm>
          <a:prstGeom prst="hexag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 dirty="0">
                <a:solidFill>
                  <a:srgbClr val="FFFFFF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Prototipar</a:t>
            </a:r>
            <a:endParaRPr lang="en-US" sz="3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3E235C3C-2E19-0780-5702-35D3F686BDC6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9E28C89-111C-2FDC-F8C3-476C6C690AA3}"/>
              </a:ext>
            </a:extLst>
          </p:cNvPr>
          <p:cNvSpPr txBox="1"/>
          <p:nvPr/>
        </p:nvSpPr>
        <p:spPr>
          <a:xfrm>
            <a:off x="4343400" y="3826449"/>
            <a:ext cx="131064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Prototipar: es la generación de elementos informativos como dibujos, artefactos y objetos con la intención de responder preguntas que nos acerquen a la solución final.  Debe ser algo con que el usuario pueda trabajar y experimentar. </a:t>
            </a:r>
            <a:b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</a:br>
            <a:r>
              <a:rPr lang="es-MX" sz="36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“Si una imagen vale mil palabras, un prototipo vale mil imágenes” 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88375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7A92C-1C74-1B20-99B4-F213A7411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asa\Desktop\Documentos\Copia logo innovacion1.png">
            <a:extLst>
              <a:ext uri="{FF2B5EF4-FFF2-40B4-BE49-F238E27FC236}">
                <a16:creationId xmlns:a16="http://schemas.microsoft.com/office/drawing/2014/main" id="{87C0561B-02EF-378A-F64A-AF8199CA34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0" b="21218"/>
          <a:stretch/>
        </p:blipFill>
        <p:spPr bwMode="auto">
          <a:xfrm>
            <a:off x="16306800" y="190500"/>
            <a:ext cx="1696467" cy="1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9 Hexágono">
            <a:extLst>
              <a:ext uri="{FF2B5EF4-FFF2-40B4-BE49-F238E27FC236}">
                <a16:creationId xmlns:a16="http://schemas.microsoft.com/office/drawing/2014/main" id="{A3D96906-F977-5A60-E2F9-0E93BA3E70D6}"/>
              </a:ext>
            </a:extLst>
          </p:cNvPr>
          <p:cNvSpPr/>
          <p:nvPr/>
        </p:nvSpPr>
        <p:spPr>
          <a:xfrm>
            <a:off x="1248969" y="3999790"/>
            <a:ext cx="3447211" cy="2287420"/>
          </a:xfrm>
          <a:prstGeom prst="hexagon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3600" b="1">
                <a:solidFill>
                  <a:srgbClr val="FFFFFF"/>
                </a:solidFill>
                <a:latin typeface="Franklin Gothic Medium" panose="020B0603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Evaluar</a:t>
            </a:r>
            <a:endParaRPr lang="en-US" sz="36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Rectángulo redondeado 17">
            <a:extLst>
              <a:ext uri="{FF2B5EF4-FFF2-40B4-BE49-F238E27FC236}">
                <a16:creationId xmlns:a16="http://schemas.microsoft.com/office/drawing/2014/main" id="{29C15F93-7C15-846C-7A9E-5A69082FBA8D}"/>
              </a:ext>
            </a:extLst>
          </p:cNvPr>
          <p:cNvSpPr/>
          <p:nvPr/>
        </p:nvSpPr>
        <p:spPr>
          <a:xfrm>
            <a:off x="4343400" y="361699"/>
            <a:ext cx="11497686" cy="914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4400" b="1" dirty="0">
                <a:latin typeface="Franklin Gothic Medium" panose="020B0603020102020204" pitchFamily="34" charset="0"/>
              </a:rPr>
              <a:t>DESIGN THINKING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B819B38-5096-8BE6-4ED2-2E27A728F133}"/>
              </a:ext>
            </a:extLst>
          </p:cNvPr>
          <p:cNvSpPr txBox="1"/>
          <p:nvPr/>
        </p:nvSpPr>
        <p:spPr>
          <a:xfrm>
            <a:off x="5520243" y="2730210"/>
            <a:ext cx="11518788" cy="56982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+mj-lt"/>
              <a:buAutoNum type="arabicParenR"/>
              <a:tabLst>
                <a:tab pos="457200" algn="l"/>
              </a:tabLst>
            </a:pPr>
            <a:r>
              <a:rPr lang="es-MX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Evaluar: consiste en solicitar opiniones sobre los prototipos que se han creado de los mismos usuarios y colegas. Es además otra oportunidad para ganar empatía por las personas de las cuales estas diseñando de otra manera. Esta es la oportunidad para refinar las soluciones y poder mejorarlas. 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Se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debe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evaluar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mostrando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,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creando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experiencias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 y </a:t>
            </a:r>
            <a:r>
              <a:rPr lang="en-US" sz="4000" dirty="0" err="1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comparando</a:t>
            </a:r>
            <a:r>
              <a:rPr lang="en-US" sz="4000" dirty="0">
                <a:effectLst/>
                <a:latin typeface="Franklin Gothic Medium" panose="020B0603020102020204" pitchFamily="34" charset="0"/>
                <a:ea typeface="Times New Roman" panose="02020603050405020304" pitchFamily="18" charset="0"/>
                <a:cs typeface="Gotham-Light"/>
              </a:rPr>
              <a:t>…</a:t>
            </a:r>
            <a:endParaRPr lang="es-E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106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1356</Words>
  <Application>Microsoft Office PowerPoint</Application>
  <PresentationFormat>Personalizado</PresentationFormat>
  <Paragraphs>108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6" baseType="lpstr">
      <vt:lpstr>Calibri</vt:lpstr>
      <vt:lpstr>Wingdings</vt:lpstr>
      <vt:lpstr>Arial</vt:lpstr>
      <vt:lpstr>Franklin Gothic Medium</vt:lpstr>
      <vt:lpstr>Times New Roman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Propuesta de Marketing</dc:title>
  <dc:creator>Bianca</dc:creator>
  <cp:lastModifiedBy>Maria Julia</cp:lastModifiedBy>
  <cp:revision>117</cp:revision>
  <dcterms:created xsi:type="dcterms:W3CDTF">2006-08-16T00:00:00Z</dcterms:created>
  <dcterms:modified xsi:type="dcterms:W3CDTF">2025-11-18T09:30:38Z</dcterms:modified>
  <dc:identifier>DAFSPx3JOBE</dc:identifier>
</cp:coreProperties>
</file>