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4630400" cy="8229600"/>
  <p:notesSz cx="8229600" cy="14630400"/>
  <p:embeddedFontLst>
    <p:embeddedFont>
      <p:font typeface="Arimo" panose="020B0604020202020204" charset="0"/>
      <p:regular r:id="rId16"/>
    </p:embeddedFont>
    <p:embeddedFont>
      <p:font typeface="Calibri" panose="020F0502020204030204" pitchFamily="34" charset="0"/>
      <p:regular r:id="rId17"/>
      <p:bold r:id="rId18"/>
      <p:italic r:id="rId19"/>
      <p:boldItalic r:id="rId2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8" d="100"/>
          <a:sy n="58"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951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50D48"/>
          </a:solidFill>
          <a:ln/>
        </p:spPr>
      </p:sp>
      <p:sp>
        <p:nvSpPr>
          <p:cNvPr id="3" name="Shape 1"/>
          <p:cNvSpPr/>
          <p:nvPr/>
        </p:nvSpPr>
        <p:spPr>
          <a:xfrm>
            <a:off x="0" y="0"/>
            <a:ext cx="14630400" cy="8229600"/>
          </a:xfrm>
          <a:prstGeom prst="rect">
            <a:avLst/>
          </a:prstGeom>
          <a:solidFill>
            <a:srgbClr val="0C0A33"/>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50D48"/>
          </a:solidFill>
          <a:ln/>
        </p:spPr>
      </p:sp>
      <p:sp>
        <p:nvSpPr>
          <p:cNvPr id="3" name="Shape 1"/>
          <p:cNvSpPr/>
          <p:nvPr/>
        </p:nvSpPr>
        <p:spPr>
          <a:xfrm>
            <a:off x="0" y="0"/>
            <a:ext cx="14630400" cy="8229600"/>
          </a:xfrm>
          <a:prstGeom prst="rect">
            <a:avLst/>
          </a:prstGeom>
          <a:solidFill>
            <a:srgbClr val="0C0A33"/>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50D48"/>
          </a:solidFill>
          <a:ln/>
        </p:spPr>
      </p:sp>
      <p:sp>
        <p:nvSpPr>
          <p:cNvPr id="3" name="Shape 1"/>
          <p:cNvSpPr/>
          <p:nvPr/>
        </p:nvSpPr>
        <p:spPr>
          <a:xfrm>
            <a:off x="0" y="0"/>
            <a:ext cx="14630400" cy="8229600"/>
          </a:xfrm>
          <a:prstGeom prst="rect">
            <a:avLst/>
          </a:prstGeom>
          <a:solidFill>
            <a:srgbClr val="0C0A33"/>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50D48"/>
          </a:solidFill>
          <a:ln/>
        </p:spPr>
      </p:sp>
      <p:sp>
        <p:nvSpPr>
          <p:cNvPr id="3" name="Shape 1"/>
          <p:cNvSpPr/>
          <p:nvPr/>
        </p:nvSpPr>
        <p:spPr>
          <a:xfrm>
            <a:off x="0" y="0"/>
            <a:ext cx="14630400" cy="8229600"/>
          </a:xfrm>
          <a:prstGeom prst="rect">
            <a:avLst/>
          </a:prstGeom>
          <a:solidFill>
            <a:srgbClr val="0C0A33"/>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50D48"/>
          </a:solidFill>
          <a:ln/>
        </p:spPr>
      </p:sp>
      <p:sp>
        <p:nvSpPr>
          <p:cNvPr id="3" name="Shape 1"/>
          <p:cNvSpPr/>
          <p:nvPr/>
        </p:nvSpPr>
        <p:spPr>
          <a:xfrm>
            <a:off x="0" y="0"/>
            <a:ext cx="14630400" cy="8229600"/>
          </a:xfrm>
          <a:prstGeom prst="rect">
            <a:avLst/>
          </a:prstGeom>
          <a:solidFill>
            <a:srgbClr val="0C0A33"/>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50D48"/>
          </a:solidFill>
          <a:ln/>
        </p:spPr>
      </p:sp>
      <p:sp>
        <p:nvSpPr>
          <p:cNvPr id="3" name="Shape 1"/>
          <p:cNvSpPr/>
          <p:nvPr/>
        </p:nvSpPr>
        <p:spPr>
          <a:xfrm>
            <a:off x="0" y="0"/>
            <a:ext cx="14630400" cy="8229600"/>
          </a:xfrm>
          <a:prstGeom prst="rect">
            <a:avLst/>
          </a:prstGeom>
          <a:solidFill>
            <a:srgbClr val="0C0A33"/>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50D48"/>
          </a:solidFill>
          <a:ln/>
        </p:spPr>
      </p:sp>
      <p:sp>
        <p:nvSpPr>
          <p:cNvPr id="3" name="Shape 1"/>
          <p:cNvSpPr/>
          <p:nvPr/>
        </p:nvSpPr>
        <p:spPr>
          <a:xfrm>
            <a:off x="0" y="0"/>
            <a:ext cx="14630400" cy="8229600"/>
          </a:xfrm>
          <a:prstGeom prst="rect">
            <a:avLst/>
          </a:prstGeom>
          <a:solidFill>
            <a:srgbClr val="0C0A33"/>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50D48"/>
          </a:solidFill>
          <a:ln/>
        </p:spPr>
      </p:sp>
      <p:sp>
        <p:nvSpPr>
          <p:cNvPr id="3" name="Shape 1"/>
          <p:cNvSpPr/>
          <p:nvPr/>
        </p:nvSpPr>
        <p:spPr>
          <a:xfrm>
            <a:off x="0" y="0"/>
            <a:ext cx="14630400" cy="8229600"/>
          </a:xfrm>
          <a:prstGeom prst="rect">
            <a:avLst/>
          </a:prstGeom>
          <a:solidFill>
            <a:srgbClr val="0C0A33"/>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50D48"/>
          </a:solidFill>
          <a:ln/>
        </p:spPr>
      </p:sp>
      <p:sp>
        <p:nvSpPr>
          <p:cNvPr id="3" name="Shape 1"/>
          <p:cNvSpPr/>
          <p:nvPr/>
        </p:nvSpPr>
        <p:spPr>
          <a:xfrm>
            <a:off x="0" y="0"/>
            <a:ext cx="14630400" cy="8229600"/>
          </a:xfrm>
          <a:prstGeom prst="rect">
            <a:avLst/>
          </a:prstGeom>
          <a:solidFill>
            <a:srgbClr val="0C0A33"/>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50D48"/>
          </a:solidFill>
          <a:ln/>
        </p:spPr>
      </p:sp>
      <p:sp>
        <p:nvSpPr>
          <p:cNvPr id="3" name="Shape 1"/>
          <p:cNvSpPr/>
          <p:nvPr/>
        </p:nvSpPr>
        <p:spPr>
          <a:xfrm>
            <a:off x="0" y="0"/>
            <a:ext cx="14630400" cy="8229600"/>
          </a:xfrm>
          <a:prstGeom prst="rect">
            <a:avLst/>
          </a:prstGeom>
          <a:solidFill>
            <a:srgbClr val="0C0A33"/>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9144000" y="0"/>
            <a:ext cx="5486400" cy="8229600"/>
          </a:xfrm>
          <a:prstGeom prst="rect">
            <a:avLst/>
          </a:prstGeom>
          <a:solidFill>
            <a:srgbClr val="2B2952"/>
          </a:solidFill>
          <a:ln/>
        </p:spPr>
      </p:sp>
      <p:sp>
        <p:nvSpPr>
          <p:cNvPr id="4" name="Shape 1"/>
          <p:cNvSpPr/>
          <p:nvPr/>
        </p:nvSpPr>
        <p:spPr>
          <a:xfrm>
            <a:off x="837724" y="2007394"/>
            <a:ext cx="3323153" cy="393502"/>
          </a:xfrm>
          <a:prstGeom prst="roundRect">
            <a:avLst>
              <a:gd name="adj" fmla="val 6388"/>
            </a:avLst>
          </a:prstGeom>
          <a:solidFill>
            <a:srgbClr val="0F004D"/>
          </a:solidFill>
          <a:ln/>
        </p:spPr>
      </p:sp>
      <p:sp>
        <p:nvSpPr>
          <p:cNvPr id="5" name="Text 2"/>
          <p:cNvSpPr/>
          <p:nvPr/>
        </p:nvSpPr>
        <p:spPr>
          <a:xfrm>
            <a:off x="963335" y="2070140"/>
            <a:ext cx="3071932" cy="268010"/>
          </a:xfrm>
          <a:prstGeom prst="rect">
            <a:avLst/>
          </a:prstGeom>
          <a:noFill/>
          <a:ln/>
        </p:spPr>
        <p:txBody>
          <a:bodyPr wrap="none" lIns="0" tIns="0" rIns="0" bIns="0" rtlCol="0" anchor="t"/>
          <a:lstStyle/>
          <a:p>
            <a:pPr marL="0" indent="0" algn="l">
              <a:lnSpc>
                <a:spcPts val="2100"/>
              </a:lnSpc>
              <a:buNone/>
            </a:pPr>
            <a:r>
              <a:rPr lang="en-US" sz="1300" dirty="0">
                <a:solidFill>
                  <a:srgbClr val="D9E1FF"/>
                </a:solidFill>
                <a:latin typeface="Arimo" pitchFamily="34" charset="0"/>
                <a:ea typeface="Arimo" pitchFamily="34" charset="-122"/>
                <a:cs typeface="Arimo" pitchFamily="34" charset="-120"/>
              </a:rPr>
              <a:t>ANÁLISIS HISTÓRICO-TEÓRICO · 2025</a:t>
            </a:r>
            <a:endParaRPr lang="en-US" sz="1300" dirty="0"/>
          </a:p>
        </p:txBody>
      </p:sp>
      <p:sp>
        <p:nvSpPr>
          <p:cNvPr id="6" name="Text 3"/>
          <p:cNvSpPr/>
          <p:nvPr/>
        </p:nvSpPr>
        <p:spPr>
          <a:xfrm>
            <a:off x="837724" y="2484596"/>
            <a:ext cx="7468553" cy="1847731"/>
          </a:xfrm>
          <a:prstGeom prst="rect">
            <a:avLst/>
          </a:prstGeom>
          <a:noFill/>
          <a:ln/>
        </p:spPr>
        <p:txBody>
          <a:bodyPr wrap="square" lIns="0" tIns="0" rIns="0" bIns="0" rtlCol="0" anchor="t"/>
          <a:lstStyle/>
          <a:p>
            <a:pPr marL="0" indent="0" algn="l">
              <a:lnSpc>
                <a:spcPts val="4850"/>
              </a:lnSpc>
              <a:buNone/>
            </a:pPr>
            <a:r>
              <a:rPr lang="en-US" sz="3850" b="1" dirty="0">
                <a:solidFill>
                  <a:srgbClr val="FFFFFF"/>
                </a:solidFill>
                <a:latin typeface="Syne Bold" pitchFamily="34" charset="0"/>
                <a:ea typeface="Syne Bold" pitchFamily="34" charset="-122"/>
                <a:cs typeface="Syne Bold" pitchFamily="34" charset="-120"/>
              </a:rPr>
              <a:t>La Construcción del Socialismo en el Mundo y en Cuba</a:t>
            </a:r>
            <a:endParaRPr lang="en-US" sz="3850" dirty="0"/>
          </a:p>
        </p:txBody>
      </p:sp>
      <p:sp>
        <p:nvSpPr>
          <p:cNvPr id="7" name="Text 4"/>
          <p:cNvSpPr/>
          <p:nvPr/>
        </p:nvSpPr>
        <p:spPr>
          <a:xfrm>
            <a:off x="837724" y="4646414"/>
            <a:ext cx="7468553" cy="670084"/>
          </a:xfrm>
          <a:prstGeom prst="rect">
            <a:avLst/>
          </a:prstGeom>
          <a:noFill/>
          <a:ln/>
        </p:spPr>
        <p:txBody>
          <a:bodyPr wrap="square" lIns="0" tIns="0" rIns="0" bIns="0" rtlCol="0" anchor="t"/>
          <a:lstStyle/>
          <a:p>
            <a:pPr marL="0" indent="0" algn="l">
              <a:lnSpc>
                <a:spcPts val="2600"/>
              </a:lnSpc>
              <a:buNone/>
            </a:pPr>
            <a:r>
              <a:rPr lang="en-US" sz="1600" dirty="0">
                <a:solidFill>
                  <a:srgbClr val="D9E1FF"/>
                </a:solidFill>
                <a:latin typeface="Arimo" pitchFamily="34" charset="0"/>
                <a:ea typeface="Arimo" pitchFamily="34" charset="-122"/>
                <a:cs typeface="Arimo" pitchFamily="34" charset="-120"/>
              </a:rPr>
              <a:t>Causas y consecuencias de la crisis del derrumbe del socialismo en Europa. El modelo socialista cubano: rectificación, bloqueo y contextualización actual.</a:t>
            </a:r>
            <a:endParaRPr lang="en-US" sz="1600" dirty="0"/>
          </a:p>
        </p:txBody>
      </p:sp>
      <p:sp>
        <p:nvSpPr>
          <p:cNvPr id="8" name="Text 5"/>
          <p:cNvSpPr/>
          <p:nvPr/>
        </p:nvSpPr>
        <p:spPr>
          <a:xfrm>
            <a:off x="837724" y="5552123"/>
            <a:ext cx="7468553" cy="670084"/>
          </a:xfrm>
          <a:prstGeom prst="rect">
            <a:avLst/>
          </a:prstGeom>
          <a:noFill/>
          <a:ln/>
        </p:spPr>
        <p:txBody>
          <a:bodyPr wrap="square" lIns="0" tIns="0" rIns="0" bIns="0" rtlCol="0" anchor="t"/>
          <a:lstStyle/>
          <a:p>
            <a:pPr marL="0" indent="0" algn="l">
              <a:lnSpc>
                <a:spcPts val="2600"/>
              </a:lnSpc>
              <a:buNone/>
            </a:pPr>
            <a:r>
              <a:rPr lang="en-US" sz="1600" i="1" dirty="0">
                <a:solidFill>
                  <a:srgbClr val="D9E1FF"/>
                </a:solidFill>
                <a:latin typeface="Arimo" pitchFamily="34" charset="0"/>
                <a:ea typeface="Arimo" pitchFamily="34" charset="-122"/>
                <a:cs typeface="Arimo" pitchFamily="34" charset="-120"/>
              </a:rPr>
              <a:t>Presentación elaborada para profesionales universitarios cubanos con rigor académico · Contexto Universitario Cubano</a:t>
            </a:r>
            <a:endParaRPr lang="en-US" sz="1600" dirty="0"/>
          </a:p>
        </p:txBody>
      </p:sp>
      <p:pic>
        <p:nvPicPr>
          <p:cNvPr id="10" name="Imagen 9">
            <a:extLst>
              <a:ext uri="{FF2B5EF4-FFF2-40B4-BE49-F238E27FC236}">
                <a16:creationId xmlns:a16="http://schemas.microsoft.com/office/drawing/2014/main" id="{300FDEC5-87B4-4A96-8090-60EBF9FDBFAC}"/>
              </a:ext>
            </a:extLst>
          </p:cNvPr>
          <p:cNvPicPr>
            <a:picLocks noChangeAspect="1"/>
          </p:cNvPicPr>
          <p:nvPr/>
        </p:nvPicPr>
        <p:blipFill>
          <a:blip r:embed="rId3"/>
          <a:stretch>
            <a:fillRect/>
          </a:stretch>
        </p:blipFill>
        <p:spPr>
          <a:xfrm>
            <a:off x="9347905" y="2007394"/>
            <a:ext cx="5071532" cy="38183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837724" y="828675"/>
            <a:ext cx="699016" cy="262533"/>
          </a:xfrm>
          <a:prstGeom prst="roundRect">
            <a:avLst>
              <a:gd name="adj" fmla="val 6702"/>
            </a:avLst>
          </a:prstGeom>
          <a:noFill/>
          <a:ln w="7620">
            <a:solidFill>
              <a:srgbClr val="8061FF"/>
            </a:solidFill>
            <a:prstDash val="solid"/>
          </a:ln>
        </p:spPr>
      </p:sp>
      <p:sp>
        <p:nvSpPr>
          <p:cNvPr id="3" name="Text 1"/>
          <p:cNvSpPr/>
          <p:nvPr/>
        </p:nvSpPr>
        <p:spPr>
          <a:xfrm>
            <a:off x="933212" y="880229"/>
            <a:ext cx="508040" cy="159425"/>
          </a:xfrm>
          <a:prstGeom prst="rect">
            <a:avLst/>
          </a:prstGeom>
          <a:noFill/>
          <a:ln/>
        </p:spPr>
        <p:txBody>
          <a:bodyPr wrap="none" lIns="0" tIns="0" rIns="0" bIns="0" rtlCol="0" anchor="t"/>
          <a:lstStyle/>
          <a:p>
            <a:pPr marL="0" indent="0" algn="l">
              <a:lnSpc>
                <a:spcPts val="1250"/>
              </a:lnSpc>
              <a:buNone/>
            </a:pPr>
            <a:r>
              <a:rPr lang="en-US" sz="900" dirty="0">
                <a:solidFill>
                  <a:srgbClr val="8061FF"/>
                </a:solidFill>
                <a:latin typeface="Arimo" pitchFamily="34" charset="0"/>
                <a:ea typeface="Arimo" pitchFamily="34" charset="-122"/>
                <a:cs typeface="Arimo" pitchFamily="34" charset="-120"/>
              </a:rPr>
              <a:t>4.1 — 4.2</a:t>
            </a:r>
            <a:endParaRPr lang="en-US" sz="900" dirty="0"/>
          </a:p>
        </p:txBody>
      </p:sp>
      <p:sp>
        <p:nvSpPr>
          <p:cNvPr id="4" name="Text 2"/>
          <p:cNvSpPr/>
          <p:nvPr/>
        </p:nvSpPr>
        <p:spPr>
          <a:xfrm>
            <a:off x="837724" y="1132165"/>
            <a:ext cx="10853738" cy="431244"/>
          </a:xfrm>
          <a:prstGeom prst="rect">
            <a:avLst/>
          </a:prstGeom>
          <a:noFill/>
          <a:ln/>
        </p:spPr>
        <p:txBody>
          <a:bodyPr wrap="none" lIns="0" tIns="0" rIns="0" bIns="0" rtlCol="0" anchor="t"/>
          <a:lstStyle/>
          <a:p>
            <a:pPr marL="0" indent="0" algn="l">
              <a:lnSpc>
                <a:spcPts val="3350"/>
              </a:lnSpc>
              <a:buNone/>
            </a:pPr>
            <a:r>
              <a:rPr lang="en-US" sz="2700" b="1" dirty="0">
                <a:solidFill>
                  <a:srgbClr val="FFFFFF"/>
                </a:solidFill>
                <a:latin typeface="Syne Bold" pitchFamily="34" charset="0"/>
                <a:ea typeface="Syne Bold" pitchFamily="34" charset="-122"/>
                <a:cs typeface="Syne Bold" pitchFamily="34" charset="-120"/>
              </a:rPr>
              <a:t>Origen, Evolución e Impacto del Bloqueo Norteamericano</a:t>
            </a:r>
            <a:endParaRPr lang="en-US" sz="2700" dirty="0"/>
          </a:p>
        </p:txBody>
      </p:sp>
      <p:sp>
        <p:nvSpPr>
          <p:cNvPr id="5" name="Text 3"/>
          <p:cNvSpPr/>
          <p:nvPr/>
        </p:nvSpPr>
        <p:spPr>
          <a:xfrm>
            <a:off x="837724" y="1819989"/>
            <a:ext cx="1820942" cy="215622"/>
          </a:xfrm>
          <a:prstGeom prst="rect">
            <a:avLst/>
          </a:prstGeom>
          <a:noFill/>
          <a:ln/>
        </p:spPr>
        <p:txBody>
          <a:bodyPr wrap="none" lIns="0" tIns="0" rIns="0" bIns="0" rtlCol="0" anchor="t"/>
          <a:lstStyle/>
          <a:p>
            <a:pPr marL="0" indent="0" algn="l">
              <a:lnSpc>
                <a:spcPts val="1650"/>
              </a:lnSpc>
              <a:buNone/>
            </a:pPr>
            <a:r>
              <a:rPr lang="en-US" sz="1350" b="1" dirty="0">
                <a:solidFill>
                  <a:srgbClr val="FFFFFF"/>
                </a:solidFill>
                <a:latin typeface="Syne Bold" pitchFamily="34" charset="0"/>
                <a:ea typeface="Syne Bold" pitchFamily="34" charset="-122"/>
                <a:cs typeface="Syne Bold" pitchFamily="34" charset="-120"/>
              </a:rPr>
              <a:t>Evolución Histórica</a:t>
            </a:r>
            <a:endParaRPr lang="en-US" sz="1350" dirty="0"/>
          </a:p>
        </p:txBody>
      </p:sp>
      <p:sp>
        <p:nvSpPr>
          <p:cNvPr id="6" name="Shape 4"/>
          <p:cNvSpPr/>
          <p:nvPr/>
        </p:nvSpPr>
        <p:spPr>
          <a:xfrm>
            <a:off x="3646527" y="2150983"/>
            <a:ext cx="15240" cy="4315897"/>
          </a:xfrm>
          <a:prstGeom prst="roundRect">
            <a:avLst>
              <a:gd name="adj" fmla="val 144312"/>
            </a:avLst>
          </a:prstGeom>
          <a:solidFill>
            <a:srgbClr val="44426B"/>
          </a:solidFill>
          <a:ln/>
        </p:spPr>
      </p:sp>
      <p:sp>
        <p:nvSpPr>
          <p:cNvPr id="7" name="Shape 5"/>
          <p:cNvSpPr/>
          <p:nvPr/>
        </p:nvSpPr>
        <p:spPr>
          <a:xfrm>
            <a:off x="3376255" y="2308265"/>
            <a:ext cx="293132" cy="15240"/>
          </a:xfrm>
          <a:prstGeom prst="roundRect">
            <a:avLst>
              <a:gd name="adj" fmla="val 144312"/>
            </a:avLst>
          </a:prstGeom>
          <a:solidFill>
            <a:srgbClr val="44426B"/>
          </a:solidFill>
          <a:ln/>
        </p:spPr>
      </p:sp>
      <p:sp>
        <p:nvSpPr>
          <p:cNvPr id="8" name="Shape 6"/>
          <p:cNvSpPr/>
          <p:nvPr/>
        </p:nvSpPr>
        <p:spPr>
          <a:xfrm>
            <a:off x="3599200" y="2260937"/>
            <a:ext cx="109895" cy="109895"/>
          </a:xfrm>
          <a:prstGeom prst="roundRect">
            <a:avLst>
              <a:gd name="adj" fmla="val 416033"/>
            </a:avLst>
          </a:prstGeom>
          <a:solidFill>
            <a:srgbClr val="8061FF"/>
          </a:solidFill>
          <a:ln/>
        </p:spPr>
      </p:sp>
      <p:sp>
        <p:nvSpPr>
          <p:cNvPr id="9" name="Text 7"/>
          <p:cNvSpPr/>
          <p:nvPr/>
        </p:nvSpPr>
        <p:spPr>
          <a:xfrm>
            <a:off x="1342906" y="2201347"/>
            <a:ext cx="1724858" cy="215622"/>
          </a:xfrm>
          <a:prstGeom prst="rect">
            <a:avLst/>
          </a:prstGeom>
          <a:noFill/>
          <a:ln/>
        </p:spPr>
        <p:txBody>
          <a:bodyPr wrap="none" lIns="0" tIns="0" rIns="0" bIns="0" rtlCol="0" anchor="t"/>
          <a:lstStyle/>
          <a:p>
            <a:pPr marL="0" indent="0" algn="r">
              <a:lnSpc>
                <a:spcPts val="1650"/>
              </a:lnSpc>
              <a:buNone/>
            </a:pPr>
            <a:r>
              <a:rPr lang="en-US" sz="1350" b="1" dirty="0">
                <a:solidFill>
                  <a:srgbClr val="D9E1FF"/>
                </a:solidFill>
                <a:latin typeface="Syne Bold" pitchFamily="34" charset="0"/>
                <a:ea typeface="Syne Bold" pitchFamily="34" charset="-122"/>
                <a:cs typeface="Syne Bold" pitchFamily="34" charset="-120"/>
              </a:rPr>
              <a:t>1960</a:t>
            </a:r>
            <a:endParaRPr lang="en-US" sz="1350" dirty="0"/>
          </a:p>
        </p:txBody>
      </p:sp>
      <p:sp>
        <p:nvSpPr>
          <p:cNvPr id="10" name="Text 8"/>
          <p:cNvSpPr/>
          <p:nvPr/>
        </p:nvSpPr>
        <p:spPr>
          <a:xfrm>
            <a:off x="837724" y="2519601"/>
            <a:ext cx="2230041" cy="797243"/>
          </a:xfrm>
          <a:prstGeom prst="rect">
            <a:avLst/>
          </a:prstGeom>
          <a:noFill/>
          <a:ln/>
        </p:spPr>
        <p:txBody>
          <a:bodyPr wrap="square" lIns="0" tIns="0" rIns="0" bIns="0" rtlCol="0" anchor="t"/>
          <a:lstStyle/>
          <a:p>
            <a:pPr marL="0" indent="0" algn="r">
              <a:lnSpc>
                <a:spcPts val="1550"/>
              </a:lnSpc>
              <a:buNone/>
            </a:pPr>
            <a:r>
              <a:rPr lang="en-US" sz="1150" dirty="0">
                <a:solidFill>
                  <a:srgbClr val="D9E1FF"/>
                </a:solidFill>
                <a:latin typeface="Arimo" pitchFamily="34" charset="0"/>
                <a:ea typeface="Arimo" pitchFamily="34" charset="-122"/>
                <a:cs typeface="Arimo" pitchFamily="34" charset="-120"/>
              </a:rPr>
              <a:t>Memo Lester Mallory: EE.UU. decide «causar hambre, desesperación y derrocar al gobierno».</a:t>
            </a:r>
            <a:endParaRPr lang="en-US" sz="1150" dirty="0"/>
          </a:p>
        </p:txBody>
      </p:sp>
      <p:sp>
        <p:nvSpPr>
          <p:cNvPr id="11" name="Shape 9"/>
          <p:cNvSpPr/>
          <p:nvPr/>
        </p:nvSpPr>
        <p:spPr>
          <a:xfrm>
            <a:off x="3638907" y="3099911"/>
            <a:ext cx="293132" cy="15240"/>
          </a:xfrm>
          <a:prstGeom prst="roundRect">
            <a:avLst>
              <a:gd name="adj" fmla="val 144312"/>
            </a:avLst>
          </a:prstGeom>
          <a:solidFill>
            <a:srgbClr val="44426B"/>
          </a:solidFill>
          <a:ln/>
        </p:spPr>
      </p:sp>
      <p:sp>
        <p:nvSpPr>
          <p:cNvPr id="12" name="Shape 10"/>
          <p:cNvSpPr/>
          <p:nvPr/>
        </p:nvSpPr>
        <p:spPr>
          <a:xfrm>
            <a:off x="3599200" y="3052584"/>
            <a:ext cx="109895" cy="109895"/>
          </a:xfrm>
          <a:prstGeom prst="roundRect">
            <a:avLst>
              <a:gd name="adj" fmla="val 416033"/>
            </a:avLst>
          </a:prstGeom>
          <a:solidFill>
            <a:srgbClr val="8061FF"/>
          </a:solidFill>
          <a:ln/>
        </p:spPr>
      </p:sp>
      <p:sp>
        <p:nvSpPr>
          <p:cNvPr id="13" name="Text 11"/>
          <p:cNvSpPr/>
          <p:nvPr/>
        </p:nvSpPr>
        <p:spPr>
          <a:xfrm>
            <a:off x="4240530" y="2992993"/>
            <a:ext cx="1724858" cy="215622"/>
          </a:xfrm>
          <a:prstGeom prst="rect">
            <a:avLst/>
          </a:prstGeom>
          <a:noFill/>
          <a:ln/>
        </p:spPr>
        <p:txBody>
          <a:bodyPr wrap="none" lIns="0" tIns="0" rIns="0" bIns="0" rtlCol="0" anchor="t"/>
          <a:lstStyle/>
          <a:p>
            <a:pPr marL="0" indent="0" algn="l">
              <a:lnSpc>
                <a:spcPts val="1650"/>
              </a:lnSpc>
              <a:buNone/>
            </a:pPr>
            <a:r>
              <a:rPr lang="en-US" sz="1350" b="1" dirty="0">
                <a:solidFill>
                  <a:srgbClr val="D9E1FF"/>
                </a:solidFill>
                <a:latin typeface="Syne Bold" pitchFamily="34" charset="0"/>
                <a:ea typeface="Syne Bold" pitchFamily="34" charset="-122"/>
                <a:cs typeface="Syne Bold" pitchFamily="34" charset="-120"/>
              </a:rPr>
              <a:t>1962</a:t>
            </a:r>
            <a:endParaRPr lang="en-US" sz="1350" dirty="0"/>
          </a:p>
        </p:txBody>
      </p:sp>
      <p:sp>
        <p:nvSpPr>
          <p:cNvPr id="14" name="Text 12"/>
          <p:cNvSpPr/>
          <p:nvPr/>
        </p:nvSpPr>
        <p:spPr>
          <a:xfrm>
            <a:off x="4240530" y="3311247"/>
            <a:ext cx="2230160" cy="398621"/>
          </a:xfrm>
          <a:prstGeom prst="rect">
            <a:avLst/>
          </a:prstGeom>
          <a:noFill/>
          <a:ln/>
        </p:spPr>
        <p:txBody>
          <a:bodyPr wrap="square" lIns="0" tIns="0" rIns="0" bIns="0" rtlCol="0" anchor="t"/>
          <a:lstStyle/>
          <a:p>
            <a:pPr marL="0" indent="0" algn="l">
              <a:lnSpc>
                <a:spcPts val="1550"/>
              </a:lnSpc>
              <a:buNone/>
            </a:pPr>
            <a:r>
              <a:rPr lang="en-US" sz="1150" dirty="0">
                <a:solidFill>
                  <a:srgbClr val="D9E1FF"/>
                </a:solidFill>
                <a:latin typeface="Arimo" pitchFamily="34" charset="0"/>
                <a:ea typeface="Arimo" pitchFamily="34" charset="-122"/>
                <a:cs typeface="Arimo" pitchFamily="34" charset="-120"/>
              </a:rPr>
              <a:t>Kennedy declara el embargo comercial total contra Cuba.</a:t>
            </a:r>
            <a:endParaRPr lang="en-US" sz="1150" dirty="0"/>
          </a:p>
        </p:txBody>
      </p:sp>
      <p:sp>
        <p:nvSpPr>
          <p:cNvPr id="15" name="Shape 13"/>
          <p:cNvSpPr/>
          <p:nvPr/>
        </p:nvSpPr>
        <p:spPr>
          <a:xfrm>
            <a:off x="3376255" y="3814167"/>
            <a:ext cx="293132" cy="15240"/>
          </a:xfrm>
          <a:prstGeom prst="roundRect">
            <a:avLst>
              <a:gd name="adj" fmla="val 144312"/>
            </a:avLst>
          </a:prstGeom>
          <a:solidFill>
            <a:srgbClr val="44426B"/>
          </a:solidFill>
          <a:ln/>
        </p:spPr>
      </p:sp>
      <p:sp>
        <p:nvSpPr>
          <p:cNvPr id="16" name="Shape 14"/>
          <p:cNvSpPr/>
          <p:nvPr/>
        </p:nvSpPr>
        <p:spPr>
          <a:xfrm>
            <a:off x="3599200" y="3766840"/>
            <a:ext cx="109895" cy="109895"/>
          </a:xfrm>
          <a:prstGeom prst="roundRect">
            <a:avLst>
              <a:gd name="adj" fmla="val 416033"/>
            </a:avLst>
          </a:prstGeom>
          <a:solidFill>
            <a:srgbClr val="8061FF"/>
          </a:solidFill>
          <a:ln/>
        </p:spPr>
      </p:sp>
      <p:sp>
        <p:nvSpPr>
          <p:cNvPr id="17" name="Text 15"/>
          <p:cNvSpPr/>
          <p:nvPr/>
        </p:nvSpPr>
        <p:spPr>
          <a:xfrm>
            <a:off x="1259562" y="3707249"/>
            <a:ext cx="1808202" cy="215622"/>
          </a:xfrm>
          <a:prstGeom prst="rect">
            <a:avLst/>
          </a:prstGeom>
          <a:noFill/>
          <a:ln/>
        </p:spPr>
        <p:txBody>
          <a:bodyPr wrap="none" lIns="0" tIns="0" rIns="0" bIns="0" rtlCol="0" anchor="t"/>
          <a:lstStyle/>
          <a:p>
            <a:pPr marL="0" indent="0" algn="r">
              <a:lnSpc>
                <a:spcPts val="1650"/>
              </a:lnSpc>
              <a:buNone/>
            </a:pPr>
            <a:r>
              <a:rPr lang="en-US" sz="1350" b="1" dirty="0">
                <a:solidFill>
                  <a:srgbClr val="D9E1FF"/>
                </a:solidFill>
                <a:latin typeface="Syne Bold" pitchFamily="34" charset="0"/>
                <a:ea typeface="Syne Bold" pitchFamily="34" charset="-122"/>
                <a:cs typeface="Syne Bold" pitchFamily="34" charset="-120"/>
              </a:rPr>
              <a:t>1992 — Ley Torricelli</a:t>
            </a:r>
            <a:endParaRPr lang="en-US" sz="1350" dirty="0"/>
          </a:p>
        </p:txBody>
      </p:sp>
      <p:sp>
        <p:nvSpPr>
          <p:cNvPr id="18" name="Text 16"/>
          <p:cNvSpPr/>
          <p:nvPr/>
        </p:nvSpPr>
        <p:spPr>
          <a:xfrm>
            <a:off x="837724" y="4025503"/>
            <a:ext cx="2230041" cy="597932"/>
          </a:xfrm>
          <a:prstGeom prst="rect">
            <a:avLst/>
          </a:prstGeom>
          <a:noFill/>
          <a:ln/>
        </p:spPr>
        <p:txBody>
          <a:bodyPr wrap="square" lIns="0" tIns="0" rIns="0" bIns="0" rtlCol="0" anchor="t"/>
          <a:lstStyle/>
          <a:p>
            <a:pPr marL="0" indent="0" algn="r">
              <a:lnSpc>
                <a:spcPts val="1550"/>
              </a:lnSpc>
              <a:buNone/>
            </a:pPr>
            <a:r>
              <a:rPr lang="en-US" sz="1150" dirty="0">
                <a:solidFill>
                  <a:srgbClr val="D9E1FF"/>
                </a:solidFill>
                <a:latin typeface="Arimo" pitchFamily="34" charset="0"/>
                <a:ea typeface="Arimo" pitchFamily="34" charset="-122"/>
                <a:cs typeface="Arimo" pitchFamily="34" charset="-120"/>
              </a:rPr>
              <a:t>Extraterritorialidad: prohíbe a subsidiarias de empresas de EE.UU. comerciar con Cuba.</a:t>
            </a:r>
            <a:endParaRPr lang="en-US" sz="1150" dirty="0"/>
          </a:p>
        </p:txBody>
      </p:sp>
      <p:sp>
        <p:nvSpPr>
          <p:cNvPr id="19" name="Shape 17"/>
          <p:cNvSpPr/>
          <p:nvPr/>
        </p:nvSpPr>
        <p:spPr>
          <a:xfrm>
            <a:off x="3638907" y="4528423"/>
            <a:ext cx="293132" cy="15240"/>
          </a:xfrm>
          <a:prstGeom prst="roundRect">
            <a:avLst>
              <a:gd name="adj" fmla="val 144312"/>
            </a:avLst>
          </a:prstGeom>
          <a:solidFill>
            <a:srgbClr val="44426B"/>
          </a:solidFill>
          <a:ln/>
        </p:spPr>
      </p:sp>
      <p:sp>
        <p:nvSpPr>
          <p:cNvPr id="20" name="Shape 18"/>
          <p:cNvSpPr/>
          <p:nvPr/>
        </p:nvSpPr>
        <p:spPr>
          <a:xfrm>
            <a:off x="3599200" y="4481096"/>
            <a:ext cx="109895" cy="109895"/>
          </a:xfrm>
          <a:prstGeom prst="roundRect">
            <a:avLst>
              <a:gd name="adj" fmla="val 416033"/>
            </a:avLst>
          </a:prstGeom>
          <a:solidFill>
            <a:srgbClr val="8061FF"/>
          </a:solidFill>
          <a:ln/>
        </p:spPr>
      </p:sp>
      <p:sp>
        <p:nvSpPr>
          <p:cNvPr id="21" name="Text 19"/>
          <p:cNvSpPr/>
          <p:nvPr/>
        </p:nvSpPr>
        <p:spPr>
          <a:xfrm>
            <a:off x="4240530" y="4421505"/>
            <a:ext cx="2230160" cy="431244"/>
          </a:xfrm>
          <a:prstGeom prst="rect">
            <a:avLst/>
          </a:prstGeom>
          <a:noFill/>
          <a:ln/>
        </p:spPr>
        <p:txBody>
          <a:bodyPr wrap="square" lIns="0" tIns="0" rIns="0" bIns="0" rtlCol="0" anchor="t"/>
          <a:lstStyle/>
          <a:p>
            <a:pPr marL="0" indent="0" algn="l">
              <a:lnSpc>
                <a:spcPts val="1650"/>
              </a:lnSpc>
              <a:buNone/>
            </a:pPr>
            <a:r>
              <a:rPr lang="en-US" sz="1350" b="1" dirty="0">
                <a:solidFill>
                  <a:srgbClr val="D9E1FF"/>
                </a:solidFill>
                <a:latin typeface="Syne Bold" pitchFamily="34" charset="0"/>
                <a:ea typeface="Syne Bold" pitchFamily="34" charset="-122"/>
                <a:cs typeface="Syne Bold" pitchFamily="34" charset="-120"/>
              </a:rPr>
              <a:t>1996 — Ley Helms-Burton</a:t>
            </a:r>
            <a:endParaRPr lang="en-US" sz="1350" dirty="0"/>
          </a:p>
        </p:txBody>
      </p:sp>
      <p:sp>
        <p:nvSpPr>
          <p:cNvPr id="22" name="Text 20"/>
          <p:cNvSpPr/>
          <p:nvPr/>
        </p:nvSpPr>
        <p:spPr>
          <a:xfrm>
            <a:off x="4240530" y="4955381"/>
            <a:ext cx="2230160" cy="797243"/>
          </a:xfrm>
          <a:prstGeom prst="rect">
            <a:avLst/>
          </a:prstGeom>
          <a:noFill/>
          <a:ln/>
        </p:spPr>
        <p:txBody>
          <a:bodyPr wrap="square" lIns="0" tIns="0" rIns="0" bIns="0" rtlCol="0" anchor="t"/>
          <a:lstStyle/>
          <a:p>
            <a:pPr marL="0" indent="0" algn="l">
              <a:lnSpc>
                <a:spcPts val="1550"/>
              </a:lnSpc>
              <a:buNone/>
            </a:pPr>
            <a:r>
              <a:rPr lang="en-US" sz="1150" dirty="0">
                <a:solidFill>
                  <a:srgbClr val="D9E1FF"/>
                </a:solidFill>
                <a:latin typeface="Arimo" pitchFamily="34" charset="0"/>
                <a:ea typeface="Arimo" pitchFamily="34" charset="-122"/>
                <a:cs typeface="Arimo" pitchFamily="34" charset="-120"/>
              </a:rPr>
              <a:t>Codifica el embargo. Permite demandar a empresas que «trafiquen» con propiedades expropiadas.</a:t>
            </a:r>
            <a:endParaRPr lang="en-US" sz="1150" dirty="0"/>
          </a:p>
        </p:txBody>
      </p:sp>
      <p:sp>
        <p:nvSpPr>
          <p:cNvPr id="23" name="Shape 21"/>
          <p:cNvSpPr/>
          <p:nvPr/>
        </p:nvSpPr>
        <p:spPr>
          <a:xfrm>
            <a:off x="3376255" y="5321737"/>
            <a:ext cx="293132" cy="15240"/>
          </a:xfrm>
          <a:prstGeom prst="roundRect">
            <a:avLst>
              <a:gd name="adj" fmla="val 144312"/>
            </a:avLst>
          </a:prstGeom>
          <a:solidFill>
            <a:srgbClr val="44426B"/>
          </a:solidFill>
          <a:ln/>
        </p:spPr>
      </p:sp>
      <p:sp>
        <p:nvSpPr>
          <p:cNvPr id="24" name="Shape 22"/>
          <p:cNvSpPr/>
          <p:nvPr/>
        </p:nvSpPr>
        <p:spPr>
          <a:xfrm>
            <a:off x="3599200" y="5274409"/>
            <a:ext cx="109895" cy="109895"/>
          </a:xfrm>
          <a:prstGeom prst="roundRect">
            <a:avLst>
              <a:gd name="adj" fmla="val 416033"/>
            </a:avLst>
          </a:prstGeom>
          <a:solidFill>
            <a:srgbClr val="8061FF"/>
          </a:solidFill>
          <a:ln/>
        </p:spPr>
      </p:sp>
      <p:sp>
        <p:nvSpPr>
          <p:cNvPr id="25" name="Text 23"/>
          <p:cNvSpPr/>
          <p:nvPr/>
        </p:nvSpPr>
        <p:spPr>
          <a:xfrm>
            <a:off x="1342906" y="5214818"/>
            <a:ext cx="1724858" cy="215622"/>
          </a:xfrm>
          <a:prstGeom prst="rect">
            <a:avLst/>
          </a:prstGeom>
          <a:noFill/>
          <a:ln/>
        </p:spPr>
        <p:txBody>
          <a:bodyPr wrap="none" lIns="0" tIns="0" rIns="0" bIns="0" rtlCol="0" anchor="t"/>
          <a:lstStyle/>
          <a:p>
            <a:pPr marL="0" indent="0" algn="r">
              <a:lnSpc>
                <a:spcPts val="1650"/>
              </a:lnSpc>
              <a:buNone/>
            </a:pPr>
            <a:r>
              <a:rPr lang="en-US" sz="1350" b="1" dirty="0">
                <a:solidFill>
                  <a:srgbClr val="D9E1FF"/>
                </a:solidFill>
                <a:latin typeface="Syne Bold" pitchFamily="34" charset="0"/>
                <a:ea typeface="Syne Bold" pitchFamily="34" charset="-122"/>
                <a:cs typeface="Syne Bold" pitchFamily="34" charset="-120"/>
              </a:rPr>
              <a:t>2017–2024</a:t>
            </a:r>
            <a:endParaRPr lang="en-US" sz="1350" dirty="0"/>
          </a:p>
        </p:txBody>
      </p:sp>
      <p:sp>
        <p:nvSpPr>
          <p:cNvPr id="26" name="Text 24"/>
          <p:cNvSpPr/>
          <p:nvPr/>
        </p:nvSpPr>
        <p:spPr>
          <a:xfrm>
            <a:off x="837724" y="5533072"/>
            <a:ext cx="2230041" cy="597932"/>
          </a:xfrm>
          <a:prstGeom prst="rect">
            <a:avLst/>
          </a:prstGeom>
          <a:noFill/>
          <a:ln/>
        </p:spPr>
        <p:txBody>
          <a:bodyPr wrap="square" lIns="0" tIns="0" rIns="0" bIns="0" rtlCol="0" anchor="t"/>
          <a:lstStyle/>
          <a:p>
            <a:pPr marL="0" indent="0" algn="r">
              <a:lnSpc>
                <a:spcPts val="1550"/>
              </a:lnSpc>
              <a:buNone/>
            </a:pPr>
            <a:r>
              <a:rPr lang="en-US" sz="1150" dirty="0">
                <a:solidFill>
                  <a:srgbClr val="D9E1FF"/>
                </a:solidFill>
                <a:latin typeface="Arimo" pitchFamily="34" charset="0"/>
                <a:ea typeface="Arimo" pitchFamily="34" charset="-122"/>
                <a:cs typeface="Arimo" pitchFamily="34" charset="-120"/>
              </a:rPr>
              <a:t>Recrudecimiento: 243 medidas de Trump mantenidas por la administración Biden.</a:t>
            </a:r>
            <a:endParaRPr lang="en-US" sz="1150" dirty="0"/>
          </a:p>
        </p:txBody>
      </p:sp>
      <p:sp>
        <p:nvSpPr>
          <p:cNvPr id="27" name="Shape 25"/>
          <p:cNvSpPr/>
          <p:nvPr/>
        </p:nvSpPr>
        <p:spPr>
          <a:xfrm>
            <a:off x="6730365" y="1717358"/>
            <a:ext cx="7175421" cy="4864894"/>
          </a:xfrm>
          <a:prstGeom prst="roundRect">
            <a:avLst>
              <a:gd name="adj" fmla="val 452"/>
            </a:avLst>
          </a:prstGeom>
          <a:solidFill>
            <a:srgbClr val="8061FF"/>
          </a:solidFill>
          <a:ln/>
        </p:spPr>
      </p:sp>
      <p:sp>
        <p:nvSpPr>
          <p:cNvPr id="28" name="Text 26"/>
          <p:cNvSpPr/>
          <p:nvPr/>
        </p:nvSpPr>
        <p:spPr>
          <a:xfrm>
            <a:off x="6876931" y="1819989"/>
            <a:ext cx="3672959" cy="215622"/>
          </a:xfrm>
          <a:prstGeom prst="rect">
            <a:avLst/>
          </a:prstGeom>
          <a:noFill/>
          <a:ln/>
        </p:spPr>
        <p:txBody>
          <a:bodyPr wrap="none" lIns="0" tIns="0" rIns="0" bIns="0" rtlCol="0" anchor="t"/>
          <a:lstStyle/>
          <a:p>
            <a:pPr marL="0" indent="0" algn="l">
              <a:lnSpc>
                <a:spcPts val="1650"/>
              </a:lnSpc>
              <a:buNone/>
            </a:pPr>
            <a:r>
              <a:rPr lang="en-US" sz="1350" b="1" dirty="0">
                <a:solidFill>
                  <a:srgbClr val="000000"/>
                </a:solidFill>
                <a:latin typeface="Syne Bold" pitchFamily="34" charset="0"/>
                <a:ea typeface="Syne Bold" pitchFamily="34" charset="-122"/>
                <a:cs typeface="Syne Bold" pitchFamily="34" charset="-120"/>
              </a:rPr>
              <a:t>Consecuencias por Sector (2024–2025)</a:t>
            </a:r>
            <a:endParaRPr lang="en-US" sz="1350" dirty="0"/>
          </a:p>
        </p:txBody>
      </p:sp>
      <p:sp>
        <p:nvSpPr>
          <p:cNvPr id="29" name="Shape 27"/>
          <p:cNvSpPr/>
          <p:nvPr/>
        </p:nvSpPr>
        <p:spPr>
          <a:xfrm>
            <a:off x="6876931" y="2150983"/>
            <a:ext cx="3389828" cy="1209318"/>
          </a:xfrm>
          <a:prstGeom prst="roundRect">
            <a:avLst>
              <a:gd name="adj" fmla="val 1819"/>
            </a:avLst>
          </a:prstGeom>
          <a:solidFill>
            <a:srgbClr val="2B2952"/>
          </a:solidFill>
          <a:ln/>
        </p:spPr>
      </p:sp>
      <p:sp>
        <p:nvSpPr>
          <p:cNvPr id="30" name="Text 28"/>
          <p:cNvSpPr/>
          <p:nvPr/>
        </p:nvSpPr>
        <p:spPr>
          <a:xfrm>
            <a:off x="7023497" y="2297549"/>
            <a:ext cx="1724858" cy="215622"/>
          </a:xfrm>
          <a:prstGeom prst="rect">
            <a:avLst/>
          </a:prstGeom>
          <a:noFill/>
          <a:ln/>
        </p:spPr>
        <p:txBody>
          <a:bodyPr wrap="none" lIns="0" tIns="0" rIns="0" bIns="0" rtlCol="0" anchor="t"/>
          <a:lstStyle/>
          <a:p>
            <a:pPr marL="0" indent="0" algn="l">
              <a:lnSpc>
                <a:spcPts val="1650"/>
              </a:lnSpc>
              <a:buNone/>
            </a:pPr>
            <a:r>
              <a:rPr lang="en-US" sz="1350" b="1" dirty="0">
                <a:solidFill>
                  <a:srgbClr val="FFFFFF"/>
                </a:solidFill>
                <a:latin typeface="Syne Bold" pitchFamily="34" charset="0"/>
                <a:ea typeface="Syne Bold" pitchFamily="34" charset="-122"/>
                <a:cs typeface="Syne Bold" pitchFamily="34" charset="-120"/>
              </a:rPr>
              <a:t>Salud</a:t>
            </a:r>
            <a:endParaRPr lang="en-US" sz="1350" dirty="0"/>
          </a:p>
        </p:txBody>
      </p:sp>
      <p:sp>
        <p:nvSpPr>
          <p:cNvPr id="31" name="Text 29"/>
          <p:cNvSpPr/>
          <p:nvPr/>
        </p:nvSpPr>
        <p:spPr>
          <a:xfrm>
            <a:off x="7023497" y="2615803"/>
            <a:ext cx="3096697" cy="597932"/>
          </a:xfrm>
          <a:prstGeom prst="rect">
            <a:avLst/>
          </a:prstGeom>
          <a:noFill/>
          <a:ln/>
        </p:spPr>
        <p:txBody>
          <a:bodyPr wrap="square" lIns="0" tIns="0" rIns="0" bIns="0" rtlCol="0" anchor="t"/>
          <a:lstStyle/>
          <a:p>
            <a:pPr marL="0" indent="0" algn="l">
              <a:lnSpc>
                <a:spcPts val="1550"/>
              </a:lnSpc>
              <a:buNone/>
            </a:pPr>
            <a:r>
              <a:rPr lang="en-US" sz="1150" dirty="0">
                <a:solidFill>
                  <a:srgbClr val="FFFFFF"/>
                </a:solidFill>
                <a:latin typeface="Arimo" pitchFamily="34" charset="0"/>
                <a:ea typeface="Arimo" pitchFamily="34" charset="-122"/>
                <a:cs typeface="Arimo" pitchFamily="34" charset="-120"/>
              </a:rPr>
              <a:t>364 medicamentos en falta (56% del total). Imposible implantar marcapasos a 375 pacientes.</a:t>
            </a:r>
            <a:endParaRPr lang="en-US" sz="1150" dirty="0"/>
          </a:p>
        </p:txBody>
      </p:sp>
      <p:sp>
        <p:nvSpPr>
          <p:cNvPr id="32" name="Shape 30"/>
          <p:cNvSpPr/>
          <p:nvPr/>
        </p:nvSpPr>
        <p:spPr>
          <a:xfrm>
            <a:off x="10369391" y="2150983"/>
            <a:ext cx="3389828" cy="1209318"/>
          </a:xfrm>
          <a:prstGeom prst="roundRect">
            <a:avLst>
              <a:gd name="adj" fmla="val 1819"/>
            </a:avLst>
          </a:prstGeom>
          <a:solidFill>
            <a:srgbClr val="2B2952"/>
          </a:solidFill>
          <a:ln/>
        </p:spPr>
      </p:sp>
      <p:sp>
        <p:nvSpPr>
          <p:cNvPr id="33" name="Text 31"/>
          <p:cNvSpPr/>
          <p:nvPr/>
        </p:nvSpPr>
        <p:spPr>
          <a:xfrm>
            <a:off x="10515957" y="2297549"/>
            <a:ext cx="1724858" cy="215622"/>
          </a:xfrm>
          <a:prstGeom prst="rect">
            <a:avLst/>
          </a:prstGeom>
          <a:noFill/>
          <a:ln/>
        </p:spPr>
        <p:txBody>
          <a:bodyPr wrap="none" lIns="0" tIns="0" rIns="0" bIns="0" rtlCol="0" anchor="t"/>
          <a:lstStyle/>
          <a:p>
            <a:pPr marL="0" indent="0" algn="l">
              <a:lnSpc>
                <a:spcPts val="1650"/>
              </a:lnSpc>
              <a:buNone/>
            </a:pPr>
            <a:r>
              <a:rPr lang="en-US" sz="1350" b="1" dirty="0">
                <a:solidFill>
                  <a:srgbClr val="FFFFFF"/>
                </a:solidFill>
                <a:latin typeface="Syne Bold" pitchFamily="34" charset="0"/>
                <a:ea typeface="Syne Bold" pitchFamily="34" charset="-122"/>
                <a:cs typeface="Syne Bold" pitchFamily="34" charset="-120"/>
              </a:rPr>
              <a:t>Alimentación</a:t>
            </a:r>
            <a:endParaRPr lang="en-US" sz="1350" dirty="0"/>
          </a:p>
        </p:txBody>
      </p:sp>
      <p:sp>
        <p:nvSpPr>
          <p:cNvPr id="34" name="Text 32"/>
          <p:cNvSpPr/>
          <p:nvPr/>
        </p:nvSpPr>
        <p:spPr>
          <a:xfrm>
            <a:off x="10515957" y="2615803"/>
            <a:ext cx="3096697" cy="398621"/>
          </a:xfrm>
          <a:prstGeom prst="rect">
            <a:avLst/>
          </a:prstGeom>
          <a:noFill/>
          <a:ln/>
        </p:spPr>
        <p:txBody>
          <a:bodyPr wrap="square" lIns="0" tIns="0" rIns="0" bIns="0" rtlCol="0" anchor="t"/>
          <a:lstStyle/>
          <a:p>
            <a:pPr marL="0" indent="0" algn="l">
              <a:lnSpc>
                <a:spcPts val="1550"/>
              </a:lnSpc>
              <a:buNone/>
            </a:pPr>
            <a:r>
              <a:rPr lang="en-US" sz="1150" dirty="0">
                <a:solidFill>
                  <a:srgbClr val="FFFFFF"/>
                </a:solidFill>
                <a:latin typeface="Arimo" pitchFamily="34" charset="0"/>
                <a:ea typeface="Arimo" pitchFamily="34" charset="-122"/>
                <a:cs typeface="Arimo" pitchFamily="34" charset="-120"/>
              </a:rPr>
              <a:t>Dificultad para importar trigo, leche y maíz. Producción porcina al 53% respecto a 2023.</a:t>
            </a:r>
            <a:endParaRPr lang="en-US" sz="1150" dirty="0"/>
          </a:p>
        </p:txBody>
      </p:sp>
      <p:sp>
        <p:nvSpPr>
          <p:cNvPr id="35" name="Shape 33"/>
          <p:cNvSpPr/>
          <p:nvPr/>
        </p:nvSpPr>
        <p:spPr>
          <a:xfrm>
            <a:off x="6876931" y="3462933"/>
            <a:ext cx="3389828" cy="1209318"/>
          </a:xfrm>
          <a:prstGeom prst="roundRect">
            <a:avLst>
              <a:gd name="adj" fmla="val 1819"/>
            </a:avLst>
          </a:prstGeom>
          <a:solidFill>
            <a:srgbClr val="2B2952"/>
          </a:solidFill>
          <a:ln/>
        </p:spPr>
      </p:sp>
      <p:sp>
        <p:nvSpPr>
          <p:cNvPr id="36" name="Text 34"/>
          <p:cNvSpPr/>
          <p:nvPr/>
        </p:nvSpPr>
        <p:spPr>
          <a:xfrm>
            <a:off x="7023497" y="3609499"/>
            <a:ext cx="1724858" cy="215622"/>
          </a:xfrm>
          <a:prstGeom prst="rect">
            <a:avLst/>
          </a:prstGeom>
          <a:noFill/>
          <a:ln/>
        </p:spPr>
        <p:txBody>
          <a:bodyPr wrap="none" lIns="0" tIns="0" rIns="0" bIns="0" rtlCol="0" anchor="t"/>
          <a:lstStyle/>
          <a:p>
            <a:pPr marL="0" indent="0" algn="l">
              <a:lnSpc>
                <a:spcPts val="1650"/>
              </a:lnSpc>
              <a:buNone/>
            </a:pPr>
            <a:r>
              <a:rPr lang="en-US" sz="1350" b="1" dirty="0">
                <a:solidFill>
                  <a:srgbClr val="FFFFFF"/>
                </a:solidFill>
                <a:latin typeface="Syne Bold" pitchFamily="34" charset="0"/>
                <a:ea typeface="Syne Bold" pitchFamily="34" charset="-122"/>
                <a:cs typeface="Syne Bold" pitchFamily="34" charset="-120"/>
              </a:rPr>
              <a:t>Energía</a:t>
            </a:r>
            <a:endParaRPr lang="en-US" sz="1350" dirty="0"/>
          </a:p>
        </p:txBody>
      </p:sp>
      <p:sp>
        <p:nvSpPr>
          <p:cNvPr id="37" name="Text 35"/>
          <p:cNvSpPr/>
          <p:nvPr/>
        </p:nvSpPr>
        <p:spPr>
          <a:xfrm>
            <a:off x="7023497" y="3927753"/>
            <a:ext cx="3096697" cy="597932"/>
          </a:xfrm>
          <a:prstGeom prst="rect">
            <a:avLst/>
          </a:prstGeom>
          <a:noFill/>
          <a:ln/>
        </p:spPr>
        <p:txBody>
          <a:bodyPr wrap="square" lIns="0" tIns="0" rIns="0" bIns="0" rtlCol="0" anchor="t"/>
          <a:lstStyle/>
          <a:p>
            <a:pPr marL="0" indent="0" algn="l">
              <a:lnSpc>
                <a:spcPts val="1550"/>
              </a:lnSpc>
              <a:buNone/>
            </a:pPr>
            <a:r>
              <a:rPr lang="en-US" sz="1150" dirty="0">
                <a:solidFill>
                  <a:srgbClr val="FFFFFF"/>
                </a:solidFill>
                <a:latin typeface="Arimo" pitchFamily="34" charset="0"/>
                <a:ea typeface="Arimo" pitchFamily="34" charset="-122"/>
                <a:cs typeface="Arimo" pitchFamily="34" charset="-120"/>
              </a:rPr>
              <a:t>496 millones USD en daños. Termoeléctricas sin repuestos por aplicación de la Ley Helms-Burton.</a:t>
            </a:r>
            <a:endParaRPr lang="en-US" sz="1150" dirty="0"/>
          </a:p>
        </p:txBody>
      </p:sp>
      <p:sp>
        <p:nvSpPr>
          <p:cNvPr id="38" name="Shape 36"/>
          <p:cNvSpPr/>
          <p:nvPr/>
        </p:nvSpPr>
        <p:spPr>
          <a:xfrm>
            <a:off x="10369391" y="3462933"/>
            <a:ext cx="3389828" cy="1209318"/>
          </a:xfrm>
          <a:prstGeom prst="roundRect">
            <a:avLst>
              <a:gd name="adj" fmla="val 1819"/>
            </a:avLst>
          </a:prstGeom>
          <a:solidFill>
            <a:srgbClr val="2B2952"/>
          </a:solidFill>
          <a:ln/>
        </p:spPr>
      </p:sp>
      <p:sp>
        <p:nvSpPr>
          <p:cNvPr id="39" name="Text 37"/>
          <p:cNvSpPr/>
          <p:nvPr/>
        </p:nvSpPr>
        <p:spPr>
          <a:xfrm>
            <a:off x="10515957" y="3609499"/>
            <a:ext cx="1724858" cy="215622"/>
          </a:xfrm>
          <a:prstGeom prst="rect">
            <a:avLst/>
          </a:prstGeom>
          <a:noFill/>
          <a:ln/>
        </p:spPr>
        <p:txBody>
          <a:bodyPr wrap="none" lIns="0" tIns="0" rIns="0" bIns="0" rtlCol="0" anchor="t"/>
          <a:lstStyle/>
          <a:p>
            <a:pPr marL="0" indent="0" algn="l">
              <a:lnSpc>
                <a:spcPts val="1650"/>
              </a:lnSpc>
              <a:buNone/>
            </a:pPr>
            <a:r>
              <a:rPr lang="en-US" sz="1350" b="1" dirty="0">
                <a:solidFill>
                  <a:srgbClr val="FFFFFF"/>
                </a:solidFill>
                <a:latin typeface="Syne Bold" pitchFamily="34" charset="0"/>
                <a:ea typeface="Syne Bold" pitchFamily="34" charset="-122"/>
                <a:cs typeface="Syne Bold" pitchFamily="34" charset="-120"/>
              </a:rPr>
              <a:t>Transporte</a:t>
            </a:r>
            <a:endParaRPr lang="en-US" sz="1350" dirty="0"/>
          </a:p>
        </p:txBody>
      </p:sp>
      <p:sp>
        <p:nvSpPr>
          <p:cNvPr id="40" name="Text 38"/>
          <p:cNvSpPr/>
          <p:nvPr/>
        </p:nvSpPr>
        <p:spPr>
          <a:xfrm>
            <a:off x="10515957" y="3927753"/>
            <a:ext cx="3096697" cy="597932"/>
          </a:xfrm>
          <a:prstGeom prst="rect">
            <a:avLst/>
          </a:prstGeom>
          <a:noFill/>
          <a:ln/>
        </p:spPr>
        <p:txBody>
          <a:bodyPr wrap="square" lIns="0" tIns="0" rIns="0" bIns="0" rtlCol="0" anchor="t"/>
          <a:lstStyle/>
          <a:p>
            <a:pPr marL="0" indent="0" algn="l">
              <a:lnSpc>
                <a:spcPts val="1550"/>
              </a:lnSpc>
              <a:buNone/>
            </a:pPr>
            <a:r>
              <a:rPr lang="en-US" sz="1150" dirty="0">
                <a:solidFill>
                  <a:srgbClr val="FFFFFF"/>
                </a:solidFill>
                <a:latin typeface="Arimo" pitchFamily="34" charset="0"/>
                <a:ea typeface="Arimo" pitchFamily="34" charset="-122"/>
                <a:cs typeface="Arimo" pitchFamily="34" charset="-120"/>
              </a:rPr>
              <a:t>353 millones USD en daños. Solo operan 120-170 de los 1.200 ómnibus necesarios en La Habana.</a:t>
            </a:r>
            <a:endParaRPr lang="en-US" sz="1150" dirty="0"/>
          </a:p>
        </p:txBody>
      </p:sp>
      <p:sp>
        <p:nvSpPr>
          <p:cNvPr id="41" name="Shape 39"/>
          <p:cNvSpPr/>
          <p:nvPr/>
        </p:nvSpPr>
        <p:spPr>
          <a:xfrm>
            <a:off x="6876931" y="4774883"/>
            <a:ext cx="6882289" cy="1010007"/>
          </a:xfrm>
          <a:prstGeom prst="roundRect">
            <a:avLst>
              <a:gd name="adj" fmla="val 2178"/>
            </a:avLst>
          </a:prstGeom>
          <a:solidFill>
            <a:srgbClr val="2B2952"/>
          </a:solidFill>
          <a:ln/>
        </p:spPr>
      </p:sp>
      <p:sp>
        <p:nvSpPr>
          <p:cNvPr id="42" name="Text 40"/>
          <p:cNvSpPr/>
          <p:nvPr/>
        </p:nvSpPr>
        <p:spPr>
          <a:xfrm>
            <a:off x="7023497" y="4921448"/>
            <a:ext cx="2085261" cy="215622"/>
          </a:xfrm>
          <a:prstGeom prst="rect">
            <a:avLst/>
          </a:prstGeom>
          <a:noFill/>
          <a:ln/>
        </p:spPr>
        <p:txBody>
          <a:bodyPr wrap="none" lIns="0" tIns="0" rIns="0" bIns="0" rtlCol="0" anchor="t"/>
          <a:lstStyle/>
          <a:p>
            <a:pPr marL="0" indent="0" algn="l">
              <a:lnSpc>
                <a:spcPts val="1650"/>
              </a:lnSpc>
              <a:buNone/>
            </a:pPr>
            <a:r>
              <a:rPr lang="en-US" sz="1350" b="1" dirty="0">
                <a:solidFill>
                  <a:srgbClr val="FFFFFF"/>
                </a:solidFill>
                <a:latin typeface="Syne Bold" pitchFamily="34" charset="0"/>
                <a:ea typeface="Syne Bold" pitchFamily="34" charset="-122"/>
                <a:cs typeface="Syne Bold" pitchFamily="34" charset="-120"/>
              </a:rPr>
              <a:t>Finanzas y Educación</a:t>
            </a:r>
            <a:endParaRPr lang="en-US" sz="1350" dirty="0"/>
          </a:p>
        </p:txBody>
      </p:sp>
      <p:sp>
        <p:nvSpPr>
          <p:cNvPr id="43" name="Text 41"/>
          <p:cNvSpPr/>
          <p:nvPr/>
        </p:nvSpPr>
        <p:spPr>
          <a:xfrm>
            <a:off x="7023497" y="5239703"/>
            <a:ext cx="6589157" cy="398621"/>
          </a:xfrm>
          <a:prstGeom prst="rect">
            <a:avLst/>
          </a:prstGeom>
          <a:noFill/>
          <a:ln/>
        </p:spPr>
        <p:txBody>
          <a:bodyPr wrap="square" lIns="0" tIns="0" rIns="0" bIns="0" rtlCol="0" anchor="t"/>
          <a:lstStyle/>
          <a:p>
            <a:pPr marL="0" indent="0" algn="l">
              <a:lnSpc>
                <a:spcPts val="1550"/>
              </a:lnSpc>
              <a:buNone/>
            </a:pPr>
            <a:r>
              <a:rPr lang="en-US" sz="1150" dirty="0">
                <a:solidFill>
                  <a:srgbClr val="FFFFFF"/>
                </a:solidFill>
                <a:latin typeface="Arimo" pitchFamily="34" charset="0"/>
                <a:ea typeface="Arimo" pitchFamily="34" charset="-122"/>
                <a:cs typeface="Arimo" pitchFamily="34" charset="-120"/>
              </a:rPr>
              <a:t>40 bancos extranjeros rechazaron operaciones con Cuba. Se dejaron de producir 2,1 millones de textos docentes.</a:t>
            </a:r>
            <a:endParaRPr lang="en-US" sz="1150" dirty="0"/>
          </a:p>
        </p:txBody>
      </p:sp>
      <p:sp>
        <p:nvSpPr>
          <p:cNvPr id="44" name="Shape 42"/>
          <p:cNvSpPr/>
          <p:nvPr/>
        </p:nvSpPr>
        <p:spPr>
          <a:xfrm>
            <a:off x="837724" y="6697623"/>
            <a:ext cx="12954952" cy="703302"/>
          </a:xfrm>
          <a:prstGeom prst="roundRect">
            <a:avLst>
              <a:gd name="adj" fmla="val 3127"/>
            </a:avLst>
          </a:prstGeom>
          <a:solidFill>
            <a:srgbClr val="022349"/>
          </a:solidFill>
          <a:ln/>
        </p:spPr>
      </p:sp>
      <p:pic>
        <p:nvPicPr>
          <p:cNvPr id="45" name="Image 0" descr="preencoded.png"/>
          <p:cNvPicPr>
            <a:picLocks noChangeAspect="1"/>
          </p:cNvPicPr>
          <p:nvPr/>
        </p:nvPicPr>
        <p:blipFill>
          <a:blip r:embed="rId3"/>
          <a:stretch>
            <a:fillRect/>
          </a:stretch>
        </p:blipFill>
        <p:spPr>
          <a:xfrm>
            <a:off x="984290" y="6897172"/>
            <a:ext cx="183237" cy="146566"/>
          </a:xfrm>
          <a:prstGeom prst="rect">
            <a:avLst/>
          </a:prstGeom>
        </p:spPr>
      </p:pic>
      <p:sp>
        <p:nvSpPr>
          <p:cNvPr id="46" name="Text 43"/>
          <p:cNvSpPr/>
          <p:nvPr/>
        </p:nvSpPr>
        <p:spPr>
          <a:xfrm>
            <a:off x="1314093" y="6836807"/>
            <a:ext cx="12332018" cy="398621"/>
          </a:xfrm>
          <a:prstGeom prst="rect">
            <a:avLst/>
          </a:prstGeom>
          <a:noFill/>
          <a:ln/>
        </p:spPr>
        <p:txBody>
          <a:bodyPr wrap="square" lIns="0" tIns="0" rIns="0" bIns="0" rtlCol="0" anchor="t"/>
          <a:lstStyle/>
          <a:p>
            <a:pPr marL="0" indent="0" algn="l">
              <a:lnSpc>
                <a:spcPts val="1550"/>
              </a:lnSpc>
              <a:buNone/>
            </a:pPr>
            <a:r>
              <a:rPr lang="en-US" sz="1150" dirty="0">
                <a:solidFill>
                  <a:srgbClr val="FFFFFF"/>
                </a:solidFill>
                <a:latin typeface="Arimo" pitchFamily="34" charset="0"/>
                <a:ea typeface="Arimo" pitchFamily="34" charset="-122"/>
                <a:cs typeface="Arimo" pitchFamily="34" charset="-120"/>
              </a:rPr>
              <a:t>La ONU ha aprobado 32 resoluciones consecutivas (1992–2024) exigiendo el fin del bloqueo. El cerco afecta todos los sectores sensibles —alimentación, salud, educación y transporte— constituyendo una violación sistemática de los derechos humanos según el derecho internacional. </a:t>
            </a:r>
            <a:r>
              <a:rPr lang="en-US" sz="1150" i="1" dirty="0">
                <a:solidFill>
                  <a:srgbClr val="FFFFFF"/>
                </a:solidFill>
                <a:latin typeface="Arimo" pitchFamily="34" charset="0"/>
                <a:ea typeface="Arimo" pitchFamily="34" charset="-122"/>
                <a:cs typeface="Arimo" pitchFamily="34" charset="-120"/>
              </a:rPr>
              <a:t>Fuente: Informes del Minrex Cuba, Naciones Unidas, análisis sectoriales 2024–2025.</a:t>
            </a:r>
            <a:endParaRPr lang="en-US" sz="11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9144000" y="0"/>
            <a:ext cx="5486400" cy="8229600"/>
          </a:xfrm>
          <a:prstGeom prst="rect">
            <a:avLst/>
          </a:prstGeom>
          <a:solidFill>
            <a:srgbClr val="2B2952"/>
          </a:solidFill>
          <a:ln/>
        </p:spPr>
      </p:sp>
      <p:sp>
        <p:nvSpPr>
          <p:cNvPr id="4" name="Shape 1"/>
          <p:cNvSpPr/>
          <p:nvPr/>
        </p:nvSpPr>
        <p:spPr>
          <a:xfrm>
            <a:off x="837724" y="2031921"/>
            <a:ext cx="1404342" cy="449818"/>
          </a:xfrm>
          <a:prstGeom prst="roundRect">
            <a:avLst>
              <a:gd name="adj" fmla="val 6386"/>
            </a:avLst>
          </a:prstGeom>
          <a:solidFill>
            <a:srgbClr val="0F004D"/>
          </a:solidFill>
          <a:ln/>
        </p:spPr>
      </p:sp>
      <p:sp>
        <p:nvSpPr>
          <p:cNvPr id="5" name="Text 2"/>
          <p:cNvSpPr/>
          <p:nvPr/>
        </p:nvSpPr>
        <p:spPr>
          <a:xfrm>
            <a:off x="981313" y="2103715"/>
            <a:ext cx="1117163" cy="306229"/>
          </a:xfrm>
          <a:prstGeom prst="rect">
            <a:avLst/>
          </a:prstGeom>
          <a:noFill/>
          <a:ln/>
        </p:spPr>
        <p:txBody>
          <a:bodyPr wrap="none" lIns="0" tIns="0" rIns="0" bIns="0" rtlCol="0" anchor="t"/>
          <a:lstStyle/>
          <a:p>
            <a:pPr marL="0" indent="0" algn="l">
              <a:lnSpc>
                <a:spcPts val="2400"/>
              </a:lnSpc>
              <a:buNone/>
            </a:pPr>
            <a:r>
              <a:rPr lang="en-US" sz="1500" dirty="0">
                <a:solidFill>
                  <a:srgbClr val="D9E1FF"/>
                </a:solidFill>
                <a:latin typeface="Arimo" pitchFamily="34" charset="0"/>
                <a:ea typeface="Arimo" pitchFamily="34" charset="-122"/>
                <a:cs typeface="Arimo" pitchFamily="34" charset="-120"/>
              </a:rPr>
              <a:t>CAPÍTULO 5</a:t>
            </a:r>
            <a:endParaRPr lang="en-US" sz="1500" dirty="0"/>
          </a:p>
        </p:txBody>
      </p:sp>
      <p:sp>
        <p:nvSpPr>
          <p:cNvPr id="6" name="Text 3"/>
          <p:cNvSpPr/>
          <p:nvPr/>
        </p:nvSpPr>
        <p:spPr>
          <a:xfrm>
            <a:off x="837724" y="2577465"/>
            <a:ext cx="7468553" cy="2112050"/>
          </a:xfrm>
          <a:prstGeom prst="rect">
            <a:avLst/>
          </a:prstGeom>
          <a:noFill/>
          <a:ln/>
        </p:spPr>
        <p:txBody>
          <a:bodyPr wrap="square" lIns="0" tIns="0" rIns="0" bIns="0" rtlCol="0" anchor="t"/>
          <a:lstStyle/>
          <a:p>
            <a:pPr marL="0" indent="0" algn="l">
              <a:lnSpc>
                <a:spcPts val="5500"/>
              </a:lnSpc>
              <a:buNone/>
            </a:pPr>
            <a:r>
              <a:rPr lang="en-US" sz="4400" b="1" dirty="0">
                <a:solidFill>
                  <a:srgbClr val="FFFFFF"/>
                </a:solidFill>
                <a:latin typeface="Syne Bold" pitchFamily="34" charset="0"/>
                <a:ea typeface="Syne Bold" pitchFamily="34" charset="-122"/>
                <a:cs typeface="Syne Bold" pitchFamily="34" charset="-120"/>
              </a:rPr>
              <a:t>Contextualización del Modelo Socialista Cubano Actual</a:t>
            </a:r>
            <a:endParaRPr lang="en-US" sz="4400" dirty="0"/>
          </a:p>
        </p:txBody>
      </p:sp>
      <p:sp>
        <p:nvSpPr>
          <p:cNvPr id="7" name="Text 4"/>
          <p:cNvSpPr/>
          <p:nvPr/>
        </p:nvSpPr>
        <p:spPr>
          <a:xfrm>
            <a:off x="837724" y="5048488"/>
            <a:ext cx="7468553" cy="1149072"/>
          </a:xfrm>
          <a:prstGeom prst="rect">
            <a:avLst/>
          </a:prstGeom>
          <a:noFill/>
          <a:ln/>
        </p:spPr>
        <p:txBody>
          <a:bodyPr wrap="square" lIns="0" tIns="0" rIns="0" bIns="0" rtlCol="0" anchor="t"/>
          <a:lstStyle/>
          <a:p>
            <a:pPr marL="0" indent="0" algn="l">
              <a:lnSpc>
                <a:spcPts val="3000"/>
              </a:lnSpc>
              <a:buNone/>
            </a:pPr>
            <a:r>
              <a:rPr lang="en-US" sz="1850" dirty="0">
                <a:solidFill>
                  <a:srgbClr val="D9E1FF"/>
                </a:solidFill>
                <a:latin typeface="Arimo" pitchFamily="34" charset="0"/>
                <a:ea typeface="Arimo" pitchFamily="34" charset="-122"/>
                <a:cs typeface="Arimo" pitchFamily="34" charset="-120"/>
              </a:rPr>
              <a:t>Actualización del modelo económico, retos estructurales y perspectivas de desarrollo en el contexto contemporáneo. Los Lineamientos del PCC y la Tarea Ordenamiento.</a:t>
            </a:r>
            <a:endParaRPr lang="en-US" sz="1850" dirty="0"/>
          </a:p>
        </p:txBody>
      </p:sp>
      <p:pic>
        <p:nvPicPr>
          <p:cNvPr id="9" name="Imagen 8">
            <a:extLst>
              <a:ext uri="{FF2B5EF4-FFF2-40B4-BE49-F238E27FC236}">
                <a16:creationId xmlns:a16="http://schemas.microsoft.com/office/drawing/2014/main" id="{5BB4BA1A-E48F-4963-88B6-714FE5CD3508}"/>
              </a:ext>
            </a:extLst>
          </p:cNvPr>
          <p:cNvPicPr>
            <a:picLocks noChangeAspect="1"/>
          </p:cNvPicPr>
          <p:nvPr/>
        </p:nvPicPr>
        <p:blipFill>
          <a:blip r:embed="rId3"/>
          <a:stretch>
            <a:fillRect/>
          </a:stretch>
        </p:blipFill>
        <p:spPr>
          <a:xfrm>
            <a:off x="9409451" y="2687061"/>
            <a:ext cx="4955498" cy="293596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772358" y="659606"/>
            <a:ext cx="684371" cy="248007"/>
          </a:xfrm>
          <a:prstGeom prst="roundRect">
            <a:avLst>
              <a:gd name="adj" fmla="val 6941"/>
            </a:avLst>
          </a:prstGeom>
          <a:noFill/>
          <a:ln w="7620">
            <a:solidFill>
              <a:srgbClr val="8061FF"/>
            </a:solidFill>
            <a:prstDash val="solid"/>
          </a:ln>
        </p:spPr>
      </p:sp>
      <p:sp>
        <p:nvSpPr>
          <p:cNvPr id="3" name="Text 1"/>
          <p:cNvSpPr/>
          <p:nvPr/>
        </p:nvSpPr>
        <p:spPr>
          <a:xfrm>
            <a:off x="865942" y="710208"/>
            <a:ext cx="497205" cy="146804"/>
          </a:xfrm>
          <a:prstGeom prst="rect">
            <a:avLst/>
          </a:prstGeom>
          <a:noFill/>
          <a:ln/>
        </p:spPr>
        <p:txBody>
          <a:bodyPr wrap="none" lIns="0" tIns="0" rIns="0" bIns="0" rtlCol="0" anchor="t"/>
          <a:lstStyle/>
          <a:p>
            <a:pPr marL="0" indent="0" algn="l">
              <a:lnSpc>
                <a:spcPts val="1150"/>
              </a:lnSpc>
              <a:buNone/>
            </a:pPr>
            <a:r>
              <a:rPr lang="en-US" sz="900" dirty="0">
                <a:solidFill>
                  <a:srgbClr val="8061FF"/>
                </a:solidFill>
                <a:latin typeface="Arimo" pitchFamily="34" charset="0"/>
                <a:ea typeface="Arimo" pitchFamily="34" charset="-122"/>
                <a:cs typeface="Arimo" pitchFamily="34" charset="-120"/>
              </a:rPr>
              <a:t>6.1 — 6.2</a:t>
            </a:r>
            <a:endParaRPr lang="en-US" sz="900" dirty="0"/>
          </a:p>
        </p:txBody>
      </p:sp>
      <p:sp>
        <p:nvSpPr>
          <p:cNvPr id="4" name="Text 2"/>
          <p:cNvSpPr/>
          <p:nvPr/>
        </p:nvSpPr>
        <p:spPr>
          <a:xfrm>
            <a:off x="772358" y="941903"/>
            <a:ext cx="8409623" cy="421838"/>
          </a:xfrm>
          <a:prstGeom prst="rect">
            <a:avLst/>
          </a:prstGeom>
          <a:noFill/>
          <a:ln/>
        </p:spPr>
        <p:txBody>
          <a:bodyPr wrap="none" lIns="0" tIns="0" rIns="0" bIns="0" rtlCol="0" anchor="t"/>
          <a:lstStyle/>
          <a:p>
            <a:pPr marL="0" indent="0" algn="l">
              <a:lnSpc>
                <a:spcPts val="3300"/>
              </a:lnSpc>
              <a:buNone/>
            </a:pPr>
            <a:r>
              <a:rPr lang="en-US" sz="2650" b="1" dirty="0">
                <a:solidFill>
                  <a:srgbClr val="FFFFFF"/>
                </a:solidFill>
                <a:latin typeface="Syne Bold" pitchFamily="34" charset="0"/>
                <a:ea typeface="Syne Bold" pitchFamily="34" charset="-122"/>
                <a:cs typeface="Syne Bold" pitchFamily="34" charset="-120"/>
              </a:rPr>
              <a:t>Actualización del Modelo y Desafíos Actuales</a:t>
            </a:r>
            <a:endParaRPr lang="en-US" sz="2650" dirty="0"/>
          </a:p>
        </p:txBody>
      </p:sp>
      <p:sp>
        <p:nvSpPr>
          <p:cNvPr id="5" name="Text 3"/>
          <p:cNvSpPr/>
          <p:nvPr/>
        </p:nvSpPr>
        <p:spPr>
          <a:xfrm>
            <a:off x="772358" y="1569839"/>
            <a:ext cx="6367939" cy="229314"/>
          </a:xfrm>
          <a:prstGeom prst="rect">
            <a:avLst/>
          </a:prstGeom>
          <a:noFill/>
          <a:ln/>
        </p:spPr>
        <p:txBody>
          <a:bodyPr wrap="none" lIns="0" tIns="0" rIns="0" bIns="0" rtlCol="0" anchor="t"/>
          <a:lstStyle/>
          <a:p>
            <a:pPr marL="0" indent="0" algn="l">
              <a:lnSpc>
                <a:spcPts val="1800"/>
              </a:lnSpc>
              <a:buNone/>
            </a:pPr>
            <a:r>
              <a:rPr lang="en-US" sz="1400" b="1" dirty="0">
                <a:solidFill>
                  <a:srgbClr val="D9E1FF"/>
                </a:solidFill>
                <a:latin typeface="Arimo" pitchFamily="34" charset="0"/>
                <a:ea typeface="Arimo" pitchFamily="34" charset="-122"/>
                <a:cs typeface="Arimo" pitchFamily="34" charset="-120"/>
              </a:rPr>
              <a:t>La Actualización del Modelo Económico</a:t>
            </a:r>
            <a:endParaRPr lang="en-US" sz="1400" dirty="0"/>
          </a:p>
        </p:txBody>
      </p:sp>
      <p:sp>
        <p:nvSpPr>
          <p:cNvPr id="6" name="Text 4"/>
          <p:cNvSpPr/>
          <p:nvPr/>
        </p:nvSpPr>
        <p:spPr>
          <a:xfrm>
            <a:off x="772358" y="1876425"/>
            <a:ext cx="6367939" cy="687943"/>
          </a:xfrm>
          <a:prstGeom prst="rect">
            <a:avLst/>
          </a:prstGeom>
          <a:noFill/>
          <a:ln/>
        </p:spPr>
        <p:txBody>
          <a:bodyPr wrap="square" lIns="0" tIns="0" rIns="0" bIns="0" rtlCol="0" anchor="t"/>
          <a:lstStyle/>
          <a:p>
            <a:pPr marL="0" indent="0" algn="l">
              <a:lnSpc>
                <a:spcPts val="1800"/>
              </a:lnSpc>
              <a:buNone/>
            </a:pPr>
            <a:r>
              <a:rPr lang="en-US" sz="1400" b="1" dirty="0">
                <a:solidFill>
                  <a:srgbClr val="D9E1FF"/>
                </a:solidFill>
                <a:latin typeface="Arimo" pitchFamily="34" charset="0"/>
                <a:ea typeface="Arimo" pitchFamily="34" charset="-122"/>
                <a:cs typeface="Arimo" pitchFamily="34" charset="-120"/>
              </a:rPr>
              <a:t>Lineamientos del PCC (2011): Documento rector para modernizar el modelo económico y social cubano, introduciendo nuevas formas de gestión y propiedad.</a:t>
            </a:r>
            <a:endParaRPr lang="en-US" sz="1400" dirty="0"/>
          </a:p>
        </p:txBody>
      </p:sp>
      <p:sp>
        <p:nvSpPr>
          <p:cNvPr id="7" name="Text 5"/>
          <p:cNvSpPr/>
          <p:nvPr/>
        </p:nvSpPr>
        <p:spPr>
          <a:xfrm>
            <a:off x="772358" y="2641640"/>
            <a:ext cx="6367939" cy="687943"/>
          </a:xfrm>
          <a:prstGeom prst="rect">
            <a:avLst/>
          </a:prstGeom>
          <a:noFill/>
          <a:ln/>
        </p:spPr>
        <p:txBody>
          <a:bodyPr wrap="square" lIns="0" tIns="0" rIns="0" bIns="0" rtlCol="0" anchor="t"/>
          <a:lstStyle/>
          <a:p>
            <a:pPr marL="0" indent="0" algn="l">
              <a:lnSpc>
                <a:spcPts val="1800"/>
              </a:lnSpc>
              <a:buNone/>
            </a:pPr>
            <a:r>
              <a:rPr lang="en-US" sz="1400" b="1" dirty="0">
                <a:solidFill>
                  <a:srgbClr val="D9E1FF"/>
                </a:solidFill>
                <a:latin typeface="Arimo" pitchFamily="34" charset="0"/>
                <a:ea typeface="Arimo" pitchFamily="34" charset="-122"/>
                <a:cs typeface="Arimo" pitchFamily="34" charset="-120"/>
              </a:rPr>
              <a:t>Tarea Ordenamiento (2021): Unificación monetaria con eliminación del CUC, ajuste salarial generalizado y establecimiento de nuevas tasas de cambio.</a:t>
            </a:r>
            <a:endParaRPr lang="en-US" sz="1400" dirty="0"/>
          </a:p>
        </p:txBody>
      </p:sp>
      <p:sp>
        <p:nvSpPr>
          <p:cNvPr id="8" name="Text 6"/>
          <p:cNvSpPr/>
          <p:nvPr/>
        </p:nvSpPr>
        <p:spPr>
          <a:xfrm>
            <a:off x="772358" y="3406854"/>
            <a:ext cx="6367939" cy="229314"/>
          </a:xfrm>
          <a:prstGeom prst="rect">
            <a:avLst/>
          </a:prstGeom>
          <a:noFill/>
          <a:ln/>
        </p:spPr>
        <p:txBody>
          <a:bodyPr wrap="none" lIns="0" tIns="0" rIns="0" bIns="0" rtlCol="0" anchor="t"/>
          <a:lstStyle/>
          <a:p>
            <a:pPr marL="0" indent="0" algn="l">
              <a:lnSpc>
                <a:spcPts val="1800"/>
              </a:lnSpc>
              <a:buNone/>
            </a:pPr>
            <a:r>
              <a:rPr lang="en-US" sz="1400" b="1" dirty="0">
                <a:solidFill>
                  <a:srgbClr val="D9E1FF"/>
                </a:solidFill>
                <a:latin typeface="Arimo" pitchFamily="34" charset="0"/>
                <a:ea typeface="Arimo" pitchFamily="34" charset="-122"/>
                <a:cs typeface="Arimo" pitchFamily="34" charset="-120"/>
              </a:rPr>
              <a:t>Seis motores del desarrollo:</a:t>
            </a:r>
            <a:endParaRPr lang="en-US" sz="1400" dirty="0"/>
          </a:p>
        </p:txBody>
      </p:sp>
      <p:sp>
        <p:nvSpPr>
          <p:cNvPr id="9" name="Text 7"/>
          <p:cNvSpPr/>
          <p:nvPr/>
        </p:nvSpPr>
        <p:spPr>
          <a:xfrm>
            <a:off x="772358" y="3713440"/>
            <a:ext cx="6367939" cy="1525905"/>
          </a:xfrm>
          <a:prstGeom prst="rect">
            <a:avLst/>
          </a:prstGeom>
          <a:noFill/>
          <a:ln/>
        </p:spPr>
        <p:txBody>
          <a:bodyPr wrap="square" lIns="0" tIns="0" rIns="0" bIns="0" rtlCol="0" anchor="t"/>
          <a:lstStyle/>
          <a:p>
            <a:pPr marL="342900" indent="-342900" algn="l">
              <a:lnSpc>
                <a:spcPts val="1400"/>
              </a:lnSpc>
              <a:buSzPct val="100000"/>
              <a:buFont typeface="+mj-lt"/>
              <a:buAutoNum type="arabicPeriod"/>
            </a:pPr>
            <a:r>
              <a:rPr lang="en-US" sz="1100" b="1" dirty="0">
                <a:solidFill>
                  <a:srgbClr val="D9E1FF"/>
                </a:solidFill>
                <a:latin typeface="Arimo" pitchFamily="34" charset="0"/>
                <a:ea typeface="Arimo" pitchFamily="34" charset="-122"/>
                <a:cs typeface="Arimo" pitchFamily="34" charset="-120"/>
              </a:rPr>
              <a:t>Empresa estatal socialista</a:t>
            </a:r>
            <a:endParaRPr lang="en-US" sz="1100" dirty="0"/>
          </a:p>
          <a:p>
            <a:pPr marL="342900" indent="-342900" algn="l">
              <a:lnSpc>
                <a:spcPts val="1400"/>
              </a:lnSpc>
              <a:buSzPct val="100000"/>
              <a:buFont typeface="+mj-lt"/>
              <a:buAutoNum type="arabicPeriod" startAt="2"/>
            </a:pPr>
            <a:r>
              <a:rPr lang="en-US" sz="1100" b="1" dirty="0">
                <a:solidFill>
                  <a:srgbClr val="D9E1FF"/>
                </a:solidFill>
                <a:latin typeface="Arimo" pitchFamily="34" charset="0"/>
                <a:ea typeface="Arimo" pitchFamily="34" charset="-122"/>
                <a:cs typeface="Arimo" pitchFamily="34" charset="-120"/>
              </a:rPr>
              <a:t>Cooperativas agropecuarias (UBPC, CCS)</a:t>
            </a:r>
            <a:endParaRPr lang="en-US" sz="1100" dirty="0"/>
          </a:p>
          <a:p>
            <a:pPr marL="342900" indent="-342900" algn="l">
              <a:lnSpc>
                <a:spcPts val="1400"/>
              </a:lnSpc>
              <a:buSzPct val="100000"/>
              <a:buFont typeface="+mj-lt"/>
              <a:buAutoNum type="arabicPeriod" startAt="3"/>
            </a:pPr>
            <a:r>
              <a:rPr lang="en-US" sz="1100" b="1" dirty="0">
                <a:solidFill>
                  <a:srgbClr val="D9E1FF"/>
                </a:solidFill>
                <a:latin typeface="Arimo" pitchFamily="34" charset="0"/>
                <a:ea typeface="Arimo" pitchFamily="34" charset="-122"/>
                <a:cs typeface="Arimo" pitchFamily="34" charset="-120"/>
              </a:rPr>
              <a:t>Cooperativas no agropecuarias (CNA)</a:t>
            </a:r>
            <a:endParaRPr lang="en-US" sz="1100" dirty="0"/>
          </a:p>
          <a:p>
            <a:pPr marL="342900" indent="-342900" algn="l">
              <a:lnSpc>
                <a:spcPts val="1400"/>
              </a:lnSpc>
              <a:buSzPct val="100000"/>
              <a:buFont typeface="+mj-lt"/>
              <a:buAutoNum type="arabicPeriod" startAt="4"/>
            </a:pPr>
            <a:r>
              <a:rPr lang="en-US" sz="1100" b="1" dirty="0">
                <a:solidFill>
                  <a:srgbClr val="D9E1FF"/>
                </a:solidFill>
                <a:latin typeface="Arimo" pitchFamily="34" charset="0"/>
                <a:ea typeface="Arimo" pitchFamily="34" charset="-122"/>
                <a:cs typeface="Arimo" pitchFamily="34" charset="-120"/>
              </a:rPr>
              <a:t>Trabajadores por cuenta propia (TCP)</a:t>
            </a:r>
            <a:endParaRPr lang="en-US" sz="1100" dirty="0"/>
          </a:p>
          <a:p>
            <a:pPr marL="342900" indent="-342900" algn="l">
              <a:lnSpc>
                <a:spcPts val="1400"/>
              </a:lnSpc>
              <a:buSzPct val="100000"/>
              <a:buFont typeface="+mj-lt"/>
              <a:buAutoNum type="arabicPeriod" startAt="5"/>
            </a:pPr>
            <a:r>
              <a:rPr lang="en-US" sz="1100" b="1" dirty="0">
                <a:solidFill>
                  <a:srgbClr val="D9E1FF"/>
                </a:solidFill>
                <a:latin typeface="Arimo" pitchFamily="34" charset="0"/>
                <a:ea typeface="Arimo" pitchFamily="34" charset="-122"/>
                <a:cs typeface="Arimo" pitchFamily="34" charset="-120"/>
              </a:rPr>
              <a:t>MIPYMES (reconocidas legalmente en 2021)</a:t>
            </a:r>
            <a:endParaRPr lang="en-US" sz="1100" dirty="0"/>
          </a:p>
          <a:p>
            <a:pPr marL="342900" indent="-342900" algn="l">
              <a:lnSpc>
                <a:spcPts val="1400"/>
              </a:lnSpc>
              <a:buSzPct val="100000"/>
              <a:buFont typeface="+mj-lt"/>
              <a:buAutoNum type="arabicPeriod" startAt="6"/>
            </a:pPr>
            <a:r>
              <a:rPr lang="en-US" sz="1100" b="1" dirty="0">
                <a:solidFill>
                  <a:srgbClr val="D9E1FF"/>
                </a:solidFill>
                <a:latin typeface="Arimo" pitchFamily="34" charset="0"/>
                <a:ea typeface="Arimo" pitchFamily="34" charset="-122"/>
                <a:cs typeface="Arimo" pitchFamily="34" charset="-120"/>
              </a:rPr>
              <a:t>Inversión extranjera directa (IED)</a:t>
            </a:r>
            <a:endParaRPr lang="en-US" sz="1100" dirty="0"/>
          </a:p>
        </p:txBody>
      </p:sp>
      <p:sp>
        <p:nvSpPr>
          <p:cNvPr id="10" name="Text 8"/>
          <p:cNvSpPr/>
          <p:nvPr/>
        </p:nvSpPr>
        <p:spPr>
          <a:xfrm>
            <a:off x="772358" y="5316617"/>
            <a:ext cx="6367939" cy="458629"/>
          </a:xfrm>
          <a:prstGeom prst="rect">
            <a:avLst/>
          </a:prstGeom>
          <a:noFill/>
          <a:ln/>
        </p:spPr>
        <p:txBody>
          <a:bodyPr wrap="square" lIns="0" tIns="0" rIns="0" bIns="0" rtlCol="0" anchor="t"/>
          <a:lstStyle/>
          <a:p>
            <a:pPr marL="0" indent="0" algn="l">
              <a:lnSpc>
                <a:spcPts val="1800"/>
              </a:lnSpc>
              <a:buNone/>
            </a:pPr>
            <a:r>
              <a:rPr lang="en-US" sz="1400" b="1" dirty="0">
                <a:solidFill>
                  <a:srgbClr val="D9E1FF"/>
                </a:solidFill>
                <a:latin typeface="Arimo" pitchFamily="34" charset="0"/>
                <a:ea typeface="Arimo" pitchFamily="34" charset="-122"/>
                <a:cs typeface="Arimo" pitchFamily="34" charset="-120"/>
              </a:rPr>
              <a:t>Ejes transversales: Regulación del mercado, competitividad, innovación y complementariedad entre actores económicos.</a:t>
            </a:r>
            <a:endParaRPr lang="en-US" sz="1400" dirty="0"/>
          </a:p>
        </p:txBody>
      </p:sp>
      <p:sp>
        <p:nvSpPr>
          <p:cNvPr id="11" name="Shape 9"/>
          <p:cNvSpPr/>
          <p:nvPr/>
        </p:nvSpPr>
        <p:spPr>
          <a:xfrm>
            <a:off x="7394496" y="1492567"/>
            <a:ext cx="6574393" cy="4413647"/>
          </a:xfrm>
          <a:prstGeom prst="roundRect">
            <a:avLst>
              <a:gd name="adj" fmla="val 487"/>
            </a:avLst>
          </a:prstGeom>
          <a:solidFill>
            <a:srgbClr val="8061FF"/>
          </a:solidFill>
          <a:ln/>
        </p:spPr>
      </p:sp>
      <p:sp>
        <p:nvSpPr>
          <p:cNvPr id="12" name="Text 10"/>
          <p:cNvSpPr/>
          <p:nvPr/>
        </p:nvSpPr>
        <p:spPr>
          <a:xfrm>
            <a:off x="7537847" y="1578412"/>
            <a:ext cx="2809994" cy="210860"/>
          </a:xfrm>
          <a:prstGeom prst="rect">
            <a:avLst/>
          </a:prstGeom>
          <a:noFill/>
          <a:ln/>
        </p:spPr>
        <p:txBody>
          <a:bodyPr wrap="none" lIns="0" tIns="0" rIns="0" bIns="0" rtlCol="0" anchor="t"/>
          <a:lstStyle/>
          <a:p>
            <a:pPr marL="0" indent="0" algn="l">
              <a:lnSpc>
                <a:spcPts val="1650"/>
              </a:lnSpc>
              <a:buNone/>
            </a:pPr>
            <a:r>
              <a:rPr lang="en-US" sz="1300" b="1" dirty="0">
                <a:solidFill>
                  <a:srgbClr val="000000"/>
                </a:solidFill>
                <a:latin typeface="Syne Bold" pitchFamily="34" charset="0"/>
                <a:ea typeface="Syne Bold" pitchFamily="34" charset="-122"/>
                <a:cs typeface="Syne Bold" pitchFamily="34" charset="-120"/>
              </a:rPr>
              <a:t>Retos y Desafíos Estructurales</a:t>
            </a:r>
            <a:endParaRPr lang="en-US" sz="1300" dirty="0"/>
          </a:p>
        </p:txBody>
      </p:sp>
      <p:pic>
        <p:nvPicPr>
          <p:cNvPr id="1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91544" y="1890355"/>
            <a:ext cx="215146" cy="215146"/>
          </a:xfrm>
          <a:prstGeom prst="rect">
            <a:avLst/>
          </a:prstGeom>
        </p:spPr>
      </p:pic>
      <p:sp>
        <p:nvSpPr>
          <p:cNvPr id="14" name="Text 11"/>
          <p:cNvSpPr/>
          <p:nvPr/>
        </p:nvSpPr>
        <p:spPr>
          <a:xfrm>
            <a:off x="8003858" y="1885950"/>
            <a:ext cx="2256949" cy="210860"/>
          </a:xfrm>
          <a:prstGeom prst="rect">
            <a:avLst/>
          </a:prstGeom>
          <a:noFill/>
          <a:ln/>
        </p:spPr>
        <p:txBody>
          <a:bodyPr wrap="none" lIns="0" tIns="0" rIns="0" bIns="0" rtlCol="0" anchor="t"/>
          <a:lstStyle/>
          <a:p>
            <a:pPr marL="0" indent="0" algn="l">
              <a:lnSpc>
                <a:spcPts val="1650"/>
              </a:lnSpc>
              <a:buNone/>
            </a:pPr>
            <a:r>
              <a:rPr lang="en-US" sz="1300" b="1" dirty="0">
                <a:solidFill>
                  <a:srgbClr val="000000"/>
                </a:solidFill>
                <a:latin typeface="Syne Bold" pitchFamily="34" charset="0"/>
                <a:ea typeface="Syne Bold" pitchFamily="34" charset="-122"/>
                <a:cs typeface="Syne Bold" pitchFamily="34" charset="-120"/>
              </a:rPr>
              <a:t>Contracción económica</a:t>
            </a:r>
            <a:endParaRPr lang="en-US" sz="1300" dirty="0"/>
          </a:p>
        </p:txBody>
      </p:sp>
      <p:sp>
        <p:nvSpPr>
          <p:cNvPr id="15" name="Text 12"/>
          <p:cNvSpPr/>
          <p:nvPr/>
        </p:nvSpPr>
        <p:spPr>
          <a:xfrm>
            <a:off x="8003858" y="2182654"/>
            <a:ext cx="5821680" cy="183475"/>
          </a:xfrm>
          <a:prstGeom prst="rect">
            <a:avLst/>
          </a:prstGeom>
          <a:noFill/>
          <a:ln/>
        </p:spPr>
        <p:txBody>
          <a:bodyPr wrap="none" lIns="0" tIns="0" rIns="0" bIns="0" rtlCol="0" anchor="t"/>
          <a:lstStyle/>
          <a:p>
            <a:pPr marL="0" indent="0" algn="l">
              <a:lnSpc>
                <a:spcPts val="1400"/>
              </a:lnSpc>
              <a:buNone/>
            </a:pPr>
            <a:r>
              <a:rPr lang="en-US" sz="1100" dirty="0">
                <a:solidFill>
                  <a:srgbClr val="000000"/>
                </a:solidFill>
                <a:latin typeface="Arimo" pitchFamily="34" charset="0"/>
                <a:ea typeface="Arimo" pitchFamily="34" charset="-122"/>
                <a:cs typeface="Arimo" pitchFamily="34" charset="-120"/>
              </a:rPr>
              <a:t>Caída del </a:t>
            </a:r>
            <a:r>
              <a:rPr lang="en-US" sz="1100" b="1" dirty="0">
                <a:solidFill>
                  <a:srgbClr val="000000"/>
                </a:solidFill>
                <a:latin typeface="Arimo" pitchFamily="34" charset="0"/>
                <a:ea typeface="Arimo" pitchFamily="34" charset="-122"/>
                <a:cs typeface="Arimo" pitchFamily="34" charset="-120"/>
              </a:rPr>
              <a:t>11% del PIB</a:t>
            </a:r>
            <a:r>
              <a:rPr lang="en-US" sz="1100" dirty="0">
                <a:solidFill>
                  <a:srgbClr val="000000"/>
                </a:solidFill>
                <a:latin typeface="Arimo" pitchFamily="34" charset="0"/>
                <a:ea typeface="Arimo" pitchFamily="34" charset="-122"/>
                <a:cs typeface="Arimo" pitchFamily="34" charset="-120"/>
              </a:rPr>
              <a:t> desde 2018. Recesión en 2024 (</a:t>
            </a:r>
            <a:r>
              <a:rPr lang="en-US" sz="1100" b="1" dirty="0">
                <a:solidFill>
                  <a:srgbClr val="000000"/>
                </a:solidFill>
                <a:latin typeface="Arimo" pitchFamily="34" charset="0"/>
                <a:ea typeface="Arimo" pitchFamily="34" charset="-122"/>
                <a:cs typeface="Arimo" pitchFamily="34" charset="-120"/>
              </a:rPr>
              <a:t>-1,1%</a:t>
            </a:r>
            <a:r>
              <a:rPr lang="en-US" sz="1100" dirty="0">
                <a:solidFill>
                  <a:srgbClr val="000000"/>
                </a:solidFill>
                <a:latin typeface="Arimo" pitchFamily="34" charset="0"/>
                <a:ea typeface="Arimo" pitchFamily="34" charset="-122"/>
                <a:cs typeface="Arimo" pitchFamily="34" charset="-120"/>
              </a:rPr>
              <a:t>).</a:t>
            </a:r>
            <a:endParaRPr lang="en-US" sz="1100" dirty="0"/>
          </a:p>
        </p:txBody>
      </p:sp>
      <p:pic>
        <p:nvPicPr>
          <p:cNvPr id="16" name="Image 1"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91544" y="2542342"/>
            <a:ext cx="215146" cy="215146"/>
          </a:xfrm>
          <a:prstGeom prst="rect">
            <a:avLst/>
          </a:prstGeom>
        </p:spPr>
      </p:pic>
      <p:sp>
        <p:nvSpPr>
          <p:cNvPr id="17" name="Text 13"/>
          <p:cNvSpPr/>
          <p:nvPr/>
        </p:nvSpPr>
        <p:spPr>
          <a:xfrm>
            <a:off x="8003858" y="2537936"/>
            <a:ext cx="2358390" cy="210860"/>
          </a:xfrm>
          <a:prstGeom prst="rect">
            <a:avLst/>
          </a:prstGeom>
          <a:noFill/>
          <a:ln/>
        </p:spPr>
        <p:txBody>
          <a:bodyPr wrap="none" lIns="0" tIns="0" rIns="0" bIns="0" rtlCol="0" anchor="t"/>
          <a:lstStyle/>
          <a:p>
            <a:pPr marL="0" indent="0" algn="l">
              <a:lnSpc>
                <a:spcPts val="1650"/>
              </a:lnSpc>
              <a:buNone/>
            </a:pPr>
            <a:r>
              <a:rPr lang="en-US" sz="1300" b="1" dirty="0">
                <a:solidFill>
                  <a:srgbClr val="000000"/>
                </a:solidFill>
                <a:latin typeface="Syne Bold" pitchFamily="34" charset="0"/>
                <a:ea typeface="Syne Bold" pitchFamily="34" charset="-122"/>
                <a:cs typeface="Syne Bold" pitchFamily="34" charset="-120"/>
              </a:rPr>
              <a:t>Dependencia alimentaria</a:t>
            </a:r>
            <a:endParaRPr lang="en-US" sz="1300" dirty="0"/>
          </a:p>
        </p:txBody>
      </p:sp>
      <p:sp>
        <p:nvSpPr>
          <p:cNvPr id="18" name="Text 14"/>
          <p:cNvSpPr/>
          <p:nvPr/>
        </p:nvSpPr>
        <p:spPr>
          <a:xfrm>
            <a:off x="8003858" y="2834640"/>
            <a:ext cx="5821680" cy="183475"/>
          </a:xfrm>
          <a:prstGeom prst="rect">
            <a:avLst/>
          </a:prstGeom>
          <a:noFill/>
          <a:ln/>
        </p:spPr>
        <p:txBody>
          <a:bodyPr wrap="none" lIns="0" tIns="0" rIns="0" bIns="0" rtlCol="0" anchor="t"/>
          <a:lstStyle/>
          <a:p>
            <a:pPr marL="0" indent="0" algn="l">
              <a:lnSpc>
                <a:spcPts val="1400"/>
              </a:lnSpc>
              <a:buNone/>
            </a:pPr>
            <a:r>
              <a:rPr lang="en-US" sz="1100" dirty="0">
                <a:solidFill>
                  <a:srgbClr val="000000"/>
                </a:solidFill>
                <a:latin typeface="Arimo" pitchFamily="34" charset="0"/>
                <a:ea typeface="Arimo" pitchFamily="34" charset="-122"/>
                <a:cs typeface="Arimo" pitchFamily="34" charset="-120"/>
              </a:rPr>
              <a:t>Más de </a:t>
            </a:r>
            <a:r>
              <a:rPr lang="en-US" sz="1100" b="1" dirty="0">
                <a:solidFill>
                  <a:srgbClr val="000000"/>
                </a:solidFill>
                <a:latin typeface="Arimo" pitchFamily="34" charset="0"/>
                <a:ea typeface="Arimo" pitchFamily="34" charset="-122"/>
                <a:cs typeface="Arimo" pitchFamily="34" charset="-120"/>
              </a:rPr>
              <a:t>2/3 de los alimentos importados</a:t>
            </a:r>
            <a:r>
              <a:rPr lang="en-US" sz="1100" dirty="0">
                <a:solidFill>
                  <a:srgbClr val="000000"/>
                </a:solidFill>
                <a:latin typeface="Arimo" pitchFamily="34" charset="0"/>
                <a:ea typeface="Arimo" pitchFamily="34" charset="-122"/>
                <a:cs typeface="Arimo" pitchFamily="34" charset="-120"/>
              </a:rPr>
              <a:t>. Producción agropecuaria insuficiente.</a:t>
            </a:r>
            <a:endParaRPr lang="en-US" sz="1100" dirty="0"/>
          </a:p>
        </p:txBody>
      </p:sp>
      <p:pic>
        <p:nvPicPr>
          <p:cNvPr id="19" name="Image 2"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91544" y="3194328"/>
            <a:ext cx="215146" cy="215146"/>
          </a:xfrm>
          <a:prstGeom prst="rect">
            <a:avLst/>
          </a:prstGeom>
        </p:spPr>
      </p:pic>
      <p:sp>
        <p:nvSpPr>
          <p:cNvPr id="20" name="Text 15"/>
          <p:cNvSpPr/>
          <p:nvPr/>
        </p:nvSpPr>
        <p:spPr>
          <a:xfrm>
            <a:off x="8003858" y="3189923"/>
            <a:ext cx="2835831" cy="210860"/>
          </a:xfrm>
          <a:prstGeom prst="rect">
            <a:avLst/>
          </a:prstGeom>
          <a:noFill/>
          <a:ln/>
        </p:spPr>
        <p:txBody>
          <a:bodyPr wrap="none" lIns="0" tIns="0" rIns="0" bIns="0" rtlCol="0" anchor="t"/>
          <a:lstStyle/>
          <a:p>
            <a:pPr marL="0" indent="0" algn="l">
              <a:lnSpc>
                <a:spcPts val="1650"/>
              </a:lnSpc>
              <a:buNone/>
            </a:pPr>
            <a:r>
              <a:rPr lang="en-US" sz="1300" b="1" dirty="0">
                <a:solidFill>
                  <a:srgbClr val="000000"/>
                </a:solidFill>
                <a:latin typeface="Syne Bold" pitchFamily="34" charset="0"/>
                <a:ea typeface="Syne Bold" pitchFamily="34" charset="-122"/>
                <a:cs typeface="Syne Bold" pitchFamily="34" charset="-120"/>
              </a:rPr>
              <a:t>Inflación y dualidad monetaria</a:t>
            </a:r>
            <a:endParaRPr lang="en-US" sz="1300" dirty="0"/>
          </a:p>
        </p:txBody>
      </p:sp>
      <p:sp>
        <p:nvSpPr>
          <p:cNvPr id="21" name="Text 16"/>
          <p:cNvSpPr/>
          <p:nvPr/>
        </p:nvSpPr>
        <p:spPr>
          <a:xfrm>
            <a:off x="8003858" y="3486626"/>
            <a:ext cx="5821680" cy="183475"/>
          </a:xfrm>
          <a:prstGeom prst="rect">
            <a:avLst/>
          </a:prstGeom>
          <a:noFill/>
          <a:ln/>
        </p:spPr>
        <p:txBody>
          <a:bodyPr wrap="none" lIns="0" tIns="0" rIns="0" bIns="0" rtlCol="0" anchor="t"/>
          <a:lstStyle/>
          <a:p>
            <a:pPr marL="0" indent="0" algn="l">
              <a:lnSpc>
                <a:spcPts val="1400"/>
              </a:lnSpc>
              <a:buNone/>
            </a:pPr>
            <a:r>
              <a:rPr lang="en-US" sz="1100" dirty="0">
                <a:solidFill>
                  <a:srgbClr val="000000"/>
                </a:solidFill>
                <a:latin typeface="Arimo" pitchFamily="34" charset="0"/>
                <a:ea typeface="Arimo" pitchFamily="34" charset="-122"/>
                <a:cs typeface="Arimo" pitchFamily="34" charset="-120"/>
              </a:rPr>
              <a:t>Persisten múltiples tasas de cambio pese a la unificación oficial.</a:t>
            </a:r>
            <a:endParaRPr lang="en-US" sz="1100" dirty="0"/>
          </a:p>
        </p:txBody>
      </p:sp>
      <p:pic>
        <p:nvPicPr>
          <p:cNvPr id="22" name="Image 3"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91544" y="3846314"/>
            <a:ext cx="215146" cy="215146"/>
          </a:xfrm>
          <a:prstGeom prst="rect">
            <a:avLst/>
          </a:prstGeom>
        </p:spPr>
      </p:pic>
      <p:sp>
        <p:nvSpPr>
          <p:cNvPr id="23" name="Text 17"/>
          <p:cNvSpPr/>
          <p:nvPr/>
        </p:nvSpPr>
        <p:spPr>
          <a:xfrm>
            <a:off x="8003858" y="3841909"/>
            <a:ext cx="2410778" cy="210860"/>
          </a:xfrm>
          <a:prstGeom prst="rect">
            <a:avLst/>
          </a:prstGeom>
          <a:noFill/>
          <a:ln/>
        </p:spPr>
        <p:txBody>
          <a:bodyPr wrap="none" lIns="0" tIns="0" rIns="0" bIns="0" rtlCol="0" anchor="t"/>
          <a:lstStyle/>
          <a:p>
            <a:pPr marL="0" indent="0" algn="l">
              <a:lnSpc>
                <a:spcPts val="1650"/>
              </a:lnSpc>
              <a:buNone/>
            </a:pPr>
            <a:r>
              <a:rPr lang="en-US" sz="1300" b="1" dirty="0">
                <a:solidFill>
                  <a:srgbClr val="000000"/>
                </a:solidFill>
                <a:latin typeface="Syne Bold" pitchFamily="34" charset="0"/>
                <a:ea typeface="Syne Bold" pitchFamily="34" charset="-122"/>
                <a:cs typeface="Syne Bold" pitchFamily="34" charset="-120"/>
              </a:rPr>
              <a:t>Emigración de calificados</a:t>
            </a:r>
            <a:endParaRPr lang="en-US" sz="1300" dirty="0"/>
          </a:p>
        </p:txBody>
      </p:sp>
      <p:sp>
        <p:nvSpPr>
          <p:cNvPr id="24" name="Text 18"/>
          <p:cNvSpPr/>
          <p:nvPr/>
        </p:nvSpPr>
        <p:spPr>
          <a:xfrm>
            <a:off x="8003858" y="4138613"/>
            <a:ext cx="5821680" cy="183475"/>
          </a:xfrm>
          <a:prstGeom prst="rect">
            <a:avLst/>
          </a:prstGeom>
          <a:noFill/>
          <a:ln/>
        </p:spPr>
        <p:txBody>
          <a:bodyPr wrap="none" lIns="0" tIns="0" rIns="0" bIns="0" rtlCol="0" anchor="t"/>
          <a:lstStyle/>
          <a:p>
            <a:pPr marL="0" indent="0" algn="l">
              <a:lnSpc>
                <a:spcPts val="1400"/>
              </a:lnSpc>
              <a:buNone/>
            </a:pPr>
            <a:r>
              <a:rPr lang="en-US" sz="1100" dirty="0">
                <a:solidFill>
                  <a:srgbClr val="000000"/>
                </a:solidFill>
                <a:latin typeface="Arimo" pitchFamily="34" charset="0"/>
                <a:ea typeface="Arimo" pitchFamily="34" charset="-122"/>
                <a:cs typeface="Arimo" pitchFamily="34" charset="-120"/>
              </a:rPr>
              <a:t>Fuga de cerebros masiva. Déficit crítico de profesionales en sectores clave.</a:t>
            </a:r>
            <a:endParaRPr lang="en-US" sz="1100" dirty="0"/>
          </a:p>
        </p:txBody>
      </p:sp>
      <p:pic>
        <p:nvPicPr>
          <p:cNvPr id="25" name="Image 4"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91544" y="4498300"/>
            <a:ext cx="215146" cy="215146"/>
          </a:xfrm>
          <a:prstGeom prst="rect">
            <a:avLst/>
          </a:prstGeom>
        </p:spPr>
      </p:pic>
      <p:sp>
        <p:nvSpPr>
          <p:cNvPr id="26" name="Text 19"/>
          <p:cNvSpPr/>
          <p:nvPr/>
        </p:nvSpPr>
        <p:spPr>
          <a:xfrm>
            <a:off x="8003858" y="4493895"/>
            <a:ext cx="2576632" cy="210860"/>
          </a:xfrm>
          <a:prstGeom prst="rect">
            <a:avLst/>
          </a:prstGeom>
          <a:noFill/>
          <a:ln/>
        </p:spPr>
        <p:txBody>
          <a:bodyPr wrap="none" lIns="0" tIns="0" rIns="0" bIns="0" rtlCol="0" anchor="t"/>
          <a:lstStyle/>
          <a:p>
            <a:pPr marL="0" indent="0" algn="l">
              <a:lnSpc>
                <a:spcPts val="1650"/>
              </a:lnSpc>
              <a:buNone/>
            </a:pPr>
            <a:r>
              <a:rPr lang="en-US" sz="1300" b="1" dirty="0">
                <a:solidFill>
                  <a:srgbClr val="000000"/>
                </a:solidFill>
                <a:latin typeface="Syne Bold" pitchFamily="34" charset="0"/>
                <a:ea typeface="Syne Bold" pitchFamily="34" charset="-122"/>
                <a:cs typeface="Syne Bold" pitchFamily="34" charset="-120"/>
              </a:rPr>
              <a:t>Envejecimiento poblacional</a:t>
            </a:r>
            <a:endParaRPr lang="en-US" sz="1300" dirty="0"/>
          </a:p>
        </p:txBody>
      </p:sp>
      <p:sp>
        <p:nvSpPr>
          <p:cNvPr id="27" name="Text 20"/>
          <p:cNvSpPr/>
          <p:nvPr/>
        </p:nvSpPr>
        <p:spPr>
          <a:xfrm>
            <a:off x="8003858" y="4790599"/>
            <a:ext cx="5821680" cy="183475"/>
          </a:xfrm>
          <a:prstGeom prst="rect">
            <a:avLst/>
          </a:prstGeom>
          <a:noFill/>
          <a:ln/>
        </p:spPr>
        <p:txBody>
          <a:bodyPr wrap="none" lIns="0" tIns="0" rIns="0" bIns="0" rtlCol="0" anchor="t"/>
          <a:lstStyle/>
          <a:p>
            <a:pPr marL="0" indent="0" algn="l">
              <a:lnSpc>
                <a:spcPts val="1400"/>
              </a:lnSpc>
              <a:buNone/>
            </a:pPr>
            <a:r>
              <a:rPr lang="en-US" sz="1100" dirty="0">
                <a:solidFill>
                  <a:srgbClr val="000000"/>
                </a:solidFill>
                <a:latin typeface="Arimo" pitchFamily="34" charset="0"/>
                <a:ea typeface="Arimo" pitchFamily="34" charset="-122"/>
                <a:cs typeface="Arimo" pitchFamily="34" charset="-120"/>
              </a:rPr>
              <a:t>Baja natalidad y alta esperanza de vida generan presión sobre la seguridad social.</a:t>
            </a:r>
            <a:endParaRPr lang="en-US" sz="1100" dirty="0"/>
          </a:p>
        </p:txBody>
      </p:sp>
      <p:pic>
        <p:nvPicPr>
          <p:cNvPr id="28" name="Image 5"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91544" y="5150287"/>
            <a:ext cx="215146" cy="215146"/>
          </a:xfrm>
          <a:prstGeom prst="rect">
            <a:avLst/>
          </a:prstGeom>
        </p:spPr>
      </p:pic>
      <p:sp>
        <p:nvSpPr>
          <p:cNvPr id="29" name="Text 21"/>
          <p:cNvSpPr/>
          <p:nvPr/>
        </p:nvSpPr>
        <p:spPr>
          <a:xfrm>
            <a:off x="8003858" y="5145881"/>
            <a:ext cx="2313980" cy="210860"/>
          </a:xfrm>
          <a:prstGeom prst="rect">
            <a:avLst/>
          </a:prstGeom>
          <a:noFill/>
          <a:ln/>
        </p:spPr>
        <p:txBody>
          <a:bodyPr wrap="none" lIns="0" tIns="0" rIns="0" bIns="0" rtlCol="0" anchor="t"/>
          <a:lstStyle/>
          <a:p>
            <a:pPr marL="0" indent="0" algn="l">
              <a:lnSpc>
                <a:spcPts val="1650"/>
              </a:lnSpc>
              <a:buNone/>
            </a:pPr>
            <a:r>
              <a:rPr lang="en-US" sz="1300" b="1" dirty="0">
                <a:solidFill>
                  <a:srgbClr val="000000"/>
                </a:solidFill>
                <a:latin typeface="Syne Bold" pitchFamily="34" charset="0"/>
                <a:ea typeface="Syne Bold" pitchFamily="34" charset="-122"/>
                <a:cs typeface="Syne Bold" pitchFamily="34" charset="-120"/>
              </a:rPr>
              <a:t>Bloqueo norteamericano</a:t>
            </a:r>
            <a:endParaRPr lang="en-US" sz="1300" dirty="0"/>
          </a:p>
        </p:txBody>
      </p:sp>
      <p:sp>
        <p:nvSpPr>
          <p:cNvPr id="30" name="Text 22"/>
          <p:cNvSpPr/>
          <p:nvPr/>
        </p:nvSpPr>
        <p:spPr>
          <a:xfrm>
            <a:off x="8003858" y="5442585"/>
            <a:ext cx="5821680" cy="366951"/>
          </a:xfrm>
          <a:prstGeom prst="rect">
            <a:avLst/>
          </a:prstGeom>
          <a:noFill/>
          <a:ln/>
        </p:spPr>
        <p:txBody>
          <a:bodyPr wrap="square" lIns="0" tIns="0" rIns="0" bIns="0" rtlCol="0" anchor="t"/>
          <a:lstStyle/>
          <a:p>
            <a:pPr marL="0" indent="0" algn="l">
              <a:lnSpc>
                <a:spcPts val="1400"/>
              </a:lnSpc>
              <a:buNone/>
            </a:pPr>
            <a:r>
              <a:rPr lang="en-US" sz="1100" dirty="0">
                <a:solidFill>
                  <a:srgbClr val="000000"/>
                </a:solidFill>
                <a:latin typeface="Arimo" pitchFamily="34" charset="0"/>
                <a:ea typeface="Arimo" pitchFamily="34" charset="-122"/>
                <a:cs typeface="Arimo" pitchFamily="34" charset="-120"/>
              </a:rPr>
              <a:t>Principal obstáculo externo, recrudecido con </a:t>
            </a:r>
            <a:r>
              <a:rPr lang="en-US" sz="1100" b="1" dirty="0">
                <a:solidFill>
                  <a:srgbClr val="000000"/>
                </a:solidFill>
                <a:latin typeface="Arimo" pitchFamily="34" charset="0"/>
                <a:ea typeface="Arimo" pitchFamily="34" charset="-122"/>
                <a:cs typeface="Arimo" pitchFamily="34" charset="-120"/>
              </a:rPr>
              <a:t>243 medidas adicionales</a:t>
            </a:r>
            <a:r>
              <a:rPr lang="en-US" sz="1100" dirty="0">
                <a:solidFill>
                  <a:srgbClr val="000000"/>
                </a:solidFill>
                <a:latin typeface="Arimo" pitchFamily="34" charset="0"/>
                <a:ea typeface="Arimo" pitchFamily="34" charset="-122"/>
                <a:cs typeface="Arimo" pitchFamily="34" charset="-120"/>
              </a:rPr>
              <a:t> de la administración Trump.</a:t>
            </a:r>
            <a:endParaRPr lang="en-US" sz="1100" dirty="0"/>
          </a:p>
        </p:txBody>
      </p:sp>
      <p:sp>
        <p:nvSpPr>
          <p:cNvPr id="31" name="Shape 23"/>
          <p:cNvSpPr/>
          <p:nvPr/>
        </p:nvSpPr>
        <p:spPr>
          <a:xfrm>
            <a:off x="772358" y="6074569"/>
            <a:ext cx="1568291" cy="179189"/>
          </a:xfrm>
          <a:prstGeom prst="roundRect">
            <a:avLst>
              <a:gd name="adj" fmla="val 12008"/>
            </a:avLst>
          </a:prstGeom>
          <a:solidFill>
            <a:srgbClr val="2B2952"/>
          </a:solidFill>
          <a:ln/>
        </p:spPr>
      </p:sp>
      <p:sp>
        <p:nvSpPr>
          <p:cNvPr id="32" name="Shape 24"/>
          <p:cNvSpPr/>
          <p:nvPr/>
        </p:nvSpPr>
        <p:spPr>
          <a:xfrm>
            <a:off x="772358" y="6074569"/>
            <a:ext cx="172403" cy="179189"/>
          </a:xfrm>
          <a:prstGeom prst="roundRect">
            <a:avLst>
              <a:gd name="adj" fmla="val 12480"/>
            </a:avLst>
          </a:prstGeom>
          <a:solidFill>
            <a:srgbClr val="8061FF"/>
          </a:solidFill>
          <a:ln/>
        </p:spPr>
      </p:sp>
      <p:sp>
        <p:nvSpPr>
          <p:cNvPr id="33" name="Text 25"/>
          <p:cNvSpPr/>
          <p:nvPr/>
        </p:nvSpPr>
        <p:spPr>
          <a:xfrm>
            <a:off x="2448163" y="6074569"/>
            <a:ext cx="398264" cy="179189"/>
          </a:xfrm>
          <a:prstGeom prst="rect">
            <a:avLst/>
          </a:prstGeom>
          <a:noFill/>
          <a:ln/>
        </p:spPr>
        <p:txBody>
          <a:bodyPr wrap="none" lIns="0" tIns="0" rIns="0" bIns="0" rtlCol="0" anchor="t"/>
          <a:lstStyle/>
          <a:p>
            <a:pPr marL="0" indent="0" algn="l">
              <a:lnSpc>
                <a:spcPts val="1400"/>
              </a:lnSpc>
              <a:buNone/>
            </a:pPr>
            <a:r>
              <a:rPr lang="en-US" sz="1400" b="1" dirty="0">
                <a:solidFill>
                  <a:srgbClr val="D9E1FF"/>
                </a:solidFill>
                <a:latin typeface="Syne Bold" pitchFamily="34" charset="0"/>
                <a:ea typeface="Syne Bold" pitchFamily="34" charset="-122"/>
                <a:cs typeface="Syne Bold" pitchFamily="34" charset="-120"/>
              </a:rPr>
              <a:t>-11%</a:t>
            </a:r>
            <a:endParaRPr lang="en-US" sz="1400" dirty="0"/>
          </a:p>
        </p:txBody>
      </p:sp>
      <p:sp>
        <p:nvSpPr>
          <p:cNvPr id="34" name="Text 26"/>
          <p:cNvSpPr/>
          <p:nvPr/>
        </p:nvSpPr>
        <p:spPr>
          <a:xfrm>
            <a:off x="772358" y="6389846"/>
            <a:ext cx="1687473" cy="210860"/>
          </a:xfrm>
          <a:prstGeom prst="rect">
            <a:avLst/>
          </a:prstGeom>
          <a:noFill/>
          <a:ln/>
        </p:spPr>
        <p:txBody>
          <a:bodyPr wrap="none" lIns="0" tIns="0" rIns="0" bIns="0" rtlCol="0" anchor="t"/>
          <a:lstStyle/>
          <a:p>
            <a:pPr marL="0" indent="0" algn="l">
              <a:lnSpc>
                <a:spcPts val="1650"/>
              </a:lnSpc>
              <a:buNone/>
            </a:pPr>
            <a:r>
              <a:rPr lang="en-US" sz="1300" b="1" dirty="0">
                <a:solidFill>
                  <a:srgbClr val="D9E1FF"/>
                </a:solidFill>
                <a:latin typeface="Syne Bold" pitchFamily="34" charset="0"/>
                <a:ea typeface="Syne Bold" pitchFamily="34" charset="-122"/>
                <a:cs typeface="Syne Bold" pitchFamily="34" charset="-120"/>
              </a:rPr>
              <a:t>Caída del PIB</a:t>
            </a:r>
            <a:endParaRPr lang="en-US" sz="1300" dirty="0"/>
          </a:p>
        </p:txBody>
      </p:sp>
      <p:sp>
        <p:nvSpPr>
          <p:cNvPr id="35" name="Text 27"/>
          <p:cNvSpPr/>
          <p:nvPr/>
        </p:nvSpPr>
        <p:spPr>
          <a:xfrm>
            <a:off x="772358" y="6652260"/>
            <a:ext cx="3190875" cy="183475"/>
          </a:xfrm>
          <a:prstGeom prst="rect">
            <a:avLst/>
          </a:prstGeom>
          <a:noFill/>
          <a:ln/>
        </p:spPr>
        <p:txBody>
          <a:bodyPr wrap="none" lIns="0" tIns="0" rIns="0" bIns="0" rtlCol="0" anchor="t"/>
          <a:lstStyle/>
          <a:p>
            <a:pPr marL="0" indent="0" algn="l">
              <a:lnSpc>
                <a:spcPts val="1400"/>
              </a:lnSpc>
              <a:buNone/>
            </a:pPr>
            <a:r>
              <a:rPr lang="en-US" sz="1100" dirty="0">
                <a:solidFill>
                  <a:srgbClr val="D9E1FF"/>
                </a:solidFill>
                <a:latin typeface="Arimo" pitchFamily="34" charset="0"/>
                <a:ea typeface="Arimo" pitchFamily="34" charset="-122"/>
                <a:cs typeface="Arimo" pitchFamily="34" charset="-120"/>
              </a:rPr>
              <a:t>Desde 2018 hasta la actualidad</a:t>
            </a:r>
            <a:endParaRPr lang="en-US" sz="1100" dirty="0"/>
          </a:p>
        </p:txBody>
      </p:sp>
      <p:sp>
        <p:nvSpPr>
          <p:cNvPr id="36" name="Shape 28"/>
          <p:cNvSpPr/>
          <p:nvPr/>
        </p:nvSpPr>
        <p:spPr>
          <a:xfrm>
            <a:off x="4070628" y="6074569"/>
            <a:ext cx="1525905" cy="179189"/>
          </a:xfrm>
          <a:prstGeom prst="roundRect">
            <a:avLst>
              <a:gd name="adj" fmla="val 12008"/>
            </a:avLst>
          </a:prstGeom>
          <a:solidFill>
            <a:srgbClr val="2B2952"/>
          </a:solidFill>
          <a:ln/>
        </p:spPr>
      </p:sp>
      <p:sp>
        <p:nvSpPr>
          <p:cNvPr id="37" name="Shape 29"/>
          <p:cNvSpPr/>
          <p:nvPr/>
        </p:nvSpPr>
        <p:spPr>
          <a:xfrm>
            <a:off x="4070628" y="6074569"/>
            <a:ext cx="16669" cy="179189"/>
          </a:xfrm>
          <a:prstGeom prst="roundRect">
            <a:avLst>
              <a:gd name="adj" fmla="val 129079"/>
            </a:avLst>
          </a:prstGeom>
          <a:solidFill>
            <a:srgbClr val="8061FF"/>
          </a:solidFill>
          <a:ln/>
        </p:spPr>
      </p:sp>
      <p:sp>
        <p:nvSpPr>
          <p:cNvPr id="38" name="Text 30"/>
          <p:cNvSpPr/>
          <p:nvPr/>
        </p:nvSpPr>
        <p:spPr>
          <a:xfrm>
            <a:off x="5704046" y="6074569"/>
            <a:ext cx="440650" cy="179189"/>
          </a:xfrm>
          <a:prstGeom prst="rect">
            <a:avLst/>
          </a:prstGeom>
          <a:noFill/>
          <a:ln/>
        </p:spPr>
        <p:txBody>
          <a:bodyPr wrap="none" lIns="0" tIns="0" rIns="0" bIns="0" rtlCol="0" anchor="t"/>
          <a:lstStyle/>
          <a:p>
            <a:pPr marL="0" indent="0" algn="l">
              <a:lnSpc>
                <a:spcPts val="1400"/>
              </a:lnSpc>
              <a:buNone/>
            </a:pPr>
            <a:r>
              <a:rPr lang="en-US" sz="1400" b="1" dirty="0">
                <a:solidFill>
                  <a:srgbClr val="D9E1FF"/>
                </a:solidFill>
                <a:latin typeface="Syne Bold" pitchFamily="34" charset="0"/>
                <a:ea typeface="Syne Bold" pitchFamily="34" charset="-122"/>
                <a:cs typeface="Syne Bold" pitchFamily="34" charset="-120"/>
              </a:rPr>
              <a:t>-1.1%</a:t>
            </a:r>
            <a:endParaRPr lang="en-US" sz="1400" dirty="0"/>
          </a:p>
        </p:txBody>
      </p:sp>
      <p:sp>
        <p:nvSpPr>
          <p:cNvPr id="39" name="Text 31"/>
          <p:cNvSpPr/>
          <p:nvPr/>
        </p:nvSpPr>
        <p:spPr>
          <a:xfrm>
            <a:off x="4070628" y="6389846"/>
            <a:ext cx="1687473" cy="210860"/>
          </a:xfrm>
          <a:prstGeom prst="rect">
            <a:avLst/>
          </a:prstGeom>
          <a:noFill/>
          <a:ln/>
        </p:spPr>
        <p:txBody>
          <a:bodyPr wrap="none" lIns="0" tIns="0" rIns="0" bIns="0" rtlCol="0" anchor="t"/>
          <a:lstStyle/>
          <a:p>
            <a:pPr marL="0" indent="0" algn="l">
              <a:lnSpc>
                <a:spcPts val="1650"/>
              </a:lnSpc>
              <a:buNone/>
            </a:pPr>
            <a:r>
              <a:rPr lang="en-US" sz="1300" b="1" dirty="0">
                <a:solidFill>
                  <a:srgbClr val="D9E1FF"/>
                </a:solidFill>
                <a:latin typeface="Syne Bold" pitchFamily="34" charset="0"/>
                <a:ea typeface="Syne Bold" pitchFamily="34" charset="-122"/>
                <a:cs typeface="Syne Bold" pitchFamily="34" charset="-120"/>
              </a:rPr>
              <a:t>Recesión 2024</a:t>
            </a:r>
            <a:endParaRPr lang="en-US" sz="1300" dirty="0"/>
          </a:p>
        </p:txBody>
      </p:sp>
      <p:sp>
        <p:nvSpPr>
          <p:cNvPr id="40" name="Text 32"/>
          <p:cNvSpPr/>
          <p:nvPr/>
        </p:nvSpPr>
        <p:spPr>
          <a:xfrm>
            <a:off x="4070628" y="6652260"/>
            <a:ext cx="3190875" cy="183475"/>
          </a:xfrm>
          <a:prstGeom prst="rect">
            <a:avLst/>
          </a:prstGeom>
          <a:noFill/>
          <a:ln/>
        </p:spPr>
        <p:txBody>
          <a:bodyPr wrap="none" lIns="0" tIns="0" rIns="0" bIns="0" rtlCol="0" anchor="t"/>
          <a:lstStyle/>
          <a:p>
            <a:pPr marL="0" indent="0" algn="l">
              <a:lnSpc>
                <a:spcPts val="1400"/>
              </a:lnSpc>
              <a:buNone/>
            </a:pPr>
            <a:r>
              <a:rPr lang="en-US" sz="1100" dirty="0">
                <a:solidFill>
                  <a:srgbClr val="D9E1FF"/>
                </a:solidFill>
                <a:latin typeface="Arimo" pitchFamily="34" charset="0"/>
                <a:ea typeface="Arimo" pitchFamily="34" charset="-122"/>
                <a:cs typeface="Arimo" pitchFamily="34" charset="-120"/>
              </a:rPr>
              <a:t>Contracción económica registrada</a:t>
            </a:r>
            <a:endParaRPr lang="en-US" sz="1100" dirty="0"/>
          </a:p>
        </p:txBody>
      </p:sp>
      <p:sp>
        <p:nvSpPr>
          <p:cNvPr id="41" name="Shape 33"/>
          <p:cNvSpPr/>
          <p:nvPr/>
        </p:nvSpPr>
        <p:spPr>
          <a:xfrm>
            <a:off x="7368897" y="6074569"/>
            <a:ext cx="1653659" cy="179189"/>
          </a:xfrm>
          <a:prstGeom prst="roundRect">
            <a:avLst>
              <a:gd name="adj" fmla="val 12008"/>
            </a:avLst>
          </a:prstGeom>
          <a:solidFill>
            <a:srgbClr val="2B2952"/>
          </a:solidFill>
          <a:ln/>
        </p:spPr>
      </p:sp>
      <p:sp>
        <p:nvSpPr>
          <p:cNvPr id="42" name="Shape 34"/>
          <p:cNvSpPr/>
          <p:nvPr/>
        </p:nvSpPr>
        <p:spPr>
          <a:xfrm>
            <a:off x="7368897" y="6074569"/>
            <a:ext cx="1102400" cy="179189"/>
          </a:xfrm>
          <a:prstGeom prst="roundRect">
            <a:avLst>
              <a:gd name="adj" fmla="val 12008"/>
            </a:avLst>
          </a:prstGeom>
          <a:solidFill>
            <a:srgbClr val="8061FF"/>
          </a:solidFill>
          <a:ln/>
        </p:spPr>
      </p:sp>
      <p:sp>
        <p:nvSpPr>
          <p:cNvPr id="43" name="Text 35"/>
          <p:cNvSpPr/>
          <p:nvPr/>
        </p:nvSpPr>
        <p:spPr>
          <a:xfrm>
            <a:off x="9130070" y="6074569"/>
            <a:ext cx="312896" cy="179189"/>
          </a:xfrm>
          <a:prstGeom prst="rect">
            <a:avLst/>
          </a:prstGeom>
          <a:noFill/>
          <a:ln/>
        </p:spPr>
        <p:txBody>
          <a:bodyPr wrap="none" lIns="0" tIns="0" rIns="0" bIns="0" rtlCol="0" anchor="t"/>
          <a:lstStyle/>
          <a:p>
            <a:pPr marL="0" indent="0" algn="l">
              <a:lnSpc>
                <a:spcPts val="1400"/>
              </a:lnSpc>
              <a:buNone/>
            </a:pPr>
            <a:r>
              <a:rPr lang="en-US" sz="1400" b="1" dirty="0">
                <a:solidFill>
                  <a:srgbClr val="D9E1FF"/>
                </a:solidFill>
                <a:latin typeface="Syne Bold" pitchFamily="34" charset="0"/>
                <a:ea typeface="Syne Bold" pitchFamily="34" charset="-122"/>
                <a:cs typeface="Syne Bold" pitchFamily="34" charset="-120"/>
              </a:rPr>
              <a:t>2/3</a:t>
            </a:r>
            <a:endParaRPr lang="en-US" sz="1400" dirty="0"/>
          </a:p>
        </p:txBody>
      </p:sp>
      <p:sp>
        <p:nvSpPr>
          <p:cNvPr id="44" name="Text 36"/>
          <p:cNvSpPr/>
          <p:nvPr/>
        </p:nvSpPr>
        <p:spPr>
          <a:xfrm>
            <a:off x="7368897" y="6389846"/>
            <a:ext cx="2048828" cy="210860"/>
          </a:xfrm>
          <a:prstGeom prst="rect">
            <a:avLst/>
          </a:prstGeom>
          <a:noFill/>
          <a:ln/>
        </p:spPr>
        <p:txBody>
          <a:bodyPr wrap="none" lIns="0" tIns="0" rIns="0" bIns="0" rtlCol="0" anchor="t"/>
          <a:lstStyle/>
          <a:p>
            <a:pPr marL="0" indent="0" algn="l">
              <a:lnSpc>
                <a:spcPts val="1650"/>
              </a:lnSpc>
              <a:buNone/>
            </a:pPr>
            <a:r>
              <a:rPr lang="en-US" sz="1300" b="1" dirty="0">
                <a:solidFill>
                  <a:srgbClr val="D9E1FF"/>
                </a:solidFill>
                <a:latin typeface="Syne Bold" pitchFamily="34" charset="0"/>
                <a:ea typeface="Syne Bold" pitchFamily="34" charset="-122"/>
                <a:cs typeface="Syne Bold" pitchFamily="34" charset="-120"/>
              </a:rPr>
              <a:t>Alimentos importados</a:t>
            </a:r>
            <a:endParaRPr lang="en-US" sz="1300" dirty="0"/>
          </a:p>
        </p:txBody>
      </p:sp>
      <p:sp>
        <p:nvSpPr>
          <p:cNvPr id="45" name="Text 37"/>
          <p:cNvSpPr/>
          <p:nvPr/>
        </p:nvSpPr>
        <p:spPr>
          <a:xfrm>
            <a:off x="7368897" y="6652260"/>
            <a:ext cx="3190875" cy="183475"/>
          </a:xfrm>
          <a:prstGeom prst="rect">
            <a:avLst/>
          </a:prstGeom>
          <a:noFill/>
          <a:ln/>
        </p:spPr>
        <p:txBody>
          <a:bodyPr wrap="none" lIns="0" tIns="0" rIns="0" bIns="0" rtlCol="0" anchor="t"/>
          <a:lstStyle/>
          <a:p>
            <a:pPr marL="0" indent="0" algn="l">
              <a:lnSpc>
                <a:spcPts val="1400"/>
              </a:lnSpc>
              <a:buNone/>
            </a:pPr>
            <a:r>
              <a:rPr lang="en-US" sz="1100" dirty="0">
                <a:solidFill>
                  <a:srgbClr val="D9E1FF"/>
                </a:solidFill>
                <a:latin typeface="Arimo" pitchFamily="34" charset="0"/>
                <a:ea typeface="Arimo" pitchFamily="34" charset="-122"/>
                <a:cs typeface="Arimo" pitchFamily="34" charset="-120"/>
              </a:rPr>
              <a:t>Del total del consumo nacional</a:t>
            </a:r>
            <a:endParaRPr lang="en-US" sz="1100" dirty="0"/>
          </a:p>
        </p:txBody>
      </p:sp>
      <p:sp>
        <p:nvSpPr>
          <p:cNvPr id="46" name="Shape 38"/>
          <p:cNvSpPr/>
          <p:nvPr/>
        </p:nvSpPr>
        <p:spPr>
          <a:xfrm>
            <a:off x="10667167" y="6074569"/>
            <a:ext cx="1612463" cy="179189"/>
          </a:xfrm>
          <a:prstGeom prst="roundRect">
            <a:avLst>
              <a:gd name="adj" fmla="val 12008"/>
            </a:avLst>
          </a:prstGeom>
          <a:solidFill>
            <a:srgbClr val="2B2952"/>
          </a:solidFill>
          <a:ln/>
        </p:spPr>
      </p:sp>
      <p:sp>
        <p:nvSpPr>
          <p:cNvPr id="47" name="Shape 39"/>
          <p:cNvSpPr/>
          <p:nvPr/>
        </p:nvSpPr>
        <p:spPr>
          <a:xfrm>
            <a:off x="10667167" y="6074569"/>
            <a:ext cx="1612463" cy="179189"/>
          </a:xfrm>
          <a:prstGeom prst="roundRect">
            <a:avLst>
              <a:gd name="adj" fmla="val 12008"/>
            </a:avLst>
          </a:prstGeom>
          <a:solidFill>
            <a:srgbClr val="8061FF"/>
          </a:solidFill>
          <a:ln/>
        </p:spPr>
      </p:sp>
      <p:sp>
        <p:nvSpPr>
          <p:cNvPr id="48" name="Text 40"/>
          <p:cNvSpPr/>
          <p:nvPr/>
        </p:nvSpPr>
        <p:spPr>
          <a:xfrm>
            <a:off x="12387143" y="6074569"/>
            <a:ext cx="354092" cy="179189"/>
          </a:xfrm>
          <a:prstGeom prst="rect">
            <a:avLst/>
          </a:prstGeom>
          <a:noFill/>
          <a:ln/>
        </p:spPr>
        <p:txBody>
          <a:bodyPr wrap="none" lIns="0" tIns="0" rIns="0" bIns="0" rtlCol="0" anchor="t"/>
          <a:lstStyle/>
          <a:p>
            <a:pPr marL="0" indent="0" algn="l">
              <a:lnSpc>
                <a:spcPts val="1400"/>
              </a:lnSpc>
              <a:buNone/>
            </a:pPr>
            <a:r>
              <a:rPr lang="en-US" sz="1400" b="1" dirty="0">
                <a:solidFill>
                  <a:srgbClr val="D9E1FF"/>
                </a:solidFill>
                <a:latin typeface="Syne Bold" pitchFamily="34" charset="0"/>
                <a:ea typeface="Syne Bold" pitchFamily="34" charset="-122"/>
                <a:cs typeface="Syne Bold" pitchFamily="34" charset="-120"/>
              </a:rPr>
              <a:t>243</a:t>
            </a:r>
            <a:endParaRPr lang="en-US" sz="1400" dirty="0"/>
          </a:p>
        </p:txBody>
      </p:sp>
      <p:sp>
        <p:nvSpPr>
          <p:cNvPr id="49" name="Text 41"/>
          <p:cNvSpPr/>
          <p:nvPr/>
        </p:nvSpPr>
        <p:spPr>
          <a:xfrm>
            <a:off x="10667167" y="6389846"/>
            <a:ext cx="1899404" cy="210860"/>
          </a:xfrm>
          <a:prstGeom prst="rect">
            <a:avLst/>
          </a:prstGeom>
          <a:noFill/>
          <a:ln/>
        </p:spPr>
        <p:txBody>
          <a:bodyPr wrap="none" lIns="0" tIns="0" rIns="0" bIns="0" rtlCol="0" anchor="t"/>
          <a:lstStyle/>
          <a:p>
            <a:pPr marL="0" indent="0" algn="l">
              <a:lnSpc>
                <a:spcPts val="1650"/>
              </a:lnSpc>
              <a:buNone/>
            </a:pPr>
            <a:r>
              <a:rPr lang="en-US" sz="1300" b="1" dirty="0">
                <a:solidFill>
                  <a:srgbClr val="D9E1FF"/>
                </a:solidFill>
                <a:latin typeface="Syne Bold" pitchFamily="34" charset="0"/>
                <a:ea typeface="Syne Bold" pitchFamily="34" charset="-122"/>
                <a:cs typeface="Syne Bold" pitchFamily="34" charset="-120"/>
              </a:rPr>
              <a:t>Medidas de bloqueo</a:t>
            </a:r>
            <a:endParaRPr lang="en-US" sz="1300" dirty="0"/>
          </a:p>
        </p:txBody>
      </p:sp>
      <p:sp>
        <p:nvSpPr>
          <p:cNvPr id="50" name="Text 42"/>
          <p:cNvSpPr/>
          <p:nvPr/>
        </p:nvSpPr>
        <p:spPr>
          <a:xfrm>
            <a:off x="10667167" y="6652260"/>
            <a:ext cx="3190875" cy="183475"/>
          </a:xfrm>
          <a:prstGeom prst="rect">
            <a:avLst/>
          </a:prstGeom>
          <a:noFill/>
          <a:ln/>
        </p:spPr>
        <p:txBody>
          <a:bodyPr wrap="none" lIns="0" tIns="0" rIns="0" bIns="0" rtlCol="0" anchor="t"/>
          <a:lstStyle/>
          <a:p>
            <a:pPr marL="0" indent="0" algn="l">
              <a:lnSpc>
                <a:spcPts val="1400"/>
              </a:lnSpc>
              <a:buNone/>
            </a:pPr>
            <a:r>
              <a:rPr lang="en-US" sz="1100" dirty="0">
                <a:solidFill>
                  <a:srgbClr val="D9E1FF"/>
                </a:solidFill>
                <a:latin typeface="Arimo" pitchFamily="34" charset="0"/>
                <a:ea typeface="Arimo" pitchFamily="34" charset="-122"/>
                <a:cs typeface="Arimo" pitchFamily="34" charset="-120"/>
              </a:rPr>
              <a:t>Impuestas por la administración Trump</a:t>
            </a:r>
            <a:endParaRPr lang="en-US" sz="1100" dirty="0"/>
          </a:p>
        </p:txBody>
      </p:sp>
      <p:sp>
        <p:nvSpPr>
          <p:cNvPr id="51" name="Shape 43"/>
          <p:cNvSpPr/>
          <p:nvPr/>
        </p:nvSpPr>
        <p:spPr>
          <a:xfrm>
            <a:off x="772358" y="6932414"/>
            <a:ext cx="13085683" cy="637580"/>
          </a:xfrm>
          <a:prstGeom prst="roundRect">
            <a:avLst>
              <a:gd name="adj" fmla="val 3375"/>
            </a:avLst>
          </a:prstGeom>
          <a:solidFill>
            <a:srgbClr val="8061FF"/>
          </a:solidFill>
          <a:ln/>
        </p:spPr>
      </p:sp>
      <p:pic>
        <p:nvPicPr>
          <p:cNvPr id="52" name="Image 6" descr="preencoded.png"/>
          <p:cNvPicPr>
            <a:picLocks noChangeAspect="1"/>
          </p:cNvPicPr>
          <p:nvPr/>
        </p:nvPicPr>
        <p:blipFill>
          <a:blip r:embed="rId5"/>
          <a:stretch>
            <a:fillRect/>
          </a:stretch>
        </p:blipFill>
        <p:spPr>
          <a:xfrm>
            <a:off x="915710" y="7123271"/>
            <a:ext cx="179189" cy="143351"/>
          </a:xfrm>
          <a:prstGeom prst="rect">
            <a:avLst/>
          </a:prstGeom>
        </p:spPr>
      </p:pic>
      <p:sp>
        <p:nvSpPr>
          <p:cNvPr id="53" name="Text 44"/>
          <p:cNvSpPr/>
          <p:nvPr/>
        </p:nvSpPr>
        <p:spPr>
          <a:xfrm>
            <a:off x="1238250" y="7054096"/>
            <a:ext cx="12476440" cy="366951"/>
          </a:xfrm>
          <a:prstGeom prst="rect">
            <a:avLst/>
          </a:prstGeom>
          <a:noFill/>
          <a:ln/>
        </p:spPr>
        <p:txBody>
          <a:bodyPr wrap="square" lIns="0" tIns="0" rIns="0" bIns="0" rtlCol="0" anchor="t"/>
          <a:lstStyle/>
          <a:p>
            <a:pPr marL="0" indent="0" algn="l">
              <a:lnSpc>
                <a:spcPts val="1400"/>
              </a:lnSpc>
              <a:buNone/>
            </a:pPr>
            <a:r>
              <a:rPr lang="en-US" sz="1100" b="1" dirty="0">
                <a:solidFill>
                  <a:srgbClr val="FFFFFF"/>
                </a:solidFill>
                <a:latin typeface="Arimo" pitchFamily="34" charset="0"/>
                <a:ea typeface="Arimo" pitchFamily="34" charset="-122"/>
                <a:cs typeface="Arimo" pitchFamily="34" charset="-120"/>
              </a:rPr>
              <a:t>Tensiones del modelo actual:</a:t>
            </a:r>
            <a:r>
              <a:rPr lang="en-US" sz="1100" dirty="0">
                <a:solidFill>
                  <a:srgbClr val="FFFFFF"/>
                </a:solidFill>
                <a:latin typeface="Arimo" pitchFamily="34" charset="0"/>
                <a:ea typeface="Arimo" pitchFamily="34" charset="-122"/>
                <a:cs typeface="Arimo" pitchFamily="34" charset="-120"/>
              </a:rPr>
              <a:t> El sistema debe conciliar la </a:t>
            </a:r>
            <a:r>
              <a:rPr lang="en-US" sz="1100" b="1" dirty="0">
                <a:solidFill>
                  <a:srgbClr val="FFFFFF"/>
                </a:solidFill>
                <a:latin typeface="Arimo" pitchFamily="34" charset="0"/>
                <a:ea typeface="Arimo" pitchFamily="34" charset="-122"/>
                <a:cs typeface="Arimo" pitchFamily="34" charset="-120"/>
              </a:rPr>
              <a:t>planificación central</a:t>
            </a:r>
            <a:r>
              <a:rPr lang="en-US" sz="1100" dirty="0">
                <a:solidFill>
                  <a:srgbClr val="FFFFFF"/>
                </a:solidFill>
                <a:latin typeface="Arimo" pitchFamily="34" charset="0"/>
                <a:ea typeface="Arimo" pitchFamily="34" charset="-122"/>
                <a:cs typeface="Arimo" pitchFamily="34" charset="-120"/>
              </a:rPr>
              <a:t> con mecanismos de mercado, y mantener las </a:t>
            </a:r>
            <a:r>
              <a:rPr lang="en-US" sz="1100" b="1" dirty="0">
                <a:solidFill>
                  <a:srgbClr val="FFFFFF"/>
                </a:solidFill>
                <a:latin typeface="Arimo" pitchFamily="34" charset="0"/>
                <a:ea typeface="Arimo" pitchFamily="34" charset="-122"/>
                <a:cs typeface="Arimo" pitchFamily="34" charset="-120"/>
              </a:rPr>
              <a:t>conquistas sociales</a:t>
            </a:r>
            <a:r>
              <a:rPr lang="en-US" sz="1100" dirty="0">
                <a:solidFill>
                  <a:srgbClr val="FFFFFF"/>
                </a:solidFill>
                <a:latin typeface="Arimo" pitchFamily="34" charset="0"/>
                <a:ea typeface="Arimo" pitchFamily="34" charset="-122"/>
                <a:cs typeface="Arimo" pitchFamily="34" charset="-120"/>
              </a:rPr>
              <a:t> (salud, educación) mientras incrementa la productividad y eficiencia económica.</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837724" y="788194"/>
            <a:ext cx="1363266" cy="308610"/>
          </a:xfrm>
          <a:prstGeom prst="roundRect">
            <a:avLst>
              <a:gd name="adj" fmla="val 6981"/>
            </a:avLst>
          </a:prstGeom>
          <a:solidFill>
            <a:srgbClr val="0F004D"/>
          </a:solidFill>
          <a:ln/>
        </p:spPr>
      </p:sp>
      <p:sp>
        <p:nvSpPr>
          <p:cNvPr id="3" name="Text 1"/>
          <p:cNvSpPr/>
          <p:nvPr/>
        </p:nvSpPr>
        <p:spPr>
          <a:xfrm>
            <a:off x="945356" y="842010"/>
            <a:ext cx="1148001" cy="200978"/>
          </a:xfrm>
          <a:prstGeom prst="rect">
            <a:avLst/>
          </a:prstGeom>
          <a:noFill/>
          <a:ln/>
        </p:spPr>
        <p:txBody>
          <a:bodyPr wrap="none" lIns="0" tIns="0" rIns="0" bIns="0" rtlCol="0" anchor="t"/>
          <a:lstStyle/>
          <a:p>
            <a:pPr marL="0" indent="0" algn="l">
              <a:lnSpc>
                <a:spcPts val="1550"/>
              </a:lnSpc>
              <a:buNone/>
            </a:pPr>
            <a:r>
              <a:rPr lang="en-US" sz="1100" dirty="0">
                <a:solidFill>
                  <a:srgbClr val="D9E1FF"/>
                </a:solidFill>
                <a:latin typeface="Arimo" pitchFamily="34" charset="0"/>
                <a:ea typeface="Arimo" pitchFamily="34" charset="-122"/>
                <a:cs typeface="Arimo" pitchFamily="34" charset="-120"/>
              </a:rPr>
              <a:t>CONCLUSIONES</a:t>
            </a:r>
            <a:endParaRPr lang="en-US" sz="1100" dirty="0"/>
          </a:p>
        </p:txBody>
      </p:sp>
      <p:sp>
        <p:nvSpPr>
          <p:cNvPr id="4" name="Text 2"/>
          <p:cNvSpPr/>
          <p:nvPr/>
        </p:nvSpPr>
        <p:spPr>
          <a:xfrm>
            <a:off x="837724" y="1150620"/>
            <a:ext cx="4480441" cy="528042"/>
          </a:xfrm>
          <a:prstGeom prst="rect">
            <a:avLst/>
          </a:prstGeom>
          <a:noFill/>
          <a:ln/>
        </p:spPr>
        <p:txBody>
          <a:bodyPr wrap="none" lIns="0" tIns="0" rIns="0" bIns="0" rtlCol="0" anchor="t"/>
          <a:lstStyle/>
          <a:p>
            <a:pPr marL="0" indent="0" algn="l">
              <a:lnSpc>
                <a:spcPts val="4150"/>
              </a:lnSpc>
              <a:buNone/>
            </a:pPr>
            <a:r>
              <a:rPr lang="en-US" sz="3300" b="1" dirty="0">
                <a:solidFill>
                  <a:srgbClr val="FFFFFF"/>
                </a:solidFill>
                <a:latin typeface="Syne Bold" pitchFamily="34" charset="0"/>
                <a:ea typeface="Syne Bold" pitchFamily="34" charset="-122"/>
                <a:cs typeface="Syne Bold" pitchFamily="34" charset="-120"/>
              </a:rPr>
              <a:t>Reflexiones Finales</a:t>
            </a:r>
            <a:endParaRPr lang="en-US" sz="3300" dirty="0"/>
          </a:p>
        </p:txBody>
      </p:sp>
      <p:sp>
        <p:nvSpPr>
          <p:cNvPr id="5" name="Shape 3"/>
          <p:cNvSpPr/>
          <p:nvPr/>
        </p:nvSpPr>
        <p:spPr>
          <a:xfrm>
            <a:off x="837724" y="1880592"/>
            <a:ext cx="6410206" cy="1996916"/>
          </a:xfrm>
          <a:prstGeom prst="roundRect">
            <a:avLst>
              <a:gd name="adj" fmla="val 1349"/>
            </a:avLst>
          </a:prstGeom>
          <a:solidFill>
            <a:srgbClr val="0C0A33"/>
          </a:solidFill>
          <a:ln w="22860">
            <a:solidFill>
              <a:srgbClr val="44426B"/>
            </a:solidFill>
            <a:prstDash val="solid"/>
          </a:ln>
        </p:spPr>
      </p:sp>
      <p:sp>
        <p:nvSpPr>
          <p:cNvPr id="6" name="Shape 4"/>
          <p:cNvSpPr/>
          <p:nvPr/>
        </p:nvSpPr>
        <p:spPr>
          <a:xfrm>
            <a:off x="860584" y="1903452"/>
            <a:ext cx="6364486" cy="538520"/>
          </a:xfrm>
          <a:prstGeom prst="rect">
            <a:avLst/>
          </a:prstGeom>
          <a:solidFill>
            <a:srgbClr val="2B2952"/>
          </a:solidFill>
          <a:ln/>
        </p:spPr>
      </p:sp>
      <p:sp>
        <p:nvSpPr>
          <p:cNvPr id="7" name="Text 5"/>
          <p:cNvSpPr/>
          <p:nvPr/>
        </p:nvSpPr>
        <p:spPr>
          <a:xfrm>
            <a:off x="3908227" y="2004417"/>
            <a:ext cx="269200" cy="336590"/>
          </a:xfrm>
          <a:prstGeom prst="rect">
            <a:avLst/>
          </a:prstGeom>
          <a:noFill/>
          <a:ln/>
        </p:spPr>
        <p:txBody>
          <a:bodyPr wrap="none" lIns="0" tIns="0" rIns="0" bIns="0" rtlCol="0" anchor="t"/>
          <a:lstStyle/>
          <a:p>
            <a:pPr marL="0" indent="0" algn="l">
              <a:lnSpc>
                <a:spcPts val="2100"/>
              </a:lnSpc>
              <a:buNone/>
            </a:pPr>
            <a:r>
              <a:rPr lang="en-US" sz="2100" b="1" dirty="0">
                <a:solidFill>
                  <a:srgbClr val="D9E1FF"/>
                </a:solidFill>
                <a:latin typeface="Syne Bold" pitchFamily="34" charset="0"/>
                <a:ea typeface="Syne Bold" pitchFamily="34" charset="-122"/>
                <a:cs typeface="Syne Bold" pitchFamily="34" charset="-120"/>
              </a:rPr>
              <a:t>1</a:t>
            </a:r>
            <a:endParaRPr lang="en-US" sz="2100" dirty="0"/>
          </a:p>
        </p:txBody>
      </p:sp>
      <p:sp>
        <p:nvSpPr>
          <p:cNvPr id="8" name="Text 6"/>
          <p:cNvSpPr/>
          <p:nvPr/>
        </p:nvSpPr>
        <p:spPr>
          <a:xfrm>
            <a:off x="1040011" y="2576513"/>
            <a:ext cx="2364343" cy="263962"/>
          </a:xfrm>
          <a:prstGeom prst="rect">
            <a:avLst/>
          </a:prstGeom>
          <a:noFill/>
          <a:ln/>
        </p:spPr>
        <p:txBody>
          <a:bodyPr wrap="none" lIns="0" tIns="0" rIns="0" bIns="0" rtlCol="0" anchor="t"/>
          <a:lstStyle/>
          <a:p>
            <a:pPr marL="0" indent="0" algn="l">
              <a:lnSpc>
                <a:spcPts val="2050"/>
              </a:lnSpc>
              <a:buNone/>
            </a:pPr>
            <a:r>
              <a:rPr lang="en-US" sz="1650" b="1" dirty="0">
                <a:solidFill>
                  <a:srgbClr val="D9E1FF"/>
                </a:solidFill>
                <a:latin typeface="Syne Bold" pitchFamily="34" charset="0"/>
                <a:ea typeface="Syne Bold" pitchFamily="34" charset="-122"/>
                <a:cs typeface="Syne Bold" pitchFamily="34" charset="-120"/>
              </a:rPr>
              <a:t>Experiencia Singular</a:t>
            </a:r>
            <a:endParaRPr lang="en-US" sz="1650" dirty="0"/>
          </a:p>
        </p:txBody>
      </p:sp>
      <p:sp>
        <p:nvSpPr>
          <p:cNvPr id="9" name="Text 7"/>
          <p:cNvSpPr/>
          <p:nvPr/>
        </p:nvSpPr>
        <p:spPr>
          <a:xfrm>
            <a:off x="1040011" y="2921198"/>
            <a:ext cx="6005632" cy="754023"/>
          </a:xfrm>
          <a:prstGeom prst="rect">
            <a:avLst/>
          </a:prstGeom>
          <a:noFill/>
          <a:ln/>
        </p:spPr>
        <p:txBody>
          <a:bodyPr wrap="square" lIns="0" tIns="0" rIns="0" bIns="0" rtlCol="0" anchor="t"/>
          <a:lstStyle/>
          <a:p>
            <a:pPr marL="0" indent="0" algn="l">
              <a:lnSpc>
                <a:spcPts val="1950"/>
              </a:lnSpc>
              <a:buNone/>
            </a:pPr>
            <a:r>
              <a:rPr lang="en-US" sz="1400" dirty="0">
                <a:solidFill>
                  <a:srgbClr val="D9E1FF"/>
                </a:solidFill>
                <a:latin typeface="Arimo" pitchFamily="34" charset="0"/>
                <a:ea typeface="Arimo" pitchFamily="34" charset="-122"/>
                <a:cs typeface="Arimo" pitchFamily="34" charset="-120"/>
              </a:rPr>
              <a:t>La construcción del socialismo en Cuba representa una </a:t>
            </a:r>
            <a:r>
              <a:rPr lang="en-US" sz="1400" b="1" dirty="0">
                <a:solidFill>
                  <a:srgbClr val="D9E1FF"/>
                </a:solidFill>
                <a:latin typeface="Arimo" pitchFamily="34" charset="0"/>
                <a:ea typeface="Arimo" pitchFamily="34" charset="-122"/>
                <a:cs typeface="Arimo" pitchFamily="34" charset="-120"/>
              </a:rPr>
              <a:t>experiencia única en América Latina</a:t>
            </a:r>
            <a:r>
              <a:rPr lang="en-US" sz="1400" dirty="0">
                <a:solidFill>
                  <a:srgbClr val="D9E1FF"/>
                </a:solidFill>
                <a:latin typeface="Arimo" pitchFamily="34" charset="0"/>
                <a:ea typeface="Arimo" pitchFamily="34" charset="-122"/>
                <a:cs typeface="Arimo" pitchFamily="34" charset="-120"/>
              </a:rPr>
              <a:t>, caracterizada por la resistencia ante el bloqueo y la capacidad de adaptación tras la desaparición del campo socialista.</a:t>
            </a:r>
            <a:endParaRPr lang="en-US" sz="1400" dirty="0"/>
          </a:p>
        </p:txBody>
      </p:sp>
      <p:sp>
        <p:nvSpPr>
          <p:cNvPr id="10" name="Shape 8"/>
          <p:cNvSpPr/>
          <p:nvPr/>
        </p:nvSpPr>
        <p:spPr>
          <a:xfrm>
            <a:off x="7382470" y="1880592"/>
            <a:ext cx="6410206" cy="1996916"/>
          </a:xfrm>
          <a:prstGeom prst="roundRect">
            <a:avLst>
              <a:gd name="adj" fmla="val 1349"/>
            </a:avLst>
          </a:prstGeom>
          <a:solidFill>
            <a:srgbClr val="0C0A33"/>
          </a:solidFill>
          <a:ln w="22860">
            <a:solidFill>
              <a:srgbClr val="44426B"/>
            </a:solidFill>
            <a:prstDash val="solid"/>
          </a:ln>
        </p:spPr>
      </p:sp>
      <p:sp>
        <p:nvSpPr>
          <p:cNvPr id="11" name="Shape 9"/>
          <p:cNvSpPr/>
          <p:nvPr/>
        </p:nvSpPr>
        <p:spPr>
          <a:xfrm>
            <a:off x="7405330" y="1903452"/>
            <a:ext cx="6364486" cy="538520"/>
          </a:xfrm>
          <a:prstGeom prst="rect">
            <a:avLst/>
          </a:prstGeom>
          <a:solidFill>
            <a:srgbClr val="2B2952"/>
          </a:solidFill>
          <a:ln/>
        </p:spPr>
      </p:sp>
      <p:sp>
        <p:nvSpPr>
          <p:cNvPr id="12" name="Text 10"/>
          <p:cNvSpPr/>
          <p:nvPr/>
        </p:nvSpPr>
        <p:spPr>
          <a:xfrm>
            <a:off x="10452973" y="2004417"/>
            <a:ext cx="269200" cy="336590"/>
          </a:xfrm>
          <a:prstGeom prst="rect">
            <a:avLst/>
          </a:prstGeom>
          <a:noFill/>
          <a:ln/>
        </p:spPr>
        <p:txBody>
          <a:bodyPr wrap="none" lIns="0" tIns="0" rIns="0" bIns="0" rtlCol="0" anchor="t"/>
          <a:lstStyle/>
          <a:p>
            <a:pPr marL="0" indent="0" algn="l">
              <a:lnSpc>
                <a:spcPts val="2100"/>
              </a:lnSpc>
              <a:buNone/>
            </a:pPr>
            <a:r>
              <a:rPr lang="en-US" sz="2100" b="1" dirty="0">
                <a:solidFill>
                  <a:srgbClr val="D9E1FF"/>
                </a:solidFill>
                <a:latin typeface="Syne Bold" pitchFamily="34" charset="0"/>
                <a:ea typeface="Syne Bold" pitchFamily="34" charset="-122"/>
                <a:cs typeface="Syne Bold" pitchFamily="34" charset="-120"/>
              </a:rPr>
              <a:t>2</a:t>
            </a:r>
            <a:endParaRPr lang="en-US" sz="2100" dirty="0"/>
          </a:p>
        </p:txBody>
      </p:sp>
      <p:sp>
        <p:nvSpPr>
          <p:cNvPr id="13" name="Text 11"/>
          <p:cNvSpPr/>
          <p:nvPr/>
        </p:nvSpPr>
        <p:spPr>
          <a:xfrm>
            <a:off x="7584758" y="2576513"/>
            <a:ext cx="2342555" cy="263962"/>
          </a:xfrm>
          <a:prstGeom prst="rect">
            <a:avLst/>
          </a:prstGeom>
          <a:noFill/>
          <a:ln/>
        </p:spPr>
        <p:txBody>
          <a:bodyPr wrap="none" lIns="0" tIns="0" rIns="0" bIns="0" rtlCol="0" anchor="t"/>
          <a:lstStyle/>
          <a:p>
            <a:pPr marL="0" indent="0" algn="l">
              <a:lnSpc>
                <a:spcPts val="2050"/>
              </a:lnSpc>
              <a:buNone/>
            </a:pPr>
            <a:r>
              <a:rPr lang="en-US" sz="1650" b="1" dirty="0">
                <a:solidFill>
                  <a:srgbClr val="D9E1FF"/>
                </a:solidFill>
                <a:latin typeface="Syne Bold" pitchFamily="34" charset="0"/>
                <a:ea typeface="Syne Bold" pitchFamily="34" charset="-122"/>
                <a:cs typeface="Syne Bold" pitchFamily="34" charset="-120"/>
              </a:rPr>
              <a:t>Resiliencia Histórica</a:t>
            </a:r>
            <a:endParaRPr lang="en-US" sz="1650" dirty="0"/>
          </a:p>
        </p:txBody>
      </p:sp>
      <p:sp>
        <p:nvSpPr>
          <p:cNvPr id="14" name="Text 12"/>
          <p:cNvSpPr/>
          <p:nvPr/>
        </p:nvSpPr>
        <p:spPr>
          <a:xfrm>
            <a:off x="7584758" y="2921198"/>
            <a:ext cx="6005632" cy="754023"/>
          </a:xfrm>
          <a:prstGeom prst="rect">
            <a:avLst/>
          </a:prstGeom>
          <a:noFill/>
          <a:ln/>
        </p:spPr>
        <p:txBody>
          <a:bodyPr wrap="square" lIns="0" tIns="0" rIns="0" bIns="0" rtlCol="0" anchor="t"/>
          <a:lstStyle/>
          <a:p>
            <a:pPr marL="0" indent="0" algn="l">
              <a:lnSpc>
                <a:spcPts val="1950"/>
              </a:lnSpc>
              <a:buNone/>
            </a:pPr>
            <a:r>
              <a:rPr lang="en-US" sz="1400" dirty="0">
                <a:solidFill>
                  <a:srgbClr val="D9E1FF"/>
                </a:solidFill>
                <a:latin typeface="Arimo" pitchFamily="34" charset="0"/>
                <a:ea typeface="Arimo" pitchFamily="34" charset="-122"/>
                <a:cs typeface="Arimo" pitchFamily="34" charset="-120"/>
              </a:rPr>
              <a:t>Cuba ha demostrado una </a:t>
            </a:r>
            <a:r>
              <a:rPr lang="en-US" sz="1400" b="1" dirty="0">
                <a:solidFill>
                  <a:srgbClr val="D9E1FF"/>
                </a:solidFill>
                <a:latin typeface="Arimo" pitchFamily="34" charset="0"/>
                <a:ea typeface="Arimo" pitchFamily="34" charset="-122"/>
                <a:cs typeface="Arimo" pitchFamily="34" charset="-120"/>
              </a:rPr>
              <a:t>capacidad de resiliencia notable</a:t>
            </a:r>
            <a:r>
              <a:rPr lang="en-US" sz="1400" dirty="0">
                <a:solidFill>
                  <a:srgbClr val="D9E1FF"/>
                </a:solidFill>
                <a:latin typeface="Arimo" pitchFamily="34" charset="0"/>
                <a:ea typeface="Arimo" pitchFamily="34" charset="-122"/>
                <a:cs typeface="Arimo" pitchFamily="34" charset="-120"/>
              </a:rPr>
              <a:t>, superando el Período Especial y manteniendo conquistas fundamentales en salud, educación y seguridad social pese al bloqueo continuado.</a:t>
            </a:r>
            <a:endParaRPr lang="en-US" sz="1400" dirty="0"/>
          </a:p>
        </p:txBody>
      </p:sp>
      <p:sp>
        <p:nvSpPr>
          <p:cNvPr id="15" name="Shape 13"/>
          <p:cNvSpPr/>
          <p:nvPr/>
        </p:nvSpPr>
        <p:spPr>
          <a:xfrm>
            <a:off x="837724" y="4012049"/>
            <a:ext cx="6410206" cy="1996916"/>
          </a:xfrm>
          <a:prstGeom prst="roundRect">
            <a:avLst>
              <a:gd name="adj" fmla="val 1349"/>
            </a:avLst>
          </a:prstGeom>
          <a:solidFill>
            <a:srgbClr val="0C0A33"/>
          </a:solidFill>
          <a:ln w="22860">
            <a:solidFill>
              <a:srgbClr val="44426B"/>
            </a:solidFill>
            <a:prstDash val="solid"/>
          </a:ln>
        </p:spPr>
      </p:sp>
      <p:sp>
        <p:nvSpPr>
          <p:cNvPr id="16" name="Shape 14"/>
          <p:cNvSpPr/>
          <p:nvPr/>
        </p:nvSpPr>
        <p:spPr>
          <a:xfrm>
            <a:off x="860584" y="4034909"/>
            <a:ext cx="6364486" cy="538520"/>
          </a:xfrm>
          <a:prstGeom prst="rect">
            <a:avLst/>
          </a:prstGeom>
          <a:solidFill>
            <a:srgbClr val="2B2952"/>
          </a:solidFill>
          <a:ln/>
        </p:spPr>
      </p:sp>
      <p:sp>
        <p:nvSpPr>
          <p:cNvPr id="17" name="Text 15"/>
          <p:cNvSpPr/>
          <p:nvPr/>
        </p:nvSpPr>
        <p:spPr>
          <a:xfrm>
            <a:off x="3908227" y="4135874"/>
            <a:ext cx="269200" cy="336590"/>
          </a:xfrm>
          <a:prstGeom prst="rect">
            <a:avLst/>
          </a:prstGeom>
          <a:noFill/>
          <a:ln/>
        </p:spPr>
        <p:txBody>
          <a:bodyPr wrap="none" lIns="0" tIns="0" rIns="0" bIns="0" rtlCol="0" anchor="t"/>
          <a:lstStyle/>
          <a:p>
            <a:pPr marL="0" indent="0" algn="l">
              <a:lnSpc>
                <a:spcPts val="2100"/>
              </a:lnSpc>
              <a:buNone/>
            </a:pPr>
            <a:r>
              <a:rPr lang="en-US" sz="2100" b="1" dirty="0">
                <a:solidFill>
                  <a:srgbClr val="D9E1FF"/>
                </a:solidFill>
                <a:latin typeface="Syne Bold" pitchFamily="34" charset="0"/>
                <a:ea typeface="Syne Bold" pitchFamily="34" charset="-122"/>
                <a:cs typeface="Syne Bold" pitchFamily="34" charset="-120"/>
              </a:rPr>
              <a:t>3</a:t>
            </a:r>
            <a:endParaRPr lang="en-US" sz="2100" dirty="0"/>
          </a:p>
        </p:txBody>
      </p:sp>
      <p:sp>
        <p:nvSpPr>
          <p:cNvPr id="18" name="Text 16"/>
          <p:cNvSpPr/>
          <p:nvPr/>
        </p:nvSpPr>
        <p:spPr>
          <a:xfrm>
            <a:off x="1040011" y="4707969"/>
            <a:ext cx="3151346" cy="263962"/>
          </a:xfrm>
          <a:prstGeom prst="rect">
            <a:avLst/>
          </a:prstGeom>
          <a:noFill/>
          <a:ln/>
        </p:spPr>
        <p:txBody>
          <a:bodyPr wrap="none" lIns="0" tIns="0" rIns="0" bIns="0" rtlCol="0" anchor="t"/>
          <a:lstStyle/>
          <a:p>
            <a:pPr marL="0" indent="0" algn="l">
              <a:lnSpc>
                <a:spcPts val="2050"/>
              </a:lnSpc>
              <a:buNone/>
            </a:pPr>
            <a:r>
              <a:rPr lang="en-US" sz="1650" b="1" dirty="0">
                <a:solidFill>
                  <a:srgbClr val="D9E1FF"/>
                </a:solidFill>
                <a:latin typeface="Syne Bold" pitchFamily="34" charset="0"/>
                <a:ea typeface="Syne Bold" pitchFamily="34" charset="-122"/>
                <a:cs typeface="Syne Bold" pitchFamily="34" charset="-120"/>
              </a:rPr>
              <a:t>Desafío de la Actualización</a:t>
            </a:r>
            <a:endParaRPr lang="en-US" sz="1650" dirty="0"/>
          </a:p>
        </p:txBody>
      </p:sp>
      <p:sp>
        <p:nvSpPr>
          <p:cNvPr id="19" name="Text 17"/>
          <p:cNvSpPr/>
          <p:nvPr/>
        </p:nvSpPr>
        <p:spPr>
          <a:xfrm>
            <a:off x="1040011" y="5052655"/>
            <a:ext cx="6005632" cy="754023"/>
          </a:xfrm>
          <a:prstGeom prst="rect">
            <a:avLst/>
          </a:prstGeom>
          <a:noFill/>
          <a:ln/>
        </p:spPr>
        <p:txBody>
          <a:bodyPr wrap="square" lIns="0" tIns="0" rIns="0" bIns="0" rtlCol="0" anchor="t"/>
          <a:lstStyle/>
          <a:p>
            <a:pPr marL="0" indent="0" algn="l">
              <a:lnSpc>
                <a:spcPts val="1950"/>
              </a:lnSpc>
              <a:buNone/>
            </a:pPr>
            <a:r>
              <a:rPr lang="en-US" sz="1400" dirty="0">
                <a:solidFill>
                  <a:srgbClr val="D9E1FF"/>
                </a:solidFill>
                <a:latin typeface="Arimo" pitchFamily="34" charset="0"/>
                <a:ea typeface="Arimo" pitchFamily="34" charset="-122"/>
                <a:cs typeface="Arimo" pitchFamily="34" charset="-120"/>
              </a:rPr>
              <a:t>El modelo socialista cubano enfrenta el reto de </a:t>
            </a:r>
            <a:r>
              <a:rPr lang="en-US" sz="1400" b="1" dirty="0">
                <a:solidFill>
                  <a:srgbClr val="D9E1FF"/>
                </a:solidFill>
                <a:latin typeface="Arimo" pitchFamily="34" charset="0"/>
                <a:ea typeface="Arimo" pitchFamily="34" charset="-122"/>
                <a:cs typeface="Arimo" pitchFamily="34" charset="-120"/>
              </a:rPr>
              <a:t>conciliar equidad social con eficiencia económica</a:t>
            </a:r>
            <a:r>
              <a:rPr lang="en-US" sz="1400" dirty="0">
                <a:solidFill>
                  <a:srgbClr val="D9E1FF"/>
                </a:solidFill>
                <a:latin typeface="Arimo" pitchFamily="34" charset="0"/>
                <a:ea typeface="Arimo" pitchFamily="34" charset="-122"/>
                <a:cs typeface="Arimo" pitchFamily="34" charset="-120"/>
              </a:rPr>
              <a:t> en un contexto internacional adverso y con limitaciones estructurales profundas.</a:t>
            </a:r>
            <a:endParaRPr lang="en-US" sz="1400" dirty="0"/>
          </a:p>
        </p:txBody>
      </p:sp>
      <p:sp>
        <p:nvSpPr>
          <p:cNvPr id="20" name="Shape 18"/>
          <p:cNvSpPr/>
          <p:nvPr/>
        </p:nvSpPr>
        <p:spPr>
          <a:xfrm>
            <a:off x="7382470" y="4012049"/>
            <a:ext cx="6410206" cy="1996916"/>
          </a:xfrm>
          <a:prstGeom prst="roundRect">
            <a:avLst>
              <a:gd name="adj" fmla="val 1349"/>
            </a:avLst>
          </a:prstGeom>
          <a:solidFill>
            <a:srgbClr val="0C0A33"/>
          </a:solidFill>
          <a:ln w="22860">
            <a:solidFill>
              <a:srgbClr val="44426B"/>
            </a:solidFill>
            <a:prstDash val="solid"/>
          </a:ln>
        </p:spPr>
      </p:sp>
      <p:sp>
        <p:nvSpPr>
          <p:cNvPr id="21" name="Shape 19"/>
          <p:cNvSpPr/>
          <p:nvPr/>
        </p:nvSpPr>
        <p:spPr>
          <a:xfrm>
            <a:off x="7405330" y="4034909"/>
            <a:ext cx="6364486" cy="538520"/>
          </a:xfrm>
          <a:prstGeom prst="rect">
            <a:avLst/>
          </a:prstGeom>
          <a:solidFill>
            <a:srgbClr val="2B2952"/>
          </a:solidFill>
          <a:ln/>
        </p:spPr>
      </p:sp>
      <p:sp>
        <p:nvSpPr>
          <p:cNvPr id="22" name="Text 20"/>
          <p:cNvSpPr/>
          <p:nvPr/>
        </p:nvSpPr>
        <p:spPr>
          <a:xfrm>
            <a:off x="10452973" y="4135874"/>
            <a:ext cx="269200" cy="336590"/>
          </a:xfrm>
          <a:prstGeom prst="rect">
            <a:avLst/>
          </a:prstGeom>
          <a:noFill/>
          <a:ln/>
        </p:spPr>
        <p:txBody>
          <a:bodyPr wrap="none" lIns="0" tIns="0" rIns="0" bIns="0" rtlCol="0" anchor="t"/>
          <a:lstStyle/>
          <a:p>
            <a:pPr marL="0" indent="0" algn="l">
              <a:lnSpc>
                <a:spcPts val="2100"/>
              </a:lnSpc>
              <a:buNone/>
            </a:pPr>
            <a:r>
              <a:rPr lang="en-US" sz="2100" b="1" dirty="0">
                <a:solidFill>
                  <a:srgbClr val="D9E1FF"/>
                </a:solidFill>
                <a:latin typeface="Syne Bold" pitchFamily="34" charset="0"/>
                <a:ea typeface="Syne Bold" pitchFamily="34" charset="-122"/>
                <a:cs typeface="Syne Bold" pitchFamily="34" charset="-120"/>
              </a:rPr>
              <a:t>4</a:t>
            </a:r>
            <a:endParaRPr lang="en-US" sz="2100" dirty="0"/>
          </a:p>
        </p:txBody>
      </p:sp>
      <p:sp>
        <p:nvSpPr>
          <p:cNvPr id="23" name="Text 21"/>
          <p:cNvSpPr/>
          <p:nvPr/>
        </p:nvSpPr>
        <p:spPr>
          <a:xfrm>
            <a:off x="7584758" y="4707969"/>
            <a:ext cx="2436376" cy="263962"/>
          </a:xfrm>
          <a:prstGeom prst="rect">
            <a:avLst/>
          </a:prstGeom>
          <a:noFill/>
          <a:ln/>
        </p:spPr>
        <p:txBody>
          <a:bodyPr wrap="none" lIns="0" tIns="0" rIns="0" bIns="0" rtlCol="0" anchor="t"/>
          <a:lstStyle/>
          <a:p>
            <a:pPr marL="0" indent="0" algn="l">
              <a:lnSpc>
                <a:spcPts val="2050"/>
              </a:lnSpc>
              <a:buNone/>
            </a:pPr>
            <a:r>
              <a:rPr lang="en-US" sz="1650" b="1" dirty="0">
                <a:solidFill>
                  <a:srgbClr val="D9E1FF"/>
                </a:solidFill>
                <a:latin typeface="Syne Bold" pitchFamily="34" charset="0"/>
                <a:ea typeface="Syne Bold" pitchFamily="34" charset="-122"/>
                <a:cs typeface="Syne Bold" pitchFamily="34" charset="-120"/>
              </a:rPr>
              <a:t>Perspectivas Futuras</a:t>
            </a:r>
            <a:endParaRPr lang="en-US" sz="1650" dirty="0"/>
          </a:p>
        </p:txBody>
      </p:sp>
      <p:sp>
        <p:nvSpPr>
          <p:cNvPr id="24" name="Text 22"/>
          <p:cNvSpPr/>
          <p:nvPr/>
        </p:nvSpPr>
        <p:spPr>
          <a:xfrm>
            <a:off x="7584758" y="5052655"/>
            <a:ext cx="6005632" cy="754023"/>
          </a:xfrm>
          <a:prstGeom prst="rect">
            <a:avLst/>
          </a:prstGeom>
          <a:noFill/>
          <a:ln/>
        </p:spPr>
        <p:txBody>
          <a:bodyPr wrap="square" lIns="0" tIns="0" rIns="0" bIns="0" rtlCol="0" anchor="t"/>
          <a:lstStyle/>
          <a:p>
            <a:pPr marL="0" indent="0" algn="l">
              <a:lnSpc>
                <a:spcPts val="1950"/>
              </a:lnSpc>
              <a:buNone/>
            </a:pPr>
            <a:r>
              <a:rPr lang="en-US" sz="1400" dirty="0">
                <a:solidFill>
                  <a:srgbClr val="D9E1FF"/>
                </a:solidFill>
                <a:latin typeface="Arimo" pitchFamily="34" charset="0"/>
                <a:ea typeface="Arimo" pitchFamily="34" charset="-122"/>
                <a:cs typeface="Arimo" pitchFamily="34" charset="-120"/>
              </a:rPr>
              <a:t>El éxito de la actualización dependerá de la </a:t>
            </a:r>
            <a:r>
              <a:rPr lang="en-US" sz="1400" b="1" dirty="0">
                <a:solidFill>
                  <a:srgbClr val="D9E1FF"/>
                </a:solidFill>
                <a:latin typeface="Arimo" pitchFamily="34" charset="0"/>
                <a:ea typeface="Arimo" pitchFamily="34" charset="-122"/>
                <a:cs typeface="Arimo" pitchFamily="34" charset="-120"/>
              </a:rPr>
              <a:t>innovación institucional</a:t>
            </a:r>
            <a:r>
              <a:rPr lang="en-US" sz="1400" dirty="0">
                <a:solidFill>
                  <a:srgbClr val="D9E1FF"/>
                </a:solidFill>
                <a:latin typeface="Arimo" pitchFamily="34" charset="0"/>
                <a:ea typeface="Arimo" pitchFamily="34" charset="-122"/>
                <a:cs typeface="Arimo" pitchFamily="34" charset="-120"/>
              </a:rPr>
              <a:t>, la participación popular activa y la capacidad de superar las restricciones impuestas por el bloqueo.</a:t>
            </a:r>
            <a:endParaRPr lang="en-US" sz="1400" dirty="0"/>
          </a:p>
        </p:txBody>
      </p:sp>
      <p:sp>
        <p:nvSpPr>
          <p:cNvPr id="25" name="Text 23"/>
          <p:cNvSpPr/>
          <p:nvPr/>
        </p:nvSpPr>
        <p:spPr>
          <a:xfrm>
            <a:off x="1106924" y="6311860"/>
            <a:ext cx="12685752" cy="502682"/>
          </a:xfrm>
          <a:prstGeom prst="rect">
            <a:avLst/>
          </a:prstGeom>
          <a:noFill/>
          <a:ln/>
        </p:spPr>
        <p:txBody>
          <a:bodyPr wrap="square" lIns="0" tIns="0" rIns="0" bIns="0" rtlCol="0" anchor="t"/>
          <a:lstStyle/>
          <a:p>
            <a:pPr marL="0" indent="0" algn="l">
              <a:lnSpc>
                <a:spcPts val="1950"/>
              </a:lnSpc>
              <a:buNone/>
            </a:pPr>
            <a:r>
              <a:rPr lang="en-US" sz="1400" dirty="0">
                <a:solidFill>
                  <a:srgbClr val="D9E1FF"/>
                </a:solidFill>
                <a:latin typeface="Arimo" pitchFamily="34" charset="0"/>
                <a:ea typeface="Arimo" pitchFamily="34" charset="-122"/>
                <a:cs typeface="Arimo" pitchFamily="34" charset="-120"/>
              </a:rPr>
              <a:t>«La historia de la construcción del socialismo en Cuba es, en última instancia, la historia de un pueblo que ha decidido ser dueño de su destino, pese a todas las adversidades. Su experiencia, con aciertos y errores, enriquece el debate sobre los caminos hacia una sociedad más justa y equitativa.»</a:t>
            </a:r>
            <a:endParaRPr lang="en-US" sz="1400" dirty="0"/>
          </a:p>
        </p:txBody>
      </p:sp>
      <p:sp>
        <p:nvSpPr>
          <p:cNvPr id="26" name="Shape 24"/>
          <p:cNvSpPr/>
          <p:nvPr/>
        </p:nvSpPr>
        <p:spPr>
          <a:xfrm>
            <a:off x="837724" y="6160413"/>
            <a:ext cx="22860" cy="805577"/>
          </a:xfrm>
          <a:prstGeom prst="rect">
            <a:avLst/>
          </a:prstGeom>
          <a:solidFill>
            <a:srgbClr val="8061FF"/>
          </a:solidFill>
          <a:ln/>
        </p:spPr>
      </p:sp>
      <p:sp>
        <p:nvSpPr>
          <p:cNvPr id="27" name="Shape 25"/>
          <p:cNvSpPr/>
          <p:nvPr/>
        </p:nvSpPr>
        <p:spPr>
          <a:xfrm>
            <a:off x="837724" y="7117437"/>
            <a:ext cx="3270647" cy="323850"/>
          </a:xfrm>
          <a:prstGeom prst="roundRect">
            <a:avLst>
              <a:gd name="adj" fmla="val 6653"/>
            </a:avLst>
          </a:prstGeom>
          <a:noFill/>
          <a:ln w="7620">
            <a:solidFill>
              <a:srgbClr val="8061FF"/>
            </a:solidFill>
            <a:prstDash val="solid"/>
          </a:ln>
        </p:spPr>
      </p:sp>
      <p:sp>
        <p:nvSpPr>
          <p:cNvPr id="28" name="Text 26"/>
          <p:cNvSpPr/>
          <p:nvPr/>
        </p:nvSpPr>
        <p:spPr>
          <a:xfrm>
            <a:off x="952976" y="7178873"/>
            <a:ext cx="3040142" cy="200978"/>
          </a:xfrm>
          <a:prstGeom prst="rect">
            <a:avLst/>
          </a:prstGeom>
          <a:noFill/>
          <a:ln/>
        </p:spPr>
        <p:txBody>
          <a:bodyPr wrap="none" lIns="0" tIns="0" rIns="0" bIns="0" rtlCol="0" anchor="t"/>
          <a:lstStyle/>
          <a:p>
            <a:pPr marL="0" indent="0" algn="l">
              <a:lnSpc>
                <a:spcPts val="1550"/>
              </a:lnSpc>
              <a:buNone/>
            </a:pPr>
            <a:r>
              <a:rPr lang="en-US" sz="1100" dirty="0">
                <a:solidFill>
                  <a:srgbClr val="8061FF"/>
                </a:solidFill>
                <a:latin typeface="Arimo" pitchFamily="34" charset="0"/>
                <a:ea typeface="Arimo" pitchFamily="34" charset="-122"/>
                <a:cs typeface="Arimo" pitchFamily="34" charset="-120"/>
              </a:rPr>
              <a:t>2025 · CONTEXTO UNIVERSITARIO CUBANO</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37724" y="757118"/>
            <a:ext cx="3942636" cy="492681"/>
          </a:xfrm>
          <a:prstGeom prst="rect">
            <a:avLst/>
          </a:prstGeom>
          <a:noFill/>
          <a:ln/>
        </p:spPr>
        <p:txBody>
          <a:bodyPr wrap="none" lIns="0" tIns="0" rIns="0" bIns="0" rtlCol="0" anchor="t"/>
          <a:lstStyle/>
          <a:p>
            <a:pPr marL="0" indent="0" algn="l">
              <a:lnSpc>
                <a:spcPts val="3850"/>
              </a:lnSpc>
              <a:buNone/>
            </a:pPr>
            <a:r>
              <a:rPr lang="en-US" sz="3100" b="1" dirty="0">
                <a:solidFill>
                  <a:srgbClr val="FFFFFF"/>
                </a:solidFill>
                <a:latin typeface="Syne Bold" pitchFamily="34" charset="0"/>
                <a:ea typeface="Syne Bold" pitchFamily="34" charset="-122"/>
                <a:cs typeface="Syne Bold" pitchFamily="34" charset="-120"/>
              </a:rPr>
              <a:t>Contenidos</a:t>
            </a:r>
            <a:endParaRPr lang="en-US" sz="3100" dirty="0"/>
          </a:p>
        </p:txBody>
      </p:sp>
      <p:sp>
        <p:nvSpPr>
          <p:cNvPr id="3" name="Text 1"/>
          <p:cNvSpPr/>
          <p:nvPr/>
        </p:nvSpPr>
        <p:spPr>
          <a:xfrm>
            <a:off x="837724" y="1517809"/>
            <a:ext cx="12954952" cy="241221"/>
          </a:xfrm>
          <a:prstGeom prst="rect">
            <a:avLst/>
          </a:prstGeom>
          <a:noFill/>
          <a:ln/>
        </p:spPr>
        <p:txBody>
          <a:bodyPr wrap="none" lIns="0" tIns="0" rIns="0" bIns="0" rtlCol="0" anchor="t"/>
          <a:lstStyle/>
          <a:p>
            <a:pPr marL="0" indent="0" algn="l">
              <a:lnSpc>
                <a:spcPts val="1850"/>
              </a:lnSpc>
              <a:buNone/>
            </a:pPr>
            <a:r>
              <a:rPr lang="en-US" sz="1300" dirty="0">
                <a:solidFill>
                  <a:srgbClr val="D9E1FF"/>
                </a:solidFill>
                <a:latin typeface="Arimo" pitchFamily="34" charset="0"/>
                <a:ea typeface="Arimo" pitchFamily="34" charset="-122"/>
                <a:cs typeface="Arimo" pitchFamily="34" charset="-120"/>
              </a:rPr>
              <a:t>Estructura analítica de la presentación en cinco bloques temáticos interrelacionados.</a:t>
            </a:r>
            <a:endParaRPr lang="en-US" sz="1300" dirty="0"/>
          </a:p>
        </p:txBody>
      </p:sp>
      <p:sp>
        <p:nvSpPr>
          <p:cNvPr id="4" name="Shape 2"/>
          <p:cNvSpPr/>
          <p:nvPr/>
        </p:nvSpPr>
        <p:spPr>
          <a:xfrm>
            <a:off x="837724" y="1909763"/>
            <a:ext cx="12954952" cy="1005364"/>
          </a:xfrm>
          <a:prstGeom prst="roundRect">
            <a:avLst>
              <a:gd name="adj" fmla="val 2500"/>
            </a:avLst>
          </a:prstGeom>
          <a:solidFill>
            <a:srgbClr val="0C0A33"/>
          </a:solidFill>
          <a:ln w="22860">
            <a:solidFill>
              <a:srgbClr val="44426B"/>
            </a:solidFill>
            <a:prstDash val="solid"/>
          </a:ln>
        </p:spPr>
      </p:sp>
      <p:sp>
        <p:nvSpPr>
          <p:cNvPr id="5" name="Shape 3"/>
          <p:cNvSpPr/>
          <p:nvPr/>
        </p:nvSpPr>
        <p:spPr>
          <a:xfrm>
            <a:off x="860584" y="1932623"/>
            <a:ext cx="670203" cy="959644"/>
          </a:xfrm>
          <a:prstGeom prst="rect">
            <a:avLst/>
          </a:prstGeom>
          <a:solidFill>
            <a:srgbClr val="2B2952"/>
          </a:solidFill>
          <a:ln/>
        </p:spPr>
      </p:sp>
      <p:sp>
        <p:nvSpPr>
          <p:cNvPr id="6" name="Text 4"/>
          <p:cNvSpPr/>
          <p:nvPr/>
        </p:nvSpPr>
        <p:spPr>
          <a:xfrm>
            <a:off x="1070015" y="2255401"/>
            <a:ext cx="251341" cy="314087"/>
          </a:xfrm>
          <a:prstGeom prst="rect">
            <a:avLst/>
          </a:prstGeom>
          <a:noFill/>
          <a:ln/>
        </p:spPr>
        <p:txBody>
          <a:bodyPr wrap="none" lIns="0" tIns="0" rIns="0" bIns="0" rtlCol="0" anchor="t"/>
          <a:lstStyle/>
          <a:p>
            <a:pPr marL="0" indent="0" algn="l">
              <a:lnSpc>
                <a:spcPts val="1950"/>
              </a:lnSpc>
              <a:buNone/>
            </a:pPr>
            <a:r>
              <a:rPr lang="en-US" sz="1950" b="1" dirty="0">
                <a:solidFill>
                  <a:srgbClr val="D9E1FF"/>
                </a:solidFill>
                <a:latin typeface="Syne Bold" pitchFamily="34" charset="0"/>
                <a:ea typeface="Syne Bold" pitchFamily="34" charset="-122"/>
                <a:cs typeface="Syne Bold" pitchFamily="34" charset="-120"/>
              </a:rPr>
              <a:t>1</a:t>
            </a:r>
            <a:endParaRPr lang="en-US" sz="1950" dirty="0"/>
          </a:p>
        </p:txBody>
      </p:sp>
      <p:sp>
        <p:nvSpPr>
          <p:cNvPr id="7" name="Text 5"/>
          <p:cNvSpPr/>
          <p:nvPr/>
        </p:nvSpPr>
        <p:spPr>
          <a:xfrm>
            <a:off x="1664732" y="2100143"/>
            <a:ext cx="3983950" cy="246459"/>
          </a:xfrm>
          <a:prstGeom prst="rect">
            <a:avLst/>
          </a:prstGeom>
          <a:noFill/>
          <a:ln/>
        </p:spPr>
        <p:txBody>
          <a:bodyPr wrap="none" lIns="0" tIns="0" rIns="0" bIns="0" rtlCol="0" anchor="t"/>
          <a:lstStyle/>
          <a:p>
            <a:pPr marL="0" indent="0" algn="l">
              <a:lnSpc>
                <a:spcPts val="1900"/>
              </a:lnSpc>
              <a:buNone/>
            </a:pPr>
            <a:r>
              <a:rPr lang="en-US" sz="1550" b="1" dirty="0">
                <a:solidFill>
                  <a:srgbClr val="D9E1FF"/>
                </a:solidFill>
                <a:latin typeface="Syne Bold" pitchFamily="34" charset="0"/>
                <a:ea typeface="Syne Bold" pitchFamily="34" charset="-122"/>
                <a:cs typeface="Syne Bold" pitchFamily="34" charset="-120"/>
              </a:rPr>
              <a:t>El Socialismo en el Contexto Mundial</a:t>
            </a:r>
            <a:endParaRPr lang="en-US" sz="1550" dirty="0"/>
          </a:p>
        </p:txBody>
      </p:sp>
      <p:sp>
        <p:nvSpPr>
          <p:cNvPr id="8" name="Text 6"/>
          <p:cNvSpPr/>
          <p:nvPr/>
        </p:nvSpPr>
        <p:spPr>
          <a:xfrm>
            <a:off x="1664732" y="2426970"/>
            <a:ext cx="11937563" cy="241221"/>
          </a:xfrm>
          <a:prstGeom prst="rect">
            <a:avLst/>
          </a:prstGeom>
          <a:noFill/>
          <a:ln/>
        </p:spPr>
        <p:txBody>
          <a:bodyPr wrap="none" lIns="0" tIns="0" rIns="0" bIns="0" rtlCol="0" anchor="t"/>
          <a:lstStyle/>
          <a:p>
            <a:pPr marL="0" indent="0" algn="l">
              <a:lnSpc>
                <a:spcPts val="1850"/>
              </a:lnSpc>
              <a:buNone/>
            </a:pPr>
            <a:r>
              <a:rPr lang="en-US" sz="1300" dirty="0">
                <a:solidFill>
                  <a:srgbClr val="D9E1FF"/>
                </a:solidFill>
                <a:latin typeface="Arimo" pitchFamily="34" charset="0"/>
                <a:ea typeface="Arimo" pitchFamily="34" charset="-122"/>
                <a:cs typeface="Arimo" pitchFamily="34" charset="-120"/>
              </a:rPr>
              <a:t>Origen, expansión y crisis del socialismo realmente existente. Factores estructurales del deterioro.</a:t>
            </a:r>
            <a:endParaRPr lang="en-US" sz="1300" dirty="0"/>
          </a:p>
        </p:txBody>
      </p:sp>
      <p:sp>
        <p:nvSpPr>
          <p:cNvPr id="9" name="Shape 7"/>
          <p:cNvSpPr/>
          <p:nvPr/>
        </p:nvSpPr>
        <p:spPr>
          <a:xfrm>
            <a:off x="837724" y="3049072"/>
            <a:ext cx="12954952" cy="1005364"/>
          </a:xfrm>
          <a:prstGeom prst="roundRect">
            <a:avLst>
              <a:gd name="adj" fmla="val 2500"/>
            </a:avLst>
          </a:prstGeom>
          <a:solidFill>
            <a:srgbClr val="0C0A33"/>
          </a:solidFill>
          <a:ln w="22860">
            <a:solidFill>
              <a:srgbClr val="44426B"/>
            </a:solidFill>
            <a:prstDash val="solid"/>
          </a:ln>
        </p:spPr>
      </p:sp>
      <p:sp>
        <p:nvSpPr>
          <p:cNvPr id="10" name="Shape 8"/>
          <p:cNvSpPr/>
          <p:nvPr/>
        </p:nvSpPr>
        <p:spPr>
          <a:xfrm>
            <a:off x="860584" y="3071932"/>
            <a:ext cx="670203" cy="959644"/>
          </a:xfrm>
          <a:prstGeom prst="rect">
            <a:avLst/>
          </a:prstGeom>
          <a:solidFill>
            <a:srgbClr val="2B2952"/>
          </a:solidFill>
          <a:ln/>
        </p:spPr>
      </p:sp>
      <p:sp>
        <p:nvSpPr>
          <p:cNvPr id="11" name="Text 9"/>
          <p:cNvSpPr/>
          <p:nvPr/>
        </p:nvSpPr>
        <p:spPr>
          <a:xfrm>
            <a:off x="1070015" y="3394710"/>
            <a:ext cx="251341" cy="314087"/>
          </a:xfrm>
          <a:prstGeom prst="rect">
            <a:avLst/>
          </a:prstGeom>
          <a:noFill/>
          <a:ln/>
        </p:spPr>
        <p:txBody>
          <a:bodyPr wrap="none" lIns="0" tIns="0" rIns="0" bIns="0" rtlCol="0" anchor="t"/>
          <a:lstStyle/>
          <a:p>
            <a:pPr marL="0" indent="0" algn="l">
              <a:lnSpc>
                <a:spcPts val="1950"/>
              </a:lnSpc>
              <a:buNone/>
            </a:pPr>
            <a:r>
              <a:rPr lang="en-US" sz="1950" b="1" dirty="0">
                <a:solidFill>
                  <a:srgbClr val="D9E1FF"/>
                </a:solidFill>
                <a:latin typeface="Syne Bold" pitchFamily="34" charset="0"/>
                <a:ea typeface="Syne Bold" pitchFamily="34" charset="-122"/>
                <a:cs typeface="Syne Bold" pitchFamily="34" charset="-120"/>
              </a:rPr>
              <a:t>2</a:t>
            </a:r>
            <a:endParaRPr lang="en-US" sz="1950" dirty="0"/>
          </a:p>
        </p:txBody>
      </p:sp>
      <p:sp>
        <p:nvSpPr>
          <p:cNvPr id="12" name="Text 10"/>
          <p:cNvSpPr/>
          <p:nvPr/>
        </p:nvSpPr>
        <p:spPr>
          <a:xfrm>
            <a:off x="1664732" y="3239452"/>
            <a:ext cx="4359712" cy="246459"/>
          </a:xfrm>
          <a:prstGeom prst="rect">
            <a:avLst/>
          </a:prstGeom>
          <a:noFill/>
          <a:ln/>
        </p:spPr>
        <p:txBody>
          <a:bodyPr wrap="none" lIns="0" tIns="0" rIns="0" bIns="0" rtlCol="0" anchor="t"/>
          <a:lstStyle/>
          <a:p>
            <a:pPr marL="0" indent="0" algn="l">
              <a:lnSpc>
                <a:spcPts val="1900"/>
              </a:lnSpc>
              <a:buNone/>
            </a:pPr>
            <a:r>
              <a:rPr lang="en-US" sz="1550" b="1" dirty="0">
                <a:solidFill>
                  <a:srgbClr val="D9E1FF"/>
                </a:solidFill>
                <a:latin typeface="Syne Bold" pitchFamily="34" charset="0"/>
                <a:ea typeface="Syne Bold" pitchFamily="34" charset="-122"/>
                <a:cs typeface="Syne Bold" pitchFamily="34" charset="-120"/>
              </a:rPr>
              <a:t>La Construcción del Socialismo en Cuba</a:t>
            </a:r>
            <a:endParaRPr lang="en-US" sz="1550" dirty="0"/>
          </a:p>
        </p:txBody>
      </p:sp>
      <p:sp>
        <p:nvSpPr>
          <p:cNvPr id="13" name="Text 11"/>
          <p:cNvSpPr/>
          <p:nvPr/>
        </p:nvSpPr>
        <p:spPr>
          <a:xfrm>
            <a:off x="1664732" y="3566279"/>
            <a:ext cx="11937563" cy="241221"/>
          </a:xfrm>
          <a:prstGeom prst="rect">
            <a:avLst/>
          </a:prstGeom>
          <a:noFill/>
          <a:ln/>
        </p:spPr>
        <p:txBody>
          <a:bodyPr wrap="none" lIns="0" tIns="0" rIns="0" bIns="0" rtlCol="0" anchor="t"/>
          <a:lstStyle/>
          <a:p>
            <a:pPr marL="0" indent="0" algn="l">
              <a:lnSpc>
                <a:spcPts val="1850"/>
              </a:lnSpc>
              <a:buNone/>
            </a:pPr>
            <a:r>
              <a:rPr lang="en-US" sz="1300" dirty="0">
                <a:solidFill>
                  <a:srgbClr val="D9E1FF"/>
                </a:solidFill>
                <a:latin typeface="Arimo" pitchFamily="34" charset="0"/>
                <a:ea typeface="Arimo" pitchFamily="34" charset="-122"/>
                <a:cs typeface="Arimo" pitchFamily="34" charset="-120"/>
              </a:rPr>
              <a:t>De la Revolución de 1959 al Periodo Especial. Integración al CAME y dependencia estructural.</a:t>
            </a:r>
            <a:endParaRPr lang="en-US" sz="1300" dirty="0"/>
          </a:p>
        </p:txBody>
      </p:sp>
      <p:sp>
        <p:nvSpPr>
          <p:cNvPr id="14" name="Shape 12"/>
          <p:cNvSpPr/>
          <p:nvPr/>
        </p:nvSpPr>
        <p:spPr>
          <a:xfrm>
            <a:off x="837724" y="4188381"/>
            <a:ext cx="12954952" cy="1005364"/>
          </a:xfrm>
          <a:prstGeom prst="roundRect">
            <a:avLst>
              <a:gd name="adj" fmla="val 2500"/>
            </a:avLst>
          </a:prstGeom>
          <a:solidFill>
            <a:srgbClr val="0C0A33"/>
          </a:solidFill>
          <a:ln w="22860">
            <a:solidFill>
              <a:srgbClr val="44426B"/>
            </a:solidFill>
            <a:prstDash val="solid"/>
          </a:ln>
        </p:spPr>
      </p:sp>
      <p:sp>
        <p:nvSpPr>
          <p:cNvPr id="15" name="Shape 13"/>
          <p:cNvSpPr/>
          <p:nvPr/>
        </p:nvSpPr>
        <p:spPr>
          <a:xfrm>
            <a:off x="860584" y="4211241"/>
            <a:ext cx="670203" cy="959644"/>
          </a:xfrm>
          <a:prstGeom prst="rect">
            <a:avLst/>
          </a:prstGeom>
          <a:solidFill>
            <a:srgbClr val="2B2952"/>
          </a:solidFill>
          <a:ln/>
        </p:spPr>
      </p:sp>
      <p:sp>
        <p:nvSpPr>
          <p:cNvPr id="16" name="Text 14"/>
          <p:cNvSpPr/>
          <p:nvPr/>
        </p:nvSpPr>
        <p:spPr>
          <a:xfrm>
            <a:off x="1070015" y="4534019"/>
            <a:ext cx="251341" cy="314087"/>
          </a:xfrm>
          <a:prstGeom prst="rect">
            <a:avLst/>
          </a:prstGeom>
          <a:noFill/>
          <a:ln/>
        </p:spPr>
        <p:txBody>
          <a:bodyPr wrap="none" lIns="0" tIns="0" rIns="0" bIns="0" rtlCol="0" anchor="t"/>
          <a:lstStyle/>
          <a:p>
            <a:pPr marL="0" indent="0" algn="l">
              <a:lnSpc>
                <a:spcPts val="1950"/>
              </a:lnSpc>
              <a:buNone/>
            </a:pPr>
            <a:r>
              <a:rPr lang="en-US" sz="1950" b="1" dirty="0">
                <a:solidFill>
                  <a:srgbClr val="D9E1FF"/>
                </a:solidFill>
                <a:latin typeface="Syne Bold" pitchFamily="34" charset="0"/>
                <a:ea typeface="Syne Bold" pitchFamily="34" charset="-122"/>
                <a:cs typeface="Syne Bold" pitchFamily="34" charset="-120"/>
              </a:rPr>
              <a:t>3</a:t>
            </a:r>
            <a:endParaRPr lang="en-US" sz="1950" dirty="0"/>
          </a:p>
        </p:txBody>
      </p:sp>
      <p:sp>
        <p:nvSpPr>
          <p:cNvPr id="17" name="Text 15"/>
          <p:cNvSpPr/>
          <p:nvPr/>
        </p:nvSpPr>
        <p:spPr>
          <a:xfrm>
            <a:off x="1664732" y="4378762"/>
            <a:ext cx="5208865" cy="246459"/>
          </a:xfrm>
          <a:prstGeom prst="rect">
            <a:avLst/>
          </a:prstGeom>
          <a:noFill/>
          <a:ln/>
        </p:spPr>
        <p:txBody>
          <a:bodyPr wrap="none" lIns="0" tIns="0" rIns="0" bIns="0" rtlCol="0" anchor="t"/>
          <a:lstStyle/>
          <a:p>
            <a:pPr marL="0" indent="0" algn="l">
              <a:lnSpc>
                <a:spcPts val="1900"/>
              </a:lnSpc>
              <a:buNone/>
            </a:pPr>
            <a:r>
              <a:rPr lang="en-US" sz="1550" b="1" dirty="0">
                <a:solidFill>
                  <a:srgbClr val="D9E1FF"/>
                </a:solidFill>
                <a:latin typeface="Syne Bold" pitchFamily="34" charset="0"/>
                <a:ea typeface="Syne Bold" pitchFamily="34" charset="-122"/>
                <a:cs typeface="Syne Bold" pitchFamily="34" charset="-120"/>
              </a:rPr>
              <a:t>Rectificación de Errores y Tendencias Negativas</a:t>
            </a:r>
            <a:endParaRPr lang="en-US" sz="1550" dirty="0"/>
          </a:p>
        </p:txBody>
      </p:sp>
      <p:sp>
        <p:nvSpPr>
          <p:cNvPr id="18" name="Text 16"/>
          <p:cNvSpPr/>
          <p:nvPr/>
        </p:nvSpPr>
        <p:spPr>
          <a:xfrm>
            <a:off x="1664732" y="4705588"/>
            <a:ext cx="11937563" cy="241221"/>
          </a:xfrm>
          <a:prstGeom prst="rect">
            <a:avLst/>
          </a:prstGeom>
          <a:noFill/>
          <a:ln/>
        </p:spPr>
        <p:txBody>
          <a:bodyPr wrap="none" lIns="0" tIns="0" rIns="0" bIns="0" rtlCol="0" anchor="t"/>
          <a:lstStyle/>
          <a:p>
            <a:pPr marL="0" indent="0" algn="l">
              <a:lnSpc>
                <a:spcPts val="1850"/>
              </a:lnSpc>
              <a:buNone/>
            </a:pPr>
            <a:r>
              <a:rPr lang="en-US" sz="1300" dirty="0">
                <a:solidFill>
                  <a:srgbClr val="D9E1FF"/>
                </a:solidFill>
                <a:latin typeface="Arimo" pitchFamily="34" charset="0"/>
                <a:ea typeface="Arimo" pitchFamily="34" charset="-122"/>
                <a:cs typeface="Arimo" pitchFamily="34" charset="-120"/>
              </a:rPr>
              <a:t>El proceso de rectificación (1986-1990). Manifestaciones del burocratismo y desviaciones.</a:t>
            </a:r>
            <a:endParaRPr lang="en-US" sz="1300" dirty="0"/>
          </a:p>
        </p:txBody>
      </p:sp>
      <p:sp>
        <p:nvSpPr>
          <p:cNvPr id="19" name="Shape 17"/>
          <p:cNvSpPr/>
          <p:nvPr/>
        </p:nvSpPr>
        <p:spPr>
          <a:xfrm>
            <a:off x="837724" y="5327690"/>
            <a:ext cx="12954952" cy="1005364"/>
          </a:xfrm>
          <a:prstGeom prst="roundRect">
            <a:avLst>
              <a:gd name="adj" fmla="val 2500"/>
            </a:avLst>
          </a:prstGeom>
          <a:solidFill>
            <a:srgbClr val="0C0A33"/>
          </a:solidFill>
          <a:ln w="22860">
            <a:solidFill>
              <a:srgbClr val="44426B"/>
            </a:solidFill>
            <a:prstDash val="solid"/>
          </a:ln>
        </p:spPr>
      </p:sp>
      <p:sp>
        <p:nvSpPr>
          <p:cNvPr id="20" name="Shape 18"/>
          <p:cNvSpPr/>
          <p:nvPr/>
        </p:nvSpPr>
        <p:spPr>
          <a:xfrm>
            <a:off x="860584" y="5350550"/>
            <a:ext cx="670203" cy="959644"/>
          </a:xfrm>
          <a:prstGeom prst="rect">
            <a:avLst/>
          </a:prstGeom>
          <a:solidFill>
            <a:srgbClr val="2B2952"/>
          </a:solidFill>
          <a:ln/>
        </p:spPr>
      </p:sp>
      <p:sp>
        <p:nvSpPr>
          <p:cNvPr id="21" name="Text 19"/>
          <p:cNvSpPr/>
          <p:nvPr/>
        </p:nvSpPr>
        <p:spPr>
          <a:xfrm>
            <a:off x="1070015" y="5673328"/>
            <a:ext cx="251341" cy="314087"/>
          </a:xfrm>
          <a:prstGeom prst="rect">
            <a:avLst/>
          </a:prstGeom>
          <a:noFill/>
          <a:ln/>
        </p:spPr>
        <p:txBody>
          <a:bodyPr wrap="none" lIns="0" tIns="0" rIns="0" bIns="0" rtlCol="0" anchor="t"/>
          <a:lstStyle/>
          <a:p>
            <a:pPr marL="0" indent="0" algn="l">
              <a:lnSpc>
                <a:spcPts val="1950"/>
              </a:lnSpc>
              <a:buNone/>
            </a:pPr>
            <a:r>
              <a:rPr lang="en-US" sz="1950" b="1" dirty="0">
                <a:solidFill>
                  <a:srgbClr val="D9E1FF"/>
                </a:solidFill>
                <a:latin typeface="Syne Bold" pitchFamily="34" charset="0"/>
                <a:ea typeface="Syne Bold" pitchFamily="34" charset="-122"/>
                <a:cs typeface="Syne Bold" pitchFamily="34" charset="-120"/>
              </a:rPr>
              <a:t>4</a:t>
            </a:r>
            <a:endParaRPr lang="en-US" sz="1950" dirty="0"/>
          </a:p>
        </p:txBody>
      </p:sp>
      <p:sp>
        <p:nvSpPr>
          <p:cNvPr id="22" name="Text 20"/>
          <p:cNvSpPr/>
          <p:nvPr/>
        </p:nvSpPr>
        <p:spPr>
          <a:xfrm>
            <a:off x="1664732" y="5518071"/>
            <a:ext cx="4753451" cy="246459"/>
          </a:xfrm>
          <a:prstGeom prst="rect">
            <a:avLst/>
          </a:prstGeom>
          <a:noFill/>
          <a:ln/>
        </p:spPr>
        <p:txBody>
          <a:bodyPr wrap="none" lIns="0" tIns="0" rIns="0" bIns="0" rtlCol="0" anchor="t"/>
          <a:lstStyle/>
          <a:p>
            <a:pPr marL="0" indent="0" algn="l">
              <a:lnSpc>
                <a:spcPts val="1900"/>
              </a:lnSpc>
              <a:buNone/>
            </a:pPr>
            <a:r>
              <a:rPr lang="en-US" sz="1550" b="1" dirty="0">
                <a:solidFill>
                  <a:srgbClr val="D9E1FF"/>
                </a:solidFill>
                <a:latin typeface="Syne Bold" pitchFamily="34" charset="0"/>
                <a:ea typeface="Syne Bold" pitchFamily="34" charset="-122"/>
                <a:cs typeface="Syne Bold" pitchFamily="34" charset="-120"/>
              </a:rPr>
              <a:t>El Bloqueo Económico y sus Consecuencias</a:t>
            </a:r>
            <a:endParaRPr lang="en-US" sz="1550" dirty="0"/>
          </a:p>
        </p:txBody>
      </p:sp>
      <p:sp>
        <p:nvSpPr>
          <p:cNvPr id="23" name="Text 21"/>
          <p:cNvSpPr/>
          <p:nvPr/>
        </p:nvSpPr>
        <p:spPr>
          <a:xfrm>
            <a:off x="1664732" y="5844897"/>
            <a:ext cx="11937563" cy="241221"/>
          </a:xfrm>
          <a:prstGeom prst="rect">
            <a:avLst/>
          </a:prstGeom>
          <a:noFill/>
          <a:ln/>
        </p:spPr>
        <p:txBody>
          <a:bodyPr wrap="none" lIns="0" tIns="0" rIns="0" bIns="0" rtlCol="0" anchor="t"/>
          <a:lstStyle/>
          <a:p>
            <a:pPr marL="0" indent="0" algn="l">
              <a:lnSpc>
                <a:spcPts val="1850"/>
              </a:lnSpc>
              <a:buNone/>
            </a:pPr>
            <a:r>
              <a:rPr lang="en-US" sz="1300" dirty="0">
                <a:solidFill>
                  <a:srgbClr val="D9E1FF"/>
                </a:solidFill>
                <a:latin typeface="Arimo" pitchFamily="34" charset="0"/>
                <a:ea typeface="Arimo" pitchFamily="34" charset="-122"/>
                <a:cs typeface="Arimo" pitchFamily="34" charset="-120"/>
              </a:rPr>
              <a:t>Más de 60 años de cerco. Impacto sectorial y cuantificación de daños acumulados.</a:t>
            </a:r>
            <a:endParaRPr lang="en-US" sz="1300" dirty="0"/>
          </a:p>
        </p:txBody>
      </p:sp>
      <p:sp>
        <p:nvSpPr>
          <p:cNvPr id="24" name="Shape 22"/>
          <p:cNvSpPr/>
          <p:nvPr/>
        </p:nvSpPr>
        <p:spPr>
          <a:xfrm>
            <a:off x="837724" y="6466999"/>
            <a:ext cx="12954952" cy="1005364"/>
          </a:xfrm>
          <a:prstGeom prst="roundRect">
            <a:avLst>
              <a:gd name="adj" fmla="val 2500"/>
            </a:avLst>
          </a:prstGeom>
          <a:solidFill>
            <a:srgbClr val="0C0A33"/>
          </a:solidFill>
          <a:ln w="22860">
            <a:solidFill>
              <a:srgbClr val="44426B"/>
            </a:solidFill>
            <a:prstDash val="solid"/>
          </a:ln>
        </p:spPr>
      </p:sp>
      <p:sp>
        <p:nvSpPr>
          <p:cNvPr id="25" name="Shape 23"/>
          <p:cNvSpPr/>
          <p:nvPr/>
        </p:nvSpPr>
        <p:spPr>
          <a:xfrm>
            <a:off x="860584" y="6489859"/>
            <a:ext cx="670203" cy="959644"/>
          </a:xfrm>
          <a:prstGeom prst="rect">
            <a:avLst/>
          </a:prstGeom>
          <a:solidFill>
            <a:srgbClr val="2B2952"/>
          </a:solidFill>
          <a:ln/>
        </p:spPr>
      </p:sp>
      <p:sp>
        <p:nvSpPr>
          <p:cNvPr id="26" name="Text 24"/>
          <p:cNvSpPr/>
          <p:nvPr/>
        </p:nvSpPr>
        <p:spPr>
          <a:xfrm>
            <a:off x="1070015" y="6812637"/>
            <a:ext cx="251341" cy="314087"/>
          </a:xfrm>
          <a:prstGeom prst="rect">
            <a:avLst/>
          </a:prstGeom>
          <a:noFill/>
          <a:ln/>
        </p:spPr>
        <p:txBody>
          <a:bodyPr wrap="none" lIns="0" tIns="0" rIns="0" bIns="0" rtlCol="0" anchor="t"/>
          <a:lstStyle/>
          <a:p>
            <a:pPr marL="0" indent="0" algn="l">
              <a:lnSpc>
                <a:spcPts val="1950"/>
              </a:lnSpc>
              <a:buNone/>
            </a:pPr>
            <a:r>
              <a:rPr lang="en-US" sz="1950" b="1" dirty="0">
                <a:solidFill>
                  <a:srgbClr val="D9E1FF"/>
                </a:solidFill>
                <a:latin typeface="Syne Bold" pitchFamily="34" charset="0"/>
                <a:ea typeface="Syne Bold" pitchFamily="34" charset="-122"/>
                <a:cs typeface="Syne Bold" pitchFamily="34" charset="-120"/>
              </a:rPr>
              <a:t>5</a:t>
            </a:r>
            <a:endParaRPr lang="en-US" sz="1950" dirty="0"/>
          </a:p>
        </p:txBody>
      </p:sp>
      <p:sp>
        <p:nvSpPr>
          <p:cNvPr id="27" name="Text 25"/>
          <p:cNvSpPr/>
          <p:nvPr/>
        </p:nvSpPr>
        <p:spPr>
          <a:xfrm>
            <a:off x="1664732" y="6657380"/>
            <a:ext cx="6021705" cy="246459"/>
          </a:xfrm>
          <a:prstGeom prst="rect">
            <a:avLst/>
          </a:prstGeom>
          <a:noFill/>
          <a:ln/>
        </p:spPr>
        <p:txBody>
          <a:bodyPr wrap="none" lIns="0" tIns="0" rIns="0" bIns="0" rtlCol="0" anchor="t"/>
          <a:lstStyle/>
          <a:p>
            <a:pPr marL="0" indent="0" algn="l">
              <a:lnSpc>
                <a:spcPts val="1900"/>
              </a:lnSpc>
              <a:buNone/>
            </a:pPr>
            <a:r>
              <a:rPr lang="en-US" sz="1550" b="1" dirty="0">
                <a:solidFill>
                  <a:srgbClr val="D9E1FF"/>
                </a:solidFill>
                <a:latin typeface="Syne Bold" pitchFamily="34" charset="0"/>
                <a:ea typeface="Syne Bold" pitchFamily="34" charset="-122"/>
                <a:cs typeface="Syne Bold" pitchFamily="34" charset="-120"/>
              </a:rPr>
              <a:t>Contextualización del Modelo Socialista Cubano Actual</a:t>
            </a:r>
            <a:endParaRPr lang="en-US" sz="1550" dirty="0"/>
          </a:p>
        </p:txBody>
      </p:sp>
      <p:sp>
        <p:nvSpPr>
          <p:cNvPr id="28" name="Text 26"/>
          <p:cNvSpPr/>
          <p:nvPr/>
        </p:nvSpPr>
        <p:spPr>
          <a:xfrm>
            <a:off x="1664732" y="6984206"/>
            <a:ext cx="11937563" cy="241221"/>
          </a:xfrm>
          <a:prstGeom prst="rect">
            <a:avLst/>
          </a:prstGeom>
          <a:noFill/>
          <a:ln/>
        </p:spPr>
        <p:txBody>
          <a:bodyPr wrap="none" lIns="0" tIns="0" rIns="0" bIns="0" rtlCol="0" anchor="t"/>
          <a:lstStyle/>
          <a:p>
            <a:pPr marL="0" indent="0" algn="l">
              <a:lnSpc>
                <a:spcPts val="1850"/>
              </a:lnSpc>
              <a:buNone/>
            </a:pPr>
            <a:r>
              <a:rPr lang="en-US" sz="1300" dirty="0">
                <a:solidFill>
                  <a:srgbClr val="D9E1FF"/>
                </a:solidFill>
                <a:latin typeface="Arimo" pitchFamily="34" charset="0"/>
                <a:ea typeface="Arimo" pitchFamily="34" charset="-122"/>
                <a:cs typeface="Arimo" pitchFamily="34" charset="-120"/>
              </a:rPr>
              <a:t>Actualización del modelo económico, Lineamientos del PCC, retos estructurales y perspectivas.</a:t>
            </a:r>
            <a:endParaRPr lang="en-US" sz="1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5486400" cy="8229600"/>
          </a:xfrm>
          <a:prstGeom prst="rect">
            <a:avLst/>
          </a:prstGeom>
          <a:solidFill>
            <a:srgbClr val="2B2952"/>
          </a:solidFill>
          <a:ln/>
        </p:spPr>
      </p:sp>
      <p:sp>
        <p:nvSpPr>
          <p:cNvPr id="4" name="Shape 1"/>
          <p:cNvSpPr/>
          <p:nvPr/>
        </p:nvSpPr>
        <p:spPr>
          <a:xfrm>
            <a:off x="6324124" y="2482810"/>
            <a:ext cx="1228725" cy="393502"/>
          </a:xfrm>
          <a:prstGeom prst="roundRect">
            <a:avLst>
              <a:gd name="adj" fmla="val 6388"/>
            </a:avLst>
          </a:prstGeom>
          <a:solidFill>
            <a:srgbClr val="0F004D"/>
          </a:solidFill>
          <a:ln/>
        </p:spPr>
      </p:sp>
      <p:sp>
        <p:nvSpPr>
          <p:cNvPr id="5" name="Text 2"/>
          <p:cNvSpPr/>
          <p:nvPr/>
        </p:nvSpPr>
        <p:spPr>
          <a:xfrm>
            <a:off x="6449735" y="2545556"/>
            <a:ext cx="977503" cy="268010"/>
          </a:xfrm>
          <a:prstGeom prst="rect">
            <a:avLst/>
          </a:prstGeom>
          <a:noFill/>
          <a:ln/>
        </p:spPr>
        <p:txBody>
          <a:bodyPr wrap="none" lIns="0" tIns="0" rIns="0" bIns="0" rtlCol="0" anchor="t"/>
          <a:lstStyle/>
          <a:p>
            <a:pPr marL="0" indent="0" algn="l">
              <a:lnSpc>
                <a:spcPts val="2100"/>
              </a:lnSpc>
              <a:buNone/>
            </a:pPr>
            <a:r>
              <a:rPr lang="en-US" sz="1300" dirty="0">
                <a:solidFill>
                  <a:srgbClr val="D9E1FF"/>
                </a:solidFill>
                <a:latin typeface="Arimo" pitchFamily="34" charset="0"/>
                <a:ea typeface="Arimo" pitchFamily="34" charset="-122"/>
                <a:cs typeface="Arimo" pitchFamily="34" charset="-120"/>
              </a:rPr>
              <a:t>CAPÍTULO 1</a:t>
            </a:r>
            <a:endParaRPr lang="en-US" sz="1300" dirty="0"/>
          </a:p>
        </p:txBody>
      </p:sp>
      <p:sp>
        <p:nvSpPr>
          <p:cNvPr id="6" name="Text 3"/>
          <p:cNvSpPr/>
          <p:nvPr/>
        </p:nvSpPr>
        <p:spPr>
          <a:xfrm>
            <a:off x="6324124" y="2960013"/>
            <a:ext cx="7468553" cy="1231821"/>
          </a:xfrm>
          <a:prstGeom prst="rect">
            <a:avLst/>
          </a:prstGeom>
          <a:noFill/>
          <a:ln/>
        </p:spPr>
        <p:txBody>
          <a:bodyPr wrap="square" lIns="0" tIns="0" rIns="0" bIns="0" rtlCol="0" anchor="t"/>
          <a:lstStyle/>
          <a:p>
            <a:pPr marL="0" indent="0" algn="l">
              <a:lnSpc>
                <a:spcPts val="4850"/>
              </a:lnSpc>
              <a:buNone/>
            </a:pPr>
            <a:r>
              <a:rPr lang="en-US" sz="3850" b="1" dirty="0">
                <a:solidFill>
                  <a:srgbClr val="FFFFFF"/>
                </a:solidFill>
                <a:latin typeface="Syne Bold" pitchFamily="34" charset="0"/>
                <a:ea typeface="Syne Bold" pitchFamily="34" charset="-122"/>
                <a:cs typeface="Syne Bold" pitchFamily="34" charset="-120"/>
              </a:rPr>
              <a:t>El Socialismo en el Contexto Mundial</a:t>
            </a:r>
            <a:endParaRPr lang="en-US" sz="3850" dirty="0"/>
          </a:p>
        </p:txBody>
      </p:sp>
      <p:sp>
        <p:nvSpPr>
          <p:cNvPr id="7" name="Text 4"/>
          <p:cNvSpPr/>
          <p:nvPr/>
        </p:nvSpPr>
        <p:spPr>
          <a:xfrm>
            <a:off x="6324124" y="4505920"/>
            <a:ext cx="7468553" cy="670084"/>
          </a:xfrm>
          <a:prstGeom prst="rect">
            <a:avLst/>
          </a:prstGeom>
          <a:noFill/>
          <a:ln/>
        </p:spPr>
        <p:txBody>
          <a:bodyPr wrap="square" lIns="0" tIns="0" rIns="0" bIns="0" rtlCol="0" anchor="t"/>
          <a:lstStyle/>
          <a:p>
            <a:pPr marL="0" indent="0" algn="l">
              <a:lnSpc>
                <a:spcPts val="2600"/>
              </a:lnSpc>
              <a:buNone/>
            </a:pPr>
            <a:r>
              <a:rPr lang="en-US" sz="1600" dirty="0">
                <a:solidFill>
                  <a:srgbClr val="D9E1FF"/>
                </a:solidFill>
                <a:latin typeface="Arimo" pitchFamily="34" charset="0"/>
                <a:ea typeface="Arimo" pitchFamily="34" charset="-122"/>
                <a:cs typeface="Arimo" pitchFamily="34" charset="-120"/>
              </a:rPr>
              <a:t>Origen, expansión y crisis del socialismo realmente existente. Análisis de los factores estructurales que llevaron al derrumbe del campo socialista europeo.</a:t>
            </a:r>
            <a:endParaRPr lang="en-US" sz="1600" dirty="0"/>
          </a:p>
        </p:txBody>
      </p:sp>
      <p:sp>
        <p:nvSpPr>
          <p:cNvPr id="8" name="Text 5"/>
          <p:cNvSpPr/>
          <p:nvPr/>
        </p:nvSpPr>
        <p:spPr>
          <a:xfrm>
            <a:off x="6324124" y="5411629"/>
            <a:ext cx="7468553" cy="335042"/>
          </a:xfrm>
          <a:prstGeom prst="rect">
            <a:avLst/>
          </a:prstGeom>
          <a:noFill/>
          <a:ln/>
        </p:spPr>
        <p:txBody>
          <a:bodyPr wrap="none" lIns="0" tIns="0" rIns="0" bIns="0" rtlCol="0" anchor="t"/>
          <a:lstStyle/>
          <a:p>
            <a:pPr marL="0" indent="0" algn="l">
              <a:lnSpc>
                <a:spcPts val="2600"/>
              </a:lnSpc>
              <a:buNone/>
            </a:pPr>
            <a:r>
              <a:rPr lang="en-US" sz="1600" i="1" dirty="0">
                <a:solidFill>
                  <a:srgbClr val="D9E1FF"/>
                </a:solidFill>
                <a:latin typeface="Arimo" pitchFamily="34" charset="0"/>
                <a:ea typeface="Arimo" pitchFamily="34" charset="-122"/>
                <a:cs typeface="Arimo" pitchFamily="34" charset="-120"/>
              </a:rPr>
              <a:t>De la Revolución Rusa de 1917 a la caída del Muro de Berlín en 1989</a:t>
            </a:r>
            <a:endParaRPr lang="en-US" sz="1600" dirty="0"/>
          </a:p>
        </p:txBody>
      </p:sp>
      <p:pic>
        <p:nvPicPr>
          <p:cNvPr id="10" name="Imagen 9">
            <a:extLst>
              <a:ext uri="{FF2B5EF4-FFF2-40B4-BE49-F238E27FC236}">
                <a16:creationId xmlns:a16="http://schemas.microsoft.com/office/drawing/2014/main" id="{028EC942-ACFE-473C-9946-4AEB296E5C20}"/>
              </a:ext>
            </a:extLst>
          </p:cNvPr>
          <p:cNvPicPr>
            <a:picLocks noChangeAspect="1"/>
          </p:cNvPicPr>
          <p:nvPr/>
        </p:nvPicPr>
        <p:blipFill>
          <a:blip r:embed="rId3"/>
          <a:stretch>
            <a:fillRect/>
          </a:stretch>
        </p:blipFill>
        <p:spPr>
          <a:xfrm>
            <a:off x="184950" y="2682180"/>
            <a:ext cx="5116500" cy="28652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837724" y="935593"/>
            <a:ext cx="748308" cy="285274"/>
          </a:xfrm>
          <a:prstGeom prst="roundRect">
            <a:avLst>
              <a:gd name="adj" fmla="val 6608"/>
            </a:avLst>
          </a:prstGeom>
          <a:noFill/>
          <a:ln w="7620">
            <a:solidFill>
              <a:srgbClr val="8061FF"/>
            </a:solidFill>
            <a:prstDash val="solid"/>
          </a:ln>
        </p:spPr>
      </p:sp>
      <p:sp>
        <p:nvSpPr>
          <p:cNvPr id="3" name="Text 1"/>
          <p:cNvSpPr/>
          <p:nvPr/>
        </p:nvSpPr>
        <p:spPr>
          <a:xfrm>
            <a:off x="939522" y="990243"/>
            <a:ext cx="544711" cy="175974"/>
          </a:xfrm>
          <a:prstGeom prst="rect">
            <a:avLst/>
          </a:prstGeom>
          <a:noFill/>
          <a:ln/>
        </p:spPr>
        <p:txBody>
          <a:bodyPr wrap="none" lIns="0" tIns="0" rIns="0" bIns="0" rtlCol="0" anchor="t"/>
          <a:lstStyle/>
          <a:p>
            <a:pPr marL="0" indent="0" algn="l">
              <a:lnSpc>
                <a:spcPts val="1350"/>
              </a:lnSpc>
              <a:buNone/>
            </a:pPr>
            <a:r>
              <a:rPr lang="en-US" sz="950" dirty="0">
                <a:solidFill>
                  <a:srgbClr val="8061FF"/>
                </a:solidFill>
                <a:latin typeface="Arimo" pitchFamily="34" charset="0"/>
                <a:ea typeface="Arimo" pitchFamily="34" charset="-122"/>
                <a:cs typeface="Arimo" pitchFamily="34" charset="-120"/>
              </a:rPr>
              <a:t>1.1 — 1.2</a:t>
            </a:r>
            <a:endParaRPr lang="en-US" sz="950" dirty="0"/>
          </a:p>
        </p:txBody>
      </p:sp>
      <p:sp>
        <p:nvSpPr>
          <p:cNvPr id="4" name="Text 2"/>
          <p:cNvSpPr/>
          <p:nvPr/>
        </p:nvSpPr>
        <p:spPr>
          <a:xfrm>
            <a:off x="837724" y="1267897"/>
            <a:ext cx="11821835" cy="462082"/>
          </a:xfrm>
          <a:prstGeom prst="rect">
            <a:avLst/>
          </a:prstGeom>
          <a:noFill/>
          <a:ln/>
        </p:spPr>
        <p:txBody>
          <a:bodyPr wrap="none" lIns="0" tIns="0" rIns="0" bIns="0" rtlCol="0" anchor="t"/>
          <a:lstStyle/>
          <a:p>
            <a:pPr marL="0" indent="0" algn="l">
              <a:lnSpc>
                <a:spcPts val="3600"/>
              </a:lnSpc>
              <a:buNone/>
            </a:pPr>
            <a:r>
              <a:rPr lang="en-US" sz="2900" b="1" dirty="0">
                <a:solidFill>
                  <a:srgbClr val="FFFFFF"/>
                </a:solidFill>
                <a:latin typeface="Syne Bold" pitchFamily="34" charset="0"/>
                <a:ea typeface="Syne Bold" pitchFamily="34" charset="-122"/>
                <a:cs typeface="Syne Bold" pitchFamily="34" charset="-120"/>
              </a:rPr>
              <a:t>El Socialismo como Proyecto Histórico y Factores de Crisis</a:t>
            </a:r>
            <a:endParaRPr lang="en-US" sz="2900" dirty="0"/>
          </a:p>
        </p:txBody>
      </p:sp>
      <p:sp>
        <p:nvSpPr>
          <p:cNvPr id="5" name="Shape 3"/>
          <p:cNvSpPr/>
          <p:nvPr/>
        </p:nvSpPr>
        <p:spPr>
          <a:xfrm>
            <a:off x="724614" y="1906667"/>
            <a:ext cx="6512123" cy="5387340"/>
          </a:xfrm>
          <a:prstGeom prst="roundRect">
            <a:avLst>
              <a:gd name="adj" fmla="val 437"/>
            </a:avLst>
          </a:prstGeom>
          <a:solidFill>
            <a:srgbClr val="8061FF"/>
          </a:solidFill>
          <a:ln/>
        </p:spPr>
      </p:sp>
      <p:sp>
        <p:nvSpPr>
          <p:cNvPr id="6" name="Text 4"/>
          <p:cNvSpPr/>
          <p:nvPr/>
        </p:nvSpPr>
        <p:spPr>
          <a:xfrm>
            <a:off x="881658" y="2024420"/>
            <a:ext cx="2502098" cy="230981"/>
          </a:xfrm>
          <a:prstGeom prst="rect">
            <a:avLst/>
          </a:prstGeom>
          <a:noFill/>
          <a:ln/>
        </p:spPr>
        <p:txBody>
          <a:bodyPr wrap="none" lIns="0" tIns="0" rIns="0" bIns="0" rtlCol="0" anchor="t"/>
          <a:lstStyle/>
          <a:p>
            <a:pPr marL="0" indent="0" algn="l">
              <a:lnSpc>
                <a:spcPts val="1800"/>
              </a:lnSpc>
              <a:buNone/>
            </a:pPr>
            <a:r>
              <a:rPr lang="en-US" sz="1450" b="1" dirty="0">
                <a:solidFill>
                  <a:srgbClr val="000000"/>
                </a:solidFill>
                <a:latin typeface="Syne Bold" pitchFamily="34" charset="0"/>
                <a:ea typeface="Syne Bold" pitchFamily="34" charset="-122"/>
                <a:cs typeface="Syne Bold" pitchFamily="34" charset="-120"/>
              </a:rPr>
              <a:t>Surgimiento y Expansión</a:t>
            </a:r>
            <a:endParaRPr lang="en-US" sz="1450" dirty="0"/>
          </a:p>
        </p:txBody>
      </p:sp>
      <p:sp>
        <p:nvSpPr>
          <p:cNvPr id="7" name="Shape 5"/>
          <p:cNvSpPr/>
          <p:nvPr/>
        </p:nvSpPr>
        <p:spPr>
          <a:xfrm>
            <a:off x="3969187" y="2387918"/>
            <a:ext cx="22860" cy="3720941"/>
          </a:xfrm>
          <a:prstGeom prst="roundRect">
            <a:avLst>
              <a:gd name="adj" fmla="val 103080"/>
            </a:avLst>
          </a:prstGeom>
          <a:solidFill>
            <a:srgbClr val="44426B"/>
          </a:solidFill>
          <a:ln/>
        </p:spPr>
      </p:sp>
      <p:sp>
        <p:nvSpPr>
          <p:cNvPr id="8" name="Shape 6"/>
          <p:cNvSpPr/>
          <p:nvPr/>
        </p:nvSpPr>
        <p:spPr>
          <a:xfrm>
            <a:off x="3689390" y="2553176"/>
            <a:ext cx="314087" cy="22860"/>
          </a:xfrm>
          <a:prstGeom prst="roundRect">
            <a:avLst>
              <a:gd name="adj" fmla="val 103080"/>
            </a:avLst>
          </a:prstGeom>
          <a:solidFill>
            <a:srgbClr val="44426B"/>
          </a:solidFill>
          <a:ln/>
        </p:spPr>
      </p:sp>
      <p:sp>
        <p:nvSpPr>
          <p:cNvPr id="9" name="Shape 7"/>
          <p:cNvSpPr/>
          <p:nvPr/>
        </p:nvSpPr>
        <p:spPr>
          <a:xfrm>
            <a:off x="3921740" y="2505730"/>
            <a:ext cx="117753" cy="117753"/>
          </a:xfrm>
          <a:prstGeom prst="roundRect">
            <a:avLst>
              <a:gd name="adj" fmla="val 388270"/>
            </a:avLst>
          </a:prstGeom>
          <a:solidFill>
            <a:srgbClr val="8061FF"/>
          </a:solidFill>
          <a:ln/>
        </p:spPr>
      </p:sp>
      <p:sp>
        <p:nvSpPr>
          <p:cNvPr id="10" name="Text 8"/>
          <p:cNvSpPr/>
          <p:nvPr/>
        </p:nvSpPr>
        <p:spPr>
          <a:xfrm>
            <a:off x="1504236" y="2441853"/>
            <a:ext cx="1848088" cy="230981"/>
          </a:xfrm>
          <a:prstGeom prst="rect">
            <a:avLst/>
          </a:prstGeom>
          <a:noFill/>
          <a:ln/>
        </p:spPr>
        <p:txBody>
          <a:bodyPr wrap="none" lIns="0" tIns="0" rIns="0" bIns="0" rtlCol="0" anchor="t"/>
          <a:lstStyle/>
          <a:p>
            <a:pPr marL="0" indent="0" algn="r">
              <a:lnSpc>
                <a:spcPts val="1800"/>
              </a:lnSpc>
              <a:buNone/>
            </a:pPr>
            <a:r>
              <a:rPr lang="en-US" sz="1450" b="1" dirty="0">
                <a:solidFill>
                  <a:srgbClr val="000000"/>
                </a:solidFill>
                <a:latin typeface="Syne Bold" pitchFamily="34" charset="0"/>
                <a:ea typeface="Syne Bold" pitchFamily="34" charset="-122"/>
                <a:cs typeface="Syne Bold" pitchFamily="34" charset="-120"/>
              </a:rPr>
              <a:t>1917</a:t>
            </a:r>
            <a:endParaRPr lang="en-US" sz="1450" dirty="0"/>
          </a:p>
        </p:txBody>
      </p:sp>
      <p:sp>
        <p:nvSpPr>
          <p:cNvPr id="11" name="Text 9"/>
          <p:cNvSpPr/>
          <p:nvPr/>
        </p:nvSpPr>
        <p:spPr>
          <a:xfrm>
            <a:off x="881658" y="2790587"/>
            <a:ext cx="2470666" cy="879158"/>
          </a:xfrm>
          <a:prstGeom prst="rect">
            <a:avLst/>
          </a:prstGeom>
          <a:noFill/>
          <a:ln/>
        </p:spPr>
        <p:txBody>
          <a:bodyPr wrap="square" lIns="0" tIns="0" rIns="0" bIns="0" rtlCol="0" anchor="t"/>
          <a:lstStyle/>
          <a:p>
            <a:pPr marL="0" indent="0" algn="r">
              <a:lnSpc>
                <a:spcPts val="1700"/>
              </a:lnSpc>
              <a:buNone/>
            </a:pPr>
            <a:r>
              <a:rPr lang="en-US" sz="1200" dirty="0">
                <a:solidFill>
                  <a:srgbClr val="000000"/>
                </a:solidFill>
                <a:latin typeface="Arimo" pitchFamily="34" charset="0"/>
                <a:ea typeface="Arimo" pitchFamily="34" charset="-122"/>
                <a:cs typeface="Arimo" pitchFamily="34" charset="-120"/>
              </a:rPr>
              <a:t>Revolución Rusa. Primer Estado socialista. Marx y Engels fundamentan el socialismo científico.</a:t>
            </a:r>
            <a:endParaRPr lang="en-US" sz="1200" dirty="0"/>
          </a:p>
        </p:txBody>
      </p:sp>
      <p:sp>
        <p:nvSpPr>
          <p:cNvPr id="12" name="Shape 10"/>
          <p:cNvSpPr/>
          <p:nvPr/>
        </p:nvSpPr>
        <p:spPr>
          <a:xfrm>
            <a:off x="3957757" y="3417094"/>
            <a:ext cx="314087" cy="22860"/>
          </a:xfrm>
          <a:prstGeom prst="roundRect">
            <a:avLst>
              <a:gd name="adj" fmla="val 103080"/>
            </a:avLst>
          </a:prstGeom>
          <a:solidFill>
            <a:srgbClr val="44426B"/>
          </a:solidFill>
          <a:ln/>
        </p:spPr>
      </p:sp>
      <p:sp>
        <p:nvSpPr>
          <p:cNvPr id="13" name="Shape 11"/>
          <p:cNvSpPr/>
          <p:nvPr/>
        </p:nvSpPr>
        <p:spPr>
          <a:xfrm>
            <a:off x="3921740" y="3369647"/>
            <a:ext cx="117753" cy="117753"/>
          </a:xfrm>
          <a:prstGeom prst="roundRect">
            <a:avLst>
              <a:gd name="adj" fmla="val 388270"/>
            </a:avLst>
          </a:prstGeom>
          <a:solidFill>
            <a:srgbClr val="8061FF"/>
          </a:solidFill>
          <a:ln/>
        </p:spPr>
      </p:sp>
      <p:sp>
        <p:nvSpPr>
          <p:cNvPr id="14" name="Text 12"/>
          <p:cNvSpPr/>
          <p:nvPr/>
        </p:nvSpPr>
        <p:spPr>
          <a:xfrm>
            <a:off x="4608909" y="3305770"/>
            <a:ext cx="1848088" cy="230981"/>
          </a:xfrm>
          <a:prstGeom prst="rect">
            <a:avLst/>
          </a:prstGeom>
          <a:noFill/>
          <a:ln/>
        </p:spPr>
        <p:txBody>
          <a:bodyPr wrap="none" lIns="0" tIns="0" rIns="0" bIns="0" rtlCol="0" anchor="t"/>
          <a:lstStyle/>
          <a:p>
            <a:pPr marL="0" indent="0" algn="l">
              <a:lnSpc>
                <a:spcPts val="1800"/>
              </a:lnSpc>
              <a:buNone/>
            </a:pPr>
            <a:r>
              <a:rPr lang="en-US" sz="1450" b="1" dirty="0">
                <a:solidFill>
                  <a:srgbClr val="000000"/>
                </a:solidFill>
                <a:latin typeface="Syne Bold" pitchFamily="34" charset="0"/>
                <a:ea typeface="Syne Bold" pitchFamily="34" charset="-122"/>
                <a:cs typeface="Syne Bold" pitchFamily="34" charset="-120"/>
              </a:rPr>
              <a:t>1945–1949</a:t>
            </a:r>
            <a:endParaRPr lang="en-US" sz="1450" dirty="0"/>
          </a:p>
        </p:txBody>
      </p:sp>
      <p:sp>
        <p:nvSpPr>
          <p:cNvPr id="15" name="Text 13"/>
          <p:cNvSpPr/>
          <p:nvPr/>
        </p:nvSpPr>
        <p:spPr>
          <a:xfrm>
            <a:off x="4608909" y="3654504"/>
            <a:ext cx="2470785" cy="879158"/>
          </a:xfrm>
          <a:prstGeom prst="rect">
            <a:avLst/>
          </a:prstGeom>
          <a:noFill/>
          <a:ln/>
        </p:spPr>
        <p:txBody>
          <a:bodyPr wrap="square" lIns="0" tIns="0" rIns="0" bIns="0" rtlCol="0" anchor="t"/>
          <a:lstStyle/>
          <a:p>
            <a:pPr marL="0" indent="0" algn="l">
              <a:lnSpc>
                <a:spcPts val="1700"/>
              </a:lnSpc>
              <a:buNone/>
            </a:pPr>
            <a:r>
              <a:rPr lang="en-US" sz="1200" dirty="0">
                <a:solidFill>
                  <a:srgbClr val="000000"/>
                </a:solidFill>
                <a:latin typeface="Arimo" pitchFamily="34" charset="0"/>
                <a:ea typeface="Arimo" pitchFamily="34" charset="-122"/>
                <a:cs typeface="Arimo" pitchFamily="34" charset="-120"/>
              </a:rPr>
              <a:t>Socialismo se expande por Europa del Este: RDA, Polonia, Checoslovaquia, Hungría, Rumania, Bulgaria, Albania.</a:t>
            </a:r>
            <a:endParaRPr lang="en-US" sz="1200" dirty="0"/>
          </a:p>
        </p:txBody>
      </p:sp>
      <p:sp>
        <p:nvSpPr>
          <p:cNvPr id="16" name="Shape 14"/>
          <p:cNvSpPr/>
          <p:nvPr/>
        </p:nvSpPr>
        <p:spPr>
          <a:xfrm>
            <a:off x="3689390" y="4190167"/>
            <a:ext cx="314087" cy="22860"/>
          </a:xfrm>
          <a:prstGeom prst="roundRect">
            <a:avLst>
              <a:gd name="adj" fmla="val 103080"/>
            </a:avLst>
          </a:prstGeom>
          <a:solidFill>
            <a:srgbClr val="44426B"/>
          </a:solidFill>
          <a:ln/>
        </p:spPr>
      </p:sp>
      <p:sp>
        <p:nvSpPr>
          <p:cNvPr id="17" name="Shape 15"/>
          <p:cNvSpPr/>
          <p:nvPr/>
        </p:nvSpPr>
        <p:spPr>
          <a:xfrm>
            <a:off x="3921740" y="4142720"/>
            <a:ext cx="117753" cy="117753"/>
          </a:xfrm>
          <a:prstGeom prst="roundRect">
            <a:avLst>
              <a:gd name="adj" fmla="val 388270"/>
            </a:avLst>
          </a:prstGeom>
          <a:solidFill>
            <a:srgbClr val="8061FF"/>
          </a:solidFill>
          <a:ln/>
        </p:spPr>
      </p:sp>
      <p:sp>
        <p:nvSpPr>
          <p:cNvPr id="18" name="Text 16"/>
          <p:cNvSpPr/>
          <p:nvPr/>
        </p:nvSpPr>
        <p:spPr>
          <a:xfrm>
            <a:off x="1504236" y="4078843"/>
            <a:ext cx="1848088" cy="230981"/>
          </a:xfrm>
          <a:prstGeom prst="rect">
            <a:avLst/>
          </a:prstGeom>
          <a:noFill/>
          <a:ln/>
        </p:spPr>
        <p:txBody>
          <a:bodyPr wrap="none" lIns="0" tIns="0" rIns="0" bIns="0" rtlCol="0" anchor="t"/>
          <a:lstStyle/>
          <a:p>
            <a:pPr marL="0" indent="0" algn="r">
              <a:lnSpc>
                <a:spcPts val="1800"/>
              </a:lnSpc>
              <a:buNone/>
            </a:pPr>
            <a:r>
              <a:rPr lang="en-US" sz="1450" b="1" dirty="0">
                <a:solidFill>
                  <a:srgbClr val="000000"/>
                </a:solidFill>
                <a:latin typeface="Syne Bold" pitchFamily="34" charset="0"/>
                <a:ea typeface="Syne Bold" pitchFamily="34" charset="-122"/>
                <a:cs typeface="Syne Bold" pitchFamily="34" charset="-120"/>
              </a:rPr>
              <a:t>1949</a:t>
            </a:r>
            <a:endParaRPr lang="en-US" sz="1450" dirty="0"/>
          </a:p>
        </p:txBody>
      </p:sp>
      <p:sp>
        <p:nvSpPr>
          <p:cNvPr id="19" name="Text 17"/>
          <p:cNvSpPr/>
          <p:nvPr/>
        </p:nvSpPr>
        <p:spPr>
          <a:xfrm>
            <a:off x="881658" y="4427577"/>
            <a:ext cx="2470666" cy="659368"/>
          </a:xfrm>
          <a:prstGeom prst="rect">
            <a:avLst/>
          </a:prstGeom>
          <a:noFill/>
          <a:ln/>
        </p:spPr>
        <p:txBody>
          <a:bodyPr wrap="square" lIns="0" tIns="0" rIns="0" bIns="0" rtlCol="0" anchor="t"/>
          <a:lstStyle/>
          <a:p>
            <a:pPr marL="0" indent="0" algn="r">
              <a:lnSpc>
                <a:spcPts val="1700"/>
              </a:lnSpc>
              <a:buNone/>
            </a:pPr>
            <a:r>
              <a:rPr lang="en-US" sz="1200" dirty="0">
                <a:solidFill>
                  <a:srgbClr val="000000"/>
                </a:solidFill>
                <a:latin typeface="Arimo" pitchFamily="34" charset="0"/>
                <a:ea typeface="Arimo" pitchFamily="34" charset="-122"/>
                <a:cs typeface="Arimo" pitchFamily="34" charset="-120"/>
              </a:rPr>
              <a:t>Triunfo de la Revolución China. El campo socialista se extiende a Asia.</a:t>
            </a:r>
            <a:endParaRPr lang="en-US" sz="1200" dirty="0"/>
          </a:p>
        </p:txBody>
      </p:sp>
      <p:sp>
        <p:nvSpPr>
          <p:cNvPr id="20" name="Shape 18"/>
          <p:cNvSpPr/>
          <p:nvPr/>
        </p:nvSpPr>
        <p:spPr>
          <a:xfrm>
            <a:off x="3957757" y="4963358"/>
            <a:ext cx="314087" cy="22860"/>
          </a:xfrm>
          <a:prstGeom prst="roundRect">
            <a:avLst>
              <a:gd name="adj" fmla="val 103080"/>
            </a:avLst>
          </a:prstGeom>
          <a:solidFill>
            <a:srgbClr val="44426B"/>
          </a:solidFill>
          <a:ln/>
        </p:spPr>
      </p:sp>
      <p:sp>
        <p:nvSpPr>
          <p:cNvPr id="21" name="Shape 19"/>
          <p:cNvSpPr/>
          <p:nvPr/>
        </p:nvSpPr>
        <p:spPr>
          <a:xfrm>
            <a:off x="3921740" y="4915912"/>
            <a:ext cx="117753" cy="117753"/>
          </a:xfrm>
          <a:prstGeom prst="roundRect">
            <a:avLst>
              <a:gd name="adj" fmla="val 388270"/>
            </a:avLst>
          </a:prstGeom>
          <a:solidFill>
            <a:srgbClr val="8061FF"/>
          </a:solidFill>
          <a:ln/>
        </p:spPr>
      </p:sp>
      <p:sp>
        <p:nvSpPr>
          <p:cNvPr id="22" name="Text 20"/>
          <p:cNvSpPr/>
          <p:nvPr/>
        </p:nvSpPr>
        <p:spPr>
          <a:xfrm>
            <a:off x="4608909" y="4852035"/>
            <a:ext cx="1864400" cy="230981"/>
          </a:xfrm>
          <a:prstGeom prst="rect">
            <a:avLst/>
          </a:prstGeom>
          <a:noFill/>
          <a:ln/>
        </p:spPr>
        <p:txBody>
          <a:bodyPr wrap="none" lIns="0" tIns="0" rIns="0" bIns="0" rtlCol="0" anchor="t"/>
          <a:lstStyle/>
          <a:p>
            <a:pPr marL="0" indent="0" algn="l">
              <a:lnSpc>
                <a:spcPts val="1800"/>
              </a:lnSpc>
              <a:buNone/>
            </a:pPr>
            <a:r>
              <a:rPr lang="en-US" sz="1450" b="1" dirty="0">
                <a:solidFill>
                  <a:srgbClr val="000000"/>
                </a:solidFill>
                <a:latin typeface="Syne Bold" pitchFamily="34" charset="0"/>
                <a:ea typeface="Syne Bold" pitchFamily="34" charset="-122"/>
                <a:cs typeface="Syne Bold" pitchFamily="34" charset="-120"/>
              </a:rPr>
              <a:t>Momento cúlmine</a:t>
            </a:r>
            <a:endParaRPr lang="en-US" sz="1450" dirty="0"/>
          </a:p>
        </p:txBody>
      </p:sp>
      <p:sp>
        <p:nvSpPr>
          <p:cNvPr id="23" name="Text 21"/>
          <p:cNvSpPr/>
          <p:nvPr/>
        </p:nvSpPr>
        <p:spPr>
          <a:xfrm>
            <a:off x="4608909" y="5200769"/>
            <a:ext cx="2470785" cy="659368"/>
          </a:xfrm>
          <a:prstGeom prst="rect">
            <a:avLst/>
          </a:prstGeom>
          <a:noFill/>
          <a:ln/>
        </p:spPr>
        <p:txBody>
          <a:bodyPr wrap="square" lIns="0" tIns="0" rIns="0" bIns="0" rtlCol="0" anchor="t"/>
          <a:lstStyle/>
          <a:p>
            <a:pPr marL="0" indent="0" algn="l">
              <a:lnSpc>
                <a:spcPts val="1700"/>
              </a:lnSpc>
              <a:buNone/>
            </a:pPr>
            <a:r>
              <a:rPr lang="en-US" sz="1200" dirty="0">
                <a:solidFill>
                  <a:srgbClr val="000000"/>
                </a:solidFill>
                <a:latin typeface="Arimo" pitchFamily="34" charset="0"/>
                <a:ea typeface="Arimo" pitchFamily="34" charset="-122"/>
                <a:cs typeface="Arimo" pitchFamily="34" charset="-120"/>
              </a:rPr>
              <a:t>Más de 20 países socialistas, 1/3 de la humanidad, 17% de la producción mundial.</a:t>
            </a:r>
            <a:endParaRPr lang="en-US" sz="1200" dirty="0"/>
          </a:p>
        </p:txBody>
      </p:sp>
      <p:sp>
        <p:nvSpPr>
          <p:cNvPr id="24" name="Text 22"/>
          <p:cNvSpPr/>
          <p:nvPr/>
        </p:nvSpPr>
        <p:spPr>
          <a:xfrm>
            <a:off x="7514392" y="2024420"/>
            <a:ext cx="3194685" cy="230981"/>
          </a:xfrm>
          <a:prstGeom prst="rect">
            <a:avLst/>
          </a:prstGeom>
          <a:noFill/>
          <a:ln/>
        </p:spPr>
        <p:txBody>
          <a:bodyPr wrap="none" lIns="0" tIns="0" rIns="0" bIns="0" rtlCol="0" anchor="t"/>
          <a:lstStyle/>
          <a:p>
            <a:pPr marL="0" indent="0" algn="l">
              <a:lnSpc>
                <a:spcPts val="1800"/>
              </a:lnSpc>
              <a:buNone/>
            </a:pPr>
            <a:r>
              <a:rPr lang="en-US" sz="1450" b="1" dirty="0">
                <a:solidFill>
                  <a:srgbClr val="FFFFFF"/>
                </a:solidFill>
                <a:latin typeface="Syne Bold" pitchFamily="34" charset="0"/>
                <a:ea typeface="Syne Bold" pitchFamily="34" charset="-122"/>
                <a:cs typeface="Syne Bold" pitchFamily="34" charset="-120"/>
              </a:rPr>
              <a:t>Factores Estructurales de Crisis</a:t>
            </a:r>
            <a:endParaRPr lang="en-US" sz="1450" dirty="0"/>
          </a:p>
        </p:txBody>
      </p:sp>
      <p:pic>
        <p:nvPicPr>
          <p:cNvPr id="25"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73208" y="2392680"/>
            <a:ext cx="235625" cy="235625"/>
          </a:xfrm>
          <a:prstGeom prst="rect">
            <a:avLst/>
          </a:prstGeom>
        </p:spPr>
      </p:pic>
      <p:sp>
        <p:nvSpPr>
          <p:cNvPr id="26" name="Text 23"/>
          <p:cNvSpPr/>
          <p:nvPr/>
        </p:nvSpPr>
        <p:spPr>
          <a:xfrm>
            <a:off x="8024812" y="2387918"/>
            <a:ext cx="3263027" cy="230981"/>
          </a:xfrm>
          <a:prstGeom prst="rect">
            <a:avLst/>
          </a:prstGeom>
          <a:noFill/>
          <a:ln/>
        </p:spPr>
        <p:txBody>
          <a:bodyPr wrap="none" lIns="0" tIns="0" rIns="0" bIns="0" rtlCol="0" anchor="t"/>
          <a:lstStyle/>
          <a:p>
            <a:pPr marL="0" indent="0" algn="l">
              <a:lnSpc>
                <a:spcPts val="1800"/>
              </a:lnSpc>
              <a:buNone/>
            </a:pPr>
            <a:r>
              <a:rPr lang="en-US" sz="1450" b="1" dirty="0">
                <a:solidFill>
                  <a:srgbClr val="D9E1FF"/>
                </a:solidFill>
                <a:latin typeface="Syne Bold" pitchFamily="34" charset="0"/>
                <a:ea typeface="Syne Bold" pitchFamily="34" charset="-122"/>
                <a:cs typeface="Syne Bold" pitchFamily="34" charset="-120"/>
              </a:rPr>
              <a:t>Rigidez del modelo centralizado</a:t>
            </a:r>
            <a:endParaRPr lang="en-US" sz="1450" dirty="0"/>
          </a:p>
        </p:txBody>
      </p:sp>
      <p:sp>
        <p:nvSpPr>
          <p:cNvPr id="27" name="Text 24"/>
          <p:cNvSpPr/>
          <p:nvPr/>
        </p:nvSpPr>
        <p:spPr>
          <a:xfrm>
            <a:off x="8024812" y="2736652"/>
            <a:ext cx="5775484" cy="439579"/>
          </a:xfrm>
          <a:prstGeom prst="rect">
            <a:avLst/>
          </a:prstGeom>
          <a:noFill/>
          <a:ln/>
        </p:spPr>
        <p:txBody>
          <a:bodyPr wrap="square" lIns="0" tIns="0" rIns="0" bIns="0" rtlCol="0" anchor="t"/>
          <a:lstStyle/>
          <a:p>
            <a:pPr marL="0" indent="0" algn="l">
              <a:lnSpc>
                <a:spcPts val="1700"/>
              </a:lnSpc>
              <a:buNone/>
            </a:pPr>
            <a:r>
              <a:rPr lang="en-US" sz="1200" dirty="0">
                <a:solidFill>
                  <a:srgbClr val="D9E1FF"/>
                </a:solidFill>
                <a:latin typeface="Arimo" pitchFamily="34" charset="0"/>
                <a:ea typeface="Arimo" pitchFamily="34" charset="-122"/>
                <a:cs typeface="Arimo" pitchFamily="34" charset="-120"/>
              </a:rPr>
              <a:t>Economía planificada sin mecanismos de mercado. Empresas producen bienes de escasa calidad y nula competitividad.</a:t>
            </a:r>
            <a:endParaRPr lang="en-US" sz="1200" dirty="0"/>
          </a:p>
        </p:txBody>
      </p:sp>
      <p:pic>
        <p:nvPicPr>
          <p:cNvPr id="28" name="Image 1"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73208" y="3416618"/>
            <a:ext cx="235625" cy="235625"/>
          </a:xfrm>
          <a:prstGeom prst="rect">
            <a:avLst/>
          </a:prstGeom>
        </p:spPr>
      </p:pic>
      <p:sp>
        <p:nvSpPr>
          <p:cNvPr id="29" name="Text 25"/>
          <p:cNvSpPr/>
          <p:nvPr/>
        </p:nvSpPr>
        <p:spPr>
          <a:xfrm>
            <a:off x="8024812" y="3411855"/>
            <a:ext cx="3158966" cy="230981"/>
          </a:xfrm>
          <a:prstGeom prst="rect">
            <a:avLst/>
          </a:prstGeom>
          <a:noFill/>
          <a:ln/>
        </p:spPr>
        <p:txBody>
          <a:bodyPr wrap="none" lIns="0" tIns="0" rIns="0" bIns="0" rtlCol="0" anchor="t"/>
          <a:lstStyle/>
          <a:p>
            <a:pPr marL="0" indent="0" algn="l">
              <a:lnSpc>
                <a:spcPts val="1800"/>
              </a:lnSpc>
              <a:buNone/>
            </a:pPr>
            <a:r>
              <a:rPr lang="en-US" sz="1450" b="1" dirty="0">
                <a:solidFill>
                  <a:srgbClr val="D9E1FF"/>
                </a:solidFill>
                <a:latin typeface="Syne Bold" pitchFamily="34" charset="0"/>
                <a:ea typeface="Syne Bold" pitchFamily="34" charset="-122"/>
                <a:cs typeface="Syne Bold" pitchFamily="34" charset="-120"/>
              </a:rPr>
              <a:t>Desconexión discurso-realidad</a:t>
            </a:r>
            <a:endParaRPr lang="en-US" sz="1450" dirty="0"/>
          </a:p>
        </p:txBody>
      </p:sp>
      <p:sp>
        <p:nvSpPr>
          <p:cNvPr id="30" name="Text 26"/>
          <p:cNvSpPr/>
          <p:nvPr/>
        </p:nvSpPr>
        <p:spPr>
          <a:xfrm>
            <a:off x="8024812" y="3760589"/>
            <a:ext cx="5775484" cy="439579"/>
          </a:xfrm>
          <a:prstGeom prst="rect">
            <a:avLst/>
          </a:prstGeom>
          <a:noFill/>
          <a:ln/>
        </p:spPr>
        <p:txBody>
          <a:bodyPr wrap="square" lIns="0" tIns="0" rIns="0" bIns="0" rtlCol="0" anchor="t"/>
          <a:lstStyle/>
          <a:p>
            <a:pPr marL="0" indent="0" algn="l">
              <a:lnSpc>
                <a:spcPts val="1700"/>
              </a:lnSpc>
              <a:buNone/>
            </a:pPr>
            <a:r>
              <a:rPr lang="en-US" sz="1200" dirty="0">
                <a:solidFill>
                  <a:srgbClr val="D9E1FF"/>
                </a:solidFill>
                <a:latin typeface="Arimo" pitchFamily="34" charset="0"/>
                <a:ea typeface="Arimo" pitchFamily="34" charset="-122"/>
                <a:cs typeface="Arimo" pitchFamily="34" charset="-120"/>
              </a:rPr>
              <a:t>Abismo creciente entre la propaganda oficial y las condiciones materiales de vida de la población.</a:t>
            </a:r>
            <a:endParaRPr lang="en-US" sz="1200" dirty="0"/>
          </a:p>
        </p:txBody>
      </p:sp>
      <p:pic>
        <p:nvPicPr>
          <p:cNvPr id="31" name="Image 2"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73208" y="4440555"/>
            <a:ext cx="235625" cy="235625"/>
          </a:xfrm>
          <a:prstGeom prst="rect">
            <a:avLst/>
          </a:prstGeom>
        </p:spPr>
      </p:pic>
      <p:sp>
        <p:nvSpPr>
          <p:cNvPr id="32" name="Text 27"/>
          <p:cNvSpPr/>
          <p:nvPr/>
        </p:nvSpPr>
        <p:spPr>
          <a:xfrm>
            <a:off x="8024812" y="4435793"/>
            <a:ext cx="3601879" cy="230981"/>
          </a:xfrm>
          <a:prstGeom prst="rect">
            <a:avLst/>
          </a:prstGeom>
          <a:noFill/>
          <a:ln/>
        </p:spPr>
        <p:txBody>
          <a:bodyPr wrap="none" lIns="0" tIns="0" rIns="0" bIns="0" rtlCol="0" anchor="t"/>
          <a:lstStyle/>
          <a:p>
            <a:pPr marL="0" indent="0" algn="l">
              <a:lnSpc>
                <a:spcPts val="1800"/>
              </a:lnSpc>
              <a:buNone/>
            </a:pPr>
            <a:r>
              <a:rPr lang="en-US" sz="1450" b="1" dirty="0">
                <a:solidFill>
                  <a:srgbClr val="D9E1FF"/>
                </a:solidFill>
                <a:latin typeface="Syne Bold" pitchFamily="34" charset="0"/>
                <a:ea typeface="Syne Bold" pitchFamily="34" charset="-122"/>
                <a:cs typeface="Syne Bold" pitchFamily="34" charset="-120"/>
              </a:rPr>
              <a:t>Atraso tecnológico y deuda externa</a:t>
            </a:r>
            <a:endParaRPr lang="en-US" sz="1450" dirty="0"/>
          </a:p>
        </p:txBody>
      </p:sp>
      <p:sp>
        <p:nvSpPr>
          <p:cNvPr id="33" name="Text 28"/>
          <p:cNvSpPr/>
          <p:nvPr/>
        </p:nvSpPr>
        <p:spPr>
          <a:xfrm>
            <a:off x="8024812" y="4784527"/>
            <a:ext cx="5775484" cy="439579"/>
          </a:xfrm>
          <a:prstGeom prst="rect">
            <a:avLst/>
          </a:prstGeom>
          <a:noFill/>
          <a:ln/>
        </p:spPr>
        <p:txBody>
          <a:bodyPr wrap="square" lIns="0" tIns="0" rIns="0" bIns="0" rtlCol="0" anchor="t"/>
          <a:lstStyle/>
          <a:p>
            <a:pPr marL="0" indent="0" algn="l">
              <a:lnSpc>
                <a:spcPts val="1700"/>
              </a:lnSpc>
              <a:buNone/>
            </a:pPr>
            <a:r>
              <a:rPr lang="en-US" sz="1200" dirty="0">
                <a:solidFill>
                  <a:srgbClr val="D9E1FF"/>
                </a:solidFill>
                <a:latin typeface="Arimo" pitchFamily="34" charset="0"/>
                <a:ea typeface="Arimo" pitchFamily="34" charset="-122"/>
                <a:cs typeface="Arimo" pitchFamily="34" charset="-120"/>
              </a:rPr>
              <a:t>El aislamiento relativo generó retraso en tecnología civil. Los déficits se cubrieron con endeudamiento creciente en los 80.</a:t>
            </a:r>
            <a:endParaRPr lang="en-US" sz="1200" dirty="0"/>
          </a:p>
        </p:txBody>
      </p:sp>
      <p:pic>
        <p:nvPicPr>
          <p:cNvPr id="34" name="Image 3"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73208" y="5464493"/>
            <a:ext cx="235625" cy="235625"/>
          </a:xfrm>
          <a:prstGeom prst="rect">
            <a:avLst/>
          </a:prstGeom>
        </p:spPr>
      </p:pic>
      <p:sp>
        <p:nvSpPr>
          <p:cNvPr id="35" name="Text 29"/>
          <p:cNvSpPr/>
          <p:nvPr/>
        </p:nvSpPr>
        <p:spPr>
          <a:xfrm>
            <a:off x="8024812" y="5459730"/>
            <a:ext cx="2280523" cy="230981"/>
          </a:xfrm>
          <a:prstGeom prst="rect">
            <a:avLst/>
          </a:prstGeom>
          <a:noFill/>
          <a:ln/>
        </p:spPr>
        <p:txBody>
          <a:bodyPr wrap="none" lIns="0" tIns="0" rIns="0" bIns="0" rtlCol="0" anchor="t"/>
          <a:lstStyle/>
          <a:p>
            <a:pPr marL="0" indent="0" algn="l">
              <a:lnSpc>
                <a:spcPts val="1800"/>
              </a:lnSpc>
              <a:buNone/>
            </a:pPr>
            <a:r>
              <a:rPr lang="en-US" sz="1450" b="1" dirty="0">
                <a:solidFill>
                  <a:srgbClr val="D9E1FF"/>
                </a:solidFill>
                <a:latin typeface="Syne Bold" pitchFamily="34" charset="0"/>
                <a:ea typeface="Syne Bold" pitchFamily="34" charset="-122"/>
                <a:cs typeface="Syne Bold" pitchFamily="34" charset="-120"/>
              </a:rPr>
              <a:t>Carrera armamentista</a:t>
            </a:r>
            <a:endParaRPr lang="en-US" sz="1450" dirty="0"/>
          </a:p>
        </p:txBody>
      </p:sp>
      <p:sp>
        <p:nvSpPr>
          <p:cNvPr id="36" name="Text 30"/>
          <p:cNvSpPr/>
          <p:nvPr/>
        </p:nvSpPr>
        <p:spPr>
          <a:xfrm>
            <a:off x="8024812" y="5808464"/>
            <a:ext cx="5775484" cy="439579"/>
          </a:xfrm>
          <a:prstGeom prst="rect">
            <a:avLst/>
          </a:prstGeom>
          <a:noFill/>
          <a:ln/>
        </p:spPr>
        <p:txBody>
          <a:bodyPr wrap="square" lIns="0" tIns="0" rIns="0" bIns="0" rtlCol="0" anchor="t"/>
          <a:lstStyle/>
          <a:p>
            <a:pPr marL="0" indent="0" algn="l">
              <a:lnSpc>
                <a:spcPts val="1700"/>
              </a:lnSpc>
              <a:buNone/>
            </a:pPr>
            <a:r>
              <a:rPr lang="en-US" sz="1200" dirty="0">
                <a:solidFill>
                  <a:srgbClr val="D9E1FF"/>
                </a:solidFill>
                <a:latin typeface="Arimo" pitchFamily="34" charset="0"/>
                <a:ea typeface="Arimo" pitchFamily="34" charset="-122"/>
                <a:cs typeface="Arimo" pitchFamily="34" charset="-120"/>
              </a:rPr>
              <a:t>La política de Reagan ("Star Wars") obligó a la URSS a elevar el gasto militar hasta el colapso fiscal.</a:t>
            </a:r>
            <a:endParaRPr lang="en-US" sz="1200" dirty="0"/>
          </a:p>
        </p:txBody>
      </p:sp>
      <p:sp>
        <p:nvSpPr>
          <p:cNvPr id="37" name="Shape 31"/>
          <p:cNvSpPr/>
          <p:nvPr/>
        </p:nvSpPr>
        <p:spPr>
          <a:xfrm>
            <a:off x="7514392" y="6380559"/>
            <a:ext cx="6285905" cy="780931"/>
          </a:xfrm>
          <a:prstGeom prst="roundRect">
            <a:avLst>
              <a:gd name="adj" fmla="val 3017"/>
            </a:avLst>
          </a:prstGeom>
          <a:solidFill>
            <a:srgbClr val="0F004D"/>
          </a:solidFill>
          <a:ln/>
        </p:spPr>
      </p:sp>
      <p:pic>
        <p:nvPicPr>
          <p:cNvPr id="38" name="Image 4" descr="preencoded.png"/>
          <p:cNvPicPr>
            <a:picLocks noChangeAspect="1"/>
          </p:cNvPicPr>
          <p:nvPr/>
        </p:nvPicPr>
        <p:blipFill>
          <a:blip r:embed="rId5"/>
          <a:stretch>
            <a:fillRect/>
          </a:stretch>
        </p:blipFill>
        <p:spPr>
          <a:xfrm>
            <a:off x="7671435" y="6599277"/>
            <a:ext cx="196334" cy="157043"/>
          </a:xfrm>
          <a:prstGeom prst="rect">
            <a:avLst/>
          </a:prstGeom>
        </p:spPr>
      </p:pic>
      <p:sp>
        <p:nvSpPr>
          <p:cNvPr id="39" name="Text 32"/>
          <p:cNvSpPr/>
          <p:nvPr/>
        </p:nvSpPr>
        <p:spPr>
          <a:xfrm>
            <a:off x="8024812" y="6537484"/>
            <a:ext cx="5618440" cy="439579"/>
          </a:xfrm>
          <a:prstGeom prst="rect">
            <a:avLst/>
          </a:prstGeom>
          <a:noFill/>
          <a:ln/>
        </p:spPr>
        <p:txBody>
          <a:bodyPr wrap="square" lIns="0" tIns="0" rIns="0" bIns="0" rtlCol="0" anchor="t"/>
          <a:lstStyle/>
          <a:p>
            <a:pPr marL="0" indent="0" algn="l">
              <a:lnSpc>
                <a:spcPts val="1700"/>
              </a:lnSpc>
              <a:buNone/>
            </a:pPr>
            <a:r>
              <a:rPr lang="en-US" sz="1200" dirty="0">
                <a:solidFill>
                  <a:srgbClr val="FFFFFF"/>
                </a:solidFill>
                <a:latin typeface="Arimo" pitchFamily="34" charset="0"/>
                <a:ea typeface="Arimo" pitchFamily="34" charset="-122"/>
                <a:cs typeface="Arimo" pitchFamily="34" charset="-120"/>
              </a:rPr>
              <a:t>Protestas: 1953 Berlín Este, 1956 Hungría, 1968 Praga, 1980–1990 Solidaridad en Polonia. El agotamiento del modelo fue sistémico e irreversible.</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9144000" y="0"/>
            <a:ext cx="5486400" cy="8229600"/>
          </a:xfrm>
          <a:prstGeom prst="rect">
            <a:avLst/>
          </a:prstGeom>
          <a:solidFill>
            <a:srgbClr val="2B2952"/>
          </a:solidFill>
          <a:ln/>
        </p:spPr>
      </p:sp>
      <p:sp>
        <p:nvSpPr>
          <p:cNvPr id="4" name="Shape 1"/>
          <p:cNvSpPr/>
          <p:nvPr/>
        </p:nvSpPr>
        <p:spPr>
          <a:xfrm>
            <a:off x="837724" y="2482810"/>
            <a:ext cx="1228725" cy="393502"/>
          </a:xfrm>
          <a:prstGeom prst="roundRect">
            <a:avLst>
              <a:gd name="adj" fmla="val 6388"/>
            </a:avLst>
          </a:prstGeom>
          <a:solidFill>
            <a:srgbClr val="0F004D"/>
          </a:solidFill>
          <a:ln/>
        </p:spPr>
      </p:sp>
      <p:sp>
        <p:nvSpPr>
          <p:cNvPr id="5" name="Text 2"/>
          <p:cNvSpPr/>
          <p:nvPr/>
        </p:nvSpPr>
        <p:spPr>
          <a:xfrm>
            <a:off x="963335" y="2545556"/>
            <a:ext cx="977503" cy="268010"/>
          </a:xfrm>
          <a:prstGeom prst="rect">
            <a:avLst/>
          </a:prstGeom>
          <a:noFill/>
          <a:ln/>
        </p:spPr>
        <p:txBody>
          <a:bodyPr wrap="none" lIns="0" tIns="0" rIns="0" bIns="0" rtlCol="0" anchor="t"/>
          <a:lstStyle/>
          <a:p>
            <a:pPr marL="0" indent="0" algn="l">
              <a:lnSpc>
                <a:spcPts val="2100"/>
              </a:lnSpc>
              <a:buNone/>
            </a:pPr>
            <a:r>
              <a:rPr lang="en-US" sz="1300" dirty="0">
                <a:solidFill>
                  <a:srgbClr val="D9E1FF"/>
                </a:solidFill>
                <a:latin typeface="Arimo" pitchFamily="34" charset="0"/>
                <a:ea typeface="Arimo" pitchFamily="34" charset="-122"/>
                <a:cs typeface="Arimo" pitchFamily="34" charset="-120"/>
              </a:rPr>
              <a:t>CAPÍTULO 2</a:t>
            </a:r>
            <a:endParaRPr lang="en-US" sz="1300" dirty="0"/>
          </a:p>
        </p:txBody>
      </p:sp>
      <p:sp>
        <p:nvSpPr>
          <p:cNvPr id="6" name="Text 3"/>
          <p:cNvSpPr/>
          <p:nvPr/>
        </p:nvSpPr>
        <p:spPr>
          <a:xfrm>
            <a:off x="837724" y="2960013"/>
            <a:ext cx="7468553" cy="1231821"/>
          </a:xfrm>
          <a:prstGeom prst="rect">
            <a:avLst/>
          </a:prstGeom>
          <a:noFill/>
          <a:ln/>
        </p:spPr>
        <p:txBody>
          <a:bodyPr wrap="square" lIns="0" tIns="0" rIns="0" bIns="0" rtlCol="0" anchor="t"/>
          <a:lstStyle/>
          <a:p>
            <a:pPr marL="0" indent="0" algn="l">
              <a:lnSpc>
                <a:spcPts val="4850"/>
              </a:lnSpc>
              <a:buNone/>
            </a:pPr>
            <a:r>
              <a:rPr lang="en-US" sz="3850" b="1" dirty="0">
                <a:solidFill>
                  <a:srgbClr val="FFFFFF"/>
                </a:solidFill>
                <a:latin typeface="Syne Bold" pitchFamily="34" charset="0"/>
                <a:ea typeface="Syne Bold" pitchFamily="34" charset="-122"/>
                <a:cs typeface="Syne Bold" pitchFamily="34" charset="-120"/>
              </a:rPr>
              <a:t>La Construcción del Socialismo en Cuba</a:t>
            </a:r>
            <a:endParaRPr lang="en-US" sz="3850" dirty="0"/>
          </a:p>
        </p:txBody>
      </p:sp>
      <p:sp>
        <p:nvSpPr>
          <p:cNvPr id="7" name="Text 4"/>
          <p:cNvSpPr/>
          <p:nvPr/>
        </p:nvSpPr>
        <p:spPr>
          <a:xfrm>
            <a:off x="837724" y="4505920"/>
            <a:ext cx="7468553" cy="670084"/>
          </a:xfrm>
          <a:prstGeom prst="rect">
            <a:avLst/>
          </a:prstGeom>
          <a:noFill/>
          <a:ln/>
        </p:spPr>
        <p:txBody>
          <a:bodyPr wrap="square" lIns="0" tIns="0" rIns="0" bIns="0" rtlCol="0" anchor="t"/>
          <a:lstStyle/>
          <a:p>
            <a:pPr marL="0" indent="0" algn="l">
              <a:lnSpc>
                <a:spcPts val="2600"/>
              </a:lnSpc>
              <a:buNone/>
            </a:pPr>
            <a:r>
              <a:rPr lang="en-US" sz="1600" dirty="0">
                <a:solidFill>
                  <a:srgbClr val="D9E1FF"/>
                </a:solidFill>
                <a:latin typeface="Arimo" pitchFamily="34" charset="0"/>
                <a:ea typeface="Arimo" pitchFamily="34" charset="-122"/>
                <a:cs typeface="Arimo" pitchFamily="34" charset="-120"/>
              </a:rPr>
              <a:t>De la Revolución de 1959 al Periodo Especial. El primer y único sistema marxista-leninista de América Latina y su trayectoria histórica de 65 años.</a:t>
            </a:r>
            <a:endParaRPr lang="en-US" sz="1600" dirty="0"/>
          </a:p>
        </p:txBody>
      </p:sp>
      <p:sp>
        <p:nvSpPr>
          <p:cNvPr id="8" name="Text 5"/>
          <p:cNvSpPr/>
          <p:nvPr/>
        </p:nvSpPr>
        <p:spPr>
          <a:xfrm>
            <a:off x="837724" y="5411629"/>
            <a:ext cx="7468553" cy="335042"/>
          </a:xfrm>
          <a:prstGeom prst="rect">
            <a:avLst/>
          </a:prstGeom>
          <a:noFill/>
          <a:ln/>
        </p:spPr>
        <p:txBody>
          <a:bodyPr wrap="none" lIns="0" tIns="0" rIns="0" bIns="0" rtlCol="0" anchor="t"/>
          <a:lstStyle/>
          <a:p>
            <a:pPr marL="0" indent="0" algn="l">
              <a:lnSpc>
                <a:spcPts val="2600"/>
              </a:lnSpc>
              <a:buNone/>
            </a:pPr>
            <a:r>
              <a:rPr lang="en-US" sz="1600" i="1" dirty="0">
                <a:solidFill>
                  <a:srgbClr val="D9E1FF"/>
                </a:solidFill>
                <a:latin typeface="Arimo" pitchFamily="34" charset="0"/>
                <a:ea typeface="Arimo" pitchFamily="34" charset="-122"/>
                <a:cs typeface="Arimo" pitchFamily="34" charset="-120"/>
              </a:rPr>
              <a:t>65 años de construcción socialista en el contexto caribeño</a:t>
            </a:r>
            <a:endParaRPr lang="en-US" sz="1600" dirty="0"/>
          </a:p>
        </p:txBody>
      </p:sp>
      <p:pic>
        <p:nvPicPr>
          <p:cNvPr id="10" name="Imagen 9">
            <a:extLst>
              <a:ext uri="{FF2B5EF4-FFF2-40B4-BE49-F238E27FC236}">
                <a16:creationId xmlns:a16="http://schemas.microsoft.com/office/drawing/2014/main" id="{4AEA4681-3F54-43EC-8959-074F03303BA2}"/>
              </a:ext>
            </a:extLst>
          </p:cNvPr>
          <p:cNvPicPr>
            <a:picLocks noChangeAspect="1"/>
          </p:cNvPicPr>
          <p:nvPr/>
        </p:nvPicPr>
        <p:blipFill>
          <a:blip r:embed="rId3"/>
          <a:stretch>
            <a:fillRect/>
          </a:stretch>
        </p:blipFill>
        <p:spPr>
          <a:xfrm>
            <a:off x="9610754" y="2547973"/>
            <a:ext cx="4552892" cy="286365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837724" y="685086"/>
            <a:ext cx="699016" cy="262533"/>
          </a:xfrm>
          <a:prstGeom prst="roundRect">
            <a:avLst>
              <a:gd name="adj" fmla="val 6702"/>
            </a:avLst>
          </a:prstGeom>
          <a:noFill/>
          <a:ln w="7620">
            <a:solidFill>
              <a:srgbClr val="8061FF"/>
            </a:solidFill>
            <a:prstDash val="solid"/>
          </a:ln>
        </p:spPr>
      </p:sp>
      <p:sp>
        <p:nvSpPr>
          <p:cNvPr id="3" name="Text 1"/>
          <p:cNvSpPr/>
          <p:nvPr/>
        </p:nvSpPr>
        <p:spPr>
          <a:xfrm>
            <a:off x="933212" y="736640"/>
            <a:ext cx="508040" cy="159425"/>
          </a:xfrm>
          <a:prstGeom prst="rect">
            <a:avLst/>
          </a:prstGeom>
          <a:noFill/>
          <a:ln/>
        </p:spPr>
        <p:txBody>
          <a:bodyPr wrap="none" lIns="0" tIns="0" rIns="0" bIns="0" rtlCol="0" anchor="t"/>
          <a:lstStyle/>
          <a:p>
            <a:pPr marL="0" indent="0" algn="l">
              <a:lnSpc>
                <a:spcPts val="1250"/>
              </a:lnSpc>
              <a:buNone/>
            </a:pPr>
            <a:r>
              <a:rPr lang="en-US" sz="900" dirty="0">
                <a:solidFill>
                  <a:srgbClr val="8061FF"/>
                </a:solidFill>
                <a:latin typeface="Arimo" pitchFamily="34" charset="0"/>
                <a:ea typeface="Arimo" pitchFamily="34" charset="-122"/>
                <a:cs typeface="Arimo" pitchFamily="34" charset="-120"/>
              </a:rPr>
              <a:t>2.1 — 2.2</a:t>
            </a:r>
            <a:endParaRPr lang="en-US" sz="900" dirty="0"/>
          </a:p>
        </p:txBody>
      </p:sp>
      <p:sp>
        <p:nvSpPr>
          <p:cNvPr id="4" name="Text 2"/>
          <p:cNvSpPr/>
          <p:nvPr/>
        </p:nvSpPr>
        <p:spPr>
          <a:xfrm>
            <a:off x="837724" y="988576"/>
            <a:ext cx="10961013" cy="431244"/>
          </a:xfrm>
          <a:prstGeom prst="rect">
            <a:avLst/>
          </a:prstGeom>
          <a:noFill/>
          <a:ln/>
        </p:spPr>
        <p:txBody>
          <a:bodyPr wrap="none" lIns="0" tIns="0" rIns="0" bIns="0" rtlCol="0" anchor="t"/>
          <a:lstStyle/>
          <a:p>
            <a:pPr marL="0" indent="0" algn="l">
              <a:lnSpc>
                <a:spcPts val="3350"/>
              </a:lnSpc>
              <a:buNone/>
            </a:pPr>
            <a:r>
              <a:rPr lang="en-US" sz="2700" b="1" dirty="0">
                <a:solidFill>
                  <a:srgbClr val="FFFFFF"/>
                </a:solidFill>
                <a:latin typeface="Syne Bold" pitchFamily="34" charset="0"/>
                <a:ea typeface="Syne Bold" pitchFamily="34" charset="-122"/>
                <a:cs typeface="Syne Bold" pitchFamily="34" charset="-120"/>
              </a:rPr>
              <a:t>De la Revolución al Periodo Especial: Trayectoria Histórica</a:t>
            </a:r>
            <a:endParaRPr lang="en-US" sz="2700" dirty="0"/>
          </a:p>
        </p:txBody>
      </p:sp>
      <p:sp>
        <p:nvSpPr>
          <p:cNvPr id="5" name="Shape 3"/>
          <p:cNvSpPr/>
          <p:nvPr/>
        </p:nvSpPr>
        <p:spPr>
          <a:xfrm>
            <a:off x="7307580" y="1573768"/>
            <a:ext cx="15240" cy="4157663"/>
          </a:xfrm>
          <a:prstGeom prst="roundRect">
            <a:avLst>
              <a:gd name="adj" fmla="val 144312"/>
            </a:avLst>
          </a:prstGeom>
          <a:solidFill>
            <a:srgbClr val="44426B"/>
          </a:solidFill>
          <a:ln/>
        </p:spPr>
      </p:sp>
      <p:sp>
        <p:nvSpPr>
          <p:cNvPr id="6" name="Shape 4"/>
          <p:cNvSpPr/>
          <p:nvPr/>
        </p:nvSpPr>
        <p:spPr>
          <a:xfrm>
            <a:off x="6725722" y="1731050"/>
            <a:ext cx="439817" cy="15240"/>
          </a:xfrm>
          <a:prstGeom prst="roundRect">
            <a:avLst>
              <a:gd name="adj" fmla="val 144312"/>
            </a:avLst>
          </a:prstGeom>
          <a:solidFill>
            <a:srgbClr val="44426B"/>
          </a:solidFill>
          <a:ln/>
        </p:spPr>
      </p:sp>
      <p:sp>
        <p:nvSpPr>
          <p:cNvPr id="7" name="Shape 5"/>
          <p:cNvSpPr/>
          <p:nvPr/>
        </p:nvSpPr>
        <p:spPr>
          <a:xfrm>
            <a:off x="7150298" y="1573768"/>
            <a:ext cx="329803" cy="329803"/>
          </a:xfrm>
          <a:prstGeom prst="roundRect">
            <a:avLst>
              <a:gd name="adj" fmla="val 6669"/>
            </a:avLst>
          </a:prstGeom>
          <a:solidFill>
            <a:srgbClr val="2B2952"/>
          </a:solidFill>
          <a:ln/>
        </p:spPr>
      </p:sp>
      <p:sp>
        <p:nvSpPr>
          <p:cNvPr id="8" name="Text 6"/>
          <p:cNvSpPr/>
          <p:nvPr/>
        </p:nvSpPr>
        <p:spPr>
          <a:xfrm>
            <a:off x="7211735" y="1609308"/>
            <a:ext cx="206931" cy="258723"/>
          </a:xfrm>
          <a:prstGeom prst="rect">
            <a:avLst/>
          </a:prstGeom>
          <a:noFill/>
          <a:ln/>
        </p:spPr>
        <p:txBody>
          <a:bodyPr wrap="none" lIns="0" tIns="0" rIns="0" bIns="0" rtlCol="0" anchor="t"/>
          <a:lstStyle/>
          <a:p>
            <a:pPr marL="0" indent="0" algn="ctr">
              <a:lnSpc>
                <a:spcPts val="1600"/>
              </a:lnSpc>
              <a:buNone/>
            </a:pPr>
            <a:r>
              <a:rPr lang="en-US" sz="1600" b="1" dirty="0">
                <a:solidFill>
                  <a:srgbClr val="D9E1FF"/>
                </a:solidFill>
                <a:latin typeface="Syne Bold" pitchFamily="34" charset="0"/>
                <a:ea typeface="Syne Bold" pitchFamily="34" charset="-122"/>
                <a:cs typeface="Syne Bold" pitchFamily="34" charset="-120"/>
              </a:rPr>
              <a:t>1</a:t>
            </a:r>
            <a:endParaRPr lang="en-US" sz="1600" dirty="0"/>
          </a:p>
        </p:txBody>
      </p:sp>
      <p:sp>
        <p:nvSpPr>
          <p:cNvPr id="9" name="Text 7"/>
          <p:cNvSpPr/>
          <p:nvPr/>
        </p:nvSpPr>
        <p:spPr>
          <a:xfrm>
            <a:off x="4857274" y="1624132"/>
            <a:ext cx="1724858" cy="215622"/>
          </a:xfrm>
          <a:prstGeom prst="rect">
            <a:avLst/>
          </a:prstGeom>
          <a:noFill/>
          <a:ln/>
        </p:spPr>
        <p:txBody>
          <a:bodyPr wrap="none" lIns="0" tIns="0" rIns="0" bIns="0" rtlCol="0" anchor="t"/>
          <a:lstStyle/>
          <a:p>
            <a:pPr marL="0" indent="0" algn="r">
              <a:lnSpc>
                <a:spcPts val="1650"/>
              </a:lnSpc>
              <a:buNone/>
            </a:pPr>
            <a:r>
              <a:rPr lang="en-US" sz="1350" b="1" dirty="0">
                <a:solidFill>
                  <a:srgbClr val="D9E1FF"/>
                </a:solidFill>
                <a:latin typeface="Syne Bold" pitchFamily="34" charset="0"/>
                <a:ea typeface="Syne Bold" pitchFamily="34" charset="-122"/>
                <a:cs typeface="Syne Bold" pitchFamily="34" charset="-120"/>
              </a:rPr>
              <a:t>1959–1961</a:t>
            </a:r>
            <a:endParaRPr lang="en-US" sz="1350" dirty="0"/>
          </a:p>
        </p:txBody>
      </p:sp>
      <p:sp>
        <p:nvSpPr>
          <p:cNvPr id="10" name="Text 8"/>
          <p:cNvSpPr/>
          <p:nvPr/>
        </p:nvSpPr>
        <p:spPr>
          <a:xfrm>
            <a:off x="837724" y="1901309"/>
            <a:ext cx="5744408" cy="398621"/>
          </a:xfrm>
          <a:prstGeom prst="rect">
            <a:avLst/>
          </a:prstGeom>
          <a:noFill/>
          <a:ln/>
        </p:spPr>
        <p:txBody>
          <a:bodyPr wrap="square" lIns="0" tIns="0" rIns="0" bIns="0" rtlCol="0" anchor="t"/>
          <a:lstStyle/>
          <a:p>
            <a:pPr marL="0" indent="0" algn="r">
              <a:lnSpc>
                <a:spcPts val="1550"/>
              </a:lnSpc>
              <a:buNone/>
            </a:pPr>
            <a:r>
              <a:rPr lang="en-US" sz="1150" dirty="0">
                <a:solidFill>
                  <a:srgbClr val="D9E1FF"/>
                </a:solidFill>
                <a:latin typeface="Arimo" pitchFamily="34" charset="0"/>
                <a:ea typeface="Arimo" pitchFamily="34" charset="-122"/>
                <a:cs typeface="Arimo" pitchFamily="34" charset="-120"/>
              </a:rPr>
              <a:t>Reforma Agraria, nacionalización de empresas norteamericanas, proclamación del carácter socialista. Invasión de Bahía de Cochinos fracasa.</a:t>
            </a:r>
            <a:endParaRPr lang="en-US" sz="1150" dirty="0"/>
          </a:p>
        </p:txBody>
      </p:sp>
      <p:sp>
        <p:nvSpPr>
          <p:cNvPr id="11" name="Shape 9"/>
          <p:cNvSpPr/>
          <p:nvPr/>
        </p:nvSpPr>
        <p:spPr>
          <a:xfrm>
            <a:off x="7464862" y="2522696"/>
            <a:ext cx="439817" cy="15240"/>
          </a:xfrm>
          <a:prstGeom prst="roundRect">
            <a:avLst>
              <a:gd name="adj" fmla="val 144312"/>
            </a:avLst>
          </a:prstGeom>
          <a:solidFill>
            <a:srgbClr val="44426B"/>
          </a:solidFill>
          <a:ln/>
        </p:spPr>
      </p:sp>
      <p:sp>
        <p:nvSpPr>
          <p:cNvPr id="12" name="Shape 10"/>
          <p:cNvSpPr/>
          <p:nvPr/>
        </p:nvSpPr>
        <p:spPr>
          <a:xfrm>
            <a:off x="7150298" y="2365415"/>
            <a:ext cx="329803" cy="329803"/>
          </a:xfrm>
          <a:prstGeom prst="roundRect">
            <a:avLst>
              <a:gd name="adj" fmla="val 6669"/>
            </a:avLst>
          </a:prstGeom>
          <a:solidFill>
            <a:srgbClr val="2B2952"/>
          </a:solidFill>
          <a:ln/>
        </p:spPr>
      </p:sp>
      <p:sp>
        <p:nvSpPr>
          <p:cNvPr id="13" name="Text 11"/>
          <p:cNvSpPr/>
          <p:nvPr/>
        </p:nvSpPr>
        <p:spPr>
          <a:xfrm>
            <a:off x="7211735" y="2400955"/>
            <a:ext cx="206931" cy="258723"/>
          </a:xfrm>
          <a:prstGeom prst="rect">
            <a:avLst/>
          </a:prstGeom>
          <a:noFill/>
          <a:ln/>
        </p:spPr>
        <p:txBody>
          <a:bodyPr wrap="none" lIns="0" tIns="0" rIns="0" bIns="0" rtlCol="0" anchor="t"/>
          <a:lstStyle/>
          <a:p>
            <a:pPr marL="0" indent="0" algn="ctr">
              <a:lnSpc>
                <a:spcPts val="1600"/>
              </a:lnSpc>
              <a:buNone/>
            </a:pPr>
            <a:r>
              <a:rPr lang="en-US" sz="1600" b="1" dirty="0">
                <a:solidFill>
                  <a:srgbClr val="D9E1FF"/>
                </a:solidFill>
                <a:latin typeface="Syne Bold" pitchFamily="34" charset="0"/>
                <a:ea typeface="Syne Bold" pitchFamily="34" charset="-122"/>
                <a:cs typeface="Syne Bold" pitchFamily="34" charset="-120"/>
              </a:rPr>
              <a:t>2</a:t>
            </a:r>
            <a:endParaRPr lang="en-US" sz="1600" dirty="0"/>
          </a:p>
        </p:txBody>
      </p:sp>
      <p:sp>
        <p:nvSpPr>
          <p:cNvPr id="14" name="Text 12"/>
          <p:cNvSpPr/>
          <p:nvPr/>
        </p:nvSpPr>
        <p:spPr>
          <a:xfrm>
            <a:off x="8048268" y="2415778"/>
            <a:ext cx="1724858" cy="215622"/>
          </a:xfrm>
          <a:prstGeom prst="rect">
            <a:avLst/>
          </a:prstGeom>
          <a:noFill/>
          <a:ln/>
        </p:spPr>
        <p:txBody>
          <a:bodyPr wrap="none" lIns="0" tIns="0" rIns="0" bIns="0" rtlCol="0" anchor="t"/>
          <a:lstStyle/>
          <a:p>
            <a:pPr marL="0" indent="0" algn="l">
              <a:lnSpc>
                <a:spcPts val="1650"/>
              </a:lnSpc>
              <a:buNone/>
            </a:pPr>
            <a:r>
              <a:rPr lang="en-US" sz="1350" b="1" dirty="0">
                <a:solidFill>
                  <a:srgbClr val="D9E1FF"/>
                </a:solidFill>
                <a:latin typeface="Syne Bold" pitchFamily="34" charset="0"/>
                <a:ea typeface="Syne Bold" pitchFamily="34" charset="-122"/>
                <a:cs typeface="Syne Bold" pitchFamily="34" charset="-120"/>
              </a:rPr>
              <a:t>1962–1968</a:t>
            </a:r>
            <a:endParaRPr lang="en-US" sz="1350" dirty="0"/>
          </a:p>
        </p:txBody>
      </p:sp>
      <p:sp>
        <p:nvSpPr>
          <p:cNvPr id="15" name="Text 13"/>
          <p:cNvSpPr/>
          <p:nvPr/>
        </p:nvSpPr>
        <p:spPr>
          <a:xfrm>
            <a:off x="8048268" y="2692956"/>
            <a:ext cx="5744408" cy="398621"/>
          </a:xfrm>
          <a:prstGeom prst="rect">
            <a:avLst/>
          </a:prstGeom>
          <a:noFill/>
          <a:ln/>
        </p:spPr>
        <p:txBody>
          <a:bodyPr wrap="square" lIns="0" tIns="0" rIns="0" bIns="0" rtlCol="0" anchor="t"/>
          <a:lstStyle/>
          <a:p>
            <a:pPr marL="0" indent="0" algn="l">
              <a:lnSpc>
                <a:spcPts val="1550"/>
              </a:lnSpc>
              <a:buNone/>
            </a:pPr>
            <a:r>
              <a:rPr lang="en-US" sz="1150" dirty="0">
                <a:solidFill>
                  <a:srgbClr val="D9E1FF"/>
                </a:solidFill>
                <a:latin typeface="Arimo" pitchFamily="34" charset="0"/>
                <a:ea typeface="Arimo" pitchFamily="34" charset="-122"/>
                <a:cs typeface="Arimo" pitchFamily="34" charset="-120"/>
              </a:rPr>
              <a:t>Crisis de los Misiles. EE.UU. se compromete a no invadir. Ofensiva Revolucionaria: nationalización de ~60.000 negocios privados.</a:t>
            </a:r>
            <a:endParaRPr lang="en-US" sz="1150" dirty="0"/>
          </a:p>
        </p:txBody>
      </p:sp>
      <p:sp>
        <p:nvSpPr>
          <p:cNvPr id="16" name="Shape 14"/>
          <p:cNvSpPr/>
          <p:nvPr/>
        </p:nvSpPr>
        <p:spPr>
          <a:xfrm>
            <a:off x="6725722" y="3236952"/>
            <a:ext cx="439817" cy="15240"/>
          </a:xfrm>
          <a:prstGeom prst="roundRect">
            <a:avLst>
              <a:gd name="adj" fmla="val 144312"/>
            </a:avLst>
          </a:prstGeom>
          <a:solidFill>
            <a:srgbClr val="44426B"/>
          </a:solidFill>
          <a:ln/>
        </p:spPr>
      </p:sp>
      <p:sp>
        <p:nvSpPr>
          <p:cNvPr id="17" name="Shape 15"/>
          <p:cNvSpPr/>
          <p:nvPr/>
        </p:nvSpPr>
        <p:spPr>
          <a:xfrm>
            <a:off x="7150298" y="3079671"/>
            <a:ext cx="329803" cy="329803"/>
          </a:xfrm>
          <a:prstGeom prst="roundRect">
            <a:avLst>
              <a:gd name="adj" fmla="val 6669"/>
            </a:avLst>
          </a:prstGeom>
          <a:solidFill>
            <a:srgbClr val="2B2952"/>
          </a:solidFill>
          <a:ln/>
        </p:spPr>
      </p:sp>
      <p:sp>
        <p:nvSpPr>
          <p:cNvPr id="18" name="Text 16"/>
          <p:cNvSpPr/>
          <p:nvPr/>
        </p:nvSpPr>
        <p:spPr>
          <a:xfrm>
            <a:off x="7211735" y="3115211"/>
            <a:ext cx="206931" cy="258723"/>
          </a:xfrm>
          <a:prstGeom prst="rect">
            <a:avLst/>
          </a:prstGeom>
          <a:noFill/>
          <a:ln/>
        </p:spPr>
        <p:txBody>
          <a:bodyPr wrap="none" lIns="0" tIns="0" rIns="0" bIns="0" rtlCol="0" anchor="t"/>
          <a:lstStyle/>
          <a:p>
            <a:pPr marL="0" indent="0" algn="ctr">
              <a:lnSpc>
                <a:spcPts val="1600"/>
              </a:lnSpc>
              <a:buNone/>
            </a:pPr>
            <a:r>
              <a:rPr lang="en-US" sz="1600" b="1" dirty="0">
                <a:solidFill>
                  <a:srgbClr val="D9E1FF"/>
                </a:solidFill>
                <a:latin typeface="Syne Bold" pitchFamily="34" charset="0"/>
                <a:ea typeface="Syne Bold" pitchFamily="34" charset="-122"/>
                <a:cs typeface="Syne Bold" pitchFamily="34" charset="-120"/>
              </a:rPr>
              <a:t>3</a:t>
            </a:r>
            <a:endParaRPr lang="en-US" sz="1600" dirty="0"/>
          </a:p>
        </p:txBody>
      </p:sp>
      <p:sp>
        <p:nvSpPr>
          <p:cNvPr id="19" name="Text 17"/>
          <p:cNvSpPr/>
          <p:nvPr/>
        </p:nvSpPr>
        <p:spPr>
          <a:xfrm>
            <a:off x="4857274" y="3130034"/>
            <a:ext cx="1724858" cy="215622"/>
          </a:xfrm>
          <a:prstGeom prst="rect">
            <a:avLst/>
          </a:prstGeom>
          <a:noFill/>
          <a:ln/>
        </p:spPr>
        <p:txBody>
          <a:bodyPr wrap="none" lIns="0" tIns="0" rIns="0" bIns="0" rtlCol="0" anchor="t"/>
          <a:lstStyle/>
          <a:p>
            <a:pPr marL="0" indent="0" algn="r">
              <a:lnSpc>
                <a:spcPts val="1650"/>
              </a:lnSpc>
              <a:buNone/>
            </a:pPr>
            <a:r>
              <a:rPr lang="en-US" sz="1350" b="1" dirty="0">
                <a:solidFill>
                  <a:srgbClr val="D9E1FF"/>
                </a:solidFill>
                <a:latin typeface="Syne Bold" pitchFamily="34" charset="0"/>
                <a:ea typeface="Syne Bold" pitchFamily="34" charset="-122"/>
                <a:cs typeface="Syne Bold" pitchFamily="34" charset="-120"/>
              </a:rPr>
              <a:t>1972–1989</a:t>
            </a:r>
            <a:endParaRPr lang="en-US" sz="1350" dirty="0"/>
          </a:p>
        </p:txBody>
      </p:sp>
      <p:sp>
        <p:nvSpPr>
          <p:cNvPr id="20" name="Text 18"/>
          <p:cNvSpPr/>
          <p:nvPr/>
        </p:nvSpPr>
        <p:spPr>
          <a:xfrm>
            <a:off x="837724" y="3407212"/>
            <a:ext cx="5744408" cy="398621"/>
          </a:xfrm>
          <a:prstGeom prst="rect">
            <a:avLst/>
          </a:prstGeom>
          <a:noFill/>
          <a:ln/>
        </p:spPr>
        <p:txBody>
          <a:bodyPr wrap="square" lIns="0" tIns="0" rIns="0" bIns="0" rtlCol="0" anchor="t"/>
          <a:lstStyle/>
          <a:p>
            <a:pPr marL="0" indent="0" algn="r">
              <a:lnSpc>
                <a:spcPts val="1550"/>
              </a:lnSpc>
              <a:buNone/>
            </a:pPr>
            <a:r>
              <a:rPr lang="en-US" sz="1150" dirty="0">
                <a:solidFill>
                  <a:srgbClr val="D9E1FF"/>
                </a:solidFill>
                <a:latin typeface="Arimo" pitchFamily="34" charset="0"/>
                <a:ea typeface="Arimo" pitchFamily="34" charset="-122"/>
                <a:cs typeface="Arimo" pitchFamily="34" charset="-120"/>
              </a:rPr>
              <a:t>Cuba ingresa al CAME. El 80% del intercambio comercial se realiza con países socialistas, principalmente la URSS. Dependencia estructural consolidada.</a:t>
            </a:r>
            <a:endParaRPr lang="en-US" sz="1150" dirty="0"/>
          </a:p>
        </p:txBody>
      </p:sp>
      <p:sp>
        <p:nvSpPr>
          <p:cNvPr id="21" name="Shape 19"/>
          <p:cNvSpPr/>
          <p:nvPr/>
        </p:nvSpPr>
        <p:spPr>
          <a:xfrm>
            <a:off x="7464862" y="3951208"/>
            <a:ext cx="439817" cy="15240"/>
          </a:xfrm>
          <a:prstGeom prst="roundRect">
            <a:avLst>
              <a:gd name="adj" fmla="val 144312"/>
            </a:avLst>
          </a:prstGeom>
          <a:solidFill>
            <a:srgbClr val="44426B"/>
          </a:solidFill>
          <a:ln/>
        </p:spPr>
      </p:sp>
      <p:sp>
        <p:nvSpPr>
          <p:cNvPr id="22" name="Shape 20"/>
          <p:cNvSpPr/>
          <p:nvPr/>
        </p:nvSpPr>
        <p:spPr>
          <a:xfrm>
            <a:off x="7150298" y="3793927"/>
            <a:ext cx="329803" cy="329803"/>
          </a:xfrm>
          <a:prstGeom prst="roundRect">
            <a:avLst>
              <a:gd name="adj" fmla="val 6669"/>
            </a:avLst>
          </a:prstGeom>
          <a:solidFill>
            <a:srgbClr val="2B2952"/>
          </a:solidFill>
          <a:ln/>
        </p:spPr>
      </p:sp>
      <p:sp>
        <p:nvSpPr>
          <p:cNvPr id="23" name="Text 21"/>
          <p:cNvSpPr/>
          <p:nvPr/>
        </p:nvSpPr>
        <p:spPr>
          <a:xfrm>
            <a:off x="7211735" y="3829467"/>
            <a:ext cx="206931" cy="258723"/>
          </a:xfrm>
          <a:prstGeom prst="rect">
            <a:avLst/>
          </a:prstGeom>
          <a:noFill/>
          <a:ln/>
        </p:spPr>
        <p:txBody>
          <a:bodyPr wrap="none" lIns="0" tIns="0" rIns="0" bIns="0" rtlCol="0" anchor="t"/>
          <a:lstStyle/>
          <a:p>
            <a:pPr marL="0" indent="0" algn="ctr">
              <a:lnSpc>
                <a:spcPts val="1600"/>
              </a:lnSpc>
              <a:buNone/>
            </a:pPr>
            <a:r>
              <a:rPr lang="en-US" sz="1600" b="1" dirty="0">
                <a:solidFill>
                  <a:srgbClr val="D9E1FF"/>
                </a:solidFill>
                <a:latin typeface="Syne Bold" pitchFamily="34" charset="0"/>
                <a:ea typeface="Syne Bold" pitchFamily="34" charset="-122"/>
                <a:cs typeface="Syne Bold" pitchFamily="34" charset="-120"/>
              </a:rPr>
              <a:t>4</a:t>
            </a:r>
            <a:endParaRPr lang="en-US" sz="1600" dirty="0"/>
          </a:p>
        </p:txBody>
      </p:sp>
      <p:sp>
        <p:nvSpPr>
          <p:cNvPr id="24" name="Text 22"/>
          <p:cNvSpPr/>
          <p:nvPr/>
        </p:nvSpPr>
        <p:spPr>
          <a:xfrm>
            <a:off x="8048268" y="3844290"/>
            <a:ext cx="1724858" cy="215622"/>
          </a:xfrm>
          <a:prstGeom prst="rect">
            <a:avLst/>
          </a:prstGeom>
          <a:noFill/>
          <a:ln/>
        </p:spPr>
        <p:txBody>
          <a:bodyPr wrap="none" lIns="0" tIns="0" rIns="0" bIns="0" rtlCol="0" anchor="t"/>
          <a:lstStyle/>
          <a:p>
            <a:pPr marL="0" indent="0" algn="l">
              <a:lnSpc>
                <a:spcPts val="1650"/>
              </a:lnSpc>
              <a:buNone/>
            </a:pPr>
            <a:r>
              <a:rPr lang="en-US" sz="1350" b="1" dirty="0">
                <a:solidFill>
                  <a:srgbClr val="D9E1FF"/>
                </a:solidFill>
                <a:latin typeface="Syne Bold" pitchFamily="34" charset="0"/>
                <a:ea typeface="Syne Bold" pitchFamily="34" charset="-122"/>
                <a:cs typeface="Syne Bold" pitchFamily="34" charset="-120"/>
              </a:rPr>
              <a:t>1990–1993</a:t>
            </a:r>
            <a:endParaRPr lang="en-US" sz="1350" dirty="0"/>
          </a:p>
        </p:txBody>
      </p:sp>
      <p:sp>
        <p:nvSpPr>
          <p:cNvPr id="25" name="Text 23"/>
          <p:cNvSpPr/>
          <p:nvPr/>
        </p:nvSpPr>
        <p:spPr>
          <a:xfrm>
            <a:off x="8048268" y="4121468"/>
            <a:ext cx="5744408" cy="398621"/>
          </a:xfrm>
          <a:prstGeom prst="rect">
            <a:avLst/>
          </a:prstGeom>
          <a:noFill/>
          <a:ln/>
        </p:spPr>
        <p:txBody>
          <a:bodyPr wrap="square" lIns="0" tIns="0" rIns="0" bIns="0" rtlCol="0" anchor="t"/>
          <a:lstStyle/>
          <a:p>
            <a:pPr marL="0" indent="0" algn="l">
              <a:lnSpc>
                <a:spcPts val="1550"/>
              </a:lnSpc>
              <a:buNone/>
            </a:pPr>
            <a:r>
              <a:rPr lang="en-US" sz="1150" dirty="0">
                <a:solidFill>
                  <a:srgbClr val="D9E1FF"/>
                </a:solidFill>
                <a:latin typeface="Arimo" pitchFamily="34" charset="0"/>
                <a:ea typeface="Arimo" pitchFamily="34" charset="-122"/>
                <a:cs typeface="Arimo" pitchFamily="34" charset="-120"/>
              </a:rPr>
              <a:t>Periodo Especial. Pérdida del 85% del comercio exterior. Contracción del PIB del 36%. Escasez extrema, apagones y racionamiento severo.</a:t>
            </a:r>
            <a:endParaRPr lang="en-US" sz="1150" dirty="0"/>
          </a:p>
        </p:txBody>
      </p:sp>
      <p:sp>
        <p:nvSpPr>
          <p:cNvPr id="26" name="Shape 24"/>
          <p:cNvSpPr/>
          <p:nvPr/>
        </p:nvSpPr>
        <p:spPr>
          <a:xfrm>
            <a:off x="6725722" y="4665464"/>
            <a:ext cx="439817" cy="15240"/>
          </a:xfrm>
          <a:prstGeom prst="roundRect">
            <a:avLst>
              <a:gd name="adj" fmla="val 144312"/>
            </a:avLst>
          </a:prstGeom>
          <a:solidFill>
            <a:srgbClr val="44426B"/>
          </a:solidFill>
          <a:ln/>
        </p:spPr>
      </p:sp>
      <p:sp>
        <p:nvSpPr>
          <p:cNvPr id="27" name="Shape 25"/>
          <p:cNvSpPr/>
          <p:nvPr/>
        </p:nvSpPr>
        <p:spPr>
          <a:xfrm>
            <a:off x="7150298" y="4508183"/>
            <a:ext cx="329803" cy="329803"/>
          </a:xfrm>
          <a:prstGeom prst="roundRect">
            <a:avLst>
              <a:gd name="adj" fmla="val 6669"/>
            </a:avLst>
          </a:prstGeom>
          <a:solidFill>
            <a:srgbClr val="2B2952"/>
          </a:solidFill>
          <a:ln/>
        </p:spPr>
      </p:sp>
      <p:sp>
        <p:nvSpPr>
          <p:cNvPr id="28" name="Text 26"/>
          <p:cNvSpPr/>
          <p:nvPr/>
        </p:nvSpPr>
        <p:spPr>
          <a:xfrm>
            <a:off x="7211735" y="4543723"/>
            <a:ext cx="206931" cy="258723"/>
          </a:xfrm>
          <a:prstGeom prst="rect">
            <a:avLst/>
          </a:prstGeom>
          <a:noFill/>
          <a:ln/>
        </p:spPr>
        <p:txBody>
          <a:bodyPr wrap="none" lIns="0" tIns="0" rIns="0" bIns="0" rtlCol="0" anchor="t"/>
          <a:lstStyle/>
          <a:p>
            <a:pPr marL="0" indent="0" algn="ctr">
              <a:lnSpc>
                <a:spcPts val="1600"/>
              </a:lnSpc>
              <a:buNone/>
            </a:pPr>
            <a:r>
              <a:rPr lang="en-US" sz="1600" b="1" dirty="0">
                <a:solidFill>
                  <a:srgbClr val="D9E1FF"/>
                </a:solidFill>
                <a:latin typeface="Syne Bold" pitchFamily="34" charset="0"/>
                <a:ea typeface="Syne Bold" pitchFamily="34" charset="-122"/>
                <a:cs typeface="Syne Bold" pitchFamily="34" charset="-120"/>
              </a:rPr>
              <a:t>5</a:t>
            </a:r>
            <a:endParaRPr lang="en-US" sz="1600" dirty="0"/>
          </a:p>
        </p:txBody>
      </p:sp>
      <p:sp>
        <p:nvSpPr>
          <p:cNvPr id="29" name="Text 27"/>
          <p:cNvSpPr/>
          <p:nvPr/>
        </p:nvSpPr>
        <p:spPr>
          <a:xfrm>
            <a:off x="4857274" y="4558546"/>
            <a:ext cx="1724858" cy="215622"/>
          </a:xfrm>
          <a:prstGeom prst="rect">
            <a:avLst/>
          </a:prstGeom>
          <a:noFill/>
          <a:ln/>
        </p:spPr>
        <p:txBody>
          <a:bodyPr wrap="none" lIns="0" tIns="0" rIns="0" bIns="0" rtlCol="0" anchor="t"/>
          <a:lstStyle/>
          <a:p>
            <a:pPr marL="0" indent="0" algn="r">
              <a:lnSpc>
                <a:spcPts val="1650"/>
              </a:lnSpc>
              <a:buNone/>
            </a:pPr>
            <a:r>
              <a:rPr lang="en-US" sz="1350" b="1" dirty="0">
                <a:solidFill>
                  <a:srgbClr val="D9E1FF"/>
                </a:solidFill>
                <a:latin typeface="Syne Bold" pitchFamily="34" charset="0"/>
                <a:ea typeface="Syne Bold" pitchFamily="34" charset="-122"/>
                <a:cs typeface="Syne Bold" pitchFamily="34" charset="-120"/>
              </a:rPr>
              <a:t>1993–2005</a:t>
            </a:r>
            <a:endParaRPr lang="en-US" sz="1350" dirty="0"/>
          </a:p>
        </p:txBody>
      </p:sp>
      <p:sp>
        <p:nvSpPr>
          <p:cNvPr id="30" name="Text 28"/>
          <p:cNvSpPr/>
          <p:nvPr/>
        </p:nvSpPr>
        <p:spPr>
          <a:xfrm>
            <a:off x="837724" y="4835723"/>
            <a:ext cx="5744408" cy="398621"/>
          </a:xfrm>
          <a:prstGeom prst="rect">
            <a:avLst/>
          </a:prstGeom>
          <a:noFill/>
          <a:ln/>
        </p:spPr>
        <p:txBody>
          <a:bodyPr wrap="square" lIns="0" tIns="0" rIns="0" bIns="0" rtlCol="0" anchor="t"/>
          <a:lstStyle/>
          <a:p>
            <a:pPr marL="0" indent="0" algn="r">
              <a:lnSpc>
                <a:spcPts val="1550"/>
              </a:lnSpc>
              <a:buNone/>
            </a:pPr>
            <a:r>
              <a:rPr lang="en-US" sz="1150" dirty="0">
                <a:solidFill>
                  <a:srgbClr val="D9E1FF"/>
                </a:solidFill>
                <a:latin typeface="Arimo" pitchFamily="34" charset="0"/>
                <a:ea typeface="Arimo" pitchFamily="34" charset="-122"/>
                <a:cs typeface="Arimo" pitchFamily="34" charset="-120"/>
              </a:rPr>
              <a:t>Apertura al turismo, inversión extranjera, trabajo por cuenta propia y doble moneda. Diversificación parcial con creciente desigualdad.</a:t>
            </a:r>
            <a:endParaRPr lang="en-US" sz="1150" dirty="0"/>
          </a:p>
        </p:txBody>
      </p:sp>
      <p:sp>
        <p:nvSpPr>
          <p:cNvPr id="31" name="Text 29"/>
          <p:cNvSpPr/>
          <p:nvPr/>
        </p:nvSpPr>
        <p:spPr>
          <a:xfrm>
            <a:off x="1472684" y="5920026"/>
            <a:ext cx="2962870" cy="483751"/>
          </a:xfrm>
          <a:prstGeom prst="rect">
            <a:avLst/>
          </a:prstGeom>
          <a:noFill/>
          <a:ln/>
        </p:spPr>
        <p:txBody>
          <a:bodyPr wrap="none" lIns="0" tIns="0" rIns="0" bIns="0" rtlCol="0" anchor="t"/>
          <a:lstStyle/>
          <a:p>
            <a:pPr marL="0" indent="0" algn="ctr">
              <a:lnSpc>
                <a:spcPts val="3800"/>
              </a:lnSpc>
              <a:buNone/>
            </a:pPr>
            <a:r>
              <a:rPr lang="en-US" sz="3800" b="1" dirty="0">
                <a:solidFill>
                  <a:srgbClr val="D9E1FF"/>
                </a:solidFill>
                <a:latin typeface="Syne Bold" pitchFamily="34" charset="0"/>
                <a:ea typeface="Syne Bold" pitchFamily="34" charset="-122"/>
                <a:cs typeface="Syne Bold" pitchFamily="34" charset="-120"/>
              </a:rPr>
              <a:t>80%</a:t>
            </a:r>
            <a:endParaRPr lang="en-US" sz="3800" dirty="0"/>
          </a:p>
        </p:txBody>
      </p:sp>
      <p:sp>
        <p:nvSpPr>
          <p:cNvPr id="32" name="Text 30"/>
          <p:cNvSpPr/>
          <p:nvPr/>
        </p:nvSpPr>
        <p:spPr>
          <a:xfrm>
            <a:off x="1766173" y="6553914"/>
            <a:ext cx="2375773" cy="215622"/>
          </a:xfrm>
          <a:prstGeom prst="rect">
            <a:avLst/>
          </a:prstGeom>
          <a:noFill/>
          <a:ln/>
        </p:spPr>
        <p:txBody>
          <a:bodyPr wrap="none" lIns="0" tIns="0" rIns="0" bIns="0" rtlCol="0" anchor="t"/>
          <a:lstStyle/>
          <a:p>
            <a:pPr marL="0" indent="0" algn="ctr">
              <a:lnSpc>
                <a:spcPts val="1650"/>
              </a:lnSpc>
              <a:buNone/>
            </a:pPr>
            <a:r>
              <a:rPr lang="en-US" sz="1350" b="1" dirty="0">
                <a:solidFill>
                  <a:srgbClr val="D9E1FF"/>
                </a:solidFill>
                <a:latin typeface="Syne Bold" pitchFamily="34" charset="0"/>
                <a:ea typeface="Syne Bold" pitchFamily="34" charset="-122"/>
                <a:cs typeface="Syne Bold" pitchFamily="34" charset="-120"/>
              </a:rPr>
              <a:t>Comercio con socialistas</a:t>
            </a:r>
            <a:endParaRPr lang="en-US" sz="1350" dirty="0"/>
          </a:p>
        </p:txBody>
      </p:sp>
      <p:sp>
        <p:nvSpPr>
          <p:cNvPr id="33" name="Text 31"/>
          <p:cNvSpPr/>
          <p:nvPr/>
        </p:nvSpPr>
        <p:spPr>
          <a:xfrm>
            <a:off x="837724" y="6831092"/>
            <a:ext cx="4232791" cy="398621"/>
          </a:xfrm>
          <a:prstGeom prst="rect">
            <a:avLst/>
          </a:prstGeom>
          <a:noFill/>
          <a:ln/>
        </p:spPr>
        <p:txBody>
          <a:bodyPr wrap="square" lIns="0" tIns="0" rIns="0" bIns="0" rtlCol="0" anchor="t"/>
          <a:lstStyle/>
          <a:p>
            <a:pPr marL="0" indent="0" algn="ctr">
              <a:lnSpc>
                <a:spcPts val="1550"/>
              </a:lnSpc>
              <a:buNone/>
            </a:pPr>
            <a:r>
              <a:rPr lang="en-US" sz="1150" dirty="0">
                <a:solidFill>
                  <a:srgbClr val="D9E1FF"/>
                </a:solidFill>
                <a:latin typeface="Arimo" pitchFamily="34" charset="0"/>
                <a:ea typeface="Arimo" pitchFamily="34" charset="-122"/>
                <a:cs typeface="Arimo" pitchFamily="34" charset="-120"/>
              </a:rPr>
              <a:t>Porcentaje del intercambio cubano concentrado en el bloque soviético (1972–1989).</a:t>
            </a:r>
            <a:endParaRPr lang="en-US" sz="1150" dirty="0"/>
          </a:p>
        </p:txBody>
      </p:sp>
      <p:sp>
        <p:nvSpPr>
          <p:cNvPr id="34" name="Text 32"/>
          <p:cNvSpPr/>
          <p:nvPr/>
        </p:nvSpPr>
        <p:spPr>
          <a:xfrm>
            <a:off x="5833705" y="5920026"/>
            <a:ext cx="2962870" cy="483751"/>
          </a:xfrm>
          <a:prstGeom prst="rect">
            <a:avLst/>
          </a:prstGeom>
          <a:noFill/>
          <a:ln/>
        </p:spPr>
        <p:txBody>
          <a:bodyPr wrap="none" lIns="0" tIns="0" rIns="0" bIns="0" rtlCol="0" anchor="t"/>
          <a:lstStyle/>
          <a:p>
            <a:pPr marL="0" indent="0" algn="ctr">
              <a:lnSpc>
                <a:spcPts val="3800"/>
              </a:lnSpc>
              <a:buNone/>
            </a:pPr>
            <a:r>
              <a:rPr lang="en-US" sz="3800" b="1" dirty="0">
                <a:solidFill>
                  <a:srgbClr val="D9E1FF"/>
                </a:solidFill>
                <a:latin typeface="Syne Bold" pitchFamily="34" charset="0"/>
                <a:ea typeface="Syne Bold" pitchFamily="34" charset="-122"/>
                <a:cs typeface="Syne Bold" pitchFamily="34" charset="-120"/>
              </a:rPr>
              <a:t>-36%</a:t>
            </a:r>
            <a:endParaRPr lang="en-US" sz="3800" dirty="0"/>
          </a:p>
        </p:txBody>
      </p:sp>
      <p:sp>
        <p:nvSpPr>
          <p:cNvPr id="35" name="Text 33"/>
          <p:cNvSpPr/>
          <p:nvPr/>
        </p:nvSpPr>
        <p:spPr>
          <a:xfrm>
            <a:off x="6452711" y="6553914"/>
            <a:ext cx="1724858" cy="215622"/>
          </a:xfrm>
          <a:prstGeom prst="rect">
            <a:avLst/>
          </a:prstGeom>
          <a:noFill/>
          <a:ln/>
        </p:spPr>
        <p:txBody>
          <a:bodyPr wrap="none" lIns="0" tIns="0" rIns="0" bIns="0" rtlCol="0" anchor="t"/>
          <a:lstStyle/>
          <a:p>
            <a:pPr marL="0" indent="0" algn="ctr">
              <a:lnSpc>
                <a:spcPts val="1650"/>
              </a:lnSpc>
              <a:buNone/>
            </a:pPr>
            <a:r>
              <a:rPr lang="en-US" sz="1350" b="1" dirty="0">
                <a:solidFill>
                  <a:srgbClr val="D9E1FF"/>
                </a:solidFill>
                <a:latin typeface="Syne Bold" pitchFamily="34" charset="0"/>
                <a:ea typeface="Syne Bold" pitchFamily="34" charset="-122"/>
                <a:cs typeface="Syne Bold" pitchFamily="34" charset="-120"/>
              </a:rPr>
              <a:t>Caída del PIB</a:t>
            </a:r>
            <a:endParaRPr lang="en-US" sz="1350" dirty="0"/>
          </a:p>
        </p:txBody>
      </p:sp>
      <p:sp>
        <p:nvSpPr>
          <p:cNvPr id="36" name="Text 34"/>
          <p:cNvSpPr/>
          <p:nvPr/>
        </p:nvSpPr>
        <p:spPr>
          <a:xfrm>
            <a:off x="5198745" y="6831092"/>
            <a:ext cx="4232791" cy="398621"/>
          </a:xfrm>
          <a:prstGeom prst="rect">
            <a:avLst/>
          </a:prstGeom>
          <a:noFill/>
          <a:ln/>
        </p:spPr>
        <p:txBody>
          <a:bodyPr wrap="square" lIns="0" tIns="0" rIns="0" bIns="0" rtlCol="0" anchor="t"/>
          <a:lstStyle/>
          <a:p>
            <a:pPr marL="0" indent="0" algn="ctr">
              <a:lnSpc>
                <a:spcPts val="1550"/>
              </a:lnSpc>
              <a:buNone/>
            </a:pPr>
            <a:r>
              <a:rPr lang="en-US" sz="1150" dirty="0">
                <a:solidFill>
                  <a:srgbClr val="D9E1FF"/>
                </a:solidFill>
                <a:latin typeface="Arimo" pitchFamily="34" charset="0"/>
                <a:ea typeface="Arimo" pitchFamily="34" charset="-122"/>
                <a:cs typeface="Arimo" pitchFamily="34" charset="-120"/>
              </a:rPr>
              <a:t>Contracción económica acumulada entre 1990 y 1993 durante el Periodo Especial.</a:t>
            </a:r>
            <a:endParaRPr lang="en-US" sz="1150" dirty="0"/>
          </a:p>
        </p:txBody>
      </p:sp>
      <p:sp>
        <p:nvSpPr>
          <p:cNvPr id="37" name="Text 35"/>
          <p:cNvSpPr/>
          <p:nvPr/>
        </p:nvSpPr>
        <p:spPr>
          <a:xfrm>
            <a:off x="10194727" y="5920026"/>
            <a:ext cx="2962870" cy="483751"/>
          </a:xfrm>
          <a:prstGeom prst="rect">
            <a:avLst/>
          </a:prstGeom>
          <a:noFill/>
          <a:ln/>
        </p:spPr>
        <p:txBody>
          <a:bodyPr wrap="none" lIns="0" tIns="0" rIns="0" bIns="0" rtlCol="0" anchor="t"/>
          <a:lstStyle/>
          <a:p>
            <a:pPr marL="0" indent="0" algn="ctr">
              <a:lnSpc>
                <a:spcPts val="3800"/>
              </a:lnSpc>
              <a:buNone/>
            </a:pPr>
            <a:r>
              <a:rPr lang="en-US" sz="3800" b="1" dirty="0">
                <a:solidFill>
                  <a:srgbClr val="D9E1FF"/>
                </a:solidFill>
                <a:latin typeface="Syne Bold" pitchFamily="34" charset="0"/>
                <a:ea typeface="Syne Bold" pitchFamily="34" charset="-122"/>
                <a:cs typeface="Syne Bold" pitchFamily="34" charset="-120"/>
              </a:rPr>
              <a:t>-85%</a:t>
            </a:r>
            <a:endParaRPr lang="en-US" sz="3800" dirty="0"/>
          </a:p>
        </p:txBody>
      </p:sp>
      <p:sp>
        <p:nvSpPr>
          <p:cNvPr id="38" name="Text 36"/>
          <p:cNvSpPr/>
          <p:nvPr/>
        </p:nvSpPr>
        <p:spPr>
          <a:xfrm>
            <a:off x="10804446" y="6553914"/>
            <a:ext cx="1743432" cy="215622"/>
          </a:xfrm>
          <a:prstGeom prst="rect">
            <a:avLst/>
          </a:prstGeom>
          <a:noFill/>
          <a:ln/>
        </p:spPr>
        <p:txBody>
          <a:bodyPr wrap="none" lIns="0" tIns="0" rIns="0" bIns="0" rtlCol="0" anchor="t"/>
          <a:lstStyle/>
          <a:p>
            <a:pPr marL="0" indent="0" algn="ctr">
              <a:lnSpc>
                <a:spcPts val="1650"/>
              </a:lnSpc>
              <a:buNone/>
            </a:pPr>
            <a:r>
              <a:rPr lang="en-US" sz="1350" b="1" dirty="0">
                <a:solidFill>
                  <a:srgbClr val="D9E1FF"/>
                </a:solidFill>
                <a:latin typeface="Syne Bold" pitchFamily="34" charset="0"/>
                <a:ea typeface="Syne Bold" pitchFamily="34" charset="-122"/>
                <a:cs typeface="Syne Bold" pitchFamily="34" charset="-120"/>
              </a:rPr>
              <a:t>Pérdida comercial</a:t>
            </a:r>
            <a:endParaRPr lang="en-US" sz="1350" dirty="0"/>
          </a:p>
        </p:txBody>
      </p:sp>
      <p:sp>
        <p:nvSpPr>
          <p:cNvPr id="39" name="Text 37"/>
          <p:cNvSpPr/>
          <p:nvPr/>
        </p:nvSpPr>
        <p:spPr>
          <a:xfrm>
            <a:off x="9559766" y="6831092"/>
            <a:ext cx="4232791" cy="398621"/>
          </a:xfrm>
          <a:prstGeom prst="rect">
            <a:avLst/>
          </a:prstGeom>
          <a:noFill/>
          <a:ln/>
        </p:spPr>
        <p:txBody>
          <a:bodyPr wrap="square" lIns="0" tIns="0" rIns="0" bIns="0" rtlCol="0" anchor="t"/>
          <a:lstStyle/>
          <a:p>
            <a:pPr marL="0" indent="0" algn="ctr">
              <a:lnSpc>
                <a:spcPts val="1550"/>
              </a:lnSpc>
              <a:buNone/>
            </a:pPr>
            <a:r>
              <a:rPr lang="en-US" sz="1150" dirty="0">
                <a:solidFill>
                  <a:srgbClr val="D9E1FF"/>
                </a:solidFill>
                <a:latin typeface="Arimo" pitchFamily="34" charset="0"/>
                <a:ea typeface="Arimo" pitchFamily="34" charset="-122"/>
                <a:cs typeface="Arimo" pitchFamily="34" charset="-120"/>
              </a:rPr>
              <a:t>Proporción del comercio exterior perdido con la desaparición de la URSS y el CAME.</a:t>
            </a:r>
            <a:endParaRPr lang="en-US" sz="1150" dirty="0"/>
          </a:p>
        </p:txBody>
      </p:sp>
      <p:sp>
        <p:nvSpPr>
          <p:cNvPr id="40" name="Text 38"/>
          <p:cNvSpPr/>
          <p:nvPr/>
        </p:nvSpPr>
        <p:spPr>
          <a:xfrm>
            <a:off x="837724" y="7345085"/>
            <a:ext cx="12954952" cy="199311"/>
          </a:xfrm>
          <a:prstGeom prst="rect">
            <a:avLst/>
          </a:prstGeom>
          <a:noFill/>
          <a:ln/>
        </p:spPr>
        <p:txBody>
          <a:bodyPr wrap="none" lIns="0" tIns="0" rIns="0" bIns="0" rtlCol="0" anchor="t"/>
          <a:lstStyle/>
          <a:p>
            <a:pPr marL="0" indent="0" algn="l">
              <a:lnSpc>
                <a:spcPts val="1550"/>
              </a:lnSpc>
              <a:buNone/>
            </a:pPr>
            <a:r>
              <a:rPr lang="en-US" sz="1150" i="1" dirty="0">
                <a:solidFill>
                  <a:srgbClr val="D9E1FF"/>
                </a:solidFill>
                <a:latin typeface="Arimo" pitchFamily="34" charset="0"/>
                <a:ea typeface="Arimo" pitchFamily="34" charset="-122"/>
                <a:cs typeface="Arimo" pitchFamily="34" charset="-120"/>
              </a:rPr>
              <a:t>Fuente: CEPAL, ONEI Cuba, documentos históricos.</a:t>
            </a:r>
            <a:endParaRPr lang="en-US" sz="11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5486400" cy="8229600"/>
          </a:xfrm>
          <a:prstGeom prst="rect">
            <a:avLst/>
          </a:prstGeom>
          <a:solidFill>
            <a:srgbClr val="2B2952"/>
          </a:solidFill>
          <a:ln/>
        </p:spPr>
      </p:sp>
      <p:sp>
        <p:nvSpPr>
          <p:cNvPr id="4" name="Shape 1"/>
          <p:cNvSpPr/>
          <p:nvPr/>
        </p:nvSpPr>
        <p:spPr>
          <a:xfrm>
            <a:off x="6324124" y="2600682"/>
            <a:ext cx="1228725" cy="393502"/>
          </a:xfrm>
          <a:prstGeom prst="roundRect">
            <a:avLst>
              <a:gd name="adj" fmla="val 6388"/>
            </a:avLst>
          </a:prstGeom>
          <a:solidFill>
            <a:srgbClr val="0F004D"/>
          </a:solidFill>
          <a:ln/>
        </p:spPr>
      </p:sp>
      <p:sp>
        <p:nvSpPr>
          <p:cNvPr id="5" name="Text 2"/>
          <p:cNvSpPr/>
          <p:nvPr/>
        </p:nvSpPr>
        <p:spPr>
          <a:xfrm>
            <a:off x="6449735" y="2663428"/>
            <a:ext cx="977503" cy="268010"/>
          </a:xfrm>
          <a:prstGeom prst="rect">
            <a:avLst/>
          </a:prstGeom>
          <a:noFill/>
          <a:ln/>
        </p:spPr>
        <p:txBody>
          <a:bodyPr wrap="none" lIns="0" tIns="0" rIns="0" bIns="0" rtlCol="0" anchor="t"/>
          <a:lstStyle/>
          <a:p>
            <a:pPr marL="0" indent="0" algn="l">
              <a:lnSpc>
                <a:spcPts val="2100"/>
              </a:lnSpc>
              <a:buNone/>
            </a:pPr>
            <a:r>
              <a:rPr lang="en-US" sz="1300" dirty="0">
                <a:solidFill>
                  <a:srgbClr val="D9E1FF"/>
                </a:solidFill>
                <a:latin typeface="Arimo" pitchFamily="34" charset="0"/>
                <a:ea typeface="Arimo" pitchFamily="34" charset="-122"/>
                <a:cs typeface="Arimo" pitchFamily="34" charset="-120"/>
              </a:rPr>
              <a:t>CAPÍTULO 3</a:t>
            </a:r>
            <a:endParaRPr lang="en-US" sz="1300" dirty="0"/>
          </a:p>
        </p:txBody>
      </p:sp>
      <p:sp>
        <p:nvSpPr>
          <p:cNvPr id="6" name="Text 3"/>
          <p:cNvSpPr/>
          <p:nvPr/>
        </p:nvSpPr>
        <p:spPr>
          <a:xfrm>
            <a:off x="6324124" y="3077885"/>
            <a:ext cx="7468553" cy="1231821"/>
          </a:xfrm>
          <a:prstGeom prst="rect">
            <a:avLst/>
          </a:prstGeom>
          <a:noFill/>
          <a:ln/>
        </p:spPr>
        <p:txBody>
          <a:bodyPr wrap="square" lIns="0" tIns="0" rIns="0" bIns="0" rtlCol="0" anchor="t"/>
          <a:lstStyle/>
          <a:p>
            <a:pPr marL="0" indent="0" algn="l">
              <a:lnSpc>
                <a:spcPts val="4850"/>
              </a:lnSpc>
              <a:buNone/>
            </a:pPr>
            <a:r>
              <a:rPr lang="en-US" sz="3850" b="1" dirty="0">
                <a:solidFill>
                  <a:srgbClr val="FFFFFF"/>
                </a:solidFill>
                <a:latin typeface="Syne Bold" pitchFamily="34" charset="0"/>
                <a:ea typeface="Syne Bold" pitchFamily="34" charset="-122"/>
                <a:cs typeface="Syne Bold" pitchFamily="34" charset="-120"/>
              </a:rPr>
              <a:t>Rectificación de Errores y Tendencias Negativas</a:t>
            </a:r>
            <a:endParaRPr lang="en-US" sz="3850" dirty="0"/>
          </a:p>
        </p:txBody>
      </p:sp>
      <p:sp>
        <p:nvSpPr>
          <p:cNvPr id="7" name="Text 4"/>
          <p:cNvSpPr/>
          <p:nvPr/>
        </p:nvSpPr>
        <p:spPr>
          <a:xfrm>
            <a:off x="6324124" y="4623792"/>
            <a:ext cx="7468553" cy="1005126"/>
          </a:xfrm>
          <a:prstGeom prst="rect">
            <a:avLst/>
          </a:prstGeom>
          <a:noFill/>
          <a:ln/>
        </p:spPr>
        <p:txBody>
          <a:bodyPr wrap="square" lIns="0" tIns="0" rIns="0" bIns="0" rtlCol="0" anchor="t"/>
          <a:lstStyle/>
          <a:p>
            <a:pPr marL="0" indent="0" algn="l">
              <a:lnSpc>
                <a:spcPts val="2600"/>
              </a:lnSpc>
              <a:buNone/>
            </a:pPr>
            <a:r>
              <a:rPr lang="en-US" sz="1600" dirty="0">
                <a:solidFill>
                  <a:srgbClr val="D9E1FF"/>
                </a:solidFill>
                <a:latin typeface="Arimo" pitchFamily="34" charset="0"/>
                <a:ea typeface="Arimo" pitchFamily="34" charset="-122"/>
                <a:cs typeface="Arimo" pitchFamily="34" charset="-120"/>
              </a:rPr>
              <a:t>El proceso de rectificación como respuesta autóctona a la crisis del sistema socialista mundial (1986–1990). El giro hacia el modelo del Che Guevara y el control estatal centralizado frente a la presión mercantil.</a:t>
            </a:r>
            <a:endParaRPr lang="en-US" sz="1600" dirty="0"/>
          </a:p>
        </p:txBody>
      </p:sp>
      <p:pic>
        <p:nvPicPr>
          <p:cNvPr id="9" name="Imagen 8">
            <a:extLst>
              <a:ext uri="{FF2B5EF4-FFF2-40B4-BE49-F238E27FC236}">
                <a16:creationId xmlns:a16="http://schemas.microsoft.com/office/drawing/2014/main" id="{15514FE3-80E6-4EE3-A9D6-B48DCBCFEAE3}"/>
              </a:ext>
            </a:extLst>
          </p:cNvPr>
          <p:cNvPicPr>
            <a:picLocks noChangeAspect="1"/>
          </p:cNvPicPr>
          <p:nvPr/>
        </p:nvPicPr>
        <p:blipFill>
          <a:blip r:embed="rId3"/>
          <a:stretch>
            <a:fillRect/>
          </a:stretch>
        </p:blipFill>
        <p:spPr>
          <a:xfrm>
            <a:off x="264552" y="2465373"/>
            <a:ext cx="4957295" cy="329885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837724" y="1244918"/>
            <a:ext cx="699016" cy="262533"/>
          </a:xfrm>
          <a:prstGeom prst="roundRect">
            <a:avLst>
              <a:gd name="adj" fmla="val 6702"/>
            </a:avLst>
          </a:prstGeom>
          <a:noFill/>
          <a:ln w="7620">
            <a:solidFill>
              <a:srgbClr val="8061FF"/>
            </a:solidFill>
            <a:prstDash val="solid"/>
          </a:ln>
        </p:spPr>
      </p:sp>
      <p:sp>
        <p:nvSpPr>
          <p:cNvPr id="3" name="Text 1"/>
          <p:cNvSpPr/>
          <p:nvPr/>
        </p:nvSpPr>
        <p:spPr>
          <a:xfrm>
            <a:off x="933212" y="1296472"/>
            <a:ext cx="508040" cy="159425"/>
          </a:xfrm>
          <a:prstGeom prst="rect">
            <a:avLst/>
          </a:prstGeom>
          <a:noFill/>
          <a:ln/>
        </p:spPr>
        <p:txBody>
          <a:bodyPr wrap="none" lIns="0" tIns="0" rIns="0" bIns="0" rtlCol="0" anchor="t"/>
          <a:lstStyle/>
          <a:p>
            <a:pPr marL="0" indent="0" algn="l">
              <a:lnSpc>
                <a:spcPts val="1250"/>
              </a:lnSpc>
              <a:buNone/>
            </a:pPr>
            <a:r>
              <a:rPr lang="en-US" sz="900" dirty="0">
                <a:solidFill>
                  <a:srgbClr val="8061FF"/>
                </a:solidFill>
                <a:latin typeface="Arimo" pitchFamily="34" charset="0"/>
                <a:ea typeface="Arimo" pitchFamily="34" charset="-122"/>
                <a:cs typeface="Arimo" pitchFamily="34" charset="-120"/>
              </a:rPr>
              <a:t>3.1 — 3.2</a:t>
            </a:r>
            <a:endParaRPr lang="en-US" sz="900" dirty="0"/>
          </a:p>
        </p:txBody>
      </p:sp>
      <p:sp>
        <p:nvSpPr>
          <p:cNvPr id="4" name="Text 2"/>
          <p:cNvSpPr/>
          <p:nvPr/>
        </p:nvSpPr>
        <p:spPr>
          <a:xfrm>
            <a:off x="837724" y="1548408"/>
            <a:ext cx="9471660" cy="431244"/>
          </a:xfrm>
          <a:prstGeom prst="rect">
            <a:avLst/>
          </a:prstGeom>
          <a:noFill/>
          <a:ln/>
        </p:spPr>
        <p:txBody>
          <a:bodyPr wrap="none" lIns="0" tIns="0" rIns="0" bIns="0" rtlCol="0" anchor="t"/>
          <a:lstStyle/>
          <a:p>
            <a:pPr marL="0" indent="0" algn="l">
              <a:lnSpc>
                <a:spcPts val="3350"/>
              </a:lnSpc>
              <a:buNone/>
            </a:pPr>
            <a:r>
              <a:rPr lang="en-US" sz="2700" b="1" dirty="0">
                <a:solidFill>
                  <a:srgbClr val="FFFFFF"/>
                </a:solidFill>
                <a:latin typeface="Syne Bold" pitchFamily="34" charset="0"/>
                <a:ea typeface="Syne Bold" pitchFamily="34" charset="-122"/>
                <a:cs typeface="Syne Bold" pitchFamily="34" charset="-120"/>
              </a:rPr>
              <a:t>El Proceso de Rectificación y sus Manifestaciones</a:t>
            </a:r>
            <a:endParaRPr lang="en-US" sz="2700" dirty="0"/>
          </a:p>
        </p:txBody>
      </p:sp>
      <p:sp>
        <p:nvSpPr>
          <p:cNvPr id="5" name="Text 3"/>
          <p:cNvSpPr/>
          <p:nvPr/>
        </p:nvSpPr>
        <p:spPr>
          <a:xfrm>
            <a:off x="837724" y="2236232"/>
            <a:ext cx="2995255" cy="215622"/>
          </a:xfrm>
          <a:prstGeom prst="rect">
            <a:avLst/>
          </a:prstGeom>
          <a:noFill/>
          <a:ln/>
        </p:spPr>
        <p:txBody>
          <a:bodyPr wrap="none" lIns="0" tIns="0" rIns="0" bIns="0" rtlCol="0" anchor="t"/>
          <a:lstStyle/>
          <a:p>
            <a:pPr marL="0" indent="0" algn="l">
              <a:lnSpc>
                <a:spcPts val="1650"/>
              </a:lnSpc>
              <a:buNone/>
            </a:pPr>
            <a:r>
              <a:rPr lang="en-US" sz="1350" b="1" dirty="0">
                <a:solidFill>
                  <a:srgbClr val="FFFFFF"/>
                </a:solidFill>
                <a:latin typeface="Syne Bold" pitchFamily="34" charset="0"/>
                <a:ea typeface="Syne Bold" pitchFamily="34" charset="-122"/>
                <a:cs typeface="Syne Bold" pitchFamily="34" charset="-120"/>
              </a:rPr>
              <a:t>Antecedentes y Contexto (1986)</a:t>
            </a:r>
            <a:endParaRPr lang="en-US" sz="1350" dirty="0"/>
          </a:p>
        </p:txBody>
      </p:sp>
      <p:sp>
        <p:nvSpPr>
          <p:cNvPr id="6" name="Shape 4"/>
          <p:cNvSpPr/>
          <p:nvPr/>
        </p:nvSpPr>
        <p:spPr>
          <a:xfrm>
            <a:off x="822484" y="2551986"/>
            <a:ext cx="30480" cy="747355"/>
          </a:xfrm>
          <a:prstGeom prst="rect">
            <a:avLst/>
          </a:prstGeom>
          <a:solidFill>
            <a:srgbClr val="8061FF"/>
          </a:solidFill>
          <a:ln/>
        </p:spPr>
      </p:sp>
      <p:sp>
        <p:nvSpPr>
          <p:cNvPr id="7" name="Text 5"/>
          <p:cNvSpPr/>
          <p:nvPr/>
        </p:nvSpPr>
        <p:spPr>
          <a:xfrm>
            <a:off x="1014770" y="2567226"/>
            <a:ext cx="2922270" cy="215622"/>
          </a:xfrm>
          <a:prstGeom prst="rect">
            <a:avLst/>
          </a:prstGeom>
          <a:noFill/>
          <a:ln/>
        </p:spPr>
        <p:txBody>
          <a:bodyPr wrap="none" lIns="0" tIns="0" rIns="0" bIns="0" rtlCol="0" anchor="t"/>
          <a:lstStyle/>
          <a:p>
            <a:pPr marL="0" indent="0" algn="l">
              <a:lnSpc>
                <a:spcPts val="1650"/>
              </a:lnSpc>
              <a:buNone/>
            </a:pPr>
            <a:r>
              <a:rPr lang="en-US" sz="1350" b="1" dirty="0">
                <a:solidFill>
                  <a:srgbClr val="D9E1FF"/>
                </a:solidFill>
                <a:latin typeface="Syne Bold" pitchFamily="34" charset="0"/>
                <a:ea typeface="Syne Bold" pitchFamily="34" charset="-122"/>
                <a:cs typeface="Syne Bold" pitchFamily="34" charset="-120"/>
              </a:rPr>
              <a:t>III Congreso del PCC (feb. 1986)</a:t>
            </a:r>
            <a:endParaRPr lang="en-US" sz="1350" dirty="0"/>
          </a:p>
        </p:txBody>
      </p:sp>
      <p:sp>
        <p:nvSpPr>
          <p:cNvPr id="8" name="Text 6"/>
          <p:cNvSpPr/>
          <p:nvPr/>
        </p:nvSpPr>
        <p:spPr>
          <a:xfrm>
            <a:off x="1014770" y="2885480"/>
            <a:ext cx="6121598" cy="398621"/>
          </a:xfrm>
          <a:prstGeom prst="rect">
            <a:avLst/>
          </a:prstGeom>
          <a:noFill/>
          <a:ln/>
        </p:spPr>
        <p:txBody>
          <a:bodyPr wrap="square" lIns="0" tIns="0" rIns="0" bIns="0" rtlCol="0" anchor="t"/>
          <a:lstStyle/>
          <a:p>
            <a:pPr marL="0" indent="0" algn="l">
              <a:lnSpc>
                <a:spcPts val="1550"/>
              </a:lnSpc>
              <a:buNone/>
            </a:pPr>
            <a:r>
              <a:rPr lang="en-US" sz="1150" dirty="0">
                <a:solidFill>
                  <a:srgbClr val="D9E1FF"/>
                </a:solidFill>
                <a:latin typeface="Arimo" pitchFamily="34" charset="0"/>
                <a:ea typeface="Arimo" pitchFamily="34" charset="-122"/>
                <a:cs typeface="Arimo" pitchFamily="34" charset="-120"/>
              </a:rPr>
              <a:t>Fidel Castro llama a la «rectificación de errores y tendencias negativas» ante el deterioro interno y la crisis global del socialismo.</a:t>
            </a:r>
            <a:endParaRPr lang="en-US" sz="1150" dirty="0"/>
          </a:p>
        </p:txBody>
      </p:sp>
      <p:sp>
        <p:nvSpPr>
          <p:cNvPr id="9" name="Shape 7"/>
          <p:cNvSpPr/>
          <p:nvPr/>
        </p:nvSpPr>
        <p:spPr>
          <a:xfrm>
            <a:off x="822484" y="3474125"/>
            <a:ext cx="30480" cy="747355"/>
          </a:xfrm>
          <a:prstGeom prst="rect">
            <a:avLst/>
          </a:prstGeom>
          <a:solidFill>
            <a:srgbClr val="8061FF"/>
          </a:solidFill>
          <a:ln/>
        </p:spPr>
      </p:sp>
      <p:sp>
        <p:nvSpPr>
          <p:cNvPr id="10" name="Text 8"/>
          <p:cNvSpPr/>
          <p:nvPr/>
        </p:nvSpPr>
        <p:spPr>
          <a:xfrm>
            <a:off x="1014770" y="3489365"/>
            <a:ext cx="3272076" cy="215622"/>
          </a:xfrm>
          <a:prstGeom prst="rect">
            <a:avLst/>
          </a:prstGeom>
          <a:noFill/>
          <a:ln/>
        </p:spPr>
        <p:txBody>
          <a:bodyPr wrap="none" lIns="0" tIns="0" rIns="0" bIns="0" rtlCol="0" anchor="t"/>
          <a:lstStyle/>
          <a:p>
            <a:pPr marL="0" indent="0" algn="l">
              <a:lnSpc>
                <a:spcPts val="1650"/>
              </a:lnSpc>
              <a:buNone/>
            </a:pPr>
            <a:r>
              <a:rPr lang="en-US" sz="1350" b="1" dirty="0">
                <a:solidFill>
                  <a:srgbClr val="D9E1FF"/>
                </a:solidFill>
                <a:latin typeface="Syne Bold" pitchFamily="34" charset="0"/>
                <a:ea typeface="Syne Bold" pitchFamily="34" charset="-122"/>
                <a:cs typeface="Syne Bold" pitchFamily="34" charset="-120"/>
              </a:rPr>
              <a:t>Visita a Corea del Norte (mar. 1986)</a:t>
            </a:r>
            <a:endParaRPr lang="en-US" sz="1350" dirty="0"/>
          </a:p>
        </p:txBody>
      </p:sp>
      <p:sp>
        <p:nvSpPr>
          <p:cNvPr id="11" name="Text 9"/>
          <p:cNvSpPr/>
          <p:nvPr/>
        </p:nvSpPr>
        <p:spPr>
          <a:xfrm>
            <a:off x="1014770" y="3807619"/>
            <a:ext cx="6121598" cy="398621"/>
          </a:xfrm>
          <a:prstGeom prst="rect">
            <a:avLst/>
          </a:prstGeom>
          <a:noFill/>
          <a:ln/>
        </p:spPr>
        <p:txBody>
          <a:bodyPr wrap="square" lIns="0" tIns="0" rIns="0" bIns="0" rtlCol="0" anchor="t"/>
          <a:lstStyle/>
          <a:p>
            <a:pPr marL="0" indent="0" algn="l">
              <a:lnSpc>
                <a:spcPts val="1550"/>
              </a:lnSpc>
              <a:buNone/>
            </a:pPr>
            <a:r>
              <a:rPr lang="en-US" sz="1150" dirty="0">
                <a:solidFill>
                  <a:srgbClr val="D9E1FF"/>
                </a:solidFill>
                <a:latin typeface="Arimo" pitchFamily="34" charset="0"/>
                <a:ea typeface="Arimo" pitchFamily="34" charset="-122"/>
                <a:cs typeface="Arimo" pitchFamily="34" charset="-120"/>
              </a:rPr>
              <a:t>Fidel Castro se inclina por «más Estado» frente a la tendencia soviética de «más mercado» impulsada por Gorbachov.</a:t>
            </a:r>
            <a:endParaRPr lang="en-US" sz="1150" dirty="0"/>
          </a:p>
        </p:txBody>
      </p:sp>
      <p:sp>
        <p:nvSpPr>
          <p:cNvPr id="12" name="Shape 10"/>
          <p:cNvSpPr/>
          <p:nvPr/>
        </p:nvSpPr>
        <p:spPr>
          <a:xfrm>
            <a:off x="822484" y="4396264"/>
            <a:ext cx="30480" cy="747355"/>
          </a:xfrm>
          <a:prstGeom prst="rect">
            <a:avLst/>
          </a:prstGeom>
          <a:solidFill>
            <a:srgbClr val="8061FF"/>
          </a:solidFill>
          <a:ln/>
        </p:spPr>
      </p:sp>
      <p:sp>
        <p:nvSpPr>
          <p:cNvPr id="13" name="Text 11"/>
          <p:cNvSpPr/>
          <p:nvPr/>
        </p:nvSpPr>
        <p:spPr>
          <a:xfrm>
            <a:off x="1014770" y="4411504"/>
            <a:ext cx="2070140" cy="215622"/>
          </a:xfrm>
          <a:prstGeom prst="rect">
            <a:avLst/>
          </a:prstGeom>
          <a:noFill/>
          <a:ln/>
        </p:spPr>
        <p:txBody>
          <a:bodyPr wrap="none" lIns="0" tIns="0" rIns="0" bIns="0" rtlCol="0" anchor="t"/>
          <a:lstStyle/>
          <a:p>
            <a:pPr marL="0" indent="0" algn="l">
              <a:lnSpc>
                <a:spcPts val="1650"/>
              </a:lnSpc>
              <a:buNone/>
            </a:pPr>
            <a:r>
              <a:rPr lang="en-US" sz="1350" b="1" dirty="0">
                <a:solidFill>
                  <a:srgbClr val="D9E1FF"/>
                </a:solidFill>
                <a:latin typeface="Syne Bold" pitchFamily="34" charset="0"/>
                <a:ea typeface="Syne Bold" pitchFamily="34" charset="-122"/>
                <a:cs typeface="Syne Bold" pitchFamily="34" charset="-120"/>
              </a:rPr>
              <a:t>Inspiración ideológica</a:t>
            </a:r>
            <a:endParaRPr lang="en-US" sz="1350" dirty="0"/>
          </a:p>
        </p:txBody>
      </p:sp>
      <p:sp>
        <p:nvSpPr>
          <p:cNvPr id="14" name="Text 12"/>
          <p:cNvSpPr/>
          <p:nvPr/>
        </p:nvSpPr>
        <p:spPr>
          <a:xfrm>
            <a:off x="1014770" y="4729758"/>
            <a:ext cx="6121598" cy="398621"/>
          </a:xfrm>
          <a:prstGeom prst="rect">
            <a:avLst/>
          </a:prstGeom>
          <a:noFill/>
          <a:ln/>
        </p:spPr>
        <p:txBody>
          <a:bodyPr wrap="square" lIns="0" tIns="0" rIns="0" bIns="0" rtlCol="0" anchor="t"/>
          <a:lstStyle/>
          <a:p>
            <a:pPr marL="0" indent="0" algn="l">
              <a:lnSpc>
                <a:spcPts val="1550"/>
              </a:lnSpc>
              <a:buNone/>
            </a:pPr>
            <a:r>
              <a:rPr lang="en-US" sz="1150" dirty="0">
                <a:solidFill>
                  <a:srgbClr val="D9E1FF"/>
                </a:solidFill>
                <a:latin typeface="Arimo" pitchFamily="34" charset="0"/>
                <a:ea typeface="Arimo" pitchFamily="34" charset="-122"/>
                <a:cs typeface="Arimo" pitchFamily="34" charset="-120"/>
              </a:rPr>
              <a:t>Retorno a las propuestas del Che Guevara: control estatal centralizado, primacía de la conciencia sobre los incentivos materiales.</a:t>
            </a:r>
            <a:endParaRPr lang="en-US" sz="1150" dirty="0"/>
          </a:p>
        </p:txBody>
      </p:sp>
      <p:sp>
        <p:nvSpPr>
          <p:cNvPr id="15" name="Shape 13"/>
          <p:cNvSpPr/>
          <p:nvPr/>
        </p:nvSpPr>
        <p:spPr>
          <a:xfrm>
            <a:off x="822484" y="5318403"/>
            <a:ext cx="30480" cy="747355"/>
          </a:xfrm>
          <a:prstGeom prst="rect">
            <a:avLst/>
          </a:prstGeom>
          <a:solidFill>
            <a:srgbClr val="8061FF"/>
          </a:solidFill>
          <a:ln/>
        </p:spPr>
      </p:sp>
      <p:sp>
        <p:nvSpPr>
          <p:cNvPr id="16" name="Text 14"/>
          <p:cNvSpPr/>
          <p:nvPr/>
        </p:nvSpPr>
        <p:spPr>
          <a:xfrm>
            <a:off x="1014770" y="5333643"/>
            <a:ext cx="4767620" cy="215622"/>
          </a:xfrm>
          <a:prstGeom prst="rect">
            <a:avLst/>
          </a:prstGeom>
          <a:noFill/>
          <a:ln/>
        </p:spPr>
        <p:txBody>
          <a:bodyPr wrap="none" lIns="0" tIns="0" rIns="0" bIns="0" rtlCol="0" anchor="t"/>
          <a:lstStyle/>
          <a:p>
            <a:pPr marL="0" indent="0" algn="l">
              <a:lnSpc>
                <a:spcPts val="1650"/>
              </a:lnSpc>
              <a:buNone/>
            </a:pPr>
            <a:r>
              <a:rPr lang="en-US" sz="1350" b="1" dirty="0">
                <a:solidFill>
                  <a:srgbClr val="D9E1FF"/>
                </a:solidFill>
                <a:latin typeface="Syne Bold" pitchFamily="34" charset="0"/>
                <a:ea typeface="Syne Bold" pitchFamily="34" charset="-122"/>
                <a:cs typeface="Syne Bold" pitchFamily="34" charset="-120"/>
              </a:rPr>
              <a:t>Supresión de Mercados Campesinos (17 may. 1986)</a:t>
            </a:r>
            <a:endParaRPr lang="en-US" sz="1350" dirty="0"/>
          </a:p>
        </p:txBody>
      </p:sp>
      <p:sp>
        <p:nvSpPr>
          <p:cNvPr id="17" name="Text 15"/>
          <p:cNvSpPr/>
          <p:nvPr/>
        </p:nvSpPr>
        <p:spPr>
          <a:xfrm>
            <a:off x="1014770" y="5651897"/>
            <a:ext cx="6121598" cy="398621"/>
          </a:xfrm>
          <a:prstGeom prst="rect">
            <a:avLst/>
          </a:prstGeom>
          <a:noFill/>
          <a:ln/>
        </p:spPr>
        <p:txBody>
          <a:bodyPr wrap="square" lIns="0" tIns="0" rIns="0" bIns="0" rtlCol="0" anchor="t"/>
          <a:lstStyle/>
          <a:p>
            <a:pPr marL="0" indent="0" algn="l">
              <a:lnSpc>
                <a:spcPts val="1550"/>
              </a:lnSpc>
              <a:buNone/>
            </a:pPr>
            <a:r>
              <a:rPr lang="en-US" sz="1150" dirty="0">
                <a:solidFill>
                  <a:srgbClr val="D9E1FF"/>
                </a:solidFill>
                <a:latin typeface="Arimo" pitchFamily="34" charset="0"/>
                <a:ea typeface="Arimo" pitchFamily="34" charset="-122"/>
                <a:cs typeface="Arimo" pitchFamily="34" charset="-120"/>
              </a:rPr>
              <a:t>Eliminación inmediata. Vendedores acusados de «lumpens, antisociales... llenos de ambición de ganancia».</a:t>
            </a:r>
            <a:endParaRPr lang="en-US" sz="1150" dirty="0"/>
          </a:p>
        </p:txBody>
      </p:sp>
      <p:sp>
        <p:nvSpPr>
          <p:cNvPr id="18" name="Shape 16"/>
          <p:cNvSpPr/>
          <p:nvPr/>
        </p:nvSpPr>
        <p:spPr>
          <a:xfrm>
            <a:off x="7396043" y="2133600"/>
            <a:ext cx="6509861" cy="4032290"/>
          </a:xfrm>
          <a:prstGeom prst="roundRect">
            <a:avLst>
              <a:gd name="adj" fmla="val 545"/>
            </a:avLst>
          </a:prstGeom>
          <a:solidFill>
            <a:srgbClr val="8061FF"/>
          </a:solidFill>
          <a:ln/>
        </p:spPr>
      </p:sp>
      <p:sp>
        <p:nvSpPr>
          <p:cNvPr id="19" name="Text 17"/>
          <p:cNvSpPr/>
          <p:nvPr/>
        </p:nvSpPr>
        <p:spPr>
          <a:xfrm>
            <a:off x="7542609" y="2236232"/>
            <a:ext cx="3397210" cy="215622"/>
          </a:xfrm>
          <a:prstGeom prst="rect">
            <a:avLst/>
          </a:prstGeom>
          <a:noFill/>
          <a:ln/>
        </p:spPr>
        <p:txBody>
          <a:bodyPr wrap="none" lIns="0" tIns="0" rIns="0" bIns="0" rtlCol="0" anchor="t"/>
          <a:lstStyle/>
          <a:p>
            <a:pPr marL="0" indent="0" algn="l">
              <a:lnSpc>
                <a:spcPts val="1650"/>
              </a:lnSpc>
              <a:buNone/>
            </a:pPr>
            <a:r>
              <a:rPr lang="en-US" sz="1350" b="1" dirty="0">
                <a:solidFill>
                  <a:srgbClr val="000000"/>
                </a:solidFill>
                <a:latin typeface="Syne Bold" pitchFamily="34" charset="0"/>
                <a:ea typeface="Syne Bold" pitchFamily="34" charset="-122"/>
                <a:cs typeface="Syne Bold" pitchFamily="34" charset="-120"/>
              </a:rPr>
              <a:t>Tendencias Negativas Identificadas</a:t>
            </a:r>
            <a:endParaRPr lang="en-US" sz="1350" dirty="0"/>
          </a:p>
        </p:txBody>
      </p:sp>
      <p:sp>
        <p:nvSpPr>
          <p:cNvPr id="20" name="Shape 18"/>
          <p:cNvSpPr/>
          <p:nvPr/>
        </p:nvSpPr>
        <p:spPr>
          <a:xfrm>
            <a:off x="7542609" y="2567226"/>
            <a:ext cx="3057049" cy="1010007"/>
          </a:xfrm>
          <a:prstGeom prst="roundRect">
            <a:avLst>
              <a:gd name="adj" fmla="val 2178"/>
            </a:avLst>
          </a:prstGeom>
          <a:solidFill>
            <a:srgbClr val="2B2952"/>
          </a:solidFill>
          <a:ln/>
        </p:spPr>
      </p:sp>
      <p:sp>
        <p:nvSpPr>
          <p:cNvPr id="21" name="Text 19"/>
          <p:cNvSpPr/>
          <p:nvPr/>
        </p:nvSpPr>
        <p:spPr>
          <a:xfrm>
            <a:off x="7689175" y="2713792"/>
            <a:ext cx="1724858" cy="215622"/>
          </a:xfrm>
          <a:prstGeom prst="rect">
            <a:avLst/>
          </a:prstGeom>
          <a:noFill/>
          <a:ln/>
        </p:spPr>
        <p:txBody>
          <a:bodyPr wrap="none" lIns="0" tIns="0" rIns="0" bIns="0" rtlCol="0" anchor="t"/>
          <a:lstStyle/>
          <a:p>
            <a:pPr marL="0" indent="0" algn="l">
              <a:lnSpc>
                <a:spcPts val="1650"/>
              </a:lnSpc>
              <a:buNone/>
            </a:pPr>
            <a:r>
              <a:rPr lang="en-US" sz="1350" b="1" dirty="0">
                <a:solidFill>
                  <a:srgbClr val="FFFFFF"/>
                </a:solidFill>
                <a:latin typeface="Syne Bold" pitchFamily="34" charset="0"/>
                <a:ea typeface="Syne Bold" pitchFamily="34" charset="-122"/>
                <a:cs typeface="Syne Bold" pitchFamily="34" charset="-120"/>
              </a:rPr>
              <a:t>Burocratismo</a:t>
            </a:r>
            <a:endParaRPr lang="en-US" sz="1350" dirty="0"/>
          </a:p>
        </p:txBody>
      </p:sp>
      <p:sp>
        <p:nvSpPr>
          <p:cNvPr id="22" name="Text 20"/>
          <p:cNvSpPr/>
          <p:nvPr/>
        </p:nvSpPr>
        <p:spPr>
          <a:xfrm>
            <a:off x="7689175" y="3032046"/>
            <a:ext cx="2763917" cy="398621"/>
          </a:xfrm>
          <a:prstGeom prst="rect">
            <a:avLst/>
          </a:prstGeom>
          <a:noFill/>
          <a:ln/>
        </p:spPr>
        <p:txBody>
          <a:bodyPr wrap="square" lIns="0" tIns="0" rIns="0" bIns="0" rtlCol="0" anchor="t"/>
          <a:lstStyle/>
          <a:p>
            <a:pPr marL="0" indent="0" algn="l">
              <a:lnSpc>
                <a:spcPts val="1550"/>
              </a:lnSpc>
              <a:buNone/>
            </a:pPr>
            <a:r>
              <a:rPr lang="en-US" sz="1150" dirty="0">
                <a:solidFill>
                  <a:srgbClr val="FFFFFF"/>
                </a:solidFill>
                <a:latin typeface="Arimo" pitchFamily="34" charset="0"/>
                <a:ea typeface="Arimo" pitchFamily="34" charset="-122"/>
                <a:cs typeface="Arimo" pitchFamily="34" charset="-120"/>
              </a:rPr>
              <a:t>Excesiva centralización que entorpecía la producción y la toma de decisiones.</a:t>
            </a:r>
            <a:endParaRPr lang="en-US" sz="1150" dirty="0"/>
          </a:p>
        </p:txBody>
      </p:sp>
      <p:sp>
        <p:nvSpPr>
          <p:cNvPr id="23" name="Shape 21"/>
          <p:cNvSpPr/>
          <p:nvPr/>
        </p:nvSpPr>
        <p:spPr>
          <a:xfrm>
            <a:off x="10702290" y="2567226"/>
            <a:ext cx="3057049" cy="1010007"/>
          </a:xfrm>
          <a:prstGeom prst="roundRect">
            <a:avLst>
              <a:gd name="adj" fmla="val 2178"/>
            </a:avLst>
          </a:prstGeom>
          <a:solidFill>
            <a:srgbClr val="2B2952"/>
          </a:solidFill>
          <a:ln/>
        </p:spPr>
      </p:sp>
      <p:sp>
        <p:nvSpPr>
          <p:cNvPr id="24" name="Text 22"/>
          <p:cNvSpPr/>
          <p:nvPr/>
        </p:nvSpPr>
        <p:spPr>
          <a:xfrm>
            <a:off x="10848856" y="2713792"/>
            <a:ext cx="1724858" cy="215622"/>
          </a:xfrm>
          <a:prstGeom prst="rect">
            <a:avLst/>
          </a:prstGeom>
          <a:noFill/>
          <a:ln/>
        </p:spPr>
        <p:txBody>
          <a:bodyPr wrap="none" lIns="0" tIns="0" rIns="0" bIns="0" rtlCol="0" anchor="t"/>
          <a:lstStyle/>
          <a:p>
            <a:pPr marL="0" indent="0" algn="l">
              <a:lnSpc>
                <a:spcPts val="1650"/>
              </a:lnSpc>
              <a:buNone/>
            </a:pPr>
            <a:r>
              <a:rPr lang="en-US" sz="1350" b="1" dirty="0">
                <a:solidFill>
                  <a:srgbClr val="FFFFFF"/>
                </a:solidFill>
                <a:latin typeface="Syne Bold" pitchFamily="34" charset="0"/>
                <a:ea typeface="Syne Bold" pitchFamily="34" charset="-122"/>
                <a:cs typeface="Syne Bold" pitchFamily="34" charset="-120"/>
              </a:rPr>
              <a:t>Formalismo</a:t>
            </a:r>
            <a:endParaRPr lang="en-US" sz="1350" dirty="0"/>
          </a:p>
        </p:txBody>
      </p:sp>
      <p:sp>
        <p:nvSpPr>
          <p:cNvPr id="25" name="Text 23"/>
          <p:cNvSpPr/>
          <p:nvPr/>
        </p:nvSpPr>
        <p:spPr>
          <a:xfrm>
            <a:off x="10848856" y="3032046"/>
            <a:ext cx="2763917" cy="398621"/>
          </a:xfrm>
          <a:prstGeom prst="rect">
            <a:avLst/>
          </a:prstGeom>
          <a:noFill/>
          <a:ln/>
        </p:spPr>
        <p:txBody>
          <a:bodyPr wrap="square" lIns="0" tIns="0" rIns="0" bIns="0" rtlCol="0" anchor="t"/>
          <a:lstStyle/>
          <a:p>
            <a:pPr marL="0" indent="0" algn="l">
              <a:lnSpc>
                <a:spcPts val="1550"/>
              </a:lnSpc>
              <a:buNone/>
            </a:pPr>
            <a:r>
              <a:rPr lang="en-US" sz="1150" dirty="0">
                <a:solidFill>
                  <a:srgbClr val="FFFFFF"/>
                </a:solidFill>
                <a:latin typeface="Arimo" pitchFamily="34" charset="0"/>
                <a:ea typeface="Arimo" pitchFamily="34" charset="-122"/>
                <a:cs typeface="Arimo" pitchFamily="34" charset="-120"/>
              </a:rPr>
              <a:t>Cumplimiento de indicadores cuantitativos sin calidad real ni impacto productivo.</a:t>
            </a:r>
            <a:endParaRPr lang="en-US" sz="1150" dirty="0"/>
          </a:p>
        </p:txBody>
      </p:sp>
      <p:sp>
        <p:nvSpPr>
          <p:cNvPr id="26" name="Shape 24"/>
          <p:cNvSpPr/>
          <p:nvPr/>
        </p:nvSpPr>
        <p:spPr>
          <a:xfrm>
            <a:off x="7542609" y="3679865"/>
            <a:ext cx="3057049" cy="1010007"/>
          </a:xfrm>
          <a:prstGeom prst="roundRect">
            <a:avLst>
              <a:gd name="adj" fmla="val 2178"/>
            </a:avLst>
          </a:prstGeom>
          <a:solidFill>
            <a:srgbClr val="2B2952"/>
          </a:solidFill>
          <a:ln/>
        </p:spPr>
      </p:sp>
      <p:sp>
        <p:nvSpPr>
          <p:cNvPr id="27" name="Text 25"/>
          <p:cNvSpPr/>
          <p:nvPr/>
        </p:nvSpPr>
        <p:spPr>
          <a:xfrm>
            <a:off x="7689175" y="3826431"/>
            <a:ext cx="1919407" cy="215622"/>
          </a:xfrm>
          <a:prstGeom prst="rect">
            <a:avLst/>
          </a:prstGeom>
          <a:noFill/>
          <a:ln/>
        </p:spPr>
        <p:txBody>
          <a:bodyPr wrap="none" lIns="0" tIns="0" rIns="0" bIns="0" rtlCol="0" anchor="t"/>
          <a:lstStyle/>
          <a:p>
            <a:pPr marL="0" indent="0" algn="l">
              <a:lnSpc>
                <a:spcPts val="1650"/>
              </a:lnSpc>
              <a:buNone/>
            </a:pPr>
            <a:r>
              <a:rPr lang="en-US" sz="1350" b="1" dirty="0">
                <a:solidFill>
                  <a:srgbClr val="FFFFFF"/>
                </a:solidFill>
                <a:latin typeface="Syne Bold" pitchFamily="34" charset="0"/>
                <a:ea typeface="Syne Bold" pitchFamily="34" charset="-122"/>
                <a:cs typeface="Syne Bold" pitchFamily="34" charset="-120"/>
              </a:rPr>
              <a:t>Salarismo igualitario</a:t>
            </a:r>
            <a:endParaRPr lang="en-US" sz="1350" dirty="0"/>
          </a:p>
        </p:txBody>
      </p:sp>
      <p:sp>
        <p:nvSpPr>
          <p:cNvPr id="28" name="Text 26"/>
          <p:cNvSpPr/>
          <p:nvPr/>
        </p:nvSpPr>
        <p:spPr>
          <a:xfrm>
            <a:off x="7689175" y="4144685"/>
            <a:ext cx="2763917" cy="398621"/>
          </a:xfrm>
          <a:prstGeom prst="rect">
            <a:avLst/>
          </a:prstGeom>
          <a:noFill/>
          <a:ln/>
        </p:spPr>
        <p:txBody>
          <a:bodyPr wrap="square" lIns="0" tIns="0" rIns="0" bIns="0" rtlCol="0" anchor="t"/>
          <a:lstStyle/>
          <a:p>
            <a:pPr marL="0" indent="0" algn="l">
              <a:lnSpc>
                <a:spcPts val="1550"/>
              </a:lnSpc>
              <a:buNone/>
            </a:pPr>
            <a:r>
              <a:rPr lang="en-US" sz="1150" dirty="0">
                <a:solidFill>
                  <a:srgbClr val="FFFFFF"/>
                </a:solidFill>
                <a:latin typeface="Arimo" pitchFamily="34" charset="0"/>
                <a:ea typeface="Arimo" pitchFamily="34" charset="-122"/>
                <a:cs typeface="Arimo" pitchFamily="34" charset="-120"/>
              </a:rPr>
              <a:t>Desvinculación entre trabajo y resultado. Ausencia de incentivos al rendimiento.</a:t>
            </a:r>
            <a:endParaRPr lang="en-US" sz="1150" dirty="0"/>
          </a:p>
        </p:txBody>
      </p:sp>
      <p:sp>
        <p:nvSpPr>
          <p:cNvPr id="29" name="Shape 27"/>
          <p:cNvSpPr/>
          <p:nvPr/>
        </p:nvSpPr>
        <p:spPr>
          <a:xfrm>
            <a:off x="10702290" y="3679865"/>
            <a:ext cx="3057049" cy="1010007"/>
          </a:xfrm>
          <a:prstGeom prst="roundRect">
            <a:avLst>
              <a:gd name="adj" fmla="val 2178"/>
            </a:avLst>
          </a:prstGeom>
          <a:solidFill>
            <a:srgbClr val="2B2952"/>
          </a:solidFill>
          <a:ln/>
        </p:spPr>
      </p:sp>
      <p:sp>
        <p:nvSpPr>
          <p:cNvPr id="30" name="Text 28"/>
          <p:cNvSpPr/>
          <p:nvPr/>
        </p:nvSpPr>
        <p:spPr>
          <a:xfrm>
            <a:off x="10848856" y="3826431"/>
            <a:ext cx="2712244" cy="215622"/>
          </a:xfrm>
          <a:prstGeom prst="rect">
            <a:avLst/>
          </a:prstGeom>
          <a:noFill/>
          <a:ln/>
        </p:spPr>
        <p:txBody>
          <a:bodyPr wrap="none" lIns="0" tIns="0" rIns="0" bIns="0" rtlCol="0" anchor="t"/>
          <a:lstStyle/>
          <a:p>
            <a:pPr marL="0" indent="0" algn="l">
              <a:lnSpc>
                <a:spcPts val="1650"/>
              </a:lnSpc>
              <a:buNone/>
            </a:pPr>
            <a:r>
              <a:rPr lang="en-US" sz="1350" b="1" dirty="0">
                <a:solidFill>
                  <a:srgbClr val="FFFFFF"/>
                </a:solidFill>
                <a:latin typeface="Syne Bold" pitchFamily="34" charset="0"/>
                <a:ea typeface="Syne Bold" pitchFamily="34" charset="-122"/>
                <a:cs typeface="Syne Bold" pitchFamily="34" charset="-120"/>
              </a:rPr>
              <a:t>Corrupción y mercado negro</a:t>
            </a:r>
            <a:endParaRPr lang="en-US" sz="1350" dirty="0"/>
          </a:p>
        </p:txBody>
      </p:sp>
      <p:sp>
        <p:nvSpPr>
          <p:cNvPr id="31" name="Text 29"/>
          <p:cNvSpPr/>
          <p:nvPr/>
        </p:nvSpPr>
        <p:spPr>
          <a:xfrm>
            <a:off x="10848856" y="4144685"/>
            <a:ext cx="2763917" cy="398621"/>
          </a:xfrm>
          <a:prstGeom prst="rect">
            <a:avLst/>
          </a:prstGeom>
          <a:noFill/>
          <a:ln/>
        </p:spPr>
        <p:txBody>
          <a:bodyPr wrap="square" lIns="0" tIns="0" rIns="0" bIns="0" rtlCol="0" anchor="t"/>
          <a:lstStyle/>
          <a:p>
            <a:pPr marL="0" indent="0" algn="l">
              <a:lnSpc>
                <a:spcPts val="1550"/>
              </a:lnSpc>
              <a:buNone/>
            </a:pPr>
            <a:r>
              <a:rPr lang="en-US" sz="1150" dirty="0">
                <a:solidFill>
                  <a:srgbClr val="FFFFFF"/>
                </a:solidFill>
                <a:latin typeface="Arimo" pitchFamily="34" charset="0"/>
                <a:ea typeface="Arimo" pitchFamily="34" charset="-122"/>
                <a:cs typeface="Arimo" pitchFamily="34" charset="-120"/>
              </a:rPr>
              <a:t>Desvío de recursos, economía ilegal y pérdida de valores socialistas.</a:t>
            </a:r>
            <a:endParaRPr lang="en-US" sz="1150" dirty="0"/>
          </a:p>
        </p:txBody>
      </p:sp>
      <p:sp>
        <p:nvSpPr>
          <p:cNvPr id="32" name="Shape 30"/>
          <p:cNvSpPr/>
          <p:nvPr/>
        </p:nvSpPr>
        <p:spPr>
          <a:xfrm>
            <a:off x="7542609" y="4792504"/>
            <a:ext cx="6216729" cy="810697"/>
          </a:xfrm>
          <a:prstGeom prst="roundRect">
            <a:avLst>
              <a:gd name="adj" fmla="val 2713"/>
            </a:avLst>
          </a:prstGeom>
          <a:solidFill>
            <a:srgbClr val="2B2952"/>
          </a:solidFill>
          <a:ln/>
        </p:spPr>
      </p:sp>
      <p:sp>
        <p:nvSpPr>
          <p:cNvPr id="33" name="Text 31"/>
          <p:cNvSpPr/>
          <p:nvPr/>
        </p:nvSpPr>
        <p:spPr>
          <a:xfrm>
            <a:off x="7689175" y="4939070"/>
            <a:ext cx="1724858" cy="215622"/>
          </a:xfrm>
          <a:prstGeom prst="rect">
            <a:avLst/>
          </a:prstGeom>
          <a:noFill/>
          <a:ln/>
        </p:spPr>
        <p:txBody>
          <a:bodyPr wrap="none" lIns="0" tIns="0" rIns="0" bIns="0" rtlCol="0" anchor="t"/>
          <a:lstStyle/>
          <a:p>
            <a:pPr marL="0" indent="0" algn="l">
              <a:lnSpc>
                <a:spcPts val="1650"/>
              </a:lnSpc>
              <a:buNone/>
            </a:pPr>
            <a:r>
              <a:rPr lang="en-US" sz="1350" b="1" dirty="0">
                <a:solidFill>
                  <a:srgbClr val="FFFFFF"/>
                </a:solidFill>
                <a:latin typeface="Syne Bold" pitchFamily="34" charset="0"/>
                <a:ea typeface="Syne Bold" pitchFamily="34" charset="-122"/>
                <a:cs typeface="Syne Bold" pitchFamily="34" charset="-120"/>
              </a:rPr>
              <a:t>Fuga de cerebros</a:t>
            </a:r>
            <a:endParaRPr lang="en-US" sz="1350" dirty="0"/>
          </a:p>
        </p:txBody>
      </p:sp>
      <p:sp>
        <p:nvSpPr>
          <p:cNvPr id="34" name="Text 32"/>
          <p:cNvSpPr/>
          <p:nvPr/>
        </p:nvSpPr>
        <p:spPr>
          <a:xfrm>
            <a:off x="7689175" y="5257324"/>
            <a:ext cx="5923598" cy="199311"/>
          </a:xfrm>
          <a:prstGeom prst="rect">
            <a:avLst/>
          </a:prstGeom>
          <a:noFill/>
          <a:ln/>
        </p:spPr>
        <p:txBody>
          <a:bodyPr wrap="none" lIns="0" tIns="0" rIns="0" bIns="0" rtlCol="0" anchor="t"/>
          <a:lstStyle/>
          <a:p>
            <a:pPr marL="0" indent="0" algn="l">
              <a:lnSpc>
                <a:spcPts val="1550"/>
              </a:lnSpc>
              <a:buNone/>
            </a:pPr>
            <a:r>
              <a:rPr lang="en-US" sz="1150" dirty="0">
                <a:solidFill>
                  <a:srgbClr val="FFFFFF"/>
                </a:solidFill>
                <a:latin typeface="Arimo" pitchFamily="34" charset="0"/>
                <a:ea typeface="Arimo" pitchFamily="34" charset="-122"/>
                <a:cs typeface="Arimo" pitchFamily="34" charset="-120"/>
              </a:rPr>
              <a:t>Emigración creciente de profesionales calificados hacia el exterior.</a:t>
            </a:r>
            <a:endParaRPr lang="en-US" sz="1150" dirty="0"/>
          </a:p>
        </p:txBody>
      </p:sp>
      <p:sp>
        <p:nvSpPr>
          <p:cNvPr id="35" name="Shape 33"/>
          <p:cNvSpPr/>
          <p:nvPr/>
        </p:nvSpPr>
        <p:spPr>
          <a:xfrm>
            <a:off x="837724" y="6281261"/>
            <a:ext cx="12954952" cy="703302"/>
          </a:xfrm>
          <a:prstGeom prst="roundRect">
            <a:avLst>
              <a:gd name="adj" fmla="val 3127"/>
            </a:avLst>
          </a:prstGeom>
          <a:solidFill>
            <a:srgbClr val="4B3F02"/>
          </a:solidFill>
          <a:ln/>
        </p:spPr>
      </p:sp>
      <p:pic>
        <p:nvPicPr>
          <p:cNvPr id="36" name="Image 0" descr="preencoded.png"/>
          <p:cNvPicPr>
            <a:picLocks noChangeAspect="1"/>
          </p:cNvPicPr>
          <p:nvPr/>
        </p:nvPicPr>
        <p:blipFill>
          <a:blip r:embed="rId3"/>
          <a:stretch>
            <a:fillRect/>
          </a:stretch>
        </p:blipFill>
        <p:spPr>
          <a:xfrm>
            <a:off x="984290" y="6480810"/>
            <a:ext cx="183237" cy="146566"/>
          </a:xfrm>
          <a:prstGeom prst="rect">
            <a:avLst/>
          </a:prstGeom>
        </p:spPr>
      </p:pic>
      <p:sp>
        <p:nvSpPr>
          <p:cNvPr id="37" name="Text 34"/>
          <p:cNvSpPr/>
          <p:nvPr/>
        </p:nvSpPr>
        <p:spPr>
          <a:xfrm>
            <a:off x="1314093" y="6420445"/>
            <a:ext cx="12332018" cy="398621"/>
          </a:xfrm>
          <a:prstGeom prst="rect">
            <a:avLst/>
          </a:prstGeom>
          <a:noFill/>
          <a:ln/>
        </p:spPr>
        <p:txBody>
          <a:bodyPr wrap="square" lIns="0" tIns="0" rIns="0" bIns="0" rtlCol="0" anchor="t"/>
          <a:lstStyle/>
          <a:p>
            <a:pPr marL="0" indent="0" algn="l">
              <a:lnSpc>
                <a:spcPts val="1550"/>
              </a:lnSpc>
              <a:buNone/>
            </a:pPr>
            <a:r>
              <a:rPr lang="en-US" sz="1150" dirty="0">
                <a:solidFill>
                  <a:srgbClr val="FFFFFF"/>
                </a:solidFill>
                <a:latin typeface="Arimo" pitchFamily="34" charset="0"/>
                <a:ea typeface="Arimo" pitchFamily="34" charset="-122"/>
                <a:cs typeface="Arimo" pitchFamily="34" charset="-120"/>
              </a:rPr>
              <a:t>Evaluación crítica: La rectificación buscó purificar el modelo socialista, pero no abordó las causas estructurales de la crisis. La eliminación de los mercados campesinos, lejos de resolver el problema, creó una bomba de tiempo bajo las economías familiares.</a:t>
            </a:r>
            <a:endParaRPr lang="en-US" sz="11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9144000" y="0"/>
            <a:ext cx="5486400" cy="8229600"/>
          </a:xfrm>
          <a:prstGeom prst="rect">
            <a:avLst/>
          </a:prstGeom>
          <a:solidFill>
            <a:srgbClr val="2B2952"/>
          </a:solidFill>
          <a:ln/>
        </p:spPr>
      </p:sp>
      <p:sp>
        <p:nvSpPr>
          <p:cNvPr id="4" name="Shape 1"/>
          <p:cNvSpPr/>
          <p:nvPr/>
        </p:nvSpPr>
        <p:spPr>
          <a:xfrm>
            <a:off x="837724" y="638175"/>
            <a:ext cx="1044535" cy="317421"/>
          </a:xfrm>
          <a:prstGeom prst="roundRect">
            <a:avLst>
              <a:gd name="adj" fmla="val 6731"/>
            </a:avLst>
          </a:prstGeom>
          <a:solidFill>
            <a:srgbClr val="0F004D"/>
          </a:solidFill>
          <a:ln/>
        </p:spPr>
      </p:sp>
      <p:sp>
        <p:nvSpPr>
          <p:cNvPr id="5" name="Text 2"/>
          <p:cNvSpPr/>
          <p:nvPr/>
        </p:nvSpPr>
        <p:spPr>
          <a:xfrm>
            <a:off x="944523" y="691515"/>
            <a:ext cx="830937" cy="210741"/>
          </a:xfrm>
          <a:prstGeom prst="rect">
            <a:avLst/>
          </a:prstGeom>
          <a:noFill/>
          <a:ln/>
        </p:spPr>
        <p:txBody>
          <a:bodyPr wrap="none" lIns="0" tIns="0" rIns="0" bIns="0" rtlCol="0" anchor="t"/>
          <a:lstStyle/>
          <a:p>
            <a:pPr marL="0" indent="0" algn="l">
              <a:lnSpc>
                <a:spcPts val="1650"/>
              </a:lnSpc>
              <a:buNone/>
            </a:pPr>
            <a:r>
              <a:rPr lang="en-US" sz="1100" dirty="0">
                <a:solidFill>
                  <a:srgbClr val="D9E1FF"/>
                </a:solidFill>
                <a:latin typeface="Arimo" pitchFamily="34" charset="0"/>
                <a:ea typeface="Arimo" pitchFamily="34" charset="-122"/>
                <a:cs typeface="Arimo" pitchFamily="34" charset="-120"/>
              </a:rPr>
              <a:t>CAPÍTULO 4</a:t>
            </a:r>
            <a:endParaRPr lang="en-US" sz="1100" dirty="0"/>
          </a:p>
        </p:txBody>
      </p:sp>
      <p:sp>
        <p:nvSpPr>
          <p:cNvPr id="6" name="Text 3"/>
          <p:cNvSpPr/>
          <p:nvPr/>
        </p:nvSpPr>
        <p:spPr>
          <a:xfrm>
            <a:off x="837724" y="1016079"/>
            <a:ext cx="7468553" cy="1047036"/>
          </a:xfrm>
          <a:prstGeom prst="rect">
            <a:avLst/>
          </a:prstGeom>
          <a:noFill/>
          <a:ln/>
        </p:spPr>
        <p:txBody>
          <a:bodyPr wrap="square" lIns="0" tIns="0" rIns="0" bIns="0" rtlCol="0" anchor="t"/>
          <a:lstStyle/>
          <a:p>
            <a:pPr marL="0" indent="0" algn="l">
              <a:lnSpc>
                <a:spcPts val="4100"/>
              </a:lnSpc>
              <a:buNone/>
            </a:pPr>
            <a:r>
              <a:rPr lang="en-US" sz="3250" b="1" dirty="0">
                <a:solidFill>
                  <a:srgbClr val="FFFFFF"/>
                </a:solidFill>
                <a:latin typeface="Syne Bold" pitchFamily="34" charset="0"/>
                <a:ea typeface="Syne Bold" pitchFamily="34" charset="-122"/>
                <a:cs typeface="Syne Bold" pitchFamily="34" charset="-120"/>
              </a:rPr>
              <a:t>El Bloqueo Económico y sus Consecuencias</a:t>
            </a:r>
            <a:endParaRPr lang="en-US" sz="3250" dirty="0"/>
          </a:p>
        </p:txBody>
      </p:sp>
      <p:sp>
        <p:nvSpPr>
          <p:cNvPr id="7" name="Text 4"/>
          <p:cNvSpPr/>
          <p:nvPr/>
        </p:nvSpPr>
        <p:spPr>
          <a:xfrm>
            <a:off x="837724" y="2290048"/>
            <a:ext cx="7468553" cy="526733"/>
          </a:xfrm>
          <a:prstGeom prst="rect">
            <a:avLst/>
          </a:prstGeom>
          <a:noFill/>
          <a:ln/>
        </p:spPr>
        <p:txBody>
          <a:bodyPr wrap="square" lIns="0" tIns="0" rIns="0" bIns="0" rtlCol="0" anchor="t"/>
          <a:lstStyle/>
          <a:p>
            <a:pPr marL="0" indent="0" algn="l">
              <a:lnSpc>
                <a:spcPts val="2050"/>
              </a:lnSpc>
              <a:buNone/>
            </a:pPr>
            <a:r>
              <a:rPr lang="en-US" sz="1400" dirty="0">
                <a:solidFill>
                  <a:srgbClr val="D9E1FF"/>
                </a:solidFill>
                <a:latin typeface="Arimo" pitchFamily="34" charset="0"/>
                <a:ea typeface="Arimo" pitchFamily="34" charset="-122"/>
                <a:cs typeface="Arimo" pitchFamily="34" charset="-120"/>
              </a:rPr>
              <a:t>Más de 60 años de cerco económico, comercial y financiero. El sistema de sanciones unilaterales más prolongado de la historia moderna.</a:t>
            </a:r>
            <a:endParaRPr lang="en-US" sz="1400" dirty="0"/>
          </a:p>
        </p:txBody>
      </p:sp>
      <p:sp>
        <p:nvSpPr>
          <p:cNvPr id="8" name="Shape 5"/>
          <p:cNvSpPr/>
          <p:nvPr/>
        </p:nvSpPr>
        <p:spPr>
          <a:xfrm>
            <a:off x="837724" y="2986921"/>
            <a:ext cx="7468553" cy="971788"/>
          </a:xfrm>
          <a:prstGeom prst="roundRect">
            <a:avLst>
              <a:gd name="adj" fmla="val 2748"/>
            </a:avLst>
          </a:prstGeom>
          <a:solidFill>
            <a:srgbClr val="2B2952"/>
          </a:solidFill>
          <a:ln/>
        </p:spPr>
      </p:sp>
      <p:sp>
        <p:nvSpPr>
          <p:cNvPr id="9" name="Text 6"/>
          <p:cNvSpPr/>
          <p:nvPr/>
        </p:nvSpPr>
        <p:spPr>
          <a:xfrm>
            <a:off x="1015722" y="3164919"/>
            <a:ext cx="2094548" cy="261699"/>
          </a:xfrm>
          <a:prstGeom prst="rect">
            <a:avLst/>
          </a:prstGeom>
          <a:noFill/>
          <a:ln/>
        </p:spPr>
        <p:txBody>
          <a:bodyPr wrap="none" lIns="0" tIns="0" rIns="0" bIns="0" rtlCol="0" anchor="t"/>
          <a:lstStyle/>
          <a:p>
            <a:pPr marL="0" indent="0" algn="l">
              <a:lnSpc>
                <a:spcPts val="2050"/>
              </a:lnSpc>
              <a:buNone/>
            </a:pPr>
            <a:r>
              <a:rPr lang="en-US" sz="1600" b="1" dirty="0">
                <a:solidFill>
                  <a:srgbClr val="D9E1FF"/>
                </a:solidFill>
                <a:latin typeface="Syne Bold" pitchFamily="34" charset="0"/>
                <a:ea typeface="Syne Bold" pitchFamily="34" charset="-122"/>
                <a:cs typeface="Syne Bold" pitchFamily="34" charset="-120"/>
              </a:rPr>
              <a:t>1.157 billones USD</a:t>
            </a:r>
            <a:endParaRPr lang="en-US" sz="1600" dirty="0"/>
          </a:p>
        </p:txBody>
      </p:sp>
      <p:sp>
        <p:nvSpPr>
          <p:cNvPr id="10" name="Text 7"/>
          <p:cNvSpPr/>
          <p:nvPr/>
        </p:nvSpPr>
        <p:spPr>
          <a:xfrm>
            <a:off x="1015722" y="3517344"/>
            <a:ext cx="7112556" cy="263366"/>
          </a:xfrm>
          <a:prstGeom prst="rect">
            <a:avLst/>
          </a:prstGeom>
          <a:noFill/>
          <a:ln/>
        </p:spPr>
        <p:txBody>
          <a:bodyPr wrap="none" lIns="0" tIns="0" rIns="0" bIns="0" rtlCol="0" anchor="t"/>
          <a:lstStyle/>
          <a:p>
            <a:pPr marL="0" indent="0" algn="l">
              <a:lnSpc>
                <a:spcPts val="2050"/>
              </a:lnSpc>
              <a:buNone/>
            </a:pPr>
            <a:r>
              <a:rPr lang="en-US" sz="1400" dirty="0">
                <a:solidFill>
                  <a:srgbClr val="D9E1FF"/>
                </a:solidFill>
                <a:latin typeface="Arimo" pitchFamily="34" charset="0"/>
                <a:ea typeface="Arimo" pitchFamily="34" charset="-122"/>
                <a:cs typeface="Arimo" pitchFamily="34" charset="-120"/>
              </a:rPr>
              <a:t>Daños acumulados totales estimados por el gobierno cubano.</a:t>
            </a:r>
            <a:endParaRPr lang="en-US" sz="1400" dirty="0"/>
          </a:p>
        </p:txBody>
      </p:sp>
      <p:sp>
        <p:nvSpPr>
          <p:cNvPr id="11" name="Shape 8"/>
          <p:cNvSpPr/>
          <p:nvPr/>
        </p:nvSpPr>
        <p:spPr>
          <a:xfrm>
            <a:off x="837724" y="4110038"/>
            <a:ext cx="7468553" cy="971788"/>
          </a:xfrm>
          <a:prstGeom prst="roundRect">
            <a:avLst>
              <a:gd name="adj" fmla="val 2748"/>
            </a:avLst>
          </a:prstGeom>
          <a:solidFill>
            <a:srgbClr val="2B2952"/>
          </a:solidFill>
          <a:ln/>
        </p:spPr>
      </p:sp>
      <p:sp>
        <p:nvSpPr>
          <p:cNvPr id="12" name="Text 9"/>
          <p:cNvSpPr/>
          <p:nvPr/>
        </p:nvSpPr>
        <p:spPr>
          <a:xfrm>
            <a:off x="1015722" y="4288036"/>
            <a:ext cx="2301002" cy="261699"/>
          </a:xfrm>
          <a:prstGeom prst="rect">
            <a:avLst/>
          </a:prstGeom>
          <a:noFill/>
          <a:ln/>
        </p:spPr>
        <p:txBody>
          <a:bodyPr wrap="none" lIns="0" tIns="0" rIns="0" bIns="0" rtlCol="0" anchor="t"/>
          <a:lstStyle/>
          <a:p>
            <a:pPr marL="0" indent="0" algn="l">
              <a:lnSpc>
                <a:spcPts val="2050"/>
              </a:lnSpc>
              <a:buNone/>
            </a:pPr>
            <a:r>
              <a:rPr lang="en-US" sz="1600" b="1" dirty="0">
                <a:solidFill>
                  <a:srgbClr val="D9E1FF"/>
                </a:solidFill>
                <a:latin typeface="Syne Bold" pitchFamily="34" charset="0"/>
                <a:ea typeface="Syne Bold" pitchFamily="34" charset="-122"/>
                <a:cs typeface="Syne Bold" pitchFamily="34" charset="-120"/>
              </a:rPr>
              <a:t>~5.000 millones USD</a:t>
            </a:r>
            <a:endParaRPr lang="en-US" sz="1600" dirty="0"/>
          </a:p>
        </p:txBody>
      </p:sp>
      <p:sp>
        <p:nvSpPr>
          <p:cNvPr id="13" name="Text 10"/>
          <p:cNvSpPr/>
          <p:nvPr/>
        </p:nvSpPr>
        <p:spPr>
          <a:xfrm>
            <a:off x="1015722" y="4640461"/>
            <a:ext cx="7112556" cy="263366"/>
          </a:xfrm>
          <a:prstGeom prst="rect">
            <a:avLst/>
          </a:prstGeom>
          <a:noFill/>
          <a:ln/>
        </p:spPr>
        <p:txBody>
          <a:bodyPr wrap="none" lIns="0" tIns="0" rIns="0" bIns="0" rtlCol="0" anchor="t"/>
          <a:lstStyle/>
          <a:p>
            <a:pPr marL="0" indent="0" algn="l">
              <a:lnSpc>
                <a:spcPts val="2050"/>
              </a:lnSpc>
              <a:buNone/>
            </a:pPr>
            <a:r>
              <a:rPr lang="en-US" sz="1400" dirty="0">
                <a:solidFill>
                  <a:srgbClr val="D9E1FF"/>
                </a:solidFill>
                <a:latin typeface="Arimo" pitchFamily="34" charset="0"/>
                <a:ea typeface="Arimo" pitchFamily="34" charset="-122"/>
                <a:cs typeface="Arimo" pitchFamily="34" charset="-120"/>
              </a:rPr>
              <a:t>Pérdidas anuales promedio causadas por el bloqueo en el período reciente.</a:t>
            </a:r>
            <a:endParaRPr lang="en-US" sz="1400" dirty="0"/>
          </a:p>
        </p:txBody>
      </p:sp>
      <p:sp>
        <p:nvSpPr>
          <p:cNvPr id="14" name="Shape 11"/>
          <p:cNvSpPr/>
          <p:nvPr/>
        </p:nvSpPr>
        <p:spPr>
          <a:xfrm>
            <a:off x="837724" y="5233154"/>
            <a:ext cx="7468553" cy="1235154"/>
          </a:xfrm>
          <a:prstGeom prst="roundRect">
            <a:avLst>
              <a:gd name="adj" fmla="val 2162"/>
            </a:avLst>
          </a:prstGeom>
          <a:solidFill>
            <a:srgbClr val="2B2952"/>
          </a:solidFill>
          <a:ln/>
        </p:spPr>
      </p:sp>
      <p:sp>
        <p:nvSpPr>
          <p:cNvPr id="15" name="Text 12"/>
          <p:cNvSpPr/>
          <p:nvPr/>
        </p:nvSpPr>
        <p:spPr>
          <a:xfrm>
            <a:off x="1015722" y="5411152"/>
            <a:ext cx="2094548" cy="261699"/>
          </a:xfrm>
          <a:prstGeom prst="rect">
            <a:avLst/>
          </a:prstGeom>
          <a:noFill/>
          <a:ln/>
        </p:spPr>
        <p:txBody>
          <a:bodyPr wrap="none" lIns="0" tIns="0" rIns="0" bIns="0" rtlCol="0" anchor="t"/>
          <a:lstStyle/>
          <a:p>
            <a:pPr marL="0" indent="0" algn="l">
              <a:lnSpc>
                <a:spcPts val="2050"/>
              </a:lnSpc>
              <a:buNone/>
            </a:pPr>
            <a:r>
              <a:rPr lang="en-US" sz="1600" b="1" dirty="0">
                <a:solidFill>
                  <a:srgbClr val="D9E1FF"/>
                </a:solidFill>
                <a:latin typeface="Syne Bold" pitchFamily="34" charset="0"/>
                <a:ea typeface="Syne Bold" pitchFamily="34" charset="-122"/>
                <a:cs typeface="Syne Bold" pitchFamily="34" charset="-120"/>
              </a:rPr>
              <a:t>187 países</a:t>
            </a:r>
            <a:endParaRPr lang="en-US" sz="1600" dirty="0"/>
          </a:p>
        </p:txBody>
      </p:sp>
      <p:sp>
        <p:nvSpPr>
          <p:cNvPr id="16" name="Text 13"/>
          <p:cNvSpPr/>
          <p:nvPr/>
        </p:nvSpPr>
        <p:spPr>
          <a:xfrm>
            <a:off x="1015722" y="5763578"/>
            <a:ext cx="7112556" cy="526733"/>
          </a:xfrm>
          <a:prstGeom prst="rect">
            <a:avLst/>
          </a:prstGeom>
          <a:noFill/>
          <a:ln/>
        </p:spPr>
        <p:txBody>
          <a:bodyPr wrap="square" lIns="0" tIns="0" rIns="0" bIns="0" rtlCol="0" anchor="t"/>
          <a:lstStyle/>
          <a:p>
            <a:pPr marL="0" indent="0" algn="l">
              <a:lnSpc>
                <a:spcPts val="2050"/>
              </a:lnSpc>
              <a:buNone/>
            </a:pPr>
            <a:r>
              <a:rPr lang="en-US" sz="1400" dirty="0">
                <a:solidFill>
                  <a:srgbClr val="D9E1FF"/>
                </a:solidFill>
                <a:latin typeface="Arimo" pitchFamily="34" charset="0"/>
                <a:ea typeface="Arimo" pitchFamily="34" charset="-122"/>
                <a:cs typeface="Arimo" pitchFamily="34" charset="-120"/>
              </a:rPr>
              <a:t>Votaron a favor de levantar el bloqueo en la ONU en 2024. Solo EE.UU. e Israel votaron en contra.</a:t>
            </a:r>
            <a:endParaRPr lang="en-US" sz="1400" dirty="0"/>
          </a:p>
        </p:txBody>
      </p:sp>
      <p:sp>
        <p:nvSpPr>
          <p:cNvPr id="17" name="Shape 14"/>
          <p:cNvSpPr/>
          <p:nvPr/>
        </p:nvSpPr>
        <p:spPr>
          <a:xfrm>
            <a:off x="837724" y="6619637"/>
            <a:ext cx="7468553" cy="971788"/>
          </a:xfrm>
          <a:prstGeom prst="roundRect">
            <a:avLst>
              <a:gd name="adj" fmla="val 2748"/>
            </a:avLst>
          </a:prstGeom>
          <a:solidFill>
            <a:srgbClr val="2B2952"/>
          </a:solidFill>
          <a:ln/>
        </p:spPr>
      </p:sp>
      <p:sp>
        <p:nvSpPr>
          <p:cNvPr id="18" name="Text 15"/>
          <p:cNvSpPr/>
          <p:nvPr/>
        </p:nvSpPr>
        <p:spPr>
          <a:xfrm>
            <a:off x="1015722" y="6797635"/>
            <a:ext cx="2094548" cy="261699"/>
          </a:xfrm>
          <a:prstGeom prst="rect">
            <a:avLst/>
          </a:prstGeom>
          <a:noFill/>
          <a:ln/>
        </p:spPr>
        <p:txBody>
          <a:bodyPr wrap="none" lIns="0" tIns="0" rIns="0" bIns="0" rtlCol="0" anchor="t"/>
          <a:lstStyle/>
          <a:p>
            <a:pPr marL="0" indent="0" algn="l">
              <a:lnSpc>
                <a:spcPts val="2050"/>
              </a:lnSpc>
              <a:buNone/>
            </a:pPr>
            <a:r>
              <a:rPr lang="en-US" sz="1600" b="1" dirty="0">
                <a:solidFill>
                  <a:srgbClr val="D9E1FF"/>
                </a:solidFill>
                <a:latin typeface="Syne Bold" pitchFamily="34" charset="0"/>
                <a:ea typeface="Syne Bold" pitchFamily="34" charset="-122"/>
                <a:cs typeface="Syne Bold" pitchFamily="34" charset="-120"/>
              </a:rPr>
              <a:t>70%</a:t>
            </a:r>
            <a:endParaRPr lang="en-US" sz="1600" dirty="0"/>
          </a:p>
        </p:txBody>
      </p:sp>
      <p:sp>
        <p:nvSpPr>
          <p:cNvPr id="19" name="Text 16"/>
          <p:cNvSpPr/>
          <p:nvPr/>
        </p:nvSpPr>
        <p:spPr>
          <a:xfrm>
            <a:off x="1015722" y="7150060"/>
            <a:ext cx="7112556" cy="263366"/>
          </a:xfrm>
          <a:prstGeom prst="rect">
            <a:avLst/>
          </a:prstGeom>
          <a:noFill/>
          <a:ln/>
        </p:spPr>
        <p:txBody>
          <a:bodyPr wrap="none" lIns="0" tIns="0" rIns="0" bIns="0" rtlCol="0" anchor="t"/>
          <a:lstStyle/>
          <a:p>
            <a:pPr marL="0" indent="0" algn="l">
              <a:lnSpc>
                <a:spcPts val="2050"/>
              </a:lnSpc>
              <a:buNone/>
            </a:pPr>
            <a:r>
              <a:rPr lang="en-US" sz="1400" dirty="0">
                <a:solidFill>
                  <a:srgbClr val="D9E1FF"/>
                </a:solidFill>
                <a:latin typeface="Arimo" pitchFamily="34" charset="0"/>
                <a:ea typeface="Arimo" pitchFamily="34" charset="-122"/>
                <a:cs typeface="Arimo" pitchFamily="34" charset="-120"/>
              </a:rPr>
              <a:t>Porcentaje de cubanos que han nacido y vivido toda su vida bajo condiciones de bloqueo.</a:t>
            </a:r>
            <a:endParaRPr lang="en-US" sz="1400" dirty="0"/>
          </a:p>
        </p:txBody>
      </p:sp>
      <p:pic>
        <p:nvPicPr>
          <p:cNvPr id="21" name="Imagen 20">
            <a:extLst>
              <a:ext uri="{FF2B5EF4-FFF2-40B4-BE49-F238E27FC236}">
                <a16:creationId xmlns:a16="http://schemas.microsoft.com/office/drawing/2014/main" id="{ECDADC02-F601-4C68-B380-94FFD22DDE46}"/>
              </a:ext>
            </a:extLst>
          </p:cNvPr>
          <p:cNvPicPr>
            <a:picLocks noChangeAspect="1"/>
          </p:cNvPicPr>
          <p:nvPr/>
        </p:nvPicPr>
        <p:blipFill>
          <a:blip r:embed="rId3"/>
          <a:stretch>
            <a:fillRect/>
          </a:stretch>
        </p:blipFill>
        <p:spPr>
          <a:xfrm>
            <a:off x="9488824" y="2336526"/>
            <a:ext cx="4796751" cy="354702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1849</Words>
  <Application>Microsoft Office PowerPoint</Application>
  <PresentationFormat>Personalizado</PresentationFormat>
  <Paragraphs>210</Paragraphs>
  <Slides>13</Slides>
  <Notes>13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Syne Bold</vt:lpstr>
      <vt:lpstr>Arial</vt:lpstr>
      <vt:lpstr>Arimo</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
  <cp:lastModifiedBy>Roberto</cp:lastModifiedBy>
  <cp:revision>6</cp:revision>
  <dcterms:created xsi:type="dcterms:W3CDTF">2026-04-28T16:16:51Z</dcterms:created>
  <dcterms:modified xsi:type="dcterms:W3CDTF">2026-04-28T10:53:54Z</dcterms:modified>
</cp:coreProperties>
</file>