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3">
        <a:schemeClr val="bg1"/>
      </p:bgRef>
    </p:bg>
    <p:spTree>
      <p:nvGrpSpPr>
        <p:cNvPr id="1" name=""/>
        <p:cNvGrpSpPr/>
        <p:nvPr/>
      </p:nvGrpSpPr>
      <p:grpSpPr>
        <a:xfrm>
          <a:off x="0" y="0"/>
          <a:ext cx="0" cy="0"/>
          <a:chOff x="0" y="0"/>
          <a:chExt cx="0" cy="0"/>
        </a:xfrm>
      </p:grpSpPr>
      <p:sp>
        <p:nvSpPr>
          <p:cNvPr id="12" name="11 Rectángulo"/>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Rectángulo redondeado"/>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Subtítulo"/>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p:txBody>
          <a:bodyPr/>
          <a:lstStyle/>
          <a:p>
            <a:fld id="{7A847CFC-816F-41D0-AAC0-9BF4FEBC753E}" type="datetimeFigureOut">
              <a:rPr lang="es-ES" smtClean="0"/>
              <a:pPr/>
              <a:t>04/04/2025</a:t>
            </a:fld>
            <a:endParaRPr lang="es-ES"/>
          </a:p>
        </p:txBody>
      </p:sp>
      <p:sp>
        <p:nvSpPr>
          <p:cNvPr id="17" name="16 Marcador de pie de página"/>
          <p:cNvSpPr>
            <a:spLocks noGrp="1"/>
          </p:cNvSpPr>
          <p:nvPr>
            <p:ph type="ftr" sz="quarter" idx="11"/>
          </p:nvPr>
        </p:nvSpPr>
        <p:spPr/>
        <p:txBody>
          <a:bodyPr/>
          <a:lstStyle/>
          <a:p>
            <a:endParaRPr lang="es-ES"/>
          </a:p>
        </p:txBody>
      </p:sp>
      <p:sp>
        <p:nvSpPr>
          <p:cNvPr id="29" name="28 Marcador de número de diapositiva"/>
          <p:cNvSpPr>
            <a:spLocks noGrp="1"/>
          </p:cNvSpPr>
          <p:nvPr>
            <p:ph type="sldNum" sz="quarter" idx="12"/>
          </p:nvPr>
        </p:nvSpPr>
        <p:spPr/>
        <p:txBody>
          <a:bodyPr lIns="0" tIns="0" rIns="0" bIns="0">
            <a:noAutofit/>
          </a:bodyPr>
          <a:lstStyle>
            <a:lvl1pPr>
              <a:defRPr sz="1400">
                <a:solidFill>
                  <a:srgbClr val="FFFFFF"/>
                </a:solidFill>
              </a:defRPr>
            </a:lvl1pPr>
          </a:lstStyle>
          <a:p>
            <a:fld id="{132FADFE-3B8F-471C-ABF0-DBC7717ECBBC}" type="slidenum">
              <a:rPr lang="es-ES" smtClean="0"/>
              <a:pPr/>
              <a:t>‹Nº›</a:t>
            </a:fld>
            <a:endParaRPr lang="es-ES"/>
          </a:p>
        </p:txBody>
      </p:sp>
      <p:sp>
        <p:nvSpPr>
          <p:cNvPr id="7" name="6 Rectángulo"/>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pPr/>
              <a:t>04/04/2025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41"/>
            <a:ext cx="201168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914400" y="274640"/>
            <a:ext cx="55626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pPr/>
              <a:t>04/04/2025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pPr/>
              <a:t>04/04/2025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
        <p:nvSpPr>
          <p:cNvPr id="8" name="7 Marcador de contenido"/>
          <p:cNvSpPr>
            <a:spLocks noGrp="1"/>
          </p:cNvSpPr>
          <p:nvPr>
            <p:ph sz="quarter" idx="1"/>
          </p:nvPr>
        </p:nvSpPr>
        <p:spPr>
          <a:xfrm>
            <a:off x="914400" y="1447800"/>
            <a:ext cx="7772400" cy="45720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3">
        <a:schemeClr val="bg1"/>
      </p:bgRef>
    </p:bg>
    <p:spTree>
      <p:nvGrpSpPr>
        <p:cNvPr id="1" name=""/>
        <p:cNvGrpSpPr/>
        <p:nvPr/>
      </p:nvGrpSpPr>
      <p:grpSpPr>
        <a:xfrm>
          <a:off x="0" y="0"/>
          <a:ext cx="0" cy="0"/>
          <a:chOff x="0" y="0"/>
          <a:chExt cx="0" cy="0"/>
        </a:xfrm>
      </p:grpSpPr>
      <p:sp>
        <p:nvSpPr>
          <p:cNvPr id="11" name="10 Rectángulo"/>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Rectángulo redondeado"/>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722313" y="952500"/>
            <a:ext cx="7772400" cy="1362075"/>
          </a:xfrm>
        </p:spPr>
        <p:txBody>
          <a:bodyPr anchor="b" anchorCtr="0"/>
          <a:lstStyle>
            <a:lvl1pPr algn="l">
              <a:buNone/>
              <a:defRPr sz="4000" b="0" cap="none"/>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7A847CFC-816F-41D0-AAC0-9BF4FEBC753E}" type="datetimeFigureOut">
              <a:rPr lang="es-ES" smtClean="0"/>
              <a:pPr/>
              <a:t>04/04/2025</a:t>
            </a:fld>
            <a:endParaRPr lang="es-ES"/>
          </a:p>
        </p:txBody>
      </p:sp>
      <p:sp>
        <p:nvSpPr>
          <p:cNvPr id="5" name="4 Marcador de pie de página"/>
          <p:cNvSpPr>
            <a:spLocks noGrp="1"/>
          </p:cNvSpPr>
          <p:nvPr>
            <p:ph type="ftr" sz="quarter" idx="11"/>
          </p:nvPr>
        </p:nvSpPr>
        <p:spPr>
          <a:xfrm>
            <a:off x="800100" y="6172200"/>
            <a:ext cx="4000500" cy="457200"/>
          </a:xfrm>
        </p:spPr>
        <p:txBody>
          <a:bodyPr/>
          <a:lstStyle/>
          <a:p>
            <a:endParaRPr lang="es-ES"/>
          </a:p>
        </p:txBody>
      </p:sp>
      <p:sp>
        <p:nvSpPr>
          <p:cNvPr id="7" name="6 Rectángulo"/>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Rectángulo"/>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Rectángulo"/>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Marcador de número de diapositiva"/>
          <p:cNvSpPr>
            <a:spLocks noGrp="1"/>
          </p:cNvSpPr>
          <p:nvPr>
            <p:ph type="sldNum" sz="quarter" idx="12"/>
          </p:nvPr>
        </p:nvSpPr>
        <p:spPr>
          <a:xfrm>
            <a:off x="146304" y="6208776"/>
            <a:ext cx="457200" cy="457200"/>
          </a:xfrm>
        </p:spPr>
        <p:txBody>
          <a:bodyPr/>
          <a:lstStyle/>
          <a:p>
            <a:fld id="{132FADFE-3B8F-471C-ABF0-DBC7717ECBBC}" type="slidenum">
              <a:rPr lang="es-ES" smtClean="0"/>
              <a:pPr/>
              <a:t>‹Nº›</a:t>
            </a:fld>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7A847CFC-816F-41D0-AAC0-9BF4FEBC753E}" type="datetimeFigureOut">
              <a:rPr lang="es-ES" smtClean="0"/>
              <a:pPr/>
              <a:t>04/04/2025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
        <p:nvSpPr>
          <p:cNvPr id="9" name="8 Marcador de contenido"/>
          <p:cNvSpPr>
            <a:spLocks noGrp="1"/>
          </p:cNvSpPr>
          <p:nvPr>
            <p:ph sz="quarter" idx="1"/>
          </p:nvPr>
        </p:nvSpPr>
        <p:spPr>
          <a:xfrm>
            <a:off x="914400" y="1447800"/>
            <a:ext cx="3749040" cy="45720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933950" y="1447800"/>
            <a:ext cx="3749040" cy="45720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914400" y="273050"/>
            <a:ext cx="7772400" cy="1143000"/>
          </a:xfrm>
        </p:spPr>
        <p:txBody>
          <a:bodyPr anchor="b" anchorCtr="0"/>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7" name="6 Marcador de fecha"/>
          <p:cNvSpPr>
            <a:spLocks noGrp="1"/>
          </p:cNvSpPr>
          <p:nvPr>
            <p:ph type="dt" sz="half" idx="10"/>
          </p:nvPr>
        </p:nvSpPr>
        <p:spPr/>
        <p:txBody>
          <a:bodyPr/>
          <a:lstStyle/>
          <a:p>
            <a:fld id="{7A847CFC-816F-41D0-AAC0-9BF4FEBC753E}" type="datetimeFigureOut">
              <a:rPr lang="es-ES" smtClean="0"/>
              <a:pPr/>
              <a:t>04/04/2025</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
        <p:nvSpPr>
          <p:cNvPr id="11" name="10 Marcador de contenido"/>
          <p:cNvSpPr>
            <a:spLocks noGrp="1"/>
          </p:cNvSpPr>
          <p:nvPr>
            <p:ph sz="half" idx="2"/>
          </p:nvPr>
        </p:nvSpPr>
        <p:spPr>
          <a:xfrm>
            <a:off x="914400" y="2247900"/>
            <a:ext cx="3733800" cy="38862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half" idx="4"/>
          </p:nvPr>
        </p:nvSpPr>
        <p:spPr>
          <a:xfrm>
            <a:off x="4953000" y="2247900"/>
            <a:ext cx="3733800" cy="38862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7A847CFC-816F-41D0-AAC0-9BF4FEBC753E}" type="datetimeFigureOut">
              <a:rPr lang="es-ES" smtClean="0"/>
              <a:pPr/>
              <a:t>04/04/2025</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7A847CFC-816F-41D0-AAC0-9BF4FEBC753E}" type="datetimeFigureOut">
              <a:rPr lang="es-ES" smtClean="0"/>
              <a:pPr/>
              <a:t>04/04/2025</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7 Rectángulo"/>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Rectángulo redondeado"/>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914400" y="273050"/>
            <a:ext cx="7772400" cy="1143000"/>
          </a:xfrm>
        </p:spPr>
        <p:txBody>
          <a:bodyPr anchor="b" anchorCtr="0"/>
          <a:lstStyle>
            <a:lvl1pPr algn="l">
              <a:buNone/>
              <a:defRPr sz="4000" b="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7A847CFC-816F-41D0-AAC0-9BF4FEBC753E}" type="datetimeFigureOut">
              <a:rPr lang="es-ES" smtClean="0"/>
              <a:pPr/>
              <a:t>04/04/2025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
        <p:nvSpPr>
          <p:cNvPr id="11" name="10 Marcador de contenido"/>
          <p:cNvSpPr>
            <a:spLocks noGrp="1"/>
          </p:cNvSpPr>
          <p:nvPr>
            <p:ph sz="quarter" idx="1"/>
          </p:nvPr>
        </p:nvSpPr>
        <p:spPr>
          <a:xfrm>
            <a:off x="2971800" y="1600200"/>
            <a:ext cx="5715000" cy="44958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7A847CFC-816F-41D0-AAC0-9BF4FEBC753E}" type="datetimeFigureOut">
              <a:rPr lang="es-ES" smtClean="0"/>
              <a:pPr/>
              <a:t>04/04/2025</a:t>
            </a:fld>
            <a:endParaRPr lang="es-ES"/>
          </a:p>
        </p:txBody>
      </p:sp>
      <p:sp>
        <p:nvSpPr>
          <p:cNvPr id="6" name="5 Marcador de pie de página"/>
          <p:cNvSpPr>
            <a:spLocks noGrp="1"/>
          </p:cNvSpPr>
          <p:nvPr>
            <p:ph type="ftr" sz="quarter" idx="11"/>
          </p:nvPr>
        </p:nvSpPr>
        <p:spPr>
          <a:xfrm>
            <a:off x="914400" y="6172200"/>
            <a:ext cx="3886200" cy="457200"/>
          </a:xfrm>
        </p:spPr>
        <p:txBody>
          <a:bodyPr/>
          <a:lstStyle/>
          <a:p>
            <a:endParaRPr lang="es-ES"/>
          </a:p>
        </p:txBody>
      </p:sp>
      <p:sp>
        <p:nvSpPr>
          <p:cNvPr id="7" name="6 Marcador de número de diapositiva"/>
          <p:cNvSpPr>
            <a:spLocks noGrp="1"/>
          </p:cNvSpPr>
          <p:nvPr>
            <p:ph type="sldNum" sz="quarter" idx="12"/>
          </p:nvPr>
        </p:nvSpPr>
        <p:spPr>
          <a:xfrm>
            <a:off x="146304" y="6208776"/>
            <a:ext cx="457200" cy="457200"/>
          </a:xfrm>
        </p:spPr>
        <p:txBody>
          <a:bodyPr/>
          <a:lstStyle/>
          <a:p>
            <a:fld id="{132FADFE-3B8F-471C-ABF0-DBC7717ECBBC}" type="slidenum">
              <a:rPr lang="es-ES" smtClean="0"/>
              <a:pPr/>
              <a:t>‹Nº›</a:t>
            </a:fld>
            <a:endParaRPr lang="es-ES"/>
          </a:p>
        </p:txBody>
      </p:sp>
      <p:sp>
        <p:nvSpPr>
          <p:cNvPr id="11" name="10 Rectángulo"/>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Rectángulo"/>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Marcador de posición de imagen"/>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s-ES" smtClean="0"/>
              <a:t>Haga clic en el icono para agregar una imagen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Rectángulo"/>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Rectángulo redondeado"/>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Marcador de título"/>
          <p:cNvSpPr>
            <a:spLocks noGrp="1"/>
          </p:cNvSpPr>
          <p:nvPr>
            <p:ph type="title"/>
          </p:nvPr>
        </p:nvSpPr>
        <p:spPr>
          <a:xfrm>
            <a:off x="914400" y="274638"/>
            <a:ext cx="7772400" cy="1143000"/>
          </a:xfrm>
          <a:prstGeom prst="rect">
            <a:avLst/>
          </a:prstGeom>
        </p:spPr>
        <p:txBody>
          <a:bodyPr bIns="91440" anchor="b" anchorCtr="0">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7A847CFC-816F-41D0-AAC0-9BF4FEBC753E}" type="datetimeFigureOut">
              <a:rPr lang="es-ES" smtClean="0"/>
              <a:pPr/>
              <a:t>04/04/2025</a:t>
            </a:fld>
            <a:endParaRPr lang="es-ES"/>
          </a:p>
        </p:txBody>
      </p:sp>
      <p:sp>
        <p:nvSpPr>
          <p:cNvPr id="3" name="2 Marcador de pie de página"/>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s-ES"/>
          </a:p>
        </p:txBody>
      </p:sp>
      <p:sp>
        <p:nvSpPr>
          <p:cNvPr id="23" name="22 Marcador de número de diapositiva"/>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132FADFE-3B8F-471C-ABF0-DBC7717ECBBC}"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unir.net/revista/salud/principios-bioetica/"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www.cubadebate.cu/etiqueta/genetica/"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www.cubadebate.cu/etiqueta/cimavax/" TargetMode="External"/><Relationship Id="rId2" Type="http://schemas.openxmlformats.org/officeDocument/2006/relationships/hyperlink" Target="http://www.cubadebate.cu/etiqueta/heberprot-p/"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457200" y="1505930"/>
            <a:ext cx="8472518" cy="1470025"/>
          </a:xfrm>
        </p:spPr>
        <p:txBody>
          <a:bodyPr/>
          <a:lstStyle/>
          <a:p>
            <a:pPr algn="l"/>
            <a:r>
              <a:rPr lang="es-MX" b="1" dirty="0" smtClean="0">
                <a:latin typeface="Arial" pitchFamily="34" charset="0"/>
                <a:cs typeface="Arial" pitchFamily="34" charset="0"/>
              </a:rPr>
              <a:t>Tema 2</a:t>
            </a:r>
            <a:r>
              <a:rPr lang="es-MX" dirty="0" smtClean="0">
                <a:latin typeface="Arial" pitchFamily="34" charset="0"/>
                <a:cs typeface="Arial" pitchFamily="34" charset="0"/>
              </a:rPr>
              <a:t>: </a:t>
            </a:r>
            <a:r>
              <a:rPr lang="es-ES_tradnl" sz="3600" b="1" dirty="0" smtClean="0">
                <a:latin typeface="Arial" pitchFamily="34" charset="0"/>
                <a:cs typeface="Arial" pitchFamily="34" charset="0"/>
              </a:rPr>
              <a:t>Biotecnología e ingeniería genética</a:t>
            </a:r>
            <a:endParaRPr lang="es-MX" sz="3600" dirty="0">
              <a:latin typeface="Arial" pitchFamily="34" charset="0"/>
              <a:cs typeface="Arial" pitchFamily="34" charset="0"/>
            </a:endParaRPr>
          </a:p>
        </p:txBody>
      </p:sp>
      <p:sp>
        <p:nvSpPr>
          <p:cNvPr id="14337" name="Rectangle 1"/>
          <p:cNvSpPr>
            <a:spLocks noGrp="1" noChangeArrowheads="1"/>
          </p:cNvSpPr>
          <p:nvPr>
            <p:ph type="subTitle" idx="1"/>
          </p:nvPr>
        </p:nvSpPr>
        <p:spPr bwMode="auto">
          <a:xfrm>
            <a:off x="571500" y="3200400"/>
            <a:ext cx="8215342"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28600" algn="l"/>
              </a:tabLst>
            </a:pPr>
            <a:r>
              <a:rPr kumimoji="0" lang="es-ES" sz="28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Objetivos</a:t>
            </a:r>
            <a:endParaRPr kumimoji="0" lang="es-MX"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228600" algn="l"/>
              </a:tabLst>
            </a:pPr>
            <a:r>
              <a:rPr kumimoji="0" lang="es-ES_tradnl" sz="28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Explicar el origen, desarrollo, aplicación e impacto de la biotecnología y la ingeniería genética en Cuba y en otros países.</a:t>
            </a:r>
            <a:endParaRPr kumimoji="0" lang="es-ES_tradnl" sz="2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5" name="4 Imagen" descr="Biotecnología.jpeg"/>
          <p:cNvPicPr>
            <a:picLocks noChangeAspect="1"/>
          </p:cNvPicPr>
          <p:nvPr/>
        </p:nvPicPr>
        <p:blipFill>
          <a:blip r:embed="rId2"/>
          <a:stretch>
            <a:fillRect/>
          </a:stretch>
        </p:blipFill>
        <p:spPr>
          <a:xfrm>
            <a:off x="0" y="0"/>
            <a:ext cx="1905000" cy="1428736"/>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500034" y="1214422"/>
            <a:ext cx="8001056" cy="4278094"/>
          </a:xfrm>
          <a:prstGeom prst="rect">
            <a:avLst/>
          </a:prstGeom>
          <a:noFill/>
        </p:spPr>
        <p:txBody>
          <a:bodyPr wrap="square" rtlCol="0">
            <a:spAutoFit/>
          </a:bodyPr>
          <a:lstStyle/>
          <a:p>
            <a:pPr algn="just"/>
            <a:endParaRPr lang="es-MX" sz="2400" dirty="0" smtClean="0"/>
          </a:p>
          <a:p>
            <a:pPr algn="just"/>
            <a:endParaRPr lang="es-MX" sz="2400" dirty="0" smtClean="0"/>
          </a:p>
          <a:p>
            <a:pPr algn="just"/>
            <a:r>
              <a:rPr lang="es-MX" sz="3200" b="1" dirty="0" smtClean="0">
                <a:latin typeface="Arial" pitchFamily="34" charset="0"/>
                <a:cs typeface="Arial" pitchFamily="34" charset="0"/>
              </a:rPr>
              <a:t>I</a:t>
            </a:r>
            <a:r>
              <a:rPr lang="es-MX" sz="3200" b="1" dirty="0" smtClean="0">
                <a:latin typeface="Arial" pitchFamily="34" charset="0"/>
                <a:cs typeface="Arial" pitchFamily="34" charset="0"/>
              </a:rPr>
              <a:t>ngeniería </a:t>
            </a:r>
            <a:r>
              <a:rPr lang="es-MX" sz="3200" b="1" dirty="0" smtClean="0">
                <a:latin typeface="Arial" pitchFamily="34" charset="0"/>
                <a:cs typeface="Arial" pitchFamily="34" charset="0"/>
              </a:rPr>
              <a:t>genética</a:t>
            </a:r>
            <a:r>
              <a:rPr lang="es-MX" sz="3200" dirty="0" smtClean="0">
                <a:latin typeface="Arial" pitchFamily="34" charset="0"/>
                <a:cs typeface="Arial" pitchFamily="34" charset="0"/>
              </a:rPr>
              <a:t> o estudio del ADN a través de modificaciones en el mismo con fines médicos o farmacológicos, entre otros, es una rama en la que se trabaja directamente con el material genético de los seres vivos, con el fin de encontrar soluciones a los problemas de la </a:t>
            </a:r>
            <a:r>
              <a:rPr lang="es-MX" sz="3200" dirty="0" smtClean="0">
                <a:latin typeface="Arial" pitchFamily="34" charset="0"/>
                <a:cs typeface="Arial" pitchFamily="34" charset="0"/>
              </a:rPr>
              <a:t>sociedad.</a:t>
            </a:r>
            <a:endParaRPr lang="es-MX" sz="3200" dirty="0">
              <a:latin typeface="Arial" pitchFamily="34" charset="0"/>
              <a:cs typeface="Arial" pitchFamily="34" charset="0"/>
            </a:endParaRPr>
          </a:p>
        </p:txBody>
      </p:sp>
      <p:sp>
        <p:nvSpPr>
          <p:cNvPr id="3" name="2 CuadroTexto"/>
          <p:cNvSpPr txBox="1"/>
          <p:nvPr/>
        </p:nvSpPr>
        <p:spPr>
          <a:xfrm>
            <a:off x="714348" y="642918"/>
            <a:ext cx="6858048" cy="584775"/>
          </a:xfrm>
          <a:prstGeom prst="rect">
            <a:avLst/>
          </a:prstGeom>
          <a:noFill/>
        </p:spPr>
        <p:txBody>
          <a:bodyPr wrap="square" rtlCol="0">
            <a:spAutoFit/>
          </a:bodyPr>
          <a:lstStyle/>
          <a:p>
            <a:r>
              <a:rPr lang="es-MX" sz="3200" b="1" dirty="0" smtClean="0">
                <a:latin typeface="Arial" pitchFamily="34" charset="0"/>
                <a:cs typeface="Arial" pitchFamily="34" charset="0"/>
              </a:rPr>
              <a:t>Ingeniería Genética</a:t>
            </a:r>
            <a:endParaRPr lang="es-MX" sz="3200" b="1" dirty="0">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642910" y="714356"/>
            <a:ext cx="8072494" cy="5509200"/>
          </a:xfrm>
          <a:prstGeom prst="rect">
            <a:avLst/>
          </a:prstGeom>
          <a:noFill/>
        </p:spPr>
        <p:txBody>
          <a:bodyPr wrap="square" rtlCol="0">
            <a:spAutoFit/>
          </a:bodyPr>
          <a:lstStyle/>
          <a:p>
            <a:pPr algn="just"/>
            <a:r>
              <a:rPr lang="es-MX" sz="3200" dirty="0" smtClean="0">
                <a:latin typeface="Arial" pitchFamily="34" charset="0"/>
                <a:cs typeface="Arial" pitchFamily="34" charset="0"/>
              </a:rPr>
              <a:t>El Glosario de la Comisión Europea define la ingeniería genética como la “</a:t>
            </a:r>
            <a:r>
              <a:rPr lang="es-MX" sz="3200" b="1" dirty="0" smtClean="0">
                <a:latin typeface="Arial" pitchFamily="34" charset="0"/>
                <a:cs typeface="Arial" pitchFamily="34" charset="0"/>
              </a:rPr>
              <a:t>técnica para retirar, modificar o agregar genes a una molécula de ADN</a:t>
            </a:r>
            <a:r>
              <a:rPr lang="es-MX" sz="3200" dirty="0" smtClean="0">
                <a:latin typeface="Arial" pitchFamily="34" charset="0"/>
                <a:cs typeface="Arial" pitchFamily="34" charset="0"/>
              </a:rPr>
              <a:t> [de un organismo] a fin de cambiar la información que contiene”. Además, afirma que al alterar “esta información, la ingeniería genética cambia el tipo o cantidad de proteínas que puede producir un organismo” lo que permite, concluye, “que elabore sustancias nuevas o desempeñe funciones nuevas”.</a:t>
            </a:r>
            <a:endParaRPr lang="es-MX" sz="3200" dirty="0">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642910" y="714356"/>
            <a:ext cx="8072494" cy="6001643"/>
          </a:xfrm>
          <a:prstGeom prst="rect">
            <a:avLst/>
          </a:prstGeom>
          <a:noFill/>
        </p:spPr>
        <p:txBody>
          <a:bodyPr wrap="square" rtlCol="0">
            <a:spAutoFit/>
          </a:bodyPr>
          <a:lstStyle/>
          <a:p>
            <a:pPr algn="just"/>
            <a:r>
              <a:rPr lang="es-MX" sz="2400" b="1" dirty="0" smtClean="0">
                <a:latin typeface="Arial" pitchFamily="34" charset="0"/>
                <a:cs typeface="Arial" pitchFamily="34" charset="0"/>
              </a:rPr>
              <a:t>Aplicaciones de la ingeniería </a:t>
            </a:r>
            <a:r>
              <a:rPr lang="es-MX" sz="2400" b="1" dirty="0" smtClean="0">
                <a:latin typeface="Arial" pitchFamily="34" charset="0"/>
                <a:cs typeface="Arial" pitchFamily="34" charset="0"/>
              </a:rPr>
              <a:t>genética</a:t>
            </a:r>
          </a:p>
          <a:p>
            <a:pPr algn="just"/>
            <a:endParaRPr lang="es-MX" sz="2400" b="1" dirty="0" smtClean="0">
              <a:latin typeface="Arial" pitchFamily="34" charset="0"/>
              <a:cs typeface="Arial" pitchFamily="34" charset="0"/>
            </a:endParaRPr>
          </a:p>
          <a:p>
            <a:pPr algn="just"/>
            <a:r>
              <a:rPr lang="es-MX" sz="2400" dirty="0" smtClean="0">
                <a:latin typeface="Arial" pitchFamily="34" charset="0"/>
                <a:cs typeface="Arial" pitchFamily="34" charset="0"/>
              </a:rPr>
              <a:t>Como en cualquier otra rama de la ingeniería, esta especialización se adentra en la </a:t>
            </a:r>
            <a:r>
              <a:rPr lang="es-MX" sz="2400" b="1" dirty="0" smtClean="0">
                <a:latin typeface="Arial" pitchFamily="34" charset="0"/>
                <a:cs typeface="Arial" pitchFamily="34" charset="0"/>
              </a:rPr>
              <a:t>búsqueda de soluciones para problemas muy concretos</a:t>
            </a:r>
            <a:r>
              <a:rPr lang="es-MX" sz="2400" dirty="0" smtClean="0">
                <a:latin typeface="Arial" pitchFamily="34" charset="0"/>
                <a:cs typeface="Arial" pitchFamily="34" charset="0"/>
              </a:rPr>
              <a:t>, en este caso, asociados a la genética de los seres vivos.</a:t>
            </a:r>
          </a:p>
          <a:p>
            <a:pPr algn="just"/>
            <a:r>
              <a:rPr lang="es-MX" sz="2400" dirty="0" smtClean="0">
                <a:latin typeface="Arial" pitchFamily="34" charset="0"/>
                <a:cs typeface="Arial" pitchFamily="34" charset="0"/>
              </a:rPr>
              <a:t>Entre los objetivos de esta disciplina estarían el terminar con enfermedades transmitidas de generación en generación y </a:t>
            </a:r>
            <a:r>
              <a:rPr lang="es-MX" sz="2400" b="1" dirty="0" smtClean="0">
                <a:latin typeface="Arial" pitchFamily="34" charset="0"/>
                <a:cs typeface="Arial" pitchFamily="34" charset="0"/>
              </a:rPr>
              <a:t>asegurar el correcto desarrollo de un cultivo</a:t>
            </a:r>
            <a:r>
              <a:rPr lang="es-MX" sz="2400" dirty="0" smtClean="0">
                <a:latin typeface="Arial" pitchFamily="34" charset="0"/>
                <a:cs typeface="Arial" pitchFamily="34" charset="0"/>
              </a:rPr>
              <a:t> para que pueda crecer en condiciones adversas. Dos ejemplos que son solo la punta de un enorme iceberg ya que, no solo es necesario resaltar el hecho de que las aplicaciones de la ingeniería genética son incontables, también es importante destacar que cuanto más se investiga mayor es la potencialidad que demuestra.</a:t>
            </a:r>
          </a:p>
          <a:p>
            <a:pPr algn="just"/>
            <a:endParaRPr lang="es-MX" sz="2400" dirty="0">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500034" y="285728"/>
            <a:ext cx="8072494" cy="6370975"/>
          </a:xfrm>
          <a:prstGeom prst="rect">
            <a:avLst/>
          </a:prstGeom>
          <a:noFill/>
        </p:spPr>
        <p:txBody>
          <a:bodyPr wrap="square" rtlCol="0">
            <a:spAutoFit/>
          </a:bodyPr>
          <a:lstStyle/>
          <a:p>
            <a:pPr algn="just"/>
            <a:r>
              <a:rPr lang="es-MX" sz="2400" b="1" dirty="0" smtClean="0">
                <a:latin typeface="Arial" pitchFamily="34" charset="0"/>
                <a:cs typeface="Arial" pitchFamily="34" charset="0"/>
              </a:rPr>
              <a:t>Ingeniería genética y </a:t>
            </a:r>
            <a:r>
              <a:rPr lang="es-MX" sz="2400" b="1" dirty="0" smtClean="0">
                <a:latin typeface="Arial" pitchFamily="34" charset="0"/>
                <a:cs typeface="Arial" pitchFamily="34" charset="0"/>
              </a:rPr>
              <a:t>biotecnología</a:t>
            </a:r>
          </a:p>
          <a:p>
            <a:pPr algn="just"/>
            <a:endParaRPr lang="es-MX" sz="2400" b="1" dirty="0" smtClean="0">
              <a:latin typeface="Arial" pitchFamily="34" charset="0"/>
              <a:cs typeface="Arial" pitchFamily="34" charset="0"/>
            </a:endParaRPr>
          </a:p>
          <a:p>
            <a:pPr algn="just"/>
            <a:r>
              <a:rPr lang="es-MX" sz="2400" dirty="0" smtClean="0">
                <a:latin typeface="Arial" pitchFamily="34" charset="0"/>
                <a:cs typeface="Arial" pitchFamily="34" charset="0"/>
              </a:rPr>
              <a:t>Una especialización muy vinculada a la ingeniería genética es la biotecnología. La diferencia entre ambas es que mientras que la primera se focaliza exclusivamente en el ADN, la segunda dirige su investigación al ser </a:t>
            </a:r>
            <a:r>
              <a:rPr lang="es-MX" sz="2400" dirty="0" smtClean="0">
                <a:latin typeface="Arial" pitchFamily="34" charset="0"/>
                <a:cs typeface="Arial" pitchFamily="34" charset="0"/>
              </a:rPr>
              <a:t>vivo.</a:t>
            </a:r>
            <a:endParaRPr lang="es-MX" sz="2400" dirty="0" smtClean="0">
              <a:latin typeface="Arial" pitchFamily="34" charset="0"/>
              <a:cs typeface="Arial" pitchFamily="34" charset="0"/>
            </a:endParaRPr>
          </a:p>
          <a:p>
            <a:pPr algn="just"/>
            <a:endParaRPr lang="es-MX" sz="2400" dirty="0" smtClean="0">
              <a:latin typeface="Arial" pitchFamily="34" charset="0"/>
              <a:cs typeface="Arial" pitchFamily="34" charset="0"/>
            </a:endParaRPr>
          </a:p>
          <a:p>
            <a:pPr algn="just"/>
            <a:r>
              <a:rPr lang="es-MX" sz="2400" dirty="0" smtClean="0">
                <a:latin typeface="Arial" pitchFamily="34" charset="0"/>
                <a:cs typeface="Arial" pitchFamily="34" charset="0"/>
              </a:rPr>
              <a:t>Tanto la biotecnología como la ingeniería genética son dos interesantes ámbitos formativos para los amantes de la investigación que tengan a los seres vivos en el centro de su estudio. Sin embargo, también plantean importantes desafíos en los que </a:t>
            </a:r>
            <a:r>
              <a:rPr lang="es-MX" sz="2400" b="1" dirty="0" smtClean="0">
                <a:latin typeface="Arial" pitchFamily="34" charset="0"/>
                <a:cs typeface="Arial" pitchFamily="34" charset="0"/>
              </a:rPr>
              <a:t>los </a:t>
            </a:r>
            <a:r>
              <a:rPr lang="es-MX" sz="2400" b="1" dirty="0" smtClean="0">
                <a:latin typeface="Arial" pitchFamily="34" charset="0"/>
                <a:cs typeface="Arial" pitchFamily="34" charset="0"/>
                <a:hlinkClick r:id="rId2"/>
              </a:rPr>
              <a:t>principios </a:t>
            </a:r>
            <a:r>
              <a:rPr lang="es-MX" sz="2400" b="1" dirty="0" err="1" smtClean="0">
                <a:latin typeface="Arial" pitchFamily="34" charset="0"/>
                <a:cs typeface="Arial" pitchFamily="34" charset="0"/>
                <a:hlinkClick r:id="rId2"/>
              </a:rPr>
              <a:t>bioéticos</a:t>
            </a:r>
            <a:r>
              <a:rPr lang="es-MX" sz="2400" b="1" dirty="0" smtClean="0">
                <a:latin typeface="Arial" pitchFamily="34" charset="0"/>
                <a:cs typeface="Arial" pitchFamily="34" charset="0"/>
              </a:rPr>
              <a:t> desarrollan un papel fundamental </a:t>
            </a:r>
            <a:r>
              <a:rPr lang="es-MX" sz="2400" dirty="0" smtClean="0">
                <a:latin typeface="Arial" pitchFamily="34" charset="0"/>
                <a:cs typeface="Arial" pitchFamily="34" charset="0"/>
              </a:rPr>
              <a:t>para así garantizar que los avances científicos caminen de la mano con el respeto debido a los humanos, los animales y el entorno que habitan.</a:t>
            </a:r>
          </a:p>
          <a:p>
            <a:pPr algn="just"/>
            <a:endParaRPr lang="es-MX" sz="2400" dirty="0">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500034" y="285728"/>
            <a:ext cx="8072494" cy="5632311"/>
          </a:xfrm>
          <a:prstGeom prst="rect">
            <a:avLst/>
          </a:prstGeom>
          <a:noFill/>
        </p:spPr>
        <p:txBody>
          <a:bodyPr wrap="square" rtlCol="0">
            <a:spAutoFit/>
          </a:bodyPr>
          <a:lstStyle/>
          <a:p>
            <a:pPr algn="just"/>
            <a:r>
              <a:rPr lang="es-MX" sz="2400" b="1" dirty="0" smtClean="0">
                <a:latin typeface="Arial" pitchFamily="34" charset="0"/>
                <a:cs typeface="Arial" pitchFamily="34" charset="0"/>
              </a:rPr>
              <a:t>En Cuba</a:t>
            </a:r>
          </a:p>
          <a:p>
            <a:pPr algn="just"/>
            <a:endParaRPr lang="es-MX" sz="2400" b="1" dirty="0" smtClean="0">
              <a:latin typeface="Arial" pitchFamily="34" charset="0"/>
              <a:cs typeface="Arial" pitchFamily="34" charset="0"/>
            </a:endParaRPr>
          </a:p>
          <a:p>
            <a:pPr algn="just"/>
            <a:r>
              <a:rPr lang="es-MX" sz="2400" dirty="0" smtClean="0">
                <a:latin typeface="Arial" pitchFamily="34" charset="0"/>
                <a:cs typeface="Arial" pitchFamily="34" charset="0"/>
              </a:rPr>
              <a:t>Un día cualquiera de los últimos 20 años, una embarazada cubana, en cualquier lugar de la geografía de este archipiélago, recibe la tranquilidad— tras un examen clínico minucioso— de que su bebé viene al mundo saludable. Ese día, otra mujer en consulta tiene la oportunidad de tomar decisiones informadas sobre su embarazo. Quizá en el otro extremo del país, una pareja que en sus genes lleva la huella de la fibrosis quística, logra finalmente tener un hijo sano… Otra familia consigue a tiempo detectar el trastorno metabólico que padece el pequeño de casa y ganarle la batalla a la dolencia para que su niño viva una vida saludable…</a:t>
            </a:r>
          </a:p>
          <a:p>
            <a:pPr algn="just"/>
            <a:endParaRPr lang="es-MX" sz="2400" dirty="0">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571472" y="500042"/>
            <a:ext cx="8072494" cy="3785652"/>
          </a:xfrm>
          <a:prstGeom prst="rect">
            <a:avLst/>
          </a:prstGeom>
          <a:noFill/>
        </p:spPr>
        <p:txBody>
          <a:bodyPr wrap="square" rtlCol="0">
            <a:spAutoFit/>
          </a:bodyPr>
          <a:lstStyle/>
          <a:p>
            <a:pPr algn="just"/>
            <a:r>
              <a:rPr lang="es-MX" sz="2400" dirty="0" smtClean="0">
                <a:latin typeface="Arial" pitchFamily="34" charset="0"/>
                <a:cs typeface="Arial" pitchFamily="34" charset="0"/>
              </a:rPr>
              <a:t>Los ejemplos, cotidianos, son el resultado del trabajo de cientos de genetistas cuyo aporte ha sido significativo en la prevención de defectos y malformaciones congénitas en el país. Tras la red que los agrupa, </a:t>
            </a:r>
            <a:r>
              <a:rPr lang="es-MX" sz="2400" b="1" dirty="0" smtClean="0">
                <a:latin typeface="Arial" pitchFamily="34" charset="0"/>
                <a:cs typeface="Arial" pitchFamily="34" charset="0"/>
              </a:rPr>
              <a:t>el Centro Nacional de </a:t>
            </a:r>
            <a:r>
              <a:rPr lang="es-MX" sz="2400" b="1" dirty="0" smtClean="0">
                <a:latin typeface="Arial" pitchFamily="34" charset="0"/>
                <a:cs typeface="Arial" pitchFamily="34" charset="0"/>
                <a:hlinkClick r:id="rId2"/>
              </a:rPr>
              <a:t>Genética</a:t>
            </a:r>
            <a:r>
              <a:rPr lang="es-MX" sz="2400" b="1" dirty="0" smtClean="0">
                <a:latin typeface="Arial" pitchFamily="34" charset="0"/>
                <a:cs typeface="Arial" pitchFamily="34" charset="0"/>
              </a:rPr>
              <a:t> Médica  ha brindado a la población cubana la tranquilidad, el asesoramiento y el tratamiento oportuno que necesitan para prevenir y tratar enfermedades genéticas. Además, ha garantizado la accesibilidad a estos servicios en todo el territorio nacional.</a:t>
            </a:r>
            <a:endParaRPr lang="es-MX" sz="2400" dirty="0">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571472" y="500042"/>
            <a:ext cx="8072494" cy="5262979"/>
          </a:xfrm>
          <a:prstGeom prst="rect">
            <a:avLst/>
          </a:prstGeom>
          <a:noFill/>
        </p:spPr>
        <p:txBody>
          <a:bodyPr wrap="square" rtlCol="0">
            <a:spAutoFit/>
          </a:bodyPr>
          <a:lstStyle/>
          <a:p>
            <a:pPr algn="just"/>
            <a:r>
              <a:rPr lang="es-MX" sz="2800" dirty="0" smtClean="0">
                <a:latin typeface="Arial" pitchFamily="34" charset="0"/>
                <a:cs typeface="Arial" pitchFamily="34" charset="0"/>
              </a:rPr>
              <a:t>El </a:t>
            </a:r>
            <a:r>
              <a:rPr lang="es-MX" sz="2800" dirty="0" smtClean="0">
                <a:latin typeface="Arial" pitchFamily="34" charset="0"/>
                <a:cs typeface="Arial" pitchFamily="34" charset="0"/>
              </a:rPr>
              <a:t>ánimo era el de “romper las cadenas” responsables de los muchos enfermos de determinadas patologías en una misma familia. El de formar profesionales para llevar la genética hasta la puerta de las personas en la comunidad y disponer de otros profesionales para ayudar a que los países del ALBA lo lograran también, el de reducir la mortalidad infantil por problemas asociados al parto y por las malformaciones congénitas, el de realizar investigaciones que colocaran al país en la vanguardia del conocimiento sobre el genoma humano.</a:t>
            </a:r>
            <a:endParaRPr lang="es-MX" sz="2800" dirty="0">
              <a:latin typeface="Arial" pitchFamily="34" charset="0"/>
              <a:cs typeface="Arial"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571472" y="500042"/>
            <a:ext cx="8072494" cy="4401205"/>
          </a:xfrm>
          <a:prstGeom prst="rect">
            <a:avLst/>
          </a:prstGeom>
          <a:noFill/>
        </p:spPr>
        <p:txBody>
          <a:bodyPr wrap="square" rtlCol="0">
            <a:spAutoFit/>
          </a:bodyPr>
          <a:lstStyle/>
          <a:p>
            <a:pPr algn="just"/>
            <a:r>
              <a:rPr lang="es-MX" sz="2800" dirty="0" smtClean="0">
                <a:latin typeface="Arial" pitchFamily="34" charset="0"/>
                <a:cs typeface="Arial" pitchFamily="34" charset="0"/>
              </a:rPr>
              <a:t>Conclusiones</a:t>
            </a:r>
          </a:p>
          <a:p>
            <a:pPr algn="just"/>
            <a:endParaRPr lang="es-MX" sz="2800" dirty="0" smtClean="0">
              <a:latin typeface="Arial" pitchFamily="34" charset="0"/>
              <a:cs typeface="Arial" pitchFamily="34" charset="0"/>
            </a:endParaRPr>
          </a:p>
          <a:p>
            <a:pPr algn="just"/>
            <a:r>
              <a:rPr lang="es-MX" sz="2800" dirty="0" smtClean="0">
                <a:latin typeface="Arial" pitchFamily="34" charset="0"/>
                <a:cs typeface="Arial" pitchFamily="34" charset="0"/>
              </a:rPr>
              <a:t>La Biotecnología es una de las ramas de mayor desarrollo en Cuba. Medicamentos únicos de su tipo en el mundo como el </a:t>
            </a:r>
            <a:r>
              <a:rPr lang="es-MX" sz="2800" dirty="0" err="1" smtClean="0">
                <a:latin typeface="Arial" pitchFamily="34" charset="0"/>
                <a:cs typeface="Arial" pitchFamily="34" charset="0"/>
                <a:hlinkClick r:id="rId2"/>
              </a:rPr>
              <a:t>Heberprot</a:t>
            </a:r>
            <a:r>
              <a:rPr lang="es-MX" sz="2800" dirty="0" smtClean="0">
                <a:latin typeface="Arial" pitchFamily="34" charset="0"/>
                <a:cs typeface="Arial" pitchFamily="34" charset="0"/>
                <a:hlinkClick r:id="rId2"/>
              </a:rPr>
              <a:t>-P</a:t>
            </a:r>
            <a:r>
              <a:rPr lang="es-MX" sz="2800" dirty="0" smtClean="0">
                <a:latin typeface="Arial" pitchFamily="34" charset="0"/>
                <a:cs typeface="Arial" pitchFamily="34" charset="0"/>
              </a:rPr>
              <a:t>, la vacuna </a:t>
            </a:r>
            <a:r>
              <a:rPr lang="es-MX" sz="2800" dirty="0" err="1" smtClean="0">
                <a:latin typeface="Arial" pitchFamily="34" charset="0"/>
                <a:cs typeface="Arial" pitchFamily="34" charset="0"/>
                <a:hlinkClick r:id="rId3"/>
              </a:rPr>
              <a:t>CIMAvax</a:t>
            </a:r>
            <a:r>
              <a:rPr lang="es-MX" sz="2800" dirty="0" smtClean="0">
                <a:latin typeface="Arial" pitchFamily="34" charset="0"/>
                <a:cs typeface="Arial" pitchFamily="34" charset="0"/>
                <a:hlinkClick r:id="rId3"/>
              </a:rPr>
              <a:t>-EGF</a:t>
            </a:r>
            <a:r>
              <a:rPr lang="es-MX" sz="2800" dirty="0" smtClean="0">
                <a:latin typeface="Arial" pitchFamily="34" charset="0"/>
                <a:cs typeface="Arial" pitchFamily="34" charset="0"/>
              </a:rPr>
              <a:t>, así como la creación de terapias para el tratamiento de enfermedades del sistema nervioso central, el cáncer, la Hepatitis B o la </a:t>
            </a:r>
            <a:r>
              <a:rPr lang="es-MX" sz="2800" dirty="0" err="1" smtClean="0">
                <a:latin typeface="Arial" pitchFamily="34" charset="0"/>
                <a:cs typeface="Arial" pitchFamily="34" charset="0"/>
              </a:rPr>
              <a:t>meningoencefalitis</a:t>
            </a:r>
            <a:r>
              <a:rPr lang="es-MX" sz="2800" dirty="0" smtClean="0">
                <a:latin typeface="Arial" pitchFamily="34" charset="0"/>
                <a:cs typeface="Arial" pitchFamily="34" charset="0"/>
              </a:rPr>
              <a:t> han convertido a nuestro país en una potencia mundial.</a:t>
            </a:r>
            <a:endParaRPr lang="es-MX" sz="2800" dirty="0">
              <a:latin typeface="Arial" pitchFamily="34" charset="0"/>
              <a:cs typeface="Arial"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571472" y="500042"/>
            <a:ext cx="8072494" cy="4401205"/>
          </a:xfrm>
          <a:prstGeom prst="rect">
            <a:avLst/>
          </a:prstGeom>
          <a:noFill/>
        </p:spPr>
        <p:txBody>
          <a:bodyPr wrap="square" rtlCol="0">
            <a:spAutoFit/>
          </a:bodyPr>
          <a:lstStyle/>
          <a:p>
            <a:pPr algn="just"/>
            <a:r>
              <a:rPr lang="es-MX" sz="2800" dirty="0" smtClean="0">
                <a:latin typeface="Arial" pitchFamily="34" charset="0"/>
                <a:cs typeface="Arial" pitchFamily="34" charset="0"/>
              </a:rPr>
              <a:t>Conclusiones</a:t>
            </a:r>
          </a:p>
          <a:p>
            <a:pPr algn="just"/>
            <a:endParaRPr lang="es-MX" sz="2800" dirty="0" smtClean="0">
              <a:latin typeface="Arial" pitchFamily="34" charset="0"/>
              <a:cs typeface="Arial" pitchFamily="34" charset="0"/>
            </a:endParaRPr>
          </a:p>
          <a:p>
            <a:pPr algn="just"/>
            <a:r>
              <a:rPr lang="es-MX" sz="2800" dirty="0" smtClean="0">
                <a:latin typeface="Arial" pitchFamily="34" charset="0"/>
                <a:cs typeface="Arial" pitchFamily="34" charset="0"/>
              </a:rPr>
              <a:t>Casi cuatro décadas de esfuerzo han engrosado la cartera de productos biotecnológicos cubanos e instituciones como el Centro de Ingeniería Genética y Biotecnología (CIGB), el Centro de Inmunología Molecular (CIM),  el Centro de </a:t>
            </a:r>
            <a:r>
              <a:rPr lang="es-MX" sz="2800" dirty="0" err="1" smtClean="0">
                <a:latin typeface="Arial" pitchFamily="34" charset="0"/>
                <a:cs typeface="Arial" pitchFamily="34" charset="0"/>
              </a:rPr>
              <a:t>Inmunoensayo</a:t>
            </a:r>
            <a:r>
              <a:rPr lang="es-MX" sz="2800" dirty="0" smtClean="0">
                <a:latin typeface="Arial" pitchFamily="34" charset="0"/>
                <a:cs typeface="Arial" pitchFamily="34" charset="0"/>
              </a:rPr>
              <a:t> (CIE), y el Centro de Neurociencias (</a:t>
            </a:r>
            <a:r>
              <a:rPr lang="es-MX" sz="2800" dirty="0" err="1" smtClean="0">
                <a:latin typeface="Arial" pitchFamily="34" charset="0"/>
                <a:cs typeface="Arial" pitchFamily="34" charset="0"/>
              </a:rPr>
              <a:t>CNeuro</a:t>
            </a:r>
            <a:r>
              <a:rPr lang="es-MX" sz="2800" dirty="0" smtClean="0">
                <a:latin typeface="Arial" pitchFamily="34" charset="0"/>
                <a:cs typeface="Arial" pitchFamily="34" charset="0"/>
              </a:rPr>
              <a:t>) se han convertido en referentes internacionales</a:t>
            </a:r>
            <a:endParaRPr lang="es-MX" sz="2800" dirty="0">
              <a:latin typeface="Arial" pitchFamily="34" charset="0"/>
              <a:cs typeface="Arial"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571472" y="500042"/>
            <a:ext cx="8072494" cy="4401205"/>
          </a:xfrm>
          <a:prstGeom prst="rect">
            <a:avLst/>
          </a:prstGeom>
          <a:noFill/>
        </p:spPr>
        <p:txBody>
          <a:bodyPr wrap="square" rtlCol="0">
            <a:spAutoFit/>
          </a:bodyPr>
          <a:lstStyle/>
          <a:p>
            <a:pPr algn="just"/>
            <a:r>
              <a:rPr lang="es-MX" sz="2800" dirty="0" smtClean="0">
                <a:latin typeface="Arial" pitchFamily="34" charset="0"/>
                <a:cs typeface="Arial" pitchFamily="34" charset="0"/>
              </a:rPr>
              <a:t>Conclusiones</a:t>
            </a:r>
          </a:p>
          <a:p>
            <a:pPr algn="just"/>
            <a:endParaRPr lang="es-MX" sz="2800" dirty="0" smtClean="0">
              <a:latin typeface="Arial" pitchFamily="34" charset="0"/>
              <a:cs typeface="Arial" pitchFamily="34" charset="0"/>
            </a:endParaRPr>
          </a:p>
          <a:p>
            <a:pPr algn="just"/>
            <a:r>
              <a:rPr lang="es-MX" sz="2800" dirty="0" smtClean="0">
                <a:latin typeface="Arial" pitchFamily="34" charset="0"/>
                <a:cs typeface="Arial" pitchFamily="34" charset="0"/>
              </a:rPr>
              <a:t>Cuba se convirtió en </a:t>
            </a:r>
            <a:r>
              <a:rPr lang="es-MX" sz="2800" b="1" dirty="0" smtClean="0">
                <a:latin typeface="Arial" pitchFamily="34" charset="0"/>
                <a:cs typeface="Arial" pitchFamily="34" charset="0"/>
              </a:rPr>
              <a:t>el primer país libre de transmisión vertical del VIH y el segundo de América con cobertura total para hipotiroidismo congénito en recién nacidos</a:t>
            </a:r>
            <a:r>
              <a:rPr lang="es-MX" sz="2800" dirty="0" smtClean="0">
                <a:latin typeface="Arial" pitchFamily="34" charset="0"/>
                <a:cs typeface="Arial" pitchFamily="34" charset="0"/>
              </a:rPr>
              <a:t>, una afección caracterizada por el mal funcionamiento de las tiroides, que conduce al retraso mental profundo si no se detecta a tiempo.</a:t>
            </a:r>
            <a:endParaRPr lang="es-MX" sz="2800" dirty="0">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571472" y="357166"/>
            <a:ext cx="8001056" cy="6647974"/>
          </a:xfrm>
          <a:prstGeom prst="rect">
            <a:avLst/>
          </a:prstGeom>
          <a:noFill/>
        </p:spPr>
        <p:txBody>
          <a:bodyPr wrap="square" rtlCol="0">
            <a:spAutoFit/>
          </a:bodyPr>
          <a:lstStyle/>
          <a:p>
            <a:pPr algn="just"/>
            <a:r>
              <a:rPr lang="es-MX" sz="2400" b="1" dirty="0" smtClean="0">
                <a:latin typeface="Arial" pitchFamily="34" charset="0"/>
                <a:cs typeface="Arial" pitchFamily="34" charset="0"/>
              </a:rPr>
              <a:t>¿Cuáles son los orígenes de la biotecnología</a:t>
            </a:r>
            <a:r>
              <a:rPr lang="es-MX" sz="2400" b="1" dirty="0" smtClean="0">
                <a:latin typeface="Arial" pitchFamily="34" charset="0"/>
                <a:cs typeface="Arial" pitchFamily="34" charset="0"/>
              </a:rPr>
              <a:t>?</a:t>
            </a:r>
          </a:p>
          <a:p>
            <a:pPr algn="just"/>
            <a:endParaRPr lang="es-MX" sz="2400" b="1" dirty="0" smtClean="0">
              <a:latin typeface="Arial" pitchFamily="34" charset="0"/>
              <a:cs typeface="Arial" pitchFamily="34" charset="0"/>
            </a:endParaRPr>
          </a:p>
          <a:p>
            <a:pPr algn="just"/>
            <a:r>
              <a:rPr lang="es-MX" sz="2400" dirty="0" smtClean="0">
                <a:latin typeface="Arial" pitchFamily="34" charset="0"/>
                <a:cs typeface="Arial" pitchFamily="34" charset="0"/>
              </a:rPr>
              <a:t>La biotecnología </a:t>
            </a:r>
            <a:r>
              <a:rPr lang="es-MX" sz="2400" b="1" dirty="0" smtClean="0">
                <a:latin typeface="Arial" pitchFamily="34" charset="0"/>
                <a:cs typeface="Arial" pitchFamily="34" charset="0"/>
              </a:rPr>
              <a:t>se remonta a miles de años atrás </a:t>
            </a:r>
            <a:r>
              <a:rPr lang="es-MX" sz="2400" dirty="0" smtClean="0">
                <a:latin typeface="Arial" pitchFamily="34" charset="0"/>
                <a:cs typeface="Arial" pitchFamily="34" charset="0"/>
              </a:rPr>
              <a:t>cuando, aun sin entender los procesos, el ser humano comenzó a aplicar la fermentación para obtener productos como vino a partir del jugo de uva, queso y yogurt a partir de la leche o cerveza a partir del lúpulo y la cebada. Se trataba de una </a:t>
            </a:r>
            <a:r>
              <a:rPr lang="es-MX" sz="2400" b="1" dirty="0" smtClean="0">
                <a:latin typeface="Arial" pitchFamily="34" charset="0"/>
                <a:cs typeface="Arial" pitchFamily="34" charset="0"/>
              </a:rPr>
              <a:t>biotecnología tradicional </a:t>
            </a:r>
            <a:r>
              <a:rPr lang="es-MX" sz="2400" dirty="0" smtClean="0">
                <a:latin typeface="Arial" pitchFamily="34" charset="0"/>
                <a:cs typeface="Arial" pitchFamily="34" charset="0"/>
              </a:rPr>
              <a:t>que aprovechaba los procesos metabólicos de algunos microorganismos. El desarrollo científico permitió comprender cómo y por qué ocurrían, al tiempo que se comenzó a investigar de qué manera se podían optimizar los resultados y encontrar nuevas aplicaciones.</a:t>
            </a:r>
          </a:p>
          <a:p>
            <a:pPr algn="just"/>
            <a:r>
              <a:rPr lang="es-MX" sz="2400" dirty="0" smtClean="0">
                <a:latin typeface="Arial" pitchFamily="34" charset="0"/>
                <a:cs typeface="Arial" pitchFamily="34" charset="0"/>
              </a:rPr>
              <a:t>Al ingeniero húngaro </a:t>
            </a:r>
            <a:r>
              <a:rPr lang="es-MX" sz="2400" dirty="0" err="1" smtClean="0">
                <a:latin typeface="Arial" pitchFamily="34" charset="0"/>
                <a:cs typeface="Arial" pitchFamily="34" charset="0"/>
              </a:rPr>
              <a:t>Károly</a:t>
            </a:r>
            <a:r>
              <a:rPr lang="es-MX" sz="2400" dirty="0" smtClean="0">
                <a:latin typeface="Arial" pitchFamily="34" charset="0"/>
                <a:cs typeface="Arial" pitchFamily="34" charset="0"/>
              </a:rPr>
              <a:t> </a:t>
            </a:r>
            <a:r>
              <a:rPr lang="es-MX" sz="2400" dirty="0" err="1" smtClean="0">
                <a:latin typeface="Arial" pitchFamily="34" charset="0"/>
                <a:cs typeface="Arial" pitchFamily="34" charset="0"/>
              </a:rPr>
              <a:t>Ereki</a:t>
            </a:r>
            <a:r>
              <a:rPr lang="es-MX" sz="2400" dirty="0" smtClean="0">
                <a:latin typeface="Arial" pitchFamily="34" charset="0"/>
                <a:cs typeface="Arial" pitchFamily="34" charset="0"/>
              </a:rPr>
              <a:t> se le considera el padre de la biotecnología. Fue él quien introdujo el </a:t>
            </a:r>
            <a:r>
              <a:rPr lang="es-MX" sz="2400" b="1" dirty="0" smtClean="0">
                <a:latin typeface="Arial" pitchFamily="34" charset="0"/>
                <a:cs typeface="Arial" pitchFamily="34" charset="0"/>
              </a:rPr>
              <a:t>término </a:t>
            </a:r>
            <a:r>
              <a:rPr lang="es-MX" sz="2400" dirty="0" smtClean="0">
                <a:latin typeface="Arial" pitchFamily="34" charset="0"/>
                <a:cs typeface="Arial" pitchFamily="34" charset="0"/>
              </a:rPr>
              <a:t>en su libro </a:t>
            </a:r>
            <a:r>
              <a:rPr lang="es-MX" sz="2400" i="1" dirty="0" smtClean="0">
                <a:latin typeface="Arial" pitchFamily="34" charset="0"/>
                <a:cs typeface="Arial" pitchFamily="34" charset="0"/>
              </a:rPr>
              <a:t>Biotecnología en la producción cárnica y láctica</a:t>
            </a:r>
            <a:r>
              <a:rPr lang="es-MX" sz="2400" dirty="0" smtClean="0">
                <a:latin typeface="Arial" pitchFamily="34" charset="0"/>
                <a:cs typeface="Arial" pitchFamily="34" charset="0"/>
              </a:rPr>
              <a:t>, en </a:t>
            </a:r>
            <a:r>
              <a:rPr lang="es-MX" sz="2400" b="1" dirty="0" smtClean="0">
                <a:latin typeface="Arial" pitchFamily="34" charset="0"/>
                <a:cs typeface="Arial" pitchFamily="34" charset="0"/>
              </a:rPr>
              <a:t>1919</a:t>
            </a:r>
            <a:r>
              <a:rPr lang="es-MX" sz="2400" dirty="0" smtClean="0">
                <a:latin typeface="Arial" pitchFamily="34" charset="0"/>
                <a:cs typeface="Arial" pitchFamily="34" charset="0"/>
              </a:rPr>
              <a:t>. </a:t>
            </a:r>
          </a:p>
          <a:p>
            <a:endParaRPr lang="es-MX"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571472" y="857232"/>
            <a:ext cx="8001056" cy="3816429"/>
          </a:xfrm>
          <a:prstGeom prst="rect">
            <a:avLst/>
          </a:prstGeom>
          <a:noFill/>
        </p:spPr>
        <p:txBody>
          <a:bodyPr wrap="square" rtlCol="0">
            <a:spAutoFit/>
          </a:bodyPr>
          <a:lstStyle/>
          <a:p>
            <a:pPr algn="just"/>
            <a:r>
              <a:rPr lang="es-MX" sz="3200" dirty="0" smtClean="0">
                <a:latin typeface="Arial" pitchFamily="34" charset="0"/>
                <a:cs typeface="Arial" pitchFamily="34" charset="0"/>
              </a:rPr>
              <a:t>Algunos de los primeros descubrimientos con el uso de la biotecnología fueron en varios aspectos. </a:t>
            </a:r>
            <a:endParaRPr lang="es-MX" sz="3200" dirty="0" smtClean="0">
              <a:latin typeface="Arial" pitchFamily="34" charset="0"/>
              <a:cs typeface="Arial" pitchFamily="34" charset="0"/>
            </a:endParaRPr>
          </a:p>
          <a:p>
            <a:pPr algn="just"/>
            <a:endParaRPr lang="es-MX" sz="3200" dirty="0" smtClean="0">
              <a:latin typeface="Arial" pitchFamily="34" charset="0"/>
              <a:cs typeface="Arial" pitchFamily="34" charset="0"/>
            </a:endParaRPr>
          </a:p>
          <a:p>
            <a:pPr algn="just"/>
            <a:r>
              <a:rPr lang="es-MX" sz="3200" dirty="0" smtClean="0">
                <a:latin typeface="Arial" pitchFamily="34" charset="0"/>
                <a:cs typeface="Arial" pitchFamily="34" charset="0"/>
              </a:rPr>
              <a:t>- Prácticas de agricultura</a:t>
            </a:r>
          </a:p>
          <a:p>
            <a:pPr algn="just"/>
            <a:r>
              <a:rPr lang="es-MX" sz="3200" dirty="0" smtClean="0">
                <a:latin typeface="Arial" pitchFamily="34" charset="0"/>
                <a:cs typeface="Arial" pitchFamily="34" charset="0"/>
              </a:rPr>
              <a:t>- La domesticación de animales</a:t>
            </a:r>
          </a:p>
          <a:p>
            <a:pPr algn="just"/>
            <a:r>
              <a:rPr lang="es-MX" sz="3200" dirty="0" smtClean="0">
                <a:latin typeface="Arial" pitchFamily="34" charset="0"/>
                <a:cs typeface="Arial" pitchFamily="34" charset="0"/>
              </a:rPr>
              <a:t>- La elaboración de pan, vino o cerveza</a:t>
            </a:r>
          </a:p>
          <a:p>
            <a:endParaRPr lang="es-MX"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642910" y="456247"/>
            <a:ext cx="8001056" cy="6401753"/>
          </a:xfrm>
          <a:prstGeom prst="rect">
            <a:avLst/>
          </a:prstGeom>
          <a:noFill/>
        </p:spPr>
        <p:txBody>
          <a:bodyPr wrap="square" rtlCol="0">
            <a:spAutoFit/>
          </a:bodyPr>
          <a:lstStyle/>
          <a:p>
            <a:pPr algn="just"/>
            <a:r>
              <a:rPr lang="es-MX" sz="2800" b="1" dirty="0" smtClean="0">
                <a:latin typeface="Arial" pitchFamily="34" charset="0"/>
                <a:cs typeface="Arial" pitchFamily="34" charset="0"/>
              </a:rPr>
              <a:t>La historia de la biotecnología en los siglos XVII a XIX: </a:t>
            </a:r>
          </a:p>
          <a:p>
            <a:pPr algn="just"/>
            <a:r>
              <a:rPr lang="es-MX" sz="2800" dirty="0" smtClean="0">
                <a:latin typeface="Arial" pitchFamily="34" charset="0"/>
                <a:cs typeface="Arial" pitchFamily="34" charset="0"/>
              </a:rPr>
              <a:t>En esta etapa, podemos encontrar algunos descubrimientos fundamentales.</a:t>
            </a:r>
          </a:p>
          <a:p>
            <a:pPr lvl="1" algn="just">
              <a:buFont typeface="Wingdings" pitchFamily="2" charset="2"/>
              <a:buChar char="ü"/>
            </a:pPr>
            <a:r>
              <a:rPr lang="es-MX" sz="2800" dirty="0" smtClean="0">
                <a:latin typeface="Arial" pitchFamily="34" charset="0"/>
                <a:cs typeface="Arial" pitchFamily="34" charset="0"/>
              </a:rPr>
              <a:t>Invención </a:t>
            </a:r>
            <a:r>
              <a:rPr lang="es-MX" sz="2800" dirty="0" smtClean="0">
                <a:latin typeface="Arial" pitchFamily="34" charset="0"/>
                <a:cs typeface="Arial" pitchFamily="34" charset="0"/>
              </a:rPr>
              <a:t>del microscopio, (1590 Hans y </a:t>
            </a:r>
            <a:r>
              <a:rPr lang="es-MX" sz="2800" dirty="0" err="1" smtClean="0">
                <a:latin typeface="Arial" pitchFamily="34" charset="0"/>
                <a:cs typeface="Arial" pitchFamily="34" charset="0"/>
              </a:rPr>
              <a:t>Zacharias</a:t>
            </a:r>
            <a:r>
              <a:rPr lang="es-MX" sz="2800" dirty="0" smtClean="0">
                <a:latin typeface="Arial" pitchFamily="34" charset="0"/>
                <a:cs typeface="Arial" pitchFamily="34" charset="0"/>
              </a:rPr>
              <a:t> </a:t>
            </a:r>
            <a:r>
              <a:rPr lang="es-MX" sz="2800" dirty="0" err="1" smtClean="0">
                <a:latin typeface="Arial" pitchFamily="34" charset="0"/>
                <a:cs typeface="Arial" pitchFamily="34" charset="0"/>
              </a:rPr>
              <a:t>Janssen</a:t>
            </a:r>
            <a:r>
              <a:rPr lang="es-MX" sz="2800" dirty="0" smtClean="0">
                <a:latin typeface="Arial" pitchFamily="34" charset="0"/>
                <a:cs typeface="Arial" pitchFamily="34" charset="0"/>
              </a:rPr>
              <a:t>).</a:t>
            </a:r>
          </a:p>
          <a:p>
            <a:pPr lvl="1" algn="just">
              <a:buFont typeface="Wingdings" pitchFamily="2" charset="2"/>
              <a:buChar char="ü"/>
            </a:pPr>
            <a:r>
              <a:rPr lang="es-MX" sz="2800" dirty="0" smtClean="0">
                <a:latin typeface="Arial" pitchFamily="34" charset="0"/>
                <a:cs typeface="Arial" pitchFamily="34" charset="0"/>
              </a:rPr>
              <a:t>Inicio </a:t>
            </a:r>
            <a:r>
              <a:rPr lang="es-MX" sz="2800" dirty="0" smtClean="0">
                <a:latin typeface="Arial" pitchFamily="34" charset="0"/>
                <a:cs typeface="Arial" pitchFamily="34" charset="0"/>
              </a:rPr>
              <a:t>del estudio sistemático sobre las células, (Robert </a:t>
            </a:r>
            <a:r>
              <a:rPr lang="es-MX" sz="2800" dirty="0" err="1" smtClean="0">
                <a:latin typeface="Arial" pitchFamily="34" charset="0"/>
                <a:cs typeface="Arial" pitchFamily="34" charset="0"/>
              </a:rPr>
              <a:t>Hooke</a:t>
            </a:r>
            <a:r>
              <a:rPr lang="es-MX" sz="2800" dirty="0" smtClean="0">
                <a:latin typeface="Arial" pitchFamily="34" charset="0"/>
                <a:cs typeface="Arial" pitchFamily="34" charset="0"/>
              </a:rPr>
              <a:t> 1665).</a:t>
            </a:r>
          </a:p>
          <a:p>
            <a:pPr lvl="1" algn="just">
              <a:buFont typeface="Wingdings" pitchFamily="2" charset="2"/>
              <a:buChar char="ü"/>
            </a:pPr>
            <a:r>
              <a:rPr lang="es-MX" sz="2800" dirty="0" smtClean="0">
                <a:latin typeface="Arial" pitchFamily="34" charset="0"/>
                <a:cs typeface="Arial" pitchFamily="34" charset="0"/>
              </a:rPr>
              <a:t>La </a:t>
            </a:r>
            <a:r>
              <a:rPr lang="es-MX" sz="2800" dirty="0" smtClean="0">
                <a:latin typeface="Arial" pitchFamily="34" charset="0"/>
                <a:cs typeface="Arial" pitchFamily="34" charset="0"/>
              </a:rPr>
              <a:t>biología se convierte en disciplina independiente.</a:t>
            </a:r>
          </a:p>
          <a:p>
            <a:pPr lvl="1" algn="just">
              <a:buFont typeface="Wingdings" pitchFamily="2" charset="2"/>
              <a:buChar char="ü"/>
            </a:pPr>
            <a:r>
              <a:rPr lang="es-MX" sz="2800" dirty="0" smtClean="0">
                <a:latin typeface="Arial" pitchFamily="34" charset="0"/>
                <a:cs typeface="Arial" pitchFamily="34" charset="0"/>
              </a:rPr>
              <a:t>Publicación </a:t>
            </a:r>
            <a:r>
              <a:rPr lang="es-MX" sz="2800" dirty="0" smtClean="0">
                <a:latin typeface="Arial" pitchFamily="34" charset="0"/>
                <a:cs typeface="Arial" pitchFamily="34" charset="0"/>
              </a:rPr>
              <a:t>de la teoría de la evolución de especies, (Darwin 1859).</a:t>
            </a:r>
          </a:p>
          <a:p>
            <a:pPr lvl="1" algn="just">
              <a:buFont typeface="Wingdings" pitchFamily="2" charset="2"/>
              <a:buChar char="ü"/>
            </a:pPr>
            <a:r>
              <a:rPr lang="es-MX" sz="2800" dirty="0" smtClean="0">
                <a:latin typeface="Arial" pitchFamily="34" charset="0"/>
                <a:cs typeface="Arial" pitchFamily="34" charset="0"/>
              </a:rPr>
              <a:t>Avances </a:t>
            </a:r>
            <a:r>
              <a:rPr lang="es-MX" sz="2800" dirty="0" smtClean="0">
                <a:latin typeface="Arial" pitchFamily="34" charset="0"/>
                <a:cs typeface="Arial" pitchFamily="34" charset="0"/>
              </a:rPr>
              <a:t>importantes en los conocimientos sobre genética, (finales del siglo XIX).</a:t>
            </a:r>
          </a:p>
          <a:p>
            <a:pPr algn="just"/>
            <a:endParaRPr lang="es-MX"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642910" y="456247"/>
            <a:ext cx="8001056" cy="6678751"/>
          </a:xfrm>
          <a:prstGeom prst="rect">
            <a:avLst/>
          </a:prstGeom>
          <a:noFill/>
        </p:spPr>
        <p:txBody>
          <a:bodyPr wrap="square" rtlCol="0">
            <a:spAutoFit/>
          </a:bodyPr>
          <a:lstStyle/>
          <a:p>
            <a:pPr algn="just"/>
            <a:r>
              <a:rPr lang="es-MX" sz="2800" b="1" dirty="0" smtClean="0">
                <a:latin typeface="Arial" pitchFamily="34" charset="0"/>
                <a:cs typeface="Arial" pitchFamily="34" charset="0"/>
              </a:rPr>
              <a:t>Biotecnología </a:t>
            </a:r>
            <a:r>
              <a:rPr lang="es-MX" sz="2800" b="1" dirty="0" smtClean="0">
                <a:latin typeface="Arial" pitchFamily="34" charset="0"/>
                <a:cs typeface="Arial" pitchFamily="34" charset="0"/>
              </a:rPr>
              <a:t>en el siglo XX: </a:t>
            </a:r>
            <a:endParaRPr lang="es-MX" sz="2800" b="1" dirty="0" smtClean="0">
              <a:latin typeface="Arial" pitchFamily="34" charset="0"/>
              <a:cs typeface="Arial" pitchFamily="34" charset="0"/>
            </a:endParaRPr>
          </a:p>
          <a:p>
            <a:pPr algn="just"/>
            <a:endParaRPr lang="es-MX" sz="2800" b="1" dirty="0" smtClean="0">
              <a:latin typeface="Arial" pitchFamily="34" charset="0"/>
              <a:cs typeface="Arial" pitchFamily="34" charset="0"/>
            </a:endParaRPr>
          </a:p>
          <a:p>
            <a:pPr algn="just"/>
            <a:r>
              <a:rPr lang="es-MX" sz="2800" dirty="0" smtClean="0">
                <a:latin typeface="Arial" pitchFamily="34" charset="0"/>
                <a:cs typeface="Arial" pitchFamily="34" charset="0"/>
              </a:rPr>
              <a:t>Algunos de esos descubrimientos son: </a:t>
            </a:r>
          </a:p>
          <a:p>
            <a:pPr algn="just"/>
            <a:r>
              <a:rPr lang="es-MX" sz="2800" dirty="0" smtClean="0">
                <a:latin typeface="Arial" pitchFamily="34" charset="0"/>
                <a:cs typeface="Arial" pitchFamily="34" charset="0"/>
              </a:rPr>
              <a:t>- Avances en el uso fermentaciones industriales.</a:t>
            </a:r>
          </a:p>
          <a:p>
            <a:pPr algn="just"/>
            <a:r>
              <a:rPr lang="es-MX" sz="2800" dirty="0" smtClean="0">
                <a:latin typeface="Arial" pitchFamily="34" charset="0"/>
                <a:cs typeface="Arial" pitchFamily="34" charset="0"/>
              </a:rPr>
              <a:t>- descubrimientos y avances en genética y ADN.</a:t>
            </a:r>
          </a:p>
          <a:p>
            <a:pPr algn="just"/>
            <a:r>
              <a:rPr lang="es-MX" sz="2800" dirty="0" smtClean="0">
                <a:latin typeface="Arial" pitchFamily="34" charset="0"/>
                <a:cs typeface="Arial" pitchFamily="34" charset="0"/>
              </a:rPr>
              <a:t>- Estados Unidos funda la primera empresa de biotecnología, (1976).</a:t>
            </a:r>
          </a:p>
          <a:p>
            <a:pPr algn="just"/>
            <a:r>
              <a:rPr lang="es-MX" sz="2800" dirty="0" smtClean="0">
                <a:latin typeface="Arial" pitchFamily="34" charset="0"/>
                <a:cs typeface="Arial" pitchFamily="34" charset="0"/>
              </a:rPr>
              <a:t>- Creación del primer ratón </a:t>
            </a:r>
            <a:r>
              <a:rPr lang="es-MX" sz="2800" dirty="0" err="1" smtClean="0">
                <a:latin typeface="Arial" pitchFamily="34" charset="0"/>
                <a:cs typeface="Arial" pitchFamily="34" charset="0"/>
              </a:rPr>
              <a:t>transgénero</a:t>
            </a:r>
            <a:r>
              <a:rPr lang="es-MX" sz="2800" dirty="0" smtClean="0">
                <a:latin typeface="Arial" pitchFamily="34" charset="0"/>
                <a:cs typeface="Arial" pitchFamily="34" charset="0"/>
              </a:rPr>
              <a:t>, (1982).</a:t>
            </a:r>
          </a:p>
          <a:p>
            <a:pPr algn="just"/>
            <a:r>
              <a:rPr lang="es-MX" sz="2800" dirty="0" smtClean="0">
                <a:latin typeface="Arial" pitchFamily="34" charset="0"/>
                <a:cs typeface="Arial" pitchFamily="34" charset="0"/>
              </a:rPr>
              <a:t>- Avances en la técnica sobre  la reacción en cadena de la polimerasa (PCR), en 1983.</a:t>
            </a:r>
          </a:p>
          <a:p>
            <a:pPr algn="just"/>
            <a:r>
              <a:rPr lang="es-MX" sz="2800" dirty="0" smtClean="0">
                <a:latin typeface="Arial" pitchFamily="34" charset="0"/>
                <a:cs typeface="Arial" pitchFamily="34" charset="0"/>
              </a:rPr>
              <a:t>- Proyecto Genoma Humano, (1987), que termina en 2003.</a:t>
            </a:r>
          </a:p>
          <a:p>
            <a:pPr algn="just"/>
            <a:r>
              <a:rPr lang="es-MX" sz="2800" dirty="0" smtClean="0">
                <a:latin typeface="Arial" pitchFamily="34" charset="0"/>
                <a:cs typeface="Arial" pitchFamily="34" charset="0"/>
              </a:rPr>
              <a:t>- Primera clonación con éxito en un mamífero (oveja </a:t>
            </a:r>
            <a:r>
              <a:rPr lang="es-MX" sz="2800" dirty="0" err="1" smtClean="0">
                <a:latin typeface="Arial" pitchFamily="34" charset="0"/>
                <a:cs typeface="Arial" pitchFamily="34" charset="0"/>
              </a:rPr>
              <a:t>Dolly</a:t>
            </a:r>
            <a:r>
              <a:rPr lang="es-MX" sz="2800" dirty="0" smtClean="0">
                <a:latin typeface="Arial" pitchFamily="34" charset="0"/>
                <a:cs typeface="Arial" pitchFamily="34" charset="0"/>
              </a:rPr>
              <a:t>, 1997).</a:t>
            </a:r>
          </a:p>
          <a:p>
            <a:pPr algn="just"/>
            <a:endParaRPr lang="es-MX" b="1" dirty="0" smtClean="0"/>
          </a:p>
          <a:p>
            <a:pPr algn="just"/>
            <a:endParaRPr lang="es-MX"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642910" y="456247"/>
            <a:ext cx="8001056" cy="6370975"/>
          </a:xfrm>
          <a:prstGeom prst="rect">
            <a:avLst/>
          </a:prstGeom>
          <a:noFill/>
        </p:spPr>
        <p:txBody>
          <a:bodyPr wrap="square" rtlCol="0">
            <a:spAutoFit/>
          </a:bodyPr>
          <a:lstStyle/>
          <a:p>
            <a:pPr algn="just"/>
            <a:r>
              <a:rPr lang="es-MX" sz="2800" b="1" dirty="0" smtClean="0">
                <a:latin typeface="Arial" pitchFamily="34" charset="0"/>
                <a:cs typeface="Arial" pitchFamily="34" charset="0"/>
              </a:rPr>
              <a:t>Científicos más importantes para la </a:t>
            </a:r>
            <a:r>
              <a:rPr lang="es-MX" sz="2800" b="1" dirty="0" smtClean="0">
                <a:latin typeface="Arial" pitchFamily="34" charset="0"/>
                <a:cs typeface="Arial" pitchFamily="34" charset="0"/>
              </a:rPr>
              <a:t>biotecnología</a:t>
            </a:r>
          </a:p>
          <a:p>
            <a:pPr algn="just"/>
            <a:endParaRPr lang="es-MX" sz="2200" b="1" dirty="0" smtClean="0">
              <a:latin typeface="Arial" pitchFamily="34" charset="0"/>
              <a:cs typeface="Arial" pitchFamily="34" charset="0"/>
            </a:endParaRPr>
          </a:p>
          <a:p>
            <a:pPr algn="just"/>
            <a:r>
              <a:rPr lang="es-MX" sz="2200" dirty="0" smtClean="0">
                <a:latin typeface="Arial" pitchFamily="34" charset="0"/>
                <a:cs typeface="Arial" pitchFamily="34" charset="0"/>
              </a:rPr>
              <a:t>- </a:t>
            </a:r>
            <a:r>
              <a:rPr lang="es-MX" sz="2200" dirty="0" err="1" smtClean="0">
                <a:latin typeface="Arial" pitchFamily="34" charset="0"/>
                <a:cs typeface="Arial" pitchFamily="34" charset="0"/>
              </a:rPr>
              <a:t>Gregor</a:t>
            </a:r>
            <a:r>
              <a:rPr lang="es-MX" sz="2200" dirty="0" smtClean="0">
                <a:latin typeface="Arial" pitchFamily="34" charset="0"/>
                <a:cs typeface="Arial" pitchFamily="34" charset="0"/>
              </a:rPr>
              <a:t> </a:t>
            </a:r>
            <a:r>
              <a:rPr lang="es-MX" sz="2200" dirty="0" err="1" smtClean="0">
                <a:latin typeface="Arial" pitchFamily="34" charset="0"/>
                <a:cs typeface="Arial" pitchFamily="34" charset="0"/>
              </a:rPr>
              <a:t>Mendel</a:t>
            </a:r>
            <a:r>
              <a:rPr lang="es-MX" sz="2200" dirty="0" smtClean="0">
                <a:latin typeface="Arial" pitchFamily="34" charset="0"/>
                <a:cs typeface="Arial" pitchFamily="34" charset="0"/>
              </a:rPr>
              <a:t>: Describió las leyes de </a:t>
            </a:r>
            <a:r>
              <a:rPr lang="es-MX" sz="2200" dirty="0" err="1" smtClean="0">
                <a:latin typeface="Arial" pitchFamily="34" charset="0"/>
                <a:cs typeface="Arial" pitchFamily="34" charset="0"/>
              </a:rPr>
              <a:t>Mendel</a:t>
            </a:r>
            <a:r>
              <a:rPr lang="es-MX" sz="2200" dirty="0" smtClean="0">
                <a:latin typeface="Arial" pitchFamily="34" charset="0"/>
                <a:cs typeface="Arial" pitchFamily="34" charset="0"/>
              </a:rPr>
              <a:t>, que rigen la herencia genética, fue un </a:t>
            </a:r>
            <a:r>
              <a:rPr lang="es-MX" sz="2200" dirty="0" smtClean="0">
                <a:latin typeface="Arial" pitchFamily="34" charset="0"/>
                <a:cs typeface="Arial" pitchFamily="34" charset="0"/>
              </a:rPr>
              <a:t>monje nacido </a:t>
            </a:r>
            <a:r>
              <a:rPr lang="es-MX" sz="2200" dirty="0" smtClean="0">
                <a:latin typeface="Arial" pitchFamily="34" charset="0"/>
                <a:cs typeface="Arial" pitchFamily="34" charset="0"/>
              </a:rPr>
              <a:t>en </a:t>
            </a:r>
            <a:r>
              <a:rPr lang="es-MX" sz="2200" dirty="0" smtClean="0">
                <a:latin typeface="Arial" pitchFamily="34" charset="0"/>
                <a:cs typeface="Arial" pitchFamily="34" charset="0"/>
              </a:rPr>
              <a:t>Austria</a:t>
            </a:r>
            <a:r>
              <a:rPr lang="es-MX" sz="2200" dirty="0" smtClean="0">
                <a:latin typeface="Arial" pitchFamily="34" charset="0"/>
                <a:cs typeface="Arial" pitchFamily="34" charset="0"/>
              </a:rPr>
              <a:t>, que describió, por medio de los trabajos que llevó a cabo con diferentes variedades del guisante o arveja, las hoy llamadas leyes de </a:t>
            </a:r>
            <a:r>
              <a:rPr lang="es-MX" sz="2200" dirty="0" err="1" smtClean="0">
                <a:latin typeface="Arial" pitchFamily="34" charset="0"/>
                <a:cs typeface="Arial" pitchFamily="34" charset="0"/>
              </a:rPr>
              <a:t>mendel</a:t>
            </a:r>
            <a:r>
              <a:rPr lang="es-MX" sz="2200" dirty="0" smtClean="0">
                <a:latin typeface="Arial" pitchFamily="34" charset="0"/>
                <a:cs typeface="Arial" pitchFamily="34" charset="0"/>
              </a:rPr>
              <a:t> que rigen la herencia genética.</a:t>
            </a:r>
          </a:p>
          <a:p>
            <a:pPr algn="just"/>
            <a:r>
              <a:rPr lang="es-MX" sz="2200" dirty="0" smtClean="0">
                <a:latin typeface="Arial" pitchFamily="34" charset="0"/>
                <a:cs typeface="Arial" pitchFamily="34" charset="0"/>
              </a:rPr>
              <a:t>- Pasteur - Hizo descubrimientos importantes </a:t>
            </a:r>
            <a:r>
              <a:rPr lang="es-MX" sz="2200" dirty="0" smtClean="0">
                <a:latin typeface="Arial" pitchFamily="34" charset="0"/>
                <a:cs typeface="Arial" pitchFamily="34" charset="0"/>
              </a:rPr>
              <a:t>principalmente </a:t>
            </a:r>
            <a:r>
              <a:rPr lang="es-MX" sz="2200" dirty="0" smtClean="0">
                <a:latin typeface="Arial" pitchFamily="34" charset="0"/>
                <a:cs typeface="Arial" pitchFamily="34" charset="0"/>
              </a:rPr>
              <a:t>en bioquímica y microbiología. </a:t>
            </a:r>
            <a:r>
              <a:rPr lang="es-MX" sz="2200" dirty="0" smtClean="0">
                <a:latin typeface="Arial" pitchFamily="34" charset="0"/>
                <a:cs typeface="Arial" pitchFamily="34" charset="0"/>
              </a:rPr>
              <a:t>Explicó </a:t>
            </a:r>
            <a:r>
              <a:rPr lang="es-MX" sz="2200" dirty="0" smtClean="0">
                <a:latin typeface="Arial" pitchFamily="34" charset="0"/>
                <a:cs typeface="Arial" pitchFamily="34" charset="0"/>
              </a:rPr>
              <a:t>científicamente el proceso de pasteurización y la imposibilidad de la generación espontánea. Desarrolló diferentes vacunas, como la de la rabia. </a:t>
            </a:r>
          </a:p>
          <a:p>
            <a:pPr algn="just"/>
            <a:r>
              <a:rPr lang="es-MX" sz="2200" dirty="0" smtClean="0">
                <a:latin typeface="Arial" pitchFamily="34" charset="0"/>
                <a:cs typeface="Arial" pitchFamily="34" charset="0"/>
              </a:rPr>
              <a:t>- Franklin, Watson y </a:t>
            </a:r>
            <a:r>
              <a:rPr lang="es-MX" sz="2200" dirty="0" err="1" smtClean="0">
                <a:latin typeface="Arial" pitchFamily="34" charset="0"/>
                <a:cs typeface="Arial" pitchFamily="34" charset="0"/>
              </a:rPr>
              <a:t>Crick</a:t>
            </a:r>
            <a:r>
              <a:rPr lang="es-MX" sz="2200" dirty="0" smtClean="0">
                <a:latin typeface="Arial" pitchFamily="34" charset="0"/>
                <a:cs typeface="Arial" pitchFamily="34" charset="0"/>
              </a:rPr>
              <a:t> - Descubrieron la estructura del ADN.</a:t>
            </a:r>
          </a:p>
          <a:p>
            <a:pPr algn="just"/>
            <a:r>
              <a:rPr lang="es-MX" sz="2200" dirty="0" smtClean="0">
                <a:latin typeface="Arial" pitchFamily="34" charset="0"/>
                <a:cs typeface="Arial" pitchFamily="34" charset="0"/>
              </a:rPr>
              <a:t>- </a:t>
            </a:r>
            <a:r>
              <a:rPr lang="es-MX" sz="2200" dirty="0" err="1" smtClean="0">
                <a:latin typeface="Arial" pitchFamily="34" charset="0"/>
                <a:cs typeface="Arial" pitchFamily="34" charset="0"/>
              </a:rPr>
              <a:t>Beadle</a:t>
            </a:r>
            <a:r>
              <a:rPr lang="es-MX" sz="2200" dirty="0" smtClean="0">
                <a:latin typeface="Arial" pitchFamily="34" charset="0"/>
                <a:cs typeface="Arial" pitchFamily="34" charset="0"/>
              </a:rPr>
              <a:t> y </a:t>
            </a:r>
            <a:r>
              <a:rPr lang="es-MX" sz="2200" dirty="0" err="1" smtClean="0">
                <a:latin typeface="Arial" pitchFamily="34" charset="0"/>
                <a:cs typeface="Arial" pitchFamily="34" charset="0"/>
              </a:rPr>
              <a:t>Tatum</a:t>
            </a:r>
            <a:r>
              <a:rPr lang="es-MX" sz="2200" dirty="0" smtClean="0">
                <a:latin typeface="Arial" pitchFamily="34" charset="0"/>
                <a:cs typeface="Arial" pitchFamily="34" charset="0"/>
              </a:rPr>
              <a:t>, Descubrieron que los rayos X producían mutaciones, y tras varios experimentos elaboraron la hipótesis (un gen, una enzima).</a:t>
            </a:r>
            <a:endParaRPr lang="es-MX" sz="2200" dirty="0">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571472" y="428604"/>
            <a:ext cx="8001056" cy="4031873"/>
          </a:xfrm>
          <a:prstGeom prst="rect">
            <a:avLst/>
          </a:prstGeom>
          <a:noFill/>
        </p:spPr>
        <p:txBody>
          <a:bodyPr wrap="square" rtlCol="0">
            <a:spAutoFit/>
          </a:bodyPr>
          <a:lstStyle/>
          <a:p>
            <a:pPr algn="just"/>
            <a:r>
              <a:rPr lang="es-MX" sz="2200" b="1" dirty="0" smtClean="0">
                <a:latin typeface="Arial" pitchFamily="34" charset="0"/>
                <a:cs typeface="Arial" pitchFamily="34" charset="0"/>
              </a:rPr>
              <a:t>Biotecnología en Cuba</a:t>
            </a:r>
          </a:p>
          <a:p>
            <a:pPr algn="just"/>
            <a:endParaRPr lang="es-MX" sz="2200" b="1" dirty="0" smtClean="0">
              <a:latin typeface="Arial" pitchFamily="34" charset="0"/>
              <a:cs typeface="Arial" pitchFamily="34" charset="0"/>
            </a:endParaRPr>
          </a:p>
          <a:p>
            <a:pPr algn="just"/>
            <a:r>
              <a:rPr lang="es-MX" sz="2400" dirty="0" smtClean="0">
                <a:latin typeface="Arial" pitchFamily="34" charset="0"/>
                <a:cs typeface="Arial" pitchFamily="34" charset="0"/>
              </a:rPr>
              <a:t>La Revolución cubana entendió tempranamente la importancia de la biotecnología como un sector fundamental para la salud del pueblo cubano y el despunte de su economía. La semilla de todo estuvo en el pensamiento de Fidel Castro, quien en 1960 vaticinó que el futuro de Cuba tenía que ser necesariamente un futuro de hombres de </a:t>
            </a:r>
            <a:r>
              <a:rPr lang="es-MX" sz="2400" dirty="0" smtClean="0">
                <a:latin typeface="Arial" pitchFamily="34" charset="0"/>
                <a:cs typeface="Arial" pitchFamily="34" charset="0"/>
              </a:rPr>
              <a:t>ciencia</a:t>
            </a:r>
            <a:r>
              <a:rPr lang="es-MX" sz="2400" dirty="0" smtClean="0">
                <a:latin typeface="Arial" pitchFamily="34" charset="0"/>
                <a:cs typeface="Arial" pitchFamily="34" charset="0"/>
              </a:rPr>
              <a:t>.</a:t>
            </a:r>
            <a:endParaRPr lang="es-MX" sz="2200" dirty="0" smtClean="0">
              <a:latin typeface="Arial" pitchFamily="34" charset="0"/>
              <a:cs typeface="Arial" pitchFamily="34" charset="0"/>
            </a:endParaRPr>
          </a:p>
          <a:p>
            <a:pPr algn="just"/>
            <a:endParaRPr lang="es-MX" sz="2200" dirty="0" smtClean="0">
              <a:latin typeface="Arial" pitchFamily="34" charset="0"/>
              <a:cs typeface="Arial" pitchFamily="34" charset="0"/>
            </a:endParaRPr>
          </a:p>
          <a:p>
            <a:pPr algn="just"/>
            <a:endParaRPr lang="es-MX" sz="2200" dirty="0">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571472" y="428604"/>
            <a:ext cx="8001056" cy="6678751"/>
          </a:xfrm>
          <a:prstGeom prst="rect">
            <a:avLst/>
          </a:prstGeom>
          <a:noFill/>
        </p:spPr>
        <p:txBody>
          <a:bodyPr wrap="square" rtlCol="0">
            <a:spAutoFit/>
          </a:bodyPr>
          <a:lstStyle/>
          <a:p>
            <a:pPr algn="just"/>
            <a:r>
              <a:rPr lang="es-MX" sz="2400" dirty="0" smtClean="0">
                <a:latin typeface="Arial" pitchFamily="34" charset="0"/>
                <a:cs typeface="Arial" pitchFamily="34" charset="0"/>
              </a:rPr>
              <a:t>En 1980 comenzaron a darse pasos hacia la creación de importantes instituciones de investigación biomédica, incluidas dentro de un consejo de coordinación denominado Frente Biológico, creado en 1981. Una de sus primeras tareas fue la obtención de </a:t>
            </a:r>
            <a:r>
              <a:rPr lang="es-MX" sz="2400" dirty="0" err="1" smtClean="0">
                <a:latin typeface="Arial" pitchFamily="34" charset="0"/>
                <a:cs typeface="Arial" pitchFamily="34" charset="0"/>
              </a:rPr>
              <a:t>interferón</a:t>
            </a:r>
            <a:r>
              <a:rPr lang="es-MX" sz="2400" dirty="0" smtClean="0">
                <a:latin typeface="Arial" pitchFamily="34" charset="0"/>
                <a:cs typeface="Arial" pitchFamily="34" charset="0"/>
              </a:rPr>
              <a:t> (grupo de proteínas con propiedades antivirales</a:t>
            </a:r>
            <a:r>
              <a:rPr lang="es-MX" sz="2400" dirty="0" smtClean="0">
                <a:latin typeface="Arial" pitchFamily="34" charset="0"/>
                <a:cs typeface="Arial" pitchFamily="34" charset="0"/>
              </a:rPr>
              <a:t>).</a:t>
            </a:r>
            <a:endParaRPr lang="es-MX" sz="2400" dirty="0" smtClean="0">
              <a:latin typeface="Arial" pitchFamily="34" charset="0"/>
              <a:cs typeface="Arial" pitchFamily="34" charset="0"/>
            </a:endParaRPr>
          </a:p>
          <a:p>
            <a:pPr algn="just"/>
            <a:r>
              <a:rPr lang="es-MX" sz="2400" dirty="0" smtClean="0">
                <a:latin typeface="Arial" pitchFamily="34" charset="0"/>
                <a:cs typeface="Arial" pitchFamily="34" charset="0"/>
              </a:rPr>
              <a:t>En 1986, Fidel fundó el Centro de Ingeniería Genética y Biotecnología (CIGB). En ese momento la biotecnología estaba siendo inventada en las naciones más avanzadas, y no en todas ellas. Fue la primera vez en la historia nacional, en que el país se incorporó a una rama de la industria, al mismo tiempo que era concebida.</a:t>
            </a:r>
            <a:r>
              <a:rPr lang="es-MX" sz="2400" baseline="30000" dirty="0" smtClean="0">
                <a:latin typeface="Arial" pitchFamily="34" charset="0"/>
                <a:cs typeface="Arial" pitchFamily="34" charset="0"/>
              </a:rPr>
              <a:t>(3,4)</a:t>
            </a:r>
            <a:r>
              <a:rPr lang="es-MX" sz="2400" dirty="0" smtClean="0">
                <a:latin typeface="Arial" pitchFamily="34" charset="0"/>
                <a:cs typeface="Arial" pitchFamily="34" charset="0"/>
              </a:rPr>
              <a:t> </a:t>
            </a:r>
          </a:p>
          <a:p>
            <a:pPr algn="just"/>
            <a:r>
              <a:rPr lang="es-MX" sz="2400" dirty="0" smtClean="0">
                <a:latin typeface="Arial" pitchFamily="34" charset="0"/>
                <a:cs typeface="Arial" pitchFamily="34" charset="0"/>
              </a:rPr>
              <a:t>La necesidad de modernizar e incrementar la producción de vacunas en el país, condujo a la creación en 1991, del Instituto </a:t>
            </a:r>
            <a:r>
              <a:rPr lang="es-MX" sz="2400" dirty="0" err="1" smtClean="0">
                <a:latin typeface="Arial" pitchFamily="34" charset="0"/>
                <a:cs typeface="Arial" pitchFamily="34" charset="0"/>
              </a:rPr>
              <a:t>Finlay</a:t>
            </a:r>
            <a:r>
              <a:rPr lang="es-MX" sz="2400" dirty="0" smtClean="0">
                <a:latin typeface="Arial" pitchFamily="34" charset="0"/>
                <a:cs typeface="Arial" pitchFamily="34" charset="0"/>
              </a:rPr>
              <a:t>, organización científica responsable de su investigación, desarrollo, elaboración y comercialización.</a:t>
            </a:r>
          </a:p>
          <a:p>
            <a:pPr algn="just"/>
            <a:endParaRPr lang="es-MX" sz="2200" dirty="0" smtClean="0">
              <a:latin typeface="Arial" pitchFamily="34" charset="0"/>
              <a:cs typeface="Arial" pitchFamily="34" charset="0"/>
            </a:endParaRPr>
          </a:p>
          <a:p>
            <a:pPr algn="just"/>
            <a:endParaRPr lang="es-MX" sz="2200" dirty="0">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571472" y="428604"/>
            <a:ext cx="8001056" cy="5970865"/>
          </a:xfrm>
          <a:prstGeom prst="rect">
            <a:avLst/>
          </a:prstGeom>
          <a:noFill/>
        </p:spPr>
        <p:txBody>
          <a:bodyPr wrap="square" rtlCol="0">
            <a:spAutoFit/>
          </a:bodyPr>
          <a:lstStyle/>
          <a:p>
            <a:pPr algn="just"/>
            <a:r>
              <a:rPr lang="es-MX" sz="2400" dirty="0" smtClean="0">
                <a:latin typeface="Arial" pitchFamily="34" charset="0"/>
                <a:cs typeface="Arial" pitchFamily="34" charset="0"/>
              </a:rPr>
              <a:t>Con la biotecnología cubana se ha logrado una experiencia concreta, con más de 40 años de resultados científicos, desarrollo de tecnologías y la generación de nuevos productos. Existe visibilidad internacional creciente, con resultados reconocidos por importantes sectores académicos, científicos y revistas especializadas importantes; posee equipamiento de avanzada para el diagnóstico y tratamiento de enfermedades; proporciona amplia cobertura de medicamentos genéricos y biotecnológicos de producción nacional, con un impacto directo en la salud del pueblo cubano y un impacto económico; presencia de productos en más de 50 países y transferencias de tecnologías en el marco de inversiones conjuntas en el exterior</a:t>
            </a:r>
          </a:p>
          <a:p>
            <a:pPr algn="just"/>
            <a:endParaRPr lang="es-MX" sz="2200" dirty="0">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dad">
  <a:themeElements>
    <a:clrScheme name="Equida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dad">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dad">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87</TotalTime>
  <Words>1329</Words>
  <PresentationFormat>Presentación en pantalla (4:3)</PresentationFormat>
  <Paragraphs>70</Paragraphs>
  <Slides>19</Slides>
  <Notes>0</Notes>
  <HiddenSlides>0</HiddenSlides>
  <MMClips>0</MMClips>
  <ScaleCrop>false</ScaleCrop>
  <HeadingPairs>
    <vt:vector size="4" baseType="variant">
      <vt:variant>
        <vt:lpstr>Tema</vt:lpstr>
      </vt:variant>
      <vt:variant>
        <vt:i4>1</vt:i4>
      </vt:variant>
      <vt:variant>
        <vt:lpstr>Títulos de diapositiva</vt:lpstr>
      </vt:variant>
      <vt:variant>
        <vt:i4>19</vt:i4>
      </vt:variant>
    </vt:vector>
  </HeadingPairs>
  <TitlesOfParts>
    <vt:vector size="20" baseType="lpstr">
      <vt:lpstr>Equidad</vt:lpstr>
      <vt:lpstr>Tema 2: Biotecnología e ingeniería genética</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2: Biotecnología e ingeniería genética</dc:title>
  <dc:creator>ZAYLI</dc:creator>
  <cp:lastModifiedBy>ZAYLI</cp:lastModifiedBy>
  <cp:revision>29</cp:revision>
  <dcterms:created xsi:type="dcterms:W3CDTF">2025-04-04T13:06:53Z</dcterms:created>
  <dcterms:modified xsi:type="dcterms:W3CDTF">2025-04-04T14:36:37Z</dcterms:modified>
</cp:coreProperties>
</file>