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25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302" r:id="rId21"/>
    <p:sldId id="303" r:id="rId22"/>
    <p:sldId id="328" r:id="rId23"/>
    <p:sldId id="330" r:id="rId24"/>
    <p:sldId id="331" r:id="rId25"/>
    <p:sldId id="332" r:id="rId26"/>
    <p:sldId id="33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2" r:id="rId45"/>
    <p:sldId id="293" r:id="rId46"/>
    <p:sldId id="294"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Marcador de fecha 3"/>
          <p:cNvSpPr>
            <a:spLocks noGrp="1"/>
          </p:cNvSpPr>
          <p:nvPr>
            <p:ph type="dt" sz="half" idx="10"/>
          </p:nvPr>
        </p:nvSpPr>
        <p:spPr/>
        <p:txBody>
          <a:bodyPr/>
          <a:lstStyle/>
          <a:p>
            <a:fld id="{37303A75-70DE-49EC-A7F3-39D93F22466E}" type="datetimeFigureOut">
              <a:rPr lang="en-US" smtClean="0"/>
              <a:t>9/12/2025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A173A5C9-E325-45FB-AE9B-C23B7124B78C}" type="slidenum">
              <a:rPr lang="en-US" smtClean="0"/>
              <a:t>‹Nº›</a:t>
            </a:fld>
            <a:endParaRPr lang="en-US"/>
          </a:p>
        </p:txBody>
      </p:sp>
    </p:spTree>
    <p:extLst>
      <p:ext uri="{BB962C8B-B14F-4D97-AF65-F5344CB8AC3E}">
        <p14:creationId xmlns:p14="http://schemas.microsoft.com/office/powerpoint/2010/main" val="1884197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37303A75-70DE-49EC-A7F3-39D93F22466E}" type="datetimeFigureOut">
              <a:rPr lang="en-US" smtClean="0"/>
              <a:t>9/12/2025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A173A5C9-E325-45FB-AE9B-C23B7124B78C}" type="slidenum">
              <a:rPr lang="en-US" smtClean="0"/>
              <a:t>‹Nº›</a:t>
            </a:fld>
            <a:endParaRPr lang="en-US"/>
          </a:p>
        </p:txBody>
      </p:sp>
    </p:spTree>
    <p:extLst>
      <p:ext uri="{BB962C8B-B14F-4D97-AF65-F5344CB8AC3E}">
        <p14:creationId xmlns:p14="http://schemas.microsoft.com/office/powerpoint/2010/main" val="3061950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37303A75-70DE-49EC-A7F3-39D93F22466E}" type="datetimeFigureOut">
              <a:rPr lang="en-US" smtClean="0"/>
              <a:t>9/12/2025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A173A5C9-E325-45FB-AE9B-C23B7124B78C}" type="slidenum">
              <a:rPr lang="en-US" smtClean="0"/>
              <a:t>‹Nº›</a:t>
            </a:fld>
            <a:endParaRPr lang="en-US"/>
          </a:p>
        </p:txBody>
      </p:sp>
    </p:spTree>
    <p:extLst>
      <p:ext uri="{BB962C8B-B14F-4D97-AF65-F5344CB8AC3E}">
        <p14:creationId xmlns:p14="http://schemas.microsoft.com/office/powerpoint/2010/main" val="1466359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lvl1pPr>
              <a:defRPr/>
            </a:lvl1pPr>
          </a:lstStyle>
          <a:p>
            <a:pPr>
              <a:defRPr/>
            </a:pPr>
            <a:fld id="{EDD0A9A2-96D2-437B-AE70-254D51555F14}" type="datetimeFigureOut">
              <a:rPr lang="es-ES">
                <a:solidFill>
                  <a:prstClr val="black">
                    <a:tint val="75000"/>
                  </a:prstClr>
                </a:solidFill>
              </a:rPr>
              <a:pPr>
                <a:defRPr/>
              </a:pPr>
              <a:t>12/09/2025</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fld id="{EDD45479-71A0-40C0-AC18-EB80D547CA84}" type="slidenum">
              <a:rPr lang="es-ES"/>
              <a:pPr/>
              <a:t>‹Nº›</a:t>
            </a:fld>
            <a:endParaRPr lang="es-ES"/>
          </a:p>
        </p:txBody>
      </p:sp>
    </p:spTree>
    <p:extLst>
      <p:ext uri="{BB962C8B-B14F-4D97-AF65-F5344CB8AC3E}">
        <p14:creationId xmlns:p14="http://schemas.microsoft.com/office/powerpoint/2010/main" val="17092305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0FDF9F0D-EECE-444B-B81D-17B7CA98C1EC}" type="datetimeFigureOut">
              <a:rPr lang="es-ES">
                <a:solidFill>
                  <a:prstClr val="black">
                    <a:tint val="75000"/>
                  </a:prstClr>
                </a:solidFill>
              </a:rPr>
              <a:pPr>
                <a:defRPr/>
              </a:pPr>
              <a:t>12/09/2025</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fld id="{4217AEBB-C701-440B-8598-28ABCDD0FBC3}" type="slidenum">
              <a:rPr lang="es-ES"/>
              <a:pPr/>
              <a:t>‹Nº›</a:t>
            </a:fld>
            <a:endParaRPr lang="es-ES"/>
          </a:p>
        </p:txBody>
      </p:sp>
    </p:spTree>
    <p:extLst>
      <p:ext uri="{BB962C8B-B14F-4D97-AF65-F5344CB8AC3E}">
        <p14:creationId xmlns:p14="http://schemas.microsoft.com/office/powerpoint/2010/main" val="2451561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9DE77C47-DFE4-4184-91B6-AD68BBE566BB}" type="datetimeFigureOut">
              <a:rPr lang="es-ES">
                <a:solidFill>
                  <a:prstClr val="black">
                    <a:tint val="75000"/>
                  </a:prstClr>
                </a:solidFill>
              </a:rPr>
              <a:pPr>
                <a:defRPr/>
              </a:pPr>
              <a:t>12/09/2025</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fld id="{D26698E9-B922-47BE-8D46-C67BA2126DAF}" type="slidenum">
              <a:rPr lang="es-ES"/>
              <a:pPr/>
              <a:t>‹Nº›</a:t>
            </a:fld>
            <a:endParaRPr lang="es-ES"/>
          </a:p>
        </p:txBody>
      </p:sp>
    </p:spTree>
    <p:extLst>
      <p:ext uri="{BB962C8B-B14F-4D97-AF65-F5344CB8AC3E}">
        <p14:creationId xmlns:p14="http://schemas.microsoft.com/office/powerpoint/2010/main" val="1180638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p:cNvSpPr>
            <a:spLocks noGrp="1"/>
          </p:cNvSpPr>
          <p:nvPr>
            <p:ph type="dt" sz="half" idx="10"/>
          </p:nvPr>
        </p:nvSpPr>
        <p:spPr/>
        <p:txBody>
          <a:bodyPr/>
          <a:lstStyle>
            <a:lvl1pPr>
              <a:defRPr/>
            </a:lvl1pPr>
          </a:lstStyle>
          <a:p>
            <a:pPr>
              <a:defRPr/>
            </a:pPr>
            <a:fld id="{DCE14ABF-F45D-4F0D-A59A-9FDEE63202BB}" type="datetimeFigureOut">
              <a:rPr lang="es-ES">
                <a:solidFill>
                  <a:prstClr val="black">
                    <a:tint val="75000"/>
                  </a:prstClr>
                </a:solidFill>
              </a:rPr>
              <a:pPr>
                <a:defRPr/>
              </a:pPr>
              <a:t>12/09/2025</a:t>
            </a:fld>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fld id="{CF6139C5-F7B6-477D-AA8D-0CD7B58E49CA}" type="slidenum">
              <a:rPr lang="es-ES"/>
              <a:pPr/>
              <a:t>‹Nº›</a:t>
            </a:fld>
            <a:endParaRPr lang="es-ES"/>
          </a:p>
        </p:txBody>
      </p:sp>
    </p:spTree>
    <p:extLst>
      <p:ext uri="{BB962C8B-B14F-4D97-AF65-F5344CB8AC3E}">
        <p14:creationId xmlns:p14="http://schemas.microsoft.com/office/powerpoint/2010/main" val="39383155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p:cNvSpPr>
            <a:spLocks noGrp="1"/>
          </p:cNvSpPr>
          <p:nvPr>
            <p:ph type="dt" sz="half" idx="10"/>
          </p:nvPr>
        </p:nvSpPr>
        <p:spPr/>
        <p:txBody>
          <a:bodyPr/>
          <a:lstStyle>
            <a:lvl1pPr>
              <a:defRPr/>
            </a:lvl1pPr>
          </a:lstStyle>
          <a:p>
            <a:pPr>
              <a:defRPr/>
            </a:pPr>
            <a:fld id="{A3B1CAAD-9931-46E3-8EBA-E92BF21919D8}" type="datetimeFigureOut">
              <a:rPr lang="es-ES">
                <a:solidFill>
                  <a:prstClr val="black">
                    <a:tint val="75000"/>
                  </a:prstClr>
                </a:solidFill>
              </a:rPr>
              <a:pPr>
                <a:defRPr/>
              </a:pPr>
              <a:t>12/09/2025</a:t>
            </a:fld>
            <a:endParaRPr lang="es-ES">
              <a:solidFill>
                <a:prstClr val="black">
                  <a:tint val="75000"/>
                </a:prstClr>
              </a:solidFill>
            </a:endParaRPr>
          </a:p>
        </p:txBody>
      </p:sp>
      <p:sp>
        <p:nvSpPr>
          <p:cNvPr id="8"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9" name="5 Marcador de número de diapositiva"/>
          <p:cNvSpPr>
            <a:spLocks noGrp="1"/>
          </p:cNvSpPr>
          <p:nvPr>
            <p:ph type="sldNum" sz="quarter" idx="12"/>
          </p:nvPr>
        </p:nvSpPr>
        <p:spPr/>
        <p:txBody>
          <a:bodyPr/>
          <a:lstStyle>
            <a:lvl1pPr>
              <a:defRPr/>
            </a:lvl1pPr>
          </a:lstStyle>
          <a:p>
            <a:fld id="{CBE7BE2F-1B6E-4FAD-8AC5-D2C2D5331D18}" type="slidenum">
              <a:rPr lang="es-ES"/>
              <a:pPr/>
              <a:t>‹Nº›</a:t>
            </a:fld>
            <a:endParaRPr lang="es-ES"/>
          </a:p>
        </p:txBody>
      </p:sp>
    </p:spTree>
    <p:extLst>
      <p:ext uri="{BB962C8B-B14F-4D97-AF65-F5344CB8AC3E}">
        <p14:creationId xmlns:p14="http://schemas.microsoft.com/office/powerpoint/2010/main" val="3309972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p:cNvSpPr>
            <a:spLocks noGrp="1"/>
          </p:cNvSpPr>
          <p:nvPr>
            <p:ph type="dt" sz="half" idx="10"/>
          </p:nvPr>
        </p:nvSpPr>
        <p:spPr/>
        <p:txBody>
          <a:bodyPr/>
          <a:lstStyle>
            <a:lvl1pPr>
              <a:defRPr/>
            </a:lvl1pPr>
          </a:lstStyle>
          <a:p>
            <a:pPr>
              <a:defRPr/>
            </a:pPr>
            <a:fld id="{113544FA-2771-4CB6-8992-A7478BFEC161}" type="datetimeFigureOut">
              <a:rPr lang="es-ES">
                <a:solidFill>
                  <a:prstClr val="black">
                    <a:tint val="75000"/>
                  </a:prstClr>
                </a:solidFill>
              </a:rPr>
              <a:pPr>
                <a:defRPr/>
              </a:pPr>
              <a:t>12/09/2025</a:t>
            </a:fld>
            <a:endParaRPr lang="es-ES">
              <a:solidFill>
                <a:prstClr val="black">
                  <a:tint val="75000"/>
                </a:prstClr>
              </a:solidFill>
            </a:endParaRPr>
          </a:p>
        </p:txBody>
      </p:sp>
      <p:sp>
        <p:nvSpPr>
          <p:cNvPr id="4"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5" name="5 Marcador de número de diapositiva"/>
          <p:cNvSpPr>
            <a:spLocks noGrp="1"/>
          </p:cNvSpPr>
          <p:nvPr>
            <p:ph type="sldNum" sz="quarter" idx="12"/>
          </p:nvPr>
        </p:nvSpPr>
        <p:spPr/>
        <p:txBody>
          <a:bodyPr/>
          <a:lstStyle>
            <a:lvl1pPr>
              <a:defRPr/>
            </a:lvl1pPr>
          </a:lstStyle>
          <a:p>
            <a:fld id="{D91C5BD4-B8AF-4C22-8EB1-CB1BF81BED7F}" type="slidenum">
              <a:rPr lang="es-ES"/>
              <a:pPr/>
              <a:t>‹Nº›</a:t>
            </a:fld>
            <a:endParaRPr lang="es-ES"/>
          </a:p>
        </p:txBody>
      </p:sp>
    </p:spTree>
    <p:extLst>
      <p:ext uri="{BB962C8B-B14F-4D97-AF65-F5344CB8AC3E}">
        <p14:creationId xmlns:p14="http://schemas.microsoft.com/office/powerpoint/2010/main" val="21502045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707BC0B8-306F-4564-B862-B819A08CAAF9}" type="datetimeFigureOut">
              <a:rPr lang="es-ES">
                <a:solidFill>
                  <a:prstClr val="black">
                    <a:tint val="75000"/>
                  </a:prstClr>
                </a:solidFill>
              </a:rPr>
              <a:pPr>
                <a:defRPr/>
              </a:pPr>
              <a:t>12/09/2025</a:t>
            </a:fld>
            <a:endParaRPr lang="es-ES">
              <a:solidFill>
                <a:prstClr val="black">
                  <a:tint val="75000"/>
                </a:prstClr>
              </a:solidFill>
            </a:endParaRPr>
          </a:p>
        </p:txBody>
      </p:sp>
      <p:sp>
        <p:nvSpPr>
          <p:cNvPr id="3"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4" name="5 Marcador de número de diapositiva"/>
          <p:cNvSpPr>
            <a:spLocks noGrp="1"/>
          </p:cNvSpPr>
          <p:nvPr>
            <p:ph type="sldNum" sz="quarter" idx="12"/>
          </p:nvPr>
        </p:nvSpPr>
        <p:spPr/>
        <p:txBody>
          <a:bodyPr/>
          <a:lstStyle>
            <a:lvl1pPr>
              <a:defRPr/>
            </a:lvl1pPr>
          </a:lstStyle>
          <a:p>
            <a:fld id="{E15B5B56-DE16-4E69-97AE-FD08F6BA9282}" type="slidenum">
              <a:rPr lang="es-ES"/>
              <a:pPr/>
              <a:t>‹Nº›</a:t>
            </a:fld>
            <a:endParaRPr lang="es-ES"/>
          </a:p>
        </p:txBody>
      </p:sp>
    </p:spTree>
    <p:extLst>
      <p:ext uri="{BB962C8B-B14F-4D97-AF65-F5344CB8AC3E}">
        <p14:creationId xmlns:p14="http://schemas.microsoft.com/office/powerpoint/2010/main" val="30052226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6A9B5688-E4EB-4CD5-BE66-797699C65F18}" type="datetimeFigureOut">
              <a:rPr lang="es-ES">
                <a:solidFill>
                  <a:prstClr val="black">
                    <a:tint val="75000"/>
                  </a:prstClr>
                </a:solidFill>
              </a:rPr>
              <a:pPr>
                <a:defRPr/>
              </a:pPr>
              <a:t>12/09/2025</a:t>
            </a:fld>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fld id="{1EE25160-E8E1-429B-BE96-D7C1CC01B144}" type="slidenum">
              <a:rPr lang="es-ES"/>
              <a:pPr/>
              <a:t>‹Nº›</a:t>
            </a:fld>
            <a:endParaRPr lang="es-ES"/>
          </a:p>
        </p:txBody>
      </p:sp>
    </p:spTree>
    <p:extLst>
      <p:ext uri="{BB962C8B-B14F-4D97-AF65-F5344CB8AC3E}">
        <p14:creationId xmlns:p14="http://schemas.microsoft.com/office/powerpoint/2010/main" val="1100340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37303A75-70DE-49EC-A7F3-39D93F22466E}" type="datetimeFigureOut">
              <a:rPr lang="en-US" smtClean="0"/>
              <a:t>9/12/2025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A173A5C9-E325-45FB-AE9B-C23B7124B78C}" type="slidenum">
              <a:rPr lang="en-US" smtClean="0"/>
              <a:t>‹Nº›</a:t>
            </a:fld>
            <a:endParaRPr lang="en-US"/>
          </a:p>
        </p:txBody>
      </p:sp>
    </p:spTree>
    <p:extLst>
      <p:ext uri="{BB962C8B-B14F-4D97-AF65-F5344CB8AC3E}">
        <p14:creationId xmlns:p14="http://schemas.microsoft.com/office/powerpoint/2010/main" val="32406148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4CBF3E46-0FAF-4E88-B613-727A795CBC8C}" type="datetimeFigureOut">
              <a:rPr lang="es-ES">
                <a:solidFill>
                  <a:prstClr val="black">
                    <a:tint val="75000"/>
                  </a:prstClr>
                </a:solidFill>
              </a:rPr>
              <a:pPr>
                <a:defRPr/>
              </a:pPr>
              <a:t>12/09/2025</a:t>
            </a:fld>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fld id="{D50B216B-DE93-46F8-95AF-65938EC36868}" type="slidenum">
              <a:rPr lang="es-ES"/>
              <a:pPr/>
              <a:t>‹Nº›</a:t>
            </a:fld>
            <a:endParaRPr lang="es-ES"/>
          </a:p>
        </p:txBody>
      </p:sp>
    </p:spTree>
    <p:extLst>
      <p:ext uri="{BB962C8B-B14F-4D97-AF65-F5344CB8AC3E}">
        <p14:creationId xmlns:p14="http://schemas.microsoft.com/office/powerpoint/2010/main" val="15930202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AC0C7B5A-001D-44EB-B868-EB3F3E89658C}" type="datetimeFigureOut">
              <a:rPr lang="es-ES">
                <a:solidFill>
                  <a:prstClr val="black">
                    <a:tint val="75000"/>
                  </a:prstClr>
                </a:solidFill>
              </a:rPr>
              <a:pPr>
                <a:defRPr/>
              </a:pPr>
              <a:t>12/09/2025</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fld id="{87178A3A-4C7D-4699-92AA-7DDCFF4B915E}" type="slidenum">
              <a:rPr lang="es-ES"/>
              <a:pPr/>
              <a:t>‹Nº›</a:t>
            </a:fld>
            <a:endParaRPr lang="es-ES"/>
          </a:p>
        </p:txBody>
      </p:sp>
    </p:spTree>
    <p:extLst>
      <p:ext uri="{BB962C8B-B14F-4D97-AF65-F5344CB8AC3E}">
        <p14:creationId xmlns:p14="http://schemas.microsoft.com/office/powerpoint/2010/main" val="37694234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35FD6585-8342-42D1-86B4-82C1B795D545}" type="datetimeFigureOut">
              <a:rPr lang="es-ES">
                <a:solidFill>
                  <a:prstClr val="black">
                    <a:tint val="75000"/>
                  </a:prstClr>
                </a:solidFill>
              </a:rPr>
              <a:pPr>
                <a:defRPr/>
              </a:pPr>
              <a:t>12/09/2025</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fld id="{9D984AF6-2892-4F59-85DE-CC850A944E5E}" type="slidenum">
              <a:rPr lang="es-ES"/>
              <a:pPr/>
              <a:t>‹Nº›</a:t>
            </a:fld>
            <a:endParaRPr lang="es-ES"/>
          </a:p>
        </p:txBody>
      </p:sp>
    </p:spTree>
    <p:extLst>
      <p:ext uri="{BB962C8B-B14F-4D97-AF65-F5344CB8AC3E}">
        <p14:creationId xmlns:p14="http://schemas.microsoft.com/office/powerpoint/2010/main" val="29168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37303A75-70DE-49EC-A7F3-39D93F22466E}" type="datetimeFigureOut">
              <a:rPr lang="en-US" smtClean="0"/>
              <a:t>9/12/2025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A173A5C9-E325-45FB-AE9B-C23B7124B78C}" type="slidenum">
              <a:rPr lang="en-US" smtClean="0"/>
              <a:t>‹Nº›</a:t>
            </a:fld>
            <a:endParaRPr lang="en-US"/>
          </a:p>
        </p:txBody>
      </p:sp>
    </p:spTree>
    <p:extLst>
      <p:ext uri="{BB962C8B-B14F-4D97-AF65-F5344CB8AC3E}">
        <p14:creationId xmlns:p14="http://schemas.microsoft.com/office/powerpoint/2010/main" val="757054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37303A75-70DE-49EC-A7F3-39D93F22466E}" type="datetimeFigureOut">
              <a:rPr lang="en-US" smtClean="0"/>
              <a:t>9/12/2025</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A173A5C9-E325-45FB-AE9B-C23B7124B78C}" type="slidenum">
              <a:rPr lang="en-US" smtClean="0"/>
              <a:t>‹Nº›</a:t>
            </a:fld>
            <a:endParaRPr lang="en-US"/>
          </a:p>
        </p:txBody>
      </p:sp>
    </p:spTree>
    <p:extLst>
      <p:ext uri="{BB962C8B-B14F-4D97-AF65-F5344CB8AC3E}">
        <p14:creationId xmlns:p14="http://schemas.microsoft.com/office/powerpoint/2010/main" val="2013880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37303A75-70DE-49EC-A7F3-39D93F22466E}" type="datetimeFigureOut">
              <a:rPr lang="en-US" smtClean="0"/>
              <a:t>9/12/2025</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A173A5C9-E325-45FB-AE9B-C23B7124B78C}" type="slidenum">
              <a:rPr lang="en-US" smtClean="0"/>
              <a:t>‹Nº›</a:t>
            </a:fld>
            <a:endParaRPr lang="en-US"/>
          </a:p>
        </p:txBody>
      </p:sp>
    </p:spTree>
    <p:extLst>
      <p:ext uri="{BB962C8B-B14F-4D97-AF65-F5344CB8AC3E}">
        <p14:creationId xmlns:p14="http://schemas.microsoft.com/office/powerpoint/2010/main" val="1914964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fld id="{37303A75-70DE-49EC-A7F3-39D93F22466E}" type="datetimeFigureOut">
              <a:rPr lang="en-US" smtClean="0"/>
              <a:t>9/12/2025</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A173A5C9-E325-45FB-AE9B-C23B7124B78C}" type="slidenum">
              <a:rPr lang="en-US" smtClean="0"/>
              <a:t>‹Nº›</a:t>
            </a:fld>
            <a:endParaRPr lang="en-US"/>
          </a:p>
        </p:txBody>
      </p:sp>
    </p:spTree>
    <p:extLst>
      <p:ext uri="{BB962C8B-B14F-4D97-AF65-F5344CB8AC3E}">
        <p14:creationId xmlns:p14="http://schemas.microsoft.com/office/powerpoint/2010/main" val="195294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7303A75-70DE-49EC-A7F3-39D93F22466E}" type="datetimeFigureOut">
              <a:rPr lang="en-US" smtClean="0"/>
              <a:t>9/12/2025</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A173A5C9-E325-45FB-AE9B-C23B7124B78C}" type="slidenum">
              <a:rPr lang="en-US" smtClean="0"/>
              <a:t>‹Nº›</a:t>
            </a:fld>
            <a:endParaRPr lang="en-US"/>
          </a:p>
        </p:txBody>
      </p:sp>
    </p:spTree>
    <p:extLst>
      <p:ext uri="{BB962C8B-B14F-4D97-AF65-F5344CB8AC3E}">
        <p14:creationId xmlns:p14="http://schemas.microsoft.com/office/powerpoint/2010/main" val="3973258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37303A75-70DE-49EC-A7F3-39D93F22466E}" type="datetimeFigureOut">
              <a:rPr lang="en-US" smtClean="0"/>
              <a:t>9/12/2025</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A173A5C9-E325-45FB-AE9B-C23B7124B78C}" type="slidenum">
              <a:rPr lang="en-US" smtClean="0"/>
              <a:t>‹Nº›</a:t>
            </a:fld>
            <a:endParaRPr lang="en-US"/>
          </a:p>
        </p:txBody>
      </p:sp>
    </p:spTree>
    <p:extLst>
      <p:ext uri="{BB962C8B-B14F-4D97-AF65-F5344CB8AC3E}">
        <p14:creationId xmlns:p14="http://schemas.microsoft.com/office/powerpoint/2010/main" val="4103173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37303A75-70DE-49EC-A7F3-39D93F22466E}" type="datetimeFigureOut">
              <a:rPr lang="en-US" smtClean="0"/>
              <a:t>9/12/2025</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A173A5C9-E325-45FB-AE9B-C23B7124B78C}" type="slidenum">
              <a:rPr lang="en-US" smtClean="0"/>
              <a:t>‹Nº›</a:t>
            </a:fld>
            <a:endParaRPr lang="en-US"/>
          </a:p>
        </p:txBody>
      </p:sp>
    </p:spTree>
    <p:extLst>
      <p:ext uri="{BB962C8B-B14F-4D97-AF65-F5344CB8AC3E}">
        <p14:creationId xmlns:p14="http://schemas.microsoft.com/office/powerpoint/2010/main" val="1416422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303A75-70DE-49EC-A7F3-39D93F22466E}" type="datetimeFigureOut">
              <a:rPr lang="en-US" smtClean="0"/>
              <a:t>9/12/2025</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73A5C9-E325-45FB-AE9B-C23B7124B78C}" type="slidenum">
              <a:rPr lang="en-US" smtClean="0"/>
              <a:t>‹Nº›</a:t>
            </a:fld>
            <a:endParaRPr lang="en-US"/>
          </a:p>
        </p:txBody>
      </p:sp>
    </p:spTree>
    <p:extLst>
      <p:ext uri="{BB962C8B-B14F-4D97-AF65-F5344CB8AC3E}">
        <p14:creationId xmlns:p14="http://schemas.microsoft.com/office/powerpoint/2010/main" val="23097656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t>Haga clic para modificar el estilo de título del patrón</a:t>
            </a:r>
          </a:p>
        </p:txBody>
      </p:sp>
      <p:sp>
        <p:nvSpPr>
          <p:cNvPr id="1027" name="2 Marcador de texto"/>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BF3115E-696F-4278-9B2B-5B7458FD5BE4}" type="datetimeFigureOut">
              <a:rPr lang="es-ES">
                <a:solidFill>
                  <a:prstClr val="black">
                    <a:tint val="75000"/>
                  </a:prstClr>
                </a:solidFill>
              </a:rPr>
              <a:pPr>
                <a:defRPr/>
              </a:pPr>
              <a:t>12/09/2025</a:t>
            </a:fld>
            <a:endParaRPr lang="es-ES">
              <a:solidFill>
                <a:prstClr val="black">
                  <a:tint val="75000"/>
                </a:prstClr>
              </a:solidFill>
            </a:endParaRPr>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fontAlgn="base">
              <a:spcBef>
                <a:spcPct val="0"/>
              </a:spcBef>
              <a:spcAft>
                <a:spcPct val="0"/>
              </a:spcAft>
            </a:pPr>
            <a:fld id="{8D1F517B-8BCB-4CFE-82DA-127CDA699FB9}" type="slidenum">
              <a:rPr lang="es-ES">
                <a:cs typeface="Arial" panose="020B0604020202020204" pitchFamily="34" charset="0"/>
              </a:rPr>
              <a:pPr fontAlgn="base">
                <a:spcBef>
                  <a:spcPct val="0"/>
                </a:spcBef>
                <a:spcAft>
                  <a:spcPct val="0"/>
                </a:spcAft>
              </a:pPr>
              <a:t>‹Nº›</a:t>
            </a:fld>
            <a:endParaRPr lang="es-ES">
              <a:cs typeface="Arial" panose="020B0604020202020204" pitchFamily="34" charset="0"/>
            </a:endParaRPr>
          </a:p>
        </p:txBody>
      </p:sp>
    </p:spTree>
    <p:extLst>
      <p:ext uri="{BB962C8B-B14F-4D97-AF65-F5344CB8AC3E}">
        <p14:creationId xmlns:p14="http://schemas.microsoft.com/office/powerpoint/2010/main" val="21619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535"/>
            <a:ext cx="12192000" cy="6741998"/>
          </a:xfrm>
          <a:prstGeom prst="rect">
            <a:avLst/>
          </a:prstGeom>
        </p:spPr>
      </p:pic>
      <p:sp>
        <p:nvSpPr>
          <p:cNvPr id="5" name="Rectangle 3"/>
          <p:cNvSpPr>
            <a:spLocks noChangeArrowheads="1"/>
          </p:cNvSpPr>
          <p:nvPr/>
        </p:nvSpPr>
        <p:spPr bwMode="auto">
          <a:xfrm>
            <a:off x="7965884" y="1"/>
            <a:ext cx="4608513" cy="175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fontAlgn="base">
              <a:spcBef>
                <a:spcPct val="0"/>
              </a:spcBef>
              <a:spcAft>
                <a:spcPct val="0"/>
              </a:spcAft>
              <a:defRPr/>
            </a:pPr>
            <a:r>
              <a:rPr lang="es-ES" sz="3600" b="1" dirty="0">
                <a:solidFill>
                  <a:srgbClr val="FF0000"/>
                </a:solidFill>
                <a:latin typeface="Arial Narrow" pitchFamily="34" charset="0"/>
                <a:ea typeface="+mj-ea"/>
                <a:cs typeface="+mj-cs"/>
              </a:rPr>
              <a:t>PROFESOR: </a:t>
            </a:r>
          </a:p>
          <a:p>
            <a:pPr algn="ctr" fontAlgn="base">
              <a:spcBef>
                <a:spcPct val="0"/>
              </a:spcBef>
              <a:spcAft>
                <a:spcPct val="0"/>
              </a:spcAft>
              <a:defRPr/>
            </a:pPr>
            <a:r>
              <a:rPr lang="es-ES" sz="3600" b="1" dirty="0">
                <a:solidFill>
                  <a:srgbClr val="FF0000"/>
                </a:solidFill>
                <a:latin typeface="Arial Narrow" pitchFamily="34" charset="0"/>
                <a:ea typeface="+mj-ea"/>
                <a:cs typeface="+mj-cs"/>
              </a:rPr>
              <a:t>M. Sc. Rene Blanco Saranova</a:t>
            </a:r>
          </a:p>
        </p:txBody>
      </p:sp>
      <p:sp>
        <p:nvSpPr>
          <p:cNvPr id="4" name="Rectangle 3"/>
          <p:cNvSpPr>
            <a:spLocks noChangeArrowheads="1"/>
          </p:cNvSpPr>
          <p:nvPr/>
        </p:nvSpPr>
        <p:spPr bwMode="auto">
          <a:xfrm>
            <a:off x="-382397" y="0"/>
            <a:ext cx="4391025" cy="175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fontAlgn="base">
              <a:spcBef>
                <a:spcPct val="0"/>
              </a:spcBef>
              <a:spcAft>
                <a:spcPct val="0"/>
              </a:spcAft>
              <a:defRPr/>
            </a:pPr>
            <a:r>
              <a:rPr lang="es-ES_tradnl" sz="3600" b="1" dirty="0">
                <a:solidFill>
                  <a:srgbClr val="FF0000"/>
                </a:solidFill>
                <a:latin typeface="Arial Narrow" pitchFamily="34" charset="0"/>
                <a:ea typeface="+mj-ea"/>
                <a:cs typeface="+mj-cs"/>
              </a:rPr>
              <a:t>PROGRAMA DE LA ASIGNATURA</a:t>
            </a:r>
            <a:endParaRPr lang="es-ES" sz="3600" b="1" dirty="0">
              <a:solidFill>
                <a:srgbClr val="FF0000"/>
              </a:solidFill>
              <a:latin typeface="Arial Narrow" pitchFamily="34" charset="0"/>
              <a:ea typeface="+mj-ea"/>
              <a:cs typeface="+mj-cs"/>
            </a:endParaRPr>
          </a:p>
          <a:p>
            <a:pPr algn="ctr" eaLnBrk="0" fontAlgn="base" hangingPunct="0">
              <a:spcBef>
                <a:spcPct val="0"/>
              </a:spcBef>
              <a:spcAft>
                <a:spcPct val="0"/>
              </a:spcAft>
              <a:defRPr/>
            </a:pPr>
            <a:r>
              <a:rPr lang="es-ES" sz="3600" b="1" dirty="0">
                <a:solidFill>
                  <a:srgbClr val="FF0000"/>
                </a:solidFill>
                <a:latin typeface="Arial Narrow" pitchFamily="34" charset="0"/>
                <a:ea typeface="+mj-ea"/>
                <a:cs typeface="+mj-cs"/>
              </a:rPr>
              <a:t>BIOGEOGRAFÍA</a:t>
            </a:r>
          </a:p>
        </p:txBody>
      </p:sp>
    </p:spTree>
    <p:extLst>
      <p:ext uri="{BB962C8B-B14F-4D97-AF65-F5344CB8AC3E}">
        <p14:creationId xmlns:p14="http://schemas.microsoft.com/office/powerpoint/2010/main" val="4211256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82806" y="248905"/>
            <a:ext cx="9144000" cy="665494"/>
          </a:xfrm>
        </p:spPr>
        <p:txBody>
          <a:bodyPr>
            <a:normAutofit/>
          </a:bodyPr>
          <a:lstStyle/>
          <a:p>
            <a:r>
              <a:rPr lang="es-ES" sz="3200" b="1" dirty="0">
                <a:latin typeface="Arial" panose="020B0604020202020204" pitchFamily="34" charset="0"/>
                <a:cs typeface="Arial" panose="020B0604020202020204" pitchFamily="34" charset="0"/>
              </a:rPr>
              <a:t>Habilidades a dominar</a:t>
            </a:r>
            <a:endParaRPr lang="en-US" sz="3200" b="1" dirty="0">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a:xfrm>
            <a:off x="150124" y="982639"/>
            <a:ext cx="11859905" cy="5691115"/>
          </a:xfrm>
        </p:spPr>
        <p:txBody>
          <a:bodyPr>
            <a:normAutofit/>
          </a:bodyPr>
          <a:lstStyle/>
          <a:p>
            <a:pPr algn="just">
              <a:lnSpc>
                <a:spcPct val="150000"/>
              </a:lnSpc>
            </a:pPr>
            <a:r>
              <a:rPr lang="es-ES" sz="3200" b="1" dirty="0">
                <a:solidFill>
                  <a:srgbClr val="FF0000"/>
                </a:solidFill>
                <a:latin typeface="Arial" panose="020B0604020202020204" pitchFamily="34" charset="0"/>
                <a:cs typeface="Arial" panose="020B0604020202020204" pitchFamily="34" charset="0"/>
              </a:rPr>
              <a:t>Tema 3: Influencia de los factores ecológicos en los organismos vivientes.</a:t>
            </a:r>
          </a:p>
          <a:p>
            <a:pPr algn="just">
              <a:lnSpc>
                <a:spcPct val="150000"/>
              </a:lnSpc>
            </a:pPr>
            <a:r>
              <a:rPr lang="es-ES" sz="3200" dirty="0">
                <a:latin typeface="Arial" panose="020B0604020202020204" pitchFamily="34" charset="0"/>
                <a:cs typeface="Arial" panose="020B0604020202020204" pitchFamily="34" charset="0"/>
              </a:rPr>
              <a:t>1- Explicar las adaptaciones morfológicas y fisiológicas que poseen los seres vivos ante las condiciones extremas ambientales.</a:t>
            </a:r>
          </a:p>
          <a:p>
            <a:pPr algn="just">
              <a:lnSpc>
                <a:spcPct val="150000"/>
              </a:lnSpc>
            </a:pPr>
            <a:r>
              <a:rPr lang="es-ES" sz="3200" dirty="0">
                <a:latin typeface="Arial" panose="020B0604020202020204" pitchFamily="34" charset="0"/>
                <a:cs typeface="Arial" panose="020B0604020202020204" pitchFamily="34" charset="0"/>
              </a:rPr>
              <a:t>2- Analizar la influencia de los factores climáticos y ecológicos en las características y  distribución de los seres vivos.</a:t>
            </a:r>
          </a:p>
        </p:txBody>
      </p:sp>
    </p:spTree>
    <p:extLst>
      <p:ext uri="{BB962C8B-B14F-4D97-AF65-F5344CB8AC3E}">
        <p14:creationId xmlns:p14="http://schemas.microsoft.com/office/powerpoint/2010/main" val="1442345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82806" y="248905"/>
            <a:ext cx="9144000" cy="665494"/>
          </a:xfrm>
        </p:spPr>
        <p:txBody>
          <a:bodyPr>
            <a:normAutofit/>
          </a:bodyPr>
          <a:lstStyle/>
          <a:p>
            <a:r>
              <a:rPr lang="es-ES" sz="3200" b="1" dirty="0">
                <a:latin typeface="Arial" panose="020B0604020202020204" pitchFamily="34" charset="0"/>
                <a:cs typeface="Arial" panose="020B0604020202020204" pitchFamily="34" charset="0"/>
              </a:rPr>
              <a:t>Habilidades a dominar</a:t>
            </a:r>
            <a:endParaRPr lang="en-US" sz="3200" b="1" dirty="0">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a:xfrm>
            <a:off x="150124" y="982639"/>
            <a:ext cx="11859905" cy="5691115"/>
          </a:xfrm>
        </p:spPr>
        <p:txBody>
          <a:bodyPr>
            <a:normAutofit fontScale="92500" lnSpcReduction="10000"/>
          </a:bodyPr>
          <a:lstStyle/>
          <a:p>
            <a:pPr algn="just">
              <a:lnSpc>
                <a:spcPct val="150000"/>
              </a:lnSpc>
            </a:pPr>
            <a:r>
              <a:rPr lang="es-ES" sz="3200" b="1" dirty="0">
                <a:solidFill>
                  <a:srgbClr val="FF0000"/>
                </a:solidFill>
                <a:latin typeface="Arial" panose="020B0604020202020204" pitchFamily="34" charset="0"/>
                <a:cs typeface="Arial" panose="020B0604020202020204" pitchFamily="34" charset="0"/>
              </a:rPr>
              <a:t>Tema 4: Las grandes biocenosis terrestres y de Cuba</a:t>
            </a:r>
          </a:p>
          <a:p>
            <a:pPr algn="just">
              <a:lnSpc>
                <a:spcPct val="150000"/>
              </a:lnSpc>
            </a:pPr>
            <a:r>
              <a:rPr lang="es-ES" sz="3200" dirty="0">
                <a:latin typeface="Arial" panose="020B0604020202020204" pitchFamily="34" charset="0"/>
                <a:cs typeface="Arial" panose="020B0604020202020204" pitchFamily="34" charset="0"/>
              </a:rPr>
              <a:t>1- Caracterizar las grandes biocenosis terrestres  estableciendo las relaciones con los factores climáticos que las determinan.</a:t>
            </a:r>
          </a:p>
          <a:p>
            <a:pPr algn="just">
              <a:lnSpc>
                <a:spcPct val="150000"/>
              </a:lnSpc>
            </a:pPr>
            <a:r>
              <a:rPr lang="es-ES" sz="3200" dirty="0">
                <a:latin typeface="Arial" panose="020B0604020202020204" pitchFamily="34" charset="0"/>
                <a:cs typeface="Arial" panose="020B0604020202020204" pitchFamily="34" charset="0"/>
              </a:rPr>
              <a:t>2- Caracterizar las  formaciones vegetales de Cuba con sus especies de plantas más representativas.</a:t>
            </a:r>
          </a:p>
          <a:p>
            <a:pPr algn="just">
              <a:lnSpc>
                <a:spcPct val="150000"/>
              </a:lnSpc>
            </a:pPr>
            <a:r>
              <a:rPr lang="es-ES" sz="3200" dirty="0">
                <a:latin typeface="Arial" panose="020B0604020202020204" pitchFamily="34" charset="0"/>
                <a:cs typeface="Arial" panose="020B0604020202020204" pitchFamily="34" charset="0"/>
              </a:rPr>
              <a:t>3- Valorar la situación ambiental actual en el equilibrio y desequilibrio de las biocenosis y su repercusión global, nacional  y local, así como la necesidad de su protección.</a:t>
            </a:r>
          </a:p>
        </p:txBody>
      </p:sp>
    </p:spTree>
    <p:extLst>
      <p:ext uri="{BB962C8B-B14F-4D97-AF65-F5344CB8AC3E}">
        <p14:creationId xmlns:p14="http://schemas.microsoft.com/office/powerpoint/2010/main" val="1100174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82806" y="248905"/>
            <a:ext cx="9144000" cy="665494"/>
          </a:xfrm>
        </p:spPr>
        <p:txBody>
          <a:bodyPr>
            <a:normAutofit/>
          </a:bodyPr>
          <a:lstStyle/>
          <a:p>
            <a:r>
              <a:rPr lang="es-ES" sz="3200" b="1" dirty="0">
                <a:latin typeface="Arial" panose="020B0604020202020204" pitchFamily="34" charset="0"/>
                <a:cs typeface="Arial" panose="020B0604020202020204" pitchFamily="34" charset="0"/>
              </a:rPr>
              <a:t>Habilidades a dominar</a:t>
            </a:r>
            <a:endParaRPr lang="en-US" sz="3200" b="1" dirty="0">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a:xfrm>
            <a:off x="150124" y="982639"/>
            <a:ext cx="11859905" cy="5691115"/>
          </a:xfrm>
        </p:spPr>
        <p:txBody>
          <a:bodyPr>
            <a:normAutofit/>
          </a:bodyPr>
          <a:lstStyle/>
          <a:p>
            <a:pPr algn="just">
              <a:lnSpc>
                <a:spcPct val="150000"/>
              </a:lnSpc>
            </a:pPr>
            <a:r>
              <a:rPr lang="es-ES" sz="3200" b="1" dirty="0">
                <a:solidFill>
                  <a:srgbClr val="FF0000"/>
                </a:solidFill>
                <a:latin typeface="Arial" panose="020B0604020202020204" pitchFamily="34" charset="0"/>
                <a:cs typeface="Arial" panose="020B0604020202020204" pitchFamily="34" charset="0"/>
              </a:rPr>
              <a:t>Tema 5: Métodos de estudio de la Biogeografía</a:t>
            </a:r>
          </a:p>
          <a:p>
            <a:pPr algn="just">
              <a:lnSpc>
                <a:spcPct val="150000"/>
              </a:lnSpc>
            </a:pPr>
            <a:r>
              <a:rPr lang="es-ES" sz="3200" dirty="0">
                <a:latin typeface="Arial" panose="020B0604020202020204" pitchFamily="34" charset="0"/>
                <a:cs typeface="Arial" panose="020B0604020202020204" pitchFamily="34" charset="0"/>
              </a:rPr>
              <a:t>1- Explicar los métodos de estudio fisionómicos y taxonómicos que emplea la Biogeografía</a:t>
            </a:r>
          </a:p>
          <a:p>
            <a:pPr algn="just">
              <a:lnSpc>
                <a:spcPct val="150000"/>
              </a:lnSpc>
            </a:pPr>
            <a:r>
              <a:rPr lang="es-ES" sz="3200" dirty="0">
                <a:latin typeface="Arial" panose="020B0604020202020204" pitchFamily="34" charset="0"/>
                <a:cs typeface="Arial" panose="020B0604020202020204" pitchFamily="34" charset="0"/>
              </a:rPr>
              <a:t>2- Identificar los tipos biológicos  para la clasificación de la vegetación.</a:t>
            </a:r>
          </a:p>
        </p:txBody>
      </p:sp>
    </p:spTree>
    <p:extLst>
      <p:ext uri="{BB962C8B-B14F-4D97-AF65-F5344CB8AC3E}">
        <p14:creationId xmlns:p14="http://schemas.microsoft.com/office/powerpoint/2010/main" val="3666305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2049769856"/>
              </p:ext>
            </p:extLst>
          </p:nvPr>
        </p:nvGraphicFramePr>
        <p:xfrm>
          <a:off x="559558" y="1037227"/>
          <a:ext cx="10904562" cy="4940493"/>
        </p:xfrm>
        <a:graphic>
          <a:graphicData uri="http://schemas.openxmlformats.org/drawingml/2006/table">
            <a:tbl>
              <a:tblPr/>
              <a:tblGrid>
                <a:gridCol w="7745426">
                  <a:extLst>
                    <a:ext uri="{9D8B030D-6E8A-4147-A177-3AD203B41FA5}">
                      <a16:colId xmlns:a16="http://schemas.microsoft.com/office/drawing/2014/main" val="20000"/>
                    </a:ext>
                  </a:extLst>
                </a:gridCol>
                <a:gridCol w="3159136">
                  <a:extLst>
                    <a:ext uri="{9D8B030D-6E8A-4147-A177-3AD203B41FA5}">
                      <a16:colId xmlns:a16="http://schemas.microsoft.com/office/drawing/2014/main" val="20001"/>
                    </a:ext>
                  </a:extLst>
                </a:gridCol>
              </a:tblGrid>
              <a:tr h="668741">
                <a:tc>
                  <a:txBody>
                    <a:bodyPr/>
                    <a:lstStyle/>
                    <a:p>
                      <a:pPr marL="0" marR="0" algn="just">
                        <a:spcBef>
                          <a:spcPts val="0"/>
                        </a:spcBef>
                        <a:spcAft>
                          <a:spcPts val="0"/>
                        </a:spcAft>
                      </a:pPr>
                      <a:r>
                        <a:rPr lang="es-ES" sz="2800" b="1" dirty="0">
                          <a:effectLst/>
                          <a:latin typeface="Arial" panose="020B0604020202020204" pitchFamily="34" charset="0"/>
                          <a:ea typeface="Times New Roman" panose="02020603050405020304" pitchFamily="18" charset="0"/>
                        </a:rPr>
                        <a:t>Temas</a:t>
                      </a:r>
                      <a:endParaRPr lang="en-US" sz="2800" dirty="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s-ES" sz="2800" b="1">
                          <a:effectLst/>
                          <a:latin typeface="Arial" panose="020B0604020202020204" pitchFamily="34" charset="0"/>
                          <a:ea typeface="Times New Roman" panose="02020603050405020304" pitchFamily="18" charset="0"/>
                        </a:rPr>
                        <a:t>Horas clases</a:t>
                      </a:r>
                      <a:endParaRPr lang="en-US" sz="28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68741">
                <a:tc>
                  <a:txBody>
                    <a:bodyPr/>
                    <a:lstStyle/>
                    <a:p>
                      <a:pPr marL="0" marR="0" algn="just">
                        <a:spcBef>
                          <a:spcPts val="0"/>
                        </a:spcBef>
                        <a:spcAft>
                          <a:spcPts val="0"/>
                        </a:spcAft>
                      </a:pPr>
                      <a:r>
                        <a:rPr lang="es-ES" sz="2800">
                          <a:effectLst/>
                          <a:latin typeface="Arial" panose="020B0604020202020204" pitchFamily="34" charset="0"/>
                          <a:ea typeface="Times New Roman" panose="02020603050405020304" pitchFamily="18" charset="0"/>
                        </a:rPr>
                        <a:t>1. Introducción </a:t>
                      </a:r>
                      <a:endParaRPr lang="en-US" sz="28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 sz="2800" dirty="0">
                          <a:effectLst/>
                          <a:latin typeface="Arial" panose="020B0604020202020204" pitchFamily="34" charset="0"/>
                          <a:ea typeface="Times New Roman" panose="02020603050405020304" pitchFamily="18" charset="0"/>
                        </a:rPr>
                        <a:t> 2</a:t>
                      </a:r>
                      <a:endParaRPr lang="en-US" sz="2800" dirty="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73458">
                <a:tc>
                  <a:txBody>
                    <a:bodyPr/>
                    <a:lstStyle/>
                    <a:p>
                      <a:pPr marL="0" marR="0" algn="just">
                        <a:spcBef>
                          <a:spcPts val="0"/>
                        </a:spcBef>
                        <a:spcAft>
                          <a:spcPts val="0"/>
                        </a:spcAft>
                      </a:pPr>
                      <a:r>
                        <a:rPr lang="es-ES" sz="2800">
                          <a:effectLst/>
                          <a:latin typeface="Arial" panose="020B0604020202020204" pitchFamily="34" charset="0"/>
                          <a:ea typeface="Times New Roman" panose="02020603050405020304" pitchFamily="18" charset="0"/>
                        </a:rPr>
                        <a:t>2.  La distribución geográfica de los seres vivos y sus causas</a:t>
                      </a:r>
                      <a:r>
                        <a:rPr lang="es-ES" sz="2800" b="1">
                          <a:effectLst/>
                          <a:latin typeface="Arial" panose="020B0604020202020204" pitchFamily="34" charset="0"/>
                          <a:ea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 sz="2800" dirty="0">
                          <a:effectLst/>
                          <a:latin typeface="Arial" panose="020B0604020202020204" pitchFamily="34" charset="0"/>
                          <a:ea typeface="Times New Roman" panose="02020603050405020304" pitchFamily="18" charset="0"/>
                        </a:rPr>
                        <a:t>10</a:t>
                      </a:r>
                      <a:endParaRPr lang="en-US" sz="2800" dirty="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73459">
                <a:tc>
                  <a:txBody>
                    <a:bodyPr/>
                    <a:lstStyle/>
                    <a:p>
                      <a:pPr marL="0" marR="0" algn="just">
                        <a:spcBef>
                          <a:spcPts val="0"/>
                        </a:spcBef>
                        <a:spcAft>
                          <a:spcPts val="0"/>
                        </a:spcAft>
                      </a:pPr>
                      <a:r>
                        <a:rPr lang="es-ES" sz="2800" dirty="0">
                          <a:effectLst/>
                          <a:latin typeface="Arial" panose="020B0604020202020204" pitchFamily="34" charset="0"/>
                          <a:ea typeface="Times New Roman" panose="02020603050405020304" pitchFamily="18" charset="0"/>
                        </a:rPr>
                        <a:t>3. Influencia de los factores ecológicos en los organismos vivientes</a:t>
                      </a:r>
                      <a:endParaRPr lang="en-US" sz="2800" dirty="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 sz="2800" dirty="0">
                          <a:effectLst/>
                          <a:latin typeface="Arial" panose="020B0604020202020204" pitchFamily="34" charset="0"/>
                          <a:ea typeface="Times New Roman" panose="02020603050405020304" pitchFamily="18" charset="0"/>
                        </a:rPr>
                        <a:t>10</a:t>
                      </a:r>
                      <a:endParaRPr lang="en-US" sz="2800" dirty="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68741">
                <a:tc>
                  <a:txBody>
                    <a:bodyPr/>
                    <a:lstStyle/>
                    <a:p>
                      <a:pPr marL="0" marR="0" algn="just">
                        <a:spcBef>
                          <a:spcPts val="0"/>
                        </a:spcBef>
                        <a:spcAft>
                          <a:spcPts val="0"/>
                        </a:spcAft>
                      </a:pPr>
                      <a:r>
                        <a:rPr lang="es-ES" sz="2800">
                          <a:effectLst/>
                          <a:latin typeface="Arial" panose="020B0604020202020204" pitchFamily="34" charset="0"/>
                          <a:ea typeface="Times New Roman" panose="02020603050405020304" pitchFamily="18" charset="0"/>
                        </a:rPr>
                        <a:t>4- Las grandes biocenosis terrestres y de Cuba</a:t>
                      </a:r>
                      <a:endParaRPr lang="en-US" sz="28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 sz="2800" dirty="0">
                          <a:effectLst/>
                          <a:latin typeface="Arial" panose="020B0604020202020204" pitchFamily="34" charset="0"/>
                          <a:ea typeface="Times New Roman" panose="02020603050405020304" pitchFamily="18" charset="0"/>
                        </a:rPr>
                        <a:t>10</a:t>
                      </a:r>
                      <a:endParaRPr lang="en-US" sz="2800" dirty="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18612">
                <a:tc>
                  <a:txBody>
                    <a:bodyPr/>
                    <a:lstStyle/>
                    <a:p>
                      <a:pPr marL="0" marR="0" algn="just">
                        <a:spcBef>
                          <a:spcPts val="0"/>
                        </a:spcBef>
                        <a:spcAft>
                          <a:spcPts val="0"/>
                        </a:spcAft>
                      </a:pPr>
                      <a:r>
                        <a:rPr lang="es-ES" sz="2800" dirty="0">
                          <a:effectLst/>
                          <a:latin typeface="Arial" panose="020B0604020202020204" pitchFamily="34" charset="0"/>
                          <a:ea typeface="Times New Roman" panose="02020603050405020304" pitchFamily="18" charset="0"/>
                        </a:rPr>
                        <a:t>5 Métodos de estudio de la Biogeografía</a:t>
                      </a:r>
                      <a:endParaRPr lang="en-US" sz="2800" dirty="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 sz="2800" dirty="0">
                          <a:effectLst/>
                          <a:latin typeface="Arial" panose="020B0604020202020204" pitchFamily="34" charset="0"/>
                          <a:ea typeface="Times New Roman" panose="02020603050405020304" pitchFamily="18" charset="0"/>
                        </a:rPr>
                        <a:t>2 </a:t>
                      </a:r>
                      <a:endParaRPr lang="en-US" sz="2800" dirty="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68741">
                <a:tc>
                  <a:txBody>
                    <a:bodyPr/>
                    <a:lstStyle/>
                    <a:p>
                      <a:pPr marL="0" marR="0" algn="just">
                        <a:spcBef>
                          <a:spcPts val="0"/>
                        </a:spcBef>
                        <a:spcAft>
                          <a:spcPts val="0"/>
                        </a:spcAft>
                      </a:pPr>
                      <a:r>
                        <a:rPr lang="es-ES" sz="2800" b="1" dirty="0">
                          <a:effectLst/>
                          <a:latin typeface="Arial" panose="020B0604020202020204" pitchFamily="34" charset="0"/>
                          <a:ea typeface="Times New Roman" panose="02020603050405020304" pitchFamily="18" charset="0"/>
                        </a:rPr>
                        <a:t>Total</a:t>
                      </a:r>
                      <a:endParaRPr lang="en-US" sz="2800" dirty="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 sz="2800" b="1" dirty="0">
                          <a:effectLst/>
                          <a:latin typeface="Arial" panose="020B0604020202020204" pitchFamily="34" charset="0"/>
                          <a:ea typeface="Times New Roman" panose="02020603050405020304" pitchFamily="18" charset="0"/>
                        </a:rPr>
                        <a:t>34</a:t>
                      </a:r>
                      <a:endParaRPr lang="en-US" sz="2800" dirty="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291054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82806" y="248905"/>
            <a:ext cx="9144000" cy="665494"/>
          </a:xfrm>
        </p:spPr>
        <p:txBody>
          <a:bodyPr>
            <a:normAutofit/>
          </a:bodyPr>
          <a:lstStyle/>
          <a:p>
            <a:r>
              <a:rPr lang="es-ES" sz="3200" b="1" dirty="0">
                <a:latin typeface="Arial" panose="020B0604020202020204" pitchFamily="34" charset="0"/>
                <a:cs typeface="Arial" panose="020B0604020202020204" pitchFamily="34" charset="0"/>
              </a:rPr>
              <a:t>Evaluación</a:t>
            </a:r>
            <a:endParaRPr lang="en-US" sz="3200" b="1" dirty="0">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a:xfrm>
            <a:off x="150124" y="982639"/>
            <a:ext cx="11859905" cy="5691115"/>
          </a:xfrm>
        </p:spPr>
        <p:txBody>
          <a:bodyPr>
            <a:normAutofit/>
          </a:bodyPr>
          <a:lstStyle/>
          <a:p>
            <a:pPr algn="just">
              <a:lnSpc>
                <a:spcPct val="150000"/>
              </a:lnSpc>
            </a:pPr>
            <a:r>
              <a:rPr lang="es-ES" sz="3200" b="1" dirty="0">
                <a:solidFill>
                  <a:srgbClr val="FF0000"/>
                </a:solidFill>
                <a:latin typeface="Arial" panose="020B0604020202020204" pitchFamily="34" charset="0"/>
                <a:cs typeface="Arial" panose="020B0604020202020204" pitchFamily="34" charset="0"/>
              </a:rPr>
              <a:t>1- Evaluaciones frecuentes</a:t>
            </a:r>
          </a:p>
          <a:p>
            <a:pPr algn="just">
              <a:lnSpc>
                <a:spcPct val="150000"/>
              </a:lnSpc>
            </a:pPr>
            <a:r>
              <a:rPr lang="es-ES" sz="3200" dirty="0">
                <a:latin typeface="Arial" panose="020B0604020202020204" pitchFamily="34" charset="0"/>
                <a:cs typeface="Arial" panose="020B0604020202020204" pitchFamily="34" charset="0"/>
              </a:rPr>
              <a:t>- Observación del trabajo de los estudiantes</a:t>
            </a:r>
          </a:p>
          <a:p>
            <a:pPr algn="just">
              <a:lnSpc>
                <a:spcPct val="150000"/>
              </a:lnSpc>
            </a:pPr>
            <a:r>
              <a:rPr lang="es-ES" sz="3200" dirty="0">
                <a:latin typeface="Arial" panose="020B0604020202020204" pitchFamily="34" charset="0"/>
                <a:cs typeface="Arial" panose="020B0604020202020204" pitchFamily="34" charset="0"/>
              </a:rPr>
              <a:t>- Las preguntas orales y escritas</a:t>
            </a:r>
          </a:p>
          <a:p>
            <a:pPr algn="just">
              <a:lnSpc>
                <a:spcPct val="150000"/>
              </a:lnSpc>
            </a:pPr>
            <a:r>
              <a:rPr lang="es-ES" sz="3200" dirty="0">
                <a:latin typeface="Arial" panose="020B0604020202020204" pitchFamily="34" charset="0"/>
                <a:cs typeface="Arial" panose="020B0604020202020204" pitchFamily="34" charset="0"/>
              </a:rPr>
              <a:t>- La autopreparación para seminarios, talleres y clases prácticas</a:t>
            </a:r>
          </a:p>
          <a:p>
            <a:pPr algn="just">
              <a:lnSpc>
                <a:spcPct val="150000"/>
              </a:lnSpc>
            </a:pPr>
            <a:r>
              <a:rPr lang="es-ES" sz="3200" b="1" dirty="0">
                <a:solidFill>
                  <a:srgbClr val="FF0000"/>
                </a:solidFill>
                <a:latin typeface="Arial" panose="020B0604020202020204" pitchFamily="34" charset="0"/>
                <a:cs typeface="Arial" panose="020B0604020202020204" pitchFamily="34" charset="0"/>
              </a:rPr>
              <a:t>2- Evaluación final  </a:t>
            </a:r>
            <a:r>
              <a:rPr lang="es-ES" sz="3200" dirty="0">
                <a:latin typeface="Arial" panose="020B0604020202020204" pitchFamily="34" charset="0"/>
                <a:cs typeface="Arial" panose="020B0604020202020204" pitchFamily="34" charset="0"/>
              </a:rPr>
              <a:t>(trabajo integrador)</a:t>
            </a:r>
          </a:p>
        </p:txBody>
      </p:sp>
    </p:spTree>
    <p:extLst>
      <p:ext uri="{BB962C8B-B14F-4D97-AF65-F5344CB8AC3E}">
        <p14:creationId xmlns:p14="http://schemas.microsoft.com/office/powerpoint/2010/main" val="97286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82806" y="248905"/>
            <a:ext cx="9144000" cy="665494"/>
          </a:xfrm>
        </p:spPr>
        <p:txBody>
          <a:bodyPr>
            <a:normAutofit/>
          </a:bodyPr>
          <a:lstStyle/>
          <a:p>
            <a:r>
              <a:rPr lang="es-ES" sz="3200" b="1" dirty="0">
                <a:latin typeface="Arial" panose="020B0604020202020204" pitchFamily="34" charset="0"/>
                <a:cs typeface="Arial" panose="020B0604020202020204" pitchFamily="34" charset="0"/>
              </a:rPr>
              <a:t>Bibliografía</a:t>
            </a:r>
            <a:endParaRPr lang="en-US" sz="3200" b="1" dirty="0">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a:xfrm>
            <a:off x="150124" y="982639"/>
            <a:ext cx="11859905" cy="5691115"/>
          </a:xfrm>
        </p:spPr>
        <p:txBody>
          <a:bodyPr>
            <a:normAutofit/>
          </a:bodyPr>
          <a:lstStyle/>
          <a:p>
            <a:pPr algn="just">
              <a:lnSpc>
                <a:spcPct val="150000"/>
              </a:lnSpc>
            </a:pPr>
            <a:r>
              <a:rPr lang="es-ES" sz="3200" dirty="0">
                <a:latin typeface="Arial" panose="020B0604020202020204" pitchFamily="34" charset="0"/>
                <a:cs typeface="Arial" panose="020B0604020202020204" pitchFamily="34" charset="0"/>
              </a:rPr>
              <a:t>- Biogeografía. Ferrari, R. Juan, Yolanda Sosa y otros. Ciudad de La Habana, 1988.</a:t>
            </a:r>
          </a:p>
          <a:p>
            <a:pPr algn="just">
              <a:lnSpc>
                <a:spcPct val="150000"/>
              </a:lnSpc>
            </a:pPr>
            <a:r>
              <a:rPr lang="es-ES" sz="3200" dirty="0">
                <a:latin typeface="Arial" panose="020B0604020202020204" pitchFamily="34" charset="0"/>
                <a:cs typeface="Arial" panose="020B0604020202020204" pitchFamily="34" charset="0"/>
              </a:rPr>
              <a:t>- Biogeografía. </a:t>
            </a:r>
            <a:r>
              <a:rPr lang="es-ES" sz="3200" dirty="0" err="1">
                <a:latin typeface="Arial" panose="020B0604020202020204" pitchFamily="34" charset="0"/>
                <a:cs typeface="Arial" panose="020B0604020202020204" pitchFamily="34" charset="0"/>
              </a:rPr>
              <a:t>Lacoste</a:t>
            </a:r>
            <a:r>
              <a:rPr lang="es-ES" sz="3200" dirty="0">
                <a:latin typeface="Arial" panose="020B0604020202020204" pitchFamily="34" charset="0"/>
                <a:cs typeface="Arial" panose="020B0604020202020204" pitchFamily="34" charset="0"/>
              </a:rPr>
              <a:t>, A; </a:t>
            </a:r>
            <a:r>
              <a:rPr lang="es-ES" sz="3200" dirty="0" err="1">
                <a:latin typeface="Arial" panose="020B0604020202020204" pitchFamily="34" charset="0"/>
                <a:cs typeface="Arial" panose="020B0604020202020204" pitchFamily="34" charset="0"/>
              </a:rPr>
              <a:t>Salanon</a:t>
            </a:r>
            <a:r>
              <a:rPr lang="es-ES" sz="3200" dirty="0">
                <a:latin typeface="Arial" panose="020B0604020202020204" pitchFamily="34" charset="0"/>
                <a:cs typeface="Arial" panose="020B0604020202020204" pitchFamily="34" charset="0"/>
              </a:rPr>
              <a:t>, R. Editorial Pueblo y Educación. La Habana, 1980.</a:t>
            </a:r>
          </a:p>
          <a:p>
            <a:pPr algn="just">
              <a:lnSpc>
                <a:spcPct val="150000"/>
              </a:lnSpc>
            </a:pPr>
            <a:r>
              <a:rPr lang="es-ES" sz="3200" dirty="0">
                <a:latin typeface="Arial" panose="020B0604020202020204" pitchFamily="34" charset="0"/>
                <a:cs typeface="Arial" panose="020B0604020202020204" pitchFamily="34" charset="0"/>
              </a:rPr>
              <a:t>- Atlas Escolar. Editorial VEB </a:t>
            </a:r>
            <a:r>
              <a:rPr lang="es-ES" sz="3200" dirty="0" err="1">
                <a:latin typeface="Arial" panose="020B0604020202020204" pitchFamily="34" charset="0"/>
                <a:cs typeface="Arial" panose="020B0604020202020204" pitchFamily="34" charset="0"/>
              </a:rPr>
              <a:t>Hermann</a:t>
            </a:r>
            <a:r>
              <a:rPr lang="es-ES" sz="3200" dirty="0">
                <a:latin typeface="Arial" panose="020B0604020202020204" pitchFamily="34" charset="0"/>
                <a:cs typeface="Arial" panose="020B0604020202020204" pitchFamily="34" charset="0"/>
              </a:rPr>
              <a:t> </a:t>
            </a:r>
            <a:r>
              <a:rPr lang="es-ES" sz="3200" dirty="0" err="1">
                <a:latin typeface="Arial" panose="020B0604020202020204" pitchFamily="34" charset="0"/>
                <a:cs typeface="Arial" panose="020B0604020202020204" pitchFamily="34" charset="0"/>
              </a:rPr>
              <a:t>Haak</a:t>
            </a:r>
            <a:r>
              <a:rPr lang="es-ES" sz="3200" dirty="0">
                <a:latin typeface="Arial" panose="020B0604020202020204" pitchFamily="34" charset="0"/>
                <a:cs typeface="Arial" panose="020B0604020202020204" pitchFamily="34" charset="0"/>
              </a:rPr>
              <a:t>. 5ta. Edición, 1977.</a:t>
            </a:r>
          </a:p>
          <a:p>
            <a:pPr algn="just">
              <a:lnSpc>
                <a:spcPct val="150000"/>
              </a:lnSpc>
            </a:pPr>
            <a:r>
              <a:rPr lang="es-ES" sz="3200" dirty="0">
                <a:latin typeface="Arial" panose="020B0604020202020204" pitchFamily="34" charset="0"/>
                <a:cs typeface="Arial" panose="020B0604020202020204" pitchFamily="34" charset="0"/>
              </a:rPr>
              <a:t>- A.C.C.-A.C.URSS – Nuevo Atlas Nacional de Cuba, La Habana, 1989. </a:t>
            </a:r>
          </a:p>
        </p:txBody>
      </p:sp>
    </p:spTree>
    <p:extLst>
      <p:ext uri="{BB962C8B-B14F-4D97-AF65-F5344CB8AC3E}">
        <p14:creationId xmlns:p14="http://schemas.microsoft.com/office/powerpoint/2010/main" val="3406307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82806" y="358089"/>
            <a:ext cx="9144000" cy="665494"/>
          </a:xfrm>
        </p:spPr>
        <p:txBody>
          <a:bodyPr>
            <a:normAutofit/>
          </a:bodyPr>
          <a:lstStyle/>
          <a:p>
            <a:r>
              <a:rPr lang="es-ES" sz="3200" b="1" dirty="0">
                <a:solidFill>
                  <a:srgbClr val="FF0000"/>
                </a:solidFill>
                <a:latin typeface="Arial" panose="020B0604020202020204" pitchFamily="34" charset="0"/>
                <a:cs typeface="Arial" panose="020B0604020202020204" pitchFamily="34" charset="0"/>
              </a:rPr>
              <a:t>Sumario</a:t>
            </a:r>
            <a:endParaRPr lang="en-US" sz="3200" b="1" dirty="0">
              <a:solidFill>
                <a:srgbClr val="FF0000"/>
              </a:solidFill>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a:xfrm>
            <a:off x="436728" y="1209823"/>
            <a:ext cx="11368586" cy="4979962"/>
          </a:xfrm>
        </p:spPr>
        <p:txBody>
          <a:bodyPr>
            <a:normAutofit fontScale="92500"/>
          </a:bodyPr>
          <a:lstStyle/>
          <a:p>
            <a:pPr algn="just">
              <a:lnSpc>
                <a:spcPct val="150000"/>
              </a:lnSpc>
            </a:pPr>
            <a:r>
              <a:rPr lang="es-ES" sz="3200" dirty="0">
                <a:latin typeface="Arial" panose="020B0604020202020204" pitchFamily="34" charset="0"/>
                <a:cs typeface="Arial" panose="020B0604020202020204" pitchFamily="34" charset="0"/>
              </a:rPr>
              <a:t>Biogeografía: objeto de estudio. Ramas: Fitogeografía y Zoogeografía. Conceptos de: flora y vegetación; fauna y población animal. Relaciones con otras ciencias. La Biogeografía en la especialidad Biología, carácter interdisciplinario. </a:t>
            </a:r>
          </a:p>
          <a:p>
            <a:pPr algn="just">
              <a:lnSpc>
                <a:spcPct val="150000"/>
              </a:lnSpc>
            </a:pPr>
            <a:r>
              <a:rPr lang="es-MX" sz="3200" dirty="0">
                <a:latin typeface="Arial" panose="020B0604020202020204" pitchFamily="34" charset="0"/>
                <a:cs typeface="Arial" panose="020B0604020202020204" pitchFamily="34" charset="0"/>
              </a:rPr>
              <a:t>El origen de la vida. Condiciones que propiciaron el origen y evolución de la vida en la Tierra según diversas teorías. Niveles de organización de la vida. </a:t>
            </a:r>
            <a:r>
              <a:rPr lang="es-ES" sz="3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519986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82806" y="248905"/>
            <a:ext cx="9144000" cy="665494"/>
          </a:xfrm>
        </p:spPr>
        <p:txBody>
          <a:bodyPr>
            <a:normAutofit/>
          </a:bodyPr>
          <a:lstStyle/>
          <a:p>
            <a:r>
              <a:rPr lang="es-ES" sz="3200" b="1" dirty="0">
                <a:solidFill>
                  <a:srgbClr val="FF0000"/>
                </a:solidFill>
                <a:latin typeface="Arial" panose="020B0604020202020204" pitchFamily="34" charset="0"/>
                <a:cs typeface="Arial" panose="020B0604020202020204" pitchFamily="34" charset="0"/>
              </a:rPr>
              <a:t>Biogeografía: objeto de estudio </a:t>
            </a:r>
          </a:p>
        </p:txBody>
      </p:sp>
      <p:sp>
        <p:nvSpPr>
          <p:cNvPr id="3" name="Subtítulo 2"/>
          <p:cNvSpPr>
            <a:spLocks noGrp="1"/>
          </p:cNvSpPr>
          <p:nvPr>
            <p:ph type="subTitle" idx="1"/>
          </p:nvPr>
        </p:nvSpPr>
        <p:spPr>
          <a:xfrm>
            <a:off x="150124" y="982639"/>
            <a:ext cx="11859905" cy="5691115"/>
          </a:xfrm>
        </p:spPr>
        <p:txBody>
          <a:bodyPr>
            <a:normAutofit fontScale="85000" lnSpcReduction="10000"/>
          </a:bodyPr>
          <a:lstStyle/>
          <a:p>
            <a:pPr algn="just">
              <a:lnSpc>
                <a:spcPct val="150000"/>
              </a:lnSpc>
            </a:pPr>
            <a:r>
              <a:rPr lang="es-ES" sz="3200" b="1" dirty="0">
                <a:latin typeface="Arial" panose="020B0604020202020204" pitchFamily="34" charset="0"/>
                <a:cs typeface="Arial" panose="020B0604020202020204" pitchFamily="34" charset="0"/>
              </a:rPr>
              <a:t>Ciencia  que estudia la distribución geográfica de los seres vivos en el planeta y las causas que determinan esa distribución.</a:t>
            </a:r>
          </a:p>
          <a:p>
            <a:pPr algn="just">
              <a:lnSpc>
                <a:spcPct val="150000"/>
              </a:lnSpc>
            </a:pPr>
            <a:r>
              <a:rPr lang="es-ES" sz="3200" dirty="0">
                <a:solidFill>
                  <a:srgbClr val="0070C0"/>
                </a:solidFill>
                <a:latin typeface="Arial" panose="020B0604020202020204" pitchFamily="34" charset="0"/>
                <a:cs typeface="Arial" panose="020B0604020202020204" pitchFamily="34" charset="0"/>
              </a:rPr>
              <a:t>Esas causas están dadas por factores:</a:t>
            </a:r>
          </a:p>
          <a:p>
            <a:pPr algn="just">
              <a:lnSpc>
                <a:spcPct val="150000"/>
              </a:lnSpc>
            </a:pPr>
            <a:r>
              <a:rPr lang="es-ES" sz="3200" dirty="0">
                <a:solidFill>
                  <a:srgbClr val="FF0000"/>
                </a:solidFill>
                <a:latin typeface="Arial" panose="020B0604020202020204" pitchFamily="34" charset="0"/>
                <a:cs typeface="Arial" panose="020B0604020202020204" pitchFamily="34" charset="0"/>
              </a:rPr>
              <a:t>Físicos:</a:t>
            </a:r>
            <a:r>
              <a:rPr lang="es-ES" sz="3200" dirty="0">
                <a:latin typeface="Arial" panose="020B0604020202020204" pitchFamily="34" charset="0"/>
                <a:cs typeface="Arial" panose="020B0604020202020204" pitchFamily="34" charset="0"/>
              </a:rPr>
              <a:t> clima, suelo, relieve</a:t>
            </a:r>
          </a:p>
          <a:p>
            <a:pPr algn="just">
              <a:lnSpc>
                <a:spcPct val="150000"/>
              </a:lnSpc>
            </a:pPr>
            <a:r>
              <a:rPr lang="es-ES" sz="3200" dirty="0">
                <a:solidFill>
                  <a:srgbClr val="FF0000"/>
                </a:solidFill>
                <a:latin typeface="Arial" panose="020B0604020202020204" pitchFamily="34" charset="0"/>
                <a:cs typeface="Arial" panose="020B0604020202020204" pitchFamily="34" charset="0"/>
              </a:rPr>
              <a:t>Bióticos: </a:t>
            </a:r>
            <a:r>
              <a:rPr lang="es-ES" sz="3200" dirty="0">
                <a:latin typeface="Arial" panose="020B0604020202020204" pitchFamily="34" charset="0"/>
                <a:cs typeface="Arial" panose="020B0604020202020204" pitchFamily="34" charset="0"/>
              </a:rPr>
              <a:t>interacciones entre seres vivos.</a:t>
            </a:r>
          </a:p>
          <a:p>
            <a:pPr algn="just">
              <a:lnSpc>
                <a:spcPct val="150000"/>
              </a:lnSpc>
            </a:pPr>
            <a:r>
              <a:rPr lang="es-ES" sz="3200" dirty="0">
                <a:latin typeface="Arial" panose="020B0604020202020204" pitchFamily="34" charset="0"/>
                <a:cs typeface="Arial" panose="020B0604020202020204" pitchFamily="34" charset="0"/>
              </a:rPr>
              <a:t>- Permite conocer las relaciones de los seres vivos con su medio</a:t>
            </a:r>
          </a:p>
          <a:p>
            <a:pPr algn="just">
              <a:lnSpc>
                <a:spcPct val="150000"/>
              </a:lnSpc>
            </a:pPr>
            <a:r>
              <a:rPr lang="es-ES" sz="3200" dirty="0">
                <a:latin typeface="Arial" panose="020B0604020202020204" pitchFamily="34" charset="0"/>
                <a:cs typeface="Arial" panose="020B0604020202020204" pitchFamily="34" charset="0"/>
              </a:rPr>
              <a:t>- Es una rama de la Geografía</a:t>
            </a:r>
          </a:p>
          <a:p>
            <a:pPr algn="just">
              <a:lnSpc>
                <a:spcPct val="150000"/>
              </a:lnSpc>
            </a:pPr>
            <a:r>
              <a:rPr lang="es-ES" sz="3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43946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82806" y="248905"/>
            <a:ext cx="9144000" cy="665494"/>
          </a:xfrm>
        </p:spPr>
        <p:txBody>
          <a:bodyPr>
            <a:normAutofit/>
          </a:bodyPr>
          <a:lstStyle/>
          <a:p>
            <a:r>
              <a:rPr lang="es-ES" sz="3200" b="1" dirty="0">
                <a:solidFill>
                  <a:srgbClr val="FF0000"/>
                </a:solidFill>
                <a:latin typeface="Arial" panose="020B0604020202020204" pitchFamily="34" charset="0"/>
                <a:cs typeface="Arial" panose="020B0604020202020204" pitchFamily="34" charset="0"/>
              </a:rPr>
              <a:t>Biogeografía: ramas (algunas)</a:t>
            </a:r>
          </a:p>
        </p:txBody>
      </p:sp>
      <p:sp>
        <p:nvSpPr>
          <p:cNvPr id="3" name="Subtítulo 2"/>
          <p:cNvSpPr>
            <a:spLocks noGrp="1"/>
          </p:cNvSpPr>
          <p:nvPr>
            <p:ph type="subTitle" idx="1"/>
          </p:nvPr>
        </p:nvSpPr>
        <p:spPr>
          <a:xfrm>
            <a:off x="7288744" y="1135040"/>
            <a:ext cx="3234519" cy="791570"/>
          </a:xfrm>
        </p:spPr>
        <p:txBody>
          <a:bodyPr>
            <a:normAutofit/>
          </a:bodyPr>
          <a:lstStyle/>
          <a:p>
            <a:pPr algn="just">
              <a:lnSpc>
                <a:spcPct val="150000"/>
              </a:lnSpc>
            </a:pPr>
            <a:r>
              <a:rPr lang="es-ES" sz="3200" b="1" dirty="0">
                <a:latin typeface="Arial" panose="020B0604020202020204" pitchFamily="34" charset="0"/>
                <a:cs typeface="Arial" panose="020B0604020202020204" pitchFamily="34" charset="0"/>
              </a:rPr>
              <a:t> Zoogeografía </a:t>
            </a:r>
          </a:p>
        </p:txBody>
      </p:sp>
      <p:sp>
        <p:nvSpPr>
          <p:cNvPr id="4" name="Rectángulo 3"/>
          <p:cNvSpPr/>
          <p:nvPr/>
        </p:nvSpPr>
        <p:spPr>
          <a:xfrm>
            <a:off x="365504" y="2657480"/>
            <a:ext cx="4984420" cy="2062103"/>
          </a:xfrm>
          <a:prstGeom prst="rect">
            <a:avLst/>
          </a:prstGeom>
        </p:spPr>
        <p:txBody>
          <a:bodyPr wrap="square">
            <a:spAutoFit/>
          </a:bodyPr>
          <a:lstStyle/>
          <a:p>
            <a:r>
              <a:rPr lang="es-ES" sz="3200" b="1" dirty="0">
                <a:latin typeface="Arial" panose="020B0604020202020204" pitchFamily="34" charset="0"/>
                <a:cs typeface="Arial" panose="020B0604020202020204" pitchFamily="34" charset="0"/>
              </a:rPr>
              <a:t>ciencia que estudia la distribución geográfica de las plantas sobre la superficie terrestre</a:t>
            </a:r>
            <a:endParaRPr lang="en-US" sz="3200" dirty="0">
              <a:latin typeface="Arial" panose="020B0604020202020204" pitchFamily="34" charset="0"/>
              <a:cs typeface="Arial" panose="020B0604020202020204" pitchFamily="34" charset="0"/>
            </a:endParaRPr>
          </a:p>
        </p:txBody>
      </p:sp>
      <p:sp>
        <p:nvSpPr>
          <p:cNvPr id="7" name="Flecha abajo 6"/>
          <p:cNvSpPr/>
          <p:nvPr/>
        </p:nvSpPr>
        <p:spPr>
          <a:xfrm>
            <a:off x="2142699" y="1774211"/>
            <a:ext cx="334369" cy="88327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ítulo 2"/>
          <p:cNvSpPr txBox="1">
            <a:spLocks/>
          </p:cNvSpPr>
          <p:nvPr/>
        </p:nvSpPr>
        <p:spPr>
          <a:xfrm>
            <a:off x="1012209" y="1135040"/>
            <a:ext cx="3234519" cy="79157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50000"/>
              </a:lnSpc>
            </a:pPr>
            <a:r>
              <a:rPr lang="es-ES" sz="3200" b="1">
                <a:latin typeface="Arial" panose="020B0604020202020204" pitchFamily="34" charset="0"/>
                <a:cs typeface="Arial" panose="020B0604020202020204" pitchFamily="34" charset="0"/>
              </a:rPr>
              <a:t> Fitogeografía </a:t>
            </a:r>
            <a:endParaRPr lang="es-ES" sz="3200" b="1" dirty="0">
              <a:latin typeface="Arial" panose="020B0604020202020204" pitchFamily="34" charset="0"/>
              <a:cs typeface="Arial" panose="020B0604020202020204" pitchFamily="34" charset="0"/>
            </a:endParaRPr>
          </a:p>
        </p:txBody>
      </p:sp>
      <p:sp>
        <p:nvSpPr>
          <p:cNvPr id="9" name="Flecha abajo 8"/>
          <p:cNvSpPr/>
          <p:nvPr/>
        </p:nvSpPr>
        <p:spPr>
          <a:xfrm>
            <a:off x="8738818" y="1774211"/>
            <a:ext cx="334369" cy="88327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9"/>
          <p:cNvSpPr/>
          <p:nvPr/>
        </p:nvSpPr>
        <p:spPr>
          <a:xfrm>
            <a:off x="6413792" y="2657480"/>
            <a:ext cx="4984420" cy="2062103"/>
          </a:xfrm>
          <a:prstGeom prst="rect">
            <a:avLst/>
          </a:prstGeom>
        </p:spPr>
        <p:txBody>
          <a:bodyPr wrap="square">
            <a:spAutoFit/>
          </a:bodyPr>
          <a:lstStyle/>
          <a:p>
            <a:r>
              <a:rPr lang="es-ES" sz="3200" b="1" dirty="0">
                <a:latin typeface="Arial" panose="020B0604020202020204" pitchFamily="34" charset="0"/>
                <a:cs typeface="Arial" panose="020B0604020202020204" pitchFamily="34" charset="0"/>
              </a:rPr>
              <a:t>Ciencia que estudia la distribución de las especies animales en la Tierra</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1132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092200"/>
            <a:ext cx="11277600" cy="4673600"/>
          </a:xfrm>
        </p:spPr>
        <p:txBody>
          <a:bodyPr>
            <a:normAutofit/>
          </a:bodyPr>
          <a:lstStyle/>
          <a:p>
            <a:pPr algn="just"/>
            <a:r>
              <a:rPr lang="es-ES" sz="3200" b="1" dirty="0">
                <a:latin typeface="Arial" panose="020B0604020202020204" pitchFamily="34" charset="0"/>
                <a:cs typeface="Arial" panose="020B0604020202020204" pitchFamily="34" charset="0"/>
              </a:rPr>
              <a:t>Flora: </a:t>
            </a:r>
            <a:r>
              <a:rPr lang="es-ES" sz="3200" dirty="0">
                <a:latin typeface="Arial" panose="020B0604020202020204" pitchFamily="34" charset="0"/>
                <a:cs typeface="Arial" panose="020B0604020202020204" pitchFamily="34" charset="0"/>
              </a:rPr>
              <a:t>conjunto de especies vegetales que habitan un área determinada.</a:t>
            </a:r>
          </a:p>
          <a:p>
            <a:pPr algn="just"/>
            <a:endParaRPr lang="es-ES" sz="3200" dirty="0">
              <a:latin typeface="Arial" panose="020B0604020202020204" pitchFamily="34" charset="0"/>
              <a:cs typeface="Arial" panose="020B0604020202020204" pitchFamily="34" charset="0"/>
            </a:endParaRPr>
          </a:p>
          <a:p>
            <a:pPr marL="0" indent="0" algn="just">
              <a:buNone/>
            </a:pPr>
            <a:endParaRPr lang="es-ES" sz="3200" dirty="0">
              <a:latin typeface="Arial" panose="020B0604020202020204" pitchFamily="34" charset="0"/>
              <a:cs typeface="Arial" panose="020B0604020202020204" pitchFamily="34" charset="0"/>
            </a:endParaRPr>
          </a:p>
          <a:p>
            <a:pPr algn="just"/>
            <a:r>
              <a:rPr lang="es-ES" sz="3200" b="1" dirty="0">
                <a:latin typeface="Arial" panose="020B0604020202020204" pitchFamily="34" charset="0"/>
                <a:cs typeface="Arial" panose="020B0604020202020204" pitchFamily="34" charset="0"/>
              </a:rPr>
              <a:t>Vegetación</a:t>
            </a:r>
            <a:r>
              <a:rPr lang="es-ES" sz="3200" dirty="0">
                <a:latin typeface="Arial" panose="020B0604020202020204" pitchFamily="34" charset="0"/>
                <a:cs typeface="Arial" panose="020B0604020202020204" pitchFamily="34" charset="0"/>
              </a:rPr>
              <a:t>: agrupación de plantas que se repiten regularmente y desempeñan papel primordial en el paisaje. Es paisaje botánico por predominio de determinadas plantas que le dan fisonomía </a:t>
            </a:r>
          </a:p>
        </p:txBody>
      </p:sp>
    </p:spTree>
    <p:extLst>
      <p:ext uri="{BB962C8B-B14F-4D97-AF65-F5344CB8AC3E}">
        <p14:creationId xmlns:p14="http://schemas.microsoft.com/office/powerpoint/2010/main" val="1524697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82806" y="317145"/>
            <a:ext cx="9144000" cy="665494"/>
          </a:xfrm>
        </p:spPr>
        <p:txBody>
          <a:bodyPr>
            <a:normAutofit/>
          </a:bodyPr>
          <a:lstStyle/>
          <a:p>
            <a:r>
              <a:rPr lang="es-ES" sz="3200" b="1" dirty="0">
                <a:latin typeface="Arial" panose="020B0604020202020204" pitchFamily="34" charset="0"/>
                <a:cs typeface="Arial" panose="020B0604020202020204" pitchFamily="34" charset="0"/>
              </a:rPr>
              <a:t>Objetivos generales</a:t>
            </a:r>
            <a:endParaRPr lang="en-US" sz="3200" b="1" dirty="0">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a:xfrm>
            <a:off x="150124" y="1254623"/>
            <a:ext cx="11859905" cy="4381901"/>
          </a:xfrm>
        </p:spPr>
        <p:txBody>
          <a:bodyPr>
            <a:normAutofit lnSpcReduction="10000"/>
          </a:bodyPr>
          <a:lstStyle/>
          <a:p>
            <a:pPr algn="just">
              <a:lnSpc>
                <a:spcPct val="150000"/>
              </a:lnSpc>
            </a:pPr>
            <a:r>
              <a:rPr lang="es-ES" sz="3200" b="1" dirty="0">
                <a:latin typeface="Arial" panose="020B0604020202020204" pitchFamily="34" charset="0"/>
                <a:cs typeface="Arial" panose="020B0604020202020204" pitchFamily="34" charset="0"/>
              </a:rPr>
              <a:t>1. </a:t>
            </a:r>
            <a:r>
              <a:rPr lang="es-ES" sz="3200" dirty="0">
                <a:latin typeface="Arial" panose="020B0604020202020204" pitchFamily="34" charset="0"/>
                <a:cs typeface="Arial" panose="020B0604020202020204" pitchFamily="34" charset="0"/>
              </a:rPr>
              <a:t>Conocer el sistema de contenidos de la Biogeografía,  los métodos científicos y de valores que se forman, así como los principios y las normas de la ética profesional pedagógica, que le permita formarse con actitudes revolucionarias, patrióticas y de amor al trabajo, teniendo en cuenta las necesidades de una cultura ambientalista para el desarrollo sostenible.</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0811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30200" y="1600200"/>
            <a:ext cx="11201400" cy="2133600"/>
          </a:xfrm>
        </p:spPr>
        <p:txBody>
          <a:bodyPr>
            <a:normAutofit/>
          </a:bodyPr>
          <a:lstStyle/>
          <a:p>
            <a:pPr algn="just"/>
            <a:r>
              <a:rPr lang="es-ES" sz="3200" b="1" dirty="0">
                <a:latin typeface="Arial" panose="020B0604020202020204" pitchFamily="34" charset="0"/>
                <a:cs typeface="Arial" panose="020B0604020202020204" pitchFamily="34" charset="0"/>
              </a:rPr>
              <a:t>Fauna:</a:t>
            </a:r>
            <a:r>
              <a:rPr lang="es-ES" sz="3200" dirty="0">
                <a:latin typeface="Arial" panose="020B0604020202020204" pitchFamily="34" charset="0"/>
                <a:cs typeface="Arial" panose="020B0604020202020204" pitchFamily="34" charset="0"/>
              </a:rPr>
              <a:t> conjunto de especies animales que habitan un área determinada</a:t>
            </a:r>
          </a:p>
          <a:p>
            <a:pPr marL="0" indent="0" algn="just">
              <a:buNone/>
            </a:pPr>
            <a:r>
              <a:rPr lang="es-ES" sz="3200" dirty="0">
                <a:latin typeface="Arial" panose="020B0604020202020204" pitchFamily="34" charset="0"/>
                <a:cs typeface="Arial" panose="020B0604020202020204" pitchFamily="34" charset="0"/>
              </a:rPr>
              <a:t>Términos similares pero referido a plantas o animales</a:t>
            </a:r>
          </a:p>
        </p:txBody>
      </p:sp>
    </p:spTree>
    <p:extLst>
      <p:ext uri="{BB962C8B-B14F-4D97-AF65-F5344CB8AC3E}">
        <p14:creationId xmlns:p14="http://schemas.microsoft.com/office/powerpoint/2010/main" val="1557942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274638"/>
            <a:ext cx="8229600" cy="490066"/>
          </a:xfrm>
        </p:spPr>
        <p:txBody>
          <a:bodyPr>
            <a:normAutofit fontScale="90000"/>
          </a:bodyPr>
          <a:lstStyle/>
          <a:p>
            <a:r>
              <a:rPr lang="es-ES" dirty="0"/>
              <a:t>Ramas de la Biogeografía</a:t>
            </a:r>
          </a:p>
        </p:txBody>
      </p:sp>
      <p:pic>
        <p:nvPicPr>
          <p:cNvPr id="1029" name="Picture 5" descr="D:\YOLA\GF 3\PW\nuevos internet\ramas biogeog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19" y="836712"/>
            <a:ext cx="10944665" cy="6021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682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274638"/>
            <a:ext cx="8229600" cy="850106"/>
          </a:xfrm>
        </p:spPr>
        <p:txBody>
          <a:bodyPr/>
          <a:lstStyle/>
          <a:p>
            <a:r>
              <a:rPr lang="es-ES" dirty="0"/>
              <a:t>Objetivos de la Biogeografía</a:t>
            </a:r>
          </a:p>
        </p:txBody>
      </p:sp>
      <p:sp>
        <p:nvSpPr>
          <p:cNvPr id="3" name="2 Marcador de contenido"/>
          <p:cNvSpPr>
            <a:spLocks noGrp="1"/>
          </p:cNvSpPr>
          <p:nvPr>
            <p:ph idx="1"/>
          </p:nvPr>
        </p:nvSpPr>
        <p:spPr>
          <a:xfrm>
            <a:off x="1981200" y="1052737"/>
            <a:ext cx="8229600" cy="5073427"/>
          </a:xfrm>
        </p:spPr>
        <p:txBody>
          <a:bodyPr/>
          <a:lstStyle/>
          <a:p>
            <a:r>
              <a:rPr lang="es-ES" dirty="0"/>
              <a:t>Analizar la distribución de los organismos vivos en un momento dado.</a:t>
            </a:r>
          </a:p>
          <a:p>
            <a:r>
              <a:rPr lang="es-ES" dirty="0"/>
              <a:t>Estudiar las variaciones de las áreas en el tiempo.</a:t>
            </a:r>
          </a:p>
          <a:p>
            <a:r>
              <a:rPr lang="es-ES" dirty="0"/>
              <a:t>Conocer las causas que determinan la distribución en el tiempo y sus variaciones.</a:t>
            </a:r>
          </a:p>
          <a:p>
            <a:r>
              <a:rPr lang="es-ES" dirty="0"/>
              <a:t>Realizar la clasificación  en tipos de áreas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359" y="4941168"/>
            <a:ext cx="6048672" cy="1916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16294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grama de flujo: conector 3">
            <a:extLst>
              <a:ext uri="{FF2B5EF4-FFF2-40B4-BE49-F238E27FC236}">
                <a16:creationId xmlns:a16="http://schemas.microsoft.com/office/drawing/2014/main" id="{8B97750F-424F-4B2F-B931-BB7863025A69}"/>
              </a:ext>
            </a:extLst>
          </p:cNvPr>
          <p:cNvSpPr/>
          <p:nvPr/>
        </p:nvSpPr>
        <p:spPr>
          <a:xfrm>
            <a:off x="3559127" y="914399"/>
            <a:ext cx="3052689" cy="2954216"/>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a:solidFill>
                  <a:schemeClr val="tx1"/>
                </a:solidFill>
                <a:latin typeface="Arial" panose="020B0604020202020204" pitchFamily="34" charset="0"/>
                <a:cs typeface="Arial" panose="020B0604020202020204" pitchFamily="34" charset="0"/>
              </a:rPr>
              <a:t>Biología</a:t>
            </a:r>
            <a:endParaRPr lang="es-CU" sz="3200" dirty="0">
              <a:solidFill>
                <a:schemeClr val="tx1"/>
              </a:solidFill>
              <a:latin typeface="Arial" panose="020B0604020202020204" pitchFamily="34" charset="0"/>
              <a:cs typeface="Arial" panose="020B0604020202020204" pitchFamily="34" charset="0"/>
            </a:endParaRPr>
          </a:p>
        </p:txBody>
      </p:sp>
      <p:sp>
        <p:nvSpPr>
          <p:cNvPr id="5" name="Diagrama de flujo: conector 4">
            <a:extLst>
              <a:ext uri="{FF2B5EF4-FFF2-40B4-BE49-F238E27FC236}">
                <a16:creationId xmlns:a16="http://schemas.microsoft.com/office/drawing/2014/main" id="{439B77DC-85F5-4E47-8C18-2E65E7D71656}"/>
              </a:ext>
            </a:extLst>
          </p:cNvPr>
          <p:cNvSpPr/>
          <p:nvPr/>
        </p:nvSpPr>
        <p:spPr>
          <a:xfrm>
            <a:off x="6096000" y="914399"/>
            <a:ext cx="3052689" cy="2954216"/>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a:solidFill>
                  <a:schemeClr val="tx1"/>
                </a:solidFill>
                <a:latin typeface="Arial" panose="020B0604020202020204" pitchFamily="34" charset="0"/>
                <a:cs typeface="Arial" panose="020B0604020202020204" pitchFamily="34" charset="0"/>
              </a:rPr>
              <a:t>Geografía</a:t>
            </a:r>
            <a:r>
              <a:rPr lang="es-ES" dirty="0">
                <a:solidFill>
                  <a:schemeClr val="tx1"/>
                </a:solidFill>
              </a:rPr>
              <a:t> </a:t>
            </a:r>
            <a:endParaRPr lang="es-CU" dirty="0">
              <a:solidFill>
                <a:schemeClr val="tx1"/>
              </a:solidFill>
            </a:endParaRPr>
          </a:p>
        </p:txBody>
      </p:sp>
      <p:sp>
        <p:nvSpPr>
          <p:cNvPr id="6" name="Flecha: hacia abajo 5">
            <a:extLst>
              <a:ext uri="{FF2B5EF4-FFF2-40B4-BE49-F238E27FC236}">
                <a16:creationId xmlns:a16="http://schemas.microsoft.com/office/drawing/2014/main" id="{4E6EF6AB-41E4-4DCF-95A5-EF4D2AFF39DF}"/>
              </a:ext>
            </a:extLst>
          </p:cNvPr>
          <p:cNvSpPr/>
          <p:nvPr/>
        </p:nvSpPr>
        <p:spPr>
          <a:xfrm>
            <a:off x="6138204" y="3149404"/>
            <a:ext cx="422030" cy="14384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U"/>
          </a:p>
        </p:txBody>
      </p:sp>
      <p:sp>
        <p:nvSpPr>
          <p:cNvPr id="7" name="CuadroTexto 6">
            <a:extLst>
              <a:ext uri="{FF2B5EF4-FFF2-40B4-BE49-F238E27FC236}">
                <a16:creationId xmlns:a16="http://schemas.microsoft.com/office/drawing/2014/main" id="{02678F04-A60E-4377-BA4B-F31C6505DC56}"/>
              </a:ext>
            </a:extLst>
          </p:cNvPr>
          <p:cNvSpPr txBox="1"/>
          <p:nvPr/>
        </p:nvSpPr>
        <p:spPr>
          <a:xfrm>
            <a:off x="4979963" y="4811151"/>
            <a:ext cx="2546252" cy="584775"/>
          </a:xfrm>
          <a:prstGeom prst="rect">
            <a:avLst/>
          </a:prstGeom>
          <a:noFill/>
        </p:spPr>
        <p:txBody>
          <a:bodyPr wrap="square" rtlCol="0">
            <a:spAutoFit/>
          </a:bodyPr>
          <a:lstStyle/>
          <a:p>
            <a:pPr algn="ctr"/>
            <a:r>
              <a:rPr lang="es-ES" sz="3200" dirty="0">
                <a:latin typeface="Arial" panose="020B0604020202020204" pitchFamily="34" charset="0"/>
                <a:cs typeface="Arial" panose="020B0604020202020204" pitchFamily="34" charset="0"/>
              </a:rPr>
              <a:t>Biogeografía</a:t>
            </a:r>
            <a:endParaRPr lang="es-CU" sz="3200" dirty="0">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7815EE68-83F2-42C7-8FAE-F768AD543A65}"/>
              </a:ext>
            </a:extLst>
          </p:cNvPr>
          <p:cNvSpPr txBox="1"/>
          <p:nvPr/>
        </p:nvSpPr>
        <p:spPr>
          <a:xfrm>
            <a:off x="2239108" y="5767754"/>
            <a:ext cx="8220221" cy="584775"/>
          </a:xfrm>
          <a:prstGeom prst="rect">
            <a:avLst/>
          </a:prstGeom>
          <a:solidFill>
            <a:srgbClr val="92D050"/>
          </a:solidFill>
          <a:ln>
            <a:solidFill>
              <a:schemeClr val="tx1"/>
            </a:solidFill>
          </a:ln>
        </p:spPr>
        <p:txBody>
          <a:bodyPr wrap="square" rtlCol="0">
            <a:spAutoFit/>
          </a:bodyPr>
          <a:lstStyle/>
          <a:p>
            <a:r>
              <a:rPr lang="es-ES" sz="3200" dirty="0">
                <a:latin typeface="Arial" panose="020B0604020202020204" pitchFamily="34" charset="0"/>
                <a:cs typeface="Arial" panose="020B0604020202020204" pitchFamily="34" charset="0"/>
              </a:rPr>
              <a:t>Carácter interdisciplinario de la Biogeografía</a:t>
            </a:r>
            <a:endParaRPr lang="es-CU"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562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ED537E-1B9C-4B01-A495-DBAA21A07181}"/>
              </a:ext>
            </a:extLst>
          </p:cNvPr>
          <p:cNvSpPr>
            <a:spLocks noGrp="1"/>
          </p:cNvSpPr>
          <p:nvPr>
            <p:ph type="title"/>
          </p:nvPr>
        </p:nvSpPr>
        <p:spPr>
          <a:xfrm>
            <a:off x="5105400" y="500062"/>
            <a:ext cx="2743200" cy="1325563"/>
          </a:xfrm>
        </p:spPr>
        <p:txBody>
          <a:bodyPr>
            <a:normAutofit/>
          </a:bodyPr>
          <a:lstStyle/>
          <a:p>
            <a:r>
              <a:rPr lang="es-ES" sz="3200" dirty="0">
                <a:latin typeface="Arial" panose="020B0604020202020204" pitchFamily="34" charset="0"/>
                <a:cs typeface="Arial" panose="020B0604020202020204" pitchFamily="34" charset="0"/>
              </a:rPr>
              <a:t>Biogeografía</a:t>
            </a:r>
            <a:endParaRPr lang="es-CU" sz="3200" dirty="0">
              <a:latin typeface="Arial" panose="020B0604020202020204" pitchFamily="34" charset="0"/>
              <a:cs typeface="Arial" panose="020B0604020202020204" pitchFamily="34" charset="0"/>
            </a:endParaRPr>
          </a:p>
        </p:txBody>
      </p:sp>
      <p:cxnSp>
        <p:nvCxnSpPr>
          <p:cNvPr id="5" name="Conector recto de flecha 4">
            <a:extLst>
              <a:ext uri="{FF2B5EF4-FFF2-40B4-BE49-F238E27FC236}">
                <a16:creationId xmlns:a16="http://schemas.microsoft.com/office/drawing/2014/main" id="{D10C774F-2AA6-4A57-BCF3-510DF22602BE}"/>
              </a:ext>
            </a:extLst>
          </p:cNvPr>
          <p:cNvCxnSpPr/>
          <p:nvPr/>
        </p:nvCxnSpPr>
        <p:spPr>
          <a:xfrm flipH="1">
            <a:off x="3756074" y="1284018"/>
            <a:ext cx="1349326" cy="10832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FBD95561-4F16-40BB-89C8-49DA32D6427B}"/>
              </a:ext>
            </a:extLst>
          </p:cNvPr>
          <p:cNvSpPr txBox="1"/>
          <p:nvPr/>
        </p:nvSpPr>
        <p:spPr>
          <a:xfrm>
            <a:off x="2819400" y="2374612"/>
            <a:ext cx="4165600" cy="584775"/>
          </a:xfrm>
          <a:prstGeom prst="rect">
            <a:avLst/>
          </a:prstGeom>
          <a:noFill/>
        </p:spPr>
        <p:txBody>
          <a:bodyPr wrap="square" rtlCol="0">
            <a:spAutoFit/>
          </a:bodyPr>
          <a:lstStyle/>
          <a:p>
            <a:r>
              <a:rPr lang="es-ES" sz="3200" dirty="0">
                <a:latin typeface="Arial" panose="020B0604020202020204" pitchFamily="34" charset="0"/>
                <a:cs typeface="Arial" panose="020B0604020202020204" pitchFamily="34" charset="0"/>
              </a:rPr>
              <a:t>Biología</a:t>
            </a:r>
            <a:endParaRPr lang="es-CU" sz="3200" dirty="0">
              <a:latin typeface="Arial" panose="020B0604020202020204" pitchFamily="34" charset="0"/>
              <a:cs typeface="Arial" panose="020B0604020202020204" pitchFamily="34" charset="0"/>
            </a:endParaRPr>
          </a:p>
        </p:txBody>
      </p:sp>
      <p:cxnSp>
        <p:nvCxnSpPr>
          <p:cNvPr id="7" name="Conector recto de flecha 6">
            <a:extLst>
              <a:ext uri="{FF2B5EF4-FFF2-40B4-BE49-F238E27FC236}">
                <a16:creationId xmlns:a16="http://schemas.microsoft.com/office/drawing/2014/main" id="{A88C843F-6D5D-4F4F-BAC4-4E7BA5D24906}"/>
              </a:ext>
            </a:extLst>
          </p:cNvPr>
          <p:cNvCxnSpPr>
            <a:cxnSpLocks/>
          </p:cNvCxnSpPr>
          <p:nvPr/>
        </p:nvCxnSpPr>
        <p:spPr>
          <a:xfrm flipH="1">
            <a:off x="1930400" y="2959387"/>
            <a:ext cx="889000" cy="16126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CuadroTexto 8">
            <a:extLst>
              <a:ext uri="{FF2B5EF4-FFF2-40B4-BE49-F238E27FC236}">
                <a16:creationId xmlns:a16="http://schemas.microsoft.com/office/drawing/2014/main" id="{1C0F345E-F78D-4C91-8606-09890B9395B5}"/>
              </a:ext>
            </a:extLst>
          </p:cNvPr>
          <p:cNvSpPr txBox="1"/>
          <p:nvPr/>
        </p:nvSpPr>
        <p:spPr>
          <a:xfrm>
            <a:off x="939800" y="4775201"/>
            <a:ext cx="1879600" cy="584775"/>
          </a:xfrm>
          <a:prstGeom prst="rect">
            <a:avLst/>
          </a:prstGeom>
          <a:noFill/>
        </p:spPr>
        <p:txBody>
          <a:bodyPr wrap="square" rtlCol="0">
            <a:spAutoFit/>
          </a:bodyPr>
          <a:lstStyle/>
          <a:p>
            <a:r>
              <a:rPr lang="es-ES" sz="3200" dirty="0">
                <a:latin typeface="Arial" panose="020B0604020202020204" pitchFamily="34" charset="0"/>
                <a:cs typeface="Arial" panose="020B0604020202020204" pitchFamily="34" charset="0"/>
              </a:rPr>
              <a:t>Botánica</a:t>
            </a:r>
            <a:endParaRPr lang="es-CU" sz="3200" dirty="0">
              <a:latin typeface="Arial" panose="020B0604020202020204" pitchFamily="34" charset="0"/>
              <a:cs typeface="Arial" panose="020B0604020202020204" pitchFamily="34" charset="0"/>
            </a:endParaRPr>
          </a:p>
        </p:txBody>
      </p:sp>
      <p:cxnSp>
        <p:nvCxnSpPr>
          <p:cNvPr id="10" name="Conector recto de flecha 9">
            <a:extLst>
              <a:ext uri="{FF2B5EF4-FFF2-40B4-BE49-F238E27FC236}">
                <a16:creationId xmlns:a16="http://schemas.microsoft.com/office/drawing/2014/main" id="{6BDD8A4D-46A5-42EA-9ED8-DD964EE8F61D}"/>
              </a:ext>
            </a:extLst>
          </p:cNvPr>
          <p:cNvCxnSpPr>
            <a:cxnSpLocks/>
          </p:cNvCxnSpPr>
          <p:nvPr/>
        </p:nvCxnSpPr>
        <p:spPr>
          <a:xfrm>
            <a:off x="4430737" y="2916218"/>
            <a:ext cx="903263" cy="18589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82B66539-DA23-4687-ABC6-72C824DF18C5}"/>
              </a:ext>
            </a:extLst>
          </p:cNvPr>
          <p:cNvSpPr txBox="1"/>
          <p:nvPr/>
        </p:nvSpPr>
        <p:spPr>
          <a:xfrm>
            <a:off x="4165600" y="4732032"/>
            <a:ext cx="1879600" cy="584775"/>
          </a:xfrm>
          <a:prstGeom prst="rect">
            <a:avLst/>
          </a:prstGeom>
          <a:noFill/>
        </p:spPr>
        <p:txBody>
          <a:bodyPr wrap="square" rtlCol="0">
            <a:spAutoFit/>
          </a:bodyPr>
          <a:lstStyle/>
          <a:p>
            <a:r>
              <a:rPr lang="es-ES" sz="3200" dirty="0">
                <a:latin typeface="Arial" panose="020B0604020202020204" pitchFamily="34" charset="0"/>
                <a:cs typeface="Arial" panose="020B0604020202020204" pitchFamily="34" charset="0"/>
              </a:rPr>
              <a:t>Ecología</a:t>
            </a:r>
            <a:endParaRPr lang="es-CU" sz="3200" dirty="0">
              <a:latin typeface="Arial" panose="020B0604020202020204" pitchFamily="34" charset="0"/>
              <a:cs typeface="Arial" panose="020B0604020202020204" pitchFamily="34" charset="0"/>
            </a:endParaRPr>
          </a:p>
        </p:txBody>
      </p:sp>
      <p:cxnSp>
        <p:nvCxnSpPr>
          <p:cNvPr id="14" name="Conector recto de flecha 13">
            <a:extLst>
              <a:ext uri="{FF2B5EF4-FFF2-40B4-BE49-F238E27FC236}">
                <a16:creationId xmlns:a16="http://schemas.microsoft.com/office/drawing/2014/main" id="{E5DFCCEC-7F97-4024-85C6-AB619498E1BF}"/>
              </a:ext>
            </a:extLst>
          </p:cNvPr>
          <p:cNvCxnSpPr>
            <a:cxnSpLocks/>
          </p:cNvCxnSpPr>
          <p:nvPr/>
        </p:nvCxnSpPr>
        <p:spPr>
          <a:xfrm>
            <a:off x="3530600" y="3043219"/>
            <a:ext cx="0" cy="7791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CuadroTexto 15">
            <a:extLst>
              <a:ext uri="{FF2B5EF4-FFF2-40B4-BE49-F238E27FC236}">
                <a16:creationId xmlns:a16="http://schemas.microsoft.com/office/drawing/2014/main" id="{F0880617-00A6-4722-8BF5-2E91C8CDA48B}"/>
              </a:ext>
            </a:extLst>
          </p:cNvPr>
          <p:cNvSpPr txBox="1"/>
          <p:nvPr/>
        </p:nvSpPr>
        <p:spPr>
          <a:xfrm>
            <a:off x="2627337" y="3906246"/>
            <a:ext cx="1879600" cy="584775"/>
          </a:xfrm>
          <a:prstGeom prst="rect">
            <a:avLst/>
          </a:prstGeom>
          <a:noFill/>
        </p:spPr>
        <p:txBody>
          <a:bodyPr wrap="square" rtlCol="0">
            <a:spAutoFit/>
          </a:bodyPr>
          <a:lstStyle/>
          <a:p>
            <a:r>
              <a:rPr lang="es-ES" sz="3200" dirty="0">
                <a:latin typeface="Arial" panose="020B0604020202020204" pitchFamily="34" charset="0"/>
                <a:cs typeface="Arial" panose="020B0604020202020204" pitchFamily="34" charset="0"/>
              </a:rPr>
              <a:t>Zoología</a:t>
            </a:r>
            <a:endParaRPr lang="es-CU" sz="3200" dirty="0">
              <a:latin typeface="Arial" panose="020B0604020202020204" pitchFamily="34" charset="0"/>
              <a:cs typeface="Arial" panose="020B0604020202020204" pitchFamily="34" charset="0"/>
            </a:endParaRPr>
          </a:p>
        </p:txBody>
      </p:sp>
      <p:cxnSp>
        <p:nvCxnSpPr>
          <p:cNvPr id="17" name="Conector recto de flecha 16">
            <a:extLst>
              <a:ext uri="{FF2B5EF4-FFF2-40B4-BE49-F238E27FC236}">
                <a16:creationId xmlns:a16="http://schemas.microsoft.com/office/drawing/2014/main" id="{E9274BEB-96D5-47F7-AD17-77A378ADD4C8}"/>
              </a:ext>
            </a:extLst>
          </p:cNvPr>
          <p:cNvCxnSpPr>
            <a:cxnSpLocks/>
          </p:cNvCxnSpPr>
          <p:nvPr/>
        </p:nvCxnSpPr>
        <p:spPr>
          <a:xfrm>
            <a:off x="7594600" y="1162843"/>
            <a:ext cx="1041400" cy="13829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CuadroTexto 18">
            <a:extLst>
              <a:ext uri="{FF2B5EF4-FFF2-40B4-BE49-F238E27FC236}">
                <a16:creationId xmlns:a16="http://schemas.microsoft.com/office/drawing/2014/main" id="{B52D95B4-6C9E-4E9B-B44D-69A46C4661C0}"/>
              </a:ext>
            </a:extLst>
          </p:cNvPr>
          <p:cNvSpPr txBox="1"/>
          <p:nvPr/>
        </p:nvSpPr>
        <p:spPr>
          <a:xfrm>
            <a:off x="7885136" y="2458444"/>
            <a:ext cx="2006600" cy="584775"/>
          </a:xfrm>
          <a:prstGeom prst="rect">
            <a:avLst/>
          </a:prstGeom>
          <a:noFill/>
        </p:spPr>
        <p:txBody>
          <a:bodyPr wrap="square" rtlCol="0">
            <a:spAutoFit/>
          </a:bodyPr>
          <a:lstStyle/>
          <a:p>
            <a:r>
              <a:rPr lang="es-ES" sz="3200" dirty="0">
                <a:latin typeface="Arial" panose="020B0604020202020204" pitchFamily="34" charset="0"/>
                <a:cs typeface="Arial" panose="020B0604020202020204" pitchFamily="34" charset="0"/>
              </a:rPr>
              <a:t>Geografía</a:t>
            </a:r>
            <a:endParaRPr lang="es-CU" sz="3200" dirty="0">
              <a:latin typeface="Arial" panose="020B0604020202020204" pitchFamily="34" charset="0"/>
              <a:cs typeface="Arial" panose="020B0604020202020204" pitchFamily="34" charset="0"/>
            </a:endParaRPr>
          </a:p>
        </p:txBody>
      </p:sp>
      <p:cxnSp>
        <p:nvCxnSpPr>
          <p:cNvPr id="20" name="Conector recto de flecha 19">
            <a:extLst>
              <a:ext uri="{FF2B5EF4-FFF2-40B4-BE49-F238E27FC236}">
                <a16:creationId xmlns:a16="http://schemas.microsoft.com/office/drawing/2014/main" id="{FADB67E9-F496-4811-9883-F331D74C5760}"/>
              </a:ext>
            </a:extLst>
          </p:cNvPr>
          <p:cNvCxnSpPr>
            <a:cxnSpLocks/>
          </p:cNvCxnSpPr>
          <p:nvPr/>
        </p:nvCxnSpPr>
        <p:spPr>
          <a:xfrm>
            <a:off x="8964636" y="3127051"/>
            <a:ext cx="0" cy="7791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CuadroTexto 20">
            <a:extLst>
              <a:ext uri="{FF2B5EF4-FFF2-40B4-BE49-F238E27FC236}">
                <a16:creationId xmlns:a16="http://schemas.microsoft.com/office/drawing/2014/main" id="{686E5FAA-0948-4E1B-9F9B-016EA5BC105D}"/>
              </a:ext>
            </a:extLst>
          </p:cNvPr>
          <p:cNvSpPr txBox="1"/>
          <p:nvPr/>
        </p:nvSpPr>
        <p:spPr>
          <a:xfrm>
            <a:off x="8166099" y="3841426"/>
            <a:ext cx="2349497" cy="584775"/>
          </a:xfrm>
          <a:prstGeom prst="rect">
            <a:avLst/>
          </a:prstGeom>
          <a:noFill/>
        </p:spPr>
        <p:txBody>
          <a:bodyPr wrap="square" rtlCol="0">
            <a:spAutoFit/>
          </a:bodyPr>
          <a:lstStyle/>
          <a:p>
            <a:r>
              <a:rPr lang="es-ES" sz="3200" dirty="0">
                <a:latin typeface="Arial" panose="020B0604020202020204" pitchFamily="34" charset="0"/>
                <a:cs typeface="Arial" panose="020B0604020202020204" pitchFamily="34" charset="0"/>
              </a:rPr>
              <a:t>Edafología</a:t>
            </a:r>
            <a:endParaRPr lang="es-CU" sz="3200" dirty="0">
              <a:latin typeface="Arial" panose="020B0604020202020204" pitchFamily="34" charset="0"/>
              <a:cs typeface="Arial" panose="020B0604020202020204" pitchFamily="34" charset="0"/>
            </a:endParaRPr>
          </a:p>
        </p:txBody>
      </p:sp>
      <p:cxnSp>
        <p:nvCxnSpPr>
          <p:cNvPr id="22" name="Conector recto de flecha 21">
            <a:extLst>
              <a:ext uri="{FF2B5EF4-FFF2-40B4-BE49-F238E27FC236}">
                <a16:creationId xmlns:a16="http://schemas.microsoft.com/office/drawing/2014/main" id="{1E4FEA6B-96AA-466B-B6A1-506BF59AD434}"/>
              </a:ext>
            </a:extLst>
          </p:cNvPr>
          <p:cNvCxnSpPr>
            <a:cxnSpLocks/>
          </p:cNvCxnSpPr>
          <p:nvPr/>
        </p:nvCxnSpPr>
        <p:spPr>
          <a:xfrm flipH="1">
            <a:off x="7339036" y="3058128"/>
            <a:ext cx="661182" cy="19662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CuadroTexto 24">
            <a:extLst>
              <a:ext uri="{FF2B5EF4-FFF2-40B4-BE49-F238E27FC236}">
                <a16:creationId xmlns:a16="http://schemas.microsoft.com/office/drawing/2014/main" id="{F60D3A27-C4D6-45AA-9B4C-C38FA19BA37B}"/>
              </a:ext>
            </a:extLst>
          </p:cNvPr>
          <p:cNvSpPr txBox="1"/>
          <p:nvPr/>
        </p:nvSpPr>
        <p:spPr>
          <a:xfrm>
            <a:off x="6096000" y="4986607"/>
            <a:ext cx="2540000" cy="584775"/>
          </a:xfrm>
          <a:prstGeom prst="rect">
            <a:avLst/>
          </a:prstGeom>
          <a:noFill/>
        </p:spPr>
        <p:txBody>
          <a:bodyPr wrap="square" rtlCol="0">
            <a:spAutoFit/>
          </a:bodyPr>
          <a:lstStyle/>
          <a:p>
            <a:r>
              <a:rPr lang="es-ES" sz="3200" dirty="0">
                <a:latin typeface="Arial" panose="020B0604020202020204" pitchFamily="34" charset="0"/>
                <a:cs typeface="Arial" panose="020B0604020202020204" pitchFamily="34" charset="0"/>
              </a:rPr>
              <a:t>Climatología</a:t>
            </a:r>
            <a:endParaRPr lang="es-CU" sz="3200" dirty="0">
              <a:latin typeface="Arial" panose="020B0604020202020204" pitchFamily="34" charset="0"/>
              <a:cs typeface="Arial" panose="020B0604020202020204" pitchFamily="34" charset="0"/>
            </a:endParaRPr>
          </a:p>
        </p:txBody>
      </p:sp>
      <p:cxnSp>
        <p:nvCxnSpPr>
          <p:cNvPr id="26" name="Conector recto de flecha 25">
            <a:extLst>
              <a:ext uri="{FF2B5EF4-FFF2-40B4-BE49-F238E27FC236}">
                <a16:creationId xmlns:a16="http://schemas.microsoft.com/office/drawing/2014/main" id="{D2334502-5AB3-454B-B1EE-C8D7098BBE02}"/>
              </a:ext>
            </a:extLst>
          </p:cNvPr>
          <p:cNvCxnSpPr>
            <a:cxnSpLocks/>
          </p:cNvCxnSpPr>
          <p:nvPr/>
        </p:nvCxnSpPr>
        <p:spPr>
          <a:xfrm>
            <a:off x="9929055" y="2964522"/>
            <a:ext cx="1050973" cy="21030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CuadroTexto 27">
            <a:extLst>
              <a:ext uri="{FF2B5EF4-FFF2-40B4-BE49-F238E27FC236}">
                <a16:creationId xmlns:a16="http://schemas.microsoft.com/office/drawing/2014/main" id="{AE61E0C6-EDBF-49D5-9950-7FE040A5E525}"/>
              </a:ext>
            </a:extLst>
          </p:cNvPr>
          <p:cNvSpPr txBox="1"/>
          <p:nvPr/>
        </p:nvSpPr>
        <p:spPr>
          <a:xfrm>
            <a:off x="9294054" y="4986607"/>
            <a:ext cx="3098796" cy="584775"/>
          </a:xfrm>
          <a:prstGeom prst="rect">
            <a:avLst/>
          </a:prstGeom>
          <a:noFill/>
        </p:spPr>
        <p:txBody>
          <a:bodyPr wrap="square" rtlCol="0">
            <a:spAutoFit/>
          </a:bodyPr>
          <a:lstStyle/>
          <a:p>
            <a:r>
              <a:rPr lang="es-ES" sz="3200" dirty="0">
                <a:latin typeface="Arial" panose="020B0604020202020204" pitchFamily="34" charset="0"/>
                <a:cs typeface="Arial" panose="020B0604020202020204" pitchFamily="34" charset="0"/>
              </a:rPr>
              <a:t>Geomorfología</a:t>
            </a:r>
            <a:endParaRPr lang="es-CU" sz="3200" dirty="0">
              <a:latin typeface="Arial" panose="020B0604020202020204" pitchFamily="34" charset="0"/>
              <a:cs typeface="Arial" panose="020B0604020202020204" pitchFamily="34" charset="0"/>
            </a:endParaRPr>
          </a:p>
        </p:txBody>
      </p:sp>
      <p:sp>
        <p:nvSpPr>
          <p:cNvPr id="29" name="CuadroTexto 28">
            <a:extLst>
              <a:ext uri="{FF2B5EF4-FFF2-40B4-BE49-F238E27FC236}">
                <a16:creationId xmlns:a16="http://schemas.microsoft.com/office/drawing/2014/main" id="{F5690057-8A75-45EB-A944-90341972AC14}"/>
              </a:ext>
            </a:extLst>
          </p:cNvPr>
          <p:cNvSpPr txBox="1"/>
          <p:nvPr/>
        </p:nvSpPr>
        <p:spPr>
          <a:xfrm>
            <a:off x="203200" y="5877145"/>
            <a:ext cx="11785600" cy="523220"/>
          </a:xfrm>
          <a:prstGeom prst="rect">
            <a:avLst/>
          </a:prstGeom>
          <a:solidFill>
            <a:srgbClr val="92D050"/>
          </a:solidFill>
          <a:ln>
            <a:solidFill>
              <a:schemeClr val="tx1"/>
            </a:solidFill>
          </a:ln>
        </p:spPr>
        <p:txBody>
          <a:bodyPr wrap="square" rtlCol="0">
            <a:spAutoFit/>
          </a:bodyPr>
          <a:lstStyle/>
          <a:p>
            <a:r>
              <a:rPr lang="es-ES" sz="2800" dirty="0">
                <a:latin typeface="Arial" panose="020B0604020202020204" pitchFamily="34" charset="0"/>
                <a:cs typeface="Arial" panose="020B0604020202020204" pitchFamily="34" charset="0"/>
              </a:rPr>
              <a:t>Interrelación de la Biogeografía con las ciencias biológicas y geográficas </a:t>
            </a:r>
            <a:endParaRPr lang="es-CU"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45413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br>
              <a:rPr lang="es-ES" b="1" dirty="0"/>
            </a:br>
            <a:r>
              <a:rPr lang="es-ES" sz="3600" b="1" dirty="0">
                <a:latin typeface="Arial" panose="020B0604020202020204" pitchFamily="34" charset="0"/>
                <a:cs typeface="Arial" panose="020B0604020202020204" pitchFamily="34" charset="0"/>
              </a:rPr>
              <a:t>Condiciones que hacen  posible la vida en La Tierra </a:t>
            </a:r>
            <a:br>
              <a:rPr lang="es-ES" dirty="0"/>
            </a:br>
            <a:endParaRPr lang="es-ES" dirty="0"/>
          </a:p>
        </p:txBody>
      </p:sp>
      <p:sp>
        <p:nvSpPr>
          <p:cNvPr id="3" name="2 Marcador de contenido"/>
          <p:cNvSpPr>
            <a:spLocks noGrp="1"/>
          </p:cNvSpPr>
          <p:nvPr>
            <p:ph idx="1"/>
          </p:nvPr>
        </p:nvSpPr>
        <p:spPr>
          <a:xfrm>
            <a:off x="218363" y="1463720"/>
            <a:ext cx="11723427" cy="5257800"/>
          </a:xfrm>
        </p:spPr>
        <p:txBody>
          <a:bodyPr>
            <a:normAutofit/>
          </a:bodyPr>
          <a:lstStyle/>
          <a:p>
            <a:pPr algn="just"/>
            <a:r>
              <a:rPr lang="es-ES" dirty="0">
                <a:solidFill>
                  <a:srgbClr val="FF0000"/>
                </a:solidFill>
                <a:latin typeface="Arial" panose="020B0604020202020204" pitchFamily="34" charset="0"/>
                <a:cs typeface="Arial" panose="020B0604020202020204" pitchFamily="34" charset="0"/>
              </a:rPr>
              <a:t>La Tierra ocupa la </a:t>
            </a:r>
            <a:r>
              <a:rPr lang="es-ES" b="1" dirty="0" err="1">
                <a:solidFill>
                  <a:srgbClr val="FF0000"/>
                </a:solidFill>
                <a:latin typeface="Arial" panose="020B0604020202020204" pitchFamily="34" charset="0"/>
                <a:cs typeface="Arial" panose="020B0604020202020204" pitchFamily="34" charset="0"/>
              </a:rPr>
              <a:t>ecosfera</a:t>
            </a:r>
            <a:r>
              <a:rPr lang="es-ES" b="1" dirty="0">
                <a:solidFill>
                  <a:srgbClr val="FF0000"/>
                </a:solidFill>
                <a:latin typeface="Arial" panose="020B0604020202020204" pitchFamily="34" charset="0"/>
                <a:cs typeface="Arial" panose="020B0604020202020204" pitchFamily="34" charset="0"/>
              </a:rPr>
              <a:t> </a:t>
            </a:r>
            <a:r>
              <a:rPr lang="es-ES" dirty="0">
                <a:latin typeface="Arial" panose="020B0604020202020204" pitchFamily="34" charset="0"/>
                <a:cs typeface="Arial" panose="020B0604020202020204" pitchFamily="34" charset="0"/>
              </a:rPr>
              <a:t>del Sistema Solar, esto es el espacio que está a la distancia adecuada de su estrella para poder albergar vida</a:t>
            </a:r>
          </a:p>
          <a:p>
            <a:pPr algn="just"/>
            <a:r>
              <a:rPr lang="es-ES" dirty="0">
                <a:solidFill>
                  <a:srgbClr val="FF0000"/>
                </a:solidFill>
                <a:latin typeface="Arial" panose="020B0604020202020204" pitchFamily="34" charset="0"/>
                <a:cs typeface="Arial" panose="020B0604020202020204" pitchFamily="34" charset="0"/>
              </a:rPr>
              <a:t>No está ni lejos ni cerca del Sol</a:t>
            </a:r>
            <a:r>
              <a:rPr lang="es-ES" dirty="0">
                <a:latin typeface="Arial" panose="020B0604020202020204" pitchFamily="34" charset="0"/>
                <a:cs typeface="Arial" panose="020B0604020202020204" pitchFamily="34" charset="0"/>
              </a:rPr>
              <a:t>, eso hace que su  temperatura media sea de 15ºC y que por esa condición puede existir agua en estado líquido, que es imprescindible para la vida terrestre</a:t>
            </a:r>
          </a:p>
          <a:p>
            <a:pPr algn="just"/>
            <a:r>
              <a:rPr lang="es-ES" dirty="0">
                <a:latin typeface="Arial" panose="020B0604020202020204" pitchFamily="34" charset="0"/>
                <a:cs typeface="Arial" panose="020B0604020202020204" pitchFamily="34" charset="0"/>
              </a:rPr>
              <a:t>Es </a:t>
            </a:r>
            <a:r>
              <a:rPr lang="es-ES" dirty="0">
                <a:solidFill>
                  <a:srgbClr val="FF0000"/>
                </a:solidFill>
                <a:latin typeface="Arial" panose="020B0604020202020204" pitchFamily="34" charset="0"/>
                <a:cs typeface="Arial" panose="020B0604020202020204" pitchFamily="34" charset="0"/>
              </a:rPr>
              <a:t>lo bastante grande como para retener con su gravedad a la atmósfera,</a:t>
            </a:r>
            <a:r>
              <a:rPr lang="es-ES" dirty="0">
                <a:latin typeface="Arial" panose="020B0604020202020204" pitchFamily="34" charset="0"/>
                <a:cs typeface="Arial" panose="020B0604020202020204" pitchFamily="34" charset="0"/>
              </a:rPr>
              <a:t> condición esta imprescindible para la existencia de vida; si nuestro planeta fuera más pequeño y por tanto su masa fuera menor, no podría atraer a su atmósfera porque las moléculas gaseosas  alcanzarían la velocidad de escape </a:t>
            </a:r>
          </a:p>
        </p:txBody>
      </p:sp>
    </p:spTree>
    <p:extLst>
      <p:ext uri="{BB962C8B-B14F-4D97-AF65-F5344CB8AC3E}">
        <p14:creationId xmlns:p14="http://schemas.microsoft.com/office/powerpoint/2010/main" val="14542834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br>
              <a:rPr lang="es-ES" sz="3200" b="1" dirty="0">
                <a:latin typeface="Arial" panose="020B0604020202020204" pitchFamily="34" charset="0"/>
                <a:cs typeface="Arial" panose="020B0604020202020204" pitchFamily="34" charset="0"/>
              </a:rPr>
            </a:br>
            <a:r>
              <a:rPr lang="es-ES" sz="3200" b="1" dirty="0">
                <a:latin typeface="Arial" panose="020B0604020202020204" pitchFamily="34" charset="0"/>
                <a:cs typeface="Arial" panose="020B0604020202020204" pitchFamily="34" charset="0"/>
              </a:rPr>
              <a:t>Condiciones que hacen  posible la vida en La Tierra </a:t>
            </a:r>
            <a:br>
              <a:rPr lang="es-ES" sz="3200" dirty="0">
                <a:latin typeface="Arial" panose="020B0604020202020204" pitchFamily="34" charset="0"/>
                <a:cs typeface="Arial" panose="020B0604020202020204" pitchFamily="34" charset="0"/>
              </a:rPr>
            </a:br>
            <a:endParaRPr lang="es-ES" sz="3200" dirty="0">
              <a:latin typeface="Arial" panose="020B0604020202020204" pitchFamily="34" charset="0"/>
              <a:cs typeface="Arial" panose="020B0604020202020204" pitchFamily="34" charset="0"/>
            </a:endParaRPr>
          </a:p>
        </p:txBody>
      </p:sp>
      <p:sp>
        <p:nvSpPr>
          <p:cNvPr id="3" name="2 Marcador de contenido"/>
          <p:cNvSpPr>
            <a:spLocks noGrp="1"/>
          </p:cNvSpPr>
          <p:nvPr>
            <p:ph idx="1"/>
          </p:nvPr>
        </p:nvSpPr>
        <p:spPr>
          <a:xfrm>
            <a:off x="245659" y="1600201"/>
            <a:ext cx="11709779" cy="4525963"/>
          </a:xfrm>
        </p:spPr>
        <p:txBody>
          <a:bodyPr>
            <a:normAutofit/>
          </a:bodyPr>
          <a:lstStyle/>
          <a:p>
            <a:pPr algn="just"/>
            <a:r>
              <a:rPr lang="es-ES" dirty="0">
                <a:solidFill>
                  <a:srgbClr val="FF0000"/>
                </a:solidFill>
                <a:latin typeface="Arial" panose="020B0604020202020204" pitchFamily="34" charset="0"/>
                <a:cs typeface="Arial" panose="020B0604020202020204" pitchFamily="34" charset="0"/>
              </a:rPr>
              <a:t>Si   careciera de su atmósfera gruesa </a:t>
            </a:r>
            <a:r>
              <a:rPr lang="es-ES" dirty="0">
                <a:latin typeface="Arial" panose="020B0604020202020204" pitchFamily="34" charset="0"/>
                <a:cs typeface="Arial" panose="020B0604020202020204" pitchFamily="34" charset="0"/>
              </a:rPr>
              <a:t>tuviera poco aislamiento y poca transferencia de calor entre su superficie, el agua herviría de día y se congelaría por la noche, además carecería  del material necesario para una bioquímica primaria en el proceso vital de la respiración, que en su mayoría lo hacen con O</a:t>
            </a:r>
            <a:r>
              <a:rPr lang="es-ES" baseline="-25000" dirty="0">
                <a:latin typeface="Arial" panose="020B0604020202020204" pitchFamily="34" charset="0"/>
                <a:cs typeface="Arial" panose="020B0604020202020204" pitchFamily="34" charset="0"/>
              </a:rPr>
              <a:t>2</a:t>
            </a:r>
          </a:p>
          <a:p>
            <a:pPr algn="just"/>
            <a:r>
              <a:rPr lang="es-ES" dirty="0">
                <a:latin typeface="Arial" panose="020B0604020202020204" pitchFamily="34" charset="0"/>
                <a:cs typeface="Arial" panose="020B0604020202020204" pitchFamily="34" charset="0"/>
              </a:rPr>
              <a:t>Sin la atmósfera además la superficie terrestre estaría menos protegida contra la radiación solar de alta frecuencia, tal es el caso de la alta concentración de </a:t>
            </a:r>
            <a:r>
              <a:rPr lang="es-ES" dirty="0">
                <a:solidFill>
                  <a:srgbClr val="FF0000"/>
                </a:solidFill>
                <a:latin typeface="Arial" panose="020B0604020202020204" pitchFamily="34" charset="0"/>
                <a:cs typeface="Arial" panose="020B0604020202020204" pitchFamily="34" charset="0"/>
              </a:rPr>
              <a:t>ozono (O</a:t>
            </a:r>
            <a:r>
              <a:rPr lang="es-ES" baseline="-25000" dirty="0">
                <a:solidFill>
                  <a:srgbClr val="FF0000"/>
                </a:solidFill>
                <a:latin typeface="Arial" panose="020B0604020202020204" pitchFamily="34" charset="0"/>
                <a:cs typeface="Arial" panose="020B0604020202020204" pitchFamily="34" charset="0"/>
              </a:rPr>
              <a:t>3</a:t>
            </a:r>
            <a:r>
              <a:rPr lang="es-ES" dirty="0">
                <a:solidFill>
                  <a:srgbClr val="FF0000"/>
                </a:solidFill>
                <a:latin typeface="Arial" panose="020B0604020202020204" pitchFamily="34" charset="0"/>
                <a:cs typeface="Arial" panose="020B0604020202020204" pitchFamily="34" charset="0"/>
              </a:rPr>
              <a:t>) en la estratosfera a unos 25 km de altura, que absorbe los rayos ultravioletas del Sol</a:t>
            </a:r>
          </a:p>
        </p:txBody>
      </p:sp>
    </p:spTree>
    <p:extLst>
      <p:ext uri="{BB962C8B-B14F-4D97-AF65-F5344CB8AC3E}">
        <p14:creationId xmlns:p14="http://schemas.microsoft.com/office/powerpoint/2010/main" val="24278576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br>
              <a:rPr lang="es-ES" sz="3200" b="1" dirty="0">
                <a:latin typeface="Arial" panose="020B0604020202020204" pitchFamily="34" charset="0"/>
                <a:cs typeface="Arial" panose="020B0604020202020204" pitchFamily="34" charset="0"/>
              </a:rPr>
            </a:br>
            <a:r>
              <a:rPr lang="es-ES" sz="3200" b="1" dirty="0">
                <a:latin typeface="Arial" panose="020B0604020202020204" pitchFamily="34" charset="0"/>
                <a:cs typeface="Arial" panose="020B0604020202020204" pitchFamily="34" charset="0"/>
              </a:rPr>
              <a:t>Condiciones que hacen  posible la vida en La Tierra </a:t>
            </a:r>
            <a:br>
              <a:rPr lang="es-ES" sz="3200" dirty="0">
                <a:latin typeface="Arial" panose="020B0604020202020204" pitchFamily="34" charset="0"/>
                <a:cs typeface="Arial" panose="020B0604020202020204" pitchFamily="34" charset="0"/>
              </a:rPr>
            </a:br>
            <a:endParaRPr lang="es-ES" sz="3200" dirty="0">
              <a:latin typeface="Arial" panose="020B0604020202020204" pitchFamily="34" charset="0"/>
              <a:cs typeface="Arial" panose="020B0604020202020204" pitchFamily="34" charset="0"/>
            </a:endParaRPr>
          </a:p>
        </p:txBody>
      </p:sp>
      <p:sp>
        <p:nvSpPr>
          <p:cNvPr id="3" name="2 Marcador de contenido"/>
          <p:cNvSpPr>
            <a:spLocks noGrp="1"/>
          </p:cNvSpPr>
          <p:nvPr>
            <p:ph idx="1"/>
          </p:nvPr>
        </p:nvSpPr>
        <p:spPr>
          <a:xfrm>
            <a:off x="204715" y="1484784"/>
            <a:ext cx="11764371" cy="5373216"/>
          </a:xfrm>
        </p:spPr>
        <p:txBody>
          <a:bodyPr>
            <a:normAutofit/>
          </a:bodyPr>
          <a:lstStyle/>
          <a:p>
            <a:pPr algn="just"/>
            <a:r>
              <a:rPr lang="es-ES" dirty="0">
                <a:latin typeface="Arial" panose="020B0604020202020204" pitchFamily="34" charset="0"/>
                <a:cs typeface="Arial" panose="020B0604020202020204" pitchFamily="34" charset="0"/>
              </a:rPr>
              <a:t>La </a:t>
            </a:r>
            <a:r>
              <a:rPr lang="es-ES" dirty="0">
                <a:solidFill>
                  <a:srgbClr val="FF0000"/>
                </a:solidFill>
                <a:latin typeface="Arial" panose="020B0604020202020204" pitchFamily="34" charset="0"/>
                <a:cs typeface="Arial" panose="020B0604020202020204" pitchFamily="34" charset="0"/>
              </a:rPr>
              <a:t>tectónica de placas en la Tierra</a:t>
            </a:r>
            <a:r>
              <a:rPr lang="es-ES" dirty="0">
                <a:latin typeface="Arial" panose="020B0604020202020204" pitchFamily="34" charset="0"/>
                <a:cs typeface="Arial" panose="020B0604020202020204" pitchFamily="34" charset="0"/>
              </a:rPr>
              <a:t> permite reciclar minerales y compuestos químicos y ha </a:t>
            </a:r>
            <a:r>
              <a:rPr lang="es-ES" dirty="0">
                <a:solidFill>
                  <a:srgbClr val="FF0000"/>
                </a:solidFill>
                <a:latin typeface="Arial" panose="020B0604020202020204" pitchFamily="34" charset="0"/>
                <a:cs typeface="Arial" panose="020B0604020202020204" pitchFamily="34" charset="0"/>
              </a:rPr>
              <a:t>originado continentes que dan lugar a variedad ambiental </a:t>
            </a:r>
            <a:r>
              <a:rPr lang="es-ES" dirty="0">
                <a:latin typeface="Arial" panose="020B0604020202020204" pitchFamily="34" charset="0"/>
                <a:cs typeface="Arial" panose="020B0604020202020204" pitchFamily="34" charset="0"/>
              </a:rPr>
              <a:t>que fomenta la diversidad biológica. </a:t>
            </a:r>
          </a:p>
          <a:p>
            <a:pPr algn="just"/>
            <a:r>
              <a:rPr lang="es-ES" dirty="0">
                <a:latin typeface="Arial" panose="020B0604020202020204" pitchFamily="34" charset="0"/>
                <a:cs typeface="Arial" panose="020B0604020202020204" pitchFamily="34" charset="0"/>
              </a:rPr>
              <a:t>Su satélite natural </a:t>
            </a:r>
            <a:r>
              <a:rPr lang="es-ES" dirty="0">
                <a:solidFill>
                  <a:srgbClr val="FF0000"/>
                </a:solidFill>
                <a:latin typeface="Arial" panose="020B0604020202020204" pitchFamily="34" charset="0"/>
                <a:cs typeface="Arial" panose="020B0604020202020204" pitchFamily="34" charset="0"/>
              </a:rPr>
              <a:t>la Luna, que logró estabilizar la posición del eje terrestre y la velocidad de rotación del planeta</a:t>
            </a:r>
            <a:r>
              <a:rPr lang="es-ES" dirty="0">
                <a:latin typeface="Arial" panose="020B0604020202020204" pitchFamily="34" charset="0"/>
                <a:cs typeface="Arial" panose="020B0604020202020204" pitchFamily="34" charset="0"/>
              </a:rPr>
              <a:t>, sin ella el eje terrestre oscilaría y las estaciones serían muy variables en las diferentes latitudes y esos cambios bruscos darían menos posibilidades de supervivencia para las criaturas complejas, predominarían solamente los organismos primitivos. </a:t>
            </a:r>
          </a:p>
        </p:txBody>
      </p:sp>
    </p:spTree>
    <p:extLst>
      <p:ext uri="{BB962C8B-B14F-4D97-AF65-F5344CB8AC3E}">
        <p14:creationId xmlns:p14="http://schemas.microsoft.com/office/powerpoint/2010/main" val="14076592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274638"/>
            <a:ext cx="9144000" cy="922114"/>
          </a:xfrm>
        </p:spPr>
        <p:txBody>
          <a:bodyPr>
            <a:normAutofit fontScale="90000"/>
          </a:bodyPr>
          <a:lstStyle/>
          <a:p>
            <a:r>
              <a:rPr lang="es-ES" dirty="0"/>
              <a:t>Niveles de organización de la materia viva</a:t>
            </a:r>
          </a:p>
        </p:txBody>
      </p:sp>
      <p:sp>
        <p:nvSpPr>
          <p:cNvPr id="3" name="2 Marcador de contenido"/>
          <p:cNvSpPr>
            <a:spLocks noGrp="1"/>
          </p:cNvSpPr>
          <p:nvPr>
            <p:ph idx="1"/>
          </p:nvPr>
        </p:nvSpPr>
        <p:spPr>
          <a:xfrm>
            <a:off x="163773" y="1038668"/>
            <a:ext cx="11832609" cy="5976664"/>
          </a:xfrm>
        </p:spPr>
        <p:txBody>
          <a:bodyPr>
            <a:normAutofit/>
          </a:bodyPr>
          <a:lstStyle/>
          <a:p>
            <a:pPr algn="just"/>
            <a:r>
              <a:rPr lang="es-ES" sz="3200" dirty="0">
                <a:solidFill>
                  <a:srgbClr val="FF0000"/>
                </a:solidFill>
                <a:latin typeface="Arial" panose="020B0604020202020204" pitchFamily="34" charset="0"/>
                <a:cs typeface="Arial" panose="020B0604020202020204" pitchFamily="34" charset="0"/>
              </a:rPr>
              <a:t>La célula </a:t>
            </a:r>
            <a:r>
              <a:rPr lang="es-ES" sz="3200" dirty="0">
                <a:latin typeface="Arial" panose="020B0604020202020204" pitchFamily="34" charset="0"/>
                <a:cs typeface="Arial" panose="020B0604020202020204" pitchFamily="34" charset="0"/>
              </a:rPr>
              <a:t>constituye la unidad fundamental, la célula constituye la unidad fundamental, complejidad tal que le permite realizar el metabolismo.</a:t>
            </a:r>
          </a:p>
          <a:p>
            <a:pPr algn="just"/>
            <a:r>
              <a:rPr lang="es-ES" sz="3200" dirty="0">
                <a:solidFill>
                  <a:srgbClr val="FF0000"/>
                </a:solidFill>
                <a:latin typeface="Arial" panose="020B0604020202020204" pitchFamily="34" charset="0"/>
                <a:cs typeface="Arial" panose="020B0604020202020204" pitchFamily="34" charset="0"/>
              </a:rPr>
              <a:t>Organismo vivo </a:t>
            </a:r>
            <a:r>
              <a:rPr lang="es-ES" sz="3200" dirty="0">
                <a:latin typeface="Arial" panose="020B0604020202020204" pitchFamily="34" charset="0"/>
                <a:cs typeface="Arial" panose="020B0604020202020204" pitchFamily="34" charset="0"/>
              </a:rPr>
              <a:t>está constituido al menos por una célula, pero estos pueden poseer varios grados de complejidad, </a:t>
            </a:r>
            <a:r>
              <a:rPr lang="es-ES" sz="3200" dirty="0">
                <a:solidFill>
                  <a:srgbClr val="FF0000"/>
                </a:solidFill>
                <a:latin typeface="Arial" panose="020B0604020202020204" pitchFamily="34" charset="0"/>
                <a:cs typeface="Arial" panose="020B0604020202020204" pitchFamily="34" charset="0"/>
              </a:rPr>
              <a:t>nivel especie</a:t>
            </a:r>
            <a:r>
              <a:rPr lang="es-ES" sz="3200" dirty="0">
                <a:latin typeface="Arial" panose="020B0604020202020204" pitchFamily="34" charset="0"/>
                <a:cs typeface="Arial" panose="020B0604020202020204" pitchFamily="34" charset="0"/>
              </a:rPr>
              <a:t>. </a:t>
            </a:r>
          </a:p>
          <a:p>
            <a:pPr algn="just"/>
            <a:r>
              <a:rPr lang="es-ES" sz="3200" dirty="0">
                <a:latin typeface="Arial" panose="020B0604020202020204" pitchFamily="34" charset="0"/>
                <a:cs typeface="Arial" panose="020B0604020202020204" pitchFamily="34" charset="0"/>
              </a:rPr>
              <a:t>Unidades de agrupamiento o asociación de seres vivos :</a:t>
            </a:r>
          </a:p>
          <a:p>
            <a:pPr marL="0" indent="0" algn="just">
              <a:buNone/>
            </a:pPr>
            <a:r>
              <a:rPr lang="es-ES" sz="3200" dirty="0">
                <a:latin typeface="Arial" panose="020B0604020202020204" pitchFamily="34" charset="0"/>
                <a:cs typeface="Arial" panose="020B0604020202020204" pitchFamily="34" charset="0"/>
              </a:rPr>
              <a:t>       </a:t>
            </a:r>
            <a:r>
              <a:rPr lang="es-ES" sz="3200" dirty="0">
                <a:solidFill>
                  <a:srgbClr val="FF0000"/>
                </a:solidFill>
                <a:latin typeface="Arial" panose="020B0604020202020204" pitchFamily="34" charset="0"/>
                <a:cs typeface="Arial" panose="020B0604020202020204" pitchFamily="34" charset="0"/>
              </a:rPr>
              <a:t>– Población.</a:t>
            </a:r>
          </a:p>
          <a:p>
            <a:pPr marL="0" indent="0" algn="just">
              <a:buNone/>
            </a:pPr>
            <a:r>
              <a:rPr lang="es-ES" sz="3200" dirty="0">
                <a:solidFill>
                  <a:srgbClr val="FF0000"/>
                </a:solidFill>
                <a:latin typeface="Arial" panose="020B0604020202020204" pitchFamily="34" charset="0"/>
                <a:cs typeface="Arial" panose="020B0604020202020204" pitchFamily="34" charset="0"/>
              </a:rPr>
              <a:t>      – Comunidad o biocenosis.</a:t>
            </a:r>
          </a:p>
          <a:p>
            <a:pPr marL="0" indent="0" algn="just">
              <a:buNone/>
            </a:pPr>
            <a:r>
              <a:rPr lang="es-ES" sz="3200" dirty="0">
                <a:solidFill>
                  <a:srgbClr val="FF0000"/>
                </a:solidFill>
                <a:latin typeface="Arial" panose="020B0604020202020204" pitchFamily="34" charset="0"/>
                <a:cs typeface="Arial" panose="020B0604020202020204" pitchFamily="34" charset="0"/>
              </a:rPr>
              <a:t>      – Ecosistema.</a:t>
            </a:r>
          </a:p>
          <a:p>
            <a:pPr marL="0" indent="0" algn="just">
              <a:buNone/>
            </a:pPr>
            <a:r>
              <a:rPr lang="es-ES" sz="3200" dirty="0">
                <a:solidFill>
                  <a:srgbClr val="FF0000"/>
                </a:solidFill>
                <a:latin typeface="Arial" panose="020B0604020202020204" pitchFamily="34" charset="0"/>
                <a:cs typeface="Arial" panose="020B0604020202020204" pitchFamily="34" charset="0"/>
              </a:rPr>
              <a:t>       – Biosfera.</a:t>
            </a:r>
          </a:p>
        </p:txBody>
      </p:sp>
    </p:spTree>
    <p:extLst>
      <p:ext uri="{BB962C8B-B14F-4D97-AF65-F5344CB8AC3E}">
        <p14:creationId xmlns:p14="http://schemas.microsoft.com/office/powerpoint/2010/main" val="2363755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_x0000_t75"/>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59307" y="476672"/>
            <a:ext cx="11627893" cy="6192688"/>
          </a:xfrm>
          <a:prstGeom prst="rect">
            <a:avLst/>
          </a:prstGeom>
          <a:ln>
            <a:noFill/>
          </a:ln>
        </p:spPr>
      </p:pic>
    </p:spTree>
    <p:extLst>
      <p:ext uri="{BB962C8B-B14F-4D97-AF65-F5344CB8AC3E}">
        <p14:creationId xmlns:p14="http://schemas.microsoft.com/office/powerpoint/2010/main" val="2492747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82806" y="317145"/>
            <a:ext cx="9144000" cy="665494"/>
          </a:xfrm>
        </p:spPr>
        <p:txBody>
          <a:bodyPr>
            <a:normAutofit/>
          </a:bodyPr>
          <a:lstStyle/>
          <a:p>
            <a:r>
              <a:rPr lang="es-ES" sz="3200" b="1" dirty="0">
                <a:latin typeface="Arial" panose="020B0604020202020204" pitchFamily="34" charset="0"/>
                <a:cs typeface="Arial" panose="020B0604020202020204" pitchFamily="34" charset="0"/>
              </a:rPr>
              <a:t>Objetivos generales</a:t>
            </a:r>
            <a:endParaRPr lang="en-US" sz="3200" b="1" dirty="0">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a:xfrm>
            <a:off x="150124" y="1254622"/>
            <a:ext cx="11859905" cy="5282655"/>
          </a:xfrm>
        </p:spPr>
        <p:txBody>
          <a:bodyPr>
            <a:normAutofit/>
          </a:bodyPr>
          <a:lstStyle/>
          <a:p>
            <a:pPr algn="just">
              <a:lnSpc>
                <a:spcPct val="150000"/>
              </a:lnSpc>
            </a:pPr>
            <a:r>
              <a:rPr lang="es-ES" sz="3200" b="1" dirty="0">
                <a:latin typeface="Arial" panose="020B0604020202020204" pitchFamily="34" charset="0"/>
                <a:cs typeface="Arial" panose="020B0604020202020204" pitchFamily="34" charset="0"/>
              </a:rPr>
              <a:t>2. </a:t>
            </a:r>
            <a:r>
              <a:rPr lang="es-ES" sz="3200" dirty="0">
                <a:latin typeface="Arial" panose="020B0604020202020204" pitchFamily="34" charset="0"/>
                <a:cs typeface="Arial" panose="020B0604020202020204" pitchFamily="34" charset="0"/>
              </a:rPr>
              <a:t>Explicar las relaciones interdisciplinarias que se establecen con las restantes asignaturas del currículo y con  los programas  de la escuela, en el desarrollo del trabajo independiente  y la práctica de campo para que cumplan con sus funciones profesionales de forma original y creativa, así como una autoevaluación adecuada como fuente de desarrollo personal, no sólo intelectual, sino también afectivo, moral y ambiental.</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7375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274638"/>
            <a:ext cx="8229600" cy="778098"/>
          </a:xfrm>
        </p:spPr>
        <p:txBody>
          <a:bodyPr/>
          <a:lstStyle/>
          <a:p>
            <a:r>
              <a:rPr lang="es-ES" dirty="0"/>
              <a:t>Población. </a:t>
            </a:r>
          </a:p>
        </p:txBody>
      </p:sp>
      <p:sp>
        <p:nvSpPr>
          <p:cNvPr id="3" name="2 Marcador de contenido"/>
          <p:cNvSpPr>
            <a:spLocks noGrp="1"/>
          </p:cNvSpPr>
          <p:nvPr>
            <p:ph idx="1"/>
          </p:nvPr>
        </p:nvSpPr>
        <p:spPr>
          <a:xfrm>
            <a:off x="300250" y="1124744"/>
            <a:ext cx="11614245" cy="4730320"/>
          </a:xfrm>
        </p:spPr>
        <p:txBody>
          <a:bodyPr/>
          <a:lstStyle/>
          <a:p>
            <a:pPr algn="just"/>
            <a:r>
              <a:rPr lang="es-ES" dirty="0"/>
              <a:t>Grupo de individuaos de una misma especie relacionados entre si y que viven en una localidad por un tiempo dado </a:t>
            </a:r>
          </a:p>
          <a:p>
            <a:pPr algn="just"/>
            <a:r>
              <a:rPr lang="es-ES" dirty="0"/>
              <a:t>Relación espacial y temporal</a:t>
            </a:r>
          </a:p>
          <a:p>
            <a:pPr algn="just"/>
            <a:r>
              <a:rPr lang="es-ES" dirty="0"/>
              <a:t>Pueden ser naturales o antrópicas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2971" y="3617384"/>
            <a:ext cx="4427984" cy="3240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1946" y="3643952"/>
            <a:ext cx="3629918" cy="2784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06675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normAutofit/>
          </a:bodyPr>
          <a:lstStyle/>
          <a:p>
            <a:r>
              <a:rPr lang="es-ES" b="1" dirty="0"/>
              <a:t>Población </a:t>
            </a:r>
            <a:br>
              <a:rPr lang="es-ES" b="1" dirty="0"/>
            </a:br>
            <a:endParaRPr lang="es-ES" dirty="0"/>
          </a:p>
        </p:txBody>
      </p:sp>
      <p:sp>
        <p:nvSpPr>
          <p:cNvPr id="3" name="2 Marcador de contenido"/>
          <p:cNvSpPr>
            <a:spLocks noGrp="1"/>
          </p:cNvSpPr>
          <p:nvPr>
            <p:ph idx="1"/>
          </p:nvPr>
        </p:nvSpPr>
        <p:spPr>
          <a:xfrm>
            <a:off x="300251" y="1600201"/>
            <a:ext cx="9910549" cy="4525963"/>
          </a:xfrm>
        </p:spPr>
        <p:txBody>
          <a:bodyPr>
            <a:noAutofit/>
          </a:bodyPr>
          <a:lstStyle/>
          <a:p>
            <a:pPr marL="0" indent="0">
              <a:buNone/>
            </a:pPr>
            <a:r>
              <a:rPr lang="es-ES" dirty="0"/>
              <a:t>   Palmas barrigonas </a:t>
            </a:r>
          </a:p>
          <a:p>
            <a:pPr marL="36576" indent="0">
              <a:buNone/>
            </a:pPr>
            <a:r>
              <a:rPr lang="es-ES" dirty="0"/>
              <a:t>    (</a:t>
            </a:r>
            <a:r>
              <a:rPr lang="es-ES" dirty="0" err="1"/>
              <a:t>Colpothrinax</a:t>
            </a:r>
            <a:r>
              <a:rPr lang="es-ES" dirty="0"/>
              <a:t> </a:t>
            </a:r>
            <a:r>
              <a:rPr lang="es-ES" dirty="0" err="1"/>
              <a:t>wrightii</a:t>
            </a:r>
            <a:r>
              <a:rPr lang="es-ES" dirty="0"/>
              <a:t>) y de</a:t>
            </a:r>
          </a:p>
          <a:p>
            <a:pPr marL="36576" indent="0">
              <a:buNone/>
            </a:pPr>
            <a:endParaRPr lang="es-ES" dirty="0"/>
          </a:p>
          <a:p>
            <a:pPr marL="36576" indent="0">
              <a:buNone/>
            </a:pPr>
            <a:endParaRPr lang="es-ES" dirty="0"/>
          </a:p>
          <a:p>
            <a:pPr marL="36576" indent="0">
              <a:buNone/>
            </a:pPr>
            <a:endParaRPr lang="es-ES" dirty="0"/>
          </a:p>
          <a:p>
            <a:pPr marL="36576" indent="0">
              <a:buNone/>
            </a:pPr>
            <a:r>
              <a:rPr lang="es-ES" dirty="0"/>
              <a:t>Pinos </a:t>
            </a:r>
          </a:p>
          <a:p>
            <a:pPr marL="36576" indent="0">
              <a:buNone/>
            </a:pPr>
            <a:r>
              <a:rPr lang="es-ES" dirty="0"/>
              <a:t> </a:t>
            </a:r>
            <a:r>
              <a:rPr lang="es-ES" dirty="0" err="1"/>
              <a:t>Pinus</a:t>
            </a:r>
            <a:r>
              <a:rPr lang="es-ES" dirty="0"/>
              <a:t> </a:t>
            </a:r>
            <a:r>
              <a:rPr lang="es-ES" dirty="0" err="1"/>
              <a:t>caribaea</a:t>
            </a:r>
            <a:r>
              <a:rPr lang="es-ES" dirty="0"/>
              <a:t> (macho) o</a:t>
            </a:r>
          </a:p>
          <a:p>
            <a:pPr marL="36576" indent="0">
              <a:buNone/>
            </a:pPr>
            <a:r>
              <a:rPr lang="es-ES" dirty="0" err="1"/>
              <a:t>Pinus</a:t>
            </a:r>
            <a:r>
              <a:rPr lang="es-ES" dirty="0"/>
              <a:t> tropicales (hembra)</a:t>
            </a:r>
          </a:p>
          <a:p>
            <a:pPr marL="36576" indent="0">
              <a:buNone/>
            </a:pPr>
            <a:endParaRPr lang="es-ES" sz="2400" dirty="0"/>
          </a:p>
          <a:p>
            <a:pPr marL="36576" indent="0">
              <a:buNone/>
            </a:pPr>
            <a:endParaRPr lang="es-ES" sz="2400" dirty="0">
              <a:solidFill>
                <a:srgbClr val="FFFF00"/>
              </a:solidFill>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836713"/>
            <a:ext cx="4402832" cy="2736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3738078"/>
            <a:ext cx="4402832" cy="2715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88573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Comunidad o biocenosis</a:t>
            </a:r>
          </a:p>
        </p:txBody>
      </p:sp>
      <p:sp>
        <p:nvSpPr>
          <p:cNvPr id="3" name="2 Marcador de contenido"/>
          <p:cNvSpPr>
            <a:spLocks noGrp="1"/>
          </p:cNvSpPr>
          <p:nvPr>
            <p:ph idx="1"/>
          </p:nvPr>
        </p:nvSpPr>
        <p:spPr/>
        <p:txBody>
          <a:bodyPr/>
          <a:lstStyle/>
          <a:p>
            <a:pPr algn="just"/>
            <a:r>
              <a:rPr lang="es-ES" dirty="0"/>
              <a:t>Poblaciones de diferentes especies de plantas animales y microorganismos en mutua interacción que comparten determinadas condiciones del medio  al que se han adaptado.</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83832" y="4509120"/>
            <a:ext cx="2534829" cy="234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4112" y="4509120"/>
            <a:ext cx="3545074" cy="2298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G:\ROSALINA\FOTOS FORMACIONES VEGETALES\pinares\Agavo_cajalbanensis_Pinetum_caribeae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0" y="4509120"/>
            <a:ext cx="2771800" cy="2298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61012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a:t>Biocenosis terrestre y arrecife de coral</a:t>
            </a:r>
          </a:p>
        </p:txBody>
      </p:sp>
      <p:pic>
        <p:nvPicPr>
          <p:cNvPr id="4"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063552" y="1664804"/>
            <a:ext cx="4474800" cy="502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960097" y="1628801"/>
            <a:ext cx="3342859" cy="4808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5107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Ecosistema</a:t>
            </a:r>
          </a:p>
        </p:txBody>
      </p:sp>
      <p:sp>
        <p:nvSpPr>
          <p:cNvPr id="3" name="2 Marcador de contenido"/>
          <p:cNvSpPr>
            <a:spLocks noGrp="1"/>
          </p:cNvSpPr>
          <p:nvPr>
            <p:ph idx="1"/>
          </p:nvPr>
        </p:nvSpPr>
        <p:spPr>
          <a:xfrm>
            <a:off x="423081" y="1196752"/>
            <a:ext cx="11464119" cy="3484984"/>
          </a:xfrm>
        </p:spPr>
        <p:txBody>
          <a:bodyPr/>
          <a:lstStyle/>
          <a:p>
            <a:pPr algn="just"/>
            <a:r>
              <a:rPr lang="es-ES" dirty="0"/>
              <a:t>Unidad entre la comunidad y el ambiente abiótico en el que se desarrollan</a:t>
            </a:r>
          </a:p>
          <a:p>
            <a:pPr marL="0" indent="0" algn="just">
              <a:buNone/>
            </a:pPr>
            <a:r>
              <a:rPr lang="es-ES" dirty="0"/>
              <a:t>Incluye:</a:t>
            </a:r>
          </a:p>
          <a:p>
            <a:pPr algn="just"/>
            <a:r>
              <a:rPr lang="es-ES" dirty="0"/>
              <a:t>Biocenosis: Relaciones entre seres vivos</a:t>
            </a:r>
          </a:p>
          <a:p>
            <a:pPr algn="just"/>
            <a:r>
              <a:rPr lang="es-ES" dirty="0" err="1"/>
              <a:t>Ecotopo</a:t>
            </a:r>
            <a:r>
              <a:rPr lang="es-ES" dirty="0"/>
              <a:t> o biotopo : combinación de características de ese espacio </a:t>
            </a:r>
          </a:p>
        </p:txBody>
      </p:sp>
      <p:pic>
        <p:nvPicPr>
          <p:cNvPr id="4" name="Picture 4" descr="35_New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32104" y="4606979"/>
            <a:ext cx="3297560" cy="20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oas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4525133"/>
            <a:ext cx="2971800" cy="2258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51813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899" y="327546"/>
            <a:ext cx="11491414" cy="6305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29796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a:t>ECOSISTEMA</a:t>
            </a:r>
          </a:p>
        </p:txBody>
      </p:sp>
      <p:sp>
        <p:nvSpPr>
          <p:cNvPr id="3" name="2 Rectángulo"/>
          <p:cNvSpPr/>
          <p:nvPr/>
        </p:nvSpPr>
        <p:spPr>
          <a:xfrm>
            <a:off x="2063552" y="1340769"/>
            <a:ext cx="7704856" cy="954107"/>
          </a:xfrm>
          <a:prstGeom prst="rect">
            <a:avLst/>
          </a:prstGeom>
        </p:spPr>
        <p:txBody>
          <a:bodyPr wrap="square">
            <a:spAutoFit/>
          </a:bodyPr>
          <a:lstStyle/>
          <a:p>
            <a:pPr algn="ctr"/>
            <a:r>
              <a:rPr lang="es-ES" sz="2800" b="1" dirty="0">
                <a:solidFill>
                  <a:prstClr val="black"/>
                </a:solidFill>
              </a:rPr>
              <a:t>Ecosistema es la interacción que se produce entre las comunidades y su ambiente.</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5980" y="2664208"/>
            <a:ext cx="3878094" cy="3933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300251" y="2522536"/>
            <a:ext cx="5615729" cy="3970318"/>
          </a:xfrm>
          <a:prstGeom prst="rect">
            <a:avLst/>
          </a:prstGeom>
        </p:spPr>
        <p:txBody>
          <a:bodyPr wrap="square">
            <a:spAutoFit/>
          </a:bodyPr>
          <a:lstStyle/>
          <a:p>
            <a:pPr algn="ctr"/>
            <a:r>
              <a:rPr lang="es-ES" sz="2800" b="1" dirty="0">
                <a:solidFill>
                  <a:prstClr val="black"/>
                </a:solidFill>
              </a:rPr>
              <a:t>Los organismos vivos y su ambiente inerte (abióticos) están inseparablemente ligados y actúan recíprocamente entre sí.</a:t>
            </a:r>
          </a:p>
          <a:p>
            <a:pPr algn="ctr"/>
            <a:endParaRPr lang="es-ES" sz="2800" b="1" dirty="0">
              <a:solidFill>
                <a:prstClr val="black"/>
              </a:solidFill>
            </a:endParaRPr>
          </a:p>
          <a:p>
            <a:pPr algn="ctr"/>
            <a:endParaRPr lang="es-ES" sz="2800" b="1" dirty="0">
              <a:solidFill>
                <a:prstClr val="black"/>
              </a:solidFill>
            </a:endParaRPr>
          </a:p>
          <a:p>
            <a:pPr algn="ctr"/>
            <a:endParaRPr lang="es-ES" sz="2800" b="1" dirty="0">
              <a:solidFill>
                <a:prstClr val="black"/>
              </a:solidFill>
            </a:endParaRPr>
          </a:p>
          <a:p>
            <a:pPr algn="ctr"/>
            <a:r>
              <a:rPr lang="es-ES" sz="2800" b="1" dirty="0">
                <a:solidFill>
                  <a:prstClr val="black"/>
                </a:solidFill>
              </a:rPr>
              <a:t>Ecosistema de humedal en la ciénaga de Zapata</a:t>
            </a:r>
          </a:p>
        </p:txBody>
      </p:sp>
    </p:spTree>
    <p:extLst>
      <p:ext uri="{BB962C8B-B14F-4D97-AF65-F5344CB8AC3E}">
        <p14:creationId xmlns:p14="http://schemas.microsoft.com/office/powerpoint/2010/main" val="10240315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274638"/>
            <a:ext cx="8229600" cy="562074"/>
          </a:xfrm>
        </p:spPr>
        <p:txBody>
          <a:bodyPr>
            <a:normAutofit fontScale="90000"/>
          </a:bodyPr>
          <a:lstStyle/>
          <a:p>
            <a:r>
              <a:rPr lang="es-ES" dirty="0"/>
              <a:t>Conceptos importantes</a:t>
            </a:r>
          </a:p>
        </p:txBody>
      </p:sp>
      <p:sp>
        <p:nvSpPr>
          <p:cNvPr id="3" name="2 Marcador de contenido"/>
          <p:cNvSpPr>
            <a:spLocks noGrp="1"/>
          </p:cNvSpPr>
          <p:nvPr>
            <p:ph idx="1"/>
          </p:nvPr>
        </p:nvSpPr>
        <p:spPr>
          <a:xfrm>
            <a:off x="300251" y="1196753"/>
            <a:ext cx="11614245" cy="4929411"/>
          </a:xfrm>
        </p:spPr>
        <p:txBody>
          <a:bodyPr>
            <a:normAutofit/>
          </a:bodyPr>
          <a:lstStyle/>
          <a:p>
            <a:pPr algn="just"/>
            <a:r>
              <a:rPr lang="es-ES" b="1" dirty="0"/>
              <a:t>Medio:</a:t>
            </a:r>
            <a:r>
              <a:rPr lang="es-ES" dirty="0"/>
              <a:t> Es la materia que rodea inmediatamente al organismo y con el cual mantienen importantísimos intercambios. En general es un gas o líquido, en su mayoría aire o agua por tanto existen dos grandes medios: acuático  y terrestre.  </a:t>
            </a:r>
          </a:p>
          <a:p>
            <a:pPr algn="just"/>
            <a:endParaRPr lang="es-ES" dirty="0"/>
          </a:p>
          <a:p>
            <a:pPr algn="just"/>
            <a:r>
              <a:rPr lang="es-ES" b="1" dirty="0"/>
              <a:t>Sustrato</a:t>
            </a:r>
            <a:r>
              <a:rPr lang="es-ES" dirty="0"/>
              <a:t>: Superficie sobre la  que se apoyan o desplazan los organismos (rocas, madera, superficie del agua, otro organismo).</a:t>
            </a:r>
          </a:p>
          <a:p>
            <a:pPr marL="0" indent="0" algn="just">
              <a:buNone/>
            </a:pPr>
            <a:r>
              <a:rPr lang="es-ES" dirty="0"/>
              <a:t>Los organismos pueden prescindir se sustrato ejemplo los acuáticos, pero no del medio. </a:t>
            </a:r>
          </a:p>
        </p:txBody>
      </p:sp>
    </p:spTree>
    <p:extLst>
      <p:ext uri="{BB962C8B-B14F-4D97-AF65-F5344CB8AC3E}">
        <p14:creationId xmlns:p14="http://schemas.microsoft.com/office/powerpoint/2010/main" val="17855197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Suelo como sustrato</a:t>
            </a:r>
          </a:p>
        </p:txBody>
      </p:sp>
      <p:pic>
        <p:nvPicPr>
          <p:cNvPr id="4" name="Picture 4" descr="Pizarras"/>
          <p:cNvPicPr>
            <a:picLocks noGrp="1" noChangeAspect="1" noChangeArrowheads="1"/>
          </p:cNvPicPr>
          <p:nvPr>
            <p:ph idx="1"/>
          </p:nvPr>
        </p:nvPicPr>
        <p:blipFill>
          <a:blip r:embed="rId2"/>
          <a:srcRect/>
          <a:stretch>
            <a:fillRect/>
          </a:stretch>
        </p:blipFill>
        <p:spPr bwMode="auto">
          <a:xfrm>
            <a:off x="2783632" y="1484784"/>
            <a:ext cx="6264696" cy="5112568"/>
          </a:xfrm>
          <a:prstGeom prst="rect">
            <a:avLst/>
          </a:prstGeom>
          <a:noFill/>
        </p:spPr>
      </p:pic>
    </p:spTree>
    <p:extLst>
      <p:ext uri="{BB962C8B-B14F-4D97-AF65-F5344CB8AC3E}">
        <p14:creationId xmlns:p14="http://schemas.microsoft.com/office/powerpoint/2010/main" val="11558285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274638"/>
            <a:ext cx="8229600" cy="922114"/>
          </a:xfrm>
        </p:spPr>
        <p:txBody>
          <a:bodyPr>
            <a:normAutofit fontScale="90000"/>
          </a:bodyPr>
          <a:lstStyle/>
          <a:p>
            <a:r>
              <a:rPr lang="es-ES" dirty="0"/>
              <a:t>Bosque </a:t>
            </a:r>
            <a:r>
              <a:rPr lang="es-ES" dirty="0" err="1"/>
              <a:t>semidecíduo</a:t>
            </a:r>
            <a:r>
              <a:rPr lang="es-ES" dirty="0"/>
              <a:t> </a:t>
            </a:r>
            <a:r>
              <a:rPr lang="es-ES" dirty="0" err="1"/>
              <a:t>micrófilo</a:t>
            </a:r>
            <a:r>
              <a:rPr lang="es-ES" dirty="0"/>
              <a:t> en </a:t>
            </a:r>
            <a:br>
              <a:rPr lang="es-ES" dirty="0"/>
            </a:br>
            <a:r>
              <a:rPr lang="es-ES" dirty="0"/>
              <a:t>sustrato rocoso</a:t>
            </a:r>
            <a:endParaRPr lang="es-PE" dirty="0"/>
          </a:p>
        </p:txBody>
      </p:sp>
      <p:pic>
        <p:nvPicPr>
          <p:cNvPr id="25602" name="Picture 2" descr="E:\Yoli\Cuba\Cuba 2016\biota\image00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55640" y="1556793"/>
            <a:ext cx="6624736" cy="5043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310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82806" y="317145"/>
            <a:ext cx="9144000" cy="665494"/>
          </a:xfrm>
        </p:spPr>
        <p:txBody>
          <a:bodyPr>
            <a:normAutofit/>
          </a:bodyPr>
          <a:lstStyle/>
          <a:p>
            <a:r>
              <a:rPr lang="es-ES" sz="3200" b="1" dirty="0">
                <a:latin typeface="Arial" panose="020B0604020202020204" pitchFamily="34" charset="0"/>
                <a:cs typeface="Arial" panose="020B0604020202020204" pitchFamily="34" charset="0"/>
              </a:rPr>
              <a:t>Objetivos generales</a:t>
            </a:r>
            <a:endParaRPr lang="en-US" sz="3200" b="1" dirty="0">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a:xfrm>
            <a:off x="150124" y="1254622"/>
            <a:ext cx="11859905" cy="5282655"/>
          </a:xfrm>
        </p:spPr>
        <p:txBody>
          <a:bodyPr>
            <a:normAutofit/>
          </a:bodyPr>
          <a:lstStyle/>
          <a:p>
            <a:pPr algn="just">
              <a:lnSpc>
                <a:spcPct val="150000"/>
              </a:lnSpc>
            </a:pPr>
            <a:r>
              <a:rPr lang="es-ES" sz="3200" b="1" dirty="0">
                <a:latin typeface="Arial" panose="020B0604020202020204" pitchFamily="34" charset="0"/>
                <a:cs typeface="Arial" panose="020B0604020202020204" pitchFamily="34" charset="0"/>
              </a:rPr>
              <a:t>3.  </a:t>
            </a:r>
            <a:r>
              <a:rPr lang="es-ES" sz="3200" dirty="0">
                <a:latin typeface="Arial" panose="020B0604020202020204" pitchFamily="34" charset="0"/>
                <a:cs typeface="Arial" panose="020B0604020202020204" pitchFamily="34" charset="0"/>
              </a:rPr>
              <a:t>Aplicar los conocimientos adquiridos y los elementos didáctico-metodológicos en su actividad laboral e investigativa y en todo el quehacer educativo, extendiéndose más allá del ámbito escolar para que puedan cumplir su función protagónica en la formación integral de las nuevas generaciones de modo que permita la actuación  como promotores culturales de sus educandos y en la comunidad donde laboran.</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00465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274638"/>
            <a:ext cx="8229600" cy="778098"/>
          </a:xfrm>
        </p:spPr>
        <p:txBody>
          <a:bodyPr/>
          <a:lstStyle/>
          <a:p>
            <a:r>
              <a:rPr lang="es-ES" dirty="0"/>
              <a:t>Conceptos importantes</a:t>
            </a:r>
          </a:p>
        </p:txBody>
      </p:sp>
      <p:sp>
        <p:nvSpPr>
          <p:cNvPr id="3" name="2 Marcador de contenido"/>
          <p:cNvSpPr>
            <a:spLocks noGrp="1"/>
          </p:cNvSpPr>
          <p:nvPr>
            <p:ph idx="1"/>
          </p:nvPr>
        </p:nvSpPr>
        <p:spPr>
          <a:xfrm>
            <a:off x="218363" y="1196752"/>
            <a:ext cx="11723427" cy="5661248"/>
          </a:xfrm>
        </p:spPr>
        <p:txBody>
          <a:bodyPr>
            <a:normAutofit/>
          </a:bodyPr>
          <a:lstStyle/>
          <a:p>
            <a:pPr algn="just"/>
            <a:r>
              <a:rPr lang="es-ES" b="1" dirty="0"/>
              <a:t>Hábitat</a:t>
            </a:r>
            <a:r>
              <a:rPr lang="es-ES" dirty="0"/>
              <a:t>: Lugar donde viven los organismos, su área física. Posee conjunto de condiciones bióticas y abióticas donde desarrollan con mayor éxito sus actividades vitales. En el planeta hay tres básicos: mar, fuentes de agua dulce y superficie terrestre.</a:t>
            </a:r>
          </a:p>
          <a:p>
            <a:pPr algn="just"/>
            <a:r>
              <a:rPr lang="es-ES" b="1" dirty="0"/>
              <a:t>Nicho ecológico</a:t>
            </a:r>
            <a:r>
              <a:rPr lang="es-ES" dirty="0"/>
              <a:t>: Papel o función de un organismo en su ambiente ej. Posición en la trama trófica, modifica el ambiente, como actúa sobre otros organismos </a:t>
            </a:r>
          </a:p>
          <a:p>
            <a:pPr marL="0" indent="0" algn="just">
              <a:buNone/>
            </a:pPr>
            <a:endParaRPr lang="es-ES" dirty="0"/>
          </a:p>
          <a:p>
            <a:pPr marL="0" indent="0" algn="just">
              <a:buNone/>
            </a:pPr>
            <a:r>
              <a:rPr lang="es-ES" dirty="0"/>
              <a:t>El manglar ofrece un hábitat  a gran cantidad de organismos y su nicho ecológico es brindar alimento, soporte y refugio a otros organismos.</a:t>
            </a:r>
          </a:p>
          <a:p>
            <a:endParaRPr lang="es-ES" dirty="0"/>
          </a:p>
        </p:txBody>
      </p:sp>
    </p:spTree>
    <p:extLst>
      <p:ext uri="{BB962C8B-B14F-4D97-AF65-F5344CB8AC3E}">
        <p14:creationId xmlns:p14="http://schemas.microsoft.com/office/powerpoint/2010/main" val="32337250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PDR_0030"/>
          <p:cNvPicPr>
            <a:picLocks noChangeAspect="1" noChangeArrowheads="1"/>
          </p:cNvPicPr>
          <p:nvPr/>
        </p:nvPicPr>
        <p:blipFill>
          <a:blip r:embed="rId2"/>
          <a:srcRect/>
          <a:stretch>
            <a:fillRect/>
          </a:stretch>
        </p:blipFill>
        <p:spPr bwMode="auto">
          <a:xfrm>
            <a:off x="1524000" y="1412776"/>
            <a:ext cx="4860032" cy="5315619"/>
          </a:xfrm>
          <a:prstGeom prst="rect">
            <a:avLst/>
          </a:prstGeom>
          <a:noFill/>
          <a:ln w="9525">
            <a:noFill/>
            <a:miter lim="800000"/>
            <a:headEnd/>
            <a:tailEnd/>
          </a:ln>
        </p:spPr>
      </p:pic>
      <p:sp>
        <p:nvSpPr>
          <p:cNvPr id="3" name="2 Rectángulo"/>
          <p:cNvSpPr/>
          <p:nvPr/>
        </p:nvSpPr>
        <p:spPr>
          <a:xfrm>
            <a:off x="1809720" y="500043"/>
            <a:ext cx="7858180" cy="584775"/>
          </a:xfrm>
          <a:prstGeom prst="rect">
            <a:avLst/>
          </a:prstGeom>
        </p:spPr>
        <p:txBody>
          <a:bodyPr wrap="square">
            <a:spAutoFit/>
          </a:bodyPr>
          <a:lstStyle/>
          <a:p>
            <a:pPr algn="ctr">
              <a:defRPr/>
            </a:pPr>
            <a:r>
              <a:rPr lang="es-ES" sz="3200" b="1" dirty="0">
                <a:solidFill>
                  <a:prstClr val="black"/>
                </a:solidFill>
              </a:rPr>
              <a:t>Manglares</a:t>
            </a:r>
          </a:p>
        </p:txBody>
      </p:sp>
      <p:pic>
        <p:nvPicPr>
          <p:cNvPr id="4" name="Picture 2" descr="manglar Itab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6080" y="1431310"/>
            <a:ext cx="3525542" cy="5297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00126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Manglar</a:t>
            </a:r>
          </a:p>
        </p:txBody>
      </p:sp>
      <p:sp>
        <p:nvSpPr>
          <p:cNvPr id="3" name="2 Marcador de contenido"/>
          <p:cNvSpPr>
            <a:spLocks noGrp="1"/>
          </p:cNvSpPr>
          <p:nvPr>
            <p:ph idx="1"/>
          </p:nvPr>
        </p:nvSpPr>
        <p:spPr>
          <a:xfrm>
            <a:off x="286603" y="1340769"/>
            <a:ext cx="11559654" cy="4785395"/>
          </a:xfrm>
        </p:spPr>
        <p:txBody>
          <a:bodyPr>
            <a:normAutofit/>
          </a:bodyPr>
          <a:lstStyle/>
          <a:p>
            <a:pPr algn="just"/>
            <a:r>
              <a:rPr lang="es-ES" dirty="0"/>
              <a:t>Raíces sumergidas sirven de sustrato a numerosos invertebrados y refugio a crustáceos, moluscos y peces</a:t>
            </a:r>
          </a:p>
          <a:p>
            <a:pPr algn="just"/>
            <a:r>
              <a:rPr lang="es-ES" dirty="0"/>
              <a:t>Refugio de especies de mamíferos y aves</a:t>
            </a:r>
          </a:p>
          <a:p>
            <a:pPr algn="just"/>
            <a:r>
              <a:rPr lang="es-ES" dirty="0"/>
              <a:t>Zonas de reproducción y de cría de numerosas especies marinas</a:t>
            </a:r>
          </a:p>
          <a:p>
            <a:pPr algn="just"/>
            <a:r>
              <a:rPr lang="es-ES" dirty="0"/>
              <a:t>Protegen las costas de la erosión del oleaje, el viento y corrientes costeras y de penetraciones del mar </a:t>
            </a:r>
          </a:p>
          <a:p>
            <a:pPr algn="just"/>
            <a:r>
              <a:rPr lang="es-ES" dirty="0"/>
              <a:t>Filtran contaminantes evitando que lleguen a arrecifes de coral de mar adentro.   </a:t>
            </a:r>
          </a:p>
          <a:p>
            <a:endParaRPr lang="es-ES" dirty="0"/>
          </a:p>
        </p:txBody>
      </p:sp>
    </p:spTree>
    <p:extLst>
      <p:ext uri="{BB962C8B-B14F-4D97-AF65-F5344CB8AC3E}">
        <p14:creationId xmlns:p14="http://schemas.microsoft.com/office/powerpoint/2010/main" val="19307784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274638"/>
            <a:ext cx="8229600" cy="778098"/>
          </a:xfrm>
        </p:spPr>
        <p:txBody>
          <a:bodyPr>
            <a:normAutofit/>
          </a:bodyPr>
          <a:lstStyle/>
          <a:p>
            <a:r>
              <a:rPr lang="es-ES" dirty="0"/>
              <a:t>Conceptos importantes</a:t>
            </a:r>
          </a:p>
        </p:txBody>
      </p:sp>
      <p:sp>
        <p:nvSpPr>
          <p:cNvPr id="3" name="2 Marcador de contenido"/>
          <p:cNvSpPr>
            <a:spLocks noGrp="1"/>
          </p:cNvSpPr>
          <p:nvPr>
            <p:ph idx="1"/>
          </p:nvPr>
        </p:nvSpPr>
        <p:spPr>
          <a:xfrm>
            <a:off x="163773" y="1037968"/>
            <a:ext cx="11764370" cy="5583792"/>
          </a:xfrm>
        </p:spPr>
        <p:txBody>
          <a:bodyPr>
            <a:normAutofit fontScale="85000" lnSpcReduction="20000"/>
          </a:bodyPr>
          <a:lstStyle/>
          <a:p>
            <a:pPr algn="just"/>
            <a:r>
              <a:rPr lang="es-ES" sz="4100" b="1" dirty="0"/>
              <a:t>Taxón: </a:t>
            </a:r>
            <a:r>
              <a:rPr lang="es-ES" sz="4100" dirty="0"/>
              <a:t>para designar cualquier categoría taxonómica ya sea por ejemplo familia, género o especie</a:t>
            </a:r>
          </a:p>
          <a:p>
            <a:pPr algn="just"/>
            <a:endParaRPr lang="es-ES" sz="4100" dirty="0"/>
          </a:p>
          <a:p>
            <a:pPr algn="just"/>
            <a:r>
              <a:rPr lang="es-ES" sz="4100" b="1" dirty="0"/>
              <a:t>Endémico: </a:t>
            </a:r>
            <a:r>
              <a:rPr lang="es-ES" sz="4100" dirty="0"/>
              <a:t>Estrictamente localizado en un territorio concreto, de extensión considerable desde un continente, región o accidente geográfico como un macizo montañoso, un sector determinado de pequeña extensión. </a:t>
            </a:r>
          </a:p>
          <a:p>
            <a:pPr algn="just"/>
            <a:r>
              <a:rPr lang="es-ES" sz="4100" dirty="0"/>
              <a:t>Es exclusivo del lugar</a:t>
            </a:r>
            <a:endParaRPr lang="es-ES" dirty="0"/>
          </a:p>
          <a:p>
            <a:pPr marL="0" indent="0">
              <a:buNone/>
            </a:pPr>
            <a:endParaRPr lang="es-ES" dirty="0"/>
          </a:p>
          <a:p>
            <a:pPr marL="0" indent="0">
              <a:buNone/>
            </a:pPr>
            <a:r>
              <a:rPr lang="es-ES" sz="2900" dirty="0">
                <a:latin typeface="Arial" pitchFamily="34" charset="0"/>
                <a:cs typeface="Arial" pitchFamily="34" charset="0"/>
              </a:rPr>
              <a:t>         </a:t>
            </a:r>
            <a:r>
              <a:rPr lang="es-ES" sz="3600" dirty="0" err="1">
                <a:latin typeface="Arial" pitchFamily="34" charset="0"/>
                <a:cs typeface="Arial" pitchFamily="34" charset="0"/>
              </a:rPr>
              <a:t>Polimitas</a:t>
            </a:r>
            <a:r>
              <a:rPr lang="es-ES" sz="3600" dirty="0">
                <a:latin typeface="Arial" pitchFamily="34" charset="0"/>
                <a:cs typeface="Arial" pitchFamily="34" charset="0"/>
              </a:rPr>
              <a:t> molusco endémico</a:t>
            </a:r>
          </a:p>
          <a:p>
            <a:pPr marL="0" indent="0">
              <a:buNone/>
            </a:pPr>
            <a:r>
              <a:rPr lang="es-ES" sz="3600" dirty="0">
                <a:latin typeface="Arial" pitchFamily="34" charset="0"/>
                <a:cs typeface="Arial" pitchFamily="34" charset="0"/>
              </a:rPr>
              <a:t>        de montañas del oriente</a:t>
            </a:r>
          </a:p>
          <a:p>
            <a:pPr marL="0" indent="0">
              <a:buNone/>
            </a:pPr>
            <a:r>
              <a:rPr lang="es-ES" sz="3600" dirty="0">
                <a:latin typeface="Arial" pitchFamily="34" charset="0"/>
                <a:cs typeface="Arial" pitchFamily="34" charset="0"/>
              </a:rPr>
              <a:t>          cubano</a:t>
            </a:r>
          </a:p>
        </p:txBody>
      </p:sp>
      <p:pic>
        <p:nvPicPr>
          <p:cNvPr id="4"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04112" y="4149080"/>
            <a:ext cx="2880320" cy="2472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07006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274638"/>
            <a:ext cx="8229600" cy="562074"/>
          </a:xfrm>
        </p:spPr>
        <p:txBody>
          <a:bodyPr>
            <a:normAutofit fontScale="90000"/>
          </a:bodyPr>
          <a:lstStyle/>
          <a:p>
            <a:r>
              <a:rPr lang="es-ES" dirty="0"/>
              <a:t>Endemismo</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560" y="908720"/>
            <a:ext cx="8128354"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5560" y="3662574"/>
            <a:ext cx="8129010" cy="3006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2162226" y="3077800"/>
            <a:ext cx="4531882" cy="646331"/>
          </a:xfrm>
          <a:prstGeom prst="rect">
            <a:avLst/>
          </a:prstGeom>
          <a:noFill/>
        </p:spPr>
        <p:txBody>
          <a:bodyPr wrap="none" rtlCol="0">
            <a:spAutoFit/>
          </a:bodyPr>
          <a:lstStyle/>
          <a:p>
            <a:r>
              <a:rPr lang="es-ES" sz="3600" b="1" dirty="0">
                <a:solidFill>
                  <a:prstClr val="black"/>
                </a:solidFill>
              </a:rPr>
              <a:t>Origen del endemismo</a:t>
            </a:r>
          </a:p>
        </p:txBody>
      </p:sp>
    </p:spTree>
    <p:extLst>
      <p:ext uri="{BB962C8B-B14F-4D97-AF65-F5344CB8AC3E}">
        <p14:creationId xmlns:p14="http://schemas.microsoft.com/office/powerpoint/2010/main" val="1383361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YOLA\GF 3\PW\nuevos internet\ende 3jpg.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47528" y="404664"/>
            <a:ext cx="4176464" cy="381642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YOLA\GF 3\PW\nuevos internet\ende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2368" y="260618"/>
            <a:ext cx="3816424" cy="36724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9537" y="4725144"/>
            <a:ext cx="8199256"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9685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82806" y="248905"/>
            <a:ext cx="9144000" cy="665494"/>
          </a:xfrm>
        </p:spPr>
        <p:txBody>
          <a:bodyPr>
            <a:normAutofit/>
          </a:bodyPr>
          <a:lstStyle/>
          <a:p>
            <a:r>
              <a:rPr lang="es-ES" sz="3200" b="1" dirty="0">
                <a:latin typeface="Arial" panose="020B0604020202020204" pitchFamily="34" charset="0"/>
                <a:cs typeface="Arial" panose="020B0604020202020204" pitchFamily="34" charset="0"/>
              </a:rPr>
              <a:t>Objetivos generales</a:t>
            </a:r>
            <a:endParaRPr lang="en-US" sz="3200" b="1" dirty="0">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a:xfrm>
            <a:off x="150124" y="982640"/>
            <a:ext cx="11859905" cy="5554638"/>
          </a:xfrm>
        </p:spPr>
        <p:txBody>
          <a:bodyPr>
            <a:normAutofit fontScale="92500" lnSpcReduction="20000"/>
          </a:bodyPr>
          <a:lstStyle/>
          <a:p>
            <a:pPr algn="just">
              <a:lnSpc>
                <a:spcPct val="150000"/>
              </a:lnSpc>
            </a:pPr>
            <a:r>
              <a:rPr lang="es-ES" sz="3200" b="1" dirty="0">
                <a:latin typeface="Arial" panose="020B0604020202020204" pitchFamily="34" charset="0"/>
                <a:cs typeface="Arial" panose="020B0604020202020204" pitchFamily="34" charset="0"/>
              </a:rPr>
              <a:t>4-  </a:t>
            </a:r>
            <a:r>
              <a:rPr lang="es-ES" sz="3200" dirty="0">
                <a:latin typeface="Arial" panose="020B0604020202020204" pitchFamily="34" charset="0"/>
                <a:cs typeface="Arial" panose="020B0604020202020204" pitchFamily="34" charset="0"/>
              </a:rPr>
              <a:t>Utilizar métodos y formas de trabajo habituales en la actividad científica a partir de diversas fuentes de información geográfica; en el desarrollo del trabajo práctico de la asignatura  y en la práctica de campo, la manipulación  correcta de todos los medios didácticos y en particular el trabajo con los mapas temáticos  en la  formulación de exposiciones y argumentos y para darle solución a los problemas que surjan,  como contribución a la concepción científica del mundo, teniendo en cuenta el progreso científico y el dominio de las tecnologías de la información y las comunicaciones (TIC).</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4068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82806" y="248905"/>
            <a:ext cx="9144000" cy="665494"/>
          </a:xfrm>
        </p:spPr>
        <p:txBody>
          <a:bodyPr>
            <a:normAutofit/>
          </a:bodyPr>
          <a:lstStyle/>
          <a:p>
            <a:r>
              <a:rPr lang="es-ES" sz="3200" b="1" dirty="0">
                <a:latin typeface="Arial" panose="020B0604020202020204" pitchFamily="34" charset="0"/>
                <a:cs typeface="Arial" panose="020B0604020202020204" pitchFamily="34" charset="0"/>
              </a:rPr>
              <a:t>Objetivos generales</a:t>
            </a:r>
            <a:endParaRPr lang="en-US" sz="3200" b="1" dirty="0">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a:xfrm>
            <a:off x="150124" y="982640"/>
            <a:ext cx="11859905" cy="5554638"/>
          </a:xfrm>
        </p:spPr>
        <p:txBody>
          <a:bodyPr>
            <a:normAutofit/>
          </a:bodyPr>
          <a:lstStyle/>
          <a:p>
            <a:pPr algn="just">
              <a:lnSpc>
                <a:spcPct val="150000"/>
              </a:lnSpc>
            </a:pPr>
            <a:r>
              <a:rPr lang="es-ES" sz="3200" b="1" dirty="0">
                <a:latin typeface="Arial" panose="020B0604020202020204" pitchFamily="34" charset="0"/>
                <a:cs typeface="Arial" panose="020B0604020202020204" pitchFamily="34" charset="0"/>
              </a:rPr>
              <a:t>5- </a:t>
            </a:r>
            <a:r>
              <a:rPr lang="es-ES" sz="3200" dirty="0">
                <a:latin typeface="Arial" panose="020B0604020202020204" pitchFamily="34" charset="0"/>
                <a:cs typeface="Arial" panose="020B0604020202020204" pitchFamily="34" charset="0"/>
              </a:rPr>
              <a:t>Argumentar el comportamiento de los objetos, procesos y fenómenos biogeográficos en su carácter integral y su distribución territorial en diferentes escalas de trabajo para establecer las interrelaciones bióticas-geográficas y la necesidad de la protección del medio ambiente. </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6097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82806" y="248905"/>
            <a:ext cx="9144000" cy="665494"/>
          </a:xfrm>
        </p:spPr>
        <p:txBody>
          <a:bodyPr>
            <a:normAutofit/>
          </a:bodyPr>
          <a:lstStyle/>
          <a:p>
            <a:r>
              <a:rPr lang="es-ES" sz="3200" b="1" dirty="0">
                <a:latin typeface="Arial" panose="020B0604020202020204" pitchFamily="34" charset="0"/>
                <a:cs typeface="Arial" panose="020B0604020202020204" pitchFamily="34" charset="0"/>
              </a:rPr>
              <a:t>Objetivos generales</a:t>
            </a:r>
            <a:endParaRPr lang="en-US" sz="3200" b="1" dirty="0">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a:xfrm>
            <a:off x="150124" y="982640"/>
            <a:ext cx="11859905" cy="5554638"/>
          </a:xfrm>
        </p:spPr>
        <p:txBody>
          <a:bodyPr>
            <a:normAutofit/>
          </a:bodyPr>
          <a:lstStyle/>
          <a:p>
            <a:pPr algn="just">
              <a:lnSpc>
                <a:spcPct val="150000"/>
              </a:lnSpc>
            </a:pPr>
            <a:r>
              <a:rPr lang="es-ES" sz="3200" b="1" dirty="0">
                <a:latin typeface="Arial" panose="020B0604020202020204" pitchFamily="34" charset="0"/>
                <a:cs typeface="Arial" panose="020B0604020202020204" pitchFamily="34" charset="0"/>
              </a:rPr>
              <a:t>6- </a:t>
            </a:r>
            <a:r>
              <a:rPr lang="es-ES" sz="3200" dirty="0">
                <a:latin typeface="Arial" panose="020B0604020202020204" pitchFamily="34" charset="0"/>
                <a:cs typeface="Arial" panose="020B0604020202020204" pitchFamily="34" charset="0"/>
              </a:rPr>
              <a:t>Dominar el vocabulario técnico de la asignatura Biogeografía para que manifiesten la comprensión de lo que leen o escuchan; hablando correctamente y escribiendo con buena ortografía, caligrafía y redacción, que le permita servir de modelo en su quehacer profesional en la comunidad donde labora y en la sociedad.</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2512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82806" y="248905"/>
            <a:ext cx="9144000" cy="665494"/>
          </a:xfrm>
        </p:spPr>
        <p:txBody>
          <a:bodyPr>
            <a:normAutofit/>
          </a:bodyPr>
          <a:lstStyle/>
          <a:p>
            <a:r>
              <a:rPr lang="es-ES" sz="3200" b="1" dirty="0">
                <a:latin typeface="Arial" panose="020B0604020202020204" pitchFamily="34" charset="0"/>
                <a:cs typeface="Arial" panose="020B0604020202020204" pitchFamily="34" charset="0"/>
              </a:rPr>
              <a:t>Habilidades a dominar</a:t>
            </a:r>
            <a:endParaRPr lang="en-US" sz="3200" b="1" dirty="0">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a:xfrm>
            <a:off x="150124" y="982640"/>
            <a:ext cx="11859905" cy="5554638"/>
          </a:xfrm>
        </p:spPr>
        <p:txBody>
          <a:bodyPr>
            <a:normAutofit fontScale="92500" lnSpcReduction="10000"/>
          </a:bodyPr>
          <a:lstStyle/>
          <a:p>
            <a:pPr algn="just">
              <a:lnSpc>
                <a:spcPct val="150000"/>
              </a:lnSpc>
            </a:pPr>
            <a:r>
              <a:rPr lang="es-ES" sz="3200" b="1" dirty="0">
                <a:solidFill>
                  <a:srgbClr val="FF0000"/>
                </a:solidFill>
                <a:latin typeface="Arial" panose="020B0604020202020204" pitchFamily="34" charset="0"/>
                <a:cs typeface="Arial" panose="020B0604020202020204" pitchFamily="34" charset="0"/>
              </a:rPr>
              <a:t>Tema 1: Introducción</a:t>
            </a:r>
          </a:p>
          <a:p>
            <a:pPr algn="just">
              <a:lnSpc>
                <a:spcPct val="150000"/>
              </a:lnSpc>
            </a:pPr>
            <a:r>
              <a:rPr lang="es-ES" sz="3200" dirty="0">
                <a:latin typeface="Arial" panose="020B0604020202020204" pitchFamily="34" charset="0"/>
                <a:cs typeface="Arial" panose="020B0604020202020204" pitchFamily="34" charset="0"/>
              </a:rPr>
              <a:t>1- Explicar el objeto de estudio de la Biogeografía, sus ramas y relaciones interdisciplinarias con otras ciencias.</a:t>
            </a:r>
          </a:p>
          <a:p>
            <a:pPr algn="just">
              <a:lnSpc>
                <a:spcPct val="150000"/>
              </a:lnSpc>
            </a:pPr>
            <a:r>
              <a:rPr lang="es-ES" sz="3200" dirty="0">
                <a:latin typeface="Arial" panose="020B0604020202020204" pitchFamily="34" charset="0"/>
                <a:cs typeface="Arial" panose="020B0604020202020204" pitchFamily="34" charset="0"/>
              </a:rPr>
              <a:t>2- Explicar las diversas teorías sobre el origen de la vida y las condiciones imperantes en la Tierra que  lo propiciaron,  su posterior evolución y los niveles de organización actual.</a:t>
            </a:r>
          </a:p>
          <a:p>
            <a:pPr algn="just">
              <a:lnSpc>
                <a:spcPct val="150000"/>
              </a:lnSpc>
            </a:pPr>
            <a:r>
              <a:rPr lang="es-ES" sz="3200" dirty="0">
                <a:latin typeface="Arial" panose="020B0604020202020204" pitchFamily="34" charset="0"/>
                <a:cs typeface="Arial" panose="020B0604020202020204" pitchFamily="34" charset="0"/>
              </a:rPr>
              <a:t>3- Definir una serie de conceptos relacionados con los contenidos de estudio de la Biogeografía.</a:t>
            </a:r>
          </a:p>
        </p:txBody>
      </p:sp>
    </p:spTree>
    <p:extLst>
      <p:ext uri="{BB962C8B-B14F-4D97-AF65-F5344CB8AC3E}">
        <p14:creationId xmlns:p14="http://schemas.microsoft.com/office/powerpoint/2010/main" val="1929894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82806" y="248905"/>
            <a:ext cx="9144000" cy="665494"/>
          </a:xfrm>
        </p:spPr>
        <p:txBody>
          <a:bodyPr>
            <a:normAutofit/>
          </a:bodyPr>
          <a:lstStyle/>
          <a:p>
            <a:r>
              <a:rPr lang="es-ES" sz="3200" b="1" dirty="0">
                <a:latin typeface="Arial" panose="020B0604020202020204" pitchFamily="34" charset="0"/>
                <a:cs typeface="Arial" panose="020B0604020202020204" pitchFamily="34" charset="0"/>
              </a:rPr>
              <a:t>Habilidades a dominar</a:t>
            </a:r>
            <a:endParaRPr lang="en-US" sz="3200" b="1" dirty="0">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a:xfrm>
            <a:off x="150124" y="982639"/>
            <a:ext cx="11859905" cy="5691115"/>
          </a:xfrm>
        </p:spPr>
        <p:txBody>
          <a:bodyPr>
            <a:normAutofit fontScale="70000" lnSpcReduction="20000"/>
          </a:bodyPr>
          <a:lstStyle/>
          <a:p>
            <a:pPr algn="just">
              <a:lnSpc>
                <a:spcPct val="150000"/>
              </a:lnSpc>
            </a:pPr>
            <a:r>
              <a:rPr lang="es-ES" sz="3200" b="1" dirty="0">
                <a:solidFill>
                  <a:srgbClr val="FF0000"/>
                </a:solidFill>
                <a:latin typeface="Arial" panose="020B0604020202020204" pitchFamily="34" charset="0"/>
                <a:cs typeface="Arial" panose="020B0604020202020204" pitchFamily="34" charset="0"/>
              </a:rPr>
              <a:t>Tema 2: La distribución geográfica de los seres vivos y sus causas.</a:t>
            </a:r>
          </a:p>
          <a:p>
            <a:pPr algn="just">
              <a:lnSpc>
                <a:spcPct val="150000"/>
              </a:lnSpc>
            </a:pPr>
            <a:r>
              <a:rPr lang="es-ES" sz="3200" dirty="0">
                <a:latin typeface="Arial" panose="020B0604020202020204" pitchFamily="34" charset="0"/>
                <a:cs typeface="Arial" panose="020B0604020202020204" pitchFamily="34" charset="0"/>
              </a:rPr>
              <a:t>1- Explicar las causas que influyen en la distribución de los seres vivos en función de los factores internos y externos.</a:t>
            </a:r>
          </a:p>
          <a:p>
            <a:pPr algn="just">
              <a:lnSpc>
                <a:spcPct val="150000"/>
              </a:lnSpc>
            </a:pPr>
            <a:r>
              <a:rPr lang="es-ES" sz="3200" dirty="0">
                <a:latin typeface="Arial" panose="020B0604020202020204" pitchFamily="34" charset="0"/>
                <a:cs typeface="Arial" panose="020B0604020202020204" pitchFamily="34" charset="0"/>
              </a:rPr>
              <a:t>2- Identificar los tipos de áreas de distribución actual de los organismos.</a:t>
            </a:r>
          </a:p>
          <a:p>
            <a:pPr algn="just">
              <a:lnSpc>
                <a:spcPct val="150000"/>
              </a:lnSpc>
            </a:pPr>
            <a:r>
              <a:rPr lang="es-ES" sz="3200" dirty="0">
                <a:latin typeface="Arial" panose="020B0604020202020204" pitchFamily="34" charset="0"/>
                <a:cs typeface="Arial" panose="020B0604020202020204" pitchFamily="34" charset="0"/>
              </a:rPr>
              <a:t>3- Analizar  la evolución experimentada por la distribución de los seres vivos en función de la influencia de los factores </a:t>
            </a:r>
            <a:r>
              <a:rPr lang="es-ES" sz="3200" dirty="0" err="1">
                <a:latin typeface="Arial" panose="020B0604020202020204" pitchFamily="34" charset="0"/>
                <a:cs typeface="Arial" panose="020B0604020202020204" pitchFamily="34" charset="0"/>
              </a:rPr>
              <a:t>paleogeográficos</a:t>
            </a:r>
            <a:r>
              <a:rPr lang="es-ES" sz="3200" dirty="0">
                <a:latin typeface="Arial" panose="020B0604020202020204" pitchFamily="34" charset="0"/>
                <a:cs typeface="Arial" panose="020B0604020202020204" pitchFamily="34" charset="0"/>
              </a:rPr>
              <a:t>.</a:t>
            </a:r>
          </a:p>
          <a:p>
            <a:pPr algn="just">
              <a:lnSpc>
                <a:spcPct val="150000"/>
              </a:lnSpc>
            </a:pPr>
            <a:r>
              <a:rPr lang="es-ES" sz="3200" dirty="0">
                <a:latin typeface="Arial" panose="020B0604020202020204" pitchFamily="34" charset="0"/>
                <a:cs typeface="Arial" panose="020B0604020202020204" pitchFamily="34" charset="0"/>
              </a:rPr>
              <a:t>4- Valorar el impacto de la influencia antrópica y el alcance de los actuales problemas ambientales  en la perdida de la diversidad y las acciones nacionales e  internacionales, así como las posibles actitudes individuales y colectivas  para minimizar este problema.</a:t>
            </a:r>
          </a:p>
          <a:p>
            <a:pPr algn="just">
              <a:lnSpc>
                <a:spcPct val="150000"/>
              </a:lnSpc>
            </a:pPr>
            <a:r>
              <a:rPr lang="es-ES" sz="3200" dirty="0">
                <a:latin typeface="Arial" panose="020B0604020202020204" pitchFamily="34" charset="0"/>
                <a:cs typeface="Arial" panose="020B0604020202020204" pitchFamily="34" charset="0"/>
              </a:rPr>
              <a:t>5- Caracterizar  los reinos florales y regiones </a:t>
            </a:r>
            <a:r>
              <a:rPr lang="es-ES" sz="3200" dirty="0" err="1">
                <a:latin typeface="Arial" panose="020B0604020202020204" pitchFamily="34" charset="0"/>
                <a:cs typeface="Arial" panose="020B0604020202020204" pitchFamily="34" charset="0"/>
              </a:rPr>
              <a:t>zoogeográficas</a:t>
            </a:r>
            <a:r>
              <a:rPr lang="es-ES" sz="3200" dirty="0">
                <a:latin typeface="Arial" panose="020B0604020202020204" pitchFamily="34" charset="0"/>
                <a:cs typeface="Arial" panose="020B0604020202020204" pitchFamily="34" charset="0"/>
              </a:rPr>
              <a:t> del planeta.</a:t>
            </a:r>
          </a:p>
        </p:txBody>
      </p:sp>
    </p:spTree>
    <p:extLst>
      <p:ext uri="{BB962C8B-B14F-4D97-AF65-F5344CB8AC3E}">
        <p14:creationId xmlns:p14="http://schemas.microsoft.com/office/powerpoint/2010/main" val="18226144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TotalTime>
  <Words>2174</Words>
  <Application>Microsoft Office PowerPoint</Application>
  <PresentationFormat>Panorámica</PresentationFormat>
  <Paragraphs>184</Paragraphs>
  <Slides>45</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45</vt:i4>
      </vt:variant>
    </vt:vector>
  </HeadingPairs>
  <TitlesOfParts>
    <vt:vector size="52" baseType="lpstr">
      <vt:lpstr>Arial</vt:lpstr>
      <vt:lpstr>Arial Narrow</vt:lpstr>
      <vt:lpstr>Calibri</vt:lpstr>
      <vt:lpstr>Calibri Light</vt:lpstr>
      <vt:lpstr>Times New Roman</vt:lpstr>
      <vt:lpstr>Tema de Office</vt:lpstr>
      <vt:lpstr>1_Tema de Office</vt:lpstr>
      <vt:lpstr>Presentación de PowerPoint</vt:lpstr>
      <vt:lpstr>Objetivos generales</vt:lpstr>
      <vt:lpstr>Objetivos generales</vt:lpstr>
      <vt:lpstr>Objetivos generales</vt:lpstr>
      <vt:lpstr>Objetivos generales</vt:lpstr>
      <vt:lpstr>Objetivos generales</vt:lpstr>
      <vt:lpstr>Objetivos generales</vt:lpstr>
      <vt:lpstr>Habilidades a dominar</vt:lpstr>
      <vt:lpstr>Habilidades a dominar</vt:lpstr>
      <vt:lpstr>Habilidades a dominar</vt:lpstr>
      <vt:lpstr>Habilidades a dominar</vt:lpstr>
      <vt:lpstr>Habilidades a dominar</vt:lpstr>
      <vt:lpstr>Presentación de PowerPoint</vt:lpstr>
      <vt:lpstr>Evaluación</vt:lpstr>
      <vt:lpstr>Bibliografía</vt:lpstr>
      <vt:lpstr>Sumario</vt:lpstr>
      <vt:lpstr>Biogeografía: objeto de estudio </vt:lpstr>
      <vt:lpstr>Biogeografía: ramas (algunas)</vt:lpstr>
      <vt:lpstr>Presentación de PowerPoint</vt:lpstr>
      <vt:lpstr>Presentación de PowerPoint</vt:lpstr>
      <vt:lpstr>Ramas de la Biogeografía</vt:lpstr>
      <vt:lpstr>Objetivos de la Biogeografía</vt:lpstr>
      <vt:lpstr>Presentación de PowerPoint</vt:lpstr>
      <vt:lpstr>Biogeografía</vt:lpstr>
      <vt:lpstr> Condiciones que hacen  posible la vida en La Tierra  </vt:lpstr>
      <vt:lpstr> Condiciones que hacen  posible la vida en La Tierra  </vt:lpstr>
      <vt:lpstr> Condiciones que hacen  posible la vida en La Tierra  </vt:lpstr>
      <vt:lpstr>Niveles de organización de la materia viva</vt:lpstr>
      <vt:lpstr>Presentación de PowerPoint</vt:lpstr>
      <vt:lpstr>Población. </vt:lpstr>
      <vt:lpstr>Población  </vt:lpstr>
      <vt:lpstr>Comunidad o biocenosis</vt:lpstr>
      <vt:lpstr>Biocenosis terrestre y arrecife de coral</vt:lpstr>
      <vt:lpstr>Ecosistema</vt:lpstr>
      <vt:lpstr>Presentación de PowerPoint</vt:lpstr>
      <vt:lpstr>ECOSISTEMA</vt:lpstr>
      <vt:lpstr>Conceptos importantes</vt:lpstr>
      <vt:lpstr>Suelo como sustrato</vt:lpstr>
      <vt:lpstr>Bosque semidecíduo micrófilo en  sustrato rocoso</vt:lpstr>
      <vt:lpstr>Conceptos importantes</vt:lpstr>
      <vt:lpstr>Presentación de PowerPoint</vt:lpstr>
      <vt:lpstr>Manglar</vt:lpstr>
      <vt:lpstr>Conceptos importantes</vt:lpstr>
      <vt:lpstr>Endemismo</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rene</dc:creator>
  <cp:lastModifiedBy>FAMILIA</cp:lastModifiedBy>
  <cp:revision>66</cp:revision>
  <dcterms:created xsi:type="dcterms:W3CDTF">2022-10-05T17:29:42Z</dcterms:created>
  <dcterms:modified xsi:type="dcterms:W3CDTF">2025-09-13T01:33:53Z</dcterms:modified>
</cp:coreProperties>
</file>