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1"/>
  </p:sldMasterIdLst>
  <p:notesMasterIdLst>
    <p:notesMasterId r:id="rId26"/>
  </p:notesMasterIdLst>
  <p:sldIdLst>
    <p:sldId id="324" r:id="rId2"/>
    <p:sldId id="287" r:id="rId3"/>
    <p:sldId id="438" r:id="rId4"/>
    <p:sldId id="493" r:id="rId5"/>
    <p:sldId id="494" r:id="rId6"/>
    <p:sldId id="495" r:id="rId7"/>
    <p:sldId id="496" r:id="rId8"/>
    <p:sldId id="497" r:id="rId9"/>
    <p:sldId id="498" r:id="rId10"/>
    <p:sldId id="499" r:id="rId11"/>
    <p:sldId id="500" r:id="rId12"/>
    <p:sldId id="501" r:id="rId13"/>
    <p:sldId id="502" r:id="rId14"/>
    <p:sldId id="503" r:id="rId15"/>
    <p:sldId id="504" r:id="rId16"/>
    <p:sldId id="505" r:id="rId17"/>
    <p:sldId id="506" r:id="rId18"/>
    <p:sldId id="507" r:id="rId19"/>
    <p:sldId id="508" r:id="rId20"/>
    <p:sldId id="509" r:id="rId21"/>
    <p:sldId id="510" r:id="rId22"/>
    <p:sldId id="511" r:id="rId23"/>
    <p:sldId id="512" r:id="rId24"/>
    <p:sldId id="340" r:id="rId25"/>
  </p:sldIdLst>
  <p:sldSz cx="9144000" cy="6858000" type="screen4x3"/>
  <p:notesSz cx="6858000" cy="9144000"/>
  <p:defaultTextStyle>
    <a:defPPr>
      <a:defRPr lang="es-E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933" userDrawn="1">
          <p15:clr>
            <a:srgbClr val="A4A3A4"/>
          </p15:clr>
        </p15:guide>
        <p15:guide id="2" pos="483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0B8F"/>
    <a:srgbClr val="512DEB"/>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24" autoAdjust="0"/>
    <p:restoredTop sz="94660"/>
  </p:normalViewPr>
  <p:slideViewPr>
    <p:cSldViewPr showGuides="1">
      <p:cViewPr varScale="1">
        <p:scale>
          <a:sx n="70" d="100"/>
          <a:sy n="70" d="100"/>
        </p:scale>
        <p:origin x="1356" y="54"/>
      </p:cViewPr>
      <p:guideLst>
        <p:guide orient="horz" pos="1933"/>
        <p:guide pos="4830"/>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69" d="100"/>
          <a:sy n="69" d="100"/>
        </p:scale>
        <p:origin x="-32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D056578-9E9D-4E9A-846E-23837885E2FF}" type="datetimeFigureOut">
              <a:rPr lang="es-ES"/>
              <a:pPr>
                <a:defRPr/>
              </a:pPr>
              <a:t>23/03/2025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2BFA82F9-98C4-4A6C-B33B-AEDD7EBCAB99}" type="slidenum">
              <a:rPr lang="es-ES"/>
              <a:pPr>
                <a:defRPr/>
              </a:pPr>
              <a:t>‹Nº›</a:t>
            </a:fld>
            <a:endParaRPr lang="es-ES"/>
          </a:p>
        </p:txBody>
      </p:sp>
    </p:spTree>
    <p:extLst>
      <p:ext uri="{BB962C8B-B14F-4D97-AF65-F5344CB8AC3E}">
        <p14:creationId xmlns:p14="http://schemas.microsoft.com/office/powerpoint/2010/main" val="18328662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3"/>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pPr>
              <a:defRPr/>
            </a:pPr>
            <a:fld id="{6B112B15-7BBA-42BA-BBE6-888AE3A283EC}" type="datetimeFigureOut">
              <a:rPr lang="es-ES" smtClean="0"/>
              <a:pPr>
                <a:defRPr/>
              </a:pPr>
              <a:t>23/03/2025</a:t>
            </a:fld>
            <a:endParaRPr lang="es-ES"/>
          </a:p>
        </p:txBody>
      </p:sp>
      <p:sp>
        <p:nvSpPr>
          <p:cNvPr id="5" name="Footer Placeholder 4"/>
          <p:cNvSpPr>
            <a:spLocks noGrp="1"/>
          </p:cNvSpPr>
          <p:nvPr>
            <p:ph type="ftr" sz="quarter" idx="11"/>
          </p:nvPr>
        </p:nvSpPr>
        <p:spPr>
          <a:xfrm>
            <a:off x="812805" y="6272785"/>
            <a:ext cx="4745736" cy="365125"/>
          </a:xfrm>
        </p:spPr>
        <p:txBody>
          <a:bodyPr/>
          <a:lstStyle/>
          <a:p>
            <a:pPr>
              <a:defRPr/>
            </a:pPr>
            <a:endParaRPr lang="es-ES"/>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pPr>
              <a:defRPr/>
            </a:pPr>
            <a:fld id="{51AC06E7-1051-400F-931F-C02C05F7028E}" type="slidenum">
              <a:rPr lang="es-ES" smtClean="0"/>
              <a:pPr>
                <a:defRPr/>
              </a:pPr>
              <a:t>‹Nº›</a:t>
            </a:fld>
            <a:endParaRPr lang="es-ES"/>
          </a:p>
        </p:txBody>
      </p:sp>
    </p:spTree>
    <p:extLst>
      <p:ext uri="{BB962C8B-B14F-4D97-AF65-F5344CB8AC3E}">
        <p14:creationId xmlns:p14="http://schemas.microsoft.com/office/powerpoint/2010/main" val="161165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71F47D3E-C720-44B1-8172-C96BAE03B598}" type="datetimeFigureOut">
              <a:rPr lang="es-ES" smtClean="0"/>
              <a:pPr>
                <a:defRPr/>
              </a:pPr>
              <a:t>23/03/2025</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CD4C3F9F-E31D-4ADE-928F-BE17AEB4580D}" type="slidenum">
              <a:rPr lang="es-ES" smtClean="0"/>
              <a:pPr>
                <a:defRPr/>
              </a:pPr>
              <a:t>‹Nº›</a:t>
            </a:fld>
            <a:endParaRPr lang="es-ES"/>
          </a:p>
        </p:txBody>
      </p:sp>
    </p:spTree>
    <p:extLst>
      <p:ext uri="{BB962C8B-B14F-4D97-AF65-F5344CB8AC3E}">
        <p14:creationId xmlns:p14="http://schemas.microsoft.com/office/powerpoint/2010/main" val="24074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82CFC81A-61C5-4E08-9D52-CECA444A928A}" type="datetimeFigureOut">
              <a:rPr lang="es-ES" smtClean="0"/>
              <a:pPr>
                <a:defRPr/>
              </a:pPr>
              <a:t>23/03/2025</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4E274434-2AE3-420B-AA31-E470BDA70930}" type="slidenum">
              <a:rPr lang="es-ES" smtClean="0"/>
              <a:pPr>
                <a:defRPr/>
              </a:pPr>
              <a:t>‹Nº›</a:t>
            </a:fld>
            <a:endParaRPr lang="es-ES"/>
          </a:p>
        </p:txBody>
      </p:sp>
    </p:spTree>
    <p:extLst>
      <p:ext uri="{BB962C8B-B14F-4D97-AF65-F5344CB8AC3E}">
        <p14:creationId xmlns:p14="http://schemas.microsoft.com/office/powerpoint/2010/main" val="2012926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02E87A73-AE39-42C2-9981-78DE848D582A}" type="datetimeFigureOut">
              <a:rPr lang="es-ES" smtClean="0"/>
              <a:pPr>
                <a:defRPr/>
              </a:pPr>
              <a:t>23/03/2025</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808E9685-749C-48E2-9F34-44C2F9525B27}" type="slidenum">
              <a:rPr lang="es-ES" smtClean="0"/>
              <a:pPr>
                <a:defRPr/>
              </a:pPr>
              <a:t>‹Nº›</a:t>
            </a:fld>
            <a:endParaRPr lang="es-ES"/>
          </a:p>
        </p:txBody>
      </p:sp>
    </p:spTree>
    <p:extLst>
      <p:ext uri="{BB962C8B-B14F-4D97-AF65-F5344CB8AC3E}">
        <p14:creationId xmlns:p14="http://schemas.microsoft.com/office/powerpoint/2010/main" val="2971338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pPr>
              <a:defRPr/>
            </a:pPr>
            <a:fld id="{5708FC68-6515-4767-B383-EC5F967CA8A7}" type="datetimeFigureOut">
              <a:rPr lang="es-ES" smtClean="0"/>
              <a:pPr>
                <a:defRPr/>
              </a:pPr>
              <a:t>23/03/2025</a:t>
            </a:fld>
            <a:endParaRPr lang="es-ES"/>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pPr>
              <a:defRPr/>
            </a:pPr>
            <a:endParaRPr lang="es-ES"/>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pPr>
              <a:defRPr/>
            </a:pPr>
            <a:fld id="{4E8FB2CE-37EA-4EBE-A19E-964F1483A31E}" type="slidenum">
              <a:rPr lang="es-ES" smtClean="0"/>
              <a:pPr>
                <a:defRPr/>
              </a:pPr>
              <a:t>‹Nº›</a:t>
            </a:fld>
            <a:endParaRPr lang="es-ES"/>
          </a:p>
        </p:txBody>
      </p:sp>
    </p:spTree>
    <p:extLst>
      <p:ext uri="{BB962C8B-B14F-4D97-AF65-F5344CB8AC3E}">
        <p14:creationId xmlns:p14="http://schemas.microsoft.com/office/powerpoint/2010/main" val="3654195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fld id="{55B2A8E3-92FF-4DAE-980D-E3CF6BA462CC}" type="datetimeFigureOut">
              <a:rPr lang="es-ES" smtClean="0"/>
              <a:pPr>
                <a:defRPr/>
              </a:pPr>
              <a:t>23/03/2025</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0674AFED-6131-4A92-AD07-4B11299D68D6}" type="slidenum">
              <a:rPr lang="es-ES" smtClean="0"/>
              <a:pPr>
                <a:defRPr/>
              </a:pPr>
              <a:t>‹Nº›</a:t>
            </a:fld>
            <a:endParaRPr lang="es-ES"/>
          </a:p>
        </p:txBody>
      </p:sp>
    </p:spTree>
    <p:extLst>
      <p:ext uri="{BB962C8B-B14F-4D97-AF65-F5344CB8AC3E}">
        <p14:creationId xmlns:p14="http://schemas.microsoft.com/office/powerpoint/2010/main" val="1383279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3CA70FDF-7F49-4F67-BCD8-25AAE90DE65A}" type="datetimeFigureOut">
              <a:rPr lang="es-ES" smtClean="0"/>
              <a:pPr>
                <a:defRPr/>
              </a:pPr>
              <a:t>23/03/2025</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A0CA1B25-DD51-415E-8A8F-3F23259DB661}" type="slidenum">
              <a:rPr lang="es-ES" smtClean="0"/>
              <a:pPr>
                <a:defRPr/>
              </a:pPr>
              <a:t>‹Nº›</a:t>
            </a:fld>
            <a:endParaRPr lang="es-ES"/>
          </a:p>
        </p:txBody>
      </p:sp>
    </p:spTree>
    <p:extLst>
      <p:ext uri="{BB962C8B-B14F-4D97-AF65-F5344CB8AC3E}">
        <p14:creationId xmlns:p14="http://schemas.microsoft.com/office/powerpoint/2010/main" val="1568237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a:defRPr/>
            </a:pPr>
            <a:fld id="{68F87397-AF61-4E00-BFF0-ADDFF72D9F75}" type="datetimeFigureOut">
              <a:rPr lang="es-ES" smtClean="0"/>
              <a:pPr>
                <a:defRPr/>
              </a:pPr>
              <a:t>23/03/2025</a:t>
            </a:fld>
            <a:endParaRPr lang="es-E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a:defRPr/>
            </a:pPr>
            <a:endParaRPr lang="es-ES"/>
          </a:p>
        </p:txBody>
      </p:sp>
      <p:sp>
        <p:nvSpPr>
          <p:cNvPr id="5" name="Slide Number Placeholder 4"/>
          <p:cNvSpPr>
            <a:spLocks noGrp="1"/>
          </p:cNvSpPr>
          <p:nvPr>
            <p:ph type="sldNum" sz="quarter" idx="12"/>
          </p:nvPr>
        </p:nvSpPr>
        <p:spPr/>
        <p:txBody>
          <a:bodyPr/>
          <a:lstStyle/>
          <a:p>
            <a:pPr>
              <a:defRPr/>
            </a:pPr>
            <a:fld id="{040C031E-82D7-4DEB-97BA-E281AF49D9BB}" type="slidenum">
              <a:rPr lang="es-ES" smtClean="0"/>
              <a:pPr>
                <a:defRPr/>
              </a:pPr>
              <a:t>‹Nº›</a:t>
            </a:fld>
            <a:endParaRPr lang="es-ES"/>
          </a:p>
        </p:txBody>
      </p:sp>
    </p:spTree>
    <p:extLst>
      <p:ext uri="{BB962C8B-B14F-4D97-AF65-F5344CB8AC3E}">
        <p14:creationId xmlns:p14="http://schemas.microsoft.com/office/powerpoint/2010/main" val="4149320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24D66B7-ECC7-420E-8313-FEB5581A0A4F}" type="datetimeFigureOut">
              <a:rPr lang="es-ES" smtClean="0"/>
              <a:pPr>
                <a:defRPr/>
              </a:pPr>
              <a:t>23/03/2025</a:t>
            </a:fld>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328BC478-2A3E-46C4-BBD5-D2503B65B98C}" type="slidenum">
              <a:rPr lang="es-ES" smtClean="0"/>
              <a:pPr>
                <a:defRPr/>
              </a:pPr>
              <a:t>‹Nº›</a:t>
            </a:fld>
            <a:endParaRPr lang="es-ES"/>
          </a:p>
        </p:txBody>
      </p:sp>
    </p:spTree>
    <p:extLst>
      <p:ext uri="{BB962C8B-B14F-4D97-AF65-F5344CB8AC3E}">
        <p14:creationId xmlns:p14="http://schemas.microsoft.com/office/powerpoint/2010/main" val="313978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pPr>
              <a:defRPr/>
            </a:pPr>
            <a:fld id="{9422EA18-6A99-4B23-9BB7-F76944561E4D}" type="datetimeFigureOut">
              <a:rPr lang="es-ES" smtClean="0"/>
              <a:pPr>
                <a:defRPr/>
              </a:pPr>
              <a:t>23/03/2025</a:t>
            </a:fld>
            <a:endParaRPr lang="es-ES"/>
          </a:p>
        </p:txBody>
      </p:sp>
      <p:sp>
        <p:nvSpPr>
          <p:cNvPr id="10" name="Footer Placeholder 9"/>
          <p:cNvSpPr>
            <a:spLocks noGrp="1"/>
          </p:cNvSpPr>
          <p:nvPr>
            <p:ph type="ftr" sz="quarter" idx="11"/>
          </p:nvPr>
        </p:nvSpPr>
        <p:spPr/>
        <p:txBody>
          <a:bodyPr/>
          <a:lstStyle/>
          <a:p>
            <a:pPr>
              <a:defRPr/>
            </a:pPr>
            <a:endParaRPr lang="es-ES"/>
          </a:p>
        </p:txBody>
      </p:sp>
      <p:sp>
        <p:nvSpPr>
          <p:cNvPr id="11" name="Slide Number Placeholder 10"/>
          <p:cNvSpPr>
            <a:spLocks noGrp="1"/>
          </p:cNvSpPr>
          <p:nvPr>
            <p:ph type="sldNum" sz="quarter" idx="12"/>
          </p:nvPr>
        </p:nvSpPr>
        <p:spPr/>
        <p:txBody>
          <a:bodyPr/>
          <a:lstStyle/>
          <a:p>
            <a:pPr>
              <a:defRPr/>
            </a:pPr>
            <a:fld id="{DDB44CF0-52ED-4A20-883C-980CC656EAF6}" type="slidenum">
              <a:rPr lang="es-ES" smtClean="0"/>
              <a:pPr>
                <a:defRPr/>
              </a:pPr>
              <a:t>‹Nº›</a:t>
            </a:fld>
            <a:endParaRPr lang="es-ES"/>
          </a:p>
        </p:txBody>
      </p:sp>
    </p:spTree>
    <p:extLst>
      <p:ext uri="{BB962C8B-B14F-4D97-AF65-F5344CB8AC3E}">
        <p14:creationId xmlns:p14="http://schemas.microsoft.com/office/powerpoint/2010/main" val="2756259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pPr>
              <a:defRPr/>
            </a:pPr>
            <a:fld id="{5005CDC4-570A-48AA-99F6-4D5B3E4E68FA}" type="datetimeFigureOut">
              <a:rPr lang="es-ES" smtClean="0"/>
              <a:pPr>
                <a:defRPr/>
              </a:pPr>
              <a:t>23/03/2025</a:t>
            </a:fld>
            <a:endParaRPr lang="es-ES"/>
          </a:p>
        </p:txBody>
      </p:sp>
      <p:sp>
        <p:nvSpPr>
          <p:cNvPr id="10" name="Slide Number Placeholder 9"/>
          <p:cNvSpPr>
            <a:spLocks noGrp="1"/>
          </p:cNvSpPr>
          <p:nvPr>
            <p:ph type="sldNum" sz="quarter" idx="12"/>
          </p:nvPr>
        </p:nvSpPr>
        <p:spPr/>
        <p:txBody>
          <a:bodyPr/>
          <a:lstStyle/>
          <a:p>
            <a:pPr>
              <a:defRPr/>
            </a:pPr>
            <a:fld id="{8318F642-EE4D-4446-BCD4-683F3E258ADD}" type="slidenum">
              <a:rPr lang="es-ES" smtClean="0"/>
              <a:pPr>
                <a:defRPr/>
              </a:pPr>
              <a:t>‹Nº›</a:t>
            </a:fld>
            <a:endParaRPr lang="es-ES"/>
          </a:p>
        </p:txBody>
      </p:sp>
    </p:spTree>
    <p:extLst>
      <p:ext uri="{BB962C8B-B14F-4D97-AF65-F5344CB8AC3E}">
        <p14:creationId xmlns:p14="http://schemas.microsoft.com/office/powerpoint/2010/main" val="3433309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fld id="{68F87397-AF61-4E00-BFF0-ADDFF72D9F75}" type="datetimeFigureOut">
              <a:rPr lang="es-ES" smtClean="0"/>
              <a:pPr>
                <a:defRPr/>
              </a:pPr>
              <a:t>23/03/2025</a:t>
            </a:fld>
            <a:endParaRPr lang="es-ES"/>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es-ES"/>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pPr>
              <a:defRPr/>
            </a:pPr>
            <a:fld id="{040C031E-82D7-4DEB-97BA-E281AF49D9BB}" type="slidenum">
              <a:rPr lang="es-ES" smtClean="0"/>
              <a:pPr>
                <a:defRPr/>
              </a:pPr>
              <a:t>‹Nº›</a:t>
            </a:fld>
            <a:endParaRPr lang="es-ES"/>
          </a:p>
        </p:txBody>
      </p:sp>
    </p:spTree>
    <p:extLst>
      <p:ext uri="{BB962C8B-B14F-4D97-AF65-F5344CB8AC3E}">
        <p14:creationId xmlns:p14="http://schemas.microsoft.com/office/powerpoint/2010/main" val="28002279"/>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p:txStyles>
    <p:titleStyle>
      <a:lvl1pPr algn="l" defTabSz="914400" rtl="0" eaLnBrk="1" latinLnBrk="0" hangingPunct="1">
        <a:lnSpc>
          <a:spcPct val="90000"/>
        </a:lnSpc>
        <a:spcBef>
          <a:spcPct val="0"/>
        </a:spcBef>
        <a:buNone/>
        <a:defRPr sz="4200" b="0" kern="1200" cap="all" baseline="0">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ítulo 4"/>
          <p:cNvSpPr txBox="1">
            <a:spLocks/>
          </p:cNvSpPr>
          <p:nvPr/>
        </p:nvSpPr>
        <p:spPr>
          <a:xfrm>
            <a:off x="4364828" y="5790236"/>
            <a:ext cx="4003837" cy="1560160"/>
          </a:xfrm>
          <a:prstGeom prst="rect">
            <a:avLst/>
          </a:prstGeom>
          <a:ln>
            <a:noFill/>
          </a:ln>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1800" b="0" kern="1200">
                <a:solidFill>
                  <a:schemeClr val="tx1"/>
                </a:solidFill>
                <a:latin typeface="+mn-lt"/>
                <a:ea typeface="+mn-ea"/>
                <a:cs typeface="+mn-cs"/>
              </a:defRPr>
            </a:lvl1pPr>
            <a:lvl2pPr marL="457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9pPr>
          </a:lstStyle>
          <a:p>
            <a:pPr defTabSz="628650" fontAlgn="auto">
              <a:spcAft>
                <a:spcPts val="0"/>
              </a:spcAft>
            </a:pPr>
            <a:r>
              <a:rPr lang="es-ES_tradnl" sz="2400" dirty="0" smtClean="0"/>
              <a:t>Lic. </a:t>
            </a:r>
            <a:r>
              <a:rPr lang="es-ES_tradnl" sz="2400" dirty="0" err="1" smtClean="0"/>
              <a:t>Dayana</a:t>
            </a:r>
            <a:r>
              <a:rPr lang="es-ES_tradnl" sz="2400" dirty="0" smtClean="0"/>
              <a:t> García Beltrán</a:t>
            </a:r>
          </a:p>
          <a:p>
            <a:pPr defTabSz="628650" fontAlgn="auto">
              <a:spcAft>
                <a:spcPts val="0"/>
              </a:spcAft>
            </a:pPr>
            <a:r>
              <a:rPr lang="es-ES_tradnl" sz="2400" dirty="0" smtClean="0"/>
              <a:t>Prof. </a:t>
            </a:r>
            <a:r>
              <a:rPr lang="es-ES_tradnl" sz="2400" smtClean="0"/>
              <a:t>Asistente</a:t>
            </a:r>
            <a:endParaRPr lang="es-ES_tradnl" sz="2400" dirty="0" smtClean="0"/>
          </a:p>
        </p:txBody>
      </p:sp>
      <p:sp>
        <p:nvSpPr>
          <p:cNvPr id="4" name="Título 3"/>
          <p:cNvSpPr>
            <a:spLocks noGrp="1"/>
          </p:cNvSpPr>
          <p:nvPr>
            <p:ph type="ctrTitle"/>
          </p:nvPr>
        </p:nvSpPr>
        <p:spPr>
          <a:xfrm>
            <a:off x="775335" y="3356992"/>
            <a:ext cx="7593330" cy="2684777"/>
          </a:xfrm>
        </p:spPr>
        <p:txBody>
          <a:bodyPr anchor="b"/>
          <a:lstStyle/>
          <a:p>
            <a:pPr algn="ctr"/>
            <a:r>
              <a:rPr lang="es-ES" sz="4400" cap="none" dirty="0" smtClean="0"/>
              <a:t>TEMA </a:t>
            </a:r>
            <a:r>
              <a:rPr lang="es-ES" sz="4400" cap="none" dirty="0" smtClean="0"/>
              <a:t>I </a:t>
            </a:r>
            <a:r>
              <a:rPr lang="es-NI" sz="4400" dirty="0"/>
              <a:t>Patrimonio o </a:t>
            </a:r>
            <a:r>
              <a:rPr lang="es-NI" sz="4400" dirty="0" smtClean="0"/>
              <a:t>capital</a:t>
            </a:r>
            <a:r>
              <a:rPr lang="es-ES" dirty="0" smtClean="0"/>
              <a:t/>
            </a:r>
            <a:br>
              <a:rPr lang="es-ES" dirty="0" smtClean="0"/>
            </a:br>
            <a:r>
              <a:rPr lang="es-ES" sz="4400" cap="none" dirty="0" smtClean="0"/>
              <a:t> </a:t>
            </a:r>
            <a:r>
              <a:rPr lang="es-ES" sz="4400" cap="none" dirty="0" smtClean="0"/>
              <a:t/>
            </a:r>
            <a:br>
              <a:rPr lang="es-ES" sz="4400" cap="none" dirty="0" smtClean="0"/>
            </a:br>
            <a:r>
              <a:rPr lang="es-ES" sz="4400" u="sng" cap="none" dirty="0"/>
              <a:t>S</a:t>
            </a:r>
            <a:r>
              <a:rPr lang="es-ES" sz="4400" u="sng" cap="none" dirty="0" smtClean="0"/>
              <a:t>umario</a:t>
            </a:r>
            <a:r>
              <a:rPr lang="es-ES" sz="4400" cap="none" dirty="0" smtClean="0"/>
              <a:t>: </a:t>
            </a:r>
            <a:r>
              <a:rPr lang="es-ES" sz="4000" cap="none" dirty="0" smtClean="0"/>
              <a:t>SOCIEDAD ANÓNIMA, </a:t>
            </a:r>
            <a:r>
              <a:rPr lang="es-ES" sz="4000" dirty="0" smtClean="0"/>
              <a:t>definición</a:t>
            </a:r>
            <a:r>
              <a:rPr lang="es-ES" sz="4000" dirty="0"/>
              <a:t>, características, comparación entre las sociedad anónima y sociedad regular colectiva. Clasificación de </a:t>
            </a:r>
            <a:r>
              <a:rPr lang="es-ES" sz="4000" dirty="0" smtClean="0"/>
              <a:t>acciones</a:t>
            </a:r>
            <a:r>
              <a:rPr lang="es-ES" sz="4000" dirty="0"/>
              <a:t>, tratamiento contable.</a:t>
            </a:r>
            <a:r>
              <a:rPr lang="es-NI" sz="4000" dirty="0"/>
              <a:t/>
            </a:r>
            <a:br>
              <a:rPr lang="es-NI" sz="4000" dirty="0"/>
            </a:br>
            <a:r>
              <a:rPr lang="es-NI" sz="4000" cap="none" dirty="0" smtClean="0"/>
              <a:t/>
            </a:r>
            <a:br>
              <a:rPr lang="es-NI" sz="4000" cap="none" dirty="0" smtClean="0"/>
            </a:br>
            <a:endParaRPr lang="es-ES_tradnl" sz="4000" cap="none" dirty="0"/>
          </a:p>
        </p:txBody>
      </p:sp>
      <p:sp>
        <p:nvSpPr>
          <p:cNvPr id="10" name="Título 3"/>
          <p:cNvSpPr txBox="1">
            <a:spLocks/>
          </p:cNvSpPr>
          <p:nvPr/>
        </p:nvSpPr>
        <p:spPr>
          <a:xfrm>
            <a:off x="2051720" y="216024"/>
            <a:ext cx="5832648" cy="1124744"/>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6400" b="0" kern="1200" cap="all" baseline="0">
                <a:blipFill dpi="0" rotWithShape="1">
                  <a:blip r:embed="rId2"/>
                  <a:srcRect/>
                  <a:tile tx="6350" ty="-127000" sx="65000" sy="64000" flip="none" algn="tl"/>
                </a:blipFill>
                <a:latin typeface="+mj-lt"/>
                <a:ea typeface="+mj-ea"/>
                <a:cs typeface="+mj-cs"/>
              </a:defRPr>
            </a:lvl1pPr>
          </a:lstStyle>
          <a:p>
            <a:pPr algn="ctr" fontAlgn="auto">
              <a:spcAft>
                <a:spcPts val="0"/>
              </a:spcAft>
            </a:pPr>
            <a:r>
              <a:rPr lang="es-ES" sz="4400" cap="none" dirty="0" smtClean="0"/>
              <a:t>CONTABILIDAD GENERAL IV</a:t>
            </a:r>
          </a:p>
        </p:txBody>
      </p:sp>
      <p:pic>
        <p:nvPicPr>
          <p:cNvPr id="11" name="16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83568" y="63500"/>
            <a:ext cx="792088" cy="117571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ítulo 3"/>
          <p:cNvSpPr txBox="1">
            <a:spLocks/>
          </p:cNvSpPr>
          <p:nvPr/>
        </p:nvSpPr>
        <p:spPr>
          <a:xfrm>
            <a:off x="3041830" y="1340768"/>
            <a:ext cx="3060340" cy="723615"/>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6400" b="0" kern="1200" cap="all" baseline="0">
                <a:blipFill dpi="0" rotWithShape="1">
                  <a:blip r:embed="rId2"/>
                  <a:srcRect/>
                  <a:tile tx="6350" ty="-127000" sx="65000" sy="64000" flip="none" algn="tl"/>
                </a:blipFill>
                <a:latin typeface="+mj-lt"/>
                <a:ea typeface="+mj-ea"/>
                <a:cs typeface="+mj-cs"/>
              </a:defRPr>
            </a:lvl1pPr>
          </a:lstStyle>
          <a:p>
            <a:pPr algn="ctr" fontAlgn="auto">
              <a:spcAft>
                <a:spcPts val="0"/>
              </a:spcAft>
            </a:pPr>
            <a:endParaRPr lang="es-ES" sz="3600" cap="none"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VENTA DE ACCIONES</a:t>
            </a:r>
            <a:endParaRPr lang="es-NI" dirty="0"/>
          </a:p>
        </p:txBody>
      </p:sp>
      <p:graphicFrame>
        <p:nvGraphicFramePr>
          <p:cNvPr id="7" name="Tabla 6"/>
          <p:cNvGraphicFramePr>
            <a:graphicFrameLocks noGrp="1"/>
          </p:cNvGraphicFramePr>
          <p:nvPr>
            <p:extLst>
              <p:ext uri="{D42A27DB-BD31-4B8C-83A1-F6EECF244321}">
                <p14:modId xmlns:p14="http://schemas.microsoft.com/office/powerpoint/2010/main" val="3169247676"/>
              </p:ext>
            </p:extLst>
          </p:nvPr>
        </p:nvGraphicFramePr>
        <p:xfrm>
          <a:off x="251520" y="2093976"/>
          <a:ext cx="7990655" cy="2669657"/>
        </p:xfrm>
        <a:graphic>
          <a:graphicData uri="http://schemas.openxmlformats.org/drawingml/2006/table">
            <a:tbl>
              <a:tblPr firstRow="1" firstCol="1" lastRow="1" lastCol="1" bandRow="1" bandCol="1"/>
              <a:tblGrid>
                <a:gridCol w="1080120">
                  <a:extLst>
                    <a:ext uri="{9D8B030D-6E8A-4147-A177-3AD203B41FA5}">
                      <a16:colId xmlns:a16="http://schemas.microsoft.com/office/drawing/2014/main" val="20000"/>
                    </a:ext>
                  </a:extLst>
                </a:gridCol>
                <a:gridCol w="3774211">
                  <a:extLst>
                    <a:ext uri="{9D8B030D-6E8A-4147-A177-3AD203B41FA5}">
                      <a16:colId xmlns:a16="http://schemas.microsoft.com/office/drawing/2014/main" val="20001"/>
                    </a:ext>
                  </a:extLst>
                </a:gridCol>
                <a:gridCol w="1567604">
                  <a:extLst>
                    <a:ext uri="{9D8B030D-6E8A-4147-A177-3AD203B41FA5}">
                      <a16:colId xmlns:a16="http://schemas.microsoft.com/office/drawing/2014/main" val="20002"/>
                    </a:ext>
                  </a:extLst>
                </a:gridCol>
                <a:gridCol w="1568720">
                  <a:extLst>
                    <a:ext uri="{9D8B030D-6E8A-4147-A177-3AD203B41FA5}">
                      <a16:colId xmlns:a16="http://schemas.microsoft.com/office/drawing/2014/main" val="20003"/>
                    </a:ext>
                  </a:extLst>
                </a:gridCol>
              </a:tblGrid>
              <a:tr h="27607">
                <a:tc>
                  <a:txBody>
                    <a:bodyPr/>
                    <a:lstStyle/>
                    <a:p>
                      <a:pPr algn="just">
                        <a:lnSpc>
                          <a:spcPct val="107000"/>
                        </a:lnSpc>
                        <a:spcAft>
                          <a:spcPts val="0"/>
                        </a:spcAft>
                      </a:pPr>
                      <a:r>
                        <a:rPr lang="es-ES" sz="2400" b="1" dirty="0">
                          <a:effectLst/>
                          <a:latin typeface="Arial" panose="020B0604020202020204" pitchFamily="34" charset="0"/>
                          <a:ea typeface="Times New Roman" panose="02020603050405020304" pitchFamily="18" charset="0"/>
                        </a:rPr>
                        <a:t>Fecha</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400" b="1">
                          <a:effectLst/>
                          <a:latin typeface="Arial" panose="020B0604020202020204" pitchFamily="34" charset="0"/>
                          <a:ea typeface="Times New Roman" panose="02020603050405020304" pitchFamily="18" charset="0"/>
                        </a:rPr>
                        <a:t>Detalle</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400" b="1" dirty="0">
                          <a:effectLst/>
                          <a:latin typeface="Arial" panose="020B0604020202020204" pitchFamily="34" charset="0"/>
                          <a:ea typeface="Times New Roman" panose="02020603050405020304" pitchFamily="18" charset="0"/>
                        </a:rPr>
                        <a:t>Debe</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400" b="1">
                          <a:effectLst/>
                          <a:latin typeface="Arial" panose="020B0604020202020204" pitchFamily="34" charset="0"/>
                          <a:ea typeface="Times New Roman" panose="02020603050405020304" pitchFamily="18" charset="0"/>
                        </a:rPr>
                        <a:t>Haber</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98535">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Efectivo en Banco</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xxxx</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98535">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400" dirty="0">
                          <a:effectLst/>
                          <a:latin typeface="Arial" panose="020B0604020202020204" pitchFamily="34" charset="0"/>
                          <a:ea typeface="Times New Roman" panose="02020603050405020304" pitchFamily="18" charset="0"/>
                        </a:rPr>
                        <a:t>    Acciones Comunes</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xxxx</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98535">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400" dirty="0">
                          <a:effectLst/>
                          <a:latin typeface="Arial" panose="020B0604020202020204" pitchFamily="34" charset="0"/>
                          <a:ea typeface="Times New Roman" panose="02020603050405020304" pitchFamily="18" charset="0"/>
                        </a:rPr>
                        <a:t>    Acciones Preferentes</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r>
                        <a:rPr lang="es-ES" sz="2400" dirty="0" err="1">
                          <a:effectLst/>
                          <a:latin typeface="Arial" panose="020B0604020202020204" pitchFamily="34" charset="0"/>
                          <a:ea typeface="Times New Roman" panose="02020603050405020304" pitchFamily="18" charset="0"/>
                        </a:rPr>
                        <a:t>xxxx</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98535">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400" dirty="0">
                          <a:effectLst/>
                          <a:latin typeface="Arial" panose="020B0604020202020204" pitchFamily="34" charset="0"/>
                          <a:ea typeface="Times New Roman" panose="02020603050405020304" pitchFamily="18" charset="0"/>
                        </a:rPr>
                        <a:t>    Acciones sin Valor Nominal</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r>
                        <a:rPr lang="es-ES" sz="2400" dirty="0" err="1">
                          <a:effectLst/>
                          <a:latin typeface="Arial" panose="020B0604020202020204" pitchFamily="34" charset="0"/>
                          <a:ea typeface="Times New Roman" panose="02020603050405020304" pitchFamily="18" charset="0"/>
                        </a:rPr>
                        <a:t>xxxx</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68135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PR" dirty="0"/>
              <a:t>VENTA DE SUSCRIPCIÓN DE ACCIONES</a:t>
            </a:r>
            <a:r>
              <a:rPr lang="es-NI" dirty="0"/>
              <a:t/>
            </a:r>
            <a:br>
              <a:rPr lang="es-NI" dirty="0"/>
            </a:br>
            <a:r>
              <a:rPr lang="es-PR" dirty="0"/>
              <a:t>EMISIÓN DE LA </a:t>
            </a:r>
            <a:r>
              <a:rPr lang="es-PR" dirty="0" smtClean="0"/>
              <a:t>SUSCRIPCIÓN</a:t>
            </a:r>
            <a:endParaRPr lang="es-NI"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1213775395"/>
              </p:ext>
            </p:extLst>
          </p:nvPr>
        </p:nvGraphicFramePr>
        <p:xfrm>
          <a:off x="827584" y="2119566"/>
          <a:ext cx="7630615" cy="2897350"/>
        </p:xfrm>
        <a:graphic>
          <a:graphicData uri="http://schemas.openxmlformats.org/drawingml/2006/table">
            <a:tbl>
              <a:tblPr firstRow="1" firstCol="1" lastRow="1" lastCol="1" bandRow="1" bandCol="1"/>
              <a:tblGrid>
                <a:gridCol w="936104">
                  <a:extLst>
                    <a:ext uri="{9D8B030D-6E8A-4147-A177-3AD203B41FA5}">
                      <a16:colId xmlns:a16="http://schemas.microsoft.com/office/drawing/2014/main" val="20000"/>
                    </a:ext>
                  </a:extLst>
                </a:gridCol>
                <a:gridCol w="3081497">
                  <a:extLst>
                    <a:ext uri="{9D8B030D-6E8A-4147-A177-3AD203B41FA5}">
                      <a16:colId xmlns:a16="http://schemas.microsoft.com/office/drawing/2014/main" val="20001"/>
                    </a:ext>
                  </a:extLst>
                </a:gridCol>
                <a:gridCol w="1138673">
                  <a:extLst>
                    <a:ext uri="{9D8B030D-6E8A-4147-A177-3AD203B41FA5}">
                      <a16:colId xmlns:a16="http://schemas.microsoft.com/office/drawing/2014/main" val="20002"/>
                    </a:ext>
                  </a:extLst>
                </a:gridCol>
                <a:gridCol w="1236729">
                  <a:extLst>
                    <a:ext uri="{9D8B030D-6E8A-4147-A177-3AD203B41FA5}">
                      <a16:colId xmlns:a16="http://schemas.microsoft.com/office/drawing/2014/main" val="20003"/>
                    </a:ext>
                  </a:extLst>
                </a:gridCol>
                <a:gridCol w="1237612">
                  <a:extLst>
                    <a:ext uri="{9D8B030D-6E8A-4147-A177-3AD203B41FA5}">
                      <a16:colId xmlns:a16="http://schemas.microsoft.com/office/drawing/2014/main" val="20004"/>
                    </a:ext>
                  </a:extLst>
                </a:gridCol>
              </a:tblGrid>
              <a:tr h="470267">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Detalle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Parcial</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Debe</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Haber</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70267">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Suscripción de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70267">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Nombre del Suscriptor</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u="sng" dirty="0" smtClean="0">
                          <a:effectLst/>
                          <a:latin typeface="Arial" panose="020B0604020202020204" pitchFamily="34" charset="0"/>
                          <a:ea typeface="Times New Roman" panose="02020603050405020304" pitchFamily="18" charset="0"/>
                        </a:rPr>
                        <a:t>$</a:t>
                      </a:r>
                      <a:r>
                        <a:rPr lang="es-ES" sz="2000" u="sng" dirty="0" err="1" smtClean="0">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40532">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dirty="0">
                          <a:effectLst/>
                          <a:latin typeface="Arial" panose="020B0604020202020204" pitchFamily="34" charset="0"/>
                          <a:ea typeface="Times New Roman" panose="02020603050405020304" pitchFamily="18" charset="0"/>
                        </a:rPr>
                        <a:t>      Acciones Comunes o preferentes Suscritas</a:t>
                      </a:r>
                      <a:endParaRPr lang="es-NI" sz="2400" dirty="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Contabilizando la emisión de acciones suscritas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err="1">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8403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COBRO DE LA SUSCRIPCIÓN</a:t>
            </a: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542286318"/>
              </p:ext>
            </p:extLst>
          </p:nvPr>
        </p:nvGraphicFramePr>
        <p:xfrm>
          <a:off x="323528" y="2348880"/>
          <a:ext cx="8496944" cy="2388864"/>
        </p:xfrm>
        <a:graphic>
          <a:graphicData uri="http://schemas.openxmlformats.org/drawingml/2006/table">
            <a:tbl>
              <a:tblPr firstRow="1" firstCol="1" lastRow="1" lastCol="1" bandRow="1" bandCol="1"/>
              <a:tblGrid>
                <a:gridCol w="936104">
                  <a:extLst>
                    <a:ext uri="{9D8B030D-6E8A-4147-A177-3AD203B41FA5}">
                      <a16:colId xmlns:a16="http://schemas.microsoft.com/office/drawing/2014/main" val="20000"/>
                    </a:ext>
                  </a:extLst>
                </a:gridCol>
                <a:gridCol w="3751865">
                  <a:extLst>
                    <a:ext uri="{9D8B030D-6E8A-4147-A177-3AD203B41FA5}">
                      <a16:colId xmlns:a16="http://schemas.microsoft.com/office/drawing/2014/main" val="20001"/>
                    </a:ext>
                  </a:extLst>
                </a:gridCol>
                <a:gridCol w="1098743">
                  <a:extLst>
                    <a:ext uri="{9D8B030D-6E8A-4147-A177-3AD203B41FA5}">
                      <a16:colId xmlns:a16="http://schemas.microsoft.com/office/drawing/2014/main" val="20002"/>
                    </a:ext>
                  </a:extLst>
                </a:gridCol>
                <a:gridCol w="1318491">
                  <a:extLst>
                    <a:ext uri="{9D8B030D-6E8A-4147-A177-3AD203B41FA5}">
                      <a16:colId xmlns:a16="http://schemas.microsoft.com/office/drawing/2014/main" val="20003"/>
                    </a:ext>
                  </a:extLst>
                </a:gridCol>
                <a:gridCol w="1391741">
                  <a:extLst>
                    <a:ext uri="{9D8B030D-6E8A-4147-A177-3AD203B41FA5}">
                      <a16:colId xmlns:a16="http://schemas.microsoft.com/office/drawing/2014/main" val="20004"/>
                    </a:ext>
                  </a:extLst>
                </a:gridCol>
              </a:tblGrid>
              <a:tr h="432048">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Detalle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Parcial</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Debe</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Haber</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2106">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Efectivo en Banco</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4210">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dirty="0">
                          <a:effectLst/>
                          <a:latin typeface="Arial" panose="020B0604020202020204" pitchFamily="34" charset="0"/>
                          <a:ea typeface="Times New Roman" panose="02020603050405020304" pitchFamily="18" charset="0"/>
                        </a:rPr>
                        <a:t>          Suscripción de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66316">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a:effectLst/>
                          <a:latin typeface="Arial" panose="020B0604020202020204" pitchFamily="34" charset="0"/>
                          <a:ea typeface="Times New Roman" panose="02020603050405020304" pitchFamily="18" charset="0"/>
                        </a:rPr>
                        <a:t> Nombre del Suscriptor</a:t>
                      </a:r>
                      <a:endParaRPr lang="es-NI" sz="2400">
                        <a:effectLst/>
                        <a:latin typeface="Times New Roman" panose="02020603050405020304" pitchFamily="18" charset="0"/>
                        <a:ea typeface="Times New Roman" panose="02020603050405020304" pitchFamily="18" charset="0"/>
                      </a:endParaRPr>
                    </a:p>
                    <a:p>
                      <a:pPr algn="r">
                        <a:lnSpc>
                          <a:spcPct val="107000"/>
                        </a:lnSpc>
                        <a:spcAft>
                          <a:spcPts val="0"/>
                        </a:spcAft>
                      </a:pPr>
                      <a:r>
                        <a:rPr lang="es-ES" sz="2000">
                          <a:effectLst/>
                          <a:latin typeface="Arial" panose="020B0604020202020204" pitchFamily="34" charset="0"/>
                          <a:ea typeface="Times New Roman" panose="02020603050405020304" pitchFamily="18" charset="0"/>
                        </a:rPr>
                        <a:t>Contabilizando el cobro parcial de las acciones suscriptas</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u="sng" dirty="0" smtClean="0">
                          <a:effectLst/>
                          <a:latin typeface="Arial" panose="020B0604020202020204" pitchFamily="34" charset="0"/>
                          <a:ea typeface="Times New Roman" panose="02020603050405020304" pitchFamily="18" charset="0"/>
                        </a:rPr>
                        <a:t>$</a:t>
                      </a:r>
                      <a:r>
                        <a:rPr lang="es-ES" sz="2000" u="sng" dirty="0" err="1" smtClean="0">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12705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Liquidación de la suscripción</a:t>
            </a: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4053978895"/>
              </p:ext>
            </p:extLst>
          </p:nvPr>
        </p:nvGraphicFramePr>
        <p:xfrm>
          <a:off x="179509" y="2564904"/>
          <a:ext cx="8496946" cy="3163443"/>
        </p:xfrm>
        <a:graphic>
          <a:graphicData uri="http://schemas.openxmlformats.org/drawingml/2006/table">
            <a:tbl>
              <a:tblPr firstRow="1" firstCol="1" lastRow="1" lastCol="1" bandRow="1" bandCol="1"/>
              <a:tblGrid>
                <a:gridCol w="1080123">
                  <a:extLst>
                    <a:ext uri="{9D8B030D-6E8A-4147-A177-3AD203B41FA5}">
                      <a16:colId xmlns:a16="http://schemas.microsoft.com/office/drawing/2014/main" val="20000"/>
                    </a:ext>
                  </a:extLst>
                </a:gridCol>
                <a:gridCol w="3282455">
                  <a:extLst>
                    <a:ext uri="{9D8B030D-6E8A-4147-A177-3AD203B41FA5}">
                      <a16:colId xmlns:a16="http://schemas.microsoft.com/office/drawing/2014/main" val="20001"/>
                    </a:ext>
                  </a:extLst>
                </a:gridCol>
                <a:gridCol w="1378123">
                  <a:extLst>
                    <a:ext uri="{9D8B030D-6E8A-4147-A177-3AD203B41FA5}">
                      <a16:colId xmlns:a16="http://schemas.microsoft.com/office/drawing/2014/main" val="20002"/>
                    </a:ext>
                  </a:extLst>
                </a:gridCol>
                <a:gridCol w="1377139">
                  <a:extLst>
                    <a:ext uri="{9D8B030D-6E8A-4147-A177-3AD203B41FA5}">
                      <a16:colId xmlns:a16="http://schemas.microsoft.com/office/drawing/2014/main" val="20003"/>
                    </a:ext>
                  </a:extLst>
                </a:gridCol>
                <a:gridCol w="1379106">
                  <a:extLst>
                    <a:ext uri="{9D8B030D-6E8A-4147-A177-3AD203B41FA5}">
                      <a16:colId xmlns:a16="http://schemas.microsoft.com/office/drawing/2014/main" val="20004"/>
                    </a:ext>
                  </a:extLst>
                </a:gridCol>
              </a:tblGrid>
              <a:tr h="1041669">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r>
                        <a:rPr lang="es-ES" sz="1800" dirty="0" smtClean="0">
                          <a:effectLst/>
                          <a:latin typeface="Arial" panose="020B0604020202020204" pitchFamily="34" charset="0"/>
                          <a:ea typeface="Times New Roman" panose="02020603050405020304" pitchFamily="18" charset="0"/>
                        </a:rPr>
                        <a:t>FECHA</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smtClean="0">
                          <a:effectLst/>
                          <a:latin typeface="Arial" panose="020B0604020202020204" pitchFamily="34" charset="0"/>
                          <a:ea typeface="Times New Roman" panose="02020603050405020304" pitchFamily="18" charset="0"/>
                        </a:rPr>
                        <a:t>CUENTAS Y DETALLES</a:t>
                      </a:r>
                    </a:p>
                    <a:p>
                      <a:pPr algn="just">
                        <a:lnSpc>
                          <a:spcPct val="107000"/>
                        </a:lnSpc>
                        <a:spcAft>
                          <a:spcPts val="0"/>
                        </a:spcAft>
                      </a:pPr>
                      <a:r>
                        <a:rPr lang="es-ES" sz="2400" dirty="0" smtClean="0">
                          <a:effectLst/>
                          <a:latin typeface="Arial" panose="020B0604020202020204" pitchFamily="34" charset="0"/>
                          <a:ea typeface="Times New Roman" panose="02020603050405020304" pitchFamily="18" charset="0"/>
                        </a:rPr>
                        <a:t>Acciones </a:t>
                      </a:r>
                      <a:r>
                        <a:rPr lang="es-ES" sz="2400" dirty="0">
                          <a:effectLst/>
                          <a:latin typeface="Arial" panose="020B0604020202020204" pitchFamily="34" charset="0"/>
                          <a:ea typeface="Times New Roman" panose="02020603050405020304" pitchFamily="18" charset="0"/>
                        </a:rPr>
                        <a:t>Comunes o </a:t>
                      </a:r>
                      <a:r>
                        <a:rPr lang="es-ES" sz="2400" dirty="0" smtClean="0">
                          <a:effectLst/>
                          <a:latin typeface="Arial" panose="020B0604020202020204" pitchFamily="34" charset="0"/>
                          <a:ea typeface="Times New Roman" panose="02020603050405020304" pitchFamily="18" charset="0"/>
                        </a:rPr>
                        <a:t>preferentes </a:t>
                      </a:r>
                      <a:r>
                        <a:rPr lang="es-ES" sz="2400" dirty="0">
                          <a:effectLst/>
                          <a:latin typeface="Arial" panose="020B0604020202020204" pitchFamily="34" charset="0"/>
                          <a:ea typeface="Times New Roman" panose="02020603050405020304" pitchFamily="18" charset="0"/>
                        </a:rPr>
                        <a:t>Suscritas</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r>
                        <a:rPr lang="es-ES" sz="1800" dirty="0" smtClean="0">
                          <a:effectLst/>
                          <a:latin typeface="Arial" panose="020B0604020202020204" pitchFamily="34" charset="0"/>
                          <a:ea typeface="Times New Roman" panose="02020603050405020304" pitchFamily="18" charset="0"/>
                        </a:rPr>
                        <a:t>PARCIAL</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smtClean="0">
                          <a:effectLst/>
                          <a:latin typeface="Arial" panose="020B0604020202020204" pitchFamily="34" charset="0"/>
                          <a:ea typeface="Times New Roman" panose="02020603050405020304" pitchFamily="18" charset="0"/>
                        </a:rPr>
                        <a:t>DEBE</a:t>
                      </a:r>
                    </a:p>
                    <a:p>
                      <a:pPr algn="just">
                        <a:lnSpc>
                          <a:spcPct val="107000"/>
                        </a:lnSpc>
                        <a:spcAft>
                          <a:spcPts val="0"/>
                        </a:spcAft>
                      </a:pPr>
                      <a:r>
                        <a:rPr lang="es-ES" sz="2400" dirty="0" smtClean="0">
                          <a:effectLst/>
                          <a:latin typeface="Arial" panose="020B0604020202020204" pitchFamily="34" charset="0"/>
                          <a:ea typeface="Times New Roman" panose="02020603050405020304" pitchFamily="18" charset="0"/>
                        </a:rPr>
                        <a:t>       </a:t>
                      </a:r>
                    </a:p>
                    <a:p>
                      <a:pPr algn="just">
                        <a:lnSpc>
                          <a:spcPct val="107000"/>
                        </a:lnSpc>
                        <a:spcAft>
                          <a:spcPts val="0"/>
                        </a:spcAft>
                      </a:pPr>
                      <a:r>
                        <a:rPr lang="es-ES" sz="2400" dirty="0" err="1" smtClean="0">
                          <a:effectLst/>
                          <a:latin typeface="Arial" panose="020B0604020202020204" pitchFamily="34" charset="0"/>
                          <a:ea typeface="Times New Roman" panose="02020603050405020304" pitchFamily="18" charset="0"/>
                        </a:rPr>
                        <a:t>xxxx</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r>
                        <a:rPr lang="es-ES" sz="1800" dirty="0" smtClean="0">
                          <a:effectLst/>
                          <a:latin typeface="Arial" panose="020B0604020202020204" pitchFamily="34" charset="0"/>
                          <a:ea typeface="Times New Roman" panose="02020603050405020304" pitchFamily="18" charset="0"/>
                        </a:rPr>
                        <a:t>HABER</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10659">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400" dirty="0">
                          <a:effectLst/>
                          <a:latin typeface="Arial" panose="020B0604020202020204" pitchFamily="34" charset="0"/>
                          <a:ea typeface="Times New Roman" panose="02020603050405020304" pitchFamily="18" charset="0"/>
                        </a:rPr>
                        <a:t>      Acciones Comunes o Preferentes</a:t>
                      </a:r>
                      <a:endParaRPr lang="es-NI" sz="2800" dirty="0">
                        <a:effectLst/>
                        <a:latin typeface="Times New Roman" panose="02020603050405020304" pitchFamily="18" charset="0"/>
                        <a:ea typeface="Times New Roman" panose="02020603050405020304" pitchFamily="18" charset="0"/>
                      </a:endParaRPr>
                    </a:p>
                    <a:p>
                      <a:pPr algn="l">
                        <a:lnSpc>
                          <a:spcPct val="107000"/>
                        </a:lnSpc>
                        <a:spcAft>
                          <a:spcPts val="0"/>
                        </a:spcAft>
                      </a:pPr>
                      <a:r>
                        <a:rPr lang="es-ES" sz="2000" dirty="0">
                          <a:effectLst/>
                          <a:latin typeface="Arial" panose="020B0604020202020204" pitchFamily="34" charset="0"/>
                          <a:ea typeface="Times New Roman" panose="02020603050405020304" pitchFamily="18" charset="0"/>
                        </a:rPr>
                        <a:t>Contabilizando la liquidación de las acciones suscriptas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r>
                        <a:rPr lang="es-ES" sz="2400" dirty="0" smtClean="0">
                          <a:effectLst/>
                          <a:latin typeface="Arial" panose="020B0604020202020204" pitchFamily="34" charset="0"/>
                          <a:ea typeface="Times New Roman" panose="02020603050405020304" pitchFamily="18" charset="0"/>
                        </a:rPr>
                        <a:t>  </a:t>
                      </a:r>
                    </a:p>
                    <a:p>
                      <a:pPr algn="just">
                        <a:lnSpc>
                          <a:spcPct val="107000"/>
                        </a:lnSpc>
                        <a:spcAft>
                          <a:spcPts val="0"/>
                        </a:spcAft>
                      </a:pPr>
                      <a:r>
                        <a:rPr lang="es-ES" sz="2400" dirty="0" err="1" smtClean="0">
                          <a:effectLst/>
                          <a:latin typeface="Arial" panose="020B0604020202020204" pitchFamily="34" charset="0"/>
                          <a:ea typeface="Times New Roman" panose="02020603050405020304" pitchFamily="18" charset="0"/>
                        </a:rPr>
                        <a:t>xxxx</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6835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R" dirty="0"/>
              <a:t>VENTA DE ACCIONES CON PRIMA </a:t>
            </a:r>
            <a:r>
              <a:rPr lang="es-NI" dirty="0"/>
              <a:t/>
            </a:r>
            <a:br>
              <a:rPr lang="es-NI" dirty="0"/>
            </a:b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96880685"/>
              </p:ext>
            </p:extLst>
          </p:nvPr>
        </p:nvGraphicFramePr>
        <p:xfrm>
          <a:off x="685800" y="2093976"/>
          <a:ext cx="7486600" cy="2656131"/>
        </p:xfrm>
        <a:graphic>
          <a:graphicData uri="http://schemas.openxmlformats.org/drawingml/2006/table">
            <a:tbl>
              <a:tblPr firstRow="1" firstCol="1" lastRow="1" lastCol="1" bandRow="1" bandCol="1"/>
              <a:tblGrid>
                <a:gridCol w="1103918">
                  <a:extLst>
                    <a:ext uri="{9D8B030D-6E8A-4147-A177-3AD203B41FA5}">
                      <a16:colId xmlns:a16="http://schemas.microsoft.com/office/drawing/2014/main" val="20000"/>
                    </a:ext>
                  </a:extLst>
                </a:gridCol>
                <a:gridCol w="400641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tblGrid>
              <a:tr h="450529">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Detalle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Debe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Haber</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50529">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Efectivo en Banco</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50529">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dirty="0">
                          <a:effectLst/>
                          <a:latin typeface="Arial" panose="020B0604020202020204" pitchFamily="34" charset="0"/>
                          <a:ea typeface="Times New Roman" panose="02020603050405020304" pitchFamily="18" charset="0"/>
                        </a:rPr>
                        <a:t>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err="1" smtClean="0">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50529">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a:effectLst/>
                          <a:latin typeface="Arial" panose="020B0604020202020204" pitchFamily="34" charset="0"/>
                          <a:ea typeface="Times New Roman" panose="02020603050405020304" pitchFamily="18" charset="0"/>
                        </a:rPr>
                        <a:t>    Prima en Acciones Comunes o preferentes</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err="1">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0529">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Venta de Acciones con Prima</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57369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Venta de acciones con descuento</a:t>
            </a:r>
            <a:endParaRPr lang="es-NI"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2897431057"/>
              </p:ext>
            </p:extLst>
          </p:nvPr>
        </p:nvGraphicFramePr>
        <p:xfrm>
          <a:off x="323527" y="2348879"/>
          <a:ext cx="7560841" cy="3001581"/>
        </p:xfrm>
        <a:graphic>
          <a:graphicData uri="http://schemas.openxmlformats.org/drawingml/2006/table">
            <a:tbl>
              <a:tblPr firstRow="1" firstCol="1" lastRow="1" lastCol="1" bandRow="1" bandCol="1"/>
              <a:tblGrid>
                <a:gridCol w="890125">
                  <a:extLst>
                    <a:ext uri="{9D8B030D-6E8A-4147-A177-3AD203B41FA5}">
                      <a16:colId xmlns:a16="http://schemas.microsoft.com/office/drawing/2014/main" val="20000"/>
                    </a:ext>
                  </a:extLst>
                </a:gridCol>
                <a:gridCol w="3743332">
                  <a:extLst>
                    <a:ext uri="{9D8B030D-6E8A-4147-A177-3AD203B41FA5}">
                      <a16:colId xmlns:a16="http://schemas.microsoft.com/office/drawing/2014/main" val="20001"/>
                    </a:ext>
                  </a:extLst>
                </a:gridCol>
                <a:gridCol w="1462647">
                  <a:extLst>
                    <a:ext uri="{9D8B030D-6E8A-4147-A177-3AD203B41FA5}">
                      <a16:colId xmlns:a16="http://schemas.microsoft.com/office/drawing/2014/main" val="20002"/>
                    </a:ext>
                  </a:extLst>
                </a:gridCol>
                <a:gridCol w="1464737">
                  <a:extLst>
                    <a:ext uri="{9D8B030D-6E8A-4147-A177-3AD203B41FA5}">
                      <a16:colId xmlns:a16="http://schemas.microsoft.com/office/drawing/2014/main" val="20003"/>
                    </a:ext>
                  </a:extLst>
                </a:gridCol>
              </a:tblGrid>
              <a:tr h="792089">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smtClean="0">
                          <a:effectLst/>
                          <a:latin typeface="Arial" panose="020B0604020202020204" pitchFamily="34" charset="0"/>
                          <a:ea typeface="Times New Roman" panose="02020603050405020304" pitchFamily="18" charset="0"/>
                        </a:rPr>
                        <a:t>Cuentas y detalles</a:t>
                      </a:r>
                    </a:p>
                    <a:p>
                      <a:pPr algn="just">
                        <a:lnSpc>
                          <a:spcPct val="107000"/>
                        </a:lnSpc>
                        <a:spcAft>
                          <a:spcPts val="0"/>
                        </a:spcAft>
                      </a:pPr>
                      <a:r>
                        <a:rPr lang="es-ES" sz="2000" dirty="0" smtClean="0">
                          <a:effectLst/>
                          <a:latin typeface="Arial" panose="020B0604020202020204" pitchFamily="34" charset="0"/>
                          <a:ea typeface="Times New Roman" panose="02020603050405020304" pitchFamily="18" charset="0"/>
                        </a:rPr>
                        <a:t>Efectivo </a:t>
                      </a:r>
                      <a:r>
                        <a:rPr lang="es-ES" sz="2000" dirty="0">
                          <a:effectLst/>
                          <a:latin typeface="Arial" panose="020B0604020202020204" pitchFamily="34" charset="0"/>
                          <a:ea typeface="Times New Roman" panose="02020603050405020304" pitchFamily="18" charset="0"/>
                        </a:rPr>
                        <a:t>en banco</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smtClean="0">
                          <a:effectLst/>
                          <a:latin typeface="Arial" panose="020B0604020202020204" pitchFamily="34" charset="0"/>
                          <a:ea typeface="Times New Roman" panose="02020603050405020304" pitchFamily="18" charset="0"/>
                        </a:rPr>
                        <a:t>debe                 </a:t>
                      </a:r>
                      <a:r>
                        <a:rPr lang="es-ES" sz="2000" dirty="0" err="1" smtClean="0">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haber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78610">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Descuento en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 </a:t>
                      </a:r>
                      <a:r>
                        <a:rPr lang="es-ES" sz="2000" dirty="0" err="1">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78610">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dirty="0">
                          <a:effectLst/>
                          <a:latin typeface="Arial" panose="020B0604020202020204" pitchFamily="34" charset="0"/>
                          <a:ea typeface="Times New Roman" panose="02020603050405020304" pitchFamily="18" charset="0"/>
                        </a:rPr>
                        <a:t>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r>
                        <a:rPr lang="es-ES" sz="2000" dirty="0" err="1">
                          <a:effectLst/>
                          <a:latin typeface="Arial" panose="020B0604020202020204" pitchFamily="34" charset="0"/>
                          <a:ea typeface="Times New Roman" panose="02020603050405020304" pitchFamily="18" charset="0"/>
                        </a:rPr>
                        <a:t>xxxx</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89307">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smtClean="0">
                          <a:effectLst/>
                          <a:latin typeface="Arial" panose="020B0604020202020204" pitchFamily="34" charset="0"/>
                          <a:ea typeface="Times New Roman" panose="02020603050405020304" pitchFamily="18" charset="0"/>
                        </a:rPr>
                        <a:t>Contabilizando la Venta </a:t>
                      </a:r>
                      <a:r>
                        <a:rPr lang="es-ES" sz="2000" dirty="0">
                          <a:effectLst/>
                          <a:latin typeface="Arial" panose="020B0604020202020204" pitchFamily="34" charset="0"/>
                          <a:ea typeface="Times New Roman" panose="02020603050405020304" pitchFamily="18" charset="0"/>
                        </a:rPr>
                        <a:t>de Acciones con Descuento</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29684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NOTA</a:t>
            </a:r>
            <a:endParaRPr lang="es-NI" dirty="0"/>
          </a:p>
        </p:txBody>
      </p:sp>
      <p:sp>
        <p:nvSpPr>
          <p:cNvPr id="3" name="Marcador de contenido 2"/>
          <p:cNvSpPr>
            <a:spLocks noGrp="1"/>
          </p:cNvSpPr>
          <p:nvPr>
            <p:ph idx="1"/>
          </p:nvPr>
        </p:nvSpPr>
        <p:spPr/>
        <p:txBody>
          <a:bodyPr/>
          <a:lstStyle/>
          <a:p>
            <a:pPr marL="0" indent="0" algn="ctr">
              <a:buNone/>
            </a:pPr>
            <a:r>
              <a:rPr lang="es-PR" sz="4000" dirty="0" smtClean="0">
                <a:solidFill>
                  <a:srgbClr val="FF0000"/>
                </a:solidFill>
              </a:rPr>
              <a:t>Si </a:t>
            </a:r>
            <a:r>
              <a:rPr lang="es-PR" sz="4000" dirty="0">
                <a:solidFill>
                  <a:srgbClr val="FF0000"/>
                </a:solidFill>
              </a:rPr>
              <a:t>se trata de una venta mediante suscripciones en la cual tiene lugar una prima o un descuento estas se registran en el mismo asiento en que se contabiliza la suscripción.</a:t>
            </a:r>
            <a:endParaRPr lang="es-NI" sz="4000" dirty="0">
              <a:solidFill>
                <a:srgbClr val="FF0000"/>
              </a:solidFill>
            </a:endParaRPr>
          </a:p>
          <a:p>
            <a:endParaRPr lang="es-NI" dirty="0"/>
          </a:p>
        </p:txBody>
      </p:sp>
    </p:spTree>
    <p:extLst>
      <p:ext uri="{BB962C8B-B14F-4D97-AF65-F5344CB8AC3E}">
        <p14:creationId xmlns:p14="http://schemas.microsoft.com/office/powerpoint/2010/main" val="3969962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PR" dirty="0"/>
              <a:t>EMISIÓN DE ACCIONES A CAMBIO DE RECURSOS NO MONETARIOS</a:t>
            </a:r>
            <a:r>
              <a:rPr lang="es-NI" dirty="0"/>
              <a:t/>
            </a:r>
            <a:br>
              <a:rPr lang="es-NI" dirty="0"/>
            </a:b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170706147"/>
              </p:ext>
            </p:extLst>
          </p:nvPr>
        </p:nvGraphicFramePr>
        <p:xfrm>
          <a:off x="467541" y="2204865"/>
          <a:ext cx="7776866" cy="2958977"/>
        </p:xfrm>
        <a:graphic>
          <a:graphicData uri="http://schemas.openxmlformats.org/drawingml/2006/table">
            <a:tbl>
              <a:tblPr firstRow="1" firstCol="1" lastRow="1" lastCol="1" bandRow="1" bandCol="1"/>
              <a:tblGrid>
                <a:gridCol w="889521">
                  <a:extLst>
                    <a:ext uri="{9D8B030D-6E8A-4147-A177-3AD203B41FA5}">
                      <a16:colId xmlns:a16="http://schemas.microsoft.com/office/drawing/2014/main" val="20000"/>
                    </a:ext>
                  </a:extLst>
                </a:gridCol>
                <a:gridCol w="3867485">
                  <a:extLst>
                    <a:ext uri="{9D8B030D-6E8A-4147-A177-3AD203B41FA5}">
                      <a16:colId xmlns:a16="http://schemas.microsoft.com/office/drawing/2014/main" val="20001"/>
                    </a:ext>
                  </a:extLst>
                </a:gridCol>
                <a:gridCol w="1509393">
                  <a:extLst>
                    <a:ext uri="{9D8B030D-6E8A-4147-A177-3AD203B41FA5}">
                      <a16:colId xmlns:a16="http://schemas.microsoft.com/office/drawing/2014/main" val="20002"/>
                    </a:ext>
                  </a:extLst>
                </a:gridCol>
                <a:gridCol w="1510467">
                  <a:extLst>
                    <a:ext uri="{9D8B030D-6E8A-4147-A177-3AD203B41FA5}">
                      <a16:colId xmlns:a16="http://schemas.microsoft.com/office/drawing/2014/main" val="20003"/>
                    </a:ext>
                  </a:extLst>
                </a:gridCol>
              </a:tblGrid>
              <a:tr h="610873">
                <a:tc>
                  <a:txBody>
                    <a:bodyPr/>
                    <a:lstStyle/>
                    <a:p>
                      <a:pPr algn="just">
                        <a:lnSpc>
                          <a:spcPct val="107000"/>
                        </a:lnSpc>
                        <a:spcAft>
                          <a:spcPts val="0"/>
                        </a:spcAft>
                      </a:pPr>
                      <a:r>
                        <a:rPr lang="es-ES" sz="2000" b="1" dirty="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Detalle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Debe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Haber</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5437">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PATENTE</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xxxx</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10873">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400" dirty="0">
                          <a:effectLst/>
                          <a:latin typeface="Arial" panose="020B0604020202020204" pitchFamily="34" charset="0"/>
                          <a:ea typeface="Times New Roman" panose="02020603050405020304" pitchFamily="18" charset="0"/>
                        </a:rPr>
                        <a:t>    Acciones Comunes o preferentes</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a:effectLst/>
                          <a:latin typeface="Arial" panose="020B0604020202020204" pitchFamily="34" charset="0"/>
                          <a:ea typeface="Times New Roman" panose="02020603050405020304" pitchFamily="18" charset="0"/>
                        </a:rPr>
                        <a:t>$     xxxx</a:t>
                      </a:r>
                      <a:endParaRPr lang="es-NI"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16310">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Contabilizando la adquisición de una patente por su valor nominal</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400" dirty="0">
                          <a:effectLst/>
                          <a:latin typeface="Arial" panose="020B0604020202020204" pitchFamily="34" charset="0"/>
                          <a:ea typeface="Times New Roman" panose="02020603050405020304" pitchFamily="18" charset="0"/>
                        </a:rPr>
                        <a:t> </a:t>
                      </a:r>
                      <a:endParaRPr lang="es-NI"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43227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 </a:t>
            </a: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93389312"/>
              </p:ext>
            </p:extLst>
          </p:nvPr>
        </p:nvGraphicFramePr>
        <p:xfrm>
          <a:off x="323528" y="2492897"/>
          <a:ext cx="7776864" cy="3089140"/>
        </p:xfrm>
        <a:graphic>
          <a:graphicData uri="http://schemas.openxmlformats.org/drawingml/2006/table">
            <a:tbl>
              <a:tblPr firstRow="1" firstCol="1" lastRow="1" lastCol="1" bandRow="1" bandCol="1"/>
              <a:tblGrid>
                <a:gridCol w="912231">
                  <a:extLst>
                    <a:ext uri="{9D8B030D-6E8A-4147-A177-3AD203B41FA5}">
                      <a16:colId xmlns:a16="http://schemas.microsoft.com/office/drawing/2014/main" val="20000"/>
                    </a:ext>
                  </a:extLst>
                </a:gridCol>
                <a:gridCol w="4128329">
                  <a:extLst>
                    <a:ext uri="{9D8B030D-6E8A-4147-A177-3AD203B41FA5}">
                      <a16:colId xmlns:a16="http://schemas.microsoft.com/office/drawing/2014/main" val="20001"/>
                    </a:ext>
                  </a:extLst>
                </a:gridCol>
                <a:gridCol w="1328505">
                  <a:extLst>
                    <a:ext uri="{9D8B030D-6E8A-4147-A177-3AD203B41FA5}">
                      <a16:colId xmlns:a16="http://schemas.microsoft.com/office/drawing/2014/main" val="20002"/>
                    </a:ext>
                  </a:extLst>
                </a:gridCol>
                <a:gridCol w="1407799">
                  <a:extLst>
                    <a:ext uri="{9D8B030D-6E8A-4147-A177-3AD203B41FA5}">
                      <a16:colId xmlns:a16="http://schemas.microsoft.com/office/drawing/2014/main" val="20003"/>
                    </a:ext>
                  </a:extLst>
                </a:gridCol>
              </a:tblGrid>
              <a:tr h="480052">
                <a:tc>
                  <a:txBody>
                    <a:bodyPr/>
                    <a:lstStyle/>
                    <a:p>
                      <a:pPr algn="just">
                        <a:lnSpc>
                          <a:spcPct val="107000"/>
                        </a:lnSpc>
                        <a:spcAft>
                          <a:spcPts val="0"/>
                        </a:spcAft>
                      </a:pPr>
                      <a:r>
                        <a:rPr lang="es-ES" sz="2000" b="1" dirty="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Detalle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Debe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Haber</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0026">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PATENTE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60103">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s-ES" sz="2000" dirty="0" smtClean="0">
                          <a:effectLst/>
                          <a:latin typeface="Arial" panose="020B0604020202020204" pitchFamily="34" charset="0"/>
                          <a:ea typeface="Times New Roman" panose="02020603050405020304" pitchFamily="18" charset="0"/>
                        </a:rPr>
                        <a:t>Descuento </a:t>
                      </a:r>
                      <a:r>
                        <a:rPr lang="es-ES" sz="2000" dirty="0">
                          <a:effectLst/>
                          <a:latin typeface="Arial" panose="020B0604020202020204" pitchFamily="34" charset="0"/>
                          <a:ea typeface="Times New Roman" panose="02020603050405020304" pitchFamily="18" charset="0"/>
                        </a:rPr>
                        <a:t>en </a:t>
                      </a:r>
                      <a:r>
                        <a:rPr lang="es-ES" sz="2000" dirty="0" smtClean="0">
                          <a:effectLst/>
                          <a:latin typeface="Arial" panose="020B0604020202020204" pitchFamily="34" charset="0"/>
                          <a:ea typeface="Times New Roman" panose="02020603050405020304" pitchFamily="18" charset="0"/>
                        </a:rPr>
                        <a:t>Acciones</a:t>
                      </a:r>
                      <a:r>
                        <a:rPr lang="es-ES" sz="2000" baseline="0" dirty="0" smtClean="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Comunes </a:t>
                      </a:r>
                      <a:r>
                        <a:rPr lang="es-ES" sz="2000" dirty="0">
                          <a:effectLst/>
                          <a:latin typeface="Arial" panose="020B0604020202020204" pitchFamily="34" charset="0"/>
                          <a:ea typeface="Times New Roman" panose="02020603050405020304" pitchFamily="18" charset="0"/>
                        </a:rPr>
                        <a:t>o preferentes</a:t>
                      </a:r>
                      <a:endParaRPr lang="es-NI" sz="2400" dirty="0">
                        <a:effectLst/>
                        <a:latin typeface="Times New Roman" panose="02020603050405020304" pitchFamily="18" charset="0"/>
                        <a:ea typeface="Times New Roman" panose="02020603050405020304" pitchFamily="18" charset="0"/>
                      </a:endParaRPr>
                    </a:p>
                    <a:p>
                      <a:pPr algn="r">
                        <a:lnSpc>
                          <a:spcPct val="107000"/>
                        </a:lnSpc>
                        <a:spcAft>
                          <a:spcPts val="0"/>
                        </a:spcAft>
                      </a:pPr>
                      <a:r>
                        <a:rPr lang="es-ES" sz="2000" dirty="0">
                          <a:effectLst/>
                          <a:latin typeface="Arial" panose="020B0604020202020204" pitchFamily="34" charset="0"/>
                          <a:ea typeface="Times New Roman" panose="02020603050405020304" pitchFamily="18" charset="0"/>
                        </a:rPr>
                        <a:t>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20078">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Contabilizando la adquisición de una patente con un valor inferior al valor del mercado</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 name="Rectángulo 4"/>
          <p:cNvSpPr/>
          <p:nvPr/>
        </p:nvSpPr>
        <p:spPr>
          <a:xfrm>
            <a:off x="685800" y="550640"/>
            <a:ext cx="7772400" cy="2062103"/>
          </a:xfrm>
          <a:prstGeom prst="rect">
            <a:avLst/>
          </a:prstGeom>
        </p:spPr>
        <p:txBody>
          <a:bodyPr wrap="square">
            <a:spAutoFit/>
          </a:bodyPr>
          <a:lstStyle/>
          <a:p>
            <a:pPr algn="ctr"/>
            <a:r>
              <a:rPr lang="es-PR" sz="3200" dirty="0">
                <a:solidFill>
                  <a:srgbClr val="FF0000"/>
                </a:solidFill>
              </a:rPr>
              <a:t>EMISIÓN DE ACCIONES A CAMBIO DE RECURSOS NO </a:t>
            </a:r>
            <a:r>
              <a:rPr lang="es-PR" sz="3200" dirty="0" smtClean="0">
                <a:solidFill>
                  <a:srgbClr val="FF0000"/>
                </a:solidFill>
              </a:rPr>
              <a:t>MONETARIOS CON DESCUENTO</a:t>
            </a:r>
            <a:r>
              <a:rPr lang="es-NI" sz="3200" dirty="0"/>
              <a:t/>
            </a:r>
            <a:br>
              <a:rPr lang="es-NI" sz="3200" dirty="0"/>
            </a:br>
            <a:endParaRPr lang="es-NI" sz="3200" dirty="0"/>
          </a:p>
        </p:txBody>
      </p:sp>
    </p:spTree>
    <p:extLst>
      <p:ext uri="{BB962C8B-B14F-4D97-AF65-F5344CB8AC3E}">
        <p14:creationId xmlns:p14="http://schemas.microsoft.com/office/powerpoint/2010/main" val="4065185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PR" dirty="0"/>
              <a:t>EMISIÓN DE ACCIONES A CAMBIO DE RECURSOS NO </a:t>
            </a:r>
            <a:r>
              <a:rPr lang="es-PR" dirty="0" smtClean="0"/>
              <a:t>MONETARIOS CON PRIMA</a:t>
            </a:r>
            <a:r>
              <a:rPr lang="es-NI" dirty="0"/>
              <a:t/>
            </a:r>
            <a:br>
              <a:rPr lang="es-NI" dirty="0"/>
            </a:b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754448052"/>
              </p:ext>
            </p:extLst>
          </p:nvPr>
        </p:nvGraphicFramePr>
        <p:xfrm>
          <a:off x="467544" y="2204865"/>
          <a:ext cx="7272807" cy="3467645"/>
        </p:xfrm>
        <a:graphic>
          <a:graphicData uri="http://schemas.openxmlformats.org/drawingml/2006/table">
            <a:tbl>
              <a:tblPr firstRow="1" firstCol="1" lastRow="1" lastCol="1" bandRow="1" bandCol="1"/>
              <a:tblGrid>
                <a:gridCol w="1136272">
                  <a:extLst>
                    <a:ext uri="{9D8B030D-6E8A-4147-A177-3AD203B41FA5}">
                      <a16:colId xmlns:a16="http://schemas.microsoft.com/office/drawing/2014/main" val="20000"/>
                    </a:ext>
                  </a:extLst>
                </a:gridCol>
                <a:gridCol w="3312408">
                  <a:extLst>
                    <a:ext uri="{9D8B030D-6E8A-4147-A177-3AD203B41FA5}">
                      <a16:colId xmlns:a16="http://schemas.microsoft.com/office/drawing/2014/main" val="20001"/>
                    </a:ext>
                  </a:extLst>
                </a:gridCol>
                <a:gridCol w="1411561">
                  <a:extLst>
                    <a:ext uri="{9D8B030D-6E8A-4147-A177-3AD203B41FA5}">
                      <a16:colId xmlns:a16="http://schemas.microsoft.com/office/drawing/2014/main" val="20002"/>
                    </a:ext>
                  </a:extLst>
                </a:gridCol>
                <a:gridCol w="1412566">
                  <a:extLst>
                    <a:ext uri="{9D8B030D-6E8A-4147-A177-3AD203B41FA5}">
                      <a16:colId xmlns:a16="http://schemas.microsoft.com/office/drawing/2014/main" val="20003"/>
                    </a:ext>
                  </a:extLst>
                </a:gridCol>
              </a:tblGrid>
              <a:tr h="532421">
                <a:tc>
                  <a:txBody>
                    <a:bodyPr/>
                    <a:lstStyle/>
                    <a:p>
                      <a:pPr algn="just">
                        <a:lnSpc>
                          <a:spcPct val="107000"/>
                        </a:lnSpc>
                        <a:spcAft>
                          <a:spcPts val="0"/>
                        </a:spcAft>
                      </a:pPr>
                      <a:r>
                        <a:rPr lang="es-ES" sz="2000" b="1" dirty="0">
                          <a:effectLst/>
                          <a:latin typeface="Arial" panose="020B0604020202020204" pitchFamily="34" charset="0"/>
                          <a:ea typeface="Times New Roman" panose="02020603050405020304" pitchFamily="18" charset="0"/>
                        </a:rPr>
                        <a:t>Fecha</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Detalle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dirty="0">
                          <a:effectLst/>
                          <a:latin typeface="Arial" panose="020B0604020202020204" pitchFamily="34" charset="0"/>
                          <a:ea typeface="Times New Roman" panose="02020603050405020304" pitchFamily="18" charset="0"/>
                        </a:rPr>
                        <a:t>Debe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2000" b="1">
                          <a:effectLst/>
                          <a:latin typeface="Arial" panose="020B0604020202020204" pitchFamily="34" charset="0"/>
                          <a:ea typeface="Times New Roman" panose="02020603050405020304" pitchFamily="18" charset="0"/>
                        </a:rPr>
                        <a:t>Haber</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66211">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PATENTE</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64842">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2000" dirty="0">
                          <a:effectLst/>
                          <a:latin typeface="Arial" panose="020B0604020202020204" pitchFamily="34" charset="0"/>
                          <a:ea typeface="Times New Roman" panose="02020603050405020304" pitchFamily="18" charset="0"/>
                        </a:rPr>
                        <a:t>                Acciones comunes o preferentes</a:t>
                      </a:r>
                      <a:endParaRPr lang="es-NI" sz="2400" dirty="0">
                        <a:effectLst/>
                        <a:latin typeface="Times New Roman" panose="02020603050405020304" pitchFamily="18" charset="0"/>
                        <a:ea typeface="Times New Roman" panose="02020603050405020304" pitchFamily="18" charset="0"/>
                      </a:endParaRPr>
                    </a:p>
                    <a:p>
                      <a:pPr algn="r">
                        <a:lnSpc>
                          <a:spcPct val="107000"/>
                        </a:lnSpc>
                        <a:spcAft>
                          <a:spcPts val="0"/>
                        </a:spcAft>
                      </a:pPr>
                      <a:r>
                        <a:rPr lang="es-ES" sz="2000" dirty="0">
                          <a:effectLst/>
                          <a:latin typeface="Arial" panose="020B0604020202020204" pitchFamily="34" charset="0"/>
                          <a:ea typeface="Times New Roman" panose="02020603050405020304" pitchFamily="18" charset="0"/>
                        </a:rPr>
                        <a:t>Prima en acciones comunes o preferentes</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 xxxx</a:t>
                      </a:r>
                      <a:endParaRPr lang="es-NI" sz="240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2000">
                          <a:effectLst/>
                          <a:latin typeface="Arial" panose="020B0604020202020204" pitchFamily="34" charset="0"/>
                          <a:ea typeface="Times New Roman" panose="02020603050405020304" pitchFamily="18" charset="0"/>
                        </a:rPr>
                        <a:t>     xxxx</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98632">
                <a:tc>
                  <a:txBody>
                    <a:bodyPr/>
                    <a:lstStyle/>
                    <a:p>
                      <a:pPr algn="just">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Contabilizando la adquisición de una patente con un valor superior al valor del mercado</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33625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557760" y="188640"/>
            <a:ext cx="8280000"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eaLnBrk="1" hangingPunct="1">
              <a:defRPr/>
            </a:pPr>
            <a:r>
              <a:rPr lang="es-ES" sz="3000" b="1" dirty="0" smtClean="0">
                <a:solidFill>
                  <a:schemeClr val="tx1"/>
                </a:solidFill>
              </a:rPr>
              <a:t>SOCIEDAD ANÓNIMA</a:t>
            </a:r>
            <a:endParaRPr lang="es-ES" sz="3000" b="1" dirty="0">
              <a:solidFill>
                <a:schemeClr val="tx1"/>
              </a:solidFill>
            </a:endParaRPr>
          </a:p>
        </p:txBody>
      </p:sp>
      <p:sp>
        <p:nvSpPr>
          <p:cNvPr id="49156" name="AutoShape 4"/>
          <p:cNvSpPr>
            <a:spLocks noChangeArrowheads="1"/>
          </p:cNvSpPr>
          <p:nvPr/>
        </p:nvSpPr>
        <p:spPr bwMode="auto">
          <a:xfrm>
            <a:off x="254071" y="1052736"/>
            <a:ext cx="8892480" cy="5616624"/>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s-ES_tradnl" sz="3600" dirty="0" smtClean="0"/>
              <a:t>Aquella </a:t>
            </a:r>
            <a:r>
              <a:rPr lang="es-ES_tradnl" sz="3600" dirty="0"/>
              <a:t>en que formando </a:t>
            </a:r>
            <a:endParaRPr lang="es-ES_tradnl" sz="3600" dirty="0" smtClean="0"/>
          </a:p>
          <a:p>
            <a:pPr algn="ctr"/>
            <a:r>
              <a:rPr lang="es-ES_tradnl" sz="3600" dirty="0" smtClean="0"/>
              <a:t>el </a:t>
            </a:r>
            <a:r>
              <a:rPr lang="es-ES_tradnl" sz="3600" dirty="0"/>
              <a:t>fondo común los asociados </a:t>
            </a:r>
            <a:endParaRPr lang="es-ES_tradnl" sz="3600" dirty="0" smtClean="0"/>
          </a:p>
          <a:p>
            <a:pPr algn="ctr"/>
            <a:r>
              <a:rPr lang="es-ES_tradnl" sz="3600" dirty="0" smtClean="0"/>
              <a:t>por </a:t>
            </a:r>
            <a:r>
              <a:rPr lang="es-ES_tradnl" sz="3600" dirty="0"/>
              <a:t>parte o porciones ciertas, figuradas </a:t>
            </a:r>
            <a:endParaRPr lang="es-ES_tradnl" sz="3600" dirty="0" smtClean="0"/>
          </a:p>
          <a:p>
            <a:pPr algn="ctr"/>
            <a:r>
              <a:rPr lang="es-ES_tradnl" sz="3600" dirty="0" smtClean="0"/>
              <a:t>por </a:t>
            </a:r>
            <a:r>
              <a:rPr lang="es-ES_tradnl" sz="3600" dirty="0"/>
              <a:t>Acciones o de otra manera </a:t>
            </a:r>
            <a:endParaRPr lang="es-ES_tradnl" sz="3600" dirty="0" smtClean="0"/>
          </a:p>
          <a:p>
            <a:pPr algn="ctr"/>
            <a:r>
              <a:rPr lang="es-ES_tradnl" sz="3600" dirty="0" smtClean="0"/>
              <a:t>indubitada</a:t>
            </a:r>
            <a:r>
              <a:rPr lang="es-ES_tradnl" sz="3600" dirty="0"/>
              <a:t>, encargan su manejo a </a:t>
            </a:r>
            <a:endParaRPr lang="es-ES_tradnl" sz="3600" dirty="0" smtClean="0"/>
          </a:p>
          <a:p>
            <a:pPr algn="ctr"/>
            <a:r>
              <a:rPr lang="es-ES_tradnl" sz="3600" dirty="0" smtClean="0"/>
              <a:t>mandatarios </a:t>
            </a:r>
            <a:r>
              <a:rPr lang="es-ES_tradnl" sz="3600" dirty="0"/>
              <a:t>o administradores </a:t>
            </a:r>
            <a:endParaRPr lang="es-ES_tradnl" sz="3600" dirty="0" smtClean="0"/>
          </a:p>
          <a:p>
            <a:pPr algn="ctr"/>
            <a:r>
              <a:rPr lang="es-ES_tradnl" sz="3600" dirty="0" smtClean="0"/>
              <a:t>amovibles </a:t>
            </a:r>
            <a:r>
              <a:rPr lang="es-ES_tradnl" sz="3600" dirty="0"/>
              <a:t>que representen a la </a:t>
            </a:r>
            <a:endParaRPr lang="es-ES_tradnl" sz="3600" dirty="0" smtClean="0"/>
          </a:p>
          <a:p>
            <a:pPr algn="ctr"/>
            <a:r>
              <a:rPr lang="es-ES_tradnl" sz="3600" dirty="0" smtClean="0"/>
              <a:t>Compañía </a:t>
            </a:r>
            <a:r>
              <a:rPr lang="es-ES_tradnl" sz="3600" dirty="0"/>
              <a:t>bajo una </a:t>
            </a:r>
            <a:r>
              <a:rPr lang="es-ES_tradnl" sz="3600" dirty="0" smtClean="0"/>
              <a:t>denominación</a:t>
            </a:r>
          </a:p>
          <a:p>
            <a:pPr algn="ctr"/>
            <a:r>
              <a:rPr lang="es-ES_tradnl" sz="3600" dirty="0" smtClean="0"/>
              <a:t> </a:t>
            </a:r>
            <a:r>
              <a:rPr lang="es-ES_tradnl" sz="3600" dirty="0"/>
              <a:t>apropiada al objeto o </a:t>
            </a:r>
            <a:r>
              <a:rPr lang="es-ES_tradnl" sz="3600" dirty="0" smtClean="0"/>
              <a:t>Empresa</a:t>
            </a:r>
          </a:p>
          <a:p>
            <a:pPr algn="ctr"/>
            <a:r>
              <a:rPr lang="es-ES_tradnl" sz="3600" dirty="0" smtClean="0"/>
              <a:t> </a:t>
            </a:r>
            <a:r>
              <a:rPr lang="es-ES_tradnl" sz="3600" dirty="0"/>
              <a:t>a que se destine sus fondos.</a:t>
            </a:r>
            <a:endParaRPr lang="es-NI" sz="3600" dirty="0"/>
          </a:p>
          <a:p>
            <a:pPr algn="ctr"/>
            <a:endParaRPr lang="es-NI" sz="36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NI" dirty="0" smtClean="0"/>
              <a:t>ACCIONES EN TESORERIA</a:t>
            </a:r>
            <a:r>
              <a:rPr lang="es-NI" dirty="0"/>
              <a:t/>
            </a:r>
            <a:br>
              <a:rPr lang="es-NI" dirty="0"/>
            </a:br>
            <a:endParaRPr lang="es-NI" dirty="0"/>
          </a:p>
        </p:txBody>
      </p:sp>
      <p:sp>
        <p:nvSpPr>
          <p:cNvPr id="3" name="Marcador de contenido 2"/>
          <p:cNvSpPr>
            <a:spLocks noGrp="1"/>
          </p:cNvSpPr>
          <p:nvPr>
            <p:ph idx="1"/>
          </p:nvPr>
        </p:nvSpPr>
        <p:spPr/>
        <p:txBody>
          <a:bodyPr/>
          <a:lstStyle/>
          <a:p>
            <a:r>
              <a:rPr lang="es-PR" dirty="0"/>
              <a:t>READQUISICIÓN DE ACCIONES RETIRANDOLAS DE LA CIRCULACIÓN</a:t>
            </a:r>
            <a:endParaRPr lang="es-NI" dirty="0"/>
          </a:p>
        </p:txBody>
      </p:sp>
      <p:graphicFrame>
        <p:nvGraphicFramePr>
          <p:cNvPr id="4" name="Tabla 3"/>
          <p:cNvGraphicFramePr>
            <a:graphicFrameLocks noGrp="1"/>
          </p:cNvGraphicFramePr>
          <p:nvPr>
            <p:extLst>
              <p:ext uri="{D42A27DB-BD31-4B8C-83A1-F6EECF244321}">
                <p14:modId xmlns:p14="http://schemas.microsoft.com/office/powerpoint/2010/main" val="2945181079"/>
              </p:ext>
            </p:extLst>
          </p:nvPr>
        </p:nvGraphicFramePr>
        <p:xfrm>
          <a:off x="539551" y="3068960"/>
          <a:ext cx="7488832" cy="2613460"/>
        </p:xfrm>
        <a:graphic>
          <a:graphicData uri="http://schemas.openxmlformats.org/drawingml/2006/table">
            <a:tbl>
              <a:tblPr firstRow="1" firstCol="1" lastRow="1" lastCol="1" bandRow="1" bandCol="1"/>
              <a:tblGrid>
                <a:gridCol w="869939">
                  <a:extLst>
                    <a:ext uri="{9D8B030D-6E8A-4147-A177-3AD203B41FA5}">
                      <a16:colId xmlns:a16="http://schemas.microsoft.com/office/drawing/2014/main" val="20000"/>
                    </a:ext>
                  </a:extLst>
                </a:gridCol>
                <a:gridCol w="3665508">
                  <a:extLst>
                    <a:ext uri="{9D8B030D-6E8A-4147-A177-3AD203B41FA5}">
                      <a16:colId xmlns:a16="http://schemas.microsoft.com/office/drawing/2014/main" val="20001"/>
                    </a:ext>
                  </a:extLst>
                </a:gridCol>
                <a:gridCol w="1476167">
                  <a:extLst>
                    <a:ext uri="{9D8B030D-6E8A-4147-A177-3AD203B41FA5}">
                      <a16:colId xmlns:a16="http://schemas.microsoft.com/office/drawing/2014/main" val="20002"/>
                    </a:ext>
                  </a:extLst>
                </a:gridCol>
                <a:gridCol w="1477218">
                  <a:extLst>
                    <a:ext uri="{9D8B030D-6E8A-4147-A177-3AD203B41FA5}">
                      <a16:colId xmlns:a16="http://schemas.microsoft.com/office/drawing/2014/main" val="20003"/>
                    </a:ext>
                  </a:extLst>
                </a:gridCol>
              </a:tblGrid>
              <a:tr h="347031">
                <a:tc>
                  <a:txBody>
                    <a:bodyPr/>
                    <a:lstStyle/>
                    <a:p>
                      <a:pPr algn="just">
                        <a:lnSpc>
                          <a:spcPct val="107000"/>
                        </a:lnSpc>
                        <a:spcAft>
                          <a:spcPts val="0"/>
                        </a:spcAft>
                      </a:pPr>
                      <a:r>
                        <a:rPr lang="es-ES" sz="1600" b="1" dirty="0">
                          <a:effectLst/>
                          <a:latin typeface="Arial" panose="020B0604020202020204" pitchFamily="34" charset="0"/>
                          <a:ea typeface="Times New Roman" panose="02020603050405020304" pitchFamily="18" charset="0"/>
                        </a:rPr>
                        <a:t>Fecha</a:t>
                      </a:r>
                      <a:endParaRPr lang="es-NI"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600" b="1" dirty="0">
                          <a:effectLst/>
                          <a:latin typeface="Arial" panose="020B0604020202020204" pitchFamily="34" charset="0"/>
                          <a:ea typeface="Times New Roman" panose="02020603050405020304" pitchFamily="18" charset="0"/>
                        </a:rPr>
                        <a:t>Detalle</a:t>
                      </a:r>
                      <a:endParaRPr lang="es-NI"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600" b="1" dirty="0">
                          <a:effectLst/>
                          <a:latin typeface="Arial" panose="020B0604020202020204" pitchFamily="34" charset="0"/>
                          <a:ea typeface="Times New Roman" panose="02020603050405020304" pitchFamily="18" charset="0"/>
                        </a:rPr>
                        <a:t>Debe</a:t>
                      </a:r>
                      <a:endParaRPr lang="es-NI"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600" b="1" dirty="0">
                          <a:effectLst/>
                          <a:latin typeface="Arial" panose="020B0604020202020204" pitchFamily="34" charset="0"/>
                          <a:ea typeface="Times New Roman" panose="02020603050405020304" pitchFamily="18" charset="0"/>
                        </a:rPr>
                        <a:t>Haber</a:t>
                      </a:r>
                      <a:endParaRPr lang="es-NI"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59699">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ACCIONES COMUNES O PREFERENTES EN TESORERÍA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rPr>
                        <a:t>xxxx</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7031">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1800" dirty="0">
                          <a:effectLst/>
                          <a:latin typeface="Arial" panose="020B0604020202020204" pitchFamily="34" charset="0"/>
                          <a:ea typeface="Times New Roman" panose="02020603050405020304" pitchFamily="18" charset="0"/>
                        </a:rPr>
                        <a:t>EFECTIVO EN BANCO</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xxxx</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59699">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CONTABILIZANDO EL COSTO DE LAS ACCIONES READQUIRIDAS</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70245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PR" dirty="0"/>
              <a:t>SE VENDEN ESTAS ACCIONES EN EL MERCADO A UN MAYOR PRECIO</a:t>
            </a:r>
            <a:r>
              <a:rPr lang="es-NI" dirty="0"/>
              <a:t/>
            </a:r>
            <a:br>
              <a:rPr lang="es-NI" dirty="0"/>
            </a:br>
            <a:endParaRPr lang="es-NI"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577170352"/>
              </p:ext>
            </p:extLst>
          </p:nvPr>
        </p:nvGraphicFramePr>
        <p:xfrm>
          <a:off x="539553" y="2348880"/>
          <a:ext cx="7918646" cy="3204444"/>
        </p:xfrm>
        <a:graphic>
          <a:graphicData uri="http://schemas.openxmlformats.org/drawingml/2006/table">
            <a:tbl>
              <a:tblPr firstRow="1" firstCol="1" lastRow="1" lastCol="1" bandRow="1" bandCol="1"/>
              <a:tblGrid>
                <a:gridCol w="936103">
                  <a:extLst>
                    <a:ext uri="{9D8B030D-6E8A-4147-A177-3AD203B41FA5}">
                      <a16:colId xmlns:a16="http://schemas.microsoft.com/office/drawing/2014/main" val="20000"/>
                    </a:ext>
                  </a:extLst>
                </a:gridCol>
                <a:gridCol w="3120327">
                  <a:extLst>
                    <a:ext uri="{9D8B030D-6E8A-4147-A177-3AD203B41FA5}">
                      <a16:colId xmlns:a16="http://schemas.microsoft.com/office/drawing/2014/main" val="20001"/>
                    </a:ext>
                  </a:extLst>
                </a:gridCol>
                <a:gridCol w="1287100">
                  <a:extLst>
                    <a:ext uri="{9D8B030D-6E8A-4147-A177-3AD203B41FA5}">
                      <a16:colId xmlns:a16="http://schemas.microsoft.com/office/drawing/2014/main" val="20002"/>
                    </a:ext>
                  </a:extLst>
                </a:gridCol>
                <a:gridCol w="1287100">
                  <a:extLst>
                    <a:ext uri="{9D8B030D-6E8A-4147-A177-3AD203B41FA5}">
                      <a16:colId xmlns:a16="http://schemas.microsoft.com/office/drawing/2014/main" val="20003"/>
                    </a:ext>
                  </a:extLst>
                </a:gridCol>
                <a:gridCol w="1288016">
                  <a:extLst>
                    <a:ext uri="{9D8B030D-6E8A-4147-A177-3AD203B41FA5}">
                      <a16:colId xmlns:a16="http://schemas.microsoft.com/office/drawing/2014/main" val="20004"/>
                    </a:ext>
                  </a:extLst>
                </a:gridCol>
              </a:tblGrid>
              <a:tr h="562971">
                <a:tc>
                  <a:txBody>
                    <a:bodyPr/>
                    <a:lstStyle/>
                    <a:p>
                      <a:pPr algn="just">
                        <a:lnSpc>
                          <a:spcPct val="107000"/>
                        </a:lnSpc>
                        <a:spcAft>
                          <a:spcPts val="0"/>
                        </a:spcAft>
                      </a:pPr>
                      <a:r>
                        <a:rPr lang="es-ES" sz="1800" b="1" dirty="0">
                          <a:effectLst/>
                          <a:latin typeface="Arial" panose="020B0604020202020204" pitchFamily="34" charset="0"/>
                          <a:ea typeface="Times New Roman" panose="02020603050405020304" pitchFamily="18" charset="0"/>
                        </a:rPr>
                        <a:t>Fecha</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800" b="1" dirty="0">
                          <a:effectLst/>
                          <a:latin typeface="Arial" panose="020B0604020202020204" pitchFamily="34" charset="0"/>
                          <a:ea typeface="Times New Roman" panose="02020603050405020304" pitchFamily="18" charset="0"/>
                        </a:rPr>
                        <a:t>Detalle</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800" b="1">
                          <a:effectLst/>
                          <a:latin typeface="Arial" panose="020B0604020202020204" pitchFamily="34" charset="0"/>
                          <a:ea typeface="Times New Roman" panose="02020603050405020304" pitchFamily="18" charset="0"/>
                        </a:rPr>
                        <a:t>Parcial</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800" b="1">
                          <a:effectLst/>
                          <a:latin typeface="Arial" panose="020B0604020202020204" pitchFamily="34" charset="0"/>
                          <a:ea typeface="Times New Roman" panose="02020603050405020304" pitchFamily="18" charset="0"/>
                        </a:rPr>
                        <a:t>Debe</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800" b="1">
                          <a:effectLst/>
                          <a:latin typeface="Arial" panose="020B0604020202020204" pitchFamily="34" charset="0"/>
                          <a:ea typeface="Times New Roman" panose="02020603050405020304" pitchFamily="18" charset="0"/>
                        </a:rPr>
                        <a:t>Haber</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62971">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EFECTIVO EN BANCO</a:t>
                      </a:r>
                      <a:endParaRPr lang="es-NI" sz="2000" dirty="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rPr>
                        <a:t>xxxx</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25943">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ES" sz="1800" dirty="0">
                          <a:effectLst/>
                          <a:latin typeface="Arial" panose="020B0604020202020204" pitchFamily="34" charset="0"/>
                          <a:ea typeface="Times New Roman" panose="02020603050405020304" pitchFamily="18" charset="0"/>
                        </a:rPr>
                        <a:t>ACCIONES COMUNES O PREFERENTES EN TESORERÍA</a:t>
                      </a:r>
                      <a:endParaRPr lang="es-NI" sz="2000" dirty="0">
                        <a:effectLst/>
                        <a:latin typeface="Times New Roman" panose="02020603050405020304" pitchFamily="18" charset="0"/>
                        <a:ea typeface="Times New Roman" panose="02020603050405020304" pitchFamily="18" charset="0"/>
                      </a:endParaRPr>
                    </a:p>
                    <a:p>
                      <a:pPr algn="r">
                        <a:lnSpc>
                          <a:spcPct val="107000"/>
                        </a:lnSpc>
                        <a:spcAft>
                          <a:spcPts val="0"/>
                        </a:spcAft>
                      </a:pPr>
                      <a:r>
                        <a:rPr lang="es-ES" sz="1800" dirty="0">
                          <a:effectLst/>
                          <a:latin typeface="Arial" panose="020B0604020202020204" pitchFamily="34" charset="0"/>
                          <a:ea typeface="Times New Roman" panose="02020603050405020304" pitchFamily="18" charset="0"/>
                        </a:rPr>
                        <a:t>UTILIDAD EN VENTA DE ACCIONES EN TESORERÍA</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endParaRPr lang="es-ES" sz="1800" dirty="0" smtClean="0">
                        <a:effectLst/>
                        <a:latin typeface="Arial" panose="020B0604020202020204" pitchFamily="34" charset="0"/>
                        <a:ea typeface="Times New Roman" panose="02020603050405020304" pitchFamily="18" charset="0"/>
                      </a:endParaRPr>
                    </a:p>
                    <a:p>
                      <a:pPr algn="just">
                        <a:lnSpc>
                          <a:spcPct val="107000"/>
                        </a:lnSpc>
                        <a:spcAft>
                          <a:spcPts val="0"/>
                        </a:spcAft>
                      </a:pPr>
                      <a:endParaRPr lang="es-ES" sz="1800" dirty="0" smtClean="0">
                        <a:effectLst/>
                        <a:latin typeface="Arial" panose="020B0604020202020204" pitchFamily="34" charset="0"/>
                        <a:ea typeface="Times New Roman" panose="02020603050405020304" pitchFamily="18" charset="0"/>
                      </a:endParaRPr>
                    </a:p>
                    <a:p>
                      <a:pPr algn="just">
                        <a:lnSpc>
                          <a:spcPct val="107000"/>
                        </a:lnSpc>
                        <a:spcAft>
                          <a:spcPts val="0"/>
                        </a:spcAft>
                      </a:pPr>
                      <a:r>
                        <a:rPr lang="es-ES" sz="1800" dirty="0" smtClean="0">
                          <a:effectLst/>
                          <a:latin typeface="Arial" panose="020B0604020202020204" pitchFamily="34" charset="0"/>
                          <a:ea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rPr>
                        <a:t>xxxx</a:t>
                      </a:r>
                      <a:endParaRPr lang="es-NI" sz="2000" dirty="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r>
                        <a:rPr lang="es-ES" sz="1800" dirty="0" smtClean="0">
                          <a:effectLst/>
                          <a:latin typeface="Arial" panose="020B0604020202020204" pitchFamily="34" charset="0"/>
                          <a:ea typeface="Times New Roman" panose="02020603050405020304" pitchFamily="18" charset="0"/>
                        </a:rPr>
                        <a:t> </a:t>
                      </a:r>
                      <a:r>
                        <a:rPr lang="es-ES" sz="1800" dirty="0">
                          <a:effectLst/>
                          <a:latin typeface="Arial" panose="020B0604020202020204" pitchFamily="34" charset="0"/>
                          <a:ea typeface="Times New Roman" panose="02020603050405020304" pitchFamily="18" charset="0"/>
                        </a:rPr>
                        <a:t>xxx</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62971">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smtClean="0">
                          <a:effectLst/>
                          <a:latin typeface="Arial" panose="020B0604020202020204" pitchFamily="34" charset="0"/>
                          <a:ea typeface="Times New Roman" panose="02020603050405020304" pitchFamily="18" charset="0"/>
                        </a:rPr>
                        <a:t>Contabilizando la reventa de </a:t>
                      </a:r>
                      <a:r>
                        <a:rPr lang="es-ES" sz="1800" dirty="0">
                          <a:effectLst/>
                          <a:latin typeface="Arial" panose="020B0604020202020204" pitchFamily="34" charset="0"/>
                          <a:ea typeface="Times New Roman" panose="02020603050405020304" pitchFamily="18" charset="0"/>
                        </a:rPr>
                        <a:t>acciones en tesorería</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18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40398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9512" y="188640"/>
            <a:ext cx="8964488" cy="6408712"/>
          </a:xfrm>
        </p:spPr>
        <p:txBody>
          <a:bodyPr>
            <a:normAutofit fontScale="92500" lnSpcReduction="20000"/>
          </a:bodyPr>
          <a:lstStyle/>
          <a:p>
            <a:pPr marL="0" indent="0" algn="just">
              <a:buNone/>
            </a:pPr>
            <a:r>
              <a:rPr lang="es-PR" sz="2600" dirty="0"/>
              <a:t>Las siguientes datos corresponden al último trimestre del año 2018 de la empresa Control S.A, la cual tiene un capital autorizado de $5000.00 de acciones comunes y $4 000.00 de acciones preferentes al 6% anual, ambas con un valor nominal de $100.00 cada una, así como $1000.00 acciones comunes sin valor nominal.</a:t>
            </a:r>
            <a:endParaRPr lang="es-NI" sz="2600" dirty="0"/>
          </a:p>
          <a:p>
            <a:pPr marL="0" indent="0" algn="just">
              <a:buNone/>
            </a:pPr>
            <a:r>
              <a:rPr lang="es-PR" sz="2600" b="1" dirty="0"/>
              <a:t>Octubre 6:</a:t>
            </a:r>
            <a:r>
              <a:rPr lang="es-PR" sz="2600" dirty="0"/>
              <a:t> se emiten 400 acciones comunes a $104 cada una</a:t>
            </a:r>
            <a:endParaRPr lang="es-NI" sz="2600" dirty="0"/>
          </a:p>
          <a:p>
            <a:pPr marL="0" indent="0" algn="just">
              <a:buNone/>
            </a:pPr>
            <a:r>
              <a:rPr lang="es-PR" sz="2600" b="1" dirty="0"/>
              <a:t>Octubre 12:</a:t>
            </a:r>
            <a:r>
              <a:rPr lang="es-PR" sz="2600" dirty="0"/>
              <a:t> se suscriben 300 acciones preferentes a Santiago Hernández a $98.00 cada una cobrándose de inmediato el 20%.</a:t>
            </a:r>
            <a:endParaRPr lang="es-NI" sz="2600" dirty="0"/>
          </a:p>
          <a:p>
            <a:pPr marL="0" indent="0" algn="just">
              <a:buNone/>
            </a:pPr>
            <a:r>
              <a:rPr lang="es-PR" sz="2600" b="1" dirty="0"/>
              <a:t>Octubre 20:</a:t>
            </a:r>
            <a:r>
              <a:rPr lang="es-PR" sz="2600" dirty="0"/>
              <a:t> se emiten 600 acciones comunes a $102.00 cada una</a:t>
            </a:r>
            <a:endParaRPr lang="es-NI" sz="2600" dirty="0"/>
          </a:p>
          <a:p>
            <a:pPr marL="0" indent="0" algn="just">
              <a:buNone/>
            </a:pPr>
            <a:r>
              <a:rPr lang="es-PR" sz="2600" b="1" dirty="0"/>
              <a:t>Octubre 25:</a:t>
            </a:r>
            <a:r>
              <a:rPr lang="es-PR" sz="2600" dirty="0"/>
              <a:t> se emiten 200 acciones preferentes a cambio de una patente cuyo valor de mercado es de $22 000.00</a:t>
            </a:r>
            <a:endParaRPr lang="es-NI" sz="2600" dirty="0"/>
          </a:p>
          <a:p>
            <a:pPr marL="0" indent="0" algn="just">
              <a:buNone/>
            </a:pPr>
            <a:r>
              <a:rPr lang="es-PR" sz="2600" b="1" dirty="0"/>
              <a:t>Noviembre 10:</a:t>
            </a:r>
            <a:r>
              <a:rPr lang="es-PR" sz="2600" dirty="0"/>
              <a:t> se suscriben 150 acciones comunes a $106. 00 cada una a Juan Sánchez cobrando el 30% en efectivo de inmediato</a:t>
            </a:r>
            <a:endParaRPr lang="es-NI" sz="2600" dirty="0"/>
          </a:p>
          <a:p>
            <a:pPr marL="0" indent="0" algn="just">
              <a:buNone/>
            </a:pPr>
            <a:r>
              <a:rPr lang="es-PR" sz="2600" b="1" dirty="0"/>
              <a:t>Noviembre 15:</a:t>
            </a:r>
            <a:r>
              <a:rPr lang="es-PR" sz="2600" dirty="0"/>
              <a:t> Santiago Hernández liquida el 20% de la deuda por las acciones suscritas al 12 de oct</a:t>
            </a:r>
            <a:r>
              <a:rPr lang="es-PR" sz="2600" dirty="0" smtClean="0"/>
              <a:t>.</a:t>
            </a:r>
            <a:r>
              <a:rPr lang="es-PR" sz="2600" dirty="0"/>
              <a:t> </a:t>
            </a:r>
            <a:endParaRPr lang="es-NI" sz="2600" dirty="0"/>
          </a:p>
          <a:p>
            <a:endParaRPr lang="es-NI" dirty="0"/>
          </a:p>
        </p:txBody>
      </p:sp>
    </p:spTree>
    <p:extLst>
      <p:ext uri="{BB962C8B-B14F-4D97-AF65-F5344CB8AC3E}">
        <p14:creationId xmlns:p14="http://schemas.microsoft.com/office/powerpoint/2010/main" val="3733438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28" y="548680"/>
            <a:ext cx="8352928" cy="5904656"/>
          </a:xfrm>
        </p:spPr>
        <p:txBody>
          <a:bodyPr>
            <a:normAutofit fontScale="92500" lnSpcReduction="20000"/>
          </a:bodyPr>
          <a:lstStyle/>
          <a:p>
            <a:r>
              <a:rPr lang="es-PR" sz="2600" b="1" dirty="0"/>
              <a:t>Noviembre 18:</a:t>
            </a:r>
            <a:r>
              <a:rPr lang="es-PR" sz="2600" dirty="0"/>
              <a:t> se suscriben 450 acciones preferentes a Domingo Sánchez a 97.00 cada una, cobrando el 45% de inmediato.</a:t>
            </a:r>
            <a:endParaRPr lang="es-NI" sz="2600" dirty="0"/>
          </a:p>
          <a:p>
            <a:r>
              <a:rPr lang="es-PR" sz="2600" b="1" dirty="0"/>
              <a:t>Noviembre 20:</a:t>
            </a:r>
            <a:r>
              <a:rPr lang="es-PR" sz="2600" dirty="0"/>
              <a:t> Santiago Hernández liquida el resto de la deuda del 12 de oct</a:t>
            </a:r>
            <a:endParaRPr lang="es-NI" sz="2600" dirty="0"/>
          </a:p>
          <a:p>
            <a:r>
              <a:rPr lang="es-PR" sz="2600" b="1" dirty="0"/>
              <a:t>Noviembre 25:</a:t>
            </a:r>
            <a:r>
              <a:rPr lang="es-PR" sz="2600" dirty="0"/>
              <a:t> se emiten 200 acciones comunes sin valor nominal a 104.00 cada una</a:t>
            </a:r>
            <a:endParaRPr lang="es-NI" sz="2600" dirty="0"/>
          </a:p>
          <a:p>
            <a:r>
              <a:rPr lang="es-PR" sz="2600" b="1" dirty="0"/>
              <a:t>Noviembre 27:</a:t>
            </a:r>
            <a:r>
              <a:rPr lang="es-PR" sz="2600" dirty="0"/>
              <a:t> readquiere 150 acciones comunes a miguel Hernández a 96.00 cada una cobrándose el 30% de inmediato </a:t>
            </a:r>
            <a:endParaRPr lang="es-NI" sz="2600" dirty="0"/>
          </a:p>
          <a:p>
            <a:r>
              <a:rPr lang="es-PR" sz="2600" b="1" dirty="0"/>
              <a:t>Diciembre 12:</a:t>
            </a:r>
            <a:r>
              <a:rPr lang="es-PR" sz="2600" dirty="0"/>
              <a:t> juan Sánchez liquida la deuda por la suscripción de nov 10.</a:t>
            </a:r>
            <a:endParaRPr lang="es-NI" sz="2600" dirty="0"/>
          </a:p>
          <a:p>
            <a:r>
              <a:rPr lang="es-PR" sz="2600" b="1" dirty="0"/>
              <a:t>Diciembre 22:</a:t>
            </a:r>
            <a:r>
              <a:rPr lang="es-PR" sz="2600" dirty="0"/>
              <a:t> se venden 75 acciones de las readquiridas en noviembre 27 a 105.00 cada una</a:t>
            </a:r>
            <a:endParaRPr lang="es-NI" sz="2600" dirty="0"/>
          </a:p>
          <a:p>
            <a:r>
              <a:rPr lang="es-PR" sz="2600" b="1" dirty="0"/>
              <a:t>Diciembre 26:</a:t>
            </a:r>
            <a:r>
              <a:rPr lang="es-PR" sz="2600" dirty="0"/>
              <a:t> se suscriben 110 acciones comunes a Rogelio Hernández a 102 cada una</a:t>
            </a:r>
            <a:endParaRPr lang="es-NI" sz="2600" dirty="0"/>
          </a:p>
          <a:p>
            <a:r>
              <a:rPr lang="es-PR" sz="2600" b="1" dirty="0"/>
              <a:t>Diciembre 28:</a:t>
            </a:r>
            <a:r>
              <a:rPr lang="es-PR" sz="2600" dirty="0"/>
              <a:t> se suscriben 80 acciones preferentes a Olga Suarez.</a:t>
            </a:r>
            <a:endParaRPr lang="es-NI" sz="2600" dirty="0"/>
          </a:p>
          <a:p>
            <a:endParaRPr lang="es-NI" dirty="0"/>
          </a:p>
        </p:txBody>
      </p:sp>
    </p:spTree>
    <p:extLst>
      <p:ext uri="{BB962C8B-B14F-4D97-AF65-F5344CB8AC3E}">
        <p14:creationId xmlns:p14="http://schemas.microsoft.com/office/powerpoint/2010/main" val="3216724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ES_tradnl" dirty="0" smtClean="0"/>
              <a:t>Gracias</a:t>
            </a:r>
            <a:endParaRPr lang="es-ES_tradnl" dirty="0"/>
          </a:p>
        </p:txBody>
      </p:sp>
    </p:spTree>
    <p:extLst>
      <p:ext uri="{BB962C8B-B14F-4D97-AF65-F5344CB8AC3E}">
        <p14:creationId xmlns:p14="http://schemas.microsoft.com/office/powerpoint/2010/main" val="2251873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2159732" y="332656"/>
            <a:ext cx="4751608"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4800" dirty="0" smtClean="0"/>
              <a:t>Características  </a:t>
            </a:r>
            <a:endParaRPr lang="es-NI" sz="4800" dirty="0"/>
          </a:p>
        </p:txBody>
      </p:sp>
      <p:sp>
        <p:nvSpPr>
          <p:cNvPr id="2" name="Rectángulo 1"/>
          <p:cNvSpPr/>
          <p:nvPr/>
        </p:nvSpPr>
        <p:spPr>
          <a:xfrm>
            <a:off x="188180" y="1052656"/>
            <a:ext cx="8694712" cy="6619761"/>
          </a:xfrm>
          <a:prstGeom prst="rect">
            <a:avLst/>
          </a:prstGeom>
        </p:spPr>
        <p:txBody>
          <a:bodyPr wrap="square">
            <a:spAutoFit/>
          </a:bodyPr>
          <a:lstStyle/>
          <a:p>
            <a:pPr marL="342900" lvl="0" indent="-342900">
              <a:buFont typeface="Wingdings" panose="05000000000000000000" pitchFamily="2" charset="2"/>
              <a:buChar char="ü"/>
            </a:pPr>
            <a:r>
              <a:rPr lang="es-PR" sz="2400" dirty="0"/>
              <a:t>Es una Sociedad por Acciones porque su Capital está dividido en partes alícuotas que reciben la denominación de Acciones. </a:t>
            </a:r>
            <a:endParaRPr lang="es-NI" sz="2400" dirty="0"/>
          </a:p>
          <a:p>
            <a:pPr marL="342900" lvl="0" indent="-342900">
              <a:buFont typeface="Wingdings" panose="05000000000000000000" pitchFamily="2" charset="2"/>
              <a:buChar char="ü"/>
            </a:pPr>
            <a:r>
              <a:rPr lang="es-PR" sz="2400" dirty="0"/>
              <a:t>Tiene siempre la consideración de mercantil, cualquiera que sea su objeto social. </a:t>
            </a:r>
            <a:endParaRPr lang="es-NI" sz="2400" dirty="0"/>
          </a:p>
          <a:p>
            <a:pPr marL="342900" lvl="0" indent="-342900">
              <a:buFont typeface="Wingdings" panose="05000000000000000000" pitchFamily="2" charset="2"/>
              <a:buChar char="ü"/>
            </a:pPr>
            <a:r>
              <a:rPr lang="es-PR" sz="2400" dirty="0"/>
              <a:t>Es una Sociedad de </a:t>
            </a:r>
            <a:r>
              <a:rPr lang="es-PR" sz="2400" b="1" dirty="0"/>
              <a:t>responsabilidad limitada</a:t>
            </a:r>
            <a:r>
              <a:rPr lang="es-PR" sz="2400" dirty="0"/>
              <a:t>, por cuanto cada socio se compromete simplemente a desembolsar efectivamente el importe de las Acciones Suscritas, pero sin ulterior responsabilidad con las deudas sociales. </a:t>
            </a:r>
            <a:endParaRPr lang="es-NI" sz="2400" dirty="0"/>
          </a:p>
          <a:p>
            <a:pPr marL="342900" lvl="0" indent="-342900">
              <a:buFont typeface="Wingdings" panose="05000000000000000000" pitchFamily="2" charset="2"/>
              <a:buChar char="ü"/>
            </a:pPr>
            <a:r>
              <a:rPr lang="es-PR" sz="2400" dirty="0"/>
              <a:t>Siempre es posible el cambio de los socios, igualmente la reducción o aumentos de estos sin que afecte la condición de la Empresa, </a:t>
            </a:r>
            <a:r>
              <a:rPr lang="es-PR" sz="2400" b="1" dirty="0"/>
              <a:t>no tiene vida limitada.</a:t>
            </a:r>
            <a:endParaRPr lang="es-NI" sz="2400" dirty="0"/>
          </a:p>
          <a:p>
            <a:pPr marL="342900" lvl="0" indent="-342900">
              <a:buFont typeface="Wingdings" panose="05000000000000000000" pitchFamily="2" charset="2"/>
              <a:buChar char="ü"/>
            </a:pPr>
            <a:r>
              <a:rPr lang="es-PR" sz="2400" dirty="0"/>
              <a:t>Están obligadas a publicar anualmente sus Balances para conocimiento y garantía de terceros.</a:t>
            </a:r>
            <a:endParaRPr lang="es-NI" sz="2400" dirty="0"/>
          </a:p>
          <a:p>
            <a:pPr marL="342900" lvl="0" indent="-342900">
              <a:buFont typeface="Wingdings" panose="05000000000000000000" pitchFamily="2" charset="2"/>
              <a:buChar char="ü"/>
            </a:pPr>
            <a:r>
              <a:rPr lang="es-PR" sz="2400" dirty="0"/>
              <a:t>Tienen que estar autorizadas por el Estado y obtener una licencia gubernamental para poder ser explotadas.</a:t>
            </a:r>
            <a:endParaRPr lang="es-NI" sz="2400" dirty="0"/>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endParaRPr lang="es-NI"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902669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Definición de acciones</a:t>
            </a:r>
            <a:endParaRPr lang="es-NI" dirty="0"/>
          </a:p>
        </p:txBody>
      </p:sp>
      <p:sp>
        <p:nvSpPr>
          <p:cNvPr id="3" name="Marcador de contenido 2"/>
          <p:cNvSpPr>
            <a:spLocks noGrp="1"/>
          </p:cNvSpPr>
          <p:nvPr>
            <p:ph idx="1"/>
          </p:nvPr>
        </p:nvSpPr>
        <p:spPr/>
        <p:txBody>
          <a:bodyPr/>
          <a:lstStyle/>
          <a:p>
            <a:pPr algn="just"/>
            <a:r>
              <a:rPr lang="es-PR" sz="3200" dirty="0"/>
              <a:t>C</a:t>
            </a:r>
            <a:r>
              <a:rPr lang="es-PR" sz="3200" dirty="0" smtClean="0"/>
              <a:t>onstituyen títulos de participación del capital denominados títulos de valor que representan partes alícuotas del capital social autorizado.</a:t>
            </a:r>
          </a:p>
          <a:p>
            <a:pPr algn="just"/>
            <a:endParaRPr lang="es-NI" sz="3200" dirty="0" smtClean="0"/>
          </a:p>
          <a:p>
            <a:r>
              <a:rPr lang="es-ES" sz="3200" dirty="0"/>
              <a:t>Parte </a:t>
            </a:r>
            <a:r>
              <a:rPr lang="es-ES" sz="3200" dirty="0" smtClean="0"/>
              <a:t>alícuota  </a:t>
            </a:r>
            <a:r>
              <a:rPr lang="es-ES" sz="3200" dirty="0"/>
              <a:t>del  Capital de una Sociedad Anónima</a:t>
            </a:r>
            <a:r>
              <a:rPr lang="es-ES" sz="3200" dirty="0" smtClean="0"/>
              <a:t>.</a:t>
            </a:r>
          </a:p>
          <a:p>
            <a:endParaRPr lang="es-NI" sz="3200" dirty="0"/>
          </a:p>
        </p:txBody>
      </p:sp>
    </p:spTree>
    <p:extLst>
      <p:ext uri="{BB962C8B-B14F-4D97-AF65-F5344CB8AC3E}">
        <p14:creationId xmlns:p14="http://schemas.microsoft.com/office/powerpoint/2010/main" val="3798579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Clasificaciones de acciones </a:t>
            </a:r>
            <a:endParaRPr lang="es-NI" dirty="0"/>
          </a:p>
        </p:txBody>
      </p:sp>
      <p:sp>
        <p:nvSpPr>
          <p:cNvPr id="3" name="Marcador de contenido 2"/>
          <p:cNvSpPr>
            <a:spLocks noGrp="1"/>
          </p:cNvSpPr>
          <p:nvPr>
            <p:ph idx="1"/>
          </p:nvPr>
        </p:nvSpPr>
        <p:spPr/>
        <p:txBody>
          <a:bodyPr/>
          <a:lstStyle/>
          <a:p>
            <a:r>
              <a:rPr lang="es-ES" sz="2800" b="1" dirty="0">
                <a:solidFill>
                  <a:srgbClr val="FF0000"/>
                </a:solidFill>
              </a:rPr>
              <a:t>Acciones Comunes u Ordinarias</a:t>
            </a:r>
            <a:r>
              <a:rPr lang="es-ES" sz="2800" b="1" dirty="0"/>
              <a:t>.</a:t>
            </a:r>
            <a:r>
              <a:rPr lang="es-ES" sz="2800" dirty="0"/>
              <a:t> No tienen preferencia sobre ninguna otra clase de Acciones en lo que se refiere a bienes y dividendos pero representan el derecho a participar en la administración de la Sociedad votando en las Asambleas de Accionistas. Cada Acción representa un voto.</a:t>
            </a:r>
            <a:endParaRPr lang="es-NI" sz="2800" dirty="0"/>
          </a:p>
          <a:p>
            <a:endParaRPr lang="es-NI" dirty="0"/>
          </a:p>
        </p:txBody>
      </p:sp>
    </p:spTree>
    <p:extLst>
      <p:ext uri="{BB962C8B-B14F-4D97-AF65-F5344CB8AC3E}">
        <p14:creationId xmlns:p14="http://schemas.microsoft.com/office/powerpoint/2010/main" val="4002359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4400" b="1" dirty="0">
                <a:solidFill>
                  <a:srgbClr val="FF0000"/>
                </a:solidFill>
              </a:rPr>
              <a:t>Acciones Preferidas o Preferentes.</a:t>
            </a:r>
            <a:endParaRPr lang="es-NI" dirty="0"/>
          </a:p>
        </p:txBody>
      </p:sp>
      <p:sp>
        <p:nvSpPr>
          <p:cNvPr id="3" name="Marcador de contenido 2"/>
          <p:cNvSpPr>
            <a:spLocks noGrp="1"/>
          </p:cNvSpPr>
          <p:nvPr>
            <p:ph idx="1"/>
          </p:nvPr>
        </p:nvSpPr>
        <p:spPr/>
        <p:txBody>
          <a:bodyPr>
            <a:normAutofit fontScale="85000" lnSpcReduction="10000"/>
          </a:bodyPr>
          <a:lstStyle/>
          <a:p>
            <a:pPr marL="0" indent="0">
              <a:buNone/>
            </a:pPr>
            <a:r>
              <a:rPr lang="es-ES" sz="3200" dirty="0" smtClean="0"/>
              <a:t>De </a:t>
            </a:r>
            <a:r>
              <a:rPr lang="es-ES" sz="3200" dirty="0"/>
              <a:t>acuerdo con el contrato tienen algún tipo de  privilegio sobre las Comunes, como </a:t>
            </a:r>
            <a:r>
              <a:rPr lang="es-ES" sz="3200" dirty="0" smtClean="0"/>
              <a:t>pueden ser</a:t>
            </a:r>
          </a:p>
          <a:p>
            <a:r>
              <a:rPr lang="es-NI" sz="3200" dirty="0"/>
              <a:t> </a:t>
            </a:r>
            <a:r>
              <a:rPr lang="es-ES" sz="3200" b="1" dirty="0">
                <a:solidFill>
                  <a:srgbClr val="FF0000"/>
                </a:solidFill>
              </a:rPr>
              <a:t>Acumulativas:</a:t>
            </a:r>
            <a:r>
              <a:rPr lang="es-ES" sz="3200" b="1" dirty="0"/>
              <a:t> </a:t>
            </a:r>
            <a:r>
              <a:rPr lang="es-ES" sz="3200" dirty="0"/>
              <a:t>En el momento que se decida distribuir Utilidades por la Junta de Accionista, cobrarán la parte que le correspondía en los períodos anteriores y las del período actual.</a:t>
            </a:r>
            <a:endParaRPr lang="es-NI" sz="3200" dirty="0"/>
          </a:p>
          <a:p>
            <a:r>
              <a:rPr lang="es-ES" sz="3200" b="1" dirty="0">
                <a:solidFill>
                  <a:srgbClr val="FF0000"/>
                </a:solidFill>
              </a:rPr>
              <a:t>No Acumulativas: </a:t>
            </a:r>
            <a:r>
              <a:rPr lang="es-ES" sz="3200" dirty="0"/>
              <a:t>Solo cobran las Utilidades en el momento que se decida distribuirlas por la Junta de Accionista, sin derecho a cobrar la parte correspondiente de periodos anteriores                              </a:t>
            </a:r>
            <a:endParaRPr lang="es-NI" sz="3200" dirty="0"/>
          </a:p>
          <a:p>
            <a:endParaRPr lang="es-NI" sz="3200" dirty="0"/>
          </a:p>
        </p:txBody>
      </p:sp>
    </p:spTree>
    <p:extLst>
      <p:ext uri="{BB962C8B-B14F-4D97-AF65-F5344CB8AC3E}">
        <p14:creationId xmlns:p14="http://schemas.microsoft.com/office/powerpoint/2010/main" val="2354571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NI" dirty="0"/>
          </a:p>
        </p:txBody>
      </p:sp>
      <p:sp>
        <p:nvSpPr>
          <p:cNvPr id="3" name="Marcador de contenido 2"/>
          <p:cNvSpPr>
            <a:spLocks noGrp="1"/>
          </p:cNvSpPr>
          <p:nvPr>
            <p:ph idx="1"/>
          </p:nvPr>
        </p:nvSpPr>
        <p:spPr/>
        <p:txBody>
          <a:bodyPr/>
          <a:lstStyle/>
          <a:p>
            <a:r>
              <a:rPr lang="es-ES" sz="3600" b="1" dirty="0">
                <a:solidFill>
                  <a:srgbClr val="FF0000"/>
                </a:solidFill>
              </a:rPr>
              <a:t>Acciones sin Valor Nominal: </a:t>
            </a:r>
            <a:r>
              <a:rPr lang="es-ES" sz="3600" dirty="0"/>
              <a:t>A</a:t>
            </a:r>
            <a:r>
              <a:rPr lang="es-ES" sz="3600" dirty="0" smtClean="0"/>
              <a:t>quellas </a:t>
            </a:r>
            <a:r>
              <a:rPr lang="es-ES" sz="3600" dirty="0"/>
              <a:t>que su valor no está prefijado de antemano su Valor Nominal sino que se establecen por convenio, por tanto no todos los países la tienen en su ley. Pueden ser Preferentes o Comunes.</a:t>
            </a:r>
            <a:endParaRPr lang="es-NI" sz="3600" dirty="0"/>
          </a:p>
          <a:p>
            <a:endParaRPr lang="es-NI" dirty="0"/>
          </a:p>
        </p:txBody>
      </p:sp>
    </p:spTree>
    <p:extLst>
      <p:ext uri="{BB962C8B-B14F-4D97-AF65-F5344CB8AC3E}">
        <p14:creationId xmlns:p14="http://schemas.microsoft.com/office/powerpoint/2010/main" val="172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NI"/>
          </a:p>
        </p:txBody>
      </p:sp>
      <p:sp>
        <p:nvSpPr>
          <p:cNvPr id="3" name="Marcador de contenido 2"/>
          <p:cNvSpPr>
            <a:spLocks noGrp="1"/>
          </p:cNvSpPr>
          <p:nvPr>
            <p:ph idx="1"/>
          </p:nvPr>
        </p:nvSpPr>
        <p:spPr>
          <a:xfrm>
            <a:off x="179512" y="2121408"/>
            <a:ext cx="8640960" cy="4547952"/>
          </a:xfrm>
        </p:spPr>
        <p:txBody>
          <a:bodyPr>
            <a:normAutofit/>
          </a:bodyPr>
          <a:lstStyle/>
          <a:p>
            <a:r>
              <a:rPr lang="es-ES" sz="3200" b="1" dirty="0">
                <a:solidFill>
                  <a:srgbClr val="FF0000"/>
                </a:solidFill>
              </a:rPr>
              <a:t>Acciones </a:t>
            </a:r>
            <a:r>
              <a:rPr lang="es-ES" sz="3200" b="1" dirty="0" smtClean="0">
                <a:solidFill>
                  <a:srgbClr val="FF0000"/>
                </a:solidFill>
              </a:rPr>
              <a:t>Liberadas</a:t>
            </a:r>
            <a:r>
              <a:rPr lang="es-ES" sz="3200" dirty="0" smtClean="0"/>
              <a:t> </a:t>
            </a:r>
            <a:r>
              <a:rPr lang="es-ES" sz="3200" dirty="0"/>
              <a:t>Cuando las Acciones son pagadas totalmente.</a:t>
            </a:r>
            <a:endParaRPr lang="es-NI" sz="3200" dirty="0"/>
          </a:p>
          <a:p>
            <a:r>
              <a:rPr lang="es-ES" sz="3200" b="1" dirty="0">
                <a:solidFill>
                  <a:srgbClr val="FF0000"/>
                </a:solidFill>
              </a:rPr>
              <a:t>Acciones </a:t>
            </a:r>
            <a:r>
              <a:rPr lang="es-ES" sz="3200" b="1" dirty="0" smtClean="0">
                <a:solidFill>
                  <a:srgbClr val="FF0000"/>
                </a:solidFill>
              </a:rPr>
              <a:t>Pagaderas </a:t>
            </a:r>
            <a:r>
              <a:rPr lang="es-ES" sz="3200" dirty="0"/>
              <a:t>Aquellas Acciones que quedan pendientes de pago.</a:t>
            </a:r>
            <a:endParaRPr lang="es-NI" sz="3200" dirty="0"/>
          </a:p>
          <a:p>
            <a:r>
              <a:rPr lang="es-ES" sz="3200" b="1" dirty="0">
                <a:solidFill>
                  <a:srgbClr val="FF0000"/>
                </a:solidFill>
              </a:rPr>
              <a:t>Acciones Desertoras:</a:t>
            </a:r>
            <a:r>
              <a:rPr lang="es-ES" sz="3200" dirty="0">
                <a:solidFill>
                  <a:srgbClr val="FF0000"/>
                </a:solidFill>
              </a:rPr>
              <a:t> </a:t>
            </a:r>
            <a:r>
              <a:rPr lang="es-ES" sz="3200" dirty="0"/>
              <a:t>Acciones pagaderas que no concurren al  pago.</a:t>
            </a:r>
            <a:endParaRPr lang="es-NI" sz="3200" dirty="0"/>
          </a:p>
          <a:p>
            <a:r>
              <a:rPr lang="es-ES" sz="3200" b="1" dirty="0">
                <a:solidFill>
                  <a:srgbClr val="FF0000"/>
                </a:solidFill>
              </a:rPr>
              <a:t>Acciones Nominativas:   </a:t>
            </a:r>
            <a:r>
              <a:rPr lang="es-ES" sz="3200" dirty="0"/>
              <a:t>Se emiten a nombre de los Accionistas.</a:t>
            </a:r>
            <a:endParaRPr lang="es-NI" sz="3200" dirty="0"/>
          </a:p>
          <a:p>
            <a:endParaRPr lang="es-NI" dirty="0"/>
          </a:p>
        </p:txBody>
      </p:sp>
    </p:spTree>
    <p:extLst>
      <p:ext uri="{BB962C8B-B14F-4D97-AF65-F5344CB8AC3E}">
        <p14:creationId xmlns:p14="http://schemas.microsoft.com/office/powerpoint/2010/main" val="1704194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TRATAMIENTO CONTABLE</a:t>
            </a:r>
            <a:endParaRPr lang="es-NI" dirty="0"/>
          </a:p>
        </p:txBody>
      </p:sp>
      <p:sp>
        <p:nvSpPr>
          <p:cNvPr id="3" name="Marcador de contenido 2"/>
          <p:cNvSpPr>
            <a:spLocks noGrp="1"/>
          </p:cNvSpPr>
          <p:nvPr>
            <p:ph idx="1"/>
          </p:nvPr>
        </p:nvSpPr>
        <p:spPr/>
        <p:txBody>
          <a:bodyPr/>
          <a:lstStyle/>
          <a:p>
            <a:r>
              <a:rPr lang="es-NI" dirty="0" smtClean="0"/>
              <a:t>CREACIÓN DE LA SOCIEDAD ANÓNIMA Y CAPITAL AUTORIZADO </a:t>
            </a:r>
          </a:p>
          <a:p>
            <a:pPr marL="0" indent="0">
              <a:buNone/>
            </a:pPr>
            <a:endParaRPr lang="es-NI" dirty="0"/>
          </a:p>
        </p:txBody>
      </p:sp>
      <p:graphicFrame>
        <p:nvGraphicFramePr>
          <p:cNvPr id="4" name="Tabla 3"/>
          <p:cNvGraphicFramePr>
            <a:graphicFrameLocks noGrp="1"/>
          </p:cNvGraphicFramePr>
          <p:nvPr>
            <p:extLst>
              <p:ext uri="{D42A27DB-BD31-4B8C-83A1-F6EECF244321}">
                <p14:modId xmlns:p14="http://schemas.microsoft.com/office/powerpoint/2010/main" val="703303481"/>
              </p:ext>
            </p:extLst>
          </p:nvPr>
        </p:nvGraphicFramePr>
        <p:xfrm>
          <a:off x="899592" y="2924945"/>
          <a:ext cx="7272807" cy="2188829"/>
        </p:xfrm>
        <a:graphic>
          <a:graphicData uri="http://schemas.openxmlformats.org/drawingml/2006/table">
            <a:tbl>
              <a:tblPr firstRow="1" bandRow="1">
                <a:tableStyleId>{5C22544A-7EE6-4342-B048-85BDC9FD1C3A}</a:tableStyleId>
              </a:tblPr>
              <a:tblGrid>
                <a:gridCol w="2424269">
                  <a:extLst>
                    <a:ext uri="{9D8B030D-6E8A-4147-A177-3AD203B41FA5}">
                      <a16:colId xmlns:a16="http://schemas.microsoft.com/office/drawing/2014/main" val="20000"/>
                    </a:ext>
                  </a:extLst>
                </a:gridCol>
                <a:gridCol w="2424269">
                  <a:extLst>
                    <a:ext uri="{9D8B030D-6E8A-4147-A177-3AD203B41FA5}">
                      <a16:colId xmlns:a16="http://schemas.microsoft.com/office/drawing/2014/main" val="20001"/>
                    </a:ext>
                  </a:extLst>
                </a:gridCol>
                <a:gridCol w="2424269">
                  <a:extLst>
                    <a:ext uri="{9D8B030D-6E8A-4147-A177-3AD203B41FA5}">
                      <a16:colId xmlns:a16="http://schemas.microsoft.com/office/drawing/2014/main" val="20002"/>
                    </a:ext>
                  </a:extLst>
                </a:gridCol>
              </a:tblGrid>
              <a:tr h="720079">
                <a:tc>
                  <a:txBody>
                    <a:bodyPr/>
                    <a:lstStyle/>
                    <a:p>
                      <a:r>
                        <a:rPr lang="es-NI" dirty="0" smtClean="0"/>
                        <a:t>CUENTAS Y DETALLES</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734375">
                <a:tc>
                  <a:txBody>
                    <a:bodyPr/>
                    <a:lstStyle/>
                    <a:p>
                      <a:r>
                        <a:rPr lang="es-NI" dirty="0" smtClean="0"/>
                        <a:t>ACCIONES</a:t>
                      </a:r>
                      <a:r>
                        <a:rPr lang="es-NI" baseline="0" dirty="0" smtClean="0"/>
                        <a:t> A EMITIR</a:t>
                      </a:r>
                      <a:endParaRPr lang="es-NI" dirty="0"/>
                    </a:p>
                  </a:txBody>
                  <a:tcPr/>
                </a:tc>
                <a:tc>
                  <a:txBody>
                    <a:bodyPr/>
                    <a:lstStyle/>
                    <a:p>
                      <a:r>
                        <a:rPr lang="es-NI" dirty="0" smtClean="0"/>
                        <a:t>$XXX</a:t>
                      </a:r>
                      <a:endParaRPr lang="es-NI" dirty="0"/>
                    </a:p>
                  </a:txBody>
                  <a:tcPr/>
                </a:tc>
                <a:tc>
                  <a:txBody>
                    <a:bodyPr/>
                    <a:lstStyle/>
                    <a:p>
                      <a:endParaRPr lang="es-NI" dirty="0"/>
                    </a:p>
                  </a:txBody>
                  <a:tcPr/>
                </a:tc>
                <a:extLst>
                  <a:ext uri="{0D108BD9-81ED-4DB2-BD59-A6C34878D82A}">
                    <a16:rowId xmlns:a16="http://schemas.microsoft.com/office/drawing/2014/main" val="10001"/>
                  </a:ext>
                </a:extLst>
              </a:tr>
              <a:tr h="734375">
                <a:tc>
                  <a:txBody>
                    <a:bodyPr/>
                    <a:lstStyle/>
                    <a:p>
                      <a:r>
                        <a:rPr lang="es-NI" dirty="0" smtClean="0"/>
                        <a:t>CAPITAL SOCIAL AUTORIZADO</a:t>
                      </a:r>
                      <a:endParaRPr lang="es-NI" dirty="0"/>
                    </a:p>
                  </a:txBody>
                  <a:tcPr/>
                </a:tc>
                <a:tc>
                  <a:txBody>
                    <a:bodyPr/>
                    <a:lstStyle/>
                    <a:p>
                      <a:endParaRPr lang="es-NI"/>
                    </a:p>
                  </a:txBody>
                  <a:tcPr/>
                </a:tc>
                <a:tc>
                  <a:txBody>
                    <a:bodyPr/>
                    <a:lstStyle/>
                    <a:p>
                      <a:r>
                        <a:rPr lang="es-NI" dirty="0" smtClean="0"/>
                        <a:t>$XXX</a:t>
                      </a:r>
                      <a:endParaRPr lang="es-NI"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784594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Rojo naranja">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Tipo de madera">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TM03090434[[fn=Madera]]</Template>
  <TotalTime>23459</TotalTime>
  <Words>1232</Words>
  <Application>Microsoft Office PowerPoint</Application>
  <PresentationFormat>Presentación en pantalla (4:3)</PresentationFormat>
  <Paragraphs>287</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Calibri</vt:lpstr>
      <vt:lpstr>Rockwell</vt:lpstr>
      <vt:lpstr>Rockwell Condensed</vt:lpstr>
      <vt:lpstr>Symbol</vt:lpstr>
      <vt:lpstr>Times New Roman</vt:lpstr>
      <vt:lpstr>Wingdings</vt:lpstr>
      <vt:lpstr>Tipo de madera</vt:lpstr>
      <vt:lpstr>TEMA I Patrimonio o capital   Sumario: SOCIEDAD ANÓNIMA, definición, características, comparación entre las sociedad anónima y sociedad regular colectiva. Clasificación de acciones, tratamiento contable.  </vt:lpstr>
      <vt:lpstr>Presentación de PowerPoint</vt:lpstr>
      <vt:lpstr>Presentación de PowerPoint</vt:lpstr>
      <vt:lpstr>Definición de acciones</vt:lpstr>
      <vt:lpstr>Clasificaciones de acciones </vt:lpstr>
      <vt:lpstr>Acciones Preferidas o Preferentes.</vt:lpstr>
      <vt:lpstr>Presentación de PowerPoint</vt:lpstr>
      <vt:lpstr>Presentación de PowerPoint</vt:lpstr>
      <vt:lpstr>TRATAMIENTO CONTABLE</vt:lpstr>
      <vt:lpstr>VENTA DE ACCIONES</vt:lpstr>
      <vt:lpstr>VENTA DE SUSCRIPCIÓN DE ACCIONES EMISIÓN DE LA SUSCRIPCIÓN</vt:lpstr>
      <vt:lpstr>COBRO DE LA SUSCRIPCIÓN</vt:lpstr>
      <vt:lpstr>Liquidación de la suscripción</vt:lpstr>
      <vt:lpstr>VENTA DE ACCIONES CON PRIMA  </vt:lpstr>
      <vt:lpstr>Venta de acciones con descuento</vt:lpstr>
      <vt:lpstr>NOTA</vt:lpstr>
      <vt:lpstr>EMISIÓN DE ACCIONES A CAMBIO DE RECURSOS NO MONETARIOS </vt:lpstr>
      <vt:lpstr> </vt:lpstr>
      <vt:lpstr>EMISIÓN DE ACCIONES A CAMBIO DE RECURSOS NO MONETARIOS CON PRIMA </vt:lpstr>
      <vt:lpstr>ACCIONES EN TESORERIA </vt:lpstr>
      <vt:lpstr>SE VENDEN ESTAS ACCIONES EN EL MERCADO A UN MAYOR PRECIO </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Andres</dc:creator>
  <cp:lastModifiedBy>DAYANA</cp:lastModifiedBy>
  <cp:revision>374</cp:revision>
  <dcterms:created xsi:type="dcterms:W3CDTF">2017-03-12T09:04:07Z</dcterms:created>
  <dcterms:modified xsi:type="dcterms:W3CDTF">2025-03-23T02:33:56Z</dcterms:modified>
</cp:coreProperties>
</file>